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sldIdLst>
    <p:sldId id="282" r:id="rId2"/>
    <p:sldId id="310" r:id="rId3"/>
    <p:sldId id="287" r:id="rId4"/>
    <p:sldId id="288" r:id="rId5"/>
    <p:sldId id="289" r:id="rId6"/>
    <p:sldId id="290" r:id="rId7"/>
    <p:sldId id="291" r:id="rId8"/>
    <p:sldId id="292" r:id="rId9"/>
    <p:sldId id="293" r:id="rId10"/>
    <p:sldId id="294" r:id="rId11"/>
    <p:sldId id="295" r:id="rId12"/>
    <p:sldId id="296" r:id="rId13"/>
    <p:sldId id="297" r:id="rId14"/>
    <p:sldId id="298" r:id="rId15"/>
    <p:sldId id="299" r:id="rId16"/>
    <p:sldId id="300" r:id="rId17"/>
    <p:sldId id="301" r:id="rId18"/>
    <p:sldId id="303" r:id="rId19"/>
    <p:sldId id="304" r:id="rId20"/>
    <p:sldId id="305" r:id="rId21"/>
    <p:sldId id="313" r:id="rId22"/>
    <p:sldId id="312" r:id="rId23"/>
    <p:sldId id="306" r:id="rId24"/>
    <p:sldId id="307" r:id="rId25"/>
    <p:sldId id="314" r:id="rId26"/>
    <p:sldId id="315" r:id="rId27"/>
    <p:sldId id="316" r:id="rId28"/>
    <p:sldId id="317" r:id="rId29"/>
    <p:sldId id="318" r:id="rId30"/>
    <p:sldId id="285" r:id="rId31"/>
    <p:sldId id="284" r:id="rId32"/>
    <p:sldId id="309" r:id="rId33"/>
    <p:sldId id="311" r:id="rId34"/>
  </p:sldIdLst>
  <p:sldSz cx="12192000" cy="6858000"/>
  <p:notesSz cx="6858000" cy="9144000"/>
  <p:embeddedFontLst>
    <p:embeddedFont>
      <p:font typeface="Abadi" panose="020B0604020104020204" pitchFamily="34" charset="0"/>
      <p:regular r:id="rId36"/>
    </p:embeddedFont>
    <p:embeddedFont>
      <p:font typeface="Calibri" panose="020F0502020204030204" pitchFamily="34" charset="0"/>
      <p:regular r:id="rId37"/>
      <p:bold r:id="rId38"/>
      <p:italic r:id="rId39"/>
      <p:boldItalic r:id="rId40"/>
    </p:embeddedFont>
    <p:embeddedFont>
      <p:font typeface="Calibri Light" panose="020F0302020204030204" pitchFamily="34" charset="0"/>
      <p:regular r:id="rId41"/>
      <p:italic r:id="rId42"/>
    </p:embeddedFont>
    <p:embeddedFont>
      <p:font typeface="Levenim MT" panose="02010502060101010101" pitchFamily="2" charset="-79"/>
      <p:regular r:id="rId43"/>
    </p:embeddedFont>
    <p:embeddedFont>
      <p:font typeface="Open Sans" panose="020B0606030504020204" pitchFamily="34" charset="0"/>
      <p:regular r:id="rId44"/>
      <p:bold r:id="rId45"/>
      <p:italic r:id="rId46"/>
      <p:boldItalic r:id="rId47"/>
    </p:embeddedFont>
    <p:embeddedFont>
      <p:font typeface="Palatino" pitchFamily="2" charset="0"/>
      <p:regular r:id="rId48"/>
    </p:embeddedFont>
    <p:embeddedFont>
      <p:font typeface="Rockwell" panose="02060603020205020403" pitchFamily="18" charset="0"/>
      <p:regular r:id="rId49"/>
      <p:bold r:id="rId50"/>
      <p:italic r:id="rId51"/>
      <p:boldItalic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D299"/>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9/4/2020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9/4/2020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9/4/2020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9/4/2020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9/4/2020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6.jpg"/></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51.jpeg"/></Relationships>
</file>

<file path=ppt/slides/_rels/slide2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46E49F-27E0-4117-93FF-26DDD0899D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2286000" cy="369332"/>
          </a:xfrm>
          <a:prstGeom prst="rect">
            <a:avLst/>
          </a:prstGeom>
          <a:noFill/>
        </p:spPr>
        <p:txBody>
          <a:bodyPr wrap="square" rtlCol="0">
            <a:spAutoFit/>
          </a:bodyPr>
          <a:lstStyle/>
          <a:p>
            <a:r>
              <a:rPr lang="en-US" dirty="0">
                <a:solidFill>
                  <a:schemeClr val="bg1"/>
                </a:solidFill>
              </a:rPr>
              <a:t>Lesson 88</a:t>
            </a:r>
          </a:p>
        </p:txBody>
      </p:sp>
      <p:sp>
        <p:nvSpPr>
          <p:cNvPr id="6" name="TextBox 5"/>
          <p:cNvSpPr txBox="1"/>
          <p:nvPr/>
        </p:nvSpPr>
        <p:spPr>
          <a:xfrm>
            <a:off x="0" y="686555"/>
            <a:ext cx="12192000" cy="1938992"/>
          </a:xfrm>
          <a:prstGeom prst="rect">
            <a:avLst/>
          </a:prstGeom>
          <a:noFill/>
        </p:spPr>
        <p:txBody>
          <a:bodyPr wrap="square" rtlCol="0">
            <a:spAutoFit/>
          </a:bodyPr>
          <a:lstStyle/>
          <a:p>
            <a:pPr algn="ctr"/>
            <a:r>
              <a:rPr lang="en-US" sz="6000" dirty="0">
                <a:solidFill>
                  <a:schemeClr val="bg1"/>
                </a:solidFill>
                <a:latin typeface="Rockwell" panose="02060603020205020403" pitchFamily="18" charset="0"/>
              </a:rPr>
              <a:t>A Chosen Vessel</a:t>
            </a:r>
          </a:p>
          <a:p>
            <a:pPr algn="ctr"/>
            <a:r>
              <a:rPr lang="en-US" sz="6000" dirty="0">
                <a:solidFill>
                  <a:schemeClr val="bg1"/>
                </a:solidFill>
                <a:latin typeface="Rockwell" panose="02060603020205020403" pitchFamily="18" charset="0"/>
              </a:rPr>
              <a:t>Acts 9</a:t>
            </a:r>
            <a:endParaRPr lang="en-US" sz="4400" dirty="0">
              <a:solidFill>
                <a:schemeClr val="bg1"/>
              </a:solidFill>
              <a:latin typeface="Rockwell" panose="02060603020205020403" pitchFamily="18" charset="0"/>
            </a:endParaRPr>
          </a:p>
        </p:txBody>
      </p:sp>
      <p:grpSp>
        <p:nvGrpSpPr>
          <p:cNvPr id="26" name="Group 94"/>
          <p:cNvGrpSpPr/>
          <p:nvPr/>
        </p:nvGrpSpPr>
        <p:grpSpPr>
          <a:xfrm>
            <a:off x="2251373" y="1963440"/>
            <a:ext cx="2133600" cy="4648200"/>
            <a:chOff x="4405860" y="139189"/>
            <a:chExt cx="2861871" cy="6475262"/>
          </a:xfrm>
        </p:grpSpPr>
        <p:grpSp>
          <p:nvGrpSpPr>
            <p:cNvPr id="27" name="Group 86"/>
            <p:cNvGrpSpPr/>
            <p:nvPr/>
          </p:nvGrpSpPr>
          <p:grpSpPr>
            <a:xfrm rot="2107423">
              <a:off x="4802579" y="139189"/>
              <a:ext cx="743864" cy="1806453"/>
              <a:chOff x="7696200" y="914400"/>
              <a:chExt cx="685800" cy="2438400"/>
            </a:xfrm>
          </p:grpSpPr>
          <p:sp>
            <p:nvSpPr>
              <p:cNvPr id="67" name="Moon 66"/>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87"/>
            <p:cNvGrpSpPr/>
            <p:nvPr/>
          </p:nvGrpSpPr>
          <p:grpSpPr>
            <a:xfrm rot="19262140" flipH="1">
              <a:off x="6126313" y="231425"/>
              <a:ext cx="743864" cy="1645187"/>
              <a:chOff x="7696200" y="914400"/>
              <a:chExt cx="685800" cy="2438400"/>
            </a:xfrm>
          </p:grpSpPr>
          <p:sp>
            <p:nvSpPr>
              <p:cNvPr id="63" name="Moon 62"/>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47"/>
            <p:cNvGrpSpPr/>
            <p:nvPr/>
          </p:nvGrpSpPr>
          <p:grpSpPr>
            <a:xfrm rot="562843">
              <a:off x="5697438" y="5840305"/>
              <a:ext cx="666047" cy="774146"/>
              <a:chOff x="6106804" y="4039302"/>
              <a:chExt cx="666047" cy="774146"/>
            </a:xfrm>
          </p:grpSpPr>
          <p:sp>
            <p:nvSpPr>
              <p:cNvPr id="60" name="Oval 59"/>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47"/>
            <p:cNvGrpSpPr/>
            <p:nvPr/>
          </p:nvGrpSpPr>
          <p:grpSpPr>
            <a:xfrm rot="2613352">
              <a:off x="5128037" y="5761712"/>
              <a:ext cx="666047" cy="774146"/>
              <a:chOff x="6106804" y="4039302"/>
              <a:chExt cx="666047" cy="774146"/>
            </a:xfrm>
          </p:grpSpPr>
          <p:sp>
            <p:nvSpPr>
              <p:cNvPr id="57" name="Oval 56"/>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Oval 30"/>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57"/>
            <p:cNvGrpSpPr/>
            <p:nvPr/>
          </p:nvGrpSpPr>
          <p:grpSpPr>
            <a:xfrm>
              <a:off x="4953000" y="5334000"/>
              <a:ext cx="1828800" cy="609600"/>
              <a:chOff x="1371600" y="3962400"/>
              <a:chExt cx="6705600" cy="2057400"/>
            </a:xfrm>
          </p:grpSpPr>
          <p:grpSp>
            <p:nvGrpSpPr>
              <p:cNvPr id="45" name="Group 195"/>
              <p:cNvGrpSpPr/>
              <p:nvPr/>
            </p:nvGrpSpPr>
            <p:grpSpPr>
              <a:xfrm>
                <a:off x="1371600" y="3962400"/>
                <a:ext cx="1676400" cy="2057400"/>
                <a:chOff x="1371600" y="3962400"/>
                <a:chExt cx="1676400" cy="2057400"/>
              </a:xfrm>
            </p:grpSpPr>
            <p:sp>
              <p:nvSpPr>
                <p:cNvPr id="55" name="Right Arrow Callout 54"/>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Quad Arrow 55"/>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196"/>
              <p:cNvGrpSpPr/>
              <p:nvPr/>
            </p:nvGrpSpPr>
            <p:grpSpPr>
              <a:xfrm>
                <a:off x="3048000" y="3962400"/>
                <a:ext cx="1676400" cy="2057400"/>
                <a:chOff x="1371600" y="3962400"/>
                <a:chExt cx="1676400" cy="2057400"/>
              </a:xfrm>
            </p:grpSpPr>
            <p:sp>
              <p:nvSpPr>
                <p:cNvPr id="53" name="Right Arrow Callout 52"/>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Quad Arrow 53"/>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199"/>
              <p:cNvGrpSpPr/>
              <p:nvPr/>
            </p:nvGrpSpPr>
            <p:grpSpPr>
              <a:xfrm>
                <a:off x="4724400" y="3962400"/>
                <a:ext cx="1676400" cy="2057400"/>
                <a:chOff x="1371600" y="3962400"/>
                <a:chExt cx="1676400" cy="2057400"/>
              </a:xfrm>
            </p:grpSpPr>
            <p:sp>
              <p:nvSpPr>
                <p:cNvPr id="51" name="Right Arrow Callout 50"/>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Quad Arrow 51"/>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202"/>
              <p:cNvGrpSpPr/>
              <p:nvPr/>
            </p:nvGrpSpPr>
            <p:grpSpPr>
              <a:xfrm>
                <a:off x="6400800" y="3962400"/>
                <a:ext cx="1676400" cy="2057400"/>
                <a:chOff x="1371600" y="3962400"/>
                <a:chExt cx="1676400" cy="2057400"/>
              </a:xfrm>
            </p:grpSpPr>
            <p:sp>
              <p:nvSpPr>
                <p:cNvPr id="49" name="Right Arrow Callout 48"/>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Quad Arrow 49"/>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2" name="Cloud 41"/>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Delay 42"/>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098794" y="3914444"/>
            <a:ext cx="6096000" cy="1200329"/>
          </a:xfrm>
          <a:prstGeom prst="rect">
            <a:avLst/>
          </a:prstGeom>
        </p:spPr>
        <p:txBody>
          <a:bodyPr>
            <a:spAutoFit/>
          </a:bodyPr>
          <a:lstStyle/>
          <a:p>
            <a:r>
              <a:rPr lang="en-US" i="1" dirty="0">
                <a:solidFill>
                  <a:schemeClr val="bg1"/>
                </a:solidFill>
                <a:latin typeface="Palatino"/>
              </a:rPr>
              <a:t>Go thy way: for he is a chosen vessel unto me, to bear my name before the Gentiles, and kings, and the children of Israel</a:t>
            </a:r>
          </a:p>
          <a:p>
            <a:r>
              <a:rPr lang="en-US" i="1" dirty="0">
                <a:solidFill>
                  <a:schemeClr val="bg1"/>
                </a:solidFill>
                <a:latin typeface="Palatino"/>
              </a:rPr>
              <a:t>Acts 9:15</a:t>
            </a:r>
            <a:endParaRPr lang="en-US" i="1" dirty="0">
              <a:solidFill>
                <a:schemeClr val="bg1"/>
              </a:solidFill>
            </a:endParaRPr>
          </a:p>
        </p:txBody>
      </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209800" y="685800"/>
            <a:ext cx="1219200" cy="369332"/>
          </a:xfrm>
          <a:prstGeom prst="rect">
            <a:avLst/>
          </a:prstGeom>
          <a:noFill/>
        </p:spPr>
        <p:txBody>
          <a:bodyPr wrap="square" rtlCol="0">
            <a:spAutoFit/>
          </a:bodyPr>
          <a:lstStyle/>
          <a:p>
            <a:endParaRPr lang="en-US" dirty="0"/>
          </a:p>
        </p:txBody>
      </p:sp>
      <p:sp>
        <p:nvSpPr>
          <p:cNvPr id="6" name="TextBox 5"/>
          <p:cNvSpPr txBox="1"/>
          <p:nvPr/>
        </p:nvSpPr>
        <p:spPr>
          <a:xfrm>
            <a:off x="1524000" y="97930"/>
            <a:ext cx="9144000" cy="769441"/>
          </a:xfrm>
          <a:prstGeom prst="rect">
            <a:avLst/>
          </a:prstGeom>
          <a:noFill/>
        </p:spPr>
        <p:txBody>
          <a:bodyPr wrap="square" rtlCol="0">
            <a:spAutoFit/>
          </a:bodyPr>
          <a:lstStyle/>
          <a:p>
            <a:pPr algn="ctr"/>
            <a:r>
              <a:rPr lang="en-US" sz="4400" dirty="0">
                <a:solidFill>
                  <a:schemeClr val="bg1"/>
                </a:solidFill>
                <a:latin typeface="Rockwell" panose="02060603020205020403" pitchFamily="18" charset="0"/>
                <a:cs typeface="Levenim MT" pitchFamily="2" charset="-79"/>
              </a:rPr>
              <a:t>Confession of Saul</a:t>
            </a:r>
          </a:p>
        </p:txBody>
      </p:sp>
      <p:sp>
        <p:nvSpPr>
          <p:cNvPr id="7" name="TextBox 6"/>
          <p:cNvSpPr txBox="1"/>
          <p:nvPr/>
        </p:nvSpPr>
        <p:spPr>
          <a:xfrm>
            <a:off x="0" y="6491764"/>
            <a:ext cx="7772400" cy="338554"/>
          </a:xfrm>
          <a:prstGeom prst="rect">
            <a:avLst/>
          </a:prstGeom>
          <a:noFill/>
        </p:spPr>
        <p:txBody>
          <a:bodyPr wrap="square" rtlCol="0">
            <a:spAutoFit/>
          </a:bodyPr>
          <a:lstStyle/>
          <a:p>
            <a:r>
              <a:rPr lang="en-US" sz="1600" dirty="0">
                <a:solidFill>
                  <a:schemeClr val="bg1"/>
                </a:solidFill>
                <a:latin typeface="Levenim MT" pitchFamily="2" charset="-79"/>
                <a:cs typeface="Levenim MT" pitchFamily="2" charset="-79"/>
              </a:rPr>
              <a:t>Acts 26:10-11</a:t>
            </a:r>
          </a:p>
        </p:txBody>
      </p:sp>
      <p:sp>
        <p:nvSpPr>
          <p:cNvPr id="9" name="TextBox 8"/>
          <p:cNvSpPr txBox="1"/>
          <p:nvPr/>
        </p:nvSpPr>
        <p:spPr>
          <a:xfrm>
            <a:off x="525101" y="1143000"/>
            <a:ext cx="6332899" cy="2246769"/>
          </a:xfrm>
          <a:prstGeom prst="rect">
            <a:avLst/>
          </a:prstGeom>
          <a:noFill/>
        </p:spPr>
        <p:txBody>
          <a:bodyPr wrap="square" rtlCol="0">
            <a:spAutoFit/>
          </a:bodyPr>
          <a:lstStyle/>
          <a:p>
            <a:r>
              <a:rPr lang="en-US" sz="2800" i="1" dirty="0">
                <a:solidFill>
                  <a:srgbClr val="FFFF00"/>
                </a:solidFill>
                <a:latin typeface="Levenim MT" pitchFamily="2" charset="-79"/>
                <a:cs typeface="Levenim MT" pitchFamily="2" charset="-79"/>
              </a:rPr>
              <a:t>“…and many of the saints did I shut up in prison, having received authority from the chief priests; and when they were put to death, I gave my voice against them.”</a:t>
            </a:r>
          </a:p>
        </p:txBody>
      </p:sp>
      <p:sp>
        <p:nvSpPr>
          <p:cNvPr id="8" name="TextBox 7"/>
          <p:cNvSpPr txBox="1"/>
          <p:nvPr/>
        </p:nvSpPr>
        <p:spPr>
          <a:xfrm>
            <a:off x="5486400" y="4648200"/>
            <a:ext cx="5721790" cy="1384995"/>
          </a:xfrm>
          <a:prstGeom prst="rect">
            <a:avLst/>
          </a:prstGeom>
          <a:noFill/>
        </p:spPr>
        <p:txBody>
          <a:bodyPr wrap="square" rtlCol="0">
            <a:spAutoFit/>
          </a:bodyPr>
          <a:lstStyle/>
          <a:p>
            <a:r>
              <a:rPr lang="en-US" sz="2800" i="1" dirty="0">
                <a:solidFill>
                  <a:srgbClr val="FFFF00"/>
                </a:solidFill>
                <a:latin typeface="Levenim MT" pitchFamily="2" charset="-79"/>
                <a:cs typeface="Levenim MT" pitchFamily="2" charset="-79"/>
              </a:rPr>
              <a:t>“And I punished them oft in every synagogue…I persecuted them even unto strange cities.”</a:t>
            </a:r>
          </a:p>
        </p:txBody>
      </p:sp>
      <p:pic>
        <p:nvPicPr>
          <p:cNvPr id="10" name="Picture 9" descr="https://encrypted-tbn3.gstatic.com/images?q=tbn:ANd9GcQCNrvza52aDoM78-WlQiHojvWy5euAdQKLfJeBu03ujHlh9hX0RA"/>
          <p:cNvPicPr>
            <a:picLocks noChangeAspect="1" noChangeArrowheads="1"/>
          </p:cNvPicPr>
          <p:nvPr/>
        </p:nvPicPr>
        <p:blipFill>
          <a:blip r:embed="rId3" cstate="print"/>
          <a:srcRect/>
          <a:stretch>
            <a:fillRect/>
          </a:stretch>
        </p:blipFill>
        <p:spPr bwMode="auto">
          <a:xfrm>
            <a:off x="6934955" y="2020228"/>
            <a:ext cx="3181350" cy="2071311"/>
          </a:xfrm>
          <a:prstGeom prst="rect">
            <a:avLst/>
          </a:prstGeom>
          <a:noFill/>
        </p:spPr>
      </p:pic>
      <p:pic>
        <p:nvPicPr>
          <p:cNvPr id="12" name="Picture 11" descr="imagesCAEIQ70R.jpg"/>
          <p:cNvPicPr>
            <a:picLocks noChangeAspect="1"/>
          </p:cNvPicPr>
          <p:nvPr/>
        </p:nvPicPr>
        <p:blipFill rotWithShape="1">
          <a:blip r:embed="rId4" cstate="print"/>
          <a:srcRect r="3163" b="12666"/>
          <a:stretch/>
        </p:blipFill>
        <p:spPr>
          <a:xfrm>
            <a:off x="2307785" y="3665398"/>
            <a:ext cx="2242430" cy="2651765"/>
          </a:xfrm>
          <a:prstGeom prst="rect">
            <a:avLst/>
          </a:prstGeom>
        </p:spPr>
      </p:pic>
    </p:spTree>
    <p:extLst>
      <p:ext uri="{BB962C8B-B14F-4D97-AF65-F5344CB8AC3E}">
        <p14:creationId xmlns:p14="http://schemas.microsoft.com/office/powerpoint/2010/main" val="227703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209800" y="685800"/>
            <a:ext cx="1219200" cy="369332"/>
          </a:xfrm>
          <a:prstGeom prst="rect">
            <a:avLst/>
          </a:prstGeom>
          <a:noFill/>
        </p:spPr>
        <p:txBody>
          <a:bodyPr wrap="square" rtlCol="0">
            <a:spAutoFit/>
          </a:bodyPr>
          <a:lstStyle/>
          <a:p>
            <a:endParaRPr lang="en-US" dirty="0"/>
          </a:p>
        </p:txBody>
      </p:sp>
      <p:sp>
        <p:nvSpPr>
          <p:cNvPr id="6" name="TextBox 5"/>
          <p:cNvSpPr txBox="1"/>
          <p:nvPr/>
        </p:nvSpPr>
        <p:spPr>
          <a:xfrm>
            <a:off x="1524000" y="97930"/>
            <a:ext cx="9144000" cy="769441"/>
          </a:xfrm>
          <a:prstGeom prst="rect">
            <a:avLst/>
          </a:prstGeom>
          <a:noFill/>
        </p:spPr>
        <p:txBody>
          <a:bodyPr wrap="square" rtlCol="0">
            <a:spAutoFit/>
          </a:bodyPr>
          <a:lstStyle/>
          <a:p>
            <a:pPr algn="ctr"/>
            <a:r>
              <a:rPr lang="en-US" sz="4400" dirty="0">
                <a:solidFill>
                  <a:schemeClr val="bg1"/>
                </a:solidFill>
                <a:latin typeface="Rockwell" panose="02060603020205020403" pitchFamily="18" charset="0"/>
                <a:cs typeface="Levenim MT" pitchFamily="2" charset="-79"/>
              </a:rPr>
              <a:t>On the Road to Damascus</a:t>
            </a:r>
          </a:p>
        </p:txBody>
      </p:sp>
      <p:sp>
        <p:nvSpPr>
          <p:cNvPr id="7" name="TextBox 6"/>
          <p:cNvSpPr txBox="1"/>
          <p:nvPr/>
        </p:nvSpPr>
        <p:spPr>
          <a:xfrm>
            <a:off x="93553" y="6487984"/>
            <a:ext cx="7772400" cy="338554"/>
          </a:xfrm>
          <a:prstGeom prst="rect">
            <a:avLst/>
          </a:prstGeom>
          <a:noFill/>
        </p:spPr>
        <p:txBody>
          <a:bodyPr wrap="square" rtlCol="0">
            <a:spAutoFit/>
          </a:bodyPr>
          <a:lstStyle/>
          <a:p>
            <a:r>
              <a:rPr lang="en-US" sz="1600" dirty="0">
                <a:solidFill>
                  <a:schemeClr val="bg1"/>
                </a:solidFill>
                <a:latin typeface="Levenim MT" pitchFamily="2" charset="-79"/>
                <a:cs typeface="Levenim MT" pitchFamily="2" charset="-79"/>
              </a:rPr>
              <a:t>Acts 9:3-4</a:t>
            </a:r>
          </a:p>
        </p:txBody>
      </p:sp>
      <p:sp>
        <p:nvSpPr>
          <p:cNvPr id="9" name="TextBox 8"/>
          <p:cNvSpPr txBox="1"/>
          <p:nvPr/>
        </p:nvSpPr>
        <p:spPr>
          <a:xfrm>
            <a:off x="1905000" y="1143000"/>
            <a:ext cx="4953000" cy="523220"/>
          </a:xfrm>
          <a:prstGeom prst="rect">
            <a:avLst/>
          </a:prstGeom>
          <a:noFill/>
        </p:spPr>
        <p:txBody>
          <a:bodyPr wrap="square" rtlCol="0">
            <a:spAutoFit/>
          </a:bodyPr>
          <a:lstStyle/>
          <a:p>
            <a:r>
              <a:rPr lang="en-US" sz="2800" dirty="0">
                <a:solidFill>
                  <a:schemeClr val="bg1"/>
                </a:solidFill>
                <a:latin typeface="Levenim MT" pitchFamily="2" charset="-79"/>
                <a:cs typeface="Levenim MT" pitchFamily="2" charset="-79"/>
              </a:rPr>
              <a:t>Light from Heaven</a:t>
            </a:r>
          </a:p>
        </p:txBody>
      </p:sp>
      <p:sp>
        <p:nvSpPr>
          <p:cNvPr id="8" name="TextBox 7"/>
          <p:cNvSpPr txBox="1"/>
          <p:nvPr/>
        </p:nvSpPr>
        <p:spPr>
          <a:xfrm>
            <a:off x="6210300" y="4292532"/>
            <a:ext cx="4953000" cy="1815882"/>
          </a:xfrm>
          <a:prstGeom prst="rect">
            <a:avLst/>
          </a:prstGeom>
          <a:noFill/>
        </p:spPr>
        <p:txBody>
          <a:bodyPr wrap="square" rtlCol="0">
            <a:spAutoFit/>
          </a:bodyPr>
          <a:lstStyle/>
          <a:p>
            <a:r>
              <a:rPr lang="en-US" sz="2800" dirty="0">
                <a:solidFill>
                  <a:schemeClr val="bg1"/>
                </a:solidFill>
                <a:latin typeface="Levenim MT" pitchFamily="2" charset="-79"/>
                <a:cs typeface="Levenim MT" pitchFamily="2" charset="-79"/>
              </a:rPr>
              <a:t>Falls to the earth</a:t>
            </a:r>
          </a:p>
          <a:p>
            <a:endParaRPr lang="en-US" sz="2800" dirty="0">
              <a:solidFill>
                <a:schemeClr val="bg1"/>
              </a:solidFill>
              <a:latin typeface="Levenim MT" pitchFamily="2" charset="-79"/>
              <a:cs typeface="Levenim MT" pitchFamily="2" charset="-79"/>
            </a:endParaRPr>
          </a:p>
          <a:p>
            <a:r>
              <a:rPr lang="en-US" sz="2800" dirty="0">
                <a:solidFill>
                  <a:schemeClr val="bg1"/>
                </a:solidFill>
                <a:latin typeface="Levenim MT" pitchFamily="2" charset="-79"/>
                <a:cs typeface="Levenim MT" pitchFamily="2" charset="-79"/>
              </a:rPr>
              <a:t>“…Saul, Saul, why </a:t>
            </a:r>
            <a:r>
              <a:rPr lang="en-US" sz="2800" dirty="0" err="1">
                <a:solidFill>
                  <a:schemeClr val="bg1"/>
                </a:solidFill>
                <a:latin typeface="Levenim MT" pitchFamily="2" charset="-79"/>
                <a:cs typeface="Levenim MT" pitchFamily="2" charset="-79"/>
              </a:rPr>
              <a:t>persecutest</a:t>
            </a:r>
            <a:r>
              <a:rPr lang="en-US" sz="2800" dirty="0">
                <a:solidFill>
                  <a:schemeClr val="bg1"/>
                </a:solidFill>
                <a:latin typeface="Levenim MT" pitchFamily="2" charset="-79"/>
                <a:cs typeface="Levenim MT" pitchFamily="2" charset="-79"/>
              </a:rPr>
              <a:t> thou me?”</a:t>
            </a:r>
          </a:p>
        </p:txBody>
      </p:sp>
      <p:pic>
        <p:nvPicPr>
          <p:cNvPr id="10" name="Picture 16" descr="https://encrypted-tbn2.gstatic.com/images?q=tbn:ANd9GcTaY21zj-HzJhT4P4dLK1wqyvFFg_r_MSazF2UJwoRzgxMMFpGo"/>
          <p:cNvPicPr>
            <a:picLocks noChangeAspect="1" noChangeArrowheads="1"/>
          </p:cNvPicPr>
          <p:nvPr/>
        </p:nvPicPr>
        <p:blipFill>
          <a:blip r:embed="rId3" cstate="print"/>
          <a:srcRect/>
          <a:stretch>
            <a:fillRect/>
          </a:stretch>
        </p:blipFill>
        <p:spPr bwMode="auto">
          <a:xfrm>
            <a:off x="7620000" y="990601"/>
            <a:ext cx="2133600" cy="2133601"/>
          </a:xfrm>
          <a:prstGeom prst="rect">
            <a:avLst/>
          </a:prstGeom>
          <a:noFill/>
        </p:spPr>
      </p:pic>
      <p:pic>
        <p:nvPicPr>
          <p:cNvPr id="12" name="Picture 8" descr="https://encrypted-tbn0.gstatic.com/images?q=tbn:ANd9GcT-hM80Oec0dVPT9mkhM4nks2ShgvV5I09bQVtrJE_6OWSX51YX"/>
          <p:cNvPicPr>
            <a:picLocks noChangeAspect="1" noChangeArrowheads="1"/>
          </p:cNvPicPr>
          <p:nvPr/>
        </p:nvPicPr>
        <p:blipFill>
          <a:blip r:embed="rId4" cstate="print"/>
          <a:srcRect/>
          <a:stretch>
            <a:fillRect/>
          </a:stretch>
        </p:blipFill>
        <p:spPr bwMode="auto">
          <a:xfrm>
            <a:off x="4648201" y="1752601"/>
            <a:ext cx="2143125" cy="2143125"/>
          </a:xfrm>
          <a:prstGeom prst="rect">
            <a:avLst/>
          </a:prstGeom>
          <a:noFill/>
        </p:spPr>
      </p:pic>
      <p:sp>
        <p:nvSpPr>
          <p:cNvPr id="14340" name="AutoShape 4" descr="data:image/jpeg;base64,/9j/4AAQSkZJRgABAQAAAQABAAD/2wCEAAkGBhQSEBQSExIUEhUVFRQUEhUUFRQVFRQPFRAVFBQUFxQXHCYeFxkjGRQUHy8gIycpLCwsFR4xNTAqNSYrLCkBCQoKDgwOGg8PGiwcHBwpLCwsLCwsKSwpKSkpLCksLCkpLCwsKSkpKSwsLCwsKSwsLCwpLCwsLCkpLCksKSwsLP/AABEIAMAAwAMBIgACEQEDEQH/xAAcAAACAgMBAQAAAAAAAAAAAAAEBQIDAAEGBwj/xAA2EAABBAECBQIFAwIGAwEAAAABAAIDEQQhMQUSQVFhBnETIoGRsTKh8EJSBxQjwdHxYnLhFv/EABkBAAMBAQEAAAAAAAAAAAAAAAIDBAEABf/EACgRAAMAAgICAQMDBQAAAAAAAAABAgMRITESQVEEE5EiYYEUodHh8P/aAAwDAQACEQMRAD8A7yEWio4VVjxa2j4414sr4PcyNGQR0jI1BkaIY1VRJHdE2hXNCgxqsCoSJaZKllLYWJiFmiFEhTWqWM1MrIVb2oilAtQNBJgj2IaWJMXtQkzUmpKMdCudiX5DE0yUtnUVnp4nwKchLZgm04S7ICyQ2hZMxVc1dURIEFK2uqehT4KMrL03SiWS0VkkFLsh3YJsoRbZRM5CSK2R6qpPSJmfQeO00L08I+EJdCXJhC4qCCvIFxtV7WqqNyIarYPPtkgFIBaAUk9IQ2YstYtI0jDYW1pZaxowxaIW7WiULWjUVvCEnRLyhpQp7ZRjF+Ql0wTSdiX5DVDZ6eJiucfzdAZACPyT4SzJKFFDF+U/slORImsoS6eLW7TpYikKctyXSFNMuE9EumgIVEk+RMBlkVZeVZIEO9xTkTNn0fFGUUwKDMgK5s4UczPyUW2/RYwFXseVUycK5rwqIS+SWt/BY11qdKLSpKiSejFixYmAmLFixccbC05bUHPS6CRVIqHokvCpfIFPSQ+dgMwQE7D2TSWYIWacKapXyW46a9CDLgKUZMBXTZGS1LpshiFSh7tnNy45QksB+i6GaVqXZM7a6JqSFumJZoUtyY/CbZGS3sgJsgdgmqRNW2I8iDVDHFPZO3vHYId0oTRHZ7bDL5RkQtJsdzetko+F5vTZedKLK5GrIwr2AIKAEphE2lXjWyTJwWMaprQUlXKSJHyaWLaxFsE0sWLa7ZxpRc1SUXIWEgSVqGc0lHPKEnIU1yVRWgLIicEqypimOSSNik2XP3UtSVzfAJPKe6XzOKsyn9ktkyCN1ilhfcROWUoDKKt/zY6oLLy70GyYkwataBpnoGWVWzPQjhZVCRLVlb5FARuKOZC0D5qJ6UURFGOlfld5aCUb7PVYMatSQj4fAVsfIP6QUZGQdqCikou9ejISi4wotYFOyrIZFT2W2tgqDWqdJuxJsLZWBaRoE2staWFazkRLlEuWOVUj6FmgO50CW2GkQlKAncr58tjaDntF7aofII6JNvRRC2LciVKcuT6pplREpTksU/kOcCnMktAPej8mLwgnRIkwXsHkqkBNSYSQoOTGvco1oF7F7yLVUuPaaMgYNTayQsOxReRqx77FLcYDoVGR9bI+StgUJIG9VqewvHR6jiZjk2gyndAhIsOkdBFXRQp/BZTXsZY8x6otjyl8RRUb1RNEGSQxjlO0OwqwFUSyZotBW7UAVJNQBhK0ShOI5zYxbpWR/wDvrfsLtJv/ANnG13K6pB0dFdD3a7ZY6S7GxiqltI6FwXn/AK99ROaXQ3TQNa/uKccR9cwhvytc939IIoX0ujf0XKs9MPyC6bNlMYeSQwAfELSbBo/pHul099BxLnmjguMev5S/labDdGnfUaXXva6T0L/iM+SVmPP84eaa9rfmY4/pFDcb3730ST1l6AbAwy45MkI1dzm5G9zYFFv4XO8Hx2tBdFlNilLSAHWzcUR8Q6C9RYR+MNA+V+R9FSYw72gcnGYey8h4PxziGLGI2h4bZLSXMLS4m/lsFtH318LruG+pBkhrHkwzkasc0tDnVryO2cPF2ocmJrlPaLceRPh9j3Jw2Xul02O29/uVRNgv6uQMsB7/ALoEv3DdpegiWEDql2Rkgdlj2V1tCTRWnTIp5PgHyczsl0uaUdLjIWTHAT50JdsFdklVOyCrpIh2VL2hHwKdM96ZJ4VzZEDHIiWOXjyz1KkLZIr2OQjXIiMqmGTWgtpVrSh2OVocq5JaRdzKXMqmqwJ6FNAfEcJ0lFsvwqBshjHH6F2wXGcewA9wbFLLlyA6gUWMFb2BQ1Xc5eIyRvK9vMLuta071uqZICyPlhEbDpVj5QO/K3f2SskeRRhy+H/LX57OD9KcO/1nulZrEC/lP916A/Wvso52W6SRznW7U+1350XWYfBzDDKS8ySP5nPeR3N0B2XFPxjzE6+//eg+invahIomlVugL1NxERYM5fy0WFjQeU25/wAoFAeb36LzL03w+KVknxtBoAf6h1PL3O26O9bcWOTkNxoS6RrSGgA6PmJrTwNr9004VhDEhYJn8gNlzQQCT1rSyf8AhM5jHp9sUtXk36RzMnp+djnDHc+Ro1ttttu/sU89O58sEdyOjEhcOSGQa8g/qd/ae1apo/PcxrjBzPsGtgQSNCQaOnZcVhvfG8iZvO1x/U67Dj3vUAolbtPf+wXCh8e/wetQ+pxIwfGh+G7YPYedp9+31orTqdqNQuA/z8kb2fCLuXq1wJ1A0aDvR2T6DjWoe3QkNLmXoWHUPv8Ab6JNJ9jEl0OnReENKR2RD5bAI2OoQU6FM1rQPKQgpaRL2IeRiamA0BTBCyBFzEKhyamKcnq2LxyJ20gs9yiZuPwxkB0g12rX8LyZshP/AH5UyCevXTyvM+3p9nr1afSPWI/VeP8A3/sVserYwflDnDvt9V5rDE6t0dETe+g/C3fj0zFjlrbPSofVcRr9Q7+ESPUsWtEk61pQteaxv5dhuiwTVrlntA19NjfWz1DE4kx9UUa0rzbhsrgRqR31pdRi8TcOoPun4/q+dUiPJ9K10dEVW5L4+L6/NoPCs/zweDyAn+d1R/UQ+uyf7VLsG4xxHlik5Dbw1xYBrbwLA+u31Xhfqv1hlZDixjXwR7ctEPPfmdWg8LuuO+uosfK+CWfEANSOa4DlfpYFjX3Q/qr1PhZWMI4+b4pILGltOEhttF3WwToF2FZHzkSSNyOFxDOC4ZgHE+d7R8Qiw8kFsYPYbEnvst5MrHuL3StkPU8wcT/8RHp3DGRFPG/mIaIi3X9PMXB4HgkA0kXH8ARgBrgW2QO+h6Dav+VuvK9N8j1anHuVwDH1JO22MfTQTVtaSPAJF0hJeNTuNulcfGgH2pChyqeFUoleiB3T9jvC49Kwg2HddQEbHxoH4b+Wi1z2Fo2+E481fQ391zkL+i38UtfXQ6//AFDWOX0HOVrs9TxZy1hAHMNxrrXVUHi7CNilPpziJe1zSL+G34gP/qA2vr/sp8Yi+GQ8fpcfoHbqBw09F83LXIU/ijfNJbncRLj8ug/dBOyvFqL8oV+lEpaMtS+mVSyE7E+6LwMi/lP36IGxt9vZWDKromt+kImOdthgnrqr8bMBA12N6nrZpBHDcdlOLhb/AGSfBex6trpDrH4j5B1oeExjyRf82SnE4Me35TjF4Q473psp7ifRTF17GkbAY9d6tRxcuzXIT/N0fhQ8raNe/X2TTHhaDfLr0/6Ueuxzsnh8L5xbSdelIxkEjHcvITt0Ju1GHKmohgrWw62jroD8pPhTyMzMIAb8Jtg6F7nW7rs1URjxtc09kl3k36Dmw84BkaQAdLsG/Ybrj/Ufr8wxywwx/DLZCwON3y1+ojuTf0pH5r83lIJY6Rx5Ig1wAaCNZHE1QGw8rmONf4b5EbA6ORk3MP8AVBdoDd2HHceV6ODH4ry/HySZHt+O/wDB5tnSukc4l2pN2e53WYEj4yHGjX6T1aarf2XVQZcGDHIHxQTykVsXNjvf/UunHw0H3XD5mYXkkfLrsNOqrRNXB1fpjjjInTg6c8L3M6W5h5q96J+y5rMkLySTp09lY7hj2RMe4UHAlnflui6uguwO+qBy5+gQqV5OjXb8dMpJ1WitAdVp2yYKNh+t9OytygKB90OiXAFvtqFxx03pbMazHkcd9iOpbpr7Va6QwieCtPmbp4fvf3XDcLNQv8hrf3s/hdL6U4lThEep+X36D8lR3PLZdD/SkIXkhxaRRBojyNCqZZq/BXS+peHj43ONOca9uZvn2pJZMHx/O6xaBaoXfENrb3aX9EUcKiqX4pqqRgcnUQuHVGwOGmgSqN6MgcVLSPRQ4gePATPHdex/YpPju7N/fqm2NzHx/skUNGeM7Ua32AFFM4n9KPfoUuxIxV342H+6Zwub+kH99ErpmUy2Jl1y6eKOv76JvjN01/4QOI1nQ2fCLY2th/O6KdJ7J8j3wC8V4RFOAJmB42B/qGt79lyed/hqyyYsmaPwTzM5e3KV28h8oeceL/KYsrnpi/FPs8q4p/hfMf0zxP8AdpafyUii/wAPpIpR/mQ5sQNvdHR+X6bXta9kkYN6roaP8tCSUD/cOodsR5TI+qv2c8EM8g9cShk3wgOVoazlGwEfJTWjwFygZuSdP3XpHrTheTPK6QxBwGjPhMLh8PoO9ihuOq5F3p8xkOyGuiF/K1zS0uP11A8q+Mi8SW8bdHPmS/ZWOjJANGtrrS/ddVPwUEjlrloGgtw4lOa0j5TYrst+6jFgfs5YYb6ur+oVzOHvLHOrRos+B3XSyYY5fb+UqsPBeWvAP9Lq/wDIEEAfe/ss+8F9jQv4XkNDfhmgHgUTtzg7HwVe22SA6inCj9jofKQxQu6/umOPmSN/qvTY6ran4Om+NM7zjcNwB938zXA9w4d1zd11/OyBZx6bkEbnWwHQdlazMDvCV4tDFaZbJJ4tVl6ka3CgR3taaMIRrqj4pK6JdFL9UZC8k9j5U9IoljnGnvsAneMbG+ngalIMfpoK6J1hxOAG7Qe+6moeuR1jQg/0j77JoyEUAQB0G1Huk+Kz6nubTOEN5gaF7DT/AH6JW0DQzjc0bfgImKXqDf0VELdNBorYyOYgDbf3TEydlmtdUHmOaxhc88oG5/GnUo8/ykk9QNd8K2xGansJYKvkB1Ivc+ETn+To1vnoU5vq+Fg1jIN6a8w8WBW/a+iBx/VZD+f4THxdbFHm61rqFzPE85hFmJ7pTK5z+YEfDZsGN8nqfAASuL55TLJYa35mss2AP0sb9U6Y0t9fwP8A0da/udjx31XPJ8kL/hsrXkAaT4NC1wHGWDUueXO3NnU/dOY2ZE7TcjIg7eh8xHa90Dk+mmMFukv6a/ubRp8/qYFa8dQuBFwniR5i110NWk6V3anj8+Or5mkbjqR9kmlxGg6KJZ4T3E0SKqkZTcWj3AJ8VSFfxxwa4MaGk7Emy2+3lC8q0Y1qxyjHkpgxjK01ivc1QcEwXor5VlLHLQRHBOLN0v7owhK7RkOQXCkukMmvTD4DrumOK4XqbKURa90yxRdaV5U9FUjvHGgd0vT6flOsOXWj18Ln8Uag79tU8xHajQH6m1JZSh7iR1sTr1OqaY5IO37JVjO+m257JrDrrYr8fVJ0hdDCIn79LU/g9j7qMb9Nxf8AOyx91QdR8i+qN9CfZqfJpulfz2XPz8TyeYkNaB4KeSvtoGjiP1URp29kmy8igfn5ftdLE37GQv2OfyeNF5PPFG7vYHNfvuk2fyuN8gZ4BTTMezU8xJPv+UqlfaolhUgF5LdAT4QGS57tD+UxlIqtfogp3f8AZT5Yhpi18BUOVFy9kO5qcnsUyggKLnKbiFB1IhbRU5yg4qbgqyiQJFRUuVRpFswjaIwxoTqh6V0LNED6Cns//9k="/>
          <p:cNvSpPr>
            <a:spLocks noChangeAspect="1" noChangeArrowheads="1"/>
          </p:cNvSpPr>
          <p:nvPr/>
        </p:nvSpPr>
        <p:spPr bwMode="auto">
          <a:xfrm>
            <a:off x="1587500" y="-885825"/>
            <a:ext cx="1828800" cy="1828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2" name="AutoShape 6" descr="data:image/jpeg;base64,/9j/4AAQSkZJRgABAQAAAQABAAD/2wCEAAkGBhQSEBQSExIUEhUVFRQUEhUUFRQVFRQPFRAVFBQUFxQXHCYeFxkjGRQUHy8gIycpLCwsFR4xNTAqNSYrLCkBCQoKDgwOGg8PGiwcHBwpLCwsLCwsKSwpKSkpLCksLCkpLCwsKSkpKSwsLCwsKSwsLCwpLCwsLCkpLCksKSwsLP/AABEIAMAAwAMBIgACEQEDEQH/xAAcAAACAgMBAQAAAAAAAAAAAAAEBQIDAAEGBwj/xAA2EAABBAECBQIFAwIGAwEAAAABAAIDEQQhMQUSQVFhBnETIoGRsTKh8EJSBxQjwdHxYnLhFv/EABkBAAMBAQEAAAAAAAAAAAAAAAIDBAEABf/EACgRAAMAAgICAQMDBQAAAAAAAAABAgMRITESQVEEE5EiYYEUodHh8P/aAAwDAQACEQMRAD8A7yEWio4VVjxa2j4414sr4PcyNGQR0jI1BkaIY1VRJHdE2hXNCgxqsCoSJaZKllLYWJiFmiFEhTWqWM1MrIVb2oilAtQNBJgj2IaWJMXtQkzUmpKMdCudiX5DE0yUtnUVnp4nwKchLZgm04S7ICyQ2hZMxVc1dURIEFK2uqehT4KMrL03SiWS0VkkFLsh3YJsoRbZRM5CSK2R6qpPSJmfQeO00L08I+EJdCXJhC4qCCvIFxtV7WqqNyIarYPPtkgFIBaAUk9IQ2YstYtI0jDYW1pZaxowxaIW7WiULWjUVvCEnRLyhpQp7ZRjF+Ql0wTSdiX5DVDZ6eJiucfzdAZACPyT4SzJKFFDF+U/slORImsoS6eLW7TpYikKctyXSFNMuE9EumgIVEk+RMBlkVZeVZIEO9xTkTNn0fFGUUwKDMgK5s4UczPyUW2/RYwFXseVUycK5rwqIS+SWt/BY11qdKLSpKiSejFixYmAmLFixccbC05bUHPS6CRVIqHokvCpfIFPSQ+dgMwQE7D2TSWYIWacKapXyW46a9CDLgKUZMBXTZGS1LpshiFSh7tnNy45QksB+i6GaVqXZM7a6JqSFumJZoUtyY/CbZGS3sgJsgdgmqRNW2I8iDVDHFPZO3vHYId0oTRHZ7bDL5RkQtJsdzetko+F5vTZedKLK5GrIwr2AIKAEphE2lXjWyTJwWMaprQUlXKSJHyaWLaxFsE0sWLa7ZxpRc1SUXIWEgSVqGc0lHPKEnIU1yVRWgLIicEqypimOSSNik2XP3UtSVzfAJPKe6XzOKsyn9ktkyCN1ilhfcROWUoDKKt/zY6oLLy70GyYkwataBpnoGWVWzPQjhZVCRLVlb5FARuKOZC0D5qJ6UURFGOlfld5aCUb7PVYMatSQj4fAVsfIP6QUZGQdqCikou9ejISi4wotYFOyrIZFT2W2tgqDWqdJuxJsLZWBaRoE2staWFazkRLlEuWOVUj6FmgO50CW2GkQlKAncr58tjaDntF7aofII6JNvRRC2LciVKcuT6pplREpTksU/kOcCnMktAPej8mLwgnRIkwXsHkqkBNSYSQoOTGvco1oF7F7yLVUuPaaMgYNTayQsOxReRqx77FLcYDoVGR9bI+StgUJIG9VqewvHR6jiZjk2gyndAhIsOkdBFXRQp/BZTXsZY8x6otjyl8RRUb1RNEGSQxjlO0OwqwFUSyZotBW7UAVJNQBhK0ShOI5zYxbpWR/wDvrfsLtJv/ANnG13K6pB0dFdD3a7ZY6S7GxiqltI6FwXn/AK99ROaXQ3TQNa/uKccR9cwhvytc939IIoX0ujf0XKs9MPyC6bNlMYeSQwAfELSbBo/pHul099BxLnmjguMev5S/labDdGnfUaXXva6T0L/iM+SVmPP84eaa9rfmY4/pFDcb3730ST1l6AbAwy45MkI1dzm5G9zYFFv4XO8Hx2tBdFlNilLSAHWzcUR8Q6C9RYR+MNA+V+R9FSYw72gcnGYey8h4PxziGLGI2h4bZLSXMLS4m/lsFtH318LruG+pBkhrHkwzkasc0tDnVryO2cPF2ocmJrlPaLceRPh9j3Jw2Xul02O29/uVRNgv6uQMsB7/ALoEv3DdpegiWEDql2Rkgdlj2V1tCTRWnTIp5PgHyczsl0uaUdLjIWTHAT50JdsFdklVOyCrpIh2VL2hHwKdM96ZJ4VzZEDHIiWOXjyz1KkLZIr2OQjXIiMqmGTWgtpVrSh2OVocq5JaRdzKXMqmqwJ6FNAfEcJ0lFsvwqBshjHH6F2wXGcewA9wbFLLlyA6gUWMFb2BQ1Xc5eIyRvK9vMLuta071uqZICyPlhEbDpVj5QO/K3f2SskeRRhy+H/LX57OD9KcO/1nulZrEC/lP916A/Wvso52W6SRznW7U+1350XWYfBzDDKS8ySP5nPeR3N0B2XFPxjzE6+//eg+invahIomlVugL1NxERYM5fy0WFjQeU25/wAoFAeb36LzL03w+KVknxtBoAf6h1PL3O26O9bcWOTkNxoS6RrSGgA6PmJrTwNr9004VhDEhYJn8gNlzQQCT1rSyf8AhM5jHp9sUtXk36RzMnp+djnDHc+Ro1ttttu/sU89O58sEdyOjEhcOSGQa8g/qd/ae1apo/PcxrjBzPsGtgQSNCQaOnZcVhvfG8iZvO1x/U67Dj3vUAolbtPf+wXCh8e/wetQ+pxIwfGh+G7YPYedp9+31orTqdqNQuA/z8kb2fCLuXq1wJ1A0aDvR2T6DjWoe3QkNLmXoWHUPv8Ab6JNJ9jEl0OnReENKR2RD5bAI2OoQU6FM1rQPKQgpaRL2IeRiamA0BTBCyBFzEKhyamKcnq2LxyJ20gs9yiZuPwxkB0g12rX8LyZshP/AH5UyCevXTyvM+3p9nr1afSPWI/VeP8A3/sVserYwflDnDvt9V5rDE6t0dETe+g/C3fj0zFjlrbPSofVcRr9Q7+ESPUsWtEk61pQteaxv5dhuiwTVrlntA19NjfWz1DE4kx9UUa0rzbhsrgRqR31pdRi8TcOoPun4/q+dUiPJ9K10dEVW5L4+L6/NoPCs/zweDyAn+d1R/UQ+uyf7VLsG4xxHlik5Dbw1xYBrbwLA+u31Xhfqv1hlZDixjXwR7ctEPPfmdWg8LuuO+uosfK+CWfEANSOa4DlfpYFjX3Q/qr1PhZWMI4+b4pILGltOEhttF3WwToF2FZHzkSSNyOFxDOC4ZgHE+d7R8Qiw8kFsYPYbEnvst5MrHuL3StkPU8wcT/8RHp3DGRFPG/mIaIi3X9PMXB4HgkA0kXH8ARgBrgW2QO+h6Dav+VuvK9N8j1anHuVwDH1JO22MfTQTVtaSPAJF0hJeNTuNulcfGgH2pChyqeFUoleiB3T9jvC49Kwg2HddQEbHxoH4b+Wi1z2Fo2+E481fQ391zkL+i38UtfXQ6//AFDWOX0HOVrs9TxZy1hAHMNxrrXVUHi7CNilPpziJe1zSL+G34gP/qA2vr/sp8Yi+GQ8fpcfoHbqBw09F83LXIU/ijfNJbncRLj8ug/dBOyvFqL8oV+lEpaMtS+mVSyE7E+6LwMi/lP36IGxt9vZWDKromt+kImOdthgnrqr8bMBA12N6nrZpBHDcdlOLhb/AGSfBex6trpDrH4j5B1oeExjyRf82SnE4Me35TjF4Q473psp7ifRTF17GkbAY9d6tRxcuzXIT/N0fhQ8raNe/X2TTHhaDfLr0/6Ueuxzsnh8L5xbSdelIxkEjHcvITt0Ju1GHKmohgrWw62jroD8pPhTyMzMIAb8Jtg6F7nW7rs1URjxtc09kl3k36Dmw84BkaQAdLsG/Ybrj/Ufr8wxywwx/DLZCwON3y1+ojuTf0pH5r83lIJY6Rx5Ig1wAaCNZHE1QGw8rmONf4b5EbA6ORk3MP8AVBdoDd2HHceV6ODH4ry/HySZHt+O/wDB5tnSukc4l2pN2e53WYEj4yHGjX6T1aarf2XVQZcGDHIHxQTykVsXNjvf/UunHw0H3XD5mYXkkfLrsNOqrRNXB1fpjjjInTg6c8L3M6W5h5q96J+y5rMkLySTp09lY7hj2RMe4UHAlnflui6uguwO+qBy5+gQqV5OjXb8dMpJ1WitAdVp2yYKNh+t9OytygKB90OiXAFvtqFxx03pbMazHkcd9iOpbpr7Va6QwieCtPmbp4fvf3XDcLNQv8hrf3s/hdL6U4lThEep+X36D8lR3PLZdD/SkIXkhxaRRBojyNCqZZq/BXS+peHj43ONOca9uZvn2pJZMHx/O6xaBaoXfENrb3aX9EUcKiqX4pqqRgcnUQuHVGwOGmgSqN6MgcVLSPRQ4gePATPHdex/YpPju7N/fqm2NzHx/skUNGeM7Ua32AFFM4n9KPfoUuxIxV342H+6Zwub+kH99ErpmUy2Jl1y6eKOv76JvjN01/4QOI1nQ2fCLY2th/O6KdJ7J8j3wC8V4RFOAJmB42B/qGt79lyed/hqyyYsmaPwTzM5e3KV28h8oeceL/KYsrnpi/FPs8q4p/hfMf0zxP8AdpafyUii/wAPpIpR/mQ5sQNvdHR+X6bXta9kkYN6roaP8tCSUD/cOodsR5TI+qv2c8EM8g9cShk3wgOVoazlGwEfJTWjwFygZuSdP3XpHrTheTPK6QxBwGjPhMLh8PoO9ihuOq5F3p8xkOyGuiF/K1zS0uP11A8q+Mi8SW8bdHPmS/ZWOjJANGtrrS/ddVPwUEjlrloGgtw4lOa0j5TYrst+6jFgfs5YYb6ur+oVzOHvLHOrRos+B3XSyYY5fb+UqsPBeWvAP9Lq/wDIEEAfe/ss+8F9jQv4XkNDfhmgHgUTtzg7HwVe22SA6inCj9jofKQxQu6/umOPmSN/qvTY6ran4Om+NM7zjcNwB938zXA9w4d1zd11/OyBZx6bkEbnWwHQdlazMDvCV4tDFaZbJJ4tVl6ka3CgR3taaMIRrqj4pK6JdFL9UZC8k9j5U9IoljnGnvsAneMbG+ngalIMfpoK6J1hxOAG7Qe+6moeuR1jQg/0j77JoyEUAQB0G1Huk+Kz6nubTOEN5gaF7DT/AH6JW0DQzjc0bfgImKXqDf0VELdNBorYyOYgDbf3TEydlmtdUHmOaxhc88oG5/GnUo8/ykk9QNd8K2xGansJYKvkB1Ivc+ETn+To1vnoU5vq+Fg1jIN6a8w8WBW/a+iBx/VZD+f4THxdbFHm61rqFzPE85hFmJ7pTK5z+YEfDZsGN8nqfAASuL55TLJYa35mss2AP0sb9U6Y0t9fwP8A0da/udjx31XPJ8kL/hsrXkAaT4NC1wHGWDUueXO3NnU/dOY2ZE7TcjIg7eh8xHa90Dk+mmMFukv6a/ubRp8/qYFa8dQuBFwniR5i110NWk6V3anj8+Or5mkbjqR9kmlxGg6KJZ4T3E0SKqkZTcWj3AJ8VSFfxxwa4MaGk7Emy2+3lC8q0Y1qxyjHkpgxjK01ivc1QcEwXor5VlLHLQRHBOLN0v7owhK7RkOQXCkukMmvTD4DrumOK4XqbKURa90yxRdaV5U9FUjvHGgd0vT6flOsOXWj18Ln8Uag79tU8xHajQH6m1JZSh7iR1sTr1OqaY5IO37JVjO+m257JrDrrYr8fVJ0hdDCIn79LU/g9j7qMb9Nxf8AOyx91QdR8i+qN9CfZqfJpulfz2XPz8TyeYkNaB4KeSvtoGjiP1URp29kmy8igfn5ftdLE37GQv2OfyeNF5PPFG7vYHNfvuk2fyuN8gZ4BTTMezU8xJPv+UqlfaolhUgF5LdAT4QGS57tD+UxlIqtfogp3f8AZT5Yhpi18BUOVFy9kO5qcnsUyggKLnKbiFB1IhbRU5yg4qbgqyiQJFRUuVRpFswjaIwxoTqh6V0LNED6Cns//9k="/>
          <p:cNvSpPr>
            <a:spLocks noChangeAspect="1" noChangeArrowheads="1"/>
          </p:cNvSpPr>
          <p:nvPr/>
        </p:nvSpPr>
        <p:spPr bwMode="auto">
          <a:xfrm>
            <a:off x="1587500" y="-885825"/>
            <a:ext cx="1828800" cy="1828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4" name="AutoShape 8" descr="data:image/jpeg;base64,/9j/4AAQSkZJRgABAQAAAQABAAD/2wCEAAkGBhQSEBQSExIUEhUVFRQUEhUUFRQVFRQPFRAVFBQUFxQXHCYeFxkjGRQUHy8gIycpLCwsFR4xNTAqNSYrLCkBCQoKDgwOGg8PGiwcHBwpLCwsLCwsKSwpKSkpLCksLCkpLCwsKSkpKSwsLCwsKSwsLCwpLCwsLCkpLCksKSwsLP/AABEIAMAAwAMBIgACEQEDEQH/xAAcAAACAgMBAQAAAAAAAAAAAAAEBQIDAAEGBwj/xAA2EAABBAECBQIFAwIGAwEAAAABAAIDEQQhMQUSQVFhBnETIoGRsTKh8EJSBxQjwdHxYnLhFv/EABkBAAMBAQEAAAAAAAAAAAAAAAIDBAEABf/EACgRAAMAAgICAQMDBQAAAAAAAAABAgMRITESQVEEE5EiYYEUodHh8P/aAAwDAQACEQMRAD8A7yEWio4VVjxa2j4414sr4PcyNGQR0jI1BkaIY1VRJHdE2hXNCgxqsCoSJaZKllLYWJiFmiFEhTWqWM1MrIVb2oilAtQNBJgj2IaWJMXtQkzUmpKMdCudiX5DE0yUtnUVnp4nwKchLZgm04S7ICyQ2hZMxVc1dURIEFK2uqehT4KMrL03SiWS0VkkFLsh3YJsoRbZRM5CSK2R6qpPSJmfQeO00L08I+EJdCXJhC4qCCvIFxtV7WqqNyIarYPPtkgFIBaAUk9IQ2YstYtI0jDYW1pZaxowxaIW7WiULWjUVvCEnRLyhpQp7ZRjF+Ql0wTSdiX5DVDZ6eJiucfzdAZACPyT4SzJKFFDF+U/slORImsoS6eLW7TpYikKctyXSFNMuE9EumgIVEk+RMBlkVZeVZIEO9xTkTNn0fFGUUwKDMgK5s4UczPyUW2/RYwFXseVUycK5rwqIS+SWt/BY11qdKLSpKiSejFixYmAmLFixccbC05bUHPS6CRVIqHokvCpfIFPSQ+dgMwQE7D2TSWYIWacKapXyW46a9CDLgKUZMBXTZGS1LpshiFSh7tnNy45QksB+i6GaVqXZM7a6JqSFumJZoUtyY/CbZGS3sgJsgdgmqRNW2I8iDVDHFPZO3vHYId0oTRHZ7bDL5RkQtJsdzetko+F5vTZedKLK5GrIwr2AIKAEphE2lXjWyTJwWMaprQUlXKSJHyaWLaxFsE0sWLa7ZxpRc1SUXIWEgSVqGc0lHPKEnIU1yVRWgLIicEqypimOSSNik2XP3UtSVzfAJPKe6XzOKsyn9ktkyCN1ilhfcROWUoDKKt/zY6oLLy70GyYkwataBpnoGWVWzPQjhZVCRLVlb5FARuKOZC0D5qJ6UURFGOlfld5aCUb7PVYMatSQj4fAVsfIP6QUZGQdqCikou9ejISi4wotYFOyrIZFT2W2tgqDWqdJuxJsLZWBaRoE2staWFazkRLlEuWOVUj6FmgO50CW2GkQlKAncr58tjaDntF7aofII6JNvRRC2LciVKcuT6pplREpTksU/kOcCnMktAPej8mLwgnRIkwXsHkqkBNSYSQoOTGvco1oF7F7yLVUuPaaMgYNTayQsOxReRqx77FLcYDoVGR9bI+StgUJIG9VqewvHR6jiZjk2gyndAhIsOkdBFXRQp/BZTXsZY8x6otjyl8RRUb1RNEGSQxjlO0OwqwFUSyZotBW7UAVJNQBhK0ShOI5zYxbpWR/wDvrfsLtJv/ANnG13K6pB0dFdD3a7ZY6S7GxiqltI6FwXn/AK99ROaXQ3TQNa/uKccR9cwhvytc939IIoX0ujf0XKs9MPyC6bNlMYeSQwAfELSbBo/pHul099BxLnmjguMev5S/labDdGnfUaXXva6T0L/iM+SVmPP84eaa9rfmY4/pFDcb3730ST1l6AbAwy45MkI1dzm5G9zYFFv4XO8Hx2tBdFlNilLSAHWzcUR8Q6C9RYR+MNA+V+R9FSYw72gcnGYey8h4PxziGLGI2h4bZLSXMLS4m/lsFtH318LruG+pBkhrHkwzkasc0tDnVryO2cPF2ocmJrlPaLceRPh9j3Jw2Xul02O29/uVRNgv6uQMsB7/ALoEv3DdpegiWEDql2Rkgdlj2V1tCTRWnTIp5PgHyczsl0uaUdLjIWTHAT50JdsFdklVOyCrpIh2VL2hHwKdM96ZJ4VzZEDHIiWOXjyz1KkLZIr2OQjXIiMqmGTWgtpVrSh2OVocq5JaRdzKXMqmqwJ6FNAfEcJ0lFsvwqBshjHH6F2wXGcewA9wbFLLlyA6gUWMFb2BQ1Xc5eIyRvK9vMLuta071uqZICyPlhEbDpVj5QO/K3f2SskeRRhy+H/LX57OD9KcO/1nulZrEC/lP916A/Wvso52W6SRznW7U+1350XWYfBzDDKS8ySP5nPeR3N0B2XFPxjzE6+//eg+invahIomlVugL1NxERYM5fy0WFjQeU25/wAoFAeb36LzL03w+KVknxtBoAf6h1PL3O26O9bcWOTkNxoS6RrSGgA6PmJrTwNr9004VhDEhYJn8gNlzQQCT1rSyf8AhM5jHp9sUtXk36RzMnp+djnDHc+Ro1ttttu/sU89O58sEdyOjEhcOSGQa8g/qd/ae1apo/PcxrjBzPsGtgQSNCQaOnZcVhvfG8iZvO1x/U67Dj3vUAolbtPf+wXCh8e/wetQ+pxIwfGh+G7YPYedp9+31orTqdqNQuA/z8kb2fCLuXq1wJ1A0aDvR2T6DjWoe3QkNLmXoWHUPv8Ab6JNJ9jEl0OnReENKR2RD5bAI2OoQU6FM1rQPKQgpaRL2IeRiamA0BTBCyBFzEKhyamKcnq2LxyJ20gs9yiZuPwxkB0g12rX8LyZshP/AH5UyCevXTyvM+3p9nr1afSPWI/VeP8A3/sVserYwflDnDvt9V5rDE6t0dETe+g/C3fj0zFjlrbPSofVcRr9Q7+ESPUsWtEk61pQteaxv5dhuiwTVrlntA19NjfWz1DE4kx9UUa0rzbhsrgRqR31pdRi8TcOoPun4/q+dUiPJ9K10dEVW5L4+L6/NoPCs/zweDyAn+d1R/UQ+uyf7VLsG4xxHlik5Dbw1xYBrbwLA+u31Xhfqv1hlZDixjXwR7ctEPPfmdWg8LuuO+uosfK+CWfEANSOa4DlfpYFjX3Q/qr1PhZWMI4+b4pILGltOEhttF3WwToF2FZHzkSSNyOFxDOC4ZgHE+d7R8Qiw8kFsYPYbEnvst5MrHuL3StkPU8wcT/8RHp3DGRFPG/mIaIi3X9PMXB4HgkA0kXH8ARgBrgW2QO+h6Dav+VuvK9N8j1anHuVwDH1JO22MfTQTVtaSPAJF0hJeNTuNulcfGgH2pChyqeFUoleiB3T9jvC49Kwg2HddQEbHxoH4b+Wi1z2Fo2+E481fQ391zkL+i38UtfXQ6//AFDWOX0HOVrs9TxZy1hAHMNxrrXVUHi7CNilPpziJe1zSL+G34gP/qA2vr/sp8Yi+GQ8fpcfoHbqBw09F83LXIU/ijfNJbncRLj8ug/dBOyvFqL8oV+lEpaMtS+mVSyE7E+6LwMi/lP36IGxt9vZWDKromt+kImOdthgnrqr8bMBA12N6nrZpBHDcdlOLhb/AGSfBex6trpDrH4j5B1oeExjyRf82SnE4Me35TjF4Q473psp7ifRTF17GkbAY9d6tRxcuzXIT/N0fhQ8raNe/X2TTHhaDfLr0/6Ueuxzsnh8L5xbSdelIxkEjHcvITt0Ju1GHKmohgrWw62jroD8pPhTyMzMIAb8Jtg6F7nW7rs1URjxtc09kl3k36Dmw84BkaQAdLsG/Ybrj/Ufr8wxywwx/DLZCwON3y1+ojuTf0pH5r83lIJY6Rx5Ig1wAaCNZHE1QGw8rmONf4b5EbA6ORk3MP8AVBdoDd2HHceV6ODH4ry/HySZHt+O/wDB5tnSukc4l2pN2e53WYEj4yHGjX6T1aarf2XVQZcGDHIHxQTykVsXNjvf/UunHw0H3XD5mYXkkfLrsNOqrRNXB1fpjjjInTg6c8L3M6W5h5q96J+y5rMkLySTp09lY7hj2RMe4UHAlnflui6uguwO+qBy5+gQqV5OjXb8dMpJ1WitAdVp2yYKNh+t9OytygKB90OiXAFvtqFxx03pbMazHkcd9iOpbpr7Va6QwieCtPmbp4fvf3XDcLNQv8hrf3s/hdL6U4lThEep+X36D8lR3PLZdD/SkIXkhxaRRBojyNCqZZq/BXS+peHj43ONOca9uZvn2pJZMHx/O6xaBaoXfENrb3aX9EUcKiqX4pqqRgcnUQuHVGwOGmgSqN6MgcVLSPRQ4gePATPHdex/YpPju7N/fqm2NzHx/skUNGeM7Ua32AFFM4n9KPfoUuxIxV342H+6Zwub+kH99ErpmUy2Jl1y6eKOv76JvjN01/4QOI1nQ2fCLY2th/O6KdJ7J8j3wC8V4RFOAJmB42B/qGt79lyed/hqyyYsmaPwTzM5e3KV28h8oeceL/KYsrnpi/FPs8q4p/hfMf0zxP8AdpafyUii/wAPpIpR/mQ5sQNvdHR+X6bXta9kkYN6roaP8tCSUD/cOodsR5TI+qv2c8EM8g9cShk3wgOVoazlGwEfJTWjwFygZuSdP3XpHrTheTPK6QxBwGjPhMLh8PoO9ihuOq5F3p8xkOyGuiF/K1zS0uP11A8q+Mi8SW8bdHPmS/ZWOjJANGtrrS/ddVPwUEjlrloGgtw4lOa0j5TYrst+6jFgfs5YYb6ur+oVzOHvLHOrRos+B3XSyYY5fb+UqsPBeWvAP9Lq/wDIEEAfe/ss+8F9jQv4XkNDfhmgHgUTtzg7HwVe22SA6inCj9jofKQxQu6/umOPmSN/qvTY6ran4Om+NM7zjcNwB938zXA9w4d1zd11/OyBZx6bkEbnWwHQdlazMDvCV4tDFaZbJJ4tVl6ka3CgR3taaMIRrqj4pK6JdFL9UZC8k9j5U9IoljnGnvsAneMbG+ngalIMfpoK6J1hxOAG7Qe+6moeuR1jQg/0j77JoyEUAQB0G1Huk+Kz6nubTOEN5gaF7DT/AH6JW0DQzjc0bfgImKXqDf0VELdNBorYyOYgDbf3TEydlmtdUHmOaxhc88oG5/GnUo8/ykk9QNd8K2xGansJYKvkB1Ivc+ETn+To1vnoU5vq+Fg1jIN6a8w8WBW/a+iBx/VZD+f4THxdbFHm61rqFzPE85hFmJ7pTK5z+YEfDZsGN8nqfAASuL55TLJYa35mss2AP0sb9U6Y0t9fwP8A0da/udjx31XPJ8kL/hsrXkAaT4NC1wHGWDUueXO3NnU/dOY2ZE7TcjIg7eh8xHa90Dk+mmMFukv6a/ubRp8/qYFa8dQuBFwniR5i110NWk6V3anj8+Or5mkbjqR9kmlxGg6KJZ4T3E0SKqkZTcWj3AJ8VSFfxxwa4MaGk7Emy2+3lC8q0Y1qxyjHkpgxjK01ivc1QcEwXor5VlLHLQRHBOLN0v7owhK7RkOQXCkukMmvTD4DrumOK4XqbKURa90yxRdaV5U9FUjvHGgd0vT6flOsOXWj18Ln8Uag79tU8xHajQH6m1JZSh7iR1sTr1OqaY5IO37JVjO+m257JrDrrYr8fVJ0hdDCIn79LU/g9j7qMb9Nxf8AOyx91QdR8i+qN9CfZqfJpulfz2XPz8TyeYkNaB4KeSvtoGjiP1URp29kmy8igfn5ftdLE37GQv2OfyeNF5PPFG7vYHNfvuk2fyuN8gZ4BTTMezU8xJPv+UqlfaolhUgF5LdAT4QGS57tD+UxlIqtfogp3f8AZT5Yhpi18BUOVFy9kO5qcnsUyggKLnKbiFB1IhbRU5yg4qbgqyiQJFRUuVRpFswjaIwxoTqh6V0LNED6Cns//9k="/>
          <p:cNvSpPr>
            <a:spLocks noChangeAspect="1" noChangeArrowheads="1"/>
          </p:cNvSpPr>
          <p:nvPr/>
        </p:nvSpPr>
        <p:spPr bwMode="auto">
          <a:xfrm>
            <a:off x="1587500" y="-885825"/>
            <a:ext cx="1828800" cy="1828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6FF25F8A-F38B-4F29-B79D-DBDAA08480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7500" y="3494814"/>
            <a:ext cx="2797479" cy="2797479"/>
          </a:xfrm>
          <a:prstGeom prst="rect">
            <a:avLst/>
          </a:prstGeom>
        </p:spPr>
      </p:pic>
    </p:spTree>
    <p:extLst>
      <p:ext uri="{BB962C8B-B14F-4D97-AF65-F5344CB8AC3E}">
        <p14:creationId xmlns:p14="http://schemas.microsoft.com/office/powerpoint/2010/main" val="381468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209800" y="685800"/>
            <a:ext cx="1219200" cy="369332"/>
          </a:xfrm>
          <a:prstGeom prst="rect">
            <a:avLst/>
          </a:prstGeom>
          <a:noFill/>
        </p:spPr>
        <p:txBody>
          <a:bodyPr wrap="square" rtlCol="0">
            <a:spAutoFit/>
          </a:bodyPr>
          <a:lstStyle/>
          <a:p>
            <a:endParaRPr lang="en-US" dirty="0"/>
          </a:p>
        </p:txBody>
      </p:sp>
      <p:sp>
        <p:nvSpPr>
          <p:cNvPr id="6" name="TextBox 5"/>
          <p:cNvSpPr txBox="1"/>
          <p:nvPr/>
        </p:nvSpPr>
        <p:spPr>
          <a:xfrm>
            <a:off x="217283" y="0"/>
            <a:ext cx="11814772" cy="769441"/>
          </a:xfrm>
          <a:prstGeom prst="rect">
            <a:avLst/>
          </a:prstGeom>
          <a:noFill/>
        </p:spPr>
        <p:txBody>
          <a:bodyPr wrap="square" rtlCol="0">
            <a:spAutoFit/>
          </a:bodyPr>
          <a:lstStyle/>
          <a:p>
            <a:pPr algn="ctr"/>
            <a:r>
              <a:rPr lang="en-US" sz="4400" dirty="0">
                <a:solidFill>
                  <a:schemeClr val="bg1"/>
                </a:solidFill>
                <a:latin typeface="Rockwell" panose="02060603020205020403" pitchFamily="18" charset="0"/>
                <a:cs typeface="Levenim MT" pitchFamily="2" charset="-79"/>
              </a:rPr>
              <a:t>Are we waiting on the road to Damascus?</a:t>
            </a:r>
          </a:p>
        </p:txBody>
      </p:sp>
      <p:sp>
        <p:nvSpPr>
          <p:cNvPr id="9" name="TextBox 8"/>
          <p:cNvSpPr txBox="1"/>
          <p:nvPr/>
        </p:nvSpPr>
        <p:spPr>
          <a:xfrm>
            <a:off x="2133600" y="1600200"/>
            <a:ext cx="6032626" cy="4524315"/>
          </a:xfrm>
          <a:prstGeom prst="rect">
            <a:avLst/>
          </a:prstGeom>
          <a:noFill/>
        </p:spPr>
        <p:txBody>
          <a:bodyPr wrap="square" rtlCol="0">
            <a:spAutoFit/>
          </a:bodyPr>
          <a:lstStyle/>
          <a:p>
            <a:r>
              <a:rPr lang="en-US" sz="2400" dirty="0">
                <a:solidFill>
                  <a:schemeClr val="bg1"/>
                </a:solidFill>
                <a:latin typeface="Levenim MT" pitchFamily="2" charset="-79"/>
                <a:cs typeface="Levenim MT" pitchFamily="2" charset="-79"/>
              </a:rPr>
              <a:t>“…They stand at the waters of baptism but do not enter. </a:t>
            </a:r>
          </a:p>
          <a:p>
            <a:endParaRPr lang="en-US" sz="2400" dirty="0">
              <a:solidFill>
                <a:schemeClr val="bg1"/>
              </a:solidFill>
              <a:latin typeface="Levenim MT" pitchFamily="2" charset="-79"/>
              <a:cs typeface="Levenim MT" pitchFamily="2" charset="-79"/>
            </a:endParaRPr>
          </a:p>
          <a:p>
            <a:r>
              <a:rPr lang="en-US" sz="2400" dirty="0">
                <a:solidFill>
                  <a:schemeClr val="bg1"/>
                </a:solidFill>
                <a:latin typeface="Levenim MT" pitchFamily="2" charset="-79"/>
                <a:cs typeface="Levenim MT" pitchFamily="2" charset="-79"/>
              </a:rPr>
              <a:t>They wait at the threshold of testimony but cannot bring themselves to acknowledge the truth. </a:t>
            </a:r>
          </a:p>
          <a:p>
            <a:endParaRPr lang="en-US" sz="2400" dirty="0">
              <a:solidFill>
                <a:schemeClr val="bg1"/>
              </a:solidFill>
              <a:latin typeface="Levenim MT" pitchFamily="2" charset="-79"/>
              <a:cs typeface="Levenim MT" pitchFamily="2" charset="-79"/>
            </a:endParaRPr>
          </a:p>
          <a:p>
            <a:r>
              <a:rPr lang="en-US" sz="2400" dirty="0">
                <a:solidFill>
                  <a:schemeClr val="bg1"/>
                </a:solidFill>
                <a:latin typeface="Levenim MT" pitchFamily="2" charset="-79"/>
                <a:cs typeface="Levenim MT" pitchFamily="2" charset="-79"/>
              </a:rPr>
              <a:t>Instead of taking small steps of faith on the path of discipleship, they want some dramatic event to compel them to believe.”</a:t>
            </a:r>
          </a:p>
          <a:p>
            <a:endParaRPr lang="en-US" sz="2400" dirty="0">
              <a:solidFill>
                <a:schemeClr val="bg1"/>
              </a:solidFill>
              <a:latin typeface="Levenim MT" pitchFamily="2" charset="-79"/>
              <a:cs typeface="Levenim MT" pitchFamily="2" charset="-79"/>
            </a:endParaRPr>
          </a:p>
          <a:p>
            <a:endParaRPr lang="en-US" sz="2400" dirty="0">
              <a:solidFill>
                <a:schemeClr val="bg1"/>
              </a:solidFill>
              <a:latin typeface="Levenim MT" pitchFamily="2" charset="-79"/>
              <a:cs typeface="Levenim MT" pitchFamily="2" charset="-79"/>
            </a:endParaRPr>
          </a:p>
        </p:txBody>
      </p:sp>
      <p:pic>
        <p:nvPicPr>
          <p:cNvPr id="8" name="Picture 10" descr="https://encrypted-tbn1.gstatic.com/images?q=tbn:ANd9GcQvIy6er52NEP0XRgwcL7mX-xK_Rx5MR6bVzSWtePyrQCi95bD3DA"/>
          <p:cNvPicPr>
            <a:picLocks noChangeAspect="1" noChangeArrowheads="1"/>
          </p:cNvPicPr>
          <p:nvPr/>
        </p:nvPicPr>
        <p:blipFill>
          <a:blip r:embed="rId3" cstate="print"/>
          <a:srcRect/>
          <a:stretch>
            <a:fillRect/>
          </a:stretch>
        </p:blipFill>
        <p:spPr bwMode="auto">
          <a:xfrm>
            <a:off x="8410668" y="1714059"/>
            <a:ext cx="2381061" cy="3394278"/>
          </a:xfrm>
          <a:prstGeom prst="rect">
            <a:avLst/>
          </a:prstGeom>
          <a:noFill/>
        </p:spPr>
      </p:pic>
      <p:sp>
        <p:nvSpPr>
          <p:cNvPr id="13314" name="AutoShape 2" descr="data:image/jpeg;base64,/9j/4AAQSkZJRgABAQAAAQABAAD/2wCEAAkGBhQSEBQUEhQVFBUUFBQUFBUUFxQUFBQVFBQVFRYWFRcXHCYeFxojHBQUHy8gIycpLCwsFR8xNTAqNScrLCkBCQoKDgwOFw8PGCkcHxwpLCosKSwsKSwpLCwpKSkpKSkpKSksKSksKSwsLCksLCkpKSksKSkpLCwpKSwpLCksKf/AABEIAPsAyQMBIgACEQEDEQH/xAAcAAABBQEBAQAAAAAAAAAAAAACAQMEBQYABwj/xABEEAABAwIDBQQHBgQEBQUAAAABAAIRAyEEEjEFQVFhcRMigZEGBzKhscHwI0JSgtHhFHKS8SQzorKDo6Sz4hUWJUNj/8QAGgEAAgMBAQAAAAAAAAAAAAAAAAECAwQFBv/EACgRAQEAAgEEAgEDBQEAAAAAAAABAhEDBBIhMUFRMhMicSMzQmGBBf/aAAwDAQACEQMRAD8A88CIIUoKaDikRFJCRuSSlhCUAcpJQSulMClJKQJUBy4rguKCIEpShIgEXJYSwgBSpQ1LCCAUiIpEAJXLlyDKulIuQCrlyRBHSFwCMoEGWUiWEiDchKVIQgEhdCVcgEU3B7MdUI+60/fdYQNSJ1RbLwHaGd0xc5QI4k/DU+9bvY1BrQG8rB2jo4G+6deChckpGa/9u06QY55NTNpFmDSZ4xLd+/SFY0MJQNIP7FrLkAuOaSzKSBbWCbm1jrYLUVPRQOYNzSS5nIgFxaQN8TEWPgm8Z6Knsmbwe80fi4QOZg+E7lGypeGUrY6ldjwXXJLmgQ1jbyG79BrGrQLAk1dfGUXQBTIdBMWJ1tLvugBpPjzWnb6MkCQGvze09/8Al2Ng0H2rj3bkxW9GGi5bSJJu2CL8YzX0FpSNl6+z8x+z0jnBI1ibn3Jqts1zY0M8OPC+sfIrVO2e5oJawF3ClTFwNJJv/dQKZlxDxB/AW2HVxEE8hCcysK4ys5ljVcSrHaGBAPdPgcojpB06Ktc1WS7V2aJlQEJ0ISFJE1C6ERC4NSAV0I8iSEAICXKiXIB2EJajXEIMCEhGV0IAISFEUBKASVNwGFJc0lpI13CekkWjf4dIlCnmdFt5vyWi2LsgOcXOh0AutBMjgQblQyqzGLzY9AkTcancYB4EmBwkra7G2U0g97NxaQHX1kHUHTyWLwbqj7NBAJ8TGt+QgLU7Jo5CHCc0c7njfXTT9CqpyYy+V94srFpi6/cDdIsQd0aOHH+43qEahLGtMQGmmZ/ADOXod/IHinsbiCXTETqN37X3qM5s93QH+0ck8sxOP7O0q4e6BmqvFgGAd0DcCQQ0eWqqtp4cgnMKg8g4eLdf3TW1MA6bEkDdJA1+vNU76tdgMAReO7eepvuUP1ZUv0adfhGAS5jupGWeRN/iomNxGHA77mngHEugngAwxuUepteu0/cd/O3MOkFQ8Zth7wczKUxq1rmnpZ8EeCO+D9Kifi2ZoD4EcT8In3KHj8FmEtyO3gtIm+7n5KC0EaSN/H3hWNCrmbdzncjJHxPwU5flVlPhTFiUsUrEs73x6/2TOVaJ5ZrNGciUtThQkJg3CXKlISSkHEIYRLsqAcXQuShBhyoSU44ptyQNkpISpYQabsskB1zBgQCRm3mw11G8arV7BZDHZmQHN1DgCYvoqLZtD7FskXLjA1N4uIvotPg8OzIIDTcG2tp4c1m5ctbaeHHa3wFLcNw6q7oH5KvwFG3NXmFwgtK5s3a6/jGDZTBF+ngkdhG/py+vrRTaVIBJXaPrVae2yM9stU2JOv1dVuJYDKuK1OyrMSyFR5W+Gf2hhgZss9tDBgDotVjAs/tFtlZjVeSgGFPu6JymwjXXxB92viFOpUiN5ngR9SgLAdQPBbMaw5zyr67jvvvn5f34Jkp/EsE2tGsWmeXldMQtGHpkz9gIQwncq7IpoGiEmVPZEmVAMwihHCXKgGl0pHJAVFMpKEpUiASEq5LCAvdmMPZsNjOYwYixO7W0e9azDOc9gcbaQcrBYcwZ9yzGyR9lTGs57HX2zp7/AHLWYWhkDR58bwVi5/VbunnmL7BgADoPGyt8PUCpKFQSJtFt+vXRXGHNp3LLhK35JJxITdXEDigeWnWyjSGnVWXKq5jBuMqqxjfr3K2fUEnw+JVPja4Gsb/drChYl6VWJbMqjxgGhVzVxbQfmqPaDu8I0UsYhlYhuN437rAz56pkuNzod8GJjpp8E483TVU+63T6/XgtGFZuSIeNbaZ03WUSVMxZB92h+XiogateHphz9ippyEDU4CpqyEJshOlAgAhKihdCAiFInC1DlUUwwlypQEqAHKlyowEsIC99HXHs3R910C9wXXkDhH1Za6DHOJ8jqsd6MUXOfUy/dph5H/Eaz4PK29Hvu4z579yxdR7b+m9K2hSdUPdh1+MG+863T+Mw2Pod5tWi0ESGdoWv/wBQPvU3FbJrOaGUXjDjfVLZceAZJhvXX4qBtD1fVIDmVHM9jtIc57qhYXHMHkg0w7N3mjXKOCrxm12RzAbcqlo7cRezxBaejm2VvisVLMw3TfoqrZuALagZ2pjKA777jAuXEzI6+BVxtEjs4i0aeCqy0vw2zO0tvuqNyUs2a/szYb5PAc7AKLgNikgvr41tEROUh8EcZcAI56a31UrYVIGq7M7KHAAWBEzOh36RNlfY70ao18PkmSS4ueDkrHM0tdmeLvBDiC02gAaK3DSjPbNVdm/ep1qdYQe8xzX+JieKq3zMGZ4q8qehdJkfcLTIc0hriYAiQASIAEH3p07FdlzW0i8h0DwsSi3RSMw8cU1iZtpex8Jj5efJTtoUwDG7gq+s619AHOJ32H7KWF1Szm4bc2AeYNvkosKbVdLWEbzEcJ1v5ph1NaeG72x9TjrtMEIgiypFeyuQpZXFMOXJQEsJkjwuypVygmEtSQjSwgwhEGpQ1GGoJf8Aq/P+Oa38bHt6kFrx72LYYcBld7Ys17oHAHvADwcF57sHFdliqL9IqNB6O7h/3Lf12ubiTNi5jD/yw2efsFYeomsnR6a/t/60dIg+KZxWBZNwegcQD4BRsJibjwVhi8a0CVRPTbrzETsWtENaG8Y1PUqHtUEU7akfXyTuHxZrXiG5srecalN7ewrmttcxu3W+rpa2e56ZfCGDk8PMrW4INc0Zmg89/mFhKWcuLgYIv1hanYm3GVGgaOFiOYTy8IzVXDsKxtwI57/EqDi6ouAplSuFn9sV8uiU8llNRm9pP77upUBovfSL8hvJ8JUvEum6ihgJIJgERbXUH5e9WKUWjPZsB5uvwgNHxKNydqjvE9AOQH7kpshbuCax/lg6m7z19AyoHNTibcVczG4XJUJKAWV2ZCU3KASUspYXAKKZYSSiSFqAUFGXJvKjaxBG3kjTqPBej1K4c6m9pkOp5geIlw+fxXnrmK/9FMUSXUyZDRLB+HMTmjlMeZWbqMd47+mvps9Zdv217atiornOqvyAmNXHgP1O5O0TLeij4bHNotLqlpc4ucdBBgSdwgLBPbqd2ou+xs3ISzLGWLi24j5qh25XxTQQW5ptmYf10VjQ9JqAE5wRa7e8LmN0p2vtyi83eABY5gWw4agg7xvGqvkim2/DCU6eImIDRvEElTdnYc0zJm/1Ks8ZtXD5zDpjWGuOtrwDF1W7R2y2m0ktcA0S4ua4Rv0KPaO9L9uNIAkzOh+RUDaZLgoOwMe7FEZQWs1zOBBInUA7uZVxtNsUmk6loPuVdmqs3uMk96YD77/C90tapc+KaoO73gVbhj3WRnzy7cbTpQwnS1DlXSk1NRzMsrld004ICE7CF6aKM5Np9zU2WpAEJMqdyrsiAaASpAEeVRTCEcIg1KGoBA1EAuhdKASVK2ZX7Os1272XdDv8DB8FERSlZuap43Vlj0PD1PJTMCBJ3hZ70b2h2jMjvabbqNAfrgtHgrC2u/wXJylwy07WOUzx3EbZOBGDfUNETTqEEUnRkY+cxLTEtBvbSbjer9+2AWQ+g7/MD8paCDDmuDyYgm0/lVcQ4Okb/wBLpTi6ngBbh5K7HkV58WN+De1drnvilRaC7LD6hAE03EjM1oLi0GCNJ5LKbUwgrVTVr94TLKQswGABI1ebanwAV9i67o08YCpjh3PfJ42+aO6nMMcfUWuyKVjFpEKB6R4zMSBoBA8LBWbagp0i7iP7fXNZ/GVAGknVQ+Rb4Z6uVHGLYx4zuDQRlE2BJvHJOVHySU3jdgfxGDqOHttcX0+YY05m+IJ8WhX8X5Rm5fxqyKFyzvoztm3ZPNx/lk7xvb8x1V8XroOdZohKApSVyQNlJlREJWoJzaaXs0crsyYRIRAoEbWqCYksImtRQgAKbKdKEhANowEuVEGoCRs/FdnUa4brHmCt7gNoNdBG/Xkea88DVZ7MxxboZiGvbOo3dCsvUYb/AHRs6bk1vF6HTdKdcQNQLrNYH0gEXMbr/PgVYO2yDExbp71kk06Hdv0kY9m8afqqnFPDW8z8E7tDbrQ2BH18lltpbWLrf3/ZPt2jcpEmvtIvc1gNpBceACrNs7RzuhugsobqxGliU1SoOcQ1olx3fWilIquRcNhzUcGt1O/gN5PRXO3sYMNg3ltoZ2bOOZ1geurvBTdm7OFJsauPtHjyHILEesbauaq2g02pjM/+dwsPBv8AuWnjx8sfJntkab4K02x/SAO7tUwdzjv5O581l2tT9Jq2KbJW9zIXVIWOwmIePZcRroTGqtKW0nxfvdf2SV6XBqpWPUCjtFp1lvvHmFKbWadCPMILSVnSSmgUuZBECfYVHCcaVFM6SkDkIKFzwBJIA4kwgHQVxVfW23Sb97MeDRPv0VfW9JHH2GhvXvH9E9BoFGxO06dOxMn8Lbn9vFZuttCo72nnoLDyCYY5Gj0sMdt6o+ze4OWvif0Wr9WOA/iKGNaBNSmaNdvFzQKrKjfKD+VYOtoV6V6h6uXFV26E4djh+Wr/AOSWc3jpPG6u4f7BM18KOY6Eheh+knojE1qA7ur6Y1bxczi3lu6aY/GYOYXPylxuq345TKbijOG5u8SSm3UosFZ1MPew/VWWx/RCribgZWb6jvZ/L+I9Lc1LHz6RyuvNZmngi8wPErR7N2LkFhrqTqf0HJbLBeiFOiLCTxP1ZOVMEFdjx6Z8+TbIbTqNw9F9V+jGl3UjQeJsvDsTXdUe57rue4uJ5kyvTvW3tSMmHadftH9AYaD1IJ/KvNW0lfhjpTs2ympNGjCVjE64WPIFWEDBN7s8SfipCao91g6DzIld2kpEdldmTcopQDtOsRoSOid/9Rf+I+5RF0oDTgJvEYtlMS90cOJ6DeqzaW28pLacWsSb33gDkqOrVLnFzjJOpKNFIuMX6RE2piBxNz5aBVdWu55lxJPEmU20IpTSLlSyhJSAoIRS0WoWiUY1QAYi5AW99TmIybUDdz8PWH9OV4/2rBxeVsfVS7/5egOLa4/5D/2Svo30phTIC899O9uYOhW7IMeakZqholgFPNcAh1i46wItE6ha7HbW/h8JUrWJpsJANgXaMaeriAvnz+KdUJe85nPOdzpBLnP7xJjQydNyzc98abej4pnld1vfRDa+EqYxlKpTqOFSQ11UsDM+rWljdZ0u7WBF1666mBoBAFuAHAL5ifUgyCQRcEGCCLgjmLeS959A/S1uPwbak/a0z2dYaRUaPajg4Q4dSNyXBfhLreHt1lFrjjuCqsQyGuJMAAkngAJJ8ACrfEBYj1obW7DZ1UAw6sRQbx78l5/oa7zC0WMDw7b20jicRUrH77paODNGDwbCrwE4UClCECucbHoUMpQEwaZVkDoPknGqNhDqOClBAG1EkaErikAlJmSEpEwhvOnmiaEDtfAI2ppCARIQlKROSJETQgCaYS80LQlHw+KCKFtPVJTJ2tQ4AVz/ANO/9lit69C9TDZ2gw8GYj/stHzKjkcelesGt/h6dHTtHl56UhI/1OHkvHcN/lt6Bej+sHFOfVqlskUKLm2vBI7x/qcB+VeegABoF4aNDMaiDaxEX1FxdYua7rsdBNS/7Qca6bcTz9nKDnnSJkRradF6v6qvRGvhgMQ92RtZgmjF3MN2Od+Fw1G/vEHVYT0P2WMTj6LH3a6q3MOLGy4jocpHivf3GXHrHwPwIVnDj8s/Wcn7u0VQLxP137WzYijhwbUqZqO/nqmB/oYP6l7FU2g0VRTdYumDuEcfevmb0r2x/FY2vX3PquLf5G91g/pa1afbn+lUkK5KUyClCRwRQmEJlqhHX9QpgUKu4CpI5aKcCgUbULnItyae6EEEuXSms104g0R2vgnGJs6jojYmkcXLpSJE5xS5+KFLCAKUQCBo/ZOIIg1XoPqXqgY9skDuVw0H7znNYAOdpPQLz8L0L1KYbPjAYnsxVefENYPe5RySxbj1ihmHwbaTCc+IrA1HH26jaYL3k8G5+zEaXheQ7ebnysGpcBPC8LaenO1/4jH1SDLKP2FPhDJzuHV+bwAWPqMms3k6dSZ9mBBsIIcZGue+gWG5Tv3Ph3OLiuPBMb/l7Wno7tL+ExFGu0T2ZAcOLR3XjrY+K+hqVdr4ewy14a5p4tLGkHyhfORp6jjJ8yvXfVjtF1TAgO/+kupiJgANaQLk8TvU+DPzpR/6HDrWU/hE9NNsdlSxlYGCykaVM/8A6Vvs2kdMznflXgZ4L0r1o7W+wp0Qb1az6z/5KX2bPNz3n8q8zlasPty8htSpAllSQA9wAvu+golSu59hp9alSa9HM3nu/RDSIIsmDdLCcVKp6oSbJxogIDnuUHEVbwpNR1lAJug4kO0lJ26dYyYHmnoHAeSCV53JxqbRMKaR1cuXFBERAIQjCAUJVy4BIihen+pvEihgto4n71NrQ3wZUeB4uyeS8w3LV+iePNPZmNZuqvot8Q+/uUM7qbWcU7spHYVxgzJOpJESSTeZvOu7WLpsU/tZT9DRFUbBuCCIs4FpuARY8QQehXM37eo7ZqTZHHmDYG2YQTq05gLjfEjgSvTPVXif8HiW72VS7wfTbHvafNeZlbf0DxoobP2jXOjMmsj2aTnAX4y3zCt4fzYuun9HVvy849NtodrjKl5FOKTfyyXf6nOVCEVR5Jk6kyepMk+ZKELoSajg3yILiUpSluiCICmKzcpzDQ+0PmnyouKqSco8eqYh9hzGRoEbykpMytCF7kAziH2UVuqcrOSYVku6XQlPETQYCG6cIQoQQyErVwSBNM8FxXJSgghOBNn5p1BOK5clCQcdFcbKxP8AhOz41y49A23xVNuUjZTva5H9FXy/jWjpv7kaakLI8qQMAgD8LDqTd1JjjrzJPiif7J6fJcyzV09JhlMsZkQqz2ltHsthvpgnNisaGmSSTToUqbjc7p7MdLKDjqIZVqtbo2o9rZJMAOIFzc+KrPSWoezwzZsBXcBzdVAJ8mt8lfw+M9MPXZTLgmX3pniUoCEG6MFdBwSldJ3eR0PVIEoSAar4BPl8lGwlOTJR4zQdU7Q0THwNxUes5PuUOqmIZeVKwbe6TxKiFTaHsBJKnHOQ9qE2dU/2Q4IRf//Z"/>
          <p:cNvSpPr>
            <a:spLocks noChangeAspect="1" noChangeArrowheads="1"/>
          </p:cNvSpPr>
          <p:nvPr/>
        </p:nvSpPr>
        <p:spPr bwMode="auto">
          <a:xfrm>
            <a:off x="1587500" y="-769938"/>
            <a:ext cx="1238250" cy="15430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6" name="AutoShape 4" descr="data:image/jpeg;base64,/9j/4AAQSkZJRgABAQAAAQABAAD/2wCEAAkGBhQSEBQUEhQVFBUUFBQUFBUUFxQUFBQVFBQVFRYWFRcXHCYeFxojHBQUHy8gIycpLCwsFR8xNTAqNScrLCkBCQoKDgwOFw8PGCkcHxwpLCosKSwsKSwpLCwpKSkpKSkpKSksKSksKSwsLCksLCkpKSksKSkpLCwpKSwpLCksKf/AABEIAPsAyQMBIgACEQEDEQH/xAAcAAABBQEBAQAAAAAAAAAAAAACAQMEBQYABwj/xABEEAABAwIDBQQHBgQEBQUAAAABAAIRAyEEEjEFQVFhcRMigZEGBzKhscHwI0JSgtHhFHKS8SQzorKDo6Sz4hUWJUNj/8QAGgEAAgMBAQAAAAAAAAAAAAAAAAECAwQFBv/EACgRAQEAAgEEAgEDBQEAAAAAAAABAhEDBBIhMUFRMhMicSMzQmGBBf/aAAwDAQACEQMRAD8A88CIIUoKaDikRFJCRuSSlhCUAcpJQSulMClJKQJUBy4rguKCIEpShIgEXJYSwgBSpQ1LCCAUiIpEAJXLlyDKulIuQCrlyRBHSFwCMoEGWUiWEiDchKVIQgEhdCVcgEU3B7MdUI+60/fdYQNSJ1RbLwHaGd0xc5QI4k/DU+9bvY1BrQG8rB2jo4G+6deChckpGa/9u06QY55NTNpFmDSZ4xLd+/SFY0MJQNIP7FrLkAuOaSzKSBbWCbm1jrYLUVPRQOYNzSS5nIgFxaQN8TEWPgm8Z6Knsmbwe80fi4QOZg+E7lGypeGUrY6ldjwXXJLmgQ1jbyG79BrGrQLAk1dfGUXQBTIdBMWJ1tLvugBpPjzWnb6MkCQGvze09/8Al2Ng0H2rj3bkxW9GGi5bSJJu2CL8YzX0FpSNl6+z8x+z0jnBI1ibn3Jqts1zY0M8OPC+sfIrVO2e5oJawF3ClTFwNJJv/dQKZlxDxB/AW2HVxEE8hCcysK4ys5ljVcSrHaGBAPdPgcojpB06Ktc1WS7V2aJlQEJ0ISFJE1C6ERC4NSAV0I8iSEAICXKiXIB2EJajXEIMCEhGV0IAISFEUBKASVNwGFJc0lpI13CekkWjf4dIlCnmdFt5vyWi2LsgOcXOh0AutBMjgQblQyqzGLzY9AkTcancYB4EmBwkra7G2U0g97NxaQHX1kHUHTyWLwbqj7NBAJ8TGt+QgLU7Jo5CHCc0c7njfXTT9CqpyYy+V94srFpi6/cDdIsQd0aOHH+43qEahLGtMQGmmZ/ADOXod/IHinsbiCXTETqN37X3qM5s93QH+0ck8sxOP7O0q4e6BmqvFgGAd0DcCQQ0eWqqtp4cgnMKg8g4eLdf3TW1MA6bEkDdJA1+vNU76tdgMAReO7eepvuUP1ZUv0adfhGAS5jupGWeRN/iomNxGHA77mngHEugngAwxuUepteu0/cd/O3MOkFQ8Zth7wczKUxq1rmnpZ8EeCO+D9Kifi2ZoD4EcT8In3KHj8FmEtyO3gtIm+7n5KC0EaSN/H3hWNCrmbdzncjJHxPwU5flVlPhTFiUsUrEs73x6/2TOVaJ5ZrNGciUtThQkJg3CXKlISSkHEIYRLsqAcXQuShBhyoSU44ptyQNkpISpYQabsskB1zBgQCRm3mw11G8arV7BZDHZmQHN1DgCYvoqLZtD7FskXLjA1N4uIvotPg8OzIIDTcG2tp4c1m5ctbaeHHa3wFLcNw6q7oH5KvwFG3NXmFwgtK5s3a6/jGDZTBF+ngkdhG/py+vrRTaVIBJXaPrVae2yM9stU2JOv1dVuJYDKuK1OyrMSyFR5W+Gf2hhgZss9tDBgDotVjAs/tFtlZjVeSgGFPu6JymwjXXxB92viFOpUiN5ngR9SgLAdQPBbMaw5zyr67jvvvn5f34Jkp/EsE2tGsWmeXldMQtGHpkz9gIQwncq7IpoGiEmVPZEmVAMwihHCXKgGl0pHJAVFMpKEpUiASEq5LCAvdmMPZsNjOYwYixO7W0e9azDOc9gcbaQcrBYcwZ9yzGyR9lTGs57HX2zp7/AHLWYWhkDR58bwVi5/VbunnmL7BgADoPGyt8PUCpKFQSJtFt+vXRXGHNp3LLhK35JJxITdXEDigeWnWyjSGnVWXKq5jBuMqqxjfr3K2fUEnw+JVPja4Gsb/drChYl6VWJbMqjxgGhVzVxbQfmqPaDu8I0UsYhlYhuN437rAz56pkuNzod8GJjpp8E483TVU+63T6/XgtGFZuSIeNbaZ03WUSVMxZB92h+XiogateHphz9ippyEDU4CpqyEJshOlAgAhKihdCAiFInC1DlUUwwlypQEqAHKlyowEsIC99HXHs3R910C9wXXkDhH1Za6DHOJ8jqsd6MUXOfUy/dph5H/Eaz4PK29Hvu4z579yxdR7b+m9K2hSdUPdh1+MG+863T+Mw2Pod5tWi0ESGdoWv/wBQPvU3FbJrOaGUXjDjfVLZceAZJhvXX4qBtD1fVIDmVHM9jtIc57qhYXHMHkg0w7N3mjXKOCrxm12RzAbcqlo7cRezxBaejm2VvisVLMw3TfoqrZuALagZ2pjKA777jAuXEzI6+BVxtEjs4i0aeCqy0vw2zO0tvuqNyUs2a/szYb5PAc7AKLgNikgvr41tEROUh8EcZcAI56a31UrYVIGq7M7KHAAWBEzOh36RNlfY70ao18PkmSS4ueDkrHM0tdmeLvBDiC02gAaK3DSjPbNVdm/ep1qdYQe8xzX+JieKq3zMGZ4q8qehdJkfcLTIc0hriYAiQASIAEH3p07FdlzW0i8h0DwsSi3RSMw8cU1iZtpex8Jj5efJTtoUwDG7gq+s619AHOJ32H7KWF1Szm4bc2AeYNvkosKbVdLWEbzEcJ1v5ph1NaeG72x9TjrtMEIgiypFeyuQpZXFMOXJQEsJkjwuypVygmEtSQjSwgwhEGpQ1GGoJf8Aq/P+Oa38bHt6kFrx72LYYcBld7Ys17oHAHvADwcF57sHFdliqL9IqNB6O7h/3Lf12ubiTNi5jD/yw2efsFYeomsnR6a/t/60dIg+KZxWBZNwegcQD4BRsJibjwVhi8a0CVRPTbrzETsWtENaG8Y1PUqHtUEU7akfXyTuHxZrXiG5srecalN7ewrmttcxu3W+rpa2e56ZfCGDk8PMrW4INc0Zmg89/mFhKWcuLgYIv1hanYm3GVGgaOFiOYTy8IzVXDsKxtwI57/EqDi6ouAplSuFn9sV8uiU8llNRm9pP77upUBovfSL8hvJ8JUvEum6ihgJIJgERbXUH5e9WKUWjPZsB5uvwgNHxKNydqjvE9AOQH7kpshbuCax/lg6m7z19AyoHNTibcVczG4XJUJKAWV2ZCU3KASUspYXAKKZYSSiSFqAUFGXJvKjaxBG3kjTqPBej1K4c6m9pkOp5geIlw+fxXnrmK/9FMUSXUyZDRLB+HMTmjlMeZWbqMd47+mvps9Zdv217atiornOqvyAmNXHgP1O5O0TLeij4bHNotLqlpc4ucdBBgSdwgLBPbqd2ou+xs3ISzLGWLi24j5qh25XxTQQW5ptmYf10VjQ9JqAE5wRa7e8LmN0p2vtyi83eABY5gWw4agg7xvGqvkim2/DCU6eImIDRvEElTdnYc0zJm/1Ks8ZtXD5zDpjWGuOtrwDF1W7R2y2m0ktcA0S4ua4Rv0KPaO9L9uNIAkzOh+RUDaZLgoOwMe7FEZQWs1zOBBInUA7uZVxtNsUmk6loPuVdmqs3uMk96YD77/C90tapc+KaoO73gVbhj3WRnzy7cbTpQwnS1DlXSk1NRzMsrld004ICE7CF6aKM5Np9zU2WpAEJMqdyrsiAaASpAEeVRTCEcIg1KGoBA1EAuhdKASVK2ZX7Os1272XdDv8DB8FERSlZuap43Vlj0PD1PJTMCBJ3hZ70b2h2jMjvabbqNAfrgtHgrC2u/wXJylwy07WOUzx3EbZOBGDfUNETTqEEUnRkY+cxLTEtBvbSbjer9+2AWQ+g7/MD8paCDDmuDyYgm0/lVcQ4Okb/wBLpTi6ngBbh5K7HkV58WN+De1drnvilRaC7LD6hAE03EjM1oLi0GCNJ5LKbUwgrVTVr94TLKQswGABI1ebanwAV9i67o08YCpjh3PfJ42+aO6nMMcfUWuyKVjFpEKB6R4zMSBoBA8LBWbagp0i7iP7fXNZ/GVAGknVQ+Rb4Z6uVHGLYx4zuDQRlE2BJvHJOVHySU3jdgfxGDqOHttcX0+YY05m+IJ8WhX8X5Rm5fxqyKFyzvoztm3ZPNx/lk7xvb8x1V8XroOdZohKApSVyQNlJlREJWoJzaaXs0crsyYRIRAoEbWqCYksImtRQgAKbKdKEhANowEuVEGoCRs/FdnUa4brHmCt7gNoNdBG/Xkea88DVZ7MxxboZiGvbOo3dCsvUYb/AHRs6bk1vF6HTdKdcQNQLrNYH0gEXMbr/PgVYO2yDExbp71kk06Hdv0kY9m8afqqnFPDW8z8E7tDbrQ2BH18lltpbWLrf3/ZPt2jcpEmvtIvc1gNpBceACrNs7RzuhugsobqxGliU1SoOcQ1olx3fWilIquRcNhzUcGt1O/gN5PRXO3sYMNg3ltoZ2bOOZ1geurvBTdm7OFJsauPtHjyHILEesbauaq2g02pjM/+dwsPBv8AuWnjx8sfJntkab4K02x/SAO7tUwdzjv5O581l2tT9Jq2KbJW9zIXVIWOwmIePZcRroTGqtKW0nxfvdf2SV6XBqpWPUCjtFp1lvvHmFKbWadCPMILSVnSSmgUuZBECfYVHCcaVFM6SkDkIKFzwBJIA4kwgHQVxVfW23Sb97MeDRPv0VfW9JHH2GhvXvH9E9BoFGxO06dOxMn8Lbn9vFZuttCo72nnoLDyCYY5Gj0sMdt6o+ze4OWvif0Wr9WOA/iKGNaBNSmaNdvFzQKrKjfKD+VYOtoV6V6h6uXFV26E4djh+Wr/AOSWc3jpPG6u4f7BM18KOY6Eheh+knojE1qA7ur6Y1bxczi3lu6aY/GYOYXPylxuq345TKbijOG5u8SSm3UosFZ1MPew/VWWx/RCribgZWb6jvZ/L+I9Lc1LHz6RyuvNZmngi8wPErR7N2LkFhrqTqf0HJbLBeiFOiLCTxP1ZOVMEFdjx6Z8+TbIbTqNw9F9V+jGl3UjQeJsvDsTXdUe57rue4uJ5kyvTvW3tSMmHadftH9AYaD1IJ/KvNW0lfhjpTs2ympNGjCVjE64WPIFWEDBN7s8SfipCao91g6DzIld2kpEdldmTcopQDtOsRoSOid/9Rf+I+5RF0oDTgJvEYtlMS90cOJ6DeqzaW28pLacWsSb33gDkqOrVLnFzjJOpKNFIuMX6RE2piBxNz5aBVdWu55lxJPEmU20IpTSLlSyhJSAoIRS0WoWiUY1QAYi5AW99TmIybUDdz8PWH9OV4/2rBxeVsfVS7/5egOLa4/5D/2Svo30phTIC899O9uYOhW7IMeakZqholgFPNcAh1i46wItE6ha7HbW/h8JUrWJpsJANgXaMaeriAvnz+KdUJe85nPOdzpBLnP7xJjQydNyzc98abej4pnld1vfRDa+EqYxlKpTqOFSQ11UsDM+rWljdZ0u7WBF1666mBoBAFuAHAL5ifUgyCQRcEGCCLgjmLeS959A/S1uPwbak/a0z2dYaRUaPajg4Q4dSNyXBfhLreHt1lFrjjuCqsQyGuJMAAkngAJJ8ACrfEBYj1obW7DZ1UAw6sRQbx78l5/oa7zC0WMDw7b20jicRUrH77paODNGDwbCrwE4UClCECucbHoUMpQEwaZVkDoPknGqNhDqOClBAG1EkaErikAlJmSEpEwhvOnmiaEDtfAI2ppCARIQlKROSJETQgCaYS80LQlHw+KCKFtPVJTJ2tQ4AVz/ANO/9lit69C9TDZ2gw8GYj/stHzKjkcelesGt/h6dHTtHl56UhI/1OHkvHcN/lt6Bej+sHFOfVqlskUKLm2vBI7x/qcB+VeegABoF4aNDMaiDaxEX1FxdYua7rsdBNS/7Qca6bcTz9nKDnnSJkRradF6v6qvRGvhgMQ92RtZgmjF3MN2Od+Fw1G/vEHVYT0P2WMTj6LH3a6q3MOLGy4jocpHivf3GXHrHwPwIVnDj8s/Wcn7u0VQLxP137WzYijhwbUqZqO/nqmB/oYP6l7FU2g0VRTdYumDuEcfevmb0r2x/FY2vX3PquLf5G91g/pa1afbn+lUkK5KUyClCRwRQmEJlqhHX9QpgUKu4CpI5aKcCgUbULnItyae6EEEuXSms104g0R2vgnGJs6jojYmkcXLpSJE5xS5+KFLCAKUQCBo/ZOIIg1XoPqXqgY9skDuVw0H7znNYAOdpPQLz8L0L1KYbPjAYnsxVefENYPe5RySxbj1ihmHwbaTCc+IrA1HH26jaYL3k8G5+zEaXheQ7ebnysGpcBPC8LaenO1/4jH1SDLKP2FPhDJzuHV+bwAWPqMms3k6dSZ9mBBsIIcZGue+gWG5Tv3Ph3OLiuPBMb/l7Wno7tL+ExFGu0T2ZAcOLR3XjrY+K+hqVdr4ewy14a5p4tLGkHyhfORp6jjJ8yvXfVjtF1TAgO/+kupiJgANaQLk8TvU+DPzpR/6HDrWU/hE9NNsdlSxlYGCykaVM/8A6Vvs2kdMznflXgZ4L0r1o7W+wp0Qb1az6z/5KX2bPNz3n8q8zlasPty8htSpAllSQA9wAvu+golSu59hp9alSa9HM3nu/RDSIIsmDdLCcVKp6oSbJxogIDnuUHEVbwpNR1lAJug4kO0lJ26dYyYHmnoHAeSCV53JxqbRMKaR1cuXFBERAIQjCAUJVy4BIihen+pvEihgto4n71NrQ3wZUeB4uyeS8w3LV+iePNPZmNZuqvot8Q+/uUM7qbWcU7spHYVxgzJOpJESSTeZvOu7WLpsU/tZT9DRFUbBuCCIs4FpuARY8QQehXM37eo7ZqTZHHmDYG2YQTq05gLjfEjgSvTPVXif8HiW72VS7wfTbHvafNeZlbf0DxoobP2jXOjMmsj2aTnAX4y3zCt4fzYuun9HVvy849NtodrjKl5FOKTfyyXf6nOVCEVR5Jk6kyepMk+ZKELoSajg3yILiUpSluiCICmKzcpzDQ+0PmnyouKqSco8eqYh9hzGRoEbykpMytCF7kAziH2UVuqcrOSYVku6XQlPETQYCG6cIQoQQyErVwSBNM8FxXJSgghOBNn5p1BOK5clCQcdFcbKxP8AhOz41y49A23xVNuUjZTva5H9FXy/jWjpv7kaakLI8qQMAgD8LDqTd1JjjrzJPiif7J6fJcyzV09JhlMsZkQqz2ltHsthvpgnNisaGmSSTToUqbjc7p7MdLKDjqIZVqtbo2o9rZJMAOIFzc+KrPSWoezwzZsBXcBzdVAJ8mt8lfw+M9MPXZTLgmX3pniUoCEG6MFdBwSldJ3eR0PVIEoSAar4BPl8lGwlOTJR4zQdU7Q0THwNxUes5PuUOqmIZeVKwbe6TxKiFTaHsBJKnHOQ9qE2dU/2Q4IRf//Z"/>
          <p:cNvSpPr>
            <a:spLocks noChangeAspect="1" noChangeArrowheads="1"/>
          </p:cNvSpPr>
          <p:nvPr/>
        </p:nvSpPr>
        <p:spPr bwMode="auto">
          <a:xfrm>
            <a:off x="1587500" y="-769938"/>
            <a:ext cx="1238250" cy="15430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8" name="AutoShape 6" descr="data:image/jpeg;base64,/9j/4AAQSkZJRgABAQAAAQABAAD/2wCEAAkGBhQSEBQUEhQVFBUUFBQUFBUUFxQUFBQVFBQVFRYWFRcXHCYeFxojHBQUHy8gIycpLCwsFR8xNTAqNScrLCkBCQoKDgwOFw8PGCkcHxwpLCosKSwsKSwpLCwpKSkpKSkpKSksKSksKSwsLCksLCkpKSksKSkpLCwpKSwpLCksKf/AABEIAPsAyQMBIgACEQEDEQH/xAAcAAABBQEBAQAAAAAAAAAAAAACAQMEBQYABwj/xABEEAABAwIDBQQHBgQEBQUAAAABAAIRAyEEEjEFQVFhcRMigZEGBzKhscHwI0JSgtHhFHKS8SQzorKDo6Sz4hUWJUNj/8QAGgEAAgMBAQAAAAAAAAAAAAAAAAECAwQFBv/EACgRAQEAAgEEAgEDBQEAAAAAAAABAhEDBBIhMUFRMhMicSMzQmGBBf/aAAwDAQACEQMRAD8A88CIIUoKaDikRFJCRuSSlhCUAcpJQSulMClJKQJUBy4rguKCIEpShIgEXJYSwgBSpQ1LCCAUiIpEAJXLlyDKulIuQCrlyRBHSFwCMoEGWUiWEiDchKVIQgEhdCVcgEU3B7MdUI+60/fdYQNSJ1RbLwHaGd0xc5QI4k/DU+9bvY1BrQG8rB2jo4G+6deChckpGa/9u06QY55NTNpFmDSZ4xLd+/SFY0MJQNIP7FrLkAuOaSzKSBbWCbm1jrYLUVPRQOYNzSS5nIgFxaQN8TEWPgm8Z6Knsmbwe80fi4QOZg+E7lGypeGUrY6ldjwXXJLmgQ1jbyG79BrGrQLAk1dfGUXQBTIdBMWJ1tLvugBpPjzWnb6MkCQGvze09/8Al2Ng0H2rj3bkxW9GGi5bSJJu2CL8YzX0FpSNl6+z8x+z0jnBI1ibn3Jqts1zY0M8OPC+sfIrVO2e5oJawF3ClTFwNJJv/dQKZlxDxB/AW2HVxEE8hCcysK4ys5ljVcSrHaGBAPdPgcojpB06Ktc1WS7V2aJlQEJ0ISFJE1C6ERC4NSAV0I8iSEAICXKiXIB2EJajXEIMCEhGV0IAISFEUBKASVNwGFJc0lpI13CekkWjf4dIlCnmdFt5vyWi2LsgOcXOh0AutBMjgQblQyqzGLzY9AkTcancYB4EmBwkra7G2U0g97NxaQHX1kHUHTyWLwbqj7NBAJ8TGt+QgLU7Jo5CHCc0c7njfXTT9CqpyYy+V94srFpi6/cDdIsQd0aOHH+43qEahLGtMQGmmZ/ADOXod/IHinsbiCXTETqN37X3qM5s93QH+0ck8sxOP7O0q4e6BmqvFgGAd0DcCQQ0eWqqtp4cgnMKg8g4eLdf3TW1MA6bEkDdJA1+vNU76tdgMAReO7eepvuUP1ZUv0adfhGAS5jupGWeRN/iomNxGHA77mngHEugngAwxuUepteu0/cd/O3MOkFQ8Zth7wczKUxq1rmnpZ8EeCO+D9Kifi2ZoD4EcT8In3KHj8FmEtyO3gtIm+7n5KC0EaSN/H3hWNCrmbdzncjJHxPwU5flVlPhTFiUsUrEs73x6/2TOVaJ5ZrNGciUtThQkJg3CXKlISSkHEIYRLsqAcXQuShBhyoSU44ptyQNkpISpYQabsskB1zBgQCRm3mw11G8arV7BZDHZmQHN1DgCYvoqLZtD7FskXLjA1N4uIvotPg8OzIIDTcG2tp4c1m5ctbaeHHa3wFLcNw6q7oH5KvwFG3NXmFwgtK5s3a6/jGDZTBF+ngkdhG/py+vrRTaVIBJXaPrVae2yM9stU2JOv1dVuJYDKuK1OyrMSyFR5W+Gf2hhgZss9tDBgDotVjAs/tFtlZjVeSgGFPu6JymwjXXxB92viFOpUiN5ngR9SgLAdQPBbMaw5zyr67jvvvn5f34Jkp/EsE2tGsWmeXldMQtGHpkz9gIQwncq7IpoGiEmVPZEmVAMwihHCXKgGl0pHJAVFMpKEpUiASEq5LCAvdmMPZsNjOYwYixO7W0e9azDOc9gcbaQcrBYcwZ9yzGyR9lTGs57HX2zp7/AHLWYWhkDR58bwVi5/VbunnmL7BgADoPGyt8PUCpKFQSJtFt+vXRXGHNp3LLhK35JJxITdXEDigeWnWyjSGnVWXKq5jBuMqqxjfr3K2fUEnw+JVPja4Gsb/drChYl6VWJbMqjxgGhVzVxbQfmqPaDu8I0UsYhlYhuN437rAz56pkuNzod8GJjpp8E483TVU+63T6/XgtGFZuSIeNbaZ03WUSVMxZB92h+XiogateHphz9ippyEDU4CpqyEJshOlAgAhKihdCAiFInC1DlUUwwlypQEqAHKlyowEsIC99HXHs3R910C9wXXkDhH1Za6DHOJ8jqsd6MUXOfUy/dph5H/Eaz4PK29Hvu4z579yxdR7b+m9K2hSdUPdh1+MG+863T+Mw2Pod5tWi0ESGdoWv/wBQPvU3FbJrOaGUXjDjfVLZceAZJhvXX4qBtD1fVIDmVHM9jtIc57qhYXHMHkg0w7N3mjXKOCrxm12RzAbcqlo7cRezxBaejm2VvisVLMw3TfoqrZuALagZ2pjKA777jAuXEzI6+BVxtEjs4i0aeCqy0vw2zO0tvuqNyUs2a/szYb5PAc7AKLgNikgvr41tEROUh8EcZcAI56a31UrYVIGq7M7KHAAWBEzOh36RNlfY70ao18PkmSS4ueDkrHM0tdmeLvBDiC02gAaK3DSjPbNVdm/ep1qdYQe8xzX+JieKq3zMGZ4q8qehdJkfcLTIc0hriYAiQASIAEH3p07FdlzW0i8h0DwsSi3RSMw8cU1iZtpex8Jj5efJTtoUwDG7gq+s619AHOJ32H7KWF1Szm4bc2AeYNvkosKbVdLWEbzEcJ1v5ph1NaeG72x9TjrtMEIgiypFeyuQpZXFMOXJQEsJkjwuypVygmEtSQjSwgwhEGpQ1GGoJf8Aq/P+Oa38bHt6kFrx72LYYcBld7Ys17oHAHvADwcF57sHFdliqL9IqNB6O7h/3Lf12ubiTNi5jD/yw2efsFYeomsnR6a/t/60dIg+KZxWBZNwegcQD4BRsJibjwVhi8a0CVRPTbrzETsWtENaG8Y1PUqHtUEU7akfXyTuHxZrXiG5srecalN7ewrmttcxu3W+rpa2e56ZfCGDk8PMrW4INc0Zmg89/mFhKWcuLgYIv1hanYm3GVGgaOFiOYTy8IzVXDsKxtwI57/EqDi6ouAplSuFn9sV8uiU8llNRm9pP77upUBovfSL8hvJ8JUvEum6ihgJIJgERbXUH5e9WKUWjPZsB5uvwgNHxKNydqjvE9AOQH7kpshbuCax/lg6m7z19AyoHNTibcVczG4XJUJKAWV2ZCU3KASUspYXAKKZYSSiSFqAUFGXJvKjaxBG3kjTqPBej1K4c6m9pkOp5geIlw+fxXnrmK/9FMUSXUyZDRLB+HMTmjlMeZWbqMd47+mvps9Zdv217atiornOqvyAmNXHgP1O5O0TLeij4bHNotLqlpc4ucdBBgSdwgLBPbqd2ou+xs3ISzLGWLi24j5qh25XxTQQW5ptmYf10VjQ9JqAE5wRa7e8LmN0p2vtyi83eABY5gWw4agg7xvGqvkim2/DCU6eImIDRvEElTdnYc0zJm/1Ks8ZtXD5zDpjWGuOtrwDF1W7R2y2m0ktcA0S4ua4Rv0KPaO9L9uNIAkzOh+RUDaZLgoOwMe7FEZQWs1zOBBInUA7uZVxtNsUmk6loPuVdmqs3uMk96YD77/C90tapc+KaoO73gVbhj3WRnzy7cbTpQwnS1DlXSk1NRzMsrld004ICE7CF6aKM5Np9zU2WpAEJMqdyrsiAaASpAEeVRTCEcIg1KGoBA1EAuhdKASVK2ZX7Os1272XdDv8DB8FERSlZuap43Vlj0PD1PJTMCBJ3hZ70b2h2jMjvabbqNAfrgtHgrC2u/wXJylwy07WOUzx3EbZOBGDfUNETTqEEUnRkY+cxLTEtBvbSbjer9+2AWQ+g7/MD8paCDDmuDyYgm0/lVcQ4Okb/wBLpTi6ngBbh5K7HkV58WN+De1drnvilRaC7LD6hAE03EjM1oLi0GCNJ5LKbUwgrVTVr94TLKQswGABI1ebanwAV9i67o08YCpjh3PfJ42+aO6nMMcfUWuyKVjFpEKB6R4zMSBoBA8LBWbagp0i7iP7fXNZ/GVAGknVQ+Rb4Z6uVHGLYx4zuDQRlE2BJvHJOVHySU3jdgfxGDqOHttcX0+YY05m+IJ8WhX8X5Rm5fxqyKFyzvoztm3ZPNx/lk7xvb8x1V8XroOdZohKApSVyQNlJlREJWoJzaaXs0crsyYRIRAoEbWqCYksImtRQgAKbKdKEhANowEuVEGoCRs/FdnUa4brHmCt7gNoNdBG/Xkea88DVZ7MxxboZiGvbOo3dCsvUYb/AHRs6bk1vF6HTdKdcQNQLrNYH0gEXMbr/PgVYO2yDExbp71kk06Hdv0kY9m8afqqnFPDW8z8E7tDbrQ2BH18lltpbWLrf3/ZPt2jcpEmvtIvc1gNpBceACrNs7RzuhugsobqxGliU1SoOcQ1olx3fWilIquRcNhzUcGt1O/gN5PRXO3sYMNg3ltoZ2bOOZ1geurvBTdm7OFJsauPtHjyHILEesbauaq2g02pjM/+dwsPBv8AuWnjx8sfJntkab4K02x/SAO7tUwdzjv5O581l2tT9Jq2KbJW9zIXVIWOwmIePZcRroTGqtKW0nxfvdf2SV6XBqpWPUCjtFp1lvvHmFKbWadCPMILSVnSSmgUuZBECfYVHCcaVFM6SkDkIKFzwBJIA4kwgHQVxVfW23Sb97MeDRPv0VfW9JHH2GhvXvH9E9BoFGxO06dOxMn8Lbn9vFZuttCo72nnoLDyCYY5Gj0sMdt6o+ze4OWvif0Wr9WOA/iKGNaBNSmaNdvFzQKrKjfKD+VYOtoV6V6h6uXFV26E4djh+Wr/AOSWc3jpPG6u4f7BM18KOY6Eheh+knojE1qA7ur6Y1bxczi3lu6aY/GYOYXPylxuq345TKbijOG5u8SSm3UosFZ1MPew/VWWx/RCribgZWb6jvZ/L+I9Lc1LHz6RyuvNZmngi8wPErR7N2LkFhrqTqf0HJbLBeiFOiLCTxP1ZOVMEFdjx6Z8+TbIbTqNw9F9V+jGl3UjQeJsvDsTXdUe57rue4uJ5kyvTvW3tSMmHadftH9AYaD1IJ/KvNW0lfhjpTs2ympNGjCVjE64WPIFWEDBN7s8SfipCao91g6DzIld2kpEdldmTcopQDtOsRoSOid/9Rf+I+5RF0oDTgJvEYtlMS90cOJ6DeqzaW28pLacWsSb33gDkqOrVLnFzjJOpKNFIuMX6RE2piBxNz5aBVdWu55lxJPEmU20IpTSLlSyhJSAoIRS0WoWiUY1QAYi5AW99TmIybUDdz8PWH9OV4/2rBxeVsfVS7/5egOLa4/5D/2Svo30phTIC899O9uYOhW7IMeakZqholgFPNcAh1i46wItE6ha7HbW/h8JUrWJpsJANgXaMaeriAvnz+KdUJe85nPOdzpBLnP7xJjQydNyzc98abej4pnld1vfRDa+EqYxlKpTqOFSQ11UsDM+rWljdZ0u7WBF1666mBoBAFuAHAL5ifUgyCQRcEGCCLgjmLeS959A/S1uPwbak/a0z2dYaRUaPajg4Q4dSNyXBfhLreHt1lFrjjuCqsQyGuJMAAkngAJJ8ACrfEBYj1obW7DZ1UAw6sRQbx78l5/oa7zC0WMDw7b20jicRUrH77paODNGDwbCrwE4UClCECucbHoUMpQEwaZVkDoPknGqNhDqOClBAG1EkaErikAlJmSEpEwhvOnmiaEDtfAI2ppCARIQlKROSJETQgCaYS80LQlHw+KCKFtPVJTJ2tQ4AVz/ANO/9lit69C9TDZ2gw8GYj/stHzKjkcelesGt/h6dHTtHl56UhI/1OHkvHcN/lt6Bej+sHFOfVqlskUKLm2vBI7x/qcB+VeegABoF4aNDMaiDaxEX1FxdYua7rsdBNS/7Qca6bcTz9nKDnnSJkRradF6v6qvRGvhgMQ92RtZgmjF3MN2Od+Fw1G/vEHVYT0P2WMTj6LH3a6q3MOLGy4jocpHivf3GXHrHwPwIVnDj8s/Wcn7u0VQLxP137WzYijhwbUqZqO/nqmB/oYP6l7FU2g0VRTdYumDuEcfevmb0r2x/FY2vX3PquLf5G91g/pa1afbn+lUkK5KUyClCRwRQmEJlqhHX9QpgUKu4CpI5aKcCgUbULnItyae6EEEuXSms104g0R2vgnGJs6jojYmkcXLpSJE5xS5+KFLCAKUQCBo/ZOIIg1XoPqXqgY9skDuVw0H7znNYAOdpPQLz8L0L1KYbPjAYnsxVefENYPe5RySxbj1ihmHwbaTCc+IrA1HH26jaYL3k8G5+zEaXheQ7ebnysGpcBPC8LaenO1/4jH1SDLKP2FPhDJzuHV+bwAWPqMms3k6dSZ9mBBsIIcZGue+gWG5Tv3Ph3OLiuPBMb/l7Wno7tL+ExFGu0T2ZAcOLR3XjrY+K+hqVdr4ewy14a5p4tLGkHyhfORp6jjJ8yvXfVjtF1TAgO/+kupiJgANaQLk8TvU+DPzpR/6HDrWU/hE9NNsdlSxlYGCykaVM/8A6Vvs2kdMznflXgZ4L0r1o7W+wp0Qb1az6z/5KX2bPNz3n8q8zlasPty8htSpAllSQA9wAvu+golSu59hp9alSa9HM3nu/RDSIIsmDdLCcVKp6oSbJxogIDnuUHEVbwpNR1lAJug4kO0lJ26dYyYHmnoHAeSCV53JxqbRMKaR1cuXFBERAIQjCAUJVy4BIihen+pvEihgto4n71NrQ3wZUeB4uyeS8w3LV+iePNPZmNZuqvot8Q+/uUM7qbWcU7spHYVxgzJOpJESSTeZvOu7WLpsU/tZT9DRFUbBuCCIs4FpuARY8QQehXM37eo7ZqTZHHmDYG2YQTq05gLjfEjgSvTPVXif8HiW72VS7wfTbHvafNeZlbf0DxoobP2jXOjMmsj2aTnAX4y3zCt4fzYuun9HVvy849NtodrjKl5FOKTfyyXf6nOVCEVR5Jk6kyepMk+ZKELoSajg3yILiUpSluiCICmKzcpzDQ+0PmnyouKqSco8eqYh9hzGRoEbykpMytCF7kAziH2UVuqcrOSYVku6XQlPETQYCG6cIQoQQyErVwSBNM8FxXJSgghOBNn5p1BOK5clCQcdFcbKxP8AhOz41y49A23xVNuUjZTva5H9FXy/jWjpv7kaakLI8qQMAgD8LDqTd1JjjrzJPiif7J6fJcyzV09JhlMsZkQqz2ltHsthvpgnNisaGmSSTToUqbjc7p7MdLKDjqIZVqtbo2o9rZJMAOIFzc+KrPSWoezwzZsBXcBzdVAJ8mt8lfw+M9MPXZTLgmX3pniUoCEG6MFdBwSldJ3eR0PVIEoSAar4BPl8lGwlOTJR4zQdU7Q0THwNxUes5PuUOqmIZeVKwbe6TxKiFTaHsBJKnHOQ9qE2dU/2Q4IRf//Z"/>
          <p:cNvSpPr>
            <a:spLocks noChangeAspect="1" noChangeArrowheads="1"/>
          </p:cNvSpPr>
          <p:nvPr/>
        </p:nvSpPr>
        <p:spPr bwMode="auto">
          <a:xfrm>
            <a:off x="1587500" y="-769938"/>
            <a:ext cx="1238250" cy="15430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20" name="AutoShape 8" descr="data:image/jpeg;base64,/9j/4AAQSkZJRgABAQAAAQABAAD/2wCEAAkGBhQSEBQUEhQVFBUUFBQUFBUUFxQUFBQVFBQVFRYWFRcXHCYeFxojHBQUHy8gIycpLCwsFR8xNTAqNScrLCkBCQoKDgwOFw8PGCkcHxwpLCosKSwsKSwpLCwpKSkpKSkpKSksKSksKSwsLCksLCkpKSksKSkpLCwpKSwpLCksKf/AABEIAPsAyQMBIgACEQEDEQH/xAAcAAABBQEBAQAAAAAAAAAAAAACAQMEBQYABwj/xABEEAABAwIDBQQHBgQEBQUAAAABAAIRAyEEEjEFQVFhcRMigZEGBzKhscHwI0JSgtHhFHKS8SQzorKDo6Sz4hUWJUNj/8QAGgEAAgMBAQAAAAAAAAAAAAAAAAECAwQFBv/EACgRAQEAAgEEAgEDBQEAAAAAAAABAhEDBBIhMUFRMhMicSMzQmGBBf/aAAwDAQACEQMRAD8A88CIIUoKaDikRFJCRuSSlhCUAcpJQSulMClJKQJUBy4rguKCIEpShIgEXJYSwgBSpQ1LCCAUiIpEAJXLlyDKulIuQCrlyRBHSFwCMoEGWUiWEiDchKVIQgEhdCVcgEU3B7MdUI+60/fdYQNSJ1RbLwHaGd0xc5QI4k/DU+9bvY1BrQG8rB2jo4G+6deChckpGa/9u06QY55NTNpFmDSZ4xLd+/SFY0MJQNIP7FrLkAuOaSzKSBbWCbm1jrYLUVPRQOYNzSS5nIgFxaQN8TEWPgm8Z6Knsmbwe80fi4QOZg+E7lGypeGUrY6ldjwXXJLmgQ1jbyG79BrGrQLAk1dfGUXQBTIdBMWJ1tLvugBpPjzWnb6MkCQGvze09/8Al2Ng0H2rj3bkxW9GGi5bSJJu2CL8YzX0FpSNl6+z8x+z0jnBI1ibn3Jqts1zY0M8OPC+sfIrVO2e5oJawF3ClTFwNJJv/dQKZlxDxB/AW2HVxEE8hCcysK4ys5ljVcSrHaGBAPdPgcojpB06Ktc1WS7V2aJlQEJ0ISFJE1C6ERC4NSAV0I8iSEAICXKiXIB2EJajXEIMCEhGV0IAISFEUBKASVNwGFJc0lpI13CekkWjf4dIlCnmdFt5vyWi2LsgOcXOh0AutBMjgQblQyqzGLzY9AkTcancYB4EmBwkra7G2U0g97NxaQHX1kHUHTyWLwbqj7NBAJ8TGt+QgLU7Jo5CHCc0c7njfXTT9CqpyYy+V94srFpi6/cDdIsQd0aOHH+43qEahLGtMQGmmZ/ADOXod/IHinsbiCXTETqN37X3qM5s93QH+0ck8sxOP7O0q4e6BmqvFgGAd0DcCQQ0eWqqtp4cgnMKg8g4eLdf3TW1MA6bEkDdJA1+vNU76tdgMAReO7eepvuUP1ZUv0adfhGAS5jupGWeRN/iomNxGHA77mngHEugngAwxuUepteu0/cd/O3MOkFQ8Zth7wczKUxq1rmnpZ8EeCO+D9Kifi2ZoD4EcT8In3KHj8FmEtyO3gtIm+7n5KC0EaSN/H3hWNCrmbdzncjJHxPwU5flVlPhTFiUsUrEs73x6/2TOVaJ5ZrNGciUtThQkJg3CXKlISSkHEIYRLsqAcXQuShBhyoSU44ptyQNkpISpYQabsskB1zBgQCRm3mw11G8arV7BZDHZmQHN1DgCYvoqLZtD7FskXLjA1N4uIvotPg8OzIIDTcG2tp4c1m5ctbaeHHa3wFLcNw6q7oH5KvwFG3NXmFwgtK5s3a6/jGDZTBF+ngkdhG/py+vrRTaVIBJXaPrVae2yM9stU2JOv1dVuJYDKuK1OyrMSyFR5W+Gf2hhgZss9tDBgDotVjAs/tFtlZjVeSgGFPu6JymwjXXxB92viFOpUiN5ngR9SgLAdQPBbMaw5zyr67jvvvn5f34Jkp/EsE2tGsWmeXldMQtGHpkz9gIQwncq7IpoGiEmVPZEmVAMwihHCXKgGl0pHJAVFMpKEpUiASEq5LCAvdmMPZsNjOYwYixO7W0e9azDOc9gcbaQcrBYcwZ9yzGyR9lTGs57HX2zp7/AHLWYWhkDR58bwVi5/VbunnmL7BgADoPGyt8PUCpKFQSJtFt+vXRXGHNp3LLhK35JJxITdXEDigeWnWyjSGnVWXKq5jBuMqqxjfr3K2fUEnw+JVPja4Gsb/drChYl6VWJbMqjxgGhVzVxbQfmqPaDu8I0UsYhlYhuN437rAz56pkuNzod8GJjpp8E483TVU+63T6/XgtGFZuSIeNbaZ03WUSVMxZB92h+XiogateHphz9ippyEDU4CpqyEJshOlAgAhKihdCAiFInC1DlUUwwlypQEqAHKlyowEsIC99HXHs3R910C9wXXkDhH1Za6DHOJ8jqsd6MUXOfUy/dph5H/Eaz4PK29Hvu4z579yxdR7b+m9K2hSdUPdh1+MG+863T+Mw2Pod5tWi0ESGdoWv/wBQPvU3FbJrOaGUXjDjfVLZceAZJhvXX4qBtD1fVIDmVHM9jtIc57qhYXHMHkg0w7N3mjXKOCrxm12RzAbcqlo7cRezxBaejm2VvisVLMw3TfoqrZuALagZ2pjKA777jAuXEzI6+BVxtEjs4i0aeCqy0vw2zO0tvuqNyUs2a/szYb5PAc7AKLgNikgvr41tEROUh8EcZcAI56a31UrYVIGq7M7KHAAWBEzOh36RNlfY70ao18PkmSS4ueDkrHM0tdmeLvBDiC02gAaK3DSjPbNVdm/ep1qdYQe8xzX+JieKq3zMGZ4q8qehdJkfcLTIc0hriYAiQASIAEH3p07FdlzW0i8h0DwsSi3RSMw8cU1iZtpex8Jj5efJTtoUwDG7gq+s619AHOJ32H7KWF1Szm4bc2AeYNvkosKbVdLWEbzEcJ1v5ph1NaeG72x9TjrtMEIgiypFeyuQpZXFMOXJQEsJkjwuypVygmEtSQjSwgwhEGpQ1GGoJf8Aq/P+Oa38bHt6kFrx72LYYcBld7Ys17oHAHvADwcF57sHFdliqL9IqNB6O7h/3Lf12ubiTNi5jD/yw2efsFYeomsnR6a/t/60dIg+KZxWBZNwegcQD4BRsJibjwVhi8a0CVRPTbrzETsWtENaG8Y1PUqHtUEU7akfXyTuHxZrXiG5srecalN7ewrmttcxu3W+rpa2e56ZfCGDk8PMrW4INc0Zmg89/mFhKWcuLgYIv1hanYm3GVGgaOFiOYTy8IzVXDsKxtwI57/EqDi6ouAplSuFn9sV8uiU8llNRm9pP77upUBovfSL8hvJ8JUvEum6ihgJIJgERbXUH5e9WKUWjPZsB5uvwgNHxKNydqjvE9AOQH7kpshbuCax/lg6m7z19AyoHNTibcVczG4XJUJKAWV2ZCU3KASUspYXAKKZYSSiSFqAUFGXJvKjaxBG3kjTqPBej1K4c6m9pkOp5geIlw+fxXnrmK/9FMUSXUyZDRLB+HMTmjlMeZWbqMd47+mvps9Zdv217atiornOqvyAmNXHgP1O5O0TLeij4bHNotLqlpc4ucdBBgSdwgLBPbqd2ou+xs3ISzLGWLi24j5qh25XxTQQW5ptmYf10VjQ9JqAE5wRa7e8LmN0p2vtyi83eABY5gWw4agg7xvGqvkim2/DCU6eImIDRvEElTdnYc0zJm/1Ks8ZtXD5zDpjWGuOtrwDF1W7R2y2m0ktcA0S4ua4Rv0KPaO9L9uNIAkzOh+RUDaZLgoOwMe7FEZQWs1zOBBInUA7uZVxtNsUmk6loPuVdmqs3uMk96YD77/C90tapc+KaoO73gVbhj3WRnzy7cbTpQwnS1DlXSk1NRzMsrld004ICE7CF6aKM5Np9zU2WpAEJMqdyrsiAaASpAEeVRTCEcIg1KGoBA1EAuhdKASVK2ZX7Os1272XdDv8DB8FERSlZuap43Vlj0PD1PJTMCBJ3hZ70b2h2jMjvabbqNAfrgtHgrC2u/wXJylwy07WOUzx3EbZOBGDfUNETTqEEUnRkY+cxLTEtBvbSbjer9+2AWQ+g7/MD8paCDDmuDyYgm0/lVcQ4Okb/wBLpTi6ngBbh5K7HkV58WN+De1drnvilRaC7LD6hAE03EjM1oLi0GCNJ5LKbUwgrVTVr94TLKQswGABI1ebanwAV9i67o08YCpjh3PfJ42+aO6nMMcfUWuyKVjFpEKB6R4zMSBoBA8LBWbagp0i7iP7fXNZ/GVAGknVQ+Rb4Z6uVHGLYx4zuDQRlE2BJvHJOVHySU3jdgfxGDqOHttcX0+YY05m+IJ8WhX8X5Rm5fxqyKFyzvoztm3ZPNx/lk7xvb8x1V8XroOdZohKApSVyQNlJlREJWoJzaaXs0crsyYRIRAoEbWqCYksImtRQgAKbKdKEhANowEuVEGoCRs/FdnUa4brHmCt7gNoNdBG/Xkea88DVZ7MxxboZiGvbOo3dCsvUYb/AHRs6bk1vF6HTdKdcQNQLrNYH0gEXMbr/PgVYO2yDExbp71kk06Hdv0kY9m8afqqnFPDW8z8E7tDbrQ2BH18lltpbWLrf3/ZPt2jcpEmvtIvc1gNpBceACrNs7RzuhugsobqxGliU1SoOcQ1olx3fWilIquRcNhzUcGt1O/gN5PRXO3sYMNg3ltoZ2bOOZ1geurvBTdm7OFJsauPtHjyHILEesbauaq2g02pjM/+dwsPBv8AuWnjx8sfJntkab4K02x/SAO7tUwdzjv5O581l2tT9Jq2KbJW9zIXVIWOwmIePZcRroTGqtKW0nxfvdf2SV6XBqpWPUCjtFp1lvvHmFKbWadCPMILSVnSSmgUuZBECfYVHCcaVFM6SkDkIKFzwBJIA4kwgHQVxVfW23Sb97MeDRPv0VfW9JHH2GhvXvH9E9BoFGxO06dOxMn8Lbn9vFZuttCo72nnoLDyCYY5Gj0sMdt6o+ze4OWvif0Wr9WOA/iKGNaBNSmaNdvFzQKrKjfKD+VYOtoV6V6h6uXFV26E4djh+Wr/AOSWc3jpPG6u4f7BM18KOY6Eheh+knojE1qA7ur6Y1bxczi3lu6aY/GYOYXPylxuq345TKbijOG5u8SSm3UosFZ1MPew/VWWx/RCribgZWb6jvZ/L+I9Lc1LHz6RyuvNZmngi8wPErR7N2LkFhrqTqf0HJbLBeiFOiLCTxP1ZOVMEFdjx6Z8+TbIbTqNw9F9V+jGl3UjQeJsvDsTXdUe57rue4uJ5kyvTvW3tSMmHadftH9AYaD1IJ/KvNW0lfhjpTs2ympNGjCVjE64WPIFWEDBN7s8SfipCao91g6DzIld2kpEdldmTcopQDtOsRoSOid/9Rf+I+5RF0oDTgJvEYtlMS90cOJ6DeqzaW28pLacWsSb33gDkqOrVLnFzjJOpKNFIuMX6RE2piBxNz5aBVdWu55lxJPEmU20IpTSLlSyhJSAoIRS0WoWiUY1QAYi5AW99TmIybUDdz8PWH9OV4/2rBxeVsfVS7/5egOLa4/5D/2Svo30phTIC899O9uYOhW7IMeakZqholgFPNcAh1i46wItE6ha7HbW/h8JUrWJpsJANgXaMaeriAvnz+KdUJe85nPOdzpBLnP7xJjQydNyzc98abej4pnld1vfRDa+EqYxlKpTqOFSQ11UsDM+rWljdZ0u7WBF1666mBoBAFuAHAL5ifUgyCQRcEGCCLgjmLeS959A/S1uPwbak/a0z2dYaRUaPajg4Q4dSNyXBfhLreHt1lFrjjuCqsQyGuJMAAkngAJJ8ACrfEBYj1obW7DZ1UAw6sRQbx78l5/oa7zC0WMDw7b20jicRUrH77paODNGDwbCrwE4UClCECucbHoUMpQEwaZVkDoPknGqNhDqOClBAG1EkaErikAlJmSEpEwhvOnmiaEDtfAI2ppCARIQlKROSJETQgCaYS80LQlHw+KCKFtPVJTJ2tQ4AVz/ANO/9lit69C9TDZ2gw8GYj/stHzKjkcelesGt/h6dHTtHl56UhI/1OHkvHcN/lt6Bej+sHFOfVqlskUKLm2vBI7x/qcB+VeegABoF4aNDMaiDaxEX1FxdYua7rsdBNS/7Qca6bcTz9nKDnnSJkRradF6v6qvRGvhgMQ92RtZgmjF3MN2Od+Fw1G/vEHVYT0P2WMTj6LH3a6q3MOLGy4jocpHivf3GXHrHwPwIVnDj8s/Wcn7u0VQLxP137WzYijhwbUqZqO/nqmB/oYP6l7FU2g0VRTdYumDuEcfevmb0r2x/FY2vX3PquLf5G91g/pa1afbn+lUkK5KUyClCRwRQmEJlqhHX9QpgUKu4CpI5aKcCgUbULnItyae6EEEuXSms104g0R2vgnGJs6jojYmkcXLpSJE5xS5+KFLCAKUQCBo/ZOIIg1XoPqXqgY9skDuVw0H7znNYAOdpPQLz8L0L1KYbPjAYnsxVefENYPe5RySxbj1ihmHwbaTCc+IrA1HH26jaYL3k8G5+zEaXheQ7ebnysGpcBPC8LaenO1/4jH1SDLKP2FPhDJzuHV+bwAWPqMms3k6dSZ9mBBsIIcZGue+gWG5Tv3Ph3OLiuPBMb/l7Wno7tL+ExFGu0T2ZAcOLR3XjrY+K+hqVdr4ewy14a5p4tLGkHyhfORp6jjJ8yvXfVjtF1TAgO/+kupiJgANaQLk8TvU+DPzpR/6HDrWU/hE9NNsdlSxlYGCykaVM/8A6Vvs2kdMznflXgZ4L0r1o7W+wp0Qb1az6z/5KX2bPNz3n8q8zlasPty8htSpAllSQA9wAvu+golSu59hp9alSa9HM3nu/RDSIIsmDdLCcVKp6oSbJxogIDnuUHEVbwpNR1lAJug4kO0lJ26dYyYHmnoHAeSCV53JxqbRMKaR1cuXFBERAIQjCAUJVy4BIihen+pvEihgto4n71NrQ3wZUeB4uyeS8w3LV+iePNPZmNZuqvot8Q+/uUM7qbWcU7spHYVxgzJOpJESSTeZvOu7WLpsU/tZT9DRFUbBuCCIs4FpuARY8QQehXM37eo7ZqTZHHmDYG2YQTq05gLjfEjgSvTPVXif8HiW72VS7wfTbHvafNeZlbf0DxoobP2jXOjMmsj2aTnAX4y3zCt4fzYuun9HVvy849NtodrjKl5FOKTfyyXf6nOVCEVR5Jk6kyepMk+ZKELoSajg3yILiUpSluiCICmKzcpzDQ+0PmnyouKqSco8eqYh9hzGRoEbykpMytCF7kAziH2UVuqcrOSYVku6XQlPETQYCG6cIQoQQyErVwSBNM8FxXJSgghOBNn5p1BOK5clCQcdFcbKxP8AhOz41y49A23xVNuUjZTva5H9FXy/jWjpv7kaakLI8qQMAgD8LDqTd1JjjrzJPiif7J6fJcyzV09JhlMsZkQqz2ltHsthvpgnNisaGmSSTToUqbjc7p7MdLKDjqIZVqtbo2o9rZJMAOIFzc+KrPSWoezwzZsBXcBzdVAJ8mt8lfw+M9MPXZTLgmX3pniUoCEG6MFdBwSldJ3eR0PVIEoSAar4BPl8lGwlOTJR4zQdU7Q0THwNxUes5PuUOqmIZeVKwbe6TxKiFTaHsBJKnHOQ9qE2dU/2Q4IRf//Z"/>
          <p:cNvSpPr>
            <a:spLocks noChangeAspect="1" noChangeArrowheads="1"/>
          </p:cNvSpPr>
          <p:nvPr/>
        </p:nvSpPr>
        <p:spPr bwMode="auto">
          <a:xfrm>
            <a:off x="1587500" y="-769938"/>
            <a:ext cx="1238250" cy="15430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322" name="Picture 10" descr="http://www.lds.org/bc/content/shared/content/images/leaders/dieter-f-uchtdorf-large.jpg"/>
          <p:cNvPicPr>
            <a:picLocks noChangeAspect="1" noChangeArrowheads="1"/>
          </p:cNvPicPr>
          <p:nvPr/>
        </p:nvPicPr>
        <p:blipFill>
          <a:blip r:embed="rId4" cstate="print"/>
          <a:srcRect/>
          <a:stretch>
            <a:fillRect/>
          </a:stretch>
        </p:blipFill>
        <p:spPr bwMode="auto">
          <a:xfrm>
            <a:off x="789161" y="1530935"/>
            <a:ext cx="1015743" cy="1266826"/>
          </a:xfrm>
          <a:prstGeom prst="rect">
            <a:avLst/>
          </a:prstGeom>
          <a:noFill/>
        </p:spPr>
      </p:pic>
      <p:sp>
        <p:nvSpPr>
          <p:cNvPr id="14" name="TextBox 13"/>
          <p:cNvSpPr txBox="1"/>
          <p:nvPr/>
        </p:nvSpPr>
        <p:spPr>
          <a:xfrm>
            <a:off x="8784502" y="6445174"/>
            <a:ext cx="3276600" cy="307777"/>
          </a:xfrm>
          <a:prstGeom prst="rect">
            <a:avLst/>
          </a:prstGeom>
          <a:noFill/>
        </p:spPr>
        <p:txBody>
          <a:bodyPr wrap="square" rtlCol="0">
            <a:spAutoFit/>
          </a:bodyPr>
          <a:lstStyle/>
          <a:p>
            <a:pPr algn="r"/>
            <a:r>
              <a:rPr lang="en-US" sz="1400" dirty="0">
                <a:solidFill>
                  <a:schemeClr val="bg1"/>
                </a:solidFill>
                <a:latin typeface="Levenim MT" pitchFamily="2" charset="-79"/>
                <a:cs typeface="Levenim MT" pitchFamily="2" charset="-79"/>
              </a:rPr>
              <a:t>(5)</a:t>
            </a:r>
          </a:p>
        </p:txBody>
      </p:sp>
    </p:spTree>
    <p:extLst>
      <p:ext uri="{BB962C8B-B14F-4D97-AF65-F5344CB8AC3E}">
        <p14:creationId xmlns:p14="http://schemas.microsoft.com/office/powerpoint/2010/main" val="92033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209800" y="685800"/>
            <a:ext cx="1219200" cy="369332"/>
          </a:xfrm>
          <a:prstGeom prst="rect">
            <a:avLst/>
          </a:prstGeom>
          <a:noFill/>
        </p:spPr>
        <p:txBody>
          <a:bodyPr wrap="square" rtlCol="0">
            <a:spAutoFit/>
          </a:bodyPr>
          <a:lstStyle/>
          <a:p>
            <a:endParaRPr lang="en-US" dirty="0"/>
          </a:p>
        </p:txBody>
      </p:sp>
      <p:sp>
        <p:nvSpPr>
          <p:cNvPr id="6" name="TextBox 5"/>
          <p:cNvSpPr txBox="1"/>
          <p:nvPr/>
        </p:nvSpPr>
        <p:spPr>
          <a:xfrm>
            <a:off x="1752600" y="1"/>
            <a:ext cx="7848600" cy="769441"/>
          </a:xfrm>
          <a:prstGeom prst="rect">
            <a:avLst/>
          </a:prstGeom>
          <a:noFill/>
        </p:spPr>
        <p:txBody>
          <a:bodyPr wrap="square" rtlCol="0">
            <a:spAutoFit/>
          </a:bodyPr>
          <a:lstStyle/>
          <a:p>
            <a:pPr algn="ctr"/>
            <a:r>
              <a:rPr lang="en-US" sz="4400" dirty="0">
                <a:solidFill>
                  <a:schemeClr val="bg1"/>
                </a:solidFill>
                <a:latin typeface="Rockwell" panose="02060603020205020403" pitchFamily="18" charset="0"/>
                <a:cs typeface="Levenim MT" pitchFamily="2" charset="-79"/>
              </a:rPr>
              <a:t>Damascus</a:t>
            </a:r>
          </a:p>
        </p:txBody>
      </p:sp>
      <p:sp>
        <p:nvSpPr>
          <p:cNvPr id="9" name="TextBox 8"/>
          <p:cNvSpPr txBox="1"/>
          <p:nvPr/>
        </p:nvSpPr>
        <p:spPr>
          <a:xfrm>
            <a:off x="3528459" y="1055132"/>
            <a:ext cx="5081602" cy="5632311"/>
          </a:xfrm>
          <a:prstGeom prst="rect">
            <a:avLst/>
          </a:prstGeom>
          <a:noFill/>
        </p:spPr>
        <p:txBody>
          <a:bodyPr wrap="square" rtlCol="0">
            <a:spAutoFit/>
          </a:bodyPr>
          <a:lstStyle/>
          <a:p>
            <a:r>
              <a:rPr lang="en-US" sz="2400" dirty="0">
                <a:solidFill>
                  <a:schemeClr val="bg1"/>
                </a:solidFill>
                <a:latin typeface="Levenim MT" pitchFamily="2" charset="-79"/>
                <a:cs typeface="Levenim MT" pitchFamily="2" charset="-79"/>
              </a:rPr>
              <a:t>Present Day capital of Syria</a:t>
            </a:r>
          </a:p>
          <a:p>
            <a:endParaRPr lang="en-US" sz="2400" dirty="0">
              <a:solidFill>
                <a:schemeClr val="bg1"/>
              </a:solidFill>
              <a:latin typeface="Levenim MT" pitchFamily="2" charset="-79"/>
              <a:cs typeface="Levenim MT" pitchFamily="2" charset="-79"/>
            </a:endParaRPr>
          </a:p>
          <a:p>
            <a:r>
              <a:rPr lang="en-US" sz="2400" dirty="0">
                <a:solidFill>
                  <a:schemeClr val="bg1"/>
                </a:solidFill>
                <a:latin typeface="Levenim MT" pitchFamily="2" charset="-79"/>
                <a:cs typeface="Levenim MT" pitchFamily="2" charset="-79"/>
              </a:rPr>
              <a:t>A Roman Province of Syria in days of Apostles</a:t>
            </a:r>
          </a:p>
          <a:p>
            <a:endParaRPr lang="en-US" sz="2400" dirty="0">
              <a:solidFill>
                <a:schemeClr val="bg1"/>
              </a:solidFill>
              <a:latin typeface="Levenim MT" pitchFamily="2" charset="-79"/>
              <a:cs typeface="Levenim MT" pitchFamily="2" charset="-79"/>
            </a:endParaRPr>
          </a:p>
          <a:p>
            <a:r>
              <a:rPr lang="en-US" sz="2400" dirty="0">
                <a:solidFill>
                  <a:schemeClr val="bg1"/>
                </a:solidFill>
                <a:latin typeface="Levenim MT" pitchFamily="2" charset="-79"/>
                <a:cs typeface="Levenim MT" pitchFamily="2" charset="-79"/>
              </a:rPr>
              <a:t>Terminating points for trade in the Near East</a:t>
            </a:r>
          </a:p>
          <a:p>
            <a:endParaRPr lang="en-US" sz="2400" dirty="0">
              <a:solidFill>
                <a:schemeClr val="bg1"/>
              </a:solidFill>
              <a:latin typeface="Levenim MT" pitchFamily="2" charset="-79"/>
              <a:cs typeface="Levenim MT" pitchFamily="2" charset="-79"/>
            </a:endParaRPr>
          </a:p>
          <a:p>
            <a:r>
              <a:rPr lang="en-US" sz="2400" dirty="0">
                <a:solidFill>
                  <a:schemeClr val="bg1"/>
                </a:solidFill>
                <a:latin typeface="Levenim MT" pitchFamily="2" charset="-79"/>
                <a:cs typeface="Levenim MT" pitchFamily="2" charset="-79"/>
              </a:rPr>
              <a:t>By prophecy (Isaiah) it was destroyed and then rebuilt</a:t>
            </a:r>
          </a:p>
          <a:p>
            <a:endParaRPr lang="en-US" sz="2400" dirty="0">
              <a:solidFill>
                <a:schemeClr val="bg1"/>
              </a:solidFill>
              <a:latin typeface="Levenim MT" pitchFamily="2" charset="-79"/>
              <a:cs typeface="Levenim MT" pitchFamily="2" charset="-79"/>
            </a:endParaRPr>
          </a:p>
          <a:p>
            <a:r>
              <a:rPr lang="en-US" sz="2400" dirty="0">
                <a:solidFill>
                  <a:schemeClr val="bg1"/>
                </a:solidFill>
                <a:latin typeface="Levenim MT" pitchFamily="2" charset="-79"/>
                <a:cs typeface="Levenim MT" pitchFamily="2" charset="-79"/>
              </a:rPr>
              <a:t>Present day…Christian quarter located on street named “Straight”</a:t>
            </a:r>
          </a:p>
          <a:p>
            <a:endParaRPr lang="en-US" sz="2400" dirty="0">
              <a:solidFill>
                <a:schemeClr val="bg1"/>
              </a:solidFill>
              <a:latin typeface="Levenim MT" pitchFamily="2" charset="-79"/>
              <a:cs typeface="Levenim MT" pitchFamily="2" charset="-79"/>
            </a:endParaRPr>
          </a:p>
          <a:p>
            <a:endParaRPr lang="en-US" sz="2400" dirty="0">
              <a:solidFill>
                <a:schemeClr val="bg1"/>
              </a:solidFill>
              <a:latin typeface="Levenim MT" pitchFamily="2" charset="-79"/>
              <a:cs typeface="Levenim MT" pitchFamily="2" charset="-79"/>
            </a:endParaRPr>
          </a:p>
        </p:txBody>
      </p:sp>
      <p:sp>
        <p:nvSpPr>
          <p:cNvPr id="12" name="TextBox 11"/>
          <p:cNvSpPr txBox="1"/>
          <p:nvPr/>
        </p:nvSpPr>
        <p:spPr>
          <a:xfrm>
            <a:off x="8784502" y="6445174"/>
            <a:ext cx="3276600" cy="307777"/>
          </a:xfrm>
          <a:prstGeom prst="rect">
            <a:avLst/>
          </a:prstGeom>
          <a:noFill/>
        </p:spPr>
        <p:txBody>
          <a:bodyPr wrap="square" rtlCol="0">
            <a:spAutoFit/>
          </a:bodyPr>
          <a:lstStyle/>
          <a:p>
            <a:pPr algn="r"/>
            <a:r>
              <a:rPr lang="en-US" sz="1400" dirty="0">
                <a:solidFill>
                  <a:schemeClr val="bg1"/>
                </a:solidFill>
                <a:latin typeface="Levenim MT" pitchFamily="2" charset="-79"/>
                <a:cs typeface="Levenim MT" pitchFamily="2" charset="-79"/>
              </a:rPr>
              <a:t>(6)</a:t>
            </a:r>
          </a:p>
        </p:txBody>
      </p:sp>
      <p:pic>
        <p:nvPicPr>
          <p:cNvPr id="3076" name="Picture 4" descr="Image result for damascus map"/>
          <p:cNvPicPr>
            <a:picLocks noChangeAspect="1" noChangeArrowheads="1"/>
          </p:cNvPicPr>
          <p:nvPr/>
        </p:nvPicPr>
        <p:blipFill rotWithShape="1">
          <a:blip r:embed="rId3">
            <a:extLst>
              <a:ext uri="{28A0092B-C50C-407E-A947-70E740481C1C}">
                <a14:useLocalDpi xmlns:a14="http://schemas.microsoft.com/office/drawing/2010/main" val="0"/>
              </a:ext>
            </a:extLst>
          </a:blip>
          <a:srcRect t="14839" r="57251" b="17268"/>
          <a:stretch/>
        </p:blipFill>
        <p:spPr bwMode="auto">
          <a:xfrm>
            <a:off x="571429" y="3265915"/>
            <a:ext cx="2515802" cy="313132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attractions in damasc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40959" y="769442"/>
            <a:ext cx="2985385" cy="199891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251859" y="384721"/>
            <a:ext cx="3276600" cy="2420433"/>
            <a:chOff x="251859" y="384721"/>
            <a:chExt cx="3276600" cy="2420433"/>
          </a:xfrm>
        </p:grpSpPr>
        <p:pic>
          <p:nvPicPr>
            <p:cNvPr id="3080" name="Picture 8" descr="Image result for attractions in damascu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155" b="6241"/>
            <a:stretch/>
          </p:blipFill>
          <p:spPr bwMode="auto">
            <a:xfrm>
              <a:off x="275468" y="384721"/>
              <a:ext cx="3252991" cy="208486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51859" y="2497377"/>
              <a:ext cx="3276600" cy="307777"/>
            </a:xfrm>
            <a:prstGeom prst="rect">
              <a:avLst/>
            </a:prstGeom>
            <a:noFill/>
          </p:spPr>
          <p:txBody>
            <a:bodyPr wrap="square" rtlCol="0">
              <a:spAutoFit/>
            </a:bodyPr>
            <a:lstStyle/>
            <a:p>
              <a:pPr algn="ctr"/>
              <a:r>
                <a:rPr lang="en-US" sz="1400" dirty="0">
                  <a:solidFill>
                    <a:schemeClr val="bg1"/>
                  </a:solidFill>
                  <a:latin typeface="Levenim MT" pitchFamily="2" charset="-79"/>
                  <a:cs typeface="Levenim MT" pitchFamily="2" charset="-79"/>
                </a:rPr>
                <a:t>Northeast of Damascus</a:t>
              </a:r>
            </a:p>
          </p:txBody>
        </p:sp>
      </p:grpSp>
      <p:pic>
        <p:nvPicPr>
          <p:cNvPr id="4" name="Picture 3">
            <a:extLst>
              <a:ext uri="{FF2B5EF4-FFF2-40B4-BE49-F238E27FC236}">
                <a16:creationId xmlns:a16="http://schemas.microsoft.com/office/drawing/2014/main" id="{24A1EF3C-2A0D-4FBB-85AD-A5B4F378E1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21057" y="3429000"/>
            <a:ext cx="2090928" cy="2865120"/>
          </a:xfrm>
          <a:prstGeom prst="rect">
            <a:avLst/>
          </a:prstGeom>
        </p:spPr>
      </p:pic>
    </p:spTree>
    <p:extLst>
      <p:ext uri="{BB962C8B-B14F-4D97-AF65-F5344CB8AC3E}">
        <p14:creationId xmlns:p14="http://schemas.microsoft.com/office/powerpoint/2010/main" val="54133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209800" y="685800"/>
            <a:ext cx="1219200" cy="369332"/>
          </a:xfrm>
          <a:prstGeom prst="rect">
            <a:avLst/>
          </a:prstGeom>
          <a:noFill/>
        </p:spPr>
        <p:txBody>
          <a:bodyPr wrap="square" rtlCol="0">
            <a:spAutoFit/>
          </a:bodyPr>
          <a:lstStyle/>
          <a:p>
            <a:endParaRPr lang="en-US" dirty="0"/>
          </a:p>
        </p:txBody>
      </p:sp>
      <p:sp>
        <p:nvSpPr>
          <p:cNvPr id="6" name="TextBox 5"/>
          <p:cNvSpPr txBox="1"/>
          <p:nvPr/>
        </p:nvSpPr>
        <p:spPr>
          <a:xfrm>
            <a:off x="2171700" y="1"/>
            <a:ext cx="7848600" cy="769441"/>
          </a:xfrm>
          <a:prstGeom prst="rect">
            <a:avLst/>
          </a:prstGeom>
          <a:noFill/>
        </p:spPr>
        <p:txBody>
          <a:bodyPr wrap="square" rtlCol="0">
            <a:spAutoFit/>
          </a:bodyPr>
          <a:lstStyle/>
          <a:p>
            <a:pPr algn="ctr"/>
            <a:r>
              <a:rPr lang="en-US" sz="4400" dirty="0">
                <a:solidFill>
                  <a:schemeClr val="bg1"/>
                </a:solidFill>
                <a:latin typeface="Rockwell" panose="02060603020205020403" pitchFamily="18" charset="0"/>
                <a:cs typeface="Levenim MT" pitchFamily="2" charset="-79"/>
              </a:rPr>
              <a:t>Damascus--City</a:t>
            </a:r>
          </a:p>
        </p:txBody>
      </p:sp>
      <p:sp>
        <p:nvSpPr>
          <p:cNvPr id="9" name="TextBox 8"/>
          <p:cNvSpPr txBox="1"/>
          <p:nvPr/>
        </p:nvSpPr>
        <p:spPr>
          <a:xfrm>
            <a:off x="5627913" y="1689005"/>
            <a:ext cx="5845629" cy="3785652"/>
          </a:xfrm>
          <a:prstGeom prst="rect">
            <a:avLst/>
          </a:prstGeom>
          <a:noFill/>
        </p:spPr>
        <p:txBody>
          <a:bodyPr wrap="square" rtlCol="0">
            <a:spAutoFit/>
          </a:bodyPr>
          <a:lstStyle/>
          <a:p>
            <a:r>
              <a:rPr lang="en-US" sz="2400" dirty="0">
                <a:solidFill>
                  <a:schemeClr val="bg1"/>
                </a:solidFill>
                <a:latin typeface="Levenim MT" pitchFamily="2" charset="-79"/>
                <a:cs typeface="Levenim MT" pitchFamily="2" charset="-79"/>
              </a:rPr>
              <a:t>Street bazaars</a:t>
            </a:r>
          </a:p>
          <a:p>
            <a:endParaRPr lang="en-US" sz="2400" dirty="0">
              <a:solidFill>
                <a:schemeClr val="bg1"/>
              </a:solidFill>
              <a:latin typeface="Levenim MT" pitchFamily="2" charset="-79"/>
              <a:cs typeface="Levenim MT" pitchFamily="2" charset="-79"/>
            </a:endParaRPr>
          </a:p>
          <a:p>
            <a:r>
              <a:rPr lang="en-US" sz="2400" dirty="0">
                <a:solidFill>
                  <a:schemeClr val="bg1"/>
                </a:solidFill>
                <a:latin typeface="Levenim MT" pitchFamily="2" charset="-79"/>
                <a:cs typeface="Levenim MT" pitchFamily="2" charset="-79"/>
              </a:rPr>
              <a:t>Damascus Steel</a:t>
            </a:r>
          </a:p>
          <a:p>
            <a:endParaRPr lang="en-US" sz="2400" dirty="0">
              <a:solidFill>
                <a:schemeClr val="bg1"/>
              </a:solidFill>
              <a:latin typeface="Levenim MT" pitchFamily="2" charset="-79"/>
              <a:cs typeface="Levenim MT" pitchFamily="2" charset="-79"/>
            </a:endParaRPr>
          </a:p>
          <a:p>
            <a:r>
              <a:rPr lang="en-US" sz="2400" dirty="0">
                <a:solidFill>
                  <a:schemeClr val="bg1"/>
                </a:solidFill>
                <a:latin typeface="Levenim MT" pitchFamily="2" charset="-79"/>
                <a:cs typeface="Levenim MT" pitchFamily="2" charset="-79"/>
              </a:rPr>
              <a:t>Famous treasured cloth “damask”</a:t>
            </a:r>
          </a:p>
          <a:p>
            <a:endParaRPr lang="en-US" sz="2400" dirty="0">
              <a:solidFill>
                <a:schemeClr val="bg1"/>
              </a:solidFill>
              <a:latin typeface="Levenim MT" pitchFamily="2" charset="-79"/>
              <a:cs typeface="Levenim MT" pitchFamily="2" charset="-79"/>
            </a:endParaRPr>
          </a:p>
          <a:p>
            <a:r>
              <a:rPr lang="en-US" sz="2400" dirty="0">
                <a:solidFill>
                  <a:schemeClr val="bg1"/>
                </a:solidFill>
                <a:latin typeface="Levenim MT" pitchFamily="2" charset="-79"/>
                <a:cs typeface="Levenim MT" pitchFamily="2" charset="-79"/>
              </a:rPr>
              <a:t>City wall surrounding City where Paul escapes in a basket (Acts 9:23-25)</a:t>
            </a:r>
          </a:p>
          <a:p>
            <a:endParaRPr lang="en-US" sz="2400" dirty="0">
              <a:solidFill>
                <a:schemeClr val="bg1"/>
              </a:solidFill>
              <a:latin typeface="Levenim MT" pitchFamily="2" charset="-79"/>
              <a:cs typeface="Levenim MT" pitchFamily="2" charset="-79"/>
            </a:endParaRPr>
          </a:p>
          <a:p>
            <a:endParaRPr lang="en-US" sz="2400" dirty="0">
              <a:solidFill>
                <a:schemeClr val="bg1"/>
              </a:solidFill>
              <a:latin typeface="Levenim MT" pitchFamily="2" charset="-79"/>
              <a:cs typeface="Levenim MT" pitchFamily="2" charset="-79"/>
            </a:endParaRPr>
          </a:p>
        </p:txBody>
      </p:sp>
      <p:pic>
        <p:nvPicPr>
          <p:cNvPr id="8" name="Picture 14" descr="http://ninstravelog.files.wordpress.com/2011/09/20110312-syria-025.jpg?w=920&amp;h=360&amp;crop=1"/>
          <p:cNvPicPr>
            <a:picLocks noChangeAspect="1" noChangeArrowheads="1"/>
          </p:cNvPicPr>
          <p:nvPr/>
        </p:nvPicPr>
        <p:blipFill>
          <a:blip r:embed="rId3" cstate="print"/>
          <a:srcRect/>
          <a:stretch>
            <a:fillRect/>
          </a:stretch>
        </p:blipFill>
        <p:spPr bwMode="auto">
          <a:xfrm>
            <a:off x="8098971" y="1055132"/>
            <a:ext cx="3124200" cy="1220061"/>
          </a:xfrm>
          <a:prstGeom prst="rect">
            <a:avLst/>
          </a:prstGeom>
          <a:noFill/>
        </p:spPr>
      </p:pic>
      <p:pic>
        <p:nvPicPr>
          <p:cNvPr id="10" name="Picture 9" descr="market place.jpg"/>
          <p:cNvPicPr>
            <a:picLocks noChangeAspect="1"/>
          </p:cNvPicPr>
          <p:nvPr/>
        </p:nvPicPr>
        <p:blipFill>
          <a:blip r:embed="rId4" cstate="print"/>
          <a:stretch>
            <a:fillRect/>
          </a:stretch>
        </p:blipFill>
        <p:spPr>
          <a:xfrm>
            <a:off x="653142" y="798255"/>
            <a:ext cx="2647950" cy="1762125"/>
          </a:xfrm>
          <a:prstGeom prst="rect">
            <a:avLst/>
          </a:prstGeom>
        </p:spPr>
      </p:pic>
      <p:pic>
        <p:nvPicPr>
          <p:cNvPr id="11" name="Picture 10" descr="imagesCAQJ1X21.jpg"/>
          <p:cNvPicPr>
            <a:picLocks noChangeAspect="1"/>
          </p:cNvPicPr>
          <p:nvPr/>
        </p:nvPicPr>
        <p:blipFill>
          <a:blip r:embed="rId5" cstate="print"/>
          <a:stretch>
            <a:fillRect/>
          </a:stretch>
        </p:blipFill>
        <p:spPr>
          <a:xfrm>
            <a:off x="1634962" y="3166635"/>
            <a:ext cx="2579170" cy="2909207"/>
          </a:xfrm>
          <a:prstGeom prst="rect">
            <a:avLst/>
          </a:prstGeom>
        </p:spPr>
      </p:pic>
      <p:sp>
        <p:nvSpPr>
          <p:cNvPr id="13" name="TextBox 12"/>
          <p:cNvSpPr txBox="1"/>
          <p:nvPr/>
        </p:nvSpPr>
        <p:spPr>
          <a:xfrm>
            <a:off x="8784502" y="6445174"/>
            <a:ext cx="3276600" cy="307777"/>
          </a:xfrm>
          <a:prstGeom prst="rect">
            <a:avLst/>
          </a:prstGeom>
          <a:noFill/>
        </p:spPr>
        <p:txBody>
          <a:bodyPr wrap="square" rtlCol="0">
            <a:spAutoFit/>
          </a:bodyPr>
          <a:lstStyle/>
          <a:p>
            <a:pPr algn="r"/>
            <a:r>
              <a:rPr lang="en-US" sz="1400" dirty="0">
                <a:solidFill>
                  <a:schemeClr val="bg1"/>
                </a:solidFill>
                <a:latin typeface="Levenim MT" pitchFamily="2" charset="-79"/>
                <a:cs typeface="Levenim MT" pitchFamily="2" charset="-79"/>
              </a:rPr>
              <a:t>(6)</a:t>
            </a:r>
          </a:p>
        </p:txBody>
      </p:sp>
      <p:sp>
        <p:nvSpPr>
          <p:cNvPr id="14" name="TextBox 13"/>
          <p:cNvSpPr txBox="1"/>
          <p:nvPr/>
        </p:nvSpPr>
        <p:spPr>
          <a:xfrm>
            <a:off x="5377542" y="5660344"/>
            <a:ext cx="5845629" cy="830997"/>
          </a:xfrm>
          <a:prstGeom prst="rect">
            <a:avLst/>
          </a:prstGeom>
          <a:noFill/>
        </p:spPr>
        <p:txBody>
          <a:bodyPr wrap="square" rtlCol="0">
            <a:spAutoFit/>
          </a:bodyPr>
          <a:lstStyle/>
          <a:p>
            <a:r>
              <a:rPr lang="en-US" sz="2400" dirty="0">
                <a:solidFill>
                  <a:schemeClr val="bg1"/>
                </a:solidFill>
                <a:latin typeface="Levenim MT" pitchFamily="2" charset="-79"/>
                <a:cs typeface="Levenim MT" pitchFamily="2" charset="-79"/>
              </a:rPr>
              <a:t>Saul was on his way to Damascus to persecute the saints</a:t>
            </a:r>
          </a:p>
        </p:txBody>
      </p:sp>
    </p:spTree>
    <p:extLst>
      <p:ext uri="{BB962C8B-B14F-4D97-AF65-F5344CB8AC3E}">
        <p14:creationId xmlns:p14="http://schemas.microsoft.com/office/powerpoint/2010/main" val="382596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209800" y="685800"/>
            <a:ext cx="1219200" cy="369332"/>
          </a:xfrm>
          <a:prstGeom prst="rect">
            <a:avLst/>
          </a:prstGeom>
          <a:noFill/>
        </p:spPr>
        <p:txBody>
          <a:bodyPr wrap="square" rtlCol="0">
            <a:spAutoFit/>
          </a:bodyPr>
          <a:lstStyle/>
          <a:p>
            <a:endParaRPr lang="en-US" dirty="0"/>
          </a:p>
        </p:txBody>
      </p:sp>
      <p:sp>
        <p:nvSpPr>
          <p:cNvPr id="6" name="TextBox 5"/>
          <p:cNvSpPr txBox="1"/>
          <p:nvPr/>
        </p:nvSpPr>
        <p:spPr>
          <a:xfrm>
            <a:off x="1524000" y="110581"/>
            <a:ext cx="9144000" cy="769441"/>
          </a:xfrm>
          <a:prstGeom prst="rect">
            <a:avLst/>
          </a:prstGeom>
          <a:noFill/>
        </p:spPr>
        <p:txBody>
          <a:bodyPr wrap="square" rtlCol="0">
            <a:spAutoFit/>
          </a:bodyPr>
          <a:lstStyle/>
          <a:p>
            <a:pPr algn="ctr"/>
            <a:r>
              <a:rPr lang="en-US" sz="4400" dirty="0">
                <a:solidFill>
                  <a:schemeClr val="bg1"/>
                </a:solidFill>
                <a:latin typeface="Rockwell" panose="02060603020205020403" pitchFamily="18" charset="0"/>
                <a:cs typeface="Levenim MT" pitchFamily="2" charset="-79"/>
              </a:rPr>
              <a:t>Who Art Thou, Lord?</a:t>
            </a:r>
          </a:p>
        </p:txBody>
      </p:sp>
      <p:sp>
        <p:nvSpPr>
          <p:cNvPr id="7" name="TextBox 6"/>
          <p:cNvSpPr txBox="1"/>
          <p:nvPr/>
        </p:nvSpPr>
        <p:spPr>
          <a:xfrm>
            <a:off x="87085" y="6550223"/>
            <a:ext cx="7772400" cy="307777"/>
          </a:xfrm>
          <a:prstGeom prst="rect">
            <a:avLst/>
          </a:prstGeom>
          <a:noFill/>
        </p:spPr>
        <p:txBody>
          <a:bodyPr wrap="square" rtlCol="0">
            <a:spAutoFit/>
          </a:bodyPr>
          <a:lstStyle/>
          <a:p>
            <a:r>
              <a:rPr lang="en-US" sz="1400" dirty="0">
                <a:solidFill>
                  <a:schemeClr val="bg1"/>
                </a:solidFill>
                <a:latin typeface="Levenim MT" pitchFamily="2" charset="-79"/>
                <a:cs typeface="Levenim MT" pitchFamily="2" charset="-79"/>
              </a:rPr>
              <a:t>Acts 9:5</a:t>
            </a:r>
          </a:p>
        </p:txBody>
      </p:sp>
      <p:sp>
        <p:nvSpPr>
          <p:cNvPr id="9" name="TextBox 8"/>
          <p:cNvSpPr txBox="1"/>
          <p:nvPr/>
        </p:nvSpPr>
        <p:spPr>
          <a:xfrm>
            <a:off x="1905000" y="1143001"/>
            <a:ext cx="4953000" cy="1384995"/>
          </a:xfrm>
          <a:prstGeom prst="rect">
            <a:avLst/>
          </a:prstGeom>
          <a:noFill/>
        </p:spPr>
        <p:txBody>
          <a:bodyPr wrap="square" rtlCol="0">
            <a:spAutoFit/>
          </a:bodyPr>
          <a:lstStyle/>
          <a:p>
            <a:r>
              <a:rPr lang="en-US" sz="2800" dirty="0">
                <a:solidFill>
                  <a:schemeClr val="bg1"/>
                </a:solidFill>
                <a:latin typeface="Levenim MT" pitchFamily="2" charset="-79"/>
                <a:cs typeface="Levenim MT" pitchFamily="2" charset="-79"/>
              </a:rPr>
              <a:t>“And the Lord said, I am Jesus whom thou </a:t>
            </a:r>
            <a:r>
              <a:rPr lang="en-US" sz="2800" dirty="0" err="1">
                <a:solidFill>
                  <a:schemeClr val="bg1"/>
                </a:solidFill>
                <a:latin typeface="Levenim MT" pitchFamily="2" charset="-79"/>
                <a:cs typeface="Levenim MT" pitchFamily="2" charset="-79"/>
              </a:rPr>
              <a:t>persecutest</a:t>
            </a:r>
            <a:r>
              <a:rPr lang="en-US" sz="2800" dirty="0">
                <a:solidFill>
                  <a:schemeClr val="bg1"/>
                </a:solidFill>
                <a:latin typeface="Levenim MT" pitchFamily="2" charset="-79"/>
                <a:cs typeface="Levenim MT" pitchFamily="2" charset="-79"/>
              </a:rPr>
              <a:t>…</a:t>
            </a:r>
          </a:p>
        </p:txBody>
      </p:sp>
      <p:pic>
        <p:nvPicPr>
          <p:cNvPr id="5122" name="Picture 2" descr="Image result for paul on road to damasc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2790975"/>
            <a:ext cx="6667500" cy="3667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640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209800" y="685800"/>
            <a:ext cx="1219200" cy="369332"/>
          </a:xfrm>
          <a:prstGeom prst="rect">
            <a:avLst/>
          </a:prstGeom>
          <a:noFill/>
        </p:spPr>
        <p:txBody>
          <a:bodyPr wrap="square" rtlCol="0">
            <a:spAutoFit/>
          </a:bodyPr>
          <a:lstStyle/>
          <a:p>
            <a:endParaRPr lang="en-US" dirty="0"/>
          </a:p>
        </p:txBody>
      </p:sp>
      <p:sp>
        <p:nvSpPr>
          <p:cNvPr id="6" name="TextBox 5"/>
          <p:cNvSpPr txBox="1"/>
          <p:nvPr/>
        </p:nvSpPr>
        <p:spPr>
          <a:xfrm>
            <a:off x="1524000" y="98068"/>
            <a:ext cx="9144000" cy="769441"/>
          </a:xfrm>
          <a:prstGeom prst="rect">
            <a:avLst/>
          </a:prstGeom>
          <a:noFill/>
        </p:spPr>
        <p:txBody>
          <a:bodyPr wrap="square" rtlCol="0">
            <a:spAutoFit/>
          </a:bodyPr>
          <a:lstStyle/>
          <a:p>
            <a:pPr algn="ctr"/>
            <a:r>
              <a:rPr lang="en-US" sz="4400" dirty="0">
                <a:solidFill>
                  <a:schemeClr val="bg1"/>
                </a:solidFill>
                <a:latin typeface="Rockwell" panose="02060603020205020403" pitchFamily="18" charset="0"/>
                <a:cs typeface="Levenim MT" pitchFamily="2" charset="-79"/>
              </a:rPr>
              <a:t>Kick against the pricks</a:t>
            </a:r>
          </a:p>
        </p:txBody>
      </p:sp>
      <p:sp>
        <p:nvSpPr>
          <p:cNvPr id="7" name="TextBox 6"/>
          <p:cNvSpPr txBox="1"/>
          <p:nvPr/>
        </p:nvSpPr>
        <p:spPr>
          <a:xfrm>
            <a:off x="0" y="6550223"/>
            <a:ext cx="7772400" cy="307777"/>
          </a:xfrm>
          <a:prstGeom prst="rect">
            <a:avLst/>
          </a:prstGeom>
          <a:noFill/>
        </p:spPr>
        <p:txBody>
          <a:bodyPr wrap="square" rtlCol="0">
            <a:spAutoFit/>
          </a:bodyPr>
          <a:lstStyle/>
          <a:p>
            <a:r>
              <a:rPr lang="en-US" sz="1400" dirty="0">
                <a:solidFill>
                  <a:schemeClr val="bg1"/>
                </a:solidFill>
                <a:latin typeface="Levenim MT" pitchFamily="2" charset="-79"/>
                <a:cs typeface="Levenim MT" pitchFamily="2" charset="-79"/>
              </a:rPr>
              <a:t>Acts 9:5</a:t>
            </a:r>
          </a:p>
        </p:txBody>
      </p:sp>
      <p:sp>
        <p:nvSpPr>
          <p:cNvPr id="9" name="TextBox 8"/>
          <p:cNvSpPr txBox="1"/>
          <p:nvPr/>
        </p:nvSpPr>
        <p:spPr>
          <a:xfrm>
            <a:off x="742216" y="3350237"/>
            <a:ext cx="4953000" cy="3108543"/>
          </a:xfrm>
          <a:prstGeom prst="rect">
            <a:avLst/>
          </a:prstGeom>
          <a:noFill/>
        </p:spPr>
        <p:txBody>
          <a:bodyPr wrap="square" rtlCol="0">
            <a:spAutoFit/>
          </a:bodyPr>
          <a:lstStyle/>
          <a:p>
            <a:r>
              <a:rPr lang="en-US" sz="2800" i="1" dirty="0">
                <a:solidFill>
                  <a:schemeClr val="bg1"/>
                </a:solidFill>
                <a:latin typeface="Levenim MT" pitchFamily="2" charset="-79"/>
                <a:cs typeface="Levenim MT" pitchFamily="2" charset="-79"/>
              </a:rPr>
              <a:t>“</a:t>
            </a:r>
            <a:r>
              <a:rPr lang="en-US" sz="2800" i="1" dirty="0" err="1">
                <a:solidFill>
                  <a:schemeClr val="bg1"/>
                </a:solidFill>
                <a:latin typeface="Levenim MT" pitchFamily="2" charset="-79"/>
                <a:cs typeface="Levenim MT" pitchFamily="2" charset="-79"/>
              </a:rPr>
              <a:t>Goud</a:t>
            </a:r>
            <a:r>
              <a:rPr lang="en-US" sz="2800" i="1" dirty="0">
                <a:solidFill>
                  <a:schemeClr val="bg1"/>
                </a:solidFill>
                <a:latin typeface="Levenim MT" pitchFamily="2" charset="-79"/>
                <a:cs typeface="Levenim MT" pitchFamily="2" charset="-79"/>
              </a:rPr>
              <a:t>”</a:t>
            </a:r>
          </a:p>
          <a:p>
            <a:endParaRPr lang="en-US" sz="2800" dirty="0">
              <a:solidFill>
                <a:schemeClr val="bg1"/>
              </a:solidFill>
              <a:latin typeface="Levenim MT" pitchFamily="2" charset="-79"/>
              <a:cs typeface="Levenim MT" pitchFamily="2" charset="-79"/>
            </a:endParaRPr>
          </a:p>
          <a:p>
            <a:r>
              <a:rPr lang="en-US" sz="2800" dirty="0">
                <a:solidFill>
                  <a:schemeClr val="bg1"/>
                </a:solidFill>
                <a:latin typeface="Levenim MT" pitchFamily="2" charset="-79"/>
                <a:cs typeface="Levenim MT" pitchFamily="2" charset="-79"/>
              </a:rPr>
              <a:t>A sharp spear used to prick the hides of animals to make them move ahead</a:t>
            </a:r>
          </a:p>
          <a:p>
            <a:endParaRPr lang="en-US" sz="2800" dirty="0">
              <a:solidFill>
                <a:schemeClr val="bg1"/>
              </a:solidFill>
              <a:latin typeface="Levenim MT" pitchFamily="2" charset="-79"/>
              <a:cs typeface="Levenim MT" pitchFamily="2" charset="-79"/>
            </a:endParaRPr>
          </a:p>
          <a:p>
            <a:endParaRPr lang="en-US" sz="2800" dirty="0">
              <a:solidFill>
                <a:schemeClr val="bg1"/>
              </a:solidFill>
              <a:latin typeface="Levenim MT" pitchFamily="2" charset="-79"/>
              <a:cs typeface="Levenim MT" pitchFamily="2" charset="-79"/>
            </a:endParaRPr>
          </a:p>
        </p:txBody>
      </p:sp>
      <p:sp>
        <p:nvSpPr>
          <p:cNvPr id="8" name="TextBox 7"/>
          <p:cNvSpPr txBox="1"/>
          <p:nvPr/>
        </p:nvSpPr>
        <p:spPr>
          <a:xfrm>
            <a:off x="5611148" y="5644955"/>
            <a:ext cx="5416997" cy="954107"/>
          </a:xfrm>
          <a:prstGeom prst="rect">
            <a:avLst/>
          </a:prstGeom>
          <a:noFill/>
        </p:spPr>
        <p:txBody>
          <a:bodyPr wrap="square" rtlCol="0">
            <a:spAutoFit/>
          </a:bodyPr>
          <a:lstStyle/>
          <a:p>
            <a:r>
              <a:rPr lang="en-US" sz="2800" dirty="0">
                <a:solidFill>
                  <a:schemeClr val="bg1"/>
                </a:solidFill>
                <a:latin typeface="Levenim MT" pitchFamily="2" charset="-79"/>
                <a:cs typeface="Levenim MT" pitchFamily="2" charset="-79"/>
              </a:rPr>
              <a:t>The tendency when kicked  is to “Kick back”, to retaliate</a:t>
            </a:r>
          </a:p>
        </p:txBody>
      </p:sp>
      <p:pic>
        <p:nvPicPr>
          <p:cNvPr id="10" name="Picture 4" descr="http://2.bp.blogspot.com/-d9BTvK4jcvw/T2_eb3RxZmI/AAAAAAAAA00/oBcbfpqVt2A/s1600/oxen.pricks.goads.jpg"/>
          <p:cNvPicPr>
            <a:picLocks noChangeAspect="1" noChangeArrowheads="1"/>
          </p:cNvPicPr>
          <p:nvPr/>
        </p:nvPicPr>
        <p:blipFill>
          <a:blip r:embed="rId3" cstate="print"/>
          <a:srcRect l="10207" t="13088" r="10686" b="14928"/>
          <a:stretch>
            <a:fillRect/>
          </a:stretch>
        </p:blipFill>
        <p:spPr bwMode="auto">
          <a:xfrm>
            <a:off x="6511031" y="3409669"/>
            <a:ext cx="2981312" cy="2115770"/>
          </a:xfrm>
          <a:prstGeom prst="rect">
            <a:avLst/>
          </a:prstGeom>
          <a:noFill/>
        </p:spPr>
      </p:pic>
      <p:sp>
        <p:nvSpPr>
          <p:cNvPr id="12" name="Rectangle 11"/>
          <p:cNvSpPr/>
          <p:nvPr/>
        </p:nvSpPr>
        <p:spPr>
          <a:xfrm>
            <a:off x="2140075" y="1619210"/>
            <a:ext cx="8282007" cy="1477328"/>
          </a:xfrm>
          <a:prstGeom prst="rect">
            <a:avLst/>
          </a:prstGeom>
        </p:spPr>
        <p:txBody>
          <a:bodyPr wrap="square">
            <a:spAutoFit/>
          </a:bodyPr>
          <a:lstStyle/>
          <a:p>
            <a:r>
              <a:rPr lang="en-US" dirty="0">
                <a:solidFill>
                  <a:schemeClr val="bg2"/>
                </a:solidFill>
              </a:rPr>
              <a:t>During the time of Jesus, many people were farmers and used oxen to till the soil. A prick, or goad, was a pointed shaft sharpened to a point on one end, much like a metalwork prick. This was held up to an ox by the driver in such a way that if the ox turned in the wrong direction, it would get pricked. Sometimes an ox would attempt to kick the irritant away, which would only drive it in deeper.</a:t>
            </a:r>
          </a:p>
        </p:txBody>
      </p:sp>
      <p:sp>
        <p:nvSpPr>
          <p:cNvPr id="14" name="TextBox 13"/>
          <p:cNvSpPr txBox="1"/>
          <p:nvPr/>
        </p:nvSpPr>
        <p:spPr>
          <a:xfrm>
            <a:off x="8784502" y="6445174"/>
            <a:ext cx="3276600" cy="307777"/>
          </a:xfrm>
          <a:prstGeom prst="rect">
            <a:avLst/>
          </a:prstGeom>
          <a:noFill/>
        </p:spPr>
        <p:txBody>
          <a:bodyPr wrap="square" rtlCol="0">
            <a:spAutoFit/>
          </a:bodyPr>
          <a:lstStyle/>
          <a:p>
            <a:pPr algn="r"/>
            <a:r>
              <a:rPr lang="en-US" sz="1400" dirty="0">
                <a:solidFill>
                  <a:schemeClr val="bg1"/>
                </a:solidFill>
                <a:latin typeface="Levenim MT" pitchFamily="2" charset="-79"/>
                <a:cs typeface="Levenim MT" pitchFamily="2" charset="-79"/>
              </a:rPr>
              <a:t>(6)</a:t>
            </a:r>
          </a:p>
        </p:txBody>
      </p:sp>
      <p:pic>
        <p:nvPicPr>
          <p:cNvPr id="6146" name="Picture 2" descr="Image result for kick against the pric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5466" y="868747"/>
            <a:ext cx="4286250"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75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209800" y="685800"/>
            <a:ext cx="1219200" cy="369332"/>
          </a:xfrm>
          <a:prstGeom prst="rect">
            <a:avLst/>
          </a:prstGeom>
          <a:noFill/>
        </p:spPr>
        <p:txBody>
          <a:bodyPr wrap="square" rtlCol="0">
            <a:spAutoFit/>
          </a:bodyPr>
          <a:lstStyle/>
          <a:p>
            <a:endParaRPr lang="en-US" dirty="0"/>
          </a:p>
        </p:txBody>
      </p:sp>
      <p:sp>
        <p:nvSpPr>
          <p:cNvPr id="6" name="TextBox 5"/>
          <p:cNvSpPr txBox="1"/>
          <p:nvPr/>
        </p:nvSpPr>
        <p:spPr>
          <a:xfrm>
            <a:off x="1524000" y="117394"/>
            <a:ext cx="9144000" cy="769441"/>
          </a:xfrm>
          <a:prstGeom prst="rect">
            <a:avLst/>
          </a:prstGeom>
          <a:noFill/>
        </p:spPr>
        <p:txBody>
          <a:bodyPr wrap="square" rtlCol="0">
            <a:spAutoFit/>
          </a:bodyPr>
          <a:lstStyle/>
          <a:p>
            <a:pPr algn="ctr"/>
            <a:r>
              <a:rPr lang="en-US" sz="4400" dirty="0">
                <a:solidFill>
                  <a:schemeClr val="bg1"/>
                </a:solidFill>
                <a:latin typeface="Rockwell" panose="02060603020205020403" pitchFamily="18" charset="0"/>
                <a:cs typeface="Levenim MT" pitchFamily="2" charset="-79"/>
              </a:rPr>
              <a:t>What wilt thou have me to do?</a:t>
            </a:r>
          </a:p>
        </p:txBody>
      </p:sp>
      <p:sp>
        <p:nvSpPr>
          <p:cNvPr id="7" name="TextBox 6"/>
          <p:cNvSpPr txBox="1"/>
          <p:nvPr/>
        </p:nvSpPr>
        <p:spPr>
          <a:xfrm>
            <a:off x="0" y="6494796"/>
            <a:ext cx="7772400" cy="307777"/>
          </a:xfrm>
          <a:prstGeom prst="rect">
            <a:avLst/>
          </a:prstGeom>
          <a:noFill/>
        </p:spPr>
        <p:txBody>
          <a:bodyPr wrap="square" rtlCol="0">
            <a:spAutoFit/>
          </a:bodyPr>
          <a:lstStyle/>
          <a:p>
            <a:r>
              <a:rPr lang="en-US" sz="1400" dirty="0">
                <a:solidFill>
                  <a:schemeClr val="bg1"/>
                </a:solidFill>
                <a:latin typeface="Levenim MT" pitchFamily="2" charset="-79"/>
                <a:cs typeface="Levenim MT" pitchFamily="2" charset="-79"/>
              </a:rPr>
              <a:t>Acts 9:6</a:t>
            </a:r>
          </a:p>
        </p:txBody>
      </p:sp>
      <p:sp>
        <p:nvSpPr>
          <p:cNvPr id="9" name="TextBox 8"/>
          <p:cNvSpPr txBox="1"/>
          <p:nvPr/>
        </p:nvSpPr>
        <p:spPr>
          <a:xfrm>
            <a:off x="1828800" y="1981201"/>
            <a:ext cx="4953000" cy="1384995"/>
          </a:xfrm>
          <a:prstGeom prst="rect">
            <a:avLst/>
          </a:prstGeom>
          <a:noFill/>
        </p:spPr>
        <p:txBody>
          <a:bodyPr wrap="square" rtlCol="0">
            <a:spAutoFit/>
          </a:bodyPr>
          <a:lstStyle/>
          <a:p>
            <a:r>
              <a:rPr lang="en-US" sz="2800" i="1" dirty="0">
                <a:solidFill>
                  <a:srgbClr val="FFFF00"/>
                </a:solidFill>
                <a:latin typeface="Levenim MT" pitchFamily="2" charset="-79"/>
                <a:cs typeface="Levenim MT" pitchFamily="2" charset="-79"/>
              </a:rPr>
              <a:t>“…Arise, and go into the city, and it shall be told thee what thou must do.”</a:t>
            </a:r>
          </a:p>
        </p:txBody>
      </p:sp>
      <p:sp>
        <p:nvSpPr>
          <p:cNvPr id="8" name="TextBox 7"/>
          <p:cNvSpPr txBox="1"/>
          <p:nvPr/>
        </p:nvSpPr>
        <p:spPr>
          <a:xfrm>
            <a:off x="5486400" y="5181600"/>
            <a:ext cx="4953000" cy="523220"/>
          </a:xfrm>
          <a:prstGeom prst="rect">
            <a:avLst/>
          </a:prstGeom>
          <a:noFill/>
        </p:spPr>
        <p:txBody>
          <a:bodyPr wrap="square" rtlCol="0">
            <a:spAutoFit/>
          </a:bodyPr>
          <a:lstStyle/>
          <a:p>
            <a:r>
              <a:rPr lang="en-US" sz="2800" dirty="0">
                <a:solidFill>
                  <a:schemeClr val="bg1"/>
                </a:solidFill>
                <a:latin typeface="Levenim MT" pitchFamily="2" charset="-79"/>
                <a:cs typeface="Levenim MT" pitchFamily="2" charset="-79"/>
              </a:rPr>
              <a:t>Men with him are speechless</a:t>
            </a:r>
          </a:p>
        </p:txBody>
      </p:sp>
      <p:pic>
        <p:nvPicPr>
          <p:cNvPr id="10" name="Picture 2" descr="http://t0.gstatic.com/images?q=tbn:ANd9GcTpB9x9rTbkTbVVV1o_B9UjHhG-RMWLtVX57BzDQ6u4FRJDKrc5"/>
          <p:cNvPicPr>
            <a:picLocks noChangeAspect="1" noChangeArrowheads="1"/>
          </p:cNvPicPr>
          <p:nvPr/>
        </p:nvPicPr>
        <p:blipFill>
          <a:blip r:embed="rId3" cstate="print"/>
          <a:srcRect/>
          <a:stretch>
            <a:fillRect/>
          </a:stretch>
        </p:blipFill>
        <p:spPr bwMode="auto">
          <a:xfrm>
            <a:off x="7064828" y="1531841"/>
            <a:ext cx="2612571" cy="3233380"/>
          </a:xfrm>
          <a:prstGeom prst="rect">
            <a:avLst/>
          </a:prstGeom>
          <a:noFill/>
        </p:spPr>
      </p:pic>
      <p:pic>
        <p:nvPicPr>
          <p:cNvPr id="12" name="Picture 4" descr="Image result for paul on road to damasc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9008" y="4183731"/>
            <a:ext cx="3090667" cy="2323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59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209800" y="685800"/>
            <a:ext cx="1219200" cy="369332"/>
          </a:xfrm>
          <a:prstGeom prst="rect">
            <a:avLst/>
          </a:prstGeom>
          <a:noFill/>
        </p:spPr>
        <p:txBody>
          <a:bodyPr wrap="square" rtlCol="0">
            <a:spAutoFit/>
          </a:bodyPr>
          <a:lstStyle/>
          <a:p>
            <a:endParaRPr lang="en-US" dirty="0"/>
          </a:p>
        </p:txBody>
      </p:sp>
      <p:sp>
        <p:nvSpPr>
          <p:cNvPr id="6" name="TextBox 5"/>
          <p:cNvSpPr txBox="1"/>
          <p:nvPr/>
        </p:nvSpPr>
        <p:spPr>
          <a:xfrm>
            <a:off x="1524000" y="65784"/>
            <a:ext cx="9144000" cy="769441"/>
          </a:xfrm>
          <a:prstGeom prst="rect">
            <a:avLst/>
          </a:prstGeom>
          <a:noFill/>
        </p:spPr>
        <p:txBody>
          <a:bodyPr wrap="square" rtlCol="0">
            <a:spAutoFit/>
          </a:bodyPr>
          <a:lstStyle/>
          <a:p>
            <a:pPr algn="ctr"/>
            <a:r>
              <a:rPr lang="en-US" sz="4400" dirty="0">
                <a:solidFill>
                  <a:schemeClr val="bg1"/>
                </a:solidFill>
                <a:latin typeface="Rockwell" panose="02060603020205020403" pitchFamily="18" charset="0"/>
                <a:cs typeface="Levenim MT" pitchFamily="2" charset="-79"/>
              </a:rPr>
              <a:t>Ananias a Disciple</a:t>
            </a:r>
          </a:p>
        </p:txBody>
      </p:sp>
      <p:sp>
        <p:nvSpPr>
          <p:cNvPr id="7" name="TextBox 6"/>
          <p:cNvSpPr txBox="1"/>
          <p:nvPr/>
        </p:nvSpPr>
        <p:spPr>
          <a:xfrm>
            <a:off x="0" y="6503937"/>
            <a:ext cx="7772400" cy="307777"/>
          </a:xfrm>
          <a:prstGeom prst="rect">
            <a:avLst/>
          </a:prstGeom>
          <a:noFill/>
        </p:spPr>
        <p:txBody>
          <a:bodyPr wrap="square" rtlCol="0">
            <a:spAutoFit/>
          </a:bodyPr>
          <a:lstStyle/>
          <a:p>
            <a:r>
              <a:rPr lang="en-US" sz="1400" dirty="0">
                <a:solidFill>
                  <a:schemeClr val="bg1"/>
                </a:solidFill>
                <a:latin typeface="Levenim MT" pitchFamily="2" charset="-79"/>
                <a:cs typeface="Levenim MT" pitchFamily="2" charset="-79"/>
              </a:rPr>
              <a:t>Acts 9:10-11</a:t>
            </a:r>
          </a:p>
        </p:txBody>
      </p:sp>
      <p:sp>
        <p:nvSpPr>
          <p:cNvPr id="9" name="TextBox 8"/>
          <p:cNvSpPr txBox="1"/>
          <p:nvPr/>
        </p:nvSpPr>
        <p:spPr>
          <a:xfrm>
            <a:off x="1828800" y="1981201"/>
            <a:ext cx="4953000" cy="1384995"/>
          </a:xfrm>
          <a:prstGeom prst="rect">
            <a:avLst/>
          </a:prstGeom>
          <a:noFill/>
        </p:spPr>
        <p:txBody>
          <a:bodyPr wrap="square" rtlCol="0">
            <a:spAutoFit/>
          </a:bodyPr>
          <a:lstStyle/>
          <a:p>
            <a:r>
              <a:rPr lang="en-US" sz="2800" dirty="0">
                <a:solidFill>
                  <a:schemeClr val="bg1"/>
                </a:solidFill>
                <a:latin typeface="Levenim MT" pitchFamily="2" charset="-79"/>
                <a:cs typeface="Levenim MT" pitchFamily="2" charset="-79"/>
              </a:rPr>
              <a:t>Has a vision</a:t>
            </a:r>
          </a:p>
          <a:p>
            <a:endParaRPr lang="en-US" sz="2800" dirty="0">
              <a:solidFill>
                <a:schemeClr val="bg1"/>
              </a:solidFill>
              <a:latin typeface="Levenim MT" pitchFamily="2" charset="-79"/>
              <a:cs typeface="Levenim MT" pitchFamily="2" charset="-79"/>
            </a:endParaRPr>
          </a:p>
          <a:p>
            <a:r>
              <a:rPr lang="en-US" sz="2800" dirty="0">
                <a:solidFill>
                  <a:schemeClr val="bg1"/>
                </a:solidFill>
                <a:latin typeface="Levenim MT" pitchFamily="2" charset="-79"/>
                <a:cs typeface="Levenim MT" pitchFamily="2" charset="-79"/>
              </a:rPr>
              <a:t>“Behold, I am here, Lord.”</a:t>
            </a:r>
          </a:p>
        </p:txBody>
      </p:sp>
      <p:sp>
        <p:nvSpPr>
          <p:cNvPr id="8" name="TextBox 7"/>
          <p:cNvSpPr txBox="1"/>
          <p:nvPr/>
        </p:nvSpPr>
        <p:spPr>
          <a:xfrm>
            <a:off x="5486399" y="4648200"/>
            <a:ext cx="5188467" cy="1815882"/>
          </a:xfrm>
          <a:prstGeom prst="rect">
            <a:avLst/>
          </a:prstGeom>
          <a:noFill/>
        </p:spPr>
        <p:txBody>
          <a:bodyPr wrap="square" rtlCol="0">
            <a:spAutoFit/>
          </a:bodyPr>
          <a:lstStyle/>
          <a:p>
            <a:r>
              <a:rPr lang="en-US" sz="2800" dirty="0">
                <a:solidFill>
                  <a:schemeClr val="bg1"/>
                </a:solidFill>
                <a:latin typeface="Levenim MT" pitchFamily="2" charset="-79"/>
                <a:cs typeface="Levenim MT" pitchFamily="2" charset="-79"/>
              </a:rPr>
              <a:t>“…Go into the street which is called Straight, and enquire in the house of Judas for </a:t>
            </a:r>
            <a:r>
              <a:rPr lang="en-US" sz="2800" i="1" dirty="0">
                <a:solidFill>
                  <a:schemeClr val="bg1"/>
                </a:solidFill>
                <a:latin typeface="Levenim MT" pitchFamily="2" charset="-79"/>
                <a:cs typeface="Levenim MT" pitchFamily="2" charset="-79"/>
              </a:rPr>
              <a:t>one</a:t>
            </a:r>
            <a:r>
              <a:rPr lang="en-US" sz="2800" dirty="0">
                <a:solidFill>
                  <a:schemeClr val="bg1"/>
                </a:solidFill>
                <a:latin typeface="Levenim MT" pitchFamily="2" charset="-79"/>
                <a:cs typeface="Levenim MT" pitchFamily="2" charset="-79"/>
              </a:rPr>
              <a:t> called Saul…”</a:t>
            </a:r>
          </a:p>
        </p:txBody>
      </p:sp>
      <p:pic>
        <p:nvPicPr>
          <p:cNvPr id="10" name="Picture 18" descr="https://encrypted-tbn2.gstatic.com/images?q=tbn:ANd9GcQw0fDuLcx_gfUHkqa8KmHhztK686ruPHaBFqlbTcb-lhV7SrGr"/>
          <p:cNvPicPr>
            <a:picLocks noChangeAspect="1" noChangeArrowheads="1"/>
          </p:cNvPicPr>
          <p:nvPr/>
        </p:nvPicPr>
        <p:blipFill>
          <a:blip r:embed="rId3" cstate="print"/>
          <a:srcRect/>
          <a:stretch>
            <a:fillRect/>
          </a:stretch>
        </p:blipFill>
        <p:spPr bwMode="auto">
          <a:xfrm>
            <a:off x="308047" y="166030"/>
            <a:ext cx="2590800" cy="1762126"/>
          </a:xfrm>
          <a:prstGeom prst="rect">
            <a:avLst/>
          </a:prstGeom>
          <a:noFill/>
        </p:spPr>
      </p:pic>
      <p:pic>
        <p:nvPicPr>
          <p:cNvPr id="11" name="Picture 12" descr="http://4.bp.blogspot.com/-Rsd7zeeL-m4/TnnN_EQUTdI/AAAAAAAAFYk/X46w2GPKwuM/s1600/damas-16.JPG"/>
          <p:cNvPicPr>
            <a:picLocks noChangeAspect="1" noChangeArrowheads="1"/>
          </p:cNvPicPr>
          <p:nvPr/>
        </p:nvPicPr>
        <p:blipFill>
          <a:blip r:embed="rId4" cstate="print"/>
          <a:srcRect/>
          <a:stretch>
            <a:fillRect/>
          </a:stretch>
        </p:blipFill>
        <p:spPr bwMode="auto">
          <a:xfrm>
            <a:off x="1425228" y="3733758"/>
            <a:ext cx="3552371" cy="2664278"/>
          </a:xfrm>
          <a:prstGeom prst="rect">
            <a:avLst/>
          </a:prstGeom>
          <a:noFill/>
        </p:spPr>
      </p:pic>
      <p:grpSp>
        <p:nvGrpSpPr>
          <p:cNvPr id="13" name="Group 12"/>
          <p:cNvGrpSpPr/>
          <p:nvPr/>
        </p:nvGrpSpPr>
        <p:grpSpPr>
          <a:xfrm>
            <a:off x="9300666" y="772421"/>
            <a:ext cx="1862633" cy="3593585"/>
            <a:chOff x="5114186" y="573919"/>
            <a:chExt cx="2295336" cy="4428401"/>
          </a:xfrm>
        </p:grpSpPr>
        <p:sp>
          <p:nvSpPr>
            <p:cNvPr id="14" name="Oval 13"/>
            <p:cNvSpPr/>
            <p:nvPr/>
          </p:nvSpPr>
          <p:spPr>
            <a:xfrm rot="3646842">
              <a:off x="6224851" y="4528041"/>
              <a:ext cx="548724" cy="399834"/>
            </a:xfrm>
            <a:prstGeom prst="ellipse">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6922285">
              <a:off x="5781092" y="4525304"/>
              <a:ext cx="548724" cy="399834"/>
            </a:xfrm>
            <a:prstGeom prst="ellipse">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p:cNvSpPr/>
            <p:nvPr/>
          </p:nvSpPr>
          <p:spPr>
            <a:xfrm rot="10265566">
              <a:off x="6368884" y="648260"/>
              <a:ext cx="757952" cy="1428370"/>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rot="11510747" flipH="1">
              <a:off x="5440542" y="631844"/>
              <a:ext cx="679572" cy="1577955"/>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3770880">
              <a:off x="6374896" y="4158626"/>
              <a:ext cx="614638" cy="371786"/>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706969">
              <a:off x="6935243" y="2959770"/>
              <a:ext cx="548724" cy="39983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6922285">
              <a:off x="5039741" y="2961315"/>
              <a:ext cx="548724" cy="39983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nual Operation 20"/>
            <p:cNvSpPr/>
            <p:nvPr/>
          </p:nvSpPr>
          <p:spPr>
            <a:xfrm rot="9035457">
              <a:off x="6591481" y="2023755"/>
              <a:ext cx="606494" cy="1241548"/>
            </a:xfrm>
            <a:prstGeom prst="flowChartManualOperation">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nual Operation 21"/>
            <p:cNvSpPr/>
            <p:nvPr/>
          </p:nvSpPr>
          <p:spPr>
            <a:xfrm rot="12441478">
              <a:off x="5345275" y="2024207"/>
              <a:ext cx="606494" cy="1262241"/>
            </a:xfrm>
            <a:prstGeom prst="flowChartManualOperation">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nual Operation 22"/>
            <p:cNvSpPr/>
            <p:nvPr/>
          </p:nvSpPr>
          <p:spPr>
            <a:xfrm rot="10800000">
              <a:off x="5530640" y="2022057"/>
              <a:ext cx="1471969" cy="2664575"/>
            </a:xfrm>
            <a:prstGeom prst="flowChartManualOperation">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p:cNvSpPr/>
            <p:nvPr/>
          </p:nvSpPr>
          <p:spPr>
            <a:xfrm>
              <a:off x="6096785" y="758156"/>
              <a:ext cx="339685" cy="276356"/>
            </a:xfrm>
            <a:prstGeom prst="hexag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934776" y="1500728"/>
              <a:ext cx="624846" cy="10661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643872" y="573919"/>
              <a:ext cx="1245512" cy="17502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loud 26"/>
            <p:cNvSpPr/>
            <p:nvPr/>
          </p:nvSpPr>
          <p:spPr>
            <a:xfrm>
              <a:off x="5956757" y="1711365"/>
              <a:ext cx="617793" cy="812968"/>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5530643" y="758156"/>
              <a:ext cx="1471969" cy="276356"/>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138463" y="1849640"/>
              <a:ext cx="278136" cy="17014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5670277" y="4343999"/>
              <a:ext cx="1130614" cy="281787"/>
              <a:chOff x="6172200" y="4565754"/>
              <a:chExt cx="3923675" cy="920646"/>
            </a:xfrm>
          </p:grpSpPr>
          <p:grpSp>
            <p:nvGrpSpPr>
              <p:cNvPr id="47" name="Group 46"/>
              <p:cNvGrpSpPr/>
              <p:nvPr/>
            </p:nvGrpSpPr>
            <p:grpSpPr>
              <a:xfrm>
                <a:off x="6172200" y="4572000"/>
                <a:ext cx="1295400" cy="914400"/>
                <a:chOff x="6172200" y="4572000"/>
                <a:chExt cx="1295400" cy="914400"/>
              </a:xfrm>
            </p:grpSpPr>
            <p:sp>
              <p:nvSpPr>
                <p:cNvPr id="56" name="Quad Arrow Callout 55"/>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6649448" y="4823181"/>
                  <a:ext cx="279402" cy="412863"/>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7510072" y="4567003"/>
                <a:ext cx="1295400" cy="914400"/>
                <a:chOff x="6172200" y="4572000"/>
                <a:chExt cx="1295400" cy="914400"/>
              </a:xfrm>
            </p:grpSpPr>
            <p:sp>
              <p:nvSpPr>
                <p:cNvPr id="54" name="Quad Arrow Callout 53"/>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p:cNvSpPr/>
                <p:nvPr/>
              </p:nvSpPr>
              <p:spPr>
                <a:xfrm>
                  <a:off x="6649448" y="4823181"/>
                  <a:ext cx="279402" cy="412863"/>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8800475" y="4565754"/>
                <a:ext cx="1295400" cy="914400"/>
                <a:chOff x="6172200" y="4572000"/>
                <a:chExt cx="1295400" cy="914400"/>
              </a:xfrm>
            </p:grpSpPr>
            <p:sp>
              <p:nvSpPr>
                <p:cNvPr id="52" name="Quad Arrow Callout 51"/>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p:nvSpPr>
              <p:spPr>
                <a:xfrm>
                  <a:off x="6649448" y="4823181"/>
                  <a:ext cx="279402" cy="412863"/>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p:cNvSpPr/>
              <p:nvPr/>
            </p:nvSpPr>
            <p:spPr>
              <a:xfrm>
                <a:off x="7367583" y="4914441"/>
                <a:ext cx="206418" cy="230755"/>
              </a:xfrm>
              <a:prstGeom prst="ellipse">
                <a:avLst/>
              </a:prstGeom>
              <a:solidFill>
                <a:srgbClr val="EFE2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8749176" y="4916939"/>
                <a:ext cx="206418" cy="230755"/>
              </a:xfrm>
              <a:prstGeom prst="ellipse">
                <a:avLst/>
              </a:prstGeom>
              <a:solidFill>
                <a:srgbClr val="EFE2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ounded Rectangle 30"/>
            <p:cNvSpPr/>
            <p:nvPr/>
          </p:nvSpPr>
          <p:spPr>
            <a:xfrm>
              <a:off x="5660794" y="3412271"/>
              <a:ext cx="1234128" cy="231702"/>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Wave 31"/>
            <p:cNvSpPr/>
            <p:nvPr/>
          </p:nvSpPr>
          <p:spPr>
            <a:xfrm rot="16200000">
              <a:off x="6089165" y="3925892"/>
              <a:ext cx="926809" cy="247117"/>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Wave 32"/>
            <p:cNvSpPr/>
            <p:nvPr/>
          </p:nvSpPr>
          <p:spPr>
            <a:xfrm rot="15242885">
              <a:off x="6142428" y="3875094"/>
              <a:ext cx="1005621" cy="336201"/>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6367231" y="3354345"/>
              <a:ext cx="335761" cy="289628"/>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5649167" y="769928"/>
              <a:ext cx="1130614" cy="247214"/>
              <a:chOff x="6172200" y="4565754"/>
              <a:chExt cx="3923675" cy="920646"/>
            </a:xfrm>
          </p:grpSpPr>
          <p:grpSp>
            <p:nvGrpSpPr>
              <p:cNvPr id="36" name="Group 35"/>
              <p:cNvGrpSpPr/>
              <p:nvPr/>
            </p:nvGrpSpPr>
            <p:grpSpPr>
              <a:xfrm>
                <a:off x="6172200" y="4572000"/>
                <a:ext cx="1295400" cy="914400"/>
                <a:chOff x="6172200" y="4572000"/>
                <a:chExt cx="1295400" cy="914400"/>
              </a:xfrm>
            </p:grpSpPr>
            <p:sp>
              <p:nvSpPr>
                <p:cNvPr id="45" name="Quad Arrow Callout 44"/>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6649448" y="4823181"/>
                  <a:ext cx="279402" cy="412863"/>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7510072" y="4567003"/>
                <a:ext cx="1295400" cy="914400"/>
                <a:chOff x="6172200" y="4572000"/>
                <a:chExt cx="1295400" cy="914400"/>
              </a:xfrm>
            </p:grpSpPr>
            <p:sp>
              <p:nvSpPr>
                <p:cNvPr id="43" name="Quad Arrow Callout 42"/>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p:nvSpPr>
              <p:spPr>
                <a:xfrm>
                  <a:off x="6649448" y="4823181"/>
                  <a:ext cx="279402" cy="412863"/>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8800475" y="4565754"/>
                <a:ext cx="1295400" cy="914400"/>
                <a:chOff x="6172200" y="4572000"/>
                <a:chExt cx="1295400" cy="914400"/>
              </a:xfrm>
            </p:grpSpPr>
            <p:sp>
              <p:nvSpPr>
                <p:cNvPr id="41" name="Quad Arrow Callout 40"/>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p:cNvSpPr/>
                <p:nvPr/>
              </p:nvSpPr>
              <p:spPr>
                <a:xfrm>
                  <a:off x="6649448" y="4823181"/>
                  <a:ext cx="279402" cy="412863"/>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p:nvPr/>
            </p:nvSpPr>
            <p:spPr>
              <a:xfrm>
                <a:off x="7367583" y="4914441"/>
                <a:ext cx="206418" cy="230755"/>
              </a:xfrm>
              <a:prstGeom prst="ellipse">
                <a:avLst/>
              </a:prstGeom>
              <a:solidFill>
                <a:srgbClr val="EFE2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8749176" y="4916939"/>
                <a:ext cx="206418" cy="230755"/>
              </a:xfrm>
              <a:prstGeom prst="ellipse">
                <a:avLst/>
              </a:prstGeom>
              <a:solidFill>
                <a:srgbClr val="EFE2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768936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209800" y="685800"/>
            <a:ext cx="1219200" cy="369332"/>
          </a:xfrm>
          <a:prstGeom prst="rect">
            <a:avLst/>
          </a:prstGeom>
          <a:noFill/>
        </p:spPr>
        <p:txBody>
          <a:bodyPr wrap="square" rtlCol="0">
            <a:spAutoFit/>
          </a:bodyPr>
          <a:lstStyle/>
          <a:p>
            <a:endParaRPr lang="en-US" dirty="0"/>
          </a:p>
        </p:txBody>
      </p:sp>
      <p:sp>
        <p:nvSpPr>
          <p:cNvPr id="6" name="TextBox 5"/>
          <p:cNvSpPr txBox="1"/>
          <p:nvPr/>
        </p:nvSpPr>
        <p:spPr>
          <a:xfrm>
            <a:off x="1524000" y="101025"/>
            <a:ext cx="9144000" cy="769441"/>
          </a:xfrm>
          <a:prstGeom prst="rect">
            <a:avLst/>
          </a:prstGeom>
          <a:noFill/>
        </p:spPr>
        <p:txBody>
          <a:bodyPr wrap="square" rtlCol="0">
            <a:spAutoFit/>
          </a:bodyPr>
          <a:lstStyle/>
          <a:p>
            <a:pPr algn="ctr"/>
            <a:r>
              <a:rPr lang="en-US" sz="4400" dirty="0">
                <a:solidFill>
                  <a:schemeClr val="bg1"/>
                </a:solidFill>
                <a:latin typeface="Rockwell" panose="02060603020205020403" pitchFamily="18" charset="0"/>
                <a:cs typeface="Levenim MT" pitchFamily="2" charset="-79"/>
              </a:rPr>
              <a:t>A Chosen Vessel</a:t>
            </a:r>
          </a:p>
        </p:txBody>
      </p:sp>
      <p:sp>
        <p:nvSpPr>
          <p:cNvPr id="7" name="TextBox 6"/>
          <p:cNvSpPr txBox="1"/>
          <p:nvPr/>
        </p:nvSpPr>
        <p:spPr>
          <a:xfrm>
            <a:off x="0" y="6488668"/>
            <a:ext cx="7772400" cy="307777"/>
          </a:xfrm>
          <a:prstGeom prst="rect">
            <a:avLst/>
          </a:prstGeom>
          <a:noFill/>
        </p:spPr>
        <p:txBody>
          <a:bodyPr wrap="square" rtlCol="0">
            <a:spAutoFit/>
          </a:bodyPr>
          <a:lstStyle/>
          <a:p>
            <a:r>
              <a:rPr lang="en-US" sz="1400" dirty="0">
                <a:solidFill>
                  <a:schemeClr val="bg1"/>
                </a:solidFill>
                <a:latin typeface="Levenim MT" pitchFamily="2" charset="-79"/>
                <a:cs typeface="Levenim MT" pitchFamily="2" charset="-79"/>
              </a:rPr>
              <a:t>Acts 9:13-15</a:t>
            </a:r>
          </a:p>
        </p:txBody>
      </p:sp>
      <p:sp>
        <p:nvSpPr>
          <p:cNvPr id="9" name="TextBox 8"/>
          <p:cNvSpPr txBox="1"/>
          <p:nvPr/>
        </p:nvSpPr>
        <p:spPr>
          <a:xfrm>
            <a:off x="576943" y="1562101"/>
            <a:ext cx="5419820" cy="954107"/>
          </a:xfrm>
          <a:prstGeom prst="rect">
            <a:avLst/>
          </a:prstGeom>
          <a:noFill/>
        </p:spPr>
        <p:txBody>
          <a:bodyPr wrap="square" rtlCol="0">
            <a:spAutoFit/>
          </a:bodyPr>
          <a:lstStyle/>
          <a:p>
            <a:r>
              <a:rPr lang="en-US" sz="2800" dirty="0">
                <a:solidFill>
                  <a:schemeClr val="bg1"/>
                </a:solidFill>
                <a:latin typeface="Levenim MT" pitchFamily="2" charset="-79"/>
                <a:cs typeface="Levenim MT" pitchFamily="2" charset="-79"/>
              </a:rPr>
              <a:t>Ananias has heard about the persecution by this man, Saul</a:t>
            </a:r>
          </a:p>
        </p:txBody>
      </p:sp>
      <p:sp>
        <p:nvSpPr>
          <p:cNvPr id="8" name="TextBox 7"/>
          <p:cNvSpPr txBox="1"/>
          <p:nvPr/>
        </p:nvSpPr>
        <p:spPr>
          <a:xfrm>
            <a:off x="5060496" y="4501637"/>
            <a:ext cx="6509657" cy="1815882"/>
          </a:xfrm>
          <a:prstGeom prst="rect">
            <a:avLst/>
          </a:prstGeom>
          <a:noFill/>
        </p:spPr>
        <p:txBody>
          <a:bodyPr wrap="square" rtlCol="0">
            <a:spAutoFit/>
          </a:bodyPr>
          <a:lstStyle/>
          <a:p>
            <a:r>
              <a:rPr lang="en-US" sz="2800" i="1" dirty="0">
                <a:solidFill>
                  <a:srgbClr val="FFFF00"/>
                </a:solidFill>
                <a:latin typeface="Levenim MT" pitchFamily="2" charset="-79"/>
                <a:cs typeface="Levenim MT" pitchFamily="2" charset="-79"/>
              </a:rPr>
              <a:t>“…Go thy way; for he is a chosen vessel unto me, to bear my name before the Gentiles, and kings, and the children of Israel:”</a:t>
            </a:r>
          </a:p>
        </p:txBody>
      </p:sp>
      <p:pic>
        <p:nvPicPr>
          <p:cNvPr id="5124" name="Picture 4" descr="http://t1.gstatic.com/images?q=tbn:ANd9GcTP3EmrRf6nWDm6prBkWdNo5U6_19UchF-6Uhsmd1SO5QyNA2roPg"/>
          <p:cNvPicPr>
            <a:picLocks noChangeAspect="1" noChangeArrowheads="1"/>
          </p:cNvPicPr>
          <p:nvPr/>
        </p:nvPicPr>
        <p:blipFill>
          <a:blip r:embed="rId3" cstate="print"/>
          <a:srcRect/>
          <a:stretch>
            <a:fillRect/>
          </a:stretch>
        </p:blipFill>
        <p:spPr bwMode="auto">
          <a:xfrm>
            <a:off x="6860144" y="1138347"/>
            <a:ext cx="2381827" cy="3192141"/>
          </a:xfrm>
          <a:prstGeom prst="rect">
            <a:avLst/>
          </a:prstGeom>
          <a:noFill/>
        </p:spPr>
      </p:pic>
      <p:grpSp>
        <p:nvGrpSpPr>
          <p:cNvPr id="15" name="Group 14"/>
          <p:cNvGrpSpPr/>
          <p:nvPr/>
        </p:nvGrpSpPr>
        <p:grpSpPr>
          <a:xfrm>
            <a:off x="1595097" y="2888745"/>
            <a:ext cx="2448606" cy="3499318"/>
            <a:chOff x="1595097" y="2888745"/>
            <a:chExt cx="2448606" cy="3499318"/>
          </a:xfrm>
        </p:grpSpPr>
        <p:grpSp>
          <p:nvGrpSpPr>
            <p:cNvPr id="3" name="Group 2"/>
            <p:cNvGrpSpPr/>
            <p:nvPr/>
          </p:nvGrpSpPr>
          <p:grpSpPr>
            <a:xfrm>
              <a:off x="1595097" y="2967532"/>
              <a:ext cx="2448606" cy="3420531"/>
              <a:chOff x="1524000" y="3316903"/>
              <a:chExt cx="2448606" cy="3420531"/>
            </a:xfrm>
          </p:grpSpPr>
          <p:sp>
            <p:nvSpPr>
              <p:cNvPr id="12" name="Rectangle 11"/>
              <p:cNvSpPr/>
              <p:nvPr/>
            </p:nvSpPr>
            <p:spPr>
              <a:xfrm rot="4437704">
                <a:off x="2630644" y="6036031"/>
                <a:ext cx="1203360" cy="199445"/>
              </a:xfrm>
              <a:prstGeom prst="rect">
                <a:avLst/>
              </a:prstGeom>
              <a:solidFill>
                <a:srgbClr val="F9D299"/>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6774106">
                <a:off x="1637465" y="6023278"/>
                <a:ext cx="1203360" cy="199445"/>
              </a:xfrm>
              <a:prstGeom prst="rect">
                <a:avLst/>
              </a:prstGeom>
              <a:solidFill>
                <a:srgbClr val="F9D299"/>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http://t1.gstatic.com/images?q=tbn:ANd9GcSLFLiEyIZsX0cdNeP1Gm8vLuEcQwP8DVrYxfWSwIIYTuC1wvurNQ"/>
              <p:cNvPicPr>
                <a:picLocks noChangeAspect="1" noChangeArrowheads="1"/>
              </p:cNvPicPr>
              <p:nvPr/>
            </p:nvPicPr>
            <p:blipFill>
              <a:blip r:embed="rId4" cstate="print"/>
              <a:srcRect/>
              <a:stretch>
                <a:fillRect/>
              </a:stretch>
            </p:blipFill>
            <p:spPr bwMode="auto">
              <a:xfrm>
                <a:off x="1835604" y="3316903"/>
                <a:ext cx="1924050" cy="2381250"/>
              </a:xfrm>
              <a:prstGeom prst="rect">
                <a:avLst/>
              </a:prstGeom>
              <a:noFill/>
              <a:scene3d>
                <a:camera prst="orthographicFront"/>
                <a:lightRig rig="threePt" dir="t"/>
              </a:scene3d>
              <a:sp3d>
                <a:bevelT w="139700" h="139700" prst="divot"/>
              </a:sp3d>
            </p:spPr>
          </p:pic>
          <p:sp>
            <p:nvSpPr>
              <p:cNvPr id="2" name="Rectangle 1"/>
              <p:cNvSpPr/>
              <p:nvPr/>
            </p:nvSpPr>
            <p:spPr>
              <a:xfrm>
                <a:off x="1524000" y="5640611"/>
                <a:ext cx="2448606" cy="164718"/>
              </a:xfrm>
              <a:prstGeom prst="rect">
                <a:avLst/>
              </a:prstGeom>
              <a:solidFill>
                <a:srgbClr val="F9D299"/>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a:off x="2636249" y="2888745"/>
              <a:ext cx="405099" cy="169296"/>
            </a:xfrm>
            <a:prstGeom prst="ellipse">
              <a:avLst/>
            </a:prstGeom>
            <a:solidFill>
              <a:srgbClr val="F9D299"/>
            </a:solidFill>
            <a:ln>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1302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5" name="Picture 34"/>
          <p:cNvPicPr>
            <a:picLocks noChangeAspect="1"/>
          </p:cNvPicPr>
          <p:nvPr/>
        </p:nvPicPr>
        <p:blipFill rotWithShape="1">
          <a:blip r:embed="rId3">
            <a:extLst>
              <a:ext uri="{28A0092B-C50C-407E-A947-70E740481C1C}">
                <a14:useLocalDpi xmlns:a14="http://schemas.microsoft.com/office/drawing/2010/main" val="0"/>
              </a:ext>
            </a:extLst>
          </a:blip>
          <a:srcRect r="1251" b="1396"/>
          <a:stretch/>
        </p:blipFill>
        <p:spPr>
          <a:xfrm>
            <a:off x="493934" y="359664"/>
            <a:ext cx="11204131" cy="6138671"/>
          </a:xfrm>
          <a:prstGeom prst="rect">
            <a:avLst/>
          </a:prstGeom>
        </p:spPr>
      </p:pic>
    </p:spTree>
    <p:extLst>
      <p:ext uri="{BB962C8B-B14F-4D97-AF65-F5344CB8AC3E}">
        <p14:creationId xmlns:p14="http://schemas.microsoft.com/office/powerpoint/2010/main" val="2811996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209800" y="685800"/>
            <a:ext cx="1219200" cy="369332"/>
          </a:xfrm>
          <a:prstGeom prst="rect">
            <a:avLst/>
          </a:prstGeom>
          <a:noFill/>
        </p:spPr>
        <p:txBody>
          <a:bodyPr wrap="square" rtlCol="0">
            <a:spAutoFit/>
          </a:bodyPr>
          <a:lstStyle/>
          <a:p>
            <a:endParaRPr lang="en-US" dirty="0"/>
          </a:p>
        </p:txBody>
      </p:sp>
      <p:sp>
        <p:nvSpPr>
          <p:cNvPr id="6" name="TextBox 5"/>
          <p:cNvSpPr txBox="1"/>
          <p:nvPr/>
        </p:nvSpPr>
        <p:spPr>
          <a:xfrm>
            <a:off x="277585" y="101025"/>
            <a:ext cx="11636829" cy="769441"/>
          </a:xfrm>
          <a:prstGeom prst="rect">
            <a:avLst/>
          </a:prstGeom>
          <a:noFill/>
        </p:spPr>
        <p:txBody>
          <a:bodyPr wrap="square" rtlCol="0">
            <a:spAutoFit/>
          </a:bodyPr>
          <a:lstStyle/>
          <a:p>
            <a:pPr algn="ctr"/>
            <a:r>
              <a:rPr lang="en-US" sz="4400" dirty="0">
                <a:solidFill>
                  <a:schemeClr val="bg1"/>
                </a:solidFill>
                <a:latin typeface="Rockwell" panose="02060603020205020403" pitchFamily="18" charset="0"/>
                <a:cs typeface="Levenim MT" pitchFamily="2" charset="-79"/>
              </a:rPr>
              <a:t>Saul’s Companions</a:t>
            </a:r>
          </a:p>
        </p:txBody>
      </p:sp>
      <p:sp>
        <p:nvSpPr>
          <p:cNvPr id="7" name="TextBox 6"/>
          <p:cNvSpPr txBox="1"/>
          <p:nvPr/>
        </p:nvSpPr>
        <p:spPr>
          <a:xfrm>
            <a:off x="0" y="6550223"/>
            <a:ext cx="7772400" cy="307777"/>
          </a:xfrm>
          <a:prstGeom prst="rect">
            <a:avLst/>
          </a:prstGeom>
          <a:noFill/>
        </p:spPr>
        <p:txBody>
          <a:bodyPr wrap="square" rtlCol="0">
            <a:spAutoFit/>
          </a:bodyPr>
          <a:lstStyle/>
          <a:p>
            <a:r>
              <a:rPr lang="en-US" sz="1400" dirty="0">
                <a:solidFill>
                  <a:schemeClr val="bg1"/>
                </a:solidFill>
                <a:latin typeface="Levenim MT" pitchFamily="2" charset="-79"/>
                <a:cs typeface="Levenim MT" pitchFamily="2" charset="-79"/>
              </a:rPr>
              <a:t>Acts 9:9; Acts 22:9</a:t>
            </a:r>
          </a:p>
        </p:txBody>
      </p:sp>
      <p:sp>
        <p:nvSpPr>
          <p:cNvPr id="8" name="TextBox 7"/>
          <p:cNvSpPr txBox="1"/>
          <p:nvPr/>
        </p:nvSpPr>
        <p:spPr>
          <a:xfrm>
            <a:off x="340544" y="1302107"/>
            <a:ext cx="6291943" cy="3785652"/>
          </a:xfrm>
          <a:prstGeom prst="rect">
            <a:avLst/>
          </a:prstGeom>
          <a:noFill/>
        </p:spPr>
        <p:txBody>
          <a:bodyPr wrap="square" rtlCol="0">
            <a:spAutoFit/>
          </a:bodyPr>
          <a:lstStyle/>
          <a:p>
            <a:r>
              <a:rPr lang="en-US" sz="2000" dirty="0">
                <a:solidFill>
                  <a:schemeClr val="bg1"/>
                </a:solidFill>
              </a:rPr>
              <a:t>In this account, we are told that Paul's associates heard the voice of Jesus. </a:t>
            </a:r>
          </a:p>
          <a:p>
            <a:endParaRPr lang="en-US" sz="2000" dirty="0">
              <a:solidFill>
                <a:schemeClr val="bg1"/>
              </a:solidFill>
            </a:endParaRPr>
          </a:p>
          <a:p>
            <a:r>
              <a:rPr lang="en-US" sz="2000" dirty="0">
                <a:solidFill>
                  <a:schemeClr val="bg1"/>
                </a:solidFill>
              </a:rPr>
              <a:t>However, a later account of Paul's conversion conflicts with this version. Paul stated that they 'saw indeed the light, and were afraid; but they heard not the voice of him that </a:t>
            </a:r>
            <a:r>
              <a:rPr lang="en-US" sz="2000" dirty="0" err="1">
                <a:solidFill>
                  <a:schemeClr val="bg1"/>
                </a:solidFill>
              </a:rPr>
              <a:t>spake</a:t>
            </a:r>
            <a:r>
              <a:rPr lang="en-US" sz="2000" dirty="0">
                <a:solidFill>
                  <a:schemeClr val="bg1"/>
                </a:solidFill>
              </a:rPr>
              <a:t> to me‘. </a:t>
            </a:r>
          </a:p>
          <a:p>
            <a:endParaRPr lang="en-US" sz="2000" dirty="0">
              <a:solidFill>
                <a:schemeClr val="bg1"/>
              </a:solidFill>
            </a:endParaRPr>
          </a:p>
          <a:p>
            <a:r>
              <a:rPr lang="en-US" sz="2000" dirty="0">
                <a:solidFill>
                  <a:schemeClr val="bg1"/>
                </a:solidFill>
              </a:rPr>
              <a:t>…surely the voice and message of the Lord was for Paul alone, although his companions in travel might be permitted to see the light and thereby be assured of the unusual event that was taking place."</a:t>
            </a:r>
            <a:endParaRPr lang="en-US" sz="2000" dirty="0">
              <a:solidFill>
                <a:schemeClr val="bg1"/>
              </a:solidFill>
              <a:latin typeface="Levenim MT" pitchFamily="2" charset="-79"/>
              <a:cs typeface="Levenim MT" pitchFamily="2" charset="-79"/>
            </a:endParaRPr>
          </a:p>
        </p:txBody>
      </p:sp>
      <p:sp>
        <p:nvSpPr>
          <p:cNvPr id="4098" name="AutoShape 2" descr="data:image/jpeg;base64,/9j/4AAQSkZJRgABAQAAAQABAAD/2wCEAAkGBhQSDxQUEBIUFRQUFRQUGBYWFhgVGBYVFRYVFRcYFhcYHCYeFxojGhQYHzEgIycpLCwsFR4xNTAqNSYrLCkBCQoKDgwOGg8PGiwkHyIxKSwpLSwsLywsLSosLCwsLCwvLCwsKSwuLC8sLCksLCwsLCwpLCwsLCwsLCksLCwpKf/AABEIANYA7AMBIgACEQEDEQH/xAAcAAEAAgMBAQEAAAAAAAAAAAAABQYBBAcDAgj/xAA4EAACAQMCBAQFAwMEAQUAAAABAgADBBESIQUGMUEHEyJRMkJhcYEUobEjUpEVYsHRgkNTY3Ly/8QAGgEBAAMBAQEAAAAAAAAAAAAAAAIDBAUBBv/EADIRAAICAQMCBQIEBgMBAAAAAAABAhEDBCExEkETIlFhcQWBMqHB0RQjQpHh8FKx8Qb/2gAMAwEAAhEDEQA/AO4xEQBERAEREAREQBERAEREARExmADILmfm+hYBGuNQWoSoZVJAx7+0jOcuCcRq1qb8PuhSUY1K3bf4hsdW3aQNbxft1rNQurd2VGCF9IbLrsWNM7jfpiVynXOxrxaZz80fN3aXY6TbXK1EV0OVZQw+xGRPac1PALiyuq18l29S3ANZ7fGqoQdwmnooGeo32ktyd4n0L+p5QVqdXchW3DAdwRPVPszyWmdOePdLn2LpExmMyZlMxEQBERAEREAREQBERAEREAREQBERAEZiR3GuImlTzTUPUOypkAk/TPWRnJRVs9St0jcpXKtnSwOk4ODnBxnB9us+be+Spq0OraThsHOD9ZUb7idW1t0VLfNaqdVQU1yPMbbSxHzdBkyWo1aFlRAISmzkEqO9Rvr99pQs+++1c/4LXj2278E9mZkJwE3Req10FRSQEQEMQB1JI9/aTQl0JdSuqKpKnQMonPXEeK0bhDYURVo6dwFDHXk51b7DGN5fDKvzB4iWlnWFGu7eYcHCqWwDsM4nsqrdl2n6uvyx6vbkheKeK62lWnRuaLeb5aNV09FZhuAD1E2EfhVyKXEaq0kbJ0vVwmWU49QOzEHoZ680cS4TWY0b1qRcDOSMMu3ZwMgyF595ES4o24tK9GkKVPFOk50oyncEH3+uO8qblv3NkI430qScL5fqVvinAeJLdtXsK5uRVdiHouGChicLUQnAUA4zJTmLme24bVH6ahRe+NNRVqqMKpPxYAHUkdpocrcu3PDFuLy5wiU6TIoWoHFR32BwpPTrv7znNxcFmZ2OSxJJO/U5meUnFe7OvhwxzzfU04R222v5+DoNh42XauDVp06i9wPQfwZ0/lfnq2vl/pOFqd6bbMPsO4nJrLwevalsKuaasy6hSY+rHbLdAcSqUmq2d2pdWp1aDqxXoRjBxt2I/mSjkyQ/FwQyaTSapNYXUl6H6ozE1OGXwrUadVelRVYfkTaE2nzLVOmZiIg8EREAREQBERAEREAREQBBiYMA+KlYKCWOANyZTbyva1bo1TWYuoxTDD+mj7jUB3mrzrx1jUan0ROoHzGaJ5UuxTDmmpBAbSretQRnBBG5+xnC1Ory5JuOGFqPJ0sWCEYqWSVN8G5+tbh6s9WqlStWOdQJKLTHTGepznP4m5ZhKlJb2+Q601FUzto+V2Q9/rILhnGRTIFRA6aguGAzTYnGRnoR7S2cL5WcV/OuK/mEagqgYUqdvVnrt26TzSSlm3gtuKfEff3Z7nisfPzfr+xq2fE6vEdXku1BKbLl1GfMBJyoPuMdfrLeg2nzRohVCqAAOgAwBPsTsYsbgt3b7s585KT2VIzI7iHL1vXdXrUKdRlxhmUEjHTeSMS6rIptcFE494Q2l1XasWqozsGYIw0n32I2yB2kbzl4TPdVhUt7gIFRUVHBIUKMDSV6ZnTMQZB44vsaIavNBpqXBxnmLkyrYcCqJUqeYzV0qPp1FVXZQBnfHQyG8JuWhdX/AJlRdVK3GvfcGptoB98bn8Cd6r0VdSrqGUjBBGQR7ETlfNvPVLhpa14VRpIxOqo6r6Qx26Dq2BKZwjFqTOlptTmz45YILeW9/J1K4u0pjNR1Ue7ECVXnbkijxOiHpMq1gDoqjcHtpbHUTg3E+MVq51V6rVDnue/0E774XcFe24XSWrkO+qoVPyh2JA+mxGfqTPYZPF2rYr1GkehjGan5ia5Z4QbWzo0C2o0kCFvcjqRJOImhbHJbbdsh+a+IV6Nq9S0pipUXHpOTt3IA6/aULh3jYRlbi3ww66dt/qDuJ1Uyrc88Msv0z1b2iGC49S+l89gGG82aaeP8E4XfpyX4ZQ/DKN/9lVqeN4z6bY4+rCX7lrmKne261qXfZlPVW7gzn3LnJfCL4E0GrZHWm1Qhh/zLbfW1DhfDKot18tVVsbkku22STuTL9THA2seKDUr7luZY21CEWn7lpBmZQ/CHi1WvZVPOYuaddlBPXBRHwfyxl8mHLjeKbg+xlyQcJOL7CIiVEBERAERmY1fWeAzEwWnxRrq+6MGA22Od/wARYKXecu1H4mpNMmjrFQvtp2GQPfORJniPN9Ki5QhmZdjgDr+ZP4le4/ydTuW1B2pP3ZMeofUGYZaeeKD/AIerbt2alljOS8XhKtiDrX9hWrrVq0XDKQevpJG4LKDhj95cLHilOsM03B+nf/EgLfw5twP6j1qh9y5X9lxPi15FalcJUo3LhAwJVhltI+UN3B+sqwx1WN+ZRafNbMlkeCS2bXpZb4iJ1DGIiIAgxEAoninzp+jt/KpnFasDg/2rtk/vOd8oeF1xfr51ZzRpMdiyk1Kg/uUHoN+p9p2fjHKdtdVKdS4oq7U/hJ/gjuPoZLquBtKXi6pXI6GPWvDi6MSpvllP4B4WWNqwcUzVqL89U6t/cL8IP4lwxM4iWpJcGKeSU3cnYmDMyC5tv7qlRH6Gh5tRmA6gBR7nPaTjHqdEUrdHvxfmKlQDAnXVCFxSUjWwH9o7znl5x+44hRrLdU1tLRlwtSrlSKo3XAO79JLVOBW9lUbiXEHPnMFIplsrTqY3FM/Mf43kZf8ACG421O5Wq1K0XCmm4IPp+I0+gOrpmdDBHHDzdv8Al7+i/c2YlGO/5+/sig17W5sKqvlqZ2KVUJ8twdxpbow+hnvxnm+7vdFKo5fJAWmi41t2yB1MuKcaq1rh6bWwXhtsnrSrTONCghQMjJYnfbPSW/kbhNuaK3KWFO2d9Wnb1aM+k77rkdp0Muu6EpzgnJcM1z1PSrlFN+p6+HnK7WNkKdQg1Kjmq+OgZgo0j7BQJaJjEzPn5zc5OUuWcmUnJuTEREiRE17+9WlTao/wqCT+JsSu8+0GawqaCfT6jjuozmQyNxi2gOJcYq1uH+dYqS7AEL8wHfHuZy2pXvfMOUutZOcYbMtXh/zfTo0jQuG0qCWRj0wckgn7za5k8SQAUtNz/wC4eg+0wTljyQU5Sa9ifBD8J5X4jdr/AFqlShT/APkYlz9lB/mdD5d5cp2dLRS1HJ1MzHJZvcyt+H/MbvQZ7qsNLVNNJnOC2B6se4zLwDNOCEK6lyRZmYxMxNJ4YxGJmIAiIgCIiAIiIAiIgCIiAJgiZiAVUcsVa9zWbiDU6tvsKNDTqUY31tn5u23vIvm5lvKycMt6zUWXD1NCnHlD5cr8J9s7S+zzS2UMWCqGbqwABP3PUy6OZp9XpwWLI07KVc0hc3VGztrplp2Wg1wMlnxjSrOdjnG+frLwBPinbqpJVQCdyQAMn6+8x+qTXo1LrxnTnfHviQnLr47EZSs9sxIfmTmmhY0vMuX0g9ABknG5wO8krO7WpTR03V1DD7EZE86JKKk1syNntERIgTzrUgylWGQwII9wRgz0iAcm4/4c16dQm2UVaR3GWCsv0Oo4P3nhw3kn1D9bURcglLdHGuocbAuNlBPt1nU+L8NFeg9JiV1DqNiD2P8Amc4qcripi2NyBd251syoxLUM5CoCc6/Y/wAznT08YyuKJJnhTqJe1UtatM2r0wVoqikBcb4dD/Ilkrcbr8PNC3NGpWp5CGsRksWI6Y2XGeh7CZteKU79ayWn9K5poqio6jXp+HcjcZIxMcAv61sDS4o6hXISlqIYtnY7jtv3k4qt0+e/6Blxt7lXGUYNjY4IOD7HHee0jODcvUbXX5ClfMIZsszDIzjGTsN+0k5sjdbkRERJAREQBERAEREAREQBERAEREAREQDE5RxO0VeZaVVuI01bUAKGDqAZSNHtvtOrzivN/JajjP6hr+2o661Nwjkhx0HTpkzoaDp6pKUquL7XZCZL+NlzZEUKV41YP6nXytJwp9JJDfaXtL1KHD1qUld0p0VZVAyxUKMbDvObeMPBLe4vKPm8QpW7ikE0OpYaWZiHyDsOv+JL+KtzcUOF0EsvMIyis9IE+kJgdN8HaX+FHJjwY03vd3svt/gjdNssHh5zVWv7epVr0fJK1WRRgjKgDs3eWqc94fxS8t+A0TnzL6ov9NamlWyxJUFTjUQMS/W2rQuv4tI1f/bG/wC85+eCUnKNVbr7E4s9YiedSsFxk9ZmnOMFcnSJH2ZE8R4OzV6daiUSopCuxQFnpd01dZIXNUqhYdhmeHCuJCsmoA9SMkYzjG4zvjf9pS80Hk8Le6vjb+57W1mhe8Bf9RTq2rJS9YNcBN6q+xI7/eSPEOFUq4UVqauFYMuoZww3BHtNyJcoo8MATMRJAREQBERAEREAREQBERAEREAREQBGZ53FQqjMFLEAkKOpx2E5Ivj1orslxaMig4PUOB9VM04NLl1F+Groi5KPJ14zhni/yTeV+Jebb271EemihkwcMudjv6fvOr8uc62t8ubasGPdD6XH3UziviLzvxD9ZWps1WhSRyiqoKgqOjFu+evXvOh9MxZ4ahqNRdU+r39iGRqj08UOV72rfU2FtUfXb0UBRSyhgCGBYbLg+83ufONXX+qWtla1alNkShTwDgF2xk47gYlDtOb7ynvTu6w/8yd/zLXy34sutYf6giVVAIFYIPOpk/MD3AnayaTURinUZKKaX37lKlGy73tlS4lxukEuiTYaGqUtJALAjdG779Z06Unw85GSzevcLWNc3RDK5GD5R9QB9ySc527S7z5XVTTkowdqKpfr+ZpijGZp8SsfMXCtpbs2Acfgz3uKZZCBsSNvv2kXY3NSkumuytUyS2nYKOwGd8YnE1uXHGPTqF5H3fr6UWxTfB72FyEVaZJ9IC6mPXHv9Zq3dy6XAVFZ2JB9lVe5Zuk+7uwpOVrZLKCGChvQW7Mff+J91rvVTOTgjf8AE4ufL0RWLPK5x88FHa0uETS7olVMzIbgPERUZ1QllXHq+XJ7A9zJmfQ6TUPUYY5WqvsVyVOhMyI4rxTQrEHAUHJ6n6D/ADN/h5c0UNT4yilsbeojeQ0+tx6jJPHj/p5faw4tLc2IiJuIiIiAIiIAiIgCIiAIiIAiIgCVjnfkShxGiRUUCsoJp1RsynGwJ7r9DLPEnDJLHJSi6aPGrPyJd2tazuWRtVOtRbGQSCCNwVPcd/zO8eG3iFT4jTFC5C/qUXcMARUA6uoP23E2fE3w6HEaQejhbmmDpY7BxtlWx9tj2lB5M8LOI0OI0KtRVppSfUzhwcrg5AAG+ek+lz6vTa3TXkdTXHz+zKFGUJbcF95t8J7K6V6ip5NXSTrp7AkZPqToZ+c6yFcg4yMjb3G20/RHipz4tlQNGmQbiqpwP7VORqPt3nKvC7kg392rVUY21L1O24V3B9KZ777mT+m554NLPLlfl/pTGRKUkkd45ItWp8NtUf4hRTI9sjOPxnH4k5PlFwMDoJ9T5aUuqTfqaDWvVcofKI1ds9PziRF9XpONFc6XBFMspI9TYGPfBzLBNO74XTqOrsgLrup9j2+852q00siuD9LTVppdq7fJJMjLjiC0QyvgIij0/wC0bLj3nnRtitRarVCV05SnjGNQ6uc+o4M9Et2aqFr0AyoC2s4YA9tI6k/xiKlQsSZ8nrc0tLDxJX1tvp6lvFd9+/saIrqddu553fEfLQsTpUdlGOvQADvN+1uKgoaqwCsc4HcL21fWaXCrLzahqVF9NNtNNT/cPicj9h+ZJ8U+EfeatLiz4NFk1eSTcpLbfj3IyaclFENVTXUpK3Q1QSD3wCZZ5WbWuGuqaL6ipZnxuE9Jxk9iSRtLMJu/+chJaVykuW38kcz8wiIn0ZSIiIAiIgCIiAIiIAiIgCIiAIiYgGZiYzM5gFW414a2V3dfqLimXcqFI1HSdOcbfmWO0skpIEpIqIvRVAUD8Ce0zJyySkkpNtI82EREgeiIiAYIkBdrofS2wJ9J7H6ff6SwTzq0VYYYAg9jvOX9S+mw12NRbprhk4T6WRdneaNj0m1dUkroULEZ7qcMPsZrPy5TzlGqJ9nJH2AOQJ92XAKdOp5mXZxndmJAz1wvQTFodHrNOvByOMsf3uiU5Re65NnhvDUoUwlMYA99yT3LE7kzbERO+koqkVCJ5vXUdSB+ZhLhT0YH8yPiwurVg9YiJYBERAEREAREQBERAEREAT4qpkEA4yCM+0+4gHNLyy4nZOz0ya1PJOR6tv8AchwQftmRNx4kXRJDOiEdsaSPocnM67WfCkjsCZzfh3iBmuRc0kKFyNWkZXfG+28sTs4mpxQwtJZJRv7kh4fc4Vbl3pVAXCgt5g6DoNLHuZc6PEqbVGpq4Lpuy53AmuOJ0FpGor0wmM5BAE5/yPfmtxd3/vp1T/46lx++J5V7mmOXwPDxX1N9/Y6jEwJmQOkIiIAiIgCIiAJpcTSqU/oadWd9WRt9MTbd8DJ6CQNxzCQxIA0j95g1uqw4UoZXXVttyRlJLk063C7rqyo/2ff9xvNYZHYqfY7ES5atsyq8RrhqjEdP+u8+Y+s6HBpoxnjbUm/W/v6lGSKStG9wni51+W5z6WYHvhcZ/mSVvxVHOAcE9Ae/2lZ4VVAD3DAeWQaVP2ff1Nn2zsPtPSxtqBqgLqSoEYqNRZUyMFsGb9Hqs2OGLFKSum2nd123+CcW6SLaDMyBtrS4pozLUWqTjSnwge5JOd95NW5bSNYGrG+Nxn6Tv4csprzRr8/zLUz1iIM0HoieFK8RmZVYFl2YA7j7z3E8TT4PLsRMEyL4/wAx07SialTJAOMLucnp9p5KSirYbSVslYnhZXPmU1fSV1KG0nqMjODPeSW56YkDzJzdSs9OvLM5GFHU7429z9JMXtJmpsqNoYggNjOk++JWrbgKWtMPdVP1VZWZqbVAoIbBwtMdj/3PUUZnKvK69yG4za3Rfz7q5FK3Uh0VR/Ub5gmnYKegPWRFXgS3yVLizHlkOQ1Nzs7d/Lb365H1lgt6FfiAqf6hRNG2XLLqOioCMdMdBjM0Lmw/VBVs6qUrKgdLEZUqRudvmY+/1kkzlZcSlyrT7Pn5t8IqZ4PdA6Bb19WcaQp//M6byPyh+kQvVwa9QYbHRF6hB/ye89eVlruz1alQGiQEoqrBwVX/ANQkdz0x9JZMTyTbNWk0WPE/EV37mYiJE6QiIgCIiAIiIBrcRH9Jse0pl6+KZ+uB+SQB/Mul62KbZ6YMq3C7MVrpQd1ojzCOxc5CZ+25/Iny31bTvPrMUF9/iyjJG5Ik+N8RFNVQsAdIJJIG3T/iQlpa/qmC7+TnLP0D4+RO5yep9pcLiwp1CDURWI6FlBx/mQfMtQ0iGOrTj06QT6h0UAd5P6honDJ/FSudVUfQlKO/VyedbjIQsCFFNBg08DAA7Y+38zebgqikTbKqM+GOc7jY4z1E+OH2i16dN7mkorbkK25Xrp1DucYP5kbVubhK4Xy2LlviwTT0Z+It2AHaSUZ4l/MvIpuveN8/+Djk2bOnXtg71AWLYC001OFAzv06nP7CWG1qlkVipUkZ0nqPvPm3u1f4TmbE7GlxQhH+XK49lyixKuBMGZmpxS9FKi9Q/KpP/U1tpK2G6VnPeWbs0+NVU7VGqg/jJWdMzOLcs3DPxSi+d3qlj9iGJlr454hVKF21LyhoQ4OfiP1E5el1EceNufFujBp80YQblxZYuNcz0qR8oVVFZhpUezHpn23lc5S4BWp1KtzxFtKkEeU5DA4OdbdRnbaRdTh1K2YX9Sp56udVGnjfWd81DnfTN2zWpxm3Yu/leVV06lGVdSBqGO5HTMksjnO2rl2Xavcl1uUt+ey/cmuLc5vqRbGgbkvnDL8OxAILdBiWqkSVGRg4GR7HvIWzS24dahA4VFO5JySx3JP1MlrG8WrTWpTYMjgMpHcGbcd35nuaoX3e57GQ/EuWkr3NGtUZz5OStPPoLdmYd8SZiXE3FS2ZBc0ecyLSo0BVWq2ioS2kIh6knOf8TSv+XgtCnZUbcm3bao4fSVA3JJ+JmJEtUT0rliUm2+/+0eFparTpqlNQqoAqgdABsBPeInhaIiIAiIgCIiAIiIBH8ao1HpEUQpb2YlR/kAxwXhfkUgpOXY6nb+5z1x7DsB7TfmZQsEFkeXvVfY8pXZjEwyZn1EvPSr3fD6yVtZdVpBgxfJ1kf24Ow7b5kzw+/S5pkruuWQ/cbHcTauLdXQo6hlYYIPQgz5srJKKBKSBEXoo2Ew4NIsE30fhfK9yKjXBqcO4DSoOz0wdTDBLMzYGc4GTsJJRE2RhGCqKpEhILnOxerZVFp5LYzgfNjqJOzDTycVKLi+5GUepNM5V4Y8HZ7tq7KyrRUqCwIBdtiBn2E2vFPh2KtOsPmXQfupJB/eT1XxHtUZ1w+VYg+nuDg/vKZzhziLzSqJpRTnfqT/wJyMzwwweHF2/1ObleKGF40zz5ZrU6lOpRuU82nTU10TJXDpjIyDnBB3Em+AcZu7vVTpURRtTTddQUoiHHpKnA1d+kifD2wq1LipVor6Uo1FVm+BqjacKD36by48M5fvatOqL64CiomladED+nudwxGD9sSemxzcFd9/b+7JaeEnFXff8A1mhwrluzt6ei9uErtXdfib0l12AQZz37y9UaYVQqgBQMADYADoBIXhnJVtQ8srT1vS1FXc6mBc5Y77D8SdE6WKHSuEbscelcGYiJaWCIiAIiIAiIgCIiAIiIAiIgCIiAIiIAiIgCIiAJgzMQCtcb5Ctbly5VqbnctTOnUfdh0aR9h4WWqHNY1K3+1jhcfVRsYiV+Bjvqrch4MG7ouFvbLTULTUKqjAVQAAPoBPWIlhMREQBERAEREAREQBERAP/Z"/>
          <p:cNvSpPr>
            <a:spLocks noChangeAspect="1" noChangeArrowheads="1"/>
          </p:cNvSpPr>
          <p:nvPr/>
        </p:nvSpPr>
        <p:spPr bwMode="auto">
          <a:xfrm>
            <a:off x="1587500" y="-984250"/>
            <a:ext cx="2247900" cy="2038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data:image/jpeg;base64,/9j/4AAQSkZJRgABAQAAAQABAAD/2wCEAAkGBhQSDxQUEBIUFRQUFRQUGBYWFhgVGBYVFRYVFRcYFhcYHCYeFxojGhQYHzEgIycpLCwsFR4xNTAqNSYrLCkBCQoKDgwOGg8PGiwkHyIxKSwpLSwsLywsLSosLCwsLCwvLCwsKSwuLC8sLCksLCwsLCwpLCwsLCwsLCksLCwpKf/AABEIANYA7AMBIgACEQEDEQH/xAAcAAEAAgMBAQEAAAAAAAAAAAAABQYBBAcDAgj/xAA4EAACAQMCBAQFAwMEAQUAAAABAgADBBESIQUGMUEHEyJRMkJhcYEUobEjUpEVYsHRgkNTY3Ly/8QAGgEBAAMBAQEAAAAAAAAAAAAAAAIDBAUBBv/EADIRAAICAQMCBQIEBgMBAAAAAAABAhEDBCExEkETIlFhcQWBMqHB0RQjQpHh8FKx8Qb/2gAMAwEAAhEDEQA/AO4xEQBERAEREAREQBERAEREARExmADILmfm+hYBGuNQWoSoZVJAx7+0jOcuCcRq1qb8PuhSUY1K3bf4hsdW3aQNbxft1rNQurd2VGCF9IbLrsWNM7jfpiVynXOxrxaZz80fN3aXY6TbXK1EV0OVZQw+xGRPac1PALiyuq18l29S3ANZ7fGqoQdwmnooGeo32ktyd4n0L+p5QVqdXchW3DAdwRPVPszyWmdOePdLn2LpExmMyZlMxEQBERAEREAREQBERAEREAREQBERAEZiR3GuImlTzTUPUOypkAk/TPWRnJRVs9St0jcpXKtnSwOk4ODnBxnB9us+be+Spq0OraThsHOD9ZUb7idW1t0VLfNaqdVQU1yPMbbSxHzdBkyWo1aFlRAISmzkEqO9Rvr99pQs+++1c/4LXj2278E9mZkJwE3Req10FRSQEQEMQB1JI9/aTQl0JdSuqKpKnQMonPXEeK0bhDYURVo6dwFDHXk51b7DGN5fDKvzB4iWlnWFGu7eYcHCqWwDsM4nsqrdl2n6uvyx6vbkheKeK62lWnRuaLeb5aNV09FZhuAD1E2EfhVyKXEaq0kbJ0vVwmWU49QOzEHoZ680cS4TWY0b1qRcDOSMMu3ZwMgyF595ES4o24tK9GkKVPFOk50oyncEH3+uO8qblv3NkI430qScL5fqVvinAeJLdtXsK5uRVdiHouGChicLUQnAUA4zJTmLme24bVH6ahRe+NNRVqqMKpPxYAHUkdpocrcu3PDFuLy5wiU6TIoWoHFR32BwpPTrv7znNxcFmZ2OSxJJO/U5meUnFe7OvhwxzzfU04R222v5+DoNh42XauDVp06i9wPQfwZ0/lfnq2vl/pOFqd6bbMPsO4nJrLwevalsKuaasy6hSY+rHbLdAcSqUmq2d2pdWp1aDqxXoRjBxt2I/mSjkyQ/FwQyaTSapNYXUl6H6ozE1OGXwrUadVelRVYfkTaE2nzLVOmZiIg8EREAREQBERAEREAREQBBiYMA+KlYKCWOANyZTbyva1bo1TWYuoxTDD+mj7jUB3mrzrx1jUan0ROoHzGaJ5UuxTDmmpBAbSretQRnBBG5+xnC1Ory5JuOGFqPJ0sWCEYqWSVN8G5+tbh6s9WqlStWOdQJKLTHTGepznP4m5ZhKlJb2+Q601FUzto+V2Q9/rILhnGRTIFRA6aguGAzTYnGRnoR7S2cL5WcV/OuK/mEagqgYUqdvVnrt26TzSSlm3gtuKfEff3Z7nisfPzfr+xq2fE6vEdXku1BKbLl1GfMBJyoPuMdfrLeg2nzRohVCqAAOgAwBPsTsYsbgt3b7s585KT2VIzI7iHL1vXdXrUKdRlxhmUEjHTeSMS6rIptcFE494Q2l1XasWqozsGYIw0n32I2yB2kbzl4TPdVhUt7gIFRUVHBIUKMDSV6ZnTMQZB44vsaIavNBpqXBxnmLkyrYcCqJUqeYzV0qPp1FVXZQBnfHQyG8JuWhdX/AJlRdVK3GvfcGptoB98bn8Cd6r0VdSrqGUjBBGQR7ETlfNvPVLhpa14VRpIxOqo6r6Qx26Dq2BKZwjFqTOlptTmz45YILeW9/J1K4u0pjNR1Ue7ECVXnbkijxOiHpMq1gDoqjcHtpbHUTg3E+MVq51V6rVDnue/0E774XcFe24XSWrkO+qoVPyh2JA+mxGfqTPYZPF2rYr1GkehjGan5ia5Z4QbWzo0C2o0kCFvcjqRJOImhbHJbbdsh+a+IV6Nq9S0pipUXHpOTt3IA6/aULh3jYRlbi3ww66dt/qDuJ1Uyrc88Msv0z1b2iGC49S+l89gGG82aaeP8E4XfpyX4ZQ/DKN/9lVqeN4z6bY4+rCX7lrmKne261qXfZlPVW7gzn3LnJfCL4E0GrZHWm1Qhh/zLbfW1DhfDKot18tVVsbkku22STuTL9THA2seKDUr7luZY21CEWn7lpBmZQ/CHi1WvZVPOYuaddlBPXBRHwfyxl8mHLjeKbg+xlyQcJOL7CIiVEBERAERmY1fWeAzEwWnxRrq+6MGA22Od/wARYKXecu1H4mpNMmjrFQvtp2GQPfORJniPN9Ki5QhmZdjgDr+ZP4le4/ydTuW1B2pP3ZMeofUGYZaeeKD/AIerbt2alljOS8XhKtiDrX9hWrrVq0XDKQevpJG4LKDhj95cLHilOsM03B+nf/EgLfw5twP6j1qh9y5X9lxPi15FalcJUo3LhAwJVhltI+UN3B+sqwx1WN+ZRafNbMlkeCS2bXpZb4iJ1DGIiIAgxEAoninzp+jt/KpnFasDg/2rtk/vOd8oeF1xfr51ZzRpMdiyk1Kg/uUHoN+p9p2fjHKdtdVKdS4oq7U/hJ/gjuPoZLquBtKXi6pXI6GPWvDi6MSpvllP4B4WWNqwcUzVqL89U6t/cL8IP4lwxM4iWpJcGKeSU3cnYmDMyC5tv7qlRH6Gh5tRmA6gBR7nPaTjHqdEUrdHvxfmKlQDAnXVCFxSUjWwH9o7znl5x+44hRrLdU1tLRlwtSrlSKo3XAO79JLVOBW9lUbiXEHPnMFIplsrTqY3FM/Mf43kZf8ACG421O5Wq1K0XCmm4IPp+I0+gOrpmdDBHHDzdv8Al7+i/c2YlGO/5+/sig17W5sKqvlqZ2KVUJ8twdxpbow+hnvxnm+7vdFKo5fJAWmi41t2yB1MuKcaq1rh6bWwXhtsnrSrTONCghQMjJYnfbPSW/kbhNuaK3KWFO2d9Wnb1aM+k77rkdp0Muu6EpzgnJcM1z1PSrlFN+p6+HnK7WNkKdQg1Kjmq+OgZgo0j7BQJaJjEzPn5zc5OUuWcmUnJuTEREiRE17+9WlTao/wqCT+JsSu8+0GawqaCfT6jjuozmQyNxi2gOJcYq1uH+dYqS7AEL8wHfHuZy2pXvfMOUutZOcYbMtXh/zfTo0jQuG0qCWRj0wckgn7za5k8SQAUtNz/wC4eg+0wTljyQU5Sa9ifBD8J5X4jdr/AFqlShT/APkYlz9lB/mdD5d5cp2dLRS1HJ1MzHJZvcyt+H/MbvQZ7qsNLVNNJnOC2B6se4zLwDNOCEK6lyRZmYxMxNJ4YxGJmIAiIgCIiAIiIAiIgCIiAJgiZiAVUcsVa9zWbiDU6tvsKNDTqUY31tn5u23vIvm5lvKycMt6zUWXD1NCnHlD5cr8J9s7S+zzS2UMWCqGbqwABP3PUy6OZp9XpwWLI07KVc0hc3VGztrplp2Wg1wMlnxjSrOdjnG+frLwBPinbqpJVQCdyQAMn6+8x+qTXo1LrxnTnfHviQnLr47EZSs9sxIfmTmmhY0vMuX0g9ABknG5wO8krO7WpTR03V1DD7EZE86JKKk1syNntERIgTzrUgylWGQwII9wRgz0iAcm4/4c16dQm2UVaR3GWCsv0Oo4P3nhw3kn1D9bURcglLdHGuocbAuNlBPt1nU+L8NFeg9JiV1DqNiD2P8Amc4qcripi2NyBd251syoxLUM5CoCc6/Y/wAznT08YyuKJJnhTqJe1UtatM2r0wVoqikBcb4dD/Ilkrcbr8PNC3NGpWp5CGsRksWI6Y2XGeh7CZteKU79ayWn9K5poqio6jXp+HcjcZIxMcAv61sDS4o6hXISlqIYtnY7jtv3k4qt0+e/6Blxt7lXGUYNjY4IOD7HHee0jODcvUbXX5ClfMIZsszDIzjGTsN+0k5sjdbkRERJAREQBERAEREAREQBERAEREAREQDE5RxO0VeZaVVuI01bUAKGDqAZSNHtvtOrzivN/JajjP6hr+2o661Nwjkhx0HTpkzoaDp6pKUquL7XZCZL+NlzZEUKV41YP6nXytJwp9JJDfaXtL1KHD1qUld0p0VZVAyxUKMbDvObeMPBLe4vKPm8QpW7ikE0OpYaWZiHyDsOv+JL+KtzcUOF0EsvMIyis9IE+kJgdN8HaX+FHJjwY03vd3svt/gjdNssHh5zVWv7epVr0fJK1WRRgjKgDs3eWqc94fxS8t+A0TnzL6ov9NamlWyxJUFTjUQMS/W2rQuv4tI1f/bG/wC85+eCUnKNVbr7E4s9YiedSsFxk9ZmnOMFcnSJH2ZE8R4OzV6daiUSopCuxQFnpd01dZIXNUqhYdhmeHCuJCsmoA9SMkYzjG4zvjf9pS80Hk8Le6vjb+57W1mhe8Bf9RTq2rJS9YNcBN6q+xI7/eSPEOFUq4UVqauFYMuoZww3BHtNyJcoo8MATMRJAREQBERAEREAREQBERAEREAREQBGZ53FQqjMFLEAkKOpx2E5Ivj1orslxaMig4PUOB9VM04NLl1F+Groi5KPJ14zhni/yTeV+Jebb271EemihkwcMudjv6fvOr8uc62t8ubasGPdD6XH3UziviLzvxD9ZWps1WhSRyiqoKgqOjFu+evXvOh9MxZ4ahqNRdU+r39iGRqj08UOV72rfU2FtUfXb0UBRSyhgCGBYbLg+83ufONXX+qWtla1alNkShTwDgF2xk47gYlDtOb7ynvTu6w/8yd/zLXy34sutYf6giVVAIFYIPOpk/MD3AnayaTURinUZKKaX37lKlGy73tlS4lxukEuiTYaGqUtJALAjdG779Z06Unw85GSzevcLWNc3RDK5GD5R9QB9ySc527S7z5XVTTkowdqKpfr+ZpijGZp8SsfMXCtpbs2Acfgz3uKZZCBsSNvv2kXY3NSkumuytUyS2nYKOwGd8YnE1uXHGPTqF5H3fr6UWxTfB72FyEVaZJ9IC6mPXHv9Zq3dy6XAVFZ2JB9lVe5Zuk+7uwpOVrZLKCGChvQW7Mff+J91rvVTOTgjf8AE4ufL0RWLPK5x88FHa0uETS7olVMzIbgPERUZ1QllXHq+XJ7A9zJmfQ6TUPUYY5WqvsVyVOhMyI4rxTQrEHAUHJ6n6D/ADN/h5c0UNT4yilsbeojeQ0+tx6jJPHj/p5faw4tLc2IiJuIiIiAIiIAiIgCIiAIiIAiIgCVjnfkShxGiRUUCsoJp1RsynGwJ7r9DLPEnDJLHJSi6aPGrPyJd2tazuWRtVOtRbGQSCCNwVPcd/zO8eG3iFT4jTFC5C/qUXcMARUA6uoP23E2fE3w6HEaQejhbmmDpY7BxtlWx9tj2lB5M8LOI0OI0KtRVppSfUzhwcrg5AAG+ek+lz6vTa3TXkdTXHz+zKFGUJbcF95t8J7K6V6ip5NXSTrp7AkZPqToZ+c6yFcg4yMjb3G20/RHipz4tlQNGmQbiqpwP7VORqPt3nKvC7kg392rVUY21L1O24V3B9KZ777mT+m554NLPLlfl/pTGRKUkkd45ItWp8NtUf4hRTI9sjOPxnH4k5PlFwMDoJ9T5aUuqTfqaDWvVcofKI1ds9PziRF9XpONFc6XBFMspI9TYGPfBzLBNO74XTqOrsgLrup9j2+852q00siuD9LTVppdq7fJJMjLjiC0QyvgIij0/wC0bLj3nnRtitRarVCV05SnjGNQ6uc+o4M9Et2aqFr0AyoC2s4YA9tI6k/xiKlQsSZ8nrc0tLDxJX1tvp6lvFd9+/saIrqddu553fEfLQsTpUdlGOvQADvN+1uKgoaqwCsc4HcL21fWaXCrLzahqVF9NNtNNT/cPicj9h+ZJ8U+EfeatLiz4NFk1eSTcpLbfj3IyaclFENVTXUpK3Q1QSD3wCZZ5WbWuGuqaL6ipZnxuE9Jxk9iSRtLMJu/+chJaVykuW38kcz8wiIn0ZSIiIAiIgCIiAIiIAiIgCIiAIiYgGZiYzM5gFW414a2V3dfqLimXcqFI1HSdOcbfmWO0skpIEpIqIvRVAUD8Ce0zJyySkkpNtI82EREgeiIiAYIkBdrofS2wJ9J7H6ff6SwTzq0VYYYAg9jvOX9S+mw12NRbprhk4T6WRdneaNj0m1dUkroULEZ7qcMPsZrPy5TzlGqJ9nJH2AOQJ92XAKdOp5mXZxndmJAz1wvQTFodHrNOvByOMsf3uiU5Re65NnhvDUoUwlMYA99yT3LE7kzbERO+koqkVCJ5vXUdSB+ZhLhT0YH8yPiwurVg9YiJYBERAEREAREQBERAEREAT4qpkEA4yCM+0+4gHNLyy4nZOz0ya1PJOR6tv8AchwQftmRNx4kXRJDOiEdsaSPocnM67WfCkjsCZzfh3iBmuRc0kKFyNWkZXfG+28sTs4mpxQwtJZJRv7kh4fc4Vbl3pVAXCgt5g6DoNLHuZc6PEqbVGpq4Lpuy53AmuOJ0FpGor0wmM5BAE5/yPfmtxd3/vp1T/46lx++J5V7mmOXwPDxX1N9/Y6jEwJmQOkIiIAiIgCIiAJpcTSqU/oadWd9WRt9MTbd8DJ6CQNxzCQxIA0j95g1uqw4UoZXXVttyRlJLk063C7rqyo/2ff9xvNYZHYqfY7ES5atsyq8RrhqjEdP+u8+Y+s6HBpoxnjbUm/W/v6lGSKStG9wni51+W5z6WYHvhcZ/mSVvxVHOAcE9Ae/2lZ4VVAD3DAeWQaVP2ff1Nn2zsPtPSxtqBqgLqSoEYqNRZUyMFsGb9Hqs2OGLFKSum2nd123+CcW6SLaDMyBtrS4pozLUWqTjSnwge5JOd95NW5bSNYGrG+Nxn6Tv4csprzRr8/zLUz1iIM0HoieFK8RmZVYFl2YA7j7z3E8TT4PLsRMEyL4/wAx07SialTJAOMLucnp9p5KSirYbSVslYnhZXPmU1fSV1KG0nqMjODPeSW56YkDzJzdSs9OvLM5GFHU7429z9JMXtJmpsqNoYggNjOk++JWrbgKWtMPdVP1VZWZqbVAoIbBwtMdj/3PUUZnKvK69yG4za3Rfz7q5FK3Uh0VR/Ub5gmnYKegPWRFXgS3yVLizHlkOQ1Nzs7d/Lb365H1lgt6FfiAqf6hRNG2XLLqOioCMdMdBjM0Lmw/VBVs6qUrKgdLEZUqRudvmY+/1kkzlZcSlyrT7Pn5t8IqZ4PdA6Bb19WcaQp//M6byPyh+kQvVwa9QYbHRF6hB/ye89eVlruz1alQGiQEoqrBwVX/ANQkdz0x9JZMTyTbNWk0WPE/EV37mYiJE6QiIgCIiAIiIBrcRH9Jse0pl6+KZ+uB+SQB/Mul62KbZ6YMq3C7MVrpQd1ojzCOxc5CZ+25/Iny31bTvPrMUF9/iyjJG5Ik+N8RFNVQsAdIJJIG3T/iQlpa/qmC7+TnLP0D4+RO5yep9pcLiwp1CDURWI6FlBx/mQfMtQ0iGOrTj06QT6h0UAd5P6honDJ/FSudVUfQlKO/VyedbjIQsCFFNBg08DAA7Y+38zebgqikTbKqM+GOc7jY4z1E+OH2i16dN7mkorbkK25Xrp1DucYP5kbVubhK4Xy2LlviwTT0Z+It2AHaSUZ4l/MvIpuveN8/+Djk2bOnXtg71AWLYC001OFAzv06nP7CWG1qlkVipUkZ0nqPvPm3u1f4TmbE7GlxQhH+XK49lyixKuBMGZmpxS9FKi9Q/KpP/U1tpK2G6VnPeWbs0+NVU7VGqg/jJWdMzOLcs3DPxSi+d3qlj9iGJlr454hVKF21LyhoQ4OfiP1E5el1EceNufFujBp80YQblxZYuNcz0qR8oVVFZhpUezHpn23lc5S4BWp1KtzxFtKkEeU5DA4OdbdRnbaRdTh1K2YX9Sp56udVGnjfWd81DnfTN2zWpxm3Yu/leVV06lGVdSBqGO5HTMksjnO2rl2Xavcl1uUt+ey/cmuLc5vqRbGgbkvnDL8OxAILdBiWqkSVGRg4GR7HvIWzS24dahA4VFO5JySx3JP1MlrG8WrTWpTYMjgMpHcGbcd35nuaoX3e57GQ/EuWkr3NGtUZz5OStPPoLdmYd8SZiXE3FS2ZBc0ecyLSo0BVWq2ioS2kIh6knOf8TSv+XgtCnZUbcm3bao4fSVA3JJ+JmJEtUT0rliUm2+/+0eFparTpqlNQqoAqgdABsBPeInhaIiIAiIgCIiAIiIBH8ao1HpEUQpb2YlR/kAxwXhfkUgpOXY6nb+5z1x7DsB7TfmZQsEFkeXvVfY8pXZjEwyZn1EvPSr3fD6yVtZdVpBgxfJ1kf24Ow7b5kzw+/S5pkruuWQ/cbHcTauLdXQo6hlYYIPQgz5srJKKBKSBEXoo2Ew4NIsE30fhfK9yKjXBqcO4DSoOz0wdTDBLMzYGc4GTsJJRE2RhGCqKpEhILnOxerZVFp5LYzgfNjqJOzDTycVKLi+5GUepNM5V4Y8HZ7tq7KyrRUqCwIBdtiBn2E2vFPh2KtOsPmXQfupJB/eT1XxHtUZ1w+VYg+nuDg/vKZzhziLzSqJpRTnfqT/wJyMzwwweHF2/1ObleKGF40zz5ZrU6lOpRuU82nTU10TJXDpjIyDnBB3Em+AcZu7vVTpURRtTTddQUoiHHpKnA1d+kifD2wq1LipVor6Uo1FVm+BqjacKD36by48M5fvatOqL64CiomladED+nudwxGD9sSemxzcFd9/b+7JaeEnFXff8A1mhwrluzt6ei9uErtXdfib0l12AQZz37y9UaYVQqgBQMADYADoBIXhnJVtQ8srT1vS1FXc6mBc5Y77D8SdE6WKHSuEbscelcGYiJaWCIiAIiIAiIgCIiAIiIAiIgCIiAIiIAiIgCIiAJgzMQCtcb5Ctbly5VqbnctTOnUfdh0aR9h4WWqHNY1K3+1jhcfVRsYiV+Bjvqrch4MG7ouFvbLTULTUKqjAVQAAPoBPWIlhMREQBERAEREAREQBERAP/Z"/>
          <p:cNvSpPr>
            <a:spLocks noChangeAspect="1" noChangeArrowheads="1"/>
          </p:cNvSpPr>
          <p:nvPr/>
        </p:nvSpPr>
        <p:spPr bwMode="auto">
          <a:xfrm>
            <a:off x="1587500" y="-984250"/>
            <a:ext cx="2247900" cy="2038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8784502" y="6445174"/>
            <a:ext cx="3276600" cy="307777"/>
          </a:xfrm>
          <a:prstGeom prst="rect">
            <a:avLst/>
          </a:prstGeom>
          <a:noFill/>
        </p:spPr>
        <p:txBody>
          <a:bodyPr wrap="square" rtlCol="0">
            <a:spAutoFit/>
          </a:bodyPr>
          <a:lstStyle/>
          <a:p>
            <a:pPr algn="r"/>
            <a:r>
              <a:rPr lang="en-US" sz="1400" dirty="0">
                <a:solidFill>
                  <a:schemeClr val="bg1"/>
                </a:solidFill>
                <a:latin typeface="Levenim MT" pitchFamily="2" charset="-79"/>
                <a:cs typeface="Levenim MT" pitchFamily="2" charset="-79"/>
              </a:rPr>
              <a:t>(7)</a:t>
            </a:r>
          </a:p>
        </p:txBody>
      </p:sp>
      <p:pic>
        <p:nvPicPr>
          <p:cNvPr id="7172" name="Picture 4" descr="Image result for paul on road to damasc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2487" y="2843403"/>
            <a:ext cx="5064705" cy="337647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Image result for robert j matthew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2229" y="183807"/>
            <a:ext cx="977969" cy="1373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8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209800" y="685800"/>
            <a:ext cx="1219200" cy="369332"/>
          </a:xfrm>
          <a:prstGeom prst="rect">
            <a:avLst/>
          </a:prstGeom>
          <a:noFill/>
        </p:spPr>
        <p:txBody>
          <a:bodyPr wrap="square" rtlCol="0">
            <a:spAutoFit/>
          </a:bodyPr>
          <a:lstStyle/>
          <a:p>
            <a:endParaRPr lang="en-US" dirty="0"/>
          </a:p>
        </p:txBody>
      </p:sp>
      <p:sp>
        <p:nvSpPr>
          <p:cNvPr id="6" name="TextBox 5"/>
          <p:cNvSpPr txBox="1"/>
          <p:nvPr/>
        </p:nvSpPr>
        <p:spPr>
          <a:xfrm>
            <a:off x="1524000" y="228601"/>
            <a:ext cx="9144000" cy="769441"/>
          </a:xfrm>
          <a:prstGeom prst="rect">
            <a:avLst/>
          </a:prstGeom>
          <a:noFill/>
        </p:spPr>
        <p:txBody>
          <a:bodyPr wrap="square" rtlCol="0">
            <a:spAutoFit/>
          </a:bodyPr>
          <a:lstStyle/>
          <a:p>
            <a:pPr algn="ctr"/>
            <a:r>
              <a:rPr lang="en-US" sz="4400" dirty="0">
                <a:solidFill>
                  <a:schemeClr val="bg1"/>
                </a:solidFill>
                <a:latin typeface="Rockwell" panose="02060603020205020403" pitchFamily="18" charset="0"/>
                <a:cs typeface="Levenim MT" pitchFamily="2" charset="-79"/>
              </a:rPr>
              <a:t>Saul is Blinded—3 Days</a:t>
            </a:r>
          </a:p>
        </p:txBody>
      </p:sp>
      <p:sp>
        <p:nvSpPr>
          <p:cNvPr id="7" name="TextBox 6"/>
          <p:cNvSpPr txBox="1"/>
          <p:nvPr/>
        </p:nvSpPr>
        <p:spPr>
          <a:xfrm>
            <a:off x="0" y="6550223"/>
            <a:ext cx="7772400" cy="307777"/>
          </a:xfrm>
          <a:prstGeom prst="rect">
            <a:avLst/>
          </a:prstGeom>
          <a:noFill/>
        </p:spPr>
        <p:txBody>
          <a:bodyPr wrap="square" rtlCol="0">
            <a:spAutoFit/>
          </a:bodyPr>
          <a:lstStyle/>
          <a:p>
            <a:r>
              <a:rPr lang="en-US" sz="1400" dirty="0">
                <a:solidFill>
                  <a:schemeClr val="bg1"/>
                </a:solidFill>
                <a:latin typeface="Levenim MT" pitchFamily="2" charset="-79"/>
                <a:cs typeface="Levenim MT" pitchFamily="2" charset="-79"/>
              </a:rPr>
              <a:t>Acts 9:9; D&amp;C 84:21-22</a:t>
            </a:r>
          </a:p>
        </p:txBody>
      </p:sp>
      <p:sp>
        <p:nvSpPr>
          <p:cNvPr id="8" name="TextBox 7"/>
          <p:cNvSpPr txBox="1"/>
          <p:nvPr/>
        </p:nvSpPr>
        <p:spPr>
          <a:xfrm>
            <a:off x="340544" y="1302107"/>
            <a:ext cx="6291943" cy="4401205"/>
          </a:xfrm>
          <a:prstGeom prst="rect">
            <a:avLst/>
          </a:prstGeom>
          <a:noFill/>
        </p:spPr>
        <p:txBody>
          <a:bodyPr wrap="square" rtlCol="0">
            <a:spAutoFit/>
          </a:bodyPr>
          <a:lstStyle/>
          <a:p>
            <a:r>
              <a:rPr lang="en-US" sz="2000" dirty="0">
                <a:solidFill>
                  <a:schemeClr val="bg1"/>
                </a:solidFill>
              </a:rPr>
              <a:t>We are taught by latter-day scriptures that the impure cannot withstand the presence of God. </a:t>
            </a:r>
          </a:p>
          <a:p>
            <a:endParaRPr lang="en-US" sz="2000" dirty="0">
              <a:solidFill>
                <a:schemeClr val="bg1"/>
              </a:solidFill>
            </a:endParaRPr>
          </a:p>
          <a:p>
            <a:r>
              <a:rPr lang="en-US" sz="2000" dirty="0">
                <a:solidFill>
                  <a:schemeClr val="bg1"/>
                </a:solidFill>
              </a:rPr>
              <a:t>Moses declared, </a:t>
            </a:r>
            <a:r>
              <a:rPr lang="en-US" sz="2000" i="1" dirty="0">
                <a:solidFill>
                  <a:srgbClr val="FFFF00"/>
                </a:solidFill>
              </a:rPr>
              <a:t>'mine own eyes have beheld God; but not my natural, but my spiritual eyes, for my natural eyes could not have beheld; for I should have withered and died in his presence' (Moses 1:11). </a:t>
            </a:r>
          </a:p>
          <a:p>
            <a:endParaRPr lang="en-US" sz="2000" i="1" dirty="0">
              <a:solidFill>
                <a:srgbClr val="FFFF00"/>
              </a:solidFill>
            </a:endParaRPr>
          </a:p>
          <a:p>
            <a:r>
              <a:rPr lang="en-US" sz="2000" dirty="0">
                <a:solidFill>
                  <a:schemeClr val="bg1"/>
                </a:solidFill>
              </a:rPr>
              <a:t>Furthermore, the scriptures declare that the priesthood is necessary in order for a man to see God the Father.</a:t>
            </a:r>
          </a:p>
          <a:p>
            <a:endParaRPr lang="en-US" sz="2000" dirty="0">
              <a:solidFill>
                <a:schemeClr val="bg1"/>
              </a:solidFill>
            </a:endParaRPr>
          </a:p>
          <a:p>
            <a:r>
              <a:rPr lang="en-US" sz="2000" dirty="0">
                <a:solidFill>
                  <a:schemeClr val="bg1"/>
                </a:solidFill>
              </a:rPr>
              <a:t>Yet remarkably, Saul was allowed to see the Son without being destroyed-even though his actions had been wicked and he held no priesthood. </a:t>
            </a:r>
            <a:endParaRPr lang="en-US" sz="2000" dirty="0">
              <a:solidFill>
                <a:schemeClr val="bg1"/>
              </a:solidFill>
              <a:latin typeface="Levenim MT" pitchFamily="2" charset="-79"/>
              <a:cs typeface="Levenim MT" pitchFamily="2" charset="-79"/>
            </a:endParaRPr>
          </a:p>
        </p:txBody>
      </p:sp>
      <p:sp>
        <p:nvSpPr>
          <p:cNvPr id="4098" name="AutoShape 2" descr="data:image/jpeg;base64,/9j/4AAQSkZJRgABAQAAAQABAAD/2wCEAAkGBhQSDxQUEBIUFRQUFRQUGBYWFhgVGBYVFRYVFRcYFhcYHCYeFxojGhQYHzEgIycpLCwsFR4xNTAqNSYrLCkBCQoKDgwOGg8PGiwkHyIxKSwpLSwsLywsLSosLCwsLCwvLCwsKSwuLC8sLCksLCwsLCwpLCwsLCwsLCksLCwpKf/AABEIANYA7AMBIgACEQEDEQH/xAAcAAEAAgMBAQEAAAAAAAAAAAAABQYBBAcDAgj/xAA4EAACAQMCBAQFAwMEAQUAAAABAgADBBESIQUGMUEHEyJRMkJhcYEUobEjUpEVYsHRgkNTY3Ly/8QAGgEBAAMBAQEAAAAAAAAAAAAAAAIDBAUBBv/EADIRAAICAQMCBQIEBgMBAAAAAAABAhEDBCExEkETIlFhcQWBMqHB0RQjQpHh8FKx8Qb/2gAMAwEAAhEDEQA/AO4xEQBERAEREAREQBERAEREARExmADILmfm+hYBGuNQWoSoZVJAx7+0jOcuCcRq1qb8PuhSUY1K3bf4hsdW3aQNbxft1rNQurd2VGCF9IbLrsWNM7jfpiVynXOxrxaZz80fN3aXY6TbXK1EV0OVZQw+xGRPac1PALiyuq18l29S3ANZ7fGqoQdwmnooGeo32ktyd4n0L+p5QVqdXchW3DAdwRPVPszyWmdOePdLn2LpExmMyZlMxEQBERAEREAREQBERAEREAREQBERAEZiR3GuImlTzTUPUOypkAk/TPWRnJRVs9St0jcpXKtnSwOk4ODnBxnB9us+be+Spq0OraThsHOD9ZUb7idW1t0VLfNaqdVQU1yPMbbSxHzdBkyWo1aFlRAISmzkEqO9Rvr99pQs+++1c/4LXj2278E9mZkJwE3Req10FRSQEQEMQB1JI9/aTQl0JdSuqKpKnQMonPXEeK0bhDYURVo6dwFDHXk51b7DGN5fDKvzB4iWlnWFGu7eYcHCqWwDsM4nsqrdl2n6uvyx6vbkheKeK62lWnRuaLeb5aNV09FZhuAD1E2EfhVyKXEaq0kbJ0vVwmWU49QOzEHoZ680cS4TWY0b1qRcDOSMMu3ZwMgyF595ES4o24tK9GkKVPFOk50oyncEH3+uO8qblv3NkI430qScL5fqVvinAeJLdtXsK5uRVdiHouGChicLUQnAUA4zJTmLme24bVH6ahRe+NNRVqqMKpPxYAHUkdpocrcu3PDFuLy5wiU6TIoWoHFR32BwpPTrv7znNxcFmZ2OSxJJO/U5meUnFe7OvhwxzzfU04R222v5+DoNh42XauDVp06i9wPQfwZ0/lfnq2vl/pOFqd6bbMPsO4nJrLwevalsKuaasy6hSY+rHbLdAcSqUmq2d2pdWp1aDqxXoRjBxt2I/mSjkyQ/FwQyaTSapNYXUl6H6ozE1OGXwrUadVelRVYfkTaE2nzLVOmZiIg8EREAREQBERAEREAREQBBiYMA+KlYKCWOANyZTbyva1bo1TWYuoxTDD+mj7jUB3mrzrx1jUan0ROoHzGaJ5UuxTDmmpBAbSretQRnBBG5+xnC1Ory5JuOGFqPJ0sWCEYqWSVN8G5+tbh6s9WqlStWOdQJKLTHTGepznP4m5ZhKlJb2+Q601FUzto+V2Q9/rILhnGRTIFRA6aguGAzTYnGRnoR7S2cL5WcV/OuK/mEagqgYUqdvVnrt26TzSSlm3gtuKfEff3Z7nisfPzfr+xq2fE6vEdXku1BKbLl1GfMBJyoPuMdfrLeg2nzRohVCqAAOgAwBPsTsYsbgt3b7s585KT2VIzI7iHL1vXdXrUKdRlxhmUEjHTeSMS6rIptcFE494Q2l1XasWqozsGYIw0n32I2yB2kbzl4TPdVhUt7gIFRUVHBIUKMDSV6ZnTMQZB44vsaIavNBpqXBxnmLkyrYcCqJUqeYzV0qPp1FVXZQBnfHQyG8JuWhdX/AJlRdVK3GvfcGptoB98bn8Cd6r0VdSrqGUjBBGQR7ETlfNvPVLhpa14VRpIxOqo6r6Qx26Dq2BKZwjFqTOlptTmz45YILeW9/J1K4u0pjNR1Ue7ECVXnbkijxOiHpMq1gDoqjcHtpbHUTg3E+MVq51V6rVDnue/0E774XcFe24XSWrkO+qoVPyh2JA+mxGfqTPYZPF2rYr1GkehjGan5ia5Z4QbWzo0C2o0kCFvcjqRJOImhbHJbbdsh+a+IV6Nq9S0pipUXHpOTt3IA6/aULh3jYRlbi3ww66dt/qDuJ1Uyrc88Msv0z1b2iGC49S+l89gGG82aaeP8E4XfpyX4ZQ/DKN/9lVqeN4z6bY4+rCX7lrmKne261qXfZlPVW7gzn3LnJfCL4E0GrZHWm1Qhh/zLbfW1DhfDKot18tVVsbkku22STuTL9THA2seKDUr7luZY21CEWn7lpBmZQ/CHi1WvZVPOYuaddlBPXBRHwfyxl8mHLjeKbg+xlyQcJOL7CIiVEBERAERmY1fWeAzEwWnxRrq+6MGA22Od/wARYKXecu1H4mpNMmjrFQvtp2GQPfORJniPN9Ki5QhmZdjgDr+ZP4le4/ydTuW1B2pP3ZMeofUGYZaeeKD/AIerbt2alljOS8XhKtiDrX9hWrrVq0XDKQevpJG4LKDhj95cLHilOsM03B+nf/EgLfw5twP6j1qh9y5X9lxPi15FalcJUo3LhAwJVhltI+UN3B+sqwx1WN+ZRafNbMlkeCS2bXpZb4iJ1DGIiIAgxEAoninzp+jt/KpnFasDg/2rtk/vOd8oeF1xfr51ZzRpMdiyk1Kg/uUHoN+p9p2fjHKdtdVKdS4oq7U/hJ/gjuPoZLquBtKXi6pXI6GPWvDi6MSpvllP4B4WWNqwcUzVqL89U6t/cL8IP4lwxM4iWpJcGKeSU3cnYmDMyC5tv7qlRH6Gh5tRmA6gBR7nPaTjHqdEUrdHvxfmKlQDAnXVCFxSUjWwH9o7znl5x+44hRrLdU1tLRlwtSrlSKo3XAO79JLVOBW9lUbiXEHPnMFIplsrTqY3FM/Mf43kZf8ACG421O5Wq1K0XCmm4IPp+I0+gOrpmdDBHHDzdv8Al7+i/c2YlGO/5+/sig17W5sKqvlqZ2KVUJ8twdxpbow+hnvxnm+7vdFKo5fJAWmi41t2yB1MuKcaq1rh6bWwXhtsnrSrTONCghQMjJYnfbPSW/kbhNuaK3KWFO2d9Wnb1aM+k77rkdp0Muu6EpzgnJcM1z1PSrlFN+p6+HnK7WNkKdQg1Kjmq+OgZgo0j7BQJaJjEzPn5zc5OUuWcmUnJuTEREiRE17+9WlTao/wqCT+JsSu8+0GawqaCfT6jjuozmQyNxi2gOJcYq1uH+dYqS7AEL8wHfHuZy2pXvfMOUutZOcYbMtXh/zfTo0jQuG0qCWRj0wckgn7za5k8SQAUtNz/wC4eg+0wTljyQU5Sa9ifBD8J5X4jdr/AFqlShT/APkYlz9lB/mdD5d5cp2dLRS1HJ1MzHJZvcyt+H/MbvQZ7qsNLVNNJnOC2B6se4zLwDNOCEK6lyRZmYxMxNJ4YxGJmIAiIgCIiAIiIAiIgCIiAJgiZiAVUcsVa9zWbiDU6tvsKNDTqUY31tn5u23vIvm5lvKycMt6zUWXD1NCnHlD5cr8J9s7S+zzS2UMWCqGbqwABP3PUy6OZp9XpwWLI07KVc0hc3VGztrplp2Wg1wMlnxjSrOdjnG+frLwBPinbqpJVQCdyQAMn6+8x+qTXo1LrxnTnfHviQnLr47EZSs9sxIfmTmmhY0vMuX0g9ABknG5wO8krO7WpTR03V1DD7EZE86JKKk1syNntERIgTzrUgylWGQwII9wRgz0iAcm4/4c16dQm2UVaR3GWCsv0Oo4P3nhw3kn1D9bURcglLdHGuocbAuNlBPt1nU+L8NFeg9JiV1DqNiD2P8Amc4qcripi2NyBd251syoxLUM5CoCc6/Y/wAznT08YyuKJJnhTqJe1UtatM2r0wVoqikBcb4dD/Ilkrcbr8PNC3NGpWp5CGsRksWI6Y2XGeh7CZteKU79ayWn9K5poqio6jXp+HcjcZIxMcAv61sDS4o6hXISlqIYtnY7jtv3k4qt0+e/6Blxt7lXGUYNjY4IOD7HHee0jODcvUbXX5ClfMIZsszDIzjGTsN+0k5sjdbkRERJAREQBERAEREAREQBERAEREAREQDE5RxO0VeZaVVuI01bUAKGDqAZSNHtvtOrzivN/JajjP6hr+2o661Nwjkhx0HTpkzoaDp6pKUquL7XZCZL+NlzZEUKV41YP6nXytJwp9JJDfaXtL1KHD1qUld0p0VZVAyxUKMbDvObeMPBLe4vKPm8QpW7ikE0OpYaWZiHyDsOv+JL+KtzcUOF0EsvMIyis9IE+kJgdN8HaX+FHJjwY03vd3svt/gjdNssHh5zVWv7epVr0fJK1WRRgjKgDs3eWqc94fxS8t+A0TnzL6ov9NamlWyxJUFTjUQMS/W2rQuv4tI1f/bG/wC85+eCUnKNVbr7E4s9YiedSsFxk9ZmnOMFcnSJH2ZE8R4OzV6daiUSopCuxQFnpd01dZIXNUqhYdhmeHCuJCsmoA9SMkYzjG4zvjf9pS80Hk8Le6vjb+57W1mhe8Bf9RTq2rJS9YNcBN6q+xI7/eSPEOFUq4UVqauFYMuoZww3BHtNyJcoo8MATMRJAREQBERAEREAREQBERAEREAREQBGZ53FQqjMFLEAkKOpx2E5Ivj1orslxaMig4PUOB9VM04NLl1F+Groi5KPJ14zhni/yTeV+Jebb271EemihkwcMudjv6fvOr8uc62t8ubasGPdD6XH3UziviLzvxD9ZWps1WhSRyiqoKgqOjFu+evXvOh9MxZ4ahqNRdU+r39iGRqj08UOV72rfU2FtUfXb0UBRSyhgCGBYbLg+83ufONXX+qWtla1alNkShTwDgF2xk47gYlDtOb7ynvTu6w/8yd/zLXy34sutYf6giVVAIFYIPOpk/MD3AnayaTURinUZKKaX37lKlGy73tlS4lxukEuiTYaGqUtJALAjdG779Z06Unw85GSzevcLWNc3RDK5GD5R9QB9ySc527S7z5XVTTkowdqKpfr+ZpijGZp8SsfMXCtpbs2Acfgz3uKZZCBsSNvv2kXY3NSkumuytUyS2nYKOwGd8YnE1uXHGPTqF5H3fr6UWxTfB72FyEVaZJ9IC6mPXHv9Zq3dy6XAVFZ2JB9lVe5Zuk+7uwpOVrZLKCGChvQW7Mff+J91rvVTOTgjf8AE4ufL0RWLPK5x88FHa0uETS7olVMzIbgPERUZ1QllXHq+XJ7A9zJmfQ6TUPUYY5WqvsVyVOhMyI4rxTQrEHAUHJ6n6D/ADN/h5c0UNT4yilsbeojeQ0+tx6jJPHj/p5faw4tLc2IiJuIiIiAIiIAiIgCIiAIiIAiIgCVjnfkShxGiRUUCsoJp1RsynGwJ7r9DLPEnDJLHJSi6aPGrPyJd2tazuWRtVOtRbGQSCCNwVPcd/zO8eG3iFT4jTFC5C/qUXcMARUA6uoP23E2fE3w6HEaQejhbmmDpY7BxtlWx9tj2lB5M8LOI0OI0KtRVppSfUzhwcrg5AAG+ek+lz6vTa3TXkdTXHz+zKFGUJbcF95t8J7K6V6ip5NXSTrp7AkZPqToZ+c6yFcg4yMjb3G20/RHipz4tlQNGmQbiqpwP7VORqPt3nKvC7kg392rVUY21L1O24V3B9KZ777mT+m554NLPLlfl/pTGRKUkkd45ItWp8NtUf4hRTI9sjOPxnH4k5PlFwMDoJ9T5aUuqTfqaDWvVcofKI1ds9PziRF9XpONFc6XBFMspI9TYGPfBzLBNO74XTqOrsgLrup9j2+852q00siuD9LTVppdq7fJJMjLjiC0QyvgIij0/wC0bLj3nnRtitRarVCV05SnjGNQ6uc+o4M9Et2aqFr0AyoC2s4YA9tI6k/xiKlQsSZ8nrc0tLDxJX1tvp6lvFd9+/saIrqddu553fEfLQsTpUdlGOvQADvN+1uKgoaqwCsc4HcL21fWaXCrLzahqVF9NNtNNT/cPicj9h+ZJ8U+EfeatLiz4NFk1eSTcpLbfj3IyaclFENVTXUpK3Q1QSD3wCZZ5WbWuGuqaL6ipZnxuE9Jxk9iSRtLMJu/+chJaVykuW38kcz8wiIn0ZSIiIAiIgCIiAIiIAiIgCIiAIiYgGZiYzM5gFW414a2V3dfqLimXcqFI1HSdOcbfmWO0skpIEpIqIvRVAUD8Ce0zJyySkkpNtI82EREgeiIiAYIkBdrofS2wJ9J7H6ff6SwTzq0VYYYAg9jvOX9S+mw12NRbprhk4T6WRdneaNj0m1dUkroULEZ7qcMPsZrPy5TzlGqJ9nJH2AOQJ92XAKdOp5mXZxndmJAz1wvQTFodHrNOvByOMsf3uiU5Re65NnhvDUoUwlMYA99yT3LE7kzbERO+koqkVCJ5vXUdSB+ZhLhT0YH8yPiwurVg9YiJYBERAEREAREQBERAEREAT4qpkEA4yCM+0+4gHNLyy4nZOz0ya1PJOR6tv8AchwQftmRNx4kXRJDOiEdsaSPocnM67WfCkjsCZzfh3iBmuRc0kKFyNWkZXfG+28sTs4mpxQwtJZJRv7kh4fc4Vbl3pVAXCgt5g6DoNLHuZc6PEqbVGpq4Lpuy53AmuOJ0FpGor0wmM5BAE5/yPfmtxd3/vp1T/46lx++J5V7mmOXwPDxX1N9/Y6jEwJmQOkIiIAiIgCIiAJpcTSqU/oadWd9WRt9MTbd8DJ6CQNxzCQxIA0j95g1uqw4UoZXXVttyRlJLk063C7rqyo/2ff9xvNYZHYqfY7ES5atsyq8RrhqjEdP+u8+Y+s6HBpoxnjbUm/W/v6lGSKStG9wni51+W5z6WYHvhcZ/mSVvxVHOAcE9Ae/2lZ4VVAD3DAeWQaVP2ff1Nn2zsPtPSxtqBqgLqSoEYqNRZUyMFsGb9Hqs2OGLFKSum2nd123+CcW6SLaDMyBtrS4pozLUWqTjSnwge5JOd95NW5bSNYGrG+Nxn6Tv4csprzRr8/zLUz1iIM0HoieFK8RmZVYFl2YA7j7z3E8TT4PLsRMEyL4/wAx07SialTJAOMLucnp9p5KSirYbSVslYnhZXPmU1fSV1KG0nqMjODPeSW56YkDzJzdSs9OvLM5GFHU7429z9JMXtJmpsqNoYggNjOk++JWrbgKWtMPdVP1VZWZqbVAoIbBwtMdj/3PUUZnKvK69yG4za3Rfz7q5FK3Uh0VR/Ub5gmnYKegPWRFXgS3yVLizHlkOQ1Nzs7d/Lb365H1lgt6FfiAqf6hRNG2XLLqOioCMdMdBjM0Lmw/VBVs6qUrKgdLEZUqRudvmY+/1kkzlZcSlyrT7Pn5t8IqZ4PdA6Bb19WcaQp//M6byPyh+kQvVwa9QYbHRF6hB/ye89eVlruz1alQGiQEoqrBwVX/ANQkdz0x9JZMTyTbNWk0WPE/EV37mYiJE6QiIgCIiAIiIBrcRH9Jse0pl6+KZ+uB+SQB/Mul62KbZ6YMq3C7MVrpQd1ojzCOxc5CZ+25/Iny31bTvPrMUF9/iyjJG5Ik+N8RFNVQsAdIJJIG3T/iQlpa/qmC7+TnLP0D4+RO5yep9pcLiwp1CDURWI6FlBx/mQfMtQ0iGOrTj06QT6h0UAd5P6honDJ/FSudVUfQlKO/VyedbjIQsCFFNBg08DAA7Y+38zebgqikTbKqM+GOc7jY4z1E+OH2i16dN7mkorbkK25Xrp1DucYP5kbVubhK4Xy2LlviwTT0Z+It2AHaSUZ4l/MvIpuveN8/+Djk2bOnXtg71AWLYC001OFAzv06nP7CWG1qlkVipUkZ0nqPvPm3u1f4TmbE7GlxQhH+XK49lyixKuBMGZmpxS9FKi9Q/KpP/U1tpK2G6VnPeWbs0+NVU7VGqg/jJWdMzOLcs3DPxSi+d3qlj9iGJlr454hVKF21LyhoQ4OfiP1E5el1EceNufFujBp80YQblxZYuNcz0qR8oVVFZhpUezHpn23lc5S4BWp1KtzxFtKkEeU5DA4OdbdRnbaRdTh1K2YX9Sp56udVGnjfWd81DnfTN2zWpxm3Yu/leVV06lGVdSBqGO5HTMksjnO2rl2Xavcl1uUt+ey/cmuLc5vqRbGgbkvnDL8OxAILdBiWqkSVGRg4GR7HvIWzS24dahA4VFO5JySx3JP1MlrG8WrTWpTYMjgMpHcGbcd35nuaoX3e57GQ/EuWkr3NGtUZz5OStPPoLdmYd8SZiXE3FS2ZBc0ecyLSo0BVWq2ioS2kIh6knOf8TSv+XgtCnZUbcm3bao4fSVA3JJ+JmJEtUT0rliUm2+/+0eFparTpqlNQqoAqgdABsBPeInhaIiIAiIgCIiAIiIBH8ao1HpEUQpb2YlR/kAxwXhfkUgpOXY6nb+5z1x7DsB7TfmZQsEFkeXvVfY8pXZjEwyZn1EvPSr3fD6yVtZdVpBgxfJ1kf24Ow7b5kzw+/S5pkruuWQ/cbHcTauLdXQo6hlYYIPQgz5srJKKBKSBEXoo2Ew4NIsE30fhfK9yKjXBqcO4DSoOz0wdTDBLMzYGc4GTsJJRE2RhGCqKpEhILnOxerZVFp5LYzgfNjqJOzDTycVKLi+5GUepNM5V4Y8HZ7tq7KyrRUqCwIBdtiBn2E2vFPh2KtOsPmXQfupJB/eT1XxHtUZ1w+VYg+nuDg/vKZzhziLzSqJpRTnfqT/wJyMzwwweHF2/1ObleKGF40zz5ZrU6lOpRuU82nTU10TJXDpjIyDnBB3Em+AcZu7vVTpURRtTTddQUoiHHpKnA1d+kifD2wq1LipVor6Uo1FVm+BqjacKD36by48M5fvatOqL64CiomladED+nudwxGD9sSemxzcFd9/b+7JaeEnFXff8A1mhwrluzt6ei9uErtXdfib0l12AQZz37y9UaYVQqgBQMADYADoBIXhnJVtQ8srT1vS1FXc6mBc5Y77D8SdE6WKHSuEbscelcGYiJaWCIiAIiIAiIgCIiAIiIAiIgCIiAIiIAiIgCIiAJgzMQCtcb5Ctbly5VqbnctTOnUfdh0aR9h4WWqHNY1K3+1jhcfVRsYiV+Bjvqrch4MG7ouFvbLTULTUKqjAVQAAPoBPWIlhMREQBERAEREAREQBERAP/Z"/>
          <p:cNvSpPr>
            <a:spLocks noChangeAspect="1" noChangeArrowheads="1"/>
          </p:cNvSpPr>
          <p:nvPr/>
        </p:nvSpPr>
        <p:spPr bwMode="auto">
          <a:xfrm>
            <a:off x="1587500" y="-984250"/>
            <a:ext cx="2247900" cy="2038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data:image/jpeg;base64,/9j/4AAQSkZJRgABAQAAAQABAAD/2wCEAAkGBhQSDxQUEBIUFRQUFRQUGBYWFhgVGBYVFRYVFRcYFhcYHCYeFxojGhQYHzEgIycpLCwsFR4xNTAqNSYrLCkBCQoKDgwOGg8PGiwkHyIxKSwpLSwsLywsLSosLCwsLCwvLCwsKSwuLC8sLCksLCwsLCwpLCwsLCwsLCksLCwpKf/AABEIANYA7AMBIgACEQEDEQH/xAAcAAEAAgMBAQEAAAAAAAAAAAAABQYBBAcDAgj/xAA4EAACAQMCBAQFAwMEAQUAAAABAgADBBESIQUGMUEHEyJRMkJhcYEUobEjUpEVYsHRgkNTY3Ly/8QAGgEBAAMBAQEAAAAAAAAAAAAAAAIDBAUBBv/EADIRAAICAQMCBQIEBgMBAAAAAAABAhEDBCExEkETIlFhcQWBMqHB0RQjQpHh8FKx8Qb/2gAMAwEAAhEDEQA/AO4xEQBERAEREAREQBERAEREARExmADILmfm+hYBGuNQWoSoZVJAx7+0jOcuCcRq1qb8PuhSUY1K3bf4hsdW3aQNbxft1rNQurd2VGCF9IbLrsWNM7jfpiVynXOxrxaZz80fN3aXY6TbXK1EV0OVZQw+xGRPac1PALiyuq18l29S3ANZ7fGqoQdwmnooGeo32ktyd4n0L+p5QVqdXchW3DAdwRPVPszyWmdOePdLn2LpExmMyZlMxEQBERAEREAREQBERAEREAREQBERAEZiR3GuImlTzTUPUOypkAk/TPWRnJRVs9St0jcpXKtnSwOk4ODnBxnB9us+be+Spq0OraThsHOD9ZUb7idW1t0VLfNaqdVQU1yPMbbSxHzdBkyWo1aFlRAISmzkEqO9Rvr99pQs+++1c/4LXj2278E9mZkJwE3Req10FRSQEQEMQB1JI9/aTQl0JdSuqKpKnQMonPXEeK0bhDYURVo6dwFDHXk51b7DGN5fDKvzB4iWlnWFGu7eYcHCqWwDsM4nsqrdl2n6uvyx6vbkheKeK62lWnRuaLeb5aNV09FZhuAD1E2EfhVyKXEaq0kbJ0vVwmWU49QOzEHoZ680cS4TWY0b1qRcDOSMMu3ZwMgyF595ES4o24tK9GkKVPFOk50oyncEH3+uO8qblv3NkI430qScL5fqVvinAeJLdtXsK5uRVdiHouGChicLUQnAUA4zJTmLme24bVH6ahRe+NNRVqqMKpPxYAHUkdpocrcu3PDFuLy5wiU6TIoWoHFR32BwpPTrv7znNxcFmZ2OSxJJO/U5meUnFe7OvhwxzzfU04R222v5+DoNh42XauDVp06i9wPQfwZ0/lfnq2vl/pOFqd6bbMPsO4nJrLwevalsKuaasy6hSY+rHbLdAcSqUmq2d2pdWp1aDqxXoRjBxt2I/mSjkyQ/FwQyaTSapNYXUl6H6ozE1OGXwrUadVelRVYfkTaE2nzLVOmZiIg8EREAREQBERAEREAREQBBiYMA+KlYKCWOANyZTbyva1bo1TWYuoxTDD+mj7jUB3mrzrx1jUan0ROoHzGaJ5UuxTDmmpBAbSretQRnBBG5+xnC1Ory5JuOGFqPJ0sWCEYqWSVN8G5+tbh6s9WqlStWOdQJKLTHTGepznP4m5ZhKlJb2+Q601FUzto+V2Q9/rILhnGRTIFRA6aguGAzTYnGRnoR7S2cL5WcV/OuK/mEagqgYUqdvVnrt26TzSSlm3gtuKfEff3Z7nisfPzfr+xq2fE6vEdXku1BKbLl1GfMBJyoPuMdfrLeg2nzRohVCqAAOgAwBPsTsYsbgt3b7s585KT2VIzI7iHL1vXdXrUKdRlxhmUEjHTeSMS6rIptcFE494Q2l1XasWqozsGYIw0n32I2yB2kbzl4TPdVhUt7gIFRUVHBIUKMDSV6ZnTMQZB44vsaIavNBpqXBxnmLkyrYcCqJUqeYzV0qPp1FVXZQBnfHQyG8JuWhdX/AJlRdVK3GvfcGptoB98bn8Cd6r0VdSrqGUjBBGQR7ETlfNvPVLhpa14VRpIxOqo6r6Qx26Dq2BKZwjFqTOlptTmz45YILeW9/J1K4u0pjNR1Ue7ECVXnbkijxOiHpMq1gDoqjcHtpbHUTg3E+MVq51V6rVDnue/0E774XcFe24XSWrkO+qoVPyh2JA+mxGfqTPYZPF2rYr1GkehjGan5ia5Z4QbWzo0C2o0kCFvcjqRJOImhbHJbbdsh+a+IV6Nq9S0pipUXHpOTt3IA6/aULh3jYRlbi3ww66dt/qDuJ1Uyrc88Msv0z1b2iGC49S+l89gGG82aaeP8E4XfpyX4ZQ/DKN/9lVqeN4z6bY4+rCX7lrmKne261qXfZlPVW7gzn3LnJfCL4E0GrZHWm1Qhh/zLbfW1DhfDKot18tVVsbkku22STuTL9THA2seKDUr7luZY21CEWn7lpBmZQ/CHi1WvZVPOYuaddlBPXBRHwfyxl8mHLjeKbg+xlyQcJOL7CIiVEBERAERmY1fWeAzEwWnxRrq+6MGA22Od/wARYKXecu1H4mpNMmjrFQvtp2GQPfORJniPN9Ki5QhmZdjgDr+ZP4le4/ydTuW1B2pP3ZMeofUGYZaeeKD/AIerbt2alljOS8XhKtiDrX9hWrrVq0XDKQevpJG4LKDhj95cLHilOsM03B+nf/EgLfw5twP6j1qh9y5X9lxPi15FalcJUo3LhAwJVhltI+UN3B+sqwx1WN+ZRafNbMlkeCS2bXpZb4iJ1DGIiIAgxEAoninzp+jt/KpnFasDg/2rtk/vOd8oeF1xfr51ZzRpMdiyk1Kg/uUHoN+p9p2fjHKdtdVKdS4oq7U/hJ/gjuPoZLquBtKXi6pXI6GPWvDi6MSpvllP4B4WWNqwcUzVqL89U6t/cL8IP4lwxM4iWpJcGKeSU3cnYmDMyC5tv7qlRH6Gh5tRmA6gBR7nPaTjHqdEUrdHvxfmKlQDAnXVCFxSUjWwH9o7znl5x+44hRrLdU1tLRlwtSrlSKo3XAO79JLVOBW9lUbiXEHPnMFIplsrTqY3FM/Mf43kZf8ACG421O5Wq1K0XCmm4IPp+I0+gOrpmdDBHHDzdv8Al7+i/c2YlGO/5+/sig17W5sKqvlqZ2KVUJ8twdxpbow+hnvxnm+7vdFKo5fJAWmi41t2yB1MuKcaq1rh6bWwXhtsnrSrTONCghQMjJYnfbPSW/kbhNuaK3KWFO2d9Wnb1aM+k77rkdp0Muu6EpzgnJcM1z1PSrlFN+p6+HnK7WNkKdQg1Kjmq+OgZgo0j7BQJaJjEzPn5zc5OUuWcmUnJuTEREiRE17+9WlTao/wqCT+JsSu8+0GawqaCfT6jjuozmQyNxi2gOJcYq1uH+dYqS7AEL8wHfHuZy2pXvfMOUutZOcYbMtXh/zfTo0jQuG0qCWRj0wckgn7za5k8SQAUtNz/wC4eg+0wTljyQU5Sa9ifBD8J5X4jdr/AFqlShT/APkYlz9lB/mdD5d5cp2dLRS1HJ1MzHJZvcyt+H/MbvQZ7qsNLVNNJnOC2B6se4zLwDNOCEK6lyRZmYxMxNJ4YxGJmIAiIgCIiAIiIAiIgCIiAJgiZiAVUcsVa9zWbiDU6tvsKNDTqUY31tn5u23vIvm5lvKycMt6zUWXD1NCnHlD5cr8J9s7S+zzS2UMWCqGbqwABP3PUy6OZp9XpwWLI07KVc0hc3VGztrplp2Wg1wMlnxjSrOdjnG+frLwBPinbqpJVQCdyQAMn6+8x+qTXo1LrxnTnfHviQnLr47EZSs9sxIfmTmmhY0vMuX0g9ABknG5wO8krO7WpTR03V1DD7EZE86JKKk1syNntERIgTzrUgylWGQwII9wRgz0iAcm4/4c16dQm2UVaR3GWCsv0Oo4P3nhw3kn1D9bURcglLdHGuocbAuNlBPt1nU+L8NFeg9JiV1DqNiD2P8Amc4qcripi2NyBd251syoxLUM5CoCc6/Y/wAznT08YyuKJJnhTqJe1UtatM2r0wVoqikBcb4dD/Ilkrcbr8PNC3NGpWp5CGsRksWI6Y2XGeh7CZteKU79ayWn9K5poqio6jXp+HcjcZIxMcAv61sDS4o6hXISlqIYtnY7jtv3k4qt0+e/6Blxt7lXGUYNjY4IOD7HHee0jODcvUbXX5ClfMIZsszDIzjGTsN+0k5sjdbkRERJAREQBERAEREAREQBERAEREAREQDE5RxO0VeZaVVuI01bUAKGDqAZSNHtvtOrzivN/JajjP6hr+2o661Nwjkhx0HTpkzoaDp6pKUquL7XZCZL+NlzZEUKV41YP6nXytJwp9JJDfaXtL1KHD1qUld0p0VZVAyxUKMbDvObeMPBLe4vKPm8QpW7ikE0OpYaWZiHyDsOv+JL+KtzcUOF0EsvMIyis9IE+kJgdN8HaX+FHJjwY03vd3svt/gjdNssHh5zVWv7epVr0fJK1WRRgjKgDs3eWqc94fxS8t+A0TnzL6ov9NamlWyxJUFTjUQMS/W2rQuv4tI1f/bG/wC85+eCUnKNVbr7E4s9YiedSsFxk9ZmnOMFcnSJH2ZE8R4OzV6daiUSopCuxQFnpd01dZIXNUqhYdhmeHCuJCsmoA9SMkYzjG4zvjf9pS80Hk8Le6vjb+57W1mhe8Bf9RTq2rJS9YNcBN6q+xI7/eSPEOFUq4UVqauFYMuoZww3BHtNyJcoo8MATMRJAREQBERAEREAREQBERAEREAREQBGZ53FQqjMFLEAkKOpx2E5Ivj1orslxaMig4PUOB9VM04NLl1F+Groi5KPJ14zhni/yTeV+Jebb271EemihkwcMudjv6fvOr8uc62t8ubasGPdD6XH3UziviLzvxD9ZWps1WhSRyiqoKgqOjFu+evXvOh9MxZ4ahqNRdU+r39iGRqj08UOV72rfU2FtUfXb0UBRSyhgCGBYbLg+83ufONXX+qWtla1alNkShTwDgF2xk47gYlDtOb7ynvTu6w/8yd/zLXy34sutYf6giVVAIFYIPOpk/MD3AnayaTURinUZKKaX37lKlGy73tlS4lxukEuiTYaGqUtJALAjdG779Z06Unw85GSzevcLWNc3RDK5GD5R9QB9ySc527S7z5XVTTkowdqKpfr+ZpijGZp8SsfMXCtpbs2Acfgz3uKZZCBsSNvv2kXY3NSkumuytUyS2nYKOwGd8YnE1uXHGPTqF5H3fr6UWxTfB72FyEVaZJ9IC6mPXHv9Zq3dy6XAVFZ2JB9lVe5Zuk+7uwpOVrZLKCGChvQW7Mff+J91rvVTOTgjf8AE4ufL0RWLPK5x88FHa0uETS7olVMzIbgPERUZ1QllXHq+XJ7A9zJmfQ6TUPUYY5WqvsVyVOhMyI4rxTQrEHAUHJ6n6D/ADN/h5c0UNT4yilsbeojeQ0+tx6jJPHj/p5faw4tLc2IiJuIiIiAIiIAiIgCIiAIiIAiIgCVjnfkShxGiRUUCsoJp1RsynGwJ7r9DLPEnDJLHJSi6aPGrPyJd2tazuWRtVOtRbGQSCCNwVPcd/zO8eG3iFT4jTFC5C/qUXcMARUA6uoP23E2fE3w6HEaQejhbmmDpY7BxtlWx9tj2lB5M8LOI0OI0KtRVppSfUzhwcrg5AAG+ek+lz6vTa3TXkdTXHz+zKFGUJbcF95t8J7K6V6ip5NXSTrp7AkZPqToZ+c6yFcg4yMjb3G20/RHipz4tlQNGmQbiqpwP7VORqPt3nKvC7kg392rVUY21L1O24V3B9KZ777mT+m554NLPLlfl/pTGRKUkkd45ItWp8NtUf4hRTI9sjOPxnH4k5PlFwMDoJ9T5aUuqTfqaDWvVcofKI1ds9PziRF9XpONFc6XBFMspI9TYGPfBzLBNO74XTqOrsgLrup9j2+852q00siuD9LTVppdq7fJJMjLjiC0QyvgIij0/wC0bLj3nnRtitRarVCV05SnjGNQ6uc+o4M9Et2aqFr0AyoC2s4YA9tI6k/xiKlQsSZ8nrc0tLDxJX1tvp6lvFd9+/saIrqddu553fEfLQsTpUdlGOvQADvN+1uKgoaqwCsc4HcL21fWaXCrLzahqVF9NNtNNT/cPicj9h+ZJ8U+EfeatLiz4NFk1eSTcpLbfj3IyaclFENVTXUpK3Q1QSD3wCZZ5WbWuGuqaL6ipZnxuE9Jxk9iSRtLMJu/+chJaVykuW38kcz8wiIn0ZSIiIAiIgCIiAIiIAiIgCIiAIiYgGZiYzM5gFW414a2V3dfqLimXcqFI1HSdOcbfmWO0skpIEpIqIvRVAUD8Ce0zJyySkkpNtI82EREgeiIiAYIkBdrofS2wJ9J7H6ff6SwTzq0VYYYAg9jvOX9S+mw12NRbprhk4T6WRdneaNj0m1dUkroULEZ7qcMPsZrPy5TzlGqJ9nJH2AOQJ92XAKdOp5mXZxndmJAz1wvQTFodHrNOvByOMsf3uiU5Re65NnhvDUoUwlMYA99yT3LE7kzbERO+koqkVCJ5vXUdSB+ZhLhT0YH8yPiwurVg9YiJYBERAEREAREQBERAEREAT4qpkEA4yCM+0+4gHNLyy4nZOz0ya1PJOR6tv8AchwQftmRNx4kXRJDOiEdsaSPocnM67WfCkjsCZzfh3iBmuRc0kKFyNWkZXfG+28sTs4mpxQwtJZJRv7kh4fc4Vbl3pVAXCgt5g6DoNLHuZc6PEqbVGpq4Lpuy53AmuOJ0FpGor0wmM5BAE5/yPfmtxd3/vp1T/46lx++J5V7mmOXwPDxX1N9/Y6jEwJmQOkIiIAiIgCIiAJpcTSqU/oadWd9WRt9MTbd8DJ6CQNxzCQxIA0j95g1uqw4UoZXXVttyRlJLk063C7rqyo/2ff9xvNYZHYqfY7ES5atsyq8RrhqjEdP+u8+Y+s6HBpoxnjbUm/W/v6lGSKStG9wni51+W5z6WYHvhcZ/mSVvxVHOAcE9Ae/2lZ4VVAD3DAeWQaVP2ff1Nn2zsPtPSxtqBqgLqSoEYqNRZUyMFsGb9Hqs2OGLFKSum2nd123+CcW6SLaDMyBtrS4pozLUWqTjSnwge5JOd95NW5bSNYGrG+Nxn6Tv4csprzRr8/zLUz1iIM0HoieFK8RmZVYFl2YA7j7z3E8TT4PLsRMEyL4/wAx07SialTJAOMLucnp9p5KSirYbSVslYnhZXPmU1fSV1KG0nqMjODPeSW56YkDzJzdSs9OvLM5GFHU7429z9JMXtJmpsqNoYggNjOk++JWrbgKWtMPdVP1VZWZqbVAoIbBwtMdj/3PUUZnKvK69yG4za3Rfz7q5FK3Uh0VR/Ub5gmnYKegPWRFXgS3yVLizHlkOQ1Nzs7d/Lb365H1lgt6FfiAqf6hRNG2XLLqOioCMdMdBjM0Lmw/VBVs6qUrKgdLEZUqRudvmY+/1kkzlZcSlyrT7Pn5t8IqZ4PdA6Bb19WcaQp//M6byPyh+kQvVwa9QYbHRF6hB/ye89eVlruz1alQGiQEoqrBwVX/ANQkdz0x9JZMTyTbNWk0WPE/EV37mYiJE6QiIgCIiAIiIBrcRH9Jse0pl6+KZ+uB+SQB/Mul62KbZ6YMq3C7MVrpQd1ojzCOxc5CZ+25/Iny31bTvPrMUF9/iyjJG5Ik+N8RFNVQsAdIJJIG3T/iQlpa/qmC7+TnLP0D4+RO5yep9pcLiwp1CDURWI6FlBx/mQfMtQ0iGOrTj06QT6h0UAd5P6honDJ/FSudVUfQlKO/VyedbjIQsCFFNBg08DAA7Y+38zebgqikTbKqM+GOc7jY4z1E+OH2i16dN7mkorbkK25Xrp1DucYP5kbVubhK4Xy2LlviwTT0Z+It2AHaSUZ4l/MvIpuveN8/+Djk2bOnXtg71AWLYC001OFAzv06nP7CWG1qlkVipUkZ0nqPvPm3u1f4TmbE7GlxQhH+XK49lyixKuBMGZmpxS9FKi9Q/KpP/U1tpK2G6VnPeWbs0+NVU7VGqg/jJWdMzOLcs3DPxSi+d3qlj9iGJlr454hVKF21LyhoQ4OfiP1E5el1EceNufFujBp80YQblxZYuNcz0qR8oVVFZhpUezHpn23lc5S4BWp1KtzxFtKkEeU5DA4OdbdRnbaRdTh1K2YX9Sp56udVGnjfWd81DnfTN2zWpxm3Yu/leVV06lGVdSBqGO5HTMksjnO2rl2Xavcl1uUt+ey/cmuLc5vqRbGgbkvnDL8OxAILdBiWqkSVGRg4GR7HvIWzS24dahA4VFO5JySx3JP1MlrG8WrTWpTYMjgMpHcGbcd35nuaoX3e57GQ/EuWkr3NGtUZz5OStPPoLdmYd8SZiXE3FS2ZBc0ecyLSo0BVWq2ioS2kIh6knOf8TSv+XgtCnZUbcm3bao4fSVA3JJ+JmJEtUT0rliUm2+/+0eFparTpqlNQqoAqgdABsBPeInhaIiIAiIgCIiAIiIBH8ao1HpEUQpb2YlR/kAxwXhfkUgpOXY6nb+5z1x7DsB7TfmZQsEFkeXvVfY8pXZjEwyZn1EvPSr3fD6yVtZdVpBgxfJ1kf24Ow7b5kzw+/S5pkruuWQ/cbHcTauLdXQo6hlYYIPQgz5srJKKBKSBEXoo2Ew4NIsE30fhfK9yKjXBqcO4DSoOz0wdTDBLMzYGc4GTsJJRE2RhGCqKpEhILnOxerZVFp5LYzgfNjqJOzDTycVKLi+5GUepNM5V4Y8HZ7tq7KyrRUqCwIBdtiBn2E2vFPh2KtOsPmXQfupJB/eT1XxHtUZ1w+VYg+nuDg/vKZzhziLzSqJpRTnfqT/wJyMzwwweHF2/1ObleKGF40zz5ZrU6lOpRuU82nTU10TJXDpjIyDnBB3Em+AcZu7vVTpURRtTTddQUoiHHpKnA1d+kifD2wq1LipVor6Uo1FVm+BqjacKD36by48M5fvatOqL64CiomladED+nudwxGD9sSemxzcFd9/b+7JaeEnFXff8A1mhwrluzt6ei9uErtXdfib0l12AQZz37y9UaYVQqgBQMADYADoBIXhnJVtQ8srT1vS1FXc6mBc5Y77D8SdE6WKHSuEbscelcGYiJaWCIiAIiIAiIgCIiAIiIAiIgCIiAIiIAiIgCIiAJgzMQCtcb5Ctbly5VqbnctTOnUfdh0aR9h4WWqHNY1K3+1jhcfVRsYiV+Bjvqrch4MG7ouFvbLTULTUKqjAVQAAPoBPWIlhMREQBERAEREAREQBERAP/Z"/>
          <p:cNvSpPr>
            <a:spLocks noChangeAspect="1" noChangeArrowheads="1"/>
          </p:cNvSpPr>
          <p:nvPr/>
        </p:nvSpPr>
        <p:spPr bwMode="auto">
          <a:xfrm>
            <a:off x="1587500" y="-984250"/>
            <a:ext cx="2247900" cy="2038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70" name="Picture 2" descr="Image result for road to damasc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9116" y="1823977"/>
            <a:ext cx="5004342" cy="333622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679116" y="5372618"/>
            <a:ext cx="5097601" cy="1015663"/>
          </a:xfrm>
          <a:prstGeom prst="rect">
            <a:avLst/>
          </a:prstGeom>
        </p:spPr>
        <p:txBody>
          <a:bodyPr wrap="square">
            <a:spAutoFit/>
          </a:bodyPr>
          <a:lstStyle/>
          <a:p>
            <a:pPr algn="ctr"/>
            <a:r>
              <a:rPr lang="en-US" sz="2000" dirty="0">
                <a:solidFill>
                  <a:schemeClr val="bg1"/>
                </a:solidFill>
              </a:rPr>
              <a:t>But Saul could not withstand the presence of the Son unscathed-there had to be an effect upon his physical body.</a:t>
            </a:r>
            <a:endParaRPr lang="en-US" sz="2000" dirty="0">
              <a:solidFill>
                <a:schemeClr val="bg1"/>
              </a:solidFill>
              <a:latin typeface="Levenim MT" pitchFamily="2" charset="-79"/>
              <a:cs typeface="Levenim MT" pitchFamily="2" charset="-79"/>
            </a:endParaRPr>
          </a:p>
        </p:txBody>
      </p:sp>
      <p:sp>
        <p:nvSpPr>
          <p:cNvPr id="12" name="TextBox 11"/>
          <p:cNvSpPr txBox="1"/>
          <p:nvPr/>
        </p:nvSpPr>
        <p:spPr>
          <a:xfrm>
            <a:off x="8784502" y="6445174"/>
            <a:ext cx="3276600" cy="307777"/>
          </a:xfrm>
          <a:prstGeom prst="rect">
            <a:avLst/>
          </a:prstGeom>
          <a:noFill/>
        </p:spPr>
        <p:txBody>
          <a:bodyPr wrap="square" rtlCol="0">
            <a:spAutoFit/>
          </a:bodyPr>
          <a:lstStyle/>
          <a:p>
            <a:pPr algn="r"/>
            <a:r>
              <a:rPr lang="en-US" sz="1400" dirty="0">
                <a:solidFill>
                  <a:schemeClr val="bg1"/>
                </a:solidFill>
                <a:latin typeface="Levenim MT" pitchFamily="2" charset="-79"/>
                <a:cs typeface="Levenim MT" pitchFamily="2" charset="-79"/>
              </a:rPr>
              <a:t>(9)</a:t>
            </a:r>
          </a:p>
        </p:txBody>
      </p:sp>
    </p:spTree>
    <p:extLst>
      <p:ext uri="{BB962C8B-B14F-4D97-AF65-F5344CB8AC3E}">
        <p14:creationId xmlns:p14="http://schemas.microsoft.com/office/powerpoint/2010/main" val="350168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209800" y="685800"/>
            <a:ext cx="1219200" cy="369332"/>
          </a:xfrm>
          <a:prstGeom prst="rect">
            <a:avLst/>
          </a:prstGeom>
          <a:noFill/>
        </p:spPr>
        <p:txBody>
          <a:bodyPr wrap="square" rtlCol="0">
            <a:spAutoFit/>
          </a:bodyPr>
          <a:lstStyle/>
          <a:p>
            <a:endParaRPr lang="en-US" dirty="0"/>
          </a:p>
        </p:txBody>
      </p:sp>
      <p:sp>
        <p:nvSpPr>
          <p:cNvPr id="6" name="TextBox 5"/>
          <p:cNvSpPr txBox="1"/>
          <p:nvPr/>
        </p:nvSpPr>
        <p:spPr>
          <a:xfrm>
            <a:off x="1524000" y="228601"/>
            <a:ext cx="9144000" cy="769441"/>
          </a:xfrm>
          <a:prstGeom prst="rect">
            <a:avLst/>
          </a:prstGeom>
          <a:noFill/>
        </p:spPr>
        <p:txBody>
          <a:bodyPr wrap="square" rtlCol="0">
            <a:spAutoFit/>
          </a:bodyPr>
          <a:lstStyle/>
          <a:p>
            <a:pPr algn="ctr"/>
            <a:r>
              <a:rPr lang="en-US" sz="4400" dirty="0">
                <a:solidFill>
                  <a:schemeClr val="bg1"/>
                </a:solidFill>
                <a:latin typeface="Rockwell" panose="02060603020205020403" pitchFamily="18" charset="0"/>
                <a:cs typeface="Levenim MT" pitchFamily="2" charset="-79"/>
              </a:rPr>
              <a:t>Using Priesthood Authority</a:t>
            </a:r>
          </a:p>
        </p:txBody>
      </p:sp>
      <p:sp>
        <p:nvSpPr>
          <p:cNvPr id="7" name="TextBox 6"/>
          <p:cNvSpPr txBox="1"/>
          <p:nvPr/>
        </p:nvSpPr>
        <p:spPr>
          <a:xfrm>
            <a:off x="0" y="6550223"/>
            <a:ext cx="7772400" cy="307777"/>
          </a:xfrm>
          <a:prstGeom prst="rect">
            <a:avLst/>
          </a:prstGeom>
          <a:noFill/>
        </p:spPr>
        <p:txBody>
          <a:bodyPr wrap="square" rtlCol="0">
            <a:spAutoFit/>
          </a:bodyPr>
          <a:lstStyle/>
          <a:p>
            <a:r>
              <a:rPr lang="en-US" sz="1400" dirty="0">
                <a:solidFill>
                  <a:schemeClr val="bg1"/>
                </a:solidFill>
                <a:latin typeface="Levenim MT" pitchFamily="2" charset="-79"/>
                <a:cs typeface="Levenim MT" pitchFamily="2" charset="-79"/>
              </a:rPr>
              <a:t>Acts 9:12</a:t>
            </a:r>
          </a:p>
        </p:txBody>
      </p:sp>
      <p:sp>
        <p:nvSpPr>
          <p:cNvPr id="8" name="TextBox 7"/>
          <p:cNvSpPr txBox="1"/>
          <p:nvPr/>
        </p:nvSpPr>
        <p:spPr>
          <a:xfrm>
            <a:off x="689428" y="1640298"/>
            <a:ext cx="6291943" cy="2246769"/>
          </a:xfrm>
          <a:prstGeom prst="rect">
            <a:avLst/>
          </a:prstGeom>
          <a:noFill/>
        </p:spPr>
        <p:txBody>
          <a:bodyPr wrap="square" rtlCol="0">
            <a:spAutoFit/>
          </a:bodyPr>
          <a:lstStyle/>
          <a:p>
            <a:r>
              <a:rPr lang="en-US" sz="2800" i="1" dirty="0">
                <a:solidFill>
                  <a:srgbClr val="FFFF00"/>
                </a:solidFill>
                <a:latin typeface="Levenim MT" pitchFamily="2" charset="-79"/>
                <a:cs typeface="Levenim MT" pitchFamily="2" charset="-79"/>
              </a:rPr>
              <a:t>“…Brother Saul, the Lord, even Jesus, that appeared unto thee in the way as thou </a:t>
            </a:r>
            <a:r>
              <a:rPr lang="en-US" sz="2800" i="1" dirty="0" err="1">
                <a:solidFill>
                  <a:srgbClr val="FFFF00"/>
                </a:solidFill>
                <a:latin typeface="Levenim MT" pitchFamily="2" charset="-79"/>
                <a:cs typeface="Levenim MT" pitchFamily="2" charset="-79"/>
              </a:rPr>
              <a:t>camest</a:t>
            </a:r>
            <a:r>
              <a:rPr lang="en-US" sz="2800" i="1" dirty="0">
                <a:solidFill>
                  <a:srgbClr val="FFFF00"/>
                </a:solidFill>
                <a:latin typeface="Levenim MT" pitchFamily="2" charset="-79"/>
                <a:cs typeface="Levenim MT" pitchFamily="2" charset="-79"/>
              </a:rPr>
              <a:t>, hath sent me, that thou </a:t>
            </a:r>
            <a:r>
              <a:rPr lang="en-US" sz="2800" i="1" dirty="0" err="1">
                <a:solidFill>
                  <a:srgbClr val="FFFF00"/>
                </a:solidFill>
                <a:latin typeface="Levenim MT" pitchFamily="2" charset="-79"/>
                <a:cs typeface="Levenim MT" pitchFamily="2" charset="-79"/>
              </a:rPr>
              <a:t>mightest</a:t>
            </a:r>
            <a:r>
              <a:rPr lang="en-US" sz="2800" i="1" dirty="0">
                <a:solidFill>
                  <a:srgbClr val="FFFF00"/>
                </a:solidFill>
                <a:latin typeface="Levenim MT" pitchFamily="2" charset="-79"/>
                <a:cs typeface="Levenim MT" pitchFamily="2" charset="-79"/>
              </a:rPr>
              <a:t> receive thy sight, and be filled with the Holy Ghost.”</a:t>
            </a:r>
          </a:p>
        </p:txBody>
      </p:sp>
      <p:pic>
        <p:nvPicPr>
          <p:cNvPr id="10" name="Picture 8" descr="https://encrypted-tbn1.gstatic.com/images?q=tbn:ANd9GcSYzcNNXH7qPe6Ilr-u9kXcjIXsd56GRxJbHHk0w6OqeNYsSZsp"/>
          <p:cNvPicPr>
            <a:picLocks noChangeAspect="1" noChangeArrowheads="1"/>
          </p:cNvPicPr>
          <p:nvPr/>
        </p:nvPicPr>
        <p:blipFill>
          <a:blip r:embed="rId3" cstate="print"/>
          <a:srcRect/>
          <a:stretch>
            <a:fillRect/>
          </a:stretch>
        </p:blipFill>
        <p:spPr bwMode="auto">
          <a:xfrm>
            <a:off x="2514601" y="4335946"/>
            <a:ext cx="2428875" cy="1876425"/>
          </a:xfrm>
          <a:prstGeom prst="rect">
            <a:avLst/>
          </a:prstGeom>
          <a:noFill/>
        </p:spPr>
      </p:pic>
      <p:sp>
        <p:nvSpPr>
          <p:cNvPr id="4098" name="AutoShape 2" descr="data:image/jpeg;base64,/9j/4AAQSkZJRgABAQAAAQABAAD/2wCEAAkGBhQSDxQUEBIUFRQUFRQUGBYWFhgVGBYVFRYVFRcYFhcYHCYeFxojGhQYHzEgIycpLCwsFR4xNTAqNSYrLCkBCQoKDgwOGg8PGiwkHyIxKSwpLSwsLywsLSosLCwsLCwvLCwsKSwuLC8sLCksLCwsLCwpLCwsLCwsLCksLCwpKf/AABEIANYA7AMBIgACEQEDEQH/xAAcAAEAAgMBAQEAAAAAAAAAAAAABQYBBAcDAgj/xAA4EAACAQMCBAQFAwMEAQUAAAABAgADBBESIQUGMUEHEyJRMkJhcYEUobEjUpEVYsHRgkNTY3Ly/8QAGgEBAAMBAQEAAAAAAAAAAAAAAAIDBAUBBv/EADIRAAICAQMCBQIEBgMBAAAAAAABAhEDBCExEkETIlFhcQWBMqHB0RQjQpHh8FKx8Qb/2gAMAwEAAhEDEQA/AO4xEQBERAEREAREQBERAEREARExmADILmfm+hYBGuNQWoSoZVJAx7+0jOcuCcRq1qb8PuhSUY1K3bf4hsdW3aQNbxft1rNQurd2VGCF9IbLrsWNM7jfpiVynXOxrxaZz80fN3aXY6TbXK1EV0OVZQw+xGRPac1PALiyuq18l29S3ANZ7fGqoQdwmnooGeo32ktyd4n0L+p5QVqdXchW3DAdwRPVPszyWmdOePdLn2LpExmMyZlMxEQBERAEREAREQBERAEREAREQBERAEZiR3GuImlTzTUPUOypkAk/TPWRnJRVs9St0jcpXKtnSwOk4ODnBxnB9us+be+Spq0OraThsHOD9ZUb7idW1t0VLfNaqdVQU1yPMbbSxHzdBkyWo1aFlRAISmzkEqO9Rvr99pQs+++1c/4LXj2278E9mZkJwE3Req10FRSQEQEMQB1JI9/aTQl0JdSuqKpKnQMonPXEeK0bhDYURVo6dwFDHXk51b7DGN5fDKvzB4iWlnWFGu7eYcHCqWwDsM4nsqrdl2n6uvyx6vbkheKeK62lWnRuaLeb5aNV09FZhuAD1E2EfhVyKXEaq0kbJ0vVwmWU49QOzEHoZ680cS4TWY0b1qRcDOSMMu3ZwMgyF595ES4o24tK9GkKVPFOk50oyncEH3+uO8qblv3NkI430qScL5fqVvinAeJLdtXsK5uRVdiHouGChicLUQnAUA4zJTmLme24bVH6ahRe+NNRVqqMKpPxYAHUkdpocrcu3PDFuLy5wiU6TIoWoHFR32BwpPTrv7znNxcFmZ2OSxJJO/U5meUnFe7OvhwxzzfU04R222v5+DoNh42XauDVp06i9wPQfwZ0/lfnq2vl/pOFqd6bbMPsO4nJrLwevalsKuaasy6hSY+rHbLdAcSqUmq2d2pdWp1aDqxXoRjBxt2I/mSjkyQ/FwQyaTSapNYXUl6H6ozE1OGXwrUadVelRVYfkTaE2nzLVOmZiIg8EREAREQBERAEREAREQBBiYMA+KlYKCWOANyZTbyva1bo1TWYuoxTDD+mj7jUB3mrzrx1jUan0ROoHzGaJ5UuxTDmmpBAbSretQRnBBG5+xnC1Ory5JuOGFqPJ0sWCEYqWSVN8G5+tbh6s9WqlStWOdQJKLTHTGepznP4m5ZhKlJb2+Q601FUzto+V2Q9/rILhnGRTIFRA6aguGAzTYnGRnoR7S2cL5WcV/OuK/mEagqgYUqdvVnrt26TzSSlm3gtuKfEff3Z7nisfPzfr+xq2fE6vEdXku1BKbLl1GfMBJyoPuMdfrLeg2nzRohVCqAAOgAwBPsTsYsbgt3b7s585KT2VIzI7iHL1vXdXrUKdRlxhmUEjHTeSMS6rIptcFE494Q2l1XasWqozsGYIw0n32I2yB2kbzl4TPdVhUt7gIFRUVHBIUKMDSV6ZnTMQZB44vsaIavNBpqXBxnmLkyrYcCqJUqeYzV0qPp1FVXZQBnfHQyG8JuWhdX/AJlRdVK3GvfcGptoB98bn8Cd6r0VdSrqGUjBBGQR7ETlfNvPVLhpa14VRpIxOqo6r6Qx26Dq2BKZwjFqTOlptTmz45YILeW9/J1K4u0pjNR1Ue7ECVXnbkijxOiHpMq1gDoqjcHtpbHUTg3E+MVq51V6rVDnue/0E774XcFe24XSWrkO+qoVPyh2JA+mxGfqTPYZPF2rYr1GkehjGan5ia5Z4QbWzo0C2o0kCFvcjqRJOImhbHJbbdsh+a+IV6Nq9S0pipUXHpOTt3IA6/aULh3jYRlbi3ww66dt/qDuJ1Uyrc88Msv0z1b2iGC49S+l89gGG82aaeP8E4XfpyX4ZQ/DKN/9lVqeN4z6bY4+rCX7lrmKne261qXfZlPVW7gzn3LnJfCL4E0GrZHWm1Qhh/zLbfW1DhfDKot18tVVsbkku22STuTL9THA2seKDUr7luZY21CEWn7lpBmZQ/CHi1WvZVPOYuaddlBPXBRHwfyxl8mHLjeKbg+xlyQcJOL7CIiVEBERAERmY1fWeAzEwWnxRrq+6MGA22Od/wARYKXecu1H4mpNMmjrFQvtp2GQPfORJniPN9Ki5QhmZdjgDr+ZP4le4/ydTuW1B2pP3ZMeofUGYZaeeKD/AIerbt2alljOS8XhKtiDrX9hWrrVq0XDKQevpJG4LKDhj95cLHilOsM03B+nf/EgLfw5twP6j1qh9y5X9lxPi15FalcJUo3LhAwJVhltI+UN3B+sqwx1WN+ZRafNbMlkeCS2bXpZb4iJ1DGIiIAgxEAoninzp+jt/KpnFasDg/2rtk/vOd8oeF1xfr51ZzRpMdiyk1Kg/uUHoN+p9p2fjHKdtdVKdS4oq7U/hJ/gjuPoZLquBtKXi6pXI6GPWvDi6MSpvllP4B4WWNqwcUzVqL89U6t/cL8IP4lwxM4iWpJcGKeSU3cnYmDMyC5tv7qlRH6Gh5tRmA6gBR7nPaTjHqdEUrdHvxfmKlQDAnXVCFxSUjWwH9o7znl5x+44hRrLdU1tLRlwtSrlSKo3XAO79JLVOBW9lUbiXEHPnMFIplsrTqY3FM/Mf43kZf8ACG421O5Wq1K0XCmm4IPp+I0+gOrpmdDBHHDzdv8Al7+i/c2YlGO/5+/sig17W5sKqvlqZ2KVUJ8twdxpbow+hnvxnm+7vdFKo5fJAWmi41t2yB1MuKcaq1rh6bWwXhtsnrSrTONCghQMjJYnfbPSW/kbhNuaK3KWFO2d9Wnb1aM+k77rkdp0Muu6EpzgnJcM1z1PSrlFN+p6+HnK7WNkKdQg1Kjmq+OgZgo0j7BQJaJjEzPn5zc5OUuWcmUnJuTEREiRE17+9WlTao/wqCT+JsSu8+0GawqaCfT6jjuozmQyNxi2gOJcYq1uH+dYqS7AEL8wHfHuZy2pXvfMOUutZOcYbMtXh/zfTo0jQuG0qCWRj0wckgn7za5k8SQAUtNz/wC4eg+0wTljyQU5Sa9ifBD8J5X4jdr/AFqlShT/APkYlz9lB/mdD5d5cp2dLRS1HJ1MzHJZvcyt+H/MbvQZ7qsNLVNNJnOC2B6se4zLwDNOCEK6lyRZmYxMxNJ4YxGJmIAiIgCIiAIiIAiIgCIiAJgiZiAVUcsVa9zWbiDU6tvsKNDTqUY31tn5u23vIvm5lvKycMt6zUWXD1NCnHlD5cr8J9s7S+zzS2UMWCqGbqwABP3PUy6OZp9XpwWLI07KVc0hc3VGztrplp2Wg1wMlnxjSrOdjnG+frLwBPinbqpJVQCdyQAMn6+8x+qTXo1LrxnTnfHviQnLr47EZSs9sxIfmTmmhY0vMuX0g9ABknG5wO8krO7WpTR03V1DD7EZE86JKKk1syNntERIgTzrUgylWGQwII9wRgz0iAcm4/4c16dQm2UVaR3GWCsv0Oo4P3nhw3kn1D9bURcglLdHGuocbAuNlBPt1nU+L8NFeg9JiV1DqNiD2P8Amc4qcripi2NyBd251syoxLUM5CoCc6/Y/wAznT08YyuKJJnhTqJe1UtatM2r0wVoqikBcb4dD/Ilkrcbr8PNC3NGpWp5CGsRksWI6Y2XGeh7CZteKU79ayWn9K5poqio6jXp+HcjcZIxMcAv61sDS4o6hXISlqIYtnY7jtv3k4qt0+e/6Blxt7lXGUYNjY4IOD7HHee0jODcvUbXX5ClfMIZsszDIzjGTsN+0k5sjdbkRERJAREQBERAEREAREQBERAEREAREQDE5RxO0VeZaVVuI01bUAKGDqAZSNHtvtOrzivN/JajjP6hr+2o661Nwjkhx0HTpkzoaDp6pKUquL7XZCZL+NlzZEUKV41YP6nXytJwp9JJDfaXtL1KHD1qUld0p0VZVAyxUKMbDvObeMPBLe4vKPm8QpW7ikE0OpYaWZiHyDsOv+JL+KtzcUOF0EsvMIyis9IE+kJgdN8HaX+FHJjwY03vd3svt/gjdNssHh5zVWv7epVr0fJK1WRRgjKgDs3eWqc94fxS8t+A0TnzL6ov9NamlWyxJUFTjUQMS/W2rQuv4tI1f/bG/wC85+eCUnKNVbr7E4s9YiedSsFxk9ZmnOMFcnSJH2ZE8R4OzV6daiUSopCuxQFnpd01dZIXNUqhYdhmeHCuJCsmoA9SMkYzjG4zvjf9pS80Hk8Le6vjb+57W1mhe8Bf9RTq2rJS9YNcBN6q+xI7/eSPEOFUq4UVqauFYMuoZww3BHtNyJcoo8MATMRJAREQBERAEREAREQBERAEREAREQBGZ53FQqjMFLEAkKOpx2E5Ivj1orslxaMig4PUOB9VM04NLl1F+Groi5KPJ14zhni/yTeV+Jebb271EemihkwcMudjv6fvOr8uc62t8ubasGPdD6XH3UziviLzvxD9ZWps1WhSRyiqoKgqOjFu+evXvOh9MxZ4ahqNRdU+r39iGRqj08UOV72rfU2FtUfXb0UBRSyhgCGBYbLg+83ufONXX+qWtla1alNkShTwDgF2xk47gYlDtOb7ynvTu6w/8yd/zLXy34sutYf6giVVAIFYIPOpk/MD3AnayaTURinUZKKaX37lKlGy73tlS4lxukEuiTYaGqUtJALAjdG779Z06Unw85GSzevcLWNc3RDK5GD5R9QB9ySc527S7z5XVTTkowdqKpfr+ZpijGZp8SsfMXCtpbs2Acfgz3uKZZCBsSNvv2kXY3NSkumuytUyS2nYKOwGd8YnE1uXHGPTqF5H3fr6UWxTfB72FyEVaZJ9IC6mPXHv9Zq3dy6XAVFZ2JB9lVe5Zuk+7uwpOVrZLKCGChvQW7Mff+J91rvVTOTgjf8AE4ufL0RWLPK5x88FHa0uETS7olVMzIbgPERUZ1QllXHq+XJ7A9zJmfQ6TUPUYY5WqvsVyVOhMyI4rxTQrEHAUHJ6n6D/ADN/h5c0UNT4yilsbeojeQ0+tx6jJPHj/p5faw4tLc2IiJuIiIiAIiIAiIgCIiAIiIAiIgCVjnfkShxGiRUUCsoJp1RsynGwJ7r9DLPEnDJLHJSi6aPGrPyJd2tazuWRtVOtRbGQSCCNwVPcd/zO8eG3iFT4jTFC5C/qUXcMARUA6uoP23E2fE3w6HEaQejhbmmDpY7BxtlWx9tj2lB5M8LOI0OI0KtRVppSfUzhwcrg5AAG+ek+lz6vTa3TXkdTXHz+zKFGUJbcF95t8J7K6V6ip5NXSTrp7AkZPqToZ+c6yFcg4yMjb3G20/RHipz4tlQNGmQbiqpwP7VORqPt3nKvC7kg392rVUY21L1O24V3B9KZ777mT+m554NLPLlfl/pTGRKUkkd45ItWp8NtUf4hRTI9sjOPxnH4k5PlFwMDoJ9T5aUuqTfqaDWvVcofKI1ds9PziRF9XpONFc6XBFMspI9TYGPfBzLBNO74XTqOrsgLrup9j2+852q00siuD9LTVppdq7fJJMjLjiC0QyvgIij0/wC0bLj3nnRtitRarVCV05SnjGNQ6uc+o4M9Et2aqFr0AyoC2s4YA9tI6k/xiKlQsSZ8nrc0tLDxJX1tvp6lvFd9+/saIrqddu553fEfLQsTpUdlGOvQADvN+1uKgoaqwCsc4HcL21fWaXCrLzahqVF9NNtNNT/cPicj9h+ZJ8U+EfeatLiz4NFk1eSTcpLbfj3IyaclFENVTXUpK3Q1QSD3wCZZ5WbWuGuqaL6ipZnxuE9Jxk9iSRtLMJu/+chJaVykuW38kcz8wiIn0ZSIiIAiIgCIiAIiIAiIgCIiAIiYgGZiYzM5gFW414a2V3dfqLimXcqFI1HSdOcbfmWO0skpIEpIqIvRVAUD8Ce0zJyySkkpNtI82EREgeiIiAYIkBdrofS2wJ9J7H6ff6SwTzq0VYYYAg9jvOX9S+mw12NRbprhk4T6WRdneaNj0m1dUkroULEZ7qcMPsZrPy5TzlGqJ9nJH2AOQJ92XAKdOp5mXZxndmJAz1wvQTFodHrNOvByOMsf3uiU5Re65NnhvDUoUwlMYA99yT3LE7kzbERO+koqkVCJ5vXUdSB+ZhLhT0YH8yPiwurVg9YiJYBERAEREAREQBERAEREAT4qpkEA4yCM+0+4gHNLyy4nZOz0ya1PJOR6tv8AchwQftmRNx4kXRJDOiEdsaSPocnM67WfCkjsCZzfh3iBmuRc0kKFyNWkZXfG+28sTs4mpxQwtJZJRv7kh4fc4Vbl3pVAXCgt5g6DoNLHuZc6PEqbVGpq4Lpuy53AmuOJ0FpGor0wmM5BAE5/yPfmtxd3/vp1T/46lx++J5V7mmOXwPDxX1N9/Y6jEwJmQOkIiIAiIgCIiAJpcTSqU/oadWd9WRt9MTbd8DJ6CQNxzCQxIA0j95g1uqw4UoZXXVttyRlJLk063C7rqyo/2ff9xvNYZHYqfY7ES5atsyq8RrhqjEdP+u8+Y+s6HBpoxnjbUm/W/v6lGSKStG9wni51+W5z6WYHvhcZ/mSVvxVHOAcE9Ae/2lZ4VVAD3DAeWQaVP2ff1Nn2zsPtPSxtqBqgLqSoEYqNRZUyMFsGb9Hqs2OGLFKSum2nd123+CcW6SLaDMyBtrS4pozLUWqTjSnwge5JOd95NW5bSNYGrG+Nxn6Tv4csprzRr8/zLUz1iIM0HoieFK8RmZVYFl2YA7j7z3E8TT4PLsRMEyL4/wAx07SialTJAOMLucnp9p5KSirYbSVslYnhZXPmU1fSV1KG0nqMjODPeSW56YkDzJzdSs9OvLM5GFHU7429z9JMXtJmpsqNoYggNjOk++JWrbgKWtMPdVP1VZWZqbVAoIbBwtMdj/3PUUZnKvK69yG4za3Rfz7q5FK3Uh0VR/Ub5gmnYKegPWRFXgS3yVLizHlkOQ1Nzs7d/Lb365H1lgt6FfiAqf6hRNG2XLLqOioCMdMdBjM0Lmw/VBVs6qUrKgdLEZUqRudvmY+/1kkzlZcSlyrT7Pn5t8IqZ4PdA6Bb19WcaQp//M6byPyh+kQvVwa9QYbHRF6hB/ye89eVlruz1alQGiQEoqrBwVX/ANQkdz0x9JZMTyTbNWk0WPE/EV37mYiJE6QiIgCIiAIiIBrcRH9Jse0pl6+KZ+uB+SQB/Mul62KbZ6YMq3C7MVrpQd1ojzCOxc5CZ+25/Iny31bTvPrMUF9/iyjJG5Ik+N8RFNVQsAdIJJIG3T/iQlpa/qmC7+TnLP0D4+RO5yep9pcLiwp1CDURWI6FlBx/mQfMtQ0iGOrTj06QT6h0UAd5P6honDJ/FSudVUfQlKO/VyedbjIQsCFFNBg08DAA7Y+38zebgqikTbKqM+GOc7jY4z1E+OH2i16dN7mkorbkK25Xrp1DucYP5kbVubhK4Xy2LlviwTT0Z+It2AHaSUZ4l/MvIpuveN8/+Djk2bOnXtg71AWLYC001OFAzv06nP7CWG1qlkVipUkZ0nqPvPm3u1f4TmbE7GlxQhH+XK49lyixKuBMGZmpxS9FKi9Q/KpP/U1tpK2G6VnPeWbs0+NVU7VGqg/jJWdMzOLcs3DPxSi+d3qlj9iGJlr454hVKF21LyhoQ4OfiP1E5el1EceNufFujBp80YQblxZYuNcz0qR8oVVFZhpUezHpn23lc5S4BWp1KtzxFtKkEeU5DA4OdbdRnbaRdTh1K2YX9Sp56udVGnjfWd81DnfTN2zWpxm3Yu/leVV06lGVdSBqGO5HTMksjnO2rl2Xavcl1uUt+ey/cmuLc5vqRbGgbkvnDL8OxAILdBiWqkSVGRg4GR7HvIWzS24dahA4VFO5JySx3JP1MlrG8WrTWpTYMjgMpHcGbcd35nuaoX3e57GQ/EuWkr3NGtUZz5OStPPoLdmYd8SZiXE3FS2ZBc0ecyLSo0BVWq2ioS2kIh6knOf8TSv+XgtCnZUbcm3bao4fSVA3JJ+JmJEtUT0rliUm2+/+0eFparTpqlNQqoAqgdABsBPeInhaIiIAiIgCIiAIiIBH8ao1HpEUQpb2YlR/kAxwXhfkUgpOXY6nb+5z1x7DsB7TfmZQsEFkeXvVfY8pXZjEwyZn1EvPSr3fD6yVtZdVpBgxfJ1kf24Ow7b5kzw+/S5pkruuWQ/cbHcTauLdXQo6hlYYIPQgz5srJKKBKSBEXoo2Ew4NIsE30fhfK9yKjXBqcO4DSoOz0wdTDBLMzYGc4GTsJJRE2RhGCqKpEhILnOxerZVFp5LYzgfNjqJOzDTycVKLi+5GUepNM5V4Y8HZ7tq7KyrRUqCwIBdtiBn2E2vFPh2KtOsPmXQfupJB/eT1XxHtUZ1w+VYg+nuDg/vKZzhziLzSqJpRTnfqT/wJyMzwwweHF2/1ObleKGF40zz5ZrU6lOpRuU82nTU10TJXDpjIyDnBB3Em+AcZu7vVTpURRtTTddQUoiHHpKnA1d+kifD2wq1LipVor6Uo1FVm+BqjacKD36by48M5fvatOqL64CiomladED+nudwxGD9sSemxzcFd9/b+7JaeEnFXff8A1mhwrluzt6ei9uErtXdfib0l12AQZz37y9UaYVQqgBQMADYADoBIXhnJVtQ8srT1vS1FXc6mBc5Y77D8SdE6WKHSuEbscelcGYiJaWCIiAIiIAiIgCIiAIiIAiIgCIiAIiIAiIgCIiAJgzMQCtcb5Ctbly5VqbnctTOnUfdh0aR9h4WWqHNY1K3+1jhcfVRsYiV+Bjvqrch4MG7ouFvbLTULTUKqjAVQAAPoBPWIlhMREQBERAEREAREQBERAP/Z"/>
          <p:cNvSpPr>
            <a:spLocks noChangeAspect="1" noChangeArrowheads="1"/>
          </p:cNvSpPr>
          <p:nvPr/>
        </p:nvSpPr>
        <p:spPr bwMode="auto">
          <a:xfrm>
            <a:off x="1587500" y="-984250"/>
            <a:ext cx="2247900" cy="2038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data:image/jpeg;base64,/9j/4AAQSkZJRgABAQAAAQABAAD/2wCEAAkGBhQSDxQUEBIUFRQUFRQUGBYWFhgVGBYVFRYVFRcYFhcYHCYeFxojGhQYHzEgIycpLCwsFR4xNTAqNSYrLCkBCQoKDgwOGg8PGiwkHyIxKSwpLSwsLywsLSosLCwsLCwvLCwsKSwuLC8sLCksLCwsLCwpLCwsLCwsLCksLCwpKf/AABEIANYA7AMBIgACEQEDEQH/xAAcAAEAAgMBAQEAAAAAAAAAAAAABQYBBAcDAgj/xAA4EAACAQMCBAQFAwMEAQUAAAABAgADBBESIQUGMUEHEyJRMkJhcYEUobEjUpEVYsHRgkNTY3Ly/8QAGgEBAAMBAQEAAAAAAAAAAAAAAAIDBAUBBv/EADIRAAICAQMCBQIEBgMBAAAAAAABAhEDBCExEkETIlFhcQWBMqHB0RQjQpHh8FKx8Qb/2gAMAwEAAhEDEQA/AO4xEQBERAEREAREQBERAEREARExmADILmfm+hYBGuNQWoSoZVJAx7+0jOcuCcRq1qb8PuhSUY1K3bf4hsdW3aQNbxft1rNQurd2VGCF9IbLrsWNM7jfpiVynXOxrxaZz80fN3aXY6TbXK1EV0OVZQw+xGRPac1PALiyuq18l29S3ANZ7fGqoQdwmnooGeo32ktyd4n0L+p5QVqdXchW3DAdwRPVPszyWmdOePdLn2LpExmMyZlMxEQBERAEREAREQBERAEREAREQBERAEZiR3GuImlTzTUPUOypkAk/TPWRnJRVs9St0jcpXKtnSwOk4ODnBxnB9us+be+Spq0OraThsHOD9ZUb7idW1t0VLfNaqdVQU1yPMbbSxHzdBkyWo1aFlRAISmzkEqO9Rvr99pQs+++1c/4LXj2278E9mZkJwE3Req10FRSQEQEMQB1JI9/aTQl0JdSuqKpKnQMonPXEeK0bhDYURVo6dwFDHXk51b7DGN5fDKvzB4iWlnWFGu7eYcHCqWwDsM4nsqrdl2n6uvyx6vbkheKeK62lWnRuaLeb5aNV09FZhuAD1E2EfhVyKXEaq0kbJ0vVwmWU49QOzEHoZ680cS4TWY0b1qRcDOSMMu3ZwMgyF595ES4o24tK9GkKVPFOk50oyncEH3+uO8qblv3NkI430qScL5fqVvinAeJLdtXsK5uRVdiHouGChicLUQnAUA4zJTmLme24bVH6ahRe+NNRVqqMKpPxYAHUkdpocrcu3PDFuLy5wiU6TIoWoHFR32BwpPTrv7znNxcFmZ2OSxJJO/U5meUnFe7OvhwxzzfU04R222v5+DoNh42XauDVp06i9wPQfwZ0/lfnq2vl/pOFqd6bbMPsO4nJrLwevalsKuaasy6hSY+rHbLdAcSqUmq2d2pdWp1aDqxXoRjBxt2I/mSjkyQ/FwQyaTSapNYXUl6H6ozE1OGXwrUadVelRVYfkTaE2nzLVOmZiIg8EREAREQBERAEREAREQBBiYMA+KlYKCWOANyZTbyva1bo1TWYuoxTDD+mj7jUB3mrzrx1jUan0ROoHzGaJ5UuxTDmmpBAbSretQRnBBG5+xnC1Ory5JuOGFqPJ0sWCEYqWSVN8G5+tbh6s9WqlStWOdQJKLTHTGepznP4m5ZhKlJb2+Q601FUzto+V2Q9/rILhnGRTIFRA6aguGAzTYnGRnoR7S2cL5WcV/OuK/mEagqgYUqdvVnrt26TzSSlm3gtuKfEff3Z7nisfPzfr+xq2fE6vEdXku1BKbLl1GfMBJyoPuMdfrLeg2nzRohVCqAAOgAwBPsTsYsbgt3b7s585KT2VIzI7iHL1vXdXrUKdRlxhmUEjHTeSMS6rIptcFE494Q2l1XasWqozsGYIw0n32I2yB2kbzl4TPdVhUt7gIFRUVHBIUKMDSV6ZnTMQZB44vsaIavNBpqXBxnmLkyrYcCqJUqeYzV0qPp1FVXZQBnfHQyG8JuWhdX/AJlRdVK3GvfcGptoB98bn8Cd6r0VdSrqGUjBBGQR7ETlfNvPVLhpa14VRpIxOqo6r6Qx26Dq2BKZwjFqTOlptTmz45YILeW9/J1K4u0pjNR1Ue7ECVXnbkijxOiHpMq1gDoqjcHtpbHUTg3E+MVq51V6rVDnue/0E774XcFe24XSWrkO+qoVPyh2JA+mxGfqTPYZPF2rYr1GkehjGan5ia5Z4QbWzo0C2o0kCFvcjqRJOImhbHJbbdsh+a+IV6Nq9S0pipUXHpOTt3IA6/aULh3jYRlbi3ww66dt/qDuJ1Uyrc88Msv0z1b2iGC49S+l89gGG82aaeP8E4XfpyX4ZQ/DKN/9lVqeN4z6bY4+rCX7lrmKne261qXfZlPVW7gzn3LnJfCL4E0GrZHWm1Qhh/zLbfW1DhfDKot18tVVsbkku22STuTL9THA2seKDUr7luZY21CEWn7lpBmZQ/CHi1WvZVPOYuaddlBPXBRHwfyxl8mHLjeKbg+xlyQcJOL7CIiVEBERAERmY1fWeAzEwWnxRrq+6MGA22Od/wARYKXecu1H4mpNMmjrFQvtp2GQPfORJniPN9Ki5QhmZdjgDr+ZP4le4/ydTuW1B2pP3ZMeofUGYZaeeKD/AIerbt2alljOS8XhKtiDrX9hWrrVq0XDKQevpJG4LKDhj95cLHilOsM03B+nf/EgLfw5twP6j1qh9y5X9lxPi15FalcJUo3LhAwJVhltI+UN3B+sqwx1WN+ZRafNbMlkeCS2bXpZb4iJ1DGIiIAgxEAoninzp+jt/KpnFasDg/2rtk/vOd8oeF1xfr51ZzRpMdiyk1Kg/uUHoN+p9p2fjHKdtdVKdS4oq7U/hJ/gjuPoZLquBtKXi6pXI6GPWvDi6MSpvllP4B4WWNqwcUzVqL89U6t/cL8IP4lwxM4iWpJcGKeSU3cnYmDMyC5tv7qlRH6Gh5tRmA6gBR7nPaTjHqdEUrdHvxfmKlQDAnXVCFxSUjWwH9o7znl5x+44hRrLdU1tLRlwtSrlSKo3XAO79JLVOBW9lUbiXEHPnMFIplsrTqY3FM/Mf43kZf8ACG421O5Wq1K0XCmm4IPp+I0+gOrpmdDBHHDzdv8Al7+i/c2YlGO/5+/sig17W5sKqvlqZ2KVUJ8twdxpbow+hnvxnm+7vdFKo5fJAWmi41t2yB1MuKcaq1rh6bWwXhtsnrSrTONCghQMjJYnfbPSW/kbhNuaK3KWFO2d9Wnb1aM+k77rkdp0Muu6EpzgnJcM1z1PSrlFN+p6+HnK7WNkKdQg1Kjmq+OgZgo0j7BQJaJjEzPn5zc5OUuWcmUnJuTEREiRE17+9WlTao/wqCT+JsSu8+0GawqaCfT6jjuozmQyNxi2gOJcYq1uH+dYqS7AEL8wHfHuZy2pXvfMOUutZOcYbMtXh/zfTo0jQuG0qCWRj0wckgn7za5k8SQAUtNz/wC4eg+0wTljyQU5Sa9ifBD8J5X4jdr/AFqlShT/APkYlz9lB/mdD5d5cp2dLRS1HJ1MzHJZvcyt+H/MbvQZ7qsNLVNNJnOC2B6se4zLwDNOCEK6lyRZmYxMxNJ4YxGJmIAiIgCIiAIiIAiIgCIiAJgiZiAVUcsVa9zWbiDU6tvsKNDTqUY31tn5u23vIvm5lvKycMt6zUWXD1NCnHlD5cr8J9s7S+zzS2UMWCqGbqwABP3PUy6OZp9XpwWLI07KVc0hc3VGztrplp2Wg1wMlnxjSrOdjnG+frLwBPinbqpJVQCdyQAMn6+8x+qTXo1LrxnTnfHviQnLr47EZSs9sxIfmTmmhY0vMuX0g9ABknG5wO8krO7WpTR03V1DD7EZE86JKKk1syNntERIgTzrUgylWGQwII9wRgz0iAcm4/4c16dQm2UVaR3GWCsv0Oo4P3nhw3kn1D9bURcglLdHGuocbAuNlBPt1nU+L8NFeg9JiV1DqNiD2P8Amc4qcripi2NyBd251syoxLUM5CoCc6/Y/wAznT08YyuKJJnhTqJe1UtatM2r0wVoqikBcb4dD/Ilkrcbr8PNC3NGpWp5CGsRksWI6Y2XGeh7CZteKU79ayWn9K5poqio6jXp+HcjcZIxMcAv61sDS4o6hXISlqIYtnY7jtv3k4qt0+e/6Blxt7lXGUYNjY4IOD7HHee0jODcvUbXX5ClfMIZsszDIzjGTsN+0k5sjdbkRERJAREQBERAEREAREQBERAEREAREQDE5RxO0VeZaVVuI01bUAKGDqAZSNHtvtOrzivN/JajjP6hr+2o661Nwjkhx0HTpkzoaDp6pKUquL7XZCZL+NlzZEUKV41YP6nXytJwp9JJDfaXtL1KHD1qUld0p0VZVAyxUKMbDvObeMPBLe4vKPm8QpW7ikE0OpYaWZiHyDsOv+JL+KtzcUOF0EsvMIyis9IE+kJgdN8HaX+FHJjwY03vd3svt/gjdNssHh5zVWv7epVr0fJK1WRRgjKgDs3eWqc94fxS8t+A0TnzL6ov9NamlWyxJUFTjUQMS/W2rQuv4tI1f/bG/wC85+eCUnKNVbr7E4s9YiedSsFxk9ZmnOMFcnSJH2ZE8R4OzV6daiUSopCuxQFnpd01dZIXNUqhYdhmeHCuJCsmoA9SMkYzjG4zvjf9pS80Hk8Le6vjb+57W1mhe8Bf9RTq2rJS9YNcBN6q+xI7/eSPEOFUq4UVqauFYMuoZww3BHtNyJcoo8MATMRJAREQBERAEREAREQBERAEREAREQBGZ53FQqjMFLEAkKOpx2E5Ivj1orslxaMig4PUOB9VM04NLl1F+Groi5KPJ14zhni/yTeV+Jebb271EemihkwcMudjv6fvOr8uc62t8ubasGPdD6XH3UziviLzvxD9ZWps1WhSRyiqoKgqOjFu+evXvOh9MxZ4ahqNRdU+r39iGRqj08UOV72rfU2FtUfXb0UBRSyhgCGBYbLg+83ufONXX+qWtla1alNkShTwDgF2xk47gYlDtOb7ynvTu6w/8yd/zLXy34sutYf6giVVAIFYIPOpk/MD3AnayaTURinUZKKaX37lKlGy73tlS4lxukEuiTYaGqUtJALAjdG779Z06Unw85GSzevcLWNc3RDK5GD5R9QB9ySc527S7z5XVTTkowdqKpfr+ZpijGZp8SsfMXCtpbs2Acfgz3uKZZCBsSNvv2kXY3NSkumuytUyS2nYKOwGd8YnE1uXHGPTqF5H3fr6UWxTfB72FyEVaZJ9IC6mPXHv9Zq3dy6XAVFZ2JB9lVe5Zuk+7uwpOVrZLKCGChvQW7Mff+J91rvVTOTgjf8AE4ufL0RWLPK5x88FHa0uETS7olVMzIbgPERUZ1QllXHq+XJ7A9zJmfQ6TUPUYY5WqvsVyVOhMyI4rxTQrEHAUHJ6n6D/ADN/h5c0UNT4yilsbeojeQ0+tx6jJPHj/p5faw4tLc2IiJuIiIiAIiIAiIgCIiAIiIAiIgCVjnfkShxGiRUUCsoJp1RsynGwJ7r9DLPEnDJLHJSi6aPGrPyJd2tazuWRtVOtRbGQSCCNwVPcd/zO8eG3iFT4jTFC5C/qUXcMARUA6uoP23E2fE3w6HEaQejhbmmDpY7BxtlWx9tj2lB5M8LOI0OI0KtRVppSfUzhwcrg5AAG+ek+lz6vTa3TXkdTXHz+zKFGUJbcF95t8J7K6V6ip5NXSTrp7AkZPqToZ+c6yFcg4yMjb3G20/RHipz4tlQNGmQbiqpwP7VORqPt3nKvC7kg392rVUY21L1O24V3B9KZ777mT+m554NLPLlfl/pTGRKUkkd45ItWp8NtUf4hRTI9sjOPxnH4k5PlFwMDoJ9T5aUuqTfqaDWvVcofKI1ds9PziRF9XpONFc6XBFMspI9TYGPfBzLBNO74XTqOrsgLrup9j2+852q00siuD9LTVppdq7fJJMjLjiC0QyvgIij0/wC0bLj3nnRtitRarVCV05SnjGNQ6uc+o4M9Et2aqFr0AyoC2s4YA9tI6k/xiKlQsSZ8nrc0tLDxJX1tvp6lvFd9+/saIrqddu553fEfLQsTpUdlGOvQADvN+1uKgoaqwCsc4HcL21fWaXCrLzahqVF9NNtNNT/cPicj9h+ZJ8U+EfeatLiz4NFk1eSTcpLbfj3IyaclFENVTXUpK3Q1QSD3wCZZ5WbWuGuqaL6ipZnxuE9Jxk9iSRtLMJu/+chJaVykuW38kcz8wiIn0ZSIiIAiIgCIiAIiIAiIgCIiAIiYgGZiYzM5gFW414a2V3dfqLimXcqFI1HSdOcbfmWO0skpIEpIqIvRVAUD8Ce0zJyySkkpNtI82EREgeiIiAYIkBdrofS2wJ9J7H6ff6SwTzq0VYYYAg9jvOX9S+mw12NRbprhk4T6WRdneaNj0m1dUkroULEZ7qcMPsZrPy5TzlGqJ9nJH2AOQJ92XAKdOp5mXZxndmJAz1wvQTFodHrNOvByOMsf3uiU5Re65NnhvDUoUwlMYA99yT3LE7kzbERO+koqkVCJ5vXUdSB+ZhLhT0YH8yPiwurVg9YiJYBERAEREAREQBERAEREAT4qpkEA4yCM+0+4gHNLyy4nZOz0ya1PJOR6tv8AchwQftmRNx4kXRJDOiEdsaSPocnM67WfCkjsCZzfh3iBmuRc0kKFyNWkZXfG+28sTs4mpxQwtJZJRv7kh4fc4Vbl3pVAXCgt5g6DoNLHuZc6PEqbVGpq4Lpuy53AmuOJ0FpGor0wmM5BAE5/yPfmtxd3/vp1T/46lx++J5V7mmOXwPDxX1N9/Y6jEwJmQOkIiIAiIgCIiAJpcTSqU/oadWd9WRt9MTbd8DJ6CQNxzCQxIA0j95g1uqw4UoZXXVttyRlJLk063C7rqyo/2ff9xvNYZHYqfY7ES5atsyq8RrhqjEdP+u8+Y+s6HBpoxnjbUm/W/v6lGSKStG9wni51+W5z6WYHvhcZ/mSVvxVHOAcE9Ae/2lZ4VVAD3DAeWQaVP2ff1Nn2zsPtPSxtqBqgLqSoEYqNRZUyMFsGb9Hqs2OGLFKSum2nd123+CcW6SLaDMyBtrS4pozLUWqTjSnwge5JOd95NW5bSNYGrG+Nxn6Tv4csprzRr8/zLUz1iIM0HoieFK8RmZVYFl2YA7j7z3E8TT4PLsRMEyL4/wAx07SialTJAOMLucnp9p5KSirYbSVslYnhZXPmU1fSV1KG0nqMjODPeSW56YkDzJzdSs9OvLM5GFHU7429z9JMXtJmpsqNoYggNjOk++JWrbgKWtMPdVP1VZWZqbVAoIbBwtMdj/3PUUZnKvK69yG4za3Rfz7q5FK3Uh0VR/Ub5gmnYKegPWRFXgS3yVLizHlkOQ1Nzs7d/Lb365H1lgt6FfiAqf6hRNG2XLLqOioCMdMdBjM0Lmw/VBVs6qUrKgdLEZUqRudvmY+/1kkzlZcSlyrT7Pn5t8IqZ4PdA6Bb19WcaQp//M6byPyh+kQvVwa9QYbHRF6hB/ye89eVlruz1alQGiQEoqrBwVX/ANQkdz0x9JZMTyTbNWk0WPE/EV37mYiJE6QiIgCIiAIiIBrcRH9Jse0pl6+KZ+uB+SQB/Mul62KbZ6YMq3C7MVrpQd1ojzCOxc5CZ+25/Iny31bTvPrMUF9/iyjJG5Ik+N8RFNVQsAdIJJIG3T/iQlpa/qmC7+TnLP0D4+RO5yep9pcLiwp1CDURWI6FlBx/mQfMtQ0iGOrTj06QT6h0UAd5P6honDJ/FSudVUfQlKO/VyedbjIQsCFFNBg08DAA7Y+38zebgqikTbKqM+GOc7jY4z1E+OH2i16dN7mkorbkK25Xrp1DucYP5kbVubhK4Xy2LlviwTT0Z+It2AHaSUZ4l/MvIpuveN8/+Djk2bOnXtg71AWLYC001OFAzv06nP7CWG1qlkVipUkZ0nqPvPm3u1f4TmbE7GlxQhH+XK49lyixKuBMGZmpxS9FKi9Q/KpP/U1tpK2G6VnPeWbs0+NVU7VGqg/jJWdMzOLcs3DPxSi+d3qlj9iGJlr454hVKF21LyhoQ4OfiP1E5el1EceNufFujBp80YQblxZYuNcz0qR8oVVFZhpUezHpn23lc5S4BWp1KtzxFtKkEeU5DA4OdbdRnbaRdTh1K2YX9Sp56udVGnjfWd81DnfTN2zWpxm3Yu/leVV06lGVdSBqGO5HTMksjnO2rl2Xavcl1uUt+ey/cmuLc5vqRbGgbkvnDL8OxAILdBiWqkSVGRg4GR7HvIWzS24dahA4VFO5JySx3JP1MlrG8WrTWpTYMjgMpHcGbcd35nuaoX3e57GQ/EuWkr3NGtUZz5OStPPoLdmYd8SZiXE3FS2ZBc0ecyLSo0BVWq2ioS2kIh6knOf8TSv+XgtCnZUbcm3bao4fSVA3JJ+JmJEtUT0rliUm2+/+0eFparTpqlNQqoAqgdABsBPeInhaIiIAiIgCIiAIiIBH8ao1HpEUQpb2YlR/kAxwXhfkUgpOXY6nb+5z1x7DsB7TfmZQsEFkeXvVfY8pXZjEwyZn1EvPSr3fD6yVtZdVpBgxfJ1kf24Ow7b5kzw+/S5pkruuWQ/cbHcTauLdXQo6hlYYIPQgz5srJKKBKSBEXoo2Ew4NIsE30fhfK9yKjXBqcO4DSoOz0wdTDBLMzYGc4GTsJJRE2RhGCqKpEhILnOxerZVFp5LYzgfNjqJOzDTycVKLi+5GUepNM5V4Y8HZ7tq7KyrRUqCwIBdtiBn2E2vFPh2KtOsPmXQfupJB/eT1XxHtUZ1w+VYg+nuDg/vKZzhziLzSqJpRTnfqT/wJyMzwwweHF2/1ObleKGF40zz5ZrU6lOpRuU82nTU10TJXDpjIyDnBB3Em+AcZu7vVTpURRtTTddQUoiHHpKnA1d+kifD2wq1LipVor6Uo1FVm+BqjacKD36by48M5fvatOqL64CiomladED+nudwxGD9sSemxzcFd9/b+7JaeEnFXff8A1mhwrluzt6ei9uErtXdfib0l12AQZz37y9UaYVQqgBQMADYADoBIXhnJVtQ8srT1vS1FXc6mBc5Y77D8SdE6WKHSuEbscelcGYiJaWCIiAIiIAiIgCIiAIiIAiIgCIiAIiIAiIgCIiAJgzMQCtcb5Ctbly5VqbnctTOnUfdh0aR9h4WWqHNY1K3+1jhcfVRsYiV+Bjvqrch4MG7ouFvbLTULTUKqjAVQAAPoBPWIlhMREQBERAEREAREQBERAP/Z"/>
          <p:cNvSpPr>
            <a:spLocks noChangeAspect="1" noChangeArrowheads="1"/>
          </p:cNvSpPr>
          <p:nvPr/>
        </p:nvSpPr>
        <p:spPr bwMode="auto">
          <a:xfrm>
            <a:off x="1587500" y="-984250"/>
            <a:ext cx="2247900" cy="2038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 name="Picture 10" descr="https://encrypted-tbn0.gstatic.com/images?q=tbn:ANd9GcTzVKBmbsnUOXjwSnp7q2dkd9HuE9kVpCVrgilu8VQSjcXdsmgb"/>
          <p:cNvPicPr>
            <a:picLocks noChangeAspect="1" noChangeArrowheads="1"/>
          </p:cNvPicPr>
          <p:nvPr/>
        </p:nvPicPr>
        <p:blipFill>
          <a:blip r:embed="rId4" cstate="print"/>
          <a:srcRect/>
          <a:stretch>
            <a:fillRect/>
          </a:stretch>
        </p:blipFill>
        <p:spPr bwMode="auto">
          <a:xfrm>
            <a:off x="7100207" y="2510570"/>
            <a:ext cx="4152054" cy="2752994"/>
          </a:xfrm>
          <a:prstGeom prst="rect">
            <a:avLst/>
          </a:prstGeom>
          <a:noFill/>
        </p:spPr>
      </p:pic>
    </p:spTree>
    <p:extLst>
      <p:ext uri="{BB962C8B-B14F-4D97-AF65-F5344CB8AC3E}">
        <p14:creationId xmlns:p14="http://schemas.microsoft.com/office/powerpoint/2010/main" val="4042937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209800" y="685800"/>
            <a:ext cx="1219200" cy="369332"/>
          </a:xfrm>
          <a:prstGeom prst="rect">
            <a:avLst/>
          </a:prstGeom>
          <a:noFill/>
        </p:spPr>
        <p:txBody>
          <a:bodyPr wrap="square" rtlCol="0">
            <a:spAutoFit/>
          </a:bodyPr>
          <a:lstStyle/>
          <a:p>
            <a:endParaRPr lang="en-US" dirty="0"/>
          </a:p>
        </p:txBody>
      </p:sp>
      <p:sp>
        <p:nvSpPr>
          <p:cNvPr id="6" name="TextBox 5"/>
          <p:cNvSpPr txBox="1"/>
          <p:nvPr/>
        </p:nvSpPr>
        <p:spPr>
          <a:xfrm>
            <a:off x="206829" y="63164"/>
            <a:ext cx="11756571" cy="707886"/>
          </a:xfrm>
          <a:prstGeom prst="rect">
            <a:avLst/>
          </a:prstGeom>
          <a:noFill/>
        </p:spPr>
        <p:txBody>
          <a:bodyPr wrap="square" rtlCol="0">
            <a:spAutoFit/>
          </a:bodyPr>
          <a:lstStyle/>
          <a:p>
            <a:pPr algn="ctr"/>
            <a:r>
              <a:rPr lang="en-US" sz="4000" dirty="0">
                <a:solidFill>
                  <a:schemeClr val="bg1"/>
                </a:solidFill>
                <a:latin typeface="Rockwell" panose="02060603020205020403" pitchFamily="18" charset="0"/>
                <a:cs typeface="Levenim MT" pitchFamily="2" charset="-79"/>
              </a:rPr>
              <a:t>Sight Restored </a:t>
            </a:r>
          </a:p>
        </p:txBody>
      </p:sp>
      <p:sp>
        <p:nvSpPr>
          <p:cNvPr id="7" name="TextBox 6"/>
          <p:cNvSpPr txBox="1"/>
          <p:nvPr/>
        </p:nvSpPr>
        <p:spPr>
          <a:xfrm>
            <a:off x="0" y="6490396"/>
            <a:ext cx="7772400" cy="307777"/>
          </a:xfrm>
          <a:prstGeom prst="rect">
            <a:avLst/>
          </a:prstGeom>
          <a:noFill/>
        </p:spPr>
        <p:txBody>
          <a:bodyPr wrap="square" rtlCol="0">
            <a:spAutoFit/>
          </a:bodyPr>
          <a:lstStyle/>
          <a:p>
            <a:r>
              <a:rPr lang="en-US" sz="1400" dirty="0">
                <a:solidFill>
                  <a:schemeClr val="bg1"/>
                </a:solidFill>
                <a:latin typeface="Levenim MT" pitchFamily="2" charset="-79"/>
                <a:cs typeface="Levenim MT" pitchFamily="2" charset="-79"/>
              </a:rPr>
              <a:t>Acts 9:18</a:t>
            </a:r>
          </a:p>
        </p:txBody>
      </p:sp>
      <p:sp>
        <p:nvSpPr>
          <p:cNvPr id="8" name="TextBox 7"/>
          <p:cNvSpPr txBox="1"/>
          <p:nvPr/>
        </p:nvSpPr>
        <p:spPr>
          <a:xfrm>
            <a:off x="2133600" y="1905001"/>
            <a:ext cx="4953000" cy="1384995"/>
          </a:xfrm>
          <a:prstGeom prst="rect">
            <a:avLst/>
          </a:prstGeom>
          <a:noFill/>
        </p:spPr>
        <p:txBody>
          <a:bodyPr wrap="square" rtlCol="0">
            <a:spAutoFit/>
          </a:bodyPr>
          <a:lstStyle/>
          <a:p>
            <a:r>
              <a:rPr lang="en-US" sz="2800" i="1" dirty="0">
                <a:solidFill>
                  <a:srgbClr val="FFFF00"/>
                </a:solidFill>
                <a:latin typeface="Levenim MT" pitchFamily="2" charset="-79"/>
                <a:cs typeface="Levenim MT" pitchFamily="2" charset="-79"/>
              </a:rPr>
              <a:t>“And immediately there fell from his eyes as it had been scales…</a:t>
            </a:r>
          </a:p>
        </p:txBody>
      </p:sp>
      <p:sp>
        <p:nvSpPr>
          <p:cNvPr id="9" name="TextBox 8"/>
          <p:cNvSpPr txBox="1"/>
          <p:nvPr/>
        </p:nvSpPr>
        <p:spPr>
          <a:xfrm>
            <a:off x="5334000" y="5105401"/>
            <a:ext cx="4953000" cy="1384995"/>
          </a:xfrm>
          <a:prstGeom prst="rect">
            <a:avLst/>
          </a:prstGeom>
          <a:noFill/>
        </p:spPr>
        <p:txBody>
          <a:bodyPr wrap="square" rtlCol="0">
            <a:spAutoFit/>
          </a:bodyPr>
          <a:lstStyle/>
          <a:p>
            <a:r>
              <a:rPr lang="en-US" sz="2800" i="1" dirty="0">
                <a:solidFill>
                  <a:srgbClr val="FFFF00"/>
                </a:solidFill>
                <a:latin typeface="Levenim MT" pitchFamily="2" charset="-79"/>
                <a:cs typeface="Levenim MT" pitchFamily="2" charset="-79"/>
              </a:rPr>
              <a:t>“and he received sight forthwith, and arose, and was baptized.”</a:t>
            </a:r>
          </a:p>
        </p:txBody>
      </p:sp>
      <p:pic>
        <p:nvPicPr>
          <p:cNvPr id="3074" name="Picture 2" descr="http://t2.gstatic.com/images?q=tbn:ANd9GcRQlb8DCjs9Jg2i7qAPXbiIUOsb_6iDoj_7zBbgXeCcU15V29-jkg"/>
          <p:cNvPicPr>
            <a:picLocks noChangeAspect="1" noChangeArrowheads="1"/>
          </p:cNvPicPr>
          <p:nvPr/>
        </p:nvPicPr>
        <p:blipFill>
          <a:blip r:embed="rId3" cstate="print"/>
          <a:srcRect/>
          <a:stretch>
            <a:fillRect/>
          </a:stretch>
        </p:blipFill>
        <p:spPr bwMode="auto">
          <a:xfrm>
            <a:off x="7086600" y="1144906"/>
            <a:ext cx="2710543" cy="3608412"/>
          </a:xfrm>
          <a:prstGeom prst="rect">
            <a:avLst/>
          </a:prstGeom>
          <a:noFill/>
        </p:spPr>
      </p:pic>
      <p:grpSp>
        <p:nvGrpSpPr>
          <p:cNvPr id="11" name="Group 10"/>
          <p:cNvGrpSpPr/>
          <p:nvPr/>
        </p:nvGrpSpPr>
        <p:grpSpPr>
          <a:xfrm>
            <a:off x="1392144" y="3839601"/>
            <a:ext cx="3289208" cy="2390250"/>
            <a:chOff x="384206" y="4158361"/>
            <a:chExt cx="3289208" cy="2390250"/>
          </a:xfrm>
        </p:grpSpPr>
        <p:grpSp>
          <p:nvGrpSpPr>
            <p:cNvPr id="12" name="Group 11"/>
            <p:cNvGrpSpPr/>
            <p:nvPr/>
          </p:nvGrpSpPr>
          <p:grpSpPr>
            <a:xfrm>
              <a:off x="384206" y="4158361"/>
              <a:ext cx="3289208" cy="2390250"/>
              <a:chOff x="609599" y="833642"/>
              <a:chExt cx="7941747" cy="5771225"/>
            </a:xfrm>
          </p:grpSpPr>
          <p:grpSp>
            <p:nvGrpSpPr>
              <p:cNvPr id="14" name="Group 14"/>
              <p:cNvGrpSpPr/>
              <p:nvPr/>
            </p:nvGrpSpPr>
            <p:grpSpPr>
              <a:xfrm rot="10800000">
                <a:off x="7696200" y="5257800"/>
                <a:ext cx="621450" cy="1347067"/>
                <a:chOff x="7010400" y="381000"/>
                <a:chExt cx="762000" cy="2033666"/>
              </a:xfrm>
            </p:grpSpPr>
            <p:sp>
              <p:nvSpPr>
                <p:cNvPr id="27" name="Rounded Rectangle 26"/>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1"/>
              <p:cNvGrpSpPr/>
              <p:nvPr/>
            </p:nvGrpSpPr>
            <p:grpSpPr>
              <a:xfrm rot="10800000">
                <a:off x="939238" y="4923502"/>
                <a:ext cx="621450" cy="1347067"/>
                <a:chOff x="7010400" y="381000"/>
                <a:chExt cx="762000" cy="2033666"/>
              </a:xfrm>
            </p:grpSpPr>
            <p:sp>
              <p:nvSpPr>
                <p:cNvPr id="25" name="Rounded Rectangle 24"/>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99460" y="833642"/>
                <a:ext cx="621450" cy="986197"/>
                <a:chOff x="7031201" y="834275"/>
                <a:chExt cx="762000" cy="1488861"/>
              </a:xfrm>
            </p:grpSpPr>
            <p:sp>
              <p:nvSpPr>
                <p:cNvPr id="23" name="Rounded Rectangle 22"/>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7646520" y="1148254"/>
                <a:ext cx="621450" cy="1017899"/>
                <a:chOff x="7087348" y="824753"/>
                <a:chExt cx="762000" cy="1536722"/>
              </a:xfrm>
            </p:grpSpPr>
            <p:sp>
              <p:nvSpPr>
                <p:cNvPr id="21" name="Rounded Rectangle 20"/>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812830" y="4834449"/>
              <a:ext cx="2348613" cy="1077218"/>
            </a:xfrm>
            <a:prstGeom prst="rect">
              <a:avLst/>
            </a:prstGeom>
          </p:spPr>
          <p:txBody>
            <a:bodyPr wrap="square">
              <a:spAutoFit/>
            </a:bodyPr>
            <a:lstStyle/>
            <a:p>
              <a:pPr algn="ctr"/>
              <a:r>
                <a:rPr lang="en-US" sz="1600" b="1" dirty="0"/>
                <a:t>If we submit to the Lord’s will, then we can change and can fulfill the potential He sees in us</a:t>
              </a:r>
              <a:endParaRPr lang="en-US" sz="1600" dirty="0"/>
            </a:p>
          </p:txBody>
        </p:sp>
      </p:grpSp>
    </p:spTree>
    <p:extLst>
      <p:ext uri="{BB962C8B-B14F-4D97-AF65-F5344CB8AC3E}">
        <p14:creationId xmlns:p14="http://schemas.microsoft.com/office/powerpoint/2010/main" val="80896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209800" y="685800"/>
            <a:ext cx="1219200" cy="369332"/>
          </a:xfrm>
          <a:prstGeom prst="rect">
            <a:avLst/>
          </a:prstGeom>
          <a:noFill/>
        </p:spPr>
        <p:txBody>
          <a:bodyPr wrap="square" rtlCol="0">
            <a:spAutoFit/>
          </a:bodyPr>
          <a:lstStyle/>
          <a:p>
            <a:endParaRPr lang="en-US" dirty="0"/>
          </a:p>
        </p:txBody>
      </p:sp>
      <p:sp>
        <p:nvSpPr>
          <p:cNvPr id="8" name="TextBox 7"/>
          <p:cNvSpPr txBox="1"/>
          <p:nvPr/>
        </p:nvSpPr>
        <p:spPr>
          <a:xfrm>
            <a:off x="1595265" y="731774"/>
            <a:ext cx="6753506" cy="5693866"/>
          </a:xfrm>
          <a:prstGeom prst="rect">
            <a:avLst/>
          </a:prstGeom>
          <a:noFill/>
        </p:spPr>
        <p:txBody>
          <a:bodyPr wrap="square" rtlCol="0">
            <a:spAutoFit/>
          </a:bodyPr>
          <a:lstStyle/>
          <a:p>
            <a:r>
              <a:rPr lang="en-US" sz="2800" dirty="0">
                <a:solidFill>
                  <a:schemeClr val="bg1"/>
                </a:solidFill>
              </a:rPr>
              <a:t>“When the Savior was to choose a missionary of zeal and power, He found him not among His advocates but amidst His adversaries. </a:t>
            </a:r>
          </a:p>
          <a:p>
            <a:endParaRPr lang="en-US" sz="2800" dirty="0">
              <a:solidFill>
                <a:schemeClr val="bg1"/>
              </a:solidFill>
            </a:endParaRPr>
          </a:p>
          <a:p>
            <a:r>
              <a:rPr lang="en-US" sz="2800" dirty="0">
                <a:solidFill>
                  <a:schemeClr val="bg1"/>
                </a:solidFill>
              </a:rPr>
              <a:t>The experience of Damascus’s way changed Saul. </a:t>
            </a:r>
          </a:p>
          <a:p>
            <a:endParaRPr lang="en-US" sz="2800" dirty="0">
              <a:solidFill>
                <a:schemeClr val="bg1"/>
              </a:solidFill>
            </a:endParaRPr>
          </a:p>
          <a:p>
            <a:r>
              <a:rPr lang="en-US" sz="2800" dirty="0">
                <a:solidFill>
                  <a:schemeClr val="bg1"/>
                </a:solidFill>
              </a:rPr>
              <a:t>Of him the Lord declared, ‘He is a chosen vessel unto me, to bear my name before the Gentiles, and kings, and the children of Israel. </a:t>
            </a:r>
          </a:p>
          <a:p>
            <a:endParaRPr lang="en-US" sz="2800" dirty="0">
              <a:solidFill>
                <a:schemeClr val="bg1"/>
              </a:solidFill>
            </a:endParaRPr>
          </a:p>
          <a:p>
            <a:r>
              <a:rPr lang="en-US" sz="2800" dirty="0">
                <a:solidFill>
                  <a:schemeClr val="bg1"/>
                </a:solidFill>
              </a:rPr>
              <a:t>Saul the persecutor became Paul the </a:t>
            </a:r>
            <a:r>
              <a:rPr lang="en-US" sz="2800" dirty="0" err="1">
                <a:solidFill>
                  <a:schemeClr val="bg1"/>
                </a:solidFill>
              </a:rPr>
              <a:t>proselyter</a:t>
            </a:r>
            <a:r>
              <a:rPr lang="en-US" sz="2800" dirty="0">
                <a:solidFill>
                  <a:schemeClr val="bg1"/>
                </a:solidFill>
              </a:rPr>
              <a:t>.”</a:t>
            </a:r>
            <a:endParaRPr lang="en-US" sz="2800" dirty="0">
              <a:solidFill>
                <a:schemeClr val="bg1"/>
              </a:solidFill>
              <a:latin typeface="Levenim MT" pitchFamily="2" charset="-79"/>
              <a:cs typeface="Levenim MT" pitchFamily="2" charset="-79"/>
            </a:endParaRPr>
          </a:p>
        </p:txBody>
      </p:sp>
      <p:sp>
        <p:nvSpPr>
          <p:cNvPr id="11" name="TextBox 10"/>
          <p:cNvSpPr txBox="1"/>
          <p:nvPr/>
        </p:nvSpPr>
        <p:spPr>
          <a:xfrm>
            <a:off x="8784502" y="6445174"/>
            <a:ext cx="3276600" cy="307777"/>
          </a:xfrm>
          <a:prstGeom prst="rect">
            <a:avLst/>
          </a:prstGeom>
          <a:noFill/>
        </p:spPr>
        <p:txBody>
          <a:bodyPr wrap="square" rtlCol="0">
            <a:spAutoFit/>
          </a:bodyPr>
          <a:lstStyle/>
          <a:p>
            <a:pPr algn="r"/>
            <a:r>
              <a:rPr lang="en-US" sz="1400" dirty="0">
                <a:solidFill>
                  <a:schemeClr val="bg1"/>
                </a:solidFill>
                <a:latin typeface="Levenim MT" pitchFamily="2" charset="-79"/>
                <a:cs typeface="Levenim MT" pitchFamily="2" charset="-79"/>
              </a:rPr>
              <a:t>(8)</a:t>
            </a:r>
          </a:p>
        </p:txBody>
      </p:sp>
      <p:pic>
        <p:nvPicPr>
          <p:cNvPr id="11266" name="Picture 2" descr="Image result for baptism of paul new testament"/>
          <p:cNvPicPr>
            <a:picLocks noChangeAspect="1" noChangeArrowheads="1"/>
          </p:cNvPicPr>
          <p:nvPr/>
        </p:nvPicPr>
        <p:blipFill rotWithShape="1">
          <a:blip r:embed="rId3">
            <a:extLst>
              <a:ext uri="{28A0092B-C50C-407E-A947-70E740481C1C}">
                <a14:useLocalDpi xmlns:a14="http://schemas.microsoft.com/office/drawing/2010/main" val="0"/>
              </a:ext>
            </a:extLst>
          </a:blip>
          <a:srcRect t="488" r="20649"/>
          <a:stretch/>
        </p:blipFill>
        <p:spPr bwMode="auto">
          <a:xfrm>
            <a:off x="8504379" y="2053318"/>
            <a:ext cx="3290946" cy="275136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369" y="258625"/>
            <a:ext cx="923621" cy="1223681"/>
          </a:xfrm>
          <a:prstGeom prst="rect">
            <a:avLst/>
          </a:prstGeom>
        </p:spPr>
      </p:pic>
    </p:spTree>
    <p:extLst>
      <p:ext uri="{BB962C8B-B14F-4D97-AF65-F5344CB8AC3E}">
        <p14:creationId xmlns:p14="http://schemas.microsoft.com/office/powerpoint/2010/main" val="58902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209800" y="685800"/>
            <a:ext cx="1219200" cy="369332"/>
          </a:xfrm>
          <a:prstGeom prst="rect">
            <a:avLst/>
          </a:prstGeom>
          <a:noFill/>
        </p:spPr>
        <p:txBody>
          <a:bodyPr wrap="square" rtlCol="0">
            <a:spAutoFit/>
          </a:bodyPr>
          <a:lstStyle/>
          <a:p>
            <a:endParaRPr lang="en-US" dirty="0"/>
          </a:p>
        </p:txBody>
      </p:sp>
      <p:sp>
        <p:nvSpPr>
          <p:cNvPr id="6" name="TextBox 5"/>
          <p:cNvSpPr txBox="1"/>
          <p:nvPr/>
        </p:nvSpPr>
        <p:spPr>
          <a:xfrm>
            <a:off x="206829" y="63164"/>
            <a:ext cx="11756571" cy="707886"/>
          </a:xfrm>
          <a:prstGeom prst="rect">
            <a:avLst/>
          </a:prstGeom>
          <a:noFill/>
        </p:spPr>
        <p:txBody>
          <a:bodyPr wrap="square" rtlCol="0">
            <a:spAutoFit/>
          </a:bodyPr>
          <a:lstStyle/>
          <a:p>
            <a:pPr algn="ctr"/>
            <a:r>
              <a:rPr lang="en-US" sz="4000" dirty="0">
                <a:solidFill>
                  <a:schemeClr val="bg1"/>
                </a:solidFill>
                <a:latin typeface="Rockwell" panose="02060603020205020403" pitchFamily="18" charset="0"/>
                <a:cs typeface="Levenim MT" pitchFamily="2" charset="-79"/>
              </a:rPr>
              <a:t>Saul Leaves For Arabia</a:t>
            </a:r>
          </a:p>
        </p:txBody>
      </p:sp>
      <p:sp>
        <p:nvSpPr>
          <p:cNvPr id="7" name="TextBox 6"/>
          <p:cNvSpPr txBox="1"/>
          <p:nvPr/>
        </p:nvSpPr>
        <p:spPr>
          <a:xfrm>
            <a:off x="0" y="6490396"/>
            <a:ext cx="7772400" cy="307777"/>
          </a:xfrm>
          <a:prstGeom prst="rect">
            <a:avLst/>
          </a:prstGeom>
          <a:noFill/>
        </p:spPr>
        <p:txBody>
          <a:bodyPr wrap="square" rtlCol="0">
            <a:spAutoFit/>
          </a:bodyPr>
          <a:lstStyle/>
          <a:p>
            <a:r>
              <a:rPr lang="en-US" sz="1400" dirty="0">
                <a:solidFill>
                  <a:schemeClr val="bg1"/>
                </a:solidFill>
                <a:latin typeface="Levenim MT" pitchFamily="2" charset="-79"/>
                <a:cs typeface="Levenim MT" pitchFamily="2" charset="-79"/>
              </a:rPr>
              <a:t>Galatians 1:17; Acts 9:23-25</a:t>
            </a:r>
          </a:p>
        </p:txBody>
      </p:sp>
      <p:sp>
        <p:nvSpPr>
          <p:cNvPr id="2" name="Rectangle 1"/>
          <p:cNvSpPr/>
          <p:nvPr/>
        </p:nvSpPr>
        <p:spPr>
          <a:xfrm>
            <a:off x="566057" y="1300005"/>
            <a:ext cx="6096000" cy="2246769"/>
          </a:xfrm>
          <a:prstGeom prst="rect">
            <a:avLst/>
          </a:prstGeom>
        </p:spPr>
        <p:txBody>
          <a:bodyPr>
            <a:spAutoFit/>
          </a:bodyPr>
          <a:lstStyle/>
          <a:p>
            <a:r>
              <a:rPr lang="en-US" sz="2000" dirty="0">
                <a:solidFill>
                  <a:schemeClr val="bg1"/>
                </a:solidFill>
              </a:rPr>
              <a:t>We learn in Galatians that after Saul’s conversion he left Damascus and journeyed to Arabia.</a:t>
            </a:r>
          </a:p>
          <a:p>
            <a:endParaRPr lang="en-US" sz="2000" dirty="0">
              <a:solidFill>
                <a:schemeClr val="bg1"/>
              </a:solidFill>
            </a:endParaRPr>
          </a:p>
          <a:p>
            <a:r>
              <a:rPr lang="en-US" sz="2000" dirty="0">
                <a:solidFill>
                  <a:schemeClr val="bg1"/>
                </a:solidFill>
              </a:rPr>
              <a:t>It is not recorded why Saul went there, but he may have gone for study and reflection.</a:t>
            </a:r>
          </a:p>
          <a:p>
            <a:endParaRPr lang="en-US" sz="2000" dirty="0">
              <a:solidFill>
                <a:schemeClr val="bg1"/>
              </a:solidFill>
            </a:endParaRPr>
          </a:p>
          <a:p>
            <a:r>
              <a:rPr lang="en-US" sz="2000" dirty="0">
                <a:solidFill>
                  <a:schemeClr val="bg1"/>
                </a:solidFill>
              </a:rPr>
              <a:t> or he may have fled there for safety </a:t>
            </a:r>
          </a:p>
        </p:txBody>
      </p:sp>
      <p:sp>
        <p:nvSpPr>
          <p:cNvPr id="3" name="Rectangle 2"/>
          <p:cNvSpPr/>
          <p:nvPr/>
        </p:nvSpPr>
        <p:spPr>
          <a:xfrm>
            <a:off x="4876800" y="4838056"/>
            <a:ext cx="6096000" cy="1754326"/>
          </a:xfrm>
          <a:prstGeom prst="rect">
            <a:avLst/>
          </a:prstGeom>
        </p:spPr>
        <p:txBody>
          <a:bodyPr>
            <a:spAutoFit/>
          </a:bodyPr>
          <a:lstStyle/>
          <a:p>
            <a:r>
              <a:rPr lang="en-US" dirty="0">
                <a:solidFill>
                  <a:schemeClr val="bg1"/>
                </a:solidFill>
                <a:latin typeface="Open Sans"/>
              </a:rPr>
              <a:t>He sojourned in Arabia for as long as three years. While there, Saul likely deepened his understanding of how Jesus Christ fulfilled many Old Testament prophecies. After his time in Arabia, he returned to Damascus for a short period of time before journeying to Jerusalem to see Peter and other Church leaders.</a:t>
            </a:r>
            <a:endParaRPr lang="en-US" dirty="0">
              <a:solidFill>
                <a:schemeClr val="bg1"/>
              </a:solidFill>
            </a:endParaRPr>
          </a:p>
        </p:txBody>
      </p:sp>
      <p:pic>
        <p:nvPicPr>
          <p:cNvPr id="12290" name="Picture 2" descr="Image result for arabian desert"/>
          <p:cNvPicPr>
            <a:picLocks noChangeAspect="1" noChangeArrowheads="1"/>
          </p:cNvPicPr>
          <p:nvPr/>
        </p:nvPicPr>
        <p:blipFill rotWithShape="1">
          <a:blip r:embed="rId3">
            <a:extLst>
              <a:ext uri="{28A0092B-C50C-407E-A947-70E740481C1C}">
                <a14:useLocalDpi xmlns:a14="http://schemas.microsoft.com/office/drawing/2010/main" val="0"/>
              </a:ext>
            </a:extLst>
          </a:blip>
          <a:srcRect r="9176" b="8697"/>
          <a:stretch/>
        </p:blipFill>
        <p:spPr bwMode="auto">
          <a:xfrm>
            <a:off x="6662057" y="1218120"/>
            <a:ext cx="4746171" cy="317286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Image result for arabian dese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199" y="3791647"/>
            <a:ext cx="2675131" cy="252883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1579492" y="6428841"/>
            <a:ext cx="530915" cy="369332"/>
          </a:xfrm>
          <a:prstGeom prst="rect">
            <a:avLst/>
          </a:prstGeom>
        </p:spPr>
        <p:txBody>
          <a:bodyPr wrap="none">
            <a:spAutoFit/>
          </a:bodyPr>
          <a:lstStyle/>
          <a:p>
            <a:r>
              <a:rPr lang="en-US" dirty="0">
                <a:solidFill>
                  <a:schemeClr val="bg1"/>
                </a:solidFill>
                <a:latin typeface="Open Sans"/>
              </a:rPr>
              <a:t> (1)</a:t>
            </a:r>
            <a:endParaRPr lang="en-US" dirty="0">
              <a:solidFill>
                <a:schemeClr val="bg1"/>
              </a:solidFill>
            </a:endParaRPr>
          </a:p>
        </p:txBody>
      </p:sp>
    </p:spTree>
    <p:extLst>
      <p:ext uri="{BB962C8B-B14F-4D97-AF65-F5344CB8AC3E}">
        <p14:creationId xmlns:p14="http://schemas.microsoft.com/office/powerpoint/2010/main" val="222130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209800" y="685800"/>
            <a:ext cx="1219200" cy="369332"/>
          </a:xfrm>
          <a:prstGeom prst="rect">
            <a:avLst/>
          </a:prstGeom>
          <a:noFill/>
        </p:spPr>
        <p:txBody>
          <a:bodyPr wrap="square" rtlCol="0">
            <a:spAutoFit/>
          </a:bodyPr>
          <a:lstStyle/>
          <a:p>
            <a:endParaRPr lang="en-US" dirty="0"/>
          </a:p>
        </p:txBody>
      </p:sp>
      <p:sp>
        <p:nvSpPr>
          <p:cNvPr id="6" name="TextBox 5"/>
          <p:cNvSpPr txBox="1"/>
          <p:nvPr/>
        </p:nvSpPr>
        <p:spPr>
          <a:xfrm>
            <a:off x="206829" y="63164"/>
            <a:ext cx="11756571" cy="707886"/>
          </a:xfrm>
          <a:prstGeom prst="rect">
            <a:avLst/>
          </a:prstGeom>
          <a:noFill/>
        </p:spPr>
        <p:txBody>
          <a:bodyPr wrap="square" rtlCol="0">
            <a:spAutoFit/>
          </a:bodyPr>
          <a:lstStyle/>
          <a:p>
            <a:pPr algn="ctr" fontAlgn="base"/>
            <a:r>
              <a:rPr lang="en-US" sz="4000" dirty="0">
                <a:solidFill>
                  <a:schemeClr val="bg1"/>
                </a:solidFill>
                <a:latin typeface="Rockwell" panose="02060603020205020403" pitchFamily="18" charset="0"/>
              </a:rPr>
              <a:t>Barnabas—Tribe of Levi</a:t>
            </a:r>
          </a:p>
        </p:txBody>
      </p:sp>
      <p:sp>
        <p:nvSpPr>
          <p:cNvPr id="7" name="TextBox 6"/>
          <p:cNvSpPr txBox="1"/>
          <p:nvPr/>
        </p:nvSpPr>
        <p:spPr>
          <a:xfrm>
            <a:off x="0" y="6490396"/>
            <a:ext cx="7772400" cy="307777"/>
          </a:xfrm>
          <a:prstGeom prst="rect">
            <a:avLst/>
          </a:prstGeom>
          <a:noFill/>
        </p:spPr>
        <p:txBody>
          <a:bodyPr wrap="square" rtlCol="0">
            <a:spAutoFit/>
          </a:bodyPr>
          <a:lstStyle/>
          <a:p>
            <a:pPr fontAlgn="base"/>
            <a:r>
              <a:rPr lang="en-US" sz="1400" dirty="0">
                <a:solidFill>
                  <a:schemeClr val="bg1"/>
                </a:solidFill>
              </a:rPr>
              <a:t>Acts 9:26–31; 11:22–30</a:t>
            </a:r>
          </a:p>
        </p:txBody>
      </p:sp>
      <p:sp>
        <p:nvSpPr>
          <p:cNvPr id="2" name="Rectangle 1"/>
          <p:cNvSpPr/>
          <p:nvPr/>
        </p:nvSpPr>
        <p:spPr>
          <a:xfrm>
            <a:off x="461681" y="759175"/>
            <a:ext cx="6096000" cy="1631216"/>
          </a:xfrm>
          <a:prstGeom prst="rect">
            <a:avLst/>
          </a:prstGeom>
        </p:spPr>
        <p:txBody>
          <a:bodyPr>
            <a:spAutoFit/>
          </a:bodyPr>
          <a:lstStyle/>
          <a:p>
            <a:r>
              <a:rPr lang="en-US" sz="2000" dirty="0">
                <a:solidFill>
                  <a:schemeClr val="bg1"/>
                </a:solidFill>
              </a:rPr>
              <a:t>He sold property to the church.</a:t>
            </a:r>
          </a:p>
          <a:p>
            <a:endParaRPr lang="en-US" sz="2000" dirty="0">
              <a:solidFill>
                <a:schemeClr val="bg1"/>
              </a:solidFill>
            </a:endParaRPr>
          </a:p>
          <a:p>
            <a:r>
              <a:rPr lang="en-US" sz="2000" dirty="0">
                <a:solidFill>
                  <a:schemeClr val="bg1"/>
                </a:solidFill>
              </a:rPr>
              <a:t>He welcomed Paul, the former persecutor of the Saints.</a:t>
            </a:r>
          </a:p>
          <a:p>
            <a:endParaRPr lang="en-US" sz="2000" dirty="0">
              <a:solidFill>
                <a:schemeClr val="bg1"/>
              </a:solidFill>
            </a:endParaRPr>
          </a:p>
          <a:p>
            <a:r>
              <a:rPr lang="en-US" sz="2000" dirty="0">
                <a:solidFill>
                  <a:schemeClr val="bg1"/>
                </a:solidFill>
              </a:rPr>
              <a:t>He was sent to Antioch </a:t>
            </a:r>
          </a:p>
        </p:txBody>
      </p:sp>
      <p:sp>
        <p:nvSpPr>
          <p:cNvPr id="4" name="Rectangle 3"/>
          <p:cNvSpPr/>
          <p:nvPr/>
        </p:nvSpPr>
        <p:spPr>
          <a:xfrm>
            <a:off x="669956" y="2899335"/>
            <a:ext cx="7831800" cy="1754326"/>
          </a:xfrm>
          <a:prstGeom prst="rect">
            <a:avLst/>
          </a:prstGeom>
        </p:spPr>
        <p:txBody>
          <a:bodyPr wrap="square">
            <a:spAutoFit/>
          </a:bodyPr>
          <a:lstStyle/>
          <a:p>
            <a:r>
              <a:rPr lang="en-US" dirty="0">
                <a:solidFill>
                  <a:schemeClr val="bg1"/>
                </a:solidFill>
                <a:latin typeface="Open Sans"/>
              </a:rPr>
              <a:t>Church leaders in Jerusalem sent him to minister in Antioch (in Syria) because a large number of people there had been converted to the gospel. </a:t>
            </a:r>
          </a:p>
          <a:p>
            <a:endParaRPr lang="en-US" dirty="0">
              <a:solidFill>
                <a:schemeClr val="bg1"/>
              </a:solidFill>
              <a:latin typeface="Open Sans"/>
            </a:endParaRPr>
          </a:p>
          <a:p>
            <a:r>
              <a:rPr lang="en-US" dirty="0">
                <a:solidFill>
                  <a:schemeClr val="bg1"/>
                </a:solidFill>
                <a:latin typeface="Open Sans"/>
              </a:rPr>
              <a:t>These conversions occurred because Church members who were persecuted in Jerusalem after Stephen’s death fled to Antioch and preached there.</a:t>
            </a:r>
            <a:endParaRPr lang="en-US" dirty="0">
              <a:solidFill>
                <a:schemeClr val="bg1"/>
              </a:solidFill>
            </a:endParaRPr>
          </a:p>
        </p:txBody>
      </p:sp>
      <p:sp>
        <p:nvSpPr>
          <p:cNvPr id="8" name="Rectangle 7"/>
          <p:cNvSpPr/>
          <p:nvPr/>
        </p:nvSpPr>
        <p:spPr>
          <a:xfrm>
            <a:off x="5562626" y="5510596"/>
            <a:ext cx="6096000" cy="923330"/>
          </a:xfrm>
          <a:prstGeom prst="rect">
            <a:avLst/>
          </a:prstGeom>
        </p:spPr>
        <p:txBody>
          <a:bodyPr>
            <a:spAutoFit/>
          </a:bodyPr>
          <a:lstStyle/>
          <a:p>
            <a:r>
              <a:rPr lang="en-US" dirty="0">
                <a:solidFill>
                  <a:schemeClr val="bg1"/>
                </a:solidFill>
                <a:latin typeface="Open Sans"/>
              </a:rPr>
              <a:t>* Note that Acts includes references to two different </a:t>
            </a:r>
            <a:r>
              <a:rPr lang="en-US" dirty="0" err="1">
                <a:solidFill>
                  <a:schemeClr val="bg1"/>
                </a:solidFill>
                <a:latin typeface="Open Sans"/>
              </a:rPr>
              <a:t>Antiochs</a:t>
            </a:r>
            <a:r>
              <a:rPr lang="en-US" dirty="0">
                <a:solidFill>
                  <a:schemeClr val="bg1"/>
                </a:solidFill>
                <a:latin typeface="Open Sans"/>
              </a:rPr>
              <a:t>—Antioch in Syria and Antioch in Pisidia. Both </a:t>
            </a:r>
            <a:r>
              <a:rPr lang="en-US" dirty="0" err="1">
                <a:solidFill>
                  <a:schemeClr val="bg1"/>
                </a:solidFill>
                <a:latin typeface="Open Sans"/>
              </a:rPr>
              <a:t>Antiochs</a:t>
            </a:r>
            <a:r>
              <a:rPr lang="en-US" dirty="0">
                <a:solidFill>
                  <a:schemeClr val="bg1"/>
                </a:solidFill>
                <a:latin typeface="Open Sans"/>
              </a:rPr>
              <a:t> lie within present-day Turkey. </a:t>
            </a:r>
            <a:endParaRPr lang="en-US" dirty="0">
              <a:solidFill>
                <a:schemeClr val="bg1"/>
              </a:solidFill>
            </a:endParaRPr>
          </a:p>
        </p:txBody>
      </p:sp>
      <p:sp>
        <p:nvSpPr>
          <p:cNvPr id="186" name="Rectangle 185"/>
          <p:cNvSpPr/>
          <p:nvPr/>
        </p:nvSpPr>
        <p:spPr>
          <a:xfrm>
            <a:off x="11579492" y="6428841"/>
            <a:ext cx="530915" cy="369332"/>
          </a:xfrm>
          <a:prstGeom prst="rect">
            <a:avLst/>
          </a:prstGeom>
        </p:spPr>
        <p:txBody>
          <a:bodyPr wrap="none">
            <a:spAutoFit/>
          </a:bodyPr>
          <a:lstStyle/>
          <a:p>
            <a:r>
              <a:rPr lang="en-US" dirty="0">
                <a:solidFill>
                  <a:schemeClr val="bg1"/>
                </a:solidFill>
                <a:latin typeface="Open Sans"/>
              </a:rPr>
              <a:t> (1)</a:t>
            </a:r>
            <a:endParaRPr lang="en-US" dirty="0">
              <a:solidFill>
                <a:schemeClr val="bg1"/>
              </a:solidFill>
            </a:endParaRPr>
          </a:p>
        </p:txBody>
      </p:sp>
      <p:grpSp>
        <p:nvGrpSpPr>
          <p:cNvPr id="187" name="Group 47"/>
          <p:cNvGrpSpPr/>
          <p:nvPr/>
        </p:nvGrpSpPr>
        <p:grpSpPr>
          <a:xfrm>
            <a:off x="8501756" y="1574783"/>
            <a:ext cx="1779061" cy="3450771"/>
            <a:chOff x="2719987" y="421811"/>
            <a:chExt cx="2264752" cy="4392845"/>
          </a:xfrm>
        </p:grpSpPr>
        <p:sp>
          <p:nvSpPr>
            <p:cNvPr id="188" name="Cloud 187"/>
            <p:cNvSpPr/>
            <p:nvPr/>
          </p:nvSpPr>
          <p:spPr>
            <a:xfrm rot="10542275">
              <a:off x="3053605" y="454278"/>
              <a:ext cx="1524000" cy="2288711"/>
            </a:xfrm>
            <a:prstGeom prst="cloud">
              <a:avLst/>
            </a:prstGeom>
            <a:solidFill>
              <a:srgbClr val="9F73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4343400" y="2971800"/>
              <a:ext cx="45720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2819400" y="2971800"/>
              <a:ext cx="45720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1" name="Group 153"/>
            <p:cNvGrpSpPr/>
            <p:nvPr/>
          </p:nvGrpSpPr>
          <p:grpSpPr>
            <a:xfrm rot="18842096">
              <a:off x="3859936" y="4174691"/>
              <a:ext cx="643101" cy="623656"/>
              <a:chOff x="5637778" y="3063924"/>
              <a:chExt cx="905678" cy="914400"/>
            </a:xfrm>
          </p:grpSpPr>
          <p:sp>
            <p:nvSpPr>
              <p:cNvPr id="343" name="Oval 154"/>
              <p:cNvSpPr/>
              <p:nvPr/>
            </p:nvSpPr>
            <p:spPr>
              <a:xfrm rot="1937868">
                <a:off x="5759733" y="3063924"/>
                <a:ext cx="609600" cy="914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155"/>
              <p:cNvSpPr/>
              <p:nvPr/>
            </p:nvSpPr>
            <p:spPr>
              <a:xfrm rot="1937868">
                <a:off x="5637778" y="3463788"/>
                <a:ext cx="649478" cy="469462"/>
              </a:xfrm>
              <a:prstGeom prst="ellipse">
                <a:avLst/>
              </a:prstGeom>
              <a:solidFill>
                <a:srgbClr val="9F73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5" name="Group 75"/>
              <p:cNvGrpSpPr/>
              <p:nvPr/>
            </p:nvGrpSpPr>
            <p:grpSpPr>
              <a:xfrm rot="17830732">
                <a:off x="5912676" y="2972718"/>
                <a:ext cx="501400" cy="760161"/>
                <a:chOff x="5715000" y="1334125"/>
                <a:chExt cx="1404079" cy="4399613"/>
              </a:xfrm>
            </p:grpSpPr>
            <p:grpSp>
              <p:nvGrpSpPr>
                <p:cNvPr id="346" name="Group 11"/>
                <p:cNvGrpSpPr/>
                <p:nvPr/>
              </p:nvGrpSpPr>
              <p:grpSpPr>
                <a:xfrm>
                  <a:off x="5715000" y="1447800"/>
                  <a:ext cx="1371600" cy="1765092"/>
                  <a:chOff x="5715000" y="1447800"/>
                  <a:chExt cx="1371600" cy="1765092"/>
                </a:xfrm>
              </p:grpSpPr>
              <p:sp>
                <p:nvSpPr>
                  <p:cNvPr id="358"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9" name="Group 7"/>
                  <p:cNvGrpSpPr/>
                  <p:nvPr/>
                </p:nvGrpSpPr>
                <p:grpSpPr>
                  <a:xfrm>
                    <a:off x="6172200" y="1981200"/>
                    <a:ext cx="458449" cy="1231692"/>
                    <a:chOff x="6172200" y="1981200"/>
                    <a:chExt cx="458449" cy="1231692"/>
                  </a:xfrm>
                </p:grpSpPr>
                <p:sp>
                  <p:nvSpPr>
                    <p:cNvPr id="360" name="Diamond 359"/>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Diamond 360"/>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7" name="Group 12"/>
                <p:cNvGrpSpPr/>
                <p:nvPr/>
              </p:nvGrpSpPr>
              <p:grpSpPr>
                <a:xfrm>
                  <a:off x="5732489" y="2714469"/>
                  <a:ext cx="1371600" cy="1765092"/>
                  <a:chOff x="5715000" y="1447800"/>
                  <a:chExt cx="1371600" cy="1765092"/>
                </a:xfrm>
              </p:grpSpPr>
              <p:sp>
                <p:nvSpPr>
                  <p:cNvPr id="354" name="Multiply 165"/>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5" name="Group 7"/>
                  <p:cNvGrpSpPr/>
                  <p:nvPr/>
                </p:nvGrpSpPr>
                <p:grpSpPr>
                  <a:xfrm>
                    <a:off x="6172200" y="1981200"/>
                    <a:ext cx="458449" cy="1231692"/>
                    <a:chOff x="6172200" y="1981200"/>
                    <a:chExt cx="458449" cy="1231692"/>
                  </a:xfrm>
                </p:grpSpPr>
                <p:sp>
                  <p:nvSpPr>
                    <p:cNvPr id="356" name="Diamond 35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Diamond 35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8" name="Group 17"/>
                <p:cNvGrpSpPr/>
                <p:nvPr/>
              </p:nvGrpSpPr>
              <p:grpSpPr>
                <a:xfrm>
                  <a:off x="5747479" y="3968646"/>
                  <a:ext cx="1371600" cy="1765092"/>
                  <a:chOff x="5715000" y="1447800"/>
                  <a:chExt cx="1371600" cy="1765092"/>
                </a:xfrm>
              </p:grpSpPr>
              <p:sp>
                <p:nvSpPr>
                  <p:cNvPr id="350" name="Multiply 161"/>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1" name="Group 30"/>
                  <p:cNvGrpSpPr/>
                  <p:nvPr/>
                </p:nvGrpSpPr>
                <p:grpSpPr>
                  <a:xfrm>
                    <a:off x="6172200" y="1981200"/>
                    <a:ext cx="458449" cy="1231692"/>
                    <a:chOff x="6172200" y="1981200"/>
                    <a:chExt cx="458449" cy="1231692"/>
                  </a:xfrm>
                </p:grpSpPr>
                <p:sp>
                  <p:nvSpPr>
                    <p:cNvPr id="352" name="Diamond 351"/>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Diamond 352"/>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9" name="Diamond 160"/>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2" name="Group 152"/>
            <p:cNvGrpSpPr/>
            <p:nvPr/>
          </p:nvGrpSpPr>
          <p:grpSpPr>
            <a:xfrm>
              <a:off x="3276600" y="4191000"/>
              <a:ext cx="643101" cy="623656"/>
              <a:chOff x="5637778" y="3063924"/>
              <a:chExt cx="905678" cy="914400"/>
            </a:xfrm>
          </p:grpSpPr>
          <p:sp>
            <p:nvSpPr>
              <p:cNvPr id="324" name="Oval 323"/>
              <p:cNvSpPr/>
              <p:nvPr/>
            </p:nvSpPr>
            <p:spPr>
              <a:xfrm rot="1937868">
                <a:off x="5759733" y="3063924"/>
                <a:ext cx="609600" cy="914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rot="1937868">
                <a:off x="5637778" y="3463788"/>
                <a:ext cx="649478" cy="469462"/>
              </a:xfrm>
              <a:prstGeom prst="ellipse">
                <a:avLst/>
              </a:prstGeom>
              <a:solidFill>
                <a:srgbClr val="9F73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75"/>
              <p:cNvGrpSpPr/>
              <p:nvPr/>
            </p:nvGrpSpPr>
            <p:grpSpPr>
              <a:xfrm rot="17830732">
                <a:off x="5912676" y="2972718"/>
                <a:ext cx="501400" cy="760161"/>
                <a:chOff x="5715000" y="1334125"/>
                <a:chExt cx="1404079" cy="4399613"/>
              </a:xfrm>
            </p:grpSpPr>
            <p:grpSp>
              <p:nvGrpSpPr>
                <p:cNvPr id="327" name="Group 11"/>
                <p:cNvGrpSpPr/>
                <p:nvPr/>
              </p:nvGrpSpPr>
              <p:grpSpPr>
                <a:xfrm>
                  <a:off x="5715000" y="1447800"/>
                  <a:ext cx="1371600" cy="1765092"/>
                  <a:chOff x="5715000" y="1447800"/>
                  <a:chExt cx="1371600" cy="1765092"/>
                </a:xfrm>
              </p:grpSpPr>
              <p:sp>
                <p:nvSpPr>
                  <p:cNvPr id="339"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0" name="Group 7"/>
                  <p:cNvGrpSpPr/>
                  <p:nvPr/>
                </p:nvGrpSpPr>
                <p:grpSpPr>
                  <a:xfrm>
                    <a:off x="6172200" y="1981200"/>
                    <a:ext cx="458449" cy="1231692"/>
                    <a:chOff x="6172200" y="1981200"/>
                    <a:chExt cx="458449" cy="1231692"/>
                  </a:xfrm>
                </p:grpSpPr>
                <p:sp>
                  <p:nvSpPr>
                    <p:cNvPr id="341" name="Diamond 9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Diamond 9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8" name="Group 12"/>
                <p:cNvGrpSpPr/>
                <p:nvPr/>
              </p:nvGrpSpPr>
              <p:grpSpPr>
                <a:xfrm>
                  <a:off x="5732489" y="2714469"/>
                  <a:ext cx="1371600" cy="1765092"/>
                  <a:chOff x="5715000" y="1447800"/>
                  <a:chExt cx="1371600" cy="1765092"/>
                </a:xfrm>
              </p:grpSpPr>
              <p:sp>
                <p:nvSpPr>
                  <p:cNvPr id="335" name="Multiply 8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6" name="Group 7"/>
                  <p:cNvGrpSpPr/>
                  <p:nvPr/>
                </p:nvGrpSpPr>
                <p:grpSpPr>
                  <a:xfrm>
                    <a:off x="6172200" y="1981200"/>
                    <a:ext cx="458449" cy="1231692"/>
                    <a:chOff x="6172200" y="1981200"/>
                    <a:chExt cx="458449" cy="1231692"/>
                  </a:xfrm>
                </p:grpSpPr>
                <p:sp>
                  <p:nvSpPr>
                    <p:cNvPr id="337" name="Diamond 8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Diamond 8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9" name="Group 17"/>
                <p:cNvGrpSpPr/>
                <p:nvPr/>
              </p:nvGrpSpPr>
              <p:grpSpPr>
                <a:xfrm>
                  <a:off x="5747479" y="3968646"/>
                  <a:ext cx="1371600" cy="1765092"/>
                  <a:chOff x="5715000" y="1447800"/>
                  <a:chExt cx="1371600" cy="1765092"/>
                </a:xfrm>
              </p:grpSpPr>
              <p:sp>
                <p:nvSpPr>
                  <p:cNvPr id="331" name="Multiply 80"/>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2" name="Group 30"/>
                  <p:cNvGrpSpPr/>
                  <p:nvPr/>
                </p:nvGrpSpPr>
                <p:grpSpPr>
                  <a:xfrm>
                    <a:off x="6172200" y="1981200"/>
                    <a:ext cx="458449" cy="1231692"/>
                    <a:chOff x="6172200" y="1981200"/>
                    <a:chExt cx="458449" cy="1231692"/>
                  </a:xfrm>
                </p:grpSpPr>
                <p:sp>
                  <p:nvSpPr>
                    <p:cNvPr id="333" name="Diamond 82"/>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Diamond 8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30" name="Diamond 79"/>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3" name="Trapezoid 192"/>
            <p:cNvSpPr/>
            <p:nvPr/>
          </p:nvSpPr>
          <p:spPr>
            <a:xfrm>
              <a:off x="3124200" y="2133600"/>
              <a:ext cx="1447800" cy="2241030"/>
            </a:xfrm>
            <a:prstGeom prst="trapezoid">
              <a:avLst>
                <a:gd name="adj" fmla="val 28107"/>
              </a:avLst>
            </a:prstGeom>
            <a:solidFill>
              <a:srgbClr val="9F73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4" name="Group 111"/>
            <p:cNvGrpSpPr/>
            <p:nvPr/>
          </p:nvGrpSpPr>
          <p:grpSpPr>
            <a:xfrm rot="897050">
              <a:off x="2719987" y="1716055"/>
              <a:ext cx="1219200" cy="1752181"/>
              <a:chOff x="5128127" y="2215744"/>
              <a:chExt cx="1219200" cy="1289455"/>
            </a:xfrm>
          </p:grpSpPr>
          <p:sp>
            <p:nvSpPr>
              <p:cNvPr id="306" name="Trapezoid 112"/>
              <p:cNvSpPr/>
              <p:nvPr/>
            </p:nvSpPr>
            <p:spPr>
              <a:xfrm>
                <a:off x="5128127" y="2215744"/>
                <a:ext cx="1219200" cy="1264169"/>
              </a:xfrm>
              <a:prstGeom prst="trapezoid">
                <a:avLst>
                  <a:gd name="adj" fmla="val 43214"/>
                </a:avLst>
              </a:prstGeom>
              <a:solidFill>
                <a:srgbClr val="E1A02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7" name="Group 93"/>
              <p:cNvGrpSpPr/>
              <p:nvPr/>
            </p:nvGrpSpPr>
            <p:grpSpPr>
              <a:xfrm rot="16200000">
                <a:off x="5483903" y="2780675"/>
                <a:ext cx="467193" cy="981856"/>
                <a:chOff x="5715000" y="1334125"/>
                <a:chExt cx="1404079" cy="4399613"/>
              </a:xfrm>
            </p:grpSpPr>
            <p:grpSp>
              <p:nvGrpSpPr>
                <p:cNvPr id="308" name="Group 11"/>
                <p:cNvGrpSpPr/>
                <p:nvPr/>
              </p:nvGrpSpPr>
              <p:grpSpPr>
                <a:xfrm>
                  <a:off x="5715000" y="1447800"/>
                  <a:ext cx="1371600" cy="1765092"/>
                  <a:chOff x="5715000" y="1447800"/>
                  <a:chExt cx="1371600" cy="1765092"/>
                </a:xfrm>
              </p:grpSpPr>
              <p:sp>
                <p:nvSpPr>
                  <p:cNvPr id="320"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1" name="Group 7"/>
                  <p:cNvGrpSpPr/>
                  <p:nvPr/>
                </p:nvGrpSpPr>
                <p:grpSpPr>
                  <a:xfrm>
                    <a:off x="6172200" y="1981200"/>
                    <a:ext cx="458449" cy="1231692"/>
                    <a:chOff x="6172200" y="1981200"/>
                    <a:chExt cx="458449" cy="1231692"/>
                  </a:xfrm>
                </p:grpSpPr>
                <p:sp>
                  <p:nvSpPr>
                    <p:cNvPr id="322" name="Diamond 321"/>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Diamond 322"/>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9" name="Group 12"/>
                <p:cNvGrpSpPr/>
                <p:nvPr/>
              </p:nvGrpSpPr>
              <p:grpSpPr>
                <a:xfrm>
                  <a:off x="5732489" y="2714469"/>
                  <a:ext cx="1371600" cy="1765092"/>
                  <a:chOff x="5715000" y="1447800"/>
                  <a:chExt cx="1371600" cy="1765092"/>
                </a:xfrm>
              </p:grpSpPr>
              <p:sp>
                <p:nvSpPr>
                  <p:cNvPr id="316" name="Multiply 122"/>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7" name="Group 7"/>
                  <p:cNvGrpSpPr/>
                  <p:nvPr/>
                </p:nvGrpSpPr>
                <p:grpSpPr>
                  <a:xfrm>
                    <a:off x="6172200" y="1981200"/>
                    <a:ext cx="458449" cy="1231692"/>
                    <a:chOff x="6172200" y="1981200"/>
                    <a:chExt cx="458449" cy="1231692"/>
                  </a:xfrm>
                </p:grpSpPr>
                <p:sp>
                  <p:nvSpPr>
                    <p:cNvPr id="318" name="Diamond 124"/>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Diamond 318"/>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0" name="Group 17"/>
                <p:cNvGrpSpPr/>
                <p:nvPr/>
              </p:nvGrpSpPr>
              <p:grpSpPr>
                <a:xfrm>
                  <a:off x="5747479" y="3968646"/>
                  <a:ext cx="1371600" cy="1765092"/>
                  <a:chOff x="5715000" y="1447800"/>
                  <a:chExt cx="1371600" cy="1765092"/>
                </a:xfrm>
              </p:grpSpPr>
              <p:sp>
                <p:nvSpPr>
                  <p:cNvPr id="312" name="Multiply 311"/>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3" name="Group 30"/>
                  <p:cNvGrpSpPr/>
                  <p:nvPr/>
                </p:nvGrpSpPr>
                <p:grpSpPr>
                  <a:xfrm>
                    <a:off x="6172200" y="1981200"/>
                    <a:ext cx="458449" cy="1231692"/>
                    <a:chOff x="6172200" y="1981200"/>
                    <a:chExt cx="458449" cy="1231692"/>
                  </a:xfrm>
                </p:grpSpPr>
                <p:sp>
                  <p:nvSpPr>
                    <p:cNvPr id="314" name="Diamond 313"/>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Diamond 12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11" name="Diamond 117"/>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5" name="Trapezoid 194"/>
            <p:cNvSpPr/>
            <p:nvPr/>
          </p:nvSpPr>
          <p:spPr>
            <a:xfrm rot="20826686">
              <a:off x="3671472" y="1791860"/>
              <a:ext cx="1219200" cy="1628567"/>
            </a:xfrm>
            <a:prstGeom prst="trapezoid">
              <a:avLst>
                <a:gd name="adj" fmla="val 39333"/>
              </a:avLst>
            </a:prstGeom>
            <a:solidFill>
              <a:srgbClr val="E1A02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6" name="Group 93"/>
            <p:cNvGrpSpPr/>
            <p:nvPr/>
          </p:nvGrpSpPr>
          <p:grpSpPr>
            <a:xfrm rot="15426686">
              <a:off x="4136832" y="2583350"/>
              <a:ext cx="601862" cy="1093953"/>
              <a:chOff x="5715000" y="1334125"/>
              <a:chExt cx="1404079" cy="4399613"/>
            </a:xfrm>
          </p:grpSpPr>
          <p:grpSp>
            <p:nvGrpSpPr>
              <p:cNvPr id="290" name="Group 11"/>
              <p:cNvGrpSpPr/>
              <p:nvPr/>
            </p:nvGrpSpPr>
            <p:grpSpPr>
              <a:xfrm>
                <a:off x="5715000" y="1447800"/>
                <a:ext cx="1371600" cy="1765092"/>
                <a:chOff x="5715000" y="1447800"/>
                <a:chExt cx="1371600" cy="1765092"/>
              </a:xfrm>
            </p:grpSpPr>
            <p:sp>
              <p:nvSpPr>
                <p:cNvPr id="302"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3" name="Group 7"/>
                <p:cNvGrpSpPr/>
                <p:nvPr/>
              </p:nvGrpSpPr>
              <p:grpSpPr>
                <a:xfrm>
                  <a:off x="6172200" y="1981200"/>
                  <a:ext cx="458449" cy="1231692"/>
                  <a:chOff x="6172200" y="1981200"/>
                  <a:chExt cx="458449" cy="1231692"/>
                </a:xfrm>
              </p:grpSpPr>
              <p:sp>
                <p:nvSpPr>
                  <p:cNvPr id="304" name="Diamond 303"/>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Diamond 304"/>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1" name="Group 12"/>
              <p:cNvGrpSpPr/>
              <p:nvPr/>
            </p:nvGrpSpPr>
            <p:grpSpPr>
              <a:xfrm>
                <a:off x="5732489" y="2714469"/>
                <a:ext cx="1371600" cy="1765092"/>
                <a:chOff x="5715000" y="1447800"/>
                <a:chExt cx="1371600" cy="1765092"/>
              </a:xfrm>
            </p:grpSpPr>
            <p:sp>
              <p:nvSpPr>
                <p:cNvPr id="298" name="Multiply 297"/>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9" name="Group 7"/>
                <p:cNvGrpSpPr/>
                <p:nvPr/>
              </p:nvGrpSpPr>
              <p:grpSpPr>
                <a:xfrm>
                  <a:off x="6172200" y="1981200"/>
                  <a:ext cx="458449" cy="1231692"/>
                  <a:chOff x="6172200" y="1981200"/>
                  <a:chExt cx="458449" cy="1231692"/>
                </a:xfrm>
              </p:grpSpPr>
              <p:sp>
                <p:nvSpPr>
                  <p:cNvPr id="300" name="Diamond 299"/>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Diamond 300"/>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2" name="Group 17"/>
              <p:cNvGrpSpPr/>
              <p:nvPr/>
            </p:nvGrpSpPr>
            <p:grpSpPr>
              <a:xfrm>
                <a:off x="5747479" y="3968646"/>
                <a:ext cx="1371600" cy="1765092"/>
                <a:chOff x="5715000" y="1447800"/>
                <a:chExt cx="1371600" cy="1765092"/>
              </a:xfrm>
            </p:grpSpPr>
            <p:sp>
              <p:nvSpPr>
                <p:cNvPr id="294" name="Multiply 293"/>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5" name="Group 30"/>
                <p:cNvGrpSpPr/>
                <p:nvPr/>
              </p:nvGrpSpPr>
              <p:grpSpPr>
                <a:xfrm>
                  <a:off x="6172200" y="1981200"/>
                  <a:ext cx="458449" cy="1231692"/>
                  <a:chOff x="6172200" y="1981200"/>
                  <a:chExt cx="458449" cy="1231692"/>
                </a:xfrm>
              </p:grpSpPr>
              <p:sp>
                <p:nvSpPr>
                  <p:cNvPr id="296" name="Diamond 29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Diamond 29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3" name="Diamond 292"/>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7" name="Trapezoid 196"/>
            <p:cNvSpPr/>
            <p:nvPr/>
          </p:nvSpPr>
          <p:spPr>
            <a:xfrm>
              <a:off x="3150432" y="1828800"/>
              <a:ext cx="1371600" cy="2241030"/>
            </a:xfrm>
            <a:prstGeom prst="trapezoid">
              <a:avLst>
                <a:gd name="adj" fmla="val 25001"/>
              </a:avLst>
            </a:prstGeom>
            <a:solidFill>
              <a:srgbClr val="E1A02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apezoid 197"/>
            <p:cNvSpPr/>
            <p:nvPr/>
          </p:nvSpPr>
          <p:spPr>
            <a:xfrm rot="10800000">
              <a:off x="3666343" y="1863777"/>
              <a:ext cx="289810" cy="262328"/>
            </a:xfrm>
            <a:prstGeom prst="trapezoid">
              <a:avLst>
                <a:gd name="adj" fmla="val 0"/>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9" name="Group 23"/>
            <p:cNvGrpSpPr/>
            <p:nvPr/>
          </p:nvGrpSpPr>
          <p:grpSpPr>
            <a:xfrm>
              <a:off x="3429000" y="1828800"/>
              <a:ext cx="244840" cy="640830"/>
              <a:chOff x="5715000" y="1334125"/>
              <a:chExt cx="1404079" cy="4399613"/>
            </a:xfrm>
          </p:grpSpPr>
          <p:grpSp>
            <p:nvGrpSpPr>
              <p:cNvPr id="274" name="Group 11"/>
              <p:cNvGrpSpPr/>
              <p:nvPr/>
            </p:nvGrpSpPr>
            <p:grpSpPr>
              <a:xfrm>
                <a:off x="5715000" y="1447800"/>
                <a:ext cx="1371600" cy="1765092"/>
                <a:chOff x="5715000" y="1447800"/>
                <a:chExt cx="1371600" cy="1765092"/>
              </a:xfrm>
            </p:grpSpPr>
            <p:sp>
              <p:nvSpPr>
                <p:cNvPr id="286"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7" name="Group 7"/>
                <p:cNvGrpSpPr/>
                <p:nvPr/>
              </p:nvGrpSpPr>
              <p:grpSpPr>
                <a:xfrm>
                  <a:off x="6172200" y="1981200"/>
                  <a:ext cx="458449" cy="1231692"/>
                  <a:chOff x="6172200" y="1981200"/>
                  <a:chExt cx="458449" cy="1231692"/>
                </a:xfrm>
              </p:grpSpPr>
              <p:sp>
                <p:nvSpPr>
                  <p:cNvPr id="288" name="Diamond 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Diamond 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5" name="Group 12"/>
              <p:cNvGrpSpPr/>
              <p:nvPr/>
            </p:nvGrpSpPr>
            <p:grpSpPr>
              <a:xfrm>
                <a:off x="5732489" y="2714469"/>
                <a:ext cx="1371600" cy="1765092"/>
                <a:chOff x="5715000" y="1447800"/>
                <a:chExt cx="1371600" cy="1765092"/>
              </a:xfrm>
            </p:grpSpPr>
            <p:sp>
              <p:nvSpPr>
                <p:cNvPr id="282" name="Multiply 13"/>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3" name="Group 7"/>
                <p:cNvGrpSpPr/>
                <p:nvPr/>
              </p:nvGrpSpPr>
              <p:grpSpPr>
                <a:xfrm>
                  <a:off x="6172200" y="1981200"/>
                  <a:ext cx="458449" cy="1231692"/>
                  <a:chOff x="6172200" y="1981200"/>
                  <a:chExt cx="458449" cy="1231692"/>
                </a:xfrm>
              </p:grpSpPr>
              <p:sp>
                <p:nvSpPr>
                  <p:cNvPr id="284" name="Diamond 1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Diamond 1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6" name="Group 17"/>
              <p:cNvGrpSpPr/>
              <p:nvPr/>
            </p:nvGrpSpPr>
            <p:grpSpPr>
              <a:xfrm>
                <a:off x="5747479" y="3968646"/>
                <a:ext cx="1371600" cy="1765092"/>
                <a:chOff x="5715000" y="1447800"/>
                <a:chExt cx="1371600" cy="1765092"/>
              </a:xfrm>
            </p:grpSpPr>
            <p:sp>
              <p:nvSpPr>
                <p:cNvPr id="278" name="Multiply 18"/>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9" name="Group 7"/>
                <p:cNvGrpSpPr/>
                <p:nvPr/>
              </p:nvGrpSpPr>
              <p:grpSpPr>
                <a:xfrm>
                  <a:off x="6172200" y="1981200"/>
                  <a:ext cx="458449" cy="1231692"/>
                  <a:chOff x="6172200" y="1981200"/>
                  <a:chExt cx="458449" cy="1231692"/>
                </a:xfrm>
              </p:grpSpPr>
              <p:sp>
                <p:nvSpPr>
                  <p:cNvPr id="280" name="Diamond 2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Diamond 2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7" name="Diamond 276"/>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24"/>
            <p:cNvGrpSpPr/>
            <p:nvPr/>
          </p:nvGrpSpPr>
          <p:grpSpPr>
            <a:xfrm>
              <a:off x="3911183" y="1831298"/>
              <a:ext cx="244840" cy="640830"/>
              <a:chOff x="5715000" y="1334125"/>
              <a:chExt cx="1404079" cy="4399613"/>
            </a:xfrm>
          </p:grpSpPr>
          <p:grpSp>
            <p:nvGrpSpPr>
              <p:cNvPr id="258" name="Group 11"/>
              <p:cNvGrpSpPr/>
              <p:nvPr/>
            </p:nvGrpSpPr>
            <p:grpSpPr>
              <a:xfrm>
                <a:off x="5715000" y="1447800"/>
                <a:ext cx="1371600" cy="1765092"/>
                <a:chOff x="5715000" y="1447800"/>
                <a:chExt cx="1371600" cy="1765092"/>
              </a:xfrm>
            </p:grpSpPr>
            <p:sp>
              <p:nvSpPr>
                <p:cNvPr id="270"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1" name="Group 7"/>
                <p:cNvGrpSpPr/>
                <p:nvPr/>
              </p:nvGrpSpPr>
              <p:grpSpPr>
                <a:xfrm>
                  <a:off x="6172200" y="1981200"/>
                  <a:ext cx="458449" cy="1231692"/>
                  <a:chOff x="6172200" y="1981200"/>
                  <a:chExt cx="458449" cy="1231692"/>
                </a:xfrm>
              </p:grpSpPr>
              <p:sp>
                <p:nvSpPr>
                  <p:cNvPr id="272" name="Diamond 271"/>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Diamond 40"/>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9" name="Group 12"/>
              <p:cNvGrpSpPr/>
              <p:nvPr/>
            </p:nvGrpSpPr>
            <p:grpSpPr>
              <a:xfrm>
                <a:off x="5732489" y="2714469"/>
                <a:ext cx="1371600" cy="1765092"/>
                <a:chOff x="5715000" y="1447800"/>
                <a:chExt cx="1371600" cy="1765092"/>
              </a:xfrm>
            </p:grpSpPr>
            <p:sp>
              <p:nvSpPr>
                <p:cNvPr id="266" name="Multiply 33"/>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7" name="Group 7"/>
                <p:cNvGrpSpPr/>
                <p:nvPr/>
              </p:nvGrpSpPr>
              <p:grpSpPr>
                <a:xfrm>
                  <a:off x="6172200" y="1981200"/>
                  <a:ext cx="458449" cy="1231692"/>
                  <a:chOff x="6172200" y="1981200"/>
                  <a:chExt cx="458449" cy="1231692"/>
                </a:xfrm>
              </p:grpSpPr>
              <p:sp>
                <p:nvSpPr>
                  <p:cNvPr id="268" name="Diamond 267"/>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Diamond 268"/>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0" name="Group 17"/>
              <p:cNvGrpSpPr/>
              <p:nvPr/>
            </p:nvGrpSpPr>
            <p:grpSpPr>
              <a:xfrm>
                <a:off x="5747479" y="3968646"/>
                <a:ext cx="1371600" cy="1765092"/>
                <a:chOff x="5715000" y="1447800"/>
                <a:chExt cx="1371600" cy="1765092"/>
              </a:xfrm>
            </p:grpSpPr>
            <p:sp>
              <p:nvSpPr>
                <p:cNvPr id="262" name="Multiply 29"/>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3" name="Group 30"/>
                <p:cNvGrpSpPr/>
                <p:nvPr/>
              </p:nvGrpSpPr>
              <p:grpSpPr>
                <a:xfrm>
                  <a:off x="6172200" y="1981200"/>
                  <a:ext cx="458449" cy="1231692"/>
                  <a:chOff x="6172200" y="1981200"/>
                  <a:chExt cx="458449" cy="1231692"/>
                </a:xfrm>
              </p:grpSpPr>
              <p:sp>
                <p:nvSpPr>
                  <p:cNvPr id="264" name="Diamond 263"/>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Diamond 264"/>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1" name="Diamond 260"/>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 name="Group 41"/>
            <p:cNvGrpSpPr/>
            <p:nvPr/>
          </p:nvGrpSpPr>
          <p:grpSpPr>
            <a:xfrm>
              <a:off x="3613878" y="2118609"/>
              <a:ext cx="244840" cy="640830"/>
              <a:chOff x="5715000" y="1334125"/>
              <a:chExt cx="1404079" cy="4399613"/>
            </a:xfrm>
          </p:grpSpPr>
          <p:grpSp>
            <p:nvGrpSpPr>
              <p:cNvPr id="242" name="Group 11"/>
              <p:cNvGrpSpPr/>
              <p:nvPr/>
            </p:nvGrpSpPr>
            <p:grpSpPr>
              <a:xfrm>
                <a:off x="5715000" y="1447800"/>
                <a:ext cx="1371600" cy="1765092"/>
                <a:chOff x="5715000" y="1447800"/>
                <a:chExt cx="1371600" cy="1765092"/>
              </a:xfrm>
            </p:grpSpPr>
            <p:sp>
              <p:nvSpPr>
                <p:cNvPr id="254"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5" name="Group 7"/>
                <p:cNvGrpSpPr/>
                <p:nvPr/>
              </p:nvGrpSpPr>
              <p:grpSpPr>
                <a:xfrm>
                  <a:off x="6172200" y="1981200"/>
                  <a:ext cx="458449" cy="1231692"/>
                  <a:chOff x="6172200" y="1981200"/>
                  <a:chExt cx="458449" cy="1231692"/>
                </a:xfrm>
              </p:grpSpPr>
              <p:sp>
                <p:nvSpPr>
                  <p:cNvPr id="256" name="Diamond 5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Diamond 5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3" name="Group 12"/>
              <p:cNvGrpSpPr/>
              <p:nvPr/>
            </p:nvGrpSpPr>
            <p:grpSpPr>
              <a:xfrm>
                <a:off x="5732489" y="2714469"/>
                <a:ext cx="1371600" cy="1765092"/>
                <a:chOff x="5715000" y="1447800"/>
                <a:chExt cx="1371600" cy="1765092"/>
              </a:xfrm>
            </p:grpSpPr>
            <p:sp>
              <p:nvSpPr>
                <p:cNvPr id="250" name="Multiply 249"/>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1" name="Group 7"/>
                <p:cNvGrpSpPr/>
                <p:nvPr/>
              </p:nvGrpSpPr>
              <p:grpSpPr>
                <a:xfrm>
                  <a:off x="6172200" y="1981200"/>
                  <a:ext cx="458449" cy="1231692"/>
                  <a:chOff x="6172200" y="1981200"/>
                  <a:chExt cx="458449" cy="1231692"/>
                </a:xfrm>
              </p:grpSpPr>
              <p:sp>
                <p:nvSpPr>
                  <p:cNvPr id="252" name="Diamond 251"/>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Diamond 5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4" name="Group 17"/>
              <p:cNvGrpSpPr/>
              <p:nvPr/>
            </p:nvGrpSpPr>
            <p:grpSpPr>
              <a:xfrm>
                <a:off x="5747479" y="3968646"/>
                <a:ext cx="1371600" cy="1765092"/>
                <a:chOff x="5715000" y="1447800"/>
                <a:chExt cx="1371600" cy="1765092"/>
              </a:xfrm>
            </p:grpSpPr>
            <p:sp>
              <p:nvSpPr>
                <p:cNvPr id="246" name="Multiply 245"/>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7" name="Group 30"/>
                <p:cNvGrpSpPr/>
                <p:nvPr/>
              </p:nvGrpSpPr>
              <p:grpSpPr>
                <a:xfrm>
                  <a:off x="6172200" y="1981200"/>
                  <a:ext cx="458449" cy="1231692"/>
                  <a:chOff x="6172200" y="1981200"/>
                  <a:chExt cx="458449" cy="1231692"/>
                </a:xfrm>
              </p:grpSpPr>
              <p:sp>
                <p:nvSpPr>
                  <p:cNvPr id="248" name="Diamond 247"/>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Diamond 49"/>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5" name="Diamond 45"/>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 name="Group 58"/>
            <p:cNvGrpSpPr/>
            <p:nvPr/>
          </p:nvGrpSpPr>
          <p:grpSpPr>
            <a:xfrm>
              <a:off x="3793760" y="2118609"/>
              <a:ext cx="244840" cy="640830"/>
              <a:chOff x="5715000" y="1334125"/>
              <a:chExt cx="1404079" cy="4399613"/>
            </a:xfrm>
          </p:grpSpPr>
          <p:grpSp>
            <p:nvGrpSpPr>
              <p:cNvPr id="226" name="Group 11"/>
              <p:cNvGrpSpPr/>
              <p:nvPr/>
            </p:nvGrpSpPr>
            <p:grpSpPr>
              <a:xfrm>
                <a:off x="5715000" y="1447800"/>
                <a:ext cx="1371600" cy="1765092"/>
                <a:chOff x="5715000" y="1447800"/>
                <a:chExt cx="1371600" cy="1765092"/>
              </a:xfrm>
            </p:grpSpPr>
            <p:sp>
              <p:nvSpPr>
                <p:cNvPr id="238"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9" name="Group 7"/>
                <p:cNvGrpSpPr/>
                <p:nvPr/>
              </p:nvGrpSpPr>
              <p:grpSpPr>
                <a:xfrm>
                  <a:off x="6172200" y="1981200"/>
                  <a:ext cx="458449" cy="1231692"/>
                  <a:chOff x="6172200" y="1981200"/>
                  <a:chExt cx="458449" cy="1231692"/>
                </a:xfrm>
              </p:grpSpPr>
              <p:sp>
                <p:nvSpPr>
                  <p:cNvPr id="240" name="Diamond 239"/>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Diamond 240"/>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7" name="Group 12"/>
              <p:cNvGrpSpPr/>
              <p:nvPr/>
            </p:nvGrpSpPr>
            <p:grpSpPr>
              <a:xfrm>
                <a:off x="5732489" y="2714469"/>
                <a:ext cx="1371600" cy="1765092"/>
                <a:chOff x="5715000" y="1447800"/>
                <a:chExt cx="1371600" cy="1765092"/>
              </a:xfrm>
            </p:grpSpPr>
            <p:sp>
              <p:nvSpPr>
                <p:cNvPr id="234" name="Multiply 233"/>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5" name="Group 7"/>
                <p:cNvGrpSpPr/>
                <p:nvPr/>
              </p:nvGrpSpPr>
              <p:grpSpPr>
                <a:xfrm>
                  <a:off x="6172200" y="1981200"/>
                  <a:ext cx="458449" cy="1231692"/>
                  <a:chOff x="6172200" y="1981200"/>
                  <a:chExt cx="458449" cy="1231692"/>
                </a:xfrm>
              </p:grpSpPr>
              <p:sp>
                <p:nvSpPr>
                  <p:cNvPr id="236" name="Diamond 23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Diamond 23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8" name="Group 17"/>
              <p:cNvGrpSpPr/>
              <p:nvPr/>
            </p:nvGrpSpPr>
            <p:grpSpPr>
              <a:xfrm>
                <a:off x="5747479" y="3968646"/>
                <a:ext cx="1371600" cy="1765092"/>
                <a:chOff x="5715000" y="1447800"/>
                <a:chExt cx="1371600" cy="1765092"/>
              </a:xfrm>
            </p:grpSpPr>
            <p:sp>
              <p:nvSpPr>
                <p:cNvPr id="230" name="Multiply 229"/>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1" name="Group 30"/>
                <p:cNvGrpSpPr/>
                <p:nvPr/>
              </p:nvGrpSpPr>
              <p:grpSpPr>
                <a:xfrm>
                  <a:off x="6172200" y="1981200"/>
                  <a:ext cx="458449" cy="1231692"/>
                  <a:chOff x="6172200" y="1981200"/>
                  <a:chExt cx="458449" cy="1231692"/>
                </a:xfrm>
              </p:grpSpPr>
              <p:sp>
                <p:nvSpPr>
                  <p:cNvPr id="232" name="Diamond 231"/>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Diamond 232"/>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9" name="Diamond 228"/>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3" name="Oval 202"/>
            <p:cNvSpPr/>
            <p:nvPr/>
          </p:nvSpPr>
          <p:spPr>
            <a:xfrm>
              <a:off x="3352800" y="609600"/>
              <a:ext cx="990600" cy="1371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Cloud 203"/>
            <p:cNvSpPr/>
            <p:nvPr/>
          </p:nvSpPr>
          <p:spPr>
            <a:xfrm rot="10542275">
              <a:off x="3222029" y="421811"/>
              <a:ext cx="1112997" cy="619302"/>
            </a:xfrm>
            <a:prstGeom prst="cloud">
              <a:avLst/>
            </a:prstGeom>
            <a:solidFill>
              <a:srgbClr val="9F73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Cloud 204"/>
            <p:cNvSpPr/>
            <p:nvPr/>
          </p:nvSpPr>
          <p:spPr>
            <a:xfrm rot="10542275">
              <a:off x="3366180" y="1461218"/>
              <a:ext cx="976403" cy="597730"/>
            </a:xfrm>
            <a:prstGeom prst="cloud">
              <a:avLst/>
            </a:prstGeom>
            <a:solidFill>
              <a:srgbClr val="9F73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3640111" y="1541489"/>
              <a:ext cx="362263" cy="21236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7" name="Group 196"/>
            <p:cNvGrpSpPr/>
            <p:nvPr/>
          </p:nvGrpSpPr>
          <p:grpSpPr>
            <a:xfrm>
              <a:off x="3200400" y="762000"/>
              <a:ext cx="1219200" cy="304800"/>
              <a:chOff x="6400800" y="1371600"/>
              <a:chExt cx="1219200" cy="527455"/>
            </a:xfrm>
          </p:grpSpPr>
          <p:sp>
            <p:nvSpPr>
              <p:cNvPr id="208" name="Trapezoid 207"/>
              <p:cNvSpPr/>
              <p:nvPr/>
            </p:nvSpPr>
            <p:spPr>
              <a:xfrm>
                <a:off x="6400800" y="1371600"/>
                <a:ext cx="1219200" cy="502169"/>
              </a:xfrm>
              <a:prstGeom prst="trapezoid">
                <a:avLst>
                  <a:gd name="adj" fmla="val 0"/>
                </a:avLst>
              </a:prstGeom>
              <a:solidFill>
                <a:srgbClr val="E1A02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9" name="Group 93"/>
              <p:cNvGrpSpPr/>
              <p:nvPr/>
            </p:nvGrpSpPr>
            <p:grpSpPr>
              <a:xfrm rot="16200000">
                <a:off x="6756576" y="1174531"/>
                <a:ext cx="467193" cy="981856"/>
                <a:chOff x="5715000" y="1334125"/>
                <a:chExt cx="1404079" cy="4399613"/>
              </a:xfrm>
            </p:grpSpPr>
            <p:grpSp>
              <p:nvGrpSpPr>
                <p:cNvPr id="210" name="Group 11"/>
                <p:cNvGrpSpPr/>
                <p:nvPr/>
              </p:nvGrpSpPr>
              <p:grpSpPr>
                <a:xfrm>
                  <a:off x="5715000" y="1447800"/>
                  <a:ext cx="1371600" cy="1765092"/>
                  <a:chOff x="5715000" y="1447800"/>
                  <a:chExt cx="1371600" cy="1765092"/>
                </a:xfrm>
              </p:grpSpPr>
              <p:sp>
                <p:nvSpPr>
                  <p:cNvPr id="222"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3" name="Group 7"/>
                  <p:cNvGrpSpPr/>
                  <p:nvPr/>
                </p:nvGrpSpPr>
                <p:grpSpPr>
                  <a:xfrm>
                    <a:off x="6172200" y="1981200"/>
                    <a:ext cx="458449" cy="1231692"/>
                    <a:chOff x="6172200" y="1981200"/>
                    <a:chExt cx="458449" cy="1231692"/>
                  </a:xfrm>
                </p:grpSpPr>
                <p:sp>
                  <p:nvSpPr>
                    <p:cNvPr id="224" name="Diamond 223"/>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Diamond 224"/>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1" name="Group 12"/>
                <p:cNvGrpSpPr/>
                <p:nvPr/>
              </p:nvGrpSpPr>
              <p:grpSpPr>
                <a:xfrm>
                  <a:off x="5732489" y="2714469"/>
                  <a:ext cx="1371600" cy="1765092"/>
                  <a:chOff x="5715000" y="1447800"/>
                  <a:chExt cx="1371600" cy="1765092"/>
                </a:xfrm>
              </p:grpSpPr>
              <p:sp>
                <p:nvSpPr>
                  <p:cNvPr id="218" name="Multiply 217"/>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7"/>
                  <p:cNvGrpSpPr/>
                  <p:nvPr/>
                </p:nvGrpSpPr>
                <p:grpSpPr>
                  <a:xfrm>
                    <a:off x="6172200" y="1981200"/>
                    <a:ext cx="458449" cy="1231692"/>
                    <a:chOff x="6172200" y="1981200"/>
                    <a:chExt cx="458449" cy="1231692"/>
                  </a:xfrm>
                </p:grpSpPr>
                <p:sp>
                  <p:nvSpPr>
                    <p:cNvPr id="220" name="Diamond 219"/>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Diamond 220"/>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2" name="Group 17"/>
                <p:cNvGrpSpPr/>
                <p:nvPr/>
              </p:nvGrpSpPr>
              <p:grpSpPr>
                <a:xfrm>
                  <a:off x="5747479" y="3968646"/>
                  <a:ext cx="1371600" cy="1765092"/>
                  <a:chOff x="5715000" y="1447800"/>
                  <a:chExt cx="1371600" cy="1765092"/>
                </a:xfrm>
              </p:grpSpPr>
              <p:sp>
                <p:nvSpPr>
                  <p:cNvPr id="214" name="Multiply 213"/>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5" name="Group 30"/>
                  <p:cNvGrpSpPr/>
                  <p:nvPr/>
                </p:nvGrpSpPr>
                <p:grpSpPr>
                  <a:xfrm>
                    <a:off x="6172200" y="1981200"/>
                    <a:ext cx="458449" cy="1231692"/>
                    <a:chOff x="6172200" y="1981200"/>
                    <a:chExt cx="458449" cy="1231692"/>
                  </a:xfrm>
                </p:grpSpPr>
                <p:sp>
                  <p:nvSpPr>
                    <p:cNvPr id="216" name="Diamond 21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Diamond 21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3" name="Diamond 212"/>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209704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87"/>
                                        </p:tgtEl>
                                        <p:attrNameLst>
                                          <p:attrName>style.visibility</p:attrName>
                                        </p:attrNameLst>
                                      </p:cBhvr>
                                      <p:to>
                                        <p:strVal val="visible"/>
                                      </p:to>
                                    </p:set>
                                    <p:animEffect transition="in" filter="wipe(down)">
                                      <p:cBhvr>
                                        <p:cTn id="23" dur="580">
                                          <p:stCondLst>
                                            <p:cond delay="0"/>
                                          </p:stCondLst>
                                        </p:cTn>
                                        <p:tgtEl>
                                          <p:spTgt spid="187"/>
                                        </p:tgtEl>
                                      </p:cBhvr>
                                    </p:animEffect>
                                    <p:anim calcmode="lin" valueType="num">
                                      <p:cBhvr>
                                        <p:cTn id="24" dur="1822" tmFilter="0,0; 0.14,0.36; 0.43,0.73; 0.71,0.91; 1.0,1.0">
                                          <p:stCondLst>
                                            <p:cond delay="0"/>
                                          </p:stCondLst>
                                        </p:cTn>
                                        <p:tgtEl>
                                          <p:spTgt spid="18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8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8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8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87"/>
                                        </p:tgtEl>
                                        <p:attrNameLst>
                                          <p:attrName>ppt_y</p:attrName>
                                        </p:attrNameLst>
                                      </p:cBhvr>
                                      <p:tavLst>
                                        <p:tav tm="0" fmla="#ppt_y-sin(pi*$)/81">
                                          <p:val>
                                            <p:fltVal val="0"/>
                                          </p:val>
                                        </p:tav>
                                        <p:tav tm="100000">
                                          <p:val>
                                            <p:fltVal val="1"/>
                                          </p:val>
                                        </p:tav>
                                      </p:tavLst>
                                    </p:anim>
                                    <p:animScale>
                                      <p:cBhvr>
                                        <p:cTn id="29" dur="26">
                                          <p:stCondLst>
                                            <p:cond delay="650"/>
                                          </p:stCondLst>
                                        </p:cTn>
                                        <p:tgtEl>
                                          <p:spTgt spid="187"/>
                                        </p:tgtEl>
                                      </p:cBhvr>
                                      <p:to x="100000" y="60000"/>
                                    </p:animScale>
                                    <p:animScale>
                                      <p:cBhvr>
                                        <p:cTn id="30" dur="166" decel="50000">
                                          <p:stCondLst>
                                            <p:cond delay="676"/>
                                          </p:stCondLst>
                                        </p:cTn>
                                        <p:tgtEl>
                                          <p:spTgt spid="187"/>
                                        </p:tgtEl>
                                      </p:cBhvr>
                                      <p:to x="100000" y="100000"/>
                                    </p:animScale>
                                    <p:animScale>
                                      <p:cBhvr>
                                        <p:cTn id="31" dur="26">
                                          <p:stCondLst>
                                            <p:cond delay="1312"/>
                                          </p:stCondLst>
                                        </p:cTn>
                                        <p:tgtEl>
                                          <p:spTgt spid="187"/>
                                        </p:tgtEl>
                                      </p:cBhvr>
                                      <p:to x="100000" y="80000"/>
                                    </p:animScale>
                                    <p:animScale>
                                      <p:cBhvr>
                                        <p:cTn id="32" dur="166" decel="50000">
                                          <p:stCondLst>
                                            <p:cond delay="1338"/>
                                          </p:stCondLst>
                                        </p:cTn>
                                        <p:tgtEl>
                                          <p:spTgt spid="187"/>
                                        </p:tgtEl>
                                      </p:cBhvr>
                                      <p:to x="100000" y="100000"/>
                                    </p:animScale>
                                    <p:animScale>
                                      <p:cBhvr>
                                        <p:cTn id="33" dur="26">
                                          <p:stCondLst>
                                            <p:cond delay="1642"/>
                                          </p:stCondLst>
                                        </p:cTn>
                                        <p:tgtEl>
                                          <p:spTgt spid="187"/>
                                        </p:tgtEl>
                                      </p:cBhvr>
                                      <p:to x="100000" y="90000"/>
                                    </p:animScale>
                                    <p:animScale>
                                      <p:cBhvr>
                                        <p:cTn id="34" dur="166" decel="50000">
                                          <p:stCondLst>
                                            <p:cond delay="1668"/>
                                          </p:stCondLst>
                                        </p:cTn>
                                        <p:tgtEl>
                                          <p:spTgt spid="187"/>
                                        </p:tgtEl>
                                      </p:cBhvr>
                                      <p:to x="100000" y="100000"/>
                                    </p:animScale>
                                    <p:animScale>
                                      <p:cBhvr>
                                        <p:cTn id="35" dur="26">
                                          <p:stCondLst>
                                            <p:cond delay="1808"/>
                                          </p:stCondLst>
                                        </p:cTn>
                                        <p:tgtEl>
                                          <p:spTgt spid="187"/>
                                        </p:tgtEl>
                                      </p:cBhvr>
                                      <p:to x="100000" y="95000"/>
                                    </p:animScale>
                                    <p:animScale>
                                      <p:cBhvr>
                                        <p:cTn id="36" dur="166" decel="50000">
                                          <p:stCondLst>
                                            <p:cond delay="1834"/>
                                          </p:stCondLst>
                                        </p:cTn>
                                        <p:tgtEl>
                                          <p:spTgt spid="18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209800" y="685800"/>
            <a:ext cx="1219200" cy="369332"/>
          </a:xfrm>
          <a:prstGeom prst="rect">
            <a:avLst/>
          </a:prstGeom>
          <a:noFill/>
        </p:spPr>
        <p:txBody>
          <a:bodyPr wrap="square" rtlCol="0">
            <a:spAutoFit/>
          </a:bodyPr>
          <a:lstStyle/>
          <a:p>
            <a:endParaRPr lang="en-US" dirty="0"/>
          </a:p>
        </p:txBody>
      </p:sp>
      <p:sp>
        <p:nvSpPr>
          <p:cNvPr id="6" name="TextBox 5"/>
          <p:cNvSpPr txBox="1"/>
          <p:nvPr/>
        </p:nvSpPr>
        <p:spPr>
          <a:xfrm>
            <a:off x="206829" y="63164"/>
            <a:ext cx="11756571" cy="707886"/>
          </a:xfrm>
          <a:prstGeom prst="rect">
            <a:avLst/>
          </a:prstGeom>
          <a:noFill/>
        </p:spPr>
        <p:txBody>
          <a:bodyPr wrap="square" rtlCol="0">
            <a:spAutoFit/>
          </a:bodyPr>
          <a:lstStyle/>
          <a:p>
            <a:pPr algn="ctr" fontAlgn="base"/>
            <a:r>
              <a:rPr lang="en-US" sz="4000" dirty="0">
                <a:solidFill>
                  <a:schemeClr val="bg1"/>
                </a:solidFill>
                <a:latin typeface="Rockwell" panose="02060603020205020403" pitchFamily="18" charset="0"/>
              </a:rPr>
              <a:t>Barnabas Seeks Saul</a:t>
            </a:r>
          </a:p>
        </p:txBody>
      </p:sp>
      <p:sp>
        <p:nvSpPr>
          <p:cNvPr id="8" name="Rectangle 7"/>
          <p:cNvSpPr/>
          <p:nvPr/>
        </p:nvSpPr>
        <p:spPr>
          <a:xfrm>
            <a:off x="1665838" y="883233"/>
            <a:ext cx="9388443" cy="646331"/>
          </a:xfrm>
          <a:prstGeom prst="rect">
            <a:avLst/>
          </a:prstGeom>
        </p:spPr>
        <p:txBody>
          <a:bodyPr wrap="square">
            <a:spAutoFit/>
          </a:bodyPr>
          <a:lstStyle/>
          <a:p>
            <a:r>
              <a:rPr lang="en-US" dirty="0">
                <a:solidFill>
                  <a:schemeClr val="bg1"/>
                </a:solidFill>
                <a:latin typeface="Open Sans"/>
              </a:rPr>
              <a:t>From Antioch, Barnabas traveled to Tarsus to seek Saul, for Saul had fled there to escape persecution in Jerusalem, and the two men returned to Antioch to teach the gospel.</a:t>
            </a:r>
            <a:endParaRPr lang="en-US" dirty="0">
              <a:solidFill>
                <a:schemeClr val="bg1"/>
              </a:solidFill>
            </a:endParaRPr>
          </a:p>
        </p:txBody>
      </p:sp>
      <p:sp>
        <p:nvSpPr>
          <p:cNvPr id="3" name="Rectangle 2"/>
          <p:cNvSpPr/>
          <p:nvPr/>
        </p:nvSpPr>
        <p:spPr>
          <a:xfrm>
            <a:off x="2408222" y="4753374"/>
            <a:ext cx="8320889" cy="1200329"/>
          </a:xfrm>
          <a:prstGeom prst="rect">
            <a:avLst/>
          </a:prstGeom>
        </p:spPr>
        <p:txBody>
          <a:bodyPr wrap="square">
            <a:spAutoFit/>
          </a:bodyPr>
          <a:lstStyle/>
          <a:p>
            <a:r>
              <a:rPr lang="en-US" dirty="0">
                <a:solidFill>
                  <a:schemeClr val="bg1"/>
                </a:solidFill>
                <a:latin typeface="Open Sans"/>
              </a:rPr>
              <a:t>They were chosen to take donations from the Saints in Antioch to members of the Church in Judea, who were suffering during a famine.</a:t>
            </a:r>
          </a:p>
          <a:p>
            <a:endParaRPr lang="en-US" dirty="0">
              <a:solidFill>
                <a:schemeClr val="bg1"/>
              </a:solidFill>
              <a:latin typeface="Open Sans"/>
            </a:endParaRPr>
          </a:p>
          <a:p>
            <a:r>
              <a:rPr lang="en-US" dirty="0">
                <a:solidFill>
                  <a:schemeClr val="bg1"/>
                </a:solidFill>
                <a:latin typeface="Open Sans"/>
              </a:rPr>
              <a:t>Barnabas later became Saul’s missionary companion during his first mission.</a:t>
            </a:r>
            <a:endParaRPr lang="en-US" dirty="0">
              <a:solidFill>
                <a:schemeClr val="bg1"/>
              </a:solidFill>
            </a:endParaRPr>
          </a:p>
        </p:txBody>
      </p:sp>
      <p:sp>
        <p:nvSpPr>
          <p:cNvPr id="186" name="TextBox 185"/>
          <p:cNvSpPr txBox="1"/>
          <p:nvPr/>
        </p:nvSpPr>
        <p:spPr>
          <a:xfrm>
            <a:off x="0" y="6490396"/>
            <a:ext cx="7772400" cy="307777"/>
          </a:xfrm>
          <a:prstGeom prst="rect">
            <a:avLst/>
          </a:prstGeom>
          <a:noFill/>
        </p:spPr>
        <p:txBody>
          <a:bodyPr wrap="square" rtlCol="0">
            <a:spAutoFit/>
          </a:bodyPr>
          <a:lstStyle/>
          <a:p>
            <a:pPr fontAlgn="base"/>
            <a:r>
              <a:rPr lang="en-US" sz="1400" dirty="0">
                <a:solidFill>
                  <a:schemeClr val="bg1"/>
                </a:solidFill>
              </a:rPr>
              <a:t>Acts 9:26–31; 11:22–30</a:t>
            </a:r>
          </a:p>
        </p:txBody>
      </p:sp>
      <p:sp>
        <p:nvSpPr>
          <p:cNvPr id="187" name="Rectangle 186"/>
          <p:cNvSpPr/>
          <p:nvPr/>
        </p:nvSpPr>
        <p:spPr>
          <a:xfrm>
            <a:off x="11579492" y="6428841"/>
            <a:ext cx="530915" cy="369332"/>
          </a:xfrm>
          <a:prstGeom prst="rect">
            <a:avLst/>
          </a:prstGeom>
        </p:spPr>
        <p:txBody>
          <a:bodyPr wrap="none">
            <a:spAutoFit/>
          </a:bodyPr>
          <a:lstStyle/>
          <a:p>
            <a:r>
              <a:rPr lang="en-US" dirty="0">
                <a:solidFill>
                  <a:schemeClr val="bg1"/>
                </a:solidFill>
                <a:latin typeface="Open Sans"/>
              </a:rPr>
              <a:t> (1)</a:t>
            </a:r>
            <a:endParaRPr lang="en-US" dirty="0">
              <a:solidFill>
                <a:schemeClr val="bg1"/>
              </a:solidFill>
            </a:endParaRPr>
          </a:p>
        </p:txBody>
      </p:sp>
      <p:pic>
        <p:nvPicPr>
          <p:cNvPr id="188" name="Picture 4" descr="Image result for Barnabas and Pau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524777"/>
            <a:ext cx="4262889" cy="3039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76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209800" y="685800"/>
            <a:ext cx="1219200" cy="369332"/>
          </a:xfrm>
          <a:prstGeom prst="rect">
            <a:avLst/>
          </a:prstGeom>
          <a:noFill/>
        </p:spPr>
        <p:txBody>
          <a:bodyPr wrap="square" rtlCol="0">
            <a:spAutoFit/>
          </a:bodyPr>
          <a:lstStyle/>
          <a:p>
            <a:endParaRPr lang="en-US" dirty="0"/>
          </a:p>
        </p:txBody>
      </p:sp>
      <p:sp>
        <p:nvSpPr>
          <p:cNvPr id="6" name="TextBox 5"/>
          <p:cNvSpPr txBox="1"/>
          <p:nvPr/>
        </p:nvSpPr>
        <p:spPr>
          <a:xfrm>
            <a:off x="206829" y="63164"/>
            <a:ext cx="11756571" cy="707886"/>
          </a:xfrm>
          <a:prstGeom prst="rect">
            <a:avLst/>
          </a:prstGeom>
          <a:noFill/>
        </p:spPr>
        <p:txBody>
          <a:bodyPr wrap="square" rtlCol="0">
            <a:spAutoFit/>
          </a:bodyPr>
          <a:lstStyle/>
          <a:p>
            <a:pPr algn="ctr" fontAlgn="base"/>
            <a:r>
              <a:rPr lang="en-US" sz="4000" dirty="0">
                <a:solidFill>
                  <a:schemeClr val="bg1"/>
                </a:solidFill>
                <a:latin typeface="Rockwell" panose="02060603020205020403" pitchFamily="18" charset="0"/>
              </a:rPr>
              <a:t>Peter Heals</a:t>
            </a:r>
          </a:p>
        </p:txBody>
      </p:sp>
      <p:sp>
        <p:nvSpPr>
          <p:cNvPr id="8" name="Rectangle 7"/>
          <p:cNvSpPr/>
          <p:nvPr/>
        </p:nvSpPr>
        <p:spPr>
          <a:xfrm>
            <a:off x="2022071" y="642708"/>
            <a:ext cx="8822871" cy="369332"/>
          </a:xfrm>
          <a:prstGeom prst="rect">
            <a:avLst/>
          </a:prstGeom>
        </p:spPr>
        <p:txBody>
          <a:bodyPr wrap="square">
            <a:spAutoFit/>
          </a:bodyPr>
          <a:lstStyle/>
          <a:p>
            <a:r>
              <a:rPr lang="en-US" dirty="0">
                <a:solidFill>
                  <a:schemeClr val="bg1"/>
                </a:solidFill>
              </a:rPr>
              <a:t>While ministering in </a:t>
            </a:r>
            <a:r>
              <a:rPr lang="en-US" dirty="0" err="1">
                <a:solidFill>
                  <a:schemeClr val="bg1"/>
                </a:solidFill>
              </a:rPr>
              <a:t>Lydda</a:t>
            </a:r>
            <a:r>
              <a:rPr lang="en-US" dirty="0">
                <a:solidFill>
                  <a:schemeClr val="bg1"/>
                </a:solidFill>
              </a:rPr>
              <a:t> and Joppa, Peter healed Aeneas and Tabitha (also called Dorcas)</a:t>
            </a:r>
          </a:p>
        </p:txBody>
      </p:sp>
      <p:sp>
        <p:nvSpPr>
          <p:cNvPr id="3" name="Rectangle 2"/>
          <p:cNvSpPr/>
          <p:nvPr/>
        </p:nvSpPr>
        <p:spPr>
          <a:xfrm>
            <a:off x="1889277" y="3836068"/>
            <a:ext cx="4977466" cy="646331"/>
          </a:xfrm>
          <a:prstGeom prst="rect">
            <a:avLst/>
          </a:prstGeom>
        </p:spPr>
        <p:txBody>
          <a:bodyPr wrap="square">
            <a:spAutoFit/>
          </a:bodyPr>
          <a:lstStyle/>
          <a:p>
            <a:pPr algn="ctr"/>
            <a:r>
              <a:rPr lang="en-US" dirty="0">
                <a:solidFill>
                  <a:schemeClr val="bg1"/>
                </a:solidFill>
              </a:rPr>
              <a:t>The raising of Tabitha parallels the Savior’s raising of </a:t>
            </a:r>
            <a:r>
              <a:rPr lang="en-US" dirty="0" err="1">
                <a:solidFill>
                  <a:schemeClr val="bg1"/>
                </a:solidFill>
              </a:rPr>
              <a:t>Jairus’s</a:t>
            </a:r>
            <a:r>
              <a:rPr lang="en-US" dirty="0">
                <a:solidFill>
                  <a:schemeClr val="bg1"/>
                </a:solidFill>
              </a:rPr>
              <a:t> daughter</a:t>
            </a:r>
          </a:p>
        </p:txBody>
      </p:sp>
      <p:sp>
        <p:nvSpPr>
          <p:cNvPr id="186" name="TextBox 185"/>
          <p:cNvSpPr txBox="1"/>
          <p:nvPr/>
        </p:nvSpPr>
        <p:spPr>
          <a:xfrm>
            <a:off x="0" y="6490396"/>
            <a:ext cx="7772400" cy="307777"/>
          </a:xfrm>
          <a:prstGeom prst="rect">
            <a:avLst/>
          </a:prstGeom>
          <a:noFill/>
        </p:spPr>
        <p:txBody>
          <a:bodyPr wrap="square" rtlCol="0">
            <a:spAutoFit/>
          </a:bodyPr>
          <a:lstStyle/>
          <a:p>
            <a:pPr fontAlgn="base"/>
            <a:r>
              <a:rPr lang="en-US" sz="1400" dirty="0">
                <a:solidFill>
                  <a:schemeClr val="bg1"/>
                </a:solidFill>
              </a:rPr>
              <a:t>Acts 9:32-43</a:t>
            </a:r>
          </a:p>
        </p:txBody>
      </p:sp>
      <p:grpSp>
        <p:nvGrpSpPr>
          <p:cNvPr id="4" name="Group 3"/>
          <p:cNvGrpSpPr/>
          <p:nvPr/>
        </p:nvGrpSpPr>
        <p:grpSpPr>
          <a:xfrm>
            <a:off x="6866743" y="2608380"/>
            <a:ext cx="4286250" cy="3450283"/>
            <a:chOff x="5938121" y="2736811"/>
            <a:chExt cx="4286250" cy="3450283"/>
          </a:xfrm>
        </p:grpSpPr>
        <p:pic>
          <p:nvPicPr>
            <p:cNvPr id="1026" name="Picture 2" descr="Peter healing Tabit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8121" y="2736811"/>
              <a:ext cx="4286250" cy="32194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938121" y="5956262"/>
              <a:ext cx="1069524" cy="230832"/>
            </a:xfrm>
            <a:prstGeom prst="rect">
              <a:avLst/>
            </a:prstGeom>
          </p:spPr>
          <p:txBody>
            <a:bodyPr wrap="none">
              <a:spAutoFit/>
            </a:bodyPr>
            <a:lstStyle/>
            <a:p>
              <a:r>
                <a:rPr lang="en-US" sz="900" i="1" dirty="0">
                  <a:solidFill>
                    <a:schemeClr val="bg1"/>
                  </a:solidFill>
                  <a:latin typeface="Open Sans"/>
                </a:rPr>
                <a:t>Sandra F. </a:t>
              </a:r>
              <a:r>
                <a:rPr lang="en-US" sz="900" i="1" dirty="0" err="1">
                  <a:solidFill>
                    <a:schemeClr val="bg1"/>
                  </a:solidFill>
                  <a:latin typeface="Open Sans"/>
                </a:rPr>
                <a:t>Gagon</a:t>
              </a:r>
              <a:endParaRPr lang="en-US" sz="900" dirty="0">
                <a:solidFill>
                  <a:schemeClr val="bg1"/>
                </a:solidFill>
              </a:endParaRPr>
            </a:p>
          </p:txBody>
        </p:sp>
      </p:grpSp>
      <p:sp>
        <p:nvSpPr>
          <p:cNvPr id="7" name="Rectangle 6"/>
          <p:cNvSpPr/>
          <p:nvPr/>
        </p:nvSpPr>
        <p:spPr>
          <a:xfrm>
            <a:off x="4125362" y="1413817"/>
            <a:ext cx="6096000" cy="1200329"/>
          </a:xfrm>
          <a:prstGeom prst="rect">
            <a:avLst/>
          </a:prstGeom>
        </p:spPr>
        <p:txBody>
          <a:bodyPr>
            <a:spAutoFit/>
          </a:bodyPr>
          <a:lstStyle/>
          <a:p>
            <a:r>
              <a:rPr lang="en-US" dirty="0">
                <a:solidFill>
                  <a:schemeClr val="bg1"/>
                </a:solidFill>
                <a:latin typeface="Open Sans"/>
              </a:rPr>
              <a:t>Luke’s care in recording these similar events reflects one of his purposes: to affirm continuity between Jesus Christ and the Church and show a continuation of Jesus Christ’s power and authority in Peter.</a:t>
            </a:r>
            <a:endParaRPr lang="en-US" dirty="0">
              <a:solidFill>
                <a:schemeClr val="bg1"/>
              </a:solidFill>
            </a:endParaRPr>
          </a:p>
        </p:txBody>
      </p:sp>
      <p:sp>
        <p:nvSpPr>
          <p:cNvPr id="1024" name="Rectangle 1023"/>
          <p:cNvSpPr/>
          <p:nvPr/>
        </p:nvSpPr>
        <p:spPr>
          <a:xfrm>
            <a:off x="11579492" y="6428841"/>
            <a:ext cx="530915" cy="369332"/>
          </a:xfrm>
          <a:prstGeom prst="rect">
            <a:avLst/>
          </a:prstGeom>
        </p:spPr>
        <p:txBody>
          <a:bodyPr wrap="none">
            <a:spAutoFit/>
          </a:bodyPr>
          <a:lstStyle/>
          <a:p>
            <a:r>
              <a:rPr lang="en-US" dirty="0">
                <a:solidFill>
                  <a:schemeClr val="bg1"/>
                </a:solidFill>
                <a:latin typeface="Open Sans"/>
              </a:rPr>
              <a:t> (1)</a:t>
            </a:r>
            <a:endParaRPr lang="en-US" dirty="0">
              <a:solidFill>
                <a:schemeClr val="bg1"/>
              </a:solidFill>
            </a:endParaRPr>
          </a:p>
        </p:txBody>
      </p:sp>
      <p:grpSp>
        <p:nvGrpSpPr>
          <p:cNvPr id="190" name="Group 189"/>
          <p:cNvGrpSpPr/>
          <p:nvPr/>
        </p:nvGrpSpPr>
        <p:grpSpPr>
          <a:xfrm>
            <a:off x="3118848" y="4384228"/>
            <a:ext cx="3289208" cy="2390250"/>
            <a:chOff x="384206" y="4158361"/>
            <a:chExt cx="3289208" cy="2390250"/>
          </a:xfrm>
        </p:grpSpPr>
        <p:grpSp>
          <p:nvGrpSpPr>
            <p:cNvPr id="191" name="Group 190"/>
            <p:cNvGrpSpPr/>
            <p:nvPr/>
          </p:nvGrpSpPr>
          <p:grpSpPr>
            <a:xfrm>
              <a:off x="384206" y="4158361"/>
              <a:ext cx="3289208" cy="2390250"/>
              <a:chOff x="609599" y="833642"/>
              <a:chExt cx="7941747" cy="5771225"/>
            </a:xfrm>
          </p:grpSpPr>
          <p:grpSp>
            <p:nvGrpSpPr>
              <p:cNvPr id="193" name="Group 14"/>
              <p:cNvGrpSpPr/>
              <p:nvPr/>
            </p:nvGrpSpPr>
            <p:grpSpPr>
              <a:xfrm rot="10800000">
                <a:off x="7696200" y="5257800"/>
                <a:ext cx="621450" cy="1347067"/>
                <a:chOff x="7010400" y="381000"/>
                <a:chExt cx="762000" cy="2033666"/>
              </a:xfrm>
            </p:grpSpPr>
            <p:sp>
              <p:nvSpPr>
                <p:cNvPr id="206" name="Rounded Rectangle 205"/>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1"/>
              <p:cNvGrpSpPr/>
              <p:nvPr/>
            </p:nvGrpSpPr>
            <p:grpSpPr>
              <a:xfrm rot="10800000">
                <a:off x="939238" y="4923502"/>
                <a:ext cx="621450" cy="1347067"/>
                <a:chOff x="7010400" y="381000"/>
                <a:chExt cx="762000" cy="2033666"/>
              </a:xfrm>
            </p:grpSpPr>
            <p:sp>
              <p:nvSpPr>
                <p:cNvPr id="204" name="Rounded Rectangle 203"/>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5"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8" name="Group 197"/>
              <p:cNvGrpSpPr/>
              <p:nvPr/>
            </p:nvGrpSpPr>
            <p:grpSpPr>
              <a:xfrm>
                <a:off x="899460" y="833642"/>
                <a:ext cx="621450" cy="986197"/>
                <a:chOff x="7031201" y="834275"/>
                <a:chExt cx="762000" cy="1488861"/>
              </a:xfrm>
            </p:grpSpPr>
            <p:sp>
              <p:nvSpPr>
                <p:cNvPr id="202" name="Rounded Rectangle 201"/>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198"/>
              <p:cNvGrpSpPr/>
              <p:nvPr/>
            </p:nvGrpSpPr>
            <p:grpSpPr>
              <a:xfrm>
                <a:off x="7646520" y="1148254"/>
                <a:ext cx="621450" cy="1017899"/>
                <a:chOff x="7087348" y="824753"/>
                <a:chExt cx="762000" cy="1536722"/>
              </a:xfrm>
            </p:grpSpPr>
            <p:sp>
              <p:nvSpPr>
                <p:cNvPr id="200" name="Rounded Rectangle 199"/>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2" name="Rectangle 191"/>
            <p:cNvSpPr/>
            <p:nvPr/>
          </p:nvSpPr>
          <p:spPr>
            <a:xfrm>
              <a:off x="812830" y="4834449"/>
              <a:ext cx="2348613" cy="1077218"/>
            </a:xfrm>
            <a:prstGeom prst="rect">
              <a:avLst/>
            </a:prstGeom>
          </p:spPr>
          <p:txBody>
            <a:bodyPr wrap="square">
              <a:spAutoFit/>
            </a:bodyPr>
            <a:lstStyle/>
            <a:p>
              <a:pPr algn="ctr"/>
              <a:r>
                <a:rPr lang="en-US" sz="1600" b="1" dirty="0"/>
                <a:t>By ministering to others, we can help people turn to the Lord and believe in Him</a:t>
              </a:r>
              <a:endParaRPr lang="en-US" sz="1600" dirty="0"/>
            </a:p>
          </p:txBody>
        </p:sp>
      </p:grpSp>
      <p:grpSp>
        <p:nvGrpSpPr>
          <p:cNvPr id="1025" name="Group 1024"/>
          <p:cNvGrpSpPr/>
          <p:nvPr/>
        </p:nvGrpSpPr>
        <p:grpSpPr>
          <a:xfrm>
            <a:off x="206829" y="3681500"/>
            <a:ext cx="1815242" cy="2452915"/>
            <a:chOff x="206829" y="3681500"/>
            <a:chExt cx="1815242" cy="2452915"/>
          </a:xfrm>
        </p:grpSpPr>
        <p:pic>
          <p:nvPicPr>
            <p:cNvPr id="1030" name="Picture 6" descr="Image result for raising of jairus' daugh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444" y="3681500"/>
              <a:ext cx="1708627" cy="2278170"/>
            </a:xfrm>
            <a:prstGeom prst="rect">
              <a:avLst/>
            </a:prstGeom>
            <a:noFill/>
            <a:extLst>
              <a:ext uri="{909E8E84-426E-40DD-AFC4-6F175D3DCCD1}">
                <a14:hiddenFill xmlns:a14="http://schemas.microsoft.com/office/drawing/2010/main">
                  <a:solidFill>
                    <a:srgbClr val="FFFFFF"/>
                  </a:solidFill>
                </a14:hiddenFill>
              </a:ext>
            </a:extLst>
          </p:spPr>
        </p:pic>
        <p:sp>
          <p:nvSpPr>
            <p:cNvPr id="209" name="TextBox 208"/>
            <p:cNvSpPr txBox="1"/>
            <p:nvPr/>
          </p:nvSpPr>
          <p:spPr>
            <a:xfrm>
              <a:off x="206829" y="5918971"/>
              <a:ext cx="1634780" cy="215444"/>
            </a:xfrm>
            <a:prstGeom prst="rect">
              <a:avLst/>
            </a:prstGeom>
            <a:noFill/>
          </p:spPr>
          <p:txBody>
            <a:bodyPr wrap="square" rtlCol="0">
              <a:spAutoFit/>
            </a:bodyPr>
            <a:lstStyle/>
            <a:p>
              <a:pPr fontAlgn="base"/>
              <a:r>
                <a:rPr lang="en-US" sz="800" dirty="0" err="1">
                  <a:solidFill>
                    <a:schemeClr val="bg1"/>
                  </a:solidFill>
                </a:rPr>
                <a:t>Giclee</a:t>
              </a:r>
              <a:endParaRPr lang="en-US" sz="800" dirty="0">
                <a:solidFill>
                  <a:schemeClr val="bg1"/>
                </a:solidFill>
              </a:endParaRPr>
            </a:p>
          </p:txBody>
        </p:sp>
      </p:grpSp>
      <p:pic>
        <p:nvPicPr>
          <p:cNvPr id="1032" name="Picture 8" descr="Image result for aeneas and pe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269" y="1336144"/>
            <a:ext cx="3269061" cy="1779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33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190"/>
                                        </p:tgtEl>
                                        <p:attrNameLst>
                                          <p:attrName>style.visibility</p:attrName>
                                        </p:attrNameLst>
                                      </p:cBhvr>
                                      <p:to>
                                        <p:strVal val="visible"/>
                                      </p:to>
                                    </p:set>
                                    <p:animEffect transition="in" filter="barn(outVertical)">
                                      <p:cBhvr>
                                        <p:cTn id="25" dur="5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209800" y="685800"/>
            <a:ext cx="1219200" cy="369332"/>
          </a:xfrm>
          <a:prstGeom prst="rect">
            <a:avLst/>
          </a:prstGeom>
          <a:noFill/>
        </p:spPr>
        <p:txBody>
          <a:bodyPr wrap="square" rtlCol="0">
            <a:spAutoFit/>
          </a:bodyPr>
          <a:lstStyle/>
          <a:p>
            <a:endParaRPr lang="en-US" dirty="0"/>
          </a:p>
        </p:txBody>
      </p:sp>
      <p:sp>
        <p:nvSpPr>
          <p:cNvPr id="3" name="Rectangle 2"/>
          <p:cNvSpPr/>
          <p:nvPr/>
        </p:nvSpPr>
        <p:spPr>
          <a:xfrm>
            <a:off x="3796635" y="1055132"/>
            <a:ext cx="6263057" cy="4549835"/>
          </a:xfrm>
          <a:prstGeom prst="rect">
            <a:avLst/>
          </a:prstGeom>
        </p:spPr>
        <p:txBody>
          <a:bodyPr wrap="square">
            <a:spAutoFit/>
          </a:bodyPr>
          <a:lstStyle/>
          <a:p>
            <a:pPr>
              <a:lnSpc>
                <a:spcPct val="150000"/>
              </a:lnSpc>
            </a:pPr>
            <a:r>
              <a:rPr lang="en-US" sz="2800" dirty="0">
                <a:solidFill>
                  <a:schemeClr val="bg1"/>
                </a:solidFill>
              </a:rPr>
              <a:t>“To me the scriptural reference to Tabitha, which describes her as a woman ‘full of good works and </a:t>
            </a:r>
            <a:r>
              <a:rPr lang="en-US" sz="2800" dirty="0" err="1">
                <a:solidFill>
                  <a:schemeClr val="bg1"/>
                </a:solidFill>
              </a:rPr>
              <a:t>almsdeeds</a:t>
            </a:r>
            <a:r>
              <a:rPr lang="en-US" sz="2800" dirty="0">
                <a:solidFill>
                  <a:schemeClr val="bg1"/>
                </a:solidFill>
              </a:rPr>
              <a:t>,’ defines some of the fundamental responsibilities of Relief Society; namely, the relief of suffering, the caring for the poor, and all which that implies.”</a:t>
            </a:r>
          </a:p>
        </p:txBody>
      </p:sp>
      <p:sp>
        <p:nvSpPr>
          <p:cNvPr id="186" name="TextBox 185"/>
          <p:cNvSpPr txBox="1"/>
          <p:nvPr/>
        </p:nvSpPr>
        <p:spPr>
          <a:xfrm>
            <a:off x="0" y="6490396"/>
            <a:ext cx="7772400" cy="307777"/>
          </a:xfrm>
          <a:prstGeom prst="rect">
            <a:avLst/>
          </a:prstGeom>
          <a:noFill/>
        </p:spPr>
        <p:txBody>
          <a:bodyPr wrap="square" rtlCol="0">
            <a:spAutoFit/>
          </a:bodyPr>
          <a:lstStyle/>
          <a:p>
            <a:pPr fontAlgn="base"/>
            <a:r>
              <a:rPr lang="en-US" sz="1400" dirty="0">
                <a:solidFill>
                  <a:schemeClr val="bg1"/>
                </a:solidFill>
              </a:rPr>
              <a:t>Acts 9:32-43</a:t>
            </a:r>
          </a:p>
        </p:txBody>
      </p:sp>
      <p:sp>
        <p:nvSpPr>
          <p:cNvPr id="1024" name="Rectangle 1023"/>
          <p:cNvSpPr/>
          <p:nvPr/>
        </p:nvSpPr>
        <p:spPr>
          <a:xfrm>
            <a:off x="11579492" y="6428841"/>
            <a:ext cx="530915" cy="369332"/>
          </a:xfrm>
          <a:prstGeom prst="rect">
            <a:avLst/>
          </a:prstGeom>
        </p:spPr>
        <p:txBody>
          <a:bodyPr wrap="none">
            <a:spAutoFit/>
          </a:bodyPr>
          <a:lstStyle/>
          <a:p>
            <a:r>
              <a:rPr lang="en-US" dirty="0">
                <a:solidFill>
                  <a:schemeClr val="bg1"/>
                </a:solidFill>
                <a:latin typeface="Open Sans"/>
              </a:rPr>
              <a:t> (8)</a:t>
            </a:r>
            <a:endParaRPr lang="en-US" dirty="0">
              <a:solidFill>
                <a:schemeClr val="bg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1631" y="260091"/>
            <a:ext cx="1486597" cy="1969553"/>
          </a:xfrm>
          <a:prstGeom prst="rect">
            <a:avLst/>
          </a:prstGeom>
        </p:spPr>
      </p:pic>
      <p:grpSp>
        <p:nvGrpSpPr>
          <p:cNvPr id="13" name="Group 12"/>
          <p:cNvGrpSpPr/>
          <p:nvPr/>
        </p:nvGrpSpPr>
        <p:grpSpPr>
          <a:xfrm>
            <a:off x="664614" y="1608168"/>
            <a:ext cx="2764386" cy="4027577"/>
            <a:chOff x="664614" y="1608168"/>
            <a:chExt cx="2764386" cy="4027577"/>
          </a:xfrm>
        </p:grpSpPr>
        <p:pic>
          <p:nvPicPr>
            <p:cNvPr id="5122" name="Picture 2" descr="Image result for women sewing artwo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75" y="1608168"/>
              <a:ext cx="2676525" cy="377190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664614" y="5420301"/>
              <a:ext cx="1160895" cy="215444"/>
            </a:xfrm>
            <a:prstGeom prst="rect">
              <a:avLst/>
            </a:prstGeom>
          </p:spPr>
          <p:txBody>
            <a:bodyPr wrap="none">
              <a:spAutoFit/>
            </a:bodyPr>
            <a:lstStyle/>
            <a:p>
              <a:r>
                <a:rPr lang="en-US" sz="800" dirty="0">
                  <a:solidFill>
                    <a:schemeClr val="bg1"/>
                  </a:solidFill>
                  <a:latin typeface="Abadi" panose="020B0604020104020204" pitchFamily="34" charset="0"/>
                </a:rPr>
                <a:t>Caroline Augusta Lord</a:t>
              </a:r>
              <a:endParaRPr lang="en-US" sz="800" dirty="0">
                <a:solidFill>
                  <a:schemeClr val="bg1"/>
                </a:solidFill>
              </a:endParaRPr>
            </a:p>
          </p:txBody>
        </p:sp>
      </p:grpSp>
      <p:sp>
        <p:nvSpPr>
          <p:cNvPr id="19" name="Rectangle 18"/>
          <p:cNvSpPr/>
          <p:nvPr/>
        </p:nvSpPr>
        <p:spPr>
          <a:xfrm>
            <a:off x="209429" y="211346"/>
            <a:ext cx="6096000" cy="646331"/>
          </a:xfrm>
          <a:prstGeom prst="rect">
            <a:avLst/>
          </a:prstGeom>
        </p:spPr>
        <p:txBody>
          <a:bodyPr>
            <a:spAutoFit/>
          </a:bodyPr>
          <a:lstStyle/>
          <a:p>
            <a:pPr algn="ctr"/>
            <a:r>
              <a:rPr lang="en-US" dirty="0">
                <a:solidFill>
                  <a:schemeClr val="bg1"/>
                </a:solidFill>
                <a:latin typeface="Open Sans"/>
              </a:rPr>
              <a:t>Tabitha’s “good works and </a:t>
            </a:r>
            <a:r>
              <a:rPr lang="en-US" dirty="0" err="1">
                <a:solidFill>
                  <a:schemeClr val="bg1"/>
                </a:solidFill>
                <a:latin typeface="Open Sans"/>
              </a:rPr>
              <a:t>almsdeeds</a:t>
            </a:r>
            <a:r>
              <a:rPr lang="en-US" dirty="0">
                <a:solidFill>
                  <a:schemeClr val="bg1"/>
                </a:solidFill>
                <a:latin typeface="Open Sans"/>
              </a:rPr>
              <a:t>” likely included the sewing of clothing for the poor. </a:t>
            </a:r>
            <a:endParaRPr lang="en-US" dirty="0">
              <a:solidFill>
                <a:schemeClr val="bg1"/>
              </a:solidFill>
            </a:endParaRPr>
          </a:p>
        </p:txBody>
      </p:sp>
    </p:spTree>
    <p:extLst>
      <p:ext uri="{BB962C8B-B14F-4D97-AF65-F5344CB8AC3E}">
        <p14:creationId xmlns:p14="http://schemas.microsoft.com/office/powerpoint/2010/main" val="149243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209800" y="685800"/>
            <a:ext cx="1219200" cy="369332"/>
          </a:xfrm>
          <a:prstGeom prst="rect">
            <a:avLst/>
          </a:prstGeom>
          <a:noFill/>
        </p:spPr>
        <p:txBody>
          <a:bodyPr wrap="square" rtlCol="0">
            <a:spAutoFit/>
          </a:bodyPr>
          <a:lstStyle/>
          <a:p>
            <a:endParaRPr lang="en-US" dirty="0"/>
          </a:p>
        </p:txBody>
      </p:sp>
      <p:sp>
        <p:nvSpPr>
          <p:cNvPr id="6" name="TextBox 5"/>
          <p:cNvSpPr txBox="1"/>
          <p:nvPr/>
        </p:nvSpPr>
        <p:spPr>
          <a:xfrm>
            <a:off x="2268522" y="69246"/>
            <a:ext cx="7772400" cy="769441"/>
          </a:xfrm>
          <a:prstGeom prst="rect">
            <a:avLst/>
          </a:prstGeom>
          <a:noFill/>
        </p:spPr>
        <p:txBody>
          <a:bodyPr wrap="square" rtlCol="0">
            <a:spAutoFit/>
          </a:bodyPr>
          <a:lstStyle/>
          <a:p>
            <a:pPr algn="ctr"/>
            <a:r>
              <a:rPr lang="en-US" sz="4400" dirty="0">
                <a:solidFill>
                  <a:schemeClr val="bg1"/>
                </a:solidFill>
                <a:latin typeface="Rockwell" panose="02060603020205020403" pitchFamily="18" charset="0"/>
                <a:cs typeface="Levenim MT" pitchFamily="2" charset="-79"/>
              </a:rPr>
              <a:t>Saul—Paul (Latin)</a:t>
            </a:r>
          </a:p>
        </p:txBody>
      </p:sp>
      <p:sp>
        <p:nvSpPr>
          <p:cNvPr id="7" name="TextBox 6"/>
          <p:cNvSpPr txBox="1"/>
          <p:nvPr/>
        </p:nvSpPr>
        <p:spPr>
          <a:xfrm>
            <a:off x="8741332" y="6511520"/>
            <a:ext cx="3276600" cy="276999"/>
          </a:xfrm>
          <a:prstGeom prst="rect">
            <a:avLst/>
          </a:prstGeom>
          <a:noFill/>
        </p:spPr>
        <p:txBody>
          <a:bodyPr wrap="square" rtlCol="0">
            <a:spAutoFit/>
          </a:bodyPr>
          <a:lstStyle/>
          <a:p>
            <a:pPr algn="r"/>
            <a:r>
              <a:rPr lang="en-US" sz="1200" dirty="0">
                <a:solidFill>
                  <a:schemeClr val="bg1"/>
                </a:solidFill>
                <a:latin typeface="Levenim MT" pitchFamily="2" charset="-79"/>
                <a:cs typeface="Levenim MT" pitchFamily="2" charset="-79"/>
              </a:rPr>
              <a:t>2,3,4</a:t>
            </a:r>
          </a:p>
        </p:txBody>
      </p:sp>
      <p:sp>
        <p:nvSpPr>
          <p:cNvPr id="9" name="TextBox 8"/>
          <p:cNvSpPr txBox="1"/>
          <p:nvPr/>
        </p:nvSpPr>
        <p:spPr>
          <a:xfrm>
            <a:off x="266616" y="1032584"/>
            <a:ext cx="7864633" cy="5632311"/>
          </a:xfrm>
          <a:prstGeom prst="rect">
            <a:avLst/>
          </a:prstGeom>
          <a:noFill/>
        </p:spPr>
        <p:txBody>
          <a:bodyPr wrap="square" rtlCol="0">
            <a:spAutoFit/>
          </a:bodyPr>
          <a:lstStyle/>
          <a:p>
            <a:r>
              <a:rPr lang="en-US" dirty="0">
                <a:solidFill>
                  <a:schemeClr val="bg1"/>
                </a:solidFill>
                <a:cs typeface="Levenim MT" pitchFamily="2" charset="-79"/>
              </a:rPr>
              <a:t>He was born in 1-3 AD, the son of Tarsus, and born a free Roman citizen</a:t>
            </a:r>
          </a:p>
          <a:p>
            <a:endParaRPr lang="en-US" dirty="0">
              <a:solidFill>
                <a:schemeClr val="bg1"/>
              </a:solidFill>
              <a:cs typeface="Levenim MT" pitchFamily="2" charset="-79"/>
            </a:endParaRPr>
          </a:p>
          <a:p>
            <a:r>
              <a:rPr lang="en-US" dirty="0">
                <a:solidFill>
                  <a:schemeClr val="bg1"/>
                </a:solidFill>
                <a:cs typeface="Levenim MT" pitchFamily="2" charset="-79"/>
              </a:rPr>
              <a:t>He was brought up a Jew and trained as a Pharisee under the study of Gamaliel in Jerusalem</a:t>
            </a:r>
          </a:p>
          <a:p>
            <a:endParaRPr lang="en-US" dirty="0">
              <a:solidFill>
                <a:schemeClr val="bg1"/>
              </a:solidFill>
              <a:cs typeface="Levenim MT" pitchFamily="2" charset="-79"/>
            </a:endParaRPr>
          </a:p>
          <a:p>
            <a:r>
              <a:rPr lang="en-US" dirty="0">
                <a:solidFill>
                  <a:schemeClr val="bg1"/>
                </a:solidFill>
                <a:cs typeface="Levenim MT" pitchFamily="2" charset="-79"/>
              </a:rPr>
              <a:t>He was from the Tribe of Benjamin (Philemon 3:5)</a:t>
            </a:r>
          </a:p>
          <a:p>
            <a:endParaRPr lang="en-US" dirty="0">
              <a:solidFill>
                <a:schemeClr val="bg1"/>
              </a:solidFill>
              <a:cs typeface="Levenim MT" pitchFamily="2" charset="-79"/>
            </a:endParaRPr>
          </a:p>
          <a:p>
            <a:r>
              <a:rPr lang="en-US" dirty="0">
                <a:solidFill>
                  <a:schemeClr val="bg1"/>
                </a:solidFill>
                <a:cs typeface="Levenim MT" pitchFamily="2" charset="-79"/>
              </a:rPr>
              <a:t>His father was a tentmaker, so more than likely he was too</a:t>
            </a:r>
          </a:p>
          <a:p>
            <a:endParaRPr lang="en-US" dirty="0">
              <a:solidFill>
                <a:schemeClr val="bg1"/>
              </a:solidFill>
              <a:cs typeface="Levenim MT" pitchFamily="2" charset="-79"/>
            </a:endParaRPr>
          </a:p>
          <a:p>
            <a:r>
              <a:rPr lang="en-US" dirty="0">
                <a:solidFill>
                  <a:schemeClr val="bg1"/>
                </a:solidFill>
                <a:cs typeface="Levenim MT" pitchFamily="2" charset="-79"/>
              </a:rPr>
              <a:t>He was a persecutor of the Saints, took part in the martyrdom of Stephen, then on his way to Damascus was visited by the Lord Jesus and was ‘reborn’</a:t>
            </a:r>
          </a:p>
          <a:p>
            <a:endParaRPr lang="en-US" dirty="0">
              <a:solidFill>
                <a:schemeClr val="bg1"/>
              </a:solidFill>
              <a:cs typeface="Levenim MT" pitchFamily="2" charset="-79"/>
            </a:endParaRPr>
          </a:p>
          <a:p>
            <a:r>
              <a:rPr lang="en-US" dirty="0">
                <a:solidFill>
                  <a:schemeClr val="bg1"/>
                </a:solidFill>
                <a:cs typeface="Levenim MT" pitchFamily="2" charset="-79"/>
              </a:rPr>
              <a:t>He lived in Arabia for 3 years and came back to begin his mission for the Savior</a:t>
            </a:r>
          </a:p>
          <a:p>
            <a:endParaRPr lang="en-US" dirty="0">
              <a:solidFill>
                <a:schemeClr val="bg1"/>
              </a:solidFill>
              <a:cs typeface="Levenim MT" pitchFamily="2" charset="-79"/>
            </a:endParaRPr>
          </a:p>
          <a:p>
            <a:r>
              <a:rPr lang="en-US" dirty="0">
                <a:solidFill>
                  <a:schemeClr val="bg1"/>
                </a:solidFill>
                <a:cs typeface="Levenim MT" pitchFamily="2" charset="-79"/>
              </a:rPr>
              <a:t>He traveled to the east and north of the Mediterranean and wrote many letters (Epistles) to specific cities</a:t>
            </a:r>
          </a:p>
          <a:p>
            <a:endParaRPr lang="en-US" dirty="0">
              <a:solidFill>
                <a:schemeClr val="bg1"/>
              </a:solidFill>
              <a:cs typeface="Levenim MT" pitchFamily="2" charset="-79"/>
            </a:endParaRPr>
          </a:p>
          <a:p>
            <a:r>
              <a:rPr lang="en-US" dirty="0">
                <a:solidFill>
                  <a:schemeClr val="bg1"/>
                </a:solidFill>
                <a:cs typeface="Levenim MT" pitchFamily="2" charset="-79"/>
              </a:rPr>
              <a:t>He died after his 5</a:t>
            </a:r>
            <a:r>
              <a:rPr lang="en-US" baseline="30000" dirty="0">
                <a:solidFill>
                  <a:schemeClr val="bg1"/>
                </a:solidFill>
                <a:cs typeface="Levenim MT" pitchFamily="2" charset="-79"/>
              </a:rPr>
              <a:t>th</a:t>
            </a:r>
            <a:r>
              <a:rPr lang="en-US" dirty="0">
                <a:solidFill>
                  <a:schemeClr val="bg1"/>
                </a:solidFill>
                <a:cs typeface="Levenim MT" pitchFamily="2" charset="-79"/>
              </a:rPr>
              <a:t> missionary journey in 65-68 AD-- tradition says he was beheaded in Rome by emperor Nero (The New Testament does not say when and how he died)</a:t>
            </a:r>
          </a:p>
        </p:txBody>
      </p:sp>
      <p:sp>
        <p:nvSpPr>
          <p:cNvPr id="27650" name="AutoShape 2" descr="data:image/jpeg;base64,/9j/4AAQSkZJRgABAQAAAQABAAD/2wCEAAkGBhQSERQSExQVFRUWFxoYGBgYFxkcHRwdGB0cGhocGBcXHCYeFxwjGhobIC8gIycpLCwsGB4xNTAqNSYrLCkBCQoKDgwOGg8PGiolHSUsNCwsLCwsKSwsLCwqLCwsLCwsLCwsLCwsLCwsLCwsLCwsLCwsLCksKSwsLCwsLCwpLP/AABEIAKwA8AMBIgACEQEDEQH/xAAbAAADAQEBAQEAAAAAAAAAAAAEBQYDAgcBAP/EAD0QAAIBAgQDBgQEBAUFAQEAAAECEQADBBIhMQVBUQYTImFxgTKRobFCwdHwFCNS4QcVYnKCJDOSovFDFv/EABoBAAIDAQEAAAAAAAAAAAAAAAMEAQIFAAb/xAAsEQACAgEEAQQBAwQDAAAAAAABAgADEQQSITFBEyJRYXEygbEFFJGhQuHw/9oADAMBAAIRAxEAPwCqC10BXaXbZ2dfmK3S2Kv6krtmAWvoSihZHSvvd13qTtsFCV0FokW6+5Kn1JG2DC3XYsnpW2WughqN5k7RAcdcNu07hZKqSB1io3F4zGXLdxxGUaSWgCY0gbn9zV9icELiFGJhtDFKXxVmzaa3nHh1YnTVmJ+4PyrP1m1hljLKvxPPOKvfRfgKgDVj1jUQa1wnGWDEsjE+HJbUwgAjViNS2msj+zXiVx7toMzowcnYzIE6yep0oLh+FtvkFlSBl8bHWTrP6D0rGBQIVIkHIPEI4rc72xLuqFroKjkYETB1j9aw4himtJFssHaAOpJiQB+VHcZ4Tav5Ezi2VI1jkSRqfXqd6WcL4gf4lUuMGFrMoadJG51Ekx+dUqqWyvev/HkiWdgjBT58wbiPFmNsYa2ndgf9zqSeU/c0auPuJZtjIRkMm4BAjkJ/Os+I45WueAKSpFx2JEc/D5k0+bGi9aywyycrAjVZHMVW5vao2cHn7hB788xbgeL90j5gdTK/Lby61xxHvSVN8eFVzADqdOXPSgL3DLi3MnQjLP0P50/TirXG7lIcqg724DopOhgczQmqNbB1Gfn6kod6lSZph8bZXB5iq510YgkGWOmo5RFLO6XE3yoOURJbUliI1A2B86x/yzK5VWm2ozE6chtppm3p3j8FhbODF4NkubJcUmc8HQD00NEZckY7PUgMTwehBLLphrrrq5aMrkgkQNifakmN7QXDdDJJYAqJmJMyY61oosthhde4wYkjQ/ijTMCNfONNa6wmG7xGFxMrAApJg9TInmetTXWqne4z4MkBm4XqMOx3Ciw75tSmi66ZjuT6AxRP8QC+e4hAaFy7xHPTeh8HfNt1thAoYAkA6bbactN/1pjg0LG4LSgFnILnZAAJgczPL50q9bvYXI4PX0IUA4Ai5+IW7GLtuhOWPFp15D1/WiOLYy2lxWtI1w5obRmDSepEEjlrSjimIXC5xdAYmNSDDAjyHKuE7T21sC8h/FAVM2rDWIn6mmhpGODgnx+ZAyODHV26LN1ngI12Aqk69AYGm9AXOJNat9zcCkkeGZzMCeQ089ZoHD8cuYpS/wD2rqMO6LjwnXUNy9D5Ue4vYe4t/G93dUwjOqmVEsfhPxeLmOlS2jCHD9/H46xCYM4bit9MwC91bIhSQJ008MTofypJhmdc4DBVO4cgcuRo3i+FN6w2KZgqz8CeHwgkAQeZOpHlUXeK3X+GROgnT3JrT0tNTjHiUK+Z6EuFI2uXB/yn7is7uMCNlN8g7wwU/LSjFFTvabBM11SonwR9TWi2fEpKrgWNunFWrZeVMtsRsNomrwV55gWyX7TGdAdt9thNP7vF3ZRctrdddjlI+fIR+tQz7fEqVzKWsMZj1tCWn0FLhjyNc25iZMactduvvWdzFEgnvJuT4QugPlAOp33oI1GehJWomMf80UpmQS2+QkBo5mKzXHXm2tR6kfrSfAYdRjBnk3GQ7nYRyE6UzxHHUs3AjByCYLAeFZ/qPT0oVz2lsV/GYVVrQZf5mj3r8EkDQTAOvoPDUlxvg9r4bl5RcYSylmOYgEmB+HTXbrVtj1cx3bBTzkE6eUVCY3hJuXw11s8MQGH9Mcydd/vSqb7e2hLKgehEl3HJbIwrXG7rKD3mWWAYTlUch5+dMT2ls2rTWMPpKwjnYE/1aaevWkfaPCi2zltl0Uj6b9BvRWA7JA4ZLt93zEZsq5dAdtxvFX/t6mUNYT/38wfpFc4hr4vvYt28hLqQSdQB5k6k/Wlty8LVtsK5tht82+nxHTedBTPhPYRLpD2rjIwG7Lm9dc2utacV/wAPLigkYi3DHxTbMknrBrkSqvpvb3+8oKAwyYo4bwrNbe6j/wAoZZdlMBlIIgLObmNOtNeJdrLau1k3V6M66QRuIkxqAJ5UxHC7lnIBehAiqAbfhBnfQ+EEn7Vhf7GvedrmdLW5IFtD75onXzqFNWps9/I8GWWvHAECxPGbVxu+t3Ga4IBK/BHMQRL+/Ss8VxxGygYq3ZQD4QjFp5yugB96+4zs33K5zeLCQPGdNTyAUBaQcQstaIQjUsQevWJ8+tXOnQW4PI8QhrATIEcY3FBv+zndd8qoTyjUHQHf6UEXciThrhaIligjrCawYptwrhGAyBsTcuBzGiAwvlnIM0fd7LYa6hOBvKbg1AeZ/wDJYYfKr/3FFfH+8QSNUxwvcm0x1shbSCyjaEMSJJnQFtCp9K5TjN+SgxKWss5kS2xIjfNp+dfU4I7XCrph841mH1jeRoCac8S4CzlGchRf8BIErJMBjzUyNqYJ2HOOD+DDgA9SdwXac22JK3Lms+PJA0IlRIIn1qmftDbt21fvVV7iyVXKBr+I8zHqdqle0fZ5sC4Erdtusqw0kg+LQcwZFUw7NYS1h0uOl65clVcKxChiMxAHMCI161Syip/fBs5XuB4ntPZAcOXZmk5Zza9BuImY8qWYPiVm7pmu2v8AYoAPkYAIr0rCdncNfjvbYz5FZVkqch2kKRz09q2f/DnAkybAn/c361FFA25BIzKG6eVZHS4oW2bgPiV5JX1Yt8NfO03HrtxyounLEZQDqTp4QAB9atcNwyxexww2GQdxY1veIwYkZepliB7GnnHMFZw/cqqW7K3bmR7kAZVyljBPwkwFnlNF9ME7m8SxcdCeXHDPdW1YzfE4An4czACT0pxw/wDwnvPM3LYCkgxmOo3jTXXT1Br5jrY/ireSFAv6eXigesQK9aw1lbSLbBgKI1Ik+fudaHpiNpAnW8SCt25rVUr4DXYuUzzIxMLtuLtltdG26yD1o2zxRg5CErbzajTNMCfuPb0oLGXWL28oBOaAOpMRTXs5YVWvd5BZScxGxDDxRzgHSaHaVAywnYzxMOIcVZG8cnOSqoIzHQGI201kkxAoS6xa/ZQeEOxBygAwYiSBoZnau+N2slxGK5s75LZzDw54HinqNPWueHWrV25ZVZF1GzOWAkss5hpqSQNOUCh+rtxgcYjCohrz5jnAWv5yXHUq4ldTyE79Z/OkvaNgbgs65mYw7PAAys0ssTAEfIe9L/AKHe4xCuwA8RiB/eoTtIoNwAkNlUhTr5iNfSq0KXJYEjEFYwGBjuXXD+O5kstdXI1yAOhYiQBrInzpXxO2HuMiiEIKkgwQNtPf71xw9++w9vOAUVVYHnnViQB7EGa2FvQL+NzqOgFEehKn9ktp3Z1y0lu2qDuBG86+kTP0FV3D7OexbVQSXRTpyBXTWk3anC/yrm3gtEzyknKfkCKUcL7TNbw1kKAfBBB12JjWRGlUqoa5iokW3LUCTPQ+GYNbCZSMo9ZO9GcRTPbhYMjQ8q8zxXaK4wicg8vy3+9UnYXHO1u6pJgMCs8pGsDl1ol+gNde4/4gKtULG2gQbieDurcVPG4uD+YoIiToANPDAptYtsE7omSJzt5TpPnEU6TDjlz3PM0r43iwo7pdCdTStNSrgLG1XaZF9tMbKogOhcR6L/eg+IIt/F2EBgaMzHYDaT5SwoHtFd7y9GyqMoP3PzpmOIJavNZdZDIJYbwjSR/4kn2q12N2RzgYlSdwIMe47spbtnXFBi20gQR5Qw089qScX4Fftfz7SB1TXvrM5lj+pdyOo19aqy2BzDDyCttQFMnQyTBfbXXSaV4ztCLGNC2zCOVR7YIjXTOR1AgaUkcg7lHXj5lH0lRAxxFvCsf3wN1lGaSCwHxaDUdN6345xgRhbEwO8lm6QZX661Sf/wAiAGezCZjmI/CTEaf07bbVM8c4SWXIRDA5lb06ET6U7RqKrwAOPqSEZO4L/iPjO8s2CVHhYjNmBmQSdttdar+zeKAsksoUHKxzAHUCZ6edef8AHkN62bZBW4njymNQAdmGh/tVPw60DaSP6V+wpjtSo4kMue5cC65ILZBGxjUSI0103qU7VdqHH8jDlmZjBK7nmQDy03NFY3F4a0huhn7zu5Es0ydAD78qX9jrK3L952AOXwKInVtW3/FAX2NIC5u+eJRFAyxEV8AxOIwJK/wzfzDJNsS3kNJEDzjenmHw+KvXRibtsBtraPEWxz02LnfbpTLivEbttkA8AB2MDMDA0A2P96yxOLRFRzec5WgAR7zm1NUNrESjNmRHFrbDEIpMN3sE+ebePXWrEYSXK96Sw/06/OdajePXhculpMG6SG2MaDb01r0RuH2ZzFXJknxFp+gqiE47hrh1iS9dLRn+Vx8Tovq0/asb+Fy/iDCYkTH19a2d6nqVi/iT5TaYcrgPtzo/DcStLf7yWaRlyjQanUkmh7qtygihbeCY8t67AYcyIx7U4vwm2pyga93EhiOqxLAnof0qPe+yMbtpiIZXUk7LcBEE84Iy+9VHaLj64cPmzZwsouZsrgiBoN9dx5VP8FuplPeE3LzyIMZf6oWdIUiabIVUBxE6KntJ92BKy/hmu2NCQLiyNCdSImOcTSLHdnXIXNcOXwhSd/BMheojrQtji9+6WdrhAMqog/CNsqjSPOjmxZIskySrNM9NBEdBJEUvVW/I4+4/Z6fHOTKfA2EW2qITlA0MSfnWyDICLaMWO7mpi8htt4ToeldjEsR8bfM0Q0HwZZXAGIx7U2P+luAb92Z9irH7VD9jTaZslwESQyuASPB8SsByK16dwLgHeLN5nIZT4YgQ2h19Olc8S4bZweUIgWy4KMsaa7z7az5GlBWWZlU8+MfUFY6g5PUx/wAhZc7Lh8OpDDKTJkHmdT7falvBsX3WMxRuAZT3agrEAqPFp0E9OtfuJYbE2j3YtG8ANLhbTL+EHXTKfyqe7KszC8Cc0XDPOZGpn2mhaSt7txc8CTewrxtHc9M4hi8lvOhUg7EGo/ieLKozkyx0HrT7h1tSoRtUKl5HSAp95FQ/bEsjqobwiR7gwZ9o+dGCitTjucL+OYquJNH4rAXnxtvubYutJkHbLENmP4Rrv6UjGLY869q4NhwlgEDxXJY9dyB7RSGWDiW3grPPTibS2O5ZQXCEMSFBzAmMzfETEa+lKsFwwYjMxJgKQpWdDM5geg0+1PbmBw1y+1u6FUqdWYL4gP8AUTowovF8ds2sqYdcwWPCBlSZ0zNEsAddB8qWfUMpKoDn/UOEAwXMobath8KBeu5nI1a5AVZ5EKNT5bn60stYTOrQlxwTuAiCfJZMVL3mu4rGWVuOXLuBA0AE65Ry0FenWWhWYR4mIUDkBv8AMzXUaUbtzHn6nXOUGJ5f2iJtvZLKVdXhtj4TPMaEabUywNxgWS1lCqAZJ0WVkj0ma+dt0mzdMfCwYabQdY9ppOOJZLbuBKuARB9PtWi5IbK/iCRsrgzq9cuXW7kNn8QJJJFtW8hzgc6sOCcOFgBS4YqSf5YE5juTcJ320ApDwS/3ap3XxaGRuSf1ptwjDva/l3TLg3Cx6ktm+xoOtcokGnvP1DMaouS4dgZMSQdfIiIoHDcGzNmN1ddDKmJ89dxWlg/ykHViPfUj61lwu7DXU5q5b2J1/Kslb7AOIY0IZK8bs5GAmQtzl5ESfcV6p/GFVLkgLuTrtvUF2hwwYZuakg+Y/wDlU3BGW5hbBurLNbE+IieW09Ipmt91YP3zK29xQlHYW+V03B3B2oBBOlFIa2NsEIRdwyxKchJXefT9KXYjiJXQIQSPxiPpuaLN8KPEYA6mhcXxm2ylYzEiAxG3od6ggmTmY8awRvm0Mvh8DXGO2g+FRzY8+lTmPQJFwCBaxJ0H9JWI/wDX61WXSUs96Q9yEARQCYJOsAD61EnEZrV62fjNvvCDyYPOx8ia1amDLgGY7ZVzHeBtjJkM+AlfkdPpRWIthRZ8zc+4NZdk8L395l/CUS4STtICn6imfaPAi3csIslRnMnzigVnFhWPjlVMyJGqExB8JPQ7Cv2EwZLqg/ER/cz6Vw1vMgPNdD6cqZ9kcFnxAnZVLe+w+porHahMYlhjMWyWywWAsc58PtWeOwa4pHtE8wQd4nUeogkUPjsU1sEgOQB4g5Bn0j4T5c6w7OYsd3vu+UeijT6VnrlfeOxBnDcGCY7s9fju84a36xoOqnceQNfMLwBMOhNsTOrHqTzOhqmv3ASPWPv+lDX18E9RBHn+5qX1DsMcD8cZ/MqKwIh4YpR2MSgB57TrEnSJFKe13C1uWiwtlWHiVgcwbrPIyOlHXrLB2yiYhhp1I66V+B8MKQdPEhPh/wCEABTMUBrWDc9RhKQ6ZHc8tt2izBVEkmAB517QcTHdAAjRVg9P2GFIOzHZ3DLff4lv2DIzmQQwlXyjptvFOcWjLdQu0jWPb11HoaDx3BL8Tz/tYsYlxyzn7zWVwADTqPuKK7TpmvOfX8ooVwcpPofqDSV2dwhdT+pDNOA4jJjrDH8NyPm0fnXpjyVDQYQZQvVpMk+QrzKxh5feCHBB9xV5xXjaKgAIIA35HqR1mmkYA8mM31liMCKON4XOjJzZTt1M1A8IYd2JGit9CNR9atF4mtxpVgTzHP5VH8ItFWuWyJyzPsSKdQBgYqcrG/YzEXGaLa52tSw0nQco01nb2q04gT3qsRlJIBHqp/Ogf8OhktlBagBzmuSPESJUEeQ0phxty2Y8wAR/xNZOtfdG602gmA4u1ltmPwww/wCJoBrmTFZuTwfZhH3inJGYTyYEfP8AvU/jQSts88rL7qZFIJ5Ekw3i2H3PKRPodDWeF4gbQWN1AU/8dPyo64M6f70/f3qexLMTA/EJPqND9RTOjfDFZRxxmE3Mcq7Ek+VYf5qToIX99aCdRJy6frR2A4RdvaIkgalzt8zXoCAO4pMAxuOFGs8z96e2uH2rI18T+e3y50vt2zhMSLbES9osrDqGgjXfQajzrnEY4QHYZVYnLrOg5D08+UVka69w2yvqDYnHEOxvEiVgbHeNMp6COXQ+3Kl/B7CY/P3mYXLS5BdGudHkAP1K8tZoLGcQXWDqPr5ehFNOBYwYezlA3JuHlpJyj3AXTzNIoz1LvX9XiXqQWt/Mx7OYU4XHJaLq63LBCuNmAbMpg7Hypj2tusUBS4GGf4V6QdSVMzNT6cLvXxbZLZZLcrI5k6x5CI1qi4V2Nckd8WRANlOs/kK9At+Srt35k0qVBBkxZx11TIDee/1q37CXCy3jBUswEzsoEn6kV8u9jrfK7dB5AsP01o3BL/Ao8k3M2oPMEaCfI9fKmbLxYu0CWJEacRVIyuYXXzJ677Ui4QtlM0sQiHwrMnXUk86D7S8fUfzHbIoULr8yYHU/YVO8Da+903yDB/7aEbAn4mHmOR11rjVtpJJxmCQ5fqekplcZ1YgbzP3n1obFcbtd2Ua4qNm5nlvI69KkMfjL1lmz3DLZREAxA56gTyikqm4bufvCSV1JGg/0sI0H6g1kglcnPE0GRWHUt7PG7CoXJdlYgZgNABtOsjU0o7VqosuyQr5CQwA5CZ9ZH18qU4bFFbzJGVX0ZeQJEfv1phjMCb1k29ScpQgbnoQOZpmlufdAWV4XKxX2C4ubt5jdOZmssM3OUYFTPKBpVLe7QKzAGbqhoLLoRoAdYhh56e9TFvsM9k5c2keIz11Og31o/h9sd4iqBlXaVYHzMnTX05b0O1gTlZFNJPLSlxuHR0YiIGpUqusc5Amf0pRexXdnKhKroRl0meoA196OS5qynnp89qRX3M5TuuntOlK14Y8x0qMw3GXbbqJRJPMCNR1A5GvmD42Eebtq01tjDMLahl5AzGoFBr0POsMQOR9xRNoHEhxxiOe0nZSyLNy/bEMqlxl2Mf6R+VRXAxd7xiQwDLrPU9T1ql4TxRzbbCmW1XKZiEJ8QHWPs3lWBUIWQ6FTE0xRkqQYkWIOI97D24W8+aPHGWddFGp125e1H43EAtpqAon3NQuMfK0o5BZTLAnlzMaf/POmvZPGteS6G1g+Encg7TSOqpIBaNrYCuI7wPhZrR5ar6Ut4gkFv9NwN7MP1onE3CUW8o8SaN7b1njHD+JdnSPcais0cczptwy5NuP6SR+n5UBi8PObqpLD0O/2rbhFzxsOoB/fyrbE24ueo+37+tSrmtwwlSMjEVcJsWrYm4mcn8QO3lG1VeD40jDKhJA5AR9KjGQIuq6+o3Nfrl1V21P9U6e0V6x6w3MRBxHnazhoxFtDm7u6rFrROx0gqxG06H2qVtWr6FUW0ScsGVBE89fhOvPzpl/FXrltVHil5GbkkHMxbkJ0HpQWI4utp2tMzhgY0mD6EViXBlsKr7h/EKqVP7i2DCsPwu3Zdrlz+Y0yqfhHm5PxR0FB3+Kd7fW1uXYZvTXTymKwxuOd1bIpABAzNyzKWBjnoNz1ofAYdVHfiSyC08k8/wAX1kVRKifdaeehOtuSpdtf7mXnZe+Lb9xIIueIDTcATp00iqi5dKgeLnGv5V5R2WxSnF2719oAzFN4Dk/ijbQ89K9XEbtH76CnlrNahWltwY5E5LLuYP1+lZW7JzHoeW+nmOWtfboUBm5ZddOkn7favMn7eG7m8RUFjlE6RyGnP85pumov1IAyZTdq7GHN22LlpiqeIxOX0IWdqa8Px9lgDZhuhX4R/f11rzK7xVs2ZZnqa27M8Ve2rlSBnUkDpBgEeepq99BCjnMq7rSQD5OJQ8dxPeXhbTVbYOY+Ekk6HXeuGt6xyIM+/wDcCuMHcI8bGQTr5daL/hGL5OnPlB5z0rNOCSI+gwJz3ieAOGVh4QyqGzevQ0+4Zgz8UZejP8R8wg+H1JrjhOFQAOPEZgE/cCusTiSqPcYzp4QPpQgcHCyGI6g3HcYoHdJJ5sdyTz160owtyGkaeH/7pOlCrgbjTcIknnA5dDrTDAYIjlvufKpY7RiWQRi1vMwA3YaDzGo/MUFxvhrwt+2pOniWNR7Ue9kmI0jY01tX7qjxspnYZdfUmfyoAY54nP3ImziA23yrq6QSFOh5H8qK4jxO2zOuRZk5WUQZ8yNxvQF1Q9onmu9Mg7hzKnmZvcykEeF0O/7/AHrXau+Jufy1JZjEecD5+tA4i9mynmRrVx2M4MLFo4i58TjwzyT8iftFGr44ibmZJ2QtWlVsTNxz4cinKuupnrt++ZE27YRbdtLaSRCjrtJ57fWieP3puWV6En6ULfw+dSv18xtV7at6EeZVGxMcKMruh2bxD7EUuu2e6Yr+Gcy+n70oxL5ZA/4kMMPMaGtOI286BxrGo8wdxXnujgxyKsN4bo9x+YplxAfC3mKUsfhI/CY9jtTjEeK3PlXPOkhrEmSfOuMKga6quZB5bSYmJ5TEVpctsDqDT3gnClFrOwk3CGE8guq/WD7ivX2HCMfqZbNthaeC0SQC3QegIHoARUk+HDReaALLnMd87bqo9FOp6AdaZ8XxxEWrZl7jZJ6ESCT/AMCP/GvnC8OjO1nKDYtAE5ubdZ6nX2EV5yvKjfIbGSPEWM5Nohl8d24GAjWFUKJHKeVccSuW8NdXDkwDayu2riRBDZZBBmZ1NMb+MBuG6I7yItiJBC6AnoQNJpPe4jYw7NdvAX7zbg6qvOByJ86aqbeev2H/ALxKMNv2DFFy6LTsuYgEZlPmfevYuAcRL4Wy5EuyKTpAk6TNeY8E4hg8TcIxeHZSx8NwN4RsApURlGm+tel4S+h8NqMqBQqgjTIdtPKm9S71qBjn5jVADDOZtxDEMbN4CICtLEED714ECVbKZGU7dIr329a0dBJV1bwkRuP3868fvYexM3EYk7MtzLtpqGBq2hvIyTzJuPptnHEAOMLaKdToPerPspwMOwRmgZDmPkdFHkSZPoBU5ZuYe0cwUg8pbOf+IAEn1p92bx5tXH7xwFgFk3aTtrzNG1dzMntgVH9xaueFH8wzhlwKzWn+GSJ6dDTjCpfYiwwAVfxDmvIT0qVuXjnLjmSY8jTbBcVv3sthTlGxPQeZrPsrbuaFbjqVylQqhdgfsKn+MYvO3d6QvKCdfPkPrTXGMEtiNhCj9flU9jLhL84056T5Afc0KoQpjXg2JMQu/NG2b086cHFKP/zM9OVSVp8hmJWfEOYPUdKosDiZGa34v9zSR7GqMMzsRha0HeXOXwqKW8Ux5W0907nQf2oq5LDPeYKo5fvnSDjWI7yCRltg+Ff1qqD3SMExEBoD5/pX5sTl7xf6gPnNdYjwrIoa1aLnoBuen606iFuFgLHC8mUPYzgH8RdDOJt2952J5D8z/eq3tRifDlHOj+CC1bwtsWhAjXrP4pPMzU9xy/mYDzphFIPMASCMzZgWcMelfsG0gnqTX29chSfKsc/doo5mI96JKwbF/wAq7n/A+j+R2B99q0wzwWt8txRGKtBlIOtK0Ygf6rZ+YNY+vowfUH7xmpvECxS5XYbA6j504wxm3QXFrWYBxyE+2xrbg92UjppWexyAYaSeIDRJBE9aseIXxbtbjRQo9v39KQ8bByoejqT5ULxfiA7tgNShbN65jP0j616jW59HA8nEx7P1ftMsJZNzvLoMFPv5HrFaYK/ksXAPiueKdpGx/P60Hw28Vwrn+ok/PSi+J2gtmyOYXaY3k6Hlr+fWsQ8Hb9/xJVgRtP8AmL+H4ko73P6EgA7ePQ/T7027GdnrF27evXVzFSqqragSoM67yaUYW0ZK/wBeWD166flR3CeK5cU1oaBsRbn0VSI+dbGgANxA+IvazIu0/MoO0OHRQRaS0HGpIVZVf9Ij2qMuvcwxW+jEFtfIidZqjv8AE1THOX1RgFPkR+/rQeOsKSyDVJIHp5VvbAw2tM9rChDCVHCOLreRWDDMVzQXEjrI3idK877QYW1/HM1u5bnNmKgeEHmAdieZ23rTC3BhP4gjQtbAVo6cvnHypLwXDC5ftqROsmfL+9ZVf9PFTHBnoqrRbXummIsBSGzW85H9QMHqY+VH8MxdrILYJa87yzAGIVSAAfrWHavC2rbqiIFJXMY8zAHkNDTLsZw4LbuYqCzAFVA3kiTpz0096i9FrTJhV90NwAtzF0GOoOo/WqbhWBtICwvqVPoDHQ0n7KcMv2rdy7iQApHgRgM/qTuo8qzxeGW22o0In0PMecVmWDexXMMvtGY5xvExccLb+BNvM9aUPclyZ0nlMSNNz76DSuRiAIKg5V1rCyS9wFpkkmOgGnQVwXaJO7MLxTEMPPceR2NDW3Nt4k6cwYPzo65Y762CPjtypHVeXyNLyxiCCY2M6j9aEvUIDHGGxSsfEzHpmM1+4lhzpGv60swdiZmVHUim1++qKGMwPhnnU4APEtnAirjChSF6ACmOG7Nulou27AHLHuB5nqNuVJWum5cBOssPvVymMFwk0xWzVMGEVKLaCDEvCO0htHKTKtyO4PX18qcpaFw55mprjfD8jErrrMUm4f2luWLoE5kmGU/WOlbr1JenqV9zKUvSdj9S9xfiheUyfSvgXO2Y7Dau0XP4uR1Hpyr8zhRWb1G53Sy8YIPKYPo2n0NM+tAm2Crg7GR86HZWLEKnzJBwczOyJGU8jHsaw4SMrOh5fl/atLdzVW66H1Gh+o+tfXGW8D/UPrXmSCpKmPd8wHGW86FfT6VE47EHOzn4HJDgcuUjzq2DaVDvcBN1DyuMPYmvdVItilGmDqnash1jJX/kJaXUkgadJ0PoZpnxh9YqPPEns5VBBWZggbdJqiv44XQjDXQe/nXntXpHpYZ6yYT2uu5Jxw2Wd1BEg5lHPppS7A3f+odjuLub5Gg+I3SuKBUlSF3B8zX2ziSrm5EyZPvW1/TtPtPq+CInqrCyhPMdPfDM2bmSfnX2wuU6MSOk1neggMPxAH51nicOpEwZj8OlbBwepmKSOGnGMPfOU00tt9Nf360k4BiStwNzFPLd7IpVLbAsILGleA4De71iq5lB11EwecbkA6UvYpzkTV0V4XKE8TLj+M72/mIgZQKsv8PcRNto1gyf37fWkZ7O5nFy4yhIgEDOM3+sAiB6064NxgYcdwVQAsJZABM7Eis/VUPZU2BNGvWVo4XMs0ug+JtddqlO0GMAupa/ExZhr9/XYelcdoO1Yst3aDM8DnoJ6nr5VLWLpd2uuSTqSfP15Vk6LRs3vbgTStcYwJSdwdF016hT7mW29qLxOFyOmWCsbjb6Urw+GW4AxEgjqf1ovC4Y2WlFzKd1J6dJoppNikjxBCwA4McXLOU94mjRJHX0/SuLeNtvuFnnG/uOtbWMdZu+DNlI/A+hB8j+lbvh7YJMLPlGtIHcvBEYPPIM4tsv4V+f6Ut4gC9wIDmdjA6An9zRGJuXDoiZR1JFacC4YylrziIBCbHXmatUpJ5g7WwJQ4PA2rKhFVc2WSxAJPIknf2pVi+KpakC2yH/AGtHrmiCKJxVybllhs6Mnz1H2om802QBufCT9KdCAYzALYVkZxPjobS2czHn09J3NLOF4UFwzCY11n70+w3D0N6FAyqT9PD9TNYYfDCZ2GfKfSK0EIUYWBsYueZS4fFuyg5QK7t2jmzMZPIch/ek2FuPYcqxldp+1N1uSJBmhESAYQW1oe0vxivj3YNaWB4SetVxJi0n4h0Ib56H6gGtcYfCrdDNYufEB/UGX56j7VvZGZCP3+5rzutTZaY3WcrFiNpXnOIvRibo6ufvXoSGvN8WP+rf/efua9lR3MnUDImmOg5TXCYl7OqnTcqdj7cj6UTctjXyIiuOKp4aPYiuCGESqcqRiCX+Kd7cU5QsSNCTv60zw75SVbZhB/WplGgzTt7pa2rHfah0YRdol9Qu45jHBY7JNt9uR/fKjX1EqR+tIg2ZJO4MVvw/EEaU0piNteRmNPGd9BXV52Tu3QkMrrr1B3FfFauGcm4qnaZopAIiaEhsjxGPF8WM91gYDINOROopFcxOZp20APtWvF229/pS9GhWNCY44jtK7sGZ4dw7sbjHNM+tMr2JDJkQbiKUMYcH0qmt4ZQNBFJAgT0o4EP4NomT+n9/eaYEGOQ96nuzN4teuknYBQBtGvL2qizb0BhnMGe5hYwwYC5cUEkaAjb16mvr4W0T8Kj00+1c2rWZSWJOp0kx8hRFq0q7KB6CqhRjAnE8zI4BP6QfUA/erHC4UW7SWhoAvLz3/OknDLQa8inaao73xn1/KlHGLcfUIORF4sFrWUfFbMj2rNsVmWRoSfEPPrR1kxc9aC4zbCww0II+vKu7OJEU8EHjccxmX/2n86/XbcLc01BzVphh/PPnr9K0CDO4/etG3eZ23mbFwwVzswEjpQ4RkaAfMeYoQaIIOzZR6edfrt87+QqRzKlY4tmRWqNA3Mcq4trz6ia0y1DCVBi/FNIBG4YE/UfnXT3wgJHOCPetHEZiOlTjYhiRJ2pHU6MXMGz+YxW+Bif/2Q=="/>
          <p:cNvSpPr>
            <a:spLocks noChangeAspect="1" noChangeArrowheads="1"/>
          </p:cNvSpPr>
          <p:nvPr/>
        </p:nvSpPr>
        <p:spPr bwMode="auto">
          <a:xfrm>
            <a:off x="1587500" y="-793750"/>
            <a:ext cx="2286000" cy="16383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2" name="AutoShape 4" descr="data:image/jpeg;base64,/9j/4AAQSkZJRgABAQAAAQABAAD/2wCEAAkGBhQSERQSExQVFRUWFxoYGBgYFxkcHRwdGB0cGhocGBcXHCYeFxwjGhobIC8gIycpLCwsGB4xNTAqNSYrLCkBCQoKDgwOGg8PGiolHSUsNCwsLCwsKSwsLCwqLCwsLCwsLCwsLCwsLCwsLCwsLCwsLCwsLCksKSwsLCwsLCwpLP/AABEIAKwA8AMBIgACEQEDEQH/xAAbAAADAQEBAQEAAAAAAAAAAAAEBQYDAgcBAP/EAD0QAAIBAgQDBgQEBAUFAQEAAAECEQADBBIhMQVBUQYTImFxgTKRobFCwdHwFCNS4QcVYnKCJDOSovFDFv/EABoBAAIDAQEAAAAAAAAAAAAAAAMEAQIFAAb/xAAsEQACAgEEAQQBAwQDAAAAAAABAgADEQQSITFBEyJRYXEygbEFFJGhQuHw/9oADAMBAAIRAxEAPwCqC10BXaXbZ2dfmK3S2Kv6krtmAWvoSihZHSvvd13qTtsFCV0FokW6+5Kn1JG2DC3XYsnpW2WughqN5k7RAcdcNu07hZKqSB1io3F4zGXLdxxGUaSWgCY0gbn9zV9icELiFGJhtDFKXxVmzaa3nHh1YnTVmJ+4PyrP1m1hljLKvxPPOKvfRfgKgDVj1jUQa1wnGWDEsjE+HJbUwgAjViNS2msj+zXiVx7toMzowcnYzIE6yep0oLh+FtvkFlSBl8bHWTrP6D0rGBQIVIkHIPEI4rc72xLuqFroKjkYETB1j9aw4himtJFssHaAOpJiQB+VHcZ4Tav5Ezi2VI1jkSRqfXqd6WcL4gf4lUuMGFrMoadJG51Ekx+dUqqWyvev/HkiWdgjBT58wbiPFmNsYa2ndgf9zqSeU/c0auPuJZtjIRkMm4BAjkJ/Os+I45WueAKSpFx2JEc/D5k0+bGi9aywyycrAjVZHMVW5vao2cHn7hB788xbgeL90j5gdTK/Lby61xxHvSVN8eFVzADqdOXPSgL3DLi3MnQjLP0P50/TirXG7lIcqg724DopOhgczQmqNbB1Gfn6kod6lSZph8bZXB5iq510YgkGWOmo5RFLO6XE3yoOURJbUliI1A2B86x/yzK5VWm2ozE6chtppm3p3j8FhbODF4NkubJcUmc8HQD00NEZckY7PUgMTwehBLLphrrrq5aMrkgkQNifakmN7QXDdDJJYAqJmJMyY61oosthhde4wYkjQ/ijTMCNfONNa6wmG7xGFxMrAApJg9TInmetTXWqne4z4MkBm4XqMOx3Ciw75tSmi66ZjuT6AxRP8QC+e4hAaFy7xHPTeh8HfNt1thAoYAkA6bbactN/1pjg0LG4LSgFnILnZAAJgczPL50q9bvYXI4PX0IUA4Ai5+IW7GLtuhOWPFp15D1/WiOLYy2lxWtI1w5obRmDSepEEjlrSjimIXC5xdAYmNSDDAjyHKuE7T21sC8h/FAVM2rDWIn6mmhpGODgnx+ZAyODHV26LN1ngI12Aqk69AYGm9AXOJNat9zcCkkeGZzMCeQ089ZoHD8cuYpS/wD2rqMO6LjwnXUNy9D5Ue4vYe4t/G93dUwjOqmVEsfhPxeLmOlS2jCHD9/H46xCYM4bit9MwC91bIhSQJ008MTofypJhmdc4DBVO4cgcuRo3i+FN6w2KZgqz8CeHwgkAQeZOpHlUXeK3X+GROgnT3JrT0tNTjHiUK+Z6EuFI2uXB/yn7is7uMCNlN8g7wwU/LSjFFTvabBM11SonwR9TWi2fEpKrgWNunFWrZeVMtsRsNomrwV55gWyX7TGdAdt9thNP7vF3ZRctrdddjlI+fIR+tQz7fEqVzKWsMZj1tCWn0FLhjyNc25iZMactduvvWdzFEgnvJuT4QugPlAOp33oI1GehJWomMf80UpmQS2+QkBo5mKzXHXm2tR6kfrSfAYdRjBnk3GQ7nYRyE6UzxHHUs3AjByCYLAeFZ/qPT0oVz2lsV/GYVVrQZf5mj3r8EkDQTAOvoPDUlxvg9r4bl5RcYSylmOYgEmB+HTXbrVtj1cx3bBTzkE6eUVCY3hJuXw11s8MQGH9Mcydd/vSqb7e2hLKgehEl3HJbIwrXG7rKD3mWWAYTlUch5+dMT2ls2rTWMPpKwjnYE/1aaevWkfaPCi2zltl0Uj6b9BvRWA7JA4ZLt93zEZsq5dAdtxvFX/t6mUNYT/38wfpFc4hr4vvYt28hLqQSdQB5k6k/Wlty8LVtsK5tht82+nxHTedBTPhPYRLpD2rjIwG7Lm9dc2utacV/wAPLigkYi3DHxTbMknrBrkSqvpvb3+8oKAwyYo4bwrNbe6j/wAoZZdlMBlIIgLObmNOtNeJdrLau1k3V6M66QRuIkxqAJ5UxHC7lnIBehAiqAbfhBnfQ+EEn7Vhf7GvedrmdLW5IFtD75onXzqFNWps9/I8GWWvHAECxPGbVxu+t3Ga4IBK/BHMQRL+/Ss8VxxGygYq3ZQD4QjFp5yugB96+4zs33K5zeLCQPGdNTyAUBaQcQstaIQjUsQevWJ8+tXOnQW4PI8QhrATIEcY3FBv+zndd8qoTyjUHQHf6UEXciThrhaIligjrCawYptwrhGAyBsTcuBzGiAwvlnIM0fd7LYa6hOBvKbg1AeZ/wDJYYfKr/3FFfH+8QSNUxwvcm0x1shbSCyjaEMSJJnQFtCp9K5TjN+SgxKWss5kS2xIjfNp+dfU4I7XCrph841mH1jeRoCac8S4CzlGchRf8BIErJMBjzUyNqYJ2HOOD+DDgA9SdwXac22JK3Lms+PJA0IlRIIn1qmftDbt21fvVV7iyVXKBr+I8zHqdqle0fZ5sC4Erdtusqw0kg+LQcwZFUw7NYS1h0uOl65clVcKxChiMxAHMCI161Syip/fBs5XuB4ntPZAcOXZmk5Zza9BuImY8qWYPiVm7pmu2v8AYoAPkYAIr0rCdncNfjvbYz5FZVkqch2kKRz09q2f/DnAkybAn/c361FFA25BIzKG6eVZHS4oW2bgPiV5JX1Yt8NfO03HrtxyounLEZQDqTp4QAB9atcNwyxexww2GQdxY1veIwYkZepliB7GnnHMFZw/cqqW7K3bmR7kAZVyljBPwkwFnlNF9ME7m8SxcdCeXHDPdW1YzfE4An4czACT0pxw/wDwnvPM3LYCkgxmOo3jTXXT1Br5jrY/ireSFAv6eXigesQK9aw1lbSLbBgKI1Ik+fudaHpiNpAnW8SCt25rVUr4DXYuUzzIxMLtuLtltdG26yD1o2zxRg5CErbzajTNMCfuPb0oLGXWL28oBOaAOpMRTXs5YVWvd5BZScxGxDDxRzgHSaHaVAywnYzxMOIcVZG8cnOSqoIzHQGI201kkxAoS6xa/ZQeEOxBygAwYiSBoZnau+N2slxGK5s75LZzDw54HinqNPWueHWrV25ZVZF1GzOWAkss5hpqSQNOUCh+rtxgcYjCohrz5jnAWv5yXHUq4ldTyE79Z/OkvaNgbgs65mYw7PAAys0ssTAEfIe9L/AKHe4xCuwA8RiB/eoTtIoNwAkNlUhTr5iNfSq0KXJYEjEFYwGBjuXXD+O5kstdXI1yAOhYiQBrInzpXxO2HuMiiEIKkgwQNtPf71xw9++w9vOAUVVYHnnViQB7EGa2FvQL+NzqOgFEehKn9ktp3Z1y0lu2qDuBG86+kTP0FV3D7OexbVQSXRTpyBXTWk3anC/yrm3gtEzyknKfkCKUcL7TNbw1kKAfBBB12JjWRGlUqoa5iokW3LUCTPQ+GYNbCZSMo9ZO9GcRTPbhYMjQ8q8zxXaK4wicg8vy3+9UnYXHO1u6pJgMCs8pGsDl1ol+gNde4/4gKtULG2gQbieDurcVPG4uD+YoIiToANPDAptYtsE7omSJzt5TpPnEU6TDjlz3PM0r43iwo7pdCdTStNSrgLG1XaZF9tMbKogOhcR6L/eg+IIt/F2EBgaMzHYDaT5SwoHtFd7y9GyqMoP3PzpmOIJavNZdZDIJYbwjSR/4kn2q12N2RzgYlSdwIMe47spbtnXFBi20gQR5Qw089qScX4Fftfz7SB1TXvrM5lj+pdyOo19aqy2BzDDyCttQFMnQyTBfbXXSaV4ztCLGNC2zCOVR7YIjXTOR1AgaUkcg7lHXj5lH0lRAxxFvCsf3wN1lGaSCwHxaDUdN6345xgRhbEwO8lm6QZX661Sf/wAiAGezCZjmI/CTEaf07bbVM8c4SWXIRDA5lb06ET6U7RqKrwAOPqSEZO4L/iPjO8s2CVHhYjNmBmQSdttdar+zeKAsksoUHKxzAHUCZ6edef8AHkN62bZBW4njymNQAdmGh/tVPw60DaSP6V+wpjtSo4kMue5cC65ILZBGxjUSI0103qU7VdqHH8jDlmZjBK7nmQDy03NFY3F4a0huhn7zu5Es0ydAD78qX9jrK3L952AOXwKInVtW3/FAX2NIC5u+eJRFAyxEV8AxOIwJK/wzfzDJNsS3kNJEDzjenmHw+KvXRibtsBtraPEWxz02LnfbpTLivEbttkA8AB2MDMDA0A2P96yxOLRFRzec5WgAR7zm1NUNrESjNmRHFrbDEIpMN3sE+ebePXWrEYSXK96Sw/06/OdajePXhculpMG6SG2MaDb01r0RuH2ZzFXJknxFp+gqiE47hrh1iS9dLRn+Vx8Tovq0/asb+Fy/iDCYkTH19a2d6nqVi/iT5TaYcrgPtzo/DcStLf7yWaRlyjQanUkmh7qtygihbeCY8t67AYcyIx7U4vwm2pyga93EhiOqxLAnof0qPe+yMbtpiIZXUk7LcBEE84Iy+9VHaLj64cPmzZwsouZsrgiBoN9dx5VP8FuplPeE3LzyIMZf6oWdIUiabIVUBxE6KntJ92BKy/hmu2NCQLiyNCdSImOcTSLHdnXIXNcOXwhSd/BMheojrQtji9+6WdrhAMqog/CNsqjSPOjmxZIskySrNM9NBEdBJEUvVW/I4+4/Z6fHOTKfA2EW2qITlA0MSfnWyDICLaMWO7mpi8htt4ToeldjEsR8bfM0Q0HwZZXAGIx7U2P+luAb92Z9irH7VD9jTaZslwESQyuASPB8SsByK16dwLgHeLN5nIZT4YgQ2h19Olc8S4bZweUIgWy4KMsaa7z7az5GlBWWZlU8+MfUFY6g5PUx/wAhZc7Lh8OpDDKTJkHmdT7falvBsX3WMxRuAZT3agrEAqPFp0E9OtfuJYbE2j3YtG8ANLhbTL+EHXTKfyqe7KszC8Cc0XDPOZGpn2mhaSt7txc8CTewrxtHc9M4hi8lvOhUg7EGo/ieLKozkyx0HrT7h1tSoRtUKl5HSAp95FQ/bEsjqobwiR7gwZ9o+dGCitTjucL+OYquJNH4rAXnxtvubYutJkHbLENmP4Rrv6UjGLY869q4NhwlgEDxXJY9dyB7RSGWDiW3grPPTibS2O5ZQXCEMSFBzAmMzfETEa+lKsFwwYjMxJgKQpWdDM5geg0+1PbmBw1y+1u6FUqdWYL4gP8AUTowovF8ds2sqYdcwWPCBlSZ0zNEsAddB8qWfUMpKoDn/UOEAwXMobath8KBeu5nI1a5AVZ5EKNT5bn60stYTOrQlxwTuAiCfJZMVL3mu4rGWVuOXLuBA0AE65Ry0FenWWhWYR4mIUDkBv8AMzXUaUbtzHn6nXOUGJ5f2iJtvZLKVdXhtj4TPMaEabUywNxgWS1lCqAZJ0WVkj0ma+dt0mzdMfCwYabQdY9ppOOJZLbuBKuARB9PtWi5IbK/iCRsrgzq9cuXW7kNn8QJJJFtW8hzgc6sOCcOFgBS4YqSf5YE5juTcJ320ApDwS/3ap3XxaGRuSf1ptwjDva/l3TLg3Cx6ktm+xoOtcokGnvP1DMaouS4dgZMSQdfIiIoHDcGzNmN1ddDKmJ89dxWlg/ykHViPfUj61lwu7DXU5q5b2J1/Kslb7AOIY0IZK8bs5GAmQtzl5ESfcV6p/GFVLkgLuTrtvUF2hwwYZuakg+Y/wDlU3BGW5hbBurLNbE+IieW09Ipmt91YP3zK29xQlHYW+V03B3B2oBBOlFIa2NsEIRdwyxKchJXefT9KXYjiJXQIQSPxiPpuaLN8KPEYA6mhcXxm2ylYzEiAxG3od6ggmTmY8awRvm0Mvh8DXGO2g+FRzY8+lTmPQJFwCBaxJ0H9JWI/wDX61WXSUs96Q9yEARQCYJOsAD61EnEZrV62fjNvvCDyYPOx8ia1amDLgGY7ZVzHeBtjJkM+AlfkdPpRWIthRZ8zc+4NZdk8L395l/CUS4STtICn6imfaPAi3csIslRnMnzigVnFhWPjlVMyJGqExB8JPQ7Cv2EwZLqg/ER/cz6Vw1vMgPNdD6cqZ9kcFnxAnZVLe+w+porHahMYlhjMWyWywWAsc58PtWeOwa4pHtE8wQd4nUeogkUPjsU1sEgOQB4g5Bn0j4T5c6w7OYsd3vu+UeijT6VnrlfeOxBnDcGCY7s9fju84a36xoOqnceQNfMLwBMOhNsTOrHqTzOhqmv3ASPWPv+lDX18E9RBHn+5qX1DsMcD8cZ/MqKwIh4YpR2MSgB57TrEnSJFKe13C1uWiwtlWHiVgcwbrPIyOlHXrLB2yiYhhp1I66V+B8MKQdPEhPh/wCEABTMUBrWDc9RhKQ6ZHc8tt2izBVEkmAB517QcTHdAAjRVg9P2GFIOzHZ3DLff4lv2DIzmQQwlXyjptvFOcWjLdQu0jWPb11HoaDx3BL8Tz/tYsYlxyzn7zWVwADTqPuKK7TpmvOfX8ooVwcpPofqDSV2dwhdT+pDNOA4jJjrDH8NyPm0fnXpjyVDQYQZQvVpMk+QrzKxh5feCHBB9xV5xXjaKgAIIA35HqR1mmkYA8mM31liMCKON4XOjJzZTt1M1A8IYd2JGit9CNR9atF4mtxpVgTzHP5VH8ItFWuWyJyzPsSKdQBgYqcrG/YzEXGaLa52tSw0nQco01nb2q04gT3qsRlJIBHqp/Ogf8OhktlBagBzmuSPESJUEeQ0phxty2Y8wAR/xNZOtfdG602gmA4u1ltmPwww/wCJoBrmTFZuTwfZhH3inJGYTyYEfP8AvU/jQSts88rL7qZFIJ5Ekw3i2H3PKRPodDWeF4gbQWN1AU/8dPyo64M6f70/f3qexLMTA/EJPqND9RTOjfDFZRxxmE3Mcq7Ek+VYf5qToIX99aCdRJy6frR2A4RdvaIkgalzt8zXoCAO4pMAxuOFGs8z96e2uH2rI18T+e3y50vt2zhMSLbES9osrDqGgjXfQajzrnEY4QHYZVYnLrOg5D08+UVka69w2yvqDYnHEOxvEiVgbHeNMp6COXQ+3Kl/B7CY/P3mYXLS5BdGudHkAP1K8tZoLGcQXWDqPr5ehFNOBYwYezlA3JuHlpJyj3AXTzNIoz1LvX9XiXqQWt/Mx7OYU4XHJaLq63LBCuNmAbMpg7Hypj2tusUBS4GGf4V6QdSVMzNT6cLvXxbZLZZLcrI5k6x5CI1qi4V2Nckd8WRANlOs/kK9At+Srt35k0qVBBkxZx11TIDee/1q37CXCy3jBUswEzsoEn6kV8u9jrfK7dB5AsP01o3BL/Ao8k3M2oPMEaCfI9fKmbLxYu0CWJEacRVIyuYXXzJ677Ui4QtlM0sQiHwrMnXUk86D7S8fUfzHbIoULr8yYHU/YVO8Da+903yDB/7aEbAn4mHmOR11rjVtpJJxmCQ5fqekplcZ1YgbzP3n1obFcbtd2Ua4qNm5nlvI69KkMfjL1lmz3DLZREAxA56gTyikqm4bufvCSV1JGg/0sI0H6g1kglcnPE0GRWHUt7PG7CoXJdlYgZgNABtOsjU0o7VqosuyQr5CQwA5CZ9ZH18qU4bFFbzJGVX0ZeQJEfv1phjMCb1k29ScpQgbnoQOZpmlufdAWV4XKxX2C4ubt5jdOZmssM3OUYFTPKBpVLe7QKzAGbqhoLLoRoAdYhh56e9TFvsM9k5c2keIz11Og31o/h9sd4iqBlXaVYHzMnTX05b0O1gTlZFNJPLSlxuHR0YiIGpUqusc5Amf0pRexXdnKhKroRl0meoA196OS5qynnp89qRX3M5TuuntOlK14Y8x0qMw3GXbbqJRJPMCNR1A5GvmD42Eebtq01tjDMLahl5AzGoFBr0POsMQOR9xRNoHEhxxiOe0nZSyLNy/bEMqlxl2Mf6R+VRXAxd7xiQwDLrPU9T1ql4TxRzbbCmW1XKZiEJ8QHWPs3lWBUIWQ6FTE0xRkqQYkWIOI97D24W8+aPHGWddFGp125e1H43EAtpqAon3NQuMfK0o5BZTLAnlzMaf/POmvZPGteS6G1g+Encg7TSOqpIBaNrYCuI7wPhZrR5ar6Ut4gkFv9NwN7MP1onE3CUW8o8SaN7b1njHD+JdnSPcais0cczptwy5NuP6SR+n5UBi8PObqpLD0O/2rbhFzxsOoB/fyrbE24ueo+37+tSrmtwwlSMjEVcJsWrYm4mcn8QO3lG1VeD40jDKhJA5AR9KjGQIuq6+o3Nfrl1V21P9U6e0V6x6w3MRBxHnazhoxFtDm7u6rFrROx0gqxG06H2qVtWr6FUW0ScsGVBE89fhOvPzpl/FXrltVHil5GbkkHMxbkJ0HpQWI4utp2tMzhgY0mD6EViXBlsKr7h/EKqVP7i2DCsPwu3Zdrlz+Y0yqfhHm5PxR0FB3+Kd7fW1uXYZvTXTymKwxuOd1bIpABAzNyzKWBjnoNz1ofAYdVHfiSyC08k8/wAX1kVRKifdaeehOtuSpdtf7mXnZe+Lb9xIIueIDTcATp00iqi5dKgeLnGv5V5R2WxSnF2719oAzFN4Dk/ijbQ89K9XEbtH76CnlrNahWltwY5E5LLuYP1+lZW7JzHoeW+nmOWtfboUBm5ZddOkn7favMn7eG7m8RUFjlE6RyGnP85pumov1IAyZTdq7GHN22LlpiqeIxOX0IWdqa8Px9lgDZhuhX4R/f11rzK7xVs2ZZnqa27M8Ve2rlSBnUkDpBgEeepq99BCjnMq7rSQD5OJQ8dxPeXhbTVbYOY+Ekk6HXeuGt6xyIM+/wDcCuMHcI8bGQTr5daL/hGL5OnPlB5z0rNOCSI+gwJz3ieAOGVh4QyqGzevQ0+4Zgz8UZejP8R8wg+H1JrjhOFQAOPEZgE/cCusTiSqPcYzp4QPpQgcHCyGI6g3HcYoHdJJ5sdyTz160owtyGkaeH/7pOlCrgbjTcIknnA5dDrTDAYIjlvufKpY7RiWQRi1vMwA3YaDzGo/MUFxvhrwt+2pOniWNR7Ue9kmI0jY01tX7qjxspnYZdfUmfyoAY54nP3ImziA23yrq6QSFOh5H8qK4jxO2zOuRZk5WUQZ8yNxvQF1Q9onmu9Mg7hzKnmZvcykEeF0O/7/AHrXau+Jufy1JZjEecD5+tA4i9mynmRrVx2M4MLFo4i58TjwzyT8iftFGr44ibmZJ2QtWlVsTNxz4cinKuupnrt++ZE27YRbdtLaSRCjrtJ57fWieP3puWV6En6ULfw+dSv18xtV7at6EeZVGxMcKMruh2bxD7EUuu2e6Yr+Gcy+n70oxL5ZA/4kMMPMaGtOI286BxrGo8wdxXnujgxyKsN4bo9x+YplxAfC3mKUsfhI/CY9jtTjEeK3PlXPOkhrEmSfOuMKga6quZB5bSYmJ5TEVpctsDqDT3gnClFrOwk3CGE8guq/WD7ivX2HCMfqZbNthaeC0SQC3QegIHoARUk+HDReaALLnMd87bqo9FOp6AdaZ8XxxEWrZl7jZJ6ESCT/AMCP/GvnC8OjO1nKDYtAE5ubdZ6nX2EV5yvKjfIbGSPEWM5Nohl8d24GAjWFUKJHKeVccSuW8NdXDkwDayu2riRBDZZBBmZ1NMb+MBuG6I7yItiJBC6AnoQNJpPe4jYw7NdvAX7zbg6qvOByJ86aqbeev2H/ALxKMNv2DFFy6LTsuYgEZlPmfevYuAcRL4Wy5EuyKTpAk6TNeY8E4hg8TcIxeHZSx8NwN4RsApURlGm+tel4S+h8NqMqBQqgjTIdtPKm9S71qBjn5jVADDOZtxDEMbN4CICtLEED714ECVbKZGU7dIr329a0dBJV1bwkRuP3868fvYexM3EYk7MtzLtpqGBq2hvIyTzJuPptnHEAOMLaKdToPerPspwMOwRmgZDmPkdFHkSZPoBU5ZuYe0cwUg8pbOf+IAEn1p92bx5tXH7xwFgFk3aTtrzNG1dzMntgVH9xaueFH8wzhlwKzWn+GSJ6dDTjCpfYiwwAVfxDmvIT0qVuXjnLjmSY8jTbBcVv3sthTlGxPQeZrPsrbuaFbjqVylQqhdgfsKn+MYvO3d6QvKCdfPkPrTXGMEtiNhCj9flU9jLhL84056T5Afc0KoQpjXg2JMQu/NG2b086cHFKP/zM9OVSVp8hmJWfEOYPUdKosDiZGa34v9zSR7GqMMzsRha0HeXOXwqKW8Ux5W0907nQf2oq5LDPeYKo5fvnSDjWI7yCRltg+Ff1qqD3SMExEBoD5/pX5sTl7xf6gPnNdYjwrIoa1aLnoBuen606iFuFgLHC8mUPYzgH8RdDOJt2952J5D8z/eq3tRifDlHOj+CC1bwtsWhAjXrP4pPMzU9xy/mYDzphFIPMASCMzZgWcMelfsG0gnqTX29chSfKsc/doo5mI96JKwbF/wAq7n/A+j+R2B99q0wzwWt8txRGKtBlIOtK0Ygf6rZ+YNY+vowfUH7xmpvECxS5XYbA6j504wxm3QXFrWYBxyE+2xrbg92UjppWexyAYaSeIDRJBE9aseIXxbtbjRQo9v39KQ8bByoejqT5ULxfiA7tgNShbN65jP0j616jW59HA8nEx7P1ftMsJZNzvLoMFPv5HrFaYK/ksXAPiueKdpGx/P60Hw28Vwrn+ok/PSi+J2gtmyOYXaY3k6Hlr+fWsQ8Hb9/xJVgRtP8AmL+H4ko73P6EgA7ePQ/T7027GdnrF27evXVzFSqqragSoM67yaUYW0ZK/wBeWD166flR3CeK5cU1oaBsRbn0VSI+dbGgANxA+IvazIu0/MoO0OHRQRaS0HGpIVZVf9Ij2qMuvcwxW+jEFtfIidZqjv8AE1THOX1RgFPkR+/rQeOsKSyDVJIHp5VvbAw2tM9rChDCVHCOLreRWDDMVzQXEjrI3idK877QYW1/HM1u5bnNmKgeEHmAdieZ23rTC3BhP4gjQtbAVo6cvnHypLwXDC5ftqROsmfL+9ZVf9PFTHBnoqrRbXummIsBSGzW85H9QMHqY+VH8MxdrILYJa87yzAGIVSAAfrWHavC2rbqiIFJXMY8zAHkNDTLsZw4LbuYqCzAFVA3kiTpz0096i9FrTJhV90NwAtzF0GOoOo/WqbhWBtICwvqVPoDHQ0n7KcMv2rdy7iQApHgRgM/qTuo8qzxeGW22o0In0PMecVmWDexXMMvtGY5xvExccLb+BNvM9aUPclyZ0nlMSNNz76DSuRiAIKg5V1rCyS9wFpkkmOgGnQVwXaJO7MLxTEMPPceR2NDW3Nt4k6cwYPzo65Y762CPjtypHVeXyNLyxiCCY2M6j9aEvUIDHGGxSsfEzHpmM1+4lhzpGv60swdiZmVHUim1++qKGMwPhnnU4APEtnAirjChSF6ACmOG7Nulou27AHLHuB5nqNuVJWum5cBOssPvVymMFwk0xWzVMGEVKLaCDEvCO0htHKTKtyO4PX18qcpaFw55mprjfD8jErrrMUm4f2luWLoE5kmGU/WOlbr1JenqV9zKUvSdj9S9xfiheUyfSvgXO2Y7Dau0XP4uR1Hpyr8zhRWb1G53Sy8YIPKYPo2n0NM+tAm2Crg7GR86HZWLEKnzJBwczOyJGU8jHsaw4SMrOh5fl/atLdzVW66H1Gh+o+tfXGW8D/UPrXmSCpKmPd8wHGW86FfT6VE47EHOzn4HJDgcuUjzq2DaVDvcBN1DyuMPYmvdVItilGmDqnash1jJX/kJaXUkgadJ0PoZpnxh9YqPPEns5VBBWZggbdJqiv44XQjDXQe/nXntXpHpYZ6yYT2uu5Jxw2Wd1BEg5lHPppS7A3f+odjuLub5Gg+I3SuKBUlSF3B8zX2ziSrm5EyZPvW1/TtPtPq+CInqrCyhPMdPfDM2bmSfnX2wuU6MSOk1neggMPxAH51nicOpEwZj8OlbBwepmKSOGnGMPfOU00tt9Nf360k4BiStwNzFPLd7IpVLbAsILGleA4De71iq5lB11EwecbkA6UvYpzkTV0V4XKE8TLj+M72/mIgZQKsv8PcRNto1gyf37fWkZ7O5nFy4yhIgEDOM3+sAiB6064NxgYcdwVQAsJZABM7Eis/VUPZU2BNGvWVo4XMs0ug+JtddqlO0GMAupa/ExZhr9/XYelcdoO1Yst3aDM8DnoJ6nr5VLWLpd2uuSTqSfP15Vk6LRs3vbgTStcYwJSdwdF016hT7mW29qLxOFyOmWCsbjb6Urw+GW4AxEgjqf1ovC4Y2WlFzKd1J6dJoppNikjxBCwA4McXLOU94mjRJHX0/SuLeNtvuFnnG/uOtbWMdZu+DNlI/A+hB8j+lbvh7YJMLPlGtIHcvBEYPPIM4tsv4V+f6Ut4gC9wIDmdjA6An9zRGJuXDoiZR1JFacC4YylrziIBCbHXmatUpJ5g7WwJQ4PA2rKhFVc2WSxAJPIknf2pVi+KpakC2yH/AGtHrmiCKJxVybllhs6Mnz1H2om802QBufCT9KdCAYzALYVkZxPjobS2czHn09J3NLOF4UFwzCY11n70+w3D0N6FAyqT9PD9TNYYfDCZ2GfKfSK0EIUYWBsYueZS4fFuyg5QK7t2jmzMZPIch/ek2FuPYcqxldp+1N1uSJBmhESAYQW1oe0vxivj3YNaWB4SetVxJi0n4h0Ib56H6gGtcYfCrdDNYufEB/UGX56j7VvZGZCP3+5rzutTZaY3WcrFiNpXnOIvRibo6ufvXoSGvN8WP+rf/efua9lR3MnUDImmOg5TXCYl7OqnTcqdj7cj6UTctjXyIiuOKp4aPYiuCGESqcqRiCX+Kd7cU5QsSNCTv60zw75SVbZhB/WplGgzTt7pa2rHfah0YRdol9Qu45jHBY7JNt9uR/fKjX1EqR+tIg2ZJO4MVvw/EEaU0piNteRmNPGd9BXV52Tu3QkMrrr1B3FfFauGcm4qnaZopAIiaEhsjxGPF8WM91gYDINOROopFcxOZp20APtWvF229/pS9GhWNCY44jtK7sGZ4dw7sbjHNM+tMr2JDJkQbiKUMYcH0qmt4ZQNBFJAgT0o4EP4NomT+n9/eaYEGOQ96nuzN4teuknYBQBtGvL2qizb0BhnMGe5hYwwYC5cUEkaAjb16mvr4W0T8Kj00+1c2rWZSWJOp0kx8hRFq0q7KB6CqhRjAnE8zI4BP6QfUA/erHC4UW7SWhoAvLz3/OknDLQa8inaao73xn1/KlHGLcfUIORF4sFrWUfFbMj2rNsVmWRoSfEPPrR1kxc9aC4zbCww0II+vKu7OJEU8EHjccxmX/2n86/XbcLc01BzVphh/PPnr9K0CDO4/etG3eZ23mbFwwVzswEjpQ4RkaAfMeYoQaIIOzZR6edfrt87+QqRzKlY4tmRWqNA3Mcq4trz6ia0y1DCVBi/FNIBG4YE/UfnXT3wgJHOCPetHEZiOlTjYhiRJ2pHU6MXMGz+YxW+Bif/2Q=="/>
          <p:cNvSpPr>
            <a:spLocks noChangeAspect="1" noChangeArrowheads="1"/>
          </p:cNvSpPr>
          <p:nvPr/>
        </p:nvSpPr>
        <p:spPr bwMode="auto">
          <a:xfrm>
            <a:off x="1587500" y="-793750"/>
            <a:ext cx="2286000" cy="16383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12" name="Group 94"/>
          <p:cNvGrpSpPr/>
          <p:nvPr/>
        </p:nvGrpSpPr>
        <p:grpSpPr>
          <a:xfrm>
            <a:off x="8670280" y="1104900"/>
            <a:ext cx="2133600" cy="4648200"/>
            <a:chOff x="4405860" y="139189"/>
            <a:chExt cx="2861871" cy="6475262"/>
          </a:xfrm>
        </p:grpSpPr>
        <p:grpSp>
          <p:nvGrpSpPr>
            <p:cNvPr id="14" name="Group 86"/>
            <p:cNvGrpSpPr/>
            <p:nvPr/>
          </p:nvGrpSpPr>
          <p:grpSpPr>
            <a:xfrm rot="2107423">
              <a:off x="4802579" y="139189"/>
              <a:ext cx="743864" cy="1806453"/>
              <a:chOff x="7696200" y="914400"/>
              <a:chExt cx="685800" cy="2438400"/>
            </a:xfrm>
          </p:grpSpPr>
          <p:sp>
            <p:nvSpPr>
              <p:cNvPr id="54" name="Moon 53"/>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87"/>
            <p:cNvGrpSpPr/>
            <p:nvPr/>
          </p:nvGrpSpPr>
          <p:grpSpPr>
            <a:xfrm rot="19262140" flipH="1">
              <a:off x="6126313" y="231425"/>
              <a:ext cx="743864" cy="1645187"/>
              <a:chOff x="7696200" y="914400"/>
              <a:chExt cx="685800" cy="2438400"/>
            </a:xfrm>
          </p:grpSpPr>
          <p:sp>
            <p:nvSpPr>
              <p:cNvPr id="50" name="Moon 49"/>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47"/>
            <p:cNvGrpSpPr/>
            <p:nvPr/>
          </p:nvGrpSpPr>
          <p:grpSpPr>
            <a:xfrm rot="562843">
              <a:off x="5697438" y="5840305"/>
              <a:ext cx="666047" cy="774146"/>
              <a:chOff x="6106804" y="4039302"/>
              <a:chExt cx="666047" cy="774146"/>
            </a:xfrm>
          </p:grpSpPr>
          <p:sp>
            <p:nvSpPr>
              <p:cNvPr id="47" name="Oval 46"/>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47"/>
            <p:cNvGrpSpPr/>
            <p:nvPr/>
          </p:nvGrpSpPr>
          <p:grpSpPr>
            <a:xfrm rot="2613352">
              <a:off x="5128037" y="5761712"/>
              <a:ext cx="666047" cy="774146"/>
              <a:chOff x="6106804" y="4039302"/>
              <a:chExt cx="666047" cy="774146"/>
            </a:xfrm>
          </p:grpSpPr>
          <p:sp>
            <p:nvSpPr>
              <p:cNvPr id="44" name="Oval 43"/>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57"/>
            <p:cNvGrpSpPr/>
            <p:nvPr/>
          </p:nvGrpSpPr>
          <p:grpSpPr>
            <a:xfrm>
              <a:off x="4953000" y="5334000"/>
              <a:ext cx="1828800" cy="609600"/>
              <a:chOff x="1371600" y="3962400"/>
              <a:chExt cx="6705600" cy="2057400"/>
            </a:xfrm>
          </p:grpSpPr>
          <p:grpSp>
            <p:nvGrpSpPr>
              <p:cNvPr id="32" name="Group 195"/>
              <p:cNvGrpSpPr/>
              <p:nvPr/>
            </p:nvGrpSpPr>
            <p:grpSpPr>
              <a:xfrm>
                <a:off x="1371600" y="3962400"/>
                <a:ext cx="1676400" cy="2057400"/>
                <a:chOff x="1371600" y="3962400"/>
                <a:chExt cx="1676400" cy="2057400"/>
              </a:xfrm>
            </p:grpSpPr>
            <p:sp>
              <p:nvSpPr>
                <p:cNvPr id="42" name="Right Arrow Callout 41"/>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Quad Arrow 42"/>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196"/>
              <p:cNvGrpSpPr/>
              <p:nvPr/>
            </p:nvGrpSpPr>
            <p:grpSpPr>
              <a:xfrm>
                <a:off x="3048000" y="3962400"/>
                <a:ext cx="1676400" cy="2057400"/>
                <a:chOff x="1371600" y="3962400"/>
                <a:chExt cx="1676400" cy="2057400"/>
              </a:xfrm>
            </p:grpSpPr>
            <p:sp>
              <p:nvSpPr>
                <p:cNvPr id="40" name="Right Arrow Callout 39"/>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Quad Arrow 40"/>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199"/>
              <p:cNvGrpSpPr/>
              <p:nvPr/>
            </p:nvGrpSpPr>
            <p:grpSpPr>
              <a:xfrm>
                <a:off x="4724400" y="3962400"/>
                <a:ext cx="1676400" cy="2057400"/>
                <a:chOff x="1371600" y="3962400"/>
                <a:chExt cx="1676400" cy="2057400"/>
              </a:xfrm>
            </p:grpSpPr>
            <p:sp>
              <p:nvSpPr>
                <p:cNvPr id="38" name="Right Arrow Callout 37"/>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Quad Arrow 38"/>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202"/>
              <p:cNvGrpSpPr/>
              <p:nvPr/>
            </p:nvGrpSpPr>
            <p:grpSpPr>
              <a:xfrm>
                <a:off x="6400800" y="3962400"/>
                <a:ext cx="1676400" cy="2057400"/>
                <a:chOff x="1371600" y="3962400"/>
                <a:chExt cx="1676400" cy="2057400"/>
              </a:xfrm>
            </p:grpSpPr>
            <p:sp>
              <p:nvSpPr>
                <p:cNvPr id="36" name="Right Arrow Callout 35"/>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Quad Arrow 36"/>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 name="Cloud 28"/>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Delay 29"/>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5599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wipe(down)">
                                      <p:cBhvr>
                                        <p:cTn id="9" dur="580">
                                          <p:stCondLst>
                                            <p:cond delay="0"/>
                                          </p:stCondLst>
                                        </p:cTn>
                                        <p:tgtEl>
                                          <p:spTgt spid="12"/>
                                        </p:tgtEl>
                                      </p:cBhvr>
                                    </p:animEffect>
                                    <p:anim calcmode="lin" valueType="num">
                                      <p:cBhvr>
                                        <p:cTn id="1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5" dur="26">
                                          <p:stCondLst>
                                            <p:cond delay="650"/>
                                          </p:stCondLst>
                                        </p:cTn>
                                        <p:tgtEl>
                                          <p:spTgt spid="12"/>
                                        </p:tgtEl>
                                      </p:cBhvr>
                                      <p:to x="100000" y="60000"/>
                                    </p:animScale>
                                    <p:animScale>
                                      <p:cBhvr>
                                        <p:cTn id="16" dur="166" decel="50000">
                                          <p:stCondLst>
                                            <p:cond delay="676"/>
                                          </p:stCondLst>
                                        </p:cTn>
                                        <p:tgtEl>
                                          <p:spTgt spid="12"/>
                                        </p:tgtEl>
                                      </p:cBhvr>
                                      <p:to x="100000" y="100000"/>
                                    </p:animScale>
                                    <p:animScale>
                                      <p:cBhvr>
                                        <p:cTn id="17" dur="26">
                                          <p:stCondLst>
                                            <p:cond delay="1312"/>
                                          </p:stCondLst>
                                        </p:cTn>
                                        <p:tgtEl>
                                          <p:spTgt spid="12"/>
                                        </p:tgtEl>
                                      </p:cBhvr>
                                      <p:to x="100000" y="80000"/>
                                    </p:animScale>
                                    <p:animScale>
                                      <p:cBhvr>
                                        <p:cTn id="18" dur="166" decel="50000">
                                          <p:stCondLst>
                                            <p:cond delay="1338"/>
                                          </p:stCondLst>
                                        </p:cTn>
                                        <p:tgtEl>
                                          <p:spTgt spid="12"/>
                                        </p:tgtEl>
                                      </p:cBhvr>
                                      <p:to x="100000" y="100000"/>
                                    </p:animScale>
                                    <p:animScale>
                                      <p:cBhvr>
                                        <p:cTn id="19" dur="26">
                                          <p:stCondLst>
                                            <p:cond delay="1642"/>
                                          </p:stCondLst>
                                        </p:cTn>
                                        <p:tgtEl>
                                          <p:spTgt spid="12"/>
                                        </p:tgtEl>
                                      </p:cBhvr>
                                      <p:to x="100000" y="90000"/>
                                    </p:animScale>
                                    <p:animScale>
                                      <p:cBhvr>
                                        <p:cTn id="20" dur="166" decel="50000">
                                          <p:stCondLst>
                                            <p:cond delay="1668"/>
                                          </p:stCondLst>
                                        </p:cTn>
                                        <p:tgtEl>
                                          <p:spTgt spid="12"/>
                                        </p:tgtEl>
                                      </p:cBhvr>
                                      <p:to x="100000" y="100000"/>
                                    </p:animScale>
                                    <p:animScale>
                                      <p:cBhvr>
                                        <p:cTn id="21" dur="26">
                                          <p:stCondLst>
                                            <p:cond delay="1808"/>
                                          </p:stCondLst>
                                        </p:cTn>
                                        <p:tgtEl>
                                          <p:spTgt spid="12"/>
                                        </p:tgtEl>
                                      </p:cBhvr>
                                      <p:to x="100000" y="95000"/>
                                    </p:animScale>
                                    <p:animScale>
                                      <p:cBhvr>
                                        <p:cTn id="22" dur="166" decel="50000">
                                          <p:stCondLst>
                                            <p:cond delay="1834"/>
                                          </p:stCondLst>
                                        </p:cTn>
                                        <p:tgtEl>
                                          <p:spTgt spid="1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26" name="Picture 2" descr="map, eastern Mediterrane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5489" y="146638"/>
            <a:ext cx="5080404" cy="65480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758542" y="3132204"/>
            <a:ext cx="1730829" cy="612482"/>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313714" y="5344885"/>
            <a:ext cx="1730829" cy="576943"/>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516085" y="836439"/>
            <a:ext cx="1790011" cy="773420"/>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9852" y="2923231"/>
            <a:ext cx="2852057" cy="1077218"/>
          </a:xfrm>
          <a:prstGeom prst="rect">
            <a:avLst/>
          </a:prstGeom>
          <a:noFill/>
          <a:effectLst>
            <a:glow rad="101600">
              <a:schemeClr val="accent2">
                <a:satMod val="175000"/>
                <a:alpha val="40000"/>
              </a:schemeClr>
            </a:glow>
          </a:effectLst>
        </p:spPr>
        <p:txBody>
          <a:bodyPr wrap="square" rtlCol="0">
            <a:spAutoFit/>
          </a:bodyPr>
          <a:lstStyle/>
          <a:p>
            <a:r>
              <a:rPr lang="en-US" sz="3200" dirty="0">
                <a:solidFill>
                  <a:schemeClr val="bg1"/>
                </a:solidFill>
                <a:effectLst>
                  <a:glow rad="228600">
                    <a:schemeClr val="accent6">
                      <a:satMod val="175000"/>
                      <a:alpha val="40000"/>
                    </a:schemeClr>
                  </a:glow>
                </a:effectLst>
              </a:rPr>
              <a:t>Acts 8:1-3; </a:t>
            </a:r>
          </a:p>
          <a:p>
            <a:r>
              <a:rPr lang="en-US" sz="3200" dirty="0">
                <a:solidFill>
                  <a:schemeClr val="bg1"/>
                </a:solidFill>
                <a:effectLst>
                  <a:glow rad="228600">
                    <a:schemeClr val="accent6">
                      <a:satMod val="175000"/>
                      <a:alpha val="40000"/>
                    </a:schemeClr>
                  </a:glow>
                </a:effectLst>
              </a:rPr>
              <a:t>Acts 9:1-2</a:t>
            </a:r>
          </a:p>
        </p:txBody>
      </p:sp>
      <p:sp>
        <p:nvSpPr>
          <p:cNvPr id="30" name="TextBox 29"/>
          <p:cNvSpPr txBox="1"/>
          <p:nvPr/>
        </p:nvSpPr>
        <p:spPr>
          <a:xfrm>
            <a:off x="297082" y="4437807"/>
            <a:ext cx="2852057" cy="584775"/>
          </a:xfrm>
          <a:prstGeom prst="rect">
            <a:avLst/>
          </a:prstGeom>
          <a:noFill/>
          <a:effectLst>
            <a:glow rad="101600">
              <a:schemeClr val="accent2">
                <a:satMod val="175000"/>
                <a:alpha val="40000"/>
              </a:schemeClr>
            </a:glow>
          </a:effectLst>
        </p:spPr>
        <p:txBody>
          <a:bodyPr wrap="square" rtlCol="0">
            <a:spAutoFit/>
          </a:bodyPr>
          <a:lstStyle/>
          <a:p>
            <a:r>
              <a:rPr lang="en-US" sz="3200" dirty="0">
                <a:solidFill>
                  <a:schemeClr val="bg1"/>
                </a:solidFill>
                <a:effectLst>
                  <a:glow rad="228600">
                    <a:schemeClr val="accent6">
                      <a:satMod val="175000"/>
                      <a:alpha val="40000"/>
                    </a:schemeClr>
                  </a:glow>
                </a:effectLst>
              </a:rPr>
              <a:t>Acts 9:3-19</a:t>
            </a:r>
          </a:p>
        </p:txBody>
      </p:sp>
      <p:sp>
        <p:nvSpPr>
          <p:cNvPr id="31" name="TextBox 30"/>
          <p:cNvSpPr txBox="1"/>
          <p:nvPr/>
        </p:nvSpPr>
        <p:spPr>
          <a:xfrm>
            <a:off x="291501" y="5422312"/>
            <a:ext cx="2852057" cy="584775"/>
          </a:xfrm>
          <a:prstGeom prst="rect">
            <a:avLst/>
          </a:prstGeom>
          <a:noFill/>
          <a:effectLst>
            <a:glow rad="101600">
              <a:schemeClr val="accent2">
                <a:satMod val="175000"/>
                <a:alpha val="40000"/>
              </a:schemeClr>
            </a:glow>
          </a:effectLst>
        </p:spPr>
        <p:txBody>
          <a:bodyPr wrap="square" rtlCol="0">
            <a:spAutoFit/>
          </a:bodyPr>
          <a:lstStyle/>
          <a:p>
            <a:r>
              <a:rPr lang="en-US" sz="3200" dirty="0">
                <a:solidFill>
                  <a:schemeClr val="bg1"/>
                </a:solidFill>
                <a:effectLst>
                  <a:glow rad="228600">
                    <a:schemeClr val="accent6">
                      <a:satMod val="175000"/>
                      <a:alpha val="40000"/>
                    </a:schemeClr>
                  </a:glow>
                </a:effectLst>
              </a:rPr>
              <a:t>Galatians 1:17</a:t>
            </a:r>
          </a:p>
        </p:txBody>
      </p:sp>
      <p:sp>
        <p:nvSpPr>
          <p:cNvPr id="32" name="TextBox 31"/>
          <p:cNvSpPr txBox="1"/>
          <p:nvPr/>
        </p:nvSpPr>
        <p:spPr>
          <a:xfrm>
            <a:off x="8859325" y="1043747"/>
            <a:ext cx="2852057" cy="584775"/>
          </a:xfrm>
          <a:prstGeom prst="rect">
            <a:avLst/>
          </a:prstGeom>
          <a:noFill/>
          <a:effectLst>
            <a:glow rad="101600">
              <a:schemeClr val="accent2">
                <a:satMod val="175000"/>
                <a:alpha val="40000"/>
              </a:schemeClr>
            </a:glow>
          </a:effectLst>
        </p:spPr>
        <p:txBody>
          <a:bodyPr wrap="square" rtlCol="0">
            <a:spAutoFit/>
          </a:bodyPr>
          <a:lstStyle/>
          <a:p>
            <a:r>
              <a:rPr lang="en-US" sz="3200" dirty="0">
                <a:solidFill>
                  <a:schemeClr val="bg1"/>
                </a:solidFill>
                <a:effectLst>
                  <a:glow rad="228600">
                    <a:schemeClr val="accent6">
                      <a:satMod val="175000"/>
                      <a:alpha val="40000"/>
                    </a:schemeClr>
                  </a:glow>
                </a:effectLst>
              </a:rPr>
              <a:t>Acts 9:30</a:t>
            </a:r>
          </a:p>
        </p:txBody>
      </p:sp>
      <p:sp>
        <p:nvSpPr>
          <p:cNvPr id="33" name="Rectangle 32"/>
          <p:cNvSpPr/>
          <p:nvPr/>
        </p:nvSpPr>
        <p:spPr>
          <a:xfrm>
            <a:off x="5627606" y="3959517"/>
            <a:ext cx="1730829" cy="612482"/>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8917453" y="2239632"/>
            <a:ext cx="2852057" cy="584775"/>
          </a:xfrm>
          <a:prstGeom prst="rect">
            <a:avLst/>
          </a:prstGeom>
          <a:noFill/>
          <a:effectLst>
            <a:glow rad="101600">
              <a:schemeClr val="accent2">
                <a:satMod val="175000"/>
                <a:alpha val="40000"/>
              </a:schemeClr>
            </a:glow>
          </a:effectLst>
        </p:spPr>
        <p:txBody>
          <a:bodyPr wrap="square" rtlCol="0">
            <a:spAutoFit/>
          </a:bodyPr>
          <a:lstStyle/>
          <a:p>
            <a:r>
              <a:rPr lang="en-US" sz="3200" dirty="0">
                <a:solidFill>
                  <a:schemeClr val="bg1"/>
                </a:solidFill>
                <a:effectLst>
                  <a:glow rad="228600">
                    <a:schemeClr val="accent6">
                      <a:satMod val="175000"/>
                      <a:alpha val="40000"/>
                    </a:schemeClr>
                  </a:glow>
                </a:effectLst>
              </a:rPr>
              <a:t>Acts 10:9-18</a:t>
            </a:r>
          </a:p>
        </p:txBody>
      </p:sp>
      <p:sp>
        <p:nvSpPr>
          <p:cNvPr id="35" name="Rectangle 34"/>
          <p:cNvSpPr/>
          <p:nvPr/>
        </p:nvSpPr>
        <p:spPr>
          <a:xfrm>
            <a:off x="3414558" y="4723695"/>
            <a:ext cx="1556687" cy="621190"/>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8867918" y="3357164"/>
            <a:ext cx="2852057" cy="584775"/>
          </a:xfrm>
          <a:prstGeom prst="rect">
            <a:avLst/>
          </a:prstGeom>
          <a:noFill/>
          <a:effectLst>
            <a:glow rad="101600">
              <a:schemeClr val="accent2">
                <a:satMod val="175000"/>
                <a:alpha val="40000"/>
              </a:schemeClr>
            </a:glow>
          </a:effectLst>
        </p:spPr>
        <p:txBody>
          <a:bodyPr wrap="square" rtlCol="0">
            <a:spAutoFit/>
          </a:bodyPr>
          <a:lstStyle/>
          <a:p>
            <a:r>
              <a:rPr lang="en-US" sz="3200" dirty="0">
                <a:solidFill>
                  <a:schemeClr val="bg1"/>
                </a:solidFill>
                <a:effectLst>
                  <a:glow rad="228600">
                    <a:schemeClr val="accent6">
                      <a:satMod val="175000"/>
                      <a:alpha val="40000"/>
                    </a:schemeClr>
                  </a:glow>
                </a:effectLst>
              </a:rPr>
              <a:t>Acts 10:24-33</a:t>
            </a:r>
          </a:p>
        </p:txBody>
      </p:sp>
      <p:sp>
        <p:nvSpPr>
          <p:cNvPr id="37" name="Rectangle 36"/>
          <p:cNvSpPr/>
          <p:nvPr/>
        </p:nvSpPr>
        <p:spPr>
          <a:xfrm>
            <a:off x="3453940" y="4111213"/>
            <a:ext cx="2173666" cy="612482"/>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8967593" y="4423954"/>
            <a:ext cx="2852057" cy="584775"/>
          </a:xfrm>
          <a:prstGeom prst="rect">
            <a:avLst/>
          </a:prstGeom>
          <a:noFill/>
          <a:effectLst>
            <a:glow rad="101600">
              <a:schemeClr val="accent2">
                <a:satMod val="175000"/>
                <a:alpha val="40000"/>
              </a:schemeClr>
            </a:glow>
          </a:effectLst>
        </p:spPr>
        <p:txBody>
          <a:bodyPr wrap="square" rtlCol="0">
            <a:spAutoFit/>
          </a:bodyPr>
          <a:lstStyle/>
          <a:p>
            <a:r>
              <a:rPr lang="en-US" sz="3200" dirty="0">
                <a:solidFill>
                  <a:schemeClr val="bg1"/>
                </a:solidFill>
                <a:effectLst>
                  <a:glow rad="228600">
                    <a:schemeClr val="accent6">
                      <a:satMod val="175000"/>
                      <a:alpha val="40000"/>
                    </a:schemeClr>
                  </a:glow>
                </a:effectLst>
              </a:rPr>
              <a:t>Acts 11</a:t>
            </a:r>
          </a:p>
        </p:txBody>
      </p:sp>
      <p:sp>
        <p:nvSpPr>
          <p:cNvPr id="39" name="Rectangle 38"/>
          <p:cNvSpPr/>
          <p:nvPr/>
        </p:nvSpPr>
        <p:spPr>
          <a:xfrm>
            <a:off x="4469454" y="1532005"/>
            <a:ext cx="2888981" cy="612482"/>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01642" y="1095110"/>
            <a:ext cx="2852057" cy="584775"/>
          </a:xfrm>
          <a:prstGeom prst="rect">
            <a:avLst/>
          </a:prstGeom>
          <a:noFill/>
          <a:effectLst>
            <a:glow rad="101600">
              <a:schemeClr val="accent2">
                <a:satMod val="175000"/>
                <a:alpha val="40000"/>
              </a:schemeClr>
            </a:glow>
          </a:effectLst>
        </p:spPr>
        <p:txBody>
          <a:bodyPr wrap="square" rtlCol="0">
            <a:spAutoFit/>
          </a:bodyPr>
          <a:lstStyle/>
          <a:p>
            <a:r>
              <a:rPr lang="en-US" sz="3200" dirty="0">
                <a:solidFill>
                  <a:schemeClr val="bg1"/>
                </a:solidFill>
                <a:effectLst>
                  <a:glow rad="228600">
                    <a:schemeClr val="accent6">
                      <a:satMod val="175000"/>
                      <a:alpha val="40000"/>
                    </a:schemeClr>
                  </a:glow>
                </a:effectLst>
              </a:rPr>
              <a:t>Acts 8:5-25</a:t>
            </a:r>
          </a:p>
        </p:txBody>
      </p:sp>
      <p:sp>
        <p:nvSpPr>
          <p:cNvPr id="41" name="Rectangle 40"/>
          <p:cNvSpPr/>
          <p:nvPr/>
        </p:nvSpPr>
        <p:spPr>
          <a:xfrm>
            <a:off x="4912650" y="4423954"/>
            <a:ext cx="2266478" cy="612482"/>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339852" y="1999179"/>
            <a:ext cx="2852057" cy="584775"/>
          </a:xfrm>
          <a:prstGeom prst="rect">
            <a:avLst/>
          </a:prstGeom>
          <a:noFill/>
          <a:effectLst>
            <a:glow rad="101600">
              <a:schemeClr val="accent2">
                <a:satMod val="175000"/>
                <a:alpha val="40000"/>
              </a:schemeClr>
            </a:glow>
          </a:effectLst>
        </p:spPr>
        <p:txBody>
          <a:bodyPr wrap="square" rtlCol="0">
            <a:spAutoFit/>
          </a:bodyPr>
          <a:lstStyle/>
          <a:p>
            <a:r>
              <a:rPr lang="en-US" sz="3200" dirty="0">
                <a:solidFill>
                  <a:schemeClr val="bg1"/>
                </a:solidFill>
                <a:effectLst>
                  <a:glow rad="228600">
                    <a:schemeClr val="accent6">
                      <a:satMod val="175000"/>
                      <a:alpha val="40000"/>
                    </a:schemeClr>
                  </a:glow>
                </a:effectLst>
              </a:rPr>
              <a:t>Acts 8:28-38</a:t>
            </a:r>
          </a:p>
        </p:txBody>
      </p:sp>
      <p:sp>
        <p:nvSpPr>
          <p:cNvPr id="43" name="Rectangle 42"/>
          <p:cNvSpPr/>
          <p:nvPr/>
        </p:nvSpPr>
        <p:spPr>
          <a:xfrm>
            <a:off x="3659350" y="5409280"/>
            <a:ext cx="1730829" cy="612482"/>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8967593" y="5340968"/>
            <a:ext cx="2852057" cy="584775"/>
          </a:xfrm>
          <a:prstGeom prst="rect">
            <a:avLst/>
          </a:prstGeom>
          <a:noFill/>
          <a:effectLst>
            <a:glow rad="101600">
              <a:schemeClr val="accent2">
                <a:satMod val="175000"/>
                <a:alpha val="40000"/>
              </a:schemeClr>
            </a:glow>
          </a:effectLst>
        </p:spPr>
        <p:txBody>
          <a:bodyPr wrap="square" rtlCol="0">
            <a:spAutoFit/>
          </a:bodyPr>
          <a:lstStyle/>
          <a:p>
            <a:r>
              <a:rPr lang="en-US" sz="3200" dirty="0">
                <a:solidFill>
                  <a:schemeClr val="bg1"/>
                </a:solidFill>
                <a:effectLst>
                  <a:glow rad="228600">
                    <a:schemeClr val="accent6">
                      <a:satMod val="175000"/>
                      <a:alpha val="40000"/>
                    </a:schemeClr>
                  </a:glow>
                </a:effectLst>
              </a:rPr>
              <a:t>Acts 11:19</a:t>
            </a:r>
          </a:p>
        </p:txBody>
      </p:sp>
      <p:sp>
        <p:nvSpPr>
          <p:cNvPr id="45" name="Rectangle 44"/>
          <p:cNvSpPr/>
          <p:nvPr/>
        </p:nvSpPr>
        <p:spPr>
          <a:xfrm>
            <a:off x="3369739" y="2382744"/>
            <a:ext cx="2310049" cy="691381"/>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5864" y="0"/>
            <a:ext cx="2358736" cy="954107"/>
          </a:xfrm>
          <a:prstGeom prst="rect">
            <a:avLst/>
          </a:prstGeom>
          <a:noFill/>
        </p:spPr>
        <p:txBody>
          <a:bodyPr wrap="square" rtlCol="0">
            <a:spAutoFit/>
          </a:bodyPr>
          <a:lstStyle/>
          <a:p>
            <a:pPr algn="ctr"/>
            <a:r>
              <a:rPr lang="en-US" sz="2800" dirty="0">
                <a:solidFill>
                  <a:schemeClr val="bg1"/>
                </a:solidFill>
                <a:effectLst>
                  <a:glow rad="228600">
                    <a:schemeClr val="accent1">
                      <a:satMod val="175000"/>
                      <a:alpha val="40000"/>
                    </a:schemeClr>
                  </a:glow>
                </a:effectLst>
              </a:rPr>
              <a:t>Acts 8-11 Events</a:t>
            </a:r>
          </a:p>
        </p:txBody>
      </p:sp>
    </p:spTree>
    <p:extLst>
      <p:ext uri="{BB962C8B-B14F-4D97-AF65-F5344CB8AC3E}">
        <p14:creationId xmlns:p14="http://schemas.microsoft.com/office/powerpoint/2010/main" val="201278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0" presetClass="exit" presetSubtype="0" fill="hold" grpId="0" nodeType="withEffect">
                                  <p:stCondLst>
                                    <p:cond delay="0"/>
                                  </p:stCondLst>
                                  <p:childTnLst>
                                    <p:animEffect transition="out" filter="fade">
                                      <p:cBhvr>
                                        <p:cTn id="8" dur="500"/>
                                        <p:tgtEl>
                                          <p:spTgt spid="41"/>
                                        </p:tgtEl>
                                      </p:cBhvr>
                                    </p:animEffect>
                                    <p:set>
                                      <p:cBhvr>
                                        <p:cTn id="9" dur="1" fill="hold">
                                          <p:stCondLst>
                                            <p:cond delay="499"/>
                                          </p:stCondLst>
                                        </p:cTn>
                                        <p:tgtEl>
                                          <p:spTgt spid="41"/>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childTnLst>
                                </p:cTn>
                              </p:par>
                              <p:par>
                                <p:cTn id="14" presetID="10" presetClass="exit" presetSubtype="0" fill="hold" grpId="0" nodeType="withEffect">
                                  <p:stCondLst>
                                    <p:cond delay="0"/>
                                  </p:stCondLst>
                                  <p:childTnLst>
                                    <p:animEffect transition="out" filter="fade">
                                      <p:cBhvr>
                                        <p:cTn id="15" dur="500"/>
                                        <p:tgtEl>
                                          <p:spTgt spid="43"/>
                                        </p:tgtEl>
                                      </p:cBhvr>
                                    </p:animEffect>
                                    <p:set>
                                      <p:cBhvr>
                                        <p:cTn id="16" dur="1" fill="hold">
                                          <p:stCondLst>
                                            <p:cond delay="499"/>
                                          </p:stCondLst>
                                        </p:cTn>
                                        <p:tgtEl>
                                          <p:spTgt spid="4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0" presetClass="exit" presetSubtype="0" fill="hold" grpId="0" nodeType="withEffect">
                                  <p:stCondLst>
                                    <p:cond delay="0"/>
                                  </p:stCondLst>
                                  <p:childTnLst>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childTnLst>
                                </p:cTn>
                              </p:par>
                              <p:par>
                                <p:cTn id="28" presetID="10" presetClass="exit" presetSubtype="0" fill="hold" grpId="0" nodeType="withEffect">
                                  <p:stCondLst>
                                    <p:cond delay="0"/>
                                  </p:stCondLst>
                                  <p:childTnLst>
                                    <p:animEffect transition="out" filter="fade">
                                      <p:cBhvr>
                                        <p:cTn id="29" dur="500"/>
                                        <p:tgtEl>
                                          <p:spTgt spid="33"/>
                                        </p:tgtEl>
                                      </p:cBhvr>
                                    </p:animEffect>
                                    <p:set>
                                      <p:cBhvr>
                                        <p:cTn id="30" dur="1" fill="hold">
                                          <p:stCondLst>
                                            <p:cond delay="499"/>
                                          </p:stCondLst>
                                        </p:cTn>
                                        <p:tgtEl>
                                          <p:spTgt spid="3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0" presetClass="exit" presetSubtype="0" fill="hold" grpId="0" nodeType="withEffect">
                                  <p:stCondLst>
                                    <p:cond delay="0"/>
                                  </p:stCondLst>
                                  <p:childTnLst>
                                    <p:animEffect transition="out" filter="fade">
                                      <p:cBhvr>
                                        <p:cTn id="36" dur="500"/>
                                        <p:tgtEl>
                                          <p:spTgt spid="27"/>
                                        </p:tgtEl>
                                      </p:cBhvr>
                                    </p:animEffect>
                                    <p:set>
                                      <p:cBhvr>
                                        <p:cTn id="37" dur="1" fill="hold">
                                          <p:stCondLst>
                                            <p:cond delay="499"/>
                                          </p:stCondLst>
                                        </p:cTn>
                                        <p:tgtEl>
                                          <p:spTgt spid="2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childTnLst>
                                </p:cTn>
                              </p:par>
                              <p:par>
                                <p:cTn id="42" presetID="10" presetClass="exit" presetSubtype="0" fill="hold" grpId="0" nodeType="withEffect">
                                  <p:stCondLst>
                                    <p:cond delay="0"/>
                                  </p:stCondLst>
                                  <p:childTnLst>
                                    <p:animEffect transition="out" filter="fade">
                                      <p:cBhvr>
                                        <p:cTn id="43" dur="500"/>
                                        <p:tgtEl>
                                          <p:spTgt spid="28"/>
                                        </p:tgtEl>
                                      </p:cBhvr>
                                    </p:animEffect>
                                    <p:set>
                                      <p:cBhvr>
                                        <p:cTn id="44" dur="1" fill="hold">
                                          <p:stCondLst>
                                            <p:cond delay="499"/>
                                          </p:stCondLst>
                                        </p:cTn>
                                        <p:tgtEl>
                                          <p:spTgt spid="2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0" presetClass="exit" presetSubtype="0" fill="hold" grpId="0" nodeType="withEffect">
                                  <p:stCondLst>
                                    <p:cond delay="0"/>
                                  </p:stCondLst>
                                  <p:childTnLst>
                                    <p:animEffect transition="out" filter="fade">
                                      <p:cBhvr>
                                        <p:cTn id="50" dur="500"/>
                                        <p:tgtEl>
                                          <p:spTgt spid="35"/>
                                        </p:tgtEl>
                                      </p:cBhvr>
                                    </p:animEffect>
                                    <p:set>
                                      <p:cBhvr>
                                        <p:cTn id="51" dur="1" fill="hold">
                                          <p:stCondLst>
                                            <p:cond delay="499"/>
                                          </p:stCondLst>
                                        </p:cTn>
                                        <p:tgtEl>
                                          <p:spTgt spid="35"/>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6"/>
                                        </p:tgtEl>
                                        <p:attrNameLst>
                                          <p:attrName>style.visibility</p:attrName>
                                        </p:attrNameLst>
                                      </p:cBhvr>
                                      <p:to>
                                        <p:strVal val="visible"/>
                                      </p:to>
                                    </p:set>
                                  </p:childTnLst>
                                </p:cTn>
                              </p:par>
                              <p:par>
                                <p:cTn id="56" presetID="10" presetClass="exit" presetSubtype="0" fill="hold" grpId="0" nodeType="withEffect">
                                  <p:stCondLst>
                                    <p:cond delay="0"/>
                                  </p:stCondLst>
                                  <p:childTnLst>
                                    <p:animEffect transition="out" filter="fade">
                                      <p:cBhvr>
                                        <p:cTn id="57" dur="500"/>
                                        <p:tgtEl>
                                          <p:spTgt spid="37"/>
                                        </p:tgtEl>
                                      </p:cBhvr>
                                    </p:animEffect>
                                    <p:set>
                                      <p:cBhvr>
                                        <p:cTn id="58" dur="1" fill="hold">
                                          <p:stCondLst>
                                            <p:cond delay="499"/>
                                          </p:stCondLst>
                                        </p:cTn>
                                        <p:tgtEl>
                                          <p:spTgt spid="3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par>
                                <p:cTn id="63" presetID="10" presetClass="exit" presetSubtype="0" fill="hold" grpId="0" nodeType="withEffect">
                                  <p:stCondLst>
                                    <p:cond delay="0"/>
                                  </p:stCondLst>
                                  <p:childTnLst>
                                    <p:animEffect transition="out" filter="fade">
                                      <p:cBhvr>
                                        <p:cTn id="64" dur="500"/>
                                        <p:tgtEl>
                                          <p:spTgt spid="39"/>
                                        </p:tgtEl>
                                      </p:cBhvr>
                                    </p:animEffect>
                                    <p:set>
                                      <p:cBhvr>
                                        <p:cTn id="65" dur="1" fill="hold">
                                          <p:stCondLst>
                                            <p:cond delay="499"/>
                                          </p:stCondLst>
                                        </p:cTn>
                                        <p:tgtEl>
                                          <p:spTgt spid="39"/>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44"/>
                                        </p:tgtEl>
                                        <p:attrNameLst>
                                          <p:attrName>style.visibility</p:attrName>
                                        </p:attrNameLst>
                                      </p:cBhvr>
                                      <p:to>
                                        <p:strVal val="visible"/>
                                      </p:to>
                                    </p:set>
                                  </p:childTnLst>
                                </p:cTn>
                              </p:par>
                              <p:par>
                                <p:cTn id="70" presetID="10" presetClass="exit" presetSubtype="0" fill="hold" grpId="0" nodeType="withEffect">
                                  <p:stCondLst>
                                    <p:cond delay="0"/>
                                  </p:stCondLst>
                                  <p:childTnLst>
                                    <p:animEffect transition="out" filter="fade">
                                      <p:cBhvr>
                                        <p:cTn id="71" dur="500"/>
                                        <p:tgtEl>
                                          <p:spTgt spid="45"/>
                                        </p:tgtEl>
                                      </p:cBhvr>
                                    </p:animEffect>
                                    <p:set>
                                      <p:cBhvr>
                                        <p:cTn id="72"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animBg="1"/>
      <p:bldP spid="28" grpId="0" animBg="1"/>
      <p:bldP spid="7" grpId="0"/>
      <p:bldP spid="30" grpId="0"/>
      <p:bldP spid="31" grpId="0"/>
      <p:bldP spid="32" grpId="0"/>
      <p:bldP spid="33" grpId="0" animBg="1"/>
      <p:bldP spid="34" grpId="0"/>
      <p:bldP spid="35" grpId="0" animBg="1"/>
      <p:bldP spid="36" grpId="0"/>
      <p:bldP spid="37" grpId="0" animBg="1"/>
      <p:bldP spid="38" grpId="0"/>
      <p:bldP spid="39" grpId="0" animBg="1"/>
      <p:bldP spid="40" grpId="0"/>
      <p:bldP spid="41" grpId="0" animBg="1"/>
      <p:bldP spid="42" grpId="0"/>
      <p:bldP spid="43" grpId="0" animBg="1"/>
      <p:bldP spid="44" grpId="0"/>
      <p:bldP spid="4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2192000" cy="6463308"/>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#101 Guide Me To Thee</a:t>
            </a:r>
            <a:endParaRPr lang="en-US" i="1" dirty="0">
              <a:solidFill>
                <a:schemeClr val="bg1"/>
              </a:solidFill>
            </a:endParaRPr>
          </a:p>
          <a:p>
            <a:endParaRPr lang="en-US" dirty="0">
              <a:solidFill>
                <a:schemeClr val="bg1"/>
              </a:solidFill>
            </a:endParaRPr>
          </a:p>
          <a:p>
            <a:endParaRPr lang="en-US" i="1" dirty="0">
              <a:solidFill>
                <a:schemeClr val="bg1"/>
              </a:solidFill>
            </a:endParaRPr>
          </a:p>
          <a:p>
            <a:r>
              <a:rPr lang="en-US" i="1" dirty="0">
                <a:solidFill>
                  <a:schemeClr val="bg1"/>
                </a:solidFill>
              </a:rPr>
              <a:t>Videos:</a:t>
            </a:r>
          </a:p>
          <a:p>
            <a:r>
              <a:rPr lang="en-US" b="1" dirty="0">
                <a:solidFill>
                  <a:schemeClr val="bg1"/>
                </a:solidFill>
              </a:rPr>
              <a:t>The Road to Damascus</a:t>
            </a:r>
            <a:r>
              <a:rPr lang="en-US" dirty="0">
                <a:solidFill>
                  <a:schemeClr val="bg1"/>
                </a:solidFill>
              </a:rPr>
              <a:t> (5:22)</a:t>
            </a:r>
          </a:p>
          <a:p>
            <a:r>
              <a:rPr lang="en-US" b="1" dirty="0">
                <a:solidFill>
                  <a:schemeClr val="bg1"/>
                </a:solidFill>
              </a:rPr>
              <a:t>The Healing Ointment of Forgiveness</a:t>
            </a:r>
            <a:r>
              <a:rPr lang="en-US" dirty="0">
                <a:solidFill>
                  <a:schemeClr val="bg1"/>
                </a:solidFill>
              </a:rPr>
              <a:t> (1:13)</a:t>
            </a:r>
            <a:endParaRPr lang="en-US" i="1" dirty="0">
              <a:solidFill>
                <a:schemeClr val="bg1"/>
              </a:solidFill>
            </a:endParaRPr>
          </a:p>
          <a:p>
            <a:endParaRPr lang="en-US" b="0"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31</a:t>
            </a:r>
          </a:p>
          <a:p>
            <a:pPr marL="342900" indent="-342900">
              <a:buFontTx/>
              <a:buAutoNum type="arabicPeriod"/>
            </a:pPr>
            <a:r>
              <a:rPr lang="en-US" i="1" dirty="0">
                <a:solidFill>
                  <a:schemeClr val="bg1"/>
                </a:solidFill>
              </a:rPr>
              <a:t>Who’s Who in the New Testament </a:t>
            </a:r>
            <a:r>
              <a:rPr lang="en-US" dirty="0">
                <a:solidFill>
                  <a:schemeClr val="bg1"/>
                </a:solidFill>
              </a:rPr>
              <a:t>by Richard J. Allen pp. 134-136</a:t>
            </a:r>
          </a:p>
          <a:p>
            <a:pPr marL="342900" indent="-342900">
              <a:buFontTx/>
              <a:buAutoNum type="arabicPeriod"/>
            </a:pPr>
            <a:r>
              <a:rPr lang="en-US" i="1" dirty="0">
                <a:solidFill>
                  <a:schemeClr val="bg1"/>
                </a:solidFill>
              </a:rPr>
              <a:t>Paul’s Life and Letters </a:t>
            </a:r>
            <a:r>
              <a:rPr lang="en-US" dirty="0">
                <a:solidFill>
                  <a:schemeClr val="bg1"/>
                </a:solidFill>
              </a:rPr>
              <a:t>by Dr. Sidney B. Sperry</a:t>
            </a:r>
          </a:p>
          <a:p>
            <a:pPr marL="342900" indent="-342900">
              <a:buFontTx/>
              <a:buAutoNum type="arabicPeriod"/>
            </a:pPr>
            <a:r>
              <a:rPr lang="en-US" dirty="0">
                <a:solidFill>
                  <a:schemeClr val="bg1"/>
                </a:solidFill>
              </a:rPr>
              <a:t>Bible Dictionary</a:t>
            </a:r>
          </a:p>
          <a:p>
            <a:pPr marL="342900" indent="-342900">
              <a:buFontTx/>
              <a:buAutoNum type="arabicPeriod"/>
            </a:pPr>
            <a:r>
              <a:rPr lang="en-US" dirty="0">
                <a:solidFill>
                  <a:schemeClr val="bg1"/>
                </a:solidFill>
                <a:cs typeface="Levenim MT" pitchFamily="2" charset="-79"/>
              </a:rPr>
              <a:t>Dieter F. Uchtdorf “Waiting on the Road to Damascus” April 2011 General Conference</a:t>
            </a:r>
          </a:p>
          <a:p>
            <a:pPr marL="342900" indent="-342900">
              <a:buFontTx/>
              <a:buAutoNum type="arabicPeriod"/>
            </a:pPr>
            <a:r>
              <a:rPr lang="en-US" i="1" dirty="0">
                <a:solidFill>
                  <a:schemeClr val="bg1"/>
                </a:solidFill>
                <a:cs typeface="Levenim MT" pitchFamily="2" charset="-79"/>
              </a:rPr>
              <a:t>The Life and Teachings of Jesus and his Apostles </a:t>
            </a:r>
            <a:r>
              <a:rPr lang="en-US" dirty="0">
                <a:solidFill>
                  <a:schemeClr val="bg1"/>
                </a:solidFill>
                <a:cs typeface="Levenim MT" pitchFamily="2" charset="-79"/>
              </a:rPr>
              <a:t>pg. 246-247, 256-258</a:t>
            </a:r>
          </a:p>
          <a:p>
            <a:pPr marL="342900" indent="-342900">
              <a:buFontTx/>
              <a:buAutoNum type="arabicPeriod"/>
            </a:pPr>
            <a:r>
              <a:rPr lang="en-US" dirty="0">
                <a:solidFill>
                  <a:schemeClr val="bg1"/>
                </a:solidFill>
              </a:rPr>
              <a:t>Robert J. Matthews, </a:t>
            </a:r>
            <a:r>
              <a:rPr lang="en-US" i="1" dirty="0">
                <a:solidFill>
                  <a:schemeClr val="bg1"/>
                </a:solidFill>
              </a:rPr>
              <a:t>Joseph Smith Memorial Sermons</a:t>
            </a:r>
            <a:r>
              <a:rPr lang="en-US" dirty="0">
                <a:solidFill>
                  <a:schemeClr val="bg1"/>
                </a:solidFill>
              </a:rPr>
              <a:t>, p. 10</a:t>
            </a:r>
          </a:p>
          <a:p>
            <a:r>
              <a:rPr lang="en-US" dirty="0">
                <a:solidFill>
                  <a:schemeClr val="bg1"/>
                </a:solidFill>
              </a:rPr>
              <a:t>8.   President Thomas S. Monson (“Choose You This Day,”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2004, 69). ” (“Be Thou an Example,”</a:t>
            </a:r>
            <a:r>
              <a:rPr lang="en-US" i="1" dirty="0">
                <a:solidFill>
                  <a:schemeClr val="bg1"/>
                </a:solidFill>
              </a:rPr>
              <a:t> Ensign,</a:t>
            </a:r>
            <a:r>
              <a:rPr lang="en-US" dirty="0">
                <a:solidFill>
                  <a:schemeClr val="bg1"/>
                </a:solidFill>
              </a:rPr>
              <a:t> Nov. 2001, 99).</a:t>
            </a:r>
            <a:endParaRPr lang="en-US" dirty="0">
              <a:solidFill>
                <a:schemeClr val="bg1"/>
              </a:solidFill>
              <a:latin typeface="Levenim MT" pitchFamily="2" charset="-79"/>
              <a:cs typeface="Levenim MT" pitchFamily="2" charset="-79"/>
            </a:endParaRPr>
          </a:p>
          <a:p>
            <a:r>
              <a:rPr lang="en-US" dirty="0">
                <a:solidFill>
                  <a:schemeClr val="bg1"/>
                </a:solidFill>
                <a:cs typeface="Levenim MT" pitchFamily="2" charset="-79"/>
              </a:rPr>
              <a:t>9.   Gospeldoctrine.com</a:t>
            </a:r>
          </a:p>
          <a:p>
            <a:pPr marL="342900" indent="-342900">
              <a:buFontTx/>
              <a:buAutoNum type="arabicPeriod"/>
            </a:pPr>
            <a:endParaRPr lang="en-US" dirty="0">
              <a:solidFill>
                <a:schemeClr val="bg1"/>
              </a:solidFill>
              <a:cs typeface="Levenim MT" pitchFamily="2" charset="-79"/>
            </a:endParaRPr>
          </a:p>
          <a:p>
            <a:pPr marL="342900" indent="-342900">
              <a:buFontTx/>
              <a:buAutoNum type="arabicPeriod"/>
            </a:pPr>
            <a:endParaRPr lang="en-US" dirty="0">
              <a:solidFill>
                <a:schemeClr val="bg1"/>
              </a:solidFill>
              <a:cs typeface="Levenim MT" pitchFamily="2" charset="-79"/>
            </a:endParaRPr>
          </a:p>
          <a:p>
            <a:pPr marL="342900" indent="-342900">
              <a:buFontTx/>
              <a:buAutoNum type="arabicPeriod"/>
            </a:pPr>
            <a:endParaRPr lang="en-US" i="1" dirty="0">
              <a:solidFill>
                <a:schemeClr val="bg1"/>
              </a:solidFill>
            </a:endParaRPr>
          </a:p>
        </p:txBody>
      </p:sp>
      <p:grpSp>
        <p:nvGrpSpPr>
          <p:cNvPr id="2" name="Group 7"/>
          <p:cNvGrpSpPr/>
          <p:nvPr/>
        </p:nvGrpSpPr>
        <p:grpSpPr>
          <a:xfrm>
            <a:off x="4397569" y="1313954"/>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ooter Placeholder 14">
            <a:extLst>
              <a:ext uri="{FF2B5EF4-FFF2-40B4-BE49-F238E27FC236}">
                <a16:creationId xmlns:a16="http://schemas.microsoft.com/office/drawing/2014/main" id="{1AF25054-06B9-40A6-95F6-2FBCB594C2FD}"/>
              </a:ext>
            </a:extLst>
          </p:cNvPr>
          <p:cNvSpPr>
            <a:spLocks noGrp="1"/>
          </p:cNvSpPr>
          <p:nvPr/>
        </p:nvSpPr>
        <p:spPr>
          <a:xfrm>
            <a:off x="-18558" y="6533699"/>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48984763"/>
              </p:ext>
            </p:extLst>
          </p:nvPr>
        </p:nvGraphicFramePr>
        <p:xfrm>
          <a:off x="108642" y="108643"/>
          <a:ext cx="11950573" cy="6288621"/>
        </p:xfrm>
        <a:graphic>
          <a:graphicData uri="http://schemas.openxmlformats.org/drawingml/2006/table">
            <a:tbl>
              <a:tblPr firstRow="1" bandRow="1">
                <a:tableStyleId>{5940675A-B579-460E-94D1-54222C63F5DA}</a:tableStyleId>
              </a:tblPr>
              <a:tblGrid>
                <a:gridCol w="1856963">
                  <a:extLst>
                    <a:ext uri="{9D8B030D-6E8A-4147-A177-3AD203B41FA5}">
                      <a16:colId xmlns:a16="http://schemas.microsoft.com/office/drawing/2014/main" val="20000"/>
                    </a:ext>
                  </a:extLst>
                </a:gridCol>
                <a:gridCol w="7205792">
                  <a:extLst>
                    <a:ext uri="{9D8B030D-6E8A-4147-A177-3AD203B41FA5}">
                      <a16:colId xmlns:a16="http://schemas.microsoft.com/office/drawing/2014/main" val="20001"/>
                    </a:ext>
                  </a:extLst>
                </a:gridCol>
                <a:gridCol w="2887818">
                  <a:extLst>
                    <a:ext uri="{9D8B030D-6E8A-4147-A177-3AD203B41FA5}">
                      <a16:colId xmlns:a16="http://schemas.microsoft.com/office/drawing/2014/main" val="20002"/>
                    </a:ext>
                  </a:extLst>
                </a:gridCol>
              </a:tblGrid>
              <a:tr h="287871">
                <a:tc gridSpan="3">
                  <a:txBody>
                    <a:bodyPr/>
                    <a:lstStyle/>
                    <a:p>
                      <a:pPr algn="ctr" fontAlgn="base"/>
                      <a:r>
                        <a:rPr lang="en-US" sz="1000" b="1" i="0" cap="all" dirty="0">
                          <a:solidFill>
                            <a:schemeClr val="tx1"/>
                          </a:solidFill>
                          <a:effectLst/>
                          <a:latin typeface="+mn-lt"/>
                        </a:rPr>
                        <a:t>CHRONOLOGY OF EVENTS IN PAUL’S LIFE AND MINISTRY</a:t>
                      </a:r>
                    </a:p>
                  </a:txBody>
                  <a:tcPr marL="95250" marR="95250" marT="66675" marB="66675"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7762">
                <a:tc>
                  <a:txBody>
                    <a:bodyPr/>
                    <a:lstStyle/>
                    <a:p>
                      <a:pPr algn="l" fontAlgn="base"/>
                      <a:r>
                        <a:rPr lang="en-US" sz="1000" dirty="0">
                          <a:solidFill>
                            <a:schemeClr val="tx1"/>
                          </a:solidFill>
                          <a:effectLst/>
                          <a:latin typeface="+mn-lt"/>
                        </a:rPr>
                        <a:t>About A.D. 1–3</a:t>
                      </a:r>
                    </a:p>
                  </a:txBody>
                  <a:tcPr marL="95250" marR="95250" marT="66675" marB="66675" anchor="ctr"/>
                </a:tc>
                <a:tc>
                  <a:txBody>
                    <a:bodyPr/>
                    <a:lstStyle/>
                    <a:p>
                      <a:pPr algn="l" fontAlgn="base"/>
                      <a:r>
                        <a:rPr lang="en-US" sz="1000" dirty="0">
                          <a:solidFill>
                            <a:schemeClr val="tx1"/>
                          </a:solidFill>
                          <a:effectLst/>
                          <a:latin typeface="+mn-lt"/>
                        </a:rPr>
                        <a:t>Born in Tarsus of the tribe of Benjamin—a Pharisee and a Roman citizen by birth</a:t>
                      </a:r>
                    </a:p>
                  </a:txBody>
                  <a:tcPr marL="95250" marR="95250" marT="66675" marB="66675" anchor="ctr"/>
                </a:tc>
                <a:tc>
                  <a:txBody>
                    <a:bodyPr/>
                    <a:lstStyle/>
                    <a:p>
                      <a:pPr algn="l" fontAlgn="base"/>
                      <a:r>
                        <a:rPr lang="en-US" sz="1000" u="none" strike="noStrike" dirty="0">
                          <a:solidFill>
                            <a:schemeClr val="tx1"/>
                          </a:solidFill>
                          <a:effectLst/>
                          <a:latin typeface="+mn-lt"/>
                        </a:rPr>
                        <a:t>Acts 9:11</a:t>
                      </a:r>
                      <a:r>
                        <a:rPr lang="en-US" sz="1000" dirty="0">
                          <a:solidFill>
                            <a:schemeClr val="tx1"/>
                          </a:solidFill>
                          <a:effectLst/>
                          <a:latin typeface="+mn-lt"/>
                        </a:rPr>
                        <a:t>; </a:t>
                      </a:r>
                      <a:r>
                        <a:rPr lang="en-US" sz="1000" u="none" strike="noStrike" dirty="0">
                          <a:solidFill>
                            <a:schemeClr val="tx1"/>
                          </a:solidFill>
                          <a:effectLst/>
                          <a:latin typeface="+mn-lt"/>
                        </a:rPr>
                        <a:t>22:3, 27–28</a:t>
                      </a:r>
                      <a:r>
                        <a:rPr lang="en-US" sz="1000" dirty="0">
                          <a:solidFill>
                            <a:schemeClr val="tx1"/>
                          </a:solidFill>
                          <a:effectLst/>
                          <a:latin typeface="+mn-lt"/>
                        </a:rPr>
                        <a:t>; </a:t>
                      </a:r>
                      <a:r>
                        <a:rPr lang="en-US" sz="1000" u="none" strike="noStrike" dirty="0">
                          <a:solidFill>
                            <a:schemeClr val="tx1"/>
                          </a:solidFill>
                          <a:effectLst/>
                          <a:latin typeface="+mn-lt"/>
                        </a:rPr>
                        <a:t>Philippians 3:5</a:t>
                      </a:r>
                      <a:endParaRPr lang="en-US" sz="1000" dirty="0">
                        <a:solidFill>
                          <a:schemeClr val="tx1"/>
                        </a:solidFill>
                        <a:effectLst/>
                        <a:latin typeface="+mn-lt"/>
                      </a:endParaRPr>
                    </a:p>
                  </a:txBody>
                  <a:tcPr marL="95250" marR="95250" marT="66675" marB="66675" anchor="ctr"/>
                </a:tc>
                <a:extLst>
                  <a:ext uri="{0D108BD9-81ED-4DB2-BD59-A6C34878D82A}">
                    <a16:rowId xmlns:a16="http://schemas.microsoft.com/office/drawing/2014/main" val="10001"/>
                  </a:ext>
                </a:extLst>
              </a:tr>
              <a:tr h="277762">
                <a:tc>
                  <a:txBody>
                    <a:bodyPr/>
                    <a:lstStyle/>
                    <a:p>
                      <a:pPr algn="l" fontAlgn="base"/>
                      <a:r>
                        <a:rPr lang="en-US" sz="1000" dirty="0">
                          <a:solidFill>
                            <a:schemeClr val="tx1"/>
                          </a:solidFill>
                          <a:effectLst/>
                          <a:latin typeface="+mn-lt"/>
                        </a:rPr>
                        <a:t>About A.D.19–29</a:t>
                      </a:r>
                    </a:p>
                  </a:txBody>
                  <a:tcPr marL="95250" marR="95250" marT="66675" marB="66675" anchor="ctr"/>
                </a:tc>
                <a:tc>
                  <a:txBody>
                    <a:bodyPr/>
                    <a:lstStyle/>
                    <a:p>
                      <a:pPr algn="l" fontAlgn="base"/>
                      <a:r>
                        <a:rPr lang="en-US" sz="1000" dirty="0">
                          <a:solidFill>
                            <a:schemeClr val="tx1"/>
                          </a:solidFill>
                          <a:effectLst/>
                          <a:latin typeface="+mn-lt"/>
                        </a:rPr>
                        <a:t>Taught by Gamaliel in Jerusalem</a:t>
                      </a:r>
                    </a:p>
                  </a:txBody>
                  <a:tcPr marL="95250" marR="95250" marT="66675" marB="66675" anchor="ctr"/>
                </a:tc>
                <a:tc>
                  <a:txBody>
                    <a:bodyPr/>
                    <a:lstStyle/>
                    <a:p>
                      <a:pPr algn="l" fontAlgn="base"/>
                      <a:r>
                        <a:rPr lang="en-US" sz="1000" u="none" strike="noStrike" dirty="0">
                          <a:solidFill>
                            <a:schemeClr val="tx1"/>
                          </a:solidFill>
                          <a:effectLst/>
                          <a:latin typeface="+mn-lt"/>
                        </a:rPr>
                        <a:t>Acts 22:3</a:t>
                      </a:r>
                      <a:endParaRPr lang="en-US" sz="1000" dirty="0">
                        <a:solidFill>
                          <a:schemeClr val="tx1"/>
                        </a:solidFill>
                        <a:effectLst/>
                        <a:latin typeface="+mn-lt"/>
                      </a:endParaRPr>
                    </a:p>
                  </a:txBody>
                  <a:tcPr marL="95250" marR="95250" marT="66675" marB="66675" anchor="ctr"/>
                </a:tc>
                <a:extLst>
                  <a:ext uri="{0D108BD9-81ED-4DB2-BD59-A6C34878D82A}">
                    <a16:rowId xmlns:a16="http://schemas.microsoft.com/office/drawing/2014/main" val="10002"/>
                  </a:ext>
                </a:extLst>
              </a:tr>
              <a:tr h="277762">
                <a:tc>
                  <a:txBody>
                    <a:bodyPr/>
                    <a:lstStyle/>
                    <a:p>
                      <a:pPr algn="l" fontAlgn="base"/>
                      <a:r>
                        <a:rPr lang="en-US" sz="1000">
                          <a:solidFill>
                            <a:schemeClr val="tx1"/>
                          </a:solidFill>
                          <a:effectLst/>
                          <a:latin typeface="+mn-lt"/>
                        </a:rPr>
                        <a:t>A.D. 33</a:t>
                      </a:r>
                    </a:p>
                  </a:txBody>
                  <a:tcPr marL="95250" marR="95250" marT="66675" marB="66675" anchor="ctr"/>
                </a:tc>
                <a:tc>
                  <a:txBody>
                    <a:bodyPr/>
                    <a:lstStyle/>
                    <a:p>
                      <a:pPr algn="l" fontAlgn="base"/>
                      <a:r>
                        <a:rPr lang="en-US" sz="1000">
                          <a:solidFill>
                            <a:schemeClr val="tx1"/>
                          </a:solidFill>
                          <a:effectLst/>
                          <a:latin typeface="+mn-lt"/>
                        </a:rPr>
                        <a:t>Witnessed the martyrdom of Stephen and persecuted Christians in the Jerusalem area</a:t>
                      </a:r>
                    </a:p>
                  </a:txBody>
                  <a:tcPr marL="95250" marR="95250" marT="66675" marB="66675" anchor="ctr"/>
                </a:tc>
                <a:tc>
                  <a:txBody>
                    <a:bodyPr/>
                    <a:lstStyle/>
                    <a:p>
                      <a:pPr algn="l" fontAlgn="base"/>
                      <a:r>
                        <a:rPr lang="en-US" sz="1000" u="none" strike="noStrike" dirty="0">
                          <a:solidFill>
                            <a:schemeClr val="tx1"/>
                          </a:solidFill>
                          <a:effectLst/>
                          <a:latin typeface="+mn-lt"/>
                        </a:rPr>
                        <a:t>Acts 7:54–8:4</a:t>
                      </a:r>
                      <a:r>
                        <a:rPr lang="en-US" sz="1000" dirty="0">
                          <a:solidFill>
                            <a:schemeClr val="tx1"/>
                          </a:solidFill>
                          <a:effectLst/>
                          <a:latin typeface="+mn-lt"/>
                        </a:rPr>
                        <a:t>; </a:t>
                      </a:r>
                      <a:r>
                        <a:rPr lang="en-US" sz="1000" u="none" strike="noStrike" dirty="0">
                          <a:solidFill>
                            <a:schemeClr val="tx1"/>
                          </a:solidFill>
                          <a:effectLst/>
                          <a:latin typeface="+mn-lt"/>
                        </a:rPr>
                        <a:t>Philippians 3:6</a:t>
                      </a:r>
                      <a:endParaRPr lang="en-US" sz="1000" dirty="0">
                        <a:solidFill>
                          <a:schemeClr val="tx1"/>
                        </a:solidFill>
                        <a:effectLst/>
                        <a:latin typeface="+mn-lt"/>
                      </a:endParaRPr>
                    </a:p>
                  </a:txBody>
                  <a:tcPr marL="95250" marR="95250" marT="66675" marB="66675" anchor="ctr"/>
                </a:tc>
                <a:extLst>
                  <a:ext uri="{0D108BD9-81ED-4DB2-BD59-A6C34878D82A}">
                    <a16:rowId xmlns:a16="http://schemas.microsoft.com/office/drawing/2014/main" val="10003"/>
                  </a:ext>
                </a:extLst>
              </a:tr>
              <a:tr h="277762">
                <a:tc>
                  <a:txBody>
                    <a:bodyPr/>
                    <a:lstStyle/>
                    <a:p>
                      <a:pPr algn="l" fontAlgn="base"/>
                      <a:r>
                        <a:rPr lang="en-US" sz="1000" dirty="0">
                          <a:solidFill>
                            <a:schemeClr val="tx1"/>
                          </a:solidFill>
                          <a:effectLst/>
                          <a:latin typeface="+mn-lt"/>
                        </a:rPr>
                        <a:t>A.D. 33</a:t>
                      </a:r>
                    </a:p>
                  </a:txBody>
                  <a:tcPr marL="95250" marR="95250" marT="66675" marB="66675" anchor="ctr"/>
                </a:tc>
                <a:tc>
                  <a:txBody>
                    <a:bodyPr/>
                    <a:lstStyle/>
                    <a:p>
                      <a:pPr algn="l" fontAlgn="base"/>
                      <a:r>
                        <a:rPr lang="en-US" sz="1000" dirty="0">
                          <a:solidFill>
                            <a:schemeClr val="tx1"/>
                          </a:solidFill>
                          <a:effectLst/>
                          <a:latin typeface="+mn-lt"/>
                        </a:rPr>
                        <a:t>On the road to Damascus, saw a vision of Jesus Christ, was converted, and preached of Christ in Damascus</a:t>
                      </a:r>
                    </a:p>
                  </a:txBody>
                  <a:tcPr marL="95250" marR="95250" marT="66675" marB="66675" anchor="ctr"/>
                </a:tc>
                <a:tc>
                  <a:txBody>
                    <a:bodyPr/>
                    <a:lstStyle/>
                    <a:p>
                      <a:pPr algn="l" fontAlgn="base"/>
                      <a:r>
                        <a:rPr lang="en-US" sz="1000" u="none" strike="noStrike" dirty="0">
                          <a:solidFill>
                            <a:schemeClr val="tx1"/>
                          </a:solidFill>
                          <a:effectLst/>
                          <a:latin typeface="+mn-lt"/>
                        </a:rPr>
                        <a:t>Acts 9:1–25</a:t>
                      </a:r>
                      <a:endParaRPr lang="en-US" sz="1000" dirty="0">
                        <a:solidFill>
                          <a:schemeClr val="tx1"/>
                        </a:solidFill>
                        <a:effectLst/>
                        <a:latin typeface="+mn-lt"/>
                      </a:endParaRPr>
                    </a:p>
                  </a:txBody>
                  <a:tcPr marL="95250" marR="95250" marT="66675" marB="66675" anchor="ctr"/>
                </a:tc>
                <a:extLst>
                  <a:ext uri="{0D108BD9-81ED-4DB2-BD59-A6C34878D82A}">
                    <a16:rowId xmlns:a16="http://schemas.microsoft.com/office/drawing/2014/main" val="10004"/>
                  </a:ext>
                </a:extLst>
              </a:tr>
              <a:tr h="277762">
                <a:tc>
                  <a:txBody>
                    <a:bodyPr/>
                    <a:lstStyle/>
                    <a:p>
                      <a:pPr algn="l" fontAlgn="base"/>
                      <a:r>
                        <a:rPr lang="en-US" sz="1000">
                          <a:solidFill>
                            <a:schemeClr val="tx1"/>
                          </a:solidFill>
                          <a:effectLst/>
                          <a:latin typeface="+mn-lt"/>
                        </a:rPr>
                        <a:t>A.D.33–35</a:t>
                      </a:r>
                    </a:p>
                  </a:txBody>
                  <a:tcPr marL="95250" marR="95250" marT="66675" marB="66675" anchor="ctr"/>
                </a:tc>
                <a:tc>
                  <a:txBody>
                    <a:bodyPr/>
                    <a:lstStyle/>
                    <a:p>
                      <a:pPr algn="l" fontAlgn="base"/>
                      <a:r>
                        <a:rPr lang="en-US" sz="1000">
                          <a:solidFill>
                            <a:schemeClr val="tx1"/>
                          </a:solidFill>
                          <a:effectLst/>
                          <a:latin typeface="+mn-lt"/>
                        </a:rPr>
                        <a:t>Fled Damascus to Arabia</a:t>
                      </a:r>
                    </a:p>
                  </a:txBody>
                  <a:tcPr marL="95250" marR="95250" marT="66675" marB="66675" anchor="ctr"/>
                </a:tc>
                <a:tc>
                  <a:txBody>
                    <a:bodyPr/>
                    <a:lstStyle/>
                    <a:p>
                      <a:pPr algn="l" fontAlgn="base"/>
                      <a:r>
                        <a:rPr lang="en-US" sz="1000" u="none" strike="noStrike" dirty="0">
                          <a:solidFill>
                            <a:schemeClr val="tx1"/>
                          </a:solidFill>
                          <a:effectLst/>
                          <a:latin typeface="+mn-lt"/>
                        </a:rPr>
                        <a:t>Galatians 1:17</a:t>
                      </a:r>
                      <a:endParaRPr lang="en-US" sz="1000" dirty="0">
                        <a:solidFill>
                          <a:schemeClr val="tx1"/>
                        </a:solidFill>
                        <a:effectLst/>
                        <a:latin typeface="+mn-lt"/>
                      </a:endParaRPr>
                    </a:p>
                  </a:txBody>
                  <a:tcPr marL="95250" marR="95250" marT="66675" marB="66675" anchor="ctr"/>
                </a:tc>
                <a:extLst>
                  <a:ext uri="{0D108BD9-81ED-4DB2-BD59-A6C34878D82A}">
                    <a16:rowId xmlns:a16="http://schemas.microsoft.com/office/drawing/2014/main" val="10005"/>
                  </a:ext>
                </a:extLst>
              </a:tr>
              <a:tr h="277762">
                <a:tc>
                  <a:txBody>
                    <a:bodyPr/>
                    <a:lstStyle/>
                    <a:p>
                      <a:pPr algn="l" fontAlgn="base"/>
                      <a:r>
                        <a:rPr lang="en-US" sz="1000">
                          <a:solidFill>
                            <a:schemeClr val="tx1"/>
                          </a:solidFill>
                          <a:effectLst/>
                          <a:latin typeface="+mn-lt"/>
                        </a:rPr>
                        <a:t>A.D. 35</a:t>
                      </a:r>
                    </a:p>
                  </a:txBody>
                  <a:tcPr marL="95250" marR="95250" marT="66675" marB="66675" anchor="ctr"/>
                </a:tc>
                <a:tc>
                  <a:txBody>
                    <a:bodyPr/>
                    <a:lstStyle/>
                    <a:p>
                      <a:pPr algn="l" fontAlgn="base"/>
                      <a:r>
                        <a:rPr lang="en-US" sz="1000">
                          <a:solidFill>
                            <a:schemeClr val="tx1"/>
                          </a:solidFill>
                          <a:effectLst/>
                          <a:latin typeface="+mn-lt"/>
                        </a:rPr>
                        <a:t>Returned to Damascus and briefly preached the gospel</a:t>
                      </a:r>
                    </a:p>
                  </a:txBody>
                  <a:tcPr marL="95250" marR="95250" marT="66675" marB="66675" anchor="ctr"/>
                </a:tc>
                <a:tc>
                  <a:txBody>
                    <a:bodyPr/>
                    <a:lstStyle/>
                    <a:p>
                      <a:pPr algn="l" fontAlgn="base"/>
                      <a:r>
                        <a:rPr lang="en-US" sz="1000" u="none" strike="noStrike" dirty="0">
                          <a:solidFill>
                            <a:schemeClr val="tx1"/>
                          </a:solidFill>
                          <a:effectLst/>
                          <a:latin typeface="+mn-lt"/>
                        </a:rPr>
                        <a:t>Galatians 1:17</a:t>
                      </a:r>
                      <a:endParaRPr lang="en-US" sz="1000" dirty="0">
                        <a:solidFill>
                          <a:schemeClr val="tx1"/>
                        </a:solidFill>
                        <a:effectLst/>
                        <a:latin typeface="+mn-lt"/>
                      </a:endParaRPr>
                    </a:p>
                  </a:txBody>
                  <a:tcPr marL="95250" marR="95250" marT="66675" marB="66675" anchor="ctr"/>
                </a:tc>
                <a:extLst>
                  <a:ext uri="{0D108BD9-81ED-4DB2-BD59-A6C34878D82A}">
                    <a16:rowId xmlns:a16="http://schemas.microsoft.com/office/drawing/2014/main" val="10006"/>
                  </a:ext>
                </a:extLst>
              </a:tr>
              <a:tr h="277762">
                <a:tc>
                  <a:txBody>
                    <a:bodyPr/>
                    <a:lstStyle/>
                    <a:p>
                      <a:pPr algn="l" fontAlgn="base"/>
                      <a:r>
                        <a:rPr lang="en-US" sz="1000" dirty="0">
                          <a:solidFill>
                            <a:schemeClr val="tx1"/>
                          </a:solidFill>
                          <a:effectLst/>
                        </a:rPr>
                        <a:t>A.D. 35</a:t>
                      </a:r>
                    </a:p>
                  </a:txBody>
                  <a:tcPr marL="95250" marR="95250" marT="66675" marB="66675" anchor="ctr"/>
                </a:tc>
                <a:tc>
                  <a:txBody>
                    <a:bodyPr/>
                    <a:lstStyle/>
                    <a:p>
                      <a:pPr algn="l" fontAlgn="base"/>
                      <a:r>
                        <a:rPr lang="en-US" sz="1000">
                          <a:solidFill>
                            <a:schemeClr val="tx1"/>
                          </a:solidFill>
                          <a:effectLst/>
                        </a:rPr>
                        <a:t>After three years visited Jerusalem and spoke with Peter and James, the Lord’s brother</a:t>
                      </a:r>
                    </a:p>
                  </a:txBody>
                  <a:tcPr marL="95250" marR="95250" marT="66675" marB="66675" anchor="ctr"/>
                </a:tc>
                <a:tc>
                  <a:txBody>
                    <a:bodyPr/>
                    <a:lstStyle/>
                    <a:p>
                      <a:pPr algn="l" fontAlgn="base"/>
                      <a:r>
                        <a:rPr lang="en-US" sz="1000" u="none" strike="noStrike" dirty="0">
                          <a:solidFill>
                            <a:schemeClr val="tx1"/>
                          </a:solidFill>
                          <a:effectLst/>
                        </a:rPr>
                        <a:t>Acts 9:26–29</a:t>
                      </a:r>
                      <a:r>
                        <a:rPr lang="en-US" sz="1000" dirty="0">
                          <a:solidFill>
                            <a:schemeClr val="tx1"/>
                          </a:solidFill>
                          <a:effectLst/>
                        </a:rPr>
                        <a:t>; </a:t>
                      </a:r>
                      <a:r>
                        <a:rPr lang="en-US" sz="1000" u="none" strike="noStrike" dirty="0">
                          <a:solidFill>
                            <a:schemeClr val="tx1"/>
                          </a:solidFill>
                          <a:effectLst/>
                        </a:rPr>
                        <a:t>Galatians 1:18–19</a:t>
                      </a:r>
                      <a:endParaRPr lang="en-US" sz="1000" dirty="0">
                        <a:solidFill>
                          <a:schemeClr val="tx1"/>
                        </a:solidFill>
                        <a:effectLst/>
                      </a:endParaRPr>
                    </a:p>
                  </a:txBody>
                  <a:tcPr marL="95250" marR="95250" marT="66675" marB="66675" anchor="ctr"/>
                </a:tc>
                <a:extLst>
                  <a:ext uri="{0D108BD9-81ED-4DB2-BD59-A6C34878D82A}">
                    <a16:rowId xmlns:a16="http://schemas.microsoft.com/office/drawing/2014/main" val="10007"/>
                  </a:ext>
                </a:extLst>
              </a:tr>
              <a:tr h="277762">
                <a:tc>
                  <a:txBody>
                    <a:bodyPr/>
                    <a:lstStyle/>
                    <a:p>
                      <a:pPr algn="l" fontAlgn="base"/>
                      <a:r>
                        <a:rPr lang="en-US" sz="1000">
                          <a:solidFill>
                            <a:schemeClr val="tx1"/>
                          </a:solidFill>
                          <a:effectLst/>
                        </a:rPr>
                        <a:t>A.D.35–49</a:t>
                      </a:r>
                    </a:p>
                  </a:txBody>
                  <a:tcPr marL="95250" marR="95250" marT="66675" marB="66675" anchor="ctr"/>
                </a:tc>
                <a:tc>
                  <a:txBody>
                    <a:bodyPr/>
                    <a:lstStyle/>
                    <a:p>
                      <a:pPr algn="l" fontAlgn="base"/>
                      <a:r>
                        <a:rPr lang="en-US" sz="1000">
                          <a:solidFill>
                            <a:schemeClr val="tx1"/>
                          </a:solidFill>
                          <a:effectLst/>
                        </a:rPr>
                        <a:t>Spent 14 years in Syria-Cilicia (part of that time on his mission with Barnabas). Tarsus, Paul’s hometown, was located in Cilicia.</a:t>
                      </a:r>
                    </a:p>
                  </a:txBody>
                  <a:tcPr marL="95250" marR="95250" marT="66675" marB="66675" anchor="ctr"/>
                </a:tc>
                <a:tc>
                  <a:txBody>
                    <a:bodyPr/>
                    <a:lstStyle/>
                    <a:p>
                      <a:pPr algn="l" fontAlgn="base"/>
                      <a:r>
                        <a:rPr lang="en-US" sz="1000" u="none" strike="noStrike" dirty="0">
                          <a:solidFill>
                            <a:schemeClr val="tx1"/>
                          </a:solidFill>
                          <a:effectLst/>
                        </a:rPr>
                        <a:t>Acts 9:30</a:t>
                      </a:r>
                      <a:r>
                        <a:rPr lang="en-US" sz="1000" dirty="0">
                          <a:solidFill>
                            <a:schemeClr val="tx1"/>
                          </a:solidFill>
                          <a:effectLst/>
                        </a:rPr>
                        <a:t>; </a:t>
                      </a:r>
                      <a:r>
                        <a:rPr lang="en-US" sz="1000" u="none" strike="noStrike" dirty="0">
                          <a:solidFill>
                            <a:schemeClr val="tx1"/>
                          </a:solidFill>
                          <a:effectLst/>
                        </a:rPr>
                        <a:t>11:19–26</a:t>
                      </a:r>
                      <a:r>
                        <a:rPr lang="en-US" sz="1000" dirty="0">
                          <a:solidFill>
                            <a:schemeClr val="tx1"/>
                          </a:solidFill>
                          <a:effectLst/>
                        </a:rPr>
                        <a:t>; </a:t>
                      </a:r>
                      <a:r>
                        <a:rPr lang="en-US" sz="1000" u="none" strike="noStrike" dirty="0">
                          <a:solidFill>
                            <a:schemeClr val="tx1"/>
                          </a:solidFill>
                          <a:effectLst/>
                        </a:rPr>
                        <a:t>Galatians 2:1, 21</a:t>
                      </a:r>
                      <a:endParaRPr lang="en-US" sz="1000" dirty="0">
                        <a:solidFill>
                          <a:schemeClr val="tx1"/>
                        </a:solidFill>
                        <a:effectLst/>
                      </a:endParaRPr>
                    </a:p>
                  </a:txBody>
                  <a:tcPr marL="95250" marR="95250" marT="66675" marB="66675" anchor="ctr"/>
                </a:tc>
                <a:extLst>
                  <a:ext uri="{0D108BD9-81ED-4DB2-BD59-A6C34878D82A}">
                    <a16:rowId xmlns:a16="http://schemas.microsoft.com/office/drawing/2014/main" val="10008"/>
                  </a:ext>
                </a:extLst>
              </a:tr>
              <a:tr h="277762">
                <a:tc>
                  <a:txBody>
                    <a:bodyPr/>
                    <a:lstStyle/>
                    <a:p>
                      <a:pPr algn="l" fontAlgn="base"/>
                      <a:r>
                        <a:rPr lang="en-US" sz="1000">
                          <a:solidFill>
                            <a:schemeClr val="tx1"/>
                          </a:solidFill>
                          <a:effectLst/>
                        </a:rPr>
                        <a:t>A.D.46–49</a:t>
                      </a:r>
                    </a:p>
                  </a:txBody>
                  <a:tcPr marL="95250" marR="95250" marT="66675" marB="66675" anchor="ctr"/>
                </a:tc>
                <a:tc>
                  <a:txBody>
                    <a:bodyPr/>
                    <a:lstStyle/>
                    <a:p>
                      <a:pPr algn="l" fontAlgn="base"/>
                      <a:r>
                        <a:rPr lang="en-US" sz="1000">
                          <a:solidFill>
                            <a:schemeClr val="tx1"/>
                          </a:solidFill>
                          <a:effectLst/>
                        </a:rPr>
                        <a:t>First missionary journey (with Barnabas)</a:t>
                      </a:r>
                    </a:p>
                  </a:txBody>
                  <a:tcPr marL="95250" marR="95250" marT="66675" marB="66675" anchor="ctr"/>
                </a:tc>
                <a:tc>
                  <a:txBody>
                    <a:bodyPr/>
                    <a:lstStyle/>
                    <a:p>
                      <a:pPr algn="l" fontAlgn="base"/>
                      <a:r>
                        <a:rPr lang="en-US" sz="1000" u="none" strike="noStrike" dirty="0">
                          <a:solidFill>
                            <a:schemeClr val="tx1"/>
                          </a:solidFill>
                          <a:effectLst/>
                        </a:rPr>
                        <a:t>Acts 13:1–14:28</a:t>
                      </a:r>
                      <a:endParaRPr lang="en-US" sz="1000" dirty="0">
                        <a:solidFill>
                          <a:schemeClr val="tx1"/>
                        </a:solidFill>
                        <a:effectLst/>
                      </a:endParaRPr>
                    </a:p>
                  </a:txBody>
                  <a:tcPr marL="95250" marR="95250" marT="66675" marB="66675" anchor="ctr"/>
                </a:tc>
                <a:extLst>
                  <a:ext uri="{0D108BD9-81ED-4DB2-BD59-A6C34878D82A}">
                    <a16:rowId xmlns:a16="http://schemas.microsoft.com/office/drawing/2014/main" val="10009"/>
                  </a:ext>
                </a:extLst>
              </a:tr>
              <a:tr h="277762">
                <a:tc>
                  <a:txBody>
                    <a:bodyPr/>
                    <a:lstStyle/>
                    <a:p>
                      <a:pPr algn="l" fontAlgn="base"/>
                      <a:r>
                        <a:rPr lang="en-US" sz="1000">
                          <a:solidFill>
                            <a:schemeClr val="tx1"/>
                          </a:solidFill>
                          <a:effectLst/>
                        </a:rPr>
                        <a:t>A.D. 49</a:t>
                      </a:r>
                    </a:p>
                  </a:txBody>
                  <a:tcPr marL="95250" marR="95250" marT="66675" marB="66675" anchor="ctr"/>
                </a:tc>
                <a:tc>
                  <a:txBody>
                    <a:bodyPr/>
                    <a:lstStyle/>
                    <a:p>
                      <a:pPr algn="l" fontAlgn="base"/>
                      <a:r>
                        <a:rPr lang="en-US" sz="1000">
                          <a:solidFill>
                            <a:schemeClr val="tx1"/>
                          </a:solidFill>
                          <a:effectLst/>
                        </a:rPr>
                        <a:t>Attended the Jerusalem Conference</a:t>
                      </a:r>
                    </a:p>
                  </a:txBody>
                  <a:tcPr marL="95250" marR="95250" marT="66675" marB="66675" anchor="ctr"/>
                </a:tc>
                <a:tc>
                  <a:txBody>
                    <a:bodyPr/>
                    <a:lstStyle/>
                    <a:p>
                      <a:pPr algn="l" fontAlgn="base"/>
                      <a:r>
                        <a:rPr lang="en-US" sz="1000" u="none" strike="noStrike" dirty="0">
                          <a:solidFill>
                            <a:schemeClr val="tx1"/>
                          </a:solidFill>
                          <a:effectLst/>
                        </a:rPr>
                        <a:t>Acts 15:12</a:t>
                      </a:r>
                      <a:r>
                        <a:rPr lang="en-US" sz="1000" dirty="0">
                          <a:solidFill>
                            <a:schemeClr val="tx1"/>
                          </a:solidFill>
                          <a:effectLst/>
                        </a:rPr>
                        <a:t>; </a:t>
                      </a:r>
                      <a:r>
                        <a:rPr lang="en-US" sz="1000" u="none" strike="noStrike" dirty="0">
                          <a:solidFill>
                            <a:schemeClr val="tx1"/>
                          </a:solidFill>
                          <a:effectLst/>
                        </a:rPr>
                        <a:t>Galatians 2:1–2</a:t>
                      </a:r>
                      <a:endParaRPr lang="en-US" sz="1000" dirty="0">
                        <a:solidFill>
                          <a:schemeClr val="tx1"/>
                        </a:solidFill>
                        <a:effectLst/>
                      </a:endParaRPr>
                    </a:p>
                  </a:txBody>
                  <a:tcPr marL="95250" marR="95250" marT="66675" marB="66675" anchor="ctr"/>
                </a:tc>
                <a:extLst>
                  <a:ext uri="{0D108BD9-81ED-4DB2-BD59-A6C34878D82A}">
                    <a16:rowId xmlns:a16="http://schemas.microsoft.com/office/drawing/2014/main" val="10010"/>
                  </a:ext>
                </a:extLst>
              </a:tr>
              <a:tr h="277762">
                <a:tc>
                  <a:txBody>
                    <a:bodyPr/>
                    <a:lstStyle/>
                    <a:p>
                      <a:pPr algn="l" fontAlgn="base"/>
                      <a:r>
                        <a:rPr lang="en-US" sz="1000">
                          <a:solidFill>
                            <a:schemeClr val="tx1"/>
                          </a:solidFill>
                          <a:effectLst/>
                        </a:rPr>
                        <a:t>A.D.49–53</a:t>
                      </a:r>
                    </a:p>
                  </a:txBody>
                  <a:tcPr marL="95250" marR="95250" marT="66675" marB="66675" anchor="ctr"/>
                </a:tc>
                <a:tc>
                  <a:txBody>
                    <a:bodyPr/>
                    <a:lstStyle/>
                    <a:p>
                      <a:pPr algn="l" fontAlgn="base"/>
                      <a:r>
                        <a:rPr lang="en-US" sz="1000">
                          <a:solidFill>
                            <a:schemeClr val="tx1"/>
                          </a:solidFill>
                          <a:effectLst/>
                        </a:rPr>
                        <a:t>Second missionary journey</a:t>
                      </a:r>
                    </a:p>
                  </a:txBody>
                  <a:tcPr marL="95250" marR="95250" marT="66675" marB="66675" anchor="ctr"/>
                </a:tc>
                <a:tc>
                  <a:txBody>
                    <a:bodyPr/>
                    <a:lstStyle/>
                    <a:p>
                      <a:pPr algn="l" fontAlgn="base"/>
                      <a:r>
                        <a:rPr lang="en-US" sz="1000" u="none" strike="noStrike" dirty="0">
                          <a:solidFill>
                            <a:schemeClr val="tx1"/>
                          </a:solidFill>
                          <a:effectLst/>
                        </a:rPr>
                        <a:t>Acts 15:36–18:20</a:t>
                      </a:r>
                      <a:endParaRPr lang="en-US" sz="1000" dirty="0">
                        <a:solidFill>
                          <a:schemeClr val="tx1"/>
                        </a:solidFill>
                        <a:effectLst/>
                      </a:endParaRPr>
                    </a:p>
                  </a:txBody>
                  <a:tcPr marL="95250" marR="95250" marT="66675" marB="66675" anchor="ctr"/>
                </a:tc>
                <a:extLst>
                  <a:ext uri="{0D108BD9-81ED-4DB2-BD59-A6C34878D82A}">
                    <a16:rowId xmlns:a16="http://schemas.microsoft.com/office/drawing/2014/main" val="10011"/>
                  </a:ext>
                </a:extLst>
              </a:tr>
              <a:tr h="277762">
                <a:tc>
                  <a:txBody>
                    <a:bodyPr/>
                    <a:lstStyle/>
                    <a:p>
                      <a:pPr algn="l" fontAlgn="base"/>
                      <a:r>
                        <a:rPr lang="en-US" sz="1000">
                          <a:solidFill>
                            <a:schemeClr val="tx1"/>
                          </a:solidFill>
                          <a:effectLst/>
                        </a:rPr>
                        <a:t>A.D. 53</a:t>
                      </a:r>
                    </a:p>
                  </a:txBody>
                  <a:tcPr marL="95250" marR="95250" marT="66675" marB="66675" anchor="ctr"/>
                </a:tc>
                <a:tc>
                  <a:txBody>
                    <a:bodyPr/>
                    <a:lstStyle/>
                    <a:p>
                      <a:pPr algn="l" fontAlgn="base"/>
                      <a:r>
                        <a:rPr lang="en-US" sz="1000">
                          <a:solidFill>
                            <a:schemeClr val="tx1"/>
                          </a:solidFill>
                          <a:effectLst/>
                        </a:rPr>
                        <a:t>Visited Jerusalem</a:t>
                      </a:r>
                    </a:p>
                  </a:txBody>
                  <a:tcPr marL="95250" marR="95250" marT="66675" marB="66675" anchor="ctr"/>
                </a:tc>
                <a:tc>
                  <a:txBody>
                    <a:bodyPr/>
                    <a:lstStyle/>
                    <a:p>
                      <a:pPr algn="l" fontAlgn="base"/>
                      <a:r>
                        <a:rPr lang="en-US" sz="1000" u="none" strike="noStrike" dirty="0">
                          <a:solidFill>
                            <a:schemeClr val="tx1"/>
                          </a:solidFill>
                          <a:effectLst/>
                        </a:rPr>
                        <a:t>Acts 18:21–22</a:t>
                      </a:r>
                      <a:endParaRPr lang="en-US" sz="1000" dirty="0">
                        <a:solidFill>
                          <a:schemeClr val="tx1"/>
                        </a:solidFill>
                        <a:effectLst/>
                      </a:endParaRPr>
                    </a:p>
                  </a:txBody>
                  <a:tcPr marL="95250" marR="95250" marT="66675" marB="66675" anchor="ctr"/>
                </a:tc>
                <a:extLst>
                  <a:ext uri="{0D108BD9-81ED-4DB2-BD59-A6C34878D82A}">
                    <a16:rowId xmlns:a16="http://schemas.microsoft.com/office/drawing/2014/main" val="10012"/>
                  </a:ext>
                </a:extLst>
              </a:tr>
              <a:tr h="277762">
                <a:tc>
                  <a:txBody>
                    <a:bodyPr/>
                    <a:lstStyle/>
                    <a:p>
                      <a:pPr algn="l" fontAlgn="base"/>
                      <a:r>
                        <a:rPr lang="en-US" sz="1000" dirty="0">
                          <a:solidFill>
                            <a:schemeClr val="tx1"/>
                          </a:solidFill>
                          <a:effectLst/>
                        </a:rPr>
                        <a:t>About A.D.54–58</a:t>
                      </a:r>
                    </a:p>
                  </a:txBody>
                  <a:tcPr marL="95250" marR="95250" marT="66675" marB="66675" anchor="ctr"/>
                </a:tc>
                <a:tc>
                  <a:txBody>
                    <a:bodyPr/>
                    <a:lstStyle/>
                    <a:p>
                      <a:pPr algn="l" fontAlgn="base"/>
                      <a:r>
                        <a:rPr lang="en-US" sz="1000">
                          <a:solidFill>
                            <a:schemeClr val="tx1"/>
                          </a:solidFill>
                          <a:effectLst/>
                        </a:rPr>
                        <a:t>Third and final mission</a:t>
                      </a:r>
                    </a:p>
                  </a:txBody>
                  <a:tcPr marL="95250" marR="95250" marT="66675" marB="66675" anchor="ctr"/>
                </a:tc>
                <a:tc>
                  <a:txBody>
                    <a:bodyPr/>
                    <a:lstStyle/>
                    <a:p>
                      <a:pPr algn="l" fontAlgn="base"/>
                      <a:r>
                        <a:rPr lang="en-US" sz="1000" u="none" strike="noStrike" dirty="0">
                          <a:solidFill>
                            <a:schemeClr val="tx1"/>
                          </a:solidFill>
                          <a:effectLst/>
                        </a:rPr>
                        <a:t>Acts 18:23</a:t>
                      </a:r>
                      <a:r>
                        <a:rPr lang="en-US" sz="1000" dirty="0">
                          <a:solidFill>
                            <a:schemeClr val="tx1"/>
                          </a:solidFill>
                          <a:effectLst/>
                        </a:rPr>
                        <a:t>; </a:t>
                      </a:r>
                      <a:r>
                        <a:rPr lang="en-US" sz="1000" u="none" strike="noStrike" dirty="0">
                          <a:solidFill>
                            <a:schemeClr val="tx1"/>
                          </a:solidFill>
                          <a:effectLst/>
                        </a:rPr>
                        <a:t>19:1–20:38</a:t>
                      </a:r>
                      <a:endParaRPr lang="en-US" sz="1000" dirty="0">
                        <a:solidFill>
                          <a:schemeClr val="tx1"/>
                        </a:solidFill>
                        <a:effectLst/>
                      </a:endParaRPr>
                    </a:p>
                  </a:txBody>
                  <a:tcPr marL="95250" marR="95250" marT="66675" marB="66675" anchor="ctr"/>
                </a:tc>
                <a:extLst>
                  <a:ext uri="{0D108BD9-81ED-4DB2-BD59-A6C34878D82A}">
                    <a16:rowId xmlns:a16="http://schemas.microsoft.com/office/drawing/2014/main" val="10013"/>
                  </a:ext>
                </a:extLst>
              </a:tr>
              <a:tr h="277762">
                <a:tc>
                  <a:txBody>
                    <a:bodyPr/>
                    <a:lstStyle/>
                    <a:p>
                      <a:pPr algn="l" fontAlgn="base"/>
                      <a:r>
                        <a:rPr lang="en-US" sz="1000">
                          <a:solidFill>
                            <a:schemeClr val="tx1"/>
                          </a:solidFill>
                          <a:effectLst/>
                        </a:rPr>
                        <a:t>About A.D. 58</a:t>
                      </a:r>
                    </a:p>
                  </a:txBody>
                  <a:tcPr marL="95250" marR="95250" marT="66675" marB="66675" anchor="ctr"/>
                </a:tc>
                <a:tc>
                  <a:txBody>
                    <a:bodyPr/>
                    <a:lstStyle/>
                    <a:p>
                      <a:pPr algn="l" fontAlgn="base"/>
                      <a:r>
                        <a:rPr lang="en-US" sz="1000">
                          <a:solidFill>
                            <a:schemeClr val="tx1"/>
                          </a:solidFill>
                          <a:effectLst/>
                        </a:rPr>
                        <a:t>Farewell visit to Greece; traveled to Jerusalem to deliver offerings for the poor</a:t>
                      </a:r>
                    </a:p>
                  </a:txBody>
                  <a:tcPr marL="95250" marR="95250" marT="66675" marB="66675" anchor="ctr"/>
                </a:tc>
                <a:tc>
                  <a:txBody>
                    <a:bodyPr/>
                    <a:lstStyle/>
                    <a:p>
                      <a:pPr algn="l" fontAlgn="base"/>
                      <a:r>
                        <a:rPr lang="en-US" sz="1000" u="none" strike="noStrike" dirty="0">
                          <a:solidFill>
                            <a:schemeClr val="tx1"/>
                          </a:solidFill>
                          <a:effectLst/>
                        </a:rPr>
                        <a:t>Acts 21:1–16</a:t>
                      </a:r>
                      <a:endParaRPr lang="en-US" sz="1000" dirty="0">
                        <a:solidFill>
                          <a:schemeClr val="tx1"/>
                        </a:solidFill>
                        <a:effectLst/>
                      </a:endParaRPr>
                    </a:p>
                  </a:txBody>
                  <a:tcPr marL="95250" marR="95250" marT="66675" marB="66675" anchor="ctr"/>
                </a:tc>
                <a:extLst>
                  <a:ext uri="{0D108BD9-81ED-4DB2-BD59-A6C34878D82A}">
                    <a16:rowId xmlns:a16="http://schemas.microsoft.com/office/drawing/2014/main" val="10014"/>
                  </a:ext>
                </a:extLst>
              </a:tr>
              <a:tr h="277762">
                <a:tc>
                  <a:txBody>
                    <a:bodyPr/>
                    <a:lstStyle/>
                    <a:p>
                      <a:pPr algn="l" fontAlgn="base"/>
                      <a:r>
                        <a:rPr lang="en-US" sz="1000" dirty="0">
                          <a:solidFill>
                            <a:schemeClr val="tx1"/>
                          </a:solidFill>
                          <a:effectLst/>
                        </a:rPr>
                        <a:t>Spring A.D. 58</a:t>
                      </a:r>
                    </a:p>
                  </a:txBody>
                  <a:tcPr marL="95250" marR="95250" marT="66675" marB="66675" anchor="ctr"/>
                </a:tc>
                <a:tc>
                  <a:txBody>
                    <a:bodyPr/>
                    <a:lstStyle/>
                    <a:p>
                      <a:pPr algn="l" fontAlgn="base"/>
                      <a:r>
                        <a:rPr lang="en-US" sz="1000">
                          <a:solidFill>
                            <a:schemeClr val="tx1"/>
                          </a:solidFill>
                          <a:effectLst/>
                        </a:rPr>
                        <a:t>Reported to presiding Brethren in Jerusalem, had misunderstandings at the temple, and was arrested</a:t>
                      </a:r>
                    </a:p>
                  </a:txBody>
                  <a:tcPr marL="95250" marR="95250" marT="66675" marB="66675" anchor="ctr"/>
                </a:tc>
                <a:tc>
                  <a:txBody>
                    <a:bodyPr/>
                    <a:lstStyle/>
                    <a:p>
                      <a:pPr algn="l" fontAlgn="base"/>
                      <a:r>
                        <a:rPr lang="en-US" sz="1000" u="none" strike="noStrike" dirty="0">
                          <a:solidFill>
                            <a:schemeClr val="tx1"/>
                          </a:solidFill>
                          <a:effectLst/>
                        </a:rPr>
                        <a:t>Acts 21:17–23:22</a:t>
                      </a:r>
                      <a:endParaRPr lang="en-US" sz="1000" dirty="0">
                        <a:solidFill>
                          <a:schemeClr val="tx1"/>
                        </a:solidFill>
                        <a:effectLst/>
                      </a:endParaRPr>
                    </a:p>
                  </a:txBody>
                  <a:tcPr marL="95250" marR="95250" marT="66675" marB="66675" anchor="ctr"/>
                </a:tc>
                <a:extLst>
                  <a:ext uri="{0D108BD9-81ED-4DB2-BD59-A6C34878D82A}">
                    <a16:rowId xmlns:a16="http://schemas.microsoft.com/office/drawing/2014/main" val="10015"/>
                  </a:ext>
                </a:extLst>
              </a:tr>
              <a:tr h="277762">
                <a:tc>
                  <a:txBody>
                    <a:bodyPr/>
                    <a:lstStyle/>
                    <a:p>
                      <a:pPr algn="l" fontAlgn="base"/>
                      <a:r>
                        <a:rPr lang="en-US" sz="1000" dirty="0">
                          <a:solidFill>
                            <a:schemeClr val="tx1"/>
                          </a:solidFill>
                          <a:effectLst/>
                        </a:rPr>
                        <a:t>Spring A.D.58–60</a:t>
                      </a:r>
                    </a:p>
                  </a:txBody>
                  <a:tcPr marL="95250" marR="95250" marT="66675" marB="66675" anchor="ctr"/>
                </a:tc>
                <a:tc>
                  <a:txBody>
                    <a:bodyPr/>
                    <a:lstStyle/>
                    <a:p>
                      <a:pPr algn="l" fontAlgn="base"/>
                      <a:r>
                        <a:rPr lang="en-US" sz="1000">
                          <a:solidFill>
                            <a:schemeClr val="tx1"/>
                          </a:solidFill>
                          <a:effectLst/>
                        </a:rPr>
                        <a:t>Imprisoned in Caesarea</a:t>
                      </a:r>
                    </a:p>
                  </a:txBody>
                  <a:tcPr marL="95250" marR="95250" marT="66675" marB="66675" anchor="ctr"/>
                </a:tc>
                <a:tc>
                  <a:txBody>
                    <a:bodyPr/>
                    <a:lstStyle/>
                    <a:p>
                      <a:pPr algn="l" fontAlgn="base"/>
                      <a:r>
                        <a:rPr lang="en-US" sz="1000" u="none" strike="noStrike" dirty="0">
                          <a:solidFill>
                            <a:schemeClr val="tx1"/>
                          </a:solidFill>
                          <a:effectLst/>
                        </a:rPr>
                        <a:t>Acts 23:23–26:3</a:t>
                      </a:r>
                      <a:endParaRPr lang="en-US" sz="1000" dirty="0">
                        <a:solidFill>
                          <a:schemeClr val="tx1"/>
                        </a:solidFill>
                        <a:effectLst/>
                      </a:endParaRPr>
                    </a:p>
                  </a:txBody>
                  <a:tcPr marL="95250" marR="95250" marT="66675" marB="66675" anchor="ctr"/>
                </a:tc>
                <a:extLst>
                  <a:ext uri="{0D108BD9-81ED-4DB2-BD59-A6C34878D82A}">
                    <a16:rowId xmlns:a16="http://schemas.microsoft.com/office/drawing/2014/main" val="10016"/>
                  </a:ext>
                </a:extLst>
              </a:tr>
              <a:tr h="277762">
                <a:tc>
                  <a:txBody>
                    <a:bodyPr/>
                    <a:lstStyle/>
                    <a:p>
                      <a:pPr algn="l" fontAlgn="base"/>
                      <a:r>
                        <a:rPr lang="en-US" sz="1000" dirty="0">
                          <a:solidFill>
                            <a:schemeClr val="tx1"/>
                          </a:solidFill>
                          <a:effectLst/>
                        </a:rPr>
                        <a:t>Fall A.D.60–Spring A.D. 61</a:t>
                      </a:r>
                    </a:p>
                  </a:txBody>
                  <a:tcPr marL="95250" marR="95250" marT="66675" marB="66675" anchor="ctr"/>
                </a:tc>
                <a:tc>
                  <a:txBody>
                    <a:bodyPr/>
                    <a:lstStyle/>
                    <a:p>
                      <a:pPr algn="l" fontAlgn="base"/>
                      <a:r>
                        <a:rPr lang="en-US" sz="1000" dirty="0">
                          <a:solidFill>
                            <a:schemeClr val="tx1"/>
                          </a:solidFill>
                          <a:effectLst/>
                        </a:rPr>
                        <a:t>While under arrest, traveled by sea to Rome. Shipwrecked and spent winter months on the island of </a:t>
                      </a:r>
                      <a:r>
                        <a:rPr lang="en-US" sz="1000" dirty="0" err="1">
                          <a:solidFill>
                            <a:schemeClr val="tx1"/>
                          </a:solidFill>
                          <a:effectLst/>
                        </a:rPr>
                        <a:t>Melita</a:t>
                      </a:r>
                      <a:r>
                        <a:rPr lang="en-US" sz="1000" dirty="0">
                          <a:solidFill>
                            <a:schemeClr val="tx1"/>
                          </a:solidFill>
                          <a:effectLst/>
                        </a:rPr>
                        <a:t> (Malta) just south of Sicily.</a:t>
                      </a:r>
                    </a:p>
                  </a:txBody>
                  <a:tcPr marL="95250" marR="95250" marT="66675" marB="66675" anchor="ctr"/>
                </a:tc>
                <a:tc>
                  <a:txBody>
                    <a:bodyPr/>
                    <a:lstStyle/>
                    <a:p>
                      <a:pPr algn="l" fontAlgn="base"/>
                      <a:r>
                        <a:rPr lang="en-US" sz="1000" u="none" strike="noStrike" dirty="0">
                          <a:solidFill>
                            <a:schemeClr val="tx1"/>
                          </a:solidFill>
                          <a:effectLst/>
                        </a:rPr>
                        <a:t>Acts 27:1–28:1</a:t>
                      </a:r>
                      <a:endParaRPr lang="en-US" sz="1000" dirty="0">
                        <a:solidFill>
                          <a:schemeClr val="tx1"/>
                        </a:solidFill>
                        <a:effectLst/>
                      </a:endParaRPr>
                    </a:p>
                  </a:txBody>
                  <a:tcPr marL="95250" marR="95250" marT="66675" marB="66675" anchor="ctr"/>
                </a:tc>
                <a:extLst>
                  <a:ext uri="{0D108BD9-81ED-4DB2-BD59-A6C34878D82A}">
                    <a16:rowId xmlns:a16="http://schemas.microsoft.com/office/drawing/2014/main" val="10017"/>
                  </a:ext>
                </a:extLst>
              </a:tr>
              <a:tr h="277762">
                <a:tc>
                  <a:txBody>
                    <a:bodyPr/>
                    <a:lstStyle/>
                    <a:p>
                      <a:pPr algn="l" fontAlgn="base"/>
                      <a:r>
                        <a:rPr lang="en-US" sz="1000">
                          <a:solidFill>
                            <a:schemeClr val="tx1"/>
                          </a:solidFill>
                          <a:effectLst/>
                        </a:rPr>
                        <a:t>About A.D.61–63</a:t>
                      </a:r>
                    </a:p>
                  </a:txBody>
                  <a:tcPr marL="95250" marR="95250" marT="66675" marB="66675" anchor="ctr"/>
                </a:tc>
                <a:tc>
                  <a:txBody>
                    <a:bodyPr/>
                    <a:lstStyle/>
                    <a:p>
                      <a:pPr algn="l" fontAlgn="base"/>
                      <a:r>
                        <a:rPr lang="en-US" sz="1000" dirty="0">
                          <a:solidFill>
                            <a:schemeClr val="tx1"/>
                          </a:solidFill>
                          <a:effectLst/>
                        </a:rPr>
                        <a:t>Under house arrest in Rome</a:t>
                      </a:r>
                    </a:p>
                  </a:txBody>
                  <a:tcPr marL="95250" marR="95250" marT="66675" marB="66675" anchor="ctr"/>
                </a:tc>
                <a:tc>
                  <a:txBody>
                    <a:bodyPr/>
                    <a:lstStyle/>
                    <a:p>
                      <a:pPr algn="l" fontAlgn="base"/>
                      <a:r>
                        <a:rPr lang="en-US" sz="1000" u="none" strike="noStrike" dirty="0">
                          <a:solidFill>
                            <a:schemeClr val="tx1"/>
                          </a:solidFill>
                          <a:effectLst/>
                        </a:rPr>
                        <a:t>Acts 28:16–3</a:t>
                      </a:r>
                      <a:endParaRPr lang="en-US" sz="1000" dirty="0">
                        <a:solidFill>
                          <a:schemeClr val="tx1"/>
                        </a:solidFill>
                        <a:effectLst/>
                      </a:endParaRPr>
                    </a:p>
                  </a:txBody>
                  <a:tcPr marL="95250" marR="95250" marT="66675" marB="66675" anchor="ctr"/>
                </a:tc>
                <a:extLst>
                  <a:ext uri="{0D108BD9-81ED-4DB2-BD59-A6C34878D82A}">
                    <a16:rowId xmlns:a16="http://schemas.microsoft.com/office/drawing/2014/main" val="10018"/>
                  </a:ext>
                </a:extLst>
              </a:tr>
              <a:tr h="277762">
                <a:tc>
                  <a:txBody>
                    <a:bodyPr/>
                    <a:lstStyle/>
                    <a:p>
                      <a:pPr algn="l" fontAlgn="base"/>
                      <a:r>
                        <a:rPr lang="en-US" sz="1000">
                          <a:solidFill>
                            <a:schemeClr val="tx1"/>
                          </a:solidFill>
                          <a:effectLst/>
                        </a:rPr>
                        <a:t>A.D.63–66</a:t>
                      </a:r>
                    </a:p>
                  </a:txBody>
                  <a:tcPr marL="95250" marR="95250" marT="66675" marB="66675" anchor="ctr"/>
                </a:tc>
                <a:tc>
                  <a:txBody>
                    <a:bodyPr/>
                    <a:lstStyle/>
                    <a:p>
                      <a:pPr algn="l" fontAlgn="base"/>
                      <a:r>
                        <a:rPr lang="en-US" sz="1000" dirty="0">
                          <a:solidFill>
                            <a:schemeClr val="tx1"/>
                          </a:solidFill>
                          <a:effectLst/>
                        </a:rPr>
                        <a:t>Possible ministry in Rome and other locations in Italy</a:t>
                      </a:r>
                    </a:p>
                  </a:txBody>
                  <a:tcPr marL="95250" marR="95250" marT="66675" marB="66675" anchor="ctr"/>
                </a:tc>
                <a:tc>
                  <a:txBody>
                    <a:bodyPr/>
                    <a:lstStyle/>
                    <a:p>
                      <a:pPr algn="l" fontAlgn="base"/>
                      <a:r>
                        <a:rPr lang="en-US" sz="1000" u="none" strike="noStrike" dirty="0">
                          <a:solidFill>
                            <a:schemeClr val="tx1"/>
                          </a:solidFill>
                          <a:effectLst/>
                        </a:rPr>
                        <a:t>Acts 28:30–3</a:t>
                      </a:r>
                      <a:endParaRPr lang="en-US" sz="1000" dirty="0">
                        <a:solidFill>
                          <a:schemeClr val="tx1"/>
                        </a:solidFill>
                        <a:effectLst/>
                      </a:endParaRPr>
                    </a:p>
                  </a:txBody>
                  <a:tcPr marL="95250" marR="95250" marT="66675" marB="66675" anchor="ctr"/>
                </a:tc>
                <a:extLst>
                  <a:ext uri="{0D108BD9-81ED-4DB2-BD59-A6C34878D82A}">
                    <a16:rowId xmlns:a16="http://schemas.microsoft.com/office/drawing/2014/main" val="10019"/>
                  </a:ext>
                </a:extLst>
              </a:tr>
              <a:tr h="277762">
                <a:tc>
                  <a:txBody>
                    <a:bodyPr/>
                    <a:lstStyle/>
                    <a:p>
                      <a:pPr algn="l" fontAlgn="ctr"/>
                      <a:r>
                        <a:rPr lang="en-US" sz="1000">
                          <a:solidFill>
                            <a:schemeClr val="tx1"/>
                          </a:solidFill>
                          <a:effectLst/>
                        </a:rPr>
                        <a:t> </a:t>
                      </a:r>
                    </a:p>
                  </a:txBody>
                  <a:tcPr marL="95250" marR="95250" marT="66675" marB="66675" anchor="ctr"/>
                </a:tc>
                <a:tc>
                  <a:txBody>
                    <a:bodyPr/>
                    <a:lstStyle/>
                    <a:p>
                      <a:pPr algn="l" fontAlgn="base"/>
                      <a:r>
                        <a:rPr lang="en-US" sz="1000" dirty="0">
                          <a:solidFill>
                            <a:schemeClr val="tx1"/>
                          </a:solidFill>
                          <a:effectLst/>
                        </a:rPr>
                        <a:t>Second Imprisonment in Rome</a:t>
                      </a:r>
                    </a:p>
                  </a:txBody>
                  <a:tcPr marL="95250" marR="95250" marT="66675" marB="66675" anchor="ctr"/>
                </a:tc>
                <a:tc>
                  <a:txBody>
                    <a:bodyPr/>
                    <a:lstStyle/>
                    <a:p>
                      <a:pPr algn="l" fontAlgn="ctr"/>
                      <a:r>
                        <a:rPr lang="en-US" sz="1000" dirty="0">
                          <a:solidFill>
                            <a:schemeClr val="tx1"/>
                          </a:solidFill>
                          <a:effectLst/>
                        </a:rPr>
                        <a:t> </a:t>
                      </a:r>
                    </a:p>
                  </a:txBody>
                  <a:tcPr marL="95250" marR="95250" marT="66675" marB="66675" anchor="ctr"/>
                </a:tc>
                <a:extLst>
                  <a:ext uri="{0D108BD9-81ED-4DB2-BD59-A6C34878D82A}">
                    <a16:rowId xmlns:a16="http://schemas.microsoft.com/office/drawing/2014/main" val="10020"/>
                  </a:ext>
                </a:extLst>
              </a:tr>
              <a:tr h="277762">
                <a:tc>
                  <a:txBody>
                    <a:bodyPr/>
                    <a:lstStyle/>
                    <a:p>
                      <a:pPr algn="l" fontAlgn="base"/>
                      <a:r>
                        <a:rPr lang="en-US" sz="1000">
                          <a:solidFill>
                            <a:schemeClr val="tx1"/>
                          </a:solidFill>
                          <a:effectLst/>
                        </a:rPr>
                        <a:t>About A.D. 68</a:t>
                      </a:r>
                    </a:p>
                  </a:txBody>
                  <a:tcPr marL="95250" marR="95250" marT="66675" marB="66675" anchor="ctr"/>
                </a:tc>
                <a:tc>
                  <a:txBody>
                    <a:bodyPr/>
                    <a:lstStyle/>
                    <a:p>
                      <a:pPr algn="l" fontAlgn="base"/>
                      <a:r>
                        <a:rPr lang="en-US" sz="1000">
                          <a:solidFill>
                            <a:schemeClr val="tx1"/>
                          </a:solidFill>
                          <a:effectLst/>
                        </a:rPr>
                        <a:t>Died</a:t>
                      </a:r>
                    </a:p>
                  </a:txBody>
                  <a:tcPr marL="95250" marR="95250" marT="66675" marB="66675" anchor="ctr"/>
                </a:tc>
                <a:tc>
                  <a:txBody>
                    <a:bodyPr/>
                    <a:lstStyle/>
                    <a:p>
                      <a:endParaRPr lang="en-US" sz="1000" dirty="0">
                        <a:solidFill>
                          <a:schemeClr val="tx1"/>
                        </a:solidFill>
                      </a:endParaRPr>
                    </a:p>
                  </a:txBody>
                  <a:tcPr/>
                </a:tc>
                <a:extLst>
                  <a:ext uri="{0D108BD9-81ED-4DB2-BD59-A6C34878D82A}">
                    <a16:rowId xmlns:a16="http://schemas.microsoft.com/office/drawing/2014/main" val="10021"/>
                  </a:ext>
                </a:extLst>
              </a:tr>
            </a:tbl>
          </a:graphicData>
        </a:graphic>
      </p:graphicFrame>
      <p:sp>
        <p:nvSpPr>
          <p:cNvPr id="3" name="TextBox 2"/>
          <p:cNvSpPr txBox="1"/>
          <p:nvPr/>
        </p:nvSpPr>
        <p:spPr>
          <a:xfrm>
            <a:off x="108642" y="6550223"/>
            <a:ext cx="5540721" cy="307777"/>
          </a:xfrm>
          <a:prstGeom prst="rect">
            <a:avLst/>
          </a:prstGeom>
          <a:noFill/>
        </p:spPr>
        <p:txBody>
          <a:bodyPr wrap="square" rtlCol="0">
            <a:spAutoFit/>
          </a:bodyPr>
          <a:lstStyle/>
          <a:p>
            <a:r>
              <a:rPr lang="en-US" sz="1400" dirty="0"/>
              <a:t>New Testament Institute Manual Chapter 31</a:t>
            </a:r>
          </a:p>
        </p:txBody>
      </p:sp>
    </p:spTree>
    <p:extLst>
      <p:ext uri="{BB962C8B-B14F-4D97-AF65-F5344CB8AC3E}">
        <p14:creationId xmlns:p14="http://schemas.microsoft.com/office/powerpoint/2010/main" val="13241063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487886" cy="2492990"/>
          </a:xfrm>
          <a:prstGeom prst="rect">
            <a:avLst/>
          </a:prstGeom>
          <a:ln>
            <a:solidFill>
              <a:schemeClr val="tx1"/>
            </a:solidFill>
          </a:ln>
        </p:spPr>
        <p:txBody>
          <a:bodyPr wrap="square">
            <a:spAutoFit/>
          </a:bodyPr>
          <a:lstStyle/>
          <a:p>
            <a:r>
              <a:rPr lang="en-US" sz="1200" b="1" dirty="0">
                <a:solidFill>
                  <a:srgbClr val="000000"/>
                </a:solidFill>
                <a:latin typeface="Arial" panose="020B0604020202020204" pitchFamily="34" charset="0"/>
              </a:rPr>
              <a:t>Damascus:</a:t>
            </a:r>
          </a:p>
          <a:p>
            <a:pPr fontAlgn="base"/>
            <a:r>
              <a:rPr lang="en-US" sz="1200" dirty="0"/>
              <a:t>"Claiming to be the world's oldest city having continuous habitation, Damascus, present-day capital of Syria, was also in the Roman province of Syria in the days of the apostles. Situated some 130 miles northeast of Jerusalem and approximately 65 miles from the Mediterranean Sea, Damascus lies in the heart of a fertile plain.</a:t>
            </a:r>
          </a:p>
          <a:p>
            <a:pPr fontAlgn="base"/>
            <a:r>
              <a:rPr lang="en-US" sz="1200" dirty="0"/>
              <a:t>"The supremacy of Damascus among ancient cities is clearly found in the fact of its location. It was the terminus point for three principal trade routes of the ancient Near East. Its close proximity to Jerusalem made Damascus a city of great importance to ancient Israel and Judah." (</a:t>
            </a:r>
            <a:r>
              <a:rPr lang="en-US" sz="1200" i="1" dirty="0"/>
              <a:t>The Life and Teachings of Jesus &amp; His Apostles, </a:t>
            </a:r>
            <a:r>
              <a:rPr lang="en-US" sz="1200" dirty="0"/>
              <a:t>(1979 Institute Manual), p. 257)</a:t>
            </a:r>
          </a:p>
          <a:p>
            <a:endParaRPr lang="en-US" sz="1200" b="1" dirty="0">
              <a:solidFill>
                <a:srgbClr val="000000"/>
              </a:solidFill>
              <a:latin typeface="Arial" panose="020B0604020202020204" pitchFamily="34" charset="0"/>
            </a:endParaRPr>
          </a:p>
          <a:p>
            <a:r>
              <a:rPr lang="en-US" sz="1200" dirty="0">
                <a:solidFill>
                  <a:srgbClr val="000000"/>
                </a:solidFill>
                <a:latin typeface="Arial" panose="020B0604020202020204" pitchFamily="34" charset="0"/>
              </a:rPr>
              <a:t>The Roman ruins in the desert oasis of Palmyra to the towering Crusader castle known as the </a:t>
            </a:r>
            <a:r>
              <a:rPr lang="en-US" sz="1200" dirty="0" err="1">
                <a:solidFill>
                  <a:srgbClr val="000000"/>
                </a:solidFill>
                <a:latin typeface="Arial" panose="020B0604020202020204" pitchFamily="34" charset="0"/>
              </a:rPr>
              <a:t>Crac</a:t>
            </a:r>
            <a:r>
              <a:rPr lang="en-US" sz="1200" dirty="0">
                <a:solidFill>
                  <a:srgbClr val="000000"/>
                </a:solidFill>
                <a:latin typeface="Arial" panose="020B0604020202020204" pitchFamily="34" charset="0"/>
              </a:rPr>
              <a:t> des Chevaliers near the Mediterranean coast. The nation's capital, Damascus, is also one of the oldest continually inhabited cities in the world. </a:t>
            </a:r>
            <a:endParaRPr lang="en-US" sz="1200" dirty="0"/>
          </a:p>
        </p:txBody>
      </p:sp>
      <p:sp>
        <p:nvSpPr>
          <p:cNvPr id="4" name="Rectangle 3"/>
          <p:cNvSpPr/>
          <p:nvPr/>
        </p:nvSpPr>
        <p:spPr>
          <a:xfrm>
            <a:off x="0" y="2492990"/>
            <a:ext cx="6487886" cy="4339650"/>
          </a:xfrm>
          <a:prstGeom prst="rect">
            <a:avLst/>
          </a:prstGeom>
          <a:ln>
            <a:solidFill>
              <a:schemeClr val="tx1"/>
            </a:solidFill>
          </a:ln>
        </p:spPr>
        <p:txBody>
          <a:bodyPr wrap="square">
            <a:spAutoFit/>
          </a:bodyPr>
          <a:lstStyle/>
          <a:p>
            <a:r>
              <a:rPr lang="en-US" sz="1200" b="1" dirty="0"/>
              <a:t>“Kick Against the Pricks” Acts 9:5:</a:t>
            </a:r>
          </a:p>
          <a:p>
            <a:r>
              <a:rPr lang="en-US" sz="1200" dirty="0"/>
              <a:t>We must remember that the King James Version of the Bible was written in 17</a:t>
            </a:r>
            <a:r>
              <a:rPr lang="en-US" sz="1200" baseline="30000" dirty="0"/>
              <a:t>th</a:t>
            </a:r>
            <a:r>
              <a:rPr lang="en-US" sz="1200" dirty="0"/>
              <a:t> century English. Hence, the meaning of certain phrases requires some explanation. 'To kick against the pricks' is an expression meaning to persecute the Church (see DC 121:38). That it was 'hard for [Saul]' doesn't mean that he lacked the tendency or the natural ability, but that his efforts were hard </a:t>
            </a:r>
            <a:r>
              <a:rPr lang="en-US" sz="1200" i="1" dirty="0"/>
              <a:t>on</a:t>
            </a:r>
            <a:r>
              <a:rPr lang="en-US" sz="1200" dirty="0"/>
              <a:t> him in ways he did not yet understand. In essence, Saul's efforts were destroying himself more than they were destroying the Church.</a:t>
            </a:r>
          </a:p>
          <a:p>
            <a:pPr fontAlgn="base"/>
            <a:r>
              <a:rPr lang="en-US" sz="1200" dirty="0"/>
              <a:t>' . . Those who kick at the goad, that stifle and smother the convictions of conscience, that rebel against God's truths laws, that quarrel with His providences, that persecute and oppose His ministers, because they reprove them . . . and fly in the face of their </a:t>
            </a:r>
            <a:r>
              <a:rPr lang="en-US" sz="1200" dirty="0" err="1"/>
              <a:t>reprovers</a:t>
            </a:r>
            <a:r>
              <a:rPr lang="en-US" sz="1200" dirty="0"/>
              <a:t>, they kick against the pricks, and will have a great deal to answer for.' (Commentaries by Henry M. Scott.)</a:t>
            </a:r>
          </a:p>
          <a:p>
            <a:pPr fontAlgn="base"/>
            <a:r>
              <a:rPr lang="en-US" sz="1200" dirty="0"/>
              <a:t>"A goad is defined as a spear or a sharp pointed stick used to sting or prig. The burro who kicks the sharp instrument with which he is being prodded is kicking at the pricks. His retaliation does little damage to the sharp stick or to him who wields it but brings distress to the foot that kicks it.</a:t>
            </a:r>
          </a:p>
          <a:p>
            <a:pPr fontAlgn="base"/>
            <a:r>
              <a:rPr lang="en-US" sz="1200" dirty="0"/>
              <a:t>"I well remember in my youth a neighbor who moved about some days on crutches. He was evasive when asked the cause of his misfortune, but an ear witness told me, as he chuckled: 'John stubbed his toe on a chair in the night and in his quick, fierce anger, he kicked the chair and broke his toe.' The rocking chair rocked on and on, and perhaps smiled at the stupidity of man.“ Spencer W. Kimball  (</a:t>
            </a:r>
            <a:r>
              <a:rPr lang="en-US" sz="1200" i="1" dirty="0"/>
              <a:t>Conference Report, </a:t>
            </a:r>
            <a:r>
              <a:rPr lang="en-US" sz="1200" dirty="0"/>
              <a:t>April 1955, p. 94.)</a:t>
            </a:r>
          </a:p>
          <a:p>
            <a:pPr fontAlgn="base"/>
            <a:r>
              <a:rPr lang="en-US" sz="1200" dirty="0"/>
              <a:t>"In this figure of speech is captured the essence of rebellion against God; we can only hurt ourselves. If one is pricked by a goad and angered by the pain, he may foolishly strike out at the source of irritation, only to suffer even more." (</a:t>
            </a:r>
            <a:r>
              <a:rPr lang="en-US" sz="1200" i="1" dirty="0"/>
              <a:t>Faith Precedes the Miracle</a:t>
            </a:r>
            <a:r>
              <a:rPr lang="en-US" sz="1200" dirty="0"/>
              <a:t>, p. 305.)</a:t>
            </a:r>
          </a:p>
          <a:p>
            <a:endParaRPr lang="en-US" sz="1200" dirty="0"/>
          </a:p>
        </p:txBody>
      </p:sp>
      <p:sp>
        <p:nvSpPr>
          <p:cNvPr id="5" name="Rectangle 4"/>
          <p:cNvSpPr/>
          <p:nvPr/>
        </p:nvSpPr>
        <p:spPr>
          <a:xfrm>
            <a:off x="6487886" y="1015663"/>
            <a:ext cx="5704114" cy="3046988"/>
          </a:xfrm>
          <a:prstGeom prst="rect">
            <a:avLst/>
          </a:prstGeom>
          <a:ln>
            <a:solidFill>
              <a:schemeClr val="tx1"/>
            </a:solidFill>
          </a:ln>
        </p:spPr>
        <p:txBody>
          <a:bodyPr wrap="square">
            <a:spAutoFit/>
          </a:bodyPr>
          <a:lstStyle/>
          <a:p>
            <a:r>
              <a:rPr lang="en-US" sz="1200" b="1" dirty="0"/>
              <a:t>The Chosen Vessel Acts 9:15:</a:t>
            </a:r>
          </a:p>
          <a:p>
            <a:r>
              <a:rPr lang="en-US" sz="1200" dirty="0"/>
              <a:t>"It is given to but few to wield a more powerful influence over Christian history than to Saul of Tarsus, the persecutor who became a prophet, the Pharisee who became the apostle to the Gentiles. The life and teachings of the Apostle Paul stand as bright reminders of the power of Christ to transform the souls of men and women, to remake the human heart, and to refocus one's misdirected zeal into the way of the Master. When the risen Lord appeared in vision to Ananias of Damascus and instructed him to send for the stricken and blinded Saul, Ananias answered: 'Lord, I have heard by many of this man, how much evil he hath done to thy saints at Jerusalem: and here he hath authority from the chief priests to bind all that call on thy name.' The response that followed bespeaks the Redeemer's insight into the wonders that would be done at Paul's hand: 'Go thy way: for </a:t>
            </a:r>
            <a:r>
              <a:rPr lang="en-US" sz="1200" i="1" dirty="0"/>
              <a:t>he is a chosen vessel unto me,</a:t>
            </a:r>
            <a:r>
              <a:rPr lang="en-US" sz="1200" dirty="0"/>
              <a:t> to bear my name before the Gentiles, and kings, and the children of Israel' (Acts 9:11-15; emphasis added)....[Paul] taught with a power, a persuasion, and a holy zeal known only to those who, like Alma and the sons of Mosiah, have gone from darkness to light and whose whole soul yearns to lead others to that same light." (</a:t>
            </a:r>
            <a:r>
              <a:rPr lang="en-US" sz="1200" i="1" dirty="0"/>
              <a:t>Selected Writings of Robert L. Millet: Gospel Scholars Series,</a:t>
            </a:r>
            <a:r>
              <a:rPr lang="en-US" sz="1200" dirty="0"/>
              <a:t> p. 69.)</a:t>
            </a:r>
          </a:p>
        </p:txBody>
      </p:sp>
      <p:sp>
        <p:nvSpPr>
          <p:cNvPr id="6" name="Rectangle 5"/>
          <p:cNvSpPr/>
          <p:nvPr/>
        </p:nvSpPr>
        <p:spPr>
          <a:xfrm>
            <a:off x="6487886" y="-8654"/>
            <a:ext cx="5704114" cy="1015663"/>
          </a:xfrm>
          <a:prstGeom prst="rect">
            <a:avLst/>
          </a:prstGeom>
          <a:ln>
            <a:solidFill>
              <a:schemeClr val="tx1"/>
            </a:solidFill>
          </a:ln>
        </p:spPr>
        <p:txBody>
          <a:bodyPr wrap="square">
            <a:spAutoFit/>
          </a:bodyPr>
          <a:lstStyle/>
          <a:p>
            <a:r>
              <a:rPr lang="en-US" sz="1200" b="1" dirty="0"/>
              <a:t>An enemy to the Church:</a:t>
            </a:r>
          </a:p>
          <a:p>
            <a:r>
              <a:rPr lang="en-US" sz="1200" dirty="0"/>
              <a:t>“Saul was foreordained; nothing he had done on earth qualified him for what was ahead; but his native spiritual endowment, nurtured and earned in pre-existence, prepared him for the coming ministry.” Elder Bruce R. McConkie  (</a:t>
            </a:r>
            <a:r>
              <a:rPr lang="en-US" sz="1200" i="1" dirty="0"/>
              <a:t>Doctrinal New Testament Commentary,</a:t>
            </a:r>
            <a:r>
              <a:rPr lang="en-US" sz="1200" dirty="0"/>
              <a:t> 2:91).</a:t>
            </a:r>
          </a:p>
        </p:txBody>
      </p:sp>
      <p:sp>
        <p:nvSpPr>
          <p:cNvPr id="7" name="Rectangle 6"/>
          <p:cNvSpPr/>
          <p:nvPr/>
        </p:nvSpPr>
        <p:spPr>
          <a:xfrm>
            <a:off x="6487886" y="4062651"/>
            <a:ext cx="5704114" cy="1384995"/>
          </a:xfrm>
          <a:prstGeom prst="rect">
            <a:avLst/>
          </a:prstGeom>
          <a:ln>
            <a:solidFill>
              <a:schemeClr val="tx1"/>
            </a:solidFill>
          </a:ln>
        </p:spPr>
        <p:txBody>
          <a:bodyPr wrap="square">
            <a:spAutoFit/>
          </a:bodyPr>
          <a:lstStyle/>
          <a:p>
            <a:r>
              <a:rPr lang="en-US" sz="1200" b="1" dirty="0"/>
              <a:t>Saul's’ Physical Appearance by Joseph Smith:</a:t>
            </a:r>
          </a:p>
          <a:p>
            <a:r>
              <a:rPr lang="en-US" sz="1200" dirty="0"/>
              <a:t>“[Paul] is about five feet high; very dark hair; dark complexion; dark skin; large Roman nose; sharp face; small black eyes, penetrating as eternity; round shoulders; a whining voice, except when elevated, and then it almost resembles the roaring of a lion. He was a good orator” (in “Extracts from William Clayton’s Private Book,” p. 4, Journals of L. John Nuttall, 1857–1904, L. Tom Perry Special Collections, Brigham Young University; copy in Church History Library, Salt Lake City).</a:t>
            </a:r>
          </a:p>
        </p:txBody>
      </p:sp>
    </p:spTree>
    <p:extLst>
      <p:ext uri="{BB962C8B-B14F-4D97-AF65-F5344CB8AC3E}">
        <p14:creationId xmlns:p14="http://schemas.microsoft.com/office/powerpoint/2010/main" val="3562269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209800" y="685800"/>
            <a:ext cx="1219200" cy="369332"/>
          </a:xfrm>
          <a:prstGeom prst="rect">
            <a:avLst/>
          </a:prstGeom>
          <a:noFill/>
        </p:spPr>
        <p:txBody>
          <a:bodyPr wrap="square" rtlCol="0">
            <a:spAutoFit/>
          </a:bodyPr>
          <a:lstStyle/>
          <a:p>
            <a:endParaRPr lang="en-US" dirty="0"/>
          </a:p>
        </p:txBody>
      </p:sp>
      <p:sp>
        <p:nvSpPr>
          <p:cNvPr id="6" name="TextBox 5"/>
          <p:cNvSpPr txBox="1"/>
          <p:nvPr/>
        </p:nvSpPr>
        <p:spPr>
          <a:xfrm>
            <a:off x="1573595" y="132546"/>
            <a:ext cx="9161352" cy="769441"/>
          </a:xfrm>
          <a:prstGeom prst="rect">
            <a:avLst/>
          </a:prstGeom>
          <a:noFill/>
        </p:spPr>
        <p:txBody>
          <a:bodyPr wrap="square" rtlCol="0">
            <a:spAutoFit/>
          </a:bodyPr>
          <a:lstStyle/>
          <a:p>
            <a:pPr algn="ctr"/>
            <a:r>
              <a:rPr lang="en-US" sz="4400" dirty="0">
                <a:solidFill>
                  <a:schemeClr val="bg1"/>
                </a:solidFill>
                <a:latin typeface="Rockwell" panose="02060603020205020403" pitchFamily="18" charset="0"/>
                <a:cs typeface="Levenim MT" pitchFamily="2" charset="-79"/>
              </a:rPr>
              <a:t>Other family members of Saul</a:t>
            </a:r>
          </a:p>
        </p:txBody>
      </p:sp>
      <p:sp>
        <p:nvSpPr>
          <p:cNvPr id="9" name="TextBox 8"/>
          <p:cNvSpPr txBox="1"/>
          <p:nvPr/>
        </p:nvSpPr>
        <p:spPr>
          <a:xfrm>
            <a:off x="760491" y="2362201"/>
            <a:ext cx="6097509" cy="954107"/>
          </a:xfrm>
          <a:prstGeom prst="rect">
            <a:avLst/>
          </a:prstGeom>
          <a:noFill/>
        </p:spPr>
        <p:txBody>
          <a:bodyPr wrap="square" rtlCol="0">
            <a:spAutoFit/>
          </a:bodyPr>
          <a:lstStyle/>
          <a:p>
            <a:r>
              <a:rPr lang="en-US" sz="2800" dirty="0">
                <a:solidFill>
                  <a:schemeClr val="bg1"/>
                </a:solidFill>
                <a:latin typeface="Levenim MT" pitchFamily="2" charset="-79"/>
                <a:cs typeface="Levenim MT" pitchFamily="2" charset="-79"/>
              </a:rPr>
              <a:t>Saul had a sister, and her son saves the Apostle’s life (Acts 23:16)</a:t>
            </a:r>
          </a:p>
        </p:txBody>
      </p:sp>
      <p:pic>
        <p:nvPicPr>
          <p:cNvPr id="26628" name="Picture 4" descr="http://t3.gstatic.com/images?q=tbn:ANd9GcRLgSzwPV17q2tAIWQCNuHUUP6PA2D1ptKLdZQun9CZZ0_I6jkkLg"/>
          <p:cNvPicPr>
            <a:picLocks noChangeAspect="1" noChangeArrowheads="1"/>
          </p:cNvPicPr>
          <p:nvPr/>
        </p:nvPicPr>
        <p:blipFill>
          <a:blip r:embed="rId3" cstate="print"/>
          <a:srcRect/>
          <a:stretch>
            <a:fillRect/>
          </a:stretch>
        </p:blipFill>
        <p:spPr bwMode="auto">
          <a:xfrm>
            <a:off x="7059441" y="1363468"/>
            <a:ext cx="2654928" cy="3375362"/>
          </a:xfrm>
          <a:prstGeom prst="rect">
            <a:avLst/>
          </a:prstGeom>
          <a:noFill/>
        </p:spPr>
      </p:pic>
      <p:pic>
        <p:nvPicPr>
          <p:cNvPr id="26630" name="Picture 6" descr="http://t0.gstatic.com/images?q=tbn:ANd9GcSBTNEs3nn2qYibGNu_3uI54qbRAFpDkoBAIMp9II69FbjaiH3v"/>
          <p:cNvPicPr>
            <a:picLocks noChangeAspect="1" noChangeArrowheads="1"/>
          </p:cNvPicPr>
          <p:nvPr/>
        </p:nvPicPr>
        <p:blipFill>
          <a:blip r:embed="rId4" cstate="print"/>
          <a:srcRect l="4000" t="3175" r="4000" b="42857"/>
          <a:stretch>
            <a:fillRect/>
          </a:stretch>
        </p:blipFill>
        <p:spPr bwMode="auto">
          <a:xfrm>
            <a:off x="3261511" y="3975267"/>
            <a:ext cx="3121182" cy="2306960"/>
          </a:xfrm>
          <a:prstGeom prst="rect">
            <a:avLst/>
          </a:prstGeom>
          <a:noFill/>
        </p:spPr>
      </p:pic>
    </p:spTree>
    <p:extLst>
      <p:ext uri="{BB962C8B-B14F-4D97-AF65-F5344CB8AC3E}">
        <p14:creationId xmlns:p14="http://schemas.microsoft.com/office/powerpoint/2010/main" val="484647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209800" y="685800"/>
            <a:ext cx="1219200" cy="369332"/>
          </a:xfrm>
          <a:prstGeom prst="rect">
            <a:avLst/>
          </a:prstGeom>
          <a:noFill/>
        </p:spPr>
        <p:txBody>
          <a:bodyPr wrap="square" rtlCol="0">
            <a:spAutoFit/>
          </a:bodyPr>
          <a:lstStyle/>
          <a:p>
            <a:endParaRPr lang="en-US" dirty="0"/>
          </a:p>
        </p:txBody>
      </p:sp>
      <p:sp>
        <p:nvSpPr>
          <p:cNvPr id="6" name="TextBox 5"/>
          <p:cNvSpPr txBox="1"/>
          <p:nvPr/>
        </p:nvSpPr>
        <p:spPr>
          <a:xfrm>
            <a:off x="2209800" y="104746"/>
            <a:ext cx="7772400" cy="769441"/>
          </a:xfrm>
          <a:prstGeom prst="rect">
            <a:avLst/>
          </a:prstGeom>
          <a:noFill/>
        </p:spPr>
        <p:txBody>
          <a:bodyPr wrap="square" rtlCol="0">
            <a:spAutoFit/>
          </a:bodyPr>
          <a:lstStyle/>
          <a:p>
            <a:pPr algn="ctr"/>
            <a:r>
              <a:rPr lang="en-US" sz="4400" dirty="0">
                <a:solidFill>
                  <a:schemeClr val="bg1"/>
                </a:solidFill>
                <a:latin typeface="Rockwell" panose="02060603020205020403" pitchFamily="18" charset="0"/>
                <a:cs typeface="Levenim MT" pitchFamily="2" charset="-79"/>
              </a:rPr>
              <a:t>Tarsus</a:t>
            </a:r>
          </a:p>
        </p:txBody>
      </p:sp>
      <p:sp>
        <p:nvSpPr>
          <p:cNvPr id="9" name="TextBox 8"/>
          <p:cNvSpPr txBox="1"/>
          <p:nvPr/>
        </p:nvSpPr>
        <p:spPr>
          <a:xfrm>
            <a:off x="669956" y="1061819"/>
            <a:ext cx="4953000" cy="3539430"/>
          </a:xfrm>
          <a:prstGeom prst="rect">
            <a:avLst/>
          </a:prstGeom>
          <a:noFill/>
        </p:spPr>
        <p:txBody>
          <a:bodyPr wrap="square" rtlCol="0">
            <a:spAutoFit/>
          </a:bodyPr>
          <a:lstStyle/>
          <a:p>
            <a:r>
              <a:rPr lang="en-US" sz="2800" dirty="0">
                <a:solidFill>
                  <a:schemeClr val="bg1"/>
                </a:solidFill>
                <a:latin typeface="Levenim MT" pitchFamily="2" charset="-79"/>
                <a:cs typeface="Levenim MT" pitchFamily="2" charset="-79"/>
              </a:rPr>
              <a:t>Capital of Cilicia</a:t>
            </a:r>
          </a:p>
          <a:p>
            <a:endParaRPr lang="en-US" sz="2800" dirty="0">
              <a:solidFill>
                <a:schemeClr val="bg1"/>
              </a:solidFill>
              <a:latin typeface="Levenim MT" pitchFamily="2" charset="-79"/>
              <a:cs typeface="Levenim MT" pitchFamily="2" charset="-79"/>
            </a:endParaRPr>
          </a:p>
          <a:p>
            <a:endParaRPr lang="en-US" sz="2800" dirty="0">
              <a:solidFill>
                <a:schemeClr val="bg1"/>
              </a:solidFill>
              <a:latin typeface="Levenim MT" pitchFamily="2" charset="-79"/>
              <a:cs typeface="Levenim MT" pitchFamily="2" charset="-79"/>
            </a:endParaRPr>
          </a:p>
          <a:p>
            <a:endParaRPr lang="en-US" sz="2800" dirty="0">
              <a:solidFill>
                <a:schemeClr val="bg1"/>
              </a:solidFill>
              <a:latin typeface="Levenim MT" pitchFamily="2" charset="-79"/>
              <a:cs typeface="Levenim MT" pitchFamily="2" charset="-79"/>
            </a:endParaRPr>
          </a:p>
          <a:p>
            <a:r>
              <a:rPr lang="en-US" sz="2800" dirty="0">
                <a:solidFill>
                  <a:schemeClr val="bg1"/>
                </a:solidFill>
                <a:latin typeface="Levenim MT" pitchFamily="2" charset="-79"/>
                <a:cs typeface="Levenim MT" pitchFamily="2" charset="-79"/>
              </a:rPr>
              <a:t>One of 3 greatest centers of learning during Saul’s days.</a:t>
            </a:r>
          </a:p>
          <a:p>
            <a:endParaRPr lang="en-US" sz="2800" dirty="0">
              <a:solidFill>
                <a:schemeClr val="bg1"/>
              </a:solidFill>
              <a:latin typeface="Levenim MT" pitchFamily="2" charset="-79"/>
              <a:cs typeface="Levenim MT" pitchFamily="2" charset="-79"/>
            </a:endParaRPr>
          </a:p>
          <a:p>
            <a:endParaRPr lang="en-US" sz="2800" dirty="0">
              <a:solidFill>
                <a:schemeClr val="bg1"/>
              </a:solidFill>
              <a:latin typeface="Levenim MT" pitchFamily="2" charset="-79"/>
              <a:cs typeface="Levenim MT" pitchFamily="2" charset="-79"/>
            </a:endParaRPr>
          </a:p>
        </p:txBody>
      </p:sp>
      <p:pic>
        <p:nvPicPr>
          <p:cNvPr id="25602" name="Picture 2" descr="http://t3.gstatic.com/images?q=tbn:ANd9GcTm8kAoxeN9Hoke3zNI28vFrN7QCfY-x2dUYDNkHdRfiGHxi6-L"/>
          <p:cNvPicPr>
            <a:picLocks noChangeAspect="1" noChangeArrowheads="1"/>
          </p:cNvPicPr>
          <p:nvPr/>
        </p:nvPicPr>
        <p:blipFill>
          <a:blip r:embed="rId3" cstate="print"/>
          <a:srcRect/>
          <a:stretch>
            <a:fillRect/>
          </a:stretch>
        </p:blipFill>
        <p:spPr bwMode="auto">
          <a:xfrm>
            <a:off x="7359334" y="918825"/>
            <a:ext cx="2645121" cy="3938932"/>
          </a:xfrm>
          <a:prstGeom prst="rect">
            <a:avLst/>
          </a:prstGeom>
          <a:noFill/>
        </p:spPr>
      </p:pic>
      <p:pic>
        <p:nvPicPr>
          <p:cNvPr id="25604" name="Picture 4" descr="http://t3.gstatic.com/images?q=tbn:ANd9GcRcN9EMzmh8XHtGlyAYw8ZwQvbqqANYLZWEXBVe52ead6AuFlDz"/>
          <p:cNvPicPr>
            <a:picLocks noChangeAspect="1" noChangeArrowheads="1"/>
          </p:cNvPicPr>
          <p:nvPr/>
        </p:nvPicPr>
        <p:blipFill>
          <a:blip r:embed="rId4" cstate="print"/>
          <a:srcRect/>
          <a:stretch>
            <a:fillRect/>
          </a:stretch>
        </p:blipFill>
        <p:spPr bwMode="auto">
          <a:xfrm>
            <a:off x="2985049" y="4075158"/>
            <a:ext cx="3180360" cy="2388414"/>
          </a:xfrm>
          <a:prstGeom prst="rect">
            <a:avLst/>
          </a:prstGeom>
          <a:noFill/>
        </p:spPr>
      </p:pic>
    </p:spTree>
    <p:extLst>
      <p:ext uri="{BB962C8B-B14F-4D97-AF65-F5344CB8AC3E}">
        <p14:creationId xmlns:p14="http://schemas.microsoft.com/office/powerpoint/2010/main" val="3882886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209800" y="685800"/>
            <a:ext cx="1219200" cy="369332"/>
          </a:xfrm>
          <a:prstGeom prst="rect">
            <a:avLst/>
          </a:prstGeom>
          <a:noFill/>
        </p:spPr>
        <p:txBody>
          <a:bodyPr wrap="square" rtlCol="0">
            <a:spAutoFit/>
          </a:bodyPr>
          <a:lstStyle/>
          <a:p>
            <a:endParaRPr lang="en-US" dirty="0"/>
          </a:p>
        </p:txBody>
      </p:sp>
      <p:sp>
        <p:nvSpPr>
          <p:cNvPr id="6" name="TextBox 5"/>
          <p:cNvSpPr txBox="1"/>
          <p:nvPr/>
        </p:nvSpPr>
        <p:spPr>
          <a:xfrm>
            <a:off x="633743" y="71617"/>
            <a:ext cx="10936586" cy="769441"/>
          </a:xfrm>
          <a:prstGeom prst="rect">
            <a:avLst/>
          </a:prstGeom>
          <a:noFill/>
        </p:spPr>
        <p:txBody>
          <a:bodyPr wrap="square" rtlCol="0">
            <a:spAutoFit/>
          </a:bodyPr>
          <a:lstStyle/>
          <a:p>
            <a:pPr algn="ctr"/>
            <a:r>
              <a:rPr lang="en-US" sz="4400" dirty="0">
                <a:solidFill>
                  <a:schemeClr val="bg1"/>
                </a:solidFill>
                <a:latin typeface="Rockwell" panose="02060603020205020403" pitchFamily="18" charset="0"/>
                <a:cs typeface="Levenim MT" pitchFamily="2" charset="-79"/>
              </a:rPr>
              <a:t>Training and Education of Saul</a:t>
            </a:r>
          </a:p>
        </p:txBody>
      </p:sp>
      <p:sp>
        <p:nvSpPr>
          <p:cNvPr id="9" name="TextBox 8"/>
          <p:cNvSpPr txBox="1"/>
          <p:nvPr/>
        </p:nvSpPr>
        <p:spPr>
          <a:xfrm>
            <a:off x="633743" y="1294984"/>
            <a:ext cx="6200115" cy="3785652"/>
          </a:xfrm>
          <a:prstGeom prst="rect">
            <a:avLst/>
          </a:prstGeom>
          <a:noFill/>
        </p:spPr>
        <p:txBody>
          <a:bodyPr wrap="square" rtlCol="0">
            <a:spAutoFit/>
          </a:bodyPr>
          <a:lstStyle/>
          <a:p>
            <a:r>
              <a:rPr lang="en-US" sz="2400" dirty="0">
                <a:solidFill>
                  <a:schemeClr val="bg1"/>
                </a:solidFill>
                <a:latin typeface="Levenim MT" pitchFamily="2" charset="-79"/>
                <a:cs typeface="Levenim MT" pitchFamily="2" charset="-79"/>
              </a:rPr>
              <a:t>Learned in the Sacred Law</a:t>
            </a:r>
          </a:p>
          <a:p>
            <a:endParaRPr lang="en-US" sz="2400" dirty="0">
              <a:solidFill>
                <a:schemeClr val="bg1"/>
              </a:solidFill>
              <a:latin typeface="Levenim MT" pitchFamily="2" charset="-79"/>
              <a:cs typeface="Levenim MT" pitchFamily="2" charset="-79"/>
            </a:endParaRPr>
          </a:p>
          <a:p>
            <a:r>
              <a:rPr lang="en-US" sz="2400" dirty="0">
                <a:solidFill>
                  <a:schemeClr val="bg1"/>
                </a:solidFill>
                <a:latin typeface="Levenim MT" pitchFamily="2" charset="-79"/>
                <a:cs typeface="Levenim MT" pitchFamily="2" charset="-79"/>
              </a:rPr>
              <a:t>Jewish upbringing with Greek influence. Hebrew tongue (Aramaic), and Greek</a:t>
            </a:r>
          </a:p>
          <a:p>
            <a:endParaRPr lang="en-US" sz="2400" dirty="0">
              <a:solidFill>
                <a:schemeClr val="bg1"/>
              </a:solidFill>
              <a:latin typeface="Levenim MT" pitchFamily="2" charset="-79"/>
              <a:cs typeface="Levenim MT" pitchFamily="2" charset="-79"/>
            </a:endParaRPr>
          </a:p>
          <a:p>
            <a:r>
              <a:rPr lang="en-US" sz="2400" dirty="0">
                <a:solidFill>
                  <a:schemeClr val="bg1"/>
                </a:solidFill>
                <a:latin typeface="Levenim MT" pitchFamily="2" charset="-79"/>
                <a:cs typeface="Levenim MT" pitchFamily="2" charset="-79"/>
              </a:rPr>
              <a:t>Taught by </a:t>
            </a:r>
            <a:r>
              <a:rPr lang="en-US" sz="2400" dirty="0" err="1">
                <a:solidFill>
                  <a:schemeClr val="bg1"/>
                </a:solidFill>
                <a:latin typeface="Levenim MT" pitchFamily="2" charset="-79"/>
                <a:cs typeface="Levenim MT" pitchFamily="2" charset="-79"/>
              </a:rPr>
              <a:t>Gamaliel</a:t>
            </a:r>
            <a:r>
              <a:rPr lang="en-US" sz="2400" dirty="0">
                <a:solidFill>
                  <a:schemeClr val="bg1"/>
                </a:solidFill>
                <a:latin typeface="Levenim MT" pitchFamily="2" charset="-79"/>
                <a:cs typeface="Levenim MT" pitchFamily="2" charset="-79"/>
              </a:rPr>
              <a:t>…a celebrated Jewish teacher</a:t>
            </a:r>
          </a:p>
          <a:p>
            <a:endParaRPr lang="en-US" sz="2400" dirty="0">
              <a:solidFill>
                <a:schemeClr val="bg1"/>
              </a:solidFill>
              <a:latin typeface="Levenim MT" pitchFamily="2" charset="-79"/>
              <a:cs typeface="Levenim MT" pitchFamily="2" charset="-79"/>
            </a:endParaRPr>
          </a:p>
          <a:p>
            <a:r>
              <a:rPr lang="en-US" sz="2400" dirty="0">
                <a:solidFill>
                  <a:schemeClr val="bg1"/>
                </a:solidFill>
                <a:latin typeface="Levenim MT" pitchFamily="2" charset="-79"/>
                <a:cs typeface="Levenim MT" pitchFamily="2" charset="-79"/>
              </a:rPr>
              <a:t>It was an honor to study in the “Beth </a:t>
            </a:r>
            <a:r>
              <a:rPr lang="en-US" sz="2400" dirty="0" err="1">
                <a:solidFill>
                  <a:schemeClr val="bg1"/>
                </a:solidFill>
                <a:latin typeface="Levenim MT" pitchFamily="2" charset="-79"/>
                <a:cs typeface="Levenim MT" pitchFamily="2" charset="-79"/>
              </a:rPr>
              <a:t>Hammidrash</a:t>
            </a:r>
            <a:r>
              <a:rPr lang="en-US" sz="2400" dirty="0">
                <a:solidFill>
                  <a:schemeClr val="bg1"/>
                </a:solidFill>
                <a:latin typeface="Levenim MT" pitchFamily="2" charset="-79"/>
                <a:cs typeface="Levenim MT" pitchFamily="2" charset="-79"/>
              </a:rPr>
              <a:t>” or “House of Interpretation”</a:t>
            </a:r>
          </a:p>
        </p:txBody>
      </p:sp>
      <p:sp>
        <p:nvSpPr>
          <p:cNvPr id="7" name="TextBox 6"/>
          <p:cNvSpPr txBox="1"/>
          <p:nvPr/>
        </p:nvSpPr>
        <p:spPr>
          <a:xfrm>
            <a:off x="8784502" y="6445174"/>
            <a:ext cx="3276600" cy="307777"/>
          </a:xfrm>
          <a:prstGeom prst="rect">
            <a:avLst/>
          </a:prstGeom>
          <a:noFill/>
        </p:spPr>
        <p:txBody>
          <a:bodyPr wrap="square" rtlCol="0">
            <a:spAutoFit/>
          </a:bodyPr>
          <a:lstStyle/>
          <a:p>
            <a:pPr algn="r"/>
            <a:r>
              <a:rPr lang="en-US" sz="1400" dirty="0">
                <a:solidFill>
                  <a:schemeClr val="bg1"/>
                </a:solidFill>
                <a:latin typeface="Levenim MT" pitchFamily="2" charset="-79"/>
                <a:cs typeface="Levenim MT" pitchFamily="2" charset="-79"/>
              </a:rPr>
              <a:t>(3)</a:t>
            </a:r>
          </a:p>
        </p:txBody>
      </p:sp>
      <p:pic>
        <p:nvPicPr>
          <p:cNvPr id="10" name="Picture 6" descr="https://encrypted-tbn2.gstatic.com/images?q=tbn:ANd9GcRA-WG0dMI7kdpuzb1YdoBaYM9oXeoFqNnDToWmjGM300EGGq7A"/>
          <p:cNvPicPr>
            <a:picLocks noChangeAspect="1" noChangeArrowheads="1"/>
          </p:cNvPicPr>
          <p:nvPr/>
        </p:nvPicPr>
        <p:blipFill>
          <a:blip r:embed="rId3" cstate="print"/>
          <a:srcRect/>
          <a:stretch>
            <a:fillRect/>
          </a:stretch>
        </p:blipFill>
        <p:spPr bwMode="auto">
          <a:xfrm>
            <a:off x="8911936" y="3863624"/>
            <a:ext cx="1752600" cy="2476501"/>
          </a:xfrm>
          <a:prstGeom prst="rect">
            <a:avLst/>
          </a:prstGeom>
          <a:noFill/>
        </p:spPr>
      </p:pic>
      <p:pic>
        <p:nvPicPr>
          <p:cNvPr id="12" name="Picture 2" descr="https://encrypted-tbn0.gstatic.com/images?q=tbn:ANd9GcQP8lSRJKC4uBe6ReLPylHM9xhZQMBUKIAatAHa_KvpmxFBDyK5"/>
          <p:cNvPicPr>
            <a:picLocks noChangeAspect="1" noChangeArrowheads="1"/>
          </p:cNvPicPr>
          <p:nvPr/>
        </p:nvPicPr>
        <p:blipFill>
          <a:blip r:embed="rId4" cstate="print"/>
          <a:srcRect/>
          <a:stretch>
            <a:fillRect/>
          </a:stretch>
        </p:blipFill>
        <p:spPr bwMode="auto">
          <a:xfrm>
            <a:off x="6952308" y="1055132"/>
            <a:ext cx="2091350" cy="2509620"/>
          </a:xfrm>
          <a:prstGeom prst="rect">
            <a:avLst/>
          </a:prstGeom>
          <a:noFill/>
        </p:spPr>
      </p:pic>
    </p:spTree>
    <p:extLst>
      <p:ext uri="{BB962C8B-B14F-4D97-AF65-F5344CB8AC3E}">
        <p14:creationId xmlns:p14="http://schemas.microsoft.com/office/powerpoint/2010/main" val="193816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209800" y="685800"/>
            <a:ext cx="1219200" cy="369332"/>
          </a:xfrm>
          <a:prstGeom prst="rect">
            <a:avLst/>
          </a:prstGeom>
          <a:noFill/>
        </p:spPr>
        <p:txBody>
          <a:bodyPr wrap="square" rtlCol="0">
            <a:spAutoFit/>
          </a:bodyPr>
          <a:lstStyle/>
          <a:p>
            <a:endParaRPr lang="en-US" dirty="0"/>
          </a:p>
        </p:txBody>
      </p:sp>
      <p:sp>
        <p:nvSpPr>
          <p:cNvPr id="6" name="TextBox 5"/>
          <p:cNvSpPr txBox="1"/>
          <p:nvPr/>
        </p:nvSpPr>
        <p:spPr>
          <a:xfrm>
            <a:off x="2209800" y="84118"/>
            <a:ext cx="7772400" cy="769441"/>
          </a:xfrm>
          <a:prstGeom prst="rect">
            <a:avLst/>
          </a:prstGeom>
          <a:noFill/>
        </p:spPr>
        <p:txBody>
          <a:bodyPr wrap="square" rtlCol="0">
            <a:spAutoFit/>
          </a:bodyPr>
          <a:lstStyle/>
          <a:p>
            <a:pPr algn="ctr"/>
            <a:r>
              <a:rPr lang="en-US" sz="4400" dirty="0">
                <a:solidFill>
                  <a:schemeClr val="bg1"/>
                </a:solidFill>
                <a:latin typeface="Rockwell" panose="02060603020205020403" pitchFamily="18" charset="0"/>
                <a:cs typeface="Levenim MT" pitchFamily="2" charset="-79"/>
              </a:rPr>
              <a:t>Studies</a:t>
            </a:r>
          </a:p>
        </p:txBody>
      </p:sp>
      <p:sp>
        <p:nvSpPr>
          <p:cNvPr id="9" name="TextBox 8"/>
          <p:cNvSpPr txBox="1"/>
          <p:nvPr/>
        </p:nvSpPr>
        <p:spPr>
          <a:xfrm>
            <a:off x="304799" y="1443841"/>
            <a:ext cx="7200523" cy="3108543"/>
          </a:xfrm>
          <a:prstGeom prst="rect">
            <a:avLst/>
          </a:prstGeom>
          <a:noFill/>
        </p:spPr>
        <p:txBody>
          <a:bodyPr wrap="square" rtlCol="0">
            <a:spAutoFit/>
          </a:bodyPr>
          <a:lstStyle/>
          <a:p>
            <a:r>
              <a:rPr lang="en-US" sz="2800" i="1" dirty="0" err="1">
                <a:solidFill>
                  <a:schemeClr val="bg1"/>
                </a:solidFill>
                <a:latin typeface="Levenim MT" pitchFamily="2" charset="-79"/>
                <a:cs typeface="Levenim MT" pitchFamily="2" charset="-79"/>
              </a:rPr>
              <a:t>Halachah</a:t>
            </a:r>
            <a:r>
              <a:rPr lang="en-US" sz="2800" dirty="0">
                <a:solidFill>
                  <a:schemeClr val="bg1"/>
                </a:solidFill>
                <a:latin typeface="Levenim MT" pitchFamily="2" charset="-79"/>
                <a:cs typeface="Levenim MT" pitchFamily="2" charset="-79"/>
              </a:rPr>
              <a:t>---Precepts of the law---legal code</a:t>
            </a:r>
          </a:p>
          <a:p>
            <a:endParaRPr lang="en-US" sz="2800" dirty="0">
              <a:solidFill>
                <a:schemeClr val="bg1"/>
              </a:solidFill>
              <a:latin typeface="Levenim MT" pitchFamily="2" charset="-79"/>
              <a:cs typeface="Levenim MT" pitchFamily="2" charset="-79"/>
            </a:endParaRPr>
          </a:p>
          <a:p>
            <a:endParaRPr lang="en-US" sz="2800" dirty="0">
              <a:solidFill>
                <a:schemeClr val="bg1"/>
              </a:solidFill>
              <a:latin typeface="Levenim MT" pitchFamily="2" charset="-79"/>
              <a:cs typeface="Levenim MT" pitchFamily="2" charset="-79"/>
            </a:endParaRPr>
          </a:p>
          <a:p>
            <a:r>
              <a:rPr lang="en-US" sz="2800" i="1" dirty="0" err="1">
                <a:solidFill>
                  <a:schemeClr val="bg1"/>
                </a:solidFill>
                <a:latin typeface="Levenim MT" pitchFamily="2" charset="-79"/>
                <a:cs typeface="Levenim MT" pitchFamily="2" charset="-79"/>
              </a:rPr>
              <a:t>Haggada</a:t>
            </a:r>
            <a:r>
              <a:rPr lang="en-US" sz="2800" dirty="0">
                <a:solidFill>
                  <a:schemeClr val="bg1"/>
                </a:solidFill>
                <a:latin typeface="Levenim MT" pitchFamily="2" charset="-79"/>
                <a:cs typeface="Levenim MT" pitchFamily="2" charset="-79"/>
              </a:rPr>
              <a:t>---historical events of the scriptures, using parables and allegories</a:t>
            </a:r>
          </a:p>
          <a:p>
            <a:endParaRPr lang="en-US" sz="2800" dirty="0">
              <a:solidFill>
                <a:schemeClr val="bg1"/>
              </a:solidFill>
              <a:latin typeface="Levenim MT" pitchFamily="2" charset="-79"/>
              <a:cs typeface="Levenim MT" pitchFamily="2" charset="-79"/>
            </a:endParaRPr>
          </a:p>
          <a:p>
            <a:r>
              <a:rPr lang="en-US" sz="2800" dirty="0">
                <a:solidFill>
                  <a:schemeClr val="bg1"/>
                </a:solidFill>
                <a:latin typeface="Levenim MT" pitchFamily="2" charset="-79"/>
                <a:cs typeface="Levenim MT" pitchFamily="2" charset="-79"/>
              </a:rPr>
              <a:t>Possibly trained as a Rabbi</a:t>
            </a:r>
          </a:p>
        </p:txBody>
      </p:sp>
      <p:pic>
        <p:nvPicPr>
          <p:cNvPr id="8" name="Picture 18" descr="https://encrypted-tbn3.gstatic.com/images?q=tbn:ANd9GcQxyJQaDdmf_xYe9m-12LVi-Sg7nsHZD3kKLJRk1yVFBIYJKgaY"/>
          <p:cNvPicPr>
            <a:picLocks noChangeAspect="1" noChangeArrowheads="1"/>
          </p:cNvPicPr>
          <p:nvPr/>
        </p:nvPicPr>
        <p:blipFill>
          <a:blip r:embed="rId3" cstate="print"/>
          <a:srcRect/>
          <a:stretch>
            <a:fillRect/>
          </a:stretch>
        </p:blipFill>
        <p:spPr bwMode="auto">
          <a:xfrm>
            <a:off x="8229600" y="990600"/>
            <a:ext cx="1676400" cy="1971676"/>
          </a:xfrm>
          <a:prstGeom prst="rect">
            <a:avLst/>
          </a:prstGeom>
          <a:noFill/>
        </p:spPr>
      </p:pic>
      <p:pic>
        <p:nvPicPr>
          <p:cNvPr id="10" name="Picture 9" descr="imagesCAJPD03U.jpg"/>
          <p:cNvPicPr>
            <a:picLocks noChangeAspect="1"/>
          </p:cNvPicPr>
          <p:nvPr/>
        </p:nvPicPr>
        <p:blipFill>
          <a:blip r:embed="rId4" cstate="print"/>
          <a:stretch>
            <a:fillRect/>
          </a:stretch>
        </p:blipFill>
        <p:spPr>
          <a:xfrm>
            <a:off x="5656931" y="4313062"/>
            <a:ext cx="2000250" cy="2286000"/>
          </a:xfrm>
          <a:prstGeom prst="rect">
            <a:avLst/>
          </a:prstGeom>
        </p:spPr>
      </p:pic>
      <p:sp>
        <p:nvSpPr>
          <p:cNvPr id="12" name="TextBox 11"/>
          <p:cNvSpPr txBox="1"/>
          <p:nvPr/>
        </p:nvSpPr>
        <p:spPr>
          <a:xfrm>
            <a:off x="8784502" y="6445174"/>
            <a:ext cx="3276600" cy="307777"/>
          </a:xfrm>
          <a:prstGeom prst="rect">
            <a:avLst/>
          </a:prstGeom>
          <a:noFill/>
        </p:spPr>
        <p:txBody>
          <a:bodyPr wrap="square" rtlCol="0">
            <a:spAutoFit/>
          </a:bodyPr>
          <a:lstStyle/>
          <a:p>
            <a:pPr algn="r"/>
            <a:r>
              <a:rPr lang="en-US" sz="1400" dirty="0">
                <a:solidFill>
                  <a:schemeClr val="bg1"/>
                </a:solidFill>
                <a:latin typeface="Levenim MT" pitchFamily="2" charset="-79"/>
                <a:cs typeface="Levenim MT" pitchFamily="2" charset="-79"/>
              </a:rPr>
              <a:t>(3)</a:t>
            </a:r>
          </a:p>
        </p:txBody>
      </p:sp>
    </p:spTree>
    <p:extLst>
      <p:ext uri="{BB962C8B-B14F-4D97-AF65-F5344CB8AC3E}">
        <p14:creationId xmlns:p14="http://schemas.microsoft.com/office/powerpoint/2010/main" val="1286807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209800" y="685800"/>
            <a:ext cx="1219200" cy="369332"/>
          </a:xfrm>
          <a:prstGeom prst="rect">
            <a:avLst/>
          </a:prstGeom>
          <a:noFill/>
        </p:spPr>
        <p:txBody>
          <a:bodyPr wrap="square" rtlCol="0">
            <a:spAutoFit/>
          </a:bodyPr>
          <a:lstStyle/>
          <a:p>
            <a:endParaRPr lang="en-US" dirty="0"/>
          </a:p>
        </p:txBody>
      </p:sp>
      <p:sp>
        <p:nvSpPr>
          <p:cNvPr id="6" name="TextBox 5"/>
          <p:cNvSpPr txBox="1"/>
          <p:nvPr/>
        </p:nvSpPr>
        <p:spPr>
          <a:xfrm>
            <a:off x="1524000" y="101025"/>
            <a:ext cx="9144000" cy="769441"/>
          </a:xfrm>
          <a:prstGeom prst="rect">
            <a:avLst/>
          </a:prstGeom>
          <a:noFill/>
        </p:spPr>
        <p:txBody>
          <a:bodyPr wrap="square" rtlCol="0">
            <a:spAutoFit/>
          </a:bodyPr>
          <a:lstStyle/>
          <a:p>
            <a:pPr algn="ctr"/>
            <a:r>
              <a:rPr lang="en-US" sz="4400" dirty="0">
                <a:solidFill>
                  <a:schemeClr val="bg1"/>
                </a:solidFill>
                <a:latin typeface="Rockwell" panose="02060603020205020403" pitchFamily="18" charset="0"/>
                <a:cs typeface="Levenim MT" pitchFamily="2" charset="-79"/>
              </a:rPr>
              <a:t>Meeting Saul---Luke Records</a:t>
            </a:r>
          </a:p>
        </p:txBody>
      </p:sp>
      <p:sp>
        <p:nvSpPr>
          <p:cNvPr id="7" name="TextBox 6"/>
          <p:cNvSpPr txBox="1"/>
          <p:nvPr/>
        </p:nvSpPr>
        <p:spPr>
          <a:xfrm>
            <a:off x="0" y="6531275"/>
            <a:ext cx="7772400" cy="338554"/>
          </a:xfrm>
          <a:prstGeom prst="rect">
            <a:avLst/>
          </a:prstGeom>
          <a:noFill/>
        </p:spPr>
        <p:txBody>
          <a:bodyPr wrap="square" rtlCol="0">
            <a:spAutoFit/>
          </a:bodyPr>
          <a:lstStyle/>
          <a:p>
            <a:r>
              <a:rPr lang="en-US" sz="1600" dirty="0">
                <a:solidFill>
                  <a:schemeClr val="bg1"/>
                </a:solidFill>
                <a:latin typeface="Levenim MT" pitchFamily="2" charset="-79"/>
                <a:cs typeface="Levenim MT" pitchFamily="2" charset="-79"/>
              </a:rPr>
              <a:t>Acts 7:58</a:t>
            </a:r>
          </a:p>
        </p:txBody>
      </p:sp>
      <p:sp>
        <p:nvSpPr>
          <p:cNvPr id="9" name="TextBox 8"/>
          <p:cNvSpPr txBox="1"/>
          <p:nvPr/>
        </p:nvSpPr>
        <p:spPr>
          <a:xfrm>
            <a:off x="1278802" y="1518673"/>
            <a:ext cx="4953000" cy="954107"/>
          </a:xfrm>
          <a:prstGeom prst="rect">
            <a:avLst/>
          </a:prstGeom>
          <a:noFill/>
        </p:spPr>
        <p:txBody>
          <a:bodyPr wrap="square" rtlCol="0">
            <a:spAutoFit/>
          </a:bodyPr>
          <a:lstStyle/>
          <a:p>
            <a:r>
              <a:rPr lang="en-US" sz="2800" dirty="0">
                <a:solidFill>
                  <a:schemeClr val="bg1"/>
                </a:solidFill>
                <a:latin typeface="Levenim MT" pitchFamily="2" charset="-79"/>
                <a:cs typeface="Levenim MT" pitchFamily="2" charset="-79"/>
              </a:rPr>
              <a:t>The young man present at the stoning of Stephen</a:t>
            </a:r>
          </a:p>
        </p:txBody>
      </p:sp>
      <p:sp>
        <p:nvSpPr>
          <p:cNvPr id="8" name="TextBox 7"/>
          <p:cNvSpPr txBox="1"/>
          <p:nvPr/>
        </p:nvSpPr>
        <p:spPr>
          <a:xfrm>
            <a:off x="5591269" y="4956743"/>
            <a:ext cx="4953000" cy="1384995"/>
          </a:xfrm>
          <a:prstGeom prst="rect">
            <a:avLst/>
          </a:prstGeom>
          <a:noFill/>
        </p:spPr>
        <p:txBody>
          <a:bodyPr wrap="square" rtlCol="0">
            <a:spAutoFit/>
          </a:bodyPr>
          <a:lstStyle/>
          <a:p>
            <a:r>
              <a:rPr lang="en-US" sz="2800" i="1" dirty="0">
                <a:solidFill>
                  <a:srgbClr val="FFFF00"/>
                </a:solidFill>
                <a:latin typeface="Levenim MT" pitchFamily="2" charset="-79"/>
                <a:cs typeface="Levenim MT" pitchFamily="2" charset="-79"/>
              </a:rPr>
              <a:t>“…and a witnesses laid down their clothes at a young man’s feet, whose name was Saul.”</a:t>
            </a:r>
          </a:p>
        </p:txBody>
      </p:sp>
      <p:pic>
        <p:nvPicPr>
          <p:cNvPr id="10" name="Picture 6" descr="http://t2.gstatic.com/images?q=tbn:ANd9GcQB0cnfcUSWAnbBR8YM2kqmwv64zEn-AWQuodSPImx2eUhnIVKc9g"/>
          <p:cNvPicPr>
            <a:picLocks noChangeAspect="1" noChangeArrowheads="1"/>
          </p:cNvPicPr>
          <p:nvPr/>
        </p:nvPicPr>
        <p:blipFill rotWithShape="1">
          <a:blip r:embed="rId3" cstate="print"/>
          <a:srcRect r="-1373" b="9244"/>
          <a:stretch/>
        </p:blipFill>
        <p:spPr bwMode="auto">
          <a:xfrm>
            <a:off x="995881" y="3131644"/>
            <a:ext cx="3295462" cy="2209902"/>
          </a:xfrm>
          <a:prstGeom prst="rect">
            <a:avLst/>
          </a:prstGeom>
          <a:noFill/>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4801" y="1421939"/>
            <a:ext cx="4242915" cy="3345268"/>
          </a:xfrm>
          <a:prstGeom prst="rect">
            <a:avLst/>
          </a:prstGeom>
        </p:spPr>
      </p:pic>
    </p:spTree>
    <p:extLst>
      <p:ext uri="{BB962C8B-B14F-4D97-AF65-F5344CB8AC3E}">
        <p14:creationId xmlns:p14="http://schemas.microsoft.com/office/powerpoint/2010/main" val="202619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209800" y="685800"/>
            <a:ext cx="1219200" cy="369332"/>
          </a:xfrm>
          <a:prstGeom prst="rect">
            <a:avLst/>
          </a:prstGeom>
          <a:noFill/>
        </p:spPr>
        <p:txBody>
          <a:bodyPr wrap="square" rtlCol="0">
            <a:spAutoFit/>
          </a:bodyPr>
          <a:lstStyle/>
          <a:p>
            <a:endParaRPr lang="en-US" dirty="0"/>
          </a:p>
        </p:txBody>
      </p:sp>
      <p:sp>
        <p:nvSpPr>
          <p:cNvPr id="6" name="TextBox 5"/>
          <p:cNvSpPr txBox="1"/>
          <p:nvPr/>
        </p:nvSpPr>
        <p:spPr>
          <a:xfrm>
            <a:off x="596019" y="108735"/>
            <a:ext cx="10999961" cy="769441"/>
          </a:xfrm>
          <a:prstGeom prst="rect">
            <a:avLst/>
          </a:prstGeom>
          <a:noFill/>
        </p:spPr>
        <p:txBody>
          <a:bodyPr wrap="square" rtlCol="0">
            <a:spAutoFit/>
          </a:bodyPr>
          <a:lstStyle/>
          <a:p>
            <a:pPr algn="ctr"/>
            <a:r>
              <a:rPr lang="en-US" sz="4400" dirty="0">
                <a:solidFill>
                  <a:schemeClr val="bg1"/>
                </a:solidFill>
                <a:latin typeface="Rockwell" panose="02060603020205020403" pitchFamily="18" charset="0"/>
                <a:cs typeface="Levenim MT" pitchFamily="2" charset="-79"/>
              </a:rPr>
              <a:t>Persecution of the Church Members</a:t>
            </a:r>
          </a:p>
        </p:txBody>
      </p:sp>
      <p:sp>
        <p:nvSpPr>
          <p:cNvPr id="7" name="TextBox 6"/>
          <p:cNvSpPr txBox="1"/>
          <p:nvPr/>
        </p:nvSpPr>
        <p:spPr>
          <a:xfrm>
            <a:off x="111659" y="6519446"/>
            <a:ext cx="7772400" cy="338554"/>
          </a:xfrm>
          <a:prstGeom prst="rect">
            <a:avLst/>
          </a:prstGeom>
          <a:noFill/>
        </p:spPr>
        <p:txBody>
          <a:bodyPr wrap="square" rtlCol="0">
            <a:spAutoFit/>
          </a:bodyPr>
          <a:lstStyle/>
          <a:p>
            <a:r>
              <a:rPr lang="en-US" sz="1600" dirty="0">
                <a:solidFill>
                  <a:schemeClr val="bg1"/>
                </a:solidFill>
                <a:latin typeface="Levenim MT" pitchFamily="2" charset="-79"/>
                <a:cs typeface="Levenim MT" pitchFamily="2" charset="-79"/>
              </a:rPr>
              <a:t>Acts 8:1-4</a:t>
            </a:r>
          </a:p>
        </p:txBody>
      </p:sp>
      <p:sp>
        <p:nvSpPr>
          <p:cNvPr id="9" name="TextBox 8"/>
          <p:cNvSpPr txBox="1"/>
          <p:nvPr/>
        </p:nvSpPr>
        <p:spPr>
          <a:xfrm>
            <a:off x="952500" y="1557599"/>
            <a:ext cx="4953000" cy="954107"/>
          </a:xfrm>
          <a:prstGeom prst="rect">
            <a:avLst/>
          </a:prstGeom>
          <a:noFill/>
        </p:spPr>
        <p:txBody>
          <a:bodyPr wrap="square" rtlCol="0">
            <a:spAutoFit/>
          </a:bodyPr>
          <a:lstStyle/>
          <a:p>
            <a:r>
              <a:rPr lang="en-US" sz="2800" i="1" dirty="0">
                <a:solidFill>
                  <a:srgbClr val="FFFF00"/>
                </a:solidFill>
                <a:latin typeface="Levenim MT" pitchFamily="2" charset="-79"/>
                <a:cs typeface="Levenim MT" pitchFamily="2" charset="-79"/>
              </a:rPr>
              <a:t>“And Saul was consenting unto his (Stephen’s) death.”</a:t>
            </a:r>
          </a:p>
        </p:txBody>
      </p:sp>
      <p:sp>
        <p:nvSpPr>
          <p:cNvPr id="8" name="TextBox 7"/>
          <p:cNvSpPr txBox="1"/>
          <p:nvPr/>
        </p:nvSpPr>
        <p:spPr>
          <a:xfrm>
            <a:off x="5486400" y="4180345"/>
            <a:ext cx="5957180" cy="1815882"/>
          </a:xfrm>
          <a:prstGeom prst="rect">
            <a:avLst/>
          </a:prstGeom>
          <a:noFill/>
        </p:spPr>
        <p:txBody>
          <a:bodyPr wrap="square" rtlCol="0">
            <a:spAutoFit/>
          </a:bodyPr>
          <a:lstStyle/>
          <a:p>
            <a:r>
              <a:rPr lang="en-US" sz="2800" i="1" dirty="0">
                <a:solidFill>
                  <a:srgbClr val="FFFF00"/>
                </a:solidFill>
                <a:latin typeface="Levenim MT" pitchFamily="2" charset="-79"/>
                <a:cs typeface="Levenim MT" pitchFamily="2" charset="-79"/>
              </a:rPr>
              <a:t>“As for Saul, he made </a:t>
            </a:r>
            <a:r>
              <a:rPr lang="en-US" sz="2800" i="1" dirty="0" err="1">
                <a:solidFill>
                  <a:srgbClr val="FFFF00"/>
                </a:solidFill>
                <a:latin typeface="Levenim MT" pitchFamily="2" charset="-79"/>
                <a:cs typeface="Levenim MT" pitchFamily="2" charset="-79"/>
              </a:rPr>
              <a:t>havock</a:t>
            </a:r>
            <a:r>
              <a:rPr lang="en-US" sz="2800" i="1" dirty="0">
                <a:solidFill>
                  <a:srgbClr val="FFFF00"/>
                </a:solidFill>
                <a:latin typeface="Levenim MT" pitchFamily="2" charset="-79"/>
                <a:cs typeface="Levenim MT" pitchFamily="2" charset="-79"/>
              </a:rPr>
              <a:t> of the church, entering into every house, and haling men and women committed them to prison.”</a:t>
            </a:r>
          </a:p>
        </p:txBody>
      </p:sp>
      <p:sp>
        <p:nvSpPr>
          <p:cNvPr id="20482" name="AutoShape 2" descr="data:image/jpeg;base64,/9j/4AAQSkZJRgABAQAAAQABAAD/2wCEAAkGBhQSEBUUEhQVFBIVGBQVFRcVFxQVFBcXFRQVFRUVFBUXHCYeFxkjGRQUHy8gJCcpLCwsFR8xNTAqNSYrLCoBCQoKDgwOGQ8PGiwcHCAqLCkpKSkpLCkpLCwpLCkpKSkpKSkpKSkpKSkpLCkpKSksLCkpNSkpKSwpKSkpLCosKf/AABEIAJAA8AMBIgACEQEDEQH/xAAbAAABBQEBAAAAAAAAAAAAAAACAQMEBQYAB//EAEAQAAEDAgQDBQUFBgQHAAAAAAEAAhEDIQQFEjEGQVEHEyJhcTKBkaGxFSNCUsEWM4LR4fAUJGLCJUNjcpKTov/EABgBAAMBAQAAAAAAAAAAAAAAAAABAgME/8QAJxEBAQACAQIFAwUAAAAAAAAAAAECESESMQNBUWFxIzJCEyIzgbH/2gAMAwEAAhEDEQA/APEApeGpwJKiN3VkdlGTTEIq38k6Cm2hED02ULJUfCYYJM39U/UFkLGwEwdaU4E20IgUjEQgc26OVyAZq0kbaYAXF87CfPl8Sn6GXPdflziw+O6CMPpgrmthWv8Ag45KRTwJ328ktnpRly4qzq4B4Map9Gj5zKA4Dq35T9EbPSs0IRb0VtiMnP8Ay/aA2P6FVLmvaYe0/AhMq57kzp6jZPFM1DBThUtIylcE3RG6PUmUN1mJnSpdQWUcpwqZqIEbyhDVTOkS6U6AAEkhGxoLGIwYSNK4oMb6cEKewqIwT6KTKirgj1XEpvvEjnJK2OJXAJO8SB6AeC4lB3ico0S7ZIEaeSlYbLy87fqpuEyzTv6nl8Sp2XZgw1m0aYLqjjA0jn6m52Oym30VJ6lw2S6RJCnUsA/Zg35nZaWjwpWc0Es8YMhpd4T5Ogf1VLW4CxNY99SrscNTtIFRzmCJBaDzg2hZde/Np0or8s0NBIkiAAJifNPMok+zY/6QPh5qLX4Dx4qAiACLlriASOoHNWWNxD8Phwa1MhzSRUtqIt4XtIs5pPwR8KkiS3IzAJjVAmOqE5Y1p/oncoz1lem0tBJPlF9j1hSKldxlpZtyEfXmp3YSqrYVu4sfKI+PVQauWzurctAtpv7vdCZqYMwTt8xuqlLTL5hljSRsDe45z5qjxuAI845/z6LaY2k0crCwMKoxNIT9el77LTHJGUZNsgwU4SrLH5b+Ju3MfyVc1a72z1p0ptwRvCRqYN91zSBPBNPagjbmpNNkoK5yaKAFE4oZSwmE0bIX1LJSmXhQuiFSURKaphESmWylyLUmZSyjRbSsI3U8DqVoMue01mUWAOqVHBjfygu5uI3joo3AeBp1scxtYxTh7nfwtJhW+Y0aNDPKBw/3dMvouh4IDHE6SS2JiYMeazyvOvZXVI9Mybs/aADV8ZtII8PuB9F5pwBg2U890VXDTSdiBqNgdAcAQvVsZmLnu0AzVaJkF3dO8hfcgfGV5Pwu4Mz1+pmvS7EeG241deQIn3LDw7xkV8bq7eT3PMMwosw9SoHCGsebETLWEgdZssn2MuY7LPEYd31W58y0zf1UXPc3aMHiHtYZLHgl0OaCWO/+od6KB2Y1W/Y9QOJkvrw2YAcWCCT6lTLOi2eonjW81rOzJ3fZZScXFz2uqscSSSSKjpPvmU5x9l//AA3FEjak7z5iFn+yPEtbl9WmPbbiHwbAkFrYF/UK24szGscsxAqMkPpvAIjqLxM7C5SvT+pqNZ43lWQ4CykVMpNUAipTNctcww/weIDoR5GVV8N8Q1X1XU8Q5pI21tAIdzbLech1vJbjsSLTlek797VEeRiyq+D8tY/NM0oPaHAPa8A32e7rz8YWl75NMb2RGZlSqvLKcamSCB5cxNiNro3giNzbYk28ln6uRsZnNajqcxrASwAwSSGwJ6SdvRTKmYBtQUy4vfzBHi26qbPQ5dp1egzykfI9FmMzoaTIPmtC+rLbW6qmx17G46qsaVV1IQL7fHdUWYYaHEjYq57uCPko+Mob9CtZeWdUYK4lE9sGELlogmpC9K5C5MjUJYXOSTCaQkJWldqSlMkmUL0spCpWBoSOTmlAUJAuSlq6Eyavs3y9tbFuDnFoFNxBAkhxLWtPxKmcZ4WM3otqPEHuZfdogvu4mLGOcGEHZTje7xbzAcXU9AB2Op7Z+QKsu1Wu37Qw1W2iADcGBTqyWubygOAg8lhr6v8ATO92yr6WQzDl5Ywsc2RBn8RFhJjcrz7I6x/aBxc2Sa1aWu2Mh25/VekkOp1AG7u0ulwIGnxSSbagREeoHr53ljm/tG7WSGmpVk3kA03dLrHw/wAvhOL0fijIHVsFinNAAFN8ADwAMaS6CD5bxeJVL2S4NxyyoWBxPe1pcIhoDG3vzMQrjMOIhSwmKYwl1NzKzYdYj7pzdR98CI5Km7Msyf8AZzKWsDx13NbYS2Rqv1md9pRjqeHb7nua4Ndkrg9tYQdL8Q0kdPC0tkeZEe8rbcR46m7L8S0S1rKNZtpHjBIgibgn6rC9nL299jWtlo78RB3BLrR5ad/NbTiJgbl2JFRkvNN+nSTHsuInTaIMyeYKJL18H1TbIdmWfCnloaBL216hJEeyQ0kdT68lN4RxY/aLF9K1HUPUGk6/TYqD2T4actrGJ+/c0gNJeZZThojaeqjhjsPn7NgXUSTB1DTomxG9myllnZ4mUvo2xy51eywxOCa7iesypdr6DiP/AFtI+izPFfD0ZtRpNdAe0PmJs2Ttz9lWz88niOlUudVLQYtvSIG/uUnirEH7awZAuKVTfa/eSVfVzPhvrgVLARTMDYmTuJFlSZhSIVnnnED6dak1sAOBNXw8iYbq6Gx3uqTMcyLi6D8DNtwfRLHfdVqnqvOqyj4prif7Kkmobk2UCqSedlrGdQMXTg3CjuKm4htv1UBzZC1iKEuSlDzSppA4JEbtk3KZOhLKGUqZJIKQN+aUFG0KVkJQaUbt0UJA0WJstUqE04JjTT9m9R7cS80zD+7tf/W2Y6mNvcrHtPwVRtPDOeXH942XDxXDCATF4DY9yrOzt4GMJLiNNNxgN1F0wNMch5q17T8aX0qQc4m/gBjYN8VtxBI9dSyv8kc+X3vVcFmjKzWC7iQ2dJa8Hwghp1bECPcF46MQGcQOceVZ+0/kI+q3nDLDUwNJ1ENBdRvtIOnu3EE3mxiSd1526vGeS86SK0E9PDp5+5Z4Y66oJK22b5YxmFxFTQ/XVZW0gSKLAGkzP4nQTZZvswqio9zKj+7ZTpvAdYkGrUYSGgi1mOuFvMwqg4PEtlhmhWN7tce7cQ48p6HdYrsyxFFmExHeganPaGuktcC1mxd+U6zbqPSHjjrCjtB8D4k08djGUg6oS4tZGqT948A25kHmvTcwzr/I1qbm+M0awduSfun2kj2pIt5FeT8MYgtx+KLLgnVqBP5uv8R+C3WZ5nqpPbULm6mO2LoBdTd4S3pt4gs87Zkm/cq+xR9X/C1tDg1neumYt92y99rdbIM6y/uc5wMmmQ5j26pIY72732FxFoKZ7F65bh6+ofdd63XAkwad5HNv03S8fllLEYBzAC1tR0EEuse7BaXGxM3taCFllj9a++/8a7VWfVD9sYd8NOv8tmn2hboLLQcXOZTzLL3bAtqUyeV5j5uPyWVzjERj8ETvIBPI6qhH6q14+xQZXwLz7LahJBvZpp3/AL6reT7Z7OnfAOM8Tortc0atVJ4eCLQ02J+Lll8A7WDeBI9OsK9z3PBUebWg/SP1VBhsQ3SGixuekkmSLLTCcFck5xBHyUavSt5I2P8AghqXVQqiV6VtrqoIurqtcb2+ap6rYcVUIw9q4bIigCpLkEIym5ThOhcUgKVMkoBE4wkC4hQtzAilAJC4FBjGybKMbIQ1ANVCRJHkmqldzvacTHUk/VbHs5wDK2LfTdSZVJpO0Co0ua10t8RaHCYE9d13HmUGk9zHsDHsNgAWgtG+kflvIT6tXTDKzagy7ivFYdobRrvY1sw0Hw33sd1ExOa1alY1nvJqkyXWBmIn4K84ba3uf3bXO1m8S7SQ3w322+ajf4amMwY1n7svZb/uiR8U9wbMHizFaHM752h0hw8IkOEEWG3kuy/iF1KiaQY1wLtYJmQSACB5Q0LWZthQKb21GNY8U6nIXcwEztaQW7dVW8IZOyrTBgd4XkSQSBA8ImIElRua7Fbwj5Vi8VRxPeMoS/uh4CIJYbB0b8t1Z43j7EGWVcKC4B7RqFQFocIMfI+5ScI1v2kNUuLqPiMggXg2Gw0jZX9XDw8tcNIcNNy0X0jS6RtJN53hZZXG3mI6pt5/wvxjVwjXspsD+8cwwSd22Fh7UgxCXiDiTEVe77yn3QY7WwQ8DyjVuFc9lmRU69epVqEh1A030zfRq8Zhx/ht6Kw7Tq1Wph2F5JZTe0MtDQHNfBHWYddFuE8TWufVpthMXnVd7mPeTNMzTOkAAyHWt1hBmWcVq7g6s9zyPZnlebQtTxxhg2jhN9JL7Gxg6D7+al9pVAdxQeBEHT7i2f8AatJnOOGkm4wRxT+puipvcSOS0+eMaGEhoiwG0SYE/BUFYAOCvewuMHWBTtR8qtw7uhUgV7+ahoZr4iHRFvrHNQsS2HEJ2tWioSRPQKPXfJBPNVEgKAlHKbIhUVLKByIIDugq5IlSFMkyUrSkASc1C4cKHSuLrrggyFckJulaUBbcK5j3Fd7w3UTTIEXLSS3xjpG62HFXcVcO8+B726rtc4NbUe1sPAFtL4Do2DpsFn+znFNp44Of7AY4u87helsyulpqlrBpcGQwhnhA1uaATeJefL4KMrzHNndV5nwRiAGFpgQ4wdJLiXCCCZsI5x71WZ0AzMByGqmTG8WutLwrlrS3ERBDK72lh8Dw3T4XCp+HnaCPCZWcz2+PZcmTS3gn2gOVjboql/dYc7txXxLcRhyKsa2U6pDrB2kMdBnbYARuSs/wXlxfhy8MEhzruPhIjePL9VYVmUyysyBq7upAgagQJtH4QI581D4EqThi0iGmoRqJIBOljgLiPw+p+Kj8btF7XSJiMQaeMoEsLTpcDqJkyXQduW61+KwlSqQ4aQRqMA7AgDU31WS4jxOnH0CCWgQCTII1On1A8S1P2lUc5rgZIBafDoJEWktEOEi3OFOc7Jy8mf7Ms0fSOIpsDi+r3bQBO41wTF7T9VK7QcUXUHBzRJdTLTfYCDpHkTEkbFVvZ/hnvOKDXADS0PaXaQ9pc6w87Kz4jw8YKrILgA3u5JOm7dREm+wE+Sq8Zqt5VfF2K14PCu1atOkfi502nn5g/NS+M8TrwLQdw5h+v80xxNhm/ZOEe0GXBuqdtQDmmL9NPRR8bV73BOB3DWke6ESdvlvjeC5oScOyP+mSfQAqkdQLiT0E+kK9Dg7DUvRk/wDif6IH0wBYC48SuBnqby0pxuJg7dU3WEOI6FIDBmJjqnpWwvdJlNOf1UipFvP5QmqrIE8k4ABI7dcHJHFMEQv3RIXIIgK5cFyZJYchQyu1KVbE5cHIHFISgbFqStcmpSyjQ203AVVoxkvj93UjUQBIEyZ9DA5mFvK9VlRoOtzttJMtJLiQGDkNx5LzDht3+ZZeNyT5ASY6mFvS6iWOkltMkbnxhzW+ExzB2UWau3PnN1dZPwvVwuNc57HM1v7xhudU0g4xF/zA9DPksDx9RaMRRe1rmtcCLiGO0VT4qZG7YIE2uCvQMF2gsAaXXcwgNu4tAAglgmQXc5PutCwHaJn7cTVpFrQ0N1zsJktiQLbAeqMectqksXGZZcxrS5uppcwtABadqZL5cRt4ZjfZUvA+PLGlpDnNc4gtF23aIJA59L9ffJObgYc0wJbDtBtLdQOog85/RZ7J85dQDmsJaSfaHIRCjDG6sp3Grnja1TDvILTckO3Gkt3BE+d+S0WRsr1KelpYADZ5cGtcGW0tO15m8fJYTPc3fiCDUeXkTvymJj4D4JaGeuDNJAsAJFjYc+pWlx3OB0eVW3A1drKtZz3hp8IAkySXOkiLEAA7/mFitDneb0n0ajNRdqa5rST0FvDtvBHNee4XGOpv1skSpGLxz6u9kWc7P9OXlOzbMXPwVCmX2psgNgx7Rd8RMSooxA7uA4XbpIi+0QVVtEmEgaf73+CelzhZYXNCKYabhsQNtipDM4abG3QHb4qm1W6LhUndPQSsR7U9UOg8gbphlUt8wpbMWDYIBp50nYSmMRXJEWRYp/inruo73SnIVI10J1MpxpsnShSUjiuKTkgyBKkXSgHZXShlcSkCuKQlISulMOlDK4lcgH8JiHMdqaYNxKn084eDJ8U9Sf7Cq6RupB8lNOHsRm5Nm+Eesn3kqJVr6jck+qWrSkpHYdOaFlP065AgJh7TPJN6SFwqdUaLZ3VPquLtNgE0HXUltQckU5yFlQTcJarot1XVKiZeeXRKTZ3gXeQbhcXz6+Vk2Tsk9FWk7OEmE2BdOMq9UDzeyBSmQkDkOpHpQQXFCiKQhMERsCBOtCBCFCdkbghKRhXLglQT/9k="/>
          <p:cNvSpPr>
            <a:spLocks noChangeAspect="1" noChangeArrowheads="1"/>
          </p:cNvSpPr>
          <p:nvPr/>
        </p:nvSpPr>
        <p:spPr bwMode="auto">
          <a:xfrm>
            <a:off x="1587500" y="-665163"/>
            <a:ext cx="2286000" cy="1371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484" name="Picture 4" descr="http://lookupradio.com/wp-content/uploads/2011/10/Prison-cell-001-300x180.jpg"/>
          <p:cNvPicPr>
            <a:picLocks noChangeAspect="1" noChangeArrowheads="1"/>
          </p:cNvPicPr>
          <p:nvPr/>
        </p:nvPicPr>
        <p:blipFill>
          <a:blip r:embed="rId3" cstate="print"/>
          <a:srcRect/>
          <a:stretch>
            <a:fillRect/>
          </a:stretch>
        </p:blipFill>
        <p:spPr bwMode="auto">
          <a:xfrm>
            <a:off x="6502650" y="1775237"/>
            <a:ext cx="3890727" cy="2334436"/>
          </a:xfrm>
          <a:prstGeom prst="rect">
            <a:avLst/>
          </a:prstGeom>
          <a:noFill/>
        </p:spPr>
      </p:pic>
      <p:pic>
        <p:nvPicPr>
          <p:cNvPr id="12" name="Picture 4" descr="https://encrypted-tbn1.gstatic.com/images?q=tbn:ANd9GcSb-75tYyXjnflBZS6uA804Pss3u2Vyh20vdM9Wj7Cm0p9crbm0"/>
          <p:cNvPicPr>
            <a:picLocks noChangeAspect="1" noChangeArrowheads="1"/>
          </p:cNvPicPr>
          <p:nvPr/>
        </p:nvPicPr>
        <p:blipFill>
          <a:blip r:embed="rId4" cstate="print"/>
          <a:srcRect/>
          <a:stretch>
            <a:fillRect/>
          </a:stretch>
        </p:blipFill>
        <p:spPr bwMode="auto">
          <a:xfrm>
            <a:off x="2438399" y="2942455"/>
            <a:ext cx="2124547" cy="3233515"/>
          </a:xfrm>
          <a:prstGeom prst="rect">
            <a:avLst/>
          </a:prstGeom>
          <a:noFill/>
        </p:spPr>
      </p:pic>
    </p:spTree>
    <p:extLst>
      <p:ext uri="{BB962C8B-B14F-4D97-AF65-F5344CB8AC3E}">
        <p14:creationId xmlns:p14="http://schemas.microsoft.com/office/powerpoint/2010/main" val="22274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766</TotalTime>
  <Words>3444</Words>
  <Application>Microsoft Office PowerPoint</Application>
  <PresentationFormat>Widescreen</PresentationFormat>
  <Paragraphs>310</Paragraphs>
  <Slides>33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Levenim MT</vt:lpstr>
      <vt:lpstr>Abadi</vt:lpstr>
      <vt:lpstr>Rockwell</vt:lpstr>
      <vt:lpstr>Palatino</vt:lpstr>
      <vt:lpstr>Arial</vt:lpstr>
      <vt:lpstr>Calibri Light</vt:lpstr>
      <vt:lpstr>Calibri</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87</cp:revision>
  <dcterms:created xsi:type="dcterms:W3CDTF">2016-05-16T13:36:31Z</dcterms:created>
  <dcterms:modified xsi:type="dcterms:W3CDTF">2020-09-04T16:43:10Z</dcterms:modified>
</cp:coreProperties>
</file>