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5" r:id="rId5"/>
    <p:sldId id="266" r:id="rId6"/>
    <p:sldId id="267" r:id="rId7"/>
    <p:sldId id="268" r:id="rId8"/>
    <p:sldId id="269" r:id="rId9"/>
    <p:sldId id="270" r:id="rId10"/>
    <p:sldId id="271" r:id="rId11"/>
    <p:sldId id="272" r:id="rId12"/>
    <p:sldId id="273" r:id="rId13"/>
    <p:sldId id="274" r:id="rId14"/>
    <p:sldId id="258" r:id="rId15"/>
    <p:sldId id="277" r:id="rId16"/>
    <p:sldId id="278" r:id="rId17"/>
    <p:sldId id="279" r:id="rId18"/>
    <p:sldId id="280" r:id="rId19"/>
    <p:sldId id="276" r:id="rId20"/>
    <p:sldId id="261" r:id="rId21"/>
    <p:sldId id="275" r:id="rId22"/>
  </p:sldIdLst>
  <p:sldSz cx="12192000" cy="6858000"/>
  <p:notesSz cx="6858000" cy="9144000"/>
  <p:embeddedFontLst>
    <p:embeddedFont>
      <p:font typeface="Algerian" panose="04020705040A02060702" pitchFamily="8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alatino"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B28A2E-9C37-45A9-962A-B9661C832AE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347940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8A2E-9C37-45A9-962A-B9661C832AE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402771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8A2E-9C37-45A9-962A-B9661C832AE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34265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8A2E-9C37-45A9-962A-B9661C832AE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185187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28A2E-9C37-45A9-962A-B9661C832AE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144927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28A2E-9C37-45A9-962A-B9661C832AE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257760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B28A2E-9C37-45A9-962A-B9661C832AE3}"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112077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28A2E-9C37-45A9-962A-B9661C832AE3}"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27868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28A2E-9C37-45A9-962A-B9661C832AE3}"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75926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B28A2E-9C37-45A9-962A-B9661C832AE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190613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B28A2E-9C37-45A9-962A-B9661C832AE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191E-2219-4274-A280-EA689EC721B7}" type="slidenum">
              <a:rPr lang="en-US" smtClean="0"/>
              <a:pPr/>
              <a:t>‹#›</a:t>
            </a:fld>
            <a:endParaRPr lang="en-US"/>
          </a:p>
        </p:txBody>
      </p:sp>
    </p:spTree>
    <p:extLst>
      <p:ext uri="{BB962C8B-B14F-4D97-AF65-F5344CB8AC3E}">
        <p14:creationId xmlns:p14="http://schemas.microsoft.com/office/powerpoint/2010/main" val="334358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E-9C37-45A9-962A-B9661C832AE3}" type="datetimeFigureOut">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3191E-2219-4274-A280-EA689EC721B7}" type="slidenum">
              <a:rPr lang="en-US" smtClean="0"/>
              <a:pPr/>
              <a:t>‹#›</a:t>
            </a:fld>
            <a:endParaRPr lang="en-US"/>
          </a:p>
        </p:txBody>
      </p:sp>
    </p:spTree>
    <p:extLst>
      <p:ext uri="{BB962C8B-B14F-4D97-AF65-F5344CB8AC3E}">
        <p14:creationId xmlns:p14="http://schemas.microsoft.com/office/powerpoint/2010/main" val="351922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E091B-7033-42C8-9B82-07748F62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92174" cy="371192"/>
          </a:xfrm>
          <a:prstGeom prst="rect">
            <a:avLst/>
          </a:prstGeom>
          <a:noFill/>
        </p:spPr>
        <p:txBody>
          <a:bodyPr wrap="square" rtlCol="0">
            <a:spAutoFit/>
          </a:bodyPr>
          <a:lstStyle/>
          <a:p>
            <a:r>
              <a:rPr lang="en-US" dirty="0"/>
              <a:t>Lesson 9</a:t>
            </a:r>
          </a:p>
        </p:txBody>
      </p:sp>
      <p:sp>
        <p:nvSpPr>
          <p:cNvPr id="6" name="TextBox 5"/>
          <p:cNvSpPr txBox="1"/>
          <p:nvPr/>
        </p:nvSpPr>
        <p:spPr>
          <a:xfrm>
            <a:off x="0" y="758982"/>
            <a:ext cx="12192000" cy="1877437"/>
          </a:xfrm>
          <a:prstGeom prst="rect">
            <a:avLst/>
          </a:prstGeom>
          <a:noFill/>
        </p:spPr>
        <p:txBody>
          <a:bodyPr wrap="square" rtlCol="0">
            <a:spAutoFit/>
          </a:bodyPr>
          <a:lstStyle/>
          <a:p>
            <a:pPr algn="ctr"/>
            <a:r>
              <a:rPr lang="en-US" sz="4400" dirty="0">
                <a:latin typeface="Algerian" panose="04020705040A02060702" pitchFamily="82" charset="0"/>
              </a:rPr>
              <a:t>Sermon on the Mount</a:t>
            </a:r>
          </a:p>
          <a:p>
            <a:pPr algn="ctr"/>
            <a:r>
              <a:rPr lang="en-US" sz="4400" dirty="0">
                <a:latin typeface="Algerian" panose="04020705040A02060702" pitchFamily="82" charset="0"/>
              </a:rPr>
              <a:t>The Beatitudes</a:t>
            </a:r>
          </a:p>
          <a:p>
            <a:pPr algn="ctr"/>
            <a:r>
              <a:rPr lang="en-US" sz="2800" dirty="0">
                <a:latin typeface="Algerian" panose="04020705040A02060702" pitchFamily="82" charset="0"/>
              </a:rPr>
              <a:t>Matthew 5:1-16</a:t>
            </a:r>
          </a:p>
        </p:txBody>
      </p:sp>
      <p:sp>
        <p:nvSpPr>
          <p:cNvPr id="5" name="Rectangle 4"/>
          <p:cNvSpPr/>
          <p:nvPr/>
        </p:nvSpPr>
        <p:spPr>
          <a:xfrm>
            <a:off x="3694736" y="3168134"/>
            <a:ext cx="5186035" cy="369332"/>
          </a:xfrm>
          <a:prstGeom prst="rect">
            <a:avLst/>
          </a:prstGeom>
        </p:spPr>
        <p:txBody>
          <a:bodyPr wrap="none">
            <a:spAutoFit/>
          </a:bodyPr>
          <a:lstStyle/>
          <a:p>
            <a:r>
              <a:rPr lang="en-US" b="0" i="1" dirty="0">
                <a:solidFill>
                  <a:srgbClr val="333333"/>
                </a:solidFill>
                <a:effectLst/>
                <a:latin typeface="Open Sans"/>
              </a:rPr>
              <a:t>“the kingdom of heaven is at hand” Matthew 4:17</a:t>
            </a:r>
            <a:endParaRPr lang="en-US" i="1" dirty="0"/>
          </a:p>
        </p:txBody>
      </p:sp>
    </p:spTree>
    <p:extLst>
      <p:ext uri="{BB962C8B-B14F-4D97-AF65-F5344CB8AC3E}">
        <p14:creationId xmlns:p14="http://schemas.microsoft.com/office/powerpoint/2010/main" val="362813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349" y="848578"/>
            <a:ext cx="5544394" cy="1323439"/>
          </a:xfrm>
          <a:prstGeom prst="rect">
            <a:avLst/>
          </a:prstGeom>
          <a:noFill/>
        </p:spPr>
        <p:txBody>
          <a:bodyPr wrap="square" rtlCol="0">
            <a:spAutoFit/>
          </a:bodyPr>
          <a:lstStyle/>
          <a:p>
            <a:r>
              <a:rPr lang="en-US" sz="2000" dirty="0"/>
              <a:t>The pure in heart are those who love the Lord, who seek to follow Him and keep His commandments, who are striving to live virtuous lives and endure faithfully to the end.</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Pure in Heart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5:8</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12:8</a:t>
            </a:r>
            <a:endParaRPr lang="en-US" sz="2000" dirty="0"/>
          </a:p>
        </p:txBody>
      </p:sp>
      <p:sp>
        <p:nvSpPr>
          <p:cNvPr id="2" name="Rectangle 1"/>
          <p:cNvSpPr/>
          <p:nvPr/>
        </p:nvSpPr>
        <p:spPr>
          <a:xfrm>
            <a:off x="7840300" y="894790"/>
            <a:ext cx="3712029" cy="1477328"/>
          </a:xfrm>
          <a:prstGeom prst="rect">
            <a:avLst/>
          </a:prstGeom>
        </p:spPr>
        <p:txBody>
          <a:bodyPr wrap="square">
            <a:spAutoFit/>
          </a:bodyPr>
          <a:lstStyle/>
          <a:p>
            <a:r>
              <a:rPr lang="en-US" dirty="0"/>
              <a:t>The pure in heart are those who control their thoughts to keep themselves free from immoral fantasies and deeds” (7)</a:t>
            </a:r>
          </a:p>
          <a:p>
            <a:endParaRPr lang="en-US" dirty="0"/>
          </a:p>
        </p:txBody>
      </p:sp>
      <p:grpSp>
        <p:nvGrpSpPr>
          <p:cNvPr id="9" name="Group 8"/>
          <p:cNvGrpSpPr/>
          <p:nvPr/>
        </p:nvGrpSpPr>
        <p:grpSpPr>
          <a:xfrm>
            <a:off x="4821497" y="4918478"/>
            <a:ext cx="2330519" cy="1837854"/>
            <a:chOff x="1182004" y="4773622"/>
            <a:chExt cx="2330519" cy="1837854"/>
          </a:xfrm>
        </p:grpSpPr>
        <p:sp>
          <p:nvSpPr>
            <p:cNvPr id="10" name="Rectangle 9"/>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644622" y="4836497"/>
              <a:ext cx="953831" cy="1712103"/>
              <a:chOff x="1246937" y="4853494"/>
              <a:chExt cx="953831" cy="1712103"/>
            </a:xfrm>
          </p:grpSpPr>
          <p:grpSp>
            <p:nvGrpSpPr>
              <p:cNvPr id="13" name="Group 12"/>
              <p:cNvGrpSpPr/>
              <p:nvPr/>
            </p:nvGrpSpPr>
            <p:grpSpPr>
              <a:xfrm>
                <a:off x="1638409" y="4940032"/>
                <a:ext cx="562359" cy="1625565"/>
                <a:chOff x="1758767" y="2093884"/>
                <a:chExt cx="867634" cy="2502264"/>
              </a:xfrm>
            </p:grpSpPr>
            <p:sp>
              <p:nvSpPr>
                <p:cNvPr id="20" name="Oval 19"/>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9" idx="3"/>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Cloud Callout 13"/>
              <p:cNvSpPr/>
              <p:nvPr/>
            </p:nvSpPr>
            <p:spPr>
              <a:xfrm>
                <a:off x="1246937" y="4853494"/>
                <a:ext cx="414464" cy="378340"/>
              </a:xfrm>
              <a:prstGeom prst="cloudCallout">
                <a:avLst>
                  <a:gd name="adj1" fmla="val 52708"/>
                  <a:gd name="adj2" fmla="val 5596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832666" y="5632069"/>
                <a:ext cx="289804" cy="376740"/>
                <a:chOff x="3817088" y="5358031"/>
                <a:chExt cx="405853" cy="527602"/>
              </a:xfrm>
            </p:grpSpPr>
            <p:sp>
              <p:nvSpPr>
                <p:cNvPr id="18" name="Rectangle 17"/>
                <p:cNvSpPr/>
                <p:nvPr/>
              </p:nvSpPr>
              <p:spPr>
                <a:xfrm>
                  <a:off x="3817088" y="5358032"/>
                  <a:ext cx="405853" cy="5276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7088" y="5358031"/>
                  <a:ext cx="339333" cy="527601"/>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1807075" y="2677270"/>
            <a:ext cx="9220154" cy="1477328"/>
          </a:xfrm>
          <a:prstGeom prst="rect">
            <a:avLst/>
          </a:prstGeom>
        </p:spPr>
        <p:txBody>
          <a:bodyPr wrap="square">
            <a:spAutoFit/>
          </a:bodyPr>
          <a:lstStyle/>
          <a:p>
            <a:r>
              <a:rPr lang="en-US" dirty="0">
                <a:solidFill>
                  <a:srgbClr val="333333"/>
                </a:solidFill>
              </a:rPr>
              <a:t>“If something is pure, it is not polluted or tainted by things which do not belong to it. Purity of heart is certainly one of the most important qualifications for receiving inspiration from God.</a:t>
            </a:r>
          </a:p>
          <a:p>
            <a:endParaRPr lang="en-US" dirty="0">
              <a:solidFill>
                <a:srgbClr val="333333"/>
              </a:solidFill>
            </a:endParaRPr>
          </a:p>
          <a:p>
            <a:r>
              <a:rPr lang="en-US" dirty="0"/>
              <a:t>While none of our hearts are perfect, the more diligently we strive to eliminate impurity, or </a:t>
            </a:r>
            <a:r>
              <a:rPr lang="en-US" b="1" dirty="0"/>
              <a:t>push out things which do not belong there</a:t>
            </a:r>
            <a:r>
              <a:rPr lang="en-US" dirty="0"/>
              <a:t>, the more we open our hearts to the Holy Spirit” (10) </a:t>
            </a:r>
          </a:p>
        </p:txBody>
      </p:sp>
      <p:pic>
        <p:nvPicPr>
          <p:cNvPr id="6146" name="Picture 2" descr="https://images-na.ssl-images-amazon.com/images/I/31DYqafDINL._UX25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332" y="3889058"/>
            <a:ext cx="969282" cy="12949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ormonbookshelf.com/w/images/thumb/4/42/Sheldon_F_Child_Portrait.jpg/100px-Sheldon_F_Child_Portra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766" y="861808"/>
            <a:ext cx="952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015663"/>
          </a:xfrm>
          <a:prstGeom prst="rect">
            <a:avLst/>
          </a:prstGeom>
          <a:noFill/>
        </p:spPr>
        <p:txBody>
          <a:bodyPr wrap="square" rtlCol="0">
            <a:spAutoFit/>
          </a:bodyPr>
          <a:lstStyle/>
          <a:p>
            <a:r>
              <a:rPr lang="en-US" sz="2000" dirty="0"/>
              <a:t>“[Peacemaking] is the gift to help people find common ground when others are seeing differences” (8)</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Peacemakers</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5:9</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12:9</a:t>
            </a:r>
            <a:endParaRPr lang="en-US" sz="2000" dirty="0"/>
          </a:p>
        </p:txBody>
      </p:sp>
      <p:grpSp>
        <p:nvGrpSpPr>
          <p:cNvPr id="8" name="Group 7"/>
          <p:cNvGrpSpPr/>
          <p:nvPr/>
        </p:nvGrpSpPr>
        <p:grpSpPr>
          <a:xfrm>
            <a:off x="4731054" y="4903396"/>
            <a:ext cx="2330519" cy="1837854"/>
            <a:chOff x="4513003" y="4930556"/>
            <a:chExt cx="2330519" cy="1837854"/>
          </a:xfrm>
        </p:grpSpPr>
        <p:sp>
          <p:nvSpPr>
            <p:cNvPr id="9" name="Rectangle 8"/>
            <p:cNvSpPr/>
            <p:nvPr/>
          </p:nvSpPr>
          <p:spPr>
            <a:xfrm>
              <a:off x="4513003" y="4930556"/>
              <a:ext cx="2330519" cy="1837854"/>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814024" y="5221887"/>
              <a:ext cx="539928" cy="1359351"/>
              <a:chOff x="1758767" y="2093884"/>
              <a:chExt cx="993887" cy="2502264"/>
            </a:xfrm>
          </p:grpSpPr>
          <p:sp>
            <p:nvSpPr>
              <p:cNvPr id="26" name="Oval 25"/>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5984999" y="5221887"/>
              <a:ext cx="539928" cy="1359351"/>
              <a:chOff x="1758767" y="2093884"/>
              <a:chExt cx="993887" cy="2502264"/>
            </a:xfrm>
          </p:grpSpPr>
          <p:sp>
            <p:nvSpPr>
              <p:cNvPr id="16" name="Oval 15"/>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247756" y="5651433"/>
              <a:ext cx="403440" cy="276999"/>
            </a:xfrm>
            <a:prstGeom prst="rect">
              <a:avLst/>
            </a:prstGeom>
            <a:noFill/>
            <a:ln w="28575">
              <a:solidFill>
                <a:schemeClr val="bg1"/>
              </a:solidFill>
            </a:ln>
          </p:spPr>
          <p:txBody>
            <a:bodyPr wrap="square" rtlCol="0">
              <a:spAutoFit/>
            </a:bodyPr>
            <a:lstStyle/>
            <a:p>
              <a:r>
                <a:rPr lang="en-US" sz="1200" dirty="0">
                  <a:solidFill>
                    <a:schemeClr val="bg1"/>
                  </a:solidFill>
                </a:rPr>
                <a:t>Yes</a:t>
              </a:r>
            </a:p>
          </p:txBody>
        </p:sp>
        <p:sp>
          <p:nvSpPr>
            <p:cNvPr id="14" name="TextBox 13"/>
            <p:cNvSpPr txBox="1"/>
            <p:nvPr/>
          </p:nvSpPr>
          <p:spPr>
            <a:xfrm>
              <a:off x="5754087" y="5592788"/>
              <a:ext cx="403440" cy="276999"/>
            </a:xfrm>
            <a:prstGeom prst="rect">
              <a:avLst/>
            </a:prstGeom>
            <a:noFill/>
            <a:ln w="28575">
              <a:solidFill>
                <a:schemeClr val="bg1"/>
              </a:solidFill>
            </a:ln>
          </p:spPr>
          <p:txBody>
            <a:bodyPr wrap="square" rtlCol="0">
              <a:spAutoFit/>
            </a:bodyPr>
            <a:lstStyle/>
            <a:p>
              <a:r>
                <a:rPr lang="en-US" sz="1200" dirty="0">
                  <a:solidFill>
                    <a:schemeClr val="bg1"/>
                  </a:solidFill>
                </a:rPr>
                <a:t>No</a:t>
              </a:r>
            </a:p>
          </p:txBody>
        </p:sp>
        <p:sp>
          <p:nvSpPr>
            <p:cNvPr id="15" name="Heart 14"/>
            <p:cNvSpPr/>
            <p:nvPr/>
          </p:nvSpPr>
          <p:spPr>
            <a:xfrm>
              <a:off x="5469735" y="6107618"/>
              <a:ext cx="432696" cy="393537"/>
            </a:xfrm>
            <a:prstGeom prst="hear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616630" y="2955558"/>
            <a:ext cx="6096000" cy="1200329"/>
          </a:xfrm>
          <a:prstGeom prst="rect">
            <a:avLst/>
          </a:prstGeom>
        </p:spPr>
        <p:txBody>
          <a:bodyPr>
            <a:spAutoFit/>
          </a:bodyPr>
          <a:lstStyle/>
          <a:p>
            <a:r>
              <a:rPr lang="en-US" i="1" dirty="0">
                <a:solidFill>
                  <a:srgbClr val="FF0000"/>
                </a:solidFill>
                <a:latin typeface="Palatino"/>
              </a:rPr>
              <a:t> But I say unto you, Love your enemies, bless them that curse you, do good to them that hate you, and pray for them which despitefully use you, and persecute you;</a:t>
            </a:r>
          </a:p>
          <a:p>
            <a:r>
              <a:rPr lang="en-US" i="1" dirty="0">
                <a:solidFill>
                  <a:srgbClr val="FF0000"/>
                </a:solidFill>
                <a:latin typeface="Palatino"/>
              </a:rPr>
              <a:t>Matthew 5:44</a:t>
            </a:r>
            <a:endParaRPr lang="en-US" i="1" dirty="0">
              <a:solidFill>
                <a:srgbClr val="FF0000"/>
              </a:solidFill>
            </a:endParaRPr>
          </a:p>
        </p:txBody>
      </p:sp>
      <p:sp>
        <p:nvSpPr>
          <p:cNvPr id="3" name="Rectangle 2"/>
          <p:cNvSpPr/>
          <p:nvPr/>
        </p:nvSpPr>
        <p:spPr>
          <a:xfrm>
            <a:off x="5904134" y="1007272"/>
            <a:ext cx="6096000" cy="1661993"/>
          </a:xfrm>
          <a:prstGeom prst="rect">
            <a:avLst/>
          </a:prstGeom>
        </p:spPr>
        <p:txBody>
          <a:bodyPr>
            <a:spAutoFit/>
          </a:bodyPr>
          <a:lstStyle/>
          <a:p>
            <a:r>
              <a:rPr lang="en-US" dirty="0">
                <a:solidFill>
                  <a:srgbClr val="333333"/>
                </a:solidFill>
                <a:latin typeface="Open Sans"/>
              </a:rPr>
              <a:t>As a Church, we must “renounce war and proclaim peace.” As individuals, we should “follow after the things which make for peace.”</a:t>
            </a:r>
            <a:endParaRPr lang="en-US" baseline="30000" dirty="0">
              <a:solidFill>
                <a:srgbClr val="147EA7"/>
              </a:solidFill>
              <a:latin typeface="Open Sans"/>
            </a:endParaRPr>
          </a:p>
          <a:p>
            <a:endParaRPr lang="en-US" baseline="30000" dirty="0">
              <a:solidFill>
                <a:srgbClr val="147EA7"/>
              </a:solidFill>
              <a:latin typeface="Open Sans"/>
            </a:endParaRPr>
          </a:p>
          <a:p>
            <a:r>
              <a:rPr lang="en-US" dirty="0">
                <a:solidFill>
                  <a:srgbClr val="333333"/>
                </a:solidFill>
                <a:latin typeface="Open Sans"/>
              </a:rPr>
              <a:t>We should be personal peacemakers. We should live peacefully—as couples, families, and neighbors.(11)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565" y="2543459"/>
            <a:ext cx="925869" cy="115433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1783" y="2669265"/>
            <a:ext cx="924608" cy="1155760"/>
          </a:xfrm>
          <a:prstGeom prst="rect">
            <a:avLst/>
          </a:prstGeom>
        </p:spPr>
      </p:pic>
    </p:spTree>
    <p:extLst>
      <p:ext uri="{BB962C8B-B14F-4D97-AF65-F5344CB8AC3E}">
        <p14:creationId xmlns:p14="http://schemas.microsoft.com/office/powerpoint/2010/main" val="22062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631216"/>
          </a:xfrm>
          <a:prstGeom prst="rect">
            <a:avLst/>
          </a:prstGeom>
          <a:noFill/>
        </p:spPr>
        <p:txBody>
          <a:bodyPr wrap="square" rtlCol="0">
            <a:spAutoFit/>
          </a:bodyPr>
          <a:lstStyle/>
          <a:p>
            <a:r>
              <a:rPr lang="en-US" sz="2000" dirty="0"/>
              <a:t>To be “persecuted for righteousness’ sake” means to be willing to obey and defend Jesus Christ and His teachings, even when we may be mocked or mistreated for doing so.</a:t>
            </a:r>
          </a:p>
        </p:txBody>
      </p:sp>
      <p:sp>
        <p:nvSpPr>
          <p:cNvPr id="6" name="TextBox 5"/>
          <p:cNvSpPr txBox="1"/>
          <p:nvPr/>
        </p:nvSpPr>
        <p:spPr>
          <a:xfrm>
            <a:off x="0" y="0"/>
            <a:ext cx="12192000" cy="1077218"/>
          </a:xfrm>
          <a:prstGeom prst="rect">
            <a:avLst/>
          </a:prstGeom>
          <a:noFill/>
        </p:spPr>
        <p:txBody>
          <a:bodyPr wrap="square" rtlCol="0">
            <a:spAutoFit/>
          </a:bodyPr>
          <a:lstStyle/>
          <a:p>
            <a:pPr algn="ctr"/>
            <a:r>
              <a:rPr lang="en-US" sz="3200" dirty="0">
                <a:latin typeface="Algerian" panose="04020705040A02060702" pitchFamily="82" charset="0"/>
              </a:rPr>
              <a:t>Blessed Are they which are persecuted for righteousness’ sake</a:t>
            </a:r>
          </a:p>
        </p:txBody>
      </p:sp>
      <p:sp>
        <p:nvSpPr>
          <p:cNvPr id="5" name="Rectangle 4"/>
          <p:cNvSpPr/>
          <p:nvPr/>
        </p:nvSpPr>
        <p:spPr>
          <a:xfrm>
            <a:off x="9931652" y="6457890"/>
            <a:ext cx="2408330" cy="400110"/>
          </a:xfrm>
          <a:prstGeom prst="rect">
            <a:avLst/>
          </a:prstGeom>
        </p:spPr>
        <p:txBody>
          <a:bodyPr wrap="square">
            <a:spAutoFit/>
          </a:bodyPr>
          <a:lstStyle/>
          <a:p>
            <a:r>
              <a:rPr lang="en-US" sz="2000" dirty="0">
                <a:solidFill>
                  <a:srgbClr val="333333"/>
                </a:solidFill>
                <a:latin typeface="Open Sans"/>
              </a:rPr>
              <a:t>Matthew 5:10-12</a:t>
            </a:r>
            <a:endParaRPr lang="en-US" sz="2000" dirty="0"/>
          </a:p>
        </p:txBody>
      </p:sp>
      <p:sp>
        <p:nvSpPr>
          <p:cNvPr id="11" name="Rectangle 10"/>
          <p:cNvSpPr/>
          <p:nvPr/>
        </p:nvSpPr>
        <p:spPr>
          <a:xfrm>
            <a:off x="147981" y="6457890"/>
            <a:ext cx="2731021" cy="400110"/>
          </a:xfrm>
          <a:prstGeom prst="rect">
            <a:avLst/>
          </a:prstGeom>
        </p:spPr>
        <p:txBody>
          <a:bodyPr wrap="square">
            <a:spAutoFit/>
          </a:bodyPr>
          <a:lstStyle/>
          <a:p>
            <a:r>
              <a:rPr lang="en-US" sz="2000" dirty="0">
                <a:solidFill>
                  <a:srgbClr val="333333"/>
                </a:solidFill>
                <a:latin typeface="Open Sans"/>
              </a:rPr>
              <a:t>3 Nephi 12:10-12</a:t>
            </a:r>
            <a:endParaRPr lang="en-US" sz="2000" dirty="0"/>
          </a:p>
        </p:txBody>
      </p:sp>
      <p:grpSp>
        <p:nvGrpSpPr>
          <p:cNvPr id="8" name="Group 7"/>
          <p:cNvGrpSpPr/>
          <p:nvPr/>
        </p:nvGrpSpPr>
        <p:grpSpPr>
          <a:xfrm>
            <a:off x="5047392" y="4954306"/>
            <a:ext cx="2330519" cy="1837854"/>
            <a:chOff x="5590600" y="4872825"/>
            <a:chExt cx="2330519" cy="1837854"/>
          </a:xfrm>
        </p:grpSpPr>
        <p:sp>
          <p:nvSpPr>
            <p:cNvPr id="9" name="Rectangle 8"/>
            <p:cNvSpPr/>
            <p:nvPr/>
          </p:nvSpPr>
          <p:spPr>
            <a:xfrm>
              <a:off x="5590600" y="4872825"/>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flipH="1">
              <a:off x="5916327" y="5239938"/>
              <a:ext cx="675615" cy="1412188"/>
              <a:chOff x="5987382" y="3174737"/>
              <a:chExt cx="1271995" cy="2658758"/>
            </a:xfrm>
          </p:grpSpPr>
          <p:grpSp>
            <p:nvGrpSpPr>
              <p:cNvPr id="23" name="Group 22"/>
              <p:cNvGrpSpPr/>
              <p:nvPr/>
            </p:nvGrpSpPr>
            <p:grpSpPr>
              <a:xfrm>
                <a:off x="6034443" y="3174737"/>
                <a:ext cx="1224934" cy="2658758"/>
                <a:chOff x="6034443" y="3174737"/>
                <a:chExt cx="1224934" cy="2658758"/>
              </a:xfrm>
            </p:grpSpPr>
            <p:cxnSp>
              <p:nvCxnSpPr>
                <p:cNvPr id="28" name="Straight Connector 27"/>
                <p:cNvCxnSpPr/>
                <p:nvPr/>
              </p:nvCxnSpPr>
              <p:spPr>
                <a:xfrm flipH="1" flipV="1">
                  <a:off x="6340182" y="5019775"/>
                  <a:ext cx="630118" cy="8002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980834" y="5806570"/>
                  <a:ext cx="278543" cy="26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799874" y="3492546"/>
                  <a:ext cx="340851" cy="3041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6252793" y="5004293"/>
                <a:ext cx="84564" cy="7792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222824" y="5765647"/>
                <a:ext cx="192981" cy="66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87382" y="3701688"/>
                <a:ext cx="23120" cy="7573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6769350" y="5004278"/>
              <a:ext cx="726159" cy="1519843"/>
              <a:chOff x="1911167" y="2246284"/>
              <a:chExt cx="1252516" cy="2621503"/>
            </a:xfrm>
          </p:grpSpPr>
          <p:sp>
            <p:nvSpPr>
              <p:cNvPr id="13" name="Oval 12"/>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89575" y="4321592"/>
                <a:ext cx="189226" cy="546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911167" y="2901056"/>
                <a:ext cx="471390" cy="468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14993" y="3369999"/>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7377911" y="3823996"/>
            <a:ext cx="3941946" cy="923330"/>
          </a:xfrm>
          <a:prstGeom prst="rect">
            <a:avLst/>
          </a:prstGeom>
        </p:spPr>
        <p:txBody>
          <a:bodyPr wrap="square">
            <a:spAutoFit/>
          </a:bodyPr>
          <a:lstStyle/>
          <a:p>
            <a:r>
              <a:rPr lang="en-US" i="1" dirty="0">
                <a:solidFill>
                  <a:srgbClr val="FF0000"/>
                </a:solidFill>
                <a:latin typeface="Palatino"/>
              </a:rPr>
              <a:t>I, the Lord, will forgive whom I will forgive, but of you it is required to forgive all men. D&amp;C 64:10</a:t>
            </a:r>
            <a:endParaRPr lang="en-US" i="1" dirty="0">
              <a:solidFill>
                <a:srgbClr val="FF0000"/>
              </a:solidFill>
            </a:endParaRPr>
          </a:p>
        </p:txBody>
      </p:sp>
      <p:sp>
        <p:nvSpPr>
          <p:cNvPr id="34" name="Rectangle 33"/>
          <p:cNvSpPr/>
          <p:nvPr/>
        </p:nvSpPr>
        <p:spPr>
          <a:xfrm>
            <a:off x="5220182" y="1225218"/>
            <a:ext cx="6523951" cy="2031325"/>
          </a:xfrm>
          <a:prstGeom prst="rect">
            <a:avLst/>
          </a:prstGeom>
        </p:spPr>
        <p:txBody>
          <a:bodyPr wrap="square">
            <a:spAutoFit/>
          </a:bodyPr>
          <a:lstStyle/>
          <a:p>
            <a:r>
              <a:rPr lang="en-US" dirty="0">
                <a:solidFill>
                  <a:srgbClr val="333333"/>
                </a:solidFill>
                <a:latin typeface="Open Sans"/>
              </a:rPr>
              <a:t>Our choice to heed those who mock sacred things will distance us from the saving and life-giving light of the Savior. John 8:12 recorded: </a:t>
            </a:r>
            <a:r>
              <a:rPr lang="en-US" i="1" dirty="0">
                <a:solidFill>
                  <a:srgbClr val="FF0000"/>
                </a:solidFill>
                <a:latin typeface="Open Sans"/>
              </a:rPr>
              <a:t>“Then </a:t>
            </a:r>
            <a:r>
              <a:rPr lang="en-US" i="1" dirty="0" err="1">
                <a:solidFill>
                  <a:srgbClr val="FF0000"/>
                </a:solidFill>
                <a:latin typeface="Open Sans"/>
              </a:rPr>
              <a:t>spake</a:t>
            </a:r>
            <a:r>
              <a:rPr lang="en-US" i="1" dirty="0">
                <a:solidFill>
                  <a:srgbClr val="FF0000"/>
                </a:solidFill>
                <a:latin typeface="Open Sans"/>
              </a:rPr>
              <a:t> Jesus again unto them, saying, I am the light of the world: he that </a:t>
            </a:r>
            <a:r>
              <a:rPr lang="en-US" i="1" dirty="0" err="1">
                <a:solidFill>
                  <a:srgbClr val="FF0000"/>
                </a:solidFill>
                <a:latin typeface="Open Sans"/>
              </a:rPr>
              <a:t>followeth</a:t>
            </a:r>
            <a:r>
              <a:rPr lang="en-US" i="1" dirty="0">
                <a:solidFill>
                  <a:srgbClr val="FF0000"/>
                </a:solidFill>
                <a:latin typeface="Open Sans"/>
              </a:rPr>
              <a:t> me shall not walk in darkness, but shall have the light of life.”</a:t>
            </a:r>
            <a:endParaRPr lang="en-US" baseline="30000" dirty="0">
              <a:solidFill>
                <a:srgbClr val="147EA7"/>
              </a:solidFill>
              <a:latin typeface="Open Sans"/>
            </a:endParaRPr>
          </a:p>
          <a:p>
            <a:r>
              <a:rPr lang="en-US" dirty="0">
                <a:solidFill>
                  <a:srgbClr val="333333"/>
                </a:solidFill>
                <a:latin typeface="Open Sans"/>
              </a:rPr>
              <a:t>Remember, those who truly love us can help us build our faith. (14)</a:t>
            </a:r>
            <a:endParaRPr lang="en-US" dirty="0"/>
          </a:p>
        </p:txBody>
      </p:sp>
      <p:sp>
        <p:nvSpPr>
          <p:cNvPr id="35" name="TextBox 34"/>
          <p:cNvSpPr txBox="1"/>
          <p:nvPr/>
        </p:nvSpPr>
        <p:spPr>
          <a:xfrm>
            <a:off x="6449281" y="3163777"/>
            <a:ext cx="3333223" cy="646331"/>
          </a:xfrm>
          <a:prstGeom prst="rect">
            <a:avLst/>
          </a:prstGeom>
          <a:noFill/>
        </p:spPr>
        <p:txBody>
          <a:bodyPr wrap="square" rtlCol="0">
            <a:spAutoFit/>
          </a:bodyPr>
          <a:lstStyle/>
          <a:p>
            <a:r>
              <a:rPr lang="en-US" dirty="0"/>
              <a:t>For those who have been persecuted by others:</a:t>
            </a:r>
          </a:p>
        </p:txBody>
      </p:sp>
    </p:spTree>
    <p:extLst>
      <p:ext uri="{BB962C8B-B14F-4D97-AF65-F5344CB8AC3E}">
        <p14:creationId xmlns:p14="http://schemas.microsoft.com/office/powerpoint/2010/main" val="10549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910956" y="547735"/>
            <a:ext cx="5715000" cy="4762500"/>
            <a:chOff x="2910956" y="547735"/>
            <a:chExt cx="5715000" cy="4762500"/>
          </a:xfrm>
        </p:grpSpPr>
        <p:pic>
          <p:nvPicPr>
            <p:cNvPr id="2050" name="Picture 2" descr="http://www.clker.com/cliparts/d/a/9/e/1280777161986982005scroll-hi.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10956" y="547735"/>
              <a:ext cx="5715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8381" y="1497824"/>
              <a:ext cx="4560149" cy="2862322"/>
            </a:xfrm>
            <a:prstGeom prst="rect">
              <a:avLst/>
            </a:prstGeom>
          </p:spPr>
          <p:txBody>
            <a:bodyPr wrap="square">
              <a:spAutoFit/>
            </a:bodyPr>
            <a:lstStyle/>
            <a:p>
              <a:pPr algn="ctr"/>
              <a:r>
                <a:rPr lang="en-US" sz="3600" b="1" dirty="0">
                  <a:solidFill>
                    <a:schemeClr val="bg1"/>
                  </a:solidFill>
                  <a:latin typeface="Open Sans"/>
                </a:rPr>
                <a:t>As we develop </a:t>
              </a:r>
              <a:r>
                <a:rPr lang="en-US" sz="3600" b="1" dirty="0" err="1">
                  <a:solidFill>
                    <a:schemeClr val="bg1"/>
                  </a:solidFill>
                  <a:latin typeface="Open Sans"/>
                </a:rPr>
                <a:t>Christlike</a:t>
              </a:r>
              <a:r>
                <a:rPr lang="en-US" sz="3600" b="1" dirty="0">
                  <a:solidFill>
                    <a:schemeClr val="bg1"/>
                  </a:solidFill>
                  <a:latin typeface="Open Sans"/>
                </a:rPr>
                <a:t> attributes, we will find increased happiness</a:t>
              </a:r>
              <a:endParaRPr lang="en-US" sz="3600" dirty="0">
                <a:solidFill>
                  <a:schemeClr val="bg1"/>
                </a:solidFill>
              </a:endParaRPr>
            </a:p>
          </p:txBody>
        </p:sp>
      </p:grpSp>
    </p:spTree>
    <p:extLst>
      <p:ext uri="{BB962C8B-B14F-4D97-AF65-F5344CB8AC3E}">
        <p14:creationId xmlns:p14="http://schemas.microsoft.com/office/powerpoint/2010/main" val="39887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Setting a Righteous Example</a:t>
            </a:r>
          </a:p>
        </p:txBody>
      </p:sp>
      <p:sp>
        <p:nvSpPr>
          <p:cNvPr id="2" name="Rectangle 1"/>
          <p:cNvSpPr/>
          <p:nvPr/>
        </p:nvSpPr>
        <p:spPr>
          <a:xfrm>
            <a:off x="3464459" y="805276"/>
            <a:ext cx="6068840" cy="923330"/>
          </a:xfrm>
          <a:prstGeom prst="rect">
            <a:avLst/>
          </a:prstGeom>
        </p:spPr>
        <p:txBody>
          <a:bodyPr wrap="square">
            <a:spAutoFit/>
          </a:bodyPr>
          <a:lstStyle/>
          <a:p>
            <a:r>
              <a:rPr lang="en-US" dirty="0">
                <a:solidFill>
                  <a:srgbClr val="333333"/>
                </a:solidFill>
                <a:latin typeface="Open Sans"/>
              </a:rPr>
              <a:t>Salt of the Earth = salt was added to sacrificial offerings under the law of </a:t>
            </a:r>
            <a:r>
              <a:rPr lang="en-US" dirty="0">
                <a:solidFill>
                  <a:srgbClr val="2F393A"/>
                </a:solidFill>
                <a:latin typeface="Open Sans"/>
              </a:rPr>
              <a:t>Moses</a:t>
            </a:r>
            <a:r>
              <a:rPr lang="en-US" dirty="0">
                <a:solidFill>
                  <a:srgbClr val="333333"/>
                </a:solidFill>
                <a:latin typeface="Open Sans"/>
              </a:rPr>
              <a:t>. Thus salt was associated with joy, permanence, and covenant making.</a:t>
            </a:r>
            <a:endParaRPr lang="en-US" dirty="0"/>
          </a:p>
        </p:txBody>
      </p:sp>
      <p:sp>
        <p:nvSpPr>
          <p:cNvPr id="6" name="Rectangle 5"/>
          <p:cNvSpPr/>
          <p:nvPr/>
        </p:nvSpPr>
        <p:spPr>
          <a:xfrm>
            <a:off x="1726472" y="2302095"/>
            <a:ext cx="3801966" cy="2308324"/>
          </a:xfrm>
          <a:prstGeom prst="rect">
            <a:avLst/>
          </a:prstGeom>
        </p:spPr>
        <p:txBody>
          <a:bodyPr wrap="square">
            <a:spAutoFit/>
          </a:bodyPr>
          <a:lstStyle/>
          <a:p>
            <a:r>
              <a:rPr lang="en-US" sz="2400" dirty="0"/>
              <a:t>“[Good salt] … is clean, pure, uncontaminated, and useful. In this state or condition, salt will preserve, flavor, heal, and perform other useful functions.”(12)</a:t>
            </a:r>
          </a:p>
        </p:txBody>
      </p:sp>
      <p:pic>
        <p:nvPicPr>
          <p:cNvPr id="3" name="Picture 2" descr="Elder Carlos E. As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59" y="1949805"/>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3087" y="2071262"/>
            <a:ext cx="5721695" cy="1384995"/>
          </a:xfrm>
          <a:prstGeom prst="rect">
            <a:avLst/>
          </a:prstGeom>
        </p:spPr>
        <p:txBody>
          <a:bodyPr wrap="none">
            <a:spAutoFit/>
          </a:bodyPr>
          <a:lstStyle/>
          <a:p>
            <a:pPr algn="ctr" fontAlgn="base"/>
            <a:r>
              <a:rPr lang="en-US" sz="2800" dirty="0">
                <a:solidFill>
                  <a:srgbClr val="FF0000"/>
                </a:solidFill>
                <a:latin typeface="Open Sans"/>
              </a:rPr>
              <a:t>To whom did the Savior liken salt? </a:t>
            </a:r>
          </a:p>
          <a:p>
            <a:pPr algn="ctr" fontAlgn="base"/>
            <a:endParaRPr lang="en-US" sz="2800" dirty="0">
              <a:solidFill>
                <a:srgbClr val="FF0000"/>
              </a:solidFill>
              <a:latin typeface="Open Sans"/>
            </a:endParaRPr>
          </a:p>
          <a:p>
            <a:pPr algn="ctr" fontAlgn="base"/>
            <a:r>
              <a:rPr lang="en-US" sz="2800" dirty="0">
                <a:solidFill>
                  <a:srgbClr val="FF0000"/>
                </a:solidFill>
                <a:latin typeface="Open Sans"/>
              </a:rPr>
              <a:t>His disciples</a:t>
            </a:r>
            <a:endParaRPr lang="en-US" sz="2800" b="0" i="0" dirty="0">
              <a:solidFill>
                <a:srgbClr val="FF0000"/>
              </a:solidFill>
              <a:effectLst/>
              <a:latin typeface="Open Sans"/>
            </a:endParaRPr>
          </a:p>
        </p:txBody>
      </p:sp>
      <p:sp>
        <p:nvSpPr>
          <p:cNvPr id="9" name="Rectangle 8"/>
          <p:cNvSpPr/>
          <p:nvPr/>
        </p:nvSpPr>
        <p:spPr>
          <a:xfrm>
            <a:off x="55937" y="6457890"/>
            <a:ext cx="2731021" cy="400110"/>
          </a:xfrm>
          <a:prstGeom prst="rect">
            <a:avLst/>
          </a:prstGeom>
        </p:spPr>
        <p:txBody>
          <a:bodyPr wrap="square">
            <a:spAutoFit/>
          </a:bodyPr>
          <a:lstStyle/>
          <a:p>
            <a:r>
              <a:rPr lang="en-US" sz="2000" dirty="0">
                <a:solidFill>
                  <a:srgbClr val="333333"/>
                </a:solidFill>
                <a:latin typeface="Open Sans"/>
              </a:rPr>
              <a:t>Matthew 5:13</a:t>
            </a:r>
            <a:endParaRPr lang="en-US" sz="2000" dirty="0"/>
          </a:p>
        </p:txBody>
      </p:sp>
      <p:sp>
        <p:nvSpPr>
          <p:cNvPr id="8" name="AutoShape 4"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intimacywithjesus.files.wordpress.com/2014/08/jesus-and-discip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879" y="3456257"/>
            <a:ext cx="4562584" cy="320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42"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What Causes Salt to Lose Its Savor?</a:t>
            </a:r>
          </a:p>
        </p:txBody>
      </p:sp>
      <p:sp>
        <p:nvSpPr>
          <p:cNvPr id="2" name="Rectangle 1"/>
          <p:cNvSpPr/>
          <p:nvPr/>
        </p:nvSpPr>
        <p:spPr>
          <a:xfrm>
            <a:off x="485868" y="1456465"/>
            <a:ext cx="3859794" cy="1200329"/>
          </a:xfrm>
          <a:prstGeom prst="rect">
            <a:avLst/>
          </a:prstGeom>
        </p:spPr>
        <p:txBody>
          <a:bodyPr wrap="square">
            <a:spAutoFit/>
          </a:bodyPr>
          <a:lstStyle/>
          <a:p>
            <a:r>
              <a:rPr lang="en-US" sz="2400" dirty="0"/>
              <a:t>Salt loses its savor when it mixes with other materials and becomes contaminated.</a:t>
            </a:r>
          </a:p>
        </p:txBody>
      </p:sp>
      <p:sp>
        <p:nvSpPr>
          <p:cNvPr id="7" name="Rectangle 6"/>
          <p:cNvSpPr/>
          <p:nvPr/>
        </p:nvSpPr>
        <p:spPr>
          <a:xfrm>
            <a:off x="2571237" y="4368419"/>
            <a:ext cx="4182648" cy="1384995"/>
          </a:xfrm>
          <a:prstGeom prst="rect">
            <a:avLst/>
          </a:prstGeom>
        </p:spPr>
        <p:txBody>
          <a:bodyPr wrap="square">
            <a:spAutoFit/>
          </a:bodyPr>
          <a:lstStyle/>
          <a:p>
            <a:pPr algn="ctr" fontAlgn="base"/>
            <a:r>
              <a:rPr lang="en-US" sz="2800" dirty="0">
                <a:solidFill>
                  <a:srgbClr val="FF0000"/>
                </a:solidFill>
                <a:latin typeface="Open Sans"/>
              </a:rPr>
              <a:t>How useful is salt when it is mixed with other materials?</a:t>
            </a:r>
            <a:endParaRPr lang="en-US" sz="2800" b="0" i="0" dirty="0">
              <a:solidFill>
                <a:srgbClr val="FF0000"/>
              </a:solidFill>
              <a:effectLst/>
              <a:latin typeface="Open Sans"/>
            </a:endParaRP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Open Sans"/>
              </a:rPr>
              <a:t>Matthew 5:13</a:t>
            </a:r>
            <a:endParaRPr lang="en-US" sz="2000" dirty="0"/>
          </a:p>
        </p:txBody>
      </p:sp>
      <p:pic>
        <p:nvPicPr>
          <p:cNvPr id="2050" name="Picture 2" descr="http://slice.seriouseats.com/images/20101116%20protips%20Salt%20Morton%20Kos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663" y="1002817"/>
            <a:ext cx="3318351" cy="2516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yespice.co.uk/wp-content/themes/wordation/timthumb.php?src=http://www.ryespice.co.uk/wp-content/uploads/Salt-Pepper-Mix.jpg&amp;w=7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4014" y="1002817"/>
            <a:ext cx="3359719" cy="251637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146727" y="4060385"/>
            <a:ext cx="2877006" cy="2397505"/>
            <a:chOff x="8146727" y="4060385"/>
            <a:chExt cx="2877006" cy="2397505"/>
          </a:xfrm>
        </p:grpSpPr>
        <p:pic>
          <p:nvPicPr>
            <p:cNvPr id="11" name="Picture 2" descr="http://www.clker.com/cliparts/d/a/9/e/1280777161986982005scroll-hi.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09103" y="4449930"/>
              <a:ext cx="2752253" cy="1477328"/>
            </a:xfrm>
            <a:prstGeom prst="rect">
              <a:avLst/>
            </a:prstGeom>
          </p:spPr>
          <p:txBody>
            <a:bodyPr wrap="square">
              <a:spAutoFit/>
            </a:bodyPr>
            <a:lstStyle/>
            <a:p>
              <a:pPr algn="ctr"/>
              <a:r>
                <a:rPr lang="en-US" b="1" dirty="0">
                  <a:solidFill>
                    <a:schemeClr val="bg1"/>
                  </a:solidFill>
                  <a:latin typeface="Open Sans"/>
                </a:rPr>
                <a:t>Becoming contaminated by the sins of the world can prevent us from being a blessing to others.</a:t>
              </a:r>
              <a:endParaRPr lang="en-US" dirty="0">
                <a:solidFill>
                  <a:schemeClr val="bg1"/>
                </a:solidFill>
              </a:endParaRPr>
            </a:p>
          </p:txBody>
        </p:sp>
      </p:grpSp>
    </p:spTree>
    <p:extLst>
      <p:ext uri="{BB962C8B-B14F-4D97-AF65-F5344CB8AC3E}">
        <p14:creationId xmlns:p14="http://schemas.microsoft.com/office/powerpoint/2010/main" val="16780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The Light of the World</a:t>
            </a:r>
          </a:p>
        </p:txBody>
      </p:sp>
      <p:sp>
        <p:nvSpPr>
          <p:cNvPr id="7" name="Rectangle 6"/>
          <p:cNvSpPr/>
          <p:nvPr/>
        </p:nvSpPr>
        <p:spPr>
          <a:xfrm>
            <a:off x="239956" y="801015"/>
            <a:ext cx="4182648" cy="1384995"/>
          </a:xfrm>
          <a:prstGeom prst="rect">
            <a:avLst/>
          </a:prstGeom>
        </p:spPr>
        <p:txBody>
          <a:bodyPr wrap="square">
            <a:spAutoFit/>
          </a:bodyPr>
          <a:lstStyle/>
          <a:p>
            <a:pPr algn="ctr" fontAlgn="base"/>
            <a:r>
              <a:rPr lang="en-US" sz="2800" dirty="0">
                <a:solidFill>
                  <a:srgbClr val="FF0000"/>
                </a:solidFill>
              </a:rPr>
              <a:t>What are Christ’s disciples asked to do with their light?</a:t>
            </a: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Open Sans"/>
              </a:rPr>
              <a:t>Matthew 5:14-16</a:t>
            </a:r>
            <a:endParaRPr lang="en-US" sz="2000" dirty="0"/>
          </a:p>
        </p:txBody>
      </p:sp>
      <p:grpSp>
        <p:nvGrpSpPr>
          <p:cNvPr id="13" name="Group 12"/>
          <p:cNvGrpSpPr/>
          <p:nvPr/>
        </p:nvGrpSpPr>
        <p:grpSpPr>
          <a:xfrm>
            <a:off x="4662561" y="1270356"/>
            <a:ext cx="2341291" cy="4317288"/>
            <a:chOff x="4575610" y="1103359"/>
            <a:chExt cx="2341291" cy="4317288"/>
          </a:xfrm>
        </p:grpSpPr>
        <p:sp>
          <p:nvSpPr>
            <p:cNvPr id="10" name="Can 9"/>
            <p:cNvSpPr/>
            <p:nvPr/>
          </p:nvSpPr>
          <p:spPr>
            <a:xfrm>
              <a:off x="4575610" y="1310145"/>
              <a:ext cx="2341291" cy="4110502"/>
            </a:xfrm>
            <a:prstGeom prst="can">
              <a:avLst>
                <a:gd name="adj" fmla="val 170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713598" y="1103359"/>
              <a:ext cx="45719" cy="44631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334579" y="793302"/>
            <a:ext cx="4182648" cy="954107"/>
          </a:xfrm>
          <a:prstGeom prst="rect">
            <a:avLst/>
          </a:prstGeom>
        </p:spPr>
        <p:txBody>
          <a:bodyPr wrap="square">
            <a:spAutoFit/>
          </a:bodyPr>
          <a:lstStyle/>
          <a:p>
            <a:pPr algn="ctr" fontAlgn="base"/>
            <a:r>
              <a:rPr lang="en-US" sz="2800" dirty="0">
                <a:solidFill>
                  <a:srgbClr val="FF0000"/>
                </a:solidFill>
              </a:rPr>
              <a:t>What does it mean to let your light shine? </a:t>
            </a:r>
          </a:p>
        </p:txBody>
      </p:sp>
      <p:sp>
        <p:nvSpPr>
          <p:cNvPr id="14" name="Rectangle 13"/>
          <p:cNvSpPr/>
          <p:nvPr/>
        </p:nvSpPr>
        <p:spPr>
          <a:xfrm>
            <a:off x="337458" y="5599621"/>
            <a:ext cx="7396512" cy="523220"/>
          </a:xfrm>
          <a:prstGeom prst="rect">
            <a:avLst/>
          </a:prstGeom>
        </p:spPr>
        <p:txBody>
          <a:bodyPr wrap="square">
            <a:spAutoFit/>
          </a:bodyPr>
          <a:lstStyle/>
          <a:p>
            <a:pPr fontAlgn="base"/>
            <a:r>
              <a:rPr lang="en-US" sz="2800" dirty="0">
                <a:solidFill>
                  <a:srgbClr val="FF0000"/>
                </a:solidFill>
                <a:latin typeface="Open Sans"/>
              </a:rPr>
              <a:t>What will our good works lead others to do?</a:t>
            </a:r>
            <a:endParaRPr lang="en-US" sz="2800" b="0" i="0" dirty="0">
              <a:solidFill>
                <a:srgbClr val="FF0000"/>
              </a:solidFill>
              <a:effectLst/>
              <a:latin typeface="Open Sans"/>
            </a:endParaRPr>
          </a:p>
        </p:txBody>
      </p:sp>
      <p:sp>
        <p:nvSpPr>
          <p:cNvPr id="15" name="Rectangle 14"/>
          <p:cNvSpPr/>
          <p:nvPr/>
        </p:nvSpPr>
        <p:spPr>
          <a:xfrm>
            <a:off x="7363241" y="2186010"/>
            <a:ext cx="4481439" cy="1754326"/>
          </a:xfrm>
          <a:prstGeom prst="rect">
            <a:avLst/>
          </a:prstGeom>
        </p:spPr>
        <p:txBody>
          <a:bodyPr wrap="square">
            <a:spAutoFit/>
          </a:bodyPr>
          <a:lstStyle/>
          <a:p>
            <a:r>
              <a:rPr lang="en-US" i="1" dirty="0">
                <a:solidFill>
                  <a:srgbClr val="333333"/>
                </a:solidFill>
                <a:latin typeface="Palatino"/>
              </a:rPr>
              <a:t>Therefore, hold up your light that it may shine unto the world. Behold I am the light which ye shall hold up—that which ye have seen me do. Behold ye see that I have prayed unto the Father, and ye all have witnessed. 3 Nephi 18:24</a:t>
            </a:r>
            <a:endParaRPr lang="en-US" i="1" dirty="0"/>
          </a:p>
        </p:txBody>
      </p:sp>
      <p:sp>
        <p:nvSpPr>
          <p:cNvPr id="16" name="Rectangle 15"/>
          <p:cNvSpPr/>
          <p:nvPr/>
        </p:nvSpPr>
        <p:spPr>
          <a:xfrm>
            <a:off x="763712" y="2644169"/>
            <a:ext cx="3689787" cy="1200329"/>
          </a:xfrm>
          <a:prstGeom prst="rect">
            <a:avLst/>
          </a:prstGeom>
        </p:spPr>
        <p:txBody>
          <a:bodyPr wrap="square">
            <a:spAutoFit/>
          </a:bodyPr>
          <a:lstStyle/>
          <a:p>
            <a:r>
              <a:rPr lang="en-US" dirty="0">
                <a:solidFill>
                  <a:srgbClr val="333333"/>
                </a:solidFill>
                <a:latin typeface="Open Sans"/>
              </a:rPr>
              <a:t> “to glorify your Father which is in Heaven” = to give praise and honor to God through word or action.</a:t>
            </a:r>
            <a:endParaRPr lang="en-US" dirty="0"/>
          </a:p>
        </p:txBody>
      </p:sp>
      <p:grpSp>
        <p:nvGrpSpPr>
          <p:cNvPr id="22" name="Group 21"/>
          <p:cNvGrpSpPr/>
          <p:nvPr/>
        </p:nvGrpSpPr>
        <p:grpSpPr>
          <a:xfrm>
            <a:off x="8053925" y="4091385"/>
            <a:ext cx="2877006" cy="2397505"/>
            <a:chOff x="8146727" y="4060385"/>
            <a:chExt cx="2877006" cy="2397505"/>
          </a:xfrm>
        </p:grpSpPr>
        <p:pic>
          <p:nvPicPr>
            <p:cNvPr id="23" name="Picture 2" descr="http://www.clker.com/cliparts/d/a/9/e/1280777161986982005scroll-hi.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8416942" y="4426453"/>
              <a:ext cx="2203525" cy="1477328"/>
            </a:xfrm>
            <a:prstGeom prst="rect">
              <a:avLst/>
            </a:prstGeom>
          </p:spPr>
          <p:txBody>
            <a:bodyPr wrap="square">
              <a:spAutoFit/>
            </a:bodyPr>
            <a:lstStyle/>
            <a:p>
              <a:pPr algn="ctr"/>
              <a:r>
                <a:rPr lang="en-US" b="1" dirty="0">
                  <a:solidFill>
                    <a:schemeClr val="bg1"/>
                  </a:solidFill>
                </a:rPr>
                <a:t>Our righteous example can encourage others to draw nearer to Heavenly Father.</a:t>
              </a:r>
              <a:endParaRPr lang="en-US" dirty="0">
                <a:solidFill>
                  <a:schemeClr val="bg1"/>
                </a:solidFill>
              </a:endParaRPr>
            </a:p>
          </p:txBody>
        </p:sp>
      </p:grpSp>
      <p:sp>
        <p:nvSpPr>
          <p:cNvPr id="19" name="Double Wave 18"/>
          <p:cNvSpPr/>
          <p:nvPr/>
        </p:nvSpPr>
        <p:spPr>
          <a:xfrm rot="16489374">
            <a:off x="5438659" y="1276187"/>
            <a:ext cx="723781" cy="266844"/>
          </a:xfrm>
          <a:prstGeom prst="doubleWave">
            <a:avLst>
              <a:gd name="adj1" fmla="val 125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5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P spid="16"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a:latin typeface="Algerian" panose="04020705040A02060702" pitchFamily="82" charset="0"/>
              </a:rPr>
              <a:t>Doctrinal </a:t>
            </a:r>
            <a:r>
              <a:rPr lang="en-US" sz="4800" dirty="0">
                <a:latin typeface="Algerian" panose="04020705040A02060702" pitchFamily="82" charset="0"/>
              </a:rPr>
              <a:t>Mastery</a:t>
            </a:r>
          </a:p>
        </p:txBody>
      </p:sp>
      <p:sp>
        <p:nvSpPr>
          <p:cNvPr id="15" name="Rectangle 14"/>
          <p:cNvSpPr/>
          <p:nvPr/>
        </p:nvSpPr>
        <p:spPr>
          <a:xfrm>
            <a:off x="6096000" y="1347638"/>
            <a:ext cx="4481439" cy="4524315"/>
          </a:xfrm>
          <a:prstGeom prst="rect">
            <a:avLst/>
          </a:prstGeom>
        </p:spPr>
        <p:txBody>
          <a:bodyPr wrap="square">
            <a:spAutoFit/>
          </a:bodyPr>
          <a:lstStyle/>
          <a:p>
            <a:pPr fontAlgn="base"/>
            <a:r>
              <a:rPr lang="en-US" sz="2400" i="1" dirty="0"/>
              <a:t>Ye are the light of the world. A city that is set on an hill cannot be hid.</a:t>
            </a:r>
          </a:p>
          <a:p>
            <a:pPr fontAlgn="base"/>
            <a:endParaRPr lang="en-US" sz="2400" i="1" dirty="0"/>
          </a:p>
          <a:p>
            <a:pPr fontAlgn="base"/>
            <a:r>
              <a:rPr lang="en-US" sz="2400" i="1" dirty="0"/>
              <a:t>Neither do men light a candle, and put it under a bushel, but on a candlestick; and it giveth light unto all that are in the house.</a:t>
            </a:r>
          </a:p>
          <a:p>
            <a:pPr fontAlgn="base"/>
            <a:endParaRPr lang="en-US" sz="2400" i="1" dirty="0"/>
          </a:p>
          <a:p>
            <a:pPr fontAlgn="base"/>
            <a:r>
              <a:rPr lang="en-US" sz="2400" i="1" dirty="0"/>
              <a:t>Let your light so shine before men, that they may see your good works, and glorify your Father which is in heaven.</a:t>
            </a:r>
          </a:p>
        </p:txBody>
      </p:sp>
      <p:grpSp>
        <p:nvGrpSpPr>
          <p:cNvPr id="17" name="Group 16"/>
          <p:cNvGrpSpPr/>
          <p:nvPr/>
        </p:nvGrpSpPr>
        <p:grpSpPr>
          <a:xfrm>
            <a:off x="1373409" y="1781168"/>
            <a:ext cx="2810519" cy="3640943"/>
            <a:chOff x="2819400" y="3657598"/>
            <a:chExt cx="1365515" cy="2048764"/>
          </a:xfrm>
        </p:grpSpPr>
        <p:sp>
          <p:nvSpPr>
            <p:cNvPr id="19" name="Rectangle 1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 Matthew </a:t>
              </a:r>
              <a:r>
                <a:rPr lang="en-US" sz="4000" dirty="0">
                  <a:solidFill>
                    <a:srgbClr val="FFC000"/>
                  </a:solidFill>
                  <a:latin typeface="Colonna MT" pitchFamily="82" charset="0"/>
                </a:rPr>
                <a:t>5:14-16</a:t>
              </a:r>
            </a:p>
          </p:txBody>
        </p:sp>
        <p:sp>
          <p:nvSpPr>
            <p:cNvPr id="25" name="Rectangle 2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430486" y="2939143"/>
            <a:ext cx="1522793" cy="762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0-#ppt_w/2"/>
                                          </p:val>
                                        </p:tav>
                                        <p:tav tm="100000">
                                          <p:val>
                                            <p:strVal val="#ppt_x"/>
                                          </p:val>
                                        </p:tav>
                                      </p:tavLst>
                                    </p:anim>
                                    <p:anim calcmode="lin" valueType="num">
                                      <p:cBhvr additive="base">
                                        <p:cTn id="8" dur="12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250" fill="hold"/>
                                        <p:tgtEl>
                                          <p:spTgt spid="15"/>
                                        </p:tgtEl>
                                        <p:attrNameLst>
                                          <p:attrName>ppt_x</p:attrName>
                                        </p:attrNameLst>
                                      </p:cBhvr>
                                      <p:tavLst>
                                        <p:tav tm="0">
                                          <p:val>
                                            <p:strVal val="0-#ppt_w/2"/>
                                          </p:val>
                                        </p:tav>
                                        <p:tav tm="100000">
                                          <p:val>
                                            <p:strVal val="#ppt_x"/>
                                          </p:val>
                                        </p:tav>
                                      </p:tavLst>
                                    </p:anim>
                                    <p:anim calcmode="lin" valueType="num">
                                      <p:cBhvr additive="base">
                                        <p:cTn id="16" dur="1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23724" y="268061"/>
            <a:ext cx="5395533" cy="5632311"/>
          </a:xfrm>
          <a:prstGeom prst="rect">
            <a:avLst/>
          </a:prstGeom>
        </p:spPr>
        <p:txBody>
          <a:bodyPr wrap="square">
            <a:spAutoFit/>
          </a:bodyPr>
          <a:lstStyle/>
          <a:p>
            <a:pPr fontAlgn="base"/>
            <a:r>
              <a:rPr lang="en-US" sz="2400" dirty="0"/>
              <a:t>“Wouldn’t it be pleasing to Jesus if we could let our light so shine that those who followed us would be following the Savior? …</a:t>
            </a:r>
          </a:p>
          <a:p>
            <a:pPr fontAlgn="base"/>
            <a:endParaRPr lang="en-US" sz="2400" dirty="0"/>
          </a:p>
          <a:p>
            <a:pPr fontAlgn="base"/>
            <a:r>
              <a:rPr lang="en-US" sz="2400" dirty="0"/>
              <a:t>“Have you ever stopped to think that perhaps you are the light sent by Heavenly Father to lead another safely home or to be a beacon from a distance to show the way back to the straight and narrow path that leads to eternal life? </a:t>
            </a:r>
          </a:p>
          <a:p>
            <a:pPr fontAlgn="base"/>
            <a:endParaRPr lang="en-US" sz="2400" dirty="0"/>
          </a:p>
          <a:p>
            <a:pPr fontAlgn="base"/>
            <a:r>
              <a:rPr lang="en-US" sz="2400" dirty="0"/>
              <a:t>Your light is a beacon and should never stop burning or mislead those who are looking for a way home.” (13)</a:t>
            </a: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Open Sans"/>
              </a:rPr>
              <a:t>Matthew 5:14-16</a:t>
            </a:r>
            <a:endParaRPr lang="en-US" sz="2000" dirty="0"/>
          </a:p>
        </p:txBody>
      </p:sp>
      <p:grpSp>
        <p:nvGrpSpPr>
          <p:cNvPr id="3" name="Group 2"/>
          <p:cNvGrpSpPr/>
          <p:nvPr/>
        </p:nvGrpSpPr>
        <p:grpSpPr>
          <a:xfrm>
            <a:off x="7377024" y="1567543"/>
            <a:ext cx="4286250" cy="3633801"/>
            <a:chOff x="7518539" y="2146980"/>
            <a:chExt cx="4286250" cy="3633801"/>
          </a:xfrm>
        </p:grpSpPr>
        <p:pic>
          <p:nvPicPr>
            <p:cNvPr id="4098" name="Picture 2" descr="oil l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39" y="2146980"/>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70877" y="5257561"/>
              <a:ext cx="4133911" cy="523220"/>
            </a:xfrm>
            <a:prstGeom prst="rect">
              <a:avLst/>
            </a:prstGeom>
          </p:spPr>
          <p:txBody>
            <a:bodyPr wrap="square">
              <a:spAutoFit/>
            </a:bodyPr>
            <a:lstStyle/>
            <a:p>
              <a:r>
                <a:rPr lang="en-US" sz="1400" dirty="0">
                  <a:latin typeface="Open Sans"/>
                </a:rPr>
                <a:t>The “candle” in Matthew 5:15 refers to a ceramic oil lamp; the “candlestick” refers to a lamp stand.</a:t>
              </a:r>
              <a:endParaRPr lang="en-US" sz="1400" dirty="0"/>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78" y="268061"/>
            <a:ext cx="1033996" cy="1299482"/>
          </a:xfrm>
          <a:prstGeom prst="rect">
            <a:avLst/>
          </a:prstGeom>
        </p:spPr>
      </p:pic>
    </p:spTree>
    <p:extLst>
      <p:ext uri="{BB962C8B-B14F-4D97-AF65-F5344CB8AC3E}">
        <p14:creationId xmlns:p14="http://schemas.microsoft.com/office/powerpoint/2010/main" val="23107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204070" cy="6247864"/>
          </a:xfrm>
          <a:prstGeom prst="rect">
            <a:avLst/>
          </a:prstGeom>
          <a:noFill/>
        </p:spPr>
        <p:txBody>
          <a:bodyPr wrap="square" rtlCol="0">
            <a:spAutoFit/>
          </a:bodyPr>
          <a:lstStyle/>
          <a:p>
            <a:r>
              <a:rPr lang="en-US" sz="1600" dirty="0"/>
              <a:t>Sources:</a:t>
            </a:r>
          </a:p>
          <a:p>
            <a:endParaRPr lang="en-US" sz="1600" dirty="0"/>
          </a:p>
          <a:p>
            <a:r>
              <a:rPr lang="en-US" sz="1600" dirty="0"/>
              <a:t>Suggested Hymn: #</a:t>
            </a:r>
            <a:r>
              <a:rPr lang="en-US" sz="1600"/>
              <a:t>273 </a:t>
            </a:r>
            <a:r>
              <a:rPr lang="en-US" sz="1600" i="1"/>
              <a:t>Truth </a:t>
            </a:r>
            <a:r>
              <a:rPr lang="en-US" sz="1600" i="1" dirty="0"/>
              <a:t>Reflects Upon Our Senses</a:t>
            </a:r>
          </a:p>
          <a:p>
            <a:endParaRPr lang="en-US" sz="1600" i="1" dirty="0"/>
          </a:p>
          <a:p>
            <a:r>
              <a:rPr lang="en-US" sz="1600" i="1" dirty="0"/>
              <a:t>Videos: </a:t>
            </a:r>
          </a:p>
          <a:p>
            <a:r>
              <a:rPr lang="en-US" sz="1600" i="1" dirty="0"/>
              <a:t>Salt Losing Its Savor (1:41)</a:t>
            </a:r>
          </a:p>
          <a:p>
            <a:r>
              <a:rPr lang="en-US" sz="1600" dirty="0"/>
              <a:t>Joy—for Us and Others—Comes by Following the Savior (3:56)</a:t>
            </a:r>
          </a:p>
          <a:p>
            <a:endParaRPr lang="en-US" sz="1600" dirty="0"/>
          </a:p>
          <a:p>
            <a:pPr marL="342900" indent="-342900">
              <a:buAutoNum type="arabicPeriod"/>
            </a:pPr>
            <a:r>
              <a:rPr lang="en-US" sz="1600" dirty="0"/>
              <a:t>President Dieter F. Uchtdorf (“Of Regrets and Resolutions,”</a:t>
            </a:r>
            <a:r>
              <a:rPr lang="en-US" sz="1600" i="1" dirty="0"/>
              <a:t> Ensign</a:t>
            </a:r>
            <a:r>
              <a:rPr lang="en-US" sz="1600" dirty="0"/>
              <a:t> or </a:t>
            </a:r>
            <a:r>
              <a:rPr lang="en-US" sz="1600" i="1" dirty="0"/>
              <a:t>Liahona,</a:t>
            </a:r>
            <a:r>
              <a:rPr lang="en-US" sz="1600" dirty="0"/>
              <a:t> Nov. 2012, 23).</a:t>
            </a:r>
          </a:p>
          <a:p>
            <a:pPr marL="342900" indent="-342900">
              <a:buFontTx/>
              <a:buAutoNum type="arabicPeriod"/>
            </a:pPr>
            <a:r>
              <a:rPr lang="en-US" sz="1600" i="1" dirty="0"/>
              <a:t>Teachings of Presidents of the Church: Harold B. Lee</a:t>
            </a:r>
            <a:r>
              <a:rPr lang="en-US" sz="1600" dirty="0"/>
              <a:t> [2000], 200).</a:t>
            </a:r>
            <a:endParaRPr lang="en-US" sz="1600" b="0" i="0" dirty="0">
              <a:solidFill>
                <a:srgbClr val="333333"/>
              </a:solidFill>
              <a:effectLst/>
              <a:latin typeface="Open Sans"/>
            </a:endParaRPr>
          </a:p>
          <a:p>
            <a:pPr marL="342900" indent="-342900">
              <a:buFontTx/>
              <a:buAutoNum type="arabicPeriod"/>
            </a:pPr>
            <a:r>
              <a:rPr lang="en-US" sz="1600" dirty="0"/>
              <a:t>True to the Faith: A Gospel Reference [2004], 86.</a:t>
            </a:r>
          </a:p>
          <a:p>
            <a:pPr marL="342900" indent="-342900">
              <a:buFontTx/>
              <a:buAutoNum type="arabicPeriod"/>
            </a:pPr>
            <a:r>
              <a:rPr lang="en-US" sz="1600" dirty="0"/>
              <a:t>[Webster’s Third New International Dictionary (1976 ‘meek,’ 1403].</a:t>
            </a:r>
          </a:p>
          <a:p>
            <a:pPr marL="342900" indent="-342900">
              <a:buFontTx/>
              <a:buAutoNum type="arabicPeriod"/>
            </a:pPr>
            <a:r>
              <a:rPr lang="en-US" sz="1600" dirty="0"/>
              <a:t>Robert D. Hales, “Christian Courage: The Price of Discipleship,” Ensign or Liahona, Nov. 2008, 73</a:t>
            </a:r>
          </a:p>
          <a:p>
            <a:pPr marL="342900" indent="-342900">
              <a:buFontTx/>
              <a:buAutoNum type="arabicPeriod"/>
            </a:pPr>
            <a:r>
              <a:rPr lang="en-US" sz="1600" dirty="0"/>
              <a:t>(Gospel Topics, “Mercy,” lds.org/topics).</a:t>
            </a:r>
          </a:p>
          <a:p>
            <a:pPr marL="342900" indent="-342900">
              <a:buFontTx/>
              <a:buAutoNum type="arabicPeriod"/>
            </a:pPr>
            <a:r>
              <a:rPr lang="en-US" sz="1600" dirty="0"/>
              <a:t>(Sheldon F. Child, “Words of Jesus: Chastity,” Ensign, Jan. 2003, 44).</a:t>
            </a:r>
          </a:p>
          <a:p>
            <a:pPr marL="342900" indent="-342900">
              <a:buFontTx/>
              <a:buAutoNum type="arabicPeriod"/>
            </a:pPr>
            <a:r>
              <a:rPr lang="en-US" sz="1600" dirty="0"/>
              <a:t>(Henry B. Eyring, “Learning in the Priesthood,” Ensign or Liahona, May 2011, 63).</a:t>
            </a:r>
          </a:p>
          <a:p>
            <a:pPr marL="342900" indent="-342900">
              <a:buFontTx/>
              <a:buAutoNum type="arabicPeriod"/>
            </a:pPr>
            <a:r>
              <a:rPr lang="en-US" sz="1600" dirty="0"/>
              <a:t>Guide to the Scriptures “Meek”</a:t>
            </a:r>
          </a:p>
          <a:p>
            <a:pPr marL="342900" indent="-342900">
              <a:buFontTx/>
              <a:buAutoNum type="arabicPeriod"/>
            </a:pPr>
            <a:r>
              <a:rPr lang="en-US" sz="1600" dirty="0"/>
              <a:t>Elder Gerald N. Lund “Opening Our Hearts,”</a:t>
            </a:r>
            <a:r>
              <a:rPr lang="en-US" sz="1600" i="1" dirty="0"/>
              <a:t> Ensign</a:t>
            </a:r>
            <a:r>
              <a:rPr lang="en-US" sz="1600" dirty="0"/>
              <a:t> or </a:t>
            </a:r>
            <a:r>
              <a:rPr lang="en-US" sz="1600" i="1" dirty="0"/>
              <a:t>Liahona,</a:t>
            </a:r>
            <a:r>
              <a:rPr lang="en-US" sz="1600" dirty="0"/>
              <a:t> May 2008, 33.</a:t>
            </a:r>
          </a:p>
          <a:p>
            <a:r>
              <a:rPr lang="en-US" sz="1600" dirty="0"/>
              <a:t>11.  Russell M. Nelson “Blessed Are the Peacemakers” Oct. 2002 Gen. Conf.</a:t>
            </a:r>
          </a:p>
          <a:p>
            <a:r>
              <a:rPr lang="en-US" sz="1600" dirty="0"/>
              <a:t>12.  Elder Carlos E. </a:t>
            </a:r>
            <a:r>
              <a:rPr lang="en-US" sz="1600" dirty="0" err="1"/>
              <a:t>Asay</a:t>
            </a:r>
            <a:r>
              <a:rPr lang="en-US" sz="1600" dirty="0"/>
              <a:t> (“Salt of the Earth: Savor of Men and Saviors of Men,”</a:t>
            </a:r>
            <a:r>
              <a:rPr lang="en-US" sz="1600" i="1" dirty="0"/>
              <a:t> Ensign,</a:t>
            </a:r>
            <a:r>
              <a:rPr lang="en-US" sz="1600" dirty="0"/>
              <a:t> May 1980, 42).</a:t>
            </a:r>
          </a:p>
          <a:p>
            <a:r>
              <a:rPr lang="en-US" sz="1600" dirty="0"/>
              <a:t>13. Elder Robert D. Hales (“That Ye May Be the Children of Light” [Brigham Young University fireside, Nov. 3, 1996], 8–9;speeches.byu.edu).</a:t>
            </a:r>
          </a:p>
          <a:p>
            <a:r>
              <a:rPr lang="en-US" sz="1600" dirty="0"/>
              <a:t>14. New Testament Student Institute Manual</a:t>
            </a:r>
          </a:p>
          <a:p>
            <a:r>
              <a:rPr lang="en-US" sz="1600" b="1" dirty="0"/>
              <a:t>For further study of the Beatitudes</a:t>
            </a:r>
            <a:r>
              <a:rPr lang="en-US" sz="1600" dirty="0"/>
              <a:t>, you may want to refer to an article by Elder Robert E. Wells of the Seventy titled “The Beatitudes: Pattern for Coming unto Christ,” (</a:t>
            </a:r>
            <a:r>
              <a:rPr lang="en-US" sz="1600" i="1" dirty="0"/>
              <a:t>Ensign,</a:t>
            </a:r>
            <a:r>
              <a:rPr lang="en-US" sz="1600" dirty="0"/>
              <a:t> Dec. 1987, 8–11).</a:t>
            </a:r>
          </a:p>
          <a:p>
            <a:endParaRPr lang="en-US" sz="1600" dirty="0"/>
          </a:p>
        </p:txBody>
      </p:sp>
      <p:grpSp>
        <p:nvGrpSpPr>
          <p:cNvPr id="24" name="Group 23"/>
          <p:cNvGrpSpPr/>
          <p:nvPr/>
        </p:nvGrpSpPr>
        <p:grpSpPr>
          <a:xfrm>
            <a:off x="5311302" y="737681"/>
            <a:ext cx="1241898" cy="1125270"/>
            <a:chOff x="5305110" y="533400"/>
            <a:chExt cx="1705290" cy="1545145"/>
          </a:xfrm>
        </p:grpSpPr>
        <p:sp>
          <p:nvSpPr>
            <p:cNvPr id="25" name="Right Arrow Callout 24"/>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14">
            <a:extLst>
              <a:ext uri="{FF2B5EF4-FFF2-40B4-BE49-F238E27FC236}">
                <a16:creationId xmlns:a16="http://schemas.microsoft.com/office/drawing/2014/main" id="{A78A12A8-B58A-49D3-985F-4BADEF6C7D53}"/>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7767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031708" y="1232073"/>
            <a:ext cx="4434447" cy="3628184"/>
            <a:chOff x="3124200" y="4267200"/>
            <a:chExt cx="2514600" cy="2057400"/>
          </a:xfrm>
        </p:grpSpPr>
        <p:sp>
          <p:nvSpPr>
            <p:cNvPr id="21" name="Frame 20"/>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3276600" y="4419600"/>
              <a:ext cx="2209800"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291625">
            <a:off x="3378931" y="2720439"/>
            <a:ext cx="1656784" cy="1602463"/>
            <a:chOff x="1620570" y="1883121"/>
            <a:chExt cx="1656784" cy="1602463"/>
          </a:xfrm>
        </p:grpSpPr>
        <p:sp>
          <p:nvSpPr>
            <p:cNvPr id="2" name="Folded Corner 1"/>
            <p:cNvSpPr/>
            <p:nvPr/>
          </p:nvSpPr>
          <p:spPr>
            <a:xfrm>
              <a:off x="1620570" y="1883121"/>
              <a:ext cx="1656784" cy="16024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71633" y="2204319"/>
              <a:ext cx="960066" cy="960066"/>
              <a:chOff x="2726659" y="4091768"/>
              <a:chExt cx="2667000" cy="2667000"/>
            </a:xfrm>
          </p:grpSpPr>
          <p:sp>
            <p:nvSpPr>
              <p:cNvPr id="6" name="Oval 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092812" y="4636216"/>
                <a:ext cx="762000" cy="762000"/>
                <a:chOff x="1226056" y="2773679"/>
                <a:chExt cx="762000" cy="762000"/>
              </a:xfrm>
            </p:grpSpPr>
            <p:sp>
              <p:nvSpPr>
                <p:cNvPr id="16" name="Oval 1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flipH="1">
                <a:off x="4133970" y="4637947"/>
                <a:ext cx="762000" cy="762000"/>
                <a:chOff x="1226056" y="2773679"/>
                <a:chExt cx="762000" cy="762000"/>
              </a:xfrm>
            </p:grpSpPr>
            <p:sp>
              <p:nvSpPr>
                <p:cNvPr id="12" name="Oval 1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Moon 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Moon 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Moon 1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4" name="Group 23"/>
          <p:cNvGrpSpPr/>
          <p:nvPr/>
        </p:nvGrpSpPr>
        <p:grpSpPr>
          <a:xfrm>
            <a:off x="1371419" y="1851900"/>
            <a:ext cx="1847549" cy="1602463"/>
            <a:chOff x="3336958" y="1072151"/>
            <a:chExt cx="1847549" cy="1602463"/>
          </a:xfrm>
        </p:grpSpPr>
        <p:sp>
          <p:nvSpPr>
            <p:cNvPr id="23" name="Folded Corner 22"/>
            <p:cNvSpPr/>
            <p:nvPr/>
          </p:nvSpPr>
          <p:spPr>
            <a:xfrm>
              <a:off x="3408174" y="1072151"/>
              <a:ext cx="1656784" cy="16024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0212069">
              <a:off x="3336958" y="1513789"/>
              <a:ext cx="1847549" cy="369332"/>
            </a:xfrm>
            <a:prstGeom prst="rect">
              <a:avLst/>
            </a:prstGeom>
            <a:noFill/>
          </p:spPr>
          <p:txBody>
            <a:bodyPr wrap="square" rtlCol="0">
              <a:spAutoFit/>
            </a:bodyPr>
            <a:lstStyle/>
            <a:p>
              <a:r>
                <a:rPr lang="en-US" dirty="0">
                  <a:latin typeface="Comic Sans MS" panose="030F0702030302020204" pitchFamily="66" charset="0"/>
                </a:rPr>
                <a:t>Are you happy?</a:t>
              </a:r>
            </a:p>
          </p:txBody>
        </p:sp>
      </p:grpSp>
      <p:sp>
        <p:nvSpPr>
          <p:cNvPr id="26" name="Rectangle 25"/>
          <p:cNvSpPr/>
          <p:nvPr/>
        </p:nvSpPr>
        <p:spPr>
          <a:xfrm>
            <a:off x="6073354" y="1007343"/>
            <a:ext cx="4727430" cy="4893647"/>
          </a:xfrm>
          <a:prstGeom prst="rect">
            <a:avLst/>
          </a:prstGeom>
        </p:spPr>
        <p:txBody>
          <a:bodyPr wrap="square">
            <a:spAutoFit/>
          </a:bodyPr>
          <a:lstStyle/>
          <a:p>
            <a:pPr fontAlgn="base"/>
            <a:r>
              <a:rPr lang="en-US" sz="2400" b="0" i="0" dirty="0">
                <a:solidFill>
                  <a:srgbClr val="333333"/>
                </a:solidFill>
                <a:effectLst/>
              </a:rPr>
              <a:t>“So often we get caught up in the illusion that there is something just beyond our reach that would bring us happiness: a better </a:t>
            </a:r>
            <a:r>
              <a:rPr lang="en-US" sz="2400" b="0" i="0" u="none" strike="noStrike" dirty="0">
                <a:solidFill>
                  <a:srgbClr val="2F393A"/>
                </a:solidFill>
                <a:effectLst/>
              </a:rPr>
              <a:t>family </a:t>
            </a:r>
            <a:r>
              <a:rPr lang="en-US" sz="2400" b="0" i="0" dirty="0">
                <a:solidFill>
                  <a:srgbClr val="333333"/>
                </a:solidFill>
                <a:effectLst/>
              </a:rPr>
              <a:t>situation, a better financial situation, or the end of a challenging trial.</a:t>
            </a:r>
          </a:p>
          <a:p>
            <a:pPr fontAlgn="base"/>
            <a:endParaRPr lang="en-US" sz="2400" b="0" i="0" dirty="0">
              <a:solidFill>
                <a:srgbClr val="333333"/>
              </a:solidFill>
              <a:effectLst/>
            </a:endParaRPr>
          </a:p>
          <a:p>
            <a:pPr fontAlgn="base"/>
            <a:r>
              <a:rPr lang="en-US" sz="2400" b="0" i="0" dirty="0">
                <a:solidFill>
                  <a:srgbClr val="333333"/>
                </a:solidFill>
                <a:effectLst/>
              </a:rPr>
              <a:t>“… External circumstances d</a:t>
            </a:r>
            <a:r>
              <a:rPr lang="en-US" sz="2400" dirty="0"/>
              <a:t>on’t really matter or determine our happiness.</a:t>
            </a:r>
          </a:p>
          <a:p>
            <a:pPr fontAlgn="base"/>
            <a:endParaRPr lang="en-US" sz="2400" dirty="0"/>
          </a:p>
          <a:p>
            <a:pPr fontAlgn="base"/>
            <a:r>
              <a:rPr lang="en-US" sz="2400" dirty="0"/>
              <a:t>“… </a:t>
            </a:r>
            <a:r>
              <a:rPr lang="en-US" sz="2400" i="1" dirty="0"/>
              <a:t>We</a:t>
            </a:r>
            <a:r>
              <a:rPr lang="en-US" sz="2400" dirty="0"/>
              <a:t> determine our happiness.”</a:t>
            </a:r>
            <a:endParaRPr lang="en-US" sz="2400" b="0" i="0" dirty="0">
              <a:solidFill>
                <a:srgbClr val="333333"/>
              </a:solidFill>
              <a:effectLst/>
            </a:endParaRPr>
          </a:p>
        </p:txBody>
      </p:sp>
      <p:sp>
        <p:nvSpPr>
          <p:cNvPr id="27" name="Rectangle 26"/>
          <p:cNvSpPr/>
          <p:nvPr/>
        </p:nvSpPr>
        <p:spPr>
          <a:xfrm>
            <a:off x="11749250" y="6488668"/>
            <a:ext cx="442750" cy="369332"/>
          </a:xfrm>
          <a:prstGeom prst="rect">
            <a:avLst/>
          </a:prstGeom>
        </p:spPr>
        <p:txBody>
          <a:bodyPr wrap="none">
            <a:spAutoFit/>
          </a:bodyPr>
          <a:lstStyle/>
          <a:p>
            <a:pPr fontAlgn="base"/>
            <a:r>
              <a:rPr lang="en-US" dirty="0"/>
              <a:t>(1)</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498" y="4931429"/>
            <a:ext cx="983838" cy="1228810"/>
          </a:xfrm>
          <a:prstGeom prst="rect">
            <a:avLst/>
          </a:prstGeom>
        </p:spPr>
      </p:pic>
    </p:spTree>
    <p:extLst>
      <p:ext uri="{BB962C8B-B14F-4D97-AF65-F5344CB8AC3E}">
        <p14:creationId xmlns:p14="http://schemas.microsoft.com/office/powerpoint/2010/main" val="28789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331" y="0"/>
            <a:ext cx="5519057" cy="1200329"/>
          </a:xfrm>
          <a:prstGeom prst="rect">
            <a:avLst/>
          </a:prstGeom>
          <a:ln>
            <a:solidFill>
              <a:schemeClr val="tx1"/>
            </a:solidFill>
          </a:ln>
        </p:spPr>
        <p:txBody>
          <a:bodyPr wrap="square">
            <a:spAutoFit/>
          </a:bodyPr>
          <a:lstStyle/>
          <a:p>
            <a:r>
              <a:rPr lang="en-US" sz="1200" b="1" dirty="0">
                <a:latin typeface="Open Sans"/>
              </a:rPr>
              <a:t>Mourn: </a:t>
            </a:r>
          </a:p>
          <a:p>
            <a:r>
              <a:rPr lang="en-US" sz="1200" dirty="0">
                <a:latin typeface="Open Sans"/>
              </a:rPr>
              <a:t>“‘And again, blessed are all they that mourn’ (3 Nephi 12:4; see also Matthew 5:4). … He is talking about repentance. He is talking about the promise that will come to whom? All who would ‘come down into the depths of humility’ and have been baptized and have received the gift of the Holy Ghost (see 3 Nephi 12:2)” (</a:t>
            </a:r>
            <a:r>
              <a:rPr lang="en-US" sz="1200" i="1" dirty="0">
                <a:latin typeface="Open Sans"/>
              </a:rPr>
              <a:t>The Teachings of Harold B. Lee,</a:t>
            </a:r>
            <a:r>
              <a:rPr lang="en-US" sz="1200" dirty="0">
                <a:latin typeface="Open Sans"/>
              </a:rPr>
              <a:t> ed. Clyde J. Williams [1996], 112).</a:t>
            </a:r>
            <a:endParaRPr lang="en-US" sz="1200" dirty="0"/>
          </a:p>
        </p:txBody>
      </p:sp>
      <p:sp>
        <p:nvSpPr>
          <p:cNvPr id="7" name="Rectangle 6"/>
          <p:cNvSpPr/>
          <p:nvPr/>
        </p:nvSpPr>
        <p:spPr>
          <a:xfrm>
            <a:off x="133058" y="1204950"/>
            <a:ext cx="5519057" cy="1384995"/>
          </a:xfrm>
          <a:prstGeom prst="rect">
            <a:avLst/>
          </a:prstGeom>
          <a:ln>
            <a:solidFill>
              <a:schemeClr val="tx1"/>
            </a:solidFill>
          </a:ln>
        </p:spPr>
        <p:txBody>
          <a:bodyPr wrap="square">
            <a:spAutoFit/>
          </a:bodyPr>
          <a:lstStyle/>
          <a:p>
            <a:r>
              <a:rPr lang="en-US" sz="1200" b="1" dirty="0"/>
              <a:t>Meek:</a:t>
            </a:r>
          </a:p>
          <a:p>
            <a:r>
              <a:rPr lang="en-US" sz="1200" dirty="0"/>
              <a:t>When Jesus promised that the meek would inherit the earth, He was quoting from Psalm 37:11. To “inherit the earth” (Matthew 5:5) means to inherit the celestial kingdom. This earth will one day be “sanctified from all unrighteousness, that it may be prepared for the celestial glory” (D&amp;C 88:18), and “the meek of the earth shall inherit it” (D&amp;C 88:17). Bishop H. David Burton (“More Holiness Give Me,”</a:t>
            </a:r>
            <a:r>
              <a:rPr lang="en-US" sz="1200" i="1" dirty="0"/>
              <a:t> Ensign</a:t>
            </a:r>
            <a:r>
              <a:rPr lang="en-US" sz="1200" dirty="0"/>
              <a:t> or </a:t>
            </a:r>
            <a:r>
              <a:rPr lang="en-US" sz="1200" i="1" dirty="0"/>
              <a:t>Liahona, </a:t>
            </a:r>
            <a:r>
              <a:rPr lang="en-US" sz="1200" dirty="0"/>
              <a:t>Nov. 2004, 99</a:t>
            </a:r>
          </a:p>
        </p:txBody>
      </p:sp>
      <p:sp>
        <p:nvSpPr>
          <p:cNvPr id="8" name="Rectangle 7"/>
          <p:cNvSpPr/>
          <p:nvPr/>
        </p:nvSpPr>
        <p:spPr>
          <a:xfrm>
            <a:off x="117077" y="2599630"/>
            <a:ext cx="5554149" cy="2862322"/>
          </a:xfrm>
          <a:prstGeom prst="rect">
            <a:avLst/>
          </a:prstGeom>
          <a:ln>
            <a:solidFill>
              <a:schemeClr val="tx1"/>
            </a:solidFill>
          </a:ln>
        </p:spPr>
        <p:txBody>
          <a:bodyPr wrap="square">
            <a:spAutoFit/>
          </a:bodyPr>
          <a:lstStyle/>
          <a:p>
            <a:r>
              <a:rPr lang="en-US" sz="1200" b="1" dirty="0"/>
              <a:t>Merciful  and Forgiveness:</a:t>
            </a:r>
          </a:p>
          <a:p>
            <a:r>
              <a:rPr lang="en-US" sz="1200" dirty="0"/>
              <a:t>“I plead for a stronger spirit of compassion in all of our relationships, a stronger element of mercy, for if we are merciful we shall obtain mercy from the Ultimate Judge. … It is impressive to watch those who with a compelling spirit of kindness reach out to those in distress, to help and assist, to feed and provide for, to nurture and to bless. As these extend mercy, I am confident that the God of Heaven will bless them, and their posterity after them, with His own mercy. … One cannot be merciful to others without receiving a harvest of mercy in return [see Matthew 5:7]”</a:t>
            </a:r>
            <a:r>
              <a:rPr lang="en-US" sz="1200" b="1" dirty="0"/>
              <a:t> </a:t>
            </a:r>
            <a:r>
              <a:rPr lang="en-US" sz="1200" dirty="0"/>
              <a:t>President Gordon B. Hinckley (</a:t>
            </a:r>
            <a:r>
              <a:rPr lang="en-US" sz="1200" i="1" dirty="0"/>
              <a:t>Standing for Something</a:t>
            </a:r>
            <a:r>
              <a:rPr lang="en-US" sz="1200" dirty="0"/>
              <a:t> [2000], 75, 77).</a:t>
            </a:r>
          </a:p>
          <a:p>
            <a:endParaRPr lang="en-US" sz="1200" dirty="0"/>
          </a:p>
          <a:p>
            <a:r>
              <a:rPr lang="en-US" sz="1200" dirty="0"/>
              <a:t> Prophet Joseph Smith Said: “Ever keep in exercise the principle of mercy, and be ready to forgive our brother on the first intimations of repentance, and asking forgiveness; and should we even forgive our brother, or even our enemy, before he repent or ask forgiveness, our heavenly Father would be equally as merciful unto us” (</a:t>
            </a:r>
            <a:r>
              <a:rPr lang="en-US" sz="1200" i="1" dirty="0"/>
              <a:t>Teachings of Presidents of the Church: Joseph Smith</a:t>
            </a:r>
            <a:r>
              <a:rPr lang="en-US" sz="1200" dirty="0"/>
              <a:t> [2007], 392–93).</a:t>
            </a:r>
          </a:p>
        </p:txBody>
      </p:sp>
      <p:sp>
        <p:nvSpPr>
          <p:cNvPr id="9" name="Rectangle 8"/>
          <p:cNvSpPr/>
          <p:nvPr/>
        </p:nvSpPr>
        <p:spPr>
          <a:xfrm>
            <a:off x="123676" y="5458662"/>
            <a:ext cx="6646889" cy="1200329"/>
          </a:xfrm>
          <a:prstGeom prst="rect">
            <a:avLst/>
          </a:prstGeom>
          <a:ln>
            <a:solidFill>
              <a:schemeClr val="tx1"/>
            </a:solidFill>
          </a:ln>
        </p:spPr>
        <p:txBody>
          <a:bodyPr wrap="square">
            <a:spAutoFit/>
          </a:bodyPr>
          <a:lstStyle/>
          <a:p>
            <a:r>
              <a:rPr lang="en-US" sz="1200" b="1" dirty="0"/>
              <a:t>“Purity of heart </a:t>
            </a:r>
            <a:r>
              <a:rPr lang="en-US" sz="1200" dirty="0"/>
              <a:t>is a figure for purity of soul. They are the ones who received a remission of their sins in the waters of baptism; who, after baptism, have so lived as to retain a remission of sins; who have had their sins burned out of their souls as though by fire by the power of the Holy Ghost. They are God-fearing and righteous souls; and being pure, they qualify to see and associate with other pure beings, the chief of whom is the Lord of Purity” Elder Bruce R. McConkie(</a:t>
            </a:r>
            <a:r>
              <a:rPr lang="en-US" sz="1200" i="1" dirty="0"/>
              <a:t>A New Witness for the Articles of Faith</a:t>
            </a:r>
            <a:r>
              <a:rPr lang="en-US" sz="1200" dirty="0"/>
              <a:t> [1985], 492).</a:t>
            </a:r>
          </a:p>
        </p:txBody>
      </p:sp>
      <p:graphicFrame>
        <p:nvGraphicFramePr>
          <p:cNvPr id="10" name="Table 9"/>
          <p:cNvGraphicFramePr>
            <a:graphicFrameLocks noGrp="1"/>
          </p:cNvGraphicFramePr>
          <p:nvPr/>
        </p:nvGraphicFramePr>
        <p:xfrm>
          <a:off x="5953327" y="612662"/>
          <a:ext cx="5593405" cy="741680"/>
        </p:xfrm>
        <a:graphic>
          <a:graphicData uri="http://schemas.openxmlformats.org/drawingml/2006/table">
            <a:tbl>
              <a:tblPr firstRow="1" bandRow="1">
                <a:tableStyleId>{5940675A-B579-460E-94D1-54222C63F5DA}</a:tableStyleId>
              </a:tblPr>
              <a:tblGrid>
                <a:gridCol w="2529192">
                  <a:extLst>
                    <a:ext uri="{9D8B030D-6E8A-4147-A177-3AD203B41FA5}">
                      <a16:colId xmlns:a16="http://schemas.microsoft.com/office/drawing/2014/main" val="20000"/>
                    </a:ext>
                  </a:extLst>
                </a:gridCol>
                <a:gridCol w="826851">
                  <a:extLst>
                    <a:ext uri="{9D8B030D-6E8A-4147-A177-3AD203B41FA5}">
                      <a16:colId xmlns:a16="http://schemas.microsoft.com/office/drawing/2014/main" val="20001"/>
                    </a:ext>
                  </a:extLst>
                </a:gridCol>
                <a:gridCol w="778213">
                  <a:extLst>
                    <a:ext uri="{9D8B030D-6E8A-4147-A177-3AD203B41FA5}">
                      <a16:colId xmlns:a16="http://schemas.microsoft.com/office/drawing/2014/main" val="20002"/>
                    </a:ext>
                  </a:extLst>
                </a:gridCol>
                <a:gridCol w="778213">
                  <a:extLst>
                    <a:ext uri="{9D8B030D-6E8A-4147-A177-3AD203B41FA5}">
                      <a16:colId xmlns:a16="http://schemas.microsoft.com/office/drawing/2014/main" val="20003"/>
                    </a:ext>
                  </a:extLst>
                </a:gridCol>
                <a:gridCol w="680936">
                  <a:extLst>
                    <a:ext uri="{9D8B030D-6E8A-4147-A177-3AD203B41FA5}">
                      <a16:colId xmlns:a16="http://schemas.microsoft.com/office/drawing/2014/main" val="20004"/>
                    </a:ext>
                  </a:extLst>
                </a:gridCol>
              </a:tblGrid>
              <a:tr h="370840">
                <a:tc>
                  <a:txBody>
                    <a:bodyPr/>
                    <a:lstStyle/>
                    <a:p>
                      <a:r>
                        <a:rPr lang="en-US" sz="1200" dirty="0"/>
                        <a:t>Event</a:t>
                      </a:r>
                    </a:p>
                  </a:txBody>
                  <a:tcPr/>
                </a:tc>
                <a:tc>
                  <a:txBody>
                    <a:bodyPr/>
                    <a:lstStyle/>
                    <a:p>
                      <a:r>
                        <a:rPr lang="en-US" sz="1200" dirty="0"/>
                        <a:t>Matthew</a:t>
                      </a:r>
                    </a:p>
                  </a:txBody>
                  <a:tcPr/>
                </a:tc>
                <a:tc>
                  <a:txBody>
                    <a:bodyPr/>
                    <a:lstStyle/>
                    <a:p>
                      <a:r>
                        <a:rPr lang="en-US" sz="1200" dirty="0"/>
                        <a:t>Mark</a:t>
                      </a:r>
                    </a:p>
                  </a:txBody>
                  <a:tcPr/>
                </a:tc>
                <a:tc>
                  <a:txBody>
                    <a:bodyPr/>
                    <a:lstStyle/>
                    <a:p>
                      <a:r>
                        <a:rPr lang="en-US" sz="1200" dirty="0"/>
                        <a:t>Luke </a:t>
                      </a:r>
                    </a:p>
                  </a:txBody>
                  <a:tcPr/>
                </a:tc>
                <a:tc>
                  <a:txBody>
                    <a:bodyPr/>
                    <a:lstStyle/>
                    <a:p>
                      <a:r>
                        <a:rPr lang="en-US" sz="1200" dirty="0"/>
                        <a:t>John</a:t>
                      </a:r>
                    </a:p>
                  </a:txBody>
                  <a:tcPr/>
                </a:tc>
                <a:extLst>
                  <a:ext uri="{0D108BD9-81ED-4DB2-BD59-A6C34878D82A}">
                    <a16:rowId xmlns:a16="http://schemas.microsoft.com/office/drawing/2014/main" val="10000"/>
                  </a:ext>
                </a:extLst>
              </a:tr>
              <a:tr h="370840">
                <a:tc>
                  <a:txBody>
                    <a:bodyPr/>
                    <a:lstStyle/>
                    <a:p>
                      <a:r>
                        <a:rPr lang="en-US" sz="1200" dirty="0"/>
                        <a:t>The Sermon on the Mount</a:t>
                      </a:r>
                    </a:p>
                  </a:txBody>
                  <a:tcPr/>
                </a:tc>
                <a:tc>
                  <a:txBody>
                    <a:bodyPr/>
                    <a:lstStyle/>
                    <a:p>
                      <a:r>
                        <a:rPr lang="en-US" sz="1200" dirty="0"/>
                        <a:t>5, 6, 7</a:t>
                      </a:r>
                    </a:p>
                  </a:txBody>
                  <a:tcPr/>
                </a:tc>
                <a:tc>
                  <a:txBody>
                    <a:bodyPr/>
                    <a:lstStyle/>
                    <a:p>
                      <a:r>
                        <a:rPr lang="en-US" sz="1200" dirty="0"/>
                        <a:t> </a:t>
                      </a:r>
                    </a:p>
                  </a:txBody>
                  <a:tcPr/>
                </a:tc>
                <a:tc>
                  <a:txBody>
                    <a:bodyPr/>
                    <a:lstStyle/>
                    <a:p>
                      <a:r>
                        <a:rPr lang="en-US" sz="1200" dirty="0"/>
                        <a:t>6:17-49</a:t>
                      </a:r>
                    </a:p>
                  </a:txBody>
                  <a:tcPr/>
                </a:tc>
                <a:tc>
                  <a:txBody>
                    <a:bodyPr/>
                    <a:lstStyle/>
                    <a:p>
                      <a:r>
                        <a:rPr lang="en-US" sz="1200" dirty="0"/>
                        <a:t> </a:t>
                      </a:r>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5992238" y="1342736"/>
            <a:ext cx="6321357"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spTree>
    <p:extLst>
      <p:ext uri="{BB962C8B-B14F-4D97-AF65-F5344CB8AC3E}">
        <p14:creationId xmlns:p14="http://schemas.microsoft.com/office/powerpoint/2010/main" val="186676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4" y="315686"/>
            <a:ext cx="12059216" cy="6370975"/>
          </a:xfrm>
          <a:prstGeom prst="rect">
            <a:avLst/>
          </a:prstGeom>
        </p:spPr>
        <p:txBody>
          <a:bodyPr wrap="square">
            <a:spAutoFit/>
          </a:bodyPr>
          <a:lstStyle/>
          <a:p>
            <a:pPr fontAlgn="base"/>
            <a:r>
              <a:rPr lang="en-US" sz="1200" b="1" dirty="0">
                <a:solidFill>
                  <a:srgbClr val="2A3753"/>
                </a:solidFill>
                <a:latin typeface="Open Sans"/>
              </a:rPr>
              <a:t>Those who are persecuted: I have a question June 1994 Ensign</a:t>
            </a:r>
          </a:p>
          <a:p>
            <a:pPr fontAlgn="base"/>
            <a:r>
              <a:rPr lang="en-US" sz="1200" dirty="0">
                <a:solidFill>
                  <a:srgbClr val="2A3753"/>
                </a:solidFill>
              </a:rPr>
              <a:t>Am I in error to avoid all contact with a </a:t>
            </a:r>
            <a:r>
              <a:rPr lang="en-US" sz="1200" dirty="0">
                <a:solidFill>
                  <a:srgbClr val="333333"/>
                </a:solidFill>
              </a:rPr>
              <a:t>family </a:t>
            </a:r>
            <a:r>
              <a:rPr lang="en-US" sz="1200" dirty="0">
                <a:solidFill>
                  <a:srgbClr val="2A3753"/>
                </a:solidFill>
              </a:rPr>
              <a:t>member who has seriously wronged me and continues to emotionally abuse me? I harbor no bitterness toward this person, yet my spouse wonders if I am nevertheless being unforgiving.</a:t>
            </a:r>
          </a:p>
          <a:p>
            <a:pPr fontAlgn="base"/>
            <a:r>
              <a:rPr lang="en-US" sz="1200" i="1" dirty="0">
                <a:solidFill>
                  <a:srgbClr val="333333"/>
                </a:solidFill>
              </a:rPr>
              <a:t>Maxine Murdock, retired member of the Brigham Young University Psychology Department.</a:t>
            </a:r>
            <a:r>
              <a:rPr lang="en-US" sz="1200" dirty="0">
                <a:solidFill>
                  <a:srgbClr val="333333"/>
                </a:solidFill>
              </a:rPr>
              <a:t> Emotional abuse and mistreatment that occur over an extended period of time can be devastating. Those so wronged have the right and responsibility to protect themselves.</a:t>
            </a:r>
          </a:p>
          <a:p>
            <a:pPr fontAlgn="base"/>
            <a:r>
              <a:rPr lang="en-US" sz="1200" dirty="0">
                <a:solidFill>
                  <a:srgbClr val="333333"/>
                </a:solidFill>
              </a:rPr>
              <a:t>If a perpetrator is not a family member, avoiding all contact might be easy. But terminating contact with an abusive family member is difficult, particularly for Latter-day Saints, because of the emphasis we place on the importance of family ties. Nevertheless, victims of abuse must protect themselves from family members and others who freely choose to mistreat them.</a:t>
            </a:r>
          </a:p>
          <a:p>
            <a:pPr fontAlgn="base"/>
            <a:r>
              <a:rPr lang="en-US" sz="1200" dirty="0"/>
              <a:t>Avoiding contact, for a while at least, may sometimes be the only way to achieve that end. When the time is right and if a perpetrator has repented and abandoned abusive behavior, minimal contact might be initiated, perhaps through cards or letters on holidays. Later, a phone call might be appropriate. It may help to make such contact impersonal at first. When renewing personal visits, those who have been wronged should consider doing so in group situations that provide a safe atmosphere and an opportunity to gauge the offender’s behavior and reaction toward renewed contact.</a:t>
            </a:r>
          </a:p>
          <a:p>
            <a:pPr fontAlgn="base"/>
            <a:r>
              <a:rPr lang="en-US" sz="1200" dirty="0"/>
              <a:t>Visits should be brief at first. One of the best ways to determine how, when, and whether to proceed is to appeal for heavenly help through prayer. Those who have been abused, not their well-meaning friends or relatives, must determine when to reinitiate contact.</a:t>
            </a:r>
          </a:p>
          <a:p>
            <a:pPr fontAlgn="base"/>
            <a:r>
              <a:rPr lang="en-US" sz="1200" dirty="0"/>
              <a:t>The ability to discard bitterness is a big step toward reconciliation and forgiveness. Many individuals who have been abused express frustration over their inability to grant forgiveness. The offended often receive great pressure from others to forgive their offender. They are told, “You can’t heal until you forgive.”</a:t>
            </a:r>
          </a:p>
          <a:p>
            <a:pPr fontAlgn="base"/>
            <a:r>
              <a:rPr lang="en-US" sz="1200" dirty="0"/>
              <a:t>Forgiveness is a personal and often lengthy process. Condemning those who have difficulty forgiving places an additional burden on them. Sometimes, under pressure, they will say, “Yes, I forgive,” while deep inside, the hurt not only remains but is compounded by guilt because they do not really believe their own words. On the other hand, those who have been abused should remember that forgiveness is a gospel principle that eventually brings peace of mind. Forgiveness is not only possible but is an essential part of healing, though in some cases it may take years to forgive.</a:t>
            </a:r>
          </a:p>
          <a:p>
            <a:pPr fontAlgn="base"/>
            <a:r>
              <a:rPr lang="en-US" sz="1200" dirty="0"/>
              <a:t>“You cannot erase what has been done, but you can forgive,” said Elder Richard G. Scott of the Quorum of the Twelve. “Forgiveness heals terrible, tragic wounds, for it allows the love of God to purge your heart and mind of the poison of hate. It cleanses your consciousness of the desire for revenge. It makes place for the purifying, healing, restoring love of the Lord” (</a:t>
            </a:r>
            <a:r>
              <a:rPr lang="en-US" sz="1200" i="1" dirty="0"/>
              <a:t>Ensign,</a:t>
            </a:r>
            <a:r>
              <a:rPr lang="en-US" sz="1200" dirty="0"/>
              <a:t> May 1992, p. 33).</a:t>
            </a:r>
          </a:p>
          <a:p>
            <a:pPr fontAlgn="base"/>
            <a:r>
              <a:rPr lang="en-US" sz="1200" dirty="0"/>
              <a:t>The Savior said, “Love your enemies, bless them that curse you, do good to them that hate you, and pray for them which despitefully use you, and persecute you; that ye may be the children of your Father which is in heaven” (Matt. 5:44–45). Although we do not have the same degree of knowledge that the Lord has, we do have his counsel. While he will forgive whom he will forgive, it is required of us, no matter how arduous the task, “to forgive all men” (D&amp;C 64:10).</a:t>
            </a:r>
          </a:p>
          <a:p>
            <a:pPr fontAlgn="base"/>
            <a:r>
              <a:rPr lang="en-US" sz="1200" dirty="0"/>
              <a:t>Small offenses may be fairly easy to forgive—especially those resulting from accidents, carelessness, or insensitivity. But offenses that are long lasting or that cause deep wounds to the soul are much more difficult to forgive, particularly when an offender does not care, feel sorry, apologize, or even recognize the offense.</a:t>
            </a:r>
          </a:p>
          <a:p>
            <a:pPr fontAlgn="base"/>
            <a:r>
              <a:rPr lang="en-US" sz="1200" dirty="0"/>
              <a:t>Elder Scott further taught, “Forgiveness … can be hard to understand, even more difficult to give. </a:t>
            </a:r>
            <a:r>
              <a:rPr lang="en-US" sz="1200" i="1" dirty="0"/>
              <a:t>Begin by withholding judgment.</a:t>
            </a:r>
            <a:r>
              <a:rPr lang="en-US" sz="1200" dirty="0"/>
              <a:t> … Leave the handling of aggressors to others. As you experience an easing of your own pain, full forgiveness will come more easily” (</a:t>
            </a:r>
            <a:r>
              <a:rPr lang="en-US" sz="1200" i="1" dirty="0"/>
              <a:t>Ensign,</a:t>
            </a:r>
            <a:r>
              <a:rPr lang="en-US" sz="1200" dirty="0"/>
              <a:t> May 1992, pp. 32–33).</a:t>
            </a:r>
          </a:p>
          <a:p>
            <a:pPr fontAlgn="base"/>
            <a:r>
              <a:rPr lang="en-US" sz="1200" dirty="0"/>
              <a:t>True forgiveness often develops slowly, a little at a time, perhaps even unconsciously at first. No one can predict how long it should take to forgive. As friends, family, priesthood leaders, or professional helpers, we must be patient with those seeking to forgive. Few of us can see or feel the invisible wounds they have suffered.</a:t>
            </a:r>
          </a:p>
          <a:p>
            <a:pPr fontAlgn="base"/>
            <a:r>
              <a:rPr lang="en-US" sz="1200" dirty="0"/>
              <a:t>Forgiveness does not require acceptance of abuse or acceptance of an abusive person. But when hurt has healed, when victims have realized that the abuse is not something they caused or deserved, when they have tried sincerely to understand the offender, and when they have prayed for charity and spiritual guidance, then peace of mind and true forgiveness will come.</a:t>
            </a:r>
          </a:p>
          <a:p>
            <a:pPr fontAlgn="base"/>
            <a:endParaRPr lang="en-US" sz="1200" b="0" i="0" dirty="0">
              <a:solidFill>
                <a:srgbClr val="333333"/>
              </a:solidFill>
              <a:effectLst/>
              <a:latin typeface="Open Sans"/>
            </a:endParaRPr>
          </a:p>
        </p:txBody>
      </p:sp>
      <p:sp>
        <p:nvSpPr>
          <p:cNvPr id="3" name="TextBox 2"/>
          <p:cNvSpPr txBox="1"/>
          <p:nvPr/>
        </p:nvSpPr>
        <p:spPr>
          <a:xfrm>
            <a:off x="3592286" y="10886"/>
            <a:ext cx="4082143" cy="369332"/>
          </a:xfrm>
          <a:prstGeom prst="rect">
            <a:avLst/>
          </a:prstGeom>
          <a:noFill/>
        </p:spPr>
        <p:txBody>
          <a:bodyPr wrap="square" rtlCol="0">
            <a:spAutoFit/>
          </a:bodyPr>
          <a:lstStyle/>
          <a:p>
            <a:pPr algn="ctr"/>
            <a:r>
              <a:rPr lang="en-US" dirty="0"/>
              <a:t>Something of Interest</a:t>
            </a:r>
          </a:p>
        </p:txBody>
      </p:sp>
    </p:spTree>
    <p:extLst>
      <p:ext uri="{BB962C8B-B14F-4D97-AF65-F5344CB8AC3E}">
        <p14:creationId xmlns:p14="http://schemas.microsoft.com/office/powerpoint/2010/main" val="292843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8930" y="812512"/>
            <a:ext cx="4302029" cy="707886"/>
          </a:xfrm>
          <a:prstGeom prst="rect">
            <a:avLst/>
          </a:prstGeom>
          <a:noFill/>
        </p:spPr>
        <p:txBody>
          <a:bodyPr wrap="square" rtlCol="0">
            <a:spAutoFit/>
          </a:bodyPr>
          <a:lstStyle/>
          <a:p>
            <a:r>
              <a:rPr lang="en-US" sz="2000" dirty="0"/>
              <a:t>As the Savior began His ministry, He gave a sermon near the Sea of Galilee</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Sermon on the Mount</a:t>
            </a:r>
          </a:p>
        </p:txBody>
      </p:sp>
      <p:grpSp>
        <p:nvGrpSpPr>
          <p:cNvPr id="3" name="Group 2"/>
          <p:cNvGrpSpPr/>
          <p:nvPr/>
        </p:nvGrpSpPr>
        <p:grpSpPr>
          <a:xfrm>
            <a:off x="965020" y="1480458"/>
            <a:ext cx="2104035" cy="3167742"/>
            <a:chOff x="488887" y="1480458"/>
            <a:chExt cx="2104035" cy="3167742"/>
          </a:xfrm>
        </p:grpSpPr>
        <p:pic>
          <p:nvPicPr>
            <p:cNvPr id="4098" name="Picture 2" descr="https://upload.wikimedia.org/wikipedia/commons/9/9b/Lake_Tiberias_(Sea_of_Galilee),_Northern_Isra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87" y="1480458"/>
              <a:ext cx="2104035" cy="3167742"/>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1251857" y="1937657"/>
              <a:ext cx="185057" cy="1850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2" name="Picture 6" descr="https://www.lds.org/bc/content/bible-videos/videos/sermon-on-the-mount-the-beatitudes/images/men-and-women-come-to-the-sermon-on-the-mount-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374" y="1871622"/>
            <a:ext cx="4164867" cy="27765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4.bp.blogspot.com/-Lt3-QgGnao8/Ucbed0HenNI/AAAAAAAAAmo/YIZUZic78GI/s1600/sermon+on+mount+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526" r="21869"/>
          <a:stretch/>
        </p:blipFill>
        <p:spPr bwMode="auto">
          <a:xfrm>
            <a:off x="4328159" y="1719942"/>
            <a:ext cx="2987042" cy="22501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54829" y="5750381"/>
            <a:ext cx="6096000" cy="707886"/>
          </a:xfrm>
          <a:prstGeom prst="rect">
            <a:avLst/>
          </a:prstGeom>
        </p:spPr>
        <p:txBody>
          <a:bodyPr>
            <a:spAutoFit/>
          </a:bodyPr>
          <a:lstStyle/>
          <a:p>
            <a:pPr algn="ctr"/>
            <a:r>
              <a:rPr lang="en-US" sz="2000" dirty="0">
                <a:solidFill>
                  <a:srgbClr val="333333"/>
                </a:solidFill>
                <a:latin typeface="Open Sans"/>
              </a:rPr>
              <a:t>T</a:t>
            </a:r>
            <a:r>
              <a:rPr lang="en-US" sz="2000" b="0" i="0" dirty="0">
                <a:solidFill>
                  <a:srgbClr val="333333"/>
                </a:solidFill>
                <a:effectLst/>
                <a:latin typeface="Open Sans"/>
              </a:rPr>
              <a:t>he Savior explained what we can do to be truly happy, regardless of our external circumstances.</a:t>
            </a:r>
            <a:endParaRPr lang="en-US" sz="2000" dirty="0"/>
          </a:p>
        </p:txBody>
      </p:sp>
    </p:spTree>
    <p:extLst>
      <p:ext uri="{BB962C8B-B14F-4D97-AF65-F5344CB8AC3E}">
        <p14:creationId xmlns:p14="http://schemas.microsoft.com/office/powerpoint/2010/main" val="6486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97513" y="786537"/>
            <a:ext cx="5491657" cy="4154984"/>
          </a:xfrm>
          <a:prstGeom prst="rect">
            <a:avLst/>
          </a:prstGeom>
        </p:spPr>
        <p:txBody>
          <a:bodyPr wrap="square">
            <a:spAutoFit/>
          </a:bodyPr>
          <a:lstStyle/>
          <a:p>
            <a:pPr fontAlgn="base"/>
            <a:r>
              <a:rPr lang="en-US" sz="2400" dirty="0"/>
              <a:t>“In his Sermon on the Mount the Master has given us somewhat of a revelation of his own character, which was perfect, … and in so doing has given us a blueprint for our own lives. … </a:t>
            </a:r>
          </a:p>
          <a:p>
            <a:pPr fontAlgn="base"/>
            <a:endParaRPr lang="en-US" sz="2400" dirty="0"/>
          </a:p>
          <a:p>
            <a:pPr fontAlgn="base"/>
            <a:r>
              <a:rPr lang="en-US" sz="2400" dirty="0"/>
              <a:t>In that matchless Sermon on the Mount, Jesus has given us eight distinct ways by which we might receive [real] joy. Each of his declarations is begun by the word ‘Blessed.’ …</a:t>
            </a:r>
            <a:endParaRPr lang="en-US" sz="2400" b="0" i="0" dirty="0">
              <a:solidFill>
                <a:srgbClr val="333333"/>
              </a:solidFill>
              <a:effectLst/>
              <a:latin typeface="Open Sans"/>
            </a:endParaRPr>
          </a:p>
        </p:txBody>
      </p:sp>
      <p:sp>
        <p:nvSpPr>
          <p:cNvPr id="27" name="Rectangle 26"/>
          <p:cNvSpPr/>
          <p:nvPr/>
        </p:nvSpPr>
        <p:spPr>
          <a:xfrm>
            <a:off x="11749250" y="6488668"/>
            <a:ext cx="442750" cy="369332"/>
          </a:xfrm>
          <a:prstGeom prst="rect">
            <a:avLst/>
          </a:prstGeom>
        </p:spPr>
        <p:txBody>
          <a:bodyPr wrap="none">
            <a:spAutoFit/>
          </a:bodyPr>
          <a:lstStyle/>
          <a:p>
            <a:pPr fontAlgn="base"/>
            <a:r>
              <a:rPr lang="en-US" dirty="0"/>
              <a:t>(1)</a:t>
            </a:r>
          </a:p>
        </p:txBody>
      </p:sp>
      <p:sp>
        <p:nvSpPr>
          <p:cNvPr id="4" name="Rectangle 3"/>
          <p:cNvSpPr/>
          <p:nvPr/>
        </p:nvSpPr>
        <p:spPr>
          <a:xfrm>
            <a:off x="5047865" y="4597045"/>
            <a:ext cx="6096000" cy="1569660"/>
          </a:xfrm>
          <a:prstGeom prst="rect">
            <a:avLst/>
          </a:prstGeom>
        </p:spPr>
        <p:txBody>
          <a:bodyPr>
            <a:spAutoFit/>
          </a:bodyPr>
          <a:lstStyle/>
          <a:p>
            <a:pPr fontAlgn="base"/>
            <a:r>
              <a:rPr lang="en-US" sz="2400" dirty="0"/>
              <a:t>“These declarations of the Master are known in the literature of the Christian world as the Beatitudes. … They embody in fact </a:t>
            </a:r>
            <a:r>
              <a:rPr lang="en-US" sz="2400" i="1" dirty="0"/>
              <a:t>the constitution for a perfect life.</a:t>
            </a:r>
            <a:r>
              <a:rPr lang="en-US" sz="2400" dirty="0"/>
              <a:t>”</a:t>
            </a:r>
            <a:endParaRPr lang="en-US" sz="2400" b="0" i="0" dirty="0">
              <a:solidFill>
                <a:srgbClr val="333333"/>
              </a:solidFill>
              <a:effectLst/>
              <a:latin typeface="Open Sans"/>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970" y="5381875"/>
            <a:ext cx="1097280" cy="138379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671" y="879996"/>
            <a:ext cx="5036466" cy="3025754"/>
          </a:xfrm>
          <a:prstGeom prst="rect">
            <a:avLst/>
          </a:prstGeom>
        </p:spPr>
      </p:pic>
      <p:pic>
        <p:nvPicPr>
          <p:cNvPr id="3" name="Picture 2" descr="http://toons.artie.com/alphabet/numbers/arg-8-5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3703" y="4860364"/>
            <a:ext cx="1819275"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6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475" y="1428895"/>
            <a:ext cx="5164493" cy="1569660"/>
          </a:xfrm>
          <a:prstGeom prst="rect">
            <a:avLst/>
          </a:prstGeom>
          <a:noFill/>
        </p:spPr>
        <p:txBody>
          <a:bodyPr wrap="square" rtlCol="0">
            <a:spAutoFit/>
          </a:bodyPr>
          <a:lstStyle/>
          <a:p>
            <a:r>
              <a:rPr lang="en-US" sz="2400" dirty="0"/>
              <a:t>To be humble and “to recognize gratefully [our] dependence on the Lord—to understand that [we] have constant need for His support. </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Poor in Spirit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5:3</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12:3</a:t>
            </a:r>
            <a:endParaRPr lang="en-US" sz="2000" dirty="0"/>
          </a:p>
        </p:txBody>
      </p:sp>
      <p:sp>
        <p:nvSpPr>
          <p:cNvPr id="7" name="Rectangle 6"/>
          <p:cNvSpPr/>
          <p:nvPr/>
        </p:nvSpPr>
        <p:spPr>
          <a:xfrm>
            <a:off x="7228114" y="2767280"/>
            <a:ext cx="4249578" cy="1200329"/>
          </a:xfrm>
          <a:prstGeom prst="rect">
            <a:avLst/>
          </a:prstGeom>
        </p:spPr>
        <p:txBody>
          <a:bodyPr wrap="square">
            <a:spAutoFit/>
          </a:bodyPr>
          <a:lstStyle/>
          <a:p>
            <a:r>
              <a:rPr lang="en-US" sz="2400" dirty="0"/>
              <a:t>Humility is an acknowledgment that [our] talents and abilities are gifts from God.” (3)</a:t>
            </a:r>
          </a:p>
        </p:txBody>
      </p:sp>
      <p:grpSp>
        <p:nvGrpSpPr>
          <p:cNvPr id="9" name="Group 8"/>
          <p:cNvGrpSpPr/>
          <p:nvPr/>
        </p:nvGrpSpPr>
        <p:grpSpPr>
          <a:xfrm>
            <a:off x="5356741" y="4906978"/>
            <a:ext cx="1774479" cy="1837854"/>
            <a:chOff x="5024673" y="4888871"/>
            <a:chExt cx="1774479" cy="1837854"/>
          </a:xfrm>
        </p:grpSpPr>
        <p:sp>
          <p:nvSpPr>
            <p:cNvPr id="8" name="Rectangle 7"/>
            <p:cNvSpPr/>
            <p:nvPr/>
          </p:nvSpPr>
          <p:spPr>
            <a:xfrm>
              <a:off x="5024673" y="488887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196283" y="4983277"/>
              <a:ext cx="1431257" cy="1649042"/>
              <a:chOff x="5188247" y="2306357"/>
              <a:chExt cx="1431257" cy="1649042"/>
            </a:xfrm>
          </p:grpSpPr>
          <p:sp>
            <p:nvSpPr>
              <p:cNvPr id="15" name="Oval 14"/>
              <p:cNvSpPr/>
              <p:nvPr/>
            </p:nvSpPr>
            <p:spPr>
              <a:xfrm>
                <a:off x="5976069" y="2306357"/>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flipH="1">
                <a:off x="5319495" y="2871405"/>
                <a:ext cx="709044" cy="9253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188247" y="3952726"/>
                <a:ext cx="920270" cy="26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28604" y="3117398"/>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267524" y="3220650"/>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04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704" y="918214"/>
            <a:ext cx="4302029" cy="400110"/>
          </a:xfrm>
          <a:prstGeom prst="rect">
            <a:avLst/>
          </a:prstGeom>
          <a:noFill/>
        </p:spPr>
        <p:txBody>
          <a:bodyPr wrap="square" rtlCol="0">
            <a:spAutoFit/>
          </a:bodyPr>
          <a:lstStyle/>
          <a:p>
            <a:r>
              <a:rPr lang="en-US" sz="2000" dirty="0"/>
              <a:t>To feel or express sorrow. </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They That Mourn</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5:4</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12:4</a:t>
            </a:r>
            <a:endParaRPr lang="en-US" sz="2000" dirty="0"/>
          </a:p>
        </p:txBody>
      </p:sp>
      <p:sp>
        <p:nvSpPr>
          <p:cNvPr id="2" name="Rectangle 1"/>
          <p:cNvSpPr/>
          <p:nvPr/>
        </p:nvSpPr>
        <p:spPr>
          <a:xfrm>
            <a:off x="4871733" y="848245"/>
            <a:ext cx="6605959" cy="1323439"/>
          </a:xfrm>
          <a:prstGeom prst="rect">
            <a:avLst/>
          </a:prstGeom>
        </p:spPr>
        <p:txBody>
          <a:bodyPr wrap="square">
            <a:spAutoFit/>
          </a:bodyPr>
          <a:lstStyle/>
          <a:p>
            <a:r>
              <a:rPr lang="en-US" sz="2000" dirty="0"/>
              <a:t>A person may mourn over the difficulties and trials of mortality, including the death of loved ones.</a:t>
            </a:r>
          </a:p>
          <a:p>
            <a:endParaRPr lang="en-US" sz="2000" dirty="0"/>
          </a:p>
          <a:p>
            <a:r>
              <a:rPr lang="en-US" sz="2000" dirty="0"/>
              <a:t>Likewise, a person may also mourn because of sorrow for sin.</a:t>
            </a:r>
          </a:p>
        </p:txBody>
      </p:sp>
      <p:grpSp>
        <p:nvGrpSpPr>
          <p:cNvPr id="8" name="Group 7"/>
          <p:cNvGrpSpPr/>
          <p:nvPr/>
        </p:nvGrpSpPr>
        <p:grpSpPr>
          <a:xfrm>
            <a:off x="5208760" y="4925331"/>
            <a:ext cx="1774479" cy="1837854"/>
            <a:chOff x="5208760" y="4925331"/>
            <a:chExt cx="1774479" cy="1837854"/>
          </a:xfrm>
        </p:grpSpPr>
        <p:grpSp>
          <p:nvGrpSpPr>
            <p:cNvPr id="9" name="Group 8"/>
            <p:cNvGrpSpPr/>
            <p:nvPr/>
          </p:nvGrpSpPr>
          <p:grpSpPr>
            <a:xfrm>
              <a:off x="5208760" y="4925331"/>
              <a:ext cx="1774479" cy="1837854"/>
              <a:chOff x="3293309" y="588721"/>
              <a:chExt cx="1774479" cy="1837854"/>
            </a:xfrm>
          </p:grpSpPr>
          <p:sp>
            <p:nvSpPr>
              <p:cNvPr id="10" name="Rectangle 9"/>
              <p:cNvSpPr/>
              <p:nvPr/>
            </p:nvSpPr>
            <p:spPr>
              <a:xfrm>
                <a:off x="3293309" y="58872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471305" y="961342"/>
                <a:ext cx="1458935" cy="1309267"/>
                <a:chOff x="5257800" y="2646132"/>
                <a:chExt cx="1458935" cy="1309267"/>
              </a:xfrm>
            </p:grpSpPr>
            <p:sp>
              <p:nvSpPr>
                <p:cNvPr id="13" name="Oval 12"/>
                <p:cNvSpPr/>
                <p:nvPr/>
              </p:nvSpPr>
              <p:spPr>
                <a:xfrm>
                  <a:off x="6073300" y="2646132"/>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p:nvCxnSpPr>
              <p:spPr>
                <a:xfrm flipH="1">
                  <a:off x="5372416" y="2870029"/>
                  <a:ext cx="712646" cy="9168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257800" y="3951847"/>
                  <a:ext cx="797679" cy="26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774845" y="3239149"/>
                  <a:ext cx="630194" cy="206504"/>
                  <a:chOff x="5774845" y="3239149"/>
                  <a:chExt cx="630194" cy="206504"/>
                </a:xfrm>
              </p:grpSpPr>
              <p:cxnSp>
                <p:nvCxnSpPr>
                  <p:cNvPr id="18" name="Straight Connector 17"/>
                  <p:cNvCxnSpPr/>
                  <p:nvPr/>
                </p:nvCxnSpPr>
                <p:spPr>
                  <a:xfrm>
                    <a:off x="5774845" y="3239149"/>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42329" y="3328273"/>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 name="Teardrop 2"/>
            <p:cNvSpPr/>
            <p:nvPr/>
          </p:nvSpPr>
          <p:spPr>
            <a:xfrm rot="19401481">
              <a:off x="6505856" y="5934064"/>
              <a:ext cx="85446" cy="78658"/>
            </a:xfrm>
            <a:prstGeom prst="teardrop">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9401481">
              <a:off x="6443697" y="6091370"/>
              <a:ext cx="85446" cy="78658"/>
            </a:xfrm>
            <a:prstGeom prst="teardrop">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390420" y="2388458"/>
            <a:ext cx="6096000" cy="2308324"/>
          </a:xfrm>
          <a:prstGeom prst="rect">
            <a:avLst/>
          </a:prstGeom>
        </p:spPr>
        <p:txBody>
          <a:bodyPr>
            <a:spAutoFit/>
          </a:bodyPr>
          <a:lstStyle/>
          <a:p>
            <a:r>
              <a:rPr lang="en-US" i="1" dirty="0">
                <a:solidFill>
                  <a:srgbClr val="FF0000"/>
                </a:solidFill>
                <a:latin typeface="Palatino"/>
              </a:rPr>
              <a:t>And again, more blessed are they who shall believe in your words because that ye shall testify that ye have seen me, and that ye know that I am. Yea, blessed are they who shall believe in your words, and come down into the depths of humility and be baptized, for they shall be visited with fire and with the Holy Ghost, and shall receive a remission of their sins.</a:t>
            </a:r>
          </a:p>
          <a:p>
            <a:r>
              <a:rPr lang="en-US" i="1" dirty="0">
                <a:solidFill>
                  <a:srgbClr val="FF0000"/>
                </a:solidFill>
                <a:latin typeface="Palatino"/>
              </a:rPr>
              <a:t>3 Nephi 12:2</a:t>
            </a:r>
            <a:endParaRPr lang="en-US" i="1" dirty="0">
              <a:solidFill>
                <a:srgbClr val="FF0000"/>
              </a:solidFill>
            </a:endParaRPr>
          </a:p>
        </p:txBody>
      </p:sp>
      <p:sp>
        <p:nvSpPr>
          <p:cNvPr id="23" name="Rectangle 22"/>
          <p:cNvSpPr/>
          <p:nvPr/>
        </p:nvSpPr>
        <p:spPr>
          <a:xfrm>
            <a:off x="8023742" y="2672540"/>
            <a:ext cx="3947311" cy="2308324"/>
          </a:xfrm>
          <a:prstGeom prst="rect">
            <a:avLst/>
          </a:prstGeom>
        </p:spPr>
        <p:txBody>
          <a:bodyPr wrap="square">
            <a:spAutoFit/>
          </a:bodyPr>
          <a:lstStyle/>
          <a:p>
            <a:r>
              <a:rPr lang="en-US" sz="1600" i="1" dirty="0">
                <a:solidFill>
                  <a:srgbClr val="FF0000"/>
                </a:solidFill>
                <a:latin typeface="Palatino"/>
              </a:rPr>
              <a:t>Yea, and are willing to mourn with those that mourn; yea, and comfort those that stand in need of comfort, and to stand as witnesses of God at all times and in all things, and in all places that ye may be in, even until death, that ye may be redeemed of God, and be numbered with those of the first resurrection, that ye may have eternal life—Mosiah 18:9</a:t>
            </a:r>
            <a:endParaRPr lang="en-US" sz="1600" i="1" dirty="0">
              <a:solidFill>
                <a:srgbClr val="FF0000"/>
              </a:solidFill>
            </a:endParaRPr>
          </a:p>
        </p:txBody>
      </p:sp>
    </p:spTree>
    <p:extLst>
      <p:ext uri="{BB962C8B-B14F-4D97-AF65-F5344CB8AC3E}">
        <p14:creationId xmlns:p14="http://schemas.microsoft.com/office/powerpoint/2010/main" val="5250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323439"/>
          </a:xfrm>
          <a:prstGeom prst="rect">
            <a:avLst/>
          </a:prstGeom>
          <a:noFill/>
        </p:spPr>
        <p:txBody>
          <a:bodyPr wrap="square" rtlCol="0">
            <a:spAutoFit/>
          </a:bodyPr>
          <a:lstStyle/>
          <a:p>
            <a:r>
              <a:rPr lang="en-US" sz="2000" dirty="0"/>
              <a:t>“To be meek, as defined in Webster’s dictionary, is ‘manifesting patience and longsuffering: enduring injury without resentment’ (4)</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Meek</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5:5</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12:5</a:t>
            </a:r>
            <a:endParaRPr lang="en-US" sz="2000" dirty="0"/>
          </a:p>
        </p:txBody>
      </p:sp>
      <p:sp>
        <p:nvSpPr>
          <p:cNvPr id="2" name="Rectangle 1"/>
          <p:cNvSpPr/>
          <p:nvPr/>
        </p:nvSpPr>
        <p:spPr>
          <a:xfrm>
            <a:off x="8120959" y="3105834"/>
            <a:ext cx="3458424" cy="1200329"/>
          </a:xfrm>
          <a:prstGeom prst="rect">
            <a:avLst/>
          </a:prstGeom>
        </p:spPr>
        <p:txBody>
          <a:bodyPr wrap="square">
            <a:spAutoFit/>
          </a:bodyPr>
          <a:lstStyle/>
          <a:p>
            <a:r>
              <a:rPr lang="en-US" sz="2400" dirty="0"/>
              <a:t>Meekness is not weakness. It is a badge of Christian courage” (5)</a:t>
            </a:r>
          </a:p>
        </p:txBody>
      </p:sp>
      <p:grpSp>
        <p:nvGrpSpPr>
          <p:cNvPr id="3" name="Group 2"/>
          <p:cNvGrpSpPr/>
          <p:nvPr/>
        </p:nvGrpSpPr>
        <p:grpSpPr>
          <a:xfrm>
            <a:off x="5208760" y="4820091"/>
            <a:ext cx="1774479" cy="1837854"/>
            <a:chOff x="683267" y="3554215"/>
            <a:chExt cx="1774479" cy="1837854"/>
          </a:xfrm>
        </p:grpSpPr>
        <p:grpSp>
          <p:nvGrpSpPr>
            <p:cNvPr id="9" name="Group 8"/>
            <p:cNvGrpSpPr/>
            <p:nvPr/>
          </p:nvGrpSpPr>
          <p:grpSpPr>
            <a:xfrm>
              <a:off x="683267" y="3554215"/>
              <a:ext cx="1774479" cy="1837854"/>
              <a:chOff x="4969901" y="4791853"/>
              <a:chExt cx="1774479" cy="1837854"/>
            </a:xfrm>
          </p:grpSpPr>
          <p:sp>
            <p:nvSpPr>
              <p:cNvPr id="10" name="Rectangle 9"/>
              <p:cNvSpPr/>
              <p:nvPr/>
            </p:nvSpPr>
            <p:spPr>
              <a:xfrm>
                <a:off x="4969901"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604355" y="4895238"/>
                <a:ext cx="496829" cy="1734469"/>
                <a:chOff x="5596319" y="2218318"/>
                <a:chExt cx="496829" cy="1734469"/>
              </a:xfrm>
            </p:grpSpPr>
            <p:sp>
              <p:nvSpPr>
                <p:cNvPr id="13" name="Oval 12"/>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9" name="Straight Connector 18"/>
            <p:cNvCxnSpPr/>
            <p:nvPr/>
          </p:nvCxnSpPr>
          <p:spPr>
            <a:xfrm>
              <a:off x="1574389" y="417266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72368" y="4705671"/>
              <a:ext cx="204570" cy="901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05594" y="5574999"/>
            <a:ext cx="216949" cy="349241"/>
            <a:chOff x="3471305" y="4285109"/>
            <a:chExt cx="1065884" cy="1761596"/>
          </a:xfrm>
        </p:grpSpPr>
        <p:sp>
          <p:nvSpPr>
            <p:cNvPr id="23" name="Chevron 22"/>
            <p:cNvSpPr/>
            <p:nvPr/>
          </p:nvSpPr>
          <p:spPr>
            <a:xfrm rot="16200000">
              <a:off x="3214569" y="5016345"/>
              <a:ext cx="1585622" cy="47509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10-Point Star 23"/>
            <p:cNvSpPr/>
            <p:nvPr/>
          </p:nvSpPr>
          <p:spPr>
            <a:xfrm>
              <a:off x="3471305" y="4285109"/>
              <a:ext cx="1065884" cy="1048891"/>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825803" y="1399028"/>
            <a:ext cx="4816954" cy="1200329"/>
          </a:xfrm>
          <a:prstGeom prst="rect">
            <a:avLst/>
          </a:prstGeom>
        </p:spPr>
        <p:txBody>
          <a:bodyPr wrap="square">
            <a:spAutoFit/>
          </a:bodyPr>
          <a:lstStyle/>
          <a:p>
            <a:r>
              <a:rPr lang="en-US" dirty="0">
                <a:solidFill>
                  <a:srgbClr val="333333"/>
                </a:solidFill>
                <a:latin typeface="Open Sans"/>
              </a:rPr>
              <a:t>To be “meek” means to be “God fearing, righteous, humble, teachable, and patient under suffering. The meek are willing to follow gospel teachings” (9)</a:t>
            </a:r>
            <a:endParaRPr lang="en-US" dirty="0"/>
          </a:p>
        </p:txBody>
      </p:sp>
      <p:sp>
        <p:nvSpPr>
          <p:cNvPr id="25" name="Rectangle 24"/>
          <p:cNvSpPr/>
          <p:nvPr/>
        </p:nvSpPr>
        <p:spPr>
          <a:xfrm>
            <a:off x="1128665" y="3438591"/>
            <a:ext cx="4176666" cy="923330"/>
          </a:xfrm>
          <a:prstGeom prst="rect">
            <a:avLst/>
          </a:prstGeom>
        </p:spPr>
        <p:txBody>
          <a:bodyPr wrap="square">
            <a:spAutoFit/>
          </a:bodyPr>
          <a:lstStyle/>
          <a:p>
            <a:r>
              <a:rPr lang="en-US" i="1" dirty="0">
                <a:solidFill>
                  <a:srgbClr val="FF0000"/>
                </a:solidFill>
                <a:latin typeface="Palatino"/>
              </a:rPr>
              <a:t>But the meek shall inherit the earth; and shall delight themselves in the abundance of peace. Psalms 37:11</a:t>
            </a:r>
            <a:endParaRPr lang="en-US" i="1"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854" y="3902731"/>
            <a:ext cx="890838" cy="1119567"/>
          </a:xfrm>
          <a:prstGeom prst="rect">
            <a:avLst/>
          </a:prstGeom>
        </p:spPr>
      </p:pic>
    </p:spTree>
    <p:extLst>
      <p:ext uri="{BB962C8B-B14F-4D97-AF65-F5344CB8AC3E}">
        <p14:creationId xmlns:p14="http://schemas.microsoft.com/office/powerpoint/2010/main" val="14834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5610" y="1393962"/>
            <a:ext cx="4685690" cy="1200329"/>
          </a:xfrm>
          <a:prstGeom prst="rect">
            <a:avLst/>
          </a:prstGeom>
          <a:noFill/>
        </p:spPr>
        <p:txBody>
          <a:bodyPr wrap="square" rtlCol="0">
            <a:spAutoFit/>
          </a:bodyPr>
          <a:lstStyle/>
          <a:p>
            <a:r>
              <a:rPr lang="en-US" sz="2400" dirty="0"/>
              <a:t>To hunger and thirst after righteousness implies a great desire to know and do the will of God.</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latin typeface="Algerian" panose="04020705040A02060702" pitchFamily="82" charset="0"/>
              </a:rPr>
              <a:t>Blessed are They which do Hunger and Thirst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5:3</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12:6</a:t>
            </a:r>
            <a:endParaRPr lang="en-US" sz="2000" dirty="0"/>
          </a:p>
        </p:txBody>
      </p:sp>
      <p:grpSp>
        <p:nvGrpSpPr>
          <p:cNvPr id="8" name="Group 7"/>
          <p:cNvGrpSpPr/>
          <p:nvPr/>
        </p:nvGrpSpPr>
        <p:grpSpPr>
          <a:xfrm>
            <a:off x="4839835" y="4921369"/>
            <a:ext cx="2330519" cy="1837854"/>
            <a:chOff x="2630790" y="4513963"/>
            <a:chExt cx="2330519" cy="1837854"/>
          </a:xfrm>
        </p:grpSpPr>
        <p:sp>
          <p:nvSpPr>
            <p:cNvPr id="9" name="Rectangle 8"/>
            <p:cNvSpPr/>
            <p:nvPr/>
          </p:nvSpPr>
          <p:spPr>
            <a:xfrm>
              <a:off x="2630790" y="4513963"/>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905670" y="4748752"/>
              <a:ext cx="1811304" cy="1344506"/>
              <a:chOff x="5308537" y="3174737"/>
              <a:chExt cx="2544485" cy="1888736"/>
            </a:xfrm>
          </p:grpSpPr>
          <p:grpSp>
            <p:nvGrpSpPr>
              <p:cNvPr id="12" name="Group 11"/>
              <p:cNvGrpSpPr/>
              <p:nvPr/>
            </p:nvGrpSpPr>
            <p:grpSpPr>
              <a:xfrm>
                <a:off x="5308537" y="3174737"/>
                <a:ext cx="2544485" cy="1888736"/>
                <a:chOff x="5308537" y="3174737"/>
                <a:chExt cx="2544485" cy="1888736"/>
              </a:xfrm>
            </p:grpSpPr>
            <p:cxnSp>
              <p:nvCxnSpPr>
                <p:cNvPr id="18" name="Straight Connector 17"/>
                <p:cNvCxnSpPr/>
                <p:nvPr/>
              </p:nvCxnSpPr>
              <p:spPr>
                <a:xfrm flipH="1">
                  <a:off x="6340179" y="4584364"/>
                  <a:ext cx="726122" cy="435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7478" y="4589431"/>
                  <a:ext cx="575592" cy="474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7601660" y="4981212"/>
                  <a:ext cx="251362" cy="82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40726" y="3641680"/>
                  <a:ext cx="146702" cy="1549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lowchart: Magnetic Disk 24"/>
                <p:cNvSpPr/>
                <p:nvPr/>
              </p:nvSpPr>
              <p:spPr>
                <a:xfrm>
                  <a:off x="7214077" y="3463479"/>
                  <a:ext cx="287796" cy="441045"/>
                </a:xfrm>
                <a:prstGeom prst="flowChartMagneticDisk">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308537" y="4728429"/>
                  <a:ext cx="952220" cy="308831"/>
                </a:xfrm>
                <a:custGeom>
                  <a:avLst/>
                  <a:gdLst>
                    <a:gd name="connsiteX0" fmla="*/ 754512 w 952220"/>
                    <a:gd name="connsiteY0" fmla="*/ 123657 h 308831"/>
                    <a:gd name="connsiteX1" fmla="*/ 754512 w 952220"/>
                    <a:gd name="connsiteY1" fmla="*/ 123657 h 308831"/>
                    <a:gd name="connsiteX2" fmla="*/ 688609 w 952220"/>
                    <a:gd name="connsiteY2" fmla="*/ 74230 h 308831"/>
                    <a:gd name="connsiteX3" fmla="*/ 639182 w 952220"/>
                    <a:gd name="connsiteY3" fmla="*/ 41279 h 308831"/>
                    <a:gd name="connsiteX4" fmla="*/ 589755 w 952220"/>
                    <a:gd name="connsiteY4" fmla="*/ 90 h 308831"/>
                    <a:gd name="connsiteX5" fmla="*/ 416760 w 952220"/>
                    <a:gd name="connsiteY5" fmla="*/ 8328 h 308831"/>
                    <a:gd name="connsiteX6" fmla="*/ 301431 w 952220"/>
                    <a:gd name="connsiteY6" fmla="*/ 90 h 308831"/>
                    <a:gd name="connsiteX7" fmla="*/ 128436 w 952220"/>
                    <a:gd name="connsiteY7" fmla="*/ 16566 h 308831"/>
                    <a:gd name="connsiteX8" fmla="*/ 46058 w 952220"/>
                    <a:gd name="connsiteY8" fmla="*/ 140133 h 308831"/>
                    <a:gd name="connsiteX9" fmla="*/ 29582 w 952220"/>
                    <a:gd name="connsiteY9" fmla="*/ 164847 h 308831"/>
                    <a:gd name="connsiteX10" fmla="*/ 13106 w 952220"/>
                    <a:gd name="connsiteY10" fmla="*/ 189560 h 308831"/>
                    <a:gd name="connsiteX11" fmla="*/ 13106 w 952220"/>
                    <a:gd name="connsiteY11" fmla="*/ 271939 h 308831"/>
                    <a:gd name="connsiteX12" fmla="*/ 62533 w 952220"/>
                    <a:gd name="connsiteY12" fmla="*/ 255463 h 308831"/>
                    <a:gd name="connsiteX13" fmla="*/ 375571 w 952220"/>
                    <a:gd name="connsiteY13" fmla="*/ 263701 h 308831"/>
                    <a:gd name="connsiteX14" fmla="*/ 540328 w 952220"/>
                    <a:gd name="connsiteY14" fmla="*/ 271939 h 308831"/>
                    <a:gd name="connsiteX15" fmla="*/ 589755 w 952220"/>
                    <a:gd name="connsiteY15" fmla="*/ 288414 h 308831"/>
                    <a:gd name="connsiteX16" fmla="*/ 770987 w 952220"/>
                    <a:gd name="connsiteY16" fmla="*/ 304890 h 308831"/>
                    <a:gd name="connsiteX17" fmla="*/ 943982 w 952220"/>
                    <a:gd name="connsiteY17" fmla="*/ 222512 h 308831"/>
                    <a:gd name="connsiteX18" fmla="*/ 952220 w 952220"/>
                    <a:gd name="connsiteY18" fmla="*/ 197798 h 308831"/>
                    <a:gd name="connsiteX19" fmla="*/ 935744 w 952220"/>
                    <a:gd name="connsiteY19" fmla="*/ 140133 h 308831"/>
                    <a:gd name="connsiteX20" fmla="*/ 812177 w 952220"/>
                    <a:gd name="connsiteY20" fmla="*/ 131895 h 308831"/>
                    <a:gd name="connsiteX21" fmla="*/ 762749 w 952220"/>
                    <a:gd name="connsiteY21" fmla="*/ 123657 h 308831"/>
                    <a:gd name="connsiteX22" fmla="*/ 754512 w 952220"/>
                    <a:gd name="connsiteY22" fmla="*/ 123657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2220" h="308831">
                      <a:moveTo>
                        <a:pt x="754512" y="123657"/>
                      </a:moveTo>
                      <a:lnTo>
                        <a:pt x="754512" y="123657"/>
                      </a:lnTo>
                      <a:cubicBezTo>
                        <a:pt x="732544" y="107181"/>
                        <a:pt x="710954" y="90190"/>
                        <a:pt x="688609" y="74230"/>
                      </a:cubicBezTo>
                      <a:cubicBezTo>
                        <a:pt x="672496" y="62721"/>
                        <a:pt x="653184" y="55280"/>
                        <a:pt x="639182" y="41279"/>
                      </a:cubicBezTo>
                      <a:cubicBezTo>
                        <a:pt x="607467" y="9565"/>
                        <a:pt x="624161" y="23028"/>
                        <a:pt x="589755" y="90"/>
                      </a:cubicBezTo>
                      <a:cubicBezTo>
                        <a:pt x="532090" y="2836"/>
                        <a:pt x="474490" y="8328"/>
                        <a:pt x="416760" y="8328"/>
                      </a:cubicBezTo>
                      <a:cubicBezTo>
                        <a:pt x="378219" y="8328"/>
                        <a:pt x="339956" y="-1011"/>
                        <a:pt x="301431" y="90"/>
                      </a:cubicBezTo>
                      <a:cubicBezTo>
                        <a:pt x="243529" y="1744"/>
                        <a:pt x="186101" y="11074"/>
                        <a:pt x="128436" y="16566"/>
                      </a:cubicBezTo>
                      <a:lnTo>
                        <a:pt x="46058" y="140133"/>
                      </a:lnTo>
                      <a:lnTo>
                        <a:pt x="29582" y="164847"/>
                      </a:lnTo>
                      <a:lnTo>
                        <a:pt x="13106" y="189560"/>
                      </a:lnTo>
                      <a:cubicBezTo>
                        <a:pt x="5892" y="211202"/>
                        <a:pt x="-12379" y="253735"/>
                        <a:pt x="13106" y="271939"/>
                      </a:cubicBezTo>
                      <a:cubicBezTo>
                        <a:pt x="27238" y="282033"/>
                        <a:pt x="62533" y="255463"/>
                        <a:pt x="62533" y="255463"/>
                      </a:cubicBezTo>
                      <a:lnTo>
                        <a:pt x="375571" y="263701"/>
                      </a:lnTo>
                      <a:cubicBezTo>
                        <a:pt x="430526" y="265596"/>
                        <a:pt x="485703" y="265636"/>
                        <a:pt x="540328" y="271939"/>
                      </a:cubicBezTo>
                      <a:cubicBezTo>
                        <a:pt x="557580" y="273930"/>
                        <a:pt x="572432" y="287177"/>
                        <a:pt x="589755" y="288414"/>
                      </a:cubicBezTo>
                      <a:cubicBezTo>
                        <a:pt x="727167" y="298229"/>
                        <a:pt x="666841" y="291871"/>
                        <a:pt x="770987" y="304890"/>
                      </a:cubicBezTo>
                      <a:cubicBezTo>
                        <a:pt x="976534" y="294612"/>
                        <a:pt x="922456" y="351664"/>
                        <a:pt x="943982" y="222512"/>
                      </a:cubicBezTo>
                      <a:cubicBezTo>
                        <a:pt x="945410" y="213947"/>
                        <a:pt x="949474" y="206036"/>
                        <a:pt x="952220" y="197798"/>
                      </a:cubicBezTo>
                      <a:cubicBezTo>
                        <a:pt x="946728" y="178576"/>
                        <a:pt x="953832" y="148645"/>
                        <a:pt x="935744" y="140133"/>
                      </a:cubicBezTo>
                      <a:cubicBezTo>
                        <a:pt x="898393" y="122556"/>
                        <a:pt x="853271" y="135809"/>
                        <a:pt x="812177" y="131895"/>
                      </a:cubicBezTo>
                      <a:cubicBezTo>
                        <a:pt x="795549" y="130311"/>
                        <a:pt x="779323" y="125729"/>
                        <a:pt x="762749" y="123657"/>
                      </a:cubicBezTo>
                      <a:cubicBezTo>
                        <a:pt x="757300" y="122976"/>
                        <a:pt x="755885" y="123657"/>
                        <a:pt x="754512" y="123657"/>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flipH="1">
                <a:off x="6340179" y="4960052"/>
                <a:ext cx="602785" cy="48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57975" y="4882844"/>
                <a:ext cx="243685" cy="154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891966" y="4960052"/>
                <a:ext cx="466009" cy="74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6" idx="20"/>
              </p:cNvCxnSpPr>
              <p:nvPr/>
            </p:nvCxnSpPr>
            <p:spPr>
              <a:xfrm>
                <a:off x="5987382" y="4459024"/>
                <a:ext cx="133332" cy="4013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792557" y="1085177"/>
            <a:ext cx="5028230" cy="1938992"/>
          </a:xfrm>
          <a:prstGeom prst="rect">
            <a:avLst/>
          </a:prstGeom>
        </p:spPr>
        <p:txBody>
          <a:bodyPr wrap="square">
            <a:spAutoFit/>
          </a:bodyPr>
          <a:lstStyle/>
          <a:p>
            <a:r>
              <a:rPr lang="en-US" sz="2400" dirty="0">
                <a:solidFill>
                  <a:srgbClr val="333333"/>
                </a:solidFill>
                <a:latin typeface="Open Sans"/>
              </a:rPr>
              <a:t>The Lord will feed them spiritually until they are completely satisfied. </a:t>
            </a:r>
          </a:p>
          <a:p>
            <a:endParaRPr lang="en-US" sz="2400" dirty="0">
              <a:solidFill>
                <a:srgbClr val="333333"/>
              </a:solidFill>
              <a:latin typeface="Open Sans"/>
            </a:endParaRPr>
          </a:p>
          <a:p>
            <a:r>
              <a:rPr lang="en-US" sz="2400" dirty="0">
                <a:solidFill>
                  <a:srgbClr val="333333"/>
                </a:solidFill>
                <a:latin typeface="Open Sans"/>
              </a:rPr>
              <a:t>The account of the sermon in 3 Nephi adds:</a:t>
            </a:r>
            <a:endParaRPr lang="en-US" sz="2400" dirty="0"/>
          </a:p>
        </p:txBody>
      </p:sp>
      <p:sp>
        <p:nvSpPr>
          <p:cNvPr id="3" name="Rectangle 2"/>
          <p:cNvSpPr/>
          <p:nvPr/>
        </p:nvSpPr>
        <p:spPr>
          <a:xfrm>
            <a:off x="5031300" y="3341923"/>
            <a:ext cx="6224781" cy="461665"/>
          </a:xfrm>
          <a:prstGeom prst="rect">
            <a:avLst/>
          </a:prstGeom>
        </p:spPr>
        <p:txBody>
          <a:bodyPr wrap="none">
            <a:spAutoFit/>
          </a:bodyPr>
          <a:lstStyle/>
          <a:p>
            <a:r>
              <a:rPr lang="en-US" sz="2400" dirty="0">
                <a:solidFill>
                  <a:srgbClr val="FF0000"/>
                </a:solidFill>
                <a:latin typeface="Palatino"/>
              </a:rPr>
              <a:t>…for they shall be filled with the Holy Ghost.</a:t>
            </a:r>
            <a:endParaRPr lang="en-US" sz="2400" dirty="0">
              <a:solidFill>
                <a:srgbClr val="FF0000"/>
              </a:solidFill>
            </a:endParaRPr>
          </a:p>
        </p:txBody>
      </p:sp>
    </p:spTree>
    <p:extLst>
      <p:ext uri="{BB962C8B-B14F-4D97-AF65-F5344CB8AC3E}">
        <p14:creationId xmlns:p14="http://schemas.microsoft.com/office/powerpoint/2010/main" val="7330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015663"/>
          </a:xfrm>
          <a:prstGeom prst="rect">
            <a:avLst/>
          </a:prstGeom>
          <a:noFill/>
        </p:spPr>
        <p:txBody>
          <a:bodyPr wrap="square" rtlCol="0">
            <a:spAutoFit/>
          </a:bodyPr>
          <a:lstStyle/>
          <a:p>
            <a:r>
              <a:rPr lang="en-US" sz="2000" dirty="0"/>
              <a:t>“Mercy is the compassionate treatment of a person greater than what is deserved” (6)</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Merciful</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Open Sans"/>
              </a:rPr>
              <a:t>Matthew 5:6</a:t>
            </a:r>
            <a:endParaRPr lang="en-US" sz="2000" dirty="0"/>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Open Sans"/>
              </a:rPr>
              <a:t>3 Nephi 12:7</a:t>
            </a:r>
            <a:endParaRPr lang="en-US" sz="2000" dirty="0"/>
          </a:p>
        </p:txBody>
      </p:sp>
      <p:sp>
        <p:nvSpPr>
          <p:cNvPr id="2" name="Rectangle 1"/>
          <p:cNvSpPr/>
          <p:nvPr/>
        </p:nvSpPr>
        <p:spPr>
          <a:xfrm>
            <a:off x="7776387" y="1331197"/>
            <a:ext cx="3827784" cy="1015663"/>
          </a:xfrm>
          <a:prstGeom prst="rect">
            <a:avLst/>
          </a:prstGeom>
        </p:spPr>
        <p:txBody>
          <a:bodyPr wrap="square">
            <a:spAutoFit/>
          </a:bodyPr>
          <a:lstStyle/>
          <a:p>
            <a:r>
              <a:rPr lang="en-US" sz="2000" dirty="0"/>
              <a:t>We are able to receive Heavenly Father’s mercy because of the Atonement of Jesus Christ.</a:t>
            </a:r>
          </a:p>
        </p:txBody>
      </p:sp>
      <p:sp>
        <p:nvSpPr>
          <p:cNvPr id="3" name="Rectangle 2"/>
          <p:cNvSpPr/>
          <p:nvPr/>
        </p:nvSpPr>
        <p:spPr>
          <a:xfrm>
            <a:off x="3048000" y="2794057"/>
            <a:ext cx="6096000" cy="1754326"/>
          </a:xfrm>
          <a:prstGeom prst="rect">
            <a:avLst/>
          </a:prstGeom>
        </p:spPr>
        <p:txBody>
          <a:bodyPr>
            <a:spAutoFit/>
          </a:bodyPr>
          <a:lstStyle/>
          <a:p>
            <a:r>
              <a:rPr lang="en-US" i="1" dirty="0">
                <a:solidFill>
                  <a:srgbClr val="FF0000"/>
                </a:solidFill>
                <a:latin typeface="Palatino"/>
              </a:rPr>
              <a:t> And thou didst hear me because of mine afflictions and my sincerity; and it is because of thy Son that thou hast been thus merciful unto me, therefore I will cry unto thee in all mine afflictions, for in thee is my joy; for thou hast turned thy judgments away from me, because of thy Son.</a:t>
            </a:r>
          </a:p>
          <a:p>
            <a:r>
              <a:rPr lang="en-US" i="1" dirty="0">
                <a:solidFill>
                  <a:srgbClr val="FF0000"/>
                </a:solidFill>
                <a:latin typeface="Palatino"/>
              </a:rPr>
              <a:t>Alma 33:11</a:t>
            </a:r>
            <a:endParaRPr lang="en-US" i="1" dirty="0">
              <a:solidFill>
                <a:srgbClr val="FF0000"/>
              </a:solidFill>
            </a:endParaRPr>
          </a:p>
        </p:txBody>
      </p:sp>
      <p:grpSp>
        <p:nvGrpSpPr>
          <p:cNvPr id="7" name="Group 6"/>
          <p:cNvGrpSpPr/>
          <p:nvPr/>
        </p:nvGrpSpPr>
        <p:grpSpPr>
          <a:xfrm>
            <a:off x="5078721" y="4889576"/>
            <a:ext cx="2330519" cy="1837854"/>
            <a:chOff x="5139722" y="2842406"/>
            <a:chExt cx="2330519" cy="1837854"/>
          </a:xfrm>
        </p:grpSpPr>
        <p:sp>
          <p:nvSpPr>
            <p:cNvPr id="9" name="Rectangle 8"/>
            <p:cNvSpPr/>
            <p:nvPr/>
          </p:nvSpPr>
          <p:spPr>
            <a:xfrm>
              <a:off x="5139722" y="2842406"/>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514105" y="3506288"/>
              <a:ext cx="990928" cy="1003195"/>
              <a:chOff x="5987382" y="3174737"/>
              <a:chExt cx="1865640" cy="1888736"/>
            </a:xfrm>
          </p:grpSpPr>
          <p:grpSp>
            <p:nvGrpSpPr>
              <p:cNvPr id="12" name="Group 11"/>
              <p:cNvGrpSpPr/>
              <p:nvPr/>
            </p:nvGrpSpPr>
            <p:grpSpPr>
              <a:xfrm>
                <a:off x="6034443" y="3174737"/>
                <a:ext cx="1818579" cy="1888736"/>
                <a:chOff x="6034443" y="3174737"/>
                <a:chExt cx="1818579" cy="1888736"/>
              </a:xfrm>
            </p:grpSpPr>
            <p:cxnSp>
              <p:nvCxnSpPr>
                <p:cNvPr id="18" name="Straight Connector 17"/>
                <p:cNvCxnSpPr/>
                <p:nvPr/>
              </p:nvCxnSpPr>
              <p:spPr>
                <a:xfrm flipH="1">
                  <a:off x="6340179" y="4584364"/>
                  <a:ext cx="726122" cy="435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7478" y="4589431"/>
                  <a:ext cx="575592" cy="474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7601660" y="4981212"/>
                  <a:ext cx="251362" cy="82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40726" y="3641680"/>
                  <a:ext cx="146702" cy="1549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340179" y="4960052"/>
                <a:ext cx="602785" cy="48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57975" y="4882844"/>
                <a:ext cx="243685" cy="154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891966" y="4960052"/>
                <a:ext cx="466009" cy="74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87382" y="4459024"/>
                <a:ext cx="133332" cy="4013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6318472" y="2973859"/>
              <a:ext cx="726159" cy="1450713"/>
              <a:chOff x="1911167" y="2246284"/>
              <a:chExt cx="1252516" cy="2502264"/>
            </a:xfrm>
          </p:grpSpPr>
          <p:sp>
            <p:nvSpPr>
              <p:cNvPr id="26" name="Oval 25"/>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89574" y="43215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2557" y="2901056"/>
                <a:ext cx="134676" cy="7363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88036" y="3611221"/>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2118177" y="711765"/>
            <a:ext cx="8050881" cy="369332"/>
          </a:xfrm>
          <a:prstGeom prst="rect">
            <a:avLst/>
          </a:prstGeom>
        </p:spPr>
        <p:txBody>
          <a:bodyPr wrap="square">
            <a:spAutoFit/>
          </a:bodyPr>
          <a:lstStyle/>
          <a:p>
            <a:r>
              <a:rPr lang="en-US" dirty="0">
                <a:solidFill>
                  <a:srgbClr val="333333"/>
                </a:solidFill>
                <a:latin typeface="Open Sans"/>
              </a:rPr>
              <a:t>The Savior taught that the way we treat others affects how God will treat us</a:t>
            </a:r>
            <a:endParaRPr lang="en-US" dirty="0"/>
          </a:p>
        </p:txBody>
      </p:sp>
    </p:spTree>
    <p:extLst>
      <p:ext uri="{BB962C8B-B14F-4D97-AF65-F5344CB8AC3E}">
        <p14:creationId xmlns:p14="http://schemas.microsoft.com/office/powerpoint/2010/main" val="29511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3566</Words>
  <Application>Microsoft Office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Comic Sans MS</vt:lpstr>
      <vt:lpstr>Open Sans</vt:lpstr>
      <vt:lpstr>Palatino</vt:lpstr>
      <vt:lpstr>Colonna MT</vt:lpstr>
      <vt:lpstr>Arial</vt:lpstr>
      <vt:lpstr>Algerian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2016-05-31T13:34:48Z</dcterms:created>
  <dcterms:modified xsi:type="dcterms:W3CDTF">2020-08-20T02:18:28Z</dcterms:modified>
</cp:coreProperties>
</file>