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82" r:id="rId2"/>
    <p:sldId id="292" r:id="rId3"/>
    <p:sldId id="291" r:id="rId4"/>
    <p:sldId id="294" r:id="rId5"/>
    <p:sldId id="295" r:id="rId6"/>
    <p:sldId id="296" r:id="rId7"/>
    <p:sldId id="298" r:id="rId8"/>
    <p:sldId id="299" r:id="rId9"/>
    <p:sldId id="297" r:id="rId10"/>
    <p:sldId id="300" r:id="rId11"/>
    <p:sldId id="301" r:id="rId12"/>
    <p:sldId id="302" r:id="rId13"/>
    <p:sldId id="303" r:id="rId14"/>
    <p:sldId id="284" r:id="rId15"/>
    <p:sldId id="285" r:id="rId16"/>
    <p:sldId id="286" r:id="rId17"/>
    <p:sldId id="287" r:id="rId18"/>
  </p:sldIdLst>
  <p:sldSz cx="12192000" cy="6858000"/>
  <p:notesSz cx="6858000" cy="9144000"/>
  <p:embeddedFontLst>
    <p:embeddedFont>
      <p:font typeface="Abadi" panose="020B0604020104020204" pitchFamily="34" charset="0"/>
      <p:regular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Franklin Gothic Book" panose="020B0503020102020204" pitchFamily="34" charset="0"/>
      <p:regular r:id="rId27"/>
      <p:italic r:id="rId28"/>
    </p:embeddedFont>
    <p:embeddedFont>
      <p:font typeface="Open Sans" panose="020B0606030504020204" pitchFamily="34" charset="0"/>
      <p:regular r:id="rId29"/>
      <p:bold r:id="rId30"/>
      <p:italic r:id="rId31"/>
      <p:boldItalic r:id="rId32"/>
    </p:embeddedFont>
    <p:embeddedFont>
      <p:font typeface="Palatino" pitchFamily="2" charset="0"/>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gif"/><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056A90-3543-4C94-B51A-10A8CB56D9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2286000" cy="369332"/>
          </a:xfrm>
          <a:prstGeom prst="rect">
            <a:avLst/>
          </a:prstGeom>
          <a:noFill/>
        </p:spPr>
        <p:txBody>
          <a:bodyPr wrap="square" rtlCol="0">
            <a:spAutoFit/>
          </a:bodyPr>
          <a:lstStyle/>
          <a:p>
            <a:r>
              <a:rPr lang="en-US" dirty="0">
                <a:solidFill>
                  <a:schemeClr val="bg1"/>
                </a:solidFill>
              </a:rPr>
              <a:t>Lesson 94</a:t>
            </a:r>
          </a:p>
        </p:txBody>
      </p:sp>
      <p:sp>
        <p:nvSpPr>
          <p:cNvPr id="6" name="TextBox 5"/>
          <p:cNvSpPr txBox="1"/>
          <p:nvPr/>
        </p:nvSpPr>
        <p:spPr>
          <a:xfrm>
            <a:off x="0" y="442112"/>
            <a:ext cx="12192000" cy="1938992"/>
          </a:xfrm>
          <a:prstGeom prst="rect">
            <a:avLst/>
          </a:prstGeom>
          <a:noFill/>
        </p:spPr>
        <p:txBody>
          <a:bodyPr wrap="square" rtlCol="0">
            <a:spAutoFit/>
          </a:bodyPr>
          <a:lstStyle/>
          <a:p>
            <a:pPr algn="ctr"/>
            <a:r>
              <a:rPr lang="en-US" sz="6000" dirty="0">
                <a:solidFill>
                  <a:schemeClr val="bg1"/>
                </a:solidFill>
                <a:latin typeface="Franklin Gothic Book" panose="020B0503020102020204" pitchFamily="34" charset="0"/>
              </a:rPr>
              <a:t>Ready to Receive</a:t>
            </a:r>
          </a:p>
          <a:p>
            <a:pPr algn="ctr"/>
            <a:r>
              <a:rPr lang="en-US" sz="6000" dirty="0">
                <a:solidFill>
                  <a:schemeClr val="bg1"/>
                </a:solidFill>
                <a:latin typeface="Franklin Gothic Book" panose="020B0503020102020204" pitchFamily="34" charset="0"/>
              </a:rPr>
              <a:t>Acts 17</a:t>
            </a:r>
            <a:endParaRPr lang="en-US" sz="4400" dirty="0">
              <a:solidFill>
                <a:schemeClr val="bg1"/>
              </a:solidFill>
              <a:latin typeface="Franklin Gothic Book" panose="020B0503020102020204" pitchFamily="34" charset="0"/>
            </a:endParaRPr>
          </a:p>
        </p:txBody>
      </p:sp>
      <p:grpSp>
        <p:nvGrpSpPr>
          <p:cNvPr id="25" name="Group 24"/>
          <p:cNvGrpSpPr/>
          <p:nvPr/>
        </p:nvGrpSpPr>
        <p:grpSpPr>
          <a:xfrm>
            <a:off x="3748135" y="2435383"/>
            <a:ext cx="5154797" cy="3929203"/>
            <a:chOff x="2326740" y="325926"/>
            <a:chExt cx="7907879" cy="6210677"/>
          </a:xfrm>
        </p:grpSpPr>
        <p:grpSp>
          <p:nvGrpSpPr>
            <p:cNvPr id="33" name="Group 32"/>
            <p:cNvGrpSpPr/>
            <p:nvPr/>
          </p:nvGrpSpPr>
          <p:grpSpPr>
            <a:xfrm>
              <a:off x="2326740" y="325926"/>
              <a:ext cx="7907879" cy="6210677"/>
              <a:chOff x="353085" y="506994"/>
              <a:chExt cx="7907879" cy="6210677"/>
            </a:xfrm>
          </p:grpSpPr>
          <p:sp>
            <p:nvSpPr>
              <p:cNvPr id="36" name="Rectangle 35"/>
              <p:cNvSpPr/>
              <p:nvPr/>
            </p:nvSpPr>
            <p:spPr>
              <a:xfrm>
                <a:off x="470780" y="597529"/>
                <a:ext cx="7541537" cy="605676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516048" y="526225"/>
                <a:ext cx="4119326" cy="2693230"/>
              </a:xfrm>
              <a:custGeom>
                <a:avLst/>
                <a:gdLst>
                  <a:gd name="connsiteX0" fmla="*/ 0 w 4119326"/>
                  <a:gd name="connsiteY0" fmla="*/ 406282 h 2693230"/>
                  <a:gd name="connsiteX1" fmla="*/ 0 w 4119326"/>
                  <a:gd name="connsiteY1" fmla="*/ 406282 h 2693230"/>
                  <a:gd name="connsiteX2" fmla="*/ 63374 w 4119326"/>
                  <a:gd name="connsiteY2" fmla="*/ 460603 h 2693230"/>
                  <a:gd name="connsiteX3" fmla="*/ 81481 w 4119326"/>
                  <a:gd name="connsiteY3" fmla="*/ 496817 h 2693230"/>
                  <a:gd name="connsiteX4" fmla="*/ 108641 w 4119326"/>
                  <a:gd name="connsiteY4" fmla="*/ 514924 h 2693230"/>
                  <a:gd name="connsiteX5" fmla="*/ 172015 w 4119326"/>
                  <a:gd name="connsiteY5" fmla="*/ 578298 h 2693230"/>
                  <a:gd name="connsiteX6" fmla="*/ 208229 w 4119326"/>
                  <a:gd name="connsiteY6" fmla="*/ 596405 h 2693230"/>
                  <a:gd name="connsiteX7" fmla="*/ 289710 w 4119326"/>
                  <a:gd name="connsiteY7" fmla="*/ 641672 h 2693230"/>
                  <a:gd name="connsiteX8" fmla="*/ 316871 w 4119326"/>
                  <a:gd name="connsiteY8" fmla="*/ 659779 h 2693230"/>
                  <a:gd name="connsiteX9" fmla="*/ 344031 w 4119326"/>
                  <a:gd name="connsiteY9" fmla="*/ 686939 h 2693230"/>
                  <a:gd name="connsiteX10" fmla="*/ 371192 w 4119326"/>
                  <a:gd name="connsiteY10" fmla="*/ 695993 h 2693230"/>
                  <a:gd name="connsiteX11" fmla="*/ 425512 w 4119326"/>
                  <a:gd name="connsiteY11" fmla="*/ 732207 h 2693230"/>
                  <a:gd name="connsiteX12" fmla="*/ 452673 w 4119326"/>
                  <a:gd name="connsiteY12" fmla="*/ 750314 h 2693230"/>
                  <a:gd name="connsiteX13" fmla="*/ 479833 w 4119326"/>
                  <a:gd name="connsiteY13" fmla="*/ 759367 h 2693230"/>
                  <a:gd name="connsiteX14" fmla="*/ 525101 w 4119326"/>
                  <a:gd name="connsiteY14" fmla="*/ 804634 h 2693230"/>
                  <a:gd name="connsiteX15" fmla="*/ 552261 w 4119326"/>
                  <a:gd name="connsiteY15" fmla="*/ 858955 h 2693230"/>
                  <a:gd name="connsiteX16" fmla="*/ 570368 w 4119326"/>
                  <a:gd name="connsiteY16" fmla="*/ 886116 h 2693230"/>
                  <a:gd name="connsiteX17" fmla="*/ 561314 w 4119326"/>
                  <a:gd name="connsiteY17" fmla="*/ 985704 h 2693230"/>
                  <a:gd name="connsiteX18" fmla="*/ 552261 w 4119326"/>
                  <a:gd name="connsiteY18" fmla="*/ 1021918 h 2693230"/>
                  <a:gd name="connsiteX19" fmla="*/ 543207 w 4119326"/>
                  <a:gd name="connsiteY19" fmla="*/ 1175826 h 2693230"/>
                  <a:gd name="connsiteX20" fmla="*/ 516047 w 4119326"/>
                  <a:gd name="connsiteY20" fmla="*/ 1257308 h 2693230"/>
                  <a:gd name="connsiteX21" fmla="*/ 488887 w 4119326"/>
                  <a:gd name="connsiteY21" fmla="*/ 1284468 h 2693230"/>
                  <a:gd name="connsiteX22" fmla="*/ 497940 w 4119326"/>
                  <a:gd name="connsiteY22" fmla="*/ 1429324 h 2693230"/>
                  <a:gd name="connsiteX23" fmla="*/ 506994 w 4119326"/>
                  <a:gd name="connsiteY23" fmla="*/ 1456484 h 2693230"/>
                  <a:gd name="connsiteX24" fmla="*/ 534154 w 4119326"/>
                  <a:gd name="connsiteY24" fmla="*/ 1483644 h 2693230"/>
                  <a:gd name="connsiteX25" fmla="*/ 579421 w 4119326"/>
                  <a:gd name="connsiteY25" fmla="*/ 1528912 h 2693230"/>
                  <a:gd name="connsiteX26" fmla="*/ 624689 w 4119326"/>
                  <a:gd name="connsiteY26" fmla="*/ 1565125 h 2693230"/>
                  <a:gd name="connsiteX27" fmla="*/ 642796 w 4119326"/>
                  <a:gd name="connsiteY27" fmla="*/ 1592286 h 2693230"/>
                  <a:gd name="connsiteX28" fmla="*/ 679009 w 4119326"/>
                  <a:gd name="connsiteY28" fmla="*/ 1619446 h 2693230"/>
                  <a:gd name="connsiteX29" fmla="*/ 724277 w 4119326"/>
                  <a:gd name="connsiteY29" fmla="*/ 1664714 h 2693230"/>
                  <a:gd name="connsiteX30" fmla="*/ 742384 w 4119326"/>
                  <a:gd name="connsiteY30" fmla="*/ 1691874 h 2693230"/>
                  <a:gd name="connsiteX31" fmla="*/ 769544 w 4119326"/>
                  <a:gd name="connsiteY31" fmla="*/ 1719034 h 2693230"/>
                  <a:gd name="connsiteX32" fmla="*/ 787651 w 4119326"/>
                  <a:gd name="connsiteY32" fmla="*/ 1773355 h 2693230"/>
                  <a:gd name="connsiteX33" fmla="*/ 814811 w 4119326"/>
                  <a:gd name="connsiteY33" fmla="*/ 1872943 h 2693230"/>
                  <a:gd name="connsiteX34" fmla="*/ 841972 w 4119326"/>
                  <a:gd name="connsiteY34" fmla="*/ 1936318 h 2693230"/>
                  <a:gd name="connsiteX35" fmla="*/ 914400 w 4119326"/>
                  <a:gd name="connsiteY35" fmla="*/ 2017799 h 2693230"/>
                  <a:gd name="connsiteX36" fmla="*/ 986827 w 4119326"/>
                  <a:gd name="connsiteY36" fmla="*/ 2044959 h 2693230"/>
                  <a:gd name="connsiteX37" fmla="*/ 1041148 w 4119326"/>
                  <a:gd name="connsiteY37" fmla="*/ 2054013 h 2693230"/>
                  <a:gd name="connsiteX38" fmla="*/ 1158843 w 4119326"/>
                  <a:gd name="connsiteY38" fmla="*/ 2081173 h 2693230"/>
                  <a:gd name="connsiteX39" fmla="*/ 1176950 w 4119326"/>
                  <a:gd name="connsiteY39" fmla="*/ 2162654 h 2693230"/>
                  <a:gd name="connsiteX40" fmla="*/ 1104522 w 4119326"/>
                  <a:gd name="connsiteY40" fmla="*/ 2171708 h 2693230"/>
                  <a:gd name="connsiteX41" fmla="*/ 1077362 w 4119326"/>
                  <a:gd name="connsiteY41" fmla="*/ 2180761 h 2693230"/>
                  <a:gd name="connsiteX42" fmla="*/ 1077362 w 4119326"/>
                  <a:gd name="connsiteY42" fmla="*/ 2244135 h 2693230"/>
                  <a:gd name="connsiteX43" fmla="*/ 1122629 w 4119326"/>
                  <a:gd name="connsiteY43" fmla="*/ 2307510 h 2693230"/>
                  <a:gd name="connsiteX44" fmla="*/ 1167897 w 4119326"/>
                  <a:gd name="connsiteY44" fmla="*/ 2352777 h 2693230"/>
                  <a:gd name="connsiteX45" fmla="*/ 1186003 w 4119326"/>
                  <a:gd name="connsiteY45" fmla="*/ 2379937 h 2693230"/>
                  <a:gd name="connsiteX46" fmla="*/ 1249378 w 4119326"/>
                  <a:gd name="connsiteY46" fmla="*/ 2407098 h 2693230"/>
                  <a:gd name="connsiteX47" fmla="*/ 1276538 w 4119326"/>
                  <a:gd name="connsiteY47" fmla="*/ 2425205 h 2693230"/>
                  <a:gd name="connsiteX48" fmla="*/ 1774479 w 4119326"/>
                  <a:gd name="connsiteY48" fmla="*/ 2434258 h 2693230"/>
                  <a:gd name="connsiteX49" fmla="*/ 1810693 w 4119326"/>
                  <a:gd name="connsiteY49" fmla="*/ 2443312 h 2693230"/>
                  <a:gd name="connsiteX50" fmla="*/ 1865013 w 4119326"/>
                  <a:gd name="connsiteY50" fmla="*/ 2461419 h 2693230"/>
                  <a:gd name="connsiteX51" fmla="*/ 1910281 w 4119326"/>
                  <a:gd name="connsiteY51" fmla="*/ 2506686 h 2693230"/>
                  <a:gd name="connsiteX52" fmla="*/ 1955548 w 4119326"/>
                  <a:gd name="connsiteY52" fmla="*/ 2551953 h 2693230"/>
                  <a:gd name="connsiteX53" fmla="*/ 2009869 w 4119326"/>
                  <a:gd name="connsiteY53" fmla="*/ 2579114 h 2693230"/>
                  <a:gd name="connsiteX54" fmla="*/ 2037029 w 4119326"/>
                  <a:gd name="connsiteY54" fmla="*/ 2606274 h 2693230"/>
                  <a:gd name="connsiteX55" fmla="*/ 2091350 w 4119326"/>
                  <a:gd name="connsiteY55" fmla="*/ 2642488 h 2693230"/>
                  <a:gd name="connsiteX56" fmla="*/ 2109457 w 4119326"/>
                  <a:gd name="connsiteY56" fmla="*/ 2669648 h 2693230"/>
                  <a:gd name="connsiteX57" fmla="*/ 2145671 w 4119326"/>
                  <a:gd name="connsiteY57" fmla="*/ 2678702 h 2693230"/>
                  <a:gd name="connsiteX58" fmla="*/ 2172831 w 4119326"/>
                  <a:gd name="connsiteY58" fmla="*/ 2687755 h 2693230"/>
                  <a:gd name="connsiteX59" fmla="*/ 2272419 w 4119326"/>
                  <a:gd name="connsiteY59" fmla="*/ 2678702 h 2693230"/>
                  <a:gd name="connsiteX60" fmla="*/ 2263366 w 4119326"/>
                  <a:gd name="connsiteY60" fmla="*/ 2542900 h 2693230"/>
                  <a:gd name="connsiteX61" fmla="*/ 2254312 w 4119326"/>
                  <a:gd name="connsiteY61" fmla="*/ 2515739 h 2693230"/>
                  <a:gd name="connsiteX62" fmla="*/ 2199992 w 4119326"/>
                  <a:gd name="connsiteY62" fmla="*/ 2497632 h 2693230"/>
                  <a:gd name="connsiteX63" fmla="*/ 2172831 w 4119326"/>
                  <a:gd name="connsiteY63" fmla="*/ 2488579 h 2693230"/>
                  <a:gd name="connsiteX64" fmla="*/ 2118510 w 4119326"/>
                  <a:gd name="connsiteY64" fmla="*/ 2452365 h 2693230"/>
                  <a:gd name="connsiteX65" fmla="*/ 2055136 w 4119326"/>
                  <a:gd name="connsiteY65" fmla="*/ 2416151 h 2693230"/>
                  <a:gd name="connsiteX66" fmla="*/ 2027976 w 4119326"/>
                  <a:gd name="connsiteY66" fmla="*/ 2407098 h 2693230"/>
                  <a:gd name="connsiteX67" fmla="*/ 1973655 w 4119326"/>
                  <a:gd name="connsiteY67" fmla="*/ 2370884 h 2693230"/>
                  <a:gd name="connsiteX68" fmla="*/ 1937441 w 4119326"/>
                  <a:gd name="connsiteY68" fmla="*/ 2352777 h 2693230"/>
                  <a:gd name="connsiteX69" fmla="*/ 1910281 w 4119326"/>
                  <a:gd name="connsiteY69" fmla="*/ 2325617 h 2693230"/>
                  <a:gd name="connsiteX70" fmla="*/ 1883120 w 4119326"/>
                  <a:gd name="connsiteY70" fmla="*/ 2316563 h 2693230"/>
                  <a:gd name="connsiteX71" fmla="*/ 1810693 w 4119326"/>
                  <a:gd name="connsiteY71" fmla="*/ 2280349 h 2693230"/>
                  <a:gd name="connsiteX72" fmla="*/ 1756372 w 4119326"/>
                  <a:gd name="connsiteY72" fmla="*/ 2253189 h 2693230"/>
                  <a:gd name="connsiteX73" fmla="*/ 1720158 w 4119326"/>
                  <a:gd name="connsiteY73" fmla="*/ 2207922 h 2693230"/>
                  <a:gd name="connsiteX74" fmla="*/ 1711104 w 4119326"/>
                  <a:gd name="connsiteY74" fmla="*/ 2180761 h 2693230"/>
                  <a:gd name="connsiteX75" fmla="*/ 1774479 w 4119326"/>
                  <a:gd name="connsiteY75" fmla="*/ 2135494 h 2693230"/>
                  <a:gd name="connsiteX76" fmla="*/ 1756372 w 4119326"/>
                  <a:gd name="connsiteY76" fmla="*/ 2090226 h 2693230"/>
                  <a:gd name="connsiteX77" fmla="*/ 1738265 w 4119326"/>
                  <a:gd name="connsiteY77" fmla="*/ 2035906 h 2693230"/>
                  <a:gd name="connsiteX78" fmla="*/ 1756372 w 4119326"/>
                  <a:gd name="connsiteY78" fmla="*/ 1990638 h 2693230"/>
                  <a:gd name="connsiteX79" fmla="*/ 1855960 w 4119326"/>
                  <a:gd name="connsiteY79" fmla="*/ 2008745 h 2693230"/>
                  <a:gd name="connsiteX80" fmla="*/ 1910281 w 4119326"/>
                  <a:gd name="connsiteY80" fmla="*/ 1990638 h 2693230"/>
                  <a:gd name="connsiteX81" fmla="*/ 1919334 w 4119326"/>
                  <a:gd name="connsiteY81" fmla="*/ 1963478 h 2693230"/>
                  <a:gd name="connsiteX82" fmla="*/ 1910281 w 4119326"/>
                  <a:gd name="connsiteY82" fmla="*/ 1900104 h 2693230"/>
                  <a:gd name="connsiteX83" fmla="*/ 1828800 w 4119326"/>
                  <a:gd name="connsiteY83" fmla="*/ 1827676 h 2693230"/>
                  <a:gd name="connsiteX84" fmla="*/ 1801639 w 4119326"/>
                  <a:gd name="connsiteY84" fmla="*/ 1800516 h 2693230"/>
                  <a:gd name="connsiteX85" fmla="*/ 1783532 w 4119326"/>
                  <a:gd name="connsiteY85" fmla="*/ 1773355 h 2693230"/>
                  <a:gd name="connsiteX86" fmla="*/ 1738265 w 4119326"/>
                  <a:gd name="connsiteY86" fmla="*/ 1719034 h 2693230"/>
                  <a:gd name="connsiteX87" fmla="*/ 1711104 w 4119326"/>
                  <a:gd name="connsiteY87" fmla="*/ 1664714 h 2693230"/>
                  <a:gd name="connsiteX88" fmla="*/ 1702051 w 4119326"/>
                  <a:gd name="connsiteY88" fmla="*/ 1637553 h 2693230"/>
                  <a:gd name="connsiteX89" fmla="*/ 1674891 w 4119326"/>
                  <a:gd name="connsiteY89" fmla="*/ 1574179 h 2693230"/>
                  <a:gd name="connsiteX90" fmla="*/ 1683944 w 4119326"/>
                  <a:gd name="connsiteY90" fmla="*/ 1447430 h 2693230"/>
                  <a:gd name="connsiteX91" fmla="*/ 1692998 w 4119326"/>
                  <a:gd name="connsiteY91" fmla="*/ 1420270 h 2693230"/>
                  <a:gd name="connsiteX92" fmla="*/ 1720158 w 4119326"/>
                  <a:gd name="connsiteY92" fmla="*/ 1393110 h 2693230"/>
                  <a:gd name="connsiteX93" fmla="*/ 1774479 w 4119326"/>
                  <a:gd name="connsiteY93" fmla="*/ 1429324 h 2693230"/>
                  <a:gd name="connsiteX94" fmla="*/ 1801639 w 4119326"/>
                  <a:gd name="connsiteY94" fmla="*/ 1447430 h 2693230"/>
                  <a:gd name="connsiteX95" fmla="*/ 1901227 w 4119326"/>
                  <a:gd name="connsiteY95" fmla="*/ 1474591 h 2693230"/>
                  <a:gd name="connsiteX96" fmla="*/ 1928388 w 4119326"/>
                  <a:gd name="connsiteY96" fmla="*/ 1492698 h 2693230"/>
                  <a:gd name="connsiteX97" fmla="*/ 1937441 w 4119326"/>
                  <a:gd name="connsiteY97" fmla="*/ 1519858 h 2693230"/>
                  <a:gd name="connsiteX98" fmla="*/ 1955548 w 4119326"/>
                  <a:gd name="connsiteY98" fmla="*/ 1547019 h 2693230"/>
                  <a:gd name="connsiteX99" fmla="*/ 1973655 w 4119326"/>
                  <a:gd name="connsiteY99" fmla="*/ 1610393 h 2693230"/>
                  <a:gd name="connsiteX100" fmla="*/ 2046083 w 4119326"/>
                  <a:gd name="connsiteY100" fmla="*/ 1673767 h 2693230"/>
                  <a:gd name="connsiteX101" fmla="*/ 2073243 w 4119326"/>
                  <a:gd name="connsiteY101" fmla="*/ 1682821 h 2693230"/>
                  <a:gd name="connsiteX102" fmla="*/ 2046083 w 4119326"/>
                  <a:gd name="connsiteY102" fmla="*/ 1592286 h 2693230"/>
                  <a:gd name="connsiteX103" fmla="*/ 2018922 w 4119326"/>
                  <a:gd name="connsiteY103" fmla="*/ 1583232 h 2693230"/>
                  <a:gd name="connsiteX104" fmla="*/ 1991762 w 4119326"/>
                  <a:gd name="connsiteY104" fmla="*/ 1492698 h 2693230"/>
                  <a:gd name="connsiteX105" fmla="*/ 2091350 w 4119326"/>
                  <a:gd name="connsiteY105" fmla="*/ 1501751 h 2693230"/>
                  <a:gd name="connsiteX106" fmla="*/ 2154724 w 4119326"/>
                  <a:gd name="connsiteY106" fmla="*/ 1574179 h 2693230"/>
                  <a:gd name="connsiteX107" fmla="*/ 2181885 w 4119326"/>
                  <a:gd name="connsiteY107" fmla="*/ 1592286 h 2693230"/>
                  <a:gd name="connsiteX108" fmla="*/ 2209045 w 4119326"/>
                  <a:gd name="connsiteY108" fmla="*/ 1646607 h 2693230"/>
                  <a:gd name="connsiteX109" fmla="*/ 2236205 w 4119326"/>
                  <a:gd name="connsiteY109" fmla="*/ 1655660 h 2693230"/>
                  <a:gd name="connsiteX110" fmla="*/ 2209045 w 4119326"/>
                  <a:gd name="connsiteY110" fmla="*/ 1556072 h 2693230"/>
                  <a:gd name="connsiteX111" fmla="*/ 2181885 w 4119326"/>
                  <a:gd name="connsiteY111" fmla="*/ 1537965 h 2693230"/>
                  <a:gd name="connsiteX112" fmla="*/ 2163778 w 4119326"/>
                  <a:gd name="connsiteY112" fmla="*/ 1510805 h 2693230"/>
                  <a:gd name="connsiteX113" fmla="*/ 2145671 w 4119326"/>
                  <a:gd name="connsiteY113" fmla="*/ 1474591 h 2693230"/>
                  <a:gd name="connsiteX114" fmla="*/ 2209045 w 4119326"/>
                  <a:gd name="connsiteY114" fmla="*/ 1492698 h 2693230"/>
                  <a:gd name="connsiteX115" fmla="*/ 2245259 w 4119326"/>
                  <a:gd name="connsiteY115" fmla="*/ 1510805 h 2693230"/>
                  <a:gd name="connsiteX116" fmla="*/ 2299580 w 4119326"/>
                  <a:gd name="connsiteY116" fmla="*/ 1547019 h 2693230"/>
                  <a:gd name="connsiteX117" fmla="*/ 2326740 w 4119326"/>
                  <a:gd name="connsiteY117" fmla="*/ 1565125 h 2693230"/>
                  <a:gd name="connsiteX118" fmla="*/ 2353901 w 4119326"/>
                  <a:gd name="connsiteY118" fmla="*/ 1574179 h 2693230"/>
                  <a:gd name="connsiteX119" fmla="*/ 2362954 w 4119326"/>
                  <a:gd name="connsiteY119" fmla="*/ 1547019 h 2693230"/>
                  <a:gd name="connsiteX120" fmla="*/ 2353901 w 4119326"/>
                  <a:gd name="connsiteY120" fmla="*/ 1510805 h 2693230"/>
                  <a:gd name="connsiteX121" fmla="*/ 2308633 w 4119326"/>
                  <a:gd name="connsiteY121" fmla="*/ 1465537 h 2693230"/>
                  <a:gd name="connsiteX122" fmla="*/ 2254312 w 4119326"/>
                  <a:gd name="connsiteY122" fmla="*/ 1447430 h 2693230"/>
                  <a:gd name="connsiteX123" fmla="*/ 2227152 w 4119326"/>
                  <a:gd name="connsiteY123" fmla="*/ 1438377 h 2693230"/>
                  <a:gd name="connsiteX124" fmla="*/ 2163778 w 4119326"/>
                  <a:gd name="connsiteY124" fmla="*/ 1375003 h 2693230"/>
                  <a:gd name="connsiteX125" fmla="*/ 2172831 w 4119326"/>
                  <a:gd name="connsiteY125" fmla="*/ 1311628 h 2693230"/>
                  <a:gd name="connsiteX126" fmla="*/ 2227152 w 4119326"/>
                  <a:gd name="connsiteY126" fmla="*/ 1293522 h 2693230"/>
                  <a:gd name="connsiteX127" fmla="*/ 2290526 w 4119326"/>
                  <a:gd name="connsiteY127" fmla="*/ 1266361 h 2693230"/>
                  <a:gd name="connsiteX128" fmla="*/ 2344847 w 4119326"/>
                  <a:gd name="connsiteY128" fmla="*/ 1230147 h 2693230"/>
                  <a:gd name="connsiteX129" fmla="*/ 2399168 w 4119326"/>
                  <a:gd name="connsiteY129" fmla="*/ 1184880 h 2693230"/>
                  <a:gd name="connsiteX130" fmla="*/ 2571184 w 4119326"/>
                  <a:gd name="connsiteY130" fmla="*/ 1193933 h 2693230"/>
                  <a:gd name="connsiteX131" fmla="*/ 2598344 w 4119326"/>
                  <a:gd name="connsiteY131" fmla="*/ 1202987 h 2693230"/>
                  <a:gd name="connsiteX132" fmla="*/ 2761306 w 4119326"/>
                  <a:gd name="connsiteY132" fmla="*/ 1212040 h 2693230"/>
                  <a:gd name="connsiteX133" fmla="*/ 2797520 w 4119326"/>
                  <a:gd name="connsiteY133" fmla="*/ 1221094 h 2693230"/>
                  <a:gd name="connsiteX134" fmla="*/ 2851841 w 4119326"/>
                  <a:gd name="connsiteY134" fmla="*/ 1239201 h 2693230"/>
                  <a:gd name="connsiteX135" fmla="*/ 2879002 w 4119326"/>
                  <a:gd name="connsiteY135" fmla="*/ 1248254 h 2693230"/>
                  <a:gd name="connsiteX136" fmla="*/ 2951429 w 4119326"/>
                  <a:gd name="connsiteY136" fmla="*/ 1266361 h 2693230"/>
                  <a:gd name="connsiteX137" fmla="*/ 3005750 w 4119326"/>
                  <a:gd name="connsiteY137" fmla="*/ 1284468 h 2693230"/>
                  <a:gd name="connsiteX138" fmla="*/ 3051017 w 4119326"/>
                  <a:gd name="connsiteY138" fmla="*/ 1329735 h 2693230"/>
                  <a:gd name="connsiteX139" fmla="*/ 3078178 w 4119326"/>
                  <a:gd name="connsiteY139" fmla="*/ 1347842 h 2693230"/>
                  <a:gd name="connsiteX140" fmla="*/ 3250194 w 4119326"/>
                  <a:gd name="connsiteY140" fmla="*/ 1375003 h 2693230"/>
                  <a:gd name="connsiteX141" fmla="*/ 3186819 w 4119326"/>
                  <a:gd name="connsiteY141" fmla="*/ 1420270 h 2693230"/>
                  <a:gd name="connsiteX142" fmla="*/ 3132499 w 4119326"/>
                  <a:gd name="connsiteY142" fmla="*/ 1456484 h 2693230"/>
                  <a:gd name="connsiteX143" fmla="*/ 3132499 w 4119326"/>
                  <a:gd name="connsiteY143" fmla="*/ 1528912 h 2693230"/>
                  <a:gd name="connsiteX144" fmla="*/ 3159659 w 4119326"/>
                  <a:gd name="connsiteY144" fmla="*/ 1537965 h 2693230"/>
                  <a:gd name="connsiteX145" fmla="*/ 3250194 w 4119326"/>
                  <a:gd name="connsiteY145" fmla="*/ 1501751 h 2693230"/>
                  <a:gd name="connsiteX146" fmla="*/ 3277354 w 4119326"/>
                  <a:gd name="connsiteY146" fmla="*/ 1474591 h 2693230"/>
                  <a:gd name="connsiteX147" fmla="*/ 3295461 w 4119326"/>
                  <a:gd name="connsiteY147" fmla="*/ 1447430 h 2693230"/>
                  <a:gd name="connsiteX148" fmla="*/ 3349782 w 4119326"/>
                  <a:gd name="connsiteY148" fmla="*/ 1402163 h 2693230"/>
                  <a:gd name="connsiteX149" fmla="*/ 3431263 w 4119326"/>
                  <a:gd name="connsiteY149" fmla="*/ 1375003 h 2693230"/>
                  <a:gd name="connsiteX150" fmla="*/ 3458423 w 4119326"/>
                  <a:gd name="connsiteY150" fmla="*/ 1365949 h 2693230"/>
                  <a:gd name="connsiteX151" fmla="*/ 3485584 w 4119326"/>
                  <a:gd name="connsiteY151" fmla="*/ 1356896 h 2693230"/>
                  <a:gd name="connsiteX152" fmla="*/ 3512744 w 4119326"/>
                  <a:gd name="connsiteY152" fmla="*/ 1347842 h 2693230"/>
                  <a:gd name="connsiteX153" fmla="*/ 3548958 w 4119326"/>
                  <a:gd name="connsiteY153" fmla="*/ 1320682 h 2693230"/>
                  <a:gd name="connsiteX154" fmla="*/ 3576118 w 4119326"/>
                  <a:gd name="connsiteY154" fmla="*/ 1302575 h 2693230"/>
                  <a:gd name="connsiteX155" fmla="*/ 3594225 w 4119326"/>
                  <a:gd name="connsiteY155" fmla="*/ 1275415 h 2693230"/>
                  <a:gd name="connsiteX156" fmla="*/ 3621386 w 4119326"/>
                  <a:gd name="connsiteY156" fmla="*/ 1248254 h 2693230"/>
                  <a:gd name="connsiteX157" fmla="*/ 3630439 w 4119326"/>
                  <a:gd name="connsiteY157" fmla="*/ 1221094 h 2693230"/>
                  <a:gd name="connsiteX158" fmla="*/ 3739081 w 4119326"/>
                  <a:gd name="connsiteY158" fmla="*/ 1193933 h 2693230"/>
                  <a:gd name="connsiteX159" fmla="*/ 3766241 w 4119326"/>
                  <a:gd name="connsiteY159" fmla="*/ 1184880 h 2693230"/>
                  <a:gd name="connsiteX160" fmla="*/ 4028792 w 4119326"/>
                  <a:gd name="connsiteY160" fmla="*/ 1157720 h 2693230"/>
                  <a:gd name="connsiteX161" fmla="*/ 4055952 w 4119326"/>
                  <a:gd name="connsiteY161" fmla="*/ 1139613 h 2693230"/>
                  <a:gd name="connsiteX162" fmla="*/ 4119326 w 4119326"/>
                  <a:gd name="connsiteY162" fmla="*/ 1103399 h 2693230"/>
                  <a:gd name="connsiteX163" fmla="*/ 4110273 w 4119326"/>
                  <a:gd name="connsiteY163" fmla="*/ 1067185 h 2693230"/>
                  <a:gd name="connsiteX164" fmla="*/ 4083112 w 4119326"/>
                  <a:gd name="connsiteY164" fmla="*/ 1049078 h 2693230"/>
                  <a:gd name="connsiteX165" fmla="*/ 4046899 w 4119326"/>
                  <a:gd name="connsiteY165" fmla="*/ 1021918 h 2693230"/>
                  <a:gd name="connsiteX166" fmla="*/ 4019738 w 4119326"/>
                  <a:gd name="connsiteY166" fmla="*/ 994757 h 2693230"/>
                  <a:gd name="connsiteX167" fmla="*/ 3938257 w 4119326"/>
                  <a:gd name="connsiteY167" fmla="*/ 940436 h 2693230"/>
                  <a:gd name="connsiteX168" fmla="*/ 3874883 w 4119326"/>
                  <a:gd name="connsiteY168" fmla="*/ 904223 h 2693230"/>
                  <a:gd name="connsiteX169" fmla="*/ 3829615 w 4119326"/>
                  <a:gd name="connsiteY169" fmla="*/ 858955 h 2693230"/>
                  <a:gd name="connsiteX170" fmla="*/ 3802455 w 4119326"/>
                  <a:gd name="connsiteY170" fmla="*/ 840848 h 2693230"/>
                  <a:gd name="connsiteX171" fmla="*/ 3757188 w 4119326"/>
                  <a:gd name="connsiteY171" fmla="*/ 786527 h 2693230"/>
                  <a:gd name="connsiteX172" fmla="*/ 3720974 w 4119326"/>
                  <a:gd name="connsiteY172" fmla="*/ 759367 h 2693230"/>
                  <a:gd name="connsiteX173" fmla="*/ 3711920 w 4119326"/>
                  <a:gd name="connsiteY173" fmla="*/ 732207 h 2693230"/>
                  <a:gd name="connsiteX174" fmla="*/ 3693813 w 4119326"/>
                  <a:gd name="connsiteY174" fmla="*/ 596405 h 2693230"/>
                  <a:gd name="connsiteX175" fmla="*/ 3657600 w 4119326"/>
                  <a:gd name="connsiteY175" fmla="*/ 542084 h 2693230"/>
                  <a:gd name="connsiteX176" fmla="*/ 3603279 w 4119326"/>
                  <a:gd name="connsiteY176" fmla="*/ 505870 h 2693230"/>
                  <a:gd name="connsiteX177" fmla="*/ 3612332 w 4119326"/>
                  <a:gd name="connsiteY177" fmla="*/ 433442 h 2693230"/>
                  <a:gd name="connsiteX178" fmla="*/ 3639493 w 4119326"/>
                  <a:gd name="connsiteY178" fmla="*/ 424389 h 2693230"/>
                  <a:gd name="connsiteX179" fmla="*/ 3693813 w 4119326"/>
                  <a:gd name="connsiteY179" fmla="*/ 442496 h 2693230"/>
                  <a:gd name="connsiteX180" fmla="*/ 3720974 w 4119326"/>
                  <a:gd name="connsiteY180" fmla="*/ 460603 h 2693230"/>
                  <a:gd name="connsiteX181" fmla="*/ 3775295 w 4119326"/>
                  <a:gd name="connsiteY181" fmla="*/ 478710 h 2693230"/>
                  <a:gd name="connsiteX182" fmla="*/ 3802455 w 4119326"/>
                  <a:gd name="connsiteY182" fmla="*/ 424389 h 2693230"/>
                  <a:gd name="connsiteX183" fmla="*/ 3793402 w 4119326"/>
                  <a:gd name="connsiteY183" fmla="*/ 361015 h 2693230"/>
                  <a:gd name="connsiteX184" fmla="*/ 3748134 w 4119326"/>
                  <a:gd name="connsiteY184" fmla="*/ 306694 h 2693230"/>
                  <a:gd name="connsiteX185" fmla="*/ 3720974 w 4119326"/>
                  <a:gd name="connsiteY185" fmla="*/ 297640 h 2693230"/>
                  <a:gd name="connsiteX186" fmla="*/ 3693813 w 4119326"/>
                  <a:gd name="connsiteY186" fmla="*/ 270480 h 2693230"/>
                  <a:gd name="connsiteX187" fmla="*/ 3720974 w 4119326"/>
                  <a:gd name="connsiteY187" fmla="*/ 207106 h 2693230"/>
                  <a:gd name="connsiteX188" fmla="*/ 3711920 w 4119326"/>
                  <a:gd name="connsiteY188" fmla="*/ 134678 h 2693230"/>
                  <a:gd name="connsiteX189" fmla="*/ 2960483 w 4119326"/>
                  <a:gd name="connsiteY189" fmla="*/ 89411 h 2693230"/>
                  <a:gd name="connsiteX190" fmla="*/ 2842788 w 4119326"/>
                  <a:gd name="connsiteY190" fmla="*/ 71304 h 2693230"/>
                  <a:gd name="connsiteX191" fmla="*/ 1638677 w 4119326"/>
                  <a:gd name="connsiteY191" fmla="*/ 89411 h 2693230"/>
                  <a:gd name="connsiteX192" fmla="*/ 1475714 w 4119326"/>
                  <a:gd name="connsiteY192" fmla="*/ 107518 h 2693230"/>
                  <a:gd name="connsiteX193" fmla="*/ 1348966 w 4119326"/>
                  <a:gd name="connsiteY193" fmla="*/ 125625 h 2693230"/>
                  <a:gd name="connsiteX194" fmla="*/ 1023041 w 4119326"/>
                  <a:gd name="connsiteY194" fmla="*/ 116571 h 2693230"/>
                  <a:gd name="connsiteX195" fmla="*/ 977774 w 4119326"/>
                  <a:gd name="connsiteY195" fmla="*/ 107518 h 2693230"/>
                  <a:gd name="connsiteX196" fmla="*/ 878186 w 4119326"/>
                  <a:gd name="connsiteY196" fmla="*/ 98464 h 2693230"/>
                  <a:gd name="connsiteX197" fmla="*/ 796704 w 4119326"/>
                  <a:gd name="connsiteY197" fmla="*/ 89411 h 2693230"/>
                  <a:gd name="connsiteX198" fmla="*/ 9053 w 4119326"/>
                  <a:gd name="connsiteY198" fmla="*/ 98464 h 2693230"/>
                  <a:gd name="connsiteX199" fmla="*/ 27160 w 4119326"/>
                  <a:gd name="connsiteY199" fmla="*/ 288587 h 2693230"/>
                  <a:gd name="connsiteX200" fmla="*/ 45267 w 4119326"/>
                  <a:gd name="connsiteY200" fmla="*/ 361015 h 2693230"/>
                  <a:gd name="connsiteX201" fmla="*/ 0 w 4119326"/>
                  <a:gd name="connsiteY201" fmla="*/ 406282 h 2693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4119326" h="2693230">
                    <a:moveTo>
                      <a:pt x="0" y="406282"/>
                    </a:moveTo>
                    <a:lnTo>
                      <a:pt x="0" y="406282"/>
                    </a:lnTo>
                    <a:cubicBezTo>
                      <a:pt x="21125" y="424389"/>
                      <a:pt x="44762" y="439922"/>
                      <a:pt x="63374" y="460603"/>
                    </a:cubicBezTo>
                    <a:cubicBezTo>
                      <a:pt x="72402" y="470635"/>
                      <a:pt x="72841" y="486449"/>
                      <a:pt x="81481" y="496817"/>
                    </a:cubicBezTo>
                    <a:cubicBezTo>
                      <a:pt x="88447" y="505176"/>
                      <a:pt x="100553" y="507645"/>
                      <a:pt x="108641" y="514924"/>
                    </a:cubicBezTo>
                    <a:cubicBezTo>
                      <a:pt x="130847" y="534909"/>
                      <a:pt x="145294" y="564938"/>
                      <a:pt x="172015" y="578298"/>
                    </a:cubicBezTo>
                    <a:cubicBezTo>
                      <a:pt x="184086" y="584334"/>
                      <a:pt x="196656" y="589461"/>
                      <a:pt x="208229" y="596405"/>
                    </a:cubicBezTo>
                    <a:cubicBezTo>
                      <a:pt x="286055" y="643101"/>
                      <a:pt x="235079" y="623462"/>
                      <a:pt x="289710" y="641672"/>
                    </a:cubicBezTo>
                    <a:cubicBezTo>
                      <a:pt x="298764" y="647708"/>
                      <a:pt x="308512" y="652813"/>
                      <a:pt x="316871" y="659779"/>
                    </a:cubicBezTo>
                    <a:cubicBezTo>
                      <a:pt x="326707" y="667975"/>
                      <a:pt x="333378" y="679837"/>
                      <a:pt x="344031" y="686939"/>
                    </a:cubicBezTo>
                    <a:cubicBezTo>
                      <a:pt x="351972" y="692233"/>
                      <a:pt x="362850" y="691358"/>
                      <a:pt x="371192" y="695993"/>
                    </a:cubicBezTo>
                    <a:cubicBezTo>
                      <a:pt x="390215" y="706562"/>
                      <a:pt x="407405" y="720136"/>
                      <a:pt x="425512" y="732207"/>
                    </a:cubicBezTo>
                    <a:cubicBezTo>
                      <a:pt x="434566" y="738243"/>
                      <a:pt x="442350" y="746873"/>
                      <a:pt x="452673" y="750314"/>
                    </a:cubicBezTo>
                    <a:lnTo>
                      <a:pt x="479833" y="759367"/>
                    </a:lnTo>
                    <a:cubicBezTo>
                      <a:pt x="528123" y="831801"/>
                      <a:pt x="464739" y="744270"/>
                      <a:pt x="525101" y="804634"/>
                    </a:cubicBezTo>
                    <a:cubicBezTo>
                      <a:pt x="551043" y="830576"/>
                      <a:pt x="537536" y="829506"/>
                      <a:pt x="552261" y="858955"/>
                    </a:cubicBezTo>
                    <a:cubicBezTo>
                      <a:pt x="557127" y="868687"/>
                      <a:pt x="564332" y="877062"/>
                      <a:pt x="570368" y="886116"/>
                    </a:cubicBezTo>
                    <a:cubicBezTo>
                      <a:pt x="567350" y="919312"/>
                      <a:pt x="565719" y="952663"/>
                      <a:pt x="561314" y="985704"/>
                    </a:cubicBezTo>
                    <a:cubicBezTo>
                      <a:pt x="559670" y="998038"/>
                      <a:pt x="553441" y="1009531"/>
                      <a:pt x="552261" y="1021918"/>
                    </a:cubicBezTo>
                    <a:cubicBezTo>
                      <a:pt x="547389" y="1073078"/>
                      <a:pt x="547860" y="1124646"/>
                      <a:pt x="543207" y="1175826"/>
                    </a:cubicBezTo>
                    <a:cubicBezTo>
                      <a:pt x="540600" y="1204503"/>
                      <a:pt x="533061" y="1233488"/>
                      <a:pt x="516047" y="1257308"/>
                    </a:cubicBezTo>
                    <a:cubicBezTo>
                      <a:pt x="508605" y="1267727"/>
                      <a:pt x="497940" y="1275415"/>
                      <a:pt x="488887" y="1284468"/>
                    </a:cubicBezTo>
                    <a:cubicBezTo>
                      <a:pt x="491905" y="1332753"/>
                      <a:pt x="492875" y="1381210"/>
                      <a:pt x="497940" y="1429324"/>
                    </a:cubicBezTo>
                    <a:cubicBezTo>
                      <a:pt x="498939" y="1438815"/>
                      <a:pt x="501700" y="1448544"/>
                      <a:pt x="506994" y="1456484"/>
                    </a:cubicBezTo>
                    <a:cubicBezTo>
                      <a:pt x="514096" y="1467137"/>
                      <a:pt x="525958" y="1473808"/>
                      <a:pt x="534154" y="1483644"/>
                    </a:cubicBezTo>
                    <a:cubicBezTo>
                      <a:pt x="571877" y="1528912"/>
                      <a:pt x="529627" y="1495715"/>
                      <a:pt x="579421" y="1528912"/>
                    </a:cubicBezTo>
                    <a:cubicBezTo>
                      <a:pt x="631315" y="1606751"/>
                      <a:pt x="562215" y="1515146"/>
                      <a:pt x="624689" y="1565125"/>
                    </a:cubicBezTo>
                    <a:cubicBezTo>
                      <a:pt x="633186" y="1571922"/>
                      <a:pt x="635102" y="1584592"/>
                      <a:pt x="642796" y="1592286"/>
                    </a:cubicBezTo>
                    <a:cubicBezTo>
                      <a:pt x="653465" y="1602955"/>
                      <a:pt x="666938" y="1610393"/>
                      <a:pt x="679009" y="1619446"/>
                    </a:cubicBezTo>
                    <a:cubicBezTo>
                      <a:pt x="727292" y="1691871"/>
                      <a:pt x="663922" y="1604361"/>
                      <a:pt x="724277" y="1664714"/>
                    </a:cubicBezTo>
                    <a:cubicBezTo>
                      <a:pt x="731971" y="1672408"/>
                      <a:pt x="735418" y="1683515"/>
                      <a:pt x="742384" y="1691874"/>
                    </a:cubicBezTo>
                    <a:cubicBezTo>
                      <a:pt x="750581" y="1701710"/>
                      <a:pt x="760491" y="1709981"/>
                      <a:pt x="769544" y="1719034"/>
                    </a:cubicBezTo>
                    <a:cubicBezTo>
                      <a:pt x="775580" y="1737141"/>
                      <a:pt x="783908" y="1754639"/>
                      <a:pt x="787651" y="1773355"/>
                    </a:cubicBezTo>
                    <a:cubicBezTo>
                      <a:pt x="800447" y="1837338"/>
                      <a:pt x="791838" y="1804026"/>
                      <a:pt x="814811" y="1872943"/>
                    </a:cubicBezTo>
                    <a:cubicBezTo>
                      <a:pt x="824177" y="1901040"/>
                      <a:pt x="825192" y="1908351"/>
                      <a:pt x="841972" y="1936318"/>
                    </a:cubicBezTo>
                    <a:cubicBezTo>
                      <a:pt x="866334" y="1976920"/>
                      <a:pt x="874799" y="1995798"/>
                      <a:pt x="914400" y="2017799"/>
                    </a:cubicBezTo>
                    <a:cubicBezTo>
                      <a:pt x="919102" y="2020411"/>
                      <a:pt x="973273" y="2041947"/>
                      <a:pt x="986827" y="2044959"/>
                    </a:cubicBezTo>
                    <a:cubicBezTo>
                      <a:pt x="1004747" y="2048941"/>
                      <a:pt x="1023106" y="2050630"/>
                      <a:pt x="1041148" y="2054013"/>
                    </a:cubicBezTo>
                    <a:cubicBezTo>
                      <a:pt x="1132480" y="2071138"/>
                      <a:pt x="1105141" y="2063273"/>
                      <a:pt x="1158843" y="2081173"/>
                    </a:cubicBezTo>
                    <a:cubicBezTo>
                      <a:pt x="1176122" y="2098452"/>
                      <a:pt x="1220885" y="2128482"/>
                      <a:pt x="1176950" y="2162654"/>
                    </a:cubicBezTo>
                    <a:cubicBezTo>
                      <a:pt x="1157745" y="2177592"/>
                      <a:pt x="1128665" y="2168690"/>
                      <a:pt x="1104522" y="2171708"/>
                    </a:cubicBezTo>
                    <a:cubicBezTo>
                      <a:pt x="1095469" y="2174726"/>
                      <a:pt x="1084110" y="2174013"/>
                      <a:pt x="1077362" y="2180761"/>
                    </a:cubicBezTo>
                    <a:cubicBezTo>
                      <a:pt x="1060459" y="2197664"/>
                      <a:pt x="1071097" y="2227428"/>
                      <a:pt x="1077362" y="2244135"/>
                    </a:cubicBezTo>
                    <a:cubicBezTo>
                      <a:pt x="1095638" y="2292869"/>
                      <a:pt x="1091198" y="2269792"/>
                      <a:pt x="1122629" y="2307510"/>
                    </a:cubicBezTo>
                    <a:cubicBezTo>
                      <a:pt x="1160350" y="2352775"/>
                      <a:pt x="1118104" y="2319583"/>
                      <a:pt x="1167897" y="2352777"/>
                    </a:cubicBezTo>
                    <a:cubicBezTo>
                      <a:pt x="1173932" y="2361830"/>
                      <a:pt x="1177644" y="2372971"/>
                      <a:pt x="1186003" y="2379937"/>
                    </a:cubicBezTo>
                    <a:cubicBezTo>
                      <a:pt x="1214260" y="2403485"/>
                      <a:pt x="1221076" y="2392947"/>
                      <a:pt x="1249378" y="2407098"/>
                    </a:cubicBezTo>
                    <a:cubicBezTo>
                      <a:pt x="1259110" y="2411964"/>
                      <a:pt x="1265672" y="2424643"/>
                      <a:pt x="1276538" y="2425205"/>
                    </a:cubicBezTo>
                    <a:cubicBezTo>
                      <a:pt x="1442324" y="2433780"/>
                      <a:pt x="1608499" y="2431240"/>
                      <a:pt x="1774479" y="2434258"/>
                    </a:cubicBezTo>
                    <a:cubicBezTo>
                      <a:pt x="1786550" y="2437276"/>
                      <a:pt x="1798775" y="2439736"/>
                      <a:pt x="1810693" y="2443312"/>
                    </a:cubicBezTo>
                    <a:cubicBezTo>
                      <a:pt x="1828974" y="2448797"/>
                      <a:pt x="1865013" y="2461419"/>
                      <a:pt x="1865013" y="2461419"/>
                    </a:cubicBezTo>
                    <a:cubicBezTo>
                      <a:pt x="1913298" y="2533845"/>
                      <a:pt x="1849924" y="2446330"/>
                      <a:pt x="1910281" y="2506686"/>
                    </a:cubicBezTo>
                    <a:cubicBezTo>
                      <a:pt x="1946496" y="2542901"/>
                      <a:pt x="1907262" y="2527809"/>
                      <a:pt x="1955548" y="2551953"/>
                    </a:cubicBezTo>
                    <a:cubicBezTo>
                      <a:pt x="1996379" y="2572369"/>
                      <a:pt x="1970950" y="2546682"/>
                      <a:pt x="2009869" y="2579114"/>
                    </a:cubicBezTo>
                    <a:cubicBezTo>
                      <a:pt x="2019705" y="2587310"/>
                      <a:pt x="2026923" y="2598414"/>
                      <a:pt x="2037029" y="2606274"/>
                    </a:cubicBezTo>
                    <a:cubicBezTo>
                      <a:pt x="2054207" y="2619635"/>
                      <a:pt x="2091350" y="2642488"/>
                      <a:pt x="2091350" y="2642488"/>
                    </a:cubicBezTo>
                    <a:cubicBezTo>
                      <a:pt x="2097386" y="2651541"/>
                      <a:pt x="2100404" y="2663612"/>
                      <a:pt x="2109457" y="2669648"/>
                    </a:cubicBezTo>
                    <a:cubicBezTo>
                      <a:pt x="2119810" y="2676550"/>
                      <a:pt x="2133707" y="2675284"/>
                      <a:pt x="2145671" y="2678702"/>
                    </a:cubicBezTo>
                    <a:cubicBezTo>
                      <a:pt x="2154847" y="2681324"/>
                      <a:pt x="2163778" y="2684737"/>
                      <a:pt x="2172831" y="2687755"/>
                    </a:cubicBezTo>
                    <a:cubicBezTo>
                      <a:pt x="2206027" y="2684737"/>
                      <a:pt x="2254753" y="2706968"/>
                      <a:pt x="2272419" y="2678702"/>
                    </a:cubicBezTo>
                    <a:cubicBezTo>
                      <a:pt x="2296464" y="2640230"/>
                      <a:pt x="2268376" y="2587990"/>
                      <a:pt x="2263366" y="2542900"/>
                    </a:cubicBezTo>
                    <a:cubicBezTo>
                      <a:pt x="2262312" y="2533415"/>
                      <a:pt x="2262078" y="2521286"/>
                      <a:pt x="2254312" y="2515739"/>
                    </a:cubicBezTo>
                    <a:cubicBezTo>
                      <a:pt x="2238781" y="2504645"/>
                      <a:pt x="2218099" y="2503668"/>
                      <a:pt x="2199992" y="2497632"/>
                    </a:cubicBezTo>
                    <a:lnTo>
                      <a:pt x="2172831" y="2488579"/>
                    </a:lnTo>
                    <a:lnTo>
                      <a:pt x="2118510" y="2452365"/>
                    </a:lnTo>
                    <a:cubicBezTo>
                      <a:pt x="2091232" y="2434180"/>
                      <a:pt x="2087300" y="2429935"/>
                      <a:pt x="2055136" y="2416151"/>
                    </a:cubicBezTo>
                    <a:cubicBezTo>
                      <a:pt x="2046365" y="2412392"/>
                      <a:pt x="2037029" y="2410116"/>
                      <a:pt x="2027976" y="2407098"/>
                    </a:cubicBezTo>
                    <a:cubicBezTo>
                      <a:pt x="2009869" y="2395027"/>
                      <a:pt x="1993119" y="2380616"/>
                      <a:pt x="1973655" y="2370884"/>
                    </a:cubicBezTo>
                    <a:cubicBezTo>
                      <a:pt x="1961584" y="2364848"/>
                      <a:pt x="1948423" y="2360621"/>
                      <a:pt x="1937441" y="2352777"/>
                    </a:cubicBezTo>
                    <a:cubicBezTo>
                      <a:pt x="1927022" y="2345335"/>
                      <a:pt x="1920934" y="2332719"/>
                      <a:pt x="1910281" y="2325617"/>
                    </a:cubicBezTo>
                    <a:cubicBezTo>
                      <a:pt x="1902340" y="2320323"/>
                      <a:pt x="1891808" y="2320512"/>
                      <a:pt x="1883120" y="2316563"/>
                    </a:cubicBezTo>
                    <a:cubicBezTo>
                      <a:pt x="1858547" y="2305393"/>
                      <a:pt x="1833152" y="2295321"/>
                      <a:pt x="1810693" y="2280349"/>
                    </a:cubicBezTo>
                    <a:cubicBezTo>
                      <a:pt x="1775592" y="2256949"/>
                      <a:pt x="1793855" y="2265683"/>
                      <a:pt x="1756372" y="2253189"/>
                    </a:cubicBezTo>
                    <a:cubicBezTo>
                      <a:pt x="1733614" y="2184918"/>
                      <a:pt x="1766960" y="2266424"/>
                      <a:pt x="1720158" y="2207922"/>
                    </a:cubicBezTo>
                    <a:cubicBezTo>
                      <a:pt x="1714196" y="2200470"/>
                      <a:pt x="1714122" y="2189815"/>
                      <a:pt x="1711104" y="2180761"/>
                    </a:cubicBezTo>
                    <a:cubicBezTo>
                      <a:pt x="1741114" y="2174759"/>
                      <a:pt x="1774479" y="2180474"/>
                      <a:pt x="1774479" y="2135494"/>
                    </a:cubicBezTo>
                    <a:cubicBezTo>
                      <a:pt x="1774479" y="2119242"/>
                      <a:pt x="1761926" y="2105499"/>
                      <a:pt x="1756372" y="2090226"/>
                    </a:cubicBezTo>
                    <a:cubicBezTo>
                      <a:pt x="1749849" y="2072289"/>
                      <a:pt x="1738265" y="2035906"/>
                      <a:pt x="1738265" y="2035906"/>
                    </a:cubicBezTo>
                    <a:cubicBezTo>
                      <a:pt x="1744301" y="2020817"/>
                      <a:pt x="1741521" y="1997238"/>
                      <a:pt x="1756372" y="1990638"/>
                    </a:cubicBezTo>
                    <a:cubicBezTo>
                      <a:pt x="1768048" y="1985449"/>
                      <a:pt x="1836371" y="2003848"/>
                      <a:pt x="1855960" y="2008745"/>
                    </a:cubicBezTo>
                    <a:cubicBezTo>
                      <a:pt x="1874067" y="2002709"/>
                      <a:pt x="1894750" y="2001732"/>
                      <a:pt x="1910281" y="1990638"/>
                    </a:cubicBezTo>
                    <a:cubicBezTo>
                      <a:pt x="1918046" y="1985091"/>
                      <a:pt x="1919334" y="1973021"/>
                      <a:pt x="1919334" y="1963478"/>
                    </a:cubicBezTo>
                    <a:cubicBezTo>
                      <a:pt x="1919334" y="1942139"/>
                      <a:pt x="1920398" y="1918892"/>
                      <a:pt x="1910281" y="1900104"/>
                    </a:cubicBezTo>
                    <a:cubicBezTo>
                      <a:pt x="1881620" y="1846876"/>
                      <a:pt x="1863094" y="1856254"/>
                      <a:pt x="1828800" y="1827676"/>
                    </a:cubicBezTo>
                    <a:cubicBezTo>
                      <a:pt x="1818964" y="1819479"/>
                      <a:pt x="1809836" y="1810352"/>
                      <a:pt x="1801639" y="1800516"/>
                    </a:cubicBezTo>
                    <a:cubicBezTo>
                      <a:pt x="1794673" y="1792157"/>
                      <a:pt x="1790498" y="1781714"/>
                      <a:pt x="1783532" y="1773355"/>
                    </a:cubicBezTo>
                    <a:cubicBezTo>
                      <a:pt x="1758501" y="1743317"/>
                      <a:pt x="1755126" y="1752755"/>
                      <a:pt x="1738265" y="1719034"/>
                    </a:cubicBezTo>
                    <a:cubicBezTo>
                      <a:pt x="1700784" y="1644073"/>
                      <a:pt x="1762993" y="1742546"/>
                      <a:pt x="1711104" y="1664714"/>
                    </a:cubicBezTo>
                    <a:cubicBezTo>
                      <a:pt x="1708086" y="1655660"/>
                      <a:pt x="1705810" y="1646325"/>
                      <a:pt x="1702051" y="1637553"/>
                    </a:cubicBezTo>
                    <a:cubicBezTo>
                      <a:pt x="1668488" y="1559236"/>
                      <a:pt x="1696123" y="1637878"/>
                      <a:pt x="1674891" y="1574179"/>
                    </a:cubicBezTo>
                    <a:cubicBezTo>
                      <a:pt x="1677909" y="1531929"/>
                      <a:pt x="1678995" y="1489497"/>
                      <a:pt x="1683944" y="1447430"/>
                    </a:cubicBezTo>
                    <a:cubicBezTo>
                      <a:pt x="1685059" y="1437952"/>
                      <a:pt x="1687704" y="1428210"/>
                      <a:pt x="1692998" y="1420270"/>
                    </a:cubicBezTo>
                    <a:cubicBezTo>
                      <a:pt x="1700100" y="1409617"/>
                      <a:pt x="1711105" y="1402163"/>
                      <a:pt x="1720158" y="1393110"/>
                    </a:cubicBezTo>
                    <a:lnTo>
                      <a:pt x="1774479" y="1429324"/>
                    </a:lnTo>
                    <a:cubicBezTo>
                      <a:pt x="1783532" y="1435359"/>
                      <a:pt x="1791317" y="1443989"/>
                      <a:pt x="1801639" y="1447430"/>
                    </a:cubicBezTo>
                    <a:cubicBezTo>
                      <a:pt x="1870558" y="1470403"/>
                      <a:pt x="1837244" y="1461794"/>
                      <a:pt x="1901227" y="1474591"/>
                    </a:cubicBezTo>
                    <a:cubicBezTo>
                      <a:pt x="1910281" y="1480627"/>
                      <a:pt x="1921591" y="1484201"/>
                      <a:pt x="1928388" y="1492698"/>
                    </a:cubicBezTo>
                    <a:cubicBezTo>
                      <a:pt x="1934350" y="1500150"/>
                      <a:pt x="1933173" y="1511322"/>
                      <a:pt x="1937441" y="1519858"/>
                    </a:cubicBezTo>
                    <a:cubicBezTo>
                      <a:pt x="1942307" y="1529590"/>
                      <a:pt x="1950682" y="1537287"/>
                      <a:pt x="1955548" y="1547019"/>
                    </a:cubicBezTo>
                    <a:cubicBezTo>
                      <a:pt x="1973173" y="1582269"/>
                      <a:pt x="1956243" y="1569764"/>
                      <a:pt x="1973655" y="1610393"/>
                    </a:cubicBezTo>
                    <a:cubicBezTo>
                      <a:pt x="1985978" y="1639146"/>
                      <a:pt x="2018421" y="1664546"/>
                      <a:pt x="2046083" y="1673767"/>
                    </a:cubicBezTo>
                    <a:lnTo>
                      <a:pt x="2073243" y="1682821"/>
                    </a:lnTo>
                    <a:cubicBezTo>
                      <a:pt x="2069130" y="1658140"/>
                      <a:pt x="2067136" y="1613339"/>
                      <a:pt x="2046083" y="1592286"/>
                    </a:cubicBezTo>
                    <a:cubicBezTo>
                      <a:pt x="2039335" y="1585538"/>
                      <a:pt x="2027976" y="1586250"/>
                      <a:pt x="2018922" y="1583232"/>
                    </a:cubicBezTo>
                    <a:cubicBezTo>
                      <a:pt x="1975806" y="1518559"/>
                      <a:pt x="1977430" y="1550024"/>
                      <a:pt x="1991762" y="1492698"/>
                    </a:cubicBezTo>
                    <a:cubicBezTo>
                      <a:pt x="2024958" y="1495716"/>
                      <a:pt x="2058757" y="1494767"/>
                      <a:pt x="2091350" y="1501751"/>
                    </a:cubicBezTo>
                    <a:cubicBezTo>
                      <a:pt x="2130263" y="1510089"/>
                      <a:pt x="2125183" y="1554486"/>
                      <a:pt x="2154724" y="1574179"/>
                    </a:cubicBezTo>
                    <a:lnTo>
                      <a:pt x="2181885" y="1592286"/>
                    </a:lnTo>
                    <a:cubicBezTo>
                      <a:pt x="2187849" y="1610178"/>
                      <a:pt x="2193090" y="1633843"/>
                      <a:pt x="2209045" y="1646607"/>
                    </a:cubicBezTo>
                    <a:cubicBezTo>
                      <a:pt x="2216497" y="1652569"/>
                      <a:pt x="2227152" y="1652642"/>
                      <a:pt x="2236205" y="1655660"/>
                    </a:cubicBezTo>
                    <a:cubicBezTo>
                      <a:pt x="2230850" y="1612814"/>
                      <a:pt x="2238391" y="1585418"/>
                      <a:pt x="2209045" y="1556072"/>
                    </a:cubicBezTo>
                    <a:cubicBezTo>
                      <a:pt x="2201351" y="1548378"/>
                      <a:pt x="2190938" y="1544001"/>
                      <a:pt x="2181885" y="1537965"/>
                    </a:cubicBezTo>
                    <a:cubicBezTo>
                      <a:pt x="2175849" y="1528912"/>
                      <a:pt x="2172275" y="1517602"/>
                      <a:pt x="2163778" y="1510805"/>
                    </a:cubicBezTo>
                    <a:cubicBezTo>
                      <a:pt x="2132011" y="1485392"/>
                      <a:pt x="2129152" y="1524146"/>
                      <a:pt x="2145671" y="1474591"/>
                    </a:cubicBezTo>
                    <a:cubicBezTo>
                      <a:pt x="2164056" y="1479187"/>
                      <a:pt x="2190856" y="1484902"/>
                      <a:pt x="2209045" y="1492698"/>
                    </a:cubicBezTo>
                    <a:cubicBezTo>
                      <a:pt x="2221450" y="1498015"/>
                      <a:pt x="2233686" y="1503861"/>
                      <a:pt x="2245259" y="1510805"/>
                    </a:cubicBezTo>
                    <a:cubicBezTo>
                      <a:pt x="2263920" y="1522001"/>
                      <a:pt x="2281473" y="1534948"/>
                      <a:pt x="2299580" y="1547019"/>
                    </a:cubicBezTo>
                    <a:cubicBezTo>
                      <a:pt x="2308633" y="1553054"/>
                      <a:pt x="2316418" y="1561684"/>
                      <a:pt x="2326740" y="1565125"/>
                    </a:cubicBezTo>
                    <a:lnTo>
                      <a:pt x="2353901" y="1574179"/>
                    </a:lnTo>
                    <a:cubicBezTo>
                      <a:pt x="2356919" y="1565126"/>
                      <a:pt x="2362954" y="1556562"/>
                      <a:pt x="2362954" y="1547019"/>
                    </a:cubicBezTo>
                    <a:cubicBezTo>
                      <a:pt x="2362954" y="1534576"/>
                      <a:pt x="2358802" y="1522242"/>
                      <a:pt x="2353901" y="1510805"/>
                    </a:cubicBezTo>
                    <a:cubicBezTo>
                      <a:pt x="2344670" y="1489265"/>
                      <a:pt x="2329936" y="1475005"/>
                      <a:pt x="2308633" y="1465537"/>
                    </a:cubicBezTo>
                    <a:cubicBezTo>
                      <a:pt x="2291192" y="1457785"/>
                      <a:pt x="2272419" y="1453466"/>
                      <a:pt x="2254312" y="1447430"/>
                    </a:cubicBezTo>
                    <a:lnTo>
                      <a:pt x="2227152" y="1438377"/>
                    </a:lnTo>
                    <a:cubicBezTo>
                      <a:pt x="2164891" y="1396869"/>
                      <a:pt x="2179712" y="1422808"/>
                      <a:pt x="2163778" y="1375003"/>
                    </a:cubicBezTo>
                    <a:cubicBezTo>
                      <a:pt x="2166796" y="1353878"/>
                      <a:pt x="2159730" y="1328472"/>
                      <a:pt x="2172831" y="1311628"/>
                    </a:cubicBezTo>
                    <a:cubicBezTo>
                      <a:pt x="2184549" y="1296562"/>
                      <a:pt x="2227152" y="1293522"/>
                      <a:pt x="2227152" y="1293522"/>
                    </a:cubicBezTo>
                    <a:cubicBezTo>
                      <a:pt x="2326008" y="1227617"/>
                      <a:pt x="2173606" y="1324821"/>
                      <a:pt x="2290526" y="1266361"/>
                    </a:cubicBezTo>
                    <a:cubicBezTo>
                      <a:pt x="2309990" y="1256629"/>
                      <a:pt x="2326740" y="1242218"/>
                      <a:pt x="2344847" y="1230147"/>
                    </a:cubicBezTo>
                    <a:cubicBezTo>
                      <a:pt x="2382659" y="1204939"/>
                      <a:pt x="2364314" y="1219733"/>
                      <a:pt x="2399168" y="1184880"/>
                    </a:cubicBezTo>
                    <a:cubicBezTo>
                      <a:pt x="2456507" y="1187898"/>
                      <a:pt x="2514002" y="1188735"/>
                      <a:pt x="2571184" y="1193933"/>
                    </a:cubicBezTo>
                    <a:cubicBezTo>
                      <a:pt x="2580688" y="1194797"/>
                      <a:pt x="2588844" y="1202082"/>
                      <a:pt x="2598344" y="1202987"/>
                    </a:cubicBezTo>
                    <a:cubicBezTo>
                      <a:pt x="2652503" y="1208145"/>
                      <a:pt x="2706985" y="1209022"/>
                      <a:pt x="2761306" y="1212040"/>
                    </a:cubicBezTo>
                    <a:cubicBezTo>
                      <a:pt x="2773377" y="1215058"/>
                      <a:pt x="2785602" y="1217519"/>
                      <a:pt x="2797520" y="1221094"/>
                    </a:cubicBezTo>
                    <a:cubicBezTo>
                      <a:pt x="2815801" y="1226579"/>
                      <a:pt x="2833734" y="1233165"/>
                      <a:pt x="2851841" y="1239201"/>
                    </a:cubicBezTo>
                    <a:cubicBezTo>
                      <a:pt x="2860895" y="1242219"/>
                      <a:pt x="2869744" y="1245939"/>
                      <a:pt x="2879002" y="1248254"/>
                    </a:cubicBezTo>
                    <a:cubicBezTo>
                      <a:pt x="2903144" y="1254290"/>
                      <a:pt x="2927821" y="1258492"/>
                      <a:pt x="2951429" y="1266361"/>
                    </a:cubicBezTo>
                    <a:lnTo>
                      <a:pt x="3005750" y="1284468"/>
                    </a:lnTo>
                    <a:cubicBezTo>
                      <a:pt x="3078181" y="1332756"/>
                      <a:pt x="2990657" y="1269376"/>
                      <a:pt x="3051017" y="1329735"/>
                    </a:cubicBezTo>
                    <a:cubicBezTo>
                      <a:pt x="3058711" y="1337429"/>
                      <a:pt x="3068235" y="1343423"/>
                      <a:pt x="3078178" y="1347842"/>
                    </a:cubicBezTo>
                    <a:cubicBezTo>
                      <a:pt x="3142120" y="1376260"/>
                      <a:pt x="3170590" y="1368879"/>
                      <a:pt x="3250194" y="1375003"/>
                    </a:cubicBezTo>
                    <a:cubicBezTo>
                      <a:pt x="3217423" y="1424159"/>
                      <a:pt x="3250628" y="1385465"/>
                      <a:pt x="3186819" y="1420270"/>
                    </a:cubicBezTo>
                    <a:cubicBezTo>
                      <a:pt x="3167715" y="1430691"/>
                      <a:pt x="3132499" y="1456484"/>
                      <a:pt x="3132499" y="1456484"/>
                    </a:cubicBezTo>
                    <a:cubicBezTo>
                      <a:pt x="3123848" y="1482434"/>
                      <a:pt x="3113076" y="1499777"/>
                      <a:pt x="3132499" y="1528912"/>
                    </a:cubicBezTo>
                    <a:cubicBezTo>
                      <a:pt x="3137793" y="1536852"/>
                      <a:pt x="3150606" y="1534947"/>
                      <a:pt x="3159659" y="1537965"/>
                    </a:cubicBezTo>
                    <a:cubicBezTo>
                      <a:pt x="3205570" y="1524847"/>
                      <a:pt x="3218583" y="1528093"/>
                      <a:pt x="3250194" y="1501751"/>
                    </a:cubicBezTo>
                    <a:cubicBezTo>
                      <a:pt x="3260030" y="1493555"/>
                      <a:pt x="3269158" y="1484427"/>
                      <a:pt x="3277354" y="1474591"/>
                    </a:cubicBezTo>
                    <a:cubicBezTo>
                      <a:pt x="3284320" y="1466232"/>
                      <a:pt x="3288495" y="1455789"/>
                      <a:pt x="3295461" y="1447430"/>
                    </a:cubicBezTo>
                    <a:cubicBezTo>
                      <a:pt x="3307216" y="1433324"/>
                      <a:pt x="3331599" y="1409739"/>
                      <a:pt x="3349782" y="1402163"/>
                    </a:cubicBezTo>
                    <a:cubicBezTo>
                      <a:pt x="3376209" y="1391152"/>
                      <a:pt x="3404103" y="1384057"/>
                      <a:pt x="3431263" y="1375003"/>
                    </a:cubicBezTo>
                    <a:lnTo>
                      <a:pt x="3458423" y="1365949"/>
                    </a:lnTo>
                    <a:lnTo>
                      <a:pt x="3485584" y="1356896"/>
                    </a:lnTo>
                    <a:lnTo>
                      <a:pt x="3512744" y="1347842"/>
                    </a:lnTo>
                    <a:cubicBezTo>
                      <a:pt x="3524815" y="1338789"/>
                      <a:pt x="3536680" y="1329452"/>
                      <a:pt x="3548958" y="1320682"/>
                    </a:cubicBezTo>
                    <a:cubicBezTo>
                      <a:pt x="3557812" y="1314358"/>
                      <a:pt x="3568424" y="1310269"/>
                      <a:pt x="3576118" y="1302575"/>
                    </a:cubicBezTo>
                    <a:cubicBezTo>
                      <a:pt x="3583812" y="1294881"/>
                      <a:pt x="3587259" y="1283774"/>
                      <a:pt x="3594225" y="1275415"/>
                    </a:cubicBezTo>
                    <a:cubicBezTo>
                      <a:pt x="3602422" y="1265579"/>
                      <a:pt x="3612332" y="1257308"/>
                      <a:pt x="3621386" y="1248254"/>
                    </a:cubicBezTo>
                    <a:cubicBezTo>
                      <a:pt x="3624404" y="1239201"/>
                      <a:pt x="3622674" y="1226641"/>
                      <a:pt x="3630439" y="1221094"/>
                    </a:cubicBezTo>
                    <a:cubicBezTo>
                      <a:pt x="3655223" y="1203391"/>
                      <a:pt x="3711090" y="1200153"/>
                      <a:pt x="3739081" y="1193933"/>
                    </a:cubicBezTo>
                    <a:cubicBezTo>
                      <a:pt x="3748397" y="1191863"/>
                      <a:pt x="3757188" y="1187898"/>
                      <a:pt x="3766241" y="1184880"/>
                    </a:cubicBezTo>
                    <a:cubicBezTo>
                      <a:pt x="3862674" y="1120593"/>
                      <a:pt x="3754113" y="1186135"/>
                      <a:pt x="4028792" y="1157720"/>
                    </a:cubicBezTo>
                    <a:cubicBezTo>
                      <a:pt x="4039615" y="1156600"/>
                      <a:pt x="4047098" y="1145937"/>
                      <a:pt x="4055952" y="1139613"/>
                    </a:cubicBezTo>
                    <a:cubicBezTo>
                      <a:pt x="4103911" y="1105356"/>
                      <a:pt x="4075251" y="1118090"/>
                      <a:pt x="4119326" y="1103399"/>
                    </a:cubicBezTo>
                    <a:cubicBezTo>
                      <a:pt x="4116308" y="1091328"/>
                      <a:pt x="4117175" y="1077538"/>
                      <a:pt x="4110273" y="1067185"/>
                    </a:cubicBezTo>
                    <a:cubicBezTo>
                      <a:pt x="4104237" y="1058131"/>
                      <a:pt x="4091966" y="1055402"/>
                      <a:pt x="4083112" y="1049078"/>
                    </a:cubicBezTo>
                    <a:cubicBezTo>
                      <a:pt x="4070834" y="1040308"/>
                      <a:pt x="4058355" y="1031738"/>
                      <a:pt x="4046899" y="1021918"/>
                    </a:cubicBezTo>
                    <a:cubicBezTo>
                      <a:pt x="4037178" y="1013585"/>
                      <a:pt x="4029845" y="1002618"/>
                      <a:pt x="4019738" y="994757"/>
                    </a:cubicBezTo>
                    <a:cubicBezTo>
                      <a:pt x="3938354" y="931458"/>
                      <a:pt x="3992528" y="981139"/>
                      <a:pt x="3938257" y="940436"/>
                    </a:cubicBezTo>
                    <a:cubicBezTo>
                      <a:pt x="3894409" y="907550"/>
                      <a:pt x="3916358" y="918047"/>
                      <a:pt x="3874883" y="904223"/>
                    </a:cubicBezTo>
                    <a:cubicBezTo>
                      <a:pt x="3802458" y="855940"/>
                      <a:pt x="3889968" y="919310"/>
                      <a:pt x="3829615" y="858955"/>
                    </a:cubicBezTo>
                    <a:cubicBezTo>
                      <a:pt x="3821921" y="851261"/>
                      <a:pt x="3810814" y="847814"/>
                      <a:pt x="3802455" y="840848"/>
                    </a:cubicBezTo>
                    <a:cubicBezTo>
                      <a:pt x="3713460" y="766685"/>
                      <a:pt x="3828409" y="857748"/>
                      <a:pt x="3757188" y="786527"/>
                    </a:cubicBezTo>
                    <a:cubicBezTo>
                      <a:pt x="3746518" y="775857"/>
                      <a:pt x="3733045" y="768420"/>
                      <a:pt x="3720974" y="759367"/>
                    </a:cubicBezTo>
                    <a:cubicBezTo>
                      <a:pt x="3717956" y="750314"/>
                      <a:pt x="3713181" y="741666"/>
                      <a:pt x="3711920" y="732207"/>
                    </a:cubicBezTo>
                    <a:cubicBezTo>
                      <a:pt x="3710769" y="723573"/>
                      <a:pt x="3712076" y="629279"/>
                      <a:pt x="3693813" y="596405"/>
                    </a:cubicBezTo>
                    <a:cubicBezTo>
                      <a:pt x="3683245" y="577382"/>
                      <a:pt x="3675707" y="554155"/>
                      <a:pt x="3657600" y="542084"/>
                    </a:cubicBezTo>
                    <a:lnTo>
                      <a:pt x="3603279" y="505870"/>
                    </a:lnTo>
                    <a:cubicBezTo>
                      <a:pt x="3585327" y="452014"/>
                      <a:pt x="3567241" y="455987"/>
                      <a:pt x="3612332" y="433442"/>
                    </a:cubicBezTo>
                    <a:cubicBezTo>
                      <a:pt x="3620868" y="429174"/>
                      <a:pt x="3630439" y="427407"/>
                      <a:pt x="3639493" y="424389"/>
                    </a:cubicBezTo>
                    <a:cubicBezTo>
                      <a:pt x="3657600" y="430425"/>
                      <a:pt x="3677932" y="431909"/>
                      <a:pt x="3693813" y="442496"/>
                    </a:cubicBezTo>
                    <a:cubicBezTo>
                      <a:pt x="3702867" y="448532"/>
                      <a:pt x="3711031" y="456184"/>
                      <a:pt x="3720974" y="460603"/>
                    </a:cubicBezTo>
                    <a:cubicBezTo>
                      <a:pt x="3738415" y="468355"/>
                      <a:pt x="3775295" y="478710"/>
                      <a:pt x="3775295" y="478710"/>
                    </a:cubicBezTo>
                    <a:cubicBezTo>
                      <a:pt x="3784450" y="464977"/>
                      <a:pt x="3802455" y="443131"/>
                      <a:pt x="3802455" y="424389"/>
                    </a:cubicBezTo>
                    <a:cubicBezTo>
                      <a:pt x="3802455" y="403050"/>
                      <a:pt x="3799534" y="381454"/>
                      <a:pt x="3793402" y="361015"/>
                    </a:cubicBezTo>
                    <a:cubicBezTo>
                      <a:pt x="3789226" y="347096"/>
                      <a:pt x="3758240" y="313431"/>
                      <a:pt x="3748134" y="306694"/>
                    </a:cubicBezTo>
                    <a:cubicBezTo>
                      <a:pt x="3740194" y="301400"/>
                      <a:pt x="3730027" y="300658"/>
                      <a:pt x="3720974" y="297640"/>
                    </a:cubicBezTo>
                    <a:cubicBezTo>
                      <a:pt x="3711920" y="288587"/>
                      <a:pt x="3697330" y="282791"/>
                      <a:pt x="3693813" y="270480"/>
                    </a:cubicBezTo>
                    <a:cubicBezTo>
                      <a:pt x="3687967" y="250019"/>
                      <a:pt x="3711302" y="221613"/>
                      <a:pt x="3720974" y="207106"/>
                    </a:cubicBezTo>
                    <a:cubicBezTo>
                      <a:pt x="3717956" y="182963"/>
                      <a:pt x="3715920" y="158678"/>
                      <a:pt x="3711920" y="134678"/>
                    </a:cubicBezTo>
                    <a:cubicBezTo>
                      <a:pt x="3665916" y="-141346"/>
                      <a:pt x="3256490" y="93021"/>
                      <a:pt x="2960483" y="89411"/>
                    </a:cubicBezTo>
                    <a:cubicBezTo>
                      <a:pt x="2921251" y="83375"/>
                      <a:pt x="2882480" y="71619"/>
                      <a:pt x="2842788" y="71304"/>
                    </a:cubicBezTo>
                    <a:lnTo>
                      <a:pt x="1638677" y="89411"/>
                    </a:lnTo>
                    <a:cubicBezTo>
                      <a:pt x="1532482" y="107109"/>
                      <a:pt x="1634380" y="91651"/>
                      <a:pt x="1475714" y="107518"/>
                    </a:cubicBezTo>
                    <a:cubicBezTo>
                      <a:pt x="1419051" y="113184"/>
                      <a:pt x="1401650" y="116844"/>
                      <a:pt x="1348966" y="125625"/>
                    </a:cubicBezTo>
                    <a:cubicBezTo>
                      <a:pt x="1240324" y="122607"/>
                      <a:pt x="1131595" y="121866"/>
                      <a:pt x="1023041" y="116571"/>
                    </a:cubicBezTo>
                    <a:cubicBezTo>
                      <a:pt x="1007671" y="115821"/>
                      <a:pt x="993043" y="109427"/>
                      <a:pt x="977774" y="107518"/>
                    </a:cubicBezTo>
                    <a:cubicBezTo>
                      <a:pt x="944698" y="103384"/>
                      <a:pt x="911353" y="101781"/>
                      <a:pt x="878186" y="98464"/>
                    </a:cubicBezTo>
                    <a:cubicBezTo>
                      <a:pt x="850994" y="95745"/>
                      <a:pt x="823865" y="92429"/>
                      <a:pt x="796704" y="89411"/>
                    </a:cubicBezTo>
                    <a:cubicBezTo>
                      <a:pt x="534154" y="92429"/>
                      <a:pt x="267191" y="50438"/>
                      <a:pt x="9053" y="98464"/>
                    </a:cubicBezTo>
                    <a:cubicBezTo>
                      <a:pt x="-1615" y="100449"/>
                      <a:pt x="19121" y="251072"/>
                      <a:pt x="27160" y="288587"/>
                    </a:cubicBezTo>
                    <a:cubicBezTo>
                      <a:pt x="32374" y="312920"/>
                      <a:pt x="45267" y="361015"/>
                      <a:pt x="45267" y="361015"/>
                    </a:cubicBezTo>
                    <a:lnTo>
                      <a:pt x="0" y="406282"/>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497941" y="1176950"/>
                <a:ext cx="7514376" cy="5493639"/>
              </a:xfrm>
              <a:custGeom>
                <a:avLst/>
                <a:gdLst>
                  <a:gd name="connsiteX0" fmla="*/ 7451002 w 7514376"/>
                  <a:gd name="connsiteY0" fmla="*/ 479834 h 5493639"/>
                  <a:gd name="connsiteX1" fmla="*/ 7451002 w 7514376"/>
                  <a:gd name="connsiteY1" fmla="*/ 479834 h 5493639"/>
                  <a:gd name="connsiteX2" fmla="*/ 7396681 w 7514376"/>
                  <a:gd name="connsiteY2" fmla="*/ 543208 h 5493639"/>
                  <a:gd name="connsiteX3" fmla="*/ 7278986 w 7514376"/>
                  <a:gd name="connsiteY3" fmla="*/ 543208 h 5493639"/>
                  <a:gd name="connsiteX4" fmla="*/ 7233718 w 7514376"/>
                  <a:gd name="connsiteY4" fmla="*/ 497941 h 5493639"/>
                  <a:gd name="connsiteX5" fmla="*/ 7206558 w 7514376"/>
                  <a:gd name="connsiteY5" fmla="*/ 479834 h 5493639"/>
                  <a:gd name="connsiteX6" fmla="*/ 7152237 w 7514376"/>
                  <a:gd name="connsiteY6" fmla="*/ 425513 h 5493639"/>
                  <a:gd name="connsiteX7" fmla="*/ 7125077 w 7514376"/>
                  <a:gd name="connsiteY7" fmla="*/ 398353 h 5493639"/>
                  <a:gd name="connsiteX8" fmla="*/ 7097916 w 7514376"/>
                  <a:gd name="connsiteY8" fmla="*/ 380246 h 5493639"/>
                  <a:gd name="connsiteX9" fmla="*/ 7052649 w 7514376"/>
                  <a:gd name="connsiteY9" fmla="*/ 389300 h 5493639"/>
                  <a:gd name="connsiteX10" fmla="*/ 7043596 w 7514376"/>
                  <a:gd name="connsiteY10" fmla="*/ 416460 h 5493639"/>
                  <a:gd name="connsiteX11" fmla="*/ 6998328 w 7514376"/>
                  <a:gd name="connsiteY11" fmla="*/ 461727 h 5493639"/>
                  <a:gd name="connsiteX12" fmla="*/ 6916847 w 7514376"/>
                  <a:gd name="connsiteY12" fmla="*/ 416460 h 5493639"/>
                  <a:gd name="connsiteX13" fmla="*/ 6889687 w 7514376"/>
                  <a:gd name="connsiteY13" fmla="*/ 389300 h 5493639"/>
                  <a:gd name="connsiteX14" fmla="*/ 6862526 w 7514376"/>
                  <a:gd name="connsiteY14" fmla="*/ 380246 h 5493639"/>
                  <a:gd name="connsiteX15" fmla="*/ 6835366 w 7514376"/>
                  <a:gd name="connsiteY15" fmla="*/ 362139 h 5493639"/>
                  <a:gd name="connsiteX16" fmla="*/ 6826312 w 7514376"/>
                  <a:gd name="connsiteY16" fmla="*/ 325925 h 5493639"/>
                  <a:gd name="connsiteX17" fmla="*/ 6808206 w 7514376"/>
                  <a:gd name="connsiteY17" fmla="*/ 235391 h 5493639"/>
                  <a:gd name="connsiteX18" fmla="*/ 6781045 w 7514376"/>
                  <a:gd name="connsiteY18" fmla="*/ 217284 h 5493639"/>
                  <a:gd name="connsiteX19" fmla="*/ 6753885 w 7514376"/>
                  <a:gd name="connsiteY19" fmla="*/ 190123 h 5493639"/>
                  <a:gd name="connsiteX20" fmla="*/ 6726724 w 7514376"/>
                  <a:gd name="connsiteY20" fmla="*/ 181070 h 5493639"/>
                  <a:gd name="connsiteX21" fmla="*/ 6554709 w 7514376"/>
                  <a:gd name="connsiteY21" fmla="*/ 172016 h 5493639"/>
                  <a:gd name="connsiteX22" fmla="*/ 6518495 w 7514376"/>
                  <a:gd name="connsiteY22" fmla="*/ 144856 h 5493639"/>
                  <a:gd name="connsiteX23" fmla="*/ 6491334 w 7514376"/>
                  <a:gd name="connsiteY23" fmla="*/ 90535 h 5493639"/>
                  <a:gd name="connsiteX24" fmla="*/ 6455120 w 7514376"/>
                  <a:gd name="connsiteY24" fmla="*/ 27161 h 5493639"/>
                  <a:gd name="connsiteX25" fmla="*/ 6400800 w 7514376"/>
                  <a:gd name="connsiteY25" fmla="*/ 0 h 5493639"/>
                  <a:gd name="connsiteX26" fmla="*/ 6319318 w 7514376"/>
                  <a:gd name="connsiteY26" fmla="*/ 9054 h 5493639"/>
                  <a:gd name="connsiteX27" fmla="*/ 6210677 w 7514376"/>
                  <a:gd name="connsiteY27" fmla="*/ 63375 h 5493639"/>
                  <a:gd name="connsiteX28" fmla="*/ 5776110 w 7514376"/>
                  <a:gd name="connsiteY28" fmla="*/ 72428 h 5493639"/>
                  <a:gd name="connsiteX29" fmla="*/ 5676522 w 7514376"/>
                  <a:gd name="connsiteY29" fmla="*/ 90535 h 5493639"/>
                  <a:gd name="connsiteX30" fmla="*/ 5622202 w 7514376"/>
                  <a:gd name="connsiteY30" fmla="*/ 108642 h 5493639"/>
                  <a:gd name="connsiteX31" fmla="*/ 5595041 w 7514376"/>
                  <a:gd name="connsiteY31" fmla="*/ 117696 h 5493639"/>
                  <a:gd name="connsiteX32" fmla="*/ 5531667 w 7514376"/>
                  <a:gd name="connsiteY32" fmla="*/ 126749 h 5493639"/>
                  <a:gd name="connsiteX33" fmla="*/ 5504507 w 7514376"/>
                  <a:gd name="connsiteY33" fmla="*/ 135802 h 5493639"/>
                  <a:gd name="connsiteX34" fmla="*/ 5432079 w 7514376"/>
                  <a:gd name="connsiteY34" fmla="*/ 162963 h 5493639"/>
                  <a:gd name="connsiteX35" fmla="*/ 5359651 w 7514376"/>
                  <a:gd name="connsiteY35" fmla="*/ 181070 h 5493639"/>
                  <a:gd name="connsiteX36" fmla="*/ 5287223 w 7514376"/>
                  <a:gd name="connsiteY36" fmla="*/ 217284 h 5493639"/>
                  <a:gd name="connsiteX37" fmla="*/ 5251009 w 7514376"/>
                  <a:gd name="connsiteY37" fmla="*/ 235391 h 5493639"/>
                  <a:gd name="connsiteX38" fmla="*/ 5196689 w 7514376"/>
                  <a:gd name="connsiteY38" fmla="*/ 271604 h 5493639"/>
                  <a:gd name="connsiteX39" fmla="*/ 5169528 w 7514376"/>
                  <a:gd name="connsiteY39" fmla="*/ 280658 h 5493639"/>
                  <a:gd name="connsiteX40" fmla="*/ 5133314 w 7514376"/>
                  <a:gd name="connsiteY40" fmla="*/ 298765 h 5493639"/>
                  <a:gd name="connsiteX41" fmla="*/ 5078994 w 7514376"/>
                  <a:gd name="connsiteY41" fmla="*/ 316872 h 5493639"/>
                  <a:gd name="connsiteX42" fmla="*/ 5060887 w 7514376"/>
                  <a:gd name="connsiteY42" fmla="*/ 344032 h 5493639"/>
                  <a:gd name="connsiteX43" fmla="*/ 5033726 w 7514376"/>
                  <a:gd name="connsiteY43" fmla="*/ 398353 h 5493639"/>
                  <a:gd name="connsiteX44" fmla="*/ 4916031 w 7514376"/>
                  <a:gd name="connsiteY44" fmla="*/ 452674 h 5493639"/>
                  <a:gd name="connsiteX45" fmla="*/ 4725909 w 7514376"/>
                  <a:gd name="connsiteY45" fmla="*/ 443620 h 5493639"/>
                  <a:gd name="connsiteX46" fmla="*/ 4653481 w 7514376"/>
                  <a:gd name="connsiteY46" fmla="*/ 434567 h 5493639"/>
                  <a:gd name="connsiteX47" fmla="*/ 4390930 w 7514376"/>
                  <a:gd name="connsiteY47" fmla="*/ 425513 h 5493639"/>
                  <a:gd name="connsiteX48" fmla="*/ 4318503 w 7514376"/>
                  <a:gd name="connsiteY48" fmla="*/ 407406 h 5493639"/>
                  <a:gd name="connsiteX49" fmla="*/ 4209861 w 7514376"/>
                  <a:gd name="connsiteY49" fmla="*/ 416460 h 5493639"/>
                  <a:gd name="connsiteX50" fmla="*/ 4227968 w 7514376"/>
                  <a:gd name="connsiteY50" fmla="*/ 506995 h 5493639"/>
                  <a:gd name="connsiteX51" fmla="*/ 4246075 w 7514376"/>
                  <a:gd name="connsiteY51" fmla="*/ 534155 h 5493639"/>
                  <a:gd name="connsiteX52" fmla="*/ 4273235 w 7514376"/>
                  <a:gd name="connsiteY52" fmla="*/ 561315 h 5493639"/>
                  <a:gd name="connsiteX53" fmla="*/ 4318503 w 7514376"/>
                  <a:gd name="connsiteY53" fmla="*/ 570369 h 5493639"/>
                  <a:gd name="connsiteX54" fmla="*/ 4345663 w 7514376"/>
                  <a:gd name="connsiteY54" fmla="*/ 579422 h 5493639"/>
                  <a:gd name="connsiteX55" fmla="*/ 4409037 w 7514376"/>
                  <a:gd name="connsiteY55" fmla="*/ 606583 h 5493639"/>
                  <a:gd name="connsiteX56" fmla="*/ 4463358 w 7514376"/>
                  <a:gd name="connsiteY56" fmla="*/ 624690 h 5493639"/>
                  <a:gd name="connsiteX57" fmla="*/ 4481465 w 7514376"/>
                  <a:gd name="connsiteY57" fmla="*/ 651850 h 5493639"/>
                  <a:gd name="connsiteX58" fmla="*/ 4454305 w 7514376"/>
                  <a:gd name="connsiteY58" fmla="*/ 660903 h 5493639"/>
                  <a:gd name="connsiteX59" fmla="*/ 4372823 w 7514376"/>
                  <a:gd name="connsiteY59" fmla="*/ 669957 h 5493639"/>
                  <a:gd name="connsiteX60" fmla="*/ 4046899 w 7514376"/>
                  <a:gd name="connsiteY60" fmla="*/ 679010 h 5493639"/>
                  <a:gd name="connsiteX61" fmla="*/ 4046899 w 7514376"/>
                  <a:gd name="connsiteY61" fmla="*/ 733331 h 5493639"/>
                  <a:gd name="connsiteX62" fmla="*/ 4101219 w 7514376"/>
                  <a:gd name="connsiteY62" fmla="*/ 769545 h 5493639"/>
                  <a:gd name="connsiteX63" fmla="*/ 4119326 w 7514376"/>
                  <a:gd name="connsiteY63" fmla="*/ 796705 h 5493639"/>
                  <a:gd name="connsiteX64" fmla="*/ 4083112 w 7514376"/>
                  <a:gd name="connsiteY64" fmla="*/ 832919 h 5493639"/>
                  <a:gd name="connsiteX65" fmla="*/ 4046899 w 7514376"/>
                  <a:gd name="connsiteY65" fmla="*/ 841973 h 5493639"/>
                  <a:gd name="connsiteX66" fmla="*/ 3793402 w 7514376"/>
                  <a:gd name="connsiteY66" fmla="*/ 832919 h 5493639"/>
                  <a:gd name="connsiteX67" fmla="*/ 3539905 w 7514376"/>
                  <a:gd name="connsiteY67" fmla="*/ 814812 h 5493639"/>
                  <a:gd name="connsiteX68" fmla="*/ 3512744 w 7514376"/>
                  <a:gd name="connsiteY68" fmla="*/ 796705 h 5493639"/>
                  <a:gd name="connsiteX69" fmla="*/ 3385996 w 7514376"/>
                  <a:gd name="connsiteY69" fmla="*/ 805759 h 5493639"/>
                  <a:gd name="connsiteX70" fmla="*/ 3367889 w 7514376"/>
                  <a:gd name="connsiteY70" fmla="*/ 832919 h 5493639"/>
                  <a:gd name="connsiteX71" fmla="*/ 3331675 w 7514376"/>
                  <a:gd name="connsiteY71" fmla="*/ 887240 h 5493639"/>
                  <a:gd name="connsiteX72" fmla="*/ 3295461 w 7514376"/>
                  <a:gd name="connsiteY72" fmla="*/ 896294 h 5493639"/>
                  <a:gd name="connsiteX73" fmla="*/ 3241140 w 7514376"/>
                  <a:gd name="connsiteY73" fmla="*/ 914400 h 5493639"/>
                  <a:gd name="connsiteX74" fmla="*/ 3213980 w 7514376"/>
                  <a:gd name="connsiteY74" fmla="*/ 932507 h 5493639"/>
                  <a:gd name="connsiteX75" fmla="*/ 3159659 w 7514376"/>
                  <a:gd name="connsiteY75" fmla="*/ 950614 h 5493639"/>
                  <a:gd name="connsiteX76" fmla="*/ 3087231 w 7514376"/>
                  <a:gd name="connsiteY76" fmla="*/ 1013989 h 5493639"/>
                  <a:gd name="connsiteX77" fmla="*/ 3078178 w 7514376"/>
                  <a:gd name="connsiteY77" fmla="*/ 1095470 h 5493639"/>
                  <a:gd name="connsiteX78" fmla="*/ 3069124 w 7514376"/>
                  <a:gd name="connsiteY78" fmla="*/ 1122630 h 5493639"/>
                  <a:gd name="connsiteX79" fmla="*/ 3078178 w 7514376"/>
                  <a:gd name="connsiteY79" fmla="*/ 1186004 h 5493639"/>
                  <a:gd name="connsiteX80" fmla="*/ 3313568 w 7514376"/>
                  <a:gd name="connsiteY80" fmla="*/ 1195058 h 5493639"/>
                  <a:gd name="connsiteX81" fmla="*/ 3313568 w 7514376"/>
                  <a:gd name="connsiteY81" fmla="*/ 1267486 h 5493639"/>
                  <a:gd name="connsiteX82" fmla="*/ 3277354 w 7514376"/>
                  <a:gd name="connsiteY82" fmla="*/ 1321806 h 5493639"/>
                  <a:gd name="connsiteX83" fmla="*/ 3304514 w 7514376"/>
                  <a:gd name="connsiteY83" fmla="*/ 1376127 h 5493639"/>
                  <a:gd name="connsiteX84" fmla="*/ 3331675 w 7514376"/>
                  <a:gd name="connsiteY84" fmla="*/ 1385181 h 5493639"/>
                  <a:gd name="connsiteX85" fmla="*/ 3376942 w 7514376"/>
                  <a:gd name="connsiteY85" fmla="*/ 1466662 h 5493639"/>
                  <a:gd name="connsiteX86" fmla="*/ 3367889 w 7514376"/>
                  <a:gd name="connsiteY86" fmla="*/ 1557197 h 5493639"/>
                  <a:gd name="connsiteX87" fmla="*/ 3340728 w 7514376"/>
                  <a:gd name="connsiteY87" fmla="*/ 1584357 h 5493639"/>
                  <a:gd name="connsiteX88" fmla="*/ 3331675 w 7514376"/>
                  <a:gd name="connsiteY88" fmla="*/ 1611517 h 5493639"/>
                  <a:gd name="connsiteX89" fmla="*/ 3340728 w 7514376"/>
                  <a:gd name="connsiteY89" fmla="*/ 1638678 h 5493639"/>
                  <a:gd name="connsiteX90" fmla="*/ 3395049 w 7514376"/>
                  <a:gd name="connsiteY90" fmla="*/ 1674892 h 5493639"/>
                  <a:gd name="connsiteX91" fmla="*/ 3422209 w 7514376"/>
                  <a:gd name="connsiteY91" fmla="*/ 1702052 h 5493639"/>
                  <a:gd name="connsiteX92" fmla="*/ 3413156 w 7514376"/>
                  <a:gd name="connsiteY92" fmla="*/ 1792587 h 5493639"/>
                  <a:gd name="connsiteX93" fmla="*/ 3376942 w 7514376"/>
                  <a:gd name="connsiteY93" fmla="*/ 1801640 h 5493639"/>
                  <a:gd name="connsiteX94" fmla="*/ 3313568 w 7514376"/>
                  <a:gd name="connsiteY94" fmla="*/ 1792587 h 5493639"/>
                  <a:gd name="connsiteX95" fmla="*/ 3277354 w 7514376"/>
                  <a:gd name="connsiteY95" fmla="*/ 1747319 h 5493639"/>
                  <a:gd name="connsiteX96" fmla="*/ 3241140 w 7514376"/>
                  <a:gd name="connsiteY96" fmla="*/ 1692999 h 5493639"/>
                  <a:gd name="connsiteX97" fmla="*/ 3177766 w 7514376"/>
                  <a:gd name="connsiteY97" fmla="*/ 1702052 h 5493639"/>
                  <a:gd name="connsiteX98" fmla="*/ 3204926 w 7514376"/>
                  <a:gd name="connsiteY98" fmla="*/ 1747319 h 5493639"/>
                  <a:gd name="connsiteX99" fmla="*/ 3213980 w 7514376"/>
                  <a:gd name="connsiteY99" fmla="*/ 1774480 h 5493639"/>
                  <a:gd name="connsiteX100" fmla="*/ 3204926 w 7514376"/>
                  <a:gd name="connsiteY100" fmla="*/ 1819747 h 5493639"/>
                  <a:gd name="connsiteX101" fmla="*/ 3195873 w 7514376"/>
                  <a:gd name="connsiteY101" fmla="*/ 1846907 h 5493639"/>
                  <a:gd name="connsiteX102" fmla="*/ 3223033 w 7514376"/>
                  <a:gd name="connsiteY102" fmla="*/ 1865014 h 5493639"/>
                  <a:gd name="connsiteX103" fmla="*/ 3304514 w 7514376"/>
                  <a:gd name="connsiteY103" fmla="*/ 1874068 h 5493639"/>
                  <a:gd name="connsiteX104" fmla="*/ 3331675 w 7514376"/>
                  <a:gd name="connsiteY104" fmla="*/ 1892175 h 5493639"/>
                  <a:gd name="connsiteX105" fmla="*/ 3367889 w 7514376"/>
                  <a:gd name="connsiteY105" fmla="*/ 1901228 h 5493639"/>
                  <a:gd name="connsiteX106" fmla="*/ 3395049 w 7514376"/>
                  <a:gd name="connsiteY106" fmla="*/ 1910282 h 5493639"/>
                  <a:gd name="connsiteX107" fmla="*/ 3422209 w 7514376"/>
                  <a:gd name="connsiteY107" fmla="*/ 1937442 h 5493639"/>
                  <a:gd name="connsiteX108" fmla="*/ 3458423 w 7514376"/>
                  <a:gd name="connsiteY108" fmla="*/ 1955549 h 5493639"/>
                  <a:gd name="connsiteX109" fmla="*/ 3485584 w 7514376"/>
                  <a:gd name="connsiteY109" fmla="*/ 2009870 h 5493639"/>
                  <a:gd name="connsiteX110" fmla="*/ 3476530 w 7514376"/>
                  <a:gd name="connsiteY110" fmla="*/ 2082298 h 5493639"/>
                  <a:gd name="connsiteX111" fmla="*/ 3449370 w 7514376"/>
                  <a:gd name="connsiteY111" fmla="*/ 2100404 h 5493639"/>
                  <a:gd name="connsiteX112" fmla="*/ 3431263 w 7514376"/>
                  <a:gd name="connsiteY112" fmla="*/ 2127565 h 5493639"/>
                  <a:gd name="connsiteX113" fmla="*/ 3458423 w 7514376"/>
                  <a:gd name="connsiteY113" fmla="*/ 2181886 h 5493639"/>
                  <a:gd name="connsiteX114" fmla="*/ 3512744 w 7514376"/>
                  <a:gd name="connsiteY114" fmla="*/ 2209046 h 5493639"/>
                  <a:gd name="connsiteX115" fmla="*/ 3567065 w 7514376"/>
                  <a:gd name="connsiteY115" fmla="*/ 2254313 h 5493639"/>
                  <a:gd name="connsiteX116" fmla="*/ 3594225 w 7514376"/>
                  <a:gd name="connsiteY116" fmla="*/ 2281474 h 5493639"/>
                  <a:gd name="connsiteX117" fmla="*/ 3603279 w 7514376"/>
                  <a:gd name="connsiteY117" fmla="*/ 2308634 h 5493639"/>
                  <a:gd name="connsiteX118" fmla="*/ 3539905 w 7514376"/>
                  <a:gd name="connsiteY118" fmla="*/ 2344848 h 5493639"/>
                  <a:gd name="connsiteX119" fmla="*/ 3521798 w 7514376"/>
                  <a:gd name="connsiteY119" fmla="*/ 2417276 h 5493639"/>
                  <a:gd name="connsiteX120" fmla="*/ 3757188 w 7514376"/>
                  <a:gd name="connsiteY120" fmla="*/ 2426329 h 5493639"/>
                  <a:gd name="connsiteX121" fmla="*/ 3902043 w 7514376"/>
                  <a:gd name="connsiteY121" fmla="*/ 2435383 h 5493639"/>
                  <a:gd name="connsiteX122" fmla="*/ 3874883 w 7514376"/>
                  <a:gd name="connsiteY122" fmla="*/ 2444436 h 5493639"/>
                  <a:gd name="connsiteX123" fmla="*/ 3820562 w 7514376"/>
                  <a:gd name="connsiteY123" fmla="*/ 2489703 h 5493639"/>
                  <a:gd name="connsiteX124" fmla="*/ 3784348 w 7514376"/>
                  <a:gd name="connsiteY124" fmla="*/ 2544024 h 5493639"/>
                  <a:gd name="connsiteX125" fmla="*/ 3793402 w 7514376"/>
                  <a:gd name="connsiteY125" fmla="*/ 2580238 h 5493639"/>
                  <a:gd name="connsiteX126" fmla="*/ 3938257 w 7514376"/>
                  <a:gd name="connsiteY126" fmla="*/ 2553078 h 5493639"/>
                  <a:gd name="connsiteX127" fmla="*/ 3965417 w 7514376"/>
                  <a:gd name="connsiteY127" fmla="*/ 2544024 h 5493639"/>
                  <a:gd name="connsiteX128" fmla="*/ 4074059 w 7514376"/>
                  <a:gd name="connsiteY128" fmla="*/ 2562131 h 5493639"/>
                  <a:gd name="connsiteX129" fmla="*/ 4101219 w 7514376"/>
                  <a:gd name="connsiteY129" fmla="*/ 2580238 h 5493639"/>
                  <a:gd name="connsiteX130" fmla="*/ 4200808 w 7514376"/>
                  <a:gd name="connsiteY130" fmla="*/ 2598345 h 5493639"/>
                  <a:gd name="connsiteX131" fmla="*/ 4218914 w 7514376"/>
                  <a:gd name="connsiteY131" fmla="*/ 2652666 h 5493639"/>
                  <a:gd name="connsiteX132" fmla="*/ 4237021 w 7514376"/>
                  <a:gd name="connsiteY132" fmla="*/ 2725094 h 5493639"/>
                  <a:gd name="connsiteX133" fmla="*/ 4291342 w 7514376"/>
                  <a:gd name="connsiteY133" fmla="*/ 2761307 h 5493639"/>
                  <a:gd name="connsiteX134" fmla="*/ 4336609 w 7514376"/>
                  <a:gd name="connsiteY134" fmla="*/ 2806575 h 5493639"/>
                  <a:gd name="connsiteX135" fmla="*/ 4390930 w 7514376"/>
                  <a:gd name="connsiteY135" fmla="*/ 2824682 h 5493639"/>
                  <a:gd name="connsiteX136" fmla="*/ 4671588 w 7514376"/>
                  <a:gd name="connsiteY136" fmla="*/ 2815628 h 5493639"/>
                  <a:gd name="connsiteX137" fmla="*/ 4725909 w 7514376"/>
                  <a:gd name="connsiteY137" fmla="*/ 2779414 h 5493639"/>
                  <a:gd name="connsiteX138" fmla="*/ 4762122 w 7514376"/>
                  <a:gd name="connsiteY138" fmla="*/ 2697933 h 5493639"/>
                  <a:gd name="connsiteX139" fmla="*/ 4771176 w 7514376"/>
                  <a:gd name="connsiteY139" fmla="*/ 2661719 h 5493639"/>
                  <a:gd name="connsiteX140" fmla="*/ 4789283 w 7514376"/>
                  <a:gd name="connsiteY140" fmla="*/ 2580238 h 5493639"/>
                  <a:gd name="connsiteX141" fmla="*/ 4807390 w 7514376"/>
                  <a:gd name="connsiteY141" fmla="*/ 2553078 h 5493639"/>
                  <a:gd name="connsiteX142" fmla="*/ 4825497 w 7514376"/>
                  <a:gd name="connsiteY142" fmla="*/ 2516864 h 5493639"/>
                  <a:gd name="connsiteX143" fmla="*/ 4852657 w 7514376"/>
                  <a:gd name="connsiteY143" fmla="*/ 2498757 h 5493639"/>
                  <a:gd name="connsiteX144" fmla="*/ 5106154 w 7514376"/>
                  <a:gd name="connsiteY144" fmla="*/ 2516864 h 5493639"/>
                  <a:gd name="connsiteX145" fmla="*/ 5160475 w 7514376"/>
                  <a:gd name="connsiteY145" fmla="*/ 2534971 h 5493639"/>
                  <a:gd name="connsiteX146" fmla="*/ 5205742 w 7514376"/>
                  <a:gd name="connsiteY146" fmla="*/ 2580238 h 5493639"/>
                  <a:gd name="connsiteX147" fmla="*/ 5232903 w 7514376"/>
                  <a:gd name="connsiteY147" fmla="*/ 2616452 h 5493639"/>
                  <a:gd name="connsiteX148" fmla="*/ 5269116 w 7514376"/>
                  <a:gd name="connsiteY148" fmla="*/ 2634559 h 5493639"/>
                  <a:gd name="connsiteX149" fmla="*/ 5323437 w 7514376"/>
                  <a:gd name="connsiteY149" fmla="*/ 2670773 h 5493639"/>
                  <a:gd name="connsiteX150" fmla="*/ 5350598 w 7514376"/>
                  <a:gd name="connsiteY150" fmla="*/ 2688880 h 5493639"/>
                  <a:gd name="connsiteX151" fmla="*/ 5404918 w 7514376"/>
                  <a:gd name="connsiteY151" fmla="*/ 2734147 h 5493639"/>
                  <a:gd name="connsiteX152" fmla="*/ 5432079 w 7514376"/>
                  <a:gd name="connsiteY152" fmla="*/ 2761307 h 5493639"/>
                  <a:gd name="connsiteX153" fmla="*/ 5486400 w 7514376"/>
                  <a:gd name="connsiteY153" fmla="*/ 2788468 h 5493639"/>
                  <a:gd name="connsiteX154" fmla="*/ 5504507 w 7514376"/>
                  <a:gd name="connsiteY154" fmla="*/ 2815628 h 5493639"/>
                  <a:gd name="connsiteX155" fmla="*/ 5549774 w 7514376"/>
                  <a:gd name="connsiteY155" fmla="*/ 2824682 h 5493639"/>
                  <a:gd name="connsiteX156" fmla="*/ 5576934 w 7514376"/>
                  <a:gd name="connsiteY156" fmla="*/ 2833735 h 5493639"/>
                  <a:gd name="connsiteX157" fmla="*/ 5948126 w 7514376"/>
                  <a:gd name="connsiteY157" fmla="*/ 2824682 h 5493639"/>
                  <a:gd name="connsiteX158" fmla="*/ 5984340 w 7514376"/>
                  <a:gd name="connsiteY158" fmla="*/ 2806575 h 5493639"/>
                  <a:gd name="connsiteX159" fmla="*/ 6011501 w 7514376"/>
                  <a:gd name="connsiteY159" fmla="*/ 2797521 h 5493639"/>
                  <a:gd name="connsiteX160" fmla="*/ 6083928 w 7514376"/>
                  <a:gd name="connsiteY160" fmla="*/ 2716040 h 5493639"/>
                  <a:gd name="connsiteX161" fmla="*/ 6111089 w 7514376"/>
                  <a:gd name="connsiteY161" fmla="*/ 2706987 h 5493639"/>
                  <a:gd name="connsiteX162" fmla="*/ 6138249 w 7514376"/>
                  <a:gd name="connsiteY162" fmla="*/ 2688880 h 5493639"/>
                  <a:gd name="connsiteX163" fmla="*/ 6165409 w 7514376"/>
                  <a:gd name="connsiteY163" fmla="*/ 2679826 h 5493639"/>
                  <a:gd name="connsiteX164" fmla="*/ 6183516 w 7514376"/>
                  <a:gd name="connsiteY164" fmla="*/ 2652666 h 5493639"/>
                  <a:gd name="connsiteX165" fmla="*/ 6274051 w 7514376"/>
                  <a:gd name="connsiteY165" fmla="*/ 2580238 h 5493639"/>
                  <a:gd name="connsiteX166" fmla="*/ 6301211 w 7514376"/>
                  <a:gd name="connsiteY166" fmla="*/ 2571185 h 5493639"/>
                  <a:gd name="connsiteX167" fmla="*/ 6663350 w 7514376"/>
                  <a:gd name="connsiteY167" fmla="*/ 2562131 h 5493639"/>
                  <a:gd name="connsiteX168" fmla="*/ 6735778 w 7514376"/>
                  <a:gd name="connsiteY168" fmla="*/ 2544024 h 5493639"/>
                  <a:gd name="connsiteX169" fmla="*/ 6762938 w 7514376"/>
                  <a:gd name="connsiteY169" fmla="*/ 2534971 h 5493639"/>
                  <a:gd name="connsiteX170" fmla="*/ 6790099 w 7514376"/>
                  <a:gd name="connsiteY170" fmla="*/ 2516864 h 5493639"/>
                  <a:gd name="connsiteX171" fmla="*/ 6844419 w 7514376"/>
                  <a:gd name="connsiteY171" fmla="*/ 2580238 h 5493639"/>
                  <a:gd name="connsiteX172" fmla="*/ 6835366 w 7514376"/>
                  <a:gd name="connsiteY172" fmla="*/ 2643612 h 5493639"/>
                  <a:gd name="connsiteX173" fmla="*/ 6826312 w 7514376"/>
                  <a:gd name="connsiteY173" fmla="*/ 2670773 h 5493639"/>
                  <a:gd name="connsiteX174" fmla="*/ 6799152 w 7514376"/>
                  <a:gd name="connsiteY174" fmla="*/ 2688880 h 5493639"/>
                  <a:gd name="connsiteX175" fmla="*/ 6781045 w 7514376"/>
                  <a:gd name="connsiteY175" fmla="*/ 2716040 h 5493639"/>
                  <a:gd name="connsiteX176" fmla="*/ 6762938 w 7514376"/>
                  <a:gd name="connsiteY176" fmla="*/ 2770361 h 5493639"/>
                  <a:gd name="connsiteX177" fmla="*/ 6753885 w 7514376"/>
                  <a:gd name="connsiteY177" fmla="*/ 2987644 h 5493639"/>
                  <a:gd name="connsiteX178" fmla="*/ 6735778 w 7514376"/>
                  <a:gd name="connsiteY178" fmla="*/ 3041965 h 5493639"/>
                  <a:gd name="connsiteX179" fmla="*/ 6726724 w 7514376"/>
                  <a:gd name="connsiteY179" fmla="*/ 3069125 h 5493639"/>
                  <a:gd name="connsiteX180" fmla="*/ 6744831 w 7514376"/>
                  <a:gd name="connsiteY180" fmla="*/ 3295462 h 5493639"/>
                  <a:gd name="connsiteX181" fmla="*/ 6753885 w 7514376"/>
                  <a:gd name="connsiteY181" fmla="*/ 3376943 h 5493639"/>
                  <a:gd name="connsiteX182" fmla="*/ 6762938 w 7514376"/>
                  <a:gd name="connsiteY182" fmla="*/ 3404103 h 5493639"/>
                  <a:gd name="connsiteX183" fmla="*/ 6753885 w 7514376"/>
                  <a:gd name="connsiteY183" fmla="*/ 3576119 h 5493639"/>
                  <a:gd name="connsiteX184" fmla="*/ 6717671 w 7514376"/>
                  <a:gd name="connsiteY184" fmla="*/ 3657600 h 5493639"/>
                  <a:gd name="connsiteX185" fmla="*/ 6690510 w 7514376"/>
                  <a:gd name="connsiteY185" fmla="*/ 3711921 h 5493639"/>
                  <a:gd name="connsiteX186" fmla="*/ 6681457 w 7514376"/>
                  <a:gd name="connsiteY186" fmla="*/ 3748135 h 5493639"/>
                  <a:gd name="connsiteX187" fmla="*/ 6663350 w 7514376"/>
                  <a:gd name="connsiteY187" fmla="*/ 3802456 h 5493639"/>
                  <a:gd name="connsiteX188" fmla="*/ 6654297 w 7514376"/>
                  <a:gd name="connsiteY188" fmla="*/ 3838670 h 5493639"/>
                  <a:gd name="connsiteX189" fmla="*/ 6636190 w 7514376"/>
                  <a:gd name="connsiteY189" fmla="*/ 3865830 h 5493639"/>
                  <a:gd name="connsiteX190" fmla="*/ 6609029 w 7514376"/>
                  <a:gd name="connsiteY190" fmla="*/ 3920151 h 5493639"/>
                  <a:gd name="connsiteX191" fmla="*/ 6554709 w 7514376"/>
                  <a:gd name="connsiteY191" fmla="*/ 4083113 h 5493639"/>
                  <a:gd name="connsiteX192" fmla="*/ 6536602 w 7514376"/>
                  <a:gd name="connsiteY192" fmla="*/ 4137434 h 5493639"/>
                  <a:gd name="connsiteX193" fmla="*/ 6527548 w 7514376"/>
                  <a:gd name="connsiteY193" fmla="*/ 4164595 h 5493639"/>
                  <a:gd name="connsiteX194" fmla="*/ 6509441 w 7514376"/>
                  <a:gd name="connsiteY194" fmla="*/ 4191755 h 5493639"/>
                  <a:gd name="connsiteX195" fmla="*/ 6491334 w 7514376"/>
                  <a:gd name="connsiteY195" fmla="*/ 4255129 h 5493639"/>
                  <a:gd name="connsiteX196" fmla="*/ 6473227 w 7514376"/>
                  <a:gd name="connsiteY196" fmla="*/ 4282290 h 5493639"/>
                  <a:gd name="connsiteX197" fmla="*/ 6437013 w 7514376"/>
                  <a:gd name="connsiteY197" fmla="*/ 4327557 h 5493639"/>
                  <a:gd name="connsiteX198" fmla="*/ 6418907 w 7514376"/>
                  <a:gd name="connsiteY198" fmla="*/ 4381878 h 5493639"/>
                  <a:gd name="connsiteX199" fmla="*/ 6400800 w 7514376"/>
                  <a:gd name="connsiteY199" fmla="*/ 4436199 h 5493639"/>
                  <a:gd name="connsiteX200" fmla="*/ 6391746 w 7514376"/>
                  <a:gd name="connsiteY200" fmla="*/ 4481466 h 5493639"/>
                  <a:gd name="connsiteX201" fmla="*/ 6382693 w 7514376"/>
                  <a:gd name="connsiteY201" fmla="*/ 4544840 h 5493639"/>
                  <a:gd name="connsiteX202" fmla="*/ 6373639 w 7514376"/>
                  <a:gd name="connsiteY202" fmla="*/ 4572000 h 5493639"/>
                  <a:gd name="connsiteX203" fmla="*/ 6346479 w 7514376"/>
                  <a:gd name="connsiteY203" fmla="*/ 4689696 h 5493639"/>
                  <a:gd name="connsiteX204" fmla="*/ 6319318 w 7514376"/>
                  <a:gd name="connsiteY204" fmla="*/ 4771177 h 5493639"/>
                  <a:gd name="connsiteX205" fmla="*/ 6310265 w 7514376"/>
                  <a:gd name="connsiteY205" fmla="*/ 4798337 h 5493639"/>
                  <a:gd name="connsiteX206" fmla="*/ 6301211 w 7514376"/>
                  <a:gd name="connsiteY206" fmla="*/ 4834551 h 5493639"/>
                  <a:gd name="connsiteX207" fmla="*/ 6283105 w 7514376"/>
                  <a:gd name="connsiteY207" fmla="*/ 4861711 h 5493639"/>
                  <a:gd name="connsiteX208" fmla="*/ 6255944 w 7514376"/>
                  <a:gd name="connsiteY208" fmla="*/ 4916032 h 5493639"/>
                  <a:gd name="connsiteX209" fmla="*/ 6228784 w 7514376"/>
                  <a:gd name="connsiteY209" fmla="*/ 4979406 h 5493639"/>
                  <a:gd name="connsiteX210" fmla="*/ 6210677 w 7514376"/>
                  <a:gd name="connsiteY210" fmla="*/ 5006567 h 5493639"/>
                  <a:gd name="connsiteX211" fmla="*/ 6183516 w 7514376"/>
                  <a:gd name="connsiteY211" fmla="*/ 5060888 h 5493639"/>
                  <a:gd name="connsiteX212" fmla="*/ 6156356 w 7514376"/>
                  <a:gd name="connsiteY212" fmla="*/ 5078995 h 5493639"/>
                  <a:gd name="connsiteX213" fmla="*/ 6138249 w 7514376"/>
                  <a:gd name="connsiteY213" fmla="*/ 5106155 h 5493639"/>
                  <a:gd name="connsiteX214" fmla="*/ 6111089 w 7514376"/>
                  <a:gd name="connsiteY214" fmla="*/ 5133315 h 5493639"/>
                  <a:gd name="connsiteX215" fmla="*/ 6011501 w 7514376"/>
                  <a:gd name="connsiteY215" fmla="*/ 5151422 h 5493639"/>
                  <a:gd name="connsiteX216" fmla="*/ 5604095 w 7514376"/>
                  <a:gd name="connsiteY216" fmla="*/ 5178583 h 5493639"/>
                  <a:gd name="connsiteX217" fmla="*/ 5513560 w 7514376"/>
                  <a:gd name="connsiteY217" fmla="*/ 5196690 h 5493639"/>
                  <a:gd name="connsiteX218" fmla="*/ 5477346 w 7514376"/>
                  <a:gd name="connsiteY218" fmla="*/ 5187636 h 5493639"/>
                  <a:gd name="connsiteX219" fmla="*/ 5423025 w 7514376"/>
                  <a:gd name="connsiteY219" fmla="*/ 5142369 h 5493639"/>
                  <a:gd name="connsiteX220" fmla="*/ 5377758 w 7514376"/>
                  <a:gd name="connsiteY220" fmla="*/ 5151422 h 5493639"/>
                  <a:gd name="connsiteX221" fmla="*/ 5323437 w 7514376"/>
                  <a:gd name="connsiteY221" fmla="*/ 5178583 h 5493639"/>
                  <a:gd name="connsiteX222" fmla="*/ 5260063 w 7514376"/>
                  <a:gd name="connsiteY222" fmla="*/ 5160476 h 5493639"/>
                  <a:gd name="connsiteX223" fmla="*/ 5241956 w 7514376"/>
                  <a:gd name="connsiteY223" fmla="*/ 5124262 h 5493639"/>
                  <a:gd name="connsiteX224" fmla="*/ 5223849 w 7514376"/>
                  <a:gd name="connsiteY224" fmla="*/ 5097101 h 5493639"/>
                  <a:gd name="connsiteX225" fmla="*/ 5214796 w 7514376"/>
                  <a:gd name="connsiteY225" fmla="*/ 5069941 h 5493639"/>
                  <a:gd name="connsiteX226" fmla="*/ 5142368 w 7514376"/>
                  <a:gd name="connsiteY226" fmla="*/ 5006567 h 5493639"/>
                  <a:gd name="connsiteX227" fmla="*/ 5024673 w 7514376"/>
                  <a:gd name="connsiteY227" fmla="*/ 4997513 h 5493639"/>
                  <a:gd name="connsiteX228" fmla="*/ 5006566 w 7514376"/>
                  <a:gd name="connsiteY228" fmla="*/ 4970353 h 5493639"/>
                  <a:gd name="connsiteX229" fmla="*/ 4979406 w 7514376"/>
                  <a:gd name="connsiteY229" fmla="*/ 4952246 h 5493639"/>
                  <a:gd name="connsiteX230" fmla="*/ 4961299 w 7514376"/>
                  <a:gd name="connsiteY230" fmla="*/ 4916032 h 5493639"/>
                  <a:gd name="connsiteX231" fmla="*/ 4925085 w 7514376"/>
                  <a:gd name="connsiteY231" fmla="*/ 4897925 h 5493639"/>
                  <a:gd name="connsiteX232" fmla="*/ 4897924 w 7514376"/>
                  <a:gd name="connsiteY232" fmla="*/ 4879818 h 5493639"/>
                  <a:gd name="connsiteX233" fmla="*/ 4861710 w 7514376"/>
                  <a:gd name="connsiteY233" fmla="*/ 4888872 h 5493639"/>
                  <a:gd name="connsiteX234" fmla="*/ 4897924 w 7514376"/>
                  <a:gd name="connsiteY234" fmla="*/ 5024674 h 5493639"/>
                  <a:gd name="connsiteX235" fmla="*/ 4734962 w 7514376"/>
                  <a:gd name="connsiteY235" fmla="*/ 5042781 h 5493639"/>
                  <a:gd name="connsiteX236" fmla="*/ 4707802 w 7514376"/>
                  <a:gd name="connsiteY236" fmla="*/ 5024674 h 5493639"/>
                  <a:gd name="connsiteX237" fmla="*/ 4680641 w 7514376"/>
                  <a:gd name="connsiteY237" fmla="*/ 5033727 h 5493639"/>
                  <a:gd name="connsiteX238" fmla="*/ 4617267 w 7514376"/>
                  <a:gd name="connsiteY238" fmla="*/ 5115208 h 5493639"/>
                  <a:gd name="connsiteX239" fmla="*/ 4517679 w 7514376"/>
                  <a:gd name="connsiteY239" fmla="*/ 5169529 h 5493639"/>
                  <a:gd name="connsiteX240" fmla="*/ 4481465 w 7514376"/>
                  <a:gd name="connsiteY240" fmla="*/ 5187636 h 5493639"/>
                  <a:gd name="connsiteX241" fmla="*/ 4399984 w 7514376"/>
                  <a:gd name="connsiteY241" fmla="*/ 5205743 h 5493639"/>
                  <a:gd name="connsiteX242" fmla="*/ 4372823 w 7514376"/>
                  <a:gd name="connsiteY242" fmla="*/ 5223850 h 5493639"/>
                  <a:gd name="connsiteX243" fmla="*/ 4291342 w 7514376"/>
                  <a:gd name="connsiteY243" fmla="*/ 5251010 h 5493639"/>
                  <a:gd name="connsiteX244" fmla="*/ 4255128 w 7514376"/>
                  <a:gd name="connsiteY244" fmla="*/ 5269117 h 5493639"/>
                  <a:gd name="connsiteX245" fmla="*/ 4191754 w 7514376"/>
                  <a:gd name="connsiteY245" fmla="*/ 5287224 h 5493639"/>
                  <a:gd name="connsiteX246" fmla="*/ 4137433 w 7514376"/>
                  <a:gd name="connsiteY246" fmla="*/ 5305331 h 5493639"/>
                  <a:gd name="connsiteX247" fmla="*/ 4110273 w 7514376"/>
                  <a:gd name="connsiteY247" fmla="*/ 5314385 h 5493639"/>
                  <a:gd name="connsiteX248" fmla="*/ 4083112 w 7514376"/>
                  <a:gd name="connsiteY248" fmla="*/ 5323438 h 5493639"/>
                  <a:gd name="connsiteX249" fmla="*/ 3929204 w 7514376"/>
                  <a:gd name="connsiteY249" fmla="*/ 5314385 h 5493639"/>
                  <a:gd name="connsiteX250" fmla="*/ 3856776 w 7514376"/>
                  <a:gd name="connsiteY250" fmla="*/ 5269117 h 5493639"/>
                  <a:gd name="connsiteX251" fmla="*/ 3829615 w 7514376"/>
                  <a:gd name="connsiteY251" fmla="*/ 5260064 h 5493639"/>
                  <a:gd name="connsiteX252" fmla="*/ 3811509 w 7514376"/>
                  <a:gd name="connsiteY252" fmla="*/ 5232903 h 5493639"/>
                  <a:gd name="connsiteX253" fmla="*/ 3766241 w 7514376"/>
                  <a:gd name="connsiteY253" fmla="*/ 5214797 h 5493639"/>
                  <a:gd name="connsiteX254" fmla="*/ 3739081 w 7514376"/>
                  <a:gd name="connsiteY254" fmla="*/ 5196690 h 5493639"/>
                  <a:gd name="connsiteX255" fmla="*/ 3702867 w 7514376"/>
                  <a:gd name="connsiteY255" fmla="*/ 5178583 h 5493639"/>
                  <a:gd name="connsiteX256" fmla="*/ 3675707 w 7514376"/>
                  <a:gd name="connsiteY256" fmla="*/ 5160476 h 5493639"/>
                  <a:gd name="connsiteX257" fmla="*/ 3594225 w 7514376"/>
                  <a:gd name="connsiteY257" fmla="*/ 5097101 h 5493639"/>
                  <a:gd name="connsiteX258" fmla="*/ 3548958 w 7514376"/>
                  <a:gd name="connsiteY258" fmla="*/ 5078995 h 5493639"/>
                  <a:gd name="connsiteX259" fmla="*/ 3485584 w 7514376"/>
                  <a:gd name="connsiteY259" fmla="*/ 5051834 h 5493639"/>
                  <a:gd name="connsiteX260" fmla="*/ 3440316 w 7514376"/>
                  <a:gd name="connsiteY260" fmla="*/ 5042781 h 5493639"/>
                  <a:gd name="connsiteX261" fmla="*/ 3413156 w 7514376"/>
                  <a:gd name="connsiteY261" fmla="*/ 5033727 h 5493639"/>
                  <a:gd name="connsiteX262" fmla="*/ 3340728 w 7514376"/>
                  <a:gd name="connsiteY262" fmla="*/ 5015620 h 5493639"/>
                  <a:gd name="connsiteX263" fmla="*/ 2987643 w 7514376"/>
                  <a:gd name="connsiteY263" fmla="*/ 5024674 h 5493639"/>
                  <a:gd name="connsiteX264" fmla="*/ 2960483 w 7514376"/>
                  <a:gd name="connsiteY264" fmla="*/ 5033727 h 5493639"/>
                  <a:gd name="connsiteX265" fmla="*/ 2933322 w 7514376"/>
                  <a:gd name="connsiteY265" fmla="*/ 5051834 h 5493639"/>
                  <a:gd name="connsiteX266" fmla="*/ 2906162 w 7514376"/>
                  <a:gd name="connsiteY266" fmla="*/ 5033727 h 5493639"/>
                  <a:gd name="connsiteX267" fmla="*/ 2879002 w 7514376"/>
                  <a:gd name="connsiteY267" fmla="*/ 5006567 h 5493639"/>
                  <a:gd name="connsiteX268" fmla="*/ 2815627 w 7514376"/>
                  <a:gd name="connsiteY268" fmla="*/ 5015620 h 5493639"/>
                  <a:gd name="connsiteX269" fmla="*/ 2779413 w 7514376"/>
                  <a:gd name="connsiteY269" fmla="*/ 5069941 h 5493639"/>
                  <a:gd name="connsiteX270" fmla="*/ 2752253 w 7514376"/>
                  <a:gd name="connsiteY270" fmla="*/ 5151422 h 5493639"/>
                  <a:gd name="connsiteX271" fmla="*/ 2743200 w 7514376"/>
                  <a:gd name="connsiteY271" fmla="*/ 5178583 h 5493639"/>
                  <a:gd name="connsiteX272" fmla="*/ 2725093 w 7514376"/>
                  <a:gd name="connsiteY272" fmla="*/ 5205743 h 5493639"/>
                  <a:gd name="connsiteX273" fmla="*/ 2716039 w 7514376"/>
                  <a:gd name="connsiteY273" fmla="*/ 5232903 h 5493639"/>
                  <a:gd name="connsiteX274" fmla="*/ 2652665 w 7514376"/>
                  <a:gd name="connsiteY274" fmla="*/ 5305331 h 5493639"/>
                  <a:gd name="connsiteX275" fmla="*/ 2625505 w 7514376"/>
                  <a:gd name="connsiteY275" fmla="*/ 5314385 h 5493639"/>
                  <a:gd name="connsiteX276" fmla="*/ 2444435 w 7514376"/>
                  <a:gd name="connsiteY276" fmla="*/ 5305331 h 5493639"/>
                  <a:gd name="connsiteX277" fmla="*/ 2362954 w 7514376"/>
                  <a:gd name="connsiteY277" fmla="*/ 5278171 h 5493639"/>
                  <a:gd name="connsiteX278" fmla="*/ 2190938 w 7514376"/>
                  <a:gd name="connsiteY278" fmla="*/ 5260064 h 5493639"/>
                  <a:gd name="connsiteX279" fmla="*/ 2145671 w 7514376"/>
                  <a:gd name="connsiteY279" fmla="*/ 5223850 h 5493639"/>
                  <a:gd name="connsiteX280" fmla="*/ 2118510 w 7514376"/>
                  <a:gd name="connsiteY280" fmla="*/ 5205743 h 5493639"/>
                  <a:gd name="connsiteX281" fmla="*/ 1883120 w 7514376"/>
                  <a:gd name="connsiteY281" fmla="*/ 5178583 h 5493639"/>
                  <a:gd name="connsiteX282" fmla="*/ 1756372 w 7514376"/>
                  <a:gd name="connsiteY282" fmla="*/ 5160476 h 5493639"/>
                  <a:gd name="connsiteX283" fmla="*/ 1702051 w 7514376"/>
                  <a:gd name="connsiteY283" fmla="*/ 5115208 h 5493639"/>
                  <a:gd name="connsiteX284" fmla="*/ 1683944 w 7514376"/>
                  <a:gd name="connsiteY284" fmla="*/ 5088048 h 5493639"/>
                  <a:gd name="connsiteX285" fmla="*/ 1656784 w 7514376"/>
                  <a:gd name="connsiteY285" fmla="*/ 5069941 h 5493639"/>
                  <a:gd name="connsiteX286" fmla="*/ 1602463 w 7514376"/>
                  <a:gd name="connsiteY286" fmla="*/ 5024674 h 5493639"/>
                  <a:gd name="connsiteX287" fmla="*/ 1566249 w 7514376"/>
                  <a:gd name="connsiteY287" fmla="*/ 5015620 h 5493639"/>
                  <a:gd name="connsiteX288" fmla="*/ 1539089 w 7514376"/>
                  <a:gd name="connsiteY288" fmla="*/ 4988460 h 5493639"/>
                  <a:gd name="connsiteX289" fmla="*/ 1511928 w 7514376"/>
                  <a:gd name="connsiteY289" fmla="*/ 4979406 h 5493639"/>
                  <a:gd name="connsiteX290" fmla="*/ 1457608 w 7514376"/>
                  <a:gd name="connsiteY290" fmla="*/ 4934139 h 5493639"/>
                  <a:gd name="connsiteX291" fmla="*/ 1430447 w 7514376"/>
                  <a:gd name="connsiteY291" fmla="*/ 4906979 h 5493639"/>
                  <a:gd name="connsiteX292" fmla="*/ 1394233 w 7514376"/>
                  <a:gd name="connsiteY292" fmla="*/ 4888872 h 5493639"/>
                  <a:gd name="connsiteX293" fmla="*/ 1330859 w 7514376"/>
                  <a:gd name="connsiteY293" fmla="*/ 4870765 h 5493639"/>
                  <a:gd name="connsiteX294" fmla="*/ 1276538 w 7514376"/>
                  <a:gd name="connsiteY294" fmla="*/ 4861711 h 5493639"/>
                  <a:gd name="connsiteX295" fmla="*/ 1186004 w 7514376"/>
                  <a:gd name="connsiteY295" fmla="*/ 4834551 h 5493639"/>
                  <a:gd name="connsiteX296" fmla="*/ 1158843 w 7514376"/>
                  <a:gd name="connsiteY296" fmla="*/ 4825498 h 5493639"/>
                  <a:gd name="connsiteX297" fmla="*/ 1149790 w 7514376"/>
                  <a:gd name="connsiteY297" fmla="*/ 4798337 h 5493639"/>
                  <a:gd name="connsiteX298" fmla="*/ 1140736 w 7514376"/>
                  <a:gd name="connsiteY298" fmla="*/ 4716856 h 5493639"/>
                  <a:gd name="connsiteX299" fmla="*/ 1068309 w 7514376"/>
                  <a:gd name="connsiteY299" fmla="*/ 4680642 h 5493639"/>
                  <a:gd name="connsiteX300" fmla="*/ 1032095 w 7514376"/>
                  <a:gd name="connsiteY300" fmla="*/ 4662535 h 5493639"/>
                  <a:gd name="connsiteX301" fmla="*/ 932507 w 7514376"/>
                  <a:gd name="connsiteY301" fmla="*/ 4644428 h 5493639"/>
                  <a:gd name="connsiteX302" fmla="*/ 742384 w 7514376"/>
                  <a:gd name="connsiteY302" fmla="*/ 4653482 h 5493639"/>
                  <a:gd name="connsiteX303" fmla="*/ 633742 w 7514376"/>
                  <a:gd name="connsiteY303" fmla="*/ 4698749 h 5493639"/>
                  <a:gd name="connsiteX304" fmla="*/ 597528 w 7514376"/>
                  <a:gd name="connsiteY304" fmla="*/ 4707802 h 5493639"/>
                  <a:gd name="connsiteX305" fmla="*/ 570368 w 7514376"/>
                  <a:gd name="connsiteY305" fmla="*/ 4744016 h 5493639"/>
                  <a:gd name="connsiteX306" fmla="*/ 543208 w 7514376"/>
                  <a:gd name="connsiteY306" fmla="*/ 4753070 h 5493639"/>
                  <a:gd name="connsiteX307" fmla="*/ 488887 w 7514376"/>
                  <a:gd name="connsiteY307" fmla="*/ 4780230 h 5493639"/>
                  <a:gd name="connsiteX308" fmla="*/ 461726 w 7514376"/>
                  <a:gd name="connsiteY308" fmla="*/ 4798337 h 5493639"/>
                  <a:gd name="connsiteX309" fmla="*/ 380245 w 7514376"/>
                  <a:gd name="connsiteY309" fmla="*/ 4834551 h 5493639"/>
                  <a:gd name="connsiteX310" fmla="*/ 298764 w 7514376"/>
                  <a:gd name="connsiteY310" fmla="*/ 4870765 h 5493639"/>
                  <a:gd name="connsiteX311" fmla="*/ 99588 w 7514376"/>
                  <a:gd name="connsiteY311" fmla="*/ 4888872 h 5493639"/>
                  <a:gd name="connsiteX312" fmla="*/ 54320 w 7514376"/>
                  <a:gd name="connsiteY312" fmla="*/ 4943193 h 5493639"/>
                  <a:gd name="connsiteX313" fmla="*/ 27160 w 7514376"/>
                  <a:gd name="connsiteY313" fmla="*/ 5015620 h 5493639"/>
                  <a:gd name="connsiteX314" fmla="*/ 18107 w 7514376"/>
                  <a:gd name="connsiteY314" fmla="*/ 5051834 h 5493639"/>
                  <a:gd name="connsiteX315" fmla="*/ 0 w 7514376"/>
                  <a:gd name="connsiteY315" fmla="*/ 5078995 h 5493639"/>
                  <a:gd name="connsiteX316" fmla="*/ 18107 w 7514376"/>
                  <a:gd name="connsiteY316" fmla="*/ 5133315 h 5493639"/>
                  <a:gd name="connsiteX317" fmla="*/ 27160 w 7514376"/>
                  <a:gd name="connsiteY317" fmla="*/ 5160476 h 5493639"/>
                  <a:gd name="connsiteX318" fmla="*/ 36213 w 7514376"/>
                  <a:gd name="connsiteY318" fmla="*/ 5232903 h 5493639"/>
                  <a:gd name="connsiteX319" fmla="*/ 45267 w 7514376"/>
                  <a:gd name="connsiteY319" fmla="*/ 5423026 h 5493639"/>
                  <a:gd name="connsiteX320" fmla="*/ 117695 w 7514376"/>
                  <a:gd name="connsiteY320" fmla="*/ 5441133 h 5493639"/>
                  <a:gd name="connsiteX321" fmla="*/ 1041148 w 7514376"/>
                  <a:gd name="connsiteY321" fmla="*/ 5450187 h 5493639"/>
                  <a:gd name="connsiteX322" fmla="*/ 2181885 w 7514376"/>
                  <a:gd name="connsiteY322" fmla="*/ 5459240 h 5493639"/>
                  <a:gd name="connsiteX323" fmla="*/ 2335794 w 7514376"/>
                  <a:gd name="connsiteY323" fmla="*/ 5450187 h 5493639"/>
                  <a:gd name="connsiteX324" fmla="*/ 2362954 w 7514376"/>
                  <a:gd name="connsiteY324" fmla="*/ 5441133 h 5493639"/>
                  <a:gd name="connsiteX325" fmla="*/ 3087231 w 7514376"/>
                  <a:gd name="connsiteY325" fmla="*/ 5432080 h 5493639"/>
                  <a:gd name="connsiteX326" fmla="*/ 3204926 w 7514376"/>
                  <a:gd name="connsiteY326" fmla="*/ 5423026 h 5493639"/>
                  <a:gd name="connsiteX327" fmla="*/ 3358835 w 7514376"/>
                  <a:gd name="connsiteY327" fmla="*/ 5395866 h 5493639"/>
                  <a:gd name="connsiteX328" fmla="*/ 4309449 w 7514376"/>
                  <a:gd name="connsiteY328" fmla="*/ 5404919 h 5493639"/>
                  <a:gd name="connsiteX329" fmla="*/ 4861710 w 7514376"/>
                  <a:gd name="connsiteY329" fmla="*/ 5423026 h 5493639"/>
                  <a:gd name="connsiteX330" fmla="*/ 5097101 w 7514376"/>
                  <a:gd name="connsiteY330" fmla="*/ 5432080 h 5493639"/>
                  <a:gd name="connsiteX331" fmla="*/ 5739897 w 7514376"/>
                  <a:gd name="connsiteY331" fmla="*/ 5441133 h 5493639"/>
                  <a:gd name="connsiteX332" fmla="*/ 6708617 w 7514376"/>
                  <a:gd name="connsiteY332" fmla="*/ 5450187 h 5493639"/>
                  <a:gd name="connsiteX333" fmla="*/ 6826312 w 7514376"/>
                  <a:gd name="connsiteY333" fmla="*/ 5432080 h 5493639"/>
                  <a:gd name="connsiteX334" fmla="*/ 6998328 w 7514376"/>
                  <a:gd name="connsiteY334" fmla="*/ 5404919 h 5493639"/>
                  <a:gd name="connsiteX335" fmla="*/ 7152237 w 7514376"/>
                  <a:gd name="connsiteY335" fmla="*/ 5395866 h 5493639"/>
                  <a:gd name="connsiteX336" fmla="*/ 7469109 w 7514376"/>
                  <a:gd name="connsiteY336" fmla="*/ 5377759 h 5493639"/>
                  <a:gd name="connsiteX337" fmla="*/ 7487215 w 7514376"/>
                  <a:gd name="connsiteY337" fmla="*/ 5350599 h 5493639"/>
                  <a:gd name="connsiteX338" fmla="*/ 7496269 w 7514376"/>
                  <a:gd name="connsiteY338" fmla="*/ 5251010 h 5493639"/>
                  <a:gd name="connsiteX339" fmla="*/ 7505322 w 7514376"/>
                  <a:gd name="connsiteY339" fmla="*/ 5187636 h 5493639"/>
                  <a:gd name="connsiteX340" fmla="*/ 7496269 w 7514376"/>
                  <a:gd name="connsiteY340" fmla="*/ 4689696 h 5493639"/>
                  <a:gd name="connsiteX341" fmla="*/ 7487215 w 7514376"/>
                  <a:gd name="connsiteY341" fmla="*/ 4644428 h 5493639"/>
                  <a:gd name="connsiteX342" fmla="*/ 7460055 w 7514376"/>
                  <a:gd name="connsiteY342" fmla="*/ 4463359 h 5493639"/>
                  <a:gd name="connsiteX343" fmla="*/ 7432895 w 7514376"/>
                  <a:gd name="connsiteY343" fmla="*/ 4237022 h 5493639"/>
                  <a:gd name="connsiteX344" fmla="*/ 7441948 w 7514376"/>
                  <a:gd name="connsiteY344" fmla="*/ 3838670 h 5493639"/>
                  <a:gd name="connsiteX345" fmla="*/ 7451002 w 7514376"/>
                  <a:gd name="connsiteY345" fmla="*/ 3784349 h 5493639"/>
                  <a:gd name="connsiteX346" fmla="*/ 7469109 w 7514376"/>
                  <a:gd name="connsiteY346" fmla="*/ 3585173 h 5493639"/>
                  <a:gd name="connsiteX347" fmla="*/ 7478162 w 7514376"/>
                  <a:gd name="connsiteY347" fmla="*/ 3458424 h 5493639"/>
                  <a:gd name="connsiteX348" fmla="*/ 7496269 w 7514376"/>
                  <a:gd name="connsiteY348" fmla="*/ 3422210 h 5493639"/>
                  <a:gd name="connsiteX349" fmla="*/ 7514376 w 7514376"/>
                  <a:gd name="connsiteY349" fmla="*/ 3186820 h 5493639"/>
                  <a:gd name="connsiteX350" fmla="*/ 7505322 w 7514376"/>
                  <a:gd name="connsiteY350" fmla="*/ 2453490 h 5493639"/>
                  <a:gd name="connsiteX351" fmla="*/ 7487215 w 7514376"/>
                  <a:gd name="connsiteY351" fmla="*/ 2317688 h 5493639"/>
                  <a:gd name="connsiteX352" fmla="*/ 7478162 w 7514376"/>
                  <a:gd name="connsiteY352" fmla="*/ 2218100 h 5493639"/>
                  <a:gd name="connsiteX353" fmla="*/ 7469109 w 7514376"/>
                  <a:gd name="connsiteY353" fmla="*/ 2181886 h 5493639"/>
                  <a:gd name="connsiteX354" fmla="*/ 7460055 w 7514376"/>
                  <a:gd name="connsiteY354" fmla="*/ 2091351 h 5493639"/>
                  <a:gd name="connsiteX355" fmla="*/ 7451002 w 7514376"/>
                  <a:gd name="connsiteY355" fmla="*/ 1892175 h 5493639"/>
                  <a:gd name="connsiteX356" fmla="*/ 7405734 w 7514376"/>
                  <a:gd name="connsiteY356" fmla="*/ 1394234 h 5493639"/>
                  <a:gd name="connsiteX357" fmla="*/ 7423841 w 7514376"/>
                  <a:gd name="connsiteY357" fmla="*/ 679010 h 5493639"/>
                  <a:gd name="connsiteX358" fmla="*/ 7432895 w 7514376"/>
                  <a:gd name="connsiteY358" fmla="*/ 516048 h 5493639"/>
                  <a:gd name="connsiteX359" fmla="*/ 7441948 w 7514376"/>
                  <a:gd name="connsiteY359" fmla="*/ 488888 h 5493639"/>
                  <a:gd name="connsiteX360" fmla="*/ 7451002 w 7514376"/>
                  <a:gd name="connsiteY360" fmla="*/ 479834 h 549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Lst>
                <a:rect l="l" t="t" r="r" b="b"/>
                <a:pathLst>
                  <a:path w="7514376" h="5493639">
                    <a:moveTo>
                      <a:pt x="7451002" y="479834"/>
                    </a:moveTo>
                    <a:lnTo>
                      <a:pt x="7451002" y="479834"/>
                    </a:lnTo>
                    <a:cubicBezTo>
                      <a:pt x="7432895" y="500959"/>
                      <a:pt x="7417476" y="524724"/>
                      <a:pt x="7396681" y="543208"/>
                    </a:cubicBezTo>
                    <a:cubicBezTo>
                      <a:pt x="7372170" y="564995"/>
                      <a:pt x="7279159" y="543225"/>
                      <a:pt x="7278986" y="543208"/>
                    </a:cubicBezTo>
                    <a:cubicBezTo>
                      <a:pt x="7206560" y="494925"/>
                      <a:pt x="7294072" y="558295"/>
                      <a:pt x="7233718" y="497941"/>
                    </a:cubicBezTo>
                    <a:cubicBezTo>
                      <a:pt x="7226024" y="490247"/>
                      <a:pt x="7214690" y="487063"/>
                      <a:pt x="7206558" y="479834"/>
                    </a:cubicBezTo>
                    <a:cubicBezTo>
                      <a:pt x="7187419" y="462821"/>
                      <a:pt x="7170344" y="443620"/>
                      <a:pt x="7152237" y="425513"/>
                    </a:cubicBezTo>
                    <a:cubicBezTo>
                      <a:pt x="7143184" y="416460"/>
                      <a:pt x="7135730" y="405455"/>
                      <a:pt x="7125077" y="398353"/>
                    </a:cubicBezTo>
                    <a:lnTo>
                      <a:pt x="7097916" y="380246"/>
                    </a:lnTo>
                    <a:cubicBezTo>
                      <a:pt x="7082827" y="383264"/>
                      <a:pt x="7065452" y="380764"/>
                      <a:pt x="7052649" y="389300"/>
                    </a:cubicBezTo>
                    <a:cubicBezTo>
                      <a:pt x="7044709" y="394594"/>
                      <a:pt x="7047864" y="407924"/>
                      <a:pt x="7043596" y="416460"/>
                    </a:cubicBezTo>
                    <a:cubicBezTo>
                      <a:pt x="7028507" y="446638"/>
                      <a:pt x="7025488" y="443621"/>
                      <a:pt x="6998328" y="461727"/>
                    </a:cubicBezTo>
                    <a:cubicBezTo>
                      <a:pt x="6964174" y="450343"/>
                      <a:pt x="6947978" y="447591"/>
                      <a:pt x="6916847" y="416460"/>
                    </a:cubicBezTo>
                    <a:cubicBezTo>
                      <a:pt x="6907794" y="407407"/>
                      <a:pt x="6900340" y="396402"/>
                      <a:pt x="6889687" y="389300"/>
                    </a:cubicBezTo>
                    <a:cubicBezTo>
                      <a:pt x="6881746" y="384006"/>
                      <a:pt x="6871062" y="384514"/>
                      <a:pt x="6862526" y="380246"/>
                    </a:cubicBezTo>
                    <a:cubicBezTo>
                      <a:pt x="6852794" y="375380"/>
                      <a:pt x="6844419" y="368175"/>
                      <a:pt x="6835366" y="362139"/>
                    </a:cubicBezTo>
                    <a:cubicBezTo>
                      <a:pt x="6832348" y="350068"/>
                      <a:pt x="6828919" y="338092"/>
                      <a:pt x="6826312" y="325925"/>
                    </a:cubicBezTo>
                    <a:cubicBezTo>
                      <a:pt x="6819864" y="295833"/>
                      <a:pt x="6820043" y="263799"/>
                      <a:pt x="6808206" y="235391"/>
                    </a:cubicBezTo>
                    <a:cubicBezTo>
                      <a:pt x="6804021" y="225347"/>
                      <a:pt x="6789404" y="224250"/>
                      <a:pt x="6781045" y="217284"/>
                    </a:cubicBezTo>
                    <a:cubicBezTo>
                      <a:pt x="6771209" y="209087"/>
                      <a:pt x="6764538" y="197225"/>
                      <a:pt x="6753885" y="190123"/>
                    </a:cubicBezTo>
                    <a:cubicBezTo>
                      <a:pt x="6745944" y="184829"/>
                      <a:pt x="6736228" y="181934"/>
                      <a:pt x="6726724" y="181070"/>
                    </a:cubicBezTo>
                    <a:cubicBezTo>
                      <a:pt x="6669542" y="175872"/>
                      <a:pt x="6612047" y="175034"/>
                      <a:pt x="6554709" y="172016"/>
                    </a:cubicBezTo>
                    <a:cubicBezTo>
                      <a:pt x="6542638" y="162963"/>
                      <a:pt x="6529165" y="155525"/>
                      <a:pt x="6518495" y="144856"/>
                    </a:cubicBezTo>
                    <a:cubicBezTo>
                      <a:pt x="6496747" y="123109"/>
                      <a:pt x="6502379" y="116306"/>
                      <a:pt x="6491334" y="90535"/>
                    </a:cubicBezTo>
                    <a:cubicBezTo>
                      <a:pt x="6486008" y="78108"/>
                      <a:pt x="6466486" y="38527"/>
                      <a:pt x="6455120" y="27161"/>
                    </a:cubicBezTo>
                    <a:cubicBezTo>
                      <a:pt x="6437570" y="9611"/>
                      <a:pt x="6422890" y="7364"/>
                      <a:pt x="6400800" y="0"/>
                    </a:cubicBezTo>
                    <a:cubicBezTo>
                      <a:pt x="6373639" y="3018"/>
                      <a:pt x="6345243" y="412"/>
                      <a:pt x="6319318" y="9054"/>
                    </a:cubicBezTo>
                    <a:cubicBezTo>
                      <a:pt x="6259708" y="28924"/>
                      <a:pt x="6276354" y="62007"/>
                      <a:pt x="6210677" y="63375"/>
                    </a:cubicBezTo>
                    <a:lnTo>
                      <a:pt x="5776110" y="72428"/>
                    </a:lnTo>
                    <a:cubicBezTo>
                      <a:pt x="5742914" y="78464"/>
                      <a:pt x="5709365" y="82807"/>
                      <a:pt x="5676522" y="90535"/>
                    </a:cubicBezTo>
                    <a:cubicBezTo>
                      <a:pt x="5657943" y="94907"/>
                      <a:pt x="5640309" y="102606"/>
                      <a:pt x="5622202" y="108642"/>
                    </a:cubicBezTo>
                    <a:cubicBezTo>
                      <a:pt x="5613148" y="111660"/>
                      <a:pt x="5604489" y="116346"/>
                      <a:pt x="5595041" y="117696"/>
                    </a:cubicBezTo>
                    <a:lnTo>
                      <a:pt x="5531667" y="126749"/>
                    </a:lnTo>
                    <a:cubicBezTo>
                      <a:pt x="5522614" y="129767"/>
                      <a:pt x="5513442" y="132451"/>
                      <a:pt x="5504507" y="135802"/>
                    </a:cubicBezTo>
                    <a:cubicBezTo>
                      <a:pt x="5480130" y="144943"/>
                      <a:pt x="5457186" y="156115"/>
                      <a:pt x="5432079" y="162963"/>
                    </a:cubicBezTo>
                    <a:cubicBezTo>
                      <a:pt x="5408070" y="169511"/>
                      <a:pt x="5359651" y="181070"/>
                      <a:pt x="5359651" y="181070"/>
                    </a:cubicBezTo>
                    <a:cubicBezTo>
                      <a:pt x="5311988" y="228733"/>
                      <a:pt x="5356610" y="194155"/>
                      <a:pt x="5287223" y="217284"/>
                    </a:cubicBezTo>
                    <a:cubicBezTo>
                      <a:pt x="5274419" y="221552"/>
                      <a:pt x="5262582" y="228447"/>
                      <a:pt x="5251009" y="235391"/>
                    </a:cubicBezTo>
                    <a:cubicBezTo>
                      <a:pt x="5232349" y="246587"/>
                      <a:pt x="5217334" y="264722"/>
                      <a:pt x="5196689" y="271604"/>
                    </a:cubicBezTo>
                    <a:cubicBezTo>
                      <a:pt x="5187635" y="274622"/>
                      <a:pt x="5178300" y="276899"/>
                      <a:pt x="5169528" y="280658"/>
                    </a:cubicBezTo>
                    <a:cubicBezTo>
                      <a:pt x="5157123" y="285974"/>
                      <a:pt x="5145845" y="293753"/>
                      <a:pt x="5133314" y="298765"/>
                    </a:cubicBezTo>
                    <a:cubicBezTo>
                      <a:pt x="5115593" y="305853"/>
                      <a:pt x="5078994" y="316872"/>
                      <a:pt x="5078994" y="316872"/>
                    </a:cubicBezTo>
                    <a:cubicBezTo>
                      <a:pt x="5072958" y="325925"/>
                      <a:pt x="5065753" y="334300"/>
                      <a:pt x="5060887" y="344032"/>
                    </a:cubicBezTo>
                    <a:cubicBezTo>
                      <a:pt x="5048688" y="368429"/>
                      <a:pt x="5056789" y="378173"/>
                      <a:pt x="5033726" y="398353"/>
                    </a:cubicBezTo>
                    <a:cubicBezTo>
                      <a:pt x="4986791" y="439421"/>
                      <a:pt x="4974419" y="435992"/>
                      <a:pt x="4916031" y="452674"/>
                    </a:cubicBezTo>
                    <a:cubicBezTo>
                      <a:pt x="4852657" y="449656"/>
                      <a:pt x="4789204" y="447985"/>
                      <a:pt x="4725909" y="443620"/>
                    </a:cubicBezTo>
                    <a:cubicBezTo>
                      <a:pt x="4701636" y="441946"/>
                      <a:pt x="4677776" y="435880"/>
                      <a:pt x="4653481" y="434567"/>
                    </a:cubicBezTo>
                    <a:cubicBezTo>
                      <a:pt x="4566040" y="429840"/>
                      <a:pt x="4478447" y="428531"/>
                      <a:pt x="4390930" y="425513"/>
                    </a:cubicBezTo>
                    <a:cubicBezTo>
                      <a:pt x="4369500" y="418370"/>
                      <a:pt x="4340349" y="407406"/>
                      <a:pt x="4318503" y="407406"/>
                    </a:cubicBezTo>
                    <a:cubicBezTo>
                      <a:pt x="4282163" y="407406"/>
                      <a:pt x="4246075" y="413442"/>
                      <a:pt x="4209861" y="416460"/>
                    </a:cubicBezTo>
                    <a:cubicBezTo>
                      <a:pt x="4213198" y="439819"/>
                      <a:pt x="4215326" y="481711"/>
                      <a:pt x="4227968" y="506995"/>
                    </a:cubicBezTo>
                    <a:cubicBezTo>
                      <a:pt x="4232834" y="516727"/>
                      <a:pt x="4239109" y="525796"/>
                      <a:pt x="4246075" y="534155"/>
                    </a:cubicBezTo>
                    <a:cubicBezTo>
                      <a:pt x="4254272" y="543991"/>
                      <a:pt x="4261783" y="555589"/>
                      <a:pt x="4273235" y="561315"/>
                    </a:cubicBezTo>
                    <a:cubicBezTo>
                      <a:pt x="4286999" y="568197"/>
                      <a:pt x="4303574" y="566637"/>
                      <a:pt x="4318503" y="570369"/>
                    </a:cubicBezTo>
                    <a:cubicBezTo>
                      <a:pt x="4327761" y="572684"/>
                      <a:pt x="4336610" y="576404"/>
                      <a:pt x="4345663" y="579422"/>
                    </a:cubicBezTo>
                    <a:cubicBezTo>
                      <a:pt x="4388752" y="608149"/>
                      <a:pt x="4355891" y="590639"/>
                      <a:pt x="4409037" y="606583"/>
                    </a:cubicBezTo>
                    <a:cubicBezTo>
                      <a:pt x="4427318" y="612068"/>
                      <a:pt x="4463358" y="624690"/>
                      <a:pt x="4463358" y="624690"/>
                    </a:cubicBezTo>
                    <a:cubicBezTo>
                      <a:pt x="4469394" y="633743"/>
                      <a:pt x="4484104" y="641294"/>
                      <a:pt x="4481465" y="651850"/>
                    </a:cubicBezTo>
                    <a:cubicBezTo>
                      <a:pt x="4479151" y="661108"/>
                      <a:pt x="4463718" y="659334"/>
                      <a:pt x="4454305" y="660903"/>
                    </a:cubicBezTo>
                    <a:cubicBezTo>
                      <a:pt x="4427349" y="665396"/>
                      <a:pt x="4400124" y="668744"/>
                      <a:pt x="4372823" y="669957"/>
                    </a:cubicBezTo>
                    <a:cubicBezTo>
                      <a:pt x="4264247" y="674783"/>
                      <a:pt x="4155540" y="675992"/>
                      <a:pt x="4046899" y="679010"/>
                    </a:cubicBezTo>
                    <a:cubicBezTo>
                      <a:pt x="4029110" y="705695"/>
                      <a:pt x="4016403" y="706647"/>
                      <a:pt x="4046899" y="733331"/>
                    </a:cubicBezTo>
                    <a:cubicBezTo>
                      <a:pt x="4063276" y="747661"/>
                      <a:pt x="4101219" y="769545"/>
                      <a:pt x="4101219" y="769545"/>
                    </a:cubicBezTo>
                    <a:cubicBezTo>
                      <a:pt x="4107255" y="778598"/>
                      <a:pt x="4117537" y="785972"/>
                      <a:pt x="4119326" y="796705"/>
                    </a:cubicBezTo>
                    <a:cubicBezTo>
                      <a:pt x="4124265" y="826336"/>
                      <a:pt x="4102317" y="827432"/>
                      <a:pt x="4083112" y="832919"/>
                    </a:cubicBezTo>
                    <a:cubicBezTo>
                      <a:pt x="4071148" y="836337"/>
                      <a:pt x="4058970" y="838955"/>
                      <a:pt x="4046899" y="841973"/>
                    </a:cubicBezTo>
                    <a:lnTo>
                      <a:pt x="3793402" y="832919"/>
                    </a:lnTo>
                    <a:cubicBezTo>
                      <a:pt x="3567164" y="824218"/>
                      <a:pt x="3645847" y="841300"/>
                      <a:pt x="3539905" y="814812"/>
                    </a:cubicBezTo>
                    <a:cubicBezTo>
                      <a:pt x="3530851" y="808776"/>
                      <a:pt x="3523606" y="797344"/>
                      <a:pt x="3512744" y="796705"/>
                    </a:cubicBezTo>
                    <a:cubicBezTo>
                      <a:pt x="3470460" y="794218"/>
                      <a:pt x="3427088" y="795486"/>
                      <a:pt x="3385996" y="805759"/>
                    </a:cubicBezTo>
                    <a:cubicBezTo>
                      <a:pt x="3375440" y="808398"/>
                      <a:pt x="3372755" y="823187"/>
                      <a:pt x="3367889" y="832919"/>
                    </a:cubicBezTo>
                    <a:cubicBezTo>
                      <a:pt x="3353197" y="862302"/>
                      <a:pt x="3367715" y="866645"/>
                      <a:pt x="3331675" y="887240"/>
                    </a:cubicBezTo>
                    <a:cubicBezTo>
                      <a:pt x="3320872" y="893413"/>
                      <a:pt x="3307379" y="892719"/>
                      <a:pt x="3295461" y="896294"/>
                    </a:cubicBezTo>
                    <a:cubicBezTo>
                      <a:pt x="3277180" y="901778"/>
                      <a:pt x="3241140" y="914400"/>
                      <a:pt x="3241140" y="914400"/>
                    </a:cubicBezTo>
                    <a:cubicBezTo>
                      <a:pt x="3232087" y="920436"/>
                      <a:pt x="3223923" y="928088"/>
                      <a:pt x="3213980" y="932507"/>
                    </a:cubicBezTo>
                    <a:cubicBezTo>
                      <a:pt x="3196539" y="940259"/>
                      <a:pt x="3159659" y="950614"/>
                      <a:pt x="3159659" y="950614"/>
                    </a:cubicBezTo>
                    <a:cubicBezTo>
                      <a:pt x="3096284" y="992864"/>
                      <a:pt x="3117409" y="968721"/>
                      <a:pt x="3087231" y="1013989"/>
                    </a:cubicBezTo>
                    <a:cubicBezTo>
                      <a:pt x="3084213" y="1041149"/>
                      <a:pt x="3082671" y="1068514"/>
                      <a:pt x="3078178" y="1095470"/>
                    </a:cubicBezTo>
                    <a:cubicBezTo>
                      <a:pt x="3076609" y="1104883"/>
                      <a:pt x="3069124" y="1113087"/>
                      <a:pt x="3069124" y="1122630"/>
                    </a:cubicBezTo>
                    <a:cubicBezTo>
                      <a:pt x="3069124" y="1143969"/>
                      <a:pt x="3057718" y="1179942"/>
                      <a:pt x="3078178" y="1186004"/>
                    </a:cubicBezTo>
                    <a:cubicBezTo>
                      <a:pt x="3153464" y="1208311"/>
                      <a:pt x="3235105" y="1192040"/>
                      <a:pt x="3313568" y="1195058"/>
                    </a:cubicBezTo>
                    <a:cubicBezTo>
                      <a:pt x="3323839" y="1225871"/>
                      <a:pt x="3330375" y="1230510"/>
                      <a:pt x="3313568" y="1267486"/>
                    </a:cubicBezTo>
                    <a:cubicBezTo>
                      <a:pt x="3304563" y="1287297"/>
                      <a:pt x="3277354" y="1321806"/>
                      <a:pt x="3277354" y="1321806"/>
                    </a:cubicBezTo>
                    <a:cubicBezTo>
                      <a:pt x="3283318" y="1339697"/>
                      <a:pt x="3288561" y="1363364"/>
                      <a:pt x="3304514" y="1376127"/>
                    </a:cubicBezTo>
                    <a:cubicBezTo>
                      <a:pt x="3311966" y="1382089"/>
                      <a:pt x="3322621" y="1382163"/>
                      <a:pt x="3331675" y="1385181"/>
                    </a:cubicBezTo>
                    <a:cubicBezTo>
                      <a:pt x="3353831" y="1451648"/>
                      <a:pt x="3336286" y="1426005"/>
                      <a:pt x="3376942" y="1466662"/>
                    </a:cubicBezTo>
                    <a:cubicBezTo>
                      <a:pt x="3373924" y="1496840"/>
                      <a:pt x="3376808" y="1528209"/>
                      <a:pt x="3367889" y="1557197"/>
                    </a:cubicBezTo>
                    <a:cubicBezTo>
                      <a:pt x="3364124" y="1569434"/>
                      <a:pt x="3347830" y="1573704"/>
                      <a:pt x="3340728" y="1584357"/>
                    </a:cubicBezTo>
                    <a:cubicBezTo>
                      <a:pt x="3335434" y="1592297"/>
                      <a:pt x="3334693" y="1602464"/>
                      <a:pt x="3331675" y="1611517"/>
                    </a:cubicBezTo>
                    <a:cubicBezTo>
                      <a:pt x="3334693" y="1620571"/>
                      <a:pt x="3333980" y="1631930"/>
                      <a:pt x="3340728" y="1638678"/>
                    </a:cubicBezTo>
                    <a:cubicBezTo>
                      <a:pt x="3356116" y="1654066"/>
                      <a:pt x="3379661" y="1659504"/>
                      <a:pt x="3395049" y="1674892"/>
                    </a:cubicBezTo>
                    <a:lnTo>
                      <a:pt x="3422209" y="1702052"/>
                    </a:lnTo>
                    <a:cubicBezTo>
                      <a:pt x="3419191" y="1732230"/>
                      <a:pt x="3425706" y="1764977"/>
                      <a:pt x="3413156" y="1792587"/>
                    </a:cubicBezTo>
                    <a:cubicBezTo>
                      <a:pt x="3408007" y="1803915"/>
                      <a:pt x="3389385" y="1801640"/>
                      <a:pt x="3376942" y="1801640"/>
                    </a:cubicBezTo>
                    <a:cubicBezTo>
                      <a:pt x="3355603" y="1801640"/>
                      <a:pt x="3334693" y="1795605"/>
                      <a:pt x="3313568" y="1792587"/>
                    </a:cubicBezTo>
                    <a:cubicBezTo>
                      <a:pt x="3263384" y="1759130"/>
                      <a:pt x="3303078" y="1793622"/>
                      <a:pt x="3277354" y="1747319"/>
                    </a:cubicBezTo>
                    <a:cubicBezTo>
                      <a:pt x="3266785" y="1728296"/>
                      <a:pt x="3241140" y="1692999"/>
                      <a:pt x="3241140" y="1692999"/>
                    </a:cubicBezTo>
                    <a:cubicBezTo>
                      <a:pt x="3220015" y="1696017"/>
                      <a:pt x="3189603" y="1684297"/>
                      <a:pt x="3177766" y="1702052"/>
                    </a:cubicBezTo>
                    <a:cubicBezTo>
                      <a:pt x="3168005" y="1716693"/>
                      <a:pt x="3197057" y="1731580"/>
                      <a:pt x="3204926" y="1747319"/>
                    </a:cubicBezTo>
                    <a:cubicBezTo>
                      <a:pt x="3209194" y="1755855"/>
                      <a:pt x="3210962" y="1765426"/>
                      <a:pt x="3213980" y="1774480"/>
                    </a:cubicBezTo>
                    <a:cubicBezTo>
                      <a:pt x="3210962" y="1789569"/>
                      <a:pt x="3208658" y="1804819"/>
                      <a:pt x="3204926" y="1819747"/>
                    </a:cubicBezTo>
                    <a:cubicBezTo>
                      <a:pt x="3202611" y="1829005"/>
                      <a:pt x="3192329" y="1838047"/>
                      <a:pt x="3195873" y="1846907"/>
                    </a:cubicBezTo>
                    <a:cubicBezTo>
                      <a:pt x="3199914" y="1857010"/>
                      <a:pt x="3212477" y="1862375"/>
                      <a:pt x="3223033" y="1865014"/>
                    </a:cubicBezTo>
                    <a:cubicBezTo>
                      <a:pt x="3249545" y="1871642"/>
                      <a:pt x="3277354" y="1871050"/>
                      <a:pt x="3304514" y="1874068"/>
                    </a:cubicBezTo>
                    <a:cubicBezTo>
                      <a:pt x="3313568" y="1880104"/>
                      <a:pt x="3321674" y="1887889"/>
                      <a:pt x="3331675" y="1892175"/>
                    </a:cubicBezTo>
                    <a:cubicBezTo>
                      <a:pt x="3343112" y="1897076"/>
                      <a:pt x="3355925" y="1897810"/>
                      <a:pt x="3367889" y="1901228"/>
                    </a:cubicBezTo>
                    <a:cubicBezTo>
                      <a:pt x="3377065" y="1903850"/>
                      <a:pt x="3385996" y="1907264"/>
                      <a:pt x="3395049" y="1910282"/>
                    </a:cubicBezTo>
                    <a:cubicBezTo>
                      <a:pt x="3404102" y="1919335"/>
                      <a:pt x="3411790" y="1930000"/>
                      <a:pt x="3422209" y="1937442"/>
                    </a:cubicBezTo>
                    <a:cubicBezTo>
                      <a:pt x="3433191" y="1945286"/>
                      <a:pt x="3448055" y="1946909"/>
                      <a:pt x="3458423" y="1955549"/>
                    </a:cubicBezTo>
                    <a:cubicBezTo>
                      <a:pt x="3474623" y="1969049"/>
                      <a:pt x="3479404" y="1991332"/>
                      <a:pt x="3485584" y="2009870"/>
                    </a:cubicBezTo>
                    <a:cubicBezTo>
                      <a:pt x="3482566" y="2034013"/>
                      <a:pt x="3485566" y="2059708"/>
                      <a:pt x="3476530" y="2082298"/>
                    </a:cubicBezTo>
                    <a:cubicBezTo>
                      <a:pt x="3472489" y="2092400"/>
                      <a:pt x="3457064" y="2092710"/>
                      <a:pt x="3449370" y="2100404"/>
                    </a:cubicBezTo>
                    <a:cubicBezTo>
                      <a:pt x="3441676" y="2108098"/>
                      <a:pt x="3437299" y="2118511"/>
                      <a:pt x="3431263" y="2127565"/>
                    </a:cubicBezTo>
                    <a:cubicBezTo>
                      <a:pt x="3440316" y="2145672"/>
                      <a:pt x="3446276" y="2165691"/>
                      <a:pt x="3458423" y="2181886"/>
                    </a:cubicBezTo>
                    <a:cubicBezTo>
                      <a:pt x="3470123" y="2197486"/>
                      <a:pt x="3495785" y="2203393"/>
                      <a:pt x="3512744" y="2209046"/>
                    </a:cubicBezTo>
                    <a:cubicBezTo>
                      <a:pt x="3592114" y="2288413"/>
                      <a:pt x="3491422" y="2191275"/>
                      <a:pt x="3567065" y="2254313"/>
                    </a:cubicBezTo>
                    <a:cubicBezTo>
                      <a:pt x="3576901" y="2262510"/>
                      <a:pt x="3585172" y="2272420"/>
                      <a:pt x="3594225" y="2281474"/>
                    </a:cubicBezTo>
                    <a:cubicBezTo>
                      <a:pt x="3597243" y="2290527"/>
                      <a:pt x="3603279" y="2299091"/>
                      <a:pt x="3603279" y="2308634"/>
                    </a:cubicBezTo>
                    <a:cubicBezTo>
                      <a:pt x="3603279" y="2350733"/>
                      <a:pt x="3575058" y="2338989"/>
                      <a:pt x="3539905" y="2344848"/>
                    </a:cubicBezTo>
                    <a:cubicBezTo>
                      <a:pt x="3539478" y="2345275"/>
                      <a:pt x="3465025" y="2404660"/>
                      <a:pt x="3521798" y="2417276"/>
                    </a:cubicBezTo>
                    <a:cubicBezTo>
                      <a:pt x="3598450" y="2434310"/>
                      <a:pt x="3678756" y="2422594"/>
                      <a:pt x="3757188" y="2426329"/>
                    </a:cubicBezTo>
                    <a:cubicBezTo>
                      <a:pt x="3805512" y="2428630"/>
                      <a:pt x="3853758" y="2432365"/>
                      <a:pt x="3902043" y="2435383"/>
                    </a:cubicBezTo>
                    <a:cubicBezTo>
                      <a:pt x="3892990" y="2438401"/>
                      <a:pt x="3883419" y="2440168"/>
                      <a:pt x="3874883" y="2444436"/>
                    </a:cubicBezTo>
                    <a:cubicBezTo>
                      <a:pt x="3855861" y="2453947"/>
                      <a:pt x="3833304" y="2473320"/>
                      <a:pt x="3820562" y="2489703"/>
                    </a:cubicBezTo>
                    <a:cubicBezTo>
                      <a:pt x="3807201" y="2506881"/>
                      <a:pt x="3784348" y="2544024"/>
                      <a:pt x="3784348" y="2544024"/>
                    </a:cubicBezTo>
                    <a:cubicBezTo>
                      <a:pt x="3787366" y="2556095"/>
                      <a:pt x="3781235" y="2577631"/>
                      <a:pt x="3793402" y="2580238"/>
                    </a:cubicBezTo>
                    <a:cubicBezTo>
                      <a:pt x="3920080" y="2607384"/>
                      <a:pt x="3878874" y="2582771"/>
                      <a:pt x="3938257" y="2553078"/>
                    </a:cubicBezTo>
                    <a:cubicBezTo>
                      <a:pt x="3946793" y="2548810"/>
                      <a:pt x="3956364" y="2547042"/>
                      <a:pt x="3965417" y="2544024"/>
                    </a:cubicBezTo>
                    <a:cubicBezTo>
                      <a:pt x="4001631" y="2550060"/>
                      <a:pt x="4038585" y="2552671"/>
                      <a:pt x="4074059" y="2562131"/>
                    </a:cubicBezTo>
                    <a:cubicBezTo>
                      <a:pt x="4084572" y="2564935"/>
                      <a:pt x="4091487" y="2575372"/>
                      <a:pt x="4101219" y="2580238"/>
                    </a:cubicBezTo>
                    <a:cubicBezTo>
                      <a:pt x="4129133" y="2594195"/>
                      <a:pt x="4175836" y="2595224"/>
                      <a:pt x="4200808" y="2598345"/>
                    </a:cubicBezTo>
                    <a:cubicBezTo>
                      <a:pt x="4206843" y="2616452"/>
                      <a:pt x="4215171" y="2633950"/>
                      <a:pt x="4218914" y="2652666"/>
                    </a:cubicBezTo>
                    <a:cubicBezTo>
                      <a:pt x="4220219" y="2659191"/>
                      <a:pt x="4229069" y="2713166"/>
                      <a:pt x="4237021" y="2725094"/>
                    </a:cubicBezTo>
                    <a:cubicBezTo>
                      <a:pt x="4256397" y="2754158"/>
                      <a:pt x="4262868" y="2751816"/>
                      <a:pt x="4291342" y="2761307"/>
                    </a:cubicBezTo>
                    <a:cubicBezTo>
                      <a:pt x="4307860" y="2786085"/>
                      <a:pt x="4308019" y="2793868"/>
                      <a:pt x="4336609" y="2806575"/>
                    </a:cubicBezTo>
                    <a:cubicBezTo>
                      <a:pt x="4354050" y="2814327"/>
                      <a:pt x="4390930" y="2824682"/>
                      <a:pt x="4390930" y="2824682"/>
                    </a:cubicBezTo>
                    <a:cubicBezTo>
                      <a:pt x="4484483" y="2821664"/>
                      <a:pt x="4578830" y="2828163"/>
                      <a:pt x="4671588" y="2815628"/>
                    </a:cubicBezTo>
                    <a:cubicBezTo>
                      <a:pt x="4693154" y="2812714"/>
                      <a:pt x="4725909" y="2779414"/>
                      <a:pt x="4725909" y="2779414"/>
                    </a:cubicBezTo>
                    <a:cubicBezTo>
                      <a:pt x="4747456" y="2714771"/>
                      <a:pt x="4733428" y="2740975"/>
                      <a:pt x="4762122" y="2697933"/>
                    </a:cubicBezTo>
                    <a:cubicBezTo>
                      <a:pt x="4765140" y="2685862"/>
                      <a:pt x="4768736" y="2673920"/>
                      <a:pt x="4771176" y="2661719"/>
                    </a:cubicBezTo>
                    <a:cubicBezTo>
                      <a:pt x="4775813" y="2638533"/>
                      <a:pt x="4777535" y="2603733"/>
                      <a:pt x="4789283" y="2580238"/>
                    </a:cubicBezTo>
                    <a:cubicBezTo>
                      <a:pt x="4794149" y="2570506"/>
                      <a:pt x="4801992" y="2562525"/>
                      <a:pt x="4807390" y="2553078"/>
                    </a:cubicBezTo>
                    <a:cubicBezTo>
                      <a:pt x="4814086" y="2541360"/>
                      <a:pt x="4816857" y="2527232"/>
                      <a:pt x="4825497" y="2516864"/>
                    </a:cubicBezTo>
                    <a:cubicBezTo>
                      <a:pt x="4832463" y="2508505"/>
                      <a:pt x="4843604" y="2504793"/>
                      <a:pt x="4852657" y="2498757"/>
                    </a:cubicBezTo>
                    <a:cubicBezTo>
                      <a:pt x="4937156" y="2504793"/>
                      <a:pt x="5022020" y="2506966"/>
                      <a:pt x="5106154" y="2516864"/>
                    </a:cubicBezTo>
                    <a:cubicBezTo>
                      <a:pt x="5125110" y="2519094"/>
                      <a:pt x="5160475" y="2534971"/>
                      <a:pt x="5160475" y="2534971"/>
                    </a:cubicBezTo>
                    <a:cubicBezTo>
                      <a:pt x="5208760" y="2607398"/>
                      <a:pt x="5145386" y="2519882"/>
                      <a:pt x="5205742" y="2580238"/>
                    </a:cubicBezTo>
                    <a:cubicBezTo>
                      <a:pt x="5216412" y="2590908"/>
                      <a:pt x="5221446" y="2606632"/>
                      <a:pt x="5232903" y="2616452"/>
                    </a:cubicBezTo>
                    <a:cubicBezTo>
                      <a:pt x="5243150" y="2625235"/>
                      <a:pt x="5257543" y="2627615"/>
                      <a:pt x="5269116" y="2634559"/>
                    </a:cubicBezTo>
                    <a:cubicBezTo>
                      <a:pt x="5287777" y="2645755"/>
                      <a:pt x="5305330" y="2658702"/>
                      <a:pt x="5323437" y="2670773"/>
                    </a:cubicBezTo>
                    <a:cubicBezTo>
                      <a:pt x="5332491" y="2676809"/>
                      <a:pt x="5342904" y="2681186"/>
                      <a:pt x="5350598" y="2688880"/>
                    </a:cubicBezTo>
                    <a:cubicBezTo>
                      <a:pt x="5429938" y="2768220"/>
                      <a:pt x="5329299" y="2671132"/>
                      <a:pt x="5404918" y="2734147"/>
                    </a:cubicBezTo>
                    <a:cubicBezTo>
                      <a:pt x="5414754" y="2742344"/>
                      <a:pt x="5422243" y="2753110"/>
                      <a:pt x="5432079" y="2761307"/>
                    </a:cubicBezTo>
                    <a:cubicBezTo>
                      <a:pt x="5455480" y="2780808"/>
                      <a:pt x="5459178" y="2779394"/>
                      <a:pt x="5486400" y="2788468"/>
                    </a:cubicBezTo>
                    <a:cubicBezTo>
                      <a:pt x="5492436" y="2797521"/>
                      <a:pt x="5495060" y="2810230"/>
                      <a:pt x="5504507" y="2815628"/>
                    </a:cubicBezTo>
                    <a:cubicBezTo>
                      <a:pt x="5517867" y="2823263"/>
                      <a:pt x="5534846" y="2820950"/>
                      <a:pt x="5549774" y="2824682"/>
                    </a:cubicBezTo>
                    <a:cubicBezTo>
                      <a:pt x="5559032" y="2826997"/>
                      <a:pt x="5567881" y="2830717"/>
                      <a:pt x="5576934" y="2833735"/>
                    </a:cubicBezTo>
                    <a:cubicBezTo>
                      <a:pt x="5700665" y="2830717"/>
                      <a:pt x="5824633" y="2832915"/>
                      <a:pt x="5948126" y="2824682"/>
                    </a:cubicBezTo>
                    <a:cubicBezTo>
                      <a:pt x="5961592" y="2823784"/>
                      <a:pt x="5971935" y="2811891"/>
                      <a:pt x="5984340" y="2806575"/>
                    </a:cubicBezTo>
                    <a:cubicBezTo>
                      <a:pt x="5993112" y="2802816"/>
                      <a:pt x="6002447" y="2800539"/>
                      <a:pt x="6011501" y="2797521"/>
                    </a:cubicBezTo>
                    <a:cubicBezTo>
                      <a:pt x="6028754" y="2771642"/>
                      <a:pt x="6057353" y="2724898"/>
                      <a:pt x="6083928" y="2716040"/>
                    </a:cubicBezTo>
                    <a:lnTo>
                      <a:pt x="6111089" y="2706987"/>
                    </a:lnTo>
                    <a:cubicBezTo>
                      <a:pt x="6120142" y="2700951"/>
                      <a:pt x="6128517" y="2693746"/>
                      <a:pt x="6138249" y="2688880"/>
                    </a:cubicBezTo>
                    <a:cubicBezTo>
                      <a:pt x="6146785" y="2684612"/>
                      <a:pt x="6157957" y="2685788"/>
                      <a:pt x="6165409" y="2679826"/>
                    </a:cubicBezTo>
                    <a:cubicBezTo>
                      <a:pt x="6173905" y="2673029"/>
                      <a:pt x="6176287" y="2660798"/>
                      <a:pt x="6183516" y="2652666"/>
                    </a:cubicBezTo>
                    <a:cubicBezTo>
                      <a:pt x="6224413" y="2606657"/>
                      <a:pt x="6227038" y="2600386"/>
                      <a:pt x="6274051" y="2580238"/>
                    </a:cubicBezTo>
                    <a:cubicBezTo>
                      <a:pt x="6282822" y="2576479"/>
                      <a:pt x="6291678" y="2571628"/>
                      <a:pt x="6301211" y="2571185"/>
                    </a:cubicBezTo>
                    <a:cubicBezTo>
                      <a:pt x="6421831" y="2565575"/>
                      <a:pt x="6542637" y="2565149"/>
                      <a:pt x="6663350" y="2562131"/>
                    </a:cubicBezTo>
                    <a:cubicBezTo>
                      <a:pt x="6725434" y="2541437"/>
                      <a:pt x="6648378" y="2565874"/>
                      <a:pt x="6735778" y="2544024"/>
                    </a:cubicBezTo>
                    <a:cubicBezTo>
                      <a:pt x="6745036" y="2541709"/>
                      <a:pt x="6753885" y="2537989"/>
                      <a:pt x="6762938" y="2534971"/>
                    </a:cubicBezTo>
                    <a:cubicBezTo>
                      <a:pt x="6771992" y="2528935"/>
                      <a:pt x="6779327" y="2518403"/>
                      <a:pt x="6790099" y="2516864"/>
                    </a:cubicBezTo>
                    <a:cubicBezTo>
                      <a:pt x="6837987" y="2510022"/>
                      <a:pt x="6832872" y="2545596"/>
                      <a:pt x="6844419" y="2580238"/>
                    </a:cubicBezTo>
                    <a:cubicBezTo>
                      <a:pt x="6841401" y="2601363"/>
                      <a:pt x="6839551" y="2622687"/>
                      <a:pt x="6835366" y="2643612"/>
                    </a:cubicBezTo>
                    <a:cubicBezTo>
                      <a:pt x="6833494" y="2652970"/>
                      <a:pt x="6832274" y="2663321"/>
                      <a:pt x="6826312" y="2670773"/>
                    </a:cubicBezTo>
                    <a:cubicBezTo>
                      <a:pt x="6819515" y="2679270"/>
                      <a:pt x="6808205" y="2682844"/>
                      <a:pt x="6799152" y="2688880"/>
                    </a:cubicBezTo>
                    <a:cubicBezTo>
                      <a:pt x="6793116" y="2697933"/>
                      <a:pt x="6785464" y="2706097"/>
                      <a:pt x="6781045" y="2716040"/>
                    </a:cubicBezTo>
                    <a:cubicBezTo>
                      <a:pt x="6773293" y="2733481"/>
                      <a:pt x="6762938" y="2770361"/>
                      <a:pt x="6762938" y="2770361"/>
                    </a:cubicBezTo>
                    <a:cubicBezTo>
                      <a:pt x="6759920" y="2842789"/>
                      <a:pt x="6761098" y="2915513"/>
                      <a:pt x="6753885" y="2987644"/>
                    </a:cubicBezTo>
                    <a:cubicBezTo>
                      <a:pt x="6751986" y="3006636"/>
                      <a:pt x="6741814" y="3023858"/>
                      <a:pt x="6735778" y="3041965"/>
                    </a:cubicBezTo>
                    <a:lnTo>
                      <a:pt x="6726724" y="3069125"/>
                    </a:lnTo>
                    <a:cubicBezTo>
                      <a:pt x="6732760" y="3144571"/>
                      <a:pt x="6736472" y="3220238"/>
                      <a:pt x="6744831" y="3295462"/>
                    </a:cubicBezTo>
                    <a:cubicBezTo>
                      <a:pt x="6747849" y="3322622"/>
                      <a:pt x="6749392" y="3349987"/>
                      <a:pt x="6753885" y="3376943"/>
                    </a:cubicBezTo>
                    <a:cubicBezTo>
                      <a:pt x="6755454" y="3386356"/>
                      <a:pt x="6759920" y="3395050"/>
                      <a:pt x="6762938" y="3404103"/>
                    </a:cubicBezTo>
                    <a:cubicBezTo>
                      <a:pt x="6759920" y="3461442"/>
                      <a:pt x="6760726" y="3519110"/>
                      <a:pt x="6753885" y="3576119"/>
                    </a:cubicBezTo>
                    <a:cubicBezTo>
                      <a:pt x="6746509" y="3637586"/>
                      <a:pt x="6738286" y="3616370"/>
                      <a:pt x="6717671" y="3657600"/>
                    </a:cubicBezTo>
                    <a:cubicBezTo>
                      <a:pt x="6680188" y="3732565"/>
                      <a:pt x="6742401" y="3634086"/>
                      <a:pt x="6690510" y="3711921"/>
                    </a:cubicBezTo>
                    <a:cubicBezTo>
                      <a:pt x="6687492" y="3723992"/>
                      <a:pt x="6685032" y="3736217"/>
                      <a:pt x="6681457" y="3748135"/>
                    </a:cubicBezTo>
                    <a:cubicBezTo>
                      <a:pt x="6675973" y="3766417"/>
                      <a:pt x="6667979" y="3783939"/>
                      <a:pt x="6663350" y="3802456"/>
                    </a:cubicBezTo>
                    <a:cubicBezTo>
                      <a:pt x="6660332" y="3814527"/>
                      <a:pt x="6659198" y="3827233"/>
                      <a:pt x="6654297" y="3838670"/>
                    </a:cubicBezTo>
                    <a:cubicBezTo>
                      <a:pt x="6650011" y="3848671"/>
                      <a:pt x="6641056" y="3856098"/>
                      <a:pt x="6636190" y="3865830"/>
                    </a:cubicBezTo>
                    <a:cubicBezTo>
                      <a:pt x="6598707" y="3940795"/>
                      <a:pt x="6660920" y="3842316"/>
                      <a:pt x="6609029" y="3920151"/>
                    </a:cubicBezTo>
                    <a:lnTo>
                      <a:pt x="6554709" y="4083113"/>
                    </a:lnTo>
                    <a:lnTo>
                      <a:pt x="6536602" y="4137434"/>
                    </a:lnTo>
                    <a:cubicBezTo>
                      <a:pt x="6533584" y="4146488"/>
                      <a:pt x="6532842" y="4156654"/>
                      <a:pt x="6527548" y="4164595"/>
                    </a:cubicBezTo>
                    <a:lnTo>
                      <a:pt x="6509441" y="4191755"/>
                    </a:lnTo>
                    <a:cubicBezTo>
                      <a:pt x="6506539" y="4203364"/>
                      <a:pt x="6497831" y="4242136"/>
                      <a:pt x="6491334" y="4255129"/>
                    </a:cubicBezTo>
                    <a:cubicBezTo>
                      <a:pt x="6486468" y="4264861"/>
                      <a:pt x="6479263" y="4273236"/>
                      <a:pt x="6473227" y="4282290"/>
                    </a:cubicBezTo>
                    <a:cubicBezTo>
                      <a:pt x="6440211" y="4381343"/>
                      <a:pt x="6495514" y="4233954"/>
                      <a:pt x="6437013" y="4327557"/>
                    </a:cubicBezTo>
                    <a:cubicBezTo>
                      <a:pt x="6426897" y="4343742"/>
                      <a:pt x="6424943" y="4363771"/>
                      <a:pt x="6418907" y="4381878"/>
                    </a:cubicBezTo>
                    <a:cubicBezTo>
                      <a:pt x="6418903" y="4381891"/>
                      <a:pt x="6400803" y="4436186"/>
                      <a:pt x="6400800" y="4436199"/>
                    </a:cubicBezTo>
                    <a:cubicBezTo>
                      <a:pt x="6397782" y="4451288"/>
                      <a:pt x="6394276" y="4466288"/>
                      <a:pt x="6391746" y="4481466"/>
                    </a:cubicBezTo>
                    <a:cubicBezTo>
                      <a:pt x="6388238" y="4502515"/>
                      <a:pt x="6386878" y="4523915"/>
                      <a:pt x="6382693" y="4544840"/>
                    </a:cubicBezTo>
                    <a:cubicBezTo>
                      <a:pt x="6380821" y="4554198"/>
                      <a:pt x="6375954" y="4562742"/>
                      <a:pt x="6373639" y="4572000"/>
                    </a:cubicBezTo>
                    <a:cubicBezTo>
                      <a:pt x="6359273" y="4629464"/>
                      <a:pt x="6369018" y="4622080"/>
                      <a:pt x="6346479" y="4689696"/>
                    </a:cubicBezTo>
                    <a:lnTo>
                      <a:pt x="6319318" y="4771177"/>
                    </a:lnTo>
                    <a:cubicBezTo>
                      <a:pt x="6316300" y="4780230"/>
                      <a:pt x="6312580" y="4789079"/>
                      <a:pt x="6310265" y="4798337"/>
                    </a:cubicBezTo>
                    <a:cubicBezTo>
                      <a:pt x="6307247" y="4810408"/>
                      <a:pt x="6306112" y="4823114"/>
                      <a:pt x="6301211" y="4834551"/>
                    </a:cubicBezTo>
                    <a:cubicBezTo>
                      <a:pt x="6296925" y="4844552"/>
                      <a:pt x="6287971" y="4851979"/>
                      <a:pt x="6283105" y="4861711"/>
                    </a:cubicBezTo>
                    <a:cubicBezTo>
                      <a:pt x="6245627" y="4936668"/>
                      <a:pt x="6307829" y="4838206"/>
                      <a:pt x="6255944" y="4916032"/>
                    </a:cubicBezTo>
                    <a:cubicBezTo>
                      <a:pt x="6245787" y="4946506"/>
                      <a:pt x="6246686" y="4948078"/>
                      <a:pt x="6228784" y="4979406"/>
                    </a:cubicBezTo>
                    <a:cubicBezTo>
                      <a:pt x="6223385" y="4988853"/>
                      <a:pt x="6215543" y="4996835"/>
                      <a:pt x="6210677" y="5006567"/>
                    </a:cubicBezTo>
                    <a:cubicBezTo>
                      <a:pt x="6195951" y="5036019"/>
                      <a:pt x="6209461" y="5034943"/>
                      <a:pt x="6183516" y="5060888"/>
                    </a:cubicBezTo>
                    <a:cubicBezTo>
                      <a:pt x="6175822" y="5068582"/>
                      <a:pt x="6165409" y="5072959"/>
                      <a:pt x="6156356" y="5078995"/>
                    </a:cubicBezTo>
                    <a:cubicBezTo>
                      <a:pt x="6150320" y="5088048"/>
                      <a:pt x="6145215" y="5097796"/>
                      <a:pt x="6138249" y="5106155"/>
                    </a:cubicBezTo>
                    <a:cubicBezTo>
                      <a:pt x="6130052" y="5115991"/>
                      <a:pt x="6121742" y="5126213"/>
                      <a:pt x="6111089" y="5133315"/>
                    </a:cubicBezTo>
                    <a:cubicBezTo>
                      <a:pt x="6091764" y="5146199"/>
                      <a:pt x="6014577" y="5151037"/>
                      <a:pt x="6011501" y="5151422"/>
                    </a:cubicBezTo>
                    <a:cubicBezTo>
                      <a:pt x="5845488" y="5206760"/>
                      <a:pt x="5976260" y="5169040"/>
                      <a:pt x="5604095" y="5178583"/>
                    </a:cubicBezTo>
                    <a:cubicBezTo>
                      <a:pt x="5570649" y="5189731"/>
                      <a:pt x="5555168" y="5196690"/>
                      <a:pt x="5513560" y="5196690"/>
                    </a:cubicBezTo>
                    <a:cubicBezTo>
                      <a:pt x="5501117" y="5196690"/>
                      <a:pt x="5489417" y="5190654"/>
                      <a:pt x="5477346" y="5187636"/>
                    </a:cubicBezTo>
                    <a:cubicBezTo>
                      <a:pt x="5470035" y="5180325"/>
                      <a:pt x="5437431" y="5144170"/>
                      <a:pt x="5423025" y="5142369"/>
                    </a:cubicBezTo>
                    <a:cubicBezTo>
                      <a:pt x="5407756" y="5140460"/>
                      <a:pt x="5392847" y="5148404"/>
                      <a:pt x="5377758" y="5151422"/>
                    </a:cubicBezTo>
                    <a:cubicBezTo>
                      <a:pt x="5366813" y="5158719"/>
                      <a:pt x="5339734" y="5180213"/>
                      <a:pt x="5323437" y="5178583"/>
                    </a:cubicBezTo>
                    <a:cubicBezTo>
                      <a:pt x="5301576" y="5176397"/>
                      <a:pt x="5281188" y="5166512"/>
                      <a:pt x="5260063" y="5160476"/>
                    </a:cubicBezTo>
                    <a:cubicBezTo>
                      <a:pt x="5254027" y="5148405"/>
                      <a:pt x="5248652" y="5135980"/>
                      <a:pt x="5241956" y="5124262"/>
                    </a:cubicBezTo>
                    <a:cubicBezTo>
                      <a:pt x="5236557" y="5114815"/>
                      <a:pt x="5228715" y="5106833"/>
                      <a:pt x="5223849" y="5097101"/>
                    </a:cubicBezTo>
                    <a:cubicBezTo>
                      <a:pt x="5219581" y="5088565"/>
                      <a:pt x="5219064" y="5078477"/>
                      <a:pt x="5214796" y="5069941"/>
                    </a:cubicBezTo>
                    <a:cubicBezTo>
                      <a:pt x="5202182" y="5044712"/>
                      <a:pt x="5170614" y="5008740"/>
                      <a:pt x="5142368" y="5006567"/>
                    </a:cubicBezTo>
                    <a:lnTo>
                      <a:pt x="5024673" y="4997513"/>
                    </a:lnTo>
                    <a:cubicBezTo>
                      <a:pt x="5018637" y="4988460"/>
                      <a:pt x="5014260" y="4978047"/>
                      <a:pt x="5006566" y="4970353"/>
                    </a:cubicBezTo>
                    <a:cubicBezTo>
                      <a:pt x="4998872" y="4962659"/>
                      <a:pt x="4986372" y="4960605"/>
                      <a:pt x="4979406" y="4952246"/>
                    </a:cubicBezTo>
                    <a:cubicBezTo>
                      <a:pt x="4970766" y="4941878"/>
                      <a:pt x="4970842" y="4925575"/>
                      <a:pt x="4961299" y="4916032"/>
                    </a:cubicBezTo>
                    <a:cubicBezTo>
                      <a:pt x="4951756" y="4906489"/>
                      <a:pt x="4936803" y="4904621"/>
                      <a:pt x="4925085" y="4897925"/>
                    </a:cubicBezTo>
                    <a:cubicBezTo>
                      <a:pt x="4915638" y="4892526"/>
                      <a:pt x="4906978" y="4885854"/>
                      <a:pt x="4897924" y="4879818"/>
                    </a:cubicBezTo>
                    <a:cubicBezTo>
                      <a:pt x="4885853" y="4882836"/>
                      <a:pt x="4864508" y="4876748"/>
                      <a:pt x="4861710" y="4888872"/>
                    </a:cubicBezTo>
                    <a:cubicBezTo>
                      <a:pt x="4840845" y="4979289"/>
                      <a:pt x="4855985" y="4982733"/>
                      <a:pt x="4897924" y="5024674"/>
                    </a:cubicBezTo>
                    <a:cubicBezTo>
                      <a:pt x="4837860" y="5039689"/>
                      <a:pt x="4815424" y="5047514"/>
                      <a:pt x="4734962" y="5042781"/>
                    </a:cubicBezTo>
                    <a:cubicBezTo>
                      <a:pt x="4724100" y="5042142"/>
                      <a:pt x="4716855" y="5030710"/>
                      <a:pt x="4707802" y="5024674"/>
                    </a:cubicBezTo>
                    <a:cubicBezTo>
                      <a:pt x="4698748" y="5027692"/>
                      <a:pt x="4687389" y="5026979"/>
                      <a:pt x="4680641" y="5033727"/>
                    </a:cubicBezTo>
                    <a:cubicBezTo>
                      <a:pt x="4612179" y="5102188"/>
                      <a:pt x="4674610" y="5070608"/>
                      <a:pt x="4617267" y="5115208"/>
                    </a:cubicBezTo>
                    <a:cubicBezTo>
                      <a:pt x="4560349" y="5159478"/>
                      <a:pt x="4574993" y="5144056"/>
                      <a:pt x="4517679" y="5169529"/>
                    </a:cubicBezTo>
                    <a:cubicBezTo>
                      <a:pt x="4505346" y="5175010"/>
                      <a:pt x="4494102" y="5182897"/>
                      <a:pt x="4481465" y="5187636"/>
                    </a:cubicBezTo>
                    <a:cubicBezTo>
                      <a:pt x="4466848" y="5193118"/>
                      <a:pt x="4412283" y="5203283"/>
                      <a:pt x="4399984" y="5205743"/>
                    </a:cubicBezTo>
                    <a:cubicBezTo>
                      <a:pt x="4390930" y="5211779"/>
                      <a:pt x="4382555" y="5218984"/>
                      <a:pt x="4372823" y="5223850"/>
                    </a:cubicBezTo>
                    <a:cubicBezTo>
                      <a:pt x="4338729" y="5240897"/>
                      <a:pt x="4325922" y="5242365"/>
                      <a:pt x="4291342" y="5251010"/>
                    </a:cubicBezTo>
                    <a:cubicBezTo>
                      <a:pt x="4279271" y="5257046"/>
                      <a:pt x="4267533" y="5263800"/>
                      <a:pt x="4255128" y="5269117"/>
                    </a:cubicBezTo>
                    <a:cubicBezTo>
                      <a:pt x="4231455" y="5279263"/>
                      <a:pt x="4217288" y="5279564"/>
                      <a:pt x="4191754" y="5287224"/>
                    </a:cubicBezTo>
                    <a:cubicBezTo>
                      <a:pt x="4173472" y="5292708"/>
                      <a:pt x="4155540" y="5299295"/>
                      <a:pt x="4137433" y="5305331"/>
                    </a:cubicBezTo>
                    <a:lnTo>
                      <a:pt x="4110273" y="5314385"/>
                    </a:lnTo>
                    <a:lnTo>
                      <a:pt x="4083112" y="5323438"/>
                    </a:lnTo>
                    <a:cubicBezTo>
                      <a:pt x="4031809" y="5320420"/>
                      <a:pt x="3979176" y="5326378"/>
                      <a:pt x="3929204" y="5314385"/>
                    </a:cubicBezTo>
                    <a:cubicBezTo>
                      <a:pt x="3901520" y="5307741"/>
                      <a:pt x="3883785" y="5278119"/>
                      <a:pt x="3856776" y="5269117"/>
                    </a:cubicBezTo>
                    <a:lnTo>
                      <a:pt x="3829615" y="5260064"/>
                    </a:lnTo>
                    <a:cubicBezTo>
                      <a:pt x="3823580" y="5251010"/>
                      <a:pt x="3820363" y="5239227"/>
                      <a:pt x="3811509" y="5232903"/>
                    </a:cubicBezTo>
                    <a:cubicBezTo>
                      <a:pt x="3798285" y="5223457"/>
                      <a:pt x="3780777" y="5222065"/>
                      <a:pt x="3766241" y="5214797"/>
                    </a:cubicBezTo>
                    <a:cubicBezTo>
                      <a:pt x="3756509" y="5209931"/>
                      <a:pt x="3748528" y="5202088"/>
                      <a:pt x="3739081" y="5196690"/>
                    </a:cubicBezTo>
                    <a:cubicBezTo>
                      <a:pt x="3727363" y="5189994"/>
                      <a:pt x="3714585" y="5185279"/>
                      <a:pt x="3702867" y="5178583"/>
                    </a:cubicBezTo>
                    <a:cubicBezTo>
                      <a:pt x="3693420" y="5173185"/>
                      <a:pt x="3684066" y="5167442"/>
                      <a:pt x="3675707" y="5160476"/>
                    </a:cubicBezTo>
                    <a:cubicBezTo>
                      <a:pt x="3640320" y="5130987"/>
                      <a:pt x="3647026" y="5118221"/>
                      <a:pt x="3594225" y="5097101"/>
                    </a:cubicBezTo>
                    <a:cubicBezTo>
                      <a:pt x="3579136" y="5091066"/>
                      <a:pt x="3563809" y="5085595"/>
                      <a:pt x="3548958" y="5078995"/>
                    </a:cubicBezTo>
                    <a:cubicBezTo>
                      <a:pt x="3515650" y="5064192"/>
                      <a:pt x="3517457" y="5059802"/>
                      <a:pt x="3485584" y="5051834"/>
                    </a:cubicBezTo>
                    <a:cubicBezTo>
                      <a:pt x="3470655" y="5048102"/>
                      <a:pt x="3455245" y="5046513"/>
                      <a:pt x="3440316" y="5042781"/>
                    </a:cubicBezTo>
                    <a:cubicBezTo>
                      <a:pt x="3431058" y="5040466"/>
                      <a:pt x="3422414" y="5036042"/>
                      <a:pt x="3413156" y="5033727"/>
                    </a:cubicBezTo>
                    <a:lnTo>
                      <a:pt x="3340728" y="5015620"/>
                    </a:lnTo>
                    <a:cubicBezTo>
                      <a:pt x="3223033" y="5018638"/>
                      <a:pt x="3105243" y="5019074"/>
                      <a:pt x="2987643" y="5024674"/>
                    </a:cubicBezTo>
                    <a:cubicBezTo>
                      <a:pt x="2978111" y="5025128"/>
                      <a:pt x="2969019" y="5029459"/>
                      <a:pt x="2960483" y="5033727"/>
                    </a:cubicBezTo>
                    <a:cubicBezTo>
                      <a:pt x="2950751" y="5038593"/>
                      <a:pt x="2942376" y="5045798"/>
                      <a:pt x="2933322" y="5051834"/>
                    </a:cubicBezTo>
                    <a:cubicBezTo>
                      <a:pt x="2924269" y="5045798"/>
                      <a:pt x="2914521" y="5040693"/>
                      <a:pt x="2906162" y="5033727"/>
                    </a:cubicBezTo>
                    <a:cubicBezTo>
                      <a:pt x="2896326" y="5025530"/>
                      <a:pt x="2891557" y="5009078"/>
                      <a:pt x="2879002" y="5006567"/>
                    </a:cubicBezTo>
                    <a:cubicBezTo>
                      <a:pt x="2858077" y="5002382"/>
                      <a:pt x="2836752" y="5012602"/>
                      <a:pt x="2815627" y="5015620"/>
                    </a:cubicBezTo>
                    <a:cubicBezTo>
                      <a:pt x="2803556" y="5033727"/>
                      <a:pt x="2786294" y="5049296"/>
                      <a:pt x="2779413" y="5069941"/>
                    </a:cubicBezTo>
                    <a:lnTo>
                      <a:pt x="2752253" y="5151422"/>
                    </a:lnTo>
                    <a:cubicBezTo>
                      <a:pt x="2749235" y="5160476"/>
                      <a:pt x="2748494" y="5170643"/>
                      <a:pt x="2743200" y="5178583"/>
                    </a:cubicBezTo>
                    <a:cubicBezTo>
                      <a:pt x="2737164" y="5187636"/>
                      <a:pt x="2729959" y="5196011"/>
                      <a:pt x="2725093" y="5205743"/>
                    </a:cubicBezTo>
                    <a:cubicBezTo>
                      <a:pt x="2720825" y="5214279"/>
                      <a:pt x="2720674" y="5224561"/>
                      <a:pt x="2716039" y="5232903"/>
                    </a:cubicBezTo>
                    <a:cubicBezTo>
                      <a:pt x="2695146" y="5270510"/>
                      <a:pt x="2687254" y="5288036"/>
                      <a:pt x="2652665" y="5305331"/>
                    </a:cubicBezTo>
                    <a:cubicBezTo>
                      <a:pt x="2644129" y="5309599"/>
                      <a:pt x="2634558" y="5311367"/>
                      <a:pt x="2625505" y="5314385"/>
                    </a:cubicBezTo>
                    <a:cubicBezTo>
                      <a:pt x="2565148" y="5311367"/>
                      <a:pt x="2504469" y="5312258"/>
                      <a:pt x="2444435" y="5305331"/>
                    </a:cubicBezTo>
                    <a:cubicBezTo>
                      <a:pt x="2256210" y="5283612"/>
                      <a:pt x="2470645" y="5293556"/>
                      <a:pt x="2362954" y="5278171"/>
                    </a:cubicBezTo>
                    <a:cubicBezTo>
                      <a:pt x="2263606" y="5263977"/>
                      <a:pt x="2320845" y="5270889"/>
                      <a:pt x="2190938" y="5260064"/>
                    </a:cubicBezTo>
                    <a:cubicBezTo>
                      <a:pt x="2160415" y="5214278"/>
                      <a:pt x="2189401" y="5245714"/>
                      <a:pt x="2145671" y="5223850"/>
                    </a:cubicBezTo>
                    <a:cubicBezTo>
                      <a:pt x="2135939" y="5218984"/>
                      <a:pt x="2128453" y="5210162"/>
                      <a:pt x="2118510" y="5205743"/>
                    </a:cubicBezTo>
                    <a:cubicBezTo>
                      <a:pt x="2038309" y="5170098"/>
                      <a:pt x="1983674" y="5183610"/>
                      <a:pt x="1883120" y="5178583"/>
                    </a:cubicBezTo>
                    <a:cubicBezTo>
                      <a:pt x="1867160" y="5176987"/>
                      <a:pt x="1786334" y="5173317"/>
                      <a:pt x="1756372" y="5160476"/>
                    </a:cubicBezTo>
                    <a:cubicBezTo>
                      <a:pt x="1737907" y="5152562"/>
                      <a:pt x="1714137" y="5129712"/>
                      <a:pt x="1702051" y="5115208"/>
                    </a:cubicBezTo>
                    <a:cubicBezTo>
                      <a:pt x="1695085" y="5106849"/>
                      <a:pt x="1691638" y="5095742"/>
                      <a:pt x="1683944" y="5088048"/>
                    </a:cubicBezTo>
                    <a:cubicBezTo>
                      <a:pt x="1676250" y="5080354"/>
                      <a:pt x="1665143" y="5076907"/>
                      <a:pt x="1656784" y="5069941"/>
                    </a:cubicBezTo>
                    <a:cubicBezTo>
                      <a:pt x="1633754" y="5050749"/>
                      <a:pt x="1630227" y="5036573"/>
                      <a:pt x="1602463" y="5024674"/>
                    </a:cubicBezTo>
                    <a:cubicBezTo>
                      <a:pt x="1591026" y="5019772"/>
                      <a:pt x="1578320" y="5018638"/>
                      <a:pt x="1566249" y="5015620"/>
                    </a:cubicBezTo>
                    <a:cubicBezTo>
                      <a:pt x="1557196" y="5006567"/>
                      <a:pt x="1549742" y="4995562"/>
                      <a:pt x="1539089" y="4988460"/>
                    </a:cubicBezTo>
                    <a:cubicBezTo>
                      <a:pt x="1531148" y="4983166"/>
                      <a:pt x="1519260" y="4985516"/>
                      <a:pt x="1511928" y="4979406"/>
                    </a:cubicBezTo>
                    <a:cubicBezTo>
                      <a:pt x="1446154" y="4924595"/>
                      <a:pt x="1519883" y="4954899"/>
                      <a:pt x="1457608" y="4934139"/>
                    </a:cubicBezTo>
                    <a:cubicBezTo>
                      <a:pt x="1448554" y="4925086"/>
                      <a:pt x="1440866" y="4914421"/>
                      <a:pt x="1430447" y="4906979"/>
                    </a:cubicBezTo>
                    <a:cubicBezTo>
                      <a:pt x="1419465" y="4899135"/>
                      <a:pt x="1406638" y="4894189"/>
                      <a:pt x="1394233" y="4888872"/>
                    </a:cubicBezTo>
                    <a:cubicBezTo>
                      <a:pt x="1379127" y="4882398"/>
                      <a:pt x="1345223" y="4873638"/>
                      <a:pt x="1330859" y="4870765"/>
                    </a:cubicBezTo>
                    <a:cubicBezTo>
                      <a:pt x="1312859" y="4867165"/>
                      <a:pt x="1294538" y="4865311"/>
                      <a:pt x="1276538" y="4861711"/>
                    </a:cubicBezTo>
                    <a:cubicBezTo>
                      <a:pt x="1242323" y="4854868"/>
                      <a:pt x="1220659" y="4846103"/>
                      <a:pt x="1186004" y="4834551"/>
                    </a:cubicBezTo>
                    <a:lnTo>
                      <a:pt x="1158843" y="4825498"/>
                    </a:lnTo>
                    <a:cubicBezTo>
                      <a:pt x="1155825" y="4816444"/>
                      <a:pt x="1149790" y="4807880"/>
                      <a:pt x="1149790" y="4798337"/>
                    </a:cubicBezTo>
                    <a:cubicBezTo>
                      <a:pt x="1149790" y="4762504"/>
                      <a:pt x="1180436" y="4752586"/>
                      <a:pt x="1140736" y="4716856"/>
                    </a:cubicBezTo>
                    <a:cubicBezTo>
                      <a:pt x="1120673" y="4698799"/>
                      <a:pt x="1092451" y="4692713"/>
                      <a:pt x="1068309" y="4680642"/>
                    </a:cubicBezTo>
                    <a:cubicBezTo>
                      <a:pt x="1056238" y="4674606"/>
                      <a:pt x="1045408" y="4664754"/>
                      <a:pt x="1032095" y="4662535"/>
                    </a:cubicBezTo>
                    <a:cubicBezTo>
                      <a:pt x="962595" y="4650952"/>
                      <a:pt x="995774" y="4657082"/>
                      <a:pt x="932507" y="4644428"/>
                    </a:cubicBezTo>
                    <a:cubicBezTo>
                      <a:pt x="869133" y="4647446"/>
                      <a:pt x="805274" y="4645097"/>
                      <a:pt x="742384" y="4653482"/>
                    </a:cubicBezTo>
                    <a:cubicBezTo>
                      <a:pt x="604589" y="4671855"/>
                      <a:pt x="702204" y="4669409"/>
                      <a:pt x="633742" y="4698749"/>
                    </a:cubicBezTo>
                    <a:cubicBezTo>
                      <a:pt x="622305" y="4703650"/>
                      <a:pt x="609599" y="4704784"/>
                      <a:pt x="597528" y="4707802"/>
                    </a:cubicBezTo>
                    <a:cubicBezTo>
                      <a:pt x="588475" y="4719873"/>
                      <a:pt x="581960" y="4734356"/>
                      <a:pt x="570368" y="4744016"/>
                    </a:cubicBezTo>
                    <a:cubicBezTo>
                      <a:pt x="563037" y="4750125"/>
                      <a:pt x="551929" y="4749194"/>
                      <a:pt x="543208" y="4753070"/>
                    </a:cubicBezTo>
                    <a:cubicBezTo>
                      <a:pt x="524709" y="4761292"/>
                      <a:pt x="506584" y="4770399"/>
                      <a:pt x="488887" y="4780230"/>
                    </a:cubicBezTo>
                    <a:cubicBezTo>
                      <a:pt x="479375" y="4785514"/>
                      <a:pt x="471458" y="4793471"/>
                      <a:pt x="461726" y="4798337"/>
                    </a:cubicBezTo>
                    <a:cubicBezTo>
                      <a:pt x="435142" y="4811629"/>
                      <a:pt x="406829" y="4821259"/>
                      <a:pt x="380245" y="4834551"/>
                    </a:cubicBezTo>
                    <a:cubicBezTo>
                      <a:pt x="338548" y="4855400"/>
                      <a:pt x="361050" y="4862980"/>
                      <a:pt x="298764" y="4870765"/>
                    </a:cubicBezTo>
                    <a:cubicBezTo>
                      <a:pt x="184306" y="4885071"/>
                      <a:pt x="250605" y="4878084"/>
                      <a:pt x="99588" y="4888872"/>
                    </a:cubicBezTo>
                    <a:cubicBezTo>
                      <a:pt x="82035" y="4906424"/>
                      <a:pt x="64825" y="4920083"/>
                      <a:pt x="54320" y="4943193"/>
                    </a:cubicBezTo>
                    <a:cubicBezTo>
                      <a:pt x="43651" y="4966666"/>
                      <a:pt x="35313" y="4991159"/>
                      <a:pt x="27160" y="5015620"/>
                    </a:cubicBezTo>
                    <a:cubicBezTo>
                      <a:pt x="23225" y="5027424"/>
                      <a:pt x="23008" y="5040397"/>
                      <a:pt x="18107" y="5051834"/>
                    </a:cubicBezTo>
                    <a:cubicBezTo>
                      <a:pt x="13821" y="5061835"/>
                      <a:pt x="6036" y="5069941"/>
                      <a:pt x="0" y="5078995"/>
                    </a:cubicBezTo>
                    <a:lnTo>
                      <a:pt x="18107" y="5133315"/>
                    </a:lnTo>
                    <a:lnTo>
                      <a:pt x="27160" y="5160476"/>
                    </a:lnTo>
                    <a:cubicBezTo>
                      <a:pt x="30178" y="5184618"/>
                      <a:pt x="34539" y="5208630"/>
                      <a:pt x="36213" y="5232903"/>
                    </a:cubicBezTo>
                    <a:cubicBezTo>
                      <a:pt x="40578" y="5296199"/>
                      <a:pt x="22147" y="5363942"/>
                      <a:pt x="45267" y="5423026"/>
                    </a:cubicBezTo>
                    <a:cubicBezTo>
                      <a:pt x="54335" y="5446201"/>
                      <a:pt x="92819" y="5440455"/>
                      <a:pt x="117695" y="5441133"/>
                    </a:cubicBezTo>
                    <a:cubicBezTo>
                      <a:pt x="425413" y="5449525"/>
                      <a:pt x="733330" y="5447169"/>
                      <a:pt x="1041148" y="5450187"/>
                    </a:cubicBezTo>
                    <a:cubicBezTo>
                      <a:pt x="1474965" y="5536950"/>
                      <a:pt x="1100908" y="5468559"/>
                      <a:pt x="2181885" y="5459240"/>
                    </a:cubicBezTo>
                    <a:cubicBezTo>
                      <a:pt x="2233188" y="5456222"/>
                      <a:pt x="2284657" y="5455301"/>
                      <a:pt x="2335794" y="5450187"/>
                    </a:cubicBezTo>
                    <a:cubicBezTo>
                      <a:pt x="2345290" y="5449237"/>
                      <a:pt x="2353414" y="5441363"/>
                      <a:pt x="2362954" y="5441133"/>
                    </a:cubicBezTo>
                    <a:cubicBezTo>
                      <a:pt x="2604328" y="5435317"/>
                      <a:pt x="2845805" y="5435098"/>
                      <a:pt x="3087231" y="5432080"/>
                    </a:cubicBezTo>
                    <a:cubicBezTo>
                      <a:pt x="3126463" y="5429062"/>
                      <a:pt x="3165924" y="5428226"/>
                      <a:pt x="3204926" y="5423026"/>
                    </a:cubicBezTo>
                    <a:cubicBezTo>
                      <a:pt x="3256565" y="5416141"/>
                      <a:pt x="3358835" y="5395866"/>
                      <a:pt x="3358835" y="5395866"/>
                    </a:cubicBezTo>
                    <a:lnTo>
                      <a:pt x="4309449" y="5404919"/>
                    </a:lnTo>
                    <a:cubicBezTo>
                      <a:pt x="4493605" y="5408247"/>
                      <a:pt x="4677660" y="5415947"/>
                      <a:pt x="4861710" y="5423026"/>
                    </a:cubicBezTo>
                    <a:lnTo>
                      <a:pt x="5097101" y="5432080"/>
                    </a:lnTo>
                    <a:lnTo>
                      <a:pt x="5739897" y="5441133"/>
                    </a:lnTo>
                    <a:cubicBezTo>
                      <a:pt x="6171292" y="5482219"/>
                      <a:pt x="5936115" y="5466623"/>
                      <a:pt x="6708617" y="5450187"/>
                    </a:cubicBezTo>
                    <a:cubicBezTo>
                      <a:pt x="6758797" y="5449119"/>
                      <a:pt x="6780914" y="5439646"/>
                      <a:pt x="6826312" y="5432080"/>
                    </a:cubicBezTo>
                    <a:cubicBezTo>
                      <a:pt x="6883571" y="5422537"/>
                      <a:pt x="6940379" y="5408328"/>
                      <a:pt x="6998328" y="5404919"/>
                    </a:cubicBezTo>
                    <a:lnTo>
                      <a:pt x="7152237" y="5395866"/>
                    </a:lnTo>
                    <a:cubicBezTo>
                      <a:pt x="7282896" y="5352311"/>
                      <a:pt x="7049999" y="5427065"/>
                      <a:pt x="7469109" y="5377759"/>
                    </a:cubicBezTo>
                    <a:cubicBezTo>
                      <a:pt x="7479915" y="5376488"/>
                      <a:pt x="7481180" y="5359652"/>
                      <a:pt x="7487215" y="5350599"/>
                    </a:cubicBezTo>
                    <a:cubicBezTo>
                      <a:pt x="7490233" y="5317403"/>
                      <a:pt x="7492588" y="5284139"/>
                      <a:pt x="7496269" y="5251010"/>
                    </a:cubicBezTo>
                    <a:cubicBezTo>
                      <a:pt x="7498626" y="5229801"/>
                      <a:pt x="7505322" y="5208975"/>
                      <a:pt x="7505322" y="5187636"/>
                    </a:cubicBezTo>
                    <a:cubicBezTo>
                      <a:pt x="7505322" y="5021629"/>
                      <a:pt x="7501800" y="4855611"/>
                      <a:pt x="7496269" y="4689696"/>
                    </a:cubicBezTo>
                    <a:cubicBezTo>
                      <a:pt x="7495756" y="4674316"/>
                      <a:pt x="7489498" y="4659646"/>
                      <a:pt x="7487215" y="4644428"/>
                    </a:cubicBezTo>
                    <a:cubicBezTo>
                      <a:pt x="7457005" y="4443025"/>
                      <a:pt x="7481459" y="4570372"/>
                      <a:pt x="7460055" y="4463359"/>
                    </a:cubicBezTo>
                    <a:cubicBezTo>
                      <a:pt x="7440417" y="4266978"/>
                      <a:pt x="7453843" y="4341770"/>
                      <a:pt x="7432895" y="4237022"/>
                    </a:cubicBezTo>
                    <a:cubicBezTo>
                      <a:pt x="7435913" y="4104238"/>
                      <a:pt x="7436639" y="3971382"/>
                      <a:pt x="7441948" y="3838670"/>
                    </a:cubicBezTo>
                    <a:cubicBezTo>
                      <a:pt x="7442682" y="3820328"/>
                      <a:pt x="7449478" y="3802642"/>
                      <a:pt x="7451002" y="3784349"/>
                    </a:cubicBezTo>
                    <a:cubicBezTo>
                      <a:pt x="7468054" y="3579731"/>
                      <a:pt x="7445188" y="3680853"/>
                      <a:pt x="7469109" y="3585173"/>
                    </a:cubicBezTo>
                    <a:cubicBezTo>
                      <a:pt x="7472127" y="3542923"/>
                      <a:pt x="7471199" y="3500205"/>
                      <a:pt x="7478162" y="3458424"/>
                    </a:cubicBezTo>
                    <a:cubicBezTo>
                      <a:pt x="7480381" y="3445111"/>
                      <a:pt x="7493622" y="3435444"/>
                      <a:pt x="7496269" y="3422210"/>
                    </a:cubicBezTo>
                    <a:cubicBezTo>
                      <a:pt x="7501532" y="3395896"/>
                      <a:pt x="7513854" y="3194657"/>
                      <a:pt x="7514376" y="3186820"/>
                    </a:cubicBezTo>
                    <a:cubicBezTo>
                      <a:pt x="7511358" y="2942377"/>
                      <a:pt x="7510635" y="2697894"/>
                      <a:pt x="7505322" y="2453490"/>
                    </a:cubicBezTo>
                    <a:cubicBezTo>
                      <a:pt x="7503625" y="2375437"/>
                      <a:pt x="7501188" y="2373574"/>
                      <a:pt x="7487215" y="2317688"/>
                    </a:cubicBezTo>
                    <a:cubicBezTo>
                      <a:pt x="7484197" y="2284492"/>
                      <a:pt x="7482567" y="2251141"/>
                      <a:pt x="7478162" y="2218100"/>
                    </a:cubicBezTo>
                    <a:cubicBezTo>
                      <a:pt x="7476518" y="2205766"/>
                      <a:pt x="7470869" y="2194204"/>
                      <a:pt x="7469109" y="2181886"/>
                    </a:cubicBezTo>
                    <a:cubicBezTo>
                      <a:pt x="7464820" y="2151862"/>
                      <a:pt x="7463073" y="2121529"/>
                      <a:pt x="7460055" y="2091351"/>
                    </a:cubicBezTo>
                    <a:cubicBezTo>
                      <a:pt x="7457037" y="2024959"/>
                      <a:pt x="7456165" y="1958435"/>
                      <a:pt x="7451002" y="1892175"/>
                    </a:cubicBezTo>
                    <a:cubicBezTo>
                      <a:pt x="7438054" y="1726014"/>
                      <a:pt x="7410860" y="1560820"/>
                      <a:pt x="7405734" y="1394234"/>
                    </a:cubicBezTo>
                    <a:cubicBezTo>
                      <a:pt x="7387801" y="811401"/>
                      <a:pt x="7361384" y="928852"/>
                      <a:pt x="7423841" y="679010"/>
                    </a:cubicBezTo>
                    <a:cubicBezTo>
                      <a:pt x="7426859" y="624689"/>
                      <a:pt x="7427737" y="570207"/>
                      <a:pt x="7432895" y="516048"/>
                    </a:cubicBezTo>
                    <a:cubicBezTo>
                      <a:pt x="7433800" y="506548"/>
                      <a:pt x="7437680" y="497424"/>
                      <a:pt x="7441948" y="488888"/>
                    </a:cubicBezTo>
                    <a:cubicBezTo>
                      <a:pt x="7446814" y="479156"/>
                      <a:pt x="7449493" y="481343"/>
                      <a:pt x="7451002" y="479834"/>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710843" y="3032220"/>
                <a:ext cx="822671" cy="807115"/>
              </a:xfrm>
              <a:custGeom>
                <a:avLst/>
                <a:gdLst>
                  <a:gd name="connsiteX0" fmla="*/ 634005 w 822671"/>
                  <a:gd name="connsiteY0" fmla="*/ 73119 h 807115"/>
                  <a:gd name="connsiteX1" fmla="*/ 634005 w 822671"/>
                  <a:gd name="connsiteY1" fmla="*/ 73119 h 807115"/>
                  <a:gd name="connsiteX2" fmla="*/ 317133 w 822671"/>
                  <a:gd name="connsiteY2" fmla="*/ 691 h 807115"/>
                  <a:gd name="connsiteX3" fmla="*/ 99850 w 822671"/>
                  <a:gd name="connsiteY3" fmla="*/ 9744 h 807115"/>
                  <a:gd name="connsiteX4" fmla="*/ 63636 w 822671"/>
                  <a:gd name="connsiteY4" fmla="*/ 18798 h 807115"/>
                  <a:gd name="connsiteX5" fmla="*/ 54583 w 822671"/>
                  <a:gd name="connsiteY5" fmla="*/ 45958 h 807115"/>
                  <a:gd name="connsiteX6" fmla="*/ 27422 w 822671"/>
                  <a:gd name="connsiteY6" fmla="*/ 73119 h 807115"/>
                  <a:gd name="connsiteX7" fmla="*/ 18369 w 822671"/>
                  <a:gd name="connsiteY7" fmla="*/ 100279 h 807115"/>
                  <a:gd name="connsiteX8" fmla="*/ 262 w 822671"/>
                  <a:gd name="connsiteY8" fmla="*/ 127439 h 807115"/>
                  <a:gd name="connsiteX9" fmla="*/ 27422 w 822671"/>
                  <a:gd name="connsiteY9" fmla="*/ 190814 h 807115"/>
                  <a:gd name="connsiteX10" fmla="*/ 54583 w 822671"/>
                  <a:gd name="connsiteY10" fmla="*/ 208921 h 807115"/>
                  <a:gd name="connsiteX11" fmla="*/ 81743 w 822671"/>
                  <a:gd name="connsiteY11" fmla="*/ 236081 h 807115"/>
                  <a:gd name="connsiteX12" fmla="*/ 172278 w 822671"/>
                  <a:gd name="connsiteY12" fmla="*/ 317562 h 807115"/>
                  <a:gd name="connsiteX13" fmla="*/ 217545 w 822671"/>
                  <a:gd name="connsiteY13" fmla="*/ 362830 h 807115"/>
                  <a:gd name="connsiteX14" fmla="*/ 208492 w 822671"/>
                  <a:gd name="connsiteY14" fmla="*/ 389990 h 807115"/>
                  <a:gd name="connsiteX15" fmla="*/ 181331 w 822671"/>
                  <a:gd name="connsiteY15" fmla="*/ 408097 h 807115"/>
                  <a:gd name="connsiteX16" fmla="*/ 163224 w 822671"/>
                  <a:gd name="connsiteY16" fmla="*/ 435257 h 807115"/>
                  <a:gd name="connsiteX17" fmla="*/ 181331 w 822671"/>
                  <a:gd name="connsiteY17" fmla="*/ 580113 h 807115"/>
                  <a:gd name="connsiteX18" fmla="*/ 199438 w 822671"/>
                  <a:gd name="connsiteY18" fmla="*/ 607273 h 807115"/>
                  <a:gd name="connsiteX19" fmla="*/ 226599 w 822671"/>
                  <a:gd name="connsiteY19" fmla="*/ 634433 h 807115"/>
                  <a:gd name="connsiteX20" fmla="*/ 262812 w 822671"/>
                  <a:gd name="connsiteY20" fmla="*/ 589166 h 807115"/>
                  <a:gd name="connsiteX21" fmla="*/ 289973 w 822671"/>
                  <a:gd name="connsiteY21" fmla="*/ 571059 h 807115"/>
                  <a:gd name="connsiteX22" fmla="*/ 380507 w 822671"/>
                  <a:gd name="connsiteY22" fmla="*/ 580113 h 807115"/>
                  <a:gd name="connsiteX23" fmla="*/ 398614 w 822671"/>
                  <a:gd name="connsiteY23" fmla="*/ 616327 h 807115"/>
                  <a:gd name="connsiteX24" fmla="*/ 416721 w 822671"/>
                  <a:gd name="connsiteY24" fmla="*/ 643487 h 807115"/>
                  <a:gd name="connsiteX25" fmla="*/ 461989 w 822671"/>
                  <a:gd name="connsiteY25" fmla="*/ 761182 h 807115"/>
                  <a:gd name="connsiteX26" fmla="*/ 498203 w 822671"/>
                  <a:gd name="connsiteY26" fmla="*/ 806449 h 807115"/>
                  <a:gd name="connsiteX27" fmla="*/ 507256 w 822671"/>
                  <a:gd name="connsiteY27" fmla="*/ 779289 h 807115"/>
                  <a:gd name="connsiteX28" fmla="*/ 516309 w 822671"/>
                  <a:gd name="connsiteY28" fmla="*/ 697808 h 807115"/>
                  <a:gd name="connsiteX29" fmla="*/ 543470 w 822671"/>
                  <a:gd name="connsiteY29" fmla="*/ 688754 h 807115"/>
                  <a:gd name="connsiteX30" fmla="*/ 597791 w 822671"/>
                  <a:gd name="connsiteY30" fmla="*/ 697808 h 807115"/>
                  <a:gd name="connsiteX31" fmla="*/ 634005 w 822671"/>
                  <a:gd name="connsiteY31" fmla="*/ 743075 h 807115"/>
                  <a:gd name="connsiteX32" fmla="*/ 697379 w 822671"/>
                  <a:gd name="connsiteY32" fmla="*/ 806449 h 807115"/>
                  <a:gd name="connsiteX33" fmla="*/ 724539 w 822671"/>
                  <a:gd name="connsiteY33" fmla="*/ 788342 h 807115"/>
                  <a:gd name="connsiteX34" fmla="*/ 715486 w 822671"/>
                  <a:gd name="connsiteY34" fmla="*/ 724968 h 807115"/>
                  <a:gd name="connsiteX35" fmla="*/ 670218 w 822671"/>
                  <a:gd name="connsiteY35" fmla="*/ 634433 h 807115"/>
                  <a:gd name="connsiteX36" fmla="*/ 643058 w 822671"/>
                  <a:gd name="connsiteY36" fmla="*/ 616327 h 807115"/>
                  <a:gd name="connsiteX37" fmla="*/ 579684 w 822671"/>
                  <a:gd name="connsiteY37" fmla="*/ 525792 h 807115"/>
                  <a:gd name="connsiteX38" fmla="*/ 570630 w 822671"/>
                  <a:gd name="connsiteY38" fmla="*/ 498631 h 807115"/>
                  <a:gd name="connsiteX39" fmla="*/ 561577 w 822671"/>
                  <a:gd name="connsiteY39" fmla="*/ 435257 h 807115"/>
                  <a:gd name="connsiteX40" fmla="*/ 552523 w 822671"/>
                  <a:gd name="connsiteY40" fmla="*/ 408097 h 807115"/>
                  <a:gd name="connsiteX41" fmla="*/ 561577 w 822671"/>
                  <a:gd name="connsiteY41" fmla="*/ 326616 h 807115"/>
                  <a:gd name="connsiteX42" fmla="*/ 661165 w 822671"/>
                  <a:gd name="connsiteY42" fmla="*/ 335669 h 807115"/>
                  <a:gd name="connsiteX43" fmla="*/ 688325 w 822671"/>
                  <a:gd name="connsiteY43" fmla="*/ 353776 h 807115"/>
                  <a:gd name="connsiteX44" fmla="*/ 715486 w 822671"/>
                  <a:gd name="connsiteY44" fmla="*/ 362830 h 807115"/>
                  <a:gd name="connsiteX45" fmla="*/ 769807 w 822671"/>
                  <a:gd name="connsiteY45" fmla="*/ 389990 h 807115"/>
                  <a:gd name="connsiteX46" fmla="*/ 815074 w 822671"/>
                  <a:gd name="connsiteY46" fmla="*/ 380936 h 807115"/>
                  <a:gd name="connsiteX47" fmla="*/ 778860 w 822671"/>
                  <a:gd name="connsiteY47" fmla="*/ 290402 h 807115"/>
                  <a:gd name="connsiteX48" fmla="*/ 760753 w 822671"/>
                  <a:gd name="connsiteY48" fmla="*/ 263241 h 807115"/>
                  <a:gd name="connsiteX49" fmla="*/ 742646 w 822671"/>
                  <a:gd name="connsiteY49" fmla="*/ 208921 h 807115"/>
                  <a:gd name="connsiteX50" fmla="*/ 733593 w 822671"/>
                  <a:gd name="connsiteY50" fmla="*/ 181760 h 807115"/>
                  <a:gd name="connsiteX51" fmla="*/ 706432 w 822671"/>
                  <a:gd name="connsiteY51" fmla="*/ 145546 h 807115"/>
                  <a:gd name="connsiteX52" fmla="*/ 751700 w 822671"/>
                  <a:gd name="connsiteY52" fmla="*/ 100279 h 807115"/>
                  <a:gd name="connsiteX53" fmla="*/ 742646 w 822671"/>
                  <a:gd name="connsiteY53" fmla="*/ 73119 h 807115"/>
                  <a:gd name="connsiteX54" fmla="*/ 679272 w 822671"/>
                  <a:gd name="connsiteY54" fmla="*/ 82172 h 807115"/>
                  <a:gd name="connsiteX55" fmla="*/ 588737 w 822671"/>
                  <a:gd name="connsiteY55" fmla="*/ 73119 h 807115"/>
                  <a:gd name="connsiteX56" fmla="*/ 634005 w 822671"/>
                  <a:gd name="connsiteY56" fmla="*/ 73119 h 807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822671" h="807115">
                    <a:moveTo>
                      <a:pt x="634005" y="73119"/>
                    </a:moveTo>
                    <a:lnTo>
                      <a:pt x="634005" y="73119"/>
                    </a:lnTo>
                    <a:cubicBezTo>
                      <a:pt x="481613" y="-33556"/>
                      <a:pt x="580278" y="11216"/>
                      <a:pt x="317133" y="691"/>
                    </a:cubicBezTo>
                    <a:cubicBezTo>
                      <a:pt x="244705" y="3709"/>
                      <a:pt x="172156" y="4579"/>
                      <a:pt x="99850" y="9744"/>
                    </a:cubicBezTo>
                    <a:cubicBezTo>
                      <a:pt x="87439" y="10631"/>
                      <a:pt x="73352" y="11025"/>
                      <a:pt x="63636" y="18798"/>
                    </a:cubicBezTo>
                    <a:cubicBezTo>
                      <a:pt x="56184" y="24760"/>
                      <a:pt x="59877" y="38018"/>
                      <a:pt x="54583" y="45958"/>
                    </a:cubicBezTo>
                    <a:cubicBezTo>
                      <a:pt x="47481" y="56611"/>
                      <a:pt x="36476" y="64065"/>
                      <a:pt x="27422" y="73119"/>
                    </a:cubicBezTo>
                    <a:cubicBezTo>
                      <a:pt x="24404" y="82172"/>
                      <a:pt x="22637" y="91743"/>
                      <a:pt x="18369" y="100279"/>
                    </a:cubicBezTo>
                    <a:cubicBezTo>
                      <a:pt x="13503" y="110011"/>
                      <a:pt x="1801" y="116668"/>
                      <a:pt x="262" y="127439"/>
                    </a:cubicBezTo>
                    <a:cubicBezTo>
                      <a:pt x="-2335" y="145620"/>
                      <a:pt x="14909" y="178301"/>
                      <a:pt x="27422" y="190814"/>
                    </a:cubicBezTo>
                    <a:cubicBezTo>
                      <a:pt x="35116" y="198508"/>
                      <a:pt x="46224" y="201955"/>
                      <a:pt x="54583" y="208921"/>
                    </a:cubicBezTo>
                    <a:cubicBezTo>
                      <a:pt x="64419" y="217117"/>
                      <a:pt x="72022" y="227749"/>
                      <a:pt x="81743" y="236081"/>
                    </a:cubicBezTo>
                    <a:cubicBezTo>
                      <a:pt x="118107" y="267250"/>
                      <a:pt x="141799" y="271842"/>
                      <a:pt x="172278" y="317562"/>
                    </a:cubicBezTo>
                    <a:cubicBezTo>
                      <a:pt x="196421" y="353776"/>
                      <a:pt x="181331" y="338687"/>
                      <a:pt x="217545" y="362830"/>
                    </a:cubicBezTo>
                    <a:cubicBezTo>
                      <a:pt x="214527" y="371883"/>
                      <a:pt x="214454" y="382538"/>
                      <a:pt x="208492" y="389990"/>
                    </a:cubicBezTo>
                    <a:cubicBezTo>
                      <a:pt x="201695" y="398487"/>
                      <a:pt x="189025" y="400403"/>
                      <a:pt x="181331" y="408097"/>
                    </a:cubicBezTo>
                    <a:cubicBezTo>
                      <a:pt x="173637" y="415791"/>
                      <a:pt x="169260" y="426204"/>
                      <a:pt x="163224" y="435257"/>
                    </a:cubicBezTo>
                    <a:cubicBezTo>
                      <a:pt x="164951" y="457708"/>
                      <a:pt x="161791" y="541032"/>
                      <a:pt x="181331" y="580113"/>
                    </a:cubicBezTo>
                    <a:cubicBezTo>
                      <a:pt x="186197" y="589845"/>
                      <a:pt x="192472" y="598914"/>
                      <a:pt x="199438" y="607273"/>
                    </a:cubicBezTo>
                    <a:cubicBezTo>
                      <a:pt x="207635" y="617109"/>
                      <a:pt x="217545" y="625380"/>
                      <a:pt x="226599" y="634433"/>
                    </a:cubicBezTo>
                    <a:cubicBezTo>
                      <a:pt x="284247" y="615218"/>
                      <a:pt x="227084" y="642758"/>
                      <a:pt x="262812" y="589166"/>
                    </a:cubicBezTo>
                    <a:cubicBezTo>
                      <a:pt x="268848" y="580112"/>
                      <a:pt x="280919" y="577095"/>
                      <a:pt x="289973" y="571059"/>
                    </a:cubicBezTo>
                    <a:cubicBezTo>
                      <a:pt x="320151" y="574077"/>
                      <a:pt x="352512" y="568448"/>
                      <a:pt x="380507" y="580113"/>
                    </a:cubicBezTo>
                    <a:cubicBezTo>
                      <a:pt x="392965" y="585304"/>
                      <a:pt x="391918" y="604609"/>
                      <a:pt x="398614" y="616327"/>
                    </a:cubicBezTo>
                    <a:cubicBezTo>
                      <a:pt x="404012" y="625774"/>
                      <a:pt x="410685" y="634434"/>
                      <a:pt x="416721" y="643487"/>
                    </a:cubicBezTo>
                    <a:cubicBezTo>
                      <a:pt x="437339" y="746577"/>
                      <a:pt x="413066" y="712260"/>
                      <a:pt x="461989" y="761182"/>
                    </a:cubicBezTo>
                    <a:cubicBezTo>
                      <a:pt x="465800" y="772617"/>
                      <a:pt x="473001" y="812749"/>
                      <a:pt x="498203" y="806449"/>
                    </a:cubicBezTo>
                    <a:cubicBezTo>
                      <a:pt x="507461" y="804135"/>
                      <a:pt x="504238" y="788342"/>
                      <a:pt x="507256" y="779289"/>
                    </a:cubicBezTo>
                    <a:cubicBezTo>
                      <a:pt x="510274" y="752129"/>
                      <a:pt x="506160" y="723181"/>
                      <a:pt x="516309" y="697808"/>
                    </a:cubicBezTo>
                    <a:cubicBezTo>
                      <a:pt x="519853" y="688947"/>
                      <a:pt x="533927" y="688754"/>
                      <a:pt x="543470" y="688754"/>
                    </a:cubicBezTo>
                    <a:cubicBezTo>
                      <a:pt x="561827" y="688754"/>
                      <a:pt x="579684" y="694790"/>
                      <a:pt x="597791" y="697808"/>
                    </a:cubicBezTo>
                    <a:cubicBezTo>
                      <a:pt x="609862" y="712897"/>
                      <a:pt x="622640" y="727447"/>
                      <a:pt x="634005" y="743075"/>
                    </a:cubicBezTo>
                    <a:cubicBezTo>
                      <a:pt x="680493" y="806997"/>
                      <a:pt x="647388" y="789787"/>
                      <a:pt x="697379" y="806449"/>
                    </a:cubicBezTo>
                    <a:cubicBezTo>
                      <a:pt x="706432" y="800413"/>
                      <a:pt x="722179" y="798964"/>
                      <a:pt x="724539" y="788342"/>
                    </a:cubicBezTo>
                    <a:cubicBezTo>
                      <a:pt x="729168" y="767511"/>
                      <a:pt x="719303" y="745963"/>
                      <a:pt x="715486" y="724968"/>
                    </a:cubicBezTo>
                    <a:cubicBezTo>
                      <a:pt x="709853" y="693986"/>
                      <a:pt x="698120" y="653034"/>
                      <a:pt x="670218" y="634433"/>
                    </a:cubicBezTo>
                    <a:lnTo>
                      <a:pt x="643058" y="616327"/>
                    </a:lnTo>
                    <a:cubicBezTo>
                      <a:pt x="630663" y="599800"/>
                      <a:pt x="584142" y="539166"/>
                      <a:pt x="579684" y="525792"/>
                    </a:cubicBezTo>
                    <a:lnTo>
                      <a:pt x="570630" y="498631"/>
                    </a:lnTo>
                    <a:cubicBezTo>
                      <a:pt x="567612" y="477506"/>
                      <a:pt x="565762" y="456182"/>
                      <a:pt x="561577" y="435257"/>
                    </a:cubicBezTo>
                    <a:cubicBezTo>
                      <a:pt x="559705" y="425899"/>
                      <a:pt x="552523" y="417640"/>
                      <a:pt x="552523" y="408097"/>
                    </a:cubicBezTo>
                    <a:cubicBezTo>
                      <a:pt x="552523" y="380770"/>
                      <a:pt x="558559" y="353776"/>
                      <a:pt x="561577" y="326616"/>
                    </a:cubicBezTo>
                    <a:cubicBezTo>
                      <a:pt x="594773" y="329634"/>
                      <a:pt x="628572" y="328685"/>
                      <a:pt x="661165" y="335669"/>
                    </a:cubicBezTo>
                    <a:cubicBezTo>
                      <a:pt x="671804" y="337949"/>
                      <a:pt x="678593" y="348910"/>
                      <a:pt x="688325" y="353776"/>
                    </a:cubicBezTo>
                    <a:cubicBezTo>
                      <a:pt x="696861" y="358044"/>
                      <a:pt x="706950" y="358562"/>
                      <a:pt x="715486" y="362830"/>
                    </a:cubicBezTo>
                    <a:cubicBezTo>
                      <a:pt x="785689" y="397931"/>
                      <a:pt x="701536" y="367232"/>
                      <a:pt x="769807" y="389990"/>
                    </a:cubicBezTo>
                    <a:cubicBezTo>
                      <a:pt x="784896" y="386972"/>
                      <a:pt x="808192" y="394699"/>
                      <a:pt x="815074" y="380936"/>
                    </a:cubicBezTo>
                    <a:cubicBezTo>
                      <a:pt x="839166" y="332751"/>
                      <a:pt x="800135" y="315933"/>
                      <a:pt x="778860" y="290402"/>
                    </a:cubicBezTo>
                    <a:cubicBezTo>
                      <a:pt x="771894" y="282043"/>
                      <a:pt x="766789" y="272295"/>
                      <a:pt x="760753" y="263241"/>
                    </a:cubicBezTo>
                    <a:lnTo>
                      <a:pt x="742646" y="208921"/>
                    </a:lnTo>
                    <a:cubicBezTo>
                      <a:pt x="739628" y="199867"/>
                      <a:pt x="739319" y="189395"/>
                      <a:pt x="733593" y="181760"/>
                    </a:cubicBezTo>
                    <a:lnTo>
                      <a:pt x="706432" y="145546"/>
                    </a:lnTo>
                    <a:cubicBezTo>
                      <a:pt x="722275" y="134984"/>
                      <a:pt x="747928" y="122912"/>
                      <a:pt x="751700" y="100279"/>
                    </a:cubicBezTo>
                    <a:cubicBezTo>
                      <a:pt x="753269" y="90866"/>
                      <a:pt x="745664" y="82172"/>
                      <a:pt x="742646" y="73119"/>
                    </a:cubicBezTo>
                    <a:cubicBezTo>
                      <a:pt x="721521" y="76137"/>
                      <a:pt x="700611" y="82172"/>
                      <a:pt x="679272" y="82172"/>
                    </a:cubicBezTo>
                    <a:cubicBezTo>
                      <a:pt x="648943" y="82172"/>
                      <a:pt x="618344" y="66540"/>
                      <a:pt x="588737" y="73119"/>
                    </a:cubicBezTo>
                    <a:cubicBezTo>
                      <a:pt x="579421" y="75189"/>
                      <a:pt x="626460" y="73119"/>
                      <a:pt x="634005" y="73119"/>
                    </a:cubicBezTo>
                    <a:close/>
                  </a:path>
                </a:pathLst>
              </a:cu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5874131" y="4254522"/>
                <a:ext cx="843540" cy="480440"/>
              </a:xfrm>
              <a:custGeom>
                <a:avLst/>
                <a:gdLst>
                  <a:gd name="connsiteX0" fmla="*/ 517616 w 843540"/>
                  <a:gd name="connsiteY0" fmla="*/ 109248 h 480440"/>
                  <a:gd name="connsiteX1" fmla="*/ 517616 w 843540"/>
                  <a:gd name="connsiteY1" fmla="*/ 109248 h 480440"/>
                  <a:gd name="connsiteX2" fmla="*/ 762059 w 843540"/>
                  <a:gd name="connsiteY2" fmla="*/ 109248 h 480440"/>
                  <a:gd name="connsiteX3" fmla="*/ 789219 w 843540"/>
                  <a:gd name="connsiteY3" fmla="*/ 91141 h 480440"/>
                  <a:gd name="connsiteX4" fmla="*/ 807326 w 843540"/>
                  <a:gd name="connsiteY4" fmla="*/ 63981 h 480440"/>
                  <a:gd name="connsiteX5" fmla="*/ 816380 w 843540"/>
                  <a:gd name="connsiteY5" fmla="*/ 36821 h 480440"/>
                  <a:gd name="connsiteX6" fmla="*/ 843540 w 843540"/>
                  <a:gd name="connsiteY6" fmla="*/ 9660 h 480440"/>
                  <a:gd name="connsiteX7" fmla="*/ 816380 w 843540"/>
                  <a:gd name="connsiteY7" fmla="*/ 607 h 480440"/>
                  <a:gd name="connsiteX8" fmla="*/ 771113 w 843540"/>
                  <a:gd name="connsiteY8" fmla="*/ 54928 h 480440"/>
                  <a:gd name="connsiteX9" fmla="*/ 743952 w 843540"/>
                  <a:gd name="connsiteY9" fmla="*/ 63981 h 480440"/>
                  <a:gd name="connsiteX10" fmla="*/ 707738 w 843540"/>
                  <a:gd name="connsiteY10" fmla="*/ 118302 h 480440"/>
                  <a:gd name="connsiteX11" fmla="*/ 671524 w 843540"/>
                  <a:gd name="connsiteY11" fmla="*/ 181676 h 480440"/>
                  <a:gd name="connsiteX12" fmla="*/ 662471 w 843540"/>
                  <a:gd name="connsiteY12" fmla="*/ 208836 h 480440"/>
                  <a:gd name="connsiteX13" fmla="*/ 671524 w 843540"/>
                  <a:gd name="connsiteY13" fmla="*/ 254104 h 480440"/>
                  <a:gd name="connsiteX14" fmla="*/ 535722 w 843540"/>
                  <a:gd name="connsiteY14" fmla="*/ 299371 h 480440"/>
                  <a:gd name="connsiteX15" fmla="*/ 517616 w 843540"/>
                  <a:gd name="connsiteY15" fmla="*/ 353692 h 480440"/>
                  <a:gd name="connsiteX16" fmla="*/ 481402 w 843540"/>
                  <a:gd name="connsiteY16" fmla="*/ 398959 h 480440"/>
                  <a:gd name="connsiteX17" fmla="*/ 327493 w 843540"/>
                  <a:gd name="connsiteY17" fmla="*/ 408013 h 480440"/>
                  <a:gd name="connsiteX18" fmla="*/ 309386 w 843540"/>
                  <a:gd name="connsiteY18" fmla="*/ 435173 h 480440"/>
                  <a:gd name="connsiteX19" fmla="*/ 300332 w 843540"/>
                  <a:gd name="connsiteY19" fmla="*/ 471387 h 480440"/>
                  <a:gd name="connsiteX20" fmla="*/ 264119 w 843540"/>
                  <a:gd name="connsiteY20" fmla="*/ 480440 h 480440"/>
                  <a:gd name="connsiteX21" fmla="*/ 200744 w 843540"/>
                  <a:gd name="connsiteY21" fmla="*/ 471387 h 480440"/>
                  <a:gd name="connsiteX22" fmla="*/ 146423 w 843540"/>
                  <a:gd name="connsiteY22" fmla="*/ 453280 h 480440"/>
                  <a:gd name="connsiteX23" fmla="*/ 110210 w 843540"/>
                  <a:gd name="connsiteY23" fmla="*/ 426120 h 480440"/>
                  <a:gd name="connsiteX24" fmla="*/ 83049 w 843540"/>
                  <a:gd name="connsiteY24" fmla="*/ 408013 h 480440"/>
                  <a:gd name="connsiteX25" fmla="*/ 64942 w 843540"/>
                  <a:gd name="connsiteY25" fmla="*/ 371799 h 480440"/>
                  <a:gd name="connsiteX26" fmla="*/ 10621 w 843540"/>
                  <a:gd name="connsiteY26" fmla="*/ 335585 h 480440"/>
                  <a:gd name="connsiteX27" fmla="*/ 10621 w 843540"/>
                  <a:gd name="connsiteY27" fmla="*/ 272211 h 480440"/>
                  <a:gd name="connsiteX28" fmla="*/ 64942 w 843540"/>
                  <a:gd name="connsiteY28" fmla="*/ 254104 h 480440"/>
                  <a:gd name="connsiteX29" fmla="*/ 73996 w 843540"/>
                  <a:gd name="connsiteY29" fmla="*/ 226943 h 480440"/>
                  <a:gd name="connsiteX30" fmla="*/ 83049 w 843540"/>
                  <a:gd name="connsiteY30" fmla="*/ 127355 h 480440"/>
                  <a:gd name="connsiteX31" fmla="*/ 137370 w 843540"/>
                  <a:gd name="connsiteY31" fmla="*/ 136409 h 480440"/>
                  <a:gd name="connsiteX32" fmla="*/ 191691 w 843540"/>
                  <a:gd name="connsiteY32" fmla="*/ 154516 h 480440"/>
                  <a:gd name="connsiteX33" fmla="*/ 236958 w 843540"/>
                  <a:gd name="connsiteY33" fmla="*/ 145462 h 480440"/>
                  <a:gd name="connsiteX34" fmla="*/ 264119 w 843540"/>
                  <a:gd name="connsiteY34" fmla="*/ 127355 h 480440"/>
                  <a:gd name="connsiteX35" fmla="*/ 517616 w 843540"/>
                  <a:gd name="connsiteY35" fmla="*/ 109248 h 48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3540" h="480440">
                    <a:moveTo>
                      <a:pt x="517616" y="109248"/>
                    </a:moveTo>
                    <a:lnTo>
                      <a:pt x="517616" y="109248"/>
                    </a:lnTo>
                    <a:cubicBezTo>
                      <a:pt x="620321" y="120660"/>
                      <a:pt x="637207" y="127085"/>
                      <a:pt x="762059" y="109248"/>
                    </a:cubicBezTo>
                    <a:cubicBezTo>
                      <a:pt x="772830" y="107709"/>
                      <a:pt x="780166" y="97177"/>
                      <a:pt x="789219" y="91141"/>
                    </a:cubicBezTo>
                    <a:cubicBezTo>
                      <a:pt x="795255" y="82088"/>
                      <a:pt x="802460" y="73713"/>
                      <a:pt x="807326" y="63981"/>
                    </a:cubicBezTo>
                    <a:cubicBezTo>
                      <a:pt x="811594" y="55445"/>
                      <a:pt x="811086" y="44761"/>
                      <a:pt x="816380" y="36821"/>
                    </a:cubicBezTo>
                    <a:cubicBezTo>
                      <a:pt x="823482" y="26168"/>
                      <a:pt x="834487" y="18714"/>
                      <a:pt x="843540" y="9660"/>
                    </a:cubicBezTo>
                    <a:cubicBezTo>
                      <a:pt x="834487" y="6642"/>
                      <a:pt x="825433" y="-2411"/>
                      <a:pt x="816380" y="607"/>
                    </a:cubicBezTo>
                    <a:cubicBezTo>
                      <a:pt x="786816" y="10462"/>
                      <a:pt x="791825" y="38359"/>
                      <a:pt x="771113" y="54928"/>
                    </a:cubicBezTo>
                    <a:cubicBezTo>
                      <a:pt x="763661" y="60890"/>
                      <a:pt x="753006" y="60963"/>
                      <a:pt x="743952" y="63981"/>
                    </a:cubicBezTo>
                    <a:cubicBezTo>
                      <a:pt x="728042" y="111711"/>
                      <a:pt x="745414" y="73091"/>
                      <a:pt x="707738" y="118302"/>
                    </a:cubicBezTo>
                    <a:cubicBezTo>
                      <a:pt x="694366" y="134348"/>
                      <a:pt x="679338" y="163444"/>
                      <a:pt x="671524" y="181676"/>
                    </a:cubicBezTo>
                    <a:cubicBezTo>
                      <a:pt x="667765" y="190447"/>
                      <a:pt x="665489" y="199783"/>
                      <a:pt x="662471" y="208836"/>
                    </a:cubicBezTo>
                    <a:cubicBezTo>
                      <a:pt x="665489" y="223925"/>
                      <a:pt x="671524" y="238716"/>
                      <a:pt x="671524" y="254104"/>
                    </a:cubicBezTo>
                    <a:cubicBezTo>
                      <a:pt x="671524" y="330030"/>
                      <a:pt x="609095" y="294130"/>
                      <a:pt x="535722" y="299371"/>
                    </a:cubicBezTo>
                    <a:lnTo>
                      <a:pt x="517616" y="353692"/>
                    </a:lnTo>
                    <a:cubicBezTo>
                      <a:pt x="510703" y="374431"/>
                      <a:pt x="510138" y="394649"/>
                      <a:pt x="481402" y="398959"/>
                    </a:cubicBezTo>
                    <a:cubicBezTo>
                      <a:pt x="430579" y="406583"/>
                      <a:pt x="378796" y="404995"/>
                      <a:pt x="327493" y="408013"/>
                    </a:cubicBezTo>
                    <a:cubicBezTo>
                      <a:pt x="321457" y="417066"/>
                      <a:pt x="313672" y="425172"/>
                      <a:pt x="309386" y="435173"/>
                    </a:cubicBezTo>
                    <a:cubicBezTo>
                      <a:pt x="304484" y="446610"/>
                      <a:pt x="309130" y="462589"/>
                      <a:pt x="300332" y="471387"/>
                    </a:cubicBezTo>
                    <a:cubicBezTo>
                      <a:pt x="291534" y="480185"/>
                      <a:pt x="276190" y="477422"/>
                      <a:pt x="264119" y="480440"/>
                    </a:cubicBezTo>
                    <a:cubicBezTo>
                      <a:pt x="242994" y="477422"/>
                      <a:pt x="221537" y="476185"/>
                      <a:pt x="200744" y="471387"/>
                    </a:cubicBezTo>
                    <a:cubicBezTo>
                      <a:pt x="182146" y="467095"/>
                      <a:pt x="146423" y="453280"/>
                      <a:pt x="146423" y="453280"/>
                    </a:cubicBezTo>
                    <a:cubicBezTo>
                      <a:pt x="134352" y="444227"/>
                      <a:pt x="122488" y="434890"/>
                      <a:pt x="110210" y="426120"/>
                    </a:cubicBezTo>
                    <a:cubicBezTo>
                      <a:pt x="101356" y="419796"/>
                      <a:pt x="90015" y="416372"/>
                      <a:pt x="83049" y="408013"/>
                    </a:cubicBezTo>
                    <a:cubicBezTo>
                      <a:pt x="74409" y="397645"/>
                      <a:pt x="74485" y="381342"/>
                      <a:pt x="64942" y="371799"/>
                    </a:cubicBezTo>
                    <a:cubicBezTo>
                      <a:pt x="49554" y="356411"/>
                      <a:pt x="10621" y="335585"/>
                      <a:pt x="10621" y="335585"/>
                    </a:cubicBezTo>
                    <a:cubicBezTo>
                      <a:pt x="4737" y="317934"/>
                      <a:pt x="-10009" y="289894"/>
                      <a:pt x="10621" y="272211"/>
                    </a:cubicBezTo>
                    <a:cubicBezTo>
                      <a:pt x="25112" y="259790"/>
                      <a:pt x="64942" y="254104"/>
                      <a:pt x="64942" y="254104"/>
                    </a:cubicBezTo>
                    <a:cubicBezTo>
                      <a:pt x="67960" y="245050"/>
                      <a:pt x="72646" y="236391"/>
                      <a:pt x="73996" y="226943"/>
                    </a:cubicBezTo>
                    <a:cubicBezTo>
                      <a:pt x="78710" y="193945"/>
                      <a:pt x="63934" y="154662"/>
                      <a:pt x="83049" y="127355"/>
                    </a:cubicBezTo>
                    <a:cubicBezTo>
                      <a:pt x="93576" y="112317"/>
                      <a:pt x="119561" y="131957"/>
                      <a:pt x="137370" y="136409"/>
                    </a:cubicBezTo>
                    <a:cubicBezTo>
                      <a:pt x="155887" y="141038"/>
                      <a:pt x="191691" y="154516"/>
                      <a:pt x="191691" y="154516"/>
                    </a:cubicBezTo>
                    <a:cubicBezTo>
                      <a:pt x="206780" y="151498"/>
                      <a:pt x="222550" y="150865"/>
                      <a:pt x="236958" y="145462"/>
                    </a:cubicBezTo>
                    <a:cubicBezTo>
                      <a:pt x="247146" y="141641"/>
                      <a:pt x="253292" y="128438"/>
                      <a:pt x="264119" y="127355"/>
                    </a:cubicBezTo>
                    <a:cubicBezTo>
                      <a:pt x="345251" y="119242"/>
                      <a:pt x="475367" y="112266"/>
                      <a:pt x="517616" y="109248"/>
                    </a:cubicBezTo>
                    <a:close/>
                  </a:path>
                </a:pathLst>
              </a:cu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ame 40"/>
              <p:cNvSpPr/>
              <p:nvPr/>
            </p:nvSpPr>
            <p:spPr>
              <a:xfrm>
                <a:off x="353085" y="506994"/>
                <a:ext cx="7849355" cy="6210677"/>
              </a:xfrm>
              <a:prstGeom prst="frame">
                <a:avLst>
                  <a:gd name="adj1" fmla="val 5503"/>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TextBox 41"/>
              <p:cNvSpPr txBox="1"/>
              <p:nvPr/>
            </p:nvSpPr>
            <p:spPr>
              <a:xfrm>
                <a:off x="5182596" y="854821"/>
                <a:ext cx="2170420" cy="583783"/>
              </a:xfrm>
              <a:prstGeom prst="rect">
                <a:avLst/>
              </a:prstGeom>
              <a:noFill/>
            </p:spPr>
            <p:txBody>
              <a:bodyPr wrap="square" rtlCol="0">
                <a:spAutoFit/>
              </a:bodyPr>
              <a:lstStyle/>
              <a:p>
                <a:r>
                  <a:rPr lang="en-US" i="1" dirty="0">
                    <a:effectLst>
                      <a:glow rad="63500">
                        <a:schemeClr val="accent2">
                          <a:satMod val="175000"/>
                          <a:alpha val="40000"/>
                        </a:schemeClr>
                      </a:glow>
                    </a:effectLst>
                  </a:rPr>
                  <a:t>Black Sea</a:t>
                </a:r>
              </a:p>
            </p:txBody>
          </p:sp>
          <p:sp>
            <p:nvSpPr>
              <p:cNvPr id="43" name="TextBox 42"/>
              <p:cNvSpPr txBox="1"/>
              <p:nvPr/>
            </p:nvSpPr>
            <p:spPr>
              <a:xfrm>
                <a:off x="2485418" y="4831288"/>
                <a:ext cx="3464832" cy="583783"/>
              </a:xfrm>
              <a:prstGeom prst="rect">
                <a:avLst/>
              </a:prstGeom>
              <a:noFill/>
            </p:spPr>
            <p:txBody>
              <a:bodyPr wrap="square" rtlCol="0">
                <a:spAutoFit/>
              </a:bodyPr>
              <a:lstStyle/>
              <a:p>
                <a:r>
                  <a:rPr lang="en-US" i="1" dirty="0">
                    <a:effectLst>
                      <a:glow rad="63500">
                        <a:schemeClr val="accent2">
                          <a:satMod val="175000"/>
                          <a:alpha val="40000"/>
                        </a:schemeClr>
                      </a:glow>
                    </a:effectLst>
                  </a:rPr>
                  <a:t>Mediterranean Sea</a:t>
                </a:r>
              </a:p>
            </p:txBody>
          </p:sp>
          <p:sp>
            <p:nvSpPr>
              <p:cNvPr id="47" name="TextBox 46"/>
              <p:cNvSpPr txBox="1"/>
              <p:nvPr/>
            </p:nvSpPr>
            <p:spPr>
              <a:xfrm>
                <a:off x="5815882" y="4147887"/>
                <a:ext cx="1240971" cy="338554"/>
              </a:xfrm>
              <a:prstGeom prst="rect">
                <a:avLst/>
              </a:prstGeom>
              <a:noFill/>
              <a:effectLst>
                <a:glow rad="63500">
                  <a:schemeClr val="accent2">
                    <a:satMod val="175000"/>
                    <a:alpha val="40000"/>
                  </a:schemeClr>
                </a:glow>
              </a:effectLst>
            </p:spPr>
            <p:txBody>
              <a:bodyPr wrap="square" rtlCol="0">
                <a:spAutoFit/>
              </a:bodyPr>
              <a:lstStyle/>
              <a:p>
                <a:r>
                  <a:rPr lang="en-US" sz="1600" dirty="0">
                    <a:effectLst>
                      <a:glow rad="63500">
                        <a:schemeClr val="accent2">
                          <a:satMod val="175000"/>
                          <a:alpha val="40000"/>
                        </a:schemeClr>
                      </a:glow>
                    </a:effectLst>
                  </a:rPr>
                  <a:t>Cyprus</a:t>
                </a:r>
              </a:p>
            </p:txBody>
          </p:sp>
          <p:sp>
            <p:nvSpPr>
              <p:cNvPr id="48" name="TextBox 47"/>
              <p:cNvSpPr txBox="1"/>
              <p:nvPr/>
            </p:nvSpPr>
            <p:spPr>
              <a:xfrm>
                <a:off x="7019993" y="5496853"/>
                <a:ext cx="1240971" cy="338554"/>
              </a:xfrm>
              <a:prstGeom prst="rect">
                <a:avLst/>
              </a:prstGeom>
              <a:noFill/>
              <a:effectLst>
                <a:glow rad="63500">
                  <a:schemeClr val="accent2">
                    <a:satMod val="175000"/>
                    <a:alpha val="40000"/>
                  </a:schemeClr>
                </a:glow>
              </a:effectLst>
            </p:spPr>
            <p:txBody>
              <a:bodyPr wrap="square" rtlCol="0">
                <a:spAutoFit/>
              </a:bodyPr>
              <a:lstStyle/>
              <a:p>
                <a:r>
                  <a:rPr lang="en-US" sz="1600" dirty="0">
                    <a:effectLst>
                      <a:glow rad="63500">
                        <a:schemeClr val="accent2">
                          <a:satMod val="175000"/>
                          <a:alpha val="40000"/>
                        </a:schemeClr>
                      </a:glow>
                    </a:effectLst>
                  </a:rPr>
                  <a:t>Israel</a:t>
                </a:r>
              </a:p>
            </p:txBody>
          </p:sp>
          <p:sp>
            <p:nvSpPr>
              <p:cNvPr id="49" name="Freeform 48"/>
              <p:cNvSpPr/>
              <p:nvPr/>
            </p:nvSpPr>
            <p:spPr>
              <a:xfrm>
                <a:off x="7079810" y="5966234"/>
                <a:ext cx="84374" cy="291224"/>
              </a:xfrm>
              <a:custGeom>
                <a:avLst/>
                <a:gdLst>
                  <a:gd name="connsiteX0" fmla="*/ 54321 w 84374"/>
                  <a:gd name="connsiteY0" fmla="*/ 0 h 291224"/>
                  <a:gd name="connsiteX1" fmla="*/ 54321 w 84374"/>
                  <a:gd name="connsiteY1" fmla="*/ 0 h 291224"/>
                  <a:gd name="connsiteX2" fmla="*/ 27160 w 84374"/>
                  <a:gd name="connsiteY2" fmla="*/ 162962 h 291224"/>
                  <a:gd name="connsiteX3" fmla="*/ 9053 w 84374"/>
                  <a:gd name="connsiteY3" fmla="*/ 217283 h 291224"/>
                  <a:gd name="connsiteX4" fmla="*/ 0 w 84374"/>
                  <a:gd name="connsiteY4" fmla="*/ 244443 h 291224"/>
                  <a:gd name="connsiteX5" fmla="*/ 27160 w 84374"/>
                  <a:gd name="connsiteY5" fmla="*/ 262550 h 291224"/>
                  <a:gd name="connsiteX6" fmla="*/ 54321 w 84374"/>
                  <a:gd name="connsiteY6" fmla="*/ 244443 h 291224"/>
                  <a:gd name="connsiteX7" fmla="*/ 72428 w 84374"/>
                  <a:gd name="connsiteY7" fmla="*/ 217283 h 291224"/>
                  <a:gd name="connsiteX8" fmla="*/ 81481 w 84374"/>
                  <a:gd name="connsiteY8" fmla="*/ 190122 h 291224"/>
                  <a:gd name="connsiteX9" fmla="*/ 54321 w 84374"/>
                  <a:gd name="connsiteY9" fmla="*/ 0 h 291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374" h="291224">
                    <a:moveTo>
                      <a:pt x="54321" y="0"/>
                    </a:moveTo>
                    <a:lnTo>
                      <a:pt x="54321" y="0"/>
                    </a:lnTo>
                    <a:cubicBezTo>
                      <a:pt x="43682" y="127664"/>
                      <a:pt x="56759" y="74165"/>
                      <a:pt x="27160" y="162962"/>
                    </a:cubicBezTo>
                    <a:lnTo>
                      <a:pt x="9053" y="217283"/>
                    </a:lnTo>
                    <a:lnTo>
                      <a:pt x="0" y="244443"/>
                    </a:lnTo>
                    <a:cubicBezTo>
                      <a:pt x="14327" y="316081"/>
                      <a:pt x="-1703" y="291413"/>
                      <a:pt x="27160" y="262550"/>
                    </a:cubicBezTo>
                    <a:cubicBezTo>
                      <a:pt x="34854" y="254856"/>
                      <a:pt x="45267" y="250479"/>
                      <a:pt x="54321" y="244443"/>
                    </a:cubicBezTo>
                    <a:cubicBezTo>
                      <a:pt x="60357" y="235390"/>
                      <a:pt x="67562" y="227015"/>
                      <a:pt x="72428" y="217283"/>
                    </a:cubicBezTo>
                    <a:cubicBezTo>
                      <a:pt x="76696" y="208747"/>
                      <a:pt x="79774" y="199511"/>
                      <a:pt x="81481" y="190122"/>
                    </a:cubicBezTo>
                    <a:cubicBezTo>
                      <a:pt x="94653" y="117678"/>
                      <a:pt x="58848" y="31687"/>
                      <a:pt x="54321" y="0"/>
                    </a:cubicBezTo>
                    <a:close/>
                  </a:path>
                </a:pathLst>
              </a:cu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6413410" y="5940472"/>
                <a:ext cx="1240971" cy="276999"/>
              </a:xfrm>
              <a:prstGeom prst="rect">
                <a:avLst/>
              </a:prstGeom>
              <a:noFill/>
              <a:effectLst>
                <a:glow rad="63500">
                  <a:schemeClr val="accent2">
                    <a:satMod val="175000"/>
                    <a:alpha val="40000"/>
                  </a:schemeClr>
                </a:glow>
              </a:effectLst>
            </p:spPr>
            <p:txBody>
              <a:bodyPr wrap="square" rtlCol="0">
                <a:spAutoFit/>
              </a:bodyPr>
              <a:lstStyle/>
              <a:p>
                <a:r>
                  <a:rPr lang="en-US" sz="1200" dirty="0">
                    <a:effectLst>
                      <a:glow rad="63500">
                        <a:schemeClr val="accent2">
                          <a:satMod val="175000"/>
                          <a:alpha val="40000"/>
                        </a:schemeClr>
                      </a:glow>
                    </a:effectLst>
                  </a:rPr>
                  <a:t>Jerusalem</a:t>
                </a:r>
              </a:p>
            </p:txBody>
          </p:sp>
        </p:grpSp>
        <p:sp>
          <p:nvSpPr>
            <p:cNvPr id="27" name="TextBox 26"/>
            <p:cNvSpPr txBox="1"/>
            <p:nvPr/>
          </p:nvSpPr>
          <p:spPr>
            <a:xfrm>
              <a:off x="3467123" y="1327150"/>
              <a:ext cx="1623477" cy="437837"/>
            </a:xfrm>
            <a:prstGeom prst="rect">
              <a:avLst/>
            </a:prstGeom>
            <a:noFill/>
          </p:spPr>
          <p:txBody>
            <a:bodyPr wrap="square" rtlCol="0">
              <a:spAutoFit/>
            </a:bodyPr>
            <a:lstStyle/>
            <a:p>
              <a:r>
                <a:rPr lang="en-US" sz="1200" dirty="0"/>
                <a:t>Thessalonica</a:t>
              </a:r>
            </a:p>
          </p:txBody>
        </p:sp>
        <p:sp>
          <p:nvSpPr>
            <p:cNvPr id="28" name="5-Point Star 27"/>
            <p:cNvSpPr/>
            <p:nvPr/>
          </p:nvSpPr>
          <p:spPr>
            <a:xfrm>
              <a:off x="4081603" y="1655921"/>
              <a:ext cx="141514" cy="13062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305114" y="1711961"/>
              <a:ext cx="910373" cy="437837"/>
            </a:xfrm>
            <a:prstGeom prst="rect">
              <a:avLst/>
            </a:prstGeom>
          </p:spPr>
          <p:txBody>
            <a:bodyPr wrap="none">
              <a:spAutoFit/>
            </a:bodyPr>
            <a:lstStyle/>
            <a:p>
              <a:r>
                <a:rPr lang="en-US" sz="1200" dirty="0">
                  <a:solidFill>
                    <a:srgbClr val="333333"/>
                  </a:solidFill>
                  <a:latin typeface="Open Sans"/>
                </a:rPr>
                <a:t>Berea</a:t>
              </a:r>
              <a:endParaRPr lang="en-US" sz="1200" dirty="0"/>
            </a:p>
          </p:txBody>
        </p:sp>
        <p:sp>
          <p:nvSpPr>
            <p:cNvPr id="30" name="5-Point Star 29"/>
            <p:cNvSpPr/>
            <p:nvPr/>
          </p:nvSpPr>
          <p:spPr>
            <a:xfrm>
              <a:off x="3944292" y="1781160"/>
              <a:ext cx="141514" cy="13062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041941" y="2449833"/>
              <a:ext cx="1240971" cy="338554"/>
            </a:xfrm>
            <a:prstGeom prst="rect">
              <a:avLst/>
            </a:prstGeom>
            <a:noFill/>
          </p:spPr>
          <p:txBody>
            <a:bodyPr wrap="square" rtlCol="0">
              <a:spAutoFit/>
            </a:bodyPr>
            <a:lstStyle/>
            <a:p>
              <a:r>
                <a:rPr lang="en-US" sz="1600" dirty="0"/>
                <a:t>Athens</a:t>
              </a:r>
            </a:p>
          </p:txBody>
        </p:sp>
        <p:sp>
          <p:nvSpPr>
            <p:cNvPr id="32" name="5-Point Star 31"/>
            <p:cNvSpPr/>
            <p:nvPr/>
          </p:nvSpPr>
          <p:spPr>
            <a:xfrm>
              <a:off x="4570491" y="2896246"/>
              <a:ext cx="141514" cy="13062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94"/>
          <p:cNvGrpSpPr/>
          <p:nvPr/>
        </p:nvGrpSpPr>
        <p:grpSpPr>
          <a:xfrm>
            <a:off x="794657" y="1796143"/>
            <a:ext cx="2133600" cy="4648200"/>
            <a:chOff x="4405860" y="139189"/>
            <a:chExt cx="2861871" cy="6475262"/>
          </a:xfrm>
        </p:grpSpPr>
        <p:grpSp>
          <p:nvGrpSpPr>
            <p:cNvPr id="54" name="Group 86"/>
            <p:cNvGrpSpPr/>
            <p:nvPr/>
          </p:nvGrpSpPr>
          <p:grpSpPr>
            <a:xfrm rot="2107423">
              <a:off x="4802579" y="139189"/>
              <a:ext cx="743864" cy="1806453"/>
              <a:chOff x="7696200" y="914400"/>
              <a:chExt cx="685800" cy="2438400"/>
            </a:xfrm>
          </p:grpSpPr>
          <p:sp>
            <p:nvSpPr>
              <p:cNvPr id="94" name="Moon 93"/>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87"/>
            <p:cNvGrpSpPr/>
            <p:nvPr/>
          </p:nvGrpSpPr>
          <p:grpSpPr>
            <a:xfrm rot="19262140" flipH="1">
              <a:off x="6126313" y="231425"/>
              <a:ext cx="743864" cy="1645187"/>
              <a:chOff x="7696200" y="914400"/>
              <a:chExt cx="685800" cy="2438400"/>
            </a:xfrm>
          </p:grpSpPr>
          <p:sp>
            <p:nvSpPr>
              <p:cNvPr id="90" name="Moon 89"/>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oon 91"/>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47"/>
            <p:cNvGrpSpPr/>
            <p:nvPr/>
          </p:nvGrpSpPr>
          <p:grpSpPr>
            <a:xfrm rot="562843">
              <a:off x="5697438" y="5840305"/>
              <a:ext cx="666047" cy="774146"/>
              <a:chOff x="6106804" y="4039302"/>
              <a:chExt cx="666047" cy="774146"/>
            </a:xfrm>
          </p:grpSpPr>
          <p:sp>
            <p:nvSpPr>
              <p:cNvPr id="87" name="Oval 86"/>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47"/>
            <p:cNvGrpSpPr/>
            <p:nvPr/>
          </p:nvGrpSpPr>
          <p:grpSpPr>
            <a:xfrm rot="2613352">
              <a:off x="5128037" y="5761712"/>
              <a:ext cx="666047" cy="774146"/>
              <a:chOff x="6106804" y="4039302"/>
              <a:chExt cx="666047" cy="774146"/>
            </a:xfrm>
          </p:grpSpPr>
          <p:sp>
            <p:nvSpPr>
              <p:cNvPr id="84" name="Oval 83"/>
              <p:cNvSpPr/>
              <p:nvPr/>
            </p:nvSpPr>
            <p:spPr>
              <a:xfrm rot="20163506">
                <a:off x="6229710" y="4039302"/>
                <a:ext cx="543141" cy="77414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20163506">
                <a:off x="6387712" y="4392141"/>
                <a:ext cx="362627" cy="31599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20163506">
                <a:off x="6106804" y="4062465"/>
                <a:ext cx="528885" cy="2843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Oval 57"/>
            <p:cNvSpPr/>
            <p:nvPr/>
          </p:nvSpPr>
          <p:spPr>
            <a:xfrm>
              <a:off x="6651885" y="3632617"/>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4405860" y="3592643"/>
              <a:ext cx="615846" cy="784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a:off x="4891789" y="1550232"/>
              <a:ext cx="1943725" cy="4469567"/>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rot="20431102">
              <a:off x="5935566" y="200692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rot="1195734">
              <a:off x="4658904" y="1959450"/>
              <a:ext cx="1069877" cy="2156085"/>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rapezoid 62"/>
            <p:cNvSpPr/>
            <p:nvPr/>
          </p:nvSpPr>
          <p:spPr>
            <a:xfrm>
              <a:off x="4923020" y="1813809"/>
              <a:ext cx="1828800" cy="3372787"/>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218695">
              <a:off x="4942382" y="1927863"/>
              <a:ext cx="825465" cy="333760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21332773">
              <a:off x="5919098" y="1932028"/>
              <a:ext cx="825465" cy="3326107"/>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5286531" y="1073046"/>
              <a:ext cx="1040567" cy="148527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029200" y="381000"/>
              <a:ext cx="1600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57"/>
            <p:cNvGrpSpPr/>
            <p:nvPr/>
          </p:nvGrpSpPr>
          <p:grpSpPr>
            <a:xfrm>
              <a:off x="4953000" y="5334000"/>
              <a:ext cx="1828800" cy="609600"/>
              <a:chOff x="1371600" y="3962400"/>
              <a:chExt cx="6705600" cy="2057400"/>
            </a:xfrm>
          </p:grpSpPr>
          <p:grpSp>
            <p:nvGrpSpPr>
              <p:cNvPr id="72" name="Group 195"/>
              <p:cNvGrpSpPr/>
              <p:nvPr/>
            </p:nvGrpSpPr>
            <p:grpSpPr>
              <a:xfrm>
                <a:off x="1371600" y="3962400"/>
                <a:ext cx="1676400" cy="2057400"/>
                <a:chOff x="1371600" y="3962400"/>
                <a:chExt cx="1676400" cy="2057400"/>
              </a:xfrm>
            </p:grpSpPr>
            <p:sp>
              <p:nvSpPr>
                <p:cNvPr id="82" name="Right Arrow Callout 81"/>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Quad Arrow 82"/>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196"/>
              <p:cNvGrpSpPr/>
              <p:nvPr/>
            </p:nvGrpSpPr>
            <p:grpSpPr>
              <a:xfrm>
                <a:off x="3048000" y="3962400"/>
                <a:ext cx="1676400" cy="2057400"/>
                <a:chOff x="1371600" y="3962400"/>
                <a:chExt cx="1676400" cy="2057400"/>
              </a:xfrm>
            </p:grpSpPr>
            <p:sp>
              <p:nvSpPr>
                <p:cNvPr id="80" name="Right Arrow Callout 79"/>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Quad Arrow 80"/>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199"/>
              <p:cNvGrpSpPr/>
              <p:nvPr/>
            </p:nvGrpSpPr>
            <p:grpSpPr>
              <a:xfrm>
                <a:off x="4724400" y="3962400"/>
                <a:ext cx="1676400" cy="2057400"/>
                <a:chOff x="1371600" y="3962400"/>
                <a:chExt cx="1676400" cy="2057400"/>
              </a:xfrm>
            </p:grpSpPr>
            <p:sp>
              <p:nvSpPr>
                <p:cNvPr id="78" name="Right Arrow Callout 77"/>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Quad Arrow 78"/>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202"/>
              <p:cNvGrpSpPr/>
              <p:nvPr/>
            </p:nvGrpSpPr>
            <p:grpSpPr>
              <a:xfrm>
                <a:off x="6400800" y="3962400"/>
                <a:ext cx="1676400" cy="2057400"/>
                <a:chOff x="1371600" y="3962400"/>
                <a:chExt cx="1676400" cy="2057400"/>
              </a:xfrm>
            </p:grpSpPr>
            <p:sp>
              <p:nvSpPr>
                <p:cNvPr id="76" name="Right Arrow Callout 75"/>
                <p:cNvSpPr/>
                <p:nvPr/>
              </p:nvSpPr>
              <p:spPr>
                <a:xfrm rot="5400000">
                  <a:off x="1181100" y="4152900"/>
                  <a:ext cx="2057400" cy="1676400"/>
                </a:xfrm>
                <a:prstGeom prst="rightArrowCallout">
                  <a:avLst>
                    <a:gd name="adj1" fmla="val 50000"/>
                    <a:gd name="adj2" fmla="val 25000"/>
                    <a:gd name="adj3" fmla="val 25000"/>
                    <a:gd name="adj4" fmla="val 64977"/>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Quad Arrow 76"/>
                <p:cNvSpPr/>
                <p:nvPr/>
              </p:nvSpPr>
              <p:spPr>
                <a:xfrm>
                  <a:off x="1600200" y="4038600"/>
                  <a:ext cx="1143000" cy="1676400"/>
                </a:xfrm>
                <a:prstGeom prst="quadArrow">
                  <a:avLst/>
                </a:prstGeom>
                <a:solidFill>
                  <a:srgbClr val="F4EB7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9" name="Cloud 68"/>
            <p:cNvSpPr/>
            <p:nvPr/>
          </p:nvSpPr>
          <p:spPr>
            <a:xfrm>
              <a:off x="5334000" y="1676400"/>
              <a:ext cx="914400" cy="7620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Delay 69"/>
            <p:cNvSpPr/>
            <p:nvPr/>
          </p:nvSpPr>
          <p:spPr>
            <a:xfrm rot="16200000">
              <a:off x="5494519" y="-113051"/>
              <a:ext cx="609600" cy="1143000"/>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5628870" y="1818089"/>
              <a:ext cx="294451" cy="1994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8817429" y="3584807"/>
            <a:ext cx="3124199" cy="1477328"/>
          </a:xfrm>
          <a:prstGeom prst="rect">
            <a:avLst/>
          </a:prstGeom>
        </p:spPr>
        <p:txBody>
          <a:bodyPr wrap="square">
            <a:spAutoFit/>
          </a:bodyPr>
          <a:lstStyle/>
          <a:p>
            <a:pPr algn="ctr"/>
            <a:r>
              <a:rPr lang="en-US" i="1" dirty="0">
                <a:solidFill>
                  <a:schemeClr val="bg1"/>
                </a:solidFill>
                <a:latin typeface="Palatino"/>
              </a:rPr>
              <a:t> And those who receive it in faith, and work righteousness, shall receive a crown of eternal life;</a:t>
            </a:r>
          </a:p>
          <a:p>
            <a:pPr algn="ctr"/>
            <a:r>
              <a:rPr lang="en-US" i="1" dirty="0">
                <a:solidFill>
                  <a:schemeClr val="bg1"/>
                </a:solidFill>
                <a:latin typeface="Palatino"/>
              </a:rPr>
              <a:t>D&amp;C 20:14</a:t>
            </a:r>
            <a:endParaRPr lang="en-US" i="1" dirty="0">
              <a:solidFill>
                <a:schemeClr val="bg1"/>
              </a:solidFill>
            </a:endParaRPr>
          </a:p>
        </p:txBody>
      </p:sp>
    </p:spTree>
    <p:extLst>
      <p:ext uri="{BB962C8B-B14F-4D97-AF65-F5344CB8AC3E}">
        <p14:creationId xmlns:p14="http://schemas.microsoft.com/office/powerpoint/2010/main" val="171003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427" y="6488668"/>
            <a:ext cx="2286000" cy="369332"/>
          </a:xfrm>
          <a:prstGeom prst="rect">
            <a:avLst/>
          </a:prstGeom>
          <a:noFill/>
        </p:spPr>
        <p:txBody>
          <a:bodyPr wrap="square" rtlCol="0">
            <a:spAutoFit/>
          </a:bodyPr>
          <a:lstStyle/>
          <a:p>
            <a:r>
              <a:rPr lang="en-US" dirty="0">
                <a:solidFill>
                  <a:schemeClr val="bg1"/>
                </a:solidFill>
              </a:rPr>
              <a:t>Acts 17:24-31</a:t>
            </a:r>
          </a:p>
        </p:txBody>
      </p:sp>
      <p:sp>
        <p:nvSpPr>
          <p:cNvPr id="51" name="TextBox 50"/>
          <p:cNvSpPr txBox="1"/>
          <p:nvPr/>
        </p:nvSpPr>
        <p:spPr>
          <a:xfrm>
            <a:off x="0" y="0"/>
            <a:ext cx="12192000" cy="1015663"/>
          </a:xfrm>
          <a:prstGeom prst="rect">
            <a:avLst/>
          </a:prstGeom>
          <a:noFill/>
        </p:spPr>
        <p:txBody>
          <a:bodyPr wrap="square" rtlCol="0">
            <a:spAutoFit/>
          </a:bodyPr>
          <a:lstStyle/>
          <a:p>
            <a:pPr algn="ctr"/>
            <a:r>
              <a:rPr lang="en-US" sz="6000" b="1" dirty="0">
                <a:solidFill>
                  <a:schemeClr val="bg1"/>
                </a:solidFill>
                <a:latin typeface="Franklin Gothic Book" panose="020B0503020102020204" pitchFamily="34" charset="0"/>
              </a:rPr>
              <a:t>Paul’s Sermon</a:t>
            </a:r>
            <a:endParaRPr lang="en-US" sz="4400" dirty="0">
              <a:solidFill>
                <a:schemeClr val="bg1"/>
              </a:solidFill>
              <a:latin typeface="Franklin Gothic Book" panose="020B0503020102020204" pitchFamily="34" charset="0"/>
            </a:endParaRPr>
          </a:p>
        </p:txBody>
      </p:sp>
      <p:sp>
        <p:nvSpPr>
          <p:cNvPr id="4" name="Rectangle 3"/>
          <p:cNvSpPr/>
          <p:nvPr/>
        </p:nvSpPr>
        <p:spPr>
          <a:xfrm>
            <a:off x="3093267" y="1177447"/>
            <a:ext cx="6096000" cy="400110"/>
          </a:xfrm>
          <a:prstGeom prst="rect">
            <a:avLst/>
          </a:prstGeom>
        </p:spPr>
        <p:txBody>
          <a:bodyPr>
            <a:spAutoFit/>
          </a:bodyPr>
          <a:lstStyle/>
          <a:p>
            <a:pPr algn="ctr"/>
            <a:endParaRPr lang="en-US" sz="2000" dirty="0">
              <a:solidFill>
                <a:schemeClr val="bg1"/>
              </a:solidFill>
              <a:latin typeface="Open Sans"/>
            </a:endParaRPr>
          </a:p>
        </p:txBody>
      </p:sp>
      <p:sp>
        <p:nvSpPr>
          <p:cNvPr id="19" name="TextBox 18"/>
          <p:cNvSpPr txBox="1"/>
          <p:nvPr/>
        </p:nvSpPr>
        <p:spPr>
          <a:xfrm>
            <a:off x="9500752" y="5131698"/>
            <a:ext cx="2372008" cy="923330"/>
          </a:xfrm>
          <a:prstGeom prst="rect">
            <a:avLst/>
          </a:prstGeom>
          <a:solidFill>
            <a:srgbClr val="FFCCCC"/>
          </a:solidFill>
        </p:spPr>
        <p:txBody>
          <a:bodyPr wrap="square" rtlCol="0">
            <a:spAutoFit/>
          </a:bodyPr>
          <a:lstStyle/>
          <a:p>
            <a:pPr algn="ctr"/>
            <a:r>
              <a:rPr lang="en-US" dirty="0"/>
              <a:t>God will judge us; God will raise all people from the dead</a:t>
            </a:r>
          </a:p>
        </p:txBody>
      </p:sp>
      <p:grpSp>
        <p:nvGrpSpPr>
          <p:cNvPr id="6" name="Group 5"/>
          <p:cNvGrpSpPr/>
          <p:nvPr/>
        </p:nvGrpSpPr>
        <p:grpSpPr>
          <a:xfrm>
            <a:off x="384174" y="594511"/>
            <a:ext cx="2438400" cy="2475260"/>
            <a:chOff x="307974" y="1258540"/>
            <a:chExt cx="2438400" cy="2475260"/>
          </a:xfrm>
        </p:grpSpPr>
        <p:sp>
          <p:nvSpPr>
            <p:cNvPr id="2" name="TextBox 1"/>
            <p:cNvSpPr txBox="1"/>
            <p:nvPr/>
          </p:nvSpPr>
          <p:spPr>
            <a:xfrm>
              <a:off x="368499" y="1258540"/>
              <a:ext cx="2372008" cy="369332"/>
            </a:xfrm>
            <a:prstGeom prst="rect">
              <a:avLst/>
            </a:prstGeom>
            <a:solidFill>
              <a:srgbClr val="FFCCCC"/>
            </a:solidFill>
          </p:spPr>
          <p:txBody>
            <a:bodyPr wrap="square" rtlCol="0">
              <a:spAutoFit/>
            </a:bodyPr>
            <a:lstStyle/>
            <a:p>
              <a:pPr algn="ctr"/>
              <a:r>
                <a:rPr lang="en-US" dirty="0"/>
                <a:t>God Created the World</a:t>
              </a:r>
            </a:p>
          </p:txBody>
        </p:sp>
        <p:pic>
          <p:nvPicPr>
            <p:cNvPr id="12292" name="Picture 4" descr="Image result for abstract the wor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974" y="1905000"/>
              <a:ext cx="2438400" cy="18288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3135086" y="4175911"/>
            <a:ext cx="3287485" cy="2529688"/>
            <a:chOff x="3135086" y="4175911"/>
            <a:chExt cx="3287485" cy="2529688"/>
          </a:xfrm>
        </p:grpSpPr>
        <p:pic>
          <p:nvPicPr>
            <p:cNvPr id="12294" name="Picture 6"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15321" t="176" r="12217"/>
            <a:stretch/>
          </p:blipFill>
          <p:spPr bwMode="auto">
            <a:xfrm>
              <a:off x="3135086" y="5029198"/>
              <a:ext cx="3287485" cy="167640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3525355" y="4175911"/>
              <a:ext cx="2372008" cy="646331"/>
            </a:xfrm>
            <a:prstGeom prst="rect">
              <a:avLst/>
            </a:prstGeom>
            <a:solidFill>
              <a:srgbClr val="FFCCCC"/>
            </a:solidFill>
          </p:spPr>
          <p:txBody>
            <a:bodyPr wrap="square" rtlCol="0">
              <a:spAutoFit/>
            </a:bodyPr>
            <a:lstStyle/>
            <a:p>
              <a:pPr algn="ctr"/>
              <a:r>
                <a:rPr lang="en-US" dirty="0"/>
                <a:t>We were created in God’s image</a:t>
              </a:r>
            </a:p>
          </p:txBody>
        </p:sp>
      </p:grpSp>
      <p:grpSp>
        <p:nvGrpSpPr>
          <p:cNvPr id="7" name="Group 6"/>
          <p:cNvGrpSpPr/>
          <p:nvPr/>
        </p:nvGrpSpPr>
        <p:grpSpPr>
          <a:xfrm>
            <a:off x="3018942" y="1193548"/>
            <a:ext cx="2990425" cy="2692655"/>
            <a:chOff x="3018942" y="1193548"/>
            <a:chExt cx="2990425" cy="2692655"/>
          </a:xfrm>
        </p:grpSpPr>
        <p:sp>
          <p:nvSpPr>
            <p:cNvPr id="13" name="TextBox 12"/>
            <p:cNvSpPr txBox="1"/>
            <p:nvPr/>
          </p:nvSpPr>
          <p:spPr>
            <a:xfrm>
              <a:off x="3330167" y="1193548"/>
              <a:ext cx="2372008" cy="646331"/>
            </a:xfrm>
            <a:prstGeom prst="rect">
              <a:avLst/>
            </a:prstGeom>
            <a:solidFill>
              <a:srgbClr val="FFCCCC"/>
            </a:solidFill>
          </p:spPr>
          <p:txBody>
            <a:bodyPr wrap="square" rtlCol="0">
              <a:spAutoFit/>
            </a:bodyPr>
            <a:lstStyle/>
            <a:p>
              <a:pPr algn="ctr"/>
              <a:r>
                <a:rPr lang="en-US" dirty="0"/>
                <a:t>God gives life to all things</a:t>
              </a:r>
            </a:p>
          </p:txBody>
        </p:sp>
        <p:pic>
          <p:nvPicPr>
            <p:cNvPr id="12296" name="Picture 8" descr="Image result for abstract the worl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8942" y="2018849"/>
              <a:ext cx="2990425" cy="18673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6324795" y="1349506"/>
            <a:ext cx="2616912" cy="2549469"/>
            <a:chOff x="6335680" y="1534563"/>
            <a:chExt cx="2616912" cy="2549469"/>
          </a:xfrm>
        </p:grpSpPr>
        <p:sp>
          <p:nvSpPr>
            <p:cNvPr id="14" name="TextBox 13"/>
            <p:cNvSpPr txBox="1"/>
            <p:nvPr/>
          </p:nvSpPr>
          <p:spPr>
            <a:xfrm>
              <a:off x="6425590" y="1534563"/>
              <a:ext cx="2372008" cy="369332"/>
            </a:xfrm>
            <a:prstGeom prst="rect">
              <a:avLst/>
            </a:prstGeom>
            <a:solidFill>
              <a:srgbClr val="FFCCCC"/>
            </a:solidFill>
          </p:spPr>
          <p:txBody>
            <a:bodyPr wrap="square" rtlCol="0">
              <a:spAutoFit/>
            </a:bodyPr>
            <a:lstStyle/>
            <a:p>
              <a:pPr algn="ctr"/>
              <a:r>
                <a:rPr lang="en-US" dirty="0"/>
                <a:t>God governs all life</a:t>
              </a:r>
            </a:p>
          </p:txBody>
        </p:sp>
        <p:pic>
          <p:nvPicPr>
            <p:cNvPr id="12298" name="Picture 10" descr="Image result for abstract the worl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5680" y="2122714"/>
              <a:ext cx="2616912" cy="19613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6864938" y="4043234"/>
            <a:ext cx="2540771" cy="2662366"/>
            <a:chOff x="6864938" y="4195634"/>
            <a:chExt cx="2540771" cy="2662366"/>
          </a:xfrm>
        </p:grpSpPr>
        <p:sp>
          <p:nvSpPr>
            <p:cNvPr id="18" name="TextBox 17"/>
            <p:cNvSpPr txBox="1"/>
            <p:nvPr/>
          </p:nvSpPr>
          <p:spPr>
            <a:xfrm>
              <a:off x="6924178" y="4195634"/>
              <a:ext cx="2372008" cy="646331"/>
            </a:xfrm>
            <a:prstGeom prst="rect">
              <a:avLst/>
            </a:prstGeom>
            <a:solidFill>
              <a:srgbClr val="FFCCCC"/>
            </a:solidFill>
          </p:spPr>
          <p:txBody>
            <a:bodyPr wrap="square" rtlCol="0">
              <a:spAutoFit/>
            </a:bodyPr>
            <a:lstStyle/>
            <a:p>
              <a:pPr algn="ctr"/>
              <a:r>
                <a:rPr lang="en-US" dirty="0"/>
                <a:t>God commands everyone to repent</a:t>
              </a:r>
            </a:p>
          </p:txBody>
        </p:sp>
        <p:pic>
          <p:nvPicPr>
            <p:cNvPr id="12300" name="Picture 12" descr="Image result for heaven and earth abstrac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64938" y="4949598"/>
              <a:ext cx="2540771" cy="190840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228598" y="4103268"/>
            <a:ext cx="2754211" cy="2177789"/>
            <a:chOff x="304798" y="4135925"/>
            <a:chExt cx="2754211" cy="2177789"/>
          </a:xfrm>
        </p:grpSpPr>
        <p:sp>
          <p:nvSpPr>
            <p:cNvPr id="16" name="TextBox 15"/>
            <p:cNvSpPr txBox="1"/>
            <p:nvPr/>
          </p:nvSpPr>
          <p:spPr>
            <a:xfrm>
              <a:off x="497404" y="4135925"/>
              <a:ext cx="2372008" cy="369332"/>
            </a:xfrm>
            <a:prstGeom prst="rect">
              <a:avLst/>
            </a:prstGeom>
            <a:solidFill>
              <a:srgbClr val="FFCCCC"/>
            </a:solidFill>
          </p:spPr>
          <p:txBody>
            <a:bodyPr wrap="square" rtlCol="0">
              <a:spAutoFit/>
            </a:bodyPr>
            <a:lstStyle/>
            <a:p>
              <a:pPr algn="ctr"/>
              <a:r>
                <a:rPr lang="en-US" dirty="0"/>
                <a:t>We are God’s offspring</a:t>
              </a:r>
            </a:p>
          </p:txBody>
        </p:sp>
        <p:pic>
          <p:nvPicPr>
            <p:cNvPr id="12302" name="Picture 14" descr="Image result for silhouette in suns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798" y="4762046"/>
              <a:ext cx="2754211" cy="15516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9231084" y="349745"/>
            <a:ext cx="2584249" cy="3046598"/>
            <a:chOff x="9165770" y="1187945"/>
            <a:chExt cx="2584249" cy="3046598"/>
          </a:xfrm>
        </p:grpSpPr>
        <p:sp>
          <p:nvSpPr>
            <p:cNvPr id="15" name="TextBox 14"/>
            <p:cNvSpPr txBox="1"/>
            <p:nvPr/>
          </p:nvSpPr>
          <p:spPr>
            <a:xfrm>
              <a:off x="9288748" y="1187945"/>
              <a:ext cx="2372008" cy="923330"/>
            </a:xfrm>
            <a:prstGeom prst="rect">
              <a:avLst/>
            </a:prstGeom>
            <a:solidFill>
              <a:srgbClr val="FFCCCC"/>
            </a:solidFill>
          </p:spPr>
          <p:txBody>
            <a:bodyPr wrap="square" rtlCol="0">
              <a:spAutoFit/>
            </a:bodyPr>
            <a:lstStyle/>
            <a:p>
              <a:pPr algn="ctr"/>
              <a:r>
                <a:rPr lang="en-US" dirty="0"/>
                <a:t>If we are willing to seek God, we will find that He is not far from us</a:t>
              </a:r>
            </a:p>
          </p:txBody>
        </p:sp>
        <p:pic>
          <p:nvPicPr>
            <p:cNvPr id="12304" name="Picture 16" descr="Image result for earth and heaven abstrac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65770" y="2293485"/>
              <a:ext cx="2584249" cy="19410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2544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par>
                                <p:cTn id="59" presetID="10" presetClass="exit" presetSubtype="0" fill="hold" nodeType="withEffect">
                                  <p:stCondLst>
                                    <p:cond delay="0"/>
                                  </p:stCondLst>
                                  <p:childTnLst>
                                    <p:animEffect transition="out" filter="fade">
                                      <p:cBhvr>
                                        <p:cTn id="60" dur="500"/>
                                        <p:tgtEl>
                                          <p:spTgt spid="6"/>
                                        </p:tgtEl>
                                      </p:cBhvr>
                                    </p:animEffect>
                                    <p:set>
                                      <p:cBhvr>
                                        <p:cTn id="61" dur="1" fill="hold">
                                          <p:stCondLst>
                                            <p:cond delay="499"/>
                                          </p:stCondLst>
                                        </p:cTn>
                                        <p:tgtEl>
                                          <p:spTgt spid="6"/>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7"/>
                                        </p:tgtEl>
                                      </p:cBhvr>
                                    </p:animEffect>
                                    <p:set>
                                      <p:cBhvr>
                                        <p:cTn id="64" dur="1" fill="hold">
                                          <p:stCondLst>
                                            <p:cond delay="499"/>
                                          </p:stCondLst>
                                        </p:cTn>
                                        <p:tgtEl>
                                          <p:spTgt spid="7"/>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8"/>
                                        </p:tgtEl>
                                      </p:cBhvr>
                                    </p:animEffect>
                                    <p:set>
                                      <p:cBhvr>
                                        <p:cTn id="67" dur="1" fill="hold">
                                          <p:stCondLst>
                                            <p:cond delay="499"/>
                                          </p:stCondLst>
                                        </p:cTn>
                                        <p:tgtEl>
                                          <p:spTgt spid="8"/>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9"/>
                                        </p:tgtEl>
                                      </p:cBhvr>
                                    </p:animEffect>
                                    <p:set>
                                      <p:cBhvr>
                                        <p:cTn id="70" dur="1" fill="hold">
                                          <p:stCondLst>
                                            <p:cond delay="499"/>
                                          </p:stCondLst>
                                        </p:cTn>
                                        <p:tgtEl>
                                          <p:spTgt spid="9"/>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10"/>
                                        </p:tgtEl>
                                      </p:cBhvr>
                                    </p:animEffect>
                                    <p:set>
                                      <p:cBhvr>
                                        <p:cTn id="73" dur="1" fill="hold">
                                          <p:stCondLst>
                                            <p:cond delay="499"/>
                                          </p:stCondLst>
                                        </p:cTn>
                                        <p:tgtEl>
                                          <p:spTgt spid="10"/>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11"/>
                                        </p:tgtEl>
                                      </p:cBhvr>
                                    </p:animEffect>
                                    <p:set>
                                      <p:cBhvr>
                                        <p:cTn id="7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90535" y="108641"/>
            <a:ext cx="12192000" cy="1015663"/>
          </a:xfrm>
          <a:prstGeom prst="rect">
            <a:avLst/>
          </a:prstGeom>
          <a:noFill/>
        </p:spPr>
        <p:txBody>
          <a:bodyPr wrap="square" rtlCol="0">
            <a:spAutoFit/>
          </a:bodyPr>
          <a:lstStyle/>
          <a:p>
            <a:pPr algn="ctr"/>
            <a:r>
              <a:rPr lang="en-US" sz="6000" b="1" dirty="0">
                <a:solidFill>
                  <a:schemeClr val="bg1"/>
                </a:solidFill>
                <a:latin typeface="Franklin Gothic Book" panose="020B0503020102020204" pitchFamily="34" charset="0"/>
              </a:rPr>
              <a:t>Who Are You?</a:t>
            </a:r>
            <a:endParaRPr lang="en-US" sz="4400" dirty="0">
              <a:solidFill>
                <a:schemeClr val="bg1"/>
              </a:solidFill>
              <a:latin typeface="Franklin Gothic Book" panose="020B0503020102020204" pitchFamily="34" charset="0"/>
            </a:endParaRPr>
          </a:p>
        </p:txBody>
      </p:sp>
      <p:sp>
        <p:nvSpPr>
          <p:cNvPr id="4" name="Rectangle 3"/>
          <p:cNvSpPr/>
          <p:nvPr/>
        </p:nvSpPr>
        <p:spPr>
          <a:xfrm>
            <a:off x="3093267" y="1177447"/>
            <a:ext cx="6096000" cy="400110"/>
          </a:xfrm>
          <a:prstGeom prst="rect">
            <a:avLst/>
          </a:prstGeom>
        </p:spPr>
        <p:txBody>
          <a:bodyPr>
            <a:spAutoFit/>
          </a:bodyPr>
          <a:lstStyle/>
          <a:p>
            <a:pPr algn="ctr"/>
            <a:endParaRPr lang="en-US" sz="2000" dirty="0">
              <a:solidFill>
                <a:schemeClr val="bg1"/>
              </a:solidFill>
              <a:latin typeface="Open Sans"/>
            </a:endParaRPr>
          </a:p>
        </p:txBody>
      </p:sp>
      <p:sp>
        <p:nvSpPr>
          <p:cNvPr id="3" name="Rectangle 2"/>
          <p:cNvSpPr/>
          <p:nvPr/>
        </p:nvSpPr>
        <p:spPr>
          <a:xfrm>
            <a:off x="5534144" y="1766013"/>
            <a:ext cx="6096000" cy="4154984"/>
          </a:xfrm>
          <a:prstGeom prst="rect">
            <a:avLst/>
          </a:prstGeom>
        </p:spPr>
        <p:txBody>
          <a:bodyPr>
            <a:spAutoFit/>
          </a:bodyPr>
          <a:lstStyle/>
          <a:p>
            <a:pPr fontAlgn="base"/>
            <a:r>
              <a:rPr lang="en-US" sz="2400" dirty="0">
                <a:solidFill>
                  <a:schemeClr val="bg1"/>
                </a:solidFill>
              </a:rPr>
              <a:t>“Be careful how you characterize yourself. Don’t characterize or define yourself by some temporary quality. </a:t>
            </a:r>
          </a:p>
          <a:p>
            <a:pPr fontAlgn="base"/>
            <a:endParaRPr lang="en-US" sz="2400" dirty="0">
              <a:solidFill>
                <a:schemeClr val="bg1"/>
              </a:solidFill>
            </a:endParaRPr>
          </a:p>
          <a:p>
            <a:pPr fontAlgn="base"/>
            <a:r>
              <a:rPr lang="en-US" sz="2400" dirty="0">
                <a:solidFill>
                  <a:schemeClr val="bg1"/>
                </a:solidFill>
              </a:rPr>
              <a:t>The only </a:t>
            </a:r>
            <a:r>
              <a:rPr lang="en-US" sz="2400" i="1" dirty="0">
                <a:solidFill>
                  <a:schemeClr val="bg1"/>
                </a:solidFill>
              </a:rPr>
              <a:t>single </a:t>
            </a:r>
            <a:r>
              <a:rPr lang="en-US" sz="2400" dirty="0">
                <a:solidFill>
                  <a:schemeClr val="bg1"/>
                </a:solidFill>
              </a:rPr>
              <a:t>quality that should characterize us is that we are a son or daughter of God. </a:t>
            </a:r>
          </a:p>
          <a:p>
            <a:pPr fontAlgn="base"/>
            <a:endParaRPr lang="en-US" sz="2400" dirty="0">
              <a:solidFill>
                <a:schemeClr val="bg1"/>
              </a:solidFill>
            </a:endParaRPr>
          </a:p>
          <a:p>
            <a:pPr fontAlgn="base"/>
            <a:r>
              <a:rPr lang="en-US" sz="2400" dirty="0">
                <a:solidFill>
                  <a:schemeClr val="bg1"/>
                </a:solidFill>
              </a:rPr>
              <a:t>That fact transcends all other characteristics, including race, occupation, physical characteristics, honors, or even religious affiliation.”</a:t>
            </a:r>
          </a:p>
        </p:txBody>
      </p:sp>
      <p:sp>
        <p:nvSpPr>
          <p:cNvPr id="12" name="TextBox 11"/>
          <p:cNvSpPr txBox="1"/>
          <p:nvPr/>
        </p:nvSpPr>
        <p:spPr>
          <a:xfrm>
            <a:off x="9906000" y="6488668"/>
            <a:ext cx="2286000" cy="369332"/>
          </a:xfrm>
          <a:prstGeom prst="rect">
            <a:avLst/>
          </a:prstGeom>
          <a:noFill/>
        </p:spPr>
        <p:txBody>
          <a:bodyPr wrap="square" rtlCol="0">
            <a:spAutoFit/>
          </a:bodyPr>
          <a:lstStyle/>
          <a:p>
            <a:pPr algn="r"/>
            <a:r>
              <a:rPr lang="en-US" dirty="0">
                <a:solidFill>
                  <a:schemeClr val="bg1"/>
                </a:solidFill>
              </a:rPr>
              <a:t>(4)</a:t>
            </a:r>
          </a:p>
        </p:txBody>
      </p:sp>
      <p:pic>
        <p:nvPicPr>
          <p:cNvPr id="13314" name="Picture 2" descr="Elder Dallin H. Oa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8003" y="188005"/>
            <a:ext cx="1095375" cy="145732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mage result for many tee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962" y="2405742"/>
            <a:ext cx="5132755" cy="3265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55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90535" y="108641"/>
            <a:ext cx="12192000" cy="1015663"/>
          </a:xfrm>
          <a:prstGeom prst="rect">
            <a:avLst/>
          </a:prstGeom>
          <a:noFill/>
        </p:spPr>
        <p:txBody>
          <a:bodyPr wrap="square" rtlCol="0">
            <a:spAutoFit/>
          </a:bodyPr>
          <a:lstStyle/>
          <a:p>
            <a:pPr algn="ctr"/>
            <a:r>
              <a:rPr lang="en-US" sz="6000" b="1" dirty="0">
                <a:solidFill>
                  <a:schemeClr val="bg1"/>
                </a:solidFill>
                <a:latin typeface="Franklin Gothic Book" panose="020B0503020102020204" pitchFamily="34" charset="0"/>
              </a:rPr>
              <a:t>Greeks Mock Paul</a:t>
            </a:r>
            <a:endParaRPr lang="en-US" sz="4400" dirty="0">
              <a:solidFill>
                <a:schemeClr val="bg1"/>
              </a:solidFill>
              <a:latin typeface="Franklin Gothic Book" panose="020B0503020102020204" pitchFamily="34" charset="0"/>
            </a:endParaRPr>
          </a:p>
        </p:txBody>
      </p:sp>
      <p:sp>
        <p:nvSpPr>
          <p:cNvPr id="4" name="Rectangle 3"/>
          <p:cNvSpPr/>
          <p:nvPr/>
        </p:nvSpPr>
        <p:spPr>
          <a:xfrm>
            <a:off x="3093267" y="1177447"/>
            <a:ext cx="6096000" cy="400110"/>
          </a:xfrm>
          <a:prstGeom prst="rect">
            <a:avLst/>
          </a:prstGeom>
        </p:spPr>
        <p:txBody>
          <a:bodyPr>
            <a:spAutoFit/>
          </a:bodyPr>
          <a:lstStyle/>
          <a:p>
            <a:pPr algn="ctr"/>
            <a:endParaRPr lang="en-US" sz="2000" dirty="0">
              <a:solidFill>
                <a:schemeClr val="bg1"/>
              </a:solidFill>
              <a:latin typeface="Open Sans"/>
            </a:endParaRPr>
          </a:p>
        </p:txBody>
      </p:sp>
      <p:sp>
        <p:nvSpPr>
          <p:cNvPr id="3" name="Rectangle 2"/>
          <p:cNvSpPr/>
          <p:nvPr/>
        </p:nvSpPr>
        <p:spPr>
          <a:xfrm>
            <a:off x="276344" y="1395899"/>
            <a:ext cx="6096000" cy="3416320"/>
          </a:xfrm>
          <a:prstGeom prst="rect">
            <a:avLst/>
          </a:prstGeom>
        </p:spPr>
        <p:txBody>
          <a:bodyPr>
            <a:spAutoFit/>
          </a:bodyPr>
          <a:lstStyle/>
          <a:p>
            <a:pPr fontAlgn="base"/>
            <a:r>
              <a:rPr lang="en-US" sz="2400" dirty="0">
                <a:solidFill>
                  <a:schemeClr val="bg1"/>
                </a:solidFill>
              </a:rPr>
              <a:t>After Paul finished his address on Mars Hill, some Greeks mocked his teaching about the resurrection of the dead.</a:t>
            </a:r>
          </a:p>
          <a:p>
            <a:pPr fontAlgn="base"/>
            <a:endParaRPr lang="en-US" sz="2400" dirty="0">
              <a:solidFill>
                <a:schemeClr val="bg1"/>
              </a:solidFill>
            </a:endParaRPr>
          </a:p>
          <a:p>
            <a:pPr fontAlgn="base"/>
            <a:r>
              <a:rPr lang="en-US" sz="2400" dirty="0">
                <a:solidFill>
                  <a:schemeClr val="bg1"/>
                </a:solidFill>
              </a:rPr>
              <a:t>During the first century A.D., popular Greek philosophy held that the physical body was part of what made the soul of man impure. According to Platonic dualism, the soul of man was imprisoned in a body of flesh. </a:t>
            </a:r>
          </a:p>
        </p:txBody>
      </p:sp>
      <p:sp>
        <p:nvSpPr>
          <p:cNvPr id="12" name="TextBox 11"/>
          <p:cNvSpPr txBox="1"/>
          <p:nvPr/>
        </p:nvSpPr>
        <p:spPr>
          <a:xfrm>
            <a:off x="9906000" y="6488668"/>
            <a:ext cx="2286000" cy="369332"/>
          </a:xfrm>
          <a:prstGeom prst="rect">
            <a:avLst/>
          </a:prstGeom>
          <a:noFill/>
        </p:spPr>
        <p:txBody>
          <a:bodyPr wrap="square" rtlCol="0">
            <a:spAutoFit/>
          </a:bodyPr>
          <a:lstStyle/>
          <a:p>
            <a:pPr algn="r"/>
            <a:r>
              <a:rPr lang="en-US" dirty="0">
                <a:solidFill>
                  <a:schemeClr val="bg1"/>
                </a:solidFill>
              </a:rPr>
              <a:t>(1)</a:t>
            </a:r>
          </a:p>
        </p:txBody>
      </p:sp>
      <p:sp>
        <p:nvSpPr>
          <p:cNvPr id="9" name="TextBox 8"/>
          <p:cNvSpPr txBox="1"/>
          <p:nvPr/>
        </p:nvSpPr>
        <p:spPr>
          <a:xfrm>
            <a:off x="72426" y="6488668"/>
            <a:ext cx="3650487" cy="369332"/>
          </a:xfrm>
          <a:prstGeom prst="rect">
            <a:avLst/>
          </a:prstGeom>
          <a:noFill/>
        </p:spPr>
        <p:txBody>
          <a:bodyPr wrap="square" rtlCol="0">
            <a:spAutoFit/>
          </a:bodyPr>
          <a:lstStyle/>
          <a:p>
            <a:r>
              <a:rPr lang="en-US" dirty="0">
                <a:solidFill>
                  <a:schemeClr val="bg1"/>
                </a:solidFill>
              </a:rPr>
              <a:t>Acts 17:32; 1 Corinthians 1:23</a:t>
            </a:r>
          </a:p>
        </p:txBody>
      </p:sp>
      <p:sp>
        <p:nvSpPr>
          <p:cNvPr id="2" name="Rectangle 1"/>
          <p:cNvSpPr/>
          <p:nvPr/>
        </p:nvSpPr>
        <p:spPr>
          <a:xfrm>
            <a:off x="4570927" y="5286708"/>
            <a:ext cx="6096000" cy="923330"/>
          </a:xfrm>
          <a:prstGeom prst="rect">
            <a:avLst/>
          </a:prstGeom>
        </p:spPr>
        <p:txBody>
          <a:bodyPr>
            <a:spAutoFit/>
          </a:bodyPr>
          <a:lstStyle/>
          <a:p>
            <a:r>
              <a:rPr lang="en-US" dirty="0">
                <a:solidFill>
                  <a:schemeClr val="bg1"/>
                </a:solidFill>
                <a:latin typeface="Open Sans"/>
              </a:rPr>
              <a:t>The teaching that Jesus Christ had a resurrected physical body would have seemed foolish to many Greeks because they believed God to be pure and perfect</a:t>
            </a:r>
            <a:endParaRPr lang="en-US" dirty="0">
              <a:solidFill>
                <a:schemeClr val="bg1"/>
              </a:solidFill>
            </a:endParaRPr>
          </a:p>
        </p:txBody>
      </p:sp>
      <p:grpSp>
        <p:nvGrpSpPr>
          <p:cNvPr id="6" name="Group 5"/>
          <p:cNvGrpSpPr/>
          <p:nvPr/>
        </p:nvGrpSpPr>
        <p:grpSpPr>
          <a:xfrm>
            <a:off x="6487885" y="1259795"/>
            <a:ext cx="5260975" cy="3815571"/>
            <a:chOff x="6487885" y="1259795"/>
            <a:chExt cx="5260975" cy="3815571"/>
          </a:xfrm>
        </p:grpSpPr>
        <p:pic>
          <p:nvPicPr>
            <p:cNvPr id="15364" name="Picture 4" descr="1907_StPaulsPreach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7885" y="1259795"/>
              <a:ext cx="5260975" cy="3505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675613" y="4844534"/>
              <a:ext cx="875561" cy="230832"/>
            </a:xfrm>
            <a:prstGeom prst="rect">
              <a:avLst/>
            </a:prstGeom>
          </p:spPr>
          <p:txBody>
            <a:bodyPr wrap="none">
              <a:spAutoFit/>
            </a:bodyPr>
            <a:lstStyle/>
            <a:p>
              <a:r>
                <a:rPr lang="en-US" sz="900" dirty="0">
                  <a:solidFill>
                    <a:schemeClr val="bg1"/>
                  </a:solidFill>
                  <a:latin typeface="Abadi" panose="020B0604020104020204" pitchFamily="34" charset="0"/>
                </a:rPr>
                <a:t>John La </a:t>
              </a:r>
              <a:r>
                <a:rPr lang="en-US" sz="900" dirty="0" err="1">
                  <a:solidFill>
                    <a:schemeClr val="bg1"/>
                  </a:solidFill>
                  <a:latin typeface="Abadi" panose="020B0604020104020204" pitchFamily="34" charset="0"/>
                </a:rPr>
                <a:t>Farge</a:t>
              </a:r>
              <a:endParaRPr lang="en-US" sz="900" dirty="0">
                <a:solidFill>
                  <a:schemeClr val="bg1"/>
                </a:solidFill>
              </a:endParaRPr>
            </a:p>
          </p:txBody>
        </p:sp>
      </p:grpSp>
    </p:spTree>
    <p:extLst>
      <p:ext uri="{BB962C8B-B14F-4D97-AF65-F5344CB8AC3E}">
        <p14:creationId xmlns:p14="http://schemas.microsoft.com/office/powerpoint/2010/main" val="223394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90535" y="108641"/>
            <a:ext cx="12192000" cy="1015663"/>
          </a:xfrm>
          <a:prstGeom prst="rect">
            <a:avLst/>
          </a:prstGeom>
          <a:noFill/>
        </p:spPr>
        <p:txBody>
          <a:bodyPr wrap="square" rtlCol="0">
            <a:spAutoFit/>
          </a:bodyPr>
          <a:lstStyle/>
          <a:p>
            <a:pPr algn="ctr" fontAlgn="base"/>
            <a:r>
              <a:rPr lang="en-US" sz="6000" dirty="0">
                <a:solidFill>
                  <a:schemeClr val="bg1"/>
                </a:solidFill>
              </a:rPr>
              <a:t>Dionysius</a:t>
            </a:r>
          </a:p>
        </p:txBody>
      </p:sp>
      <p:sp>
        <p:nvSpPr>
          <p:cNvPr id="4" name="Rectangle 3"/>
          <p:cNvSpPr/>
          <p:nvPr/>
        </p:nvSpPr>
        <p:spPr>
          <a:xfrm>
            <a:off x="3093267" y="1177447"/>
            <a:ext cx="6096000" cy="400110"/>
          </a:xfrm>
          <a:prstGeom prst="rect">
            <a:avLst/>
          </a:prstGeom>
        </p:spPr>
        <p:txBody>
          <a:bodyPr>
            <a:spAutoFit/>
          </a:bodyPr>
          <a:lstStyle/>
          <a:p>
            <a:pPr algn="ctr"/>
            <a:endParaRPr lang="en-US" sz="2000" dirty="0">
              <a:solidFill>
                <a:schemeClr val="bg1"/>
              </a:solidFill>
              <a:latin typeface="Open Sans"/>
            </a:endParaRPr>
          </a:p>
        </p:txBody>
      </p:sp>
      <p:sp>
        <p:nvSpPr>
          <p:cNvPr id="3" name="Rectangle 2"/>
          <p:cNvSpPr/>
          <p:nvPr/>
        </p:nvSpPr>
        <p:spPr>
          <a:xfrm>
            <a:off x="4108115" y="1504757"/>
            <a:ext cx="7594027" cy="4524315"/>
          </a:xfrm>
          <a:prstGeom prst="rect">
            <a:avLst/>
          </a:prstGeom>
        </p:spPr>
        <p:txBody>
          <a:bodyPr wrap="square">
            <a:spAutoFit/>
          </a:bodyPr>
          <a:lstStyle/>
          <a:p>
            <a:pPr fontAlgn="base"/>
            <a:r>
              <a:rPr lang="en-US" sz="2400" dirty="0">
                <a:solidFill>
                  <a:schemeClr val="bg1"/>
                </a:solidFill>
              </a:rPr>
              <a:t>Dionysius was one of those who believed Paul’s teaching.</a:t>
            </a:r>
          </a:p>
          <a:p>
            <a:pPr fontAlgn="base"/>
            <a:endParaRPr lang="en-US" sz="2400" dirty="0">
              <a:solidFill>
                <a:schemeClr val="bg1"/>
              </a:solidFill>
            </a:endParaRPr>
          </a:p>
          <a:p>
            <a:pPr fontAlgn="base"/>
            <a:r>
              <a:rPr lang="en-US" sz="2400" dirty="0">
                <a:solidFill>
                  <a:schemeClr val="bg1"/>
                </a:solidFill>
              </a:rPr>
              <a:t>He was called “the Areopagite,” probably meaning that he was a member of the Areopagus, the judicial council that met at Mars Hill. </a:t>
            </a:r>
          </a:p>
          <a:p>
            <a:pPr fontAlgn="base"/>
            <a:endParaRPr lang="en-US" sz="2400" dirty="0">
              <a:solidFill>
                <a:schemeClr val="bg1"/>
              </a:solidFill>
            </a:endParaRPr>
          </a:p>
          <a:p>
            <a:pPr fontAlgn="base"/>
            <a:r>
              <a:rPr lang="en-US" sz="2400" dirty="0">
                <a:solidFill>
                  <a:schemeClr val="bg1"/>
                </a:solidFill>
              </a:rPr>
              <a:t>According to tradition, he became a bishop in the Church in Athens. </a:t>
            </a:r>
          </a:p>
          <a:p>
            <a:pPr fontAlgn="base"/>
            <a:endParaRPr lang="en-US" sz="2400" dirty="0">
              <a:solidFill>
                <a:schemeClr val="bg1"/>
              </a:solidFill>
            </a:endParaRPr>
          </a:p>
          <a:p>
            <a:pPr fontAlgn="base"/>
            <a:r>
              <a:rPr lang="en-US" sz="2400" dirty="0">
                <a:solidFill>
                  <a:schemeClr val="bg1"/>
                </a:solidFill>
              </a:rPr>
              <a:t>In later years a church named after Dionysius was built on the north slope of the hill, remains of which can be seen today.</a:t>
            </a:r>
          </a:p>
        </p:txBody>
      </p:sp>
      <p:sp>
        <p:nvSpPr>
          <p:cNvPr id="12" name="TextBox 11"/>
          <p:cNvSpPr txBox="1"/>
          <p:nvPr/>
        </p:nvSpPr>
        <p:spPr>
          <a:xfrm>
            <a:off x="9906000" y="6488668"/>
            <a:ext cx="2286000" cy="369332"/>
          </a:xfrm>
          <a:prstGeom prst="rect">
            <a:avLst/>
          </a:prstGeom>
          <a:noFill/>
        </p:spPr>
        <p:txBody>
          <a:bodyPr wrap="square" rtlCol="0">
            <a:spAutoFit/>
          </a:bodyPr>
          <a:lstStyle/>
          <a:p>
            <a:pPr algn="r"/>
            <a:r>
              <a:rPr lang="en-US" dirty="0">
                <a:solidFill>
                  <a:schemeClr val="bg1"/>
                </a:solidFill>
              </a:rPr>
              <a:t>(1)</a:t>
            </a:r>
          </a:p>
        </p:txBody>
      </p:sp>
      <p:sp>
        <p:nvSpPr>
          <p:cNvPr id="9" name="TextBox 8"/>
          <p:cNvSpPr txBox="1"/>
          <p:nvPr/>
        </p:nvSpPr>
        <p:spPr>
          <a:xfrm>
            <a:off x="72426" y="6488668"/>
            <a:ext cx="3650487" cy="369332"/>
          </a:xfrm>
          <a:prstGeom prst="rect">
            <a:avLst/>
          </a:prstGeom>
          <a:noFill/>
        </p:spPr>
        <p:txBody>
          <a:bodyPr wrap="square" rtlCol="0">
            <a:spAutoFit/>
          </a:bodyPr>
          <a:lstStyle/>
          <a:p>
            <a:r>
              <a:rPr lang="en-US" dirty="0">
                <a:solidFill>
                  <a:schemeClr val="bg1"/>
                </a:solidFill>
              </a:rPr>
              <a:t>Acts 17:34</a:t>
            </a:r>
          </a:p>
        </p:txBody>
      </p:sp>
      <p:grpSp>
        <p:nvGrpSpPr>
          <p:cNvPr id="6" name="Group 5"/>
          <p:cNvGrpSpPr/>
          <p:nvPr/>
        </p:nvGrpSpPr>
        <p:grpSpPr>
          <a:xfrm>
            <a:off x="624056" y="1970314"/>
            <a:ext cx="3117838" cy="3925984"/>
            <a:chOff x="624056" y="1970314"/>
            <a:chExt cx="3117838" cy="3925984"/>
          </a:xfrm>
        </p:grpSpPr>
        <p:pic>
          <p:nvPicPr>
            <p:cNvPr id="14338" name="Picture 2" descr="Image result for Dionysius and st pau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744" y="1970314"/>
              <a:ext cx="3031150" cy="36467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24056" y="5650077"/>
              <a:ext cx="1265090" cy="246221"/>
            </a:xfrm>
            <a:prstGeom prst="rect">
              <a:avLst/>
            </a:prstGeom>
          </p:spPr>
          <p:txBody>
            <a:bodyPr wrap="none">
              <a:spAutoFit/>
            </a:bodyPr>
            <a:lstStyle/>
            <a:p>
              <a:r>
                <a:rPr lang="en-US" sz="1000" dirty="0">
                  <a:solidFill>
                    <a:schemeClr val="bg1"/>
                  </a:solidFill>
                  <a:latin typeface="Abadi" panose="020B0604020104020204" pitchFamily="34" charset="0"/>
                </a:rPr>
                <a:t>Sir Joshua Reynolds</a:t>
              </a:r>
              <a:endParaRPr lang="en-US" sz="1000" dirty="0">
                <a:solidFill>
                  <a:schemeClr val="bg1"/>
                </a:solidFill>
              </a:endParaRPr>
            </a:p>
          </p:txBody>
        </p:sp>
      </p:grpSp>
    </p:spTree>
    <p:extLst>
      <p:ext uri="{BB962C8B-B14F-4D97-AF65-F5344CB8AC3E}">
        <p14:creationId xmlns:p14="http://schemas.microsoft.com/office/powerpoint/2010/main" val="387473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4524315"/>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#292 </a:t>
            </a:r>
            <a:r>
              <a:rPr lang="en-US" i="1" dirty="0">
                <a:solidFill>
                  <a:schemeClr val="bg1"/>
                </a:solidFill>
              </a:rPr>
              <a:t>Oh, My Father</a:t>
            </a:r>
          </a:p>
          <a:p>
            <a:endParaRPr lang="en-US" dirty="0">
              <a:solidFill>
                <a:schemeClr val="bg1"/>
              </a:solidFill>
            </a:endParaRPr>
          </a:p>
          <a:p>
            <a:endParaRPr lang="en-US" i="1" dirty="0">
              <a:solidFill>
                <a:schemeClr val="bg1"/>
              </a:solidFill>
            </a:endParaRPr>
          </a:p>
          <a:p>
            <a:r>
              <a:rPr lang="en-US" i="1" dirty="0">
                <a:solidFill>
                  <a:schemeClr val="bg1"/>
                </a:solidFill>
              </a:rPr>
              <a:t>Video: </a:t>
            </a:r>
          </a:p>
          <a:p>
            <a:r>
              <a:rPr lang="en-US" i="1" dirty="0">
                <a:solidFill>
                  <a:schemeClr val="bg1"/>
                </a:solidFill>
              </a:rPr>
              <a:t>We are the Offspring of God (4:25)</a:t>
            </a:r>
          </a:p>
          <a:p>
            <a:r>
              <a:rPr lang="en-US" dirty="0">
                <a:solidFill>
                  <a:schemeClr val="bg1"/>
                </a:solidFill>
              </a:rPr>
              <a:t>Prophets and Revelation—Hearing His Voice (3:56)</a:t>
            </a:r>
          </a:p>
          <a:p>
            <a:r>
              <a:rPr lang="en-US" dirty="0">
                <a:solidFill>
                  <a:schemeClr val="bg1"/>
                </a:solidFill>
              </a:rPr>
              <a:t>I </a:t>
            </a:r>
            <a:r>
              <a:rPr lang="en-US" i="1" dirty="0">
                <a:solidFill>
                  <a:schemeClr val="bg1"/>
                </a:solidFill>
              </a:rPr>
              <a:t>Am</a:t>
            </a:r>
            <a:r>
              <a:rPr lang="en-US" dirty="0">
                <a:solidFill>
                  <a:schemeClr val="bg1"/>
                </a:solidFill>
              </a:rPr>
              <a:t> a Child of God (2:01)</a:t>
            </a:r>
            <a:endParaRPr lang="en-US" i="1" dirty="0">
              <a:solidFill>
                <a:schemeClr val="bg1"/>
              </a:solidFill>
            </a:endParaRPr>
          </a:p>
          <a:p>
            <a:endParaRPr lang="en-US" i="1" u="none" strike="noStrike" dirty="0">
              <a:solidFill>
                <a:schemeClr val="bg1"/>
              </a:solidFill>
              <a:effectLst/>
            </a:endParaRP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rPr>
              <a:t>New Testament Institute Student Manual Chapter 33</a:t>
            </a:r>
          </a:p>
          <a:p>
            <a:pPr marL="342900" indent="-342900">
              <a:buFontTx/>
              <a:buAutoNum type="arabicPeriod"/>
            </a:pPr>
            <a:r>
              <a:rPr lang="en-US" dirty="0">
                <a:solidFill>
                  <a:schemeClr val="bg1"/>
                </a:solidFill>
              </a:rPr>
              <a:t>President Howard W. Hunter (“Reading the Scriptures,” </a:t>
            </a:r>
            <a:r>
              <a:rPr lang="en-US" i="1" dirty="0">
                <a:solidFill>
                  <a:schemeClr val="bg1"/>
                </a:solidFill>
              </a:rPr>
              <a:t>Ensign,</a:t>
            </a:r>
            <a:r>
              <a:rPr lang="en-US" dirty="0">
                <a:solidFill>
                  <a:schemeClr val="bg1"/>
                </a:solidFill>
              </a:rPr>
              <a:t> Nov. 1979, 64).</a:t>
            </a:r>
          </a:p>
          <a:p>
            <a:pPr marL="342900" indent="-342900">
              <a:buFontTx/>
              <a:buAutoNum type="arabicPeriod"/>
            </a:pPr>
            <a:r>
              <a:rPr lang="en-US" i="1" dirty="0">
                <a:solidFill>
                  <a:schemeClr val="bg1"/>
                </a:solidFill>
                <a:latin typeface="Open Sans"/>
              </a:rPr>
              <a:t>New Testament Student Manual</a:t>
            </a:r>
            <a:r>
              <a:rPr lang="en-US" dirty="0">
                <a:solidFill>
                  <a:schemeClr val="bg1"/>
                </a:solidFill>
                <a:latin typeface="Open Sans"/>
              </a:rPr>
              <a:t> [Church Educational System manual, 2014], 315–16; see also Bible Dictionary, “Epicureans,” “Stoics”). </a:t>
            </a:r>
          </a:p>
          <a:p>
            <a:pPr marL="342900" indent="-342900">
              <a:buFontTx/>
              <a:buAutoNum type="arabicPeriod"/>
            </a:pPr>
            <a:r>
              <a:rPr lang="en-US" dirty="0">
                <a:solidFill>
                  <a:schemeClr val="bg1"/>
                </a:solidFill>
              </a:rPr>
              <a:t>Elder Dallin H. Oaks (“How to Define Yourself,”</a:t>
            </a:r>
            <a:r>
              <a:rPr lang="en-US" i="1" dirty="0">
                <a:solidFill>
                  <a:schemeClr val="bg1"/>
                </a:solidFill>
              </a:rPr>
              <a:t> New Era,</a:t>
            </a:r>
            <a:r>
              <a:rPr lang="en-US" dirty="0">
                <a:solidFill>
                  <a:schemeClr val="bg1"/>
                </a:solidFill>
              </a:rPr>
              <a:t> June 2013, 48).</a:t>
            </a:r>
            <a:endParaRPr lang="en-US" i="1" dirty="0">
              <a:solidFill>
                <a:schemeClr val="bg1"/>
              </a:solidFill>
            </a:endParaRPr>
          </a:p>
        </p:txBody>
      </p:sp>
      <p:grpSp>
        <p:nvGrpSpPr>
          <p:cNvPr id="2" name="Group 7"/>
          <p:cNvGrpSpPr/>
          <p:nvPr/>
        </p:nvGrpSpPr>
        <p:grpSpPr>
          <a:xfrm>
            <a:off x="5084664" y="1284747"/>
            <a:ext cx="1071418" cy="970800"/>
            <a:chOff x="5305110" y="533400"/>
            <a:chExt cx="1705290" cy="1545145"/>
          </a:xfrm>
        </p:grpSpPr>
        <p:sp>
          <p:nvSpPr>
            <p:cNvPr id="9" name="Right Arrow Callout 8"/>
            <p:cNvSpPr/>
            <p:nvPr/>
          </p:nvSpPr>
          <p:spPr>
            <a:xfrm rot="16200000">
              <a:off x="5945502" y="1510357"/>
              <a:ext cx="402145" cy="734231"/>
            </a:xfrm>
            <a:prstGeom prst="rightArrowCallout">
              <a:avLst>
                <a:gd name="adj1" fmla="val 25000"/>
                <a:gd name="adj2" fmla="val 25000"/>
                <a:gd name="adj3" fmla="val 25000"/>
                <a:gd name="adj4" fmla="val 3765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305110" y="533400"/>
              <a:ext cx="1705290" cy="1295400"/>
            </a:xfrm>
            <a:prstGeom prst="roundRect">
              <a:avLst/>
            </a:prstGeom>
            <a:solidFill>
              <a:schemeClr val="tx1">
                <a:lumMod val="50000"/>
                <a:lumOff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809230" y="828172"/>
              <a:ext cx="674690" cy="674690"/>
            </a:xfrm>
            <a:prstGeom prst="ellipse">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5400000">
              <a:off x="5992529" y="1058411"/>
              <a:ext cx="381000" cy="228600"/>
            </a:xfrm>
            <a:prstGeom prst="triangl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2343955" y="5118401"/>
            <a:ext cx="7969077" cy="646331"/>
          </a:xfrm>
          <a:prstGeom prst="rect">
            <a:avLst/>
          </a:prstGeom>
        </p:spPr>
        <p:txBody>
          <a:bodyPr wrap="square">
            <a:spAutoFit/>
          </a:bodyPr>
          <a:lstStyle/>
          <a:p>
            <a:pPr fontAlgn="base"/>
            <a:r>
              <a:rPr lang="en-US" dirty="0">
                <a:solidFill>
                  <a:schemeClr val="bg1"/>
                </a:solidFill>
                <a:latin typeface="Abadi" panose="020B0604020104020204" pitchFamily="34" charset="0"/>
              </a:rPr>
              <a:t>For Extra Reading:</a:t>
            </a:r>
          </a:p>
          <a:p>
            <a:pPr fontAlgn="base"/>
            <a:r>
              <a:rPr lang="en-US" i="1" dirty="0">
                <a:solidFill>
                  <a:schemeClr val="bg1"/>
                </a:solidFill>
                <a:latin typeface="Abadi" panose="020B0604020104020204" pitchFamily="34" charset="0"/>
              </a:rPr>
              <a:t>Paul and the Athenian Intellectuals </a:t>
            </a:r>
            <a:r>
              <a:rPr lang="en-US" dirty="0">
                <a:solidFill>
                  <a:schemeClr val="bg1"/>
                </a:solidFill>
              </a:rPr>
              <a:t>By Richard Lloyd Anderson Feb. 1972 Ensign</a:t>
            </a:r>
            <a:endParaRPr lang="en-US" b="0" i="0" dirty="0">
              <a:solidFill>
                <a:schemeClr val="bg1"/>
              </a:solidFill>
              <a:effectLst/>
              <a:latin typeface="Abadi" panose="020B0604020104020204" pitchFamily="34" charset="0"/>
            </a:endParaRPr>
          </a:p>
        </p:txBody>
      </p:sp>
      <p:sp>
        <p:nvSpPr>
          <p:cNvPr id="14" name="Footer Placeholder 14">
            <a:extLst>
              <a:ext uri="{FF2B5EF4-FFF2-40B4-BE49-F238E27FC236}">
                <a16:creationId xmlns:a16="http://schemas.microsoft.com/office/drawing/2014/main" id="{AEB2FF18-A739-45C8-88E1-241FE1CAADC5}"/>
              </a:ext>
            </a:extLst>
          </p:cNvPr>
          <p:cNvSpPr>
            <a:spLocks noGrp="1"/>
          </p:cNvSpPr>
          <p:nvPr/>
        </p:nvSpPr>
        <p:spPr>
          <a:xfrm>
            <a:off x="57606" y="648919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2187420"/>
              </p:ext>
            </p:extLst>
          </p:nvPr>
        </p:nvGraphicFramePr>
        <p:xfrm>
          <a:off x="407408" y="1068310"/>
          <a:ext cx="11561276" cy="5413536"/>
        </p:xfrm>
        <a:graphic>
          <a:graphicData uri="http://schemas.openxmlformats.org/drawingml/2006/table">
            <a:tbl>
              <a:tblPr firstRow="1" bandRow="1">
                <a:tableStyleId>{5940675A-B579-460E-94D1-54222C63F5DA}</a:tableStyleId>
              </a:tblPr>
              <a:tblGrid>
                <a:gridCol w="1571995">
                  <a:extLst>
                    <a:ext uri="{9D8B030D-6E8A-4147-A177-3AD203B41FA5}">
                      <a16:colId xmlns:a16="http://schemas.microsoft.com/office/drawing/2014/main" val="20000"/>
                    </a:ext>
                  </a:extLst>
                </a:gridCol>
                <a:gridCol w="4208643">
                  <a:extLst>
                    <a:ext uri="{9D8B030D-6E8A-4147-A177-3AD203B41FA5}">
                      <a16:colId xmlns:a16="http://schemas.microsoft.com/office/drawing/2014/main" val="20001"/>
                    </a:ext>
                  </a:extLst>
                </a:gridCol>
                <a:gridCol w="1727782">
                  <a:extLst>
                    <a:ext uri="{9D8B030D-6E8A-4147-A177-3AD203B41FA5}">
                      <a16:colId xmlns:a16="http://schemas.microsoft.com/office/drawing/2014/main" val="20002"/>
                    </a:ext>
                  </a:extLst>
                </a:gridCol>
                <a:gridCol w="4052856">
                  <a:extLst>
                    <a:ext uri="{9D8B030D-6E8A-4147-A177-3AD203B41FA5}">
                      <a16:colId xmlns:a16="http://schemas.microsoft.com/office/drawing/2014/main" val="20003"/>
                    </a:ext>
                  </a:extLst>
                </a:gridCol>
              </a:tblGrid>
              <a:tr h="384336">
                <a:tc>
                  <a:txBody>
                    <a:bodyPr/>
                    <a:lstStyle/>
                    <a:p>
                      <a:r>
                        <a:rPr lang="en-US" dirty="0"/>
                        <a:t>Cities</a:t>
                      </a:r>
                    </a:p>
                  </a:txBody>
                  <a:tcPr/>
                </a:tc>
                <a:tc>
                  <a:txBody>
                    <a:bodyPr/>
                    <a:lstStyle/>
                    <a:p>
                      <a:r>
                        <a:rPr lang="en-US" dirty="0"/>
                        <a:t>Description</a:t>
                      </a:r>
                    </a:p>
                  </a:txBody>
                  <a:tcPr/>
                </a:tc>
                <a:tc>
                  <a:txBody>
                    <a:bodyPr/>
                    <a:lstStyle/>
                    <a:p>
                      <a:r>
                        <a:rPr lang="en-US" dirty="0"/>
                        <a:t>Scriptures</a:t>
                      </a:r>
                    </a:p>
                  </a:txBody>
                  <a:tcPr/>
                </a:tc>
                <a:tc>
                  <a:txBody>
                    <a:bodyPr/>
                    <a:lstStyle/>
                    <a:p>
                      <a:r>
                        <a:rPr lang="en-US" dirty="0"/>
                        <a:t>More About…</a:t>
                      </a:r>
                    </a:p>
                  </a:txBody>
                  <a:tcPr/>
                </a:tc>
                <a:extLst>
                  <a:ext uri="{0D108BD9-81ED-4DB2-BD59-A6C34878D82A}">
                    <a16:rowId xmlns:a16="http://schemas.microsoft.com/office/drawing/2014/main" val="10000"/>
                  </a:ext>
                </a:extLst>
              </a:tr>
              <a:tr h="370840">
                <a:tc>
                  <a:txBody>
                    <a:bodyPr/>
                    <a:lstStyle/>
                    <a:p>
                      <a:pPr algn="ctr"/>
                      <a:r>
                        <a:rPr lang="en-US" sz="1600" b="0" i="0" kern="1200" dirty="0">
                          <a:solidFill>
                            <a:schemeClr val="tx1"/>
                          </a:solidFill>
                          <a:effectLst/>
                          <a:latin typeface="+mn-lt"/>
                          <a:ea typeface="+mn-ea"/>
                          <a:cs typeface="+mn-cs"/>
                        </a:rPr>
                        <a:t>Thessalonica </a:t>
                      </a:r>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a:t>
                      </a:r>
                      <a:r>
                        <a:rPr lang="en-US" sz="1200" b="0" i="0" u="none" strike="noStrike" kern="1200" dirty="0">
                          <a:solidFill>
                            <a:schemeClr val="tx1"/>
                          </a:solidFill>
                          <a:effectLst/>
                          <a:latin typeface="+mn-lt"/>
                          <a:ea typeface="+mn-ea"/>
                          <a:cs typeface="+mn-cs"/>
                        </a:rPr>
                        <a:t>second-largest city</a:t>
                      </a:r>
                      <a:r>
                        <a:rPr lang="en-US" sz="1200" b="0" i="0" kern="1200" dirty="0">
                          <a:solidFill>
                            <a:schemeClr val="tx1"/>
                          </a:solidFill>
                          <a:effectLst/>
                          <a:latin typeface="+mn-lt"/>
                          <a:ea typeface="+mn-ea"/>
                          <a:cs typeface="+mn-cs"/>
                        </a:rPr>
                        <a:t> in </a:t>
                      </a:r>
                      <a:r>
                        <a:rPr lang="en-US" sz="1200" b="0" i="0" u="none" strike="noStrike" kern="1200" dirty="0">
                          <a:solidFill>
                            <a:schemeClr val="tx1"/>
                          </a:solidFill>
                          <a:effectLst/>
                          <a:latin typeface="+mn-lt"/>
                          <a:ea typeface="+mn-ea"/>
                          <a:cs typeface="+mn-cs"/>
                        </a:rPr>
                        <a:t>Greece</a:t>
                      </a:r>
                      <a:r>
                        <a:rPr lang="en-US" sz="1200" b="0" i="0" kern="1200" dirty="0">
                          <a:solidFill>
                            <a:schemeClr val="tx1"/>
                          </a:solidFill>
                          <a:effectLst/>
                          <a:latin typeface="+mn-lt"/>
                          <a:ea typeface="+mn-ea"/>
                          <a:cs typeface="+mn-cs"/>
                        </a:rPr>
                        <a:t> and the </a:t>
                      </a:r>
                      <a:r>
                        <a:rPr lang="en-US" sz="1200" b="0" i="0" u="none" strike="noStrike" kern="1200" dirty="0">
                          <a:solidFill>
                            <a:schemeClr val="tx1"/>
                          </a:solidFill>
                          <a:effectLst/>
                          <a:latin typeface="+mn-lt"/>
                          <a:ea typeface="+mn-ea"/>
                          <a:cs typeface="+mn-cs"/>
                        </a:rPr>
                        <a:t>capital</a:t>
                      </a:r>
                      <a:r>
                        <a:rPr lang="en-US" sz="1200" b="0" i="0" kern="1200" dirty="0">
                          <a:solidFill>
                            <a:schemeClr val="tx1"/>
                          </a:solidFill>
                          <a:effectLst/>
                          <a:latin typeface="+mn-lt"/>
                          <a:ea typeface="+mn-ea"/>
                          <a:cs typeface="+mn-cs"/>
                        </a:rPr>
                        <a:t> of </a:t>
                      </a:r>
                      <a:r>
                        <a:rPr lang="en-US" sz="1200" b="0" i="0" u="none" strike="noStrike" kern="1200" dirty="0">
                          <a:solidFill>
                            <a:schemeClr val="tx1"/>
                          </a:solidFill>
                          <a:effectLst/>
                          <a:latin typeface="+mn-lt"/>
                          <a:ea typeface="+mn-ea"/>
                          <a:cs typeface="+mn-cs"/>
                        </a:rPr>
                        <a:t>Greek Macedonia. It was a</a:t>
                      </a:r>
                      <a:r>
                        <a:rPr lang="en-US" sz="1200" b="0" i="0" u="none" strike="noStrike"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major transportation hub for the rest of southeastern Europe. The city was</a:t>
                      </a:r>
                      <a:r>
                        <a:rPr lang="en-US" sz="1200" b="0" i="0" kern="1200" baseline="0" dirty="0">
                          <a:solidFill>
                            <a:schemeClr val="tx1"/>
                          </a:solidFill>
                          <a:effectLst/>
                          <a:latin typeface="+mn-lt"/>
                          <a:ea typeface="+mn-ea"/>
                          <a:cs typeface="+mn-cs"/>
                        </a:rPr>
                        <a:t> founded in 315 BC by </a:t>
                      </a:r>
                      <a:r>
                        <a:rPr lang="en-US" sz="1200" b="0" i="0" kern="1200" baseline="0" dirty="0" err="1">
                          <a:solidFill>
                            <a:schemeClr val="tx1"/>
                          </a:solidFill>
                          <a:effectLst/>
                          <a:latin typeface="+mn-lt"/>
                          <a:ea typeface="+mn-ea"/>
                          <a:cs typeface="+mn-cs"/>
                        </a:rPr>
                        <a:t>Cassander</a:t>
                      </a:r>
                      <a:r>
                        <a:rPr lang="en-US" sz="1200" b="0" i="0" kern="1200" baseline="0" dirty="0">
                          <a:solidFill>
                            <a:schemeClr val="tx1"/>
                          </a:solidFill>
                          <a:effectLst/>
                          <a:latin typeface="+mn-lt"/>
                          <a:ea typeface="+mn-ea"/>
                          <a:cs typeface="+mn-cs"/>
                        </a:rPr>
                        <a:t> of Macedon. The name of the city came from a princess, </a:t>
                      </a:r>
                      <a:r>
                        <a:rPr lang="en-US" sz="1200" b="0" i="0" kern="1200" baseline="0" dirty="0" err="1">
                          <a:solidFill>
                            <a:schemeClr val="tx1"/>
                          </a:solidFill>
                          <a:effectLst/>
                          <a:latin typeface="+mn-lt"/>
                          <a:ea typeface="+mn-ea"/>
                          <a:cs typeface="+mn-cs"/>
                        </a:rPr>
                        <a:t>Thessalonike</a:t>
                      </a:r>
                      <a:r>
                        <a:rPr lang="en-US" sz="1200" b="0" i="0" kern="1200" baseline="0" dirty="0">
                          <a:solidFill>
                            <a:schemeClr val="tx1"/>
                          </a:solidFill>
                          <a:effectLst/>
                          <a:latin typeface="+mn-lt"/>
                          <a:ea typeface="+mn-ea"/>
                          <a:cs typeface="+mn-cs"/>
                        </a:rPr>
                        <a:t>, a half sister of Alexander the Great, and princess of Macedon as daughter of Philip II.</a:t>
                      </a:r>
                      <a:endParaRPr lang="en-US" sz="1200" b="0" i="0" kern="1200" dirty="0">
                        <a:solidFill>
                          <a:schemeClr val="tx1"/>
                        </a:solidFill>
                        <a:effectLst/>
                        <a:latin typeface="+mn-lt"/>
                        <a:ea typeface="+mn-ea"/>
                        <a:cs typeface="+mn-cs"/>
                      </a:endParaRPr>
                    </a:p>
                    <a:p>
                      <a:endParaRPr lang="en-US" sz="1200" dirty="0"/>
                    </a:p>
                  </a:txBody>
                  <a:tcPr/>
                </a:tc>
                <a:tc>
                  <a:txBody>
                    <a:bodyPr/>
                    <a:lstStyle/>
                    <a:p>
                      <a:r>
                        <a:rPr lang="en-US" sz="1200" dirty="0"/>
                        <a:t>Acts 17: 1,11,13</a:t>
                      </a:r>
                    </a:p>
                    <a:p>
                      <a:r>
                        <a:rPr lang="en-US" sz="1200" dirty="0"/>
                        <a:t>Acts 27:2</a:t>
                      </a:r>
                    </a:p>
                    <a:p>
                      <a:r>
                        <a:rPr lang="en-US" sz="1200" dirty="0"/>
                        <a:t>2</a:t>
                      </a:r>
                      <a:r>
                        <a:rPr lang="en-US" sz="1200" baseline="0" dirty="0"/>
                        <a:t> Timothy 4:10</a:t>
                      </a:r>
                    </a:p>
                    <a:p>
                      <a:r>
                        <a:rPr lang="en-US" sz="1200" baseline="0" dirty="0"/>
                        <a:t>Philippian 4:16</a:t>
                      </a:r>
                      <a:endParaRPr lang="en-US" sz="1200" dirty="0"/>
                    </a:p>
                  </a:txBody>
                  <a:tcPr/>
                </a:tc>
                <a:tc>
                  <a:txBody>
                    <a:bodyPr/>
                    <a:lstStyle/>
                    <a:p>
                      <a:r>
                        <a:rPr lang="en-US" sz="1200" b="0" i="0" kern="1200" dirty="0">
                          <a:solidFill>
                            <a:schemeClr val="tx1"/>
                          </a:solidFill>
                          <a:effectLst/>
                          <a:latin typeface="+mn-lt"/>
                          <a:ea typeface="+mn-ea"/>
                          <a:cs typeface="+mn-cs"/>
                        </a:rPr>
                        <a:t>Paul, Silas,</a:t>
                      </a:r>
                      <a:r>
                        <a:rPr lang="en-US" sz="1200" b="0" i="0" kern="1200" baseline="0" dirty="0">
                          <a:solidFill>
                            <a:schemeClr val="tx1"/>
                          </a:solidFill>
                          <a:effectLst/>
                          <a:latin typeface="+mn-lt"/>
                          <a:ea typeface="+mn-ea"/>
                          <a:cs typeface="+mn-cs"/>
                        </a:rPr>
                        <a:t> and Timothy fled for their lives and went to Berea. </a:t>
                      </a:r>
                    </a:p>
                    <a:p>
                      <a:r>
                        <a:rPr lang="en-US" sz="1200" b="0" i="0" kern="1200" baseline="0" dirty="0">
                          <a:solidFill>
                            <a:schemeClr val="tx1"/>
                          </a:solidFill>
                          <a:effectLst/>
                          <a:latin typeface="+mn-lt"/>
                          <a:ea typeface="+mn-ea"/>
                          <a:cs typeface="+mn-cs"/>
                        </a:rPr>
                        <a:t>There are t</a:t>
                      </a:r>
                      <a:r>
                        <a:rPr lang="en-US" sz="1200" b="0" i="0" kern="1200" dirty="0">
                          <a:solidFill>
                            <a:schemeClr val="tx1"/>
                          </a:solidFill>
                          <a:effectLst/>
                          <a:latin typeface="+mn-lt"/>
                          <a:ea typeface="+mn-ea"/>
                          <a:cs typeface="+mn-cs"/>
                        </a:rPr>
                        <a:t>wo books of the Thessalonians in the New Testament. They were originally letters that Paul wrote to the Thessalonians while he was in Corinth during his first visit to Europe around A.D. 50. His work in Thessalonica is described in Acts 17. Paul wanted to return to Thessalonica.</a:t>
                      </a:r>
                    </a:p>
                  </a:txBody>
                  <a:tcPr/>
                </a:tc>
                <a:extLst>
                  <a:ext uri="{0D108BD9-81ED-4DB2-BD59-A6C34878D82A}">
                    <a16:rowId xmlns:a16="http://schemas.microsoft.com/office/drawing/2014/main" val="10001"/>
                  </a:ext>
                </a:extLst>
              </a:tr>
              <a:tr h="370840">
                <a:tc>
                  <a:txBody>
                    <a:bodyPr/>
                    <a:lstStyle/>
                    <a:p>
                      <a:pPr algn="ctr"/>
                      <a:r>
                        <a:rPr lang="en-US" sz="1600" dirty="0"/>
                        <a:t>Berea</a:t>
                      </a:r>
                    </a:p>
                  </a:txBody>
                  <a:tcPr/>
                </a:tc>
                <a:tc>
                  <a:txBody>
                    <a:bodyPr/>
                    <a:lstStyle/>
                    <a:p>
                      <a:r>
                        <a:rPr lang="en-US" sz="1200" b="0" i="0" kern="1200" dirty="0">
                          <a:solidFill>
                            <a:schemeClr val="tx1"/>
                          </a:solidFill>
                          <a:effectLst/>
                          <a:latin typeface="+mn-lt"/>
                          <a:ea typeface="+mn-ea"/>
                          <a:cs typeface="+mn-cs"/>
                        </a:rPr>
                        <a:t>It</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was a city of the </a:t>
                      </a:r>
                      <a:r>
                        <a:rPr lang="en-US" sz="1200" b="0" i="0" u="none" strike="noStrike" kern="1200" dirty="0">
                          <a:solidFill>
                            <a:schemeClr val="tx1"/>
                          </a:solidFill>
                          <a:effectLst/>
                          <a:latin typeface="+mn-lt"/>
                          <a:ea typeface="+mn-ea"/>
                          <a:cs typeface="+mn-cs"/>
                        </a:rPr>
                        <a:t>Hellenic</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rPr>
                        <a:t>Roman era</a:t>
                      </a:r>
                      <a:r>
                        <a:rPr lang="en-US" sz="1200" b="0" i="0" kern="1200" dirty="0">
                          <a:solidFill>
                            <a:schemeClr val="tx1"/>
                          </a:solidFill>
                          <a:effectLst/>
                          <a:latin typeface="+mn-lt"/>
                          <a:ea typeface="+mn-ea"/>
                          <a:cs typeface="+mn-cs"/>
                        </a:rPr>
                        <a:t> now known as </a:t>
                      </a:r>
                      <a:r>
                        <a:rPr lang="en-US" sz="1200" b="0" i="0" u="none" strike="noStrike" kern="1200" dirty="0" err="1">
                          <a:solidFill>
                            <a:schemeClr val="tx1"/>
                          </a:solidFill>
                          <a:effectLst/>
                          <a:latin typeface="+mn-lt"/>
                          <a:ea typeface="+mn-ea"/>
                          <a:cs typeface="+mn-cs"/>
                        </a:rPr>
                        <a:t>Veria</a:t>
                      </a:r>
                      <a:r>
                        <a:rPr lang="en-US" sz="1200" b="0" i="0" kern="1200" dirty="0">
                          <a:solidFill>
                            <a:schemeClr val="tx1"/>
                          </a:solidFill>
                          <a:effectLst/>
                          <a:latin typeface="+mn-lt"/>
                          <a:ea typeface="+mn-ea"/>
                          <a:cs typeface="+mn-cs"/>
                        </a:rPr>
                        <a:t> (or </a:t>
                      </a:r>
                      <a:r>
                        <a:rPr lang="en-US" sz="1200" b="0" i="0" kern="1200" dirty="0" err="1">
                          <a:solidFill>
                            <a:schemeClr val="tx1"/>
                          </a:solidFill>
                          <a:effectLst/>
                          <a:latin typeface="+mn-lt"/>
                          <a:ea typeface="+mn-ea"/>
                          <a:cs typeface="+mn-cs"/>
                        </a:rPr>
                        <a:t>Veroia</a:t>
                      </a:r>
                      <a:r>
                        <a:rPr lang="en-US" sz="1200" b="0" i="0" kern="1200" dirty="0">
                          <a:solidFill>
                            <a:schemeClr val="tx1"/>
                          </a:solidFill>
                          <a:effectLst/>
                          <a:latin typeface="+mn-lt"/>
                          <a:ea typeface="+mn-ea"/>
                          <a:cs typeface="+mn-cs"/>
                        </a:rPr>
                        <a:t>) in </a:t>
                      </a:r>
                      <a:r>
                        <a:rPr lang="en-US" sz="1200" b="0" i="0" u="none" strike="noStrike" kern="1200" dirty="0">
                          <a:solidFill>
                            <a:schemeClr val="tx1"/>
                          </a:solidFill>
                          <a:effectLst/>
                          <a:latin typeface="+mn-lt"/>
                          <a:ea typeface="+mn-ea"/>
                          <a:cs typeface="+mn-cs"/>
                        </a:rPr>
                        <a:t>Macedonia</a:t>
                      </a:r>
                      <a:r>
                        <a:rPr lang="en-US" sz="1200" b="0" i="0" kern="1200" dirty="0">
                          <a:solidFill>
                            <a:schemeClr val="tx1"/>
                          </a:solidFill>
                          <a:effectLst/>
                          <a:latin typeface="+mn-lt"/>
                          <a:ea typeface="+mn-ea"/>
                          <a:cs typeface="+mn-cs"/>
                        </a:rPr>
                        <a:t>, northern </a:t>
                      </a:r>
                      <a:r>
                        <a:rPr lang="en-US" sz="1200" b="0" i="0" u="none" strike="noStrike" kern="1200" dirty="0">
                          <a:solidFill>
                            <a:schemeClr val="tx1"/>
                          </a:solidFill>
                          <a:effectLst/>
                          <a:latin typeface="+mn-lt"/>
                          <a:ea typeface="+mn-ea"/>
                          <a:cs typeface="+mn-cs"/>
                        </a:rPr>
                        <a:t>Greece.</a:t>
                      </a:r>
                    </a:p>
                    <a:p>
                      <a:r>
                        <a:rPr lang="en-US" sz="1200" b="0" i="0" kern="1200" dirty="0">
                          <a:solidFill>
                            <a:schemeClr val="tx1"/>
                          </a:solidFill>
                          <a:effectLst/>
                          <a:latin typeface="+mn-lt"/>
                          <a:ea typeface="+mn-ea"/>
                          <a:cs typeface="+mn-cs"/>
                        </a:rPr>
                        <a:t>The city was also the first </a:t>
                      </a:r>
                      <a:r>
                        <a:rPr lang="en-US" sz="1200" b="0" i="0" u="none" strike="noStrike" kern="1200" dirty="0">
                          <a:solidFill>
                            <a:schemeClr val="tx1"/>
                          </a:solidFill>
                          <a:effectLst/>
                          <a:latin typeface="+mn-lt"/>
                          <a:ea typeface="+mn-ea"/>
                          <a:cs typeface="+mn-cs"/>
                        </a:rPr>
                        <a:t>city</a:t>
                      </a:r>
                      <a:r>
                        <a:rPr lang="en-US" sz="1200" b="0" i="0" kern="1200" dirty="0">
                          <a:solidFill>
                            <a:schemeClr val="tx1"/>
                          </a:solidFill>
                          <a:effectLst/>
                          <a:latin typeface="+mn-lt"/>
                          <a:ea typeface="+mn-ea"/>
                          <a:cs typeface="+mn-cs"/>
                        </a:rPr>
                        <a:t> of the </a:t>
                      </a:r>
                      <a:r>
                        <a:rPr lang="en-US" sz="1200" b="0" i="0" u="none" strike="noStrike" kern="1200" dirty="0">
                          <a:solidFill>
                            <a:schemeClr val="tx1"/>
                          </a:solidFill>
                          <a:effectLst/>
                          <a:latin typeface="+mn-lt"/>
                          <a:ea typeface="+mn-ea"/>
                          <a:cs typeface="+mn-cs"/>
                        </a:rPr>
                        <a:t>Macedonian</a:t>
                      </a:r>
                      <a:r>
                        <a:rPr lang="en-US" sz="1200" b="0" i="0" kern="1200" dirty="0">
                          <a:solidFill>
                            <a:schemeClr val="tx1"/>
                          </a:solidFill>
                          <a:effectLst/>
                          <a:latin typeface="+mn-lt"/>
                          <a:ea typeface="+mn-ea"/>
                          <a:cs typeface="+mn-cs"/>
                        </a:rPr>
                        <a:t> region to fall to the </a:t>
                      </a:r>
                      <a:r>
                        <a:rPr lang="en-US" sz="1200" b="0" i="0" u="none" strike="noStrike" kern="1200" dirty="0">
                          <a:solidFill>
                            <a:schemeClr val="tx1"/>
                          </a:solidFill>
                          <a:effectLst/>
                          <a:latin typeface="+mn-lt"/>
                          <a:ea typeface="+mn-ea"/>
                          <a:cs typeface="+mn-cs"/>
                        </a:rPr>
                        <a:t>Roman Empire</a:t>
                      </a:r>
                      <a:r>
                        <a:rPr lang="en-US" sz="1200" b="0" i="0" kern="1200" dirty="0">
                          <a:solidFill>
                            <a:schemeClr val="tx1"/>
                          </a:solidFill>
                          <a:effectLst/>
                          <a:latin typeface="+mn-lt"/>
                          <a:ea typeface="+mn-ea"/>
                          <a:cs typeface="+mn-cs"/>
                        </a:rPr>
                        <a:t>, following the </a:t>
                      </a:r>
                      <a:r>
                        <a:rPr lang="en-US" sz="1200" b="0" i="0" u="none" strike="noStrike" kern="1200" dirty="0">
                          <a:solidFill>
                            <a:schemeClr val="tx1"/>
                          </a:solidFill>
                          <a:effectLst/>
                          <a:latin typeface="+mn-lt"/>
                          <a:ea typeface="+mn-ea"/>
                          <a:cs typeface="+mn-cs"/>
                        </a:rPr>
                        <a:t>Battle of </a:t>
                      </a:r>
                      <a:r>
                        <a:rPr lang="en-US" sz="1200" b="0" i="0" u="none" strike="noStrike" kern="1200" dirty="0" err="1">
                          <a:solidFill>
                            <a:schemeClr val="tx1"/>
                          </a:solidFill>
                          <a:effectLst/>
                          <a:latin typeface="+mn-lt"/>
                          <a:ea typeface="+mn-ea"/>
                          <a:cs typeface="+mn-cs"/>
                        </a:rPr>
                        <a:t>Pydna</a:t>
                      </a:r>
                      <a:r>
                        <a:rPr lang="en-US" sz="1200" b="0" i="0" kern="1200" dirty="0">
                          <a:solidFill>
                            <a:schemeClr val="tx1"/>
                          </a:solidFill>
                          <a:effectLst/>
                          <a:latin typeface="+mn-lt"/>
                          <a:ea typeface="+mn-ea"/>
                          <a:cs typeface="+mn-cs"/>
                        </a:rPr>
                        <a:t> in 168 B.C.</a:t>
                      </a:r>
                      <a:endParaRPr lang="en-US" sz="1200" b="0" i="0" u="none" strike="noStrike" kern="1200" dirty="0">
                        <a:solidFill>
                          <a:schemeClr val="tx1"/>
                        </a:solidFill>
                        <a:effectLst/>
                        <a:latin typeface="+mn-lt"/>
                        <a:ea typeface="+mn-ea"/>
                        <a:cs typeface="+mn-cs"/>
                      </a:endParaRPr>
                    </a:p>
                  </a:txBody>
                  <a:tcPr/>
                </a:tc>
                <a:tc>
                  <a:txBody>
                    <a:bodyPr/>
                    <a:lstStyle/>
                    <a:p>
                      <a:r>
                        <a:rPr lang="en-US" sz="1200" dirty="0"/>
                        <a:t>Acts 17: 10,13</a:t>
                      </a:r>
                    </a:p>
                    <a:p>
                      <a:r>
                        <a:rPr lang="en-US" sz="1200" dirty="0"/>
                        <a:t>Acts 20:4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Paul, Silas and Timothy travelled to Berea by night after fleeing from </a:t>
                      </a:r>
                      <a:r>
                        <a:rPr lang="en-US" sz="1200" b="0" i="0" u="none" strike="noStrike" kern="1200" dirty="0">
                          <a:solidFill>
                            <a:schemeClr val="tx1"/>
                          </a:solidFill>
                          <a:effectLst/>
                          <a:latin typeface="+mn-lt"/>
                          <a:ea typeface="+mn-ea"/>
                          <a:cs typeface="+mn-cs"/>
                        </a:rPr>
                        <a:t>Thessalonica. </a:t>
                      </a:r>
                      <a:r>
                        <a:rPr lang="en-US" sz="1200" b="0" i="0" kern="1200" dirty="0">
                          <a:solidFill>
                            <a:schemeClr val="tx1"/>
                          </a:solidFill>
                          <a:effectLst/>
                          <a:latin typeface="+mn-lt"/>
                          <a:ea typeface="+mn-ea"/>
                          <a:cs typeface="+mn-cs"/>
                        </a:rPr>
                        <a:t>went to the </a:t>
                      </a:r>
                      <a:r>
                        <a:rPr lang="en-US" sz="1200" b="0" i="0" u="none" strike="noStrike" kern="1200" dirty="0">
                          <a:solidFill>
                            <a:schemeClr val="tx1"/>
                          </a:solidFill>
                          <a:effectLst/>
                          <a:latin typeface="+mn-lt"/>
                          <a:ea typeface="+mn-ea"/>
                          <a:cs typeface="+mn-cs"/>
                        </a:rPr>
                        <a:t>synagogue of the Jews</a:t>
                      </a:r>
                      <a:r>
                        <a:rPr lang="en-US" sz="1200" b="0" i="0" kern="1200" dirty="0">
                          <a:solidFill>
                            <a:schemeClr val="tx1"/>
                          </a:solidFill>
                          <a:effectLst/>
                          <a:latin typeface="+mn-lt"/>
                          <a:ea typeface="+mn-ea"/>
                          <a:cs typeface="+mn-cs"/>
                        </a:rPr>
                        <a:t> to preach, and the Bereans were very accepting. They</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administered there around 54-55 AD</a:t>
                      </a:r>
                      <a:endParaRPr lang="en-US" sz="1200" dirty="0"/>
                    </a:p>
                    <a:p>
                      <a:r>
                        <a:rPr lang="en-US" sz="1200" b="0" i="0" kern="1200" dirty="0">
                          <a:solidFill>
                            <a:schemeClr val="tx1"/>
                          </a:solidFill>
                          <a:effectLst/>
                          <a:latin typeface="+mn-lt"/>
                          <a:ea typeface="+mn-ea"/>
                          <a:cs typeface="+mn-cs"/>
                        </a:rPr>
                        <a:t>Thessalonians stirred up trouble for the disciples and Paul fled to Athens. They</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administered there around 54-55 AD.</a:t>
                      </a:r>
                    </a:p>
                    <a:p>
                      <a:r>
                        <a:rPr lang="en-US" sz="1200" b="0" i="0" kern="1200" dirty="0" err="1">
                          <a:solidFill>
                            <a:schemeClr val="tx1"/>
                          </a:solidFill>
                          <a:effectLst/>
                          <a:latin typeface="+mn-lt"/>
                          <a:ea typeface="+mn-ea"/>
                          <a:cs typeface="+mn-cs"/>
                        </a:rPr>
                        <a:t>Onesimus</a:t>
                      </a:r>
                      <a:r>
                        <a:rPr lang="en-US" sz="1200" b="0" i="0" kern="1200" dirty="0">
                          <a:solidFill>
                            <a:schemeClr val="tx1"/>
                          </a:solidFill>
                          <a:effectLst/>
                          <a:latin typeface="+mn-lt"/>
                          <a:ea typeface="+mn-ea"/>
                          <a:cs typeface="+mn-cs"/>
                        </a:rPr>
                        <a:t>, formerly Philemon's slave, was its first bishop according to the </a:t>
                      </a:r>
                      <a:r>
                        <a:rPr lang="en-US" sz="1200" b="1" i="0" kern="1200" dirty="0">
                          <a:solidFill>
                            <a:schemeClr val="tx1"/>
                          </a:solidFill>
                          <a:effectLst/>
                          <a:latin typeface="+mn-lt"/>
                          <a:ea typeface="+mn-ea"/>
                          <a:cs typeface="+mn-cs"/>
                        </a:rPr>
                        <a:t>Apostolic Constitutions </a:t>
                      </a:r>
                      <a:r>
                        <a:rPr lang="en-US" sz="1200" b="0" i="0" kern="1200" dirty="0">
                          <a:solidFill>
                            <a:schemeClr val="tx1"/>
                          </a:solidFill>
                          <a:effectLst/>
                          <a:latin typeface="+mn-lt"/>
                          <a:ea typeface="+mn-ea"/>
                          <a:cs typeface="+mn-cs"/>
                        </a:rPr>
                        <a:t>(see Colossians</a:t>
                      </a:r>
                      <a:r>
                        <a:rPr lang="en-US" sz="1200" b="0" i="0" kern="1200" baseline="0" dirty="0">
                          <a:solidFill>
                            <a:schemeClr val="tx1"/>
                          </a:solidFill>
                          <a:effectLst/>
                          <a:latin typeface="+mn-lt"/>
                          <a:ea typeface="+mn-ea"/>
                          <a:cs typeface="+mn-cs"/>
                        </a:rPr>
                        <a:t> 4:9 and Philemon 1:10)</a:t>
                      </a:r>
                      <a:endParaRPr lang="en-US" sz="1200" dirty="0"/>
                    </a:p>
                  </a:txBody>
                  <a:tcPr/>
                </a:tc>
                <a:extLst>
                  <a:ext uri="{0D108BD9-81ED-4DB2-BD59-A6C34878D82A}">
                    <a16:rowId xmlns:a16="http://schemas.microsoft.com/office/drawing/2014/main" val="10002"/>
                  </a:ext>
                </a:extLst>
              </a:tr>
              <a:tr h="370840">
                <a:tc>
                  <a:txBody>
                    <a:bodyPr/>
                    <a:lstStyle/>
                    <a:p>
                      <a:pPr algn="ctr"/>
                      <a:r>
                        <a:rPr lang="en-US" sz="1600" b="0" dirty="0"/>
                        <a:t>Athens</a:t>
                      </a:r>
                    </a:p>
                  </a:txBody>
                  <a:tcPr/>
                </a:tc>
                <a:tc>
                  <a:txBody>
                    <a:bodyPr/>
                    <a:lstStyle/>
                    <a:p>
                      <a:r>
                        <a:rPr lang="en-US" sz="1200" b="0" i="0" u="none" strike="noStrike" kern="1200" dirty="0">
                          <a:solidFill>
                            <a:schemeClr val="tx1"/>
                          </a:solidFill>
                          <a:effectLst/>
                          <a:latin typeface="+mn-lt"/>
                          <a:ea typeface="+mn-ea"/>
                          <a:cs typeface="+mn-cs"/>
                        </a:rPr>
                        <a:t>It</a:t>
                      </a:r>
                      <a:r>
                        <a:rPr lang="en-US" sz="1200" b="0" i="0" kern="1200" dirty="0">
                          <a:solidFill>
                            <a:schemeClr val="tx1"/>
                          </a:solidFill>
                          <a:effectLst/>
                          <a:latin typeface="+mn-lt"/>
                          <a:ea typeface="+mn-ea"/>
                          <a:cs typeface="+mn-cs"/>
                        </a:rPr>
                        <a:t> is one of the oldest named cities in the world, having been continuously inhabited for at least 5000 years.</a:t>
                      </a:r>
                    </a:p>
                    <a:p>
                      <a:r>
                        <a:rPr lang="en-US" sz="1200" b="0" i="0" u="none" kern="1200" dirty="0">
                          <a:solidFill>
                            <a:schemeClr val="tx1"/>
                          </a:solidFill>
                          <a:effectLst/>
                          <a:latin typeface="+mn-lt"/>
                          <a:ea typeface="+mn-ea"/>
                          <a:cs typeface="+mn-cs"/>
                        </a:rPr>
                        <a:t>The name of </a:t>
                      </a:r>
                      <a:r>
                        <a:rPr lang="en-US" sz="1200" b="0" i="0" u="none" strike="noStrike" kern="1200" dirty="0">
                          <a:solidFill>
                            <a:schemeClr val="tx1"/>
                          </a:solidFill>
                          <a:effectLst/>
                          <a:latin typeface="+mn-lt"/>
                          <a:ea typeface="+mn-ea"/>
                          <a:cs typeface="+mn-cs"/>
                        </a:rPr>
                        <a:t>Athens</a:t>
                      </a:r>
                      <a:r>
                        <a:rPr lang="en-US" sz="1200" b="0" i="0" u="none" kern="1200" dirty="0">
                          <a:solidFill>
                            <a:schemeClr val="tx1"/>
                          </a:solidFill>
                          <a:effectLst/>
                          <a:latin typeface="+mn-lt"/>
                          <a:ea typeface="+mn-ea"/>
                          <a:cs typeface="+mn-cs"/>
                        </a:rPr>
                        <a:t>, connected to the name of its patron goddess Athena</a:t>
                      </a:r>
                      <a:endParaRPr lang="en-US" sz="1200" b="0" u="none" dirty="0"/>
                    </a:p>
                  </a:txBody>
                  <a:tcPr/>
                </a:tc>
                <a:tc>
                  <a:txBody>
                    <a:bodyPr/>
                    <a:lstStyle/>
                    <a:p>
                      <a:r>
                        <a:rPr lang="en-US" sz="1200" dirty="0"/>
                        <a:t>Acts 17:15,16,22</a:t>
                      </a:r>
                    </a:p>
                    <a:p>
                      <a:r>
                        <a:rPr lang="en-US" sz="1200" dirty="0"/>
                        <a:t>Acts 18:1</a:t>
                      </a:r>
                    </a:p>
                    <a:p>
                      <a:r>
                        <a:rPr lang="en-US" sz="1200" dirty="0"/>
                        <a:t>1 Thessalonians 3:1</a:t>
                      </a:r>
                    </a:p>
                  </a:txBody>
                  <a:tcPr/>
                </a:tc>
                <a:tc>
                  <a:txBody>
                    <a:bodyPr/>
                    <a:lstStyle/>
                    <a:p>
                      <a:r>
                        <a:rPr lang="en-US" sz="1200" b="0" i="0" kern="1200" dirty="0">
                          <a:solidFill>
                            <a:schemeClr val="tx1"/>
                          </a:solidFill>
                          <a:effectLst/>
                          <a:latin typeface="+mn-lt"/>
                          <a:ea typeface="+mn-ea"/>
                          <a:cs typeface="+mn-cs"/>
                        </a:rPr>
                        <a:t>Athena (Greek Mythology) created the </a:t>
                      </a:r>
                      <a:r>
                        <a:rPr lang="en-US" sz="1200" b="0" i="0" u="none" strike="noStrike" kern="1200" dirty="0">
                          <a:solidFill>
                            <a:schemeClr val="tx1"/>
                          </a:solidFill>
                          <a:effectLst/>
                          <a:latin typeface="+mn-lt"/>
                          <a:ea typeface="+mn-ea"/>
                          <a:cs typeface="+mn-cs"/>
                        </a:rPr>
                        <a:t>olive tree</a:t>
                      </a:r>
                      <a:r>
                        <a:rPr lang="en-US" sz="1200" b="0" i="0" kern="1200" dirty="0">
                          <a:solidFill>
                            <a:schemeClr val="tx1"/>
                          </a:solidFill>
                          <a:effectLst/>
                          <a:latin typeface="+mn-lt"/>
                          <a:ea typeface="+mn-ea"/>
                          <a:cs typeface="+mn-cs"/>
                        </a:rPr>
                        <a:t>, symbolizing </a:t>
                      </a:r>
                      <a:r>
                        <a:rPr lang="en-US" sz="1200" b="0" i="0" u="none" strike="noStrike" kern="1200" dirty="0">
                          <a:solidFill>
                            <a:schemeClr val="tx1"/>
                          </a:solidFill>
                          <a:effectLst/>
                          <a:latin typeface="+mn-lt"/>
                          <a:ea typeface="+mn-ea"/>
                          <a:cs typeface="+mn-cs"/>
                        </a:rPr>
                        <a:t>peace</a:t>
                      </a:r>
                      <a:r>
                        <a:rPr lang="en-US" sz="1200" b="0" i="0" kern="1200" dirty="0">
                          <a:solidFill>
                            <a:schemeClr val="tx1"/>
                          </a:solidFill>
                          <a:effectLst/>
                          <a:latin typeface="+mn-lt"/>
                          <a:ea typeface="+mn-ea"/>
                          <a:cs typeface="+mn-cs"/>
                        </a:rPr>
                        <a:t> and prosperity</a:t>
                      </a:r>
                    </a:p>
                    <a:p>
                      <a:r>
                        <a:rPr lang="en-US" sz="1200" b="0" i="0" kern="1200" dirty="0">
                          <a:solidFill>
                            <a:schemeClr val="tx1"/>
                          </a:solidFill>
                          <a:effectLst/>
                          <a:latin typeface="+mn-lt"/>
                          <a:ea typeface="+mn-ea"/>
                          <a:cs typeface="+mn-cs"/>
                        </a:rPr>
                        <a:t>Damaris is a woman mentioned in the </a:t>
                      </a:r>
                      <a:r>
                        <a:rPr lang="en-US" sz="1200" b="0" i="0" u="none" strike="noStrike" kern="1200" dirty="0">
                          <a:solidFill>
                            <a:schemeClr val="tx1"/>
                          </a:solidFill>
                          <a:effectLst/>
                          <a:latin typeface="+mn-lt"/>
                          <a:ea typeface="+mn-ea"/>
                          <a:cs typeface="+mn-cs"/>
                        </a:rPr>
                        <a:t>New Testament</a:t>
                      </a:r>
                      <a:r>
                        <a:rPr lang="en-US" sz="1200" b="0" i="0" kern="1200" dirty="0">
                          <a:solidFill>
                            <a:schemeClr val="tx1"/>
                          </a:solidFill>
                          <a:effectLst/>
                          <a:latin typeface="+mn-lt"/>
                          <a:ea typeface="+mn-ea"/>
                          <a:cs typeface="+mn-cs"/>
                        </a:rPr>
                        <a:t>, living around 55 AD in </a:t>
                      </a:r>
                      <a:r>
                        <a:rPr lang="en-US" sz="1200" b="0" i="0" u="none" strike="noStrike" kern="1200" dirty="0">
                          <a:solidFill>
                            <a:schemeClr val="tx1"/>
                          </a:solidFill>
                          <a:effectLst/>
                          <a:latin typeface="+mn-lt"/>
                          <a:ea typeface="+mn-ea"/>
                          <a:cs typeface="+mn-cs"/>
                        </a:rPr>
                        <a:t>Athens, Greece</a:t>
                      </a:r>
                      <a:r>
                        <a:rPr lang="en-US" sz="1200" b="0" i="0" kern="1200" dirty="0">
                          <a:solidFill>
                            <a:schemeClr val="tx1"/>
                          </a:solidFill>
                          <a:effectLst/>
                          <a:latin typeface="+mn-lt"/>
                          <a:ea typeface="+mn-ea"/>
                          <a:cs typeface="+mn-cs"/>
                        </a:rPr>
                        <a:t>. According to the </a:t>
                      </a:r>
                      <a:r>
                        <a:rPr lang="en-US" sz="1200" b="0" i="0" u="none" strike="noStrike" kern="1200" dirty="0">
                          <a:solidFill>
                            <a:schemeClr val="tx1"/>
                          </a:solidFill>
                          <a:effectLst/>
                          <a:latin typeface="+mn-lt"/>
                          <a:ea typeface="+mn-ea"/>
                          <a:cs typeface="+mn-cs"/>
                        </a:rPr>
                        <a:t>Acts of the Apostles</a:t>
                      </a:r>
                      <a:r>
                        <a:rPr lang="en-US" sz="1200" b="0" i="0" kern="1200" dirty="0">
                          <a:solidFill>
                            <a:schemeClr val="tx1"/>
                          </a:solidFill>
                          <a:effectLst/>
                          <a:latin typeface="+mn-lt"/>
                          <a:ea typeface="+mn-ea"/>
                          <a:cs typeface="+mn-cs"/>
                        </a:rPr>
                        <a:t> she embraced the Christian faith following the speech of </a:t>
                      </a:r>
                      <a:r>
                        <a:rPr lang="en-US" sz="1200" b="0" i="0" u="none" strike="noStrike" kern="1200" dirty="0">
                          <a:solidFill>
                            <a:schemeClr val="tx1"/>
                          </a:solidFill>
                          <a:effectLst/>
                          <a:latin typeface="+mn-lt"/>
                          <a:ea typeface="+mn-ea"/>
                          <a:cs typeface="+mn-cs"/>
                        </a:rPr>
                        <a:t>Paul of Tarsus.</a:t>
                      </a:r>
                    </a:p>
                    <a:p>
                      <a:r>
                        <a:rPr lang="en-US" sz="1200" b="0" i="0" kern="1200" dirty="0">
                          <a:solidFill>
                            <a:schemeClr val="tx1"/>
                          </a:solidFill>
                          <a:effectLst/>
                          <a:latin typeface="+mn-lt"/>
                          <a:ea typeface="+mn-ea"/>
                          <a:cs typeface="+mn-cs"/>
                        </a:rPr>
                        <a:t>It was a center of literature, philosophy (</a:t>
                      </a:r>
                      <a:r>
                        <a:rPr lang="en-US" sz="1200" b="0" i="0" u="none" strike="noStrike" kern="1200" dirty="0">
                          <a:solidFill>
                            <a:schemeClr val="tx1"/>
                          </a:solidFill>
                          <a:effectLst/>
                          <a:latin typeface="+mn-lt"/>
                          <a:ea typeface="+mn-ea"/>
                          <a:cs typeface="+mn-cs"/>
                        </a:rPr>
                        <a:t>Greek philosophy</a:t>
                      </a:r>
                      <a:r>
                        <a:rPr lang="en-US" sz="1200" b="0" i="0" kern="1200" dirty="0">
                          <a:solidFill>
                            <a:schemeClr val="tx1"/>
                          </a:solidFill>
                          <a:effectLst/>
                          <a:latin typeface="+mn-lt"/>
                          <a:ea typeface="+mn-ea"/>
                          <a:cs typeface="+mn-cs"/>
                        </a:rPr>
                        <a:t>), and the arts (</a:t>
                      </a:r>
                      <a:r>
                        <a:rPr lang="en-US" sz="1200" b="0" i="0" u="none" strike="noStrike" kern="1200" dirty="0">
                          <a:solidFill>
                            <a:schemeClr val="tx1"/>
                          </a:solidFill>
                          <a:effectLst/>
                          <a:latin typeface="+mn-lt"/>
                          <a:ea typeface="+mn-ea"/>
                          <a:cs typeface="+mn-cs"/>
                        </a:rPr>
                        <a:t>Greek theatre</a:t>
                      </a:r>
                      <a:r>
                        <a:rPr lang="en-US" sz="1200" b="0" i="0" kern="1200" dirty="0">
                          <a:solidFill>
                            <a:schemeClr val="tx1"/>
                          </a:solidFill>
                          <a:effectLst/>
                          <a:latin typeface="+mn-lt"/>
                          <a:ea typeface="+mn-ea"/>
                          <a:cs typeface="+mn-cs"/>
                        </a:rPr>
                        <a:t>). In Athens at this time, the </a:t>
                      </a:r>
                      <a:r>
                        <a:rPr lang="en-US" sz="1200" b="0" i="0" u="none" strike="noStrike" kern="1200" dirty="0">
                          <a:solidFill>
                            <a:schemeClr val="tx1"/>
                          </a:solidFill>
                          <a:effectLst/>
                          <a:latin typeface="+mn-lt"/>
                          <a:ea typeface="+mn-ea"/>
                          <a:cs typeface="+mn-cs"/>
                        </a:rPr>
                        <a:t>political satire</a:t>
                      </a:r>
                      <a:r>
                        <a:rPr lang="en-US" sz="1200" b="0" i="0" kern="1200" dirty="0">
                          <a:solidFill>
                            <a:schemeClr val="tx1"/>
                          </a:solidFill>
                          <a:effectLst/>
                          <a:latin typeface="+mn-lt"/>
                          <a:ea typeface="+mn-ea"/>
                          <a:cs typeface="+mn-cs"/>
                        </a:rPr>
                        <a:t> of the </a:t>
                      </a:r>
                      <a:r>
                        <a:rPr lang="en-US" sz="1200" b="0" i="0" u="none" strike="noStrike" kern="1200" dirty="0">
                          <a:solidFill>
                            <a:schemeClr val="tx1"/>
                          </a:solidFill>
                          <a:effectLst/>
                          <a:latin typeface="+mn-lt"/>
                          <a:ea typeface="+mn-ea"/>
                          <a:cs typeface="+mn-cs"/>
                        </a:rPr>
                        <a:t>Comic poets</a:t>
                      </a:r>
                      <a:r>
                        <a:rPr lang="en-US" sz="1200" b="0" i="0" kern="1200" dirty="0">
                          <a:solidFill>
                            <a:schemeClr val="tx1"/>
                          </a:solidFill>
                          <a:effectLst/>
                          <a:latin typeface="+mn-lt"/>
                          <a:ea typeface="+mn-ea"/>
                          <a:cs typeface="+mn-cs"/>
                        </a:rPr>
                        <a:t> at the </a:t>
                      </a:r>
                      <a:r>
                        <a:rPr lang="en-US" sz="1200" b="0" i="0" u="none" strike="noStrike" kern="1200" dirty="0">
                          <a:solidFill>
                            <a:schemeClr val="tx1"/>
                          </a:solidFill>
                          <a:effectLst/>
                          <a:latin typeface="+mn-lt"/>
                          <a:ea typeface="+mn-ea"/>
                          <a:cs typeface="+mn-cs"/>
                        </a:rPr>
                        <a:t>theaters</a:t>
                      </a:r>
                      <a:r>
                        <a:rPr lang="en-US" sz="1200" b="0" i="0" kern="1200" dirty="0">
                          <a:solidFill>
                            <a:schemeClr val="tx1"/>
                          </a:solidFill>
                          <a:effectLst/>
                          <a:latin typeface="+mn-lt"/>
                          <a:ea typeface="+mn-ea"/>
                          <a:cs typeface="+mn-cs"/>
                        </a:rPr>
                        <a:t> had a remarkable influence on </a:t>
                      </a:r>
                      <a:r>
                        <a:rPr lang="en-US" sz="1200" b="0" i="0" u="none" strike="noStrike" kern="1200" dirty="0">
                          <a:solidFill>
                            <a:schemeClr val="tx1"/>
                          </a:solidFill>
                          <a:effectLst/>
                          <a:latin typeface="+mn-lt"/>
                          <a:ea typeface="+mn-ea"/>
                          <a:cs typeface="+mn-cs"/>
                        </a:rPr>
                        <a:t>public opinion</a:t>
                      </a:r>
                      <a:endParaRPr lang="en-US" sz="1200" dirty="0"/>
                    </a:p>
                  </a:txBody>
                  <a:tcPr/>
                </a:tc>
                <a:extLst>
                  <a:ext uri="{0D108BD9-81ED-4DB2-BD59-A6C34878D82A}">
                    <a16:rowId xmlns:a16="http://schemas.microsoft.com/office/drawing/2014/main" val="10003"/>
                  </a:ext>
                </a:extLst>
              </a:tr>
            </a:tbl>
          </a:graphicData>
        </a:graphic>
      </p:graphicFrame>
      <p:sp>
        <p:nvSpPr>
          <p:cNvPr id="7" name="TextBox 6"/>
          <p:cNvSpPr txBox="1"/>
          <p:nvPr/>
        </p:nvSpPr>
        <p:spPr>
          <a:xfrm>
            <a:off x="362138" y="6554709"/>
            <a:ext cx="3458423" cy="261610"/>
          </a:xfrm>
          <a:prstGeom prst="rect">
            <a:avLst/>
          </a:prstGeom>
          <a:noFill/>
        </p:spPr>
        <p:txBody>
          <a:bodyPr wrap="square" rtlCol="0">
            <a:spAutoFit/>
          </a:bodyPr>
          <a:lstStyle/>
          <a:p>
            <a:r>
              <a:rPr lang="en-US" sz="1100" dirty="0"/>
              <a:t>Wikipedia and Bible Dictionary</a:t>
            </a:r>
          </a:p>
        </p:txBody>
      </p:sp>
      <p:sp>
        <p:nvSpPr>
          <p:cNvPr id="22" name="TextBox 21"/>
          <p:cNvSpPr txBox="1"/>
          <p:nvPr/>
        </p:nvSpPr>
        <p:spPr>
          <a:xfrm>
            <a:off x="3340727" y="271604"/>
            <a:ext cx="5386813" cy="584775"/>
          </a:xfrm>
          <a:prstGeom prst="rect">
            <a:avLst/>
          </a:prstGeom>
          <a:noFill/>
        </p:spPr>
        <p:txBody>
          <a:bodyPr wrap="square" rtlCol="0">
            <a:spAutoFit/>
          </a:bodyPr>
          <a:lstStyle/>
          <a:p>
            <a:pPr algn="ctr"/>
            <a:r>
              <a:rPr lang="en-US" sz="3200" dirty="0"/>
              <a:t>Cities of Paul’s 2</a:t>
            </a:r>
            <a:r>
              <a:rPr lang="en-US" sz="3200" baseline="30000" dirty="0"/>
              <a:t>nd</a:t>
            </a:r>
            <a:r>
              <a:rPr lang="en-US" sz="3200" dirty="0"/>
              <a:t> Mission</a:t>
            </a:r>
          </a:p>
        </p:txBody>
      </p:sp>
    </p:spTree>
    <p:extLst>
      <p:ext uri="{BB962C8B-B14F-4D97-AF65-F5344CB8AC3E}">
        <p14:creationId xmlns:p14="http://schemas.microsoft.com/office/powerpoint/2010/main" val="2012781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19231982"/>
              </p:ext>
            </p:extLst>
          </p:nvPr>
        </p:nvGraphicFramePr>
        <p:xfrm>
          <a:off x="108642" y="108643"/>
          <a:ext cx="6092982" cy="1863090"/>
        </p:xfrm>
        <a:graphic>
          <a:graphicData uri="http://schemas.openxmlformats.org/drawingml/2006/table">
            <a:tbl>
              <a:tblPr firstRow="1" bandRow="1">
                <a:tableStyleId>{5940675A-B579-460E-94D1-54222C63F5DA}</a:tableStyleId>
              </a:tblPr>
              <a:tblGrid>
                <a:gridCol w="3947310">
                  <a:extLst>
                    <a:ext uri="{9D8B030D-6E8A-4147-A177-3AD203B41FA5}">
                      <a16:colId xmlns:a16="http://schemas.microsoft.com/office/drawing/2014/main" val="20000"/>
                    </a:ext>
                  </a:extLst>
                </a:gridCol>
                <a:gridCol w="2145672">
                  <a:extLst>
                    <a:ext uri="{9D8B030D-6E8A-4147-A177-3AD203B41FA5}">
                      <a16:colId xmlns:a16="http://schemas.microsoft.com/office/drawing/2014/main" val="20001"/>
                    </a:ext>
                  </a:extLst>
                </a:gridCol>
              </a:tblGrid>
              <a:tr h="287871">
                <a:tc gridSpan="2">
                  <a:txBody>
                    <a:bodyPr/>
                    <a:lstStyle/>
                    <a:p>
                      <a:pPr algn="ctr" fontAlgn="base"/>
                      <a:r>
                        <a:rPr lang="en-US" sz="1200" b="1" i="0" kern="1200" cap="all" dirty="0">
                          <a:solidFill>
                            <a:schemeClr val="tx1"/>
                          </a:solidFill>
                          <a:effectLst/>
                          <a:latin typeface="+mn-lt"/>
                          <a:ea typeface="+mn-ea"/>
                          <a:cs typeface="+mn-cs"/>
                        </a:rPr>
                        <a:t>THE ACTS OF THE APOSTLES—EVENTS OCCURRED CA. A.D. 45–51 (13:6–18:23)</a:t>
                      </a:r>
                    </a:p>
                    <a:p>
                      <a:pPr algn="ctr" fontAlgn="base"/>
                      <a:r>
                        <a:rPr lang="en-US" sz="1200" b="1" i="0" kern="1200" cap="all" dirty="0">
                          <a:solidFill>
                            <a:schemeClr val="tx1"/>
                          </a:solidFill>
                          <a:effectLst/>
                          <a:latin typeface="+mn-lt"/>
                          <a:ea typeface="+mn-ea"/>
                          <a:cs typeface="+mn-cs"/>
                        </a:rPr>
                        <a:t>PAUL’S FIRST AND SECOND MISSIONARY JOURNEYS</a:t>
                      </a:r>
                    </a:p>
                  </a:txBody>
                  <a:tcPr marL="95250" marR="95250" marT="66675" marB="66675" anchor="b"/>
                </a:tc>
                <a:tc hMerge="1">
                  <a:txBody>
                    <a:bodyPr/>
                    <a:lstStyle/>
                    <a:p>
                      <a:endParaRPr lang="en-US"/>
                    </a:p>
                  </a:txBody>
                  <a:tcPr/>
                </a:tc>
                <a:extLst>
                  <a:ext uri="{0D108BD9-81ED-4DB2-BD59-A6C34878D82A}">
                    <a16:rowId xmlns:a16="http://schemas.microsoft.com/office/drawing/2014/main" val="10000"/>
                  </a:ext>
                </a:extLst>
              </a:tr>
              <a:tr h="277762">
                <a:tc>
                  <a:txBody>
                    <a:bodyPr/>
                    <a:lstStyle/>
                    <a:p>
                      <a:pPr algn="l" fontAlgn="base"/>
                      <a:r>
                        <a:rPr lang="en-US">
                          <a:solidFill>
                            <a:srgbClr val="434444"/>
                          </a:solidFill>
                          <a:effectLst/>
                        </a:rPr>
                        <a:t>Thessalonica, Macedonia</a:t>
                      </a:r>
                    </a:p>
                    <a:p>
                      <a:pPr algn="l" fontAlgn="base"/>
                      <a:r>
                        <a:rPr lang="en-US">
                          <a:solidFill>
                            <a:srgbClr val="434444"/>
                          </a:solidFill>
                          <a:effectLst/>
                        </a:rPr>
                        <a:t>Paul and Silas Flee Persecution</a:t>
                      </a:r>
                    </a:p>
                  </a:txBody>
                  <a:tcPr marL="95250" marR="95250" marT="66675" marB="66675" anchor="ctr"/>
                </a:tc>
                <a:tc>
                  <a:txBody>
                    <a:bodyPr/>
                    <a:lstStyle/>
                    <a:p>
                      <a:pPr algn="l" fontAlgn="base"/>
                      <a:r>
                        <a:rPr lang="en-US">
                          <a:solidFill>
                            <a:srgbClr val="434444"/>
                          </a:solidFill>
                          <a:effectLst/>
                        </a:rPr>
                        <a:t>17:1–14</a:t>
                      </a:r>
                    </a:p>
                  </a:txBody>
                  <a:tcPr marL="95250" marR="95250" marT="66675" marB="66675" anchor="ctr"/>
                </a:tc>
                <a:extLst>
                  <a:ext uri="{0D108BD9-81ED-4DB2-BD59-A6C34878D82A}">
                    <a16:rowId xmlns:a16="http://schemas.microsoft.com/office/drawing/2014/main" val="10001"/>
                  </a:ext>
                </a:extLst>
              </a:tr>
              <a:tr h="277762">
                <a:tc>
                  <a:txBody>
                    <a:bodyPr/>
                    <a:lstStyle/>
                    <a:p>
                      <a:pPr algn="l" fontAlgn="base"/>
                      <a:r>
                        <a:rPr lang="en-US">
                          <a:solidFill>
                            <a:srgbClr val="434444"/>
                          </a:solidFill>
                          <a:effectLst/>
                        </a:rPr>
                        <a:t>Athens, Greece</a:t>
                      </a:r>
                    </a:p>
                    <a:p>
                      <a:pPr algn="l" fontAlgn="base"/>
                      <a:r>
                        <a:rPr lang="en-US">
                          <a:solidFill>
                            <a:srgbClr val="434444"/>
                          </a:solidFill>
                          <a:effectLst/>
                        </a:rPr>
                        <a:t>Paul Preaches the Unknown God</a:t>
                      </a:r>
                    </a:p>
                  </a:txBody>
                  <a:tcPr marL="95250" marR="95250" marT="66675" marB="66675" anchor="ctr"/>
                </a:tc>
                <a:tc>
                  <a:txBody>
                    <a:bodyPr/>
                    <a:lstStyle/>
                    <a:p>
                      <a:pPr algn="l" fontAlgn="base"/>
                      <a:r>
                        <a:rPr lang="en-US" dirty="0">
                          <a:solidFill>
                            <a:srgbClr val="434444"/>
                          </a:solidFill>
                          <a:effectLst/>
                        </a:rPr>
                        <a:t>17:15–34</a:t>
                      </a:r>
                    </a:p>
                  </a:txBody>
                  <a:tcPr marL="95250" marR="95250" marT="66675" marB="66675" anchor="ctr"/>
                </a:tc>
                <a:extLst>
                  <a:ext uri="{0D108BD9-81ED-4DB2-BD59-A6C34878D82A}">
                    <a16:rowId xmlns:a16="http://schemas.microsoft.com/office/drawing/2014/main" val="10002"/>
                  </a:ext>
                </a:extLst>
              </a:tr>
            </a:tbl>
          </a:graphicData>
        </a:graphic>
      </p:graphicFrame>
      <p:sp>
        <p:nvSpPr>
          <p:cNvPr id="3" name="TextBox 2"/>
          <p:cNvSpPr txBox="1"/>
          <p:nvPr/>
        </p:nvSpPr>
        <p:spPr>
          <a:xfrm>
            <a:off x="0" y="1996330"/>
            <a:ext cx="5540721" cy="246221"/>
          </a:xfrm>
          <a:prstGeom prst="rect">
            <a:avLst/>
          </a:prstGeom>
          <a:noFill/>
        </p:spPr>
        <p:txBody>
          <a:bodyPr wrap="square" rtlCol="0">
            <a:spAutoFit/>
          </a:bodyPr>
          <a:lstStyle/>
          <a:p>
            <a:r>
              <a:rPr lang="en-US" sz="1000" dirty="0"/>
              <a:t>Life and Teachings of Jesus and His Apostles Chapter 32</a:t>
            </a:r>
          </a:p>
        </p:txBody>
      </p:sp>
      <p:sp>
        <p:nvSpPr>
          <p:cNvPr id="4" name="Rectangle 3"/>
          <p:cNvSpPr/>
          <p:nvPr/>
        </p:nvSpPr>
        <p:spPr>
          <a:xfrm>
            <a:off x="114678" y="2474976"/>
            <a:ext cx="6096000" cy="2308324"/>
          </a:xfrm>
          <a:prstGeom prst="rect">
            <a:avLst/>
          </a:prstGeom>
          <a:ln>
            <a:solidFill>
              <a:schemeClr val="tx1"/>
            </a:solidFill>
          </a:ln>
        </p:spPr>
        <p:txBody>
          <a:bodyPr>
            <a:spAutoFit/>
          </a:bodyPr>
          <a:lstStyle/>
          <a:p>
            <a:r>
              <a:rPr lang="en-US" sz="1200" b="1" dirty="0"/>
              <a:t>Jason of Tarsus Acts 17:5</a:t>
            </a:r>
            <a:r>
              <a:rPr lang="en-US" sz="1200" dirty="0"/>
              <a:t> was a Jewish convert and early Christian believer mentioned in the New Testament in Acts 17:5-9 and Romans 16:21. In Acts 17 his house in Thessalonica was used as a refuge by the apostles Paul, Silas, and Timothy. Non-believing Jews in Thessalonica stirred up a riot and Jason was arrested when the city authorities could locate neither Paul nor Silas, and was made to post bail.</a:t>
            </a:r>
          </a:p>
          <a:p>
            <a:r>
              <a:rPr lang="en-US" sz="1200" dirty="0"/>
              <a:t>Paul referred to Jason, Lucius and </a:t>
            </a:r>
            <a:r>
              <a:rPr lang="en-US" sz="1200" dirty="0" err="1"/>
              <a:t>Sosipater</a:t>
            </a:r>
            <a:r>
              <a:rPr lang="en-US" sz="1200" dirty="0"/>
              <a:t> as his 'countrymen' (Greek: </a:t>
            </a:r>
            <a:r>
              <a:rPr lang="en-US" sz="1200" dirty="0" err="1"/>
              <a:t>οι</a:t>
            </a:r>
            <a:r>
              <a:rPr lang="en-US" sz="1200" dirty="0"/>
              <a:t> </a:t>
            </a:r>
            <a:r>
              <a:rPr lang="en-US" sz="1200" dirty="0" err="1"/>
              <a:t>συγγενεις</a:t>
            </a:r>
            <a:r>
              <a:rPr lang="en-US" sz="1200" dirty="0"/>
              <a:t> </a:t>
            </a:r>
            <a:r>
              <a:rPr lang="en-US" sz="1200" dirty="0" err="1"/>
              <a:t>μου</a:t>
            </a:r>
            <a:r>
              <a:rPr lang="en-US" sz="1200" dirty="0"/>
              <a:t>) in Romans 16:21, and Jason is therefore referred to as 'Jason of Tarsus'. Both references to Jason point 'very probably'  to the same person. Jason is venerated as a saint in Catholic and Orthodox traditions. … </a:t>
            </a:r>
            <a:r>
              <a:rPr lang="en-US" sz="1200" dirty="0" err="1"/>
              <a:t>wikipedia</a:t>
            </a:r>
            <a:endParaRPr lang="en-US" sz="1200" dirty="0"/>
          </a:p>
          <a:p>
            <a:r>
              <a:rPr lang="en-US" sz="1200" i="1" dirty="0"/>
              <a:t>…with the help of some ruffians in the market-places they formed a mob and set the city in an uproar. While they were searching for Paul and Silas to bring them out to the assembly, they attacked Jason’s house. </a:t>
            </a:r>
            <a:endParaRPr lang="en-US" sz="1200" b="0" i="0" dirty="0">
              <a:solidFill>
                <a:srgbClr val="333333"/>
              </a:solidFill>
              <a:effectLst/>
              <a:latin typeface="Open Sans"/>
            </a:endParaRPr>
          </a:p>
        </p:txBody>
      </p:sp>
      <p:sp>
        <p:nvSpPr>
          <p:cNvPr id="6" name="Rectangle 5"/>
          <p:cNvSpPr/>
          <p:nvPr/>
        </p:nvSpPr>
        <p:spPr>
          <a:xfrm>
            <a:off x="125564" y="4804519"/>
            <a:ext cx="6096000" cy="1384995"/>
          </a:xfrm>
          <a:prstGeom prst="rect">
            <a:avLst/>
          </a:prstGeom>
          <a:ln>
            <a:solidFill>
              <a:schemeClr val="tx1"/>
            </a:solidFill>
          </a:ln>
        </p:spPr>
        <p:txBody>
          <a:bodyPr>
            <a:spAutoFit/>
          </a:bodyPr>
          <a:lstStyle/>
          <a:p>
            <a:pPr fontAlgn="base"/>
            <a:r>
              <a:rPr lang="en-US" sz="1200" b="1" dirty="0"/>
              <a:t>Ready to Receive:</a:t>
            </a:r>
          </a:p>
          <a:p>
            <a:pPr fontAlgn="base"/>
            <a:r>
              <a:rPr lang="en-US" sz="1200" dirty="0"/>
              <a:t>President Dieter F. Uchtdorf of the First Presidency taught:</a:t>
            </a:r>
          </a:p>
          <a:p>
            <a:pPr fontAlgn="base"/>
            <a:r>
              <a:rPr lang="en-US" sz="1200" dirty="0"/>
              <a:t>“The more we incline our hearts and minds toward God, the more heavenly light distills upon our souls. And each time we willingly and earnestly seek that light, we indicate to God our readiness to receive more light. Gradually, things that before seemed hazy, dark, and remote become clear, bright, and familiar to us” (“Receiving a Testimony of Light and Truth,”</a:t>
            </a:r>
            <a:r>
              <a:rPr lang="en-US" sz="1200" i="1" dirty="0"/>
              <a:t> Ensign </a:t>
            </a:r>
            <a:r>
              <a:rPr lang="en-US" sz="1200" dirty="0"/>
              <a:t>or </a:t>
            </a:r>
            <a:r>
              <a:rPr lang="en-US" sz="1200" i="1" dirty="0"/>
              <a:t>Liahona,</a:t>
            </a:r>
            <a:r>
              <a:rPr lang="en-US" sz="1200" dirty="0"/>
              <a:t> Nov. 2014, 22).</a:t>
            </a:r>
          </a:p>
        </p:txBody>
      </p:sp>
      <p:sp>
        <p:nvSpPr>
          <p:cNvPr id="7" name="Rectangle 6"/>
          <p:cNvSpPr/>
          <p:nvPr/>
        </p:nvSpPr>
        <p:spPr>
          <a:xfrm>
            <a:off x="6226629" y="80119"/>
            <a:ext cx="5834742" cy="1384995"/>
          </a:xfrm>
          <a:prstGeom prst="rect">
            <a:avLst/>
          </a:prstGeom>
          <a:ln>
            <a:solidFill>
              <a:schemeClr val="tx1"/>
            </a:solidFill>
          </a:ln>
        </p:spPr>
        <p:txBody>
          <a:bodyPr wrap="square">
            <a:spAutoFit/>
          </a:bodyPr>
          <a:lstStyle/>
          <a:p>
            <a:r>
              <a:rPr lang="en-US" sz="1200" b="1" dirty="0"/>
              <a:t>Offspring of God Acts 17:29:</a:t>
            </a:r>
          </a:p>
          <a:p>
            <a:r>
              <a:rPr lang="en-US" sz="1200" dirty="0"/>
              <a:t>“The Apostle Paul told the Athenians on Mars’ Hill that ‘we are the offspring of God’ [Acts 17:29]. Since we know that our physical bodies are the offspring of our mortal parents, we must probe for the meaning of Paul’s statement. The Lord has declared that ‘the spirit and the body are the soul of man’ [D&amp;C 88:15]. Thus it is the spirit which is the offspring of God. The writer of Hebrews refers to Him as ‘the Father of spirits’ [Hebrews 12:9]” President Thomas S. Monson (“The Race of Life,”</a:t>
            </a:r>
            <a:r>
              <a:rPr lang="en-US" sz="1200" i="1" dirty="0"/>
              <a:t> Ensign</a:t>
            </a:r>
            <a:r>
              <a:rPr lang="en-US" sz="1200" dirty="0"/>
              <a:t> or </a:t>
            </a:r>
            <a:r>
              <a:rPr lang="en-US" sz="1200" i="1" dirty="0"/>
              <a:t>Liahona,</a:t>
            </a:r>
            <a:r>
              <a:rPr lang="en-US" sz="1200" dirty="0"/>
              <a:t> May 2012, 91).</a:t>
            </a:r>
            <a:endParaRPr lang="en-US" sz="1200" b="0" i="0" dirty="0">
              <a:solidFill>
                <a:srgbClr val="333333"/>
              </a:solidFill>
              <a:effectLst/>
              <a:latin typeface="Open Sans"/>
            </a:endParaRPr>
          </a:p>
        </p:txBody>
      </p:sp>
      <p:sp>
        <p:nvSpPr>
          <p:cNvPr id="9" name="Rectangle 8"/>
          <p:cNvSpPr/>
          <p:nvPr/>
        </p:nvSpPr>
        <p:spPr>
          <a:xfrm>
            <a:off x="6226627" y="1470975"/>
            <a:ext cx="5834744" cy="3231654"/>
          </a:xfrm>
          <a:prstGeom prst="rect">
            <a:avLst/>
          </a:prstGeom>
          <a:ln>
            <a:solidFill>
              <a:schemeClr val="tx1"/>
            </a:solidFill>
          </a:ln>
        </p:spPr>
        <p:txBody>
          <a:bodyPr wrap="square">
            <a:spAutoFit/>
          </a:bodyPr>
          <a:lstStyle/>
          <a:p>
            <a:pPr fontAlgn="base"/>
            <a:r>
              <a:rPr lang="en-US" sz="1200" b="1" dirty="0"/>
              <a:t>What Was the Significance of Paul’s Visit to Athens?</a:t>
            </a:r>
          </a:p>
          <a:p>
            <a:pPr fontAlgn="base"/>
            <a:r>
              <a:rPr lang="en-US" sz="1200" dirty="0"/>
              <a:t>The city of Athens, capital of Greece, was one of the wonders of the ancient world. Although in a state of general decline by the time of Paul’s visit, Athens had formerly been the proud possessor of more intellectual genius, more philosophical inquiry, and more architectural splendor than any other city of ancient times. Its inhabitants, even during the period of decline, prided themselves on their brilliant heritage. Vigorous attempts were made to preserve and restore Athens to its former grandeur.</a:t>
            </a:r>
          </a:p>
          <a:p>
            <a:pPr fontAlgn="base"/>
            <a:r>
              <a:rPr lang="en-US" sz="1200" dirty="0"/>
              <a:t>By the time of the first century A.D., Athens was literally a free city-state, privileged to enjoy the protection of Rome. Many of its most noted buildings were still standing. Famed among them was the Agora, or Marketplace. The chief men of the city gathered there each day to hear debates, to conduct the city’s business, to learn, if possible, something new (Acts 17:21). Since Paul’s message was new, he was assured of a crowd from the very first. At length, Paul was conducted to the famed Areopagus [i.e., Mars Hill], with his escorts saying, “May we know what this new doctrine, whereof thou </a:t>
            </a:r>
            <a:r>
              <a:rPr lang="en-US" sz="1200" dirty="0" err="1"/>
              <a:t>speakest</a:t>
            </a:r>
            <a:r>
              <a:rPr lang="en-US" sz="1200" dirty="0"/>
              <a:t>, is?” (Acts 17:19.) Although Paul’s message was largely rejected, at least one member of the High Court, Dionysius the Areopagite, and Damaris, a local woman, with others unidentified, believed (Acts 17:34). (Life and Teachings of Jesus and His Apostles Chapter 32)</a:t>
            </a:r>
            <a:endParaRPr lang="en-US" sz="1200" b="0" i="0" dirty="0">
              <a:effectLst/>
            </a:endParaRPr>
          </a:p>
        </p:txBody>
      </p:sp>
      <p:sp>
        <p:nvSpPr>
          <p:cNvPr id="10" name="Rectangle 9"/>
          <p:cNvSpPr/>
          <p:nvPr/>
        </p:nvSpPr>
        <p:spPr>
          <a:xfrm>
            <a:off x="6248399" y="4704031"/>
            <a:ext cx="5802087" cy="1938992"/>
          </a:xfrm>
          <a:prstGeom prst="rect">
            <a:avLst/>
          </a:prstGeom>
          <a:ln>
            <a:solidFill>
              <a:schemeClr val="tx1"/>
            </a:solidFill>
          </a:ln>
        </p:spPr>
        <p:txBody>
          <a:bodyPr wrap="square">
            <a:spAutoFit/>
          </a:bodyPr>
          <a:lstStyle/>
          <a:p>
            <a:pPr fontAlgn="base"/>
            <a:r>
              <a:rPr lang="en-US" sz="1200" b="1" dirty="0">
                <a:solidFill>
                  <a:srgbClr val="333333"/>
                </a:solidFill>
              </a:rPr>
              <a:t>Who are You? </a:t>
            </a:r>
          </a:p>
          <a:p>
            <a:pPr fontAlgn="base"/>
            <a:r>
              <a:rPr lang="en-US" sz="1200" dirty="0">
                <a:solidFill>
                  <a:srgbClr val="333333"/>
                </a:solidFill>
              </a:rPr>
              <a:t>“… may I ask each of you again the question, ‘Who are you?’ You are all the sons and daughters of God. Your spirits were created and lived as organized intelligences before the world was. You have been blessed to have a physical body because of your obedience to certain commandments in that premortal state. You are now born into a family to which you have come, into the nations through which you have come, as a reward for the kind of lives you lived before you came here and at a time in the world’s history, as the Apostle Paul taught the men of Athens and as the Lord revealed to Moses, determined by the faithfulness of each of those who </a:t>
            </a:r>
            <a:r>
              <a:rPr lang="en-US" sz="1200" dirty="0"/>
              <a:t>lived before this world was created.” </a:t>
            </a:r>
            <a:r>
              <a:rPr lang="en-US" sz="1200" dirty="0">
                <a:solidFill>
                  <a:srgbClr val="333333"/>
                </a:solidFill>
              </a:rPr>
              <a:t>President Harold B. Lee </a:t>
            </a:r>
            <a:r>
              <a:rPr lang="en-US" sz="1200" dirty="0"/>
              <a:t>(</a:t>
            </a:r>
            <a:r>
              <a:rPr lang="en-US" sz="1200" i="1" dirty="0"/>
              <a:t>CR,</a:t>
            </a:r>
            <a:r>
              <a:rPr lang="en-US" sz="1200" dirty="0"/>
              <a:t> Oct. 1973, p. 7.)</a:t>
            </a:r>
            <a:endParaRPr lang="en-US" sz="1200" dirty="0">
              <a:solidFill>
                <a:srgbClr val="333333"/>
              </a:solidFill>
            </a:endParaRPr>
          </a:p>
        </p:txBody>
      </p:sp>
    </p:spTree>
    <p:extLst>
      <p:ext uri="{BB962C8B-B14F-4D97-AF65-F5344CB8AC3E}">
        <p14:creationId xmlns:p14="http://schemas.microsoft.com/office/powerpoint/2010/main" val="1507604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13153" y="1097791"/>
            <a:ext cx="9357618" cy="4616648"/>
          </a:xfrm>
          <a:prstGeom prst="rect">
            <a:avLst/>
          </a:prstGeom>
          <a:ln>
            <a:solidFill>
              <a:schemeClr val="tx1"/>
            </a:solidFill>
          </a:ln>
        </p:spPr>
        <p:txBody>
          <a:bodyPr wrap="square">
            <a:spAutoFit/>
          </a:bodyPr>
          <a:lstStyle/>
          <a:p>
            <a:r>
              <a:rPr lang="en-US" sz="1400" dirty="0">
                <a:latin typeface="Arial" panose="020B0604020202020204" pitchFamily="34" charset="0"/>
              </a:rPr>
              <a:t>The </a:t>
            </a:r>
            <a:r>
              <a:rPr lang="en-US" sz="1400" i="1" dirty="0" err="1">
                <a:latin typeface="Arial" panose="020B0604020202020204" pitchFamily="34" charset="0"/>
              </a:rPr>
              <a:t>Phaenomena</a:t>
            </a:r>
            <a:r>
              <a:rPr lang="en-US" sz="1400" dirty="0">
                <a:latin typeface="Arial" panose="020B0604020202020204" pitchFamily="34" charset="0"/>
              </a:rPr>
              <a:t> appears to be based on two prose works—</a:t>
            </a:r>
            <a:r>
              <a:rPr lang="en-US" sz="1400" i="1" dirty="0" err="1">
                <a:latin typeface="Arial" panose="020B0604020202020204" pitchFamily="34" charset="0"/>
              </a:rPr>
              <a:t>Phaenomena</a:t>
            </a:r>
            <a:r>
              <a:rPr lang="en-US" sz="1400" dirty="0">
                <a:latin typeface="Arial" panose="020B0604020202020204" pitchFamily="34" charset="0"/>
              </a:rPr>
              <a:t> and </a:t>
            </a:r>
            <a:r>
              <a:rPr lang="en-US" sz="1400" i="1" dirty="0" err="1">
                <a:latin typeface="Arial" panose="020B0604020202020204" pitchFamily="34" charset="0"/>
              </a:rPr>
              <a:t>Enoptron</a:t>
            </a:r>
            <a:r>
              <a:rPr lang="en-US" sz="1400" dirty="0">
                <a:latin typeface="Arial" panose="020B0604020202020204" pitchFamily="34" charset="0"/>
              </a:rPr>
              <a:t> (</a:t>
            </a:r>
            <a:r>
              <a:rPr lang="en-US" sz="1400" dirty="0" err="1">
                <a:latin typeface="Arial" panose="020B0604020202020204" pitchFamily="34" charset="0"/>
              </a:rPr>
              <a:t>Ἔνο</a:t>
            </a:r>
            <a:r>
              <a:rPr lang="en-US" sz="1400" dirty="0">
                <a:latin typeface="Arial" panose="020B0604020202020204" pitchFamily="34" charset="0"/>
              </a:rPr>
              <a:t>πτρον "Mirror", presumably a descriptive image of the heavens)—by Eudoxus of Cnidus, written about a century earlier. We are told by the biographers of Aratus that it was the desire of </a:t>
            </a:r>
            <a:r>
              <a:rPr lang="en-US" sz="1400" dirty="0" err="1">
                <a:latin typeface="Arial" panose="020B0604020202020204" pitchFamily="34" charset="0"/>
              </a:rPr>
              <a:t>Antigonus</a:t>
            </a:r>
            <a:r>
              <a:rPr lang="en-US" sz="1400" dirty="0">
                <a:latin typeface="Arial" panose="020B0604020202020204" pitchFamily="34" charset="0"/>
              </a:rPr>
              <a:t> to have them turned into verse, which gave rise to the </a:t>
            </a:r>
            <a:r>
              <a:rPr lang="en-US" sz="1400" i="1" dirty="0" err="1">
                <a:latin typeface="Arial" panose="020B0604020202020204" pitchFamily="34" charset="0"/>
              </a:rPr>
              <a:t>Phaenomena</a:t>
            </a:r>
            <a:r>
              <a:rPr lang="en-US" sz="1400" dirty="0">
                <a:latin typeface="Arial" panose="020B0604020202020204" pitchFamily="34" charset="0"/>
              </a:rPr>
              <a:t> of Aratus; and it appears from the fragments of them preserved by Hipparchus, that Aratus has in fact versified, or closely imitated parts of them both, but especially of the first.</a:t>
            </a:r>
          </a:p>
          <a:p>
            <a:r>
              <a:rPr lang="en-US" sz="1400" dirty="0">
                <a:latin typeface="Arial" panose="020B0604020202020204" pitchFamily="34" charset="0"/>
              </a:rPr>
              <a:t>The purpose of the </a:t>
            </a:r>
            <a:r>
              <a:rPr lang="en-US" sz="1400" i="1" dirty="0" err="1">
                <a:latin typeface="Arial" panose="020B0604020202020204" pitchFamily="34" charset="0"/>
              </a:rPr>
              <a:t>Phaenomena</a:t>
            </a:r>
            <a:r>
              <a:rPr lang="en-US" sz="1400" dirty="0">
                <a:latin typeface="Arial" panose="020B0604020202020204" pitchFamily="34" charset="0"/>
              </a:rPr>
              <a:t> is to give an introduction to the constellations, with the rules for their risings and settings; and of the circles of the sphere, amongst which the Milky Way is reckoned. The positions of the constellations, north of the ecliptic, are described by reference to the principal groups surrounding the north pole (</a:t>
            </a:r>
            <a:r>
              <a:rPr lang="en-US" sz="1400" dirty="0" err="1">
                <a:latin typeface="Arial" panose="020B0604020202020204" pitchFamily="34" charset="0"/>
              </a:rPr>
              <a:t>Ursa</a:t>
            </a:r>
            <a:r>
              <a:rPr lang="en-US" sz="1400" dirty="0">
                <a:latin typeface="Arial" panose="020B0604020202020204" pitchFamily="34" charset="0"/>
              </a:rPr>
              <a:t> Major, </a:t>
            </a:r>
            <a:r>
              <a:rPr lang="en-US" sz="1400" dirty="0" err="1">
                <a:latin typeface="Arial" panose="020B0604020202020204" pitchFamily="34" charset="0"/>
              </a:rPr>
              <a:t>Ursa</a:t>
            </a:r>
            <a:r>
              <a:rPr lang="en-US" sz="1400" dirty="0">
                <a:latin typeface="Arial" panose="020B0604020202020204" pitchFamily="34" charset="0"/>
              </a:rPr>
              <a:t> Minor, Draco, and Cepheus), whilst Orion serves as a point of departure for those to the south. The immobility of the earth, and the revolution of the sky about a fixed axis are maintained; the path of the sun in the zodiac is described; but the planets are introduced merely as bodies having a motion of their own, without any attempt to define their periods; nor is anything said about the moon's orbit. The opening of the poem asserts the dependence of all things upon Zeus. From the lack of precision in the descriptions, it would seem that Aratus was neither a mathematician nor observer or, at any rate, that in this work he did not aim at scientific accuracy. He not only represents the configurations of particular groups incorrectly, but describes some phenomena which are inconsistent with any one supposed latitude of the spectator, and others which could not coexist at any one epoch. These errors are partly to be attributed to </a:t>
            </a:r>
            <a:r>
              <a:rPr lang="en-US" sz="1400" dirty="0" err="1">
                <a:latin typeface="Arial" panose="020B0604020202020204" pitchFamily="34" charset="0"/>
              </a:rPr>
              <a:t>Eudoxus</a:t>
            </a:r>
            <a:r>
              <a:rPr lang="en-US" sz="1400" dirty="0">
                <a:latin typeface="Arial" panose="020B0604020202020204" pitchFamily="34" charset="0"/>
              </a:rPr>
              <a:t> himself, and partly to the way in which Aratus has used the materials supplied by him. Hipparchus (about a century later), who was a scientific astronomer and observer, has left a commentary upon the </a:t>
            </a:r>
            <a:r>
              <a:rPr lang="en-US" sz="1400" i="1" dirty="0" err="1">
                <a:latin typeface="Arial" panose="020B0604020202020204" pitchFamily="34" charset="0"/>
              </a:rPr>
              <a:t>Phaenomena</a:t>
            </a:r>
            <a:r>
              <a:rPr lang="en-US" sz="1400" dirty="0">
                <a:latin typeface="Arial" panose="020B0604020202020204" pitchFamily="34" charset="0"/>
              </a:rPr>
              <a:t> of </a:t>
            </a:r>
            <a:r>
              <a:rPr lang="en-US" sz="1400" dirty="0" err="1">
                <a:latin typeface="Arial" panose="020B0604020202020204" pitchFamily="34" charset="0"/>
              </a:rPr>
              <a:t>Eudoxus</a:t>
            </a:r>
            <a:r>
              <a:rPr lang="en-US" sz="1400" dirty="0">
                <a:latin typeface="Arial" panose="020B0604020202020204" pitchFamily="34" charset="0"/>
              </a:rPr>
              <a:t> and Aratus, accompanied by the discrepancies which he had noticed between his own observations and their descriptions.</a:t>
            </a:r>
          </a:p>
          <a:p>
            <a:r>
              <a:rPr lang="en-US" sz="1400" b="0" i="0" dirty="0">
                <a:effectLst/>
                <a:latin typeface="Arial" panose="020B0604020202020204" pitchFamily="34" charset="0"/>
              </a:rPr>
              <a:t>Wikipedia</a:t>
            </a:r>
          </a:p>
        </p:txBody>
      </p:sp>
      <p:sp>
        <p:nvSpPr>
          <p:cNvPr id="4" name="TextBox 3"/>
          <p:cNvSpPr txBox="1"/>
          <p:nvPr/>
        </p:nvSpPr>
        <p:spPr>
          <a:xfrm>
            <a:off x="950614" y="63374"/>
            <a:ext cx="2833735" cy="369332"/>
          </a:xfrm>
          <a:prstGeom prst="rect">
            <a:avLst/>
          </a:prstGeom>
          <a:noFill/>
        </p:spPr>
        <p:txBody>
          <a:bodyPr wrap="square" rtlCol="0">
            <a:spAutoFit/>
          </a:bodyPr>
          <a:lstStyle/>
          <a:p>
            <a:r>
              <a:rPr lang="en-US" b="1" dirty="0"/>
              <a:t>Something of Interest</a:t>
            </a:r>
          </a:p>
        </p:txBody>
      </p:sp>
    </p:spTree>
    <p:extLst>
      <p:ext uri="{BB962C8B-B14F-4D97-AF65-F5344CB8AC3E}">
        <p14:creationId xmlns:p14="http://schemas.microsoft.com/office/powerpoint/2010/main" val="3489023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37205" y="1175118"/>
            <a:ext cx="3023857" cy="461665"/>
          </a:xfrm>
          <a:prstGeom prst="rect">
            <a:avLst/>
          </a:prstGeom>
          <a:noFill/>
        </p:spPr>
        <p:txBody>
          <a:bodyPr wrap="square" rtlCol="0">
            <a:spAutoFit/>
          </a:bodyPr>
          <a:lstStyle/>
          <a:p>
            <a:r>
              <a:rPr lang="en-US" sz="2400" dirty="0">
                <a:solidFill>
                  <a:schemeClr val="bg1"/>
                </a:solidFill>
              </a:rPr>
              <a:t>To show or declare</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b="1" dirty="0">
                <a:solidFill>
                  <a:schemeClr val="bg1"/>
                </a:solidFill>
                <a:latin typeface="Franklin Gothic Book" panose="020B0503020102020204" pitchFamily="34" charset="0"/>
              </a:rPr>
              <a:t>“Opening and Alleging”</a:t>
            </a:r>
            <a:endParaRPr lang="en-US" sz="4400" dirty="0">
              <a:solidFill>
                <a:schemeClr val="bg1"/>
              </a:solidFill>
              <a:latin typeface="Franklin Gothic Book" panose="020B0503020102020204" pitchFamily="34" charset="0"/>
            </a:endParaRPr>
          </a:p>
        </p:txBody>
      </p:sp>
      <p:sp>
        <p:nvSpPr>
          <p:cNvPr id="2" name="Rectangle 1"/>
          <p:cNvSpPr/>
          <p:nvPr/>
        </p:nvSpPr>
        <p:spPr>
          <a:xfrm>
            <a:off x="639778" y="2861392"/>
            <a:ext cx="3416174" cy="1815882"/>
          </a:xfrm>
          <a:prstGeom prst="rect">
            <a:avLst/>
          </a:prstGeom>
        </p:spPr>
        <p:txBody>
          <a:bodyPr wrap="square">
            <a:spAutoFit/>
          </a:bodyPr>
          <a:lstStyle/>
          <a:p>
            <a:r>
              <a:rPr lang="en-US" sz="2800" dirty="0">
                <a:solidFill>
                  <a:schemeClr val="bg1"/>
                </a:solidFill>
              </a:rPr>
              <a:t>Paul used scriptural passages to declare or show that Jesus is the Christ.</a:t>
            </a:r>
          </a:p>
        </p:txBody>
      </p:sp>
      <p:sp>
        <p:nvSpPr>
          <p:cNvPr id="25" name="Rectangle 24"/>
          <p:cNvSpPr/>
          <p:nvPr/>
        </p:nvSpPr>
        <p:spPr>
          <a:xfrm>
            <a:off x="104115" y="6488668"/>
            <a:ext cx="2818646" cy="369332"/>
          </a:xfrm>
          <a:prstGeom prst="rect">
            <a:avLst/>
          </a:prstGeom>
        </p:spPr>
        <p:txBody>
          <a:bodyPr wrap="square">
            <a:spAutoFit/>
          </a:bodyPr>
          <a:lstStyle/>
          <a:p>
            <a:r>
              <a:rPr lang="en-US" dirty="0">
                <a:solidFill>
                  <a:schemeClr val="bg1"/>
                </a:solidFill>
              </a:rPr>
              <a:t>Acts 17:1-3</a:t>
            </a:r>
          </a:p>
        </p:txBody>
      </p:sp>
      <p:sp>
        <p:nvSpPr>
          <p:cNvPr id="3" name="Rectangle 2"/>
          <p:cNvSpPr/>
          <p:nvPr/>
        </p:nvSpPr>
        <p:spPr>
          <a:xfrm>
            <a:off x="8655112" y="4113466"/>
            <a:ext cx="2661689" cy="1815882"/>
          </a:xfrm>
          <a:prstGeom prst="rect">
            <a:avLst/>
          </a:prstGeom>
        </p:spPr>
        <p:txBody>
          <a:bodyPr wrap="square">
            <a:spAutoFit/>
          </a:bodyPr>
          <a:lstStyle/>
          <a:p>
            <a:r>
              <a:rPr lang="en-US" sz="2800" dirty="0">
                <a:solidFill>
                  <a:schemeClr val="bg1"/>
                </a:solidFill>
              </a:rPr>
              <a:t>He alleged that Christ had died and risen from the dead</a:t>
            </a:r>
          </a:p>
        </p:txBody>
      </p:sp>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193" y="2034043"/>
            <a:ext cx="3601614" cy="4288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19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427" y="6488668"/>
            <a:ext cx="2286000" cy="369332"/>
          </a:xfrm>
          <a:prstGeom prst="rect">
            <a:avLst/>
          </a:prstGeom>
          <a:noFill/>
        </p:spPr>
        <p:txBody>
          <a:bodyPr wrap="square" rtlCol="0">
            <a:spAutoFit/>
          </a:bodyPr>
          <a:lstStyle/>
          <a:p>
            <a:r>
              <a:rPr lang="en-US" dirty="0">
                <a:solidFill>
                  <a:schemeClr val="bg1"/>
                </a:solidFill>
              </a:rPr>
              <a:t>Acts 17:5-13</a:t>
            </a:r>
          </a:p>
        </p:txBody>
      </p:sp>
      <p:sp>
        <p:nvSpPr>
          <p:cNvPr id="51" name="TextBox 50"/>
          <p:cNvSpPr txBox="1"/>
          <p:nvPr/>
        </p:nvSpPr>
        <p:spPr>
          <a:xfrm>
            <a:off x="90535" y="108641"/>
            <a:ext cx="12192000" cy="1015663"/>
          </a:xfrm>
          <a:prstGeom prst="rect">
            <a:avLst/>
          </a:prstGeom>
          <a:noFill/>
        </p:spPr>
        <p:txBody>
          <a:bodyPr wrap="square" rtlCol="0">
            <a:spAutoFit/>
          </a:bodyPr>
          <a:lstStyle/>
          <a:p>
            <a:pPr algn="ctr"/>
            <a:r>
              <a:rPr lang="en-US" sz="6000" b="1" dirty="0">
                <a:solidFill>
                  <a:schemeClr val="bg1"/>
                </a:solidFill>
                <a:latin typeface="Franklin Gothic Book" panose="020B0503020102020204" pitchFamily="34" charset="0"/>
              </a:rPr>
              <a:t>Consorted and Lewd</a:t>
            </a:r>
            <a:endParaRPr lang="en-US" sz="4400" dirty="0">
              <a:solidFill>
                <a:schemeClr val="bg1"/>
              </a:solidFill>
              <a:latin typeface="Franklin Gothic Book" panose="020B0503020102020204" pitchFamily="34" charset="0"/>
            </a:endParaRPr>
          </a:p>
        </p:txBody>
      </p:sp>
      <p:sp>
        <p:nvSpPr>
          <p:cNvPr id="4" name="Rectangle 3"/>
          <p:cNvSpPr/>
          <p:nvPr/>
        </p:nvSpPr>
        <p:spPr>
          <a:xfrm>
            <a:off x="3093267" y="1177447"/>
            <a:ext cx="6096000" cy="1015663"/>
          </a:xfrm>
          <a:prstGeom prst="rect">
            <a:avLst/>
          </a:prstGeom>
        </p:spPr>
        <p:txBody>
          <a:bodyPr>
            <a:spAutoFit/>
          </a:bodyPr>
          <a:lstStyle/>
          <a:p>
            <a:pPr algn="ctr"/>
            <a:r>
              <a:rPr lang="en-US" sz="2000" dirty="0">
                <a:solidFill>
                  <a:schemeClr val="bg1"/>
                </a:solidFill>
                <a:latin typeface="Open Sans"/>
              </a:rPr>
              <a:t>Consorted = Gathered with or joined </a:t>
            </a:r>
          </a:p>
          <a:p>
            <a:pPr algn="ctr"/>
            <a:endParaRPr lang="en-US" sz="2000" dirty="0">
              <a:solidFill>
                <a:schemeClr val="bg1"/>
              </a:solidFill>
              <a:latin typeface="Open Sans"/>
            </a:endParaRPr>
          </a:p>
          <a:p>
            <a:pPr algn="ctr"/>
            <a:r>
              <a:rPr lang="en-US" sz="2000" i="1" dirty="0">
                <a:solidFill>
                  <a:schemeClr val="bg1"/>
                </a:solidFill>
                <a:latin typeface="Open Sans"/>
              </a:rPr>
              <a:t>Lewd</a:t>
            </a:r>
            <a:r>
              <a:rPr lang="en-US" sz="2000" dirty="0">
                <a:solidFill>
                  <a:schemeClr val="bg1"/>
                </a:solidFill>
                <a:latin typeface="Open Sans"/>
              </a:rPr>
              <a:t> = evil</a:t>
            </a:r>
            <a:endParaRPr lang="en-US" sz="2000" dirty="0">
              <a:solidFill>
                <a:schemeClr val="bg1"/>
              </a:solidFill>
            </a:endParaRPr>
          </a:p>
        </p:txBody>
      </p:sp>
      <p:sp>
        <p:nvSpPr>
          <p:cNvPr id="52" name="Rectangle 51"/>
          <p:cNvSpPr/>
          <p:nvPr/>
        </p:nvSpPr>
        <p:spPr>
          <a:xfrm>
            <a:off x="199175" y="2155220"/>
            <a:ext cx="5522616" cy="1200329"/>
          </a:xfrm>
          <a:prstGeom prst="rect">
            <a:avLst/>
          </a:prstGeom>
        </p:spPr>
        <p:txBody>
          <a:bodyPr wrap="square">
            <a:spAutoFit/>
          </a:bodyPr>
          <a:lstStyle/>
          <a:p>
            <a:r>
              <a:rPr lang="en-US" sz="2400" dirty="0">
                <a:solidFill>
                  <a:schemeClr val="bg1"/>
                </a:solidFill>
                <a:latin typeface="Open Sans"/>
              </a:rPr>
              <a:t>Paul and Silas left Thessalonica at night because they were being persecuted by the Jews. </a:t>
            </a:r>
            <a:endParaRPr lang="en-US" sz="2400" dirty="0">
              <a:solidFill>
                <a:schemeClr val="bg1"/>
              </a:solidFill>
            </a:endParaRPr>
          </a:p>
        </p:txBody>
      </p:sp>
      <p:sp>
        <p:nvSpPr>
          <p:cNvPr id="54" name="Rectangle 53"/>
          <p:cNvSpPr/>
          <p:nvPr/>
        </p:nvSpPr>
        <p:spPr>
          <a:xfrm>
            <a:off x="7665267" y="5277157"/>
            <a:ext cx="4526733" cy="1384995"/>
          </a:xfrm>
          <a:prstGeom prst="rect">
            <a:avLst/>
          </a:prstGeom>
        </p:spPr>
        <p:txBody>
          <a:bodyPr wrap="square">
            <a:spAutoFit/>
          </a:bodyPr>
          <a:lstStyle/>
          <a:p>
            <a:r>
              <a:rPr lang="en-US" sz="2800" dirty="0">
                <a:solidFill>
                  <a:schemeClr val="bg1"/>
                </a:solidFill>
                <a:latin typeface="Open Sans"/>
              </a:rPr>
              <a:t>Later Paul wrote letters which are in 1 and 2 Thessalonians </a:t>
            </a:r>
            <a:endParaRPr lang="en-US" sz="2800" dirty="0">
              <a:solidFill>
                <a:schemeClr val="bg1"/>
              </a:solidFill>
            </a:endParaRPr>
          </a:p>
        </p:txBody>
      </p:sp>
      <p:pic>
        <p:nvPicPr>
          <p:cNvPr id="307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0811" y="2421802"/>
            <a:ext cx="22098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019" t="756" r="2633" b="2395"/>
          <a:stretch/>
        </p:blipFill>
        <p:spPr bwMode="auto">
          <a:xfrm>
            <a:off x="1321805" y="3657602"/>
            <a:ext cx="2679827" cy="2562130"/>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p:cNvSpPr/>
          <p:nvPr/>
        </p:nvSpPr>
        <p:spPr>
          <a:xfrm>
            <a:off x="4562947" y="3194861"/>
            <a:ext cx="4000122" cy="1938992"/>
          </a:xfrm>
          <a:prstGeom prst="rect">
            <a:avLst/>
          </a:prstGeom>
        </p:spPr>
        <p:txBody>
          <a:bodyPr wrap="square">
            <a:spAutoFit/>
          </a:bodyPr>
          <a:lstStyle/>
          <a:p>
            <a:r>
              <a:rPr lang="en-US" sz="2000" dirty="0">
                <a:solidFill>
                  <a:schemeClr val="bg1"/>
                </a:solidFill>
              </a:rPr>
              <a:t>A mob of unbelievers tried to find Paul and Silas. When they could not find them, the mob went to the rulers of Thessalonica and claimed that Paul’s teachings threatened Caesar’s authority.</a:t>
            </a:r>
          </a:p>
        </p:txBody>
      </p:sp>
    </p:spTree>
    <p:extLst>
      <p:ext uri="{BB962C8B-B14F-4D97-AF65-F5344CB8AC3E}">
        <p14:creationId xmlns:p14="http://schemas.microsoft.com/office/powerpoint/2010/main" val="196123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427" y="6488668"/>
            <a:ext cx="2286000" cy="369332"/>
          </a:xfrm>
          <a:prstGeom prst="rect">
            <a:avLst/>
          </a:prstGeom>
          <a:noFill/>
        </p:spPr>
        <p:txBody>
          <a:bodyPr wrap="square" rtlCol="0">
            <a:spAutoFit/>
          </a:bodyPr>
          <a:lstStyle/>
          <a:p>
            <a:r>
              <a:rPr lang="en-US" dirty="0">
                <a:solidFill>
                  <a:schemeClr val="bg1"/>
                </a:solidFill>
              </a:rPr>
              <a:t>Acts 17:5-13</a:t>
            </a:r>
          </a:p>
        </p:txBody>
      </p:sp>
      <p:sp>
        <p:nvSpPr>
          <p:cNvPr id="51" name="TextBox 50"/>
          <p:cNvSpPr txBox="1"/>
          <p:nvPr/>
        </p:nvSpPr>
        <p:spPr>
          <a:xfrm>
            <a:off x="90535" y="108641"/>
            <a:ext cx="12192000" cy="1015663"/>
          </a:xfrm>
          <a:prstGeom prst="rect">
            <a:avLst/>
          </a:prstGeom>
          <a:noFill/>
        </p:spPr>
        <p:txBody>
          <a:bodyPr wrap="square" rtlCol="0">
            <a:spAutoFit/>
          </a:bodyPr>
          <a:lstStyle/>
          <a:p>
            <a:pPr algn="ctr"/>
            <a:r>
              <a:rPr lang="en-US" sz="6000" b="1" dirty="0">
                <a:solidFill>
                  <a:schemeClr val="bg1"/>
                </a:solidFill>
                <a:latin typeface="Franklin Gothic Book" panose="020B0503020102020204" pitchFamily="34" charset="0"/>
              </a:rPr>
              <a:t>Are You Ready to Receive?</a:t>
            </a:r>
            <a:endParaRPr lang="en-US" sz="4400" dirty="0">
              <a:solidFill>
                <a:schemeClr val="bg1"/>
              </a:solidFill>
              <a:latin typeface="Franklin Gothic Book" panose="020B0503020102020204" pitchFamily="34" charset="0"/>
            </a:endParaRPr>
          </a:p>
        </p:txBody>
      </p:sp>
      <p:sp>
        <p:nvSpPr>
          <p:cNvPr id="4" name="Rectangle 3"/>
          <p:cNvSpPr/>
          <p:nvPr/>
        </p:nvSpPr>
        <p:spPr>
          <a:xfrm>
            <a:off x="3093267" y="1177447"/>
            <a:ext cx="6096000" cy="400110"/>
          </a:xfrm>
          <a:prstGeom prst="rect">
            <a:avLst/>
          </a:prstGeom>
        </p:spPr>
        <p:txBody>
          <a:bodyPr>
            <a:spAutoFit/>
          </a:bodyPr>
          <a:lstStyle/>
          <a:p>
            <a:pPr algn="ctr"/>
            <a:endParaRPr lang="en-US" sz="2000" dirty="0">
              <a:solidFill>
                <a:schemeClr val="bg1"/>
              </a:solidFill>
              <a:latin typeface="Open Sans"/>
            </a:endParaRPr>
          </a:p>
        </p:txBody>
      </p:sp>
      <p:sp>
        <p:nvSpPr>
          <p:cNvPr id="52" name="Rectangle 51"/>
          <p:cNvSpPr/>
          <p:nvPr/>
        </p:nvSpPr>
        <p:spPr>
          <a:xfrm>
            <a:off x="2553076" y="4581549"/>
            <a:ext cx="5522616" cy="1384995"/>
          </a:xfrm>
          <a:prstGeom prst="rect">
            <a:avLst/>
          </a:prstGeom>
        </p:spPr>
        <p:txBody>
          <a:bodyPr wrap="square">
            <a:spAutoFit/>
          </a:bodyPr>
          <a:lstStyle/>
          <a:p>
            <a:r>
              <a:rPr lang="en-US" sz="2800" i="1" dirty="0">
                <a:solidFill>
                  <a:schemeClr val="bg1"/>
                </a:solidFill>
              </a:rPr>
              <a:t>The people in Berea received Paul’s words with all readiness of mind—They had searched the Scriptures</a:t>
            </a:r>
            <a:endParaRPr lang="en-US" sz="2800" dirty="0">
              <a:solidFill>
                <a:schemeClr val="bg1"/>
              </a:solidFill>
            </a:endParaRPr>
          </a:p>
        </p:txBody>
      </p:sp>
      <p:grpSp>
        <p:nvGrpSpPr>
          <p:cNvPr id="3" name="Group 2"/>
          <p:cNvGrpSpPr/>
          <p:nvPr/>
        </p:nvGrpSpPr>
        <p:grpSpPr>
          <a:xfrm>
            <a:off x="6692177" y="1586981"/>
            <a:ext cx="3810000" cy="2250179"/>
            <a:chOff x="5261730" y="2628130"/>
            <a:chExt cx="3810000" cy="2250179"/>
          </a:xfrm>
        </p:grpSpPr>
        <p:pic>
          <p:nvPicPr>
            <p:cNvPr id="6146" name="Picture 2" descr="Image result for playing catch the ball animate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61730" y="2628130"/>
              <a:ext cx="3810000" cy="22479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813140" y="4490518"/>
              <a:ext cx="470781" cy="380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627951" y="4498063"/>
              <a:ext cx="380247" cy="380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148" name="Picture 4" descr="Image result for ball hits head animate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468326" y="1142623"/>
            <a:ext cx="3232589" cy="2424442"/>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97254" y="4155588"/>
            <a:ext cx="2098677" cy="2095501"/>
            <a:chOff x="1374616" y="4218962"/>
            <a:chExt cx="2098677" cy="2095501"/>
          </a:xfrm>
        </p:grpSpPr>
        <p:pic>
          <p:nvPicPr>
            <p:cNvPr id="6150" name="Picture 6" descr="Image result for reading book animated"/>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377793" y="4218962"/>
              <a:ext cx="2095500" cy="20955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374616" y="5865135"/>
              <a:ext cx="2092861" cy="380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8025330" y="4230789"/>
            <a:ext cx="3289208" cy="2390250"/>
            <a:chOff x="384206" y="4158361"/>
            <a:chExt cx="3289208" cy="2390250"/>
          </a:xfrm>
        </p:grpSpPr>
        <p:grpSp>
          <p:nvGrpSpPr>
            <p:cNvPr id="21" name="Group 20"/>
            <p:cNvGrpSpPr/>
            <p:nvPr/>
          </p:nvGrpSpPr>
          <p:grpSpPr>
            <a:xfrm>
              <a:off x="384206" y="4158361"/>
              <a:ext cx="3289208" cy="2390250"/>
              <a:chOff x="609599" y="833642"/>
              <a:chExt cx="7941747" cy="5771225"/>
            </a:xfrm>
          </p:grpSpPr>
          <p:grpSp>
            <p:nvGrpSpPr>
              <p:cNvPr id="23" name="Group 14"/>
              <p:cNvGrpSpPr/>
              <p:nvPr/>
            </p:nvGrpSpPr>
            <p:grpSpPr>
              <a:xfrm rot="10800000">
                <a:off x="7696200" y="5257800"/>
                <a:ext cx="621450" cy="1347067"/>
                <a:chOff x="7010400" y="381000"/>
                <a:chExt cx="762000" cy="2033666"/>
              </a:xfrm>
            </p:grpSpPr>
            <p:sp>
              <p:nvSpPr>
                <p:cNvPr id="36" name="Rounded Rectangle 35"/>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11"/>
              <p:cNvGrpSpPr/>
              <p:nvPr/>
            </p:nvGrpSpPr>
            <p:grpSpPr>
              <a:xfrm rot="10800000">
                <a:off x="939238" y="4923502"/>
                <a:ext cx="621450" cy="1347067"/>
                <a:chOff x="7010400" y="381000"/>
                <a:chExt cx="762000" cy="2033666"/>
              </a:xfrm>
            </p:grpSpPr>
            <p:sp>
              <p:nvSpPr>
                <p:cNvPr id="34" name="Rounded Rectangle 33"/>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899460" y="833642"/>
                <a:ext cx="621450" cy="986197"/>
                <a:chOff x="7031201" y="834275"/>
                <a:chExt cx="762000" cy="1488861"/>
              </a:xfrm>
            </p:grpSpPr>
            <p:sp>
              <p:nvSpPr>
                <p:cNvPr id="32" name="Rounded Rectangle 31"/>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7646520" y="1148254"/>
                <a:ext cx="621450" cy="1017899"/>
                <a:chOff x="7087348" y="824753"/>
                <a:chExt cx="762000" cy="1536722"/>
              </a:xfrm>
            </p:grpSpPr>
            <p:sp>
              <p:nvSpPr>
                <p:cNvPr id="30" name="Rounded Rectangle 29"/>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p:cNvSpPr/>
            <p:nvPr/>
          </p:nvSpPr>
          <p:spPr>
            <a:xfrm>
              <a:off x="801547" y="4680155"/>
              <a:ext cx="2437759" cy="1384995"/>
            </a:xfrm>
            <a:prstGeom prst="rect">
              <a:avLst/>
            </a:prstGeom>
          </p:spPr>
          <p:txBody>
            <a:bodyPr wrap="square">
              <a:spAutoFit/>
            </a:bodyPr>
            <a:lstStyle/>
            <a:p>
              <a:pPr algn="ctr"/>
              <a:r>
                <a:rPr lang="en-US" sz="1400" dirty="0"/>
                <a:t> </a:t>
              </a:r>
              <a:r>
                <a:rPr lang="en-US" sz="1400" b="1" dirty="0"/>
                <a:t>If we receive the words of God’s servants with all readiness of mind and search the scriptures daily, then our belief in their words will be strengthened</a:t>
              </a:r>
              <a:endParaRPr lang="en-US" sz="1400" dirty="0"/>
            </a:p>
          </p:txBody>
        </p:sp>
      </p:grpSp>
    </p:spTree>
    <p:extLst>
      <p:ext uri="{BB962C8B-B14F-4D97-AF65-F5344CB8AC3E}">
        <p14:creationId xmlns:p14="http://schemas.microsoft.com/office/powerpoint/2010/main" val="85135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outVertical)">
                                      <p:cBhvr>
                                        <p:cTn id="13" dur="500"/>
                                        <p:tgtEl>
                                          <p:spTgt spid="20"/>
                                        </p:tgtEl>
                                      </p:cBhvr>
                                    </p:animEffect>
                                  </p:childTnLst>
                                </p:cTn>
                              </p:par>
                              <p:par>
                                <p:cTn id="14" presetID="10" presetClass="exit" presetSubtype="0" fill="hold" grpId="1" nodeType="withEffect">
                                  <p:stCondLst>
                                    <p:cond delay="0"/>
                                  </p:stCondLst>
                                  <p:childTnLst>
                                    <p:animEffect transition="out" filter="fade">
                                      <p:cBhvr>
                                        <p:cTn id="15" dur="500"/>
                                        <p:tgtEl>
                                          <p:spTgt spid="52"/>
                                        </p:tgtEl>
                                      </p:cBhvr>
                                    </p:animEffect>
                                    <p:set>
                                      <p:cBhvr>
                                        <p:cTn id="16" dur="1" fill="hold">
                                          <p:stCondLst>
                                            <p:cond delay="499"/>
                                          </p:stCondLst>
                                        </p:cTn>
                                        <p:tgtEl>
                                          <p:spTgt spid="52"/>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6148"/>
                                        </p:tgtEl>
                                      </p:cBhvr>
                                    </p:animEffect>
                                    <p:set>
                                      <p:cBhvr>
                                        <p:cTn id="25" dur="1" fill="hold">
                                          <p:stCondLst>
                                            <p:cond delay="499"/>
                                          </p:stCondLst>
                                        </p:cTn>
                                        <p:tgtEl>
                                          <p:spTgt spid="61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427" y="6488668"/>
            <a:ext cx="2286000" cy="369332"/>
          </a:xfrm>
          <a:prstGeom prst="rect">
            <a:avLst/>
          </a:prstGeom>
          <a:noFill/>
        </p:spPr>
        <p:txBody>
          <a:bodyPr wrap="square" rtlCol="0">
            <a:spAutoFit/>
          </a:bodyPr>
          <a:lstStyle/>
          <a:p>
            <a:r>
              <a:rPr lang="en-US" dirty="0">
                <a:solidFill>
                  <a:schemeClr val="bg1"/>
                </a:solidFill>
              </a:rPr>
              <a:t>Acts 17:5-13</a:t>
            </a:r>
          </a:p>
        </p:txBody>
      </p:sp>
      <p:sp>
        <p:nvSpPr>
          <p:cNvPr id="4" name="Rectangle 3"/>
          <p:cNvSpPr/>
          <p:nvPr/>
        </p:nvSpPr>
        <p:spPr>
          <a:xfrm>
            <a:off x="3093267" y="1177447"/>
            <a:ext cx="6096000" cy="400110"/>
          </a:xfrm>
          <a:prstGeom prst="rect">
            <a:avLst/>
          </a:prstGeom>
        </p:spPr>
        <p:txBody>
          <a:bodyPr>
            <a:spAutoFit/>
          </a:bodyPr>
          <a:lstStyle/>
          <a:p>
            <a:pPr algn="ctr"/>
            <a:endParaRPr lang="en-US" sz="2000" dirty="0">
              <a:solidFill>
                <a:schemeClr val="bg1"/>
              </a:solidFill>
              <a:latin typeface="Open Sans"/>
            </a:endParaRPr>
          </a:p>
        </p:txBody>
      </p:sp>
      <p:sp>
        <p:nvSpPr>
          <p:cNvPr id="52" name="Rectangle 51"/>
          <p:cNvSpPr/>
          <p:nvPr/>
        </p:nvSpPr>
        <p:spPr>
          <a:xfrm>
            <a:off x="896292" y="3341223"/>
            <a:ext cx="5522616" cy="2862322"/>
          </a:xfrm>
          <a:prstGeom prst="rect">
            <a:avLst/>
          </a:prstGeom>
        </p:spPr>
        <p:txBody>
          <a:bodyPr wrap="square">
            <a:spAutoFit/>
          </a:bodyPr>
          <a:lstStyle/>
          <a:p>
            <a:r>
              <a:rPr lang="en-US" sz="2000" dirty="0">
                <a:solidFill>
                  <a:schemeClr val="bg1"/>
                </a:solidFill>
              </a:rPr>
              <a:t> It would be ideal if an hour could be spent each day; but if that much cannot be had, a half hour on a regular basis would result in substantial accomplishment. </a:t>
            </a:r>
          </a:p>
          <a:p>
            <a:endParaRPr lang="en-US" sz="2000" dirty="0">
              <a:solidFill>
                <a:schemeClr val="bg1"/>
              </a:solidFill>
            </a:endParaRPr>
          </a:p>
          <a:p>
            <a:r>
              <a:rPr lang="en-US" sz="2000" dirty="0">
                <a:solidFill>
                  <a:schemeClr val="bg1"/>
                </a:solidFill>
              </a:rPr>
              <a:t>A quarter of an hour is little time, but it is surprising how much enlightenment and knowledge can be acquired in a subject so meaningful.” (2)</a:t>
            </a:r>
          </a:p>
        </p:txBody>
      </p:sp>
      <p:sp>
        <p:nvSpPr>
          <p:cNvPr id="6" name="Rectangle 5"/>
          <p:cNvSpPr/>
          <p:nvPr/>
        </p:nvSpPr>
        <p:spPr>
          <a:xfrm>
            <a:off x="11749250" y="6488668"/>
            <a:ext cx="442750" cy="369332"/>
          </a:xfrm>
          <a:prstGeom prst="rect">
            <a:avLst/>
          </a:prstGeom>
        </p:spPr>
        <p:txBody>
          <a:bodyPr wrap="none">
            <a:spAutoFit/>
          </a:bodyPr>
          <a:lstStyle/>
          <a:p>
            <a:r>
              <a:rPr lang="en-US" dirty="0">
                <a:solidFill>
                  <a:schemeClr val="bg1"/>
                </a:solidFill>
              </a:rPr>
              <a:t>(2)</a:t>
            </a:r>
            <a:endParaRPr lang="en-US" dirty="0"/>
          </a:p>
        </p:txBody>
      </p:sp>
      <p:pic>
        <p:nvPicPr>
          <p:cNvPr id="7170" name="Picture 2" descr="Related image"/>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3798" y="4620546"/>
            <a:ext cx="2542671" cy="190700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hourglass animate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00221" y="2301843"/>
            <a:ext cx="2387852" cy="238785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once a day clock animated"/>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88905" y="203703"/>
            <a:ext cx="2457337" cy="224073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007666" y="319289"/>
            <a:ext cx="6096000" cy="2308324"/>
          </a:xfrm>
          <a:prstGeom prst="rect">
            <a:avLst/>
          </a:prstGeom>
        </p:spPr>
        <p:txBody>
          <a:bodyPr>
            <a:spAutoFit/>
          </a:bodyPr>
          <a:lstStyle/>
          <a:p>
            <a:r>
              <a:rPr lang="en-US" dirty="0">
                <a:solidFill>
                  <a:schemeClr val="bg1"/>
                </a:solidFill>
              </a:rPr>
              <a:t>“It is certain that one who studies the scriptures every day accomplishes far more than one who devotes considerable time one day and then lets days go by before continuing. </a:t>
            </a:r>
          </a:p>
          <a:p>
            <a:endParaRPr lang="en-US" dirty="0">
              <a:solidFill>
                <a:schemeClr val="bg1"/>
              </a:solidFill>
            </a:endParaRPr>
          </a:p>
          <a:p>
            <a:r>
              <a:rPr lang="en-US" dirty="0">
                <a:solidFill>
                  <a:schemeClr val="bg1"/>
                </a:solidFill>
              </a:rPr>
              <a:t>Not only should we study each day, but there should be a regular time set aside when we can concentrate without interference. … </a:t>
            </a:r>
          </a:p>
          <a:p>
            <a:endParaRPr lang="en-US" dirty="0">
              <a:solidFill>
                <a:schemeClr val="bg1"/>
              </a:solidFill>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66001" y="134011"/>
            <a:ext cx="1080154" cy="1405078"/>
          </a:xfrm>
          <a:prstGeom prst="rect">
            <a:avLst/>
          </a:prstGeom>
        </p:spPr>
      </p:pic>
      <p:sp>
        <p:nvSpPr>
          <p:cNvPr id="10" name="TextBox 9"/>
          <p:cNvSpPr txBox="1"/>
          <p:nvPr/>
        </p:nvSpPr>
        <p:spPr>
          <a:xfrm>
            <a:off x="715224" y="407406"/>
            <a:ext cx="778598" cy="523220"/>
          </a:xfrm>
          <a:prstGeom prst="rect">
            <a:avLst/>
          </a:prstGeom>
          <a:noFill/>
        </p:spPr>
        <p:txBody>
          <a:bodyPr wrap="square" rtlCol="0">
            <a:spAutoFit/>
          </a:bodyPr>
          <a:lstStyle/>
          <a:p>
            <a:pPr algn="ctr"/>
            <a:r>
              <a:rPr lang="en-US" sz="1400" b="1" dirty="0">
                <a:solidFill>
                  <a:srgbClr val="FF0000"/>
                </a:solidFill>
              </a:rPr>
              <a:t>Study Time</a:t>
            </a:r>
          </a:p>
        </p:txBody>
      </p:sp>
    </p:spTree>
    <p:extLst>
      <p:ext uri="{BB962C8B-B14F-4D97-AF65-F5344CB8AC3E}">
        <p14:creationId xmlns:p14="http://schemas.microsoft.com/office/powerpoint/2010/main" val="199844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174"/>
                                        </p:tgtEl>
                                        <p:attrNameLst>
                                          <p:attrName>style.visibility</p:attrName>
                                        </p:attrNameLst>
                                      </p:cBhvr>
                                      <p:to>
                                        <p:strVal val="visible"/>
                                      </p:to>
                                    </p:set>
                                    <p:animEffect transition="in" filter="fade">
                                      <p:cBhvr>
                                        <p:cTn id="9" dur="500"/>
                                        <p:tgtEl>
                                          <p:spTgt spid="717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2">
                                            <p:txEl>
                                              <p:pRg st="0" end="0"/>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7172"/>
                                        </p:tgtEl>
                                        <p:attrNameLst>
                                          <p:attrName>style.visibility</p:attrName>
                                        </p:attrNameLst>
                                      </p:cBhvr>
                                      <p:to>
                                        <p:strVal val="visible"/>
                                      </p:to>
                                    </p:set>
                                    <p:animEffect transition="in" filter="fade">
                                      <p:cBhvr>
                                        <p:cTn id="19" dur="500"/>
                                        <p:tgtEl>
                                          <p:spTgt spid="717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2">
                                            <p:txEl>
                                              <p:pRg st="2" end="2"/>
                                            </p:txEl>
                                          </p:spTgt>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7170"/>
                                        </p:tgtEl>
                                        <p:attrNameLst>
                                          <p:attrName>style.visibility</p:attrName>
                                        </p:attrNameLst>
                                      </p:cBhvr>
                                      <p:to>
                                        <p:strVal val="visible"/>
                                      </p:to>
                                    </p:set>
                                    <p:animEffect transition="in" filter="fade">
                                      <p:cBhvr>
                                        <p:cTn id="26"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427" y="6488668"/>
            <a:ext cx="2286000" cy="369332"/>
          </a:xfrm>
          <a:prstGeom prst="rect">
            <a:avLst/>
          </a:prstGeom>
          <a:noFill/>
        </p:spPr>
        <p:txBody>
          <a:bodyPr wrap="square" rtlCol="0">
            <a:spAutoFit/>
          </a:bodyPr>
          <a:lstStyle/>
          <a:p>
            <a:r>
              <a:rPr lang="en-US" dirty="0">
                <a:solidFill>
                  <a:schemeClr val="bg1"/>
                </a:solidFill>
              </a:rPr>
              <a:t>Acts 17:16</a:t>
            </a:r>
          </a:p>
        </p:txBody>
      </p:sp>
      <p:sp>
        <p:nvSpPr>
          <p:cNvPr id="51" name="TextBox 50"/>
          <p:cNvSpPr txBox="1"/>
          <p:nvPr/>
        </p:nvSpPr>
        <p:spPr>
          <a:xfrm>
            <a:off x="90535" y="108641"/>
            <a:ext cx="12192000" cy="1015663"/>
          </a:xfrm>
          <a:prstGeom prst="rect">
            <a:avLst/>
          </a:prstGeom>
          <a:noFill/>
        </p:spPr>
        <p:txBody>
          <a:bodyPr wrap="square" rtlCol="0">
            <a:spAutoFit/>
          </a:bodyPr>
          <a:lstStyle/>
          <a:p>
            <a:pPr algn="ctr"/>
            <a:r>
              <a:rPr lang="en-US" sz="6000" b="1" dirty="0">
                <a:solidFill>
                  <a:schemeClr val="bg1"/>
                </a:solidFill>
                <a:latin typeface="Franklin Gothic Book" panose="020B0503020102020204" pitchFamily="34" charset="0"/>
              </a:rPr>
              <a:t>Paul Flees to Athens</a:t>
            </a:r>
            <a:endParaRPr lang="en-US" sz="4400" dirty="0">
              <a:solidFill>
                <a:schemeClr val="bg1"/>
              </a:solidFill>
              <a:latin typeface="Franklin Gothic Book" panose="020B0503020102020204" pitchFamily="34" charset="0"/>
            </a:endParaRPr>
          </a:p>
        </p:txBody>
      </p:sp>
      <p:sp>
        <p:nvSpPr>
          <p:cNvPr id="4" name="Rectangle 3"/>
          <p:cNvSpPr/>
          <p:nvPr/>
        </p:nvSpPr>
        <p:spPr>
          <a:xfrm>
            <a:off x="3093267" y="1177447"/>
            <a:ext cx="6096000" cy="400110"/>
          </a:xfrm>
          <a:prstGeom prst="rect">
            <a:avLst/>
          </a:prstGeom>
        </p:spPr>
        <p:txBody>
          <a:bodyPr>
            <a:spAutoFit/>
          </a:bodyPr>
          <a:lstStyle/>
          <a:p>
            <a:pPr algn="ctr"/>
            <a:endParaRPr lang="en-US" sz="2000" dirty="0">
              <a:solidFill>
                <a:schemeClr val="bg1"/>
              </a:solidFill>
              <a:latin typeface="Open Sans"/>
            </a:endParaRPr>
          </a:p>
        </p:txBody>
      </p:sp>
      <p:sp>
        <p:nvSpPr>
          <p:cNvPr id="52" name="Rectangle 51"/>
          <p:cNvSpPr/>
          <p:nvPr/>
        </p:nvSpPr>
        <p:spPr>
          <a:xfrm>
            <a:off x="3766240" y="1213660"/>
            <a:ext cx="5522616" cy="3539430"/>
          </a:xfrm>
          <a:prstGeom prst="rect">
            <a:avLst/>
          </a:prstGeom>
        </p:spPr>
        <p:txBody>
          <a:bodyPr wrap="square">
            <a:spAutoFit/>
          </a:bodyPr>
          <a:lstStyle/>
          <a:p>
            <a:r>
              <a:rPr lang="en-US" sz="2800" dirty="0">
                <a:solidFill>
                  <a:schemeClr val="bg1"/>
                </a:solidFill>
              </a:rPr>
              <a:t>The temples in Athens were used for worshipping false gods.</a:t>
            </a:r>
          </a:p>
          <a:p>
            <a:r>
              <a:rPr lang="en-US" sz="2800" dirty="0">
                <a:solidFill>
                  <a:schemeClr val="bg1"/>
                </a:solidFill>
              </a:rPr>
              <a:t> </a:t>
            </a:r>
          </a:p>
          <a:p>
            <a:r>
              <a:rPr lang="en-US" sz="2800" dirty="0">
                <a:solidFill>
                  <a:schemeClr val="bg1"/>
                </a:solidFill>
              </a:rPr>
              <a:t>Inside the temples were man-made statues of gods. </a:t>
            </a:r>
          </a:p>
          <a:p>
            <a:endParaRPr lang="en-US" sz="2800" dirty="0">
              <a:solidFill>
                <a:schemeClr val="bg1"/>
              </a:solidFill>
            </a:endParaRPr>
          </a:p>
          <a:p>
            <a:r>
              <a:rPr lang="en-US" sz="2800" dirty="0">
                <a:solidFill>
                  <a:schemeClr val="bg1"/>
                </a:solidFill>
              </a:rPr>
              <a:t>Outside were altars on which sacrifices to false gods were offered.</a:t>
            </a:r>
          </a:p>
        </p:txBody>
      </p:sp>
      <p:pic>
        <p:nvPicPr>
          <p:cNvPr id="15" name="Picture 2" descr="Image result for paul in Thessalonica"/>
          <p:cNvPicPr>
            <a:picLocks noChangeAspect="1" noChangeArrowheads="1"/>
          </p:cNvPicPr>
          <p:nvPr/>
        </p:nvPicPr>
        <p:blipFill rotWithShape="1">
          <a:blip r:embed="rId3">
            <a:extLst>
              <a:ext uri="{28A0092B-C50C-407E-A947-70E740481C1C}">
                <a14:useLocalDpi xmlns:a14="http://schemas.microsoft.com/office/drawing/2010/main" val="0"/>
              </a:ext>
            </a:extLst>
          </a:blip>
          <a:srcRect r="1853" b="8039"/>
          <a:stretch/>
        </p:blipFill>
        <p:spPr bwMode="auto">
          <a:xfrm>
            <a:off x="282324" y="1901229"/>
            <a:ext cx="3103672" cy="350369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photograph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6819" y="3029908"/>
            <a:ext cx="2774097" cy="366060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703969" y="5463394"/>
            <a:ext cx="6096000" cy="1200329"/>
          </a:xfrm>
          <a:prstGeom prst="rect">
            <a:avLst/>
          </a:prstGeom>
        </p:spPr>
        <p:txBody>
          <a:bodyPr>
            <a:spAutoFit/>
          </a:bodyPr>
          <a:lstStyle/>
          <a:p>
            <a:r>
              <a:rPr lang="en-US" dirty="0">
                <a:solidFill>
                  <a:schemeClr val="bg1"/>
                </a:solidFill>
                <a:latin typeface="Palatino"/>
              </a:rPr>
              <a:t>By New Testament times, Athens had lost much of its former greatness and glory, but still contained statues and monuments to many gods and goddesses, including the “Unknown God”</a:t>
            </a:r>
            <a:endParaRPr lang="en-US" dirty="0">
              <a:solidFill>
                <a:schemeClr val="bg1"/>
              </a:solidFill>
            </a:endParaRPr>
          </a:p>
        </p:txBody>
      </p:sp>
    </p:spTree>
    <p:extLst>
      <p:ext uri="{BB962C8B-B14F-4D97-AF65-F5344CB8AC3E}">
        <p14:creationId xmlns:p14="http://schemas.microsoft.com/office/powerpoint/2010/main" val="16335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427" y="6488668"/>
            <a:ext cx="2286000" cy="369332"/>
          </a:xfrm>
          <a:prstGeom prst="rect">
            <a:avLst/>
          </a:prstGeom>
          <a:noFill/>
        </p:spPr>
        <p:txBody>
          <a:bodyPr wrap="square" rtlCol="0">
            <a:spAutoFit/>
          </a:bodyPr>
          <a:lstStyle/>
          <a:p>
            <a:r>
              <a:rPr lang="en-US" dirty="0">
                <a:solidFill>
                  <a:schemeClr val="bg1"/>
                </a:solidFill>
              </a:rPr>
              <a:t>Acts 17:18</a:t>
            </a:r>
          </a:p>
        </p:txBody>
      </p:sp>
      <p:sp>
        <p:nvSpPr>
          <p:cNvPr id="51" name="TextBox 50"/>
          <p:cNvSpPr txBox="1"/>
          <p:nvPr/>
        </p:nvSpPr>
        <p:spPr>
          <a:xfrm>
            <a:off x="90535" y="108641"/>
            <a:ext cx="12192000" cy="1015663"/>
          </a:xfrm>
          <a:prstGeom prst="rect">
            <a:avLst/>
          </a:prstGeom>
          <a:noFill/>
        </p:spPr>
        <p:txBody>
          <a:bodyPr wrap="square" rtlCol="0">
            <a:spAutoFit/>
          </a:bodyPr>
          <a:lstStyle/>
          <a:p>
            <a:pPr algn="ctr"/>
            <a:r>
              <a:rPr lang="en-US" sz="6000" b="1" dirty="0">
                <a:solidFill>
                  <a:schemeClr val="bg1"/>
                </a:solidFill>
                <a:latin typeface="Franklin Gothic Book" panose="020B0503020102020204" pitchFamily="34" charset="0"/>
              </a:rPr>
              <a:t>Epicureans</a:t>
            </a:r>
            <a:endParaRPr lang="en-US" sz="4400" dirty="0">
              <a:solidFill>
                <a:schemeClr val="bg1"/>
              </a:solidFill>
              <a:latin typeface="Franklin Gothic Book" panose="020B0503020102020204" pitchFamily="34" charset="0"/>
            </a:endParaRPr>
          </a:p>
        </p:txBody>
      </p:sp>
      <p:sp>
        <p:nvSpPr>
          <p:cNvPr id="4" name="Rectangle 3"/>
          <p:cNvSpPr/>
          <p:nvPr/>
        </p:nvSpPr>
        <p:spPr>
          <a:xfrm>
            <a:off x="3093267" y="1177447"/>
            <a:ext cx="6096000" cy="400110"/>
          </a:xfrm>
          <a:prstGeom prst="rect">
            <a:avLst/>
          </a:prstGeom>
        </p:spPr>
        <p:txBody>
          <a:bodyPr>
            <a:spAutoFit/>
          </a:bodyPr>
          <a:lstStyle/>
          <a:p>
            <a:pPr algn="ctr"/>
            <a:endParaRPr lang="en-US" sz="2000" dirty="0">
              <a:solidFill>
                <a:schemeClr val="bg1"/>
              </a:solidFill>
              <a:latin typeface="Open Sans"/>
            </a:endParaRPr>
          </a:p>
        </p:txBody>
      </p:sp>
      <p:pic>
        <p:nvPicPr>
          <p:cNvPr id="9218" name="Picture 2" descr="Image result for Epicu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8723" y="1631602"/>
            <a:ext cx="2386804" cy="40467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78686" y="1717846"/>
            <a:ext cx="7435003" cy="3785652"/>
          </a:xfrm>
          <a:prstGeom prst="rect">
            <a:avLst/>
          </a:prstGeom>
        </p:spPr>
        <p:txBody>
          <a:bodyPr wrap="square">
            <a:spAutoFit/>
          </a:bodyPr>
          <a:lstStyle/>
          <a:p>
            <a:pPr fontAlgn="base"/>
            <a:r>
              <a:rPr lang="en-US" sz="2400" dirty="0">
                <a:solidFill>
                  <a:schemeClr val="bg1"/>
                </a:solidFill>
              </a:rPr>
              <a:t>Epicureanism was named for Epicurus (341–270 B.C.). </a:t>
            </a:r>
          </a:p>
          <a:p>
            <a:pPr fontAlgn="base"/>
            <a:endParaRPr lang="en-US" sz="2400" dirty="0">
              <a:solidFill>
                <a:schemeClr val="bg1"/>
              </a:solidFill>
            </a:endParaRPr>
          </a:p>
          <a:p>
            <a:pPr fontAlgn="base"/>
            <a:endParaRPr lang="en-US" sz="2400" dirty="0">
              <a:solidFill>
                <a:schemeClr val="bg1"/>
              </a:solidFill>
            </a:endParaRPr>
          </a:p>
          <a:p>
            <a:pPr fontAlgn="base"/>
            <a:r>
              <a:rPr lang="en-US" sz="2400" dirty="0">
                <a:solidFill>
                  <a:schemeClr val="bg1"/>
                </a:solidFill>
              </a:rPr>
              <a:t>According to his philosophy, the world came into existence by chance and was without purpose or design. </a:t>
            </a:r>
          </a:p>
          <a:p>
            <a:pPr fontAlgn="base"/>
            <a:endParaRPr lang="en-US" sz="2400" dirty="0">
              <a:solidFill>
                <a:schemeClr val="bg1"/>
              </a:solidFill>
            </a:endParaRPr>
          </a:p>
          <a:p>
            <a:pPr fontAlgn="base"/>
            <a:r>
              <a:rPr lang="en-US" sz="2400" dirty="0">
                <a:solidFill>
                  <a:schemeClr val="bg1"/>
                </a:solidFill>
              </a:rPr>
              <a:t>Epicureans believed that the gods, if they did exist, did not involve themselves in the lives of humans and that happiness was to be found in the absence of cares and pain and the enjoyment of pleasures in moderation.</a:t>
            </a:r>
            <a:endParaRPr lang="en-US" sz="2400" dirty="0">
              <a:solidFill>
                <a:schemeClr val="bg1"/>
              </a:solidFill>
              <a:latin typeface="Open Sans"/>
            </a:endParaRPr>
          </a:p>
        </p:txBody>
      </p:sp>
    </p:spTree>
    <p:extLst>
      <p:ext uri="{BB962C8B-B14F-4D97-AF65-F5344CB8AC3E}">
        <p14:creationId xmlns:p14="http://schemas.microsoft.com/office/powerpoint/2010/main" val="2760764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427" y="6488668"/>
            <a:ext cx="2286000" cy="369332"/>
          </a:xfrm>
          <a:prstGeom prst="rect">
            <a:avLst/>
          </a:prstGeom>
          <a:noFill/>
        </p:spPr>
        <p:txBody>
          <a:bodyPr wrap="square" rtlCol="0">
            <a:spAutoFit/>
          </a:bodyPr>
          <a:lstStyle/>
          <a:p>
            <a:r>
              <a:rPr lang="en-US" dirty="0">
                <a:solidFill>
                  <a:schemeClr val="bg1"/>
                </a:solidFill>
              </a:rPr>
              <a:t>Acts 17:18</a:t>
            </a:r>
          </a:p>
        </p:txBody>
      </p:sp>
      <p:sp>
        <p:nvSpPr>
          <p:cNvPr id="51" name="TextBox 50"/>
          <p:cNvSpPr txBox="1"/>
          <p:nvPr/>
        </p:nvSpPr>
        <p:spPr>
          <a:xfrm>
            <a:off x="90535" y="108641"/>
            <a:ext cx="12192000" cy="1015663"/>
          </a:xfrm>
          <a:prstGeom prst="rect">
            <a:avLst/>
          </a:prstGeom>
          <a:noFill/>
        </p:spPr>
        <p:txBody>
          <a:bodyPr wrap="square" rtlCol="0">
            <a:spAutoFit/>
          </a:bodyPr>
          <a:lstStyle/>
          <a:p>
            <a:pPr algn="ctr"/>
            <a:r>
              <a:rPr lang="en-US" sz="6000" b="1" dirty="0" err="1">
                <a:solidFill>
                  <a:schemeClr val="bg1"/>
                </a:solidFill>
                <a:latin typeface="Franklin Gothic Book" panose="020B0503020102020204" pitchFamily="34" charset="0"/>
              </a:rPr>
              <a:t>Stoicks</a:t>
            </a:r>
            <a:r>
              <a:rPr lang="en-US" sz="6000" b="1" dirty="0">
                <a:solidFill>
                  <a:schemeClr val="bg1"/>
                </a:solidFill>
                <a:latin typeface="Franklin Gothic Book" panose="020B0503020102020204" pitchFamily="34" charset="0"/>
              </a:rPr>
              <a:t>--Stoics</a:t>
            </a:r>
            <a:endParaRPr lang="en-US" sz="4400" dirty="0">
              <a:solidFill>
                <a:schemeClr val="bg1"/>
              </a:solidFill>
              <a:latin typeface="Franklin Gothic Book" panose="020B0503020102020204" pitchFamily="34" charset="0"/>
            </a:endParaRPr>
          </a:p>
        </p:txBody>
      </p:sp>
      <p:sp>
        <p:nvSpPr>
          <p:cNvPr id="4" name="Rectangle 3"/>
          <p:cNvSpPr/>
          <p:nvPr/>
        </p:nvSpPr>
        <p:spPr>
          <a:xfrm>
            <a:off x="3093267" y="1177447"/>
            <a:ext cx="6096000" cy="400110"/>
          </a:xfrm>
          <a:prstGeom prst="rect">
            <a:avLst/>
          </a:prstGeom>
        </p:spPr>
        <p:txBody>
          <a:bodyPr>
            <a:spAutoFit/>
          </a:bodyPr>
          <a:lstStyle/>
          <a:p>
            <a:pPr algn="ctr"/>
            <a:endParaRPr lang="en-US" sz="2000" dirty="0">
              <a:solidFill>
                <a:schemeClr val="bg1"/>
              </a:solidFill>
              <a:latin typeface="Open Sans"/>
            </a:endParaRPr>
          </a:p>
        </p:txBody>
      </p:sp>
      <p:sp>
        <p:nvSpPr>
          <p:cNvPr id="2" name="Rectangle 1"/>
          <p:cNvSpPr/>
          <p:nvPr/>
        </p:nvSpPr>
        <p:spPr>
          <a:xfrm>
            <a:off x="5061397" y="1896854"/>
            <a:ext cx="5737231" cy="2862322"/>
          </a:xfrm>
          <a:prstGeom prst="rect">
            <a:avLst/>
          </a:prstGeom>
        </p:spPr>
        <p:txBody>
          <a:bodyPr wrap="square">
            <a:spAutoFit/>
          </a:bodyPr>
          <a:lstStyle/>
          <a:p>
            <a:r>
              <a:rPr lang="en-US" sz="2000" dirty="0">
                <a:solidFill>
                  <a:schemeClr val="bg1"/>
                </a:solidFill>
                <a:latin typeface="Open Sans"/>
              </a:rPr>
              <a:t>“Stoicism began with the teachings of a man named Zeno (333–264 B.C.). Stoicism held that all things were created, ordered, and set in motion by divine reason. </a:t>
            </a:r>
          </a:p>
          <a:p>
            <a:endParaRPr lang="en-US" sz="2000" dirty="0">
              <a:solidFill>
                <a:schemeClr val="bg1"/>
              </a:solidFill>
              <a:latin typeface="Open Sans"/>
            </a:endParaRPr>
          </a:p>
          <a:p>
            <a:r>
              <a:rPr lang="en-US" sz="2000" dirty="0">
                <a:solidFill>
                  <a:schemeClr val="bg1"/>
                </a:solidFill>
                <a:latin typeface="Open Sans"/>
              </a:rPr>
              <a:t>Stoics believed that man was endowed with a spark of reason and should seek harmony with the divine order of things, overcome passions, and live a moral and upright life.”</a:t>
            </a:r>
            <a:endParaRPr lang="en-US" sz="2000" dirty="0">
              <a:solidFill>
                <a:schemeClr val="bg1"/>
              </a:solidFill>
            </a:endParaRPr>
          </a:p>
        </p:txBody>
      </p:sp>
      <p:pic>
        <p:nvPicPr>
          <p:cNvPr id="11268" name="Picture 4" descr="Image result for ze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718" y="1689779"/>
            <a:ext cx="2542026" cy="3698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09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427" y="6488668"/>
            <a:ext cx="2286000" cy="369332"/>
          </a:xfrm>
          <a:prstGeom prst="rect">
            <a:avLst/>
          </a:prstGeom>
          <a:noFill/>
        </p:spPr>
        <p:txBody>
          <a:bodyPr wrap="square" rtlCol="0">
            <a:spAutoFit/>
          </a:bodyPr>
          <a:lstStyle/>
          <a:p>
            <a:r>
              <a:rPr lang="en-US" dirty="0">
                <a:solidFill>
                  <a:schemeClr val="bg1"/>
                </a:solidFill>
              </a:rPr>
              <a:t>Acts 17:28</a:t>
            </a:r>
          </a:p>
        </p:txBody>
      </p:sp>
      <p:sp>
        <p:nvSpPr>
          <p:cNvPr id="51" name="TextBox 50"/>
          <p:cNvSpPr txBox="1"/>
          <p:nvPr/>
        </p:nvSpPr>
        <p:spPr>
          <a:xfrm>
            <a:off x="90535" y="108641"/>
            <a:ext cx="12192000" cy="1015663"/>
          </a:xfrm>
          <a:prstGeom prst="rect">
            <a:avLst/>
          </a:prstGeom>
          <a:noFill/>
        </p:spPr>
        <p:txBody>
          <a:bodyPr wrap="square" rtlCol="0">
            <a:spAutoFit/>
          </a:bodyPr>
          <a:lstStyle/>
          <a:p>
            <a:pPr algn="ctr"/>
            <a:r>
              <a:rPr lang="en-US" sz="6000" b="1" dirty="0">
                <a:solidFill>
                  <a:schemeClr val="bg1"/>
                </a:solidFill>
                <a:latin typeface="Franklin Gothic Book" panose="020B0503020102020204" pitchFamily="34" charset="0"/>
              </a:rPr>
              <a:t>Mars Hill</a:t>
            </a:r>
            <a:endParaRPr lang="en-US" sz="4400" dirty="0">
              <a:solidFill>
                <a:schemeClr val="bg1"/>
              </a:solidFill>
              <a:latin typeface="Franklin Gothic Book" panose="020B0503020102020204" pitchFamily="34" charset="0"/>
            </a:endParaRPr>
          </a:p>
        </p:txBody>
      </p:sp>
      <p:sp>
        <p:nvSpPr>
          <p:cNvPr id="4" name="Rectangle 3"/>
          <p:cNvSpPr/>
          <p:nvPr/>
        </p:nvSpPr>
        <p:spPr>
          <a:xfrm>
            <a:off x="3093267" y="1177447"/>
            <a:ext cx="6096000" cy="400110"/>
          </a:xfrm>
          <a:prstGeom prst="rect">
            <a:avLst/>
          </a:prstGeom>
        </p:spPr>
        <p:txBody>
          <a:bodyPr>
            <a:spAutoFit/>
          </a:bodyPr>
          <a:lstStyle/>
          <a:p>
            <a:pPr algn="ctr"/>
            <a:endParaRPr lang="en-US" sz="2000" dirty="0">
              <a:solidFill>
                <a:schemeClr val="bg1"/>
              </a:solidFill>
              <a:latin typeface="Open Sans"/>
            </a:endParaRPr>
          </a:p>
        </p:txBody>
      </p:sp>
      <p:sp>
        <p:nvSpPr>
          <p:cNvPr id="52" name="Rectangle 51"/>
          <p:cNvSpPr/>
          <p:nvPr/>
        </p:nvSpPr>
        <p:spPr>
          <a:xfrm>
            <a:off x="3766240" y="1213660"/>
            <a:ext cx="5522616" cy="1015663"/>
          </a:xfrm>
          <a:prstGeom prst="rect">
            <a:avLst/>
          </a:prstGeom>
        </p:spPr>
        <p:txBody>
          <a:bodyPr wrap="square">
            <a:spAutoFit/>
          </a:bodyPr>
          <a:lstStyle/>
          <a:p>
            <a:r>
              <a:rPr lang="en-US" sz="2000" dirty="0">
                <a:solidFill>
                  <a:schemeClr val="bg1"/>
                </a:solidFill>
                <a:latin typeface="Open Sans"/>
              </a:rPr>
              <a:t>In his famous address on Mars Hill, Paul quoted from the “</a:t>
            </a:r>
            <a:r>
              <a:rPr lang="en-US" sz="2000" dirty="0" err="1">
                <a:solidFill>
                  <a:schemeClr val="bg1"/>
                </a:solidFill>
                <a:latin typeface="Open Sans"/>
              </a:rPr>
              <a:t>Phaenomena</a:t>
            </a:r>
            <a:r>
              <a:rPr lang="en-US" sz="2000" dirty="0">
                <a:solidFill>
                  <a:schemeClr val="bg1"/>
                </a:solidFill>
                <a:latin typeface="Open Sans"/>
              </a:rPr>
              <a:t>,” a work by Aratus, a Cilician poet:</a:t>
            </a:r>
            <a:endParaRPr lang="en-US" sz="2000" dirty="0">
              <a:solidFill>
                <a:schemeClr val="bg1"/>
              </a:solidFill>
            </a:endParaRPr>
          </a:p>
        </p:txBody>
      </p:sp>
      <p:pic>
        <p:nvPicPr>
          <p:cNvPr id="10242" name="Picture 2" descr="https://upload.wikimedia.org/wikipedia/commons/thumb/3/34/Aratos_von_Soloi.jpg/220px-Aratos_von_Solo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243" y="395759"/>
            <a:ext cx="2095500" cy="29813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65317" y="3779869"/>
            <a:ext cx="6096000" cy="2585323"/>
          </a:xfrm>
          <a:prstGeom prst="rect">
            <a:avLst/>
          </a:prstGeom>
        </p:spPr>
        <p:txBody>
          <a:bodyPr>
            <a:spAutoFit/>
          </a:bodyPr>
          <a:lstStyle/>
          <a:p>
            <a:pPr fontAlgn="base"/>
            <a:r>
              <a:rPr lang="en-US" dirty="0">
                <a:solidFill>
                  <a:schemeClr val="bg1"/>
                </a:solidFill>
              </a:rPr>
              <a:t>“As certain also of your own poets have said, For we are also his [i.e., God’s] offspring.” Almost these identical words occur in the “Hymn to Zeus” written by Cleanthes. </a:t>
            </a:r>
          </a:p>
          <a:p>
            <a:pPr fontAlgn="base"/>
            <a:endParaRPr lang="en-US" dirty="0">
              <a:solidFill>
                <a:schemeClr val="bg1"/>
              </a:solidFill>
            </a:endParaRPr>
          </a:p>
          <a:p>
            <a:pPr fontAlgn="base"/>
            <a:r>
              <a:rPr lang="en-US" dirty="0">
                <a:solidFill>
                  <a:schemeClr val="bg1"/>
                </a:solidFill>
              </a:rPr>
              <a:t>Both men were Stoics. In citing such poets, Paul was probably not attempting to impress his audience with his intellect and training; no doubt he was trying to place himself on a common footing with his listeners in order to gain their confidence and thus win a listening ear for his message.</a:t>
            </a:r>
          </a:p>
        </p:txBody>
      </p:sp>
      <p:sp>
        <p:nvSpPr>
          <p:cNvPr id="12" name="TextBox 11"/>
          <p:cNvSpPr txBox="1"/>
          <p:nvPr/>
        </p:nvSpPr>
        <p:spPr>
          <a:xfrm>
            <a:off x="9906000" y="6488668"/>
            <a:ext cx="2286000" cy="369332"/>
          </a:xfrm>
          <a:prstGeom prst="rect">
            <a:avLst/>
          </a:prstGeom>
          <a:noFill/>
        </p:spPr>
        <p:txBody>
          <a:bodyPr wrap="square" rtlCol="0">
            <a:spAutoFit/>
          </a:bodyPr>
          <a:lstStyle/>
          <a:p>
            <a:pPr algn="r"/>
            <a:r>
              <a:rPr lang="en-US" dirty="0">
                <a:solidFill>
                  <a:schemeClr val="bg1"/>
                </a:solidFill>
              </a:rPr>
              <a:t>(3)</a:t>
            </a:r>
          </a:p>
        </p:txBody>
      </p:sp>
      <p:pic>
        <p:nvPicPr>
          <p:cNvPr id="10246" name="Picture 6" descr="Image result for Cleanth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7842" y="457672"/>
            <a:ext cx="22669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Image result for paul and mars hi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375" y="3654651"/>
            <a:ext cx="3286125" cy="269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147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46"/>
                                        </p:tgtEl>
                                        <p:attrNameLst>
                                          <p:attrName>style.visibility</p:attrName>
                                        </p:attrNameLst>
                                      </p:cBhvr>
                                      <p:to>
                                        <p:strVal val="visible"/>
                                      </p:to>
                                    </p:set>
                                    <p:animEffect transition="in" filter="fade">
                                      <p:cBhvr>
                                        <p:cTn id="9" dur="500"/>
                                        <p:tgtEl>
                                          <p:spTgt spid="1024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0248"/>
                                        </p:tgtEl>
                                        <p:attrNameLst>
                                          <p:attrName>style.visibility</p:attrName>
                                        </p:attrNameLst>
                                      </p:cBhvr>
                                      <p:to>
                                        <p:strVal val="visible"/>
                                      </p:to>
                                    </p:set>
                                    <p:animEffect transition="in" filter="fade">
                                      <p:cBhvr>
                                        <p:cTn id="16" dur="5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TotalTime>
  <Words>2915</Words>
  <Application>Microsoft Office PowerPoint</Application>
  <PresentationFormat>Widescreen</PresentationFormat>
  <Paragraphs>178</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Palatino</vt:lpstr>
      <vt:lpstr>Arial</vt:lpstr>
      <vt:lpstr>Franklin Gothic Book</vt:lpstr>
      <vt:lpstr>Calibri Light</vt:lpstr>
      <vt:lpstr>Open Sans</vt:lpstr>
      <vt:lpstr>Calibri</vt:lpstr>
      <vt:lpstr>Abadi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86</cp:revision>
  <dcterms:created xsi:type="dcterms:W3CDTF">2016-05-16T13:36:31Z</dcterms:created>
  <dcterms:modified xsi:type="dcterms:W3CDTF">2020-09-04T17:12:04Z</dcterms:modified>
</cp:coreProperties>
</file>