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2" r:id="rId2"/>
    <p:sldId id="289" r:id="rId3"/>
    <p:sldId id="291" r:id="rId4"/>
    <p:sldId id="293" r:id="rId5"/>
    <p:sldId id="288" r:id="rId6"/>
    <p:sldId id="290" r:id="rId7"/>
    <p:sldId id="294" r:id="rId8"/>
    <p:sldId id="295" r:id="rId9"/>
    <p:sldId id="297" r:id="rId10"/>
    <p:sldId id="296" r:id="rId11"/>
    <p:sldId id="298" r:id="rId12"/>
    <p:sldId id="302" r:id="rId13"/>
    <p:sldId id="299" r:id="rId14"/>
    <p:sldId id="301" r:id="rId15"/>
    <p:sldId id="306" r:id="rId16"/>
    <p:sldId id="307" r:id="rId17"/>
    <p:sldId id="303" r:id="rId18"/>
    <p:sldId id="305" r:id="rId19"/>
    <p:sldId id="284" r:id="rId20"/>
    <p:sldId id="286" r:id="rId21"/>
    <p:sldId id="292" r:id="rId22"/>
    <p:sldId id="300" r:id="rId23"/>
    <p:sldId id="304" r:id="rId24"/>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Open Sans" panose="020B0606030504020204" pitchFamily="34" charset="0"/>
      <p:regular r:id="rId33"/>
      <p:bold r:id="rId34"/>
      <p:italic r:id="rId35"/>
      <p:boldItalic r:id="rId36"/>
    </p:embeddedFont>
    <p:embeddedFont>
      <p:font typeface="Palatino" pitchFamily="2" charset="0"/>
      <p:regular r:id="rId37"/>
    </p:embeddedFont>
    <p:embeddedFont>
      <p:font typeface="Poor Richard" panose="02080502050505020702"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71A07-7C43-4344-86A4-5386DAB7B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20:35</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More Blessed To Give Than Receive</a:t>
            </a:r>
            <a:endParaRPr lang="en-US" sz="3200" dirty="0">
              <a:solidFill>
                <a:schemeClr val="bg1"/>
              </a:solidFill>
              <a:latin typeface="Poor Richard" panose="02080502050505020702" pitchFamily="18" charset="0"/>
            </a:endParaRPr>
          </a:p>
        </p:txBody>
      </p:sp>
      <p:sp>
        <p:nvSpPr>
          <p:cNvPr id="4" name="TextBox 3"/>
          <p:cNvSpPr txBox="1"/>
          <p:nvPr/>
        </p:nvSpPr>
        <p:spPr>
          <a:xfrm>
            <a:off x="4984124" y="1532587"/>
            <a:ext cx="6065950" cy="830997"/>
          </a:xfrm>
          <a:prstGeom prst="rect">
            <a:avLst/>
          </a:prstGeom>
          <a:noFill/>
        </p:spPr>
        <p:txBody>
          <a:bodyPr wrap="square" rtlCol="0">
            <a:spAutoFit/>
          </a:bodyPr>
          <a:lstStyle/>
          <a:p>
            <a:r>
              <a:rPr lang="en-US" sz="2400" i="1" dirty="0">
                <a:solidFill>
                  <a:schemeClr val="bg1"/>
                </a:solidFill>
              </a:rPr>
              <a:t>Saints throughout the world provide service to others, they follow the Savior’s admonition.</a:t>
            </a:r>
            <a:endParaRPr lang="en-US" sz="2400" dirty="0">
              <a:solidFill>
                <a:schemeClr val="bg1"/>
              </a:solidFill>
            </a:endParaRPr>
          </a:p>
        </p:txBody>
      </p:sp>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grpSp>
        <p:nvGrpSpPr>
          <p:cNvPr id="6" name="Group 5"/>
          <p:cNvGrpSpPr/>
          <p:nvPr/>
        </p:nvGrpSpPr>
        <p:grpSpPr>
          <a:xfrm>
            <a:off x="1907102" y="3747751"/>
            <a:ext cx="4493698" cy="2853814"/>
            <a:chOff x="1907102" y="3747751"/>
            <a:chExt cx="4493698" cy="2853814"/>
          </a:xfrm>
        </p:grpSpPr>
        <p:pic>
          <p:nvPicPr>
            <p:cNvPr id="11270"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 t="13456" r="1713" b="13305"/>
            <a:stretch/>
          </p:blipFill>
          <p:spPr bwMode="auto">
            <a:xfrm>
              <a:off x="1907102" y="3747751"/>
              <a:ext cx="4493698" cy="25113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4123" y="6232233"/>
              <a:ext cx="1802353" cy="369332"/>
            </a:xfrm>
            <a:prstGeom prst="rect">
              <a:avLst/>
            </a:prstGeom>
          </p:spPr>
          <p:txBody>
            <a:bodyPr wrap="none">
              <a:spAutoFit/>
            </a:bodyPr>
            <a:lstStyle/>
            <a:p>
              <a:pPr fontAlgn="base"/>
              <a:r>
                <a:rPr lang="en-US" b="1" dirty="0">
                  <a:solidFill>
                    <a:schemeClr val="bg1"/>
                  </a:solidFill>
                </a:rPr>
                <a:t>Teton Dam Flood</a:t>
              </a:r>
            </a:p>
          </p:txBody>
        </p:sp>
      </p:grpSp>
      <p:grpSp>
        <p:nvGrpSpPr>
          <p:cNvPr id="14" name="Group 13"/>
          <p:cNvGrpSpPr/>
          <p:nvPr/>
        </p:nvGrpSpPr>
        <p:grpSpPr>
          <a:xfrm>
            <a:off x="7258742" y="2918876"/>
            <a:ext cx="3159952" cy="3500238"/>
            <a:chOff x="7258742" y="2918876"/>
            <a:chExt cx="3159952" cy="3500238"/>
          </a:xfrm>
        </p:grpSpPr>
        <p:pic>
          <p:nvPicPr>
            <p:cNvPr id="11268" name="Picture 4" descr="Image result for lds service california fi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742" y="2918876"/>
              <a:ext cx="3159952" cy="31599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452923" y="6049782"/>
              <a:ext cx="1299395" cy="369332"/>
            </a:xfrm>
            <a:prstGeom prst="rect">
              <a:avLst/>
            </a:prstGeom>
          </p:spPr>
          <p:txBody>
            <a:bodyPr wrap="none">
              <a:spAutoFit/>
            </a:bodyPr>
            <a:lstStyle/>
            <a:p>
              <a:pPr fontAlgn="base"/>
              <a:r>
                <a:rPr lang="en-US" b="1" dirty="0">
                  <a:solidFill>
                    <a:schemeClr val="bg1"/>
                  </a:solidFill>
                </a:rPr>
                <a:t>Fire in Chile</a:t>
              </a:r>
            </a:p>
          </p:txBody>
        </p:sp>
      </p:grpSp>
      <p:grpSp>
        <p:nvGrpSpPr>
          <p:cNvPr id="13" name="Group 12"/>
          <p:cNvGrpSpPr/>
          <p:nvPr/>
        </p:nvGrpSpPr>
        <p:grpSpPr>
          <a:xfrm>
            <a:off x="1339403" y="1146219"/>
            <a:ext cx="2859110" cy="2171233"/>
            <a:chOff x="1339403" y="1146219"/>
            <a:chExt cx="2859110" cy="2171233"/>
          </a:xfrm>
        </p:grpSpPr>
        <p:pic>
          <p:nvPicPr>
            <p:cNvPr id="11" name="Picture 10"/>
            <p:cNvPicPr>
              <a:picLocks noChangeAspect="1"/>
            </p:cNvPicPr>
            <p:nvPr/>
          </p:nvPicPr>
          <p:blipFill rotWithShape="1">
            <a:blip r:embed="rId6"/>
            <a:srcRect l="25165" t="30579" r="43568" b="33115"/>
            <a:stretch/>
          </p:blipFill>
          <p:spPr>
            <a:xfrm>
              <a:off x="1339403" y="1146219"/>
              <a:ext cx="2859110" cy="1867437"/>
            </a:xfrm>
            <a:prstGeom prst="rect">
              <a:avLst/>
            </a:prstGeom>
          </p:spPr>
        </p:pic>
        <p:sp>
          <p:nvSpPr>
            <p:cNvPr id="12" name="Rectangle 11"/>
            <p:cNvSpPr/>
            <p:nvPr/>
          </p:nvSpPr>
          <p:spPr>
            <a:xfrm>
              <a:off x="1955980" y="2948120"/>
              <a:ext cx="1711815" cy="369332"/>
            </a:xfrm>
            <a:prstGeom prst="rect">
              <a:avLst/>
            </a:prstGeom>
          </p:spPr>
          <p:txBody>
            <a:bodyPr wrap="none">
              <a:spAutoFit/>
            </a:bodyPr>
            <a:lstStyle/>
            <a:p>
              <a:pPr fontAlgn="base"/>
              <a:r>
                <a:rPr lang="en-US" b="1" dirty="0">
                  <a:solidFill>
                    <a:schemeClr val="bg1"/>
                  </a:solidFill>
                </a:rPr>
                <a:t>Saints in Russia</a:t>
              </a:r>
            </a:p>
          </p:txBody>
        </p:sp>
      </p:grpSp>
    </p:spTree>
    <p:extLst>
      <p:ext uri="{BB962C8B-B14F-4D97-AF65-F5344CB8AC3E}">
        <p14:creationId xmlns:p14="http://schemas.microsoft.com/office/powerpoint/2010/main" val="135436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21:1-11</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err="1">
                <a:solidFill>
                  <a:schemeClr val="bg1"/>
                </a:solidFill>
                <a:latin typeface="Poor Richard" panose="02080502050505020702" pitchFamily="18" charset="0"/>
              </a:rPr>
              <a:t>Tyre</a:t>
            </a:r>
            <a:r>
              <a:rPr lang="en-US" sz="5400" dirty="0">
                <a:solidFill>
                  <a:schemeClr val="bg1"/>
                </a:solidFill>
                <a:latin typeface="Poor Richard" panose="02080502050505020702" pitchFamily="18" charset="0"/>
              </a:rPr>
              <a:t> and Caesarea</a:t>
            </a:r>
            <a:endParaRPr lang="en-US" sz="3200" dirty="0">
              <a:solidFill>
                <a:schemeClr val="bg1"/>
              </a:solidFill>
              <a:latin typeface="Poor Richard" panose="02080502050505020702" pitchFamily="18" charset="0"/>
            </a:endParaRPr>
          </a:p>
        </p:txBody>
      </p:sp>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grpSp>
        <p:nvGrpSpPr>
          <p:cNvPr id="18" name="Group 17"/>
          <p:cNvGrpSpPr/>
          <p:nvPr/>
        </p:nvGrpSpPr>
        <p:grpSpPr>
          <a:xfrm>
            <a:off x="7178545" y="1041195"/>
            <a:ext cx="3890571" cy="5480159"/>
            <a:chOff x="6938819" y="919018"/>
            <a:chExt cx="3890571" cy="5480159"/>
          </a:xfrm>
        </p:grpSpPr>
        <p:grpSp>
          <p:nvGrpSpPr>
            <p:cNvPr id="19" name="Group 10"/>
            <p:cNvGrpSpPr/>
            <p:nvPr/>
          </p:nvGrpSpPr>
          <p:grpSpPr>
            <a:xfrm>
              <a:off x="6938819" y="919018"/>
              <a:ext cx="3890571" cy="5480159"/>
              <a:chOff x="2370363" y="1010310"/>
              <a:chExt cx="3890571" cy="5480159"/>
            </a:xfrm>
          </p:grpSpPr>
          <p:sp>
            <p:nvSpPr>
              <p:cNvPr id="30" name="Rectangle 29"/>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ame 33"/>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7"/>
            <p:cNvGrpSpPr/>
            <p:nvPr/>
          </p:nvGrpSpPr>
          <p:grpSpPr>
            <a:xfrm>
              <a:off x="8243000" y="4160569"/>
              <a:ext cx="1430447" cy="337338"/>
              <a:chOff x="8243000" y="4160569"/>
              <a:chExt cx="1430447" cy="337338"/>
            </a:xfrm>
          </p:grpSpPr>
          <p:sp>
            <p:nvSpPr>
              <p:cNvPr id="28" name="TextBox 27"/>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29" name="5-Point Star 28"/>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21" name="Group 18"/>
            <p:cNvGrpSpPr/>
            <p:nvPr/>
          </p:nvGrpSpPr>
          <p:grpSpPr>
            <a:xfrm>
              <a:off x="8349220" y="1643661"/>
              <a:ext cx="674708" cy="328101"/>
              <a:chOff x="8381546" y="4169806"/>
              <a:chExt cx="674708" cy="328101"/>
            </a:xfrm>
          </p:grpSpPr>
          <p:sp>
            <p:nvSpPr>
              <p:cNvPr id="26" name="TextBox 25"/>
              <p:cNvSpPr txBox="1"/>
              <p:nvPr/>
            </p:nvSpPr>
            <p:spPr>
              <a:xfrm>
                <a:off x="8381546" y="4169806"/>
                <a:ext cx="674708" cy="276999"/>
              </a:xfrm>
              <a:prstGeom prst="rect">
                <a:avLst/>
              </a:prstGeom>
              <a:noFill/>
            </p:spPr>
            <p:txBody>
              <a:bodyPr wrap="square" rtlCol="0">
                <a:spAutoFit/>
              </a:bodyPr>
              <a:lstStyle/>
              <a:p>
                <a:r>
                  <a:rPr lang="en-US" sz="1200" b="1" dirty="0" err="1"/>
                  <a:t>Tyre</a:t>
                </a:r>
                <a:endParaRPr lang="en-US" sz="1200" b="1" dirty="0"/>
              </a:p>
            </p:txBody>
          </p:sp>
          <p:sp>
            <p:nvSpPr>
              <p:cNvPr id="27" name="5-Point Star 26"/>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22" name="Group 21"/>
            <p:cNvGrpSpPr/>
            <p:nvPr/>
          </p:nvGrpSpPr>
          <p:grpSpPr>
            <a:xfrm>
              <a:off x="8612457" y="992498"/>
              <a:ext cx="674708" cy="328101"/>
              <a:chOff x="8381546" y="4169806"/>
              <a:chExt cx="674708" cy="328101"/>
            </a:xfrm>
          </p:grpSpPr>
          <p:sp>
            <p:nvSpPr>
              <p:cNvPr id="24" name="TextBox 23"/>
              <p:cNvSpPr txBox="1"/>
              <p:nvPr/>
            </p:nvSpPr>
            <p:spPr>
              <a:xfrm>
                <a:off x="8381546" y="4169806"/>
                <a:ext cx="674708" cy="276999"/>
              </a:xfrm>
              <a:prstGeom prst="rect">
                <a:avLst/>
              </a:prstGeom>
              <a:noFill/>
            </p:spPr>
            <p:txBody>
              <a:bodyPr wrap="square" rtlCol="0">
                <a:spAutoFit/>
              </a:bodyPr>
              <a:lstStyle/>
              <a:p>
                <a:r>
                  <a:rPr lang="en-US" sz="1200" b="1" dirty="0"/>
                  <a:t>Sidon</a:t>
                </a:r>
              </a:p>
            </p:txBody>
          </p:sp>
          <p:sp>
            <p:nvSpPr>
              <p:cNvPr id="25" name="5-Point Star 24"/>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23" name="TextBox 22"/>
            <p:cNvSpPr txBox="1"/>
            <p:nvPr/>
          </p:nvSpPr>
          <p:spPr>
            <a:xfrm>
              <a:off x="9434492" y="3089152"/>
              <a:ext cx="1067253" cy="461665"/>
            </a:xfrm>
            <a:prstGeom prst="rect">
              <a:avLst/>
            </a:prstGeom>
            <a:noFill/>
          </p:spPr>
          <p:txBody>
            <a:bodyPr wrap="square" rtlCol="0">
              <a:spAutoFit/>
            </a:bodyPr>
            <a:lstStyle/>
            <a:p>
              <a:pPr algn="ctr"/>
              <a:r>
                <a:rPr lang="en-US" sz="1200" b="1" dirty="0"/>
                <a:t>Region of Decapolis</a:t>
              </a:r>
            </a:p>
          </p:txBody>
        </p:sp>
      </p:grpSp>
      <p:sp>
        <p:nvSpPr>
          <p:cNvPr id="35" name="TextBox 34"/>
          <p:cNvSpPr txBox="1"/>
          <p:nvPr/>
        </p:nvSpPr>
        <p:spPr>
          <a:xfrm>
            <a:off x="7852703" y="3437945"/>
            <a:ext cx="827657" cy="276999"/>
          </a:xfrm>
          <a:prstGeom prst="rect">
            <a:avLst/>
          </a:prstGeom>
          <a:noFill/>
        </p:spPr>
        <p:txBody>
          <a:bodyPr wrap="square" rtlCol="0">
            <a:spAutoFit/>
          </a:bodyPr>
          <a:lstStyle/>
          <a:p>
            <a:r>
              <a:rPr lang="en-US" sz="1200" b="1" dirty="0"/>
              <a:t>Caesarea</a:t>
            </a:r>
          </a:p>
        </p:txBody>
      </p:sp>
      <p:sp>
        <p:nvSpPr>
          <p:cNvPr id="36" name="5-Point Star 35"/>
          <p:cNvSpPr/>
          <p:nvPr/>
        </p:nvSpPr>
        <p:spPr>
          <a:xfrm>
            <a:off x="8285959" y="3643940"/>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p:cNvSpPr/>
          <p:nvPr/>
        </p:nvSpPr>
        <p:spPr>
          <a:xfrm>
            <a:off x="1669959" y="1679448"/>
            <a:ext cx="4924023" cy="923330"/>
          </a:xfrm>
          <a:prstGeom prst="rect">
            <a:avLst/>
          </a:prstGeom>
        </p:spPr>
        <p:txBody>
          <a:bodyPr wrap="square">
            <a:spAutoFit/>
          </a:bodyPr>
          <a:lstStyle/>
          <a:p>
            <a:r>
              <a:rPr lang="en-US" dirty="0">
                <a:solidFill>
                  <a:schemeClr val="bg1"/>
                </a:solidFill>
                <a:latin typeface="Open Sans"/>
              </a:rPr>
              <a:t>When Paul stopped in a city called </a:t>
            </a:r>
            <a:r>
              <a:rPr lang="en-US" dirty="0" err="1">
                <a:solidFill>
                  <a:schemeClr val="bg1"/>
                </a:solidFill>
                <a:latin typeface="Open Sans"/>
              </a:rPr>
              <a:t>Tyre</a:t>
            </a:r>
            <a:r>
              <a:rPr lang="en-US" dirty="0">
                <a:solidFill>
                  <a:schemeClr val="bg1"/>
                </a:solidFill>
                <a:latin typeface="Open Sans"/>
              </a:rPr>
              <a:t>, some disciples—evidently concerned for Paul’s safety—advised Paul not to go to Jerusalem</a:t>
            </a:r>
            <a:endParaRPr lang="en-US" dirty="0">
              <a:solidFill>
                <a:schemeClr val="bg1"/>
              </a:solidFill>
            </a:endParaRPr>
          </a:p>
        </p:txBody>
      </p:sp>
      <p:sp>
        <p:nvSpPr>
          <p:cNvPr id="15" name="Rectangle 14"/>
          <p:cNvSpPr/>
          <p:nvPr/>
        </p:nvSpPr>
        <p:spPr>
          <a:xfrm>
            <a:off x="2653048" y="2912652"/>
            <a:ext cx="3966691" cy="923330"/>
          </a:xfrm>
          <a:prstGeom prst="rect">
            <a:avLst/>
          </a:prstGeom>
        </p:spPr>
        <p:txBody>
          <a:bodyPr wrap="square">
            <a:spAutoFit/>
          </a:bodyPr>
          <a:lstStyle/>
          <a:p>
            <a:r>
              <a:rPr lang="en-US" dirty="0">
                <a:solidFill>
                  <a:schemeClr val="bg1"/>
                </a:solidFill>
                <a:latin typeface="Open Sans"/>
              </a:rPr>
              <a:t>In Caesarea, a prophet named </a:t>
            </a:r>
            <a:r>
              <a:rPr lang="en-US" dirty="0" err="1">
                <a:solidFill>
                  <a:schemeClr val="bg1"/>
                </a:solidFill>
                <a:latin typeface="Open Sans"/>
              </a:rPr>
              <a:t>Agabus</a:t>
            </a:r>
            <a:r>
              <a:rPr lang="en-US" dirty="0">
                <a:solidFill>
                  <a:schemeClr val="bg1"/>
                </a:solidFill>
                <a:latin typeface="Open Sans"/>
              </a:rPr>
              <a:t> prophesied concerning what would happen to Paul in Jerusalem. </a:t>
            </a:r>
            <a:endParaRPr lang="en-US" dirty="0">
              <a:solidFill>
                <a:schemeClr val="bg1"/>
              </a:solidFill>
            </a:endParaRPr>
          </a:p>
        </p:txBody>
      </p:sp>
      <p:grpSp>
        <p:nvGrpSpPr>
          <p:cNvPr id="38" name="Group 37"/>
          <p:cNvGrpSpPr/>
          <p:nvPr/>
        </p:nvGrpSpPr>
        <p:grpSpPr>
          <a:xfrm>
            <a:off x="796343" y="3543836"/>
            <a:ext cx="1490375" cy="2895600"/>
            <a:chOff x="5638800" y="3505200"/>
            <a:chExt cx="1490375" cy="2895600"/>
          </a:xfrm>
        </p:grpSpPr>
        <p:sp>
          <p:nvSpPr>
            <p:cNvPr id="39" name="Round Diagonal Corner Rectangle 38"/>
            <p:cNvSpPr/>
            <p:nvPr/>
          </p:nvSpPr>
          <p:spPr>
            <a:xfrm rot="4155728" flipH="1">
              <a:off x="5827534" y="3952579"/>
              <a:ext cx="661202" cy="52961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7444272">
              <a:off x="6330045" y="3913924"/>
              <a:ext cx="661202" cy="52961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434295">
              <a:off x="6465974" y="6016985"/>
              <a:ext cx="291933" cy="37512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2" name="Oval 41"/>
            <p:cNvSpPr/>
            <p:nvPr/>
          </p:nvSpPr>
          <p:spPr>
            <a:xfrm rot="1679087">
              <a:off x="6057637" y="6025674"/>
              <a:ext cx="291933" cy="37512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Oval 42"/>
            <p:cNvSpPr/>
            <p:nvPr/>
          </p:nvSpPr>
          <p:spPr>
            <a:xfrm rot="20434295">
              <a:off x="6837242" y="5009686"/>
              <a:ext cx="291933" cy="3751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Oval 43"/>
            <p:cNvSpPr/>
            <p:nvPr/>
          </p:nvSpPr>
          <p:spPr>
            <a:xfrm rot="1679087">
              <a:off x="5638800" y="5017442"/>
              <a:ext cx="291933" cy="3751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Trapezoid 44"/>
            <p:cNvSpPr/>
            <p:nvPr/>
          </p:nvSpPr>
          <p:spPr>
            <a:xfrm>
              <a:off x="5928506" y="4742156"/>
              <a:ext cx="973253" cy="1440794"/>
            </a:xfrm>
            <a:prstGeom prst="trapezoid">
              <a:avLst>
                <a:gd name="adj" fmla="val 3129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Trapezoid 45"/>
            <p:cNvSpPr/>
            <p:nvPr/>
          </p:nvSpPr>
          <p:spPr>
            <a:xfrm rot="2090544">
              <a:off x="5797249" y="4404538"/>
              <a:ext cx="469919" cy="881633"/>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Trapezoid 46"/>
            <p:cNvSpPr/>
            <p:nvPr/>
          </p:nvSpPr>
          <p:spPr>
            <a:xfrm rot="19984891">
              <a:off x="6580429" y="4456505"/>
              <a:ext cx="491376" cy="808167"/>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Trapezoid 47"/>
            <p:cNvSpPr/>
            <p:nvPr/>
          </p:nvSpPr>
          <p:spPr>
            <a:xfrm>
              <a:off x="5969058" y="4510227"/>
              <a:ext cx="904314" cy="1513676"/>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9" name="Isosceles Triangle 48"/>
            <p:cNvSpPr/>
            <p:nvPr/>
          </p:nvSpPr>
          <p:spPr>
            <a:xfrm rot="10800000">
              <a:off x="6172200" y="4572000"/>
              <a:ext cx="446074" cy="773098"/>
            </a:xfrm>
            <a:prstGeom prst="triangl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6233028" y="4343400"/>
              <a:ext cx="324417" cy="61847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054963" y="3685903"/>
              <a:ext cx="707245" cy="9938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tored Data 51"/>
            <p:cNvSpPr/>
            <p:nvPr/>
          </p:nvSpPr>
          <p:spPr>
            <a:xfrm rot="5400000">
              <a:off x="6218623" y="3273271"/>
              <a:ext cx="386549" cy="850407"/>
            </a:xfrm>
            <a:prstGeom prst="flowChartOnlineStorage">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8"/>
            <p:cNvSpPr/>
            <p:nvPr/>
          </p:nvSpPr>
          <p:spPr>
            <a:xfrm>
              <a:off x="5948039" y="3737129"/>
              <a:ext cx="969057" cy="1846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4" name="Group 53"/>
            <p:cNvGrpSpPr/>
            <p:nvPr/>
          </p:nvGrpSpPr>
          <p:grpSpPr>
            <a:xfrm>
              <a:off x="5945777" y="5852160"/>
              <a:ext cx="914400" cy="152400"/>
              <a:chOff x="3581400" y="5257800"/>
              <a:chExt cx="5334000" cy="1066800"/>
            </a:xfrm>
          </p:grpSpPr>
          <p:grpSp>
            <p:nvGrpSpPr>
              <p:cNvPr id="73" name="Group 72"/>
              <p:cNvGrpSpPr/>
              <p:nvPr/>
            </p:nvGrpSpPr>
            <p:grpSpPr>
              <a:xfrm>
                <a:off x="3581400" y="5257800"/>
                <a:ext cx="1066800" cy="1066800"/>
                <a:chOff x="3581400" y="5257800"/>
                <a:chExt cx="1066800" cy="1066800"/>
              </a:xfrm>
            </p:grpSpPr>
            <p:sp>
              <p:nvSpPr>
                <p:cNvPr id="86" name="Quad Arrow 85"/>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648200" y="5257800"/>
                <a:ext cx="1066800" cy="1066800"/>
                <a:chOff x="3581400" y="5257800"/>
                <a:chExt cx="1066800" cy="1066800"/>
              </a:xfrm>
            </p:grpSpPr>
            <p:sp>
              <p:nvSpPr>
                <p:cNvPr id="84" name="Quad Arrow 83"/>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715000" y="5257800"/>
                <a:ext cx="1066800" cy="1066800"/>
                <a:chOff x="3581400" y="5257800"/>
                <a:chExt cx="1066800" cy="1066800"/>
              </a:xfrm>
            </p:grpSpPr>
            <p:sp>
              <p:nvSpPr>
                <p:cNvPr id="82" name="Quad Arrow 81"/>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781800" y="5257800"/>
                <a:ext cx="1066800" cy="1066800"/>
                <a:chOff x="3581400" y="5257800"/>
                <a:chExt cx="1066800" cy="1066800"/>
              </a:xfrm>
            </p:grpSpPr>
            <p:sp>
              <p:nvSpPr>
                <p:cNvPr id="80" name="Quad Arrow 79"/>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7848600" y="5257800"/>
                <a:ext cx="1066800" cy="1066800"/>
                <a:chOff x="3581400" y="5257800"/>
                <a:chExt cx="1066800" cy="1066800"/>
              </a:xfrm>
            </p:grpSpPr>
            <p:sp>
              <p:nvSpPr>
                <p:cNvPr id="78" name="Quad Arrow 77"/>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5958839" y="3757748"/>
              <a:ext cx="914400" cy="152400"/>
              <a:chOff x="3581400" y="5257800"/>
              <a:chExt cx="5334000" cy="1066800"/>
            </a:xfrm>
          </p:grpSpPr>
          <p:grpSp>
            <p:nvGrpSpPr>
              <p:cNvPr id="58" name="Group 57"/>
              <p:cNvGrpSpPr/>
              <p:nvPr/>
            </p:nvGrpSpPr>
            <p:grpSpPr>
              <a:xfrm>
                <a:off x="3581400" y="5257800"/>
                <a:ext cx="1066800" cy="1066800"/>
                <a:chOff x="3581400" y="5257800"/>
                <a:chExt cx="1066800" cy="1066800"/>
              </a:xfrm>
            </p:grpSpPr>
            <p:sp>
              <p:nvSpPr>
                <p:cNvPr id="71" name="Quad Arrow 70"/>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648200" y="5257800"/>
                <a:ext cx="1066800" cy="1066800"/>
                <a:chOff x="3581400" y="5257800"/>
                <a:chExt cx="1066800" cy="1066800"/>
              </a:xfrm>
            </p:grpSpPr>
            <p:sp>
              <p:nvSpPr>
                <p:cNvPr id="69" name="Quad Arrow 68"/>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715000" y="5257800"/>
                <a:ext cx="1066800" cy="1066800"/>
                <a:chOff x="3581400" y="5257800"/>
                <a:chExt cx="1066800" cy="1066800"/>
              </a:xfrm>
            </p:grpSpPr>
            <p:sp>
              <p:nvSpPr>
                <p:cNvPr id="67" name="Quad Arrow 66"/>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781800" y="5257800"/>
                <a:ext cx="1066800" cy="1066800"/>
                <a:chOff x="3581400" y="5257800"/>
                <a:chExt cx="1066800" cy="1066800"/>
              </a:xfrm>
            </p:grpSpPr>
            <p:sp>
              <p:nvSpPr>
                <p:cNvPr id="65" name="Quad Arrow 64"/>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848600" y="5257800"/>
                <a:ext cx="1066800" cy="1066800"/>
                <a:chOff x="3581400" y="5257800"/>
                <a:chExt cx="1066800" cy="1066800"/>
              </a:xfrm>
            </p:grpSpPr>
            <p:sp>
              <p:nvSpPr>
                <p:cNvPr id="63" name="Quad Arrow 62"/>
                <p:cNvSpPr/>
                <p:nvPr/>
              </p:nvSpPr>
              <p:spPr>
                <a:xfrm>
                  <a:off x="3581400" y="5257800"/>
                  <a:ext cx="1066800" cy="1066800"/>
                </a:xfrm>
                <a:prstGeom prst="quadArrow">
                  <a:avLst>
                    <a:gd name="adj1" fmla="val 43725"/>
                    <a:gd name="adj2" fmla="val 22500"/>
                    <a:gd name="adj3" fmla="val 22500"/>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3771900" y="5448300"/>
                  <a:ext cx="685800" cy="685800"/>
                </a:xfrm>
                <a:prstGeom prst="quadArrow">
                  <a:avLst>
                    <a:gd name="adj1" fmla="val 43725"/>
                    <a:gd name="adj2" fmla="val 22500"/>
                    <a:gd name="adj3" fmla="val 22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 Diagonal Corner Rectangle 249"/>
            <p:cNvSpPr/>
            <p:nvPr/>
          </p:nvSpPr>
          <p:spPr>
            <a:xfrm rot="2519407" flipH="1">
              <a:off x="6197311" y="4343112"/>
              <a:ext cx="402444" cy="457318"/>
            </a:xfrm>
            <a:custGeom>
              <a:avLst/>
              <a:gdLst>
                <a:gd name="connsiteX0" fmla="*/ 245047 w 490094"/>
                <a:gd name="connsiteY0" fmla="*/ 0 h 529616"/>
                <a:gd name="connsiteX1" fmla="*/ 490094 w 490094"/>
                <a:gd name="connsiteY1" fmla="*/ 0 h 529616"/>
                <a:gd name="connsiteX2" fmla="*/ 490094 w 490094"/>
                <a:gd name="connsiteY2" fmla="*/ 0 h 529616"/>
                <a:gd name="connsiteX3" fmla="*/ 490094 w 490094"/>
                <a:gd name="connsiteY3" fmla="*/ 284569 h 529616"/>
                <a:gd name="connsiteX4" fmla="*/ 245047 w 490094"/>
                <a:gd name="connsiteY4" fmla="*/ 529616 h 529616"/>
                <a:gd name="connsiteX5" fmla="*/ 0 w 490094"/>
                <a:gd name="connsiteY5" fmla="*/ 529616 h 529616"/>
                <a:gd name="connsiteX6" fmla="*/ 0 w 490094"/>
                <a:gd name="connsiteY6" fmla="*/ 529616 h 529616"/>
                <a:gd name="connsiteX7" fmla="*/ 0 w 490094"/>
                <a:gd name="connsiteY7" fmla="*/ 245047 h 529616"/>
                <a:gd name="connsiteX8" fmla="*/ 245047 w 490094"/>
                <a:gd name="connsiteY8" fmla="*/ 0 h 529616"/>
                <a:gd name="connsiteX0" fmla="*/ 245047 w 490094"/>
                <a:gd name="connsiteY0" fmla="*/ 0 h 529616"/>
                <a:gd name="connsiteX1" fmla="*/ 490094 w 490094"/>
                <a:gd name="connsiteY1" fmla="*/ 0 h 529616"/>
                <a:gd name="connsiteX2" fmla="*/ 419009 w 490094"/>
                <a:gd name="connsiteY2" fmla="*/ 82786 h 529616"/>
                <a:gd name="connsiteX3" fmla="*/ 490094 w 490094"/>
                <a:gd name="connsiteY3" fmla="*/ 284569 h 529616"/>
                <a:gd name="connsiteX4" fmla="*/ 245047 w 490094"/>
                <a:gd name="connsiteY4" fmla="*/ 529616 h 529616"/>
                <a:gd name="connsiteX5" fmla="*/ 0 w 490094"/>
                <a:gd name="connsiteY5" fmla="*/ 529616 h 529616"/>
                <a:gd name="connsiteX6" fmla="*/ 0 w 490094"/>
                <a:gd name="connsiteY6" fmla="*/ 529616 h 529616"/>
                <a:gd name="connsiteX7" fmla="*/ 0 w 490094"/>
                <a:gd name="connsiteY7" fmla="*/ 245047 h 529616"/>
                <a:gd name="connsiteX8" fmla="*/ 245047 w 490094"/>
                <a:gd name="connsiteY8" fmla="*/ 0 h 529616"/>
                <a:gd name="connsiteX0" fmla="*/ 245047 w 538091"/>
                <a:gd name="connsiteY0" fmla="*/ 0 h 529616"/>
                <a:gd name="connsiteX1" fmla="*/ 490094 w 538091"/>
                <a:gd name="connsiteY1" fmla="*/ 0 h 529616"/>
                <a:gd name="connsiteX2" fmla="*/ 538091 w 538091"/>
                <a:gd name="connsiteY2" fmla="*/ 28386 h 529616"/>
                <a:gd name="connsiteX3" fmla="*/ 490094 w 538091"/>
                <a:gd name="connsiteY3" fmla="*/ 284569 h 529616"/>
                <a:gd name="connsiteX4" fmla="*/ 245047 w 538091"/>
                <a:gd name="connsiteY4" fmla="*/ 529616 h 529616"/>
                <a:gd name="connsiteX5" fmla="*/ 0 w 538091"/>
                <a:gd name="connsiteY5" fmla="*/ 529616 h 529616"/>
                <a:gd name="connsiteX6" fmla="*/ 0 w 538091"/>
                <a:gd name="connsiteY6" fmla="*/ 529616 h 529616"/>
                <a:gd name="connsiteX7" fmla="*/ 0 w 538091"/>
                <a:gd name="connsiteY7" fmla="*/ 245047 h 529616"/>
                <a:gd name="connsiteX8" fmla="*/ 245047 w 538091"/>
                <a:gd name="connsiteY8" fmla="*/ 0 h 529616"/>
                <a:gd name="connsiteX0" fmla="*/ 245047 w 593994"/>
                <a:gd name="connsiteY0" fmla="*/ 0 h 529616"/>
                <a:gd name="connsiteX1" fmla="*/ 490094 w 593994"/>
                <a:gd name="connsiteY1" fmla="*/ 0 h 529616"/>
                <a:gd name="connsiteX2" fmla="*/ 538091 w 593994"/>
                <a:gd name="connsiteY2" fmla="*/ 28386 h 529616"/>
                <a:gd name="connsiteX3" fmla="*/ 593994 w 593994"/>
                <a:gd name="connsiteY3" fmla="*/ 263854 h 529616"/>
                <a:gd name="connsiteX4" fmla="*/ 245047 w 593994"/>
                <a:gd name="connsiteY4" fmla="*/ 529616 h 529616"/>
                <a:gd name="connsiteX5" fmla="*/ 0 w 593994"/>
                <a:gd name="connsiteY5" fmla="*/ 529616 h 529616"/>
                <a:gd name="connsiteX6" fmla="*/ 0 w 593994"/>
                <a:gd name="connsiteY6" fmla="*/ 529616 h 529616"/>
                <a:gd name="connsiteX7" fmla="*/ 0 w 593994"/>
                <a:gd name="connsiteY7" fmla="*/ 245047 h 529616"/>
                <a:gd name="connsiteX8" fmla="*/ 245047 w 593994"/>
                <a:gd name="connsiteY8" fmla="*/ 0 h 529616"/>
                <a:gd name="connsiteX0" fmla="*/ 300716 w 593994"/>
                <a:gd name="connsiteY0" fmla="*/ 0 h 653124"/>
                <a:gd name="connsiteX1" fmla="*/ 490094 w 593994"/>
                <a:gd name="connsiteY1" fmla="*/ 123508 h 653124"/>
                <a:gd name="connsiteX2" fmla="*/ 538091 w 593994"/>
                <a:gd name="connsiteY2" fmla="*/ 151894 h 653124"/>
                <a:gd name="connsiteX3" fmla="*/ 593994 w 593994"/>
                <a:gd name="connsiteY3" fmla="*/ 387362 h 653124"/>
                <a:gd name="connsiteX4" fmla="*/ 245047 w 593994"/>
                <a:gd name="connsiteY4" fmla="*/ 653124 h 653124"/>
                <a:gd name="connsiteX5" fmla="*/ 0 w 593994"/>
                <a:gd name="connsiteY5" fmla="*/ 653124 h 653124"/>
                <a:gd name="connsiteX6" fmla="*/ 0 w 593994"/>
                <a:gd name="connsiteY6" fmla="*/ 653124 h 653124"/>
                <a:gd name="connsiteX7" fmla="*/ 0 w 593994"/>
                <a:gd name="connsiteY7" fmla="*/ 368555 h 653124"/>
                <a:gd name="connsiteX8" fmla="*/ 300716 w 593994"/>
                <a:gd name="connsiteY8" fmla="*/ 0 h 65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994" h="653124">
                  <a:moveTo>
                    <a:pt x="300716" y="0"/>
                  </a:moveTo>
                  <a:lnTo>
                    <a:pt x="490094" y="123508"/>
                  </a:lnTo>
                  <a:lnTo>
                    <a:pt x="538091" y="151894"/>
                  </a:lnTo>
                  <a:cubicBezTo>
                    <a:pt x="538091" y="246750"/>
                    <a:pt x="593994" y="292506"/>
                    <a:pt x="593994" y="387362"/>
                  </a:cubicBezTo>
                  <a:cubicBezTo>
                    <a:pt x="593994" y="522698"/>
                    <a:pt x="380383" y="653124"/>
                    <a:pt x="245047" y="653124"/>
                  </a:cubicBezTo>
                  <a:lnTo>
                    <a:pt x="0" y="653124"/>
                  </a:lnTo>
                  <a:lnTo>
                    <a:pt x="0" y="653124"/>
                  </a:lnTo>
                  <a:lnTo>
                    <a:pt x="0" y="368555"/>
                  </a:lnTo>
                  <a:cubicBezTo>
                    <a:pt x="0" y="233219"/>
                    <a:pt x="165380" y="0"/>
                    <a:pt x="300716"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24600" y="4419600"/>
              <a:ext cx="193437" cy="1240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2507087" y="3997644"/>
            <a:ext cx="4421746" cy="923330"/>
          </a:xfrm>
          <a:prstGeom prst="rect">
            <a:avLst/>
          </a:prstGeom>
        </p:spPr>
        <p:txBody>
          <a:bodyPr wrap="square">
            <a:spAutoFit/>
          </a:bodyPr>
          <a:lstStyle/>
          <a:p>
            <a:r>
              <a:rPr lang="en-US" i="1" dirty="0">
                <a:solidFill>
                  <a:srgbClr val="FFFF00"/>
                </a:solidFill>
                <a:latin typeface="Palatino"/>
              </a:rPr>
              <a:t>…So shall the Jews at Jerusalem bind the man that </a:t>
            </a:r>
            <a:r>
              <a:rPr lang="en-US" i="1" dirty="0" err="1">
                <a:solidFill>
                  <a:srgbClr val="FFFF00"/>
                </a:solidFill>
                <a:latin typeface="Palatino"/>
              </a:rPr>
              <a:t>owneth</a:t>
            </a:r>
            <a:r>
              <a:rPr lang="en-US" i="1" dirty="0">
                <a:solidFill>
                  <a:srgbClr val="FFFF00"/>
                </a:solidFill>
                <a:latin typeface="Palatino"/>
              </a:rPr>
              <a:t> this girdle, and shall deliver him into the hands of the Gentiles.</a:t>
            </a:r>
            <a:endParaRPr lang="en-US" i="1" dirty="0">
              <a:solidFill>
                <a:srgbClr val="FFFF00"/>
              </a:solidFill>
            </a:endParaRPr>
          </a:p>
        </p:txBody>
      </p:sp>
      <p:sp>
        <p:nvSpPr>
          <p:cNvPr id="37" name="Rectangle 36"/>
          <p:cNvSpPr/>
          <p:nvPr/>
        </p:nvSpPr>
        <p:spPr>
          <a:xfrm>
            <a:off x="884349" y="955063"/>
            <a:ext cx="6096000" cy="646331"/>
          </a:xfrm>
          <a:prstGeom prst="rect">
            <a:avLst/>
          </a:prstGeom>
        </p:spPr>
        <p:txBody>
          <a:bodyPr>
            <a:spAutoFit/>
          </a:bodyPr>
          <a:lstStyle/>
          <a:p>
            <a:r>
              <a:rPr lang="en-US" dirty="0">
                <a:solidFill>
                  <a:schemeClr val="bg1"/>
                </a:solidFill>
                <a:latin typeface="Open Sans"/>
              </a:rPr>
              <a:t>Paul was determined to go in person to deliver the donations he had gathered for the poor Jerusalem Saints. </a:t>
            </a:r>
            <a:endParaRPr lang="en-US" dirty="0">
              <a:solidFill>
                <a:schemeClr val="bg1"/>
              </a:solidFill>
            </a:endParaRPr>
          </a:p>
        </p:txBody>
      </p:sp>
      <p:grpSp>
        <p:nvGrpSpPr>
          <p:cNvPr id="90" name="Group 94"/>
          <p:cNvGrpSpPr/>
          <p:nvPr/>
        </p:nvGrpSpPr>
        <p:grpSpPr>
          <a:xfrm>
            <a:off x="9053792" y="1353659"/>
            <a:ext cx="375051" cy="817075"/>
            <a:chOff x="4405860" y="139189"/>
            <a:chExt cx="2861871" cy="6475262"/>
          </a:xfrm>
        </p:grpSpPr>
        <p:grpSp>
          <p:nvGrpSpPr>
            <p:cNvPr id="91" name="Group 86"/>
            <p:cNvGrpSpPr/>
            <p:nvPr/>
          </p:nvGrpSpPr>
          <p:grpSpPr>
            <a:xfrm rot="2107423">
              <a:off x="4802579" y="139189"/>
              <a:ext cx="743864" cy="1806453"/>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7"/>
            <p:cNvGrpSpPr/>
            <p:nvPr/>
          </p:nvGrpSpPr>
          <p:grpSpPr>
            <a:xfrm rot="19262140" flipH="1">
              <a:off x="6126313" y="231425"/>
              <a:ext cx="743864" cy="1645187"/>
              <a:chOff x="7696200" y="914400"/>
              <a:chExt cx="685800" cy="2438400"/>
            </a:xfrm>
          </p:grpSpPr>
          <p:sp>
            <p:nvSpPr>
              <p:cNvPr id="127" name="Moon 126"/>
              <p:cNvSpPr/>
              <p:nvPr/>
            </p:nvSpPr>
            <p:spPr>
              <a:xfrm>
                <a:off x="76962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700267">
                <a:off x="78486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9916241">
                <a:off x="7848600" y="1066800"/>
                <a:ext cx="457200" cy="1905000"/>
              </a:xfrm>
              <a:prstGeom prst="moon">
                <a:avLst>
                  <a:gd name="adj" fmla="val 87500"/>
                </a:avLst>
              </a:prstGeom>
              <a:solidFill>
                <a:srgbClr val="E7CF6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772400" y="1066800"/>
                <a:ext cx="381000" cy="1828800"/>
              </a:xfrm>
              <a:prstGeom prst="ellips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47"/>
            <p:cNvGrpSpPr/>
            <p:nvPr/>
          </p:nvGrpSpPr>
          <p:grpSpPr>
            <a:xfrm rot="562843">
              <a:off x="5697438" y="5840305"/>
              <a:ext cx="666047" cy="774146"/>
              <a:chOff x="6106804" y="4039302"/>
              <a:chExt cx="666047" cy="774146"/>
            </a:xfrm>
          </p:grpSpPr>
          <p:sp>
            <p:nvSpPr>
              <p:cNvPr id="124" name="Oval 123"/>
              <p:cNvSpPr/>
              <p:nvPr/>
            </p:nvSpPr>
            <p:spPr>
              <a:xfrm rot="20163506">
                <a:off x="6229710" y="4039302"/>
                <a:ext cx="543141" cy="774146"/>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0163506">
                <a:off x="6387712" y="4392141"/>
                <a:ext cx="362627" cy="31599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163506">
                <a:off x="6106804" y="4062465"/>
                <a:ext cx="528885" cy="28430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47"/>
            <p:cNvGrpSpPr/>
            <p:nvPr/>
          </p:nvGrpSpPr>
          <p:grpSpPr>
            <a:xfrm rot="2613352">
              <a:off x="5128037" y="5761712"/>
              <a:ext cx="666047" cy="774146"/>
              <a:chOff x="6106804" y="4039302"/>
              <a:chExt cx="666047" cy="774146"/>
            </a:xfrm>
          </p:grpSpPr>
          <p:sp>
            <p:nvSpPr>
              <p:cNvPr id="121" name="Oval 120"/>
              <p:cNvSpPr/>
              <p:nvPr/>
            </p:nvSpPr>
            <p:spPr>
              <a:xfrm rot="20163506">
                <a:off x="6229710" y="4039302"/>
                <a:ext cx="543141" cy="774146"/>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163506">
                <a:off x="6387712" y="4392141"/>
                <a:ext cx="362627" cy="31599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163506">
                <a:off x="6106804" y="4062465"/>
                <a:ext cx="528885" cy="28430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Oval 94"/>
            <p:cNvSpPr/>
            <p:nvPr/>
          </p:nvSpPr>
          <p:spPr>
            <a:xfrm>
              <a:off x="6651885" y="3632617"/>
              <a:ext cx="615846" cy="78448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05860" y="3592643"/>
              <a:ext cx="615846" cy="78448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4891789" y="1550232"/>
              <a:ext cx="1943725" cy="4469567"/>
            </a:xfrm>
            <a:prstGeom prst="trapezoid">
              <a:avLst>
                <a:gd name="adj" fmla="val 20902"/>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431102">
              <a:off x="5935566" y="2006920"/>
              <a:ext cx="1069877" cy="2156085"/>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195734">
              <a:off x="4658904" y="1959450"/>
              <a:ext cx="1069877" cy="2156085"/>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4923020" y="1813809"/>
              <a:ext cx="1828800" cy="3372787"/>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8695">
              <a:off x="4942382" y="1927863"/>
              <a:ext cx="825465" cy="3337608"/>
            </a:xfrm>
            <a:prstGeom prst="trapezoid">
              <a:avLst>
                <a:gd name="adj" fmla="val 2090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1332773">
              <a:off x="5919098" y="1932028"/>
              <a:ext cx="825465" cy="3326107"/>
            </a:xfrm>
            <a:prstGeom prst="trapezoid">
              <a:avLst>
                <a:gd name="adj" fmla="val 2090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286531" y="1073046"/>
              <a:ext cx="1040567" cy="148527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029200" y="381000"/>
              <a:ext cx="1600200" cy="18288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7"/>
            <p:cNvGrpSpPr/>
            <p:nvPr/>
          </p:nvGrpSpPr>
          <p:grpSpPr>
            <a:xfrm>
              <a:off x="4953000" y="5334000"/>
              <a:ext cx="1828800" cy="609600"/>
              <a:chOff x="1371600" y="3962400"/>
              <a:chExt cx="6705600" cy="2057400"/>
            </a:xfrm>
          </p:grpSpPr>
          <p:grpSp>
            <p:nvGrpSpPr>
              <p:cNvPr id="109" name="Group 195"/>
              <p:cNvGrpSpPr/>
              <p:nvPr/>
            </p:nvGrpSpPr>
            <p:grpSpPr>
              <a:xfrm>
                <a:off x="1371600" y="3962400"/>
                <a:ext cx="1676400" cy="2057400"/>
                <a:chOff x="1371600" y="3962400"/>
                <a:chExt cx="1676400" cy="2057400"/>
              </a:xfrm>
            </p:grpSpPr>
            <p:sp>
              <p:nvSpPr>
                <p:cNvPr id="119" name="Right Arrow Callout 11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96"/>
              <p:cNvGrpSpPr/>
              <p:nvPr/>
            </p:nvGrpSpPr>
            <p:grpSpPr>
              <a:xfrm>
                <a:off x="3048000" y="3962400"/>
                <a:ext cx="1676400" cy="2057400"/>
                <a:chOff x="1371600" y="3962400"/>
                <a:chExt cx="1676400" cy="2057400"/>
              </a:xfrm>
            </p:grpSpPr>
            <p:sp>
              <p:nvSpPr>
                <p:cNvPr id="117" name="Right Arrow Callout 11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99"/>
              <p:cNvGrpSpPr/>
              <p:nvPr/>
            </p:nvGrpSpPr>
            <p:grpSpPr>
              <a:xfrm>
                <a:off x="4724400" y="3962400"/>
                <a:ext cx="1676400" cy="2057400"/>
                <a:chOff x="1371600" y="3962400"/>
                <a:chExt cx="1676400" cy="2057400"/>
              </a:xfrm>
            </p:grpSpPr>
            <p:sp>
              <p:nvSpPr>
                <p:cNvPr id="115" name="Right Arrow Callout 11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02"/>
              <p:cNvGrpSpPr/>
              <p:nvPr/>
            </p:nvGrpSpPr>
            <p:grpSpPr>
              <a:xfrm>
                <a:off x="6400800" y="3962400"/>
                <a:ext cx="1676400" cy="2057400"/>
                <a:chOff x="1371600" y="3962400"/>
                <a:chExt cx="1676400" cy="2057400"/>
              </a:xfrm>
            </p:grpSpPr>
            <p:sp>
              <p:nvSpPr>
                <p:cNvPr id="113" name="Right Arrow Callout 11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Cloud 105"/>
            <p:cNvSpPr/>
            <p:nvPr/>
          </p:nvSpPr>
          <p:spPr>
            <a:xfrm>
              <a:off x="5334000" y="1676400"/>
              <a:ext cx="914400" cy="762000"/>
            </a:xfrm>
            <a:prstGeom prst="cloud">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p:cNvSpPr/>
            <p:nvPr/>
          </p:nvSpPr>
          <p:spPr>
            <a:xfrm rot="16200000">
              <a:off x="5494519" y="-113051"/>
              <a:ext cx="609600" cy="1143000"/>
            </a:xfrm>
            <a:prstGeom prst="flowChartDelay">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628870" y="1818089"/>
              <a:ext cx="294451" cy="1994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5" name="Group 11264"/>
          <p:cNvGrpSpPr/>
          <p:nvPr/>
        </p:nvGrpSpPr>
        <p:grpSpPr>
          <a:xfrm>
            <a:off x="2717443" y="5138670"/>
            <a:ext cx="4082603" cy="1313645"/>
            <a:chOff x="2665927" y="5370490"/>
            <a:chExt cx="4082603" cy="1313645"/>
          </a:xfrm>
        </p:grpSpPr>
        <p:sp>
          <p:nvSpPr>
            <p:cNvPr id="11264" name="TextBox 11263"/>
            <p:cNvSpPr txBox="1"/>
            <p:nvPr/>
          </p:nvSpPr>
          <p:spPr>
            <a:xfrm>
              <a:off x="2665927" y="5743976"/>
              <a:ext cx="2446986" cy="646331"/>
            </a:xfrm>
            <a:prstGeom prst="rect">
              <a:avLst/>
            </a:prstGeom>
            <a:noFill/>
          </p:spPr>
          <p:txBody>
            <a:bodyPr wrap="square" rtlCol="0">
              <a:spAutoFit/>
            </a:bodyPr>
            <a:lstStyle/>
            <a:p>
              <a:r>
                <a:rPr lang="en-US" dirty="0">
                  <a:solidFill>
                    <a:schemeClr val="bg1"/>
                  </a:solidFill>
                </a:rPr>
                <a:t>Girdle and Binding = symbolic act</a:t>
              </a:r>
            </a:p>
          </p:txBody>
        </p:sp>
        <p:pic>
          <p:nvPicPr>
            <p:cNvPr id="13314" name="Picture 2" descr="Paul&amp;#039;s Girdle - Prophets"/>
            <p:cNvPicPr>
              <a:picLocks noChangeAspect="1" noChangeArrowheads="1"/>
            </p:cNvPicPr>
            <p:nvPr/>
          </p:nvPicPr>
          <p:blipFill rotWithShape="1">
            <a:blip r:embed="rId4">
              <a:extLst>
                <a:ext uri="{28A0092B-C50C-407E-A947-70E740481C1C}">
                  <a14:useLocalDpi xmlns:a14="http://schemas.microsoft.com/office/drawing/2010/main" val="0"/>
                </a:ext>
              </a:extLst>
            </a:blip>
            <a:srcRect l="11177" t="24183" r="11961" b="37401"/>
            <a:stretch/>
          </p:blipFill>
          <p:spPr bwMode="auto">
            <a:xfrm>
              <a:off x="4984123" y="5370490"/>
              <a:ext cx="1764407" cy="13136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12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7.5E-6 -3.7037E-7 L 7.5E-6 -3.7037E-7 C -0.00182 0.00487 -0.00755 0.02362 -0.01171 0.02616 L -0.01484 0.02801 C -0.02278 0.0419 -0.01302 0.02431 -0.02122 0.04121 C -0.02213 0.04329 -0.02343 0.04491 -0.02434 0.04676 C -0.02786 0.05394 -0.02825 0.0551 -0.03072 0.06181 C -0.03281 0.08033 -0.03007 0.06274 -0.03489 0.07871 C -0.03619 0.08288 -0.03723 0.08727 -0.03815 0.0919 C -0.03867 0.09422 -0.03854 0.097 -0.03919 0.09931 C -0.03997 0.10209 -0.04153 0.10417 -0.04231 0.10695 C -0.04322 0.10973 -0.04361 0.1132 -0.0444 0.11621 C -0.04583 0.1213 -0.047 0.12639 -0.04869 0.13125 C -0.04973 0.1345 -0.05065 0.1375 -0.05182 0.14075 C -0.05507 0.14908 -0.05507 0.14653 -0.05716 0.15556 C -0.06015 0.16899 -0.05846 0.16343 -0.06028 0.17454 C -0.06276 0.18889 -0.06236 0.18102 -0.06236 0.19144 L -0.06236 0.19144 " pathEditMode="relative" ptsTypes="AAAAAAAAAAAAAAAAAA">
                                      <p:cBhvr>
                                        <p:cTn id="16" dur="2000" fill="hold"/>
                                        <p:tgtEl>
                                          <p:spTgt spid="9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21:9</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Phillip and 4 Women</a:t>
            </a:r>
            <a:endParaRPr lang="en-US" sz="3200" dirty="0">
              <a:solidFill>
                <a:schemeClr val="bg1"/>
              </a:solidFill>
              <a:latin typeface="Poor Richard" panose="02080502050505020702" pitchFamily="18" charset="0"/>
            </a:endParaRPr>
          </a:p>
        </p:txBody>
      </p:sp>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37" name="Rectangle 36"/>
          <p:cNvSpPr/>
          <p:nvPr/>
        </p:nvSpPr>
        <p:spPr>
          <a:xfrm>
            <a:off x="3898005" y="4768822"/>
            <a:ext cx="6096000" cy="1477328"/>
          </a:xfrm>
          <a:prstGeom prst="rect">
            <a:avLst/>
          </a:prstGeom>
        </p:spPr>
        <p:txBody>
          <a:bodyPr>
            <a:spAutoFit/>
          </a:bodyPr>
          <a:lstStyle/>
          <a:p>
            <a:r>
              <a:rPr lang="en-US" dirty="0">
                <a:solidFill>
                  <a:schemeClr val="bg1"/>
                </a:solidFill>
              </a:rPr>
              <a:t>“Though men are appointed to hold rule in the home and in the Church, women are not one whit behind them in spiritual endowments. They prophesy, receive visions, entertain angels, enjoy the gifts of the Spirit, and qualify with their husbands for full exaltation in the highest heaven.” (7)</a:t>
            </a:r>
          </a:p>
        </p:txBody>
      </p:sp>
      <p:grpSp>
        <p:nvGrpSpPr>
          <p:cNvPr id="135" name="Group 134"/>
          <p:cNvGrpSpPr/>
          <p:nvPr/>
        </p:nvGrpSpPr>
        <p:grpSpPr>
          <a:xfrm>
            <a:off x="3177863" y="1243885"/>
            <a:ext cx="1695244" cy="3200400"/>
            <a:chOff x="4315583" y="275518"/>
            <a:chExt cx="2520265" cy="4757932"/>
          </a:xfrm>
        </p:grpSpPr>
        <p:sp>
          <p:nvSpPr>
            <p:cNvPr id="136" name="Oval 135"/>
            <p:cNvSpPr/>
            <p:nvPr/>
          </p:nvSpPr>
          <p:spPr>
            <a:xfrm rot="3145143">
              <a:off x="5217110" y="4407398"/>
              <a:ext cx="392406"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594148">
              <a:off x="5754028" y="4398424"/>
              <a:ext cx="346569"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4"/>
            <p:cNvSpPr/>
            <p:nvPr/>
          </p:nvSpPr>
          <p:spPr>
            <a:xfrm>
              <a:off x="4953000" y="3505200"/>
              <a:ext cx="1371600" cy="1350823"/>
            </a:xfrm>
            <a:custGeom>
              <a:avLst/>
              <a:gdLst>
                <a:gd name="connsiteX0" fmla="*/ 0 w 1521004"/>
                <a:gd name="connsiteY0" fmla="*/ 1455326 h 1455326"/>
                <a:gd name="connsiteX1" fmla="*/ 363832 w 1521004"/>
                <a:gd name="connsiteY1" fmla="*/ 0 h 1455326"/>
                <a:gd name="connsiteX2" fmla="*/ 1157173 w 1521004"/>
                <a:gd name="connsiteY2" fmla="*/ 0 h 1455326"/>
                <a:gd name="connsiteX3" fmla="*/ 1521004 w 1521004"/>
                <a:gd name="connsiteY3" fmla="*/ 1455326 h 1455326"/>
                <a:gd name="connsiteX4" fmla="*/ 0 w 1521004"/>
                <a:gd name="connsiteY4" fmla="*/ 1455326 h 1455326"/>
                <a:gd name="connsiteX0" fmla="*/ 0 w 1543138"/>
                <a:gd name="connsiteY0" fmla="*/ 1455326 h 1455326"/>
                <a:gd name="connsiteX1" fmla="*/ 363832 w 1543138"/>
                <a:gd name="connsiteY1" fmla="*/ 0 h 1455326"/>
                <a:gd name="connsiteX2" fmla="*/ 1157173 w 1543138"/>
                <a:gd name="connsiteY2" fmla="*/ 0 h 1455326"/>
                <a:gd name="connsiteX3" fmla="*/ 1521004 w 1543138"/>
                <a:gd name="connsiteY3" fmla="*/ 1455326 h 1455326"/>
                <a:gd name="connsiteX4" fmla="*/ 0 w 1543138"/>
                <a:gd name="connsiteY4" fmla="*/ 1455326 h 1455326"/>
                <a:gd name="connsiteX0" fmla="*/ 10173 w 1553311"/>
                <a:gd name="connsiteY0" fmla="*/ 1455326 h 1455326"/>
                <a:gd name="connsiteX1" fmla="*/ 374005 w 1553311"/>
                <a:gd name="connsiteY1" fmla="*/ 0 h 1455326"/>
                <a:gd name="connsiteX2" fmla="*/ 1167346 w 1553311"/>
                <a:gd name="connsiteY2" fmla="*/ 0 h 1455326"/>
                <a:gd name="connsiteX3" fmla="*/ 1531177 w 1553311"/>
                <a:gd name="connsiteY3" fmla="*/ 1455326 h 1455326"/>
                <a:gd name="connsiteX4" fmla="*/ 10173 w 1553311"/>
                <a:gd name="connsiteY4" fmla="*/ 1455326 h 1455326"/>
                <a:gd name="connsiteX0" fmla="*/ 10173 w 1447537"/>
                <a:gd name="connsiteY0" fmla="*/ 1455326 h 1455326"/>
                <a:gd name="connsiteX1" fmla="*/ 374005 w 1447537"/>
                <a:gd name="connsiteY1" fmla="*/ 0 h 1455326"/>
                <a:gd name="connsiteX2" fmla="*/ 1167346 w 1447537"/>
                <a:gd name="connsiteY2" fmla="*/ 0 h 1455326"/>
                <a:gd name="connsiteX3" fmla="*/ 1417966 w 1447537"/>
                <a:gd name="connsiteY3" fmla="*/ 1315989 h 1455326"/>
                <a:gd name="connsiteX4" fmla="*/ 10173 w 1447537"/>
                <a:gd name="connsiteY4" fmla="*/ 1455326 h 1455326"/>
                <a:gd name="connsiteX0" fmla="*/ 16236 w 1314262"/>
                <a:gd name="connsiteY0" fmla="*/ 1350823 h 1350823"/>
                <a:gd name="connsiteX1" fmla="*/ 240730 w 1314262"/>
                <a:gd name="connsiteY1" fmla="*/ 0 h 1350823"/>
                <a:gd name="connsiteX2" fmla="*/ 1034071 w 1314262"/>
                <a:gd name="connsiteY2" fmla="*/ 0 h 1350823"/>
                <a:gd name="connsiteX3" fmla="*/ 1284691 w 1314262"/>
                <a:gd name="connsiteY3" fmla="*/ 1315989 h 1350823"/>
                <a:gd name="connsiteX4" fmla="*/ 16236 w 1314262"/>
                <a:gd name="connsiteY4" fmla="*/ 1350823 h 135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62" h="1350823">
                  <a:moveTo>
                    <a:pt x="16236" y="1350823"/>
                  </a:moveTo>
                  <a:cubicBezTo>
                    <a:pt x="-54076" y="900549"/>
                    <a:pt x="119453" y="485109"/>
                    <a:pt x="240730" y="0"/>
                  </a:cubicBezTo>
                  <a:lnTo>
                    <a:pt x="1034071" y="0"/>
                  </a:lnTo>
                  <a:cubicBezTo>
                    <a:pt x="1155348" y="485109"/>
                    <a:pt x="1398545" y="874423"/>
                    <a:pt x="1284691" y="1315989"/>
                  </a:cubicBezTo>
                  <a:lnTo>
                    <a:pt x="16236" y="1350823"/>
                  </a:lnTo>
                  <a:close/>
                </a:path>
              </a:pathLst>
            </a:cu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029199" y="822639"/>
              <a:ext cx="1219201" cy="2425543"/>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8915480">
              <a:off x="6151924" y="3027874"/>
              <a:ext cx="507956"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027387">
              <a:off x="5638371" y="2013588"/>
              <a:ext cx="859151" cy="1578296"/>
            </a:xfrm>
            <a:prstGeom prst="trapezoid">
              <a:avLst>
                <a:gd name="adj" fmla="val 431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3145143">
              <a:off x="4519847" y="3059083"/>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778885">
              <a:off x="4677529" y="2090384"/>
              <a:ext cx="859151" cy="1578296"/>
            </a:xfrm>
            <a:prstGeom prst="trapezoid">
              <a:avLst>
                <a:gd name="adj" fmla="val 3832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34"/>
            <p:cNvSpPr/>
            <p:nvPr/>
          </p:nvSpPr>
          <p:spPr>
            <a:xfrm rot="10800000">
              <a:off x="4967399" y="2200552"/>
              <a:ext cx="1314262" cy="1350823"/>
            </a:xfrm>
            <a:custGeom>
              <a:avLst/>
              <a:gdLst>
                <a:gd name="connsiteX0" fmla="*/ 0 w 1521004"/>
                <a:gd name="connsiteY0" fmla="*/ 1455326 h 1455326"/>
                <a:gd name="connsiteX1" fmla="*/ 363832 w 1521004"/>
                <a:gd name="connsiteY1" fmla="*/ 0 h 1455326"/>
                <a:gd name="connsiteX2" fmla="*/ 1157173 w 1521004"/>
                <a:gd name="connsiteY2" fmla="*/ 0 h 1455326"/>
                <a:gd name="connsiteX3" fmla="*/ 1521004 w 1521004"/>
                <a:gd name="connsiteY3" fmla="*/ 1455326 h 1455326"/>
                <a:gd name="connsiteX4" fmla="*/ 0 w 1521004"/>
                <a:gd name="connsiteY4" fmla="*/ 1455326 h 1455326"/>
                <a:gd name="connsiteX0" fmla="*/ 0 w 1543138"/>
                <a:gd name="connsiteY0" fmla="*/ 1455326 h 1455326"/>
                <a:gd name="connsiteX1" fmla="*/ 363832 w 1543138"/>
                <a:gd name="connsiteY1" fmla="*/ 0 h 1455326"/>
                <a:gd name="connsiteX2" fmla="*/ 1157173 w 1543138"/>
                <a:gd name="connsiteY2" fmla="*/ 0 h 1455326"/>
                <a:gd name="connsiteX3" fmla="*/ 1521004 w 1543138"/>
                <a:gd name="connsiteY3" fmla="*/ 1455326 h 1455326"/>
                <a:gd name="connsiteX4" fmla="*/ 0 w 1543138"/>
                <a:gd name="connsiteY4" fmla="*/ 1455326 h 1455326"/>
                <a:gd name="connsiteX0" fmla="*/ 10173 w 1553311"/>
                <a:gd name="connsiteY0" fmla="*/ 1455326 h 1455326"/>
                <a:gd name="connsiteX1" fmla="*/ 374005 w 1553311"/>
                <a:gd name="connsiteY1" fmla="*/ 0 h 1455326"/>
                <a:gd name="connsiteX2" fmla="*/ 1167346 w 1553311"/>
                <a:gd name="connsiteY2" fmla="*/ 0 h 1455326"/>
                <a:gd name="connsiteX3" fmla="*/ 1531177 w 1553311"/>
                <a:gd name="connsiteY3" fmla="*/ 1455326 h 1455326"/>
                <a:gd name="connsiteX4" fmla="*/ 10173 w 1553311"/>
                <a:gd name="connsiteY4" fmla="*/ 1455326 h 1455326"/>
                <a:gd name="connsiteX0" fmla="*/ 10173 w 1447537"/>
                <a:gd name="connsiteY0" fmla="*/ 1455326 h 1455326"/>
                <a:gd name="connsiteX1" fmla="*/ 374005 w 1447537"/>
                <a:gd name="connsiteY1" fmla="*/ 0 h 1455326"/>
                <a:gd name="connsiteX2" fmla="*/ 1167346 w 1447537"/>
                <a:gd name="connsiteY2" fmla="*/ 0 h 1455326"/>
                <a:gd name="connsiteX3" fmla="*/ 1417966 w 1447537"/>
                <a:gd name="connsiteY3" fmla="*/ 1315989 h 1455326"/>
                <a:gd name="connsiteX4" fmla="*/ 10173 w 1447537"/>
                <a:gd name="connsiteY4" fmla="*/ 1455326 h 1455326"/>
                <a:gd name="connsiteX0" fmla="*/ 16236 w 1314262"/>
                <a:gd name="connsiteY0" fmla="*/ 1350823 h 1350823"/>
                <a:gd name="connsiteX1" fmla="*/ 240730 w 1314262"/>
                <a:gd name="connsiteY1" fmla="*/ 0 h 1350823"/>
                <a:gd name="connsiteX2" fmla="*/ 1034071 w 1314262"/>
                <a:gd name="connsiteY2" fmla="*/ 0 h 1350823"/>
                <a:gd name="connsiteX3" fmla="*/ 1284691 w 1314262"/>
                <a:gd name="connsiteY3" fmla="*/ 1315989 h 1350823"/>
                <a:gd name="connsiteX4" fmla="*/ 16236 w 1314262"/>
                <a:gd name="connsiteY4" fmla="*/ 1350823 h 135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62" h="1350823">
                  <a:moveTo>
                    <a:pt x="16236" y="1350823"/>
                  </a:moveTo>
                  <a:cubicBezTo>
                    <a:pt x="-54076" y="900549"/>
                    <a:pt x="119453" y="485109"/>
                    <a:pt x="240730" y="0"/>
                  </a:cubicBezTo>
                  <a:lnTo>
                    <a:pt x="1034071" y="0"/>
                  </a:lnTo>
                  <a:cubicBezTo>
                    <a:pt x="1155348" y="485109"/>
                    <a:pt x="1398545" y="874423"/>
                    <a:pt x="1284691" y="1315989"/>
                  </a:cubicBezTo>
                  <a:lnTo>
                    <a:pt x="16236" y="1350823"/>
                  </a:lnTo>
                  <a:close/>
                </a:path>
              </a:pathLst>
            </a:cu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0800000">
              <a:off x="5334000" y="1905000"/>
              <a:ext cx="529045" cy="60638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36"/>
            <p:cNvSpPr/>
            <p:nvPr/>
          </p:nvSpPr>
          <p:spPr>
            <a:xfrm>
              <a:off x="5181600" y="838200"/>
              <a:ext cx="936170" cy="1455326"/>
            </a:xfrm>
            <a:custGeom>
              <a:avLst/>
              <a:gdLst>
                <a:gd name="connsiteX0" fmla="*/ 0 w 1058090"/>
                <a:gd name="connsiteY0" fmla="*/ 727663 h 1455326"/>
                <a:gd name="connsiteX1" fmla="*/ 529045 w 1058090"/>
                <a:gd name="connsiteY1" fmla="*/ 0 h 1455326"/>
                <a:gd name="connsiteX2" fmla="*/ 1058090 w 1058090"/>
                <a:gd name="connsiteY2" fmla="*/ 727663 h 1455326"/>
                <a:gd name="connsiteX3" fmla="*/ 529045 w 1058090"/>
                <a:gd name="connsiteY3" fmla="*/ 1455326 h 1455326"/>
                <a:gd name="connsiteX4" fmla="*/ 0 w 1058090"/>
                <a:gd name="connsiteY4" fmla="*/ 727663 h 1455326"/>
                <a:gd name="connsiteX0" fmla="*/ 0 w 936170"/>
                <a:gd name="connsiteY0" fmla="*/ 727663 h 1455326"/>
                <a:gd name="connsiteX1" fmla="*/ 407125 w 936170"/>
                <a:gd name="connsiteY1" fmla="*/ 0 h 1455326"/>
                <a:gd name="connsiteX2" fmla="*/ 936170 w 936170"/>
                <a:gd name="connsiteY2" fmla="*/ 727663 h 1455326"/>
                <a:gd name="connsiteX3" fmla="*/ 407125 w 936170"/>
                <a:gd name="connsiteY3" fmla="*/ 1455326 h 1455326"/>
                <a:gd name="connsiteX4" fmla="*/ 0 w 936170"/>
                <a:gd name="connsiteY4" fmla="*/ 727663 h 145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170" h="1455326">
                  <a:moveTo>
                    <a:pt x="0" y="727663"/>
                  </a:moveTo>
                  <a:cubicBezTo>
                    <a:pt x="0" y="325786"/>
                    <a:pt x="251097" y="0"/>
                    <a:pt x="407125" y="0"/>
                  </a:cubicBezTo>
                  <a:cubicBezTo>
                    <a:pt x="563153" y="0"/>
                    <a:pt x="936170" y="325786"/>
                    <a:pt x="936170" y="727663"/>
                  </a:cubicBezTo>
                  <a:cubicBezTo>
                    <a:pt x="936170" y="1129540"/>
                    <a:pt x="563153" y="1455326"/>
                    <a:pt x="407125" y="1455326"/>
                  </a:cubicBezTo>
                  <a:cubicBezTo>
                    <a:pt x="251097" y="1455326"/>
                    <a:pt x="0" y="1129540"/>
                    <a:pt x="0" y="727663"/>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4953000" y="685800"/>
              <a:ext cx="1322612" cy="60638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181600" y="3352800"/>
              <a:ext cx="990600" cy="2286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218611" y="3402875"/>
              <a:ext cx="838200" cy="128954"/>
              <a:chOff x="6705600" y="2057400"/>
              <a:chExt cx="3229790" cy="727663"/>
            </a:xfrm>
          </p:grpSpPr>
          <p:grpSp>
            <p:nvGrpSpPr>
              <p:cNvPr id="165" name="Group 164"/>
              <p:cNvGrpSpPr/>
              <p:nvPr/>
            </p:nvGrpSpPr>
            <p:grpSpPr>
              <a:xfrm>
                <a:off x="6705600" y="2057400"/>
                <a:ext cx="1403167" cy="727663"/>
                <a:chOff x="6705600" y="2057400"/>
                <a:chExt cx="1403167" cy="727663"/>
              </a:xfrm>
            </p:grpSpPr>
            <p:sp>
              <p:nvSpPr>
                <p:cNvPr id="175" name="Left-Right-Up Arrow 174"/>
                <p:cNvSpPr/>
                <p:nvPr/>
              </p:nvSpPr>
              <p:spPr>
                <a:xfrm rot="10800000">
                  <a:off x="67056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a:off x="73152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7924800" y="2057400"/>
                <a:ext cx="1403167" cy="727663"/>
                <a:chOff x="6705600" y="2057400"/>
                <a:chExt cx="1403167" cy="727663"/>
              </a:xfrm>
            </p:grpSpPr>
            <p:sp>
              <p:nvSpPr>
                <p:cNvPr id="173" name="Left-Right-Up Arrow 172"/>
                <p:cNvSpPr/>
                <p:nvPr/>
              </p:nvSpPr>
              <p:spPr>
                <a:xfrm rot="10800000">
                  <a:off x="67056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73152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Left-Right-Up Arrow 166"/>
              <p:cNvSpPr/>
              <p:nvPr/>
            </p:nvSpPr>
            <p:spPr>
              <a:xfrm rot="10800000">
                <a:off x="9141823"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95"/>
              <p:cNvSpPr/>
              <p:nvPr/>
            </p:nvSpPr>
            <p:spPr>
              <a:xfrm rot="10800000">
                <a:off x="6934200" y="215101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95"/>
              <p:cNvSpPr/>
              <p:nvPr/>
            </p:nvSpPr>
            <p:spPr>
              <a:xfrm rot="10800000" flipH="1" flipV="1">
                <a:off x="7548155" y="2373085"/>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95"/>
              <p:cNvSpPr/>
              <p:nvPr/>
            </p:nvSpPr>
            <p:spPr>
              <a:xfrm rot="10800000" flipH="1" flipV="1">
                <a:off x="8780418" y="239485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95"/>
              <p:cNvSpPr/>
              <p:nvPr/>
            </p:nvSpPr>
            <p:spPr>
              <a:xfrm rot="10800000">
                <a:off x="8153400" y="2133600"/>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Left-Right-Up Arrow 195"/>
              <p:cNvSpPr/>
              <p:nvPr/>
            </p:nvSpPr>
            <p:spPr>
              <a:xfrm rot="10800000">
                <a:off x="9381308" y="215101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Freeform 149"/>
            <p:cNvSpPr/>
            <p:nvPr/>
          </p:nvSpPr>
          <p:spPr>
            <a:xfrm rot="441998">
              <a:off x="4700752" y="275518"/>
              <a:ext cx="2135096" cy="3334374"/>
            </a:xfrm>
            <a:custGeom>
              <a:avLst/>
              <a:gdLst>
                <a:gd name="connsiteX0" fmla="*/ 681805 w 1941278"/>
                <a:gd name="connsiteY0" fmla="*/ 5191 h 2457441"/>
                <a:gd name="connsiteX1" fmla="*/ 1246862 w 1941278"/>
                <a:gd name="connsiteY1" fmla="*/ 300234 h 2457441"/>
                <a:gd name="connsiteX2" fmla="*/ 1248351 w 1941278"/>
                <a:gd name="connsiteY2" fmla="*/ 306177 h 2457441"/>
                <a:gd name="connsiteX3" fmla="*/ 1325236 w 1941278"/>
                <a:gd name="connsiteY3" fmla="*/ 362667 h 2457441"/>
                <a:gd name="connsiteX4" fmla="*/ 1941278 w 1941278"/>
                <a:gd name="connsiteY4" fmla="*/ 2294149 h 2457441"/>
                <a:gd name="connsiteX5" fmla="*/ 1499111 w 1941278"/>
                <a:gd name="connsiteY5" fmla="*/ 2410424 h 2457441"/>
                <a:gd name="connsiteX6" fmla="*/ 1194009 w 1941278"/>
                <a:gd name="connsiteY6" fmla="*/ 559178 h 2457441"/>
                <a:gd name="connsiteX7" fmla="*/ 1160232 w 1941278"/>
                <a:gd name="connsiteY7" fmla="*/ 386763 h 2457441"/>
                <a:gd name="connsiteX8" fmla="*/ 1000979 w 1941278"/>
                <a:gd name="connsiteY8" fmla="*/ 381713 h 2457441"/>
                <a:gd name="connsiteX9" fmla="*/ 403763 w 1941278"/>
                <a:gd name="connsiteY9" fmla="*/ 467027 h 2457441"/>
                <a:gd name="connsiteX10" fmla="*/ 358499 w 1941278"/>
                <a:gd name="connsiteY10" fmla="*/ 481143 h 2457441"/>
                <a:gd name="connsiteX11" fmla="*/ 365408 w 1941278"/>
                <a:gd name="connsiteY11" fmla="*/ 589470 h 2457441"/>
                <a:gd name="connsiteX12" fmla="*/ 541145 w 1941278"/>
                <a:gd name="connsiteY12" fmla="*/ 2457441 h 2457441"/>
                <a:gd name="connsiteX13" fmla="*/ 83945 w 1941278"/>
                <a:gd name="connsiteY13" fmla="*/ 2457441 h 2457441"/>
                <a:gd name="connsiteX14" fmla="*/ 188519 w 1941278"/>
                <a:gd name="connsiteY14" fmla="*/ 432794 h 2457441"/>
                <a:gd name="connsiteX15" fmla="*/ 219093 w 1941278"/>
                <a:gd name="connsiteY15" fmla="*/ 394984 h 2457441"/>
                <a:gd name="connsiteX16" fmla="*/ 230181 w 1941278"/>
                <a:gd name="connsiteY16" fmla="*/ 345140 h 2457441"/>
                <a:gd name="connsiteX17" fmla="*/ 681805 w 1941278"/>
                <a:gd name="connsiteY17" fmla="*/ 5191 h 245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1278" h="2457441">
                  <a:moveTo>
                    <a:pt x="681805" y="5191"/>
                  </a:moveTo>
                  <a:cubicBezTo>
                    <a:pt x="937442" y="-27860"/>
                    <a:pt x="1170822" y="99992"/>
                    <a:pt x="1246862" y="300234"/>
                  </a:cubicBezTo>
                  <a:lnTo>
                    <a:pt x="1248351" y="306177"/>
                  </a:lnTo>
                  <a:lnTo>
                    <a:pt x="1325236" y="362667"/>
                  </a:lnTo>
                  <a:cubicBezTo>
                    <a:pt x="1844913" y="806114"/>
                    <a:pt x="1713479" y="1664635"/>
                    <a:pt x="1941278" y="2294149"/>
                  </a:cubicBezTo>
                  <a:lnTo>
                    <a:pt x="1499111" y="2410424"/>
                  </a:lnTo>
                  <a:cubicBezTo>
                    <a:pt x="1536773" y="1733427"/>
                    <a:pt x="1326678" y="1162945"/>
                    <a:pt x="1194009" y="559178"/>
                  </a:cubicBezTo>
                  <a:lnTo>
                    <a:pt x="1160232" y="386763"/>
                  </a:lnTo>
                  <a:lnTo>
                    <a:pt x="1000979" y="381713"/>
                  </a:lnTo>
                  <a:cubicBezTo>
                    <a:pt x="799469" y="386155"/>
                    <a:pt x="598436" y="414847"/>
                    <a:pt x="403763" y="467027"/>
                  </a:cubicBezTo>
                  <a:lnTo>
                    <a:pt x="358499" y="481143"/>
                  </a:lnTo>
                  <a:lnTo>
                    <a:pt x="365408" y="589470"/>
                  </a:lnTo>
                  <a:cubicBezTo>
                    <a:pt x="390650" y="1207126"/>
                    <a:pt x="332548" y="1812281"/>
                    <a:pt x="541145" y="2457441"/>
                  </a:cubicBezTo>
                  <a:lnTo>
                    <a:pt x="83945" y="2457441"/>
                  </a:lnTo>
                  <a:cubicBezTo>
                    <a:pt x="144157" y="1790691"/>
                    <a:pt x="-201294" y="993824"/>
                    <a:pt x="188519" y="432794"/>
                  </a:cubicBezTo>
                  <a:lnTo>
                    <a:pt x="219093" y="394984"/>
                  </a:lnTo>
                  <a:lnTo>
                    <a:pt x="230181" y="345140"/>
                  </a:lnTo>
                  <a:cubicBezTo>
                    <a:pt x="289447" y="172016"/>
                    <a:pt x="462686" y="33520"/>
                    <a:pt x="681805" y="5191"/>
                  </a:cubicBezTo>
                  <a:close/>
                </a:path>
              </a:pathLst>
            </a:custGeom>
            <a:solidFill>
              <a:srgbClr val="D9D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4953000" y="685800"/>
              <a:ext cx="1371600" cy="2286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5249092" y="720635"/>
              <a:ext cx="838200" cy="128954"/>
              <a:chOff x="6705600" y="2057400"/>
              <a:chExt cx="3229790" cy="727663"/>
            </a:xfrm>
          </p:grpSpPr>
          <p:grpSp>
            <p:nvGrpSpPr>
              <p:cNvPr id="153" name="Group 152"/>
              <p:cNvGrpSpPr/>
              <p:nvPr/>
            </p:nvGrpSpPr>
            <p:grpSpPr>
              <a:xfrm>
                <a:off x="6705600" y="2057400"/>
                <a:ext cx="1403167" cy="727663"/>
                <a:chOff x="6705600" y="2057400"/>
                <a:chExt cx="1403167" cy="727663"/>
              </a:xfrm>
            </p:grpSpPr>
            <p:sp>
              <p:nvSpPr>
                <p:cNvPr id="163" name="Left-Right-Up Arrow 162"/>
                <p:cNvSpPr/>
                <p:nvPr/>
              </p:nvSpPr>
              <p:spPr>
                <a:xfrm rot="10800000">
                  <a:off x="67056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a:off x="73152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7924800" y="2057400"/>
                <a:ext cx="1403167" cy="727663"/>
                <a:chOff x="6705600" y="2057400"/>
                <a:chExt cx="1403167" cy="727663"/>
              </a:xfrm>
            </p:grpSpPr>
            <p:sp>
              <p:nvSpPr>
                <p:cNvPr id="161" name="Left-Right-Up Arrow 160"/>
                <p:cNvSpPr/>
                <p:nvPr/>
              </p:nvSpPr>
              <p:spPr>
                <a:xfrm rot="10800000">
                  <a:off x="67056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7315200"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Left-Right-Up Arrow 154"/>
              <p:cNvSpPr/>
              <p:nvPr/>
            </p:nvSpPr>
            <p:spPr>
              <a:xfrm rot="10800000">
                <a:off x="9141823" y="2057400"/>
                <a:ext cx="793567" cy="727663"/>
              </a:xfrm>
              <a:prstGeom prst="leftRightUpArrow">
                <a:avLst>
                  <a:gd name="adj1" fmla="val 46858"/>
                  <a:gd name="adj2" fmla="val 21721"/>
                  <a:gd name="adj3" fmla="val 25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Up Arrow 195"/>
              <p:cNvSpPr/>
              <p:nvPr/>
            </p:nvSpPr>
            <p:spPr>
              <a:xfrm rot="10800000">
                <a:off x="6934200" y="215101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Up Arrow 195"/>
              <p:cNvSpPr/>
              <p:nvPr/>
            </p:nvSpPr>
            <p:spPr>
              <a:xfrm rot="10800000" flipH="1" flipV="1">
                <a:off x="7548155" y="2373085"/>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Right-Up Arrow 195"/>
              <p:cNvSpPr/>
              <p:nvPr/>
            </p:nvSpPr>
            <p:spPr>
              <a:xfrm rot="10800000" flipH="1" flipV="1">
                <a:off x="8780418" y="239485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Up Arrow 195"/>
              <p:cNvSpPr/>
              <p:nvPr/>
            </p:nvSpPr>
            <p:spPr>
              <a:xfrm rot="10800000">
                <a:off x="8153400" y="2133600"/>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eft-Right-Up Arrow 195"/>
              <p:cNvSpPr/>
              <p:nvPr/>
            </p:nvSpPr>
            <p:spPr>
              <a:xfrm rot="10800000">
                <a:off x="9381308" y="2151017"/>
                <a:ext cx="304800" cy="304800"/>
              </a:xfrm>
              <a:custGeom>
                <a:avLst/>
                <a:gdLst>
                  <a:gd name="connsiteX0" fmla="*/ 0 w 793567"/>
                  <a:gd name="connsiteY0" fmla="*/ 569607 h 727663"/>
                  <a:gd name="connsiteX1" fmla="*/ 181916 w 793567"/>
                  <a:gd name="connsiteY1" fmla="*/ 411552 h 727663"/>
                  <a:gd name="connsiteX2" fmla="*/ 181916 w 793567"/>
                  <a:gd name="connsiteY2" fmla="*/ 411552 h 727663"/>
                  <a:gd name="connsiteX3" fmla="*/ 238728 w 793567"/>
                  <a:gd name="connsiteY3" fmla="*/ 411552 h 727663"/>
                  <a:gd name="connsiteX4" fmla="*/ 238728 w 793567"/>
                  <a:gd name="connsiteY4" fmla="*/ 181916 h 727663"/>
                  <a:gd name="connsiteX5" fmla="*/ 238728 w 793567"/>
                  <a:gd name="connsiteY5" fmla="*/ 181916 h 727663"/>
                  <a:gd name="connsiteX6" fmla="*/ 396784 w 793567"/>
                  <a:gd name="connsiteY6" fmla="*/ 0 h 727663"/>
                  <a:gd name="connsiteX7" fmla="*/ 554839 w 793567"/>
                  <a:gd name="connsiteY7" fmla="*/ 181916 h 727663"/>
                  <a:gd name="connsiteX8" fmla="*/ 554839 w 793567"/>
                  <a:gd name="connsiteY8" fmla="*/ 181916 h 727663"/>
                  <a:gd name="connsiteX9" fmla="*/ 554839 w 793567"/>
                  <a:gd name="connsiteY9" fmla="*/ 411552 h 727663"/>
                  <a:gd name="connsiteX10" fmla="*/ 611651 w 793567"/>
                  <a:gd name="connsiteY10" fmla="*/ 411552 h 727663"/>
                  <a:gd name="connsiteX11" fmla="*/ 611651 w 793567"/>
                  <a:gd name="connsiteY11" fmla="*/ 411552 h 727663"/>
                  <a:gd name="connsiteX12" fmla="*/ 793567 w 793567"/>
                  <a:gd name="connsiteY12" fmla="*/ 569607 h 727663"/>
                  <a:gd name="connsiteX13" fmla="*/ 611651 w 793567"/>
                  <a:gd name="connsiteY13" fmla="*/ 727663 h 727663"/>
                  <a:gd name="connsiteX14" fmla="*/ 611651 w 793567"/>
                  <a:gd name="connsiteY14" fmla="*/ 727663 h 727663"/>
                  <a:gd name="connsiteX15" fmla="*/ 181916 w 793567"/>
                  <a:gd name="connsiteY15" fmla="*/ 727663 h 727663"/>
                  <a:gd name="connsiteX16" fmla="*/ 181916 w 793567"/>
                  <a:gd name="connsiteY16" fmla="*/ 727663 h 727663"/>
                  <a:gd name="connsiteX17" fmla="*/ 0 w 793567"/>
                  <a:gd name="connsiteY17" fmla="*/ 569607 h 727663"/>
                  <a:gd name="connsiteX0" fmla="*/ 0 w 793567"/>
                  <a:gd name="connsiteY0" fmla="*/ 387691 h 545747"/>
                  <a:gd name="connsiteX1" fmla="*/ 181916 w 793567"/>
                  <a:gd name="connsiteY1" fmla="*/ 229636 h 545747"/>
                  <a:gd name="connsiteX2" fmla="*/ 181916 w 793567"/>
                  <a:gd name="connsiteY2" fmla="*/ 229636 h 545747"/>
                  <a:gd name="connsiteX3" fmla="*/ 238728 w 793567"/>
                  <a:gd name="connsiteY3" fmla="*/ 229636 h 545747"/>
                  <a:gd name="connsiteX4" fmla="*/ 238728 w 793567"/>
                  <a:gd name="connsiteY4" fmla="*/ 0 h 545747"/>
                  <a:gd name="connsiteX5" fmla="*/ 238728 w 793567"/>
                  <a:gd name="connsiteY5" fmla="*/ 0 h 545747"/>
                  <a:gd name="connsiteX6" fmla="*/ 405493 w 793567"/>
                  <a:gd name="connsiteY6" fmla="*/ 366724 h 545747"/>
                  <a:gd name="connsiteX7" fmla="*/ 554839 w 793567"/>
                  <a:gd name="connsiteY7" fmla="*/ 0 h 545747"/>
                  <a:gd name="connsiteX8" fmla="*/ 554839 w 793567"/>
                  <a:gd name="connsiteY8" fmla="*/ 0 h 545747"/>
                  <a:gd name="connsiteX9" fmla="*/ 554839 w 793567"/>
                  <a:gd name="connsiteY9" fmla="*/ 229636 h 545747"/>
                  <a:gd name="connsiteX10" fmla="*/ 611651 w 793567"/>
                  <a:gd name="connsiteY10" fmla="*/ 229636 h 545747"/>
                  <a:gd name="connsiteX11" fmla="*/ 611651 w 793567"/>
                  <a:gd name="connsiteY11" fmla="*/ 229636 h 545747"/>
                  <a:gd name="connsiteX12" fmla="*/ 793567 w 793567"/>
                  <a:gd name="connsiteY12" fmla="*/ 387691 h 545747"/>
                  <a:gd name="connsiteX13" fmla="*/ 611651 w 793567"/>
                  <a:gd name="connsiteY13" fmla="*/ 545747 h 545747"/>
                  <a:gd name="connsiteX14" fmla="*/ 611651 w 793567"/>
                  <a:gd name="connsiteY14" fmla="*/ 545747 h 545747"/>
                  <a:gd name="connsiteX15" fmla="*/ 181916 w 793567"/>
                  <a:gd name="connsiteY15" fmla="*/ 545747 h 545747"/>
                  <a:gd name="connsiteX16" fmla="*/ 181916 w 793567"/>
                  <a:gd name="connsiteY16" fmla="*/ 545747 h 545747"/>
                  <a:gd name="connsiteX17" fmla="*/ 0 w 793567"/>
                  <a:gd name="connsiteY17" fmla="*/ 387691 h 5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567" h="545747">
                    <a:moveTo>
                      <a:pt x="0" y="387691"/>
                    </a:moveTo>
                    <a:lnTo>
                      <a:pt x="181916" y="229636"/>
                    </a:lnTo>
                    <a:lnTo>
                      <a:pt x="181916" y="229636"/>
                    </a:lnTo>
                    <a:lnTo>
                      <a:pt x="238728" y="229636"/>
                    </a:lnTo>
                    <a:lnTo>
                      <a:pt x="238728" y="0"/>
                    </a:lnTo>
                    <a:lnTo>
                      <a:pt x="238728" y="0"/>
                    </a:lnTo>
                    <a:lnTo>
                      <a:pt x="405493" y="366724"/>
                    </a:lnTo>
                    <a:lnTo>
                      <a:pt x="554839" y="0"/>
                    </a:lnTo>
                    <a:lnTo>
                      <a:pt x="554839" y="0"/>
                    </a:lnTo>
                    <a:lnTo>
                      <a:pt x="554839" y="229636"/>
                    </a:lnTo>
                    <a:lnTo>
                      <a:pt x="611651" y="229636"/>
                    </a:lnTo>
                    <a:lnTo>
                      <a:pt x="611651" y="229636"/>
                    </a:lnTo>
                    <a:lnTo>
                      <a:pt x="793567" y="387691"/>
                    </a:lnTo>
                    <a:lnTo>
                      <a:pt x="611651" y="545747"/>
                    </a:lnTo>
                    <a:lnTo>
                      <a:pt x="611651" y="545747"/>
                    </a:lnTo>
                    <a:lnTo>
                      <a:pt x="181916" y="545747"/>
                    </a:lnTo>
                    <a:lnTo>
                      <a:pt x="181916" y="545747"/>
                    </a:lnTo>
                    <a:lnTo>
                      <a:pt x="0" y="387691"/>
                    </a:lnTo>
                    <a:close/>
                  </a:path>
                </a:pathLst>
              </a:cu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5082862" y="1320085"/>
            <a:ext cx="1633539" cy="3063096"/>
            <a:chOff x="2046880" y="2204283"/>
            <a:chExt cx="1633539" cy="3063096"/>
          </a:xfrm>
        </p:grpSpPr>
        <p:sp>
          <p:nvSpPr>
            <p:cNvPr id="178" name="Freeform 177"/>
            <p:cNvSpPr/>
            <p:nvPr/>
          </p:nvSpPr>
          <p:spPr>
            <a:xfrm rot="20909514" flipH="1">
              <a:off x="2046880" y="2204283"/>
              <a:ext cx="1633539" cy="1852843"/>
            </a:xfrm>
            <a:custGeom>
              <a:avLst/>
              <a:gdLst>
                <a:gd name="connsiteX0" fmla="*/ 720516 w 2203117"/>
                <a:gd name="connsiteY0" fmla="*/ 34642 h 2225507"/>
                <a:gd name="connsiteX1" fmla="*/ 131444 w 2203117"/>
                <a:gd name="connsiteY1" fmla="*/ 387866 h 2225507"/>
                <a:gd name="connsiteX2" fmla="*/ 153530 w 2203117"/>
                <a:gd name="connsiteY2" fmla="*/ 430386 h 2225507"/>
                <a:gd name="connsiteX3" fmla="*/ 189468 w 2203117"/>
                <a:gd name="connsiteY3" fmla="*/ 457625 h 2225507"/>
                <a:gd name="connsiteX4" fmla="*/ 178832 w 2203117"/>
                <a:gd name="connsiteY4" fmla="*/ 585022 h 2225507"/>
                <a:gd name="connsiteX5" fmla="*/ 0 w 2203117"/>
                <a:gd name="connsiteY5" fmla="*/ 2089457 h 2225507"/>
                <a:gd name="connsiteX6" fmla="*/ 585397 w 2203117"/>
                <a:gd name="connsiteY6" fmla="*/ 2033469 h 2225507"/>
                <a:gd name="connsiteX7" fmla="*/ 512904 w 2203117"/>
                <a:gd name="connsiteY7" fmla="*/ 515903 h 2225507"/>
                <a:gd name="connsiteX8" fmla="*/ 561101 w 2203117"/>
                <a:gd name="connsiteY8" fmla="*/ 515345 h 2225507"/>
                <a:gd name="connsiteX9" fmla="*/ 811730 w 2203117"/>
                <a:gd name="connsiteY9" fmla="*/ 482650 h 2225507"/>
                <a:gd name="connsiteX10" fmla="*/ 938714 w 2203117"/>
                <a:gd name="connsiteY10" fmla="*/ 452057 h 2225507"/>
                <a:gd name="connsiteX11" fmla="*/ 1055050 w 2203117"/>
                <a:gd name="connsiteY11" fmla="*/ 414794 h 2225507"/>
                <a:gd name="connsiteX12" fmla="*/ 1633499 w 2203117"/>
                <a:gd name="connsiteY12" fmla="*/ 1745111 h 2225507"/>
                <a:gd name="connsiteX13" fmla="*/ 2203117 w 2203117"/>
                <a:gd name="connsiteY13" fmla="*/ 1520634 h 2225507"/>
                <a:gd name="connsiteX14" fmla="*/ 1398159 w 2203117"/>
                <a:gd name="connsiteY14" fmla="*/ 323549 h 2225507"/>
                <a:gd name="connsiteX15" fmla="*/ 1349811 w 2203117"/>
                <a:gd name="connsiteY15" fmla="*/ 245341 h 2225507"/>
                <a:gd name="connsiteX16" fmla="*/ 1368678 w 2203117"/>
                <a:gd name="connsiteY16" fmla="*/ 226773 h 2225507"/>
                <a:gd name="connsiteX17" fmla="*/ 1400802 w 2203117"/>
                <a:gd name="connsiteY17" fmla="*/ 129426 h 2225507"/>
                <a:gd name="connsiteX18" fmla="*/ 720516 w 2203117"/>
                <a:gd name="connsiteY18" fmla="*/ 34642 h 2225507"/>
                <a:gd name="connsiteX0" fmla="*/ 720516 w 2203117"/>
                <a:gd name="connsiteY0" fmla="*/ 21413 h 2212278"/>
                <a:gd name="connsiteX1" fmla="*/ 131444 w 2203117"/>
                <a:gd name="connsiteY1" fmla="*/ 374637 h 2212278"/>
                <a:gd name="connsiteX2" fmla="*/ 153530 w 2203117"/>
                <a:gd name="connsiteY2" fmla="*/ 417157 h 2212278"/>
                <a:gd name="connsiteX3" fmla="*/ 189468 w 2203117"/>
                <a:gd name="connsiteY3" fmla="*/ 444396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266270 w 2203117"/>
                <a:gd name="connsiteY3" fmla="*/ 428759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163868 w 2203117"/>
                <a:gd name="connsiteY3" fmla="*/ 449608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117" h="2212278">
                  <a:moveTo>
                    <a:pt x="720516" y="21413"/>
                  </a:moveTo>
                  <a:cubicBezTo>
                    <a:pt x="525180" y="64145"/>
                    <a:pt x="106256" y="250923"/>
                    <a:pt x="131444" y="374637"/>
                  </a:cubicBezTo>
                  <a:cubicBezTo>
                    <a:pt x="134593" y="390102"/>
                    <a:pt x="142107" y="404296"/>
                    <a:pt x="153530" y="417157"/>
                  </a:cubicBezTo>
                  <a:lnTo>
                    <a:pt x="163868" y="449608"/>
                  </a:lnTo>
                  <a:lnTo>
                    <a:pt x="178832" y="571793"/>
                  </a:lnTo>
                  <a:cubicBezTo>
                    <a:pt x="150448" y="1071128"/>
                    <a:pt x="200131" y="1565106"/>
                    <a:pt x="0" y="2076228"/>
                  </a:cubicBezTo>
                  <a:cubicBezTo>
                    <a:pt x="223923" y="2412156"/>
                    <a:pt x="361475" y="2020240"/>
                    <a:pt x="585397" y="2020240"/>
                  </a:cubicBezTo>
                  <a:lnTo>
                    <a:pt x="512904" y="502674"/>
                  </a:lnTo>
                  <a:lnTo>
                    <a:pt x="561101" y="502116"/>
                  </a:lnTo>
                  <a:cubicBezTo>
                    <a:pt x="639340" y="497992"/>
                    <a:pt x="724100" y="487263"/>
                    <a:pt x="811730" y="469421"/>
                  </a:cubicBezTo>
                  <a:cubicBezTo>
                    <a:pt x="855546" y="460501"/>
                    <a:pt x="898005" y="450224"/>
                    <a:pt x="938714" y="438828"/>
                  </a:cubicBezTo>
                  <a:lnTo>
                    <a:pt x="1055050" y="401565"/>
                  </a:lnTo>
                  <a:lnTo>
                    <a:pt x="1633499" y="1731882"/>
                  </a:lnTo>
                  <a:cubicBezTo>
                    <a:pt x="1842301" y="1627792"/>
                    <a:pt x="2136821" y="1897356"/>
                    <a:pt x="2203117" y="1507405"/>
                  </a:cubicBezTo>
                  <a:cubicBezTo>
                    <a:pt x="1799675" y="1165490"/>
                    <a:pt x="1636451" y="722040"/>
                    <a:pt x="1398159" y="310320"/>
                  </a:cubicBezTo>
                  <a:lnTo>
                    <a:pt x="1349811" y="232112"/>
                  </a:lnTo>
                  <a:lnTo>
                    <a:pt x="1368678" y="213544"/>
                  </a:lnTo>
                  <a:cubicBezTo>
                    <a:pt x="1395339" y="180205"/>
                    <a:pt x="1309756" y="149170"/>
                    <a:pt x="1303459" y="118242"/>
                  </a:cubicBezTo>
                  <a:cubicBezTo>
                    <a:pt x="1278271" y="-5472"/>
                    <a:pt x="915852" y="-21319"/>
                    <a:pt x="720516" y="2141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2362200" y="2514599"/>
              <a:ext cx="1247705" cy="2752780"/>
              <a:chOff x="2419761" y="2581220"/>
              <a:chExt cx="1247705" cy="2752780"/>
            </a:xfrm>
          </p:grpSpPr>
          <p:sp>
            <p:nvSpPr>
              <p:cNvPr id="180" name="Oval 179"/>
              <p:cNvSpPr/>
              <p:nvPr/>
            </p:nvSpPr>
            <p:spPr>
              <a:xfrm rot="2332152">
                <a:off x="2716194" y="4805281"/>
                <a:ext cx="287404" cy="52871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708024">
                <a:off x="3013598" y="4835341"/>
                <a:ext cx="300953" cy="5378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333935" y="4085805"/>
                <a:ext cx="333531" cy="5287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419761" y="4085805"/>
                <a:ext cx="327477" cy="5287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a:off x="2438400" y="2581221"/>
                <a:ext cx="1066800" cy="1655594"/>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1733689" flipH="1">
                <a:off x="2463776" y="3512638"/>
                <a:ext cx="684480" cy="1009372"/>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9866311">
                <a:off x="2952690" y="3464573"/>
                <a:ext cx="684480" cy="1009372"/>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Merge 186"/>
              <p:cNvSpPr/>
              <p:nvPr/>
            </p:nvSpPr>
            <p:spPr>
              <a:xfrm rot="10800000">
                <a:off x="2600566" y="3220628"/>
                <a:ext cx="880044" cy="1873111"/>
              </a:xfrm>
              <a:prstGeom prst="flowChartMerg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lowchart: Merge 187"/>
              <p:cNvSpPr/>
              <p:nvPr/>
            </p:nvSpPr>
            <p:spPr>
              <a:xfrm>
                <a:off x="2822247" y="3377120"/>
                <a:ext cx="442734" cy="420292"/>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Trapezoid 188"/>
              <p:cNvSpPr/>
              <p:nvPr/>
            </p:nvSpPr>
            <p:spPr>
              <a:xfrm rot="393591" flipH="1">
                <a:off x="2611263" y="3478990"/>
                <a:ext cx="416421" cy="1634334"/>
              </a:xfrm>
              <a:prstGeom prst="trapezoid">
                <a:avLst>
                  <a:gd name="adj" fmla="val 3742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1062122">
                <a:off x="3090109" y="3460831"/>
                <a:ext cx="416421" cy="1619157"/>
              </a:xfrm>
              <a:prstGeom prst="trapezoid">
                <a:avLst>
                  <a:gd name="adj" fmla="val 3555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701501" y="2595779"/>
                <a:ext cx="684225" cy="9613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a:off x="2551673" y="2581220"/>
                <a:ext cx="853341" cy="302951"/>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2572161" y="2581221"/>
                <a:ext cx="903997" cy="1130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p:nvPr/>
            </p:nvGrpSpPr>
            <p:grpSpPr>
              <a:xfrm rot="4878932" flipV="1">
                <a:off x="2933581" y="4279293"/>
                <a:ext cx="762001" cy="163048"/>
                <a:chOff x="5881772" y="938753"/>
                <a:chExt cx="715875" cy="153178"/>
              </a:xfrm>
            </p:grpSpPr>
            <p:grpSp>
              <p:nvGrpSpPr>
                <p:cNvPr id="216" name="Group 215"/>
                <p:cNvGrpSpPr/>
                <p:nvPr/>
              </p:nvGrpSpPr>
              <p:grpSpPr>
                <a:xfrm rot="2670115">
                  <a:off x="5881772" y="940897"/>
                  <a:ext cx="152122" cy="148890"/>
                  <a:chOff x="5757466" y="974350"/>
                  <a:chExt cx="1743980" cy="1706926"/>
                </a:xfrm>
              </p:grpSpPr>
              <p:sp>
                <p:nvSpPr>
                  <p:cNvPr id="232" name="Donut 2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Donut 2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Donut 2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Donut 2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216"/>
                <p:cNvGrpSpPr/>
                <p:nvPr/>
              </p:nvGrpSpPr>
              <p:grpSpPr>
                <a:xfrm rot="2670115">
                  <a:off x="6072548" y="943041"/>
                  <a:ext cx="152122" cy="148890"/>
                  <a:chOff x="5757466" y="974350"/>
                  <a:chExt cx="1743980" cy="1706926"/>
                </a:xfrm>
              </p:grpSpPr>
              <p:sp>
                <p:nvSpPr>
                  <p:cNvPr id="228" name="Donut 22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Donut 22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onut 22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onut 23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8" name="Group 217"/>
                <p:cNvGrpSpPr/>
                <p:nvPr/>
              </p:nvGrpSpPr>
              <p:grpSpPr>
                <a:xfrm rot="2670115">
                  <a:off x="6256892" y="943040"/>
                  <a:ext cx="152122" cy="148890"/>
                  <a:chOff x="5757466" y="974350"/>
                  <a:chExt cx="1743980" cy="1706926"/>
                </a:xfrm>
              </p:grpSpPr>
              <p:sp>
                <p:nvSpPr>
                  <p:cNvPr id="224" name="Donut 22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onut 22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Donut 22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Donut 22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9" name="Group 218"/>
                <p:cNvGrpSpPr/>
                <p:nvPr/>
              </p:nvGrpSpPr>
              <p:grpSpPr>
                <a:xfrm rot="2670115">
                  <a:off x="6445525" y="938753"/>
                  <a:ext cx="152122" cy="148890"/>
                  <a:chOff x="5757466" y="974350"/>
                  <a:chExt cx="1743980" cy="1706926"/>
                </a:xfrm>
              </p:grpSpPr>
              <p:sp>
                <p:nvSpPr>
                  <p:cNvPr id="220" name="Donut 21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onut 22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22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Donut 22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5" name="Group 194"/>
              <p:cNvGrpSpPr/>
              <p:nvPr/>
            </p:nvGrpSpPr>
            <p:grpSpPr>
              <a:xfrm rot="16721068" flipH="1" flipV="1">
                <a:off x="2432837" y="4301064"/>
                <a:ext cx="762001" cy="163048"/>
                <a:chOff x="5881772" y="938753"/>
                <a:chExt cx="715875" cy="153178"/>
              </a:xfrm>
            </p:grpSpPr>
            <p:grpSp>
              <p:nvGrpSpPr>
                <p:cNvPr id="196" name="Group 195"/>
                <p:cNvGrpSpPr/>
                <p:nvPr/>
              </p:nvGrpSpPr>
              <p:grpSpPr>
                <a:xfrm rot="2670115">
                  <a:off x="5881772" y="940897"/>
                  <a:ext cx="152122" cy="148890"/>
                  <a:chOff x="5757466" y="974350"/>
                  <a:chExt cx="1743980" cy="1706926"/>
                </a:xfrm>
              </p:grpSpPr>
              <p:sp>
                <p:nvSpPr>
                  <p:cNvPr id="212" name="Donut 21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onut 21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Donut 21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1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7" name="Group 196"/>
                <p:cNvGrpSpPr/>
                <p:nvPr/>
              </p:nvGrpSpPr>
              <p:grpSpPr>
                <a:xfrm rot="2670115">
                  <a:off x="6072548" y="943041"/>
                  <a:ext cx="152122" cy="148890"/>
                  <a:chOff x="5757466" y="974350"/>
                  <a:chExt cx="1743980" cy="1706926"/>
                </a:xfrm>
              </p:grpSpPr>
              <p:sp>
                <p:nvSpPr>
                  <p:cNvPr id="208" name="Donut 20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nut 20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0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21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rot="2670115">
                  <a:off x="6256892" y="943040"/>
                  <a:ext cx="152122" cy="148890"/>
                  <a:chOff x="5757466" y="974350"/>
                  <a:chExt cx="1743980" cy="1706926"/>
                </a:xfrm>
              </p:grpSpPr>
              <p:sp>
                <p:nvSpPr>
                  <p:cNvPr id="204" name="Donut 20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9" name="Group 198"/>
                <p:cNvGrpSpPr/>
                <p:nvPr/>
              </p:nvGrpSpPr>
              <p:grpSpPr>
                <a:xfrm rot="2670115">
                  <a:off x="6445525" y="938753"/>
                  <a:ext cx="152122" cy="148890"/>
                  <a:chOff x="5757466" y="974350"/>
                  <a:chExt cx="1743980" cy="1706926"/>
                </a:xfrm>
              </p:grpSpPr>
              <p:sp>
                <p:nvSpPr>
                  <p:cNvPr id="200" name="Donut 1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onut 2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36" name="Group 235"/>
          <p:cNvGrpSpPr/>
          <p:nvPr/>
        </p:nvGrpSpPr>
        <p:grpSpPr>
          <a:xfrm>
            <a:off x="7064062" y="1396285"/>
            <a:ext cx="1600200" cy="3041060"/>
            <a:chOff x="4409072" y="1676400"/>
            <a:chExt cx="1363274" cy="2590800"/>
          </a:xfrm>
        </p:grpSpPr>
        <p:sp>
          <p:nvSpPr>
            <p:cNvPr id="237" name="Oval 236"/>
            <p:cNvSpPr/>
            <p:nvPr/>
          </p:nvSpPr>
          <p:spPr>
            <a:xfrm rot="1569803" flipH="1">
              <a:off x="4804158" y="3841868"/>
              <a:ext cx="267524" cy="42533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9465854" flipH="1">
              <a:off x="5146917" y="3841868"/>
              <a:ext cx="267524" cy="42533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flipH="1">
              <a:off x="4571999" y="2133600"/>
              <a:ext cx="533400" cy="108120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rot="626040" flipH="1">
              <a:off x="5278441" y="2041772"/>
              <a:ext cx="285328" cy="124043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4648200" y="2667000"/>
              <a:ext cx="914400" cy="1447800"/>
            </a:xfrm>
            <a:prstGeom prst="trapezoid">
              <a:avLst>
                <a:gd name="adj" fmla="val 33571"/>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flipH="1">
              <a:off x="4876800" y="2590800"/>
              <a:ext cx="457200" cy="433181"/>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flipH="1">
              <a:off x="5018818" y="2499171"/>
              <a:ext cx="153963" cy="27508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flipH="1">
              <a:off x="4766729" y="1749600"/>
              <a:ext cx="637469" cy="9032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3097194" flipH="1">
              <a:off x="4976744" y="1746155"/>
              <a:ext cx="581492" cy="38309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981421" flipH="1">
              <a:off x="4622450" y="1778450"/>
              <a:ext cx="581492" cy="38309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7878784" flipH="1">
              <a:off x="4344700" y="3292720"/>
              <a:ext cx="330136" cy="20139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rot="14884799" flipH="1">
              <a:off x="5476942" y="3285290"/>
              <a:ext cx="311292" cy="1898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flipH="1">
              <a:off x="4495800" y="1676400"/>
              <a:ext cx="1276546" cy="1641999"/>
            </a:xfrm>
            <a:custGeom>
              <a:avLst/>
              <a:gdLst>
                <a:gd name="connsiteX0" fmla="*/ 676042 w 1352746"/>
                <a:gd name="connsiteY0" fmla="*/ 0 h 1718199"/>
                <a:gd name="connsiteX1" fmla="*/ 106378 w 1352746"/>
                <a:gd name="connsiteY1" fmla="*/ 470849 h 1718199"/>
                <a:gd name="connsiteX2" fmla="*/ 110346 w 1352746"/>
                <a:gd name="connsiteY2" fmla="*/ 470849 h 1718199"/>
                <a:gd name="connsiteX3" fmla="*/ 0 w 1352746"/>
                <a:gd name="connsiteY3" fmla="*/ 1718199 h 1718199"/>
                <a:gd name="connsiteX4" fmla="*/ 364324 w 1352746"/>
                <a:gd name="connsiteY4" fmla="*/ 1718199 h 1718199"/>
                <a:gd name="connsiteX5" fmla="*/ 253979 w 1352746"/>
                <a:gd name="connsiteY5" fmla="*/ 470849 h 1718199"/>
                <a:gd name="connsiteX6" fmla="*/ 341803 w 1352746"/>
                <a:gd name="connsiteY6" fmla="*/ 470849 h 1718199"/>
                <a:gd name="connsiteX7" fmla="*/ 676042 w 1352746"/>
                <a:gd name="connsiteY7" fmla="*/ 235424 h 1718199"/>
                <a:gd name="connsiteX8" fmla="*/ 1010281 w 1352746"/>
                <a:gd name="connsiteY8" fmla="*/ 470849 h 1718199"/>
                <a:gd name="connsiteX9" fmla="*/ 1140763 w 1352746"/>
                <a:gd name="connsiteY9" fmla="*/ 470849 h 1718199"/>
                <a:gd name="connsiteX10" fmla="*/ 1047946 w 1352746"/>
                <a:gd name="connsiteY10" fmla="*/ 1715501 h 1718199"/>
                <a:gd name="connsiteX11" fmla="*/ 1352746 w 1352746"/>
                <a:gd name="connsiteY11" fmla="*/ 1715501 h 1718199"/>
                <a:gd name="connsiteX12" fmla="*/ 1253229 w 1352746"/>
                <a:gd name="connsiteY12" fmla="*/ 381000 h 1718199"/>
                <a:gd name="connsiteX13" fmla="*/ 1234748 w 1352746"/>
                <a:gd name="connsiteY13" fmla="*/ 381000 h 1718199"/>
                <a:gd name="connsiteX14" fmla="*/ 1234133 w 1352746"/>
                <a:gd name="connsiteY14" fmla="*/ 375956 h 1718199"/>
                <a:gd name="connsiteX15" fmla="*/ 676042 w 1352746"/>
                <a:gd name="connsiteY15" fmla="*/ 0 h 17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2746" h="1718199">
                  <a:moveTo>
                    <a:pt x="676042" y="0"/>
                  </a:moveTo>
                  <a:cubicBezTo>
                    <a:pt x="361425" y="0"/>
                    <a:pt x="106378" y="210806"/>
                    <a:pt x="106378" y="470849"/>
                  </a:cubicBezTo>
                  <a:lnTo>
                    <a:pt x="110346" y="470849"/>
                  </a:lnTo>
                  <a:lnTo>
                    <a:pt x="0" y="1718199"/>
                  </a:lnTo>
                  <a:lnTo>
                    <a:pt x="364324" y="1718199"/>
                  </a:lnTo>
                  <a:lnTo>
                    <a:pt x="253979" y="470849"/>
                  </a:lnTo>
                  <a:lnTo>
                    <a:pt x="341803" y="470849"/>
                  </a:lnTo>
                  <a:cubicBezTo>
                    <a:pt x="341803" y="340827"/>
                    <a:pt x="491447" y="235424"/>
                    <a:pt x="676042" y="235424"/>
                  </a:cubicBezTo>
                  <a:cubicBezTo>
                    <a:pt x="860637" y="235424"/>
                    <a:pt x="1010281" y="340827"/>
                    <a:pt x="1010281" y="470849"/>
                  </a:cubicBezTo>
                  <a:lnTo>
                    <a:pt x="1140763" y="470849"/>
                  </a:lnTo>
                  <a:lnTo>
                    <a:pt x="1047946" y="1715501"/>
                  </a:lnTo>
                  <a:lnTo>
                    <a:pt x="1352746" y="1715501"/>
                  </a:lnTo>
                  <a:lnTo>
                    <a:pt x="1253229" y="381000"/>
                  </a:lnTo>
                  <a:lnTo>
                    <a:pt x="1234748" y="381000"/>
                  </a:lnTo>
                  <a:lnTo>
                    <a:pt x="1234133" y="375956"/>
                  </a:lnTo>
                  <a:cubicBezTo>
                    <a:pt x="1181014" y="161398"/>
                    <a:pt x="951332" y="0"/>
                    <a:pt x="676042" y="0"/>
                  </a:cubicBezTo>
                  <a:close/>
                </a:path>
              </a:pathLst>
            </a:cu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0" name="Freeform 249"/>
            <p:cNvSpPr/>
            <p:nvPr/>
          </p:nvSpPr>
          <p:spPr>
            <a:xfrm rot="17793080" flipH="1">
              <a:off x="4308646" y="2804034"/>
              <a:ext cx="841359" cy="314211"/>
            </a:xfrm>
            <a:custGeom>
              <a:avLst/>
              <a:gdLst>
                <a:gd name="connsiteX0" fmla="*/ 22269 w 969653"/>
                <a:gd name="connsiteY0" fmla="*/ 101361 h 314211"/>
                <a:gd name="connsiteX1" fmla="*/ 0 w 969653"/>
                <a:gd name="connsiteY1" fmla="*/ 160998 h 314211"/>
                <a:gd name="connsiteX2" fmla="*/ 283379 w 969653"/>
                <a:gd name="connsiteY2" fmla="*/ 314211 h 314211"/>
                <a:gd name="connsiteX3" fmla="*/ 483759 w 969653"/>
                <a:gd name="connsiteY3" fmla="*/ 269336 h 314211"/>
                <a:gd name="connsiteX4" fmla="*/ 491692 w 969653"/>
                <a:gd name="connsiteY4" fmla="*/ 264137 h 314211"/>
                <a:gd name="connsiteX5" fmla="*/ 527834 w 969653"/>
                <a:gd name="connsiteY5" fmla="*/ 280259 h 314211"/>
                <a:gd name="connsiteX6" fmla="*/ 686274 w 969653"/>
                <a:gd name="connsiteY6" fmla="*/ 306426 h 314211"/>
                <a:gd name="connsiteX7" fmla="*/ 969653 w 969653"/>
                <a:gd name="connsiteY7" fmla="*/ 153213 h 314211"/>
                <a:gd name="connsiteX8" fmla="*/ 686274 w 969653"/>
                <a:gd name="connsiteY8" fmla="*/ 0 h 314211"/>
                <a:gd name="connsiteX9" fmla="*/ 485895 w 969653"/>
                <a:gd name="connsiteY9" fmla="*/ 44875 h 314211"/>
                <a:gd name="connsiteX10" fmla="*/ 477961 w 969653"/>
                <a:gd name="connsiteY10" fmla="*/ 50074 h 314211"/>
                <a:gd name="connsiteX11" fmla="*/ 441819 w 969653"/>
                <a:gd name="connsiteY11" fmla="*/ 33951 h 314211"/>
                <a:gd name="connsiteX12" fmla="*/ 283379 w 969653"/>
                <a:gd name="connsiteY12" fmla="*/ 7785 h 314211"/>
                <a:gd name="connsiteX13" fmla="*/ 22269 w 969653"/>
                <a:gd name="connsiteY13" fmla="*/ 101361 h 31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53" h="314211">
                  <a:moveTo>
                    <a:pt x="22269" y="101361"/>
                  </a:moveTo>
                  <a:cubicBezTo>
                    <a:pt x="7930" y="119691"/>
                    <a:pt x="0" y="139844"/>
                    <a:pt x="0" y="160998"/>
                  </a:cubicBezTo>
                  <a:cubicBezTo>
                    <a:pt x="0" y="245615"/>
                    <a:pt x="126873" y="314211"/>
                    <a:pt x="283379" y="314211"/>
                  </a:cubicBezTo>
                  <a:cubicBezTo>
                    <a:pt x="361633" y="314211"/>
                    <a:pt x="432477" y="297062"/>
                    <a:pt x="483759" y="269336"/>
                  </a:cubicBezTo>
                  <a:lnTo>
                    <a:pt x="491692" y="264137"/>
                  </a:lnTo>
                  <a:lnTo>
                    <a:pt x="527834" y="280259"/>
                  </a:lnTo>
                  <a:cubicBezTo>
                    <a:pt x="573061" y="296780"/>
                    <a:pt x="627584" y="306426"/>
                    <a:pt x="686274" y="306426"/>
                  </a:cubicBezTo>
                  <a:cubicBezTo>
                    <a:pt x="842780" y="306426"/>
                    <a:pt x="969653" y="237830"/>
                    <a:pt x="969653" y="153213"/>
                  </a:cubicBezTo>
                  <a:cubicBezTo>
                    <a:pt x="969653" y="68596"/>
                    <a:pt x="842780" y="0"/>
                    <a:pt x="686274" y="0"/>
                  </a:cubicBezTo>
                  <a:cubicBezTo>
                    <a:pt x="608021" y="0"/>
                    <a:pt x="537176" y="17149"/>
                    <a:pt x="485895" y="44875"/>
                  </a:cubicBezTo>
                  <a:lnTo>
                    <a:pt x="477961" y="50074"/>
                  </a:lnTo>
                  <a:lnTo>
                    <a:pt x="441819" y="33951"/>
                  </a:lnTo>
                  <a:cubicBezTo>
                    <a:pt x="396592" y="17431"/>
                    <a:pt x="342069" y="7785"/>
                    <a:pt x="283379" y="7785"/>
                  </a:cubicBezTo>
                  <a:cubicBezTo>
                    <a:pt x="166000" y="7785"/>
                    <a:pt x="65289" y="46370"/>
                    <a:pt x="22269" y="101361"/>
                  </a:cubicBezTo>
                  <a:close/>
                </a:path>
              </a:pathLst>
            </a:custGeom>
            <a:solidFill>
              <a:srgbClr val="C68C5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1" name="Freeform 250"/>
            <p:cNvSpPr/>
            <p:nvPr/>
          </p:nvSpPr>
          <p:spPr>
            <a:xfrm rot="14731420" flipH="1">
              <a:off x="5037163" y="2800395"/>
              <a:ext cx="861257" cy="314211"/>
            </a:xfrm>
            <a:custGeom>
              <a:avLst/>
              <a:gdLst>
                <a:gd name="connsiteX0" fmla="*/ 22269 w 969653"/>
                <a:gd name="connsiteY0" fmla="*/ 101361 h 314211"/>
                <a:gd name="connsiteX1" fmla="*/ 0 w 969653"/>
                <a:gd name="connsiteY1" fmla="*/ 160998 h 314211"/>
                <a:gd name="connsiteX2" fmla="*/ 283379 w 969653"/>
                <a:gd name="connsiteY2" fmla="*/ 314211 h 314211"/>
                <a:gd name="connsiteX3" fmla="*/ 483759 w 969653"/>
                <a:gd name="connsiteY3" fmla="*/ 269336 h 314211"/>
                <a:gd name="connsiteX4" fmla="*/ 491692 w 969653"/>
                <a:gd name="connsiteY4" fmla="*/ 264137 h 314211"/>
                <a:gd name="connsiteX5" fmla="*/ 527834 w 969653"/>
                <a:gd name="connsiteY5" fmla="*/ 280259 h 314211"/>
                <a:gd name="connsiteX6" fmla="*/ 686274 w 969653"/>
                <a:gd name="connsiteY6" fmla="*/ 306426 h 314211"/>
                <a:gd name="connsiteX7" fmla="*/ 969653 w 969653"/>
                <a:gd name="connsiteY7" fmla="*/ 153213 h 314211"/>
                <a:gd name="connsiteX8" fmla="*/ 686274 w 969653"/>
                <a:gd name="connsiteY8" fmla="*/ 0 h 314211"/>
                <a:gd name="connsiteX9" fmla="*/ 485895 w 969653"/>
                <a:gd name="connsiteY9" fmla="*/ 44875 h 314211"/>
                <a:gd name="connsiteX10" fmla="*/ 477961 w 969653"/>
                <a:gd name="connsiteY10" fmla="*/ 50074 h 314211"/>
                <a:gd name="connsiteX11" fmla="*/ 441819 w 969653"/>
                <a:gd name="connsiteY11" fmla="*/ 33951 h 314211"/>
                <a:gd name="connsiteX12" fmla="*/ 283379 w 969653"/>
                <a:gd name="connsiteY12" fmla="*/ 7785 h 314211"/>
                <a:gd name="connsiteX13" fmla="*/ 22269 w 969653"/>
                <a:gd name="connsiteY13" fmla="*/ 101361 h 31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53" h="314211">
                  <a:moveTo>
                    <a:pt x="22269" y="101361"/>
                  </a:moveTo>
                  <a:cubicBezTo>
                    <a:pt x="7930" y="119691"/>
                    <a:pt x="0" y="139844"/>
                    <a:pt x="0" y="160998"/>
                  </a:cubicBezTo>
                  <a:cubicBezTo>
                    <a:pt x="0" y="245615"/>
                    <a:pt x="126873" y="314211"/>
                    <a:pt x="283379" y="314211"/>
                  </a:cubicBezTo>
                  <a:cubicBezTo>
                    <a:pt x="361633" y="314211"/>
                    <a:pt x="432477" y="297062"/>
                    <a:pt x="483759" y="269336"/>
                  </a:cubicBezTo>
                  <a:lnTo>
                    <a:pt x="491692" y="264137"/>
                  </a:lnTo>
                  <a:lnTo>
                    <a:pt x="527834" y="280259"/>
                  </a:lnTo>
                  <a:cubicBezTo>
                    <a:pt x="573061" y="296780"/>
                    <a:pt x="627584" y="306426"/>
                    <a:pt x="686274" y="306426"/>
                  </a:cubicBezTo>
                  <a:cubicBezTo>
                    <a:pt x="842780" y="306426"/>
                    <a:pt x="969653" y="237830"/>
                    <a:pt x="969653" y="153213"/>
                  </a:cubicBezTo>
                  <a:cubicBezTo>
                    <a:pt x="969653" y="68596"/>
                    <a:pt x="842780" y="0"/>
                    <a:pt x="686274" y="0"/>
                  </a:cubicBezTo>
                  <a:cubicBezTo>
                    <a:pt x="608021" y="0"/>
                    <a:pt x="537176" y="17149"/>
                    <a:pt x="485895" y="44875"/>
                  </a:cubicBezTo>
                  <a:lnTo>
                    <a:pt x="477961" y="50074"/>
                  </a:lnTo>
                  <a:lnTo>
                    <a:pt x="441819" y="33951"/>
                  </a:lnTo>
                  <a:cubicBezTo>
                    <a:pt x="396592" y="17431"/>
                    <a:pt x="342069" y="7785"/>
                    <a:pt x="283379" y="7785"/>
                  </a:cubicBezTo>
                  <a:cubicBezTo>
                    <a:pt x="166000" y="7785"/>
                    <a:pt x="65289" y="46370"/>
                    <a:pt x="22269" y="101361"/>
                  </a:cubicBezTo>
                  <a:close/>
                </a:path>
              </a:pathLst>
            </a:custGeom>
            <a:solidFill>
              <a:srgbClr val="C68C5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2" name="Group 251"/>
            <p:cNvGrpSpPr/>
            <p:nvPr/>
          </p:nvGrpSpPr>
          <p:grpSpPr>
            <a:xfrm flipV="1">
              <a:off x="4706983" y="3818709"/>
              <a:ext cx="872071" cy="306216"/>
              <a:chOff x="4838700" y="1333500"/>
              <a:chExt cx="5981700" cy="2324100"/>
            </a:xfrm>
          </p:grpSpPr>
          <p:grpSp>
            <p:nvGrpSpPr>
              <p:cNvPr id="278" name="Group 277"/>
              <p:cNvGrpSpPr/>
              <p:nvPr/>
            </p:nvGrpSpPr>
            <p:grpSpPr>
              <a:xfrm>
                <a:off x="4838700" y="1333500"/>
                <a:ext cx="2209800" cy="2286000"/>
                <a:chOff x="4838700" y="1333500"/>
                <a:chExt cx="2209800" cy="2286000"/>
              </a:xfrm>
            </p:grpSpPr>
            <p:sp>
              <p:nvSpPr>
                <p:cNvPr id="295" name="Plus 294"/>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6705600" y="1371600"/>
                <a:ext cx="2209800" cy="2286000"/>
                <a:chOff x="4838700" y="1333500"/>
                <a:chExt cx="2209800" cy="2286000"/>
              </a:xfrm>
            </p:grpSpPr>
            <p:sp>
              <p:nvSpPr>
                <p:cNvPr id="289" name="Plus 288"/>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8610600" y="1341620"/>
                <a:ext cx="2209800" cy="2286000"/>
                <a:chOff x="4838700" y="1333500"/>
                <a:chExt cx="2209800" cy="2286000"/>
              </a:xfrm>
            </p:grpSpPr>
            <p:sp>
              <p:nvSpPr>
                <p:cNvPr id="283" name="Plus 282"/>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Oval 280"/>
              <p:cNvSpPr/>
              <p:nvPr/>
            </p:nvSpPr>
            <p:spPr>
              <a:xfrm>
                <a:off x="6705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610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ounded Rectangle 252"/>
            <p:cNvSpPr/>
            <p:nvPr/>
          </p:nvSpPr>
          <p:spPr>
            <a:xfrm>
              <a:off x="4572000" y="1905001"/>
              <a:ext cx="1143000" cy="152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253"/>
            <p:cNvGrpSpPr/>
            <p:nvPr/>
          </p:nvGrpSpPr>
          <p:grpSpPr>
            <a:xfrm flipV="1">
              <a:off x="4712873" y="1846218"/>
              <a:ext cx="806824" cy="216152"/>
              <a:chOff x="4838700" y="1333500"/>
              <a:chExt cx="5981700" cy="2324100"/>
            </a:xfrm>
          </p:grpSpPr>
          <p:grpSp>
            <p:nvGrpSpPr>
              <p:cNvPr id="255" name="Group 254"/>
              <p:cNvGrpSpPr/>
              <p:nvPr/>
            </p:nvGrpSpPr>
            <p:grpSpPr>
              <a:xfrm>
                <a:off x="4838700" y="1333500"/>
                <a:ext cx="2209800" cy="2286000"/>
                <a:chOff x="4838700" y="1333500"/>
                <a:chExt cx="2209800" cy="2286000"/>
              </a:xfrm>
            </p:grpSpPr>
            <p:sp>
              <p:nvSpPr>
                <p:cNvPr id="272" name="Plus 271"/>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6705600" y="1371600"/>
                <a:ext cx="2209800" cy="2286000"/>
                <a:chOff x="4838700" y="1333500"/>
                <a:chExt cx="2209800" cy="2286000"/>
              </a:xfrm>
            </p:grpSpPr>
            <p:sp>
              <p:nvSpPr>
                <p:cNvPr id="266" name="Plus 265"/>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8610600" y="1341620"/>
                <a:ext cx="2209800" cy="2286000"/>
                <a:chOff x="4838700" y="1333500"/>
                <a:chExt cx="2209800" cy="2286000"/>
              </a:xfrm>
            </p:grpSpPr>
            <p:sp>
              <p:nvSpPr>
                <p:cNvPr id="260" name="Plus 259"/>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Oval 257"/>
              <p:cNvSpPr/>
              <p:nvPr/>
            </p:nvSpPr>
            <p:spPr>
              <a:xfrm>
                <a:off x="6705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8610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1" name="Group 300"/>
          <p:cNvGrpSpPr/>
          <p:nvPr/>
        </p:nvGrpSpPr>
        <p:grpSpPr>
          <a:xfrm>
            <a:off x="9121462" y="1472485"/>
            <a:ext cx="1447800" cy="3207969"/>
            <a:chOff x="6400800" y="1676400"/>
            <a:chExt cx="1306823" cy="2895599"/>
          </a:xfrm>
        </p:grpSpPr>
        <p:sp>
          <p:nvSpPr>
            <p:cNvPr id="302" name="Oval 301"/>
            <p:cNvSpPr/>
            <p:nvPr/>
          </p:nvSpPr>
          <p:spPr>
            <a:xfrm rot="18316513" flipH="1">
              <a:off x="6774082" y="4324098"/>
              <a:ext cx="289821" cy="205982"/>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4462845" flipH="1">
              <a:off x="7051442" y="4322973"/>
              <a:ext cx="289821" cy="205982"/>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0800000">
              <a:off x="6714470" y="2748445"/>
              <a:ext cx="696829" cy="750432"/>
            </a:xfrm>
            <a:prstGeom prst="trapezoid">
              <a:avLst>
                <a:gd name="adj" fmla="val 19726"/>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p:cNvSpPr/>
            <p:nvPr/>
          </p:nvSpPr>
          <p:spPr>
            <a:xfrm rot="10800000">
              <a:off x="6904376" y="2645835"/>
              <a:ext cx="286434" cy="3681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316513" flipH="1">
              <a:off x="6371798" y="3671334"/>
              <a:ext cx="289821" cy="1767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4645694" flipH="1">
              <a:off x="7474313" y="3633435"/>
              <a:ext cx="289821" cy="1767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rot="1252567">
              <a:off x="6466086" y="3244770"/>
              <a:ext cx="298014" cy="544600"/>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rot="20282013">
              <a:off x="7365311" y="3212486"/>
              <a:ext cx="298014" cy="544600"/>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154"/>
            <p:cNvSpPr/>
            <p:nvPr/>
          </p:nvSpPr>
          <p:spPr>
            <a:xfrm rot="1246248">
              <a:off x="6553053" y="2675279"/>
              <a:ext cx="369975" cy="971258"/>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154"/>
            <p:cNvSpPr/>
            <p:nvPr/>
          </p:nvSpPr>
          <p:spPr>
            <a:xfrm rot="20383027" flipH="1">
              <a:off x="7206063" y="2675255"/>
              <a:ext cx="369975" cy="971258"/>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a:off x="6565915" y="3491220"/>
              <a:ext cx="995471" cy="930527"/>
            </a:xfrm>
            <a:prstGeom prst="trapezoid">
              <a:avLst>
                <a:gd name="adj" fmla="val 31154"/>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92"/>
            <p:cNvSpPr/>
            <p:nvPr/>
          </p:nvSpPr>
          <p:spPr>
            <a:xfrm>
              <a:off x="6746672" y="2051616"/>
              <a:ext cx="611024" cy="804034"/>
            </a:xfrm>
            <a:custGeom>
              <a:avLst/>
              <a:gdLst>
                <a:gd name="connsiteX0" fmla="*/ 0 w 838200"/>
                <a:gd name="connsiteY0" fmla="*/ 571500 h 1143000"/>
                <a:gd name="connsiteX1" fmla="*/ 419100 w 838200"/>
                <a:gd name="connsiteY1" fmla="*/ 0 h 1143000"/>
                <a:gd name="connsiteX2" fmla="*/ 838200 w 838200"/>
                <a:gd name="connsiteY2" fmla="*/ 571500 h 1143000"/>
                <a:gd name="connsiteX3" fmla="*/ 419100 w 838200"/>
                <a:gd name="connsiteY3" fmla="*/ 1143000 h 1143000"/>
                <a:gd name="connsiteX4" fmla="*/ 0 w 838200"/>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21" h="1143000">
                  <a:moveTo>
                    <a:pt x="30421" y="571500"/>
                  </a:moveTo>
                  <a:cubicBezTo>
                    <a:pt x="-100207" y="290704"/>
                    <a:pt x="218058" y="0"/>
                    <a:pt x="449521" y="0"/>
                  </a:cubicBezTo>
                  <a:cubicBezTo>
                    <a:pt x="680984" y="0"/>
                    <a:pt x="868621" y="255869"/>
                    <a:pt x="868621" y="571500"/>
                  </a:cubicBezTo>
                  <a:cubicBezTo>
                    <a:pt x="737992" y="834880"/>
                    <a:pt x="680984" y="1143000"/>
                    <a:pt x="449521" y="1143000"/>
                  </a:cubicBezTo>
                  <a:cubicBezTo>
                    <a:pt x="218058" y="1143000"/>
                    <a:pt x="161049" y="852296"/>
                    <a:pt x="30421" y="571500"/>
                  </a:cubicBezTo>
                  <a:close/>
                </a:path>
              </a:pathLst>
            </a:cu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flipH="1">
              <a:off x="6500061" y="1729367"/>
              <a:ext cx="1126138" cy="1394605"/>
            </a:xfrm>
            <a:custGeom>
              <a:avLst/>
              <a:gdLst>
                <a:gd name="connsiteX0" fmla="*/ 843817 w 1600898"/>
                <a:gd name="connsiteY0" fmla="*/ 131 h 1982546"/>
                <a:gd name="connsiteX1" fmla="*/ 673196 w 1600898"/>
                <a:gd name="connsiteY1" fmla="*/ 67143 h 1982546"/>
                <a:gd name="connsiteX2" fmla="*/ 534388 w 1600898"/>
                <a:gd name="connsiteY2" fmla="*/ 78625 h 1982546"/>
                <a:gd name="connsiteX3" fmla="*/ 500165 w 1600898"/>
                <a:gd name="connsiteY3" fmla="*/ 188253 h 1982546"/>
                <a:gd name="connsiteX4" fmla="*/ 344838 w 1600898"/>
                <a:gd name="connsiteY4" fmla="*/ 245538 h 1982546"/>
                <a:gd name="connsiteX5" fmla="*/ 342794 w 1600898"/>
                <a:gd name="connsiteY5" fmla="*/ 313126 h 1982546"/>
                <a:gd name="connsiteX6" fmla="*/ 366625 w 1600898"/>
                <a:gd name="connsiteY6" fmla="*/ 343370 h 1982546"/>
                <a:gd name="connsiteX7" fmla="*/ 354292 w 1600898"/>
                <a:gd name="connsiteY7" fmla="*/ 380060 h 1982546"/>
                <a:gd name="connsiteX8" fmla="*/ 353920 w 1600898"/>
                <a:gd name="connsiteY8" fmla="*/ 381167 h 1982546"/>
                <a:gd name="connsiteX9" fmla="*/ 270179 w 1600898"/>
                <a:gd name="connsiteY9" fmla="*/ 362886 h 1982546"/>
                <a:gd name="connsiteX10" fmla="*/ 249597 w 1600898"/>
                <a:gd name="connsiteY10" fmla="*/ 421688 h 1982546"/>
                <a:gd name="connsiteX11" fmla="*/ 249574 w 1600898"/>
                <a:gd name="connsiteY11" fmla="*/ 421754 h 1982546"/>
                <a:gd name="connsiteX12" fmla="*/ 146080 w 1600898"/>
                <a:gd name="connsiteY12" fmla="*/ 460850 h 1982546"/>
                <a:gd name="connsiteX13" fmla="*/ 124805 w 1600898"/>
                <a:gd name="connsiteY13" fmla="*/ 631981 h 1982546"/>
                <a:gd name="connsiteX14" fmla="*/ 124349 w 1600898"/>
                <a:gd name="connsiteY14" fmla="*/ 635122 h 1982546"/>
                <a:gd name="connsiteX15" fmla="*/ 76590 w 1600898"/>
                <a:gd name="connsiteY15" fmla="*/ 754293 h 1982546"/>
                <a:gd name="connsiteX16" fmla="*/ 102741 w 1600898"/>
                <a:gd name="connsiteY16" fmla="*/ 888367 h 1982546"/>
                <a:gd name="connsiteX17" fmla="*/ 90357 w 1600898"/>
                <a:gd name="connsiteY17" fmla="*/ 1019049 h 1982546"/>
                <a:gd name="connsiteX18" fmla="*/ 110465 w 1600898"/>
                <a:gd name="connsiteY18" fmla="*/ 1087914 h 1982546"/>
                <a:gd name="connsiteX19" fmla="*/ 92501 w 1600898"/>
                <a:gd name="connsiteY19" fmla="*/ 1102723 h 1982546"/>
                <a:gd name="connsiteX20" fmla="*/ 69880 w 1600898"/>
                <a:gd name="connsiteY20" fmla="*/ 1146650 h 1982546"/>
                <a:gd name="connsiteX21" fmla="*/ 48605 w 1600898"/>
                <a:gd name="connsiteY21" fmla="*/ 1317781 h 1982546"/>
                <a:gd name="connsiteX22" fmla="*/ 48149 w 1600898"/>
                <a:gd name="connsiteY22" fmla="*/ 1320923 h 1982546"/>
                <a:gd name="connsiteX23" fmla="*/ 389 w 1600898"/>
                <a:gd name="connsiteY23" fmla="*/ 1440093 h 1982546"/>
                <a:gd name="connsiteX24" fmla="*/ 26541 w 1600898"/>
                <a:gd name="connsiteY24" fmla="*/ 1574168 h 1982546"/>
                <a:gd name="connsiteX25" fmla="*/ 14157 w 1600898"/>
                <a:gd name="connsiteY25" fmla="*/ 1704849 h 1982546"/>
                <a:gd name="connsiteX26" fmla="*/ 72115 w 1600898"/>
                <a:gd name="connsiteY26" fmla="*/ 1801662 h 1982546"/>
                <a:gd name="connsiteX27" fmla="*/ 203933 w 1600898"/>
                <a:gd name="connsiteY27" fmla="*/ 1888660 h 1982546"/>
                <a:gd name="connsiteX28" fmla="*/ 292673 w 1600898"/>
                <a:gd name="connsiteY28" fmla="*/ 1976714 h 1982546"/>
                <a:gd name="connsiteX29" fmla="*/ 353026 w 1600898"/>
                <a:gd name="connsiteY29" fmla="*/ 1832458 h 1982546"/>
                <a:gd name="connsiteX30" fmla="*/ 437481 w 1600898"/>
                <a:gd name="connsiteY30" fmla="*/ 1816085 h 1982546"/>
                <a:gd name="connsiteX31" fmla="*/ 462287 w 1600898"/>
                <a:gd name="connsiteY31" fmla="*/ 1680864 h 1982546"/>
                <a:gd name="connsiteX32" fmla="*/ 531579 w 1600898"/>
                <a:gd name="connsiteY32" fmla="*/ 1523056 h 1982546"/>
                <a:gd name="connsiteX33" fmla="*/ 516787 w 1600898"/>
                <a:gd name="connsiteY33" fmla="*/ 1342776 h 1982546"/>
                <a:gd name="connsiteX34" fmla="*/ 518812 w 1600898"/>
                <a:gd name="connsiteY34" fmla="*/ 1224867 h 1982546"/>
                <a:gd name="connsiteX35" fmla="*/ 501600 w 1600898"/>
                <a:gd name="connsiteY35" fmla="*/ 1156069 h 1982546"/>
                <a:gd name="connsiteX36" fmla="*/ 496306 w 1600898"/>
                <a:gd name="connsiteY36" fmla="*/ 1148525 h 1982546"/>
                <a:gd name="connsiteX37" fmla="*/ 513681 w 1600898"/>
                <a:gd name="connsiteY37" fmla="*/ 1130285 h 1982546"/>
                <a:gd name="connsiteX38" fmla="*/ 538487 w 1600898"/>
                <a:gd name="connsiteY38" fmla="*/ 995064 h 1982546"/>
                <a:gd name="connsiteX39" fmla="*/ 607779 w 1600898"/>
                <a:gd name="connsiteY39" fmla="*/ 837255 h 1982546"/>
                <a:gd name="connsiteX40" fmla="*/ 608556 w 1600898"/>
                <a:gd name="connsiteY40" fmla="*/ 742833 h 1982546"/>
                <a:gd name="connsiteX41" fmla="*/ 594619 w 1600898"/>
                <a:gd name="connsiteY41" fmla="*/ 665973 h 1982546"/>
                <a:gd name="connsiteX42" fmla="*/ 622148 w 1600898"/>
                <a:gd name="connsiteY42" fmla="*/ 670775 h 1982546"/>
                <a:gd name="connsiteX43" fmla="*/ 685368 w 1600898"/>
                <a:gd name="connsiteY43" fmla="*/ 663139 h 1982546"/>
                <a:gd name="connsiteX44" fmla="*/ 812149 w 1600898"/>
                <a:gd name="connsiteY44" fmla="*/ 719189 h 1982546"/>
                <a:gd name="connsiteX45" fmla="*/ 940018 w 1600898"/>
                <a:gd name="connsiteY45" fmla="*/ 674655 h 1982546"/>
                <a:gd name="connsiteX46" fmla="*/ 943218 w 1600898"/>
                <a:gd name="connsiteY46" fmla="*/ 674547 h 1982546"/>
                <a:gd name="connsiteX47" fmla="*/ 1003470 w 1600898"/>
                <a:gd name="connsiteY47" fmla="*/ 681467 h 1982546"/>
                <a:gd name="connsiteX48" fmla="*/ 992342 w 1600898"/>
                <a:gd name="connsiteY48" fmla="*/ 742834 h 1982546"/>
                <a:gd name="connsiteX49" fmla="*/ 993119 w 1600898"/>
                <a:gd name="connsiteY49" fmla="*/ 837255 h 1982546"/>
                <a:gd name="connsiteX50" fmla="*/ 1062411 w 1600898"/>
                <a:gd name="connsiteY50" fmla="*/ 995064 h 1982546"/>
                <a:gd name="connsiteX51" fmla="*/ 1087217 w 1600898"/>
                <a:gd name="connsiteY51" fmla="*/ 1130285 h 1982546"/>
                <a:gd name="connsiteX52" fmla="*/ 1104592 w 1600898"/>
                <a:gd name="connsiteY52" fmla="*/ 1148526 h 1982546"/>
                <a:gd name="connsiteX53" fmla="*/ 1099298 w 1600898"/>
                <a:gd name="connsiteY53" fmla="*/ 1156070 h 1982546"/>
                <a:gd name="connsiteX54" fmla="*/ 1082086 w 1600898"/>
                <a:gd name="connsiteY54" fmla="*/ 1224867 h 1982546"/>
                <a:gd name="connsiteX55" fmla="*/ 1084111 w 1600898"/>
                <a:gd name="connsiteY55" fmla="*/ 1342776 h 1982546"/>
                <a:gd name="connsiteX56" fmla="*/ 1069319 w 1600898"/>
                <a:gd name="connsiteY56" fmla="*/ 1523057 h 1982546"/>
                <a:gd name="connsiteX57" fmla="*/ 1138611 w 1600898"/>
                <a:gd name="connsiteY57" fmla="*/ 1680865 h 1982546"/>
                <a:gd name="connsiteX58" fmla="*/ 1163417 w 1600898"/>
                <a:gd name="connsiteY58" fmla="*/ 1816086 h 1982546"/>
                <a:gd name="connsiteX59" fmla="*/ 1247872 w 1600898"/>
                <a:gd name="connsiteY59" fmla="*/ 1832459 h 1982546"/>
                <a:gd name="connsiteX60" fmla="*/ 1308225 w 1600898"/>
                <a:gd name="connsiteY60" fmla="*/ 1976714 h 1982546"/>
                <a:gd name="connsiteX61" fmla="*/ 1396965 w 1600898"/>
                <a:gd name="connsiteY61" fmla="*/ 1888661 h 1982546"/>
                <a:gd name="connsiteX62" fmla="*/ 1528783 w 1600898"/>
                <a:gd name="connsiteY62" fmla="*/ 1801662 h 1982546"/>
                <a:gd name="connsiteX63" fmla="*/ 1586741 w 1600898"/>
                <a:gd name="connsiteY63" fmla="*/ 1704849 h 1982546"/>
                <a:gd name="connsiteX64" fmla="*/ 1574357 w 1600898"/>
                <a:gd name="connsiteY64" fmla="*/ 1574168 h 1982546"/>
                <a:gd name="connsiteX65" fmla="*/ 1600509 w 1600898"/>
                <a:gd name="connsiteY65" fmla="*/ 1440093 h 1982546"/>
                <a:gd name="connsiteX66" fmla="*/ 1552749 w 1600898"/>
                <a:gd name="connsiteY66" fmla="*/ 1320924 h 1982546"/>
                <a:gd name="connsiteX67" fmla="*/ 1552293 w 1600898"/>
                <a:gd name="connsiteY67" fmla="*/ 1317781 h 1982546"/>
                <a:gd name="connsiteX68" fmla="*/ 1531018 w 1600898"/>
                <a:gd name="connsiteY68" fmla="*/ 1146651 h 1982546"/>
                <a:gd name="connsiteX69" fmla="*/ 1508397 w 1600898"/>
                <a:gd name="connsiteY69" fmla="*/ 1102723 h 1982546"/>
                <a:gd name="connsiteX70" fmla="*/ 1490433 w 1600898"/>
                <a:gd name="connsiteY70" fmla="*/ 1087915 h 1982546"/>
                <a:gd name="connsiteX71" fmla="*/ 1510541 w 1600898"/>
                <a:gd name="connsiteY71" fmla="*/ 1019050 h 1982546"/>
                <a:gd name="connsiteX72" fmla="*/ 1498157 w 1600898"/>
                <a:gd name="connsiteY72" fmla="*/ 888368 h 1982546"/>
                <a:gd name="connsiteX73" fmla="*/ 1524308 w 1600898"/>
                <a:gd name="connsiteY73" fmla="*/ 754294 h 1982546"/>
                <a:gd name="connsiteX74" fmla="*/ 1476549 w 1600898"/>
                <a:gd name="connsiteY74" fmla="*/ 635122 h 1982546"/>
                <a:gd name="connsiteX75" fmla="*/ 1476093 w 1600898"/>
                <a:gd name="connsiteY75" fmla="*/ 631981 h 1982546"/>
                <a:gd name="connsiteX76" fmla="*/ 1454818 w 1600898"/>
                <a:gd name="connsiteY76" fmla="*/ 460850 h 1982546"/>
                <a:gd name="connsiteX77" fmla="*/ 1351324 w 1600898"/>
                <a:gd name="connsiteY77" fmla="*/ 421754 h 1982546"/>
                <a:gd name="connsiteX78" fmla="*/ 1351301 w 1600898"/>
                <a:gd name="connsiteY78" fmla="*/ 421689 h 1982546"/>
                <a:gd name="connsiteX79" fmla="*/ 1330719 w 1600898"/>
                <a:gd name="connsiteY79" fmla="*/ 362886 h 1982546"/>
                <a:gd name="connsiteX80" fmla="*/ 1323930 w 1600898"/>
                <a:gd name="connsiteY80" fmla="*/ 354926 h 1982546"/>
                <a:gd name="connsiteX81" fmla="*/ 1325033 w 1600898"/>
                <a:gd name="connsiteY81" fmla="*/ 348626 h 1982546"/>
                <a:gd name="connsiteX82" fmla="*/ 1318959 w 1600898"/>
                <a:gd name="connsiteY82" fmla="*/ 329031 h 1982546"/>
                <a:gd name="connsiteX83" fmla="*/ 1281945 w 1600898"/>
                <a:gd name="connsiteY83" fmla="*/ 293415 h 1982546"/>
                <a:gd name="connsiteX84" fmla="*/ 1280840 w 1600898"/>
                <a:gd name="connsiteY84" fmla="*/ 292351 h 1982546"/>
                <a:gd name="connsiteX85" fmla="*/ 1343953 w 1600898"/>
                <a:gd name="connsiteY85" fmla="*/ 233208 h 1982546"/>
                <a:gd name="connsiteX86" fmla="*/ 1336251 w 1600898"/>
                <a:gd name="connsiteY86" fmla="*/ 206500 h 1982546"/>
                <a:gd name="connsiteX87" fmla="*/ 1233172 w 1600898"/>
                <a:gd name="connsiteY87" fmla="*/ 141857 h 1982546"/>
                <a:gd name="connsiteX88" fmla="*/ 1232940 w 1600898"/>
                <a:gd name="connsiteY88" fmla="*/ 141555 h 1982546"/>
                <a:gd name="connsiteX89" fmla="*/ 1199733 w 1600898"/>
                <a:gd name="connsiteY89" fmla="*/ 98267 h 1982546"/>
                <a:gd name="connsiteX90" fmla="*/ 1135488 w 1600898"/>
                <a:gd name="connsiteY90" fmla="*/ 64466 h 1982546"/>
                <a:gd name="connsiteX91" fmla="*/ 1018645 w 1600898"/>
                <a:gd name="connsiteY91" fmla="*/ 48426 h 1982546"/>
                <a:gd name="connsiteX92" fmla="*/ 843817 w 1600898"/>
                <a:gd name="connsiteY92" fmla="*/ 131 h 198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600898" h="1982546">
                  <a:moveTo>
                    <a:pt x="843817" y="131"/>
                  </a:moveTo>
                  <a:cubicBezTo>
                    <a:pt x="759822" y="-2107"/>
                    <a:pt x="692387" y="24378"/>
                    <a:pt x="673196" y="67143"/>
                  </a:cubicBezTo>
                  <a:cubicBezTo>
                    <a:pt x="621839" y="59097"/>
                    <a:pt x="571228" y="63293"/>
                    <a:pt x="534388" y="78625"/>
                  </a:cubicBezTo>
                  <a:cubicBezTo>
                    <a:pt x="478406" y="101919"/>
                    <a:pt x="464545" y="146348"/>
                    <a:pt x="500165" y="188253"/>
                  </a:cubicBezTo>
                  <a:cubicBezTo>
                    <a:pt x="427402" y="188243"/>
                    <a:pt x="368268" y="210055"/>
                    <a:pt x="344838" y="245538"/>
                  </a:cubicBezTo>
                  <a:cubicBezTo>
                    <a:pt x="331034" y="266445"/>
                    <a:pt x="330910" y="290058"/>
                    <a:pt x="342794" y="313126"/>
                  </a:cubicBezTo>
                  <a:lnTo>
                    <a:pt x="366625" y="343370"/>
                  </a:lnTo>
                  <a:lnTo>
                    <a:pt x="354292" y="380060"/>
                  </a:lnTo>
                  <a:lnTo>
                    <a:pt x="353920" y="381167"/>
                  </a:lnTo>
                  <a:cubicBezTo>
                    <a:pt x="330380" y="322522"/>
                    <a:pt x="295075" y="319301"/>
                    <a:pt x="270179" y="362886"/>
                  </a:cubicBezTo>
                  <a:lnTo>
                    <a:pt x="249597" y="421688"/>
                  </a:lnTo>
                  <a:lnTo>
                    <a:pt x="249574" y="421754"/>
                  </a:lnTo>
                  <a:cubicBezTo>
                    <a:pt x="215730" y="371650"/>
                    <a:pt x="172651" y="387908"/>
                    <a:pt x="146080" y="460850"/>
                  </a:cubicBezTo>
                  <a:cubicBezTo>
                    <a:pt x="129263" y="507032"/>
                    <a:pt x="121459" y="569770"/>
                    <a:pt x="124805" y="631981"/>
                  </a:cubicBezTo>
                  <a:cubicBezTo>
                    <a:pt x="124657" y="633036"/>
                    <a:pt x="124497" y="634068"/>
                    <a:pt x="124349" y="635122"/>
                  </a:cubicBezTo>
                  <a:cubicBezTo>
                    <a:pt x="99432" y="641635"/>
                    <a:pt x="79602" y="691119"/>
                    <a:pt x="76590" y="754293"/>
                  </a:cubicBezTo>
                  <a:cubicBezTo>
                    <a:pt x="74021" y="808248"/>
                    <a:pt x="84294" y="860920"/>
                    <a:pt x="102741" y="888367"/>
                  </a:cubicBezTo>
                  <a:cubicBezTo>
                    <a:pt x="89739" y="923359"/>
                    <a:pt x="85035" y="973027"/>
                    <a:pt x="90357" y="1019049"/>
                  </a:cubicBezTo>
                  <a:lnTo>
                    <a:pt x="110465" y="1087914"/>
                  </a:lnTo>
                  <a:lnTo>
                    <a:pt x="92501" y="1102723"/>
                  </a:lnTo>
                  <a:cubicBezTo>
                    <a:pt x="84197" y="1113722"/>
                    <a:pt x="76523" y="1128415"/>
                    <a:pt x="69880" y="1146650"/>
                  </a:cubicBezTo>
                  <a:cubicBezTo>
                    <a:pt x="53063" y="1192833"/>
                    <a:pt x="45259" y="1255571"/>
                    <a:pt x="48605" y="1317781"/>
                  </a:cubicBezTo>
                  <a:cubicBezTo>
                    <a:pt x="48457" y="1318836"/>
                    <a:pt x="48297" y="1319868"/>
                    <a:pt x="48149" y="1320923"/>
                  </a:cubicBezTo>
                  <a:cubicBezTo>
                    <a:pt x="23232" y="1327435"/>
                    <a:pt x="3402" y="1376919"/>
                    <a:pt x="389" y="1440093"/>
                  </a:cubicBezTo>
                  <a:cubicBezTo>
                    <a:pt x="-2179" y="1494048"/>
                    <a:pt x="8094" y="1546720"/>
                    <a:pt x="26541" y="1574168"/>
                  </a:cubicBezTo>
                  <a:cubicBezTo>
                    <a:pt x="13539" y="1609160"/>
                    <a:pt x="8835" y="1658827"/>
                    <a:pt x="14157" y="1704849"/>
                  </a:cubicBezTo>
                  <a:cubicBezTo>
                    <a:pt x="21503" y="1768458"/>
                    <a:pt x="46013" y="1809389"/>
                    <a:pt x="72115" y="1801662"/>
                  </a:cubicBezTo>
                  <a:cubicBezTo>
                    <a:pt x="98686" y="1919227"/>
                    <a:pt x="158150" y="1958461"/>
                    <a:pt x="203933" y="1888660"/>
                  </a:cubicBezTo>
                  <a:cubicBezTo>
                    <a:pt x="223331" y="1962199"/>
                    <a:pt x="258743" y="1997328"/>
                    <a:pt x="292673" y="1976714"/>
                  </a:cubicBezTo>
                  <a:cubicBezTo>
                    <a:pt x="321467" y="1959218"/>
                    <a:pt x="344445" y="1904299"/>
                    <a:pt x="353026" y="1832458"/>
                  </a:cubicBezTo>
                  <a:cubicBezTo>
                    <a:pt x="379560" y="1874283"/>
                    <a:pt x="413787" y="1867656"/>
                    <a:pt x="437481" y="1816085"/>
                  </a:cubicBezTo>
                  <a:cubicBezTo>
                    <a:pt x="453076" y="1782148"/>
                    <a:pt x="462126" y="1732847"/>
                    <a:pt x="462287" y="1680864"/>
                  </a:cubicBezTo>
                  <a:cubicBezTo>
                    <a:pt x="495921" y="1668710"/>
                    <a:pt x="523307" y="1606339"/>
                    <a:pt x="531579" y="1523056"/>
                  </a:cubicBezTo>
                  <a:cubicBezTo>
                    <a:pt x="537802" y="1460409"/>
                    <a:pt x="532357" y="1394002"/>
                    <a:pt x="516787" y="1342776"/>
                  </a:cubicBezTo>
                  <a:cubicBezTo>
                    <a:pt x="523121" y="1305422"/>
                    <a:pt x="523838" y="1263482"/>
                    <a:pt x="518812" y="1224867"/>
                  </a:cubicBezTo>
                  <a:cubicBezTo>
                    <a:pt x="515355" y="1198267"/>
                    <a:pt x="509379" y="1174763"/>
                    <a:pt x="501600" y="1156069"/>
                  </a:cubicBezTo>
                  <a:lnTo>
                    <a:pt x="496306" y="1148525"/>
                  </a:lnTo>
                  <a:lnTo>
                    <a:pt x="513681" y="1130285"/>
                  </a:lnTo>
                  <a:cubicBezTo>
                    <a:pt x="529276" y="1096348"/>
                    <a:pt x="538326" y="1047047"/>
                    <a:pt x="538487" y="995064"/>
                  </a:cubicBezTo>
                  <a:cubicBezTo>
                    <a:pt x="572121" y="982910"/>
                    <a:pt x="599507" y="920539"/>
                    <a:pt x="607779" y="837255"/>
                  </a:cubicBezTo>
                  <a:cubicBezTo>
                    <a:pt x="610891" y="805932"/>
                    <a:pt x="611085" y="773669"/>
                    <a:pt x="608556" y="742833"/>
                  </a:cubicBezTo>
                  <a:lnTo>
                    <a:pt x="594619" y="665973"/>
                  </a:lnTo>
                  <a:lnTo>
                    <a:pt x="622148" y="670775"/>
                  </a:lnTo>
                  <a:cubicBezTo>
                    <a:pt x="644862" y="671518"/>
                    <a:pt x="666705" y="668998"/>
                    <a:pt x="685368" y="663139"/>
                  </a:cubicBezTo>
                  <a:cubicBezTo>
                    <a:pt x="708524" y="692012"/>
                    <a:pt x="758330" y="714030"/>
                    <a:pt x="812149" y="719189"/>
                  </a:cubicBezTo>
                  <a:cubicBezTo>
                    <a:pt x="875165" y="725221"/>
                    <a:pt x="928261" y="706730"/>
                    <a:pt x="940018" y="674655"/>
                  </a:cubicBezTo>
                  <a:cubicBezTo>
                    <a:pt x="941091" y="674625"/>
                    <a:pt x="942144" y="674576"/>
                    <a:pt x="943218" y="674547"/>
                  </a:cubicBezTo>
                  <a:lnTo>
                    <a:pt x="1003470" y="681467"/>
                  </a:lnTo>
                  <a:lnTo>
                    <a:pt x="992342" y="742834"/>
                  </a:lnTo>
                  <a:cubicBezTo>
                    <a:pt x="989813" y="773669"/>
                    <a:pt x="990007" y="805932"/>
                    <a:pt x="993119" y="837255"/>
                  </a:cubicBezTo>
                  <a:cubicBezTo>
                    <a:pt x="1001391" y="920540"/>
                    <a:pt x="1028777" y="982910"/>
                    <a:pt x="1062411" y="995064"/>
                  </a:cubicBezTo>
                  <a:cubicBezTo>
                    <a:pt x="1062572" y="1047047"/>
                    <a:pt x="1071622" y="1096349"/>
                    <a:pt x="1087217" y="1130285"/>
                  </a:cubicBezTo>
                  <a:lnTo>
                    <a:pt x="1104592" y="1148526"/>
                  </a:lnTo>
                  <a:lnTo>
                    <a:pt x="1099298" y="1156070"/>
                  </a:lnTo>
                  <a:cubicBezTo>
                    <a:pt x="1091519" y="1174763"/>
                    <a:pt x="1085543" y="1198268"/>
                    <a:pt x="1082086" y="1224867"/>
                  </a:cubicBezTo>
                  <a:cubicBezTo>
                    <a:pt x="1077060" y="1263482"/>
                    <a:pt x="1077777" y="1305423"/>
                    <a:pt x="1084111" y="1342776"/>
                  </a:cubicBezTo>
                  <a:cubicBezTo>
                    <a:pt x="1068541" y="1394002"/>
                    <a:pt x="1063096" y="1460409"/>
                    <a:pt x="1069319" y="1523057"/>
                  </a:cubicBezTo>
                  <a:cubicBezTo>
                    <a:pt x="1077591" y="1606339"/>
                    <a:pt x="1104977" y="1668711"/>
                    <a:pt x="1138611" y="1680865"/>
                  </a:cubicBezTo>
                  <a:cubicBezTo>
                    <a:pt x="1138772" y="1732848"/>
                    <a:pt x="1147822" y="1782148"/>
                    <a:pt x="1163417" y="1816086"/>
                  </a:cubicBezTo>
                  <a:cubicBezTo>
                    <a:pt x="1187111" y="1867656"/>
                    <a:pt x="1221338" y="1874284"/>
                    <a:pt x="1247872" y="1832459"/>
                  </a:cubicBezTo>
                  <a:cubicBezTo>
                    <a:pt x="1256453" y="1904299"/>
                    <a:pt x="1279431" y="1959219"/>
                    <a:pt x="1308225" y="1976714"/>
                  </a:cubicBezTo>
                  <a:cubicBezTo>
                    <a:pt x="1342155" y="1997329"/>
                    <a:pt x="1377567" y="1962199"/>
                    <a:pt x="1396965" y="1888661"/>
                  </a:cubicBezTo>
                  <a:cubicBezTo>
                    <a:pt x="1442748" y="1958461"/>
                    <a:pt x="1502212" y="1919227"/>
                    <a:pt x="1528783" y="1801662"/>
                  </a:cubicBezTo>
                  <a:cubicBezTo>
                    <a:pt x="1554885" y="1809390"/>
                    <a:pt x="1579395" y="1768459"/>
                    <a:pt x="1586741" y="1704849"/>
                  </a:cubicBezTo>
                  <a:cubicBezTo>
                    <a:pt x="1592063" y="1658827"/>
                    <a:pt x="1587359" y="1609160"/>
                    <a:pt x="1574357" y="1574168"/>
                  </a:cubicBezTo>
                  <a:cubicBezTo>
                    <a:pt x="1592804" y="1546720"/>
                    <a:pt x="1603077" y="1494048"/>
                    <a:pt x="1600509" y="1440093"/>
                  </a:cubicBezTo>
                  <a:cubicBezTo>
                    <a:pt x="1597496" y="1376919"/>
                    <a:pt x="1577666" y="1327436"/>
                    <a:pt x="1552749" y="1320924"/>
                  </a:cubicBezTo>
                  <a:cubicBezTo>
                    <a:pt x="1552601" y="1319868"/>
                    <a:pt x="1552441" y="1318836"/>
                    <a:pt x="1552293" y="1317781"/>
                  </a:cubicBezTo>
                  <a:cubicBezTo>
                    <a:pt x="1555639" y="1255571"/>
                    <a:pt x="1547835" y="1192834"/>
                    <a:pt x="1531018" y="1146651"/>
                  </a:cubicBezTo>
                  <a:cubicBezTo>
                    <a:pt x="1524375" y="1128415"/>
                    <a:pt x="1516701" y="1113722"/>
                    <a:pt x="1508397" y="1102723"/>
                  </a:cubicBezTo>
                  <a:lnTo>
                    <a:pt x="1490433" y="1087915"/>
                  </a:lnTo>
                  <a:lnTo>
                    <a:pt x="1510541" y="1019050"/>
                  </a:lnTo>
                  <a:cubicBezTo>
                    <a:pt x="1515863" y="973028"/>
                    <a:pt x="1511159" y="923360"/>
                    <a:pt x="1498157" y="888368"/>
                  </a:cubicBezTo>
                  <a:cubicBezTo>
                    <a:pt x="1516604" y="860921"/>
                    <a:pt x="1526877" y="808249"/>
                    <a:pt x="1524308" y="754294"/>
                  </a:cubicBezTo>
                  <a:cubicBezTo>
                    <a:pt x="1521295" y="691120"/>
                    <a:pt x="1501466" y="641635"/>
                    <a:pt x="1476549" y="635122"/>
                  </a:cubicBezTo>
                  <a:cubicBezTo>
                    <a:pt x="1476401" y="634069"/>
                    <a:pt x="1476241" y="633036"/>
                    <a:pt x="1476093" y="631981"/>
                  </a:cubicBezTo>
                  <a:cubicBezTo>
                    <a:pt x="1479439" y="569771"/>
                    <a:pt x="1471635" y="507032"/>
                    <a:pt x="1454818" y="460850"/>
                  </a:cubicBezTo>
                  <a:cubicBezTo>
                    <a:pt x="1428247" y="387908"/>
                    <a:pt x="1385168" y="371650"/>
                    <a:pt x="1351324" y="421754"/>
                  </a:cubicBezTo>
                  <a:lnTo>
                    <a:pt x="1351301" y="421689"/>
                  </a:lnTo>
                  <a:lnTo>
                    <a:pt x="1330719" y="362886"/>
                  </a:lnTo>
                  <a:lnTo>
                    <a:pt x="1323930" y="354926"/>
                  </a:lnTo>
                  <a:lnTo>
                    <a:pt x="1325033" y="348626"/>
                  </a:lnTo>
                  <a:cubicBezTo>
                    <a:pt x="1324545" y="342129"/>
                    <a:pt x="1322489" y="335540"/>
                    <a:pt x="1318959" y="329031"/>
                  </a:cubicBezTo>
                  <a:lnTo>
                    <a:pt x="1281945" y="293415"/>
                  </a:lnTo>
                  <a:lnTo>
                    <a:pt x="1280840" y="292351"/>
                  </a:lnTo>
                  <a:cubicBezTo>
                    <a:pt x="1321170" y="281393"/>
                    <a:pt x="1343905" y="259045"/>
                    <a:pt x="1343953" y="233208"/>
                  </a:cubicBezTo>
                  <a:cubicBezTo>
                    <a:pt x="1343969" y="224595"/>
                    <a:pt x="1341464" y="215595"/>
                    <a:pt x="1336251" y="206500"/>
                  </a:cubicBezTo>
                  <a:cubicBezTo>
                    <a:pt x="1320366" y="178779"/>
                    <a:pt x="1281675" y="154509"/>
                    <a:pt x="1233172" y="141857"/>
                  </a:cubicBezTo>
                  <a:lnTo>
                    <a:pt x="1232940" y="141555"/>
                  </a:lnTo>
                  <a:lnTo>
                    <a:pt x="1199733" y="98267"/>
                  </a:lnTo>
                  <a:cubicBezTo>
                    <a:pt x="1182939" y="84960"/>
                    <a:pt x="1161012" y="73286"/>
                    <a:pt x="1135488" y="64466"/>
                  </a:cubicBezTo>
                  <a:cubicBezTo>
                    <a:pt x="1098439" y="51654"/>
                    <a:pt x="1056879" y="45943"/>
                    <a:pt x="1018645" y="48426"/>
                  </a:cubicBezTo>
                  <a:cubicBezTo>
                    <a:pt x="971397" y="19598"/>
                    <a:pt x="906998" y="1813"/>
                    <a:pt x="843817" y="131"/>
                  </a:cubicBez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6821675" y="3445274"/>
              <a:ext cx="482420" cy="107205"/>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tored Data 193"/>
            <p:cNvSpPr/>
            <p:nvPr/>
          </p:nvSpPr>
          <p:spPr>
            <a:xfrm rot="5400000">
              <a:off x="6837143" y="1392920"/>
              <a:ext cx="383820" cy="9507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72 w 10005"/>
                <a:gd name="connsiteY0" fmla="*/ 0 h 10000"/>
                <a:gd name="connsiteX1" fmla="*/ 10005 w 10005"/>
                <a:gd name="connsiteY1" fmla="*/ 0 h 10000"/>
                <a:gd name="connsiteX2" fmla="*/ 8338 w 10005"/>
                <a:gd name="connsiteY2" fmla="*/ 5000 h 10000"/>
                <a:gd name="connsiteX3" fmla="*/ 10005 w 10005"/>
                <a:gd name="connsiteY3" fmla="*/ 10000 h 10000"/>
                <a:gd name="connsiteX4" fmla="*/ 2151 w 10005"/>
                <a:gd name="connsiteY4" fmla="*/ 8711 h 10000"/>
                <a:gd name="connsiteX5" fmla="*/ 5 w 10005"/>
                <a:gd name="connsiteY5" fmla="*/ 5000 h 10000"/>
                <a:gd name="connsiteX6" fmla="*/ 1672 w 10005"/>
                <a:gd name="connsiteY6" fmla="*/ 0 h 10000"/>
                <a:gd name="connsiteX0" fmla="*/ 1830 w 10003"/>
                <a:gd name="connsiteY0" fmla="*/ 1289 h 10000"/>
                <a:gd name="connsiteX1" fmla="*/ 10003 w 10003"/>
                <a:gd name="connsiteY1" fmla="*/ 0 h 10000"/>
                <a:gd name="connsiteX2" fmla="*/ 8336 w 10003"/>
                <a:gd name="connsiteY2" fmla="*/ 5000 h 10000"/>
                <a:gd name="connsiteX3" fmla="*/ 10003 w 10003"/>
                <a:gd name="connsiteY3" fmla="*/ 10000 h 10000"/>
                <a:gd name="connsiteX4" fmla="*/ 2149 w 10003"/>
                <a:gd name="connsiteY4" fmla="*/ 8711 h 10000"/>
                <a:gd name="connsiteX5" fmla="*/ 3 w 10003"/>
                <a:gd name="connsiteY5" fmla="*/ 5000 h 10000"/>
                <a:gd name="connsiteX6" fmla="*/ 1830 w 10003"/>
                <a:gd name="connsiteY6" fmla="*/ 12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10000">
                  <a:moveTo>
                    <a:pt x="1830" y="1289"/>
                  </a:moveTo>
                  <a:lnTo>
                    <a:pt x="10003" y="0"/>
                  </a:lnTo>
                  <a:cubicBezTo>
                    <a:pt x="9082" y="0"/>
                    <a:pt x="8336" y="2239"/>
                    <a:pt x="8336" y="5000"/>
                  </a:cubicBezTo>
                  <a:cubicBezTo>
                    <a:pt x="8336" y="7761"/>
                    <a:pt x="9082" y="10000"/>
                    <a:pt x="10003" y="10000"/>
                  </a:cubicBezTo>
                  <a:cubicBezTo>
                    <a:pt x="7225" y="10000"/>
                    <a:pt x="4927" y="8711"/>
                    <a:pt x="2149" y="8711"/>
                  </a:cubicBezTo>
                  <a:cubicBezTo>
                    <a:pt x="1228" y="8711"/>
                    <a:pt x="56" y="6237"/>
                    <a:pt x="3" y="5000"/>
                  </a:cubicBezTo>
                  <a:cubicBezTo>
                    <a:pt x="-50" y="3763"/>
                    <a:pt x="909" y="1289"/>
                    <a:pt x="1830" y="1289"/>
                  </a:cubicBezTo>
                  <a:close/>
                </a:path>
              </a:pathLst>
            </a:cu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rot="4969600" flipH="1">
              <a:off x="6486730" y="1767589"/>
              <a:ext cx="1063163" cy="1235023"/>
            </a:xfrm>
            <a:custGeom>
              <a:avLst/>
              <a:gdLst>
                <a:gd name="connsiteX0" fmla="*/ 1511374 w 1511374"/>
                <a:gd name="connsiteY0" fmla="*/ 1381006 h 1721131"/>
                <a:gd name="connsiteX1" fmla="*/ 1342985 w 1511374"/>
                <a:gd name="connsiteY1" fmla="*/ 43061 h 1721131"/>
                <a:gd name="connsiteX2" fmla="*/ 1293723 w 1511374"/>
                <a:gd name="connsiteY2" fmla="*/ 49261 h 1721131"/>
                <a:gd name="connsiteX3" fmla="*/ 1287523 w 1511374"/>
                <a:gd name="connsiteY3" fmla="*/ 0 h 1721131"/>
                <a:gd name="connsiteX4" fmla="*/ 1154435 w 1511374"/>
                <a:gd name="connsiteY4" fmla="*/ 16750 h 1721131"/>
                <a:gd name="connsiteX5" fmla="*/ 1160635 w 1511374"/>
                <a:gd name="connsiteY5" fmla="*/ 66011 h 1721131"/>
                <a:gd name="connsiteX6" fmla="*/ 1160608 w 1511374"/>
                <a:gd name="connsiteY6" fmla="*/ 66014 h 1721131"/>
                <a:gd name="connsiteX7" fmla="*/ 1148608 w 1511374"/>
                <a:gd name="connsiteY7" fmla="*/ 61044 h 1721131"/>
                <a:gd name="connsiteX8" fmla="*/ 43039 w 1511374"/>
                <a:gd name="connsiteY8" fmla="*/ 61044 h 1721131"/>
                <a:gd name="connsiteX9" fmla="*/ 0 w 1511374"/>
                <a:gd name="connsiteY9" fmla="*/ 104083 h 1721131"/>
                <a:gd name="connsiteX10" fmla="*/ 0 w 1511374"/>
                <a:gd name="connsiteY10" fmla="*/ 276231 h 1721131"/>
                <a:gd name="connsiteX11" fmla="*/ 43039 w 1511374"/>
                <a:gd name="connsiteY11" fmla="*/ 319270 h 1721131"/>
                <a:gd name="connsiteX12" fmla="*/ 1142468 w 1511374"/>
                <a:gd name="connsiteY12" fmla="*/ 319270 h 1721131"/>
                <a:gd name="connsiteX13" fmla="*/ 1252886 w 1511374"/>
                <a:gd name="connsiteY13" fmla="*/ 1196602 h 1721131"/>
                <a:gd name="connsiteX14" fmla="*/ 185480 w 1511374"/>
                <a:gd name="connsiteY14" fmla="*/ 1469606 h 1721131"/>
                <a:gd name="connsiteX15" fmla="*/ 154448 w 1511374"/>
                <a:gd name="connsiteY15" fmla="*/ 1521967 h 1721131"/>
                <a:gd name="connsiteX16" fmla="*/ 197104 w 1511374"/>
                <a:gd name="connsiteY16" fmla="*/ 1688747 h 1721131"/>
                <a:gd name="connsiteX17" fmla="*/ 249466 w 1511374"/>
                <a:gd name="connsiteY17" fmla="*/ 1719779 h 1721131"/>
                <a:gd name="connsiteX18" fmla="*/ 1320556 w 1511374"/>
                <a:gd name="connsiteY18" fmla="*/ 1445832 h 1721131"/>
                <a:gd name="connsiteX19" fmla="*/ 1333111 w 1511374"/>
                <a:gd name="connsiteY19" fmla="*/ 1436424 h 1721131"/>
                <a:gd name="connsiteX20" fmla="*/ 1335224 w 1511374"/>
                <a:gd name="connsiteY20" fmla="*/ 1453218 h 1721131"/>
                <a:gd name="connsiteX21" fmla="*/ 1468312 w 1511374"/>
                <a:gd name="connsiteY21" fmla="*/ 1436468 h 1721131"/>
                <a:gd name="connsiteX22" fmla="*/ 1462112 w 1511374"/>
                <a:gd name="connsiteY22" fmla="*/ 1387206 h 172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11374" h="1721131">
                  <a:moveTo>
                    <a:pt x="1511374" y="1381006"/>
                  </a:moveTo>
                  <a:lnTo>
                    <a:pt x="1342985" y="43061"/>
                  </a:lnTo>
                  <a:lnTo>
                    <a:pt x="1293723" y="49261"/>
                  </a:lnTo>
                  <a:lnTo>
                    <a:pt x="1287523" y="0"/>
                  </a:lnTo>
                  <a:lnTo>
                    <a:pt x="1154435" y="16750"/>
                  </a:lnTo>
                  <a:lnTo>
                    <a:pt x="1160635" y="66011"/>
                  </a:lnTo>
                  <a:lnTo>
                    <a:pt x="1160608" y="66014"/>
                  </a:lnTo>
                  <a:lnTo>
                    <a:pt x="1148608" y="61044"/>
                  </a:lnTo>
                  <a:cubicBezTo>
                    <a:pt x="780085" y="61044"/>
                    <a:pt x="421349" y="138808"/>
                    <a:pt x="43039" y="61044"/>
                  </a:cubicBezTo>
                  <a:cubicBezTo>
                    <a:pt x="19269" y="61044"/>
                    <a:pt x="0" y="80313"/>
                    <a:pt x="0" y="104083"/>
                  </a:cubicBezTo>
                  <a:lnTo>
                    <a:pt x="0" y="276231"/>
                  </a:lnTo>
                  <a:cubicBezTo>
                    <a:pt x="0" y="300001"/>
                    <a:pt x="19269" y="319270"/>
                    <a:pt x="43039" y="319270"/>
                  </a:cubicBezTo>
                  <a:lnTo>
                    <a:pt x="1142468" y="319270"/>
                  </a:lnTo>
                  <a:lnTo>
                    <a:pt x="1252886" y="1196602"/>
                  </a:lnTo>
                  <a:lnTo>
                    <a:pt x="185480" y="1469606"/>
                  </a:lnTo>
                  <a:cubicBezTo>
                    <a:pt x="162452" y="1475496"/>
                    <a:pt x="148558" y="1498938"/>
                    <a:pt x="154448" y="1521967"/>
                  </a:cubicBezTo>
                  <a:lnTo>
                    <a:pt x="197104" y="1688747"/>
                  </a:lnTo>
                  <a:cubicBezTo>
                    <a:pt x="202994" y="1711776"/>
                    <a:pt x="226437" y="1725669"/>
                    <a:pt x="249466" y="1719779"/>
                  </a:cubicBezTo>
                  <a:cubicBezTo>
                    <a:pt x="596708" y="1550700"/>
                    <a:pt x="963526" y="1537148"/>
                    <a:pt x="1320556" y="1445832"/>
                  </a:cubicBezTo>
                  <a:lnTo>
                    <a:pt x="1333111" y="1436424"/>
                  </a:lnTo>
                  <a:lnTo>
                    <a:pt x="1335224" y="1453218"/>
                  </a:lnTo>
                  <a:lnTo>
                    <a:pt x="1468312" y="1436468"/>
                  </a:lnTo>
                  <a:lnTo>
                    <a:pt x="1462112" y="1387206"/>
                  </a:lnTo>
                  <a:close/>
                </a:path>
              </a:pathLst>
            </a:cu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34"/>
            <p:cNvGrpSpPr/>
            <p:nvPr/>
          </p:nvGrpSpPr>
          <p:grpSpPr>
            <a:xfrm rot="3634003">
              <a:off x="6696320" y="3072363"/>
              <a:ext cx="704266" cy="124173"/>
              <a:chOff x="4800600" y="183630"/>
              <a:chExt cx="5791200" cy="1311639"/>
            </a:xfrm>
          </p:grpSpPr>
          <p:grpSp>
            <p:nvGrpSpPr>
              <p:cNvPr id="339" name="Group 28"/>
              <p:cNvGrpSpPr/>
              <p:nvPr/>
            </p:nvGrpSpPr>
            <p:grpSpPr>
              <a:xfrm>
                <a:off x="4800600" y="184879"/>
                <a:ext cx="2895600" cy="1295400"/>
                <a:chOff x="4800600" y="184879"/>
                <a:chExt cx="2895600" cy="1295400"/>
              </a:xfrm>
            </p:grpSpPr>
            <p:sp>
              <p:nvSpPr>
                <p:cNvPr id="345"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9"/>
              <p:cNvGrpSpPr/>
              <p:nvPr/>
            </p:nvGrpSpPr>
            <p:grpSpPr>
              <a:xfrm>
                <a:off x="7696200" y="183630"/>
                <a:ext cx="2895600" cy="1295400"/>
                <a:chOff x="4800600" y="184879"/>
                <a:chExt cx="2895600" cy="1295400"/>
              </a:xfrm>
            </p:grpSpPr>
            <p:sp>
              <p:nvSpPr>
                <p:cNvPr id="342" name="Flowchart: Decision 34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Decision 34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4-Point Star 34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4-Point Star 340"/>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4"/>
            <p:cNvGrpSpPr/>
            <p:nvPr/>
          </p:nvGrpSpPr>
          <p:grpSpPr>
            <a:xfrm rot="17965997" flipH="1">
              <a:off x="6656781" y="3094507"/>
              <a:ext cx="704266" cy="124173"/>
              <a:chOff x="4800600" y="183630"/>
              <a:chExt cx="5791200" cy="1311639"/>
            </a:xfrm>
          </p:grpSpPr>
          <p:grpSp>
            <p:nvGrpSpPr>
              <p:cNvPr id="330" name="Group 28"/>
              <p:cNvGrpSpPr/>
              <p:nvPr/>
            </p:nvGrpSpPr>
            <p:grpSpPr>
              <a:xfrm>
                <a:off x="4800600" y="184879"/>
                <a:ext cx="2895600" cy="1295400"/>
                <a:chOff x="4800600" y="184879"/>
                <a:chExt cx="2895600" cy="1295400"/>
              </a:xfrm>
            </p:grpSpPr>
            <p:sp>
              <p:nvSpPr>
                <p:cNvPr id="336"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29"/>
              <p:cNvGrpSpPr/>
              <p:nvPr/>
            </p:nvGrpSpPr>
            <p:grpSpPr>
              <a:xfrm>
                <a:off x="7696200" y="183630"/>
                <a:ext cx="2895600" cy="1295400"/>
                <a:chOff x="4800600" y="184879"/>
                <a:chExt cx="2895600" cy="1295400"/>
              </a:xfrm>
            </p:grpSpPr>
            <p:sp>
              <p:nvSpPr>
                <p:cNvPr id="333" name="Flowchart: Decision 33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Decision 33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4-Point Star 33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4-Point Star 33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4"/>
            <p:cNvGrpSpPr/>
            <p:nvPr/>
          </p:nvGrpSpPr>
          <p:grpSpPr>
            <a:xfrm>
              <a:off x="6705600" y="1752600"/>
              <a:ext cx="704266" cy="124173"/>
              <a:chOff x="4800600" y="183630"/>
              <a:chExt cx="5791200" cy="1311639"/>
            </a:xfrm>
          </p:grpSpPr>
          <p:grpSp>
            <p:nvGrpSpPr>
              <p:cNvPr id="321" name="Group 28"/>
              <p:cNvGrpSpPr/>
              <p:nvPr/>
            </p:nvGrpSpPr>
            <p:grpSpPr>
              <a:xfrm>
                <a:off x="4800600" y="184879"/>
                <a:ext cx="2895600" cy="1295400"/>
                <a:chOff x="4800600" y="184879"/>
                <a:chExt cx="2895600" cy="1295400"/>
              </a:xfrm>
            </p:grpSpPr>
            <p:sp>
              <p:nvSpPr>
                <p:cNvPr id="327"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9"/>
              <p:cNvGrpSpPr/>
              <p:nvPr/>
            </p:nvGrpSpPr>
            <p:grpSpPr>
              <a:xfrm>
                <a:off x="7696200" y="183630"/>
                <a:ext cx="2895600" cy="1295400"/>
                <a:chOff x="4800600" y="184879"/>
                <a:chExt cx="2895600" cy="1295400"/>
              </a:xfrm>
            </p:grpSpPr>
            <p:sp>
              <p:nvSpPr>
                <p:cNvPr id="324" name="Flowchart: Decision 32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Decision 32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4-Point Star 32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4-Point Star 322"/>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8" name="Group 347"/>
          <p:cNvGrpSpPr/>
          <p:nvPr/>
        </p:nvGrpSpPr>
        <p:grpSpPr>
          <a:xfrm>
            <a:off x="1300459" y="845575"/>
            <a:ext cx="1266576" cy="3465596"/>
            <a:chOff x="6958980" y="1973437"/>
            <a:chExt cx="1428432" cy="3908466"/>
          </a:xfrm>
        </p:grpSpPr>
        <p:sp>
          <p:nvSpPr>
            <p:cNvPr id="349" name="Oval 348"/>
            <p:cNvSpPr/>
            <p:nvPr/>
          </p:nvSpPr>
          <p:spPr>
            <a:xfrm rot="4271122">
              <a:off x="7275282" y="5471098"/>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4663168">
              <a:off x="7800753" y="5509551"/>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7117130" y="4746465"/>
              <a:ext cx="1184503" cy="956778"/>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loud 351"/>
            <p:cNvSpPr/>
            <p:nvPr/>
          </p:nvSpPr>
          <p:spPr>
            <a:xfrm>
              <a:off x="7037428" y="2298607"/>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loud 352"/>
            <p:cNvSpPr/>
            <p:nvPr/>
          </p:nvSpPr>
          <p:spPr>
            <a:xfrm rot="20313725">
              <a:off x="7762235" y="2371132"/>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6958980" y="428484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958946" y="4356007"/>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p:cNvSpPr/>
            <p:nvPr/>
          </p:nvSpPr>
          <p:spPr>
            <a:xfrm rot="20411805">
              <a:off x="7770612" y="3505754"/>
              <a:ext cx="595363" cy="1241297"/>
            </a:xfrm>
            <a:prstGeom prst="trapezoid">
              <a:avLst>
                <a:gd name="adj" fmla="val 375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356"/>
            <p:cNvSpPr/>
            <p:nvPr/>
          </p:nvSpPr>
          <p:spPr>
            <a:xfrm rot="1535346">
              <a:off x="7002507" y="3592195"/>
              <a:ext cx="537742" cy="1078865"/>
            </a:xfrm>
            <a:prstGeom prst="trapezoid">
              <a:avLst>
                <a:gd name="adj" fmla="val 3089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a:off x="7120745" y="3517807"/>
              <a:ext cx="1143001" cy="1847308"/>
            </a:xfrm>
            <a:prstGeom prst="trapezoid">
              <a:avLst>
                <a:gd name="adj" fmla="val 2912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0800000">
              <a:off x="7491270" y="3610807"/>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7216037" y="2231712"/>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5"/>
            <p:cNvGrpSpPr/>
            <p:nvPr/>
          </p:nvGrpSpPr>
          <p:grpSpPr>
            <a:xfrm rot="173469">
              <a:off x="7338973" y="3464639"/>
              <a:ext cx="688770" cy="686939"/>
              <a:chOff x="2960715" y="2385250"/>
              <a:chExt cx="1251949" cy="1404961"/>
            </a:xfrm>
            <a:solidFill>
              <a:srgbClr val="C00000"/>
            </a:solidFill>
          </p:grpSpPr>
          <p:sp>
            <p:nvSpPr>
              <p:cNvPr id="391" name="Moon 3"/>
              <p:cNvSpPr/>
              <p:nvPr/>
            </p:nvSpPr>
            <p:spPr>
              <a:xfrm rot="16200000">
                <a:off x="2975016" y="2561296"/>
                <a:ext cx="1264227" cy="1193604"/>
              </a:xfrm>
              <a:prstGeom prst="moon">
                <a:avLst>
                  <a:gd name="adj" fmla="val 6771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6200000">
                <a:off x="3026713" y="2319252"/>
                <a:ext cx="1119953" cy="125194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Cloud 361"/>
            <p:cNvSpPr/>
            <p:nvPr/>
          </p:nvSpPr>
          <p:spPr>
            <a:xfrm rot="16200000">
              <a:off x="7373707" y="1954931"/>
              <a:ext cx="609432" cy="95560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p:cNvGrpSpPr/>
            <p:nvPr/>
          </p:nvGrpSpPr>
          <p:grpSpPr>
            <a:xfrm>
              <a:off x="7082031" y="1973437"/>
              <a:ext cx="1198405" cy="661835"/>
              <a:chOff x="7037430" y="1171117"/>
              <a:chExt cx="944402" cy="661835"/>
            </a:xfrm>
          </p:grpSpPr>
          <p:sp>
            <p:nvSpPr>
              <p:cNvPr id="377" name="Freeform 376"/>
              <p:cNvSpPr/>
              <p:nvPr/>
            </p:nvSpPr>
            <p:spPr>
              <a:xfrm rot="16200000">
                <a:off x="7171577" y="1036970"/>
                <a:ext cx="661835" cy="930130"/>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8" name="Group 377"/>
              <p:cNvGrpSpPr/>
              <p:nvPr/>
            </p:nvGrpSpPr>
            <p:grpSpPr>
              <a:xfrm flipV="1">
                <a:off x="7069333" y="1535705"/>
                <a:ext cx="912499" cy="225156"/>
                <a:chOff x="5029200" y="1371600"/>
                <a:chExt cx="6791793" cy="1933731"/>
              </a:xfrm>
            </p:grpSpPr>
            <p:grpSp>
              <p:nvGrpSpPr>
                <p:cNvPr id="379" name="Group 16"/>
                <p:cNvGrpSpPr/>
                <p:nvPr/>
              </p:nvGrpSpPr>
              <p:grpSpPr>
                <a:xfrm>
                  <a:off x="5029200" y="1371600"/>
                  <a:ext cx="1752600" cy="1905000"/>
                  <a:chOff x="5029200" y="1371600"/>
                  <a:chExt cx="1752600" cy="1905000"/>
                </a:xfrm>
              </p:grpSpPr>
              <p:sp>
                <p:nvSpPr>
                  <p:cNvPr id="389" name="4-Point Star 3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4-Point Star 3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7"/>
                <p:cNvGrpSpPr/>
                <p:nvPr/>
              </p:nvGrpSpPr>
              <p:grpSpPr>
                <a:xfrm>
                  <a:off x="6713095" y="1400331"/>
                  <a:ext cx="1752600" cy="1905000"/>
                  <a:chOff x="5029200" y="1371600"/>
                  <a:chExt cx="1752600" cy="1905000"/>
                </a:xfrm>
              </p:grpSpPr>
              <p:sp>
                <p:nvSpPr>
                  <p:cNvPr id="387" name="4-Point Star 38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4-Point Star 3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20"/>
                <p:cNvGrpSpPr/>
                <p:nvPr/>
              </p:nvGrpSpPr>
              <p:grpSpPr>
                <a:xfrm>
                  <a:off x="8404486" y="1389088"/>
                  <a:ext cx="1752600" cy="1905000"/>
                  <a:chOff x="5029200" y="1371600"/>
                  <a:chExt cx="1752600" cy="1905000"/>
                </a:xfrm>
              </p:grpSpPr>
              <p:sp>
                <p:nvSpPr>
                  <p:cNvPr id="385" name="4-Point Star 38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4-Point Star 38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23"/>
                <p:cNvGrpSpPr/>
                <p:nvPr/>
              </p:nvGrpSpPr>
              <p:grpSpPr>
                <a:xfrm>
                  <a:off x="10068393" y="1389089"/>
                  <a:ext cx="1752600" cy="1905000"/>
                  <a:chOff x="5029200" y="1371600"/>
                  <a:chExt cx="1752600" cy="1905000"/>
                </a:xfrm>
              </p:grpSpPr>
              <p:sp>
                <p:nvSpPr>
                  <p:cNvPr id="383" name="4-Point Star 38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4-Point Star 38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4" name="Group 363"/>
            <p:cNvGrpSpPr/>
            <p:nvPr/>
          </p:nvGrpSpPr>
          <p:grpSpPr>
            <a:xfrm>
              <a:off x="7181082" y="5059303"/>
              <a:ext cx="1001405" cy="300512"/>
              <a:chOff x="5029200" y="1371600"/>
              <a:chExt cx="6791793" cy="1933731"/>
            </a:xfrm>
          </p:grpSpPr>
          <p:grpSp>
            <p:nvGrpSpPr>
              <p:cNvPr id="365" name="Group 16"/>
              <p:cNvGrpSpPr/>
              <p:nvPr/>
            </p:nvGrpSpPr>
            <p:grpSpPr>
              <a:xfrm>
                <a:off x="5029200" y="1371600"/>
                <a:ext cx="1752600" cy="1905000"/>
                <a:chOff x="5029200" y="1371600"/>
                <a:chExt cx="1752600" cy="1905000"/>
              </a:xfrm>
            </p:grpSpPr>
            <p:sp>
              <p:nvSpPr>
                <p:cNvPr id="375" name="4-Point Star 37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4-Point Star 37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7"/>
              <p:cNvGrpSpPr/>
              <p:nvPr/>
            </p:nvGrpSpPr>
            <p:grpSpPr>
              <a:xfrm>
                <a:off x="6713095" y="1400331"/>
                <a:ext cx="1752600" cy="1905000"/>
                <a:chOff x="5029200" y="1371600"/>
                <a:chExt cx="1752600" cy="1905000"/>
              </a:xfrm>
            </p:grpSpPr>
            <p:sp>
              <p:nvSpPr>
                <p:cNvPr id="373" name="4-Point Star 37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4-Point Star 37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20"/>
              <p:cNvGrpSpPr/>
              <p:nvPr/>
            </p:nvGrpSpPr>
            <p:grpSpPr>
              <a:xfrm>
                <a:off x="8404486" y="1389088"/>
                <a:ext cx="1752600" cy="1905000"/>
                <a:chOff x="5029200" y="1371600"/>
                <a:chExt cx="1752600" cy="1905000"/>
              </a:xfrm>
            </p:grpSpPr>
            <p:sp>
              <p:nvSpPr>
                <p:cNvPr id="371" name="4-Point Star 37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4-Point Star 37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23"/>
              <p:cNvGrpSpPr/>
              <p:nvPr/>
            </p:nvGrpSpPr>
            <p:grpSpPr>
              <a:xfrm>
                <a:off x="10068393" y="1389089"/>
                <a:ext cx="1752600" cy="1905000"/>
                <a:chOff x="5029200" y="1371600"/>
                <a:chExt cx="1752600" cy="1905000"/>
              </a:xfrm>
            </p:grpSpPr>
            <p:sp>
              <p:nvSpPr>
                <p:cNvPr id="369" name="4-Point Star 36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4-Point Star 36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095" y="5166307"/>
            <a:ext cx="867177" cy="1210435"/>
          </a:xfrm>
          <a:prstGeom prst="rect">
            <a:avLst/>
          </a:prstGeom>
        </p:spPr>
      </p:pic>
      <p:sp>
        <p:nvSpPr>
          <p:cNvPr id="4" name="Rectangle 3"/>
          <p:cNvSpPr/>
          <p:nvPr/>
        </p:nvSpPr>
        <p:spPr>
          <a:xfrm>
            <a:off x="819955" y="4831604"/>
            <a:ext cx="2786129" cy="1477328"/>
          </a:xfrm>
          <a:prstGeom prst="rect">
            <a:avLst/>
          </a:prstGeom>
        </p:spPr>
        <p:txBody>
          <a:bodyPr wrap="square">
            <a:spAutoFit/>
          </a:bodyPr>
          <a:lstStyle/>
          <a:p>
            <a:r>
              <a:rPr lang="en-US" i="1" dirty="0">
                <a:solidFill>
                  <a:srgbClr val="FFFF00"/>
                </a:solidFill>
                <a:latin typeface="Palatino"/>
              </a:rPr>
              <a:t>And now, he </a:t>
            </a:r>
            <a:r>
              <a:rPr lang="en-US" i="1" dirty="0" err="1">
                <a:solidFill>
                  <a:srgbClr val="FFFF00"/>
                </a:solidFill>
                <a:latin typeface="Palatino"/>
              </a:rPr>
              <a:t>imparteth</a:t>
            </a:r>
            <a:r>
              <a:rPr lang="en-US" i="1" dirty="0">
                <a:solidFill>
                  <a:srgbClr val="FFFF00"/>
                </a:solidFill>
                <a:latin typeface="Palatino"/>
              </a:rPr>
              <a:t> his word by angels unto men, yea, not only men but women also. </a:t>
            </a:r>
          </a:p>
          <a:p>
            <a:r>
              <a:rPr lang="en-US" i="1" dirty="0">
                <a:solidFill>
                  <a:srgbClr val="FFFF00"/>
                </a:solidFill>
                <a:latin typeface="Palatino"/>
              </a:rPr>
              <a:t>Alma 32:23</a:t>
            </a:r>
            <a:endParaRPr lang="en-US" i="1" dirty="0">
              <a:solidFill>
                <a:srgbClr val="FFFF00"/>
              </a:solidFill>
            </a:endParaRPr>
          </a:p>
        </p:txBody>
      </p:sp>
    </p:spTree>
    <p:extLst>
      <p:ext uri="{BB962C8B-B14F-4D97-AF65-F5344CB8AC3E}">
        <p14:creationId xmlns:p14="http://schemas.microsoft.com/office/powerpoint/2010/main" val="13989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21:17-21</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Misunderstood Paul’s Teachings</a:t>
            </a:r>
            <a:endParaRPr lang="en-US" sz="3200" dirty="0">
              <a:solidFill>
                <a:schemeClr val="bg1"/>
              </a:solidFill>
              <a:latin typeface="Poor Richard" panose="02080502050505020702" pitchFamily="18" charset="0"/>
            </a:endParaRPr>
          </a:p>
        </p:txBody>
      </p:sp>
      <p:sp>
        <p:nvSpPr>
          <p:cNvPr id="2" name="Rectangle 1"/>
          <p:cNvSpPr/>
          <p:nvPr/>
        </p:nvSpPr>
        <p:spPr>
          <a:xfrm>
            <a:off x="948743" y="1341223"/>
            <a:ext cx="6096000" cy="2246769"/>
          </a:xfrm>
          <a:prstGeom prst="rect">
            <a:avLst/>
          </a:prstGeom>
        </p:spPr>
        <p:txBody>
          <a:bodyPr>
            <a:spAutoFit/>
          </a:bodyPr>
          <a:lstStyle/>
          <a:p>
            <a:r>
              <a:rPr lang="en-US" sz="2000" dirty="0">
                <a:solidFill>
                  <a:schemeClr val="bg1"/>
                </a:solidFill>
                <a:latin typeface="Open Sans"/>
              </a:rPr>
              <a:t>Paul arrived in Jerusalem and gave a report of his missionary labors to local Church leaders. Paul went to the temple, and when a group of Jews who knew Paul from his missionary journeys saw him, they proclaimed that Paul was a false teacher who taught against the law of Moses and unlawfully brought Gentiles into the temple.</a:t>
            </a:r>
            <a:endParaRPr lang="en-US" sz="2000" dirty="0">
              <a:solidFill>
                <a:schemeClr val="bg1"/>
              </a:solidFill>
            </a:endParaRPr>
          </a:p>
        </p:txBody>
      </p:sp>
      <p:sp>
        <p:nvSpPr>
          <p:cNvPr id="4" name="Rectangle 3"/>
          <p:cNvSpPr/>
          <p:nvPr/>
        </p:nvSpPr>
        <p:spPr>
          <a:xfrm>
            <a:off x="4451797" y="4593242"/>
            <a:ext cx="6096000" cy="1323439"/>
          </a:xfrm>
          <a:prstGeom prst="rect">
            <a:avLst/>
          </a:prstGeom>
        </p:spPr>
        <p:txBody>
          <a:bodyPr>
            <a:spAutoFit/>
          </a:bodyPr>
          <a:lstStyle/>
          <a:p>
            <a:r>
              <a:rPr lang="en-US" sz="2000" dirty="0">
                <a:solidFill>
                  <a:schemeClr val="bg1"/>
                </a:solidFill>
                <a:latin typeface="Open Sans"/>
              </a:rPr>
              <a:t>Because of this accusation, a mob removed Paul from the temple and began beating him. Roman soldiers intervened and carried him away to be tried. While on the stairs of the Antonia Fortress</a:t>
            </a:r>
            <a:endParaRPr lang="en-US" sz="20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000" y="1116885"/>
            <a:ext cx="2456108" cy="3274811"/>
          </a:xfrm>
          <a:prstGeom prst="rect">
            <a:avLst/>
          </a:prstGeom>
        </p:spPr>
      </p:pic>
    </p:spTree>
    <p:extLst>
      <p:ext uri="{BB962C8B-B14F-4D97-AF65-F5344CB8AC3E}">
        <p14:creationId xmlns:p14="http://schemas.microsoft.com/office/powerpoint/2010/main" val="26552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21:17-21</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Purifications Rights</a:t>
            </a:r>
            <a:endParaRPr lang="en-US" sz="3200" dirty="0">
              <a:solidFill>
                <a:schemeClr val="bg1"/>
              </a:solidFill>
              <a:latin typeface="Poor Richard" panose="02080502050505020702" pitchFamily="18" charset="0"/>
            </a:endParaRPr>
          </a:p>
        </p:txBody>
      </p:sp>
      <p:sp>
        <p:nvSpPr>
          <p:cNvPr id="2" name="Rectangle 1"/>
          <p:cNvSpPr/>
          <p:nvPr/>
        </p:nvSpPr>
        <p:spPr>
          <a:xfrm>
            <a:off x="704045" y="929099"/>
            <a:ext cx="6096000" cy="2554545"/>
          </a:xfrm>
          <a:prstGeom prst="rect">
            <a:avLst/>
          </a:prstGeom>
        </p:spPr>
        <p:txBody>
          <a:bodyPr>
            <a:spAutoFit/>
          </a:bodyPr>
          <a:lstStyle/>
          <a:p>
            <a:r>
              <a:rPr lang="en-US" sz="2000" dirty="0">
                <a:solidFill>
                  <a:schemeClr val="bg1"/>
                </a:solidFill>
              </a:rPr>
              <a:t>To help dispel ill feelings toward Paul, Church leaders encouraged Paul to participate in the weeklong temple purification rites that observant Jews customarily underwent after traveling in Gentile lands. </a:t>
            </a:r>
          </a:p>
          <a:p>
            <a:endParaRPr lang="en-US" sz="2000" dirty="0">
              <a:solidFill>
                <a:schemeClr val="bg1"/>
              </a:solidFill>
            </a:endParaRPr>
          </a:p>
          <a:p>
            <a:r>
              <a:rPr lang="en-US" sz="2000" dirty="0">
                <a:solidFill>
                  <a:schemeClr val="bg1"/>
                </a:solidFill>
              </a:rPr>
              <a:t>Paul’s public observance of these temple rites would demonstrate that he did not teach against the law of Moses or the temple, as was rumored. (1)</a:t>
            </a:r>
          </a:p>
        </p:txBody>
      </p:sp>
      <p:sp>
        <p:nvSpPr>
          <p:cNvPr id="4" name="Rectangle 3"/>
          <p:cNvSpPr/>
          <p:nvPr/>
        </p:nvSpPr>
        <p:spPr>
          <a:xfrm>
            <a:off x="5121498" y="3691721"/>
            <a:ext cx="6624033" cy="2862322"/>
          </a:xfrm>
          <a:prstGeom prst="rect">
            <a:avLst/>
          </a:prstGeom>
        </p:spPr>
        <p:txBody>
          <a:bodyPr wrap="square">
            <a:spAutoFit/>
          </a:bodyPr>
          <a:lstStyle/>
          <a:p>
            <a:r>
              <a:rPr lang="en-US" sz="2000" dirty="0">
                <a:solidFill>
                  <a:schemeClr val="bg1"/>
                </a:solidFill>
              </a:rPr>
              <a:t>The Temple rituals would occupy seven days of purification and sacrifice. Paul would pay for the four lambs and eight pigeons used for sacrifice and would attend the four men in their Temple appearances and rituals. … In so doing the Apostle would be obliged to cross the Court of the Gentiles and the Court of the Women, enter the Court of Israel, and finally approach the altar on which burnt offerings were made. He was bound to be in full view of either friend or foe in these Temple areas.” (6)</a:t>
            </a:r>
          </a:p>
        </p:txBody>
      </p:sp>
      <p:pic>
        <p:nvPicPr>
          <p:cNvPr id="14340"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9526" b="3672"/>
          <a:stretch/>
        </p:blipFill>
        <p:spPr bwMode="auto">
          <a:xfrm>
            <a:off x="7157658" y="1011036"/>
            <a:ext cx="3050181" cy="263837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paul the apostle purification rites"/>
          <p:cNvPicPr>
            <a:picLocks noChangeAspect="1" noChangeArrowheads="1"/>
          </p:cNvPicPr>
          <p:nvPr/>
        </p:nvPicPr>
        <p:blipFill rotWithShape="1">
          <a:blip r:embed="rId5">
            <a:extLst>
              <a:ext uri="{28A0092B-C50C-407E-A947-70E740481C1C}">
                <a14:useLocalDpi xmlns:a14="http://schemas.microsoft.com/office/drawing/2010/main" val="0"/>
              </a:ext>
            </a:extLst>
          </a:blip>
          <a:srcRect r="6789" b="51709"/>
          <a:stretch/>
        </p:blipFill>
        <p:spPr bwMode="auto">
          <a:xfrm>
            <a:off x="1404826" y="3757834"/>
            <a:ext cx="3004160" cy="229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21:26, 39-22:23</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The Roman Captain</a:t>
            </a:r>
            <a:endParaRPr lang="en-US" sz="3200" dirty="0">
              <a:solidFill>
                <a:schemeClr val="bg1"/>
              </a:solidFill>
              <a:latin typeface="Poor Richard" panose="02080502050505020702" pitchFamily="18" charset="0"/>
            </a:endParaRPr>
          </a:p>
        </p:txBody>
      </p:sp>
      <p:sp>
        <p:nvSpPr>
          <p:cNvPr id="2" name="Rectangle 1"/>
          <p:cNvSpPr/>
          <p:nvPr/>
        </p:nvSpPr>
        <p:spPr>
          <a:xfrm>
            <a:off x="4271493" y="2229865"/>
            <a:ext cx="6096000" cy="3170099"/>
          </a:xfrm>
          <a:prstGeom prst="rect">
            <a:avLst/>
          </a:prstGeom>
        </p:spPr>
        <p:txBody>
          <a:bodyPr>
            <a:spAutoFit/>
          </a:bodyPr>
          <a:lstStyle/>
          <a:p>
            <a:r>
              <a:rPr lang="en-US" sz="2000" dirty="0">
                <a:solidFill>
                  <a:schemeClr val="bg1"/>
                </a:solidFill>
              </a:rPr>
              <a:t>Realizing that Paul was not a rebel, the Roman captain allowed Paul to address the crowd who had assailed him. The crowd at the temple listened to Paul tell his conversion story until he mentioned being sent to the Gentiles. </a:t>
            </a:r>
          </a:p>
          <a:p>
            <a:endParaRPr lang="en-US" sz="2000" dirty="0">
              <a:solidFill>
                <a:schemeClr val="bg1"/>
              </a:solidFill>
            </a:endParaRPr>
          </a:p>
          <a:p>
            <a:r>
              <a:rPr lang="en-US" sz="2000" dirty="0">
                <a:solidFill>
                  <a:schemeClr val="bg1"/>
                </a:solidFill>
              </a:rPr>
              <a:t>At that point, they reacted with animosity, casting off their outer cloaks and throwing dust into the air—acts by which Jews commonly expressed abhorrence and indignation.</a:t>
            </a:r>
          </a:p>
        </p:txBody>
      </p:sp>
      <p:sp>
        <p:nvSpPr>
          <p:cNvPr id="3" name="Rectangle 2"/>
          <p:cNvSpPr/>
          <p:nvPr/>
        </p:nvSpPr>
        <p:spPr>
          <a:xfrm>
            <a:off x="2228045" y="893836"/>
            <a:ext cx="7804597" cy="646331"/>
          </a:xfrm>
          <a:prstGeom prst="rect">
            <a:avLst/>
          </a:prstGeom>
        </p:spPr>
        <p:txBody>
          <a:bodyPr wrap="square">
            <a:spAutoFit/>
          </a:bodyPr>
          <a:lstStyle/>
          <a:p>
            <a:pPr algn="ctr"/>
            <a:r>
              <a:rPr lang="en-US" dirty="0">
                <a:solidFill>
                  <a:schemeClr val="bg1"/>
                </a:solidFill>
                <a:latin typeface="Open Sans"/>
              </a:rPr>
              <a:t>Claudius </a:t>
            </a:r>
            <a:r>
              <a:rPr lang="en-US" dirty="0" err="1">
                <a:solidFill>
                  <a:schemeClr val="bg1"/>
                </a:solidFill>
                <a:latin typeface="Open Sans"/>
              </a:rPr>
              <a:t>Lysias</a:t>
            </a:r>
            <a:r>
              <a:rPr lang="en-US" dirty="0">
                <a:solidFill>
                  <a:schemeClr val="bg1"/>
                </a:solidFill>
                <a:latin typeface="Open Sans"/>
              </a:rPr>
              <a:t>, and several soldiers broke up the mob that was assaulting Paul and took Paul into custody</a:t>
            </a:r>
            <a:endParaRPr lang="en-US" dirty="0">
              <a:solidFill>
                <a:schemeClr val="bg1"/>
              </a:solidFill>
            </a:endParaRPr>
          </a:p>
        </p:txBody>
      </p:sp>
      <p:pic>
        <p:nvPicPr>
          <p:cNvPr id="20484" name="Picture 4" descr="Image result for paul and roman cap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47" y="2097903"/>
            <a:ext cx="2317169" cy="3501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257994" y="6488668"/>
            <a:ext cx="44275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41732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21:24-26</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Paul--A Roman Citizen</a:t>
            </a:r>
            <a:endParaRPr lang="en-US" sz="3200" dirty="0">
              <a:solidFill>
                <a:schemeClr val="bg1"/>
              </a:solidFill>
              <a:latin typeface="Poor Richard" panose="02080502050505020702" pitchFamily="18" charset="0"/>
            </a:endParaRPr>
          </a:p>
        </p:txBody>
      </p:sp>
      <p:sp>
        <p:nvSpPr>
          <p:cNvPr id="2" name="Rectangle 1"/>
          <p:cNvSpPr/>
          <p:nvPr/>
        </p:nvSpPr>
        <p:spPr>
          <a:xfrm>
            <a:off x="832834" y="1714710"/>
            <a:ext cx="6096000" cy="3170099"/>
          </a:xfrm>
          <a:prstGeom prst="rect">
            <a:avLst/>
          </a:prstGeom>
        </p:spPr>
        <p:txBody>
          <a:bodyPr>
            <a:spAutoFit/>
          </a:bodyPr>
          <a:lstStyle/>
          <a:p>
            <a:r>
              <a:rPr lang="en-US" sz="2000" dirty="0">
                <a:solidFill>
                  <a:schemeClr val="bg1"/>
                </a:solidFill>
              </a:rPr>
              <a:t>The Roman chief captain could not understand Paul’s speech, which was delivered in Aramaic, nor could he discover why the crowd was angry at Paul. </a:t>
            </a:r>
          </a:p>
          <a:p>
            <a:endParaRPr lang="en-US" sz="2000" dirty="0">
              <a:solidFill>
                <a:schemeClr val="bg1"/>
              </a:solidFill>
            </a:endParaRPr>
          </a:p>
          <a:p>
            <a:r>
              <a:rPr lang="en-US" sz="2000" dirty="0">
                <a:solidFill>
                  <a:schemeClr val="bg1"/>
                </a:solidFill>
              </a:rPr>
              <a:t>Therefore the captain ordered that Paul be scourged, or whipped, and questioned. A scourge, which was a whip or lash made of long strips of leather that were studded with bits of metal or bone and fastened in a wooden handle, was a weapon of torture that could maim and even kill. </a:t>
            </a:r>
          </a:p>
        </p:txBody>
      </p:sp>
      <p:sp>
        <p:nvSpPr>
          <p:cNvPr id="4" name="Rectangle 3"/>
          <p:cNvSpPr/>
          <p:nvPr/>
        </p:nvSpPr>
        <p:spPr>
          <a:xfrm>
            <a:off x="2807594" y="5201716"/>
            <a:ext cx="8448541" cy="1323439"/>
          </a:xfrm>
          <a:prstGeom prst="rect">
            <a:avLst/>
          </a:prstGeom>
        </p:spPr>
        <p:txBody>
          <a:bodyPr wrap="square">
            <a:spAutoFit/>
          </a:bodyPr>
          <a:lstStyle/>
          <a:p>
            <a:r>
              <a:rPr lang="en-US" sz="2000" dirty="0">
                <a:solidFill>
                  <a:schemeClr val="bg1"/>
                </a:solidFill>
              </a:rPr>
              <a:t>In response to the order, Paul protested that he was a Roman citizen and was therefore protected from examination by torture. Roman citizenship carried with it important privileges and was not easily obtained, as made clear by the conversation recorded in Acts 22:24–30.</a:t>
            </a:r>
          </a:p>
        </p:txBody>
      </p:sp>
      <p:grpSp>
        <p:nvGrpSpPr>
          <p:cNvPr id="11" name="Group 10"/>
          <p:cNvGrpSpPr/>
          <p:nvPr/>
        </p:nvGrpSpPr>
        <p:grpSpPr>
          <a:xfrm>
            <a:off x="7920508" y="1365270"/>
            <a:ext cx="2843709" cy="3709006"/>
            <a:chOff x="7213197" y="1867546"/>
            <a:chExt cx="3396473" cy="4726818"/>
          </a:xfrm>
        </p:grpSpPr>
        <p:pic>
          <p:nvPicPr>
            <p:cNvPr id="12" name="Picture 2" descr="Arrest of Pa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197" y="1867546"/>
              <a:ext cx="3396473" cy="453325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975419" y="6348143"/>
              <a:ext cx="1156086" cy="246221"/>
            </a:xfrm>
            <a:prstGeom prst="rect">
              <a:avLst/>
            </a:prstGeom>
          </p:spPr>
          <p:txBody>
            <a:bodyPr wrap="none">
              <a:spAutoFit/>
            </a:bodyPr>
            <a:lstStyle/>
            <a:p>
              <a:r>
                <a:rPr lang="en-US" sz="1000" i="1" dirty="0">
                  <a:solidFill>
                    <a:schemeClr val="bg1"/>
                  </a:solidFill>
                  <a:latin typeface="Open Sans"/>
                </a:rPr>
                <a:t>Simon H. </a:t>
              </a:r>
              <a:r>
                <a:rPr lang="en-US" sz="1000" i="1" dirty="0" err="1">
                  <a:solidFill>
                    <a:schemeClr val="bg1"/>
                  </a:solidFill>
                  <a:latin typeface="Open Sans"/>
                </a:rPr>
                <a:t>Vedder</a:t>
              </a:r>
              <a:endParaRPr lang="en-US" sz="1000" dirty="0">
                <a:solidFill>
                  <a:schemeClr val="bg1"/>
                </a:solidFill>
              </a:endParaRPr>
            </a:p>
          </p:txBody>
        </p:sp>
      </p:grpSp>
      <p:sp>
        <p:nvSpPr>
          <p:cNvPr id="6" name="Rectangle 5"/>
          <p:cNvSpPr/>
          <p:nvPr/>
        </p:nvSpPr>
        <p:spPr>
          <a:xfrm>
            <a:off x="11232236" y="6488668"/>
            <a:ext cx="44275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17264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22:1-30</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Conversion Story of Paul</a:t>
            </a:r>
            <a:endParaRPr lang="en-US" sz="3200" dirty="0">
              <a:solidFill>
                <a:schemeClr val="bg1"/>
              </a:solidFill>
              <a:latin typeface="Poor Richard" panose="02080502050505020702"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02797191"/>
              </p:ext>
            </p:extLst>
          </p:nvPr>
        </p:nvGraphicFramePr>
        <p:xfrm>
          <a:off x="2353971" y="1931831"/>
          <a:ext cx="7524124" cy="3085515"/>
        </p:xfrm>
        <a:graphic>
          <a:graphicData uri="http://schemas.openxmlformats.org/drawingml/2006/table">
            <a:tbl>
              <a:tblPr firstRow="1" bandRow="1">
                <a:tableStyleId>{638B1855-1B75-4FBE-930C-398BA8C253C6}</a:tableStyleId>
              </a:tblPr>
              <a:tblGrid>
                <a:gridCol w="5518516">
                  <a:extLst>
                    <a:ext uri="{9D8B030D-6E8A-4147-A177-3AD203B41FA5}">
                      <a16:colId xmlns:a16="http://schemas.microsoft.com/office/drawing/2014/main" val="20000"/>
                    </a:ext>
                  </a:extLst>
                </a:gridCol>
                <a:gridCol w="2005608">
                  <a:extLst>
                    <a:ext uri="{9D8B030D-6E8A-4147-A177-3AD203B41FA5}">
                      <a16:colId xmlns:a16="http://schemas.microsoft.com/office/drawing/2014/main" val="20001"/>
                    </a:ext>
                  </a:extLst>
                </a:gridCol>
              </a:tblGrid>
              <a:tr h="525195">
                <a:tc>
                  <a:txBody>
                    <a:bodyPr/>
                    <a:lstStyle/>
                    <a:p>
                      <a:r>
                        <a:rPr lang="en-US" sz="2400" b="1" dirty="0"/>
                        <a:t>How does Paul describe his initial vision? </a:t>
                      </a:r>
                      <a:endParaRPr lang="en-US" sz="2400" b="1" dirty="0">
                        <a:solidFill>
                          <a:schemeClr val="tx1"/>
                        </a:solidFill>
                      </a:endParaRPr>
                    </a:p>
                  </a:txBody>
                  <a:tcPr/>
                </a:tc>
                <a:tc>
                  <a:txBody>
                    <a:bodyPr/>
                    <a:lstStyle/>
                    <a:p>
                      <a:r>
                        <a:rPr lang="en-US" sz="2400" b="1" dirty="0"/>
                        <a:t>Acts 22:6-9</a:t>
                      </a:r>
                    </a:p>
                  </a:txBody>
                  <a:tcPr/>
                </a:tc>
                <a:extLst>
                  <a:ext uri="{0D108BD9-81ED-4DB2-BD59-A6C34878D82A}">
                    <a16:rowId xmlns:a16="http://schemas.microsoft.com/office/drawing/2014/main" val="10000"/>
                  </a:ext>
                </a:extLst>
              </a:tr>
              <a:tr h="370840">
                <a:tc>
                  <a:txBody>
                    <a:bodyPr/>
                    <a:lstStyle/>
                    <a:p>
                      <a:r>
                        <a:rPr lang="en-US" sz="2400" b="1" dirty="0"/>
                        <a:t>What was Paul instructed to do?</a:t>
                      </a:r>
                    </a:p>
                  </a:txBody>
                  <a:tcPr/>
                </a:tc>
                <a:tc>
                  <a:txBody>
                    <a:bodyPr/>
                    <a:lstStyle/>
                    <a:p>
                      <a:r>
                        <a:rPr lang="en-US" sz="2400" b="1" dirty="0"/>
                        <a:t>Acts 22:10-11</a:t>
                      </a:r>
                    </a:p>
                  </a:txBody>
                  <a:tcPr/>
                </a:tc>
                <a:extLst>
                  <a:ext uri="{0D108BD9-81ED-4DB2-BD59-A6C34878D82A}">
                    <a16:rowId xmlns:a16="http://schemas.microsoft.com/office/drawing/2014/main" val="10001"/>
                  </a:ext>
                </a:extLst>
              </a:tr>
              <a:tr h="370840">
                <a:tc>
                  <a:txBody>
                    <a:bodyPr/>
                    <a:lstStyle/>
                    <a:p>
                      <a:r>
                        <a:rPr lang="en-US" sz="2400" b="1" dirty="0"/>
                        <a:t>Whom did Paul meet in Damascus, and what did Paul regain?</a:t>
                      </a:r>
                    </a:p>
                  </a:txBody>
                  <a:tcPr/>
                </a:tc>
                <a:tc>
                  <a:txBody>
                    <a:bodyPr/>
                    <a:lstStyle/>
                    <a:p>
                      <a:r>
                        <a:rPr lang="en-US" sz="2400" b="1" dirty="0"/>
                        <a:t>Acts 22:12-13</a:t>
                      </a:r>
                    </a:p>
                  </a:txBody>
                  <a:tcPr/>
                </a:tc>
                <a:extLst>
                  <a:ext uri="{0D108BD9-81ED-4DB2-BD59-A6C34878D82A}">
                    <a16:rowId xmlns:a16="http://schemas.microsoft.com/office/drawing/2014/main" val="10002"/>
                  </a:ext>
                </a:extLst>
              </a:tr>
              <a:tr h="370840">
                <a:tc>
                  <a:txBody>
                    <a:bodyPr/>
                    <a:lstStyle/>
                    <a:p>
                      <a:r>
                        <a:rPr lang="en-US" sz="2400" b="1" dirty="0"/>
                        <a:t>What did Ananias prophesy about Paul?</a:t>
                      </a:r>
                    </a:p>
                  </a:txBody>
                  <a:tcPr/>
                </a:tc>
                <a:tc>
                  <a:txBody>
                    <a:bodyPr/>
                    <a:lstStyle/>
                    <a:p>
                      <a:r>
                        <a:rPr lang="en-US" sz="2400" b="1" dirty="0"/>
                        <a:t>Acts 22:14-15</a:t>
                      </a:r>
                    </a:p>
                  </a:txBody>
                  <a:tcPr/>
                </a:tc>
                <a:extLst>
                  <a:ext uri="{0D108BD9-81ED-4DB2-BD59-A6C34878D82A}">
                    <a16:rowId xmlns:a16="http://schemas.microsoft.com/office/drawing/2014/main" val="10003"/>
                  </a:ext>
                </a:extLst>
              </a:tr>
              <a:tr h="370840">
                <a:tc>
                  <a:txBody>
                    <a:bodyPr/>
                    <a:lstStyle/>
                    <a:p>
                      <a:r>
                        <a:rPr lang="en-US" sz="2400" b="1" dirty="0"/>
                        <a:t>How did Paul show his faith in Jesus Christ?</a:t>
                      </a:r>
                    </a:p>
                  </a:txBody>
                  <a:tcPr/>
                </a:tc>
                <a:tc>
                  <a:txBody>
                    <a:bodyPr/>
                    <a:lstStyle/>
                    <a:p>
                      <a:r>
                        <a:rPr lang="en-US" sz="2400" b="1" dirty="0"/>
                        <a:t>Acts 9:18; </a:t>
                      </a:r>
                    </a:p>
                    <a:p>
                      <a:r>
                        <a:rPr lang="en-US" sz="2400" b="1" dirty="0"/>
                        <a:t>Acts 22:16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67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32078" y="555405"/>
            <a:ext cx="6096000" cy="5262979"/>
          </a:xfrm>
          <a:prstGeom prst="rect">
            <a:avLst/>
          </a:prstGeom>
        </p:spPr>
        <p:txBody>
          <a:bodyPr>
            <a:spAutoFit/>
          </a:bodyPr>
          <a:lstStyle/>
          <a:p>
            <a:pPr fontAlgn="base"/>
            <a:r>
              <a:rPr lang="en-US" sz="2400" dirty="0">
                <a:solidFill>
                  <a:schemeClr val="bg1"/>
                </a:solidFill>
              </a:rPr>
              <a:t>“True conversion is more than merely having a knowledge of gospel principles and implies even more than just having a testimony of those principles. It is possible to have a testimony of the gospel without living it. Being truly converted means we are acting upon what we believe.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Conversion comes as we act upon the righteous principles we learn in our homes and in the classroom. Conversion comes as we live pure and virtuous lives and enjoy the companionship of the Holy Ghost.”</a:t>
            </a:r>
            <a:endParaRPr lang="en-US" sz="2400" b="0" i="0" dirty="0">
              <a:solidFill>
                <a:schemeClr val="bg1"/>
              </a:solidFill>
              <a:effectLst/>
            </a:endParaRPr>
          </a:p>
        </p:txBody>
      </p:sp>
      <p:sp>
        <p:nvSpPr>
          <p:cNvPr id="4" name="Rectangle 3"/>
          <p:cNvSpPr/>
          <p:nvPr/>
        </p:nvSpPr>
        <p:spPr>
          <a:xfrm>
            <a:off x="11219358" y="6488668"/>
            <a:ext cx="442750" cy="369332"/>
          </a:xfrm>
          <a:prstGeom prst="rect">
            <a:avLst/>
          </a:prstGeom>
        </p:spPr>
        <p:txBody>
          <a:bodyPr wrap="none">
            <a:spAutoFit/>
          </a:bodyPr>
          <a:lstStyle/>
          <a:p>
            <a:r>
              <a:rPr lang="en-US" dirty="0">
                <a:solidFill>
                  <a:schemeClr val="bg1"/>
                </a:solidFill>
              </a:rPr>
              <a:t>(8)</a:t>
            </a:r>
            <a:endParaRPr lang="en-US" dirty="0"/>
          </a:p>
        </p:txBody>
      </p:sp>
      <p:pic>
        <p:nvPicPr>
          <p:cNvPr id="16386" name="Picture 2" descr="Bonnie L. Osca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051" y="1585286"/>
            <a:ext cx="2549785" cy="319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0780" y="0"/>
            <a:ext cx="11721219"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#263 </a:t>
            </a:r>
            <a:r>
              <a:rPr lang="en-US" i="1" dirty="0">
                <a:solidFill>
                  <a:schemeClr val="bg1"/>
                </a:solidFill>
              </a:rPr>
              <a:t>Go Forth With Faith</a:t>
            </a:r>
          </a:p>
          <a:p>
            <a:endParaRPr lang="en-US" dirty="0">
              <a:solidFill>
                <a:schemeClr val="bg1"/>
              </a:solidFill>
            </a:endParaRPr>
          </a:p>
          <a:p>
            <a:endParaRPr lang="en-US" i="1" dirty="0">
              <a:solidFill>
                <a:schemeClr val="bg1"/>
              </a:solidFill>
            </a:endParaRPr>
          </a:p>
          <a:p>
            <a:r>
              <a:rPr lang="en-US" i="1" dirty="0">
                <a:solidFill>
                  <a:schemeClr val="bg1"/>
                </a:solidFill>
              </a:rPr>
              <a:t>Videos:</a:t>
            </a:r>
          </a:p>
          <a:p>
            <a:r>
              <a:rPr lang="en-US" i="1" dirty="0">
                <a:solidFill>
                  <a:schemeClr val="bg1"/>
                </a:solidFill>
              </a:rPr>
              <a:t> </a:t>
            </a:r>
            <a:r>
              <a:rPr lang="en-US" dirty="0">
                <a:solidFill>
                  <a:schemeClr val="bg1"/>
                </a:solidFill>
              </a:rPr>
              <a:t>Lift (9:30)</a:t>
            </a:r>
          </a:p>
          <a:p>
            <a:r>
              <a:rPr lang="en-US" dirty="0">
                <a:solidFill>
                  <a:schemeClr val="bg1"/>
                </a:solidFill>
              </a:rPr>
              <a:t>To Be Converted (0:43)</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33, 34</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Elder Jeffrey R. Holland (“A Teacher Come from God,”</a:t>
            </a:r>
            <a:r>
              <a:rPr lang="en-US" i="1" dirty="0">
                <a:solidFill>
                  <a:schemeClr val="bg1"/>
                </a:solidFill>
              </a:rPr>
              <a:t> Ensign,</a:t>
            </a:r>
            <a:r>
              <a:rPr lang="en-US" dirty="0">
                <a:solidFill>
                  <a:schemeClr val="bg1"/>
                </a:solidFill>
              </a:rPr>
              <a:t> May 1998, 26; see also commentary for John 21:15–17).</a:t>
            </a:r>
          </a:p>
          <a:p>
            <a:pPr marL="342900" indent="-342900">
              <a:buFontTx/>
              <a:buAutoNum type="arabicPeriod"/>
            </a:pPr>
            <a:r>
              <a:rPr lang="en-US" dirty="0">
                <a:solidFill>
                  <a:schemeClr val="bg1"/>
                </a:solidFill>
              </a:rPr>
              <a:t>James E. Talmage (</a:t>
            </a:r>
            <a:r>
              <a:rPr lang="en-US" i="1" dirty="0">
                <a:solidFill>
                  <a:schemeClr val="bg1"/>
                </a:solidFill>
              </a:rPr>
              <a:t>The Great Apostasy</a:t>
            </a:r>
            <a:r>
              <a:rPr lang="en-US" dirty="0">
                <a:solidFill>
                  <a:schemeClr val="bg1"/>
                </a:solidFill>
              </a:rPr>
              <a:t> [1968], 28).</a:t>
            </a:r>
          </a:p>
          <a:p>
            <a:pPr marL="342900" indent="-342900">
              <a:buFontTx/>
              <a:buAutoNum type="arabicPeriod"/>
            </a:pPr>
            <a:r>
              <a:rPr lang="en-US" dirty="0">
                <a:solidFill>
                  <a:schemeClr val="bg1"/>
                </a:solidFill>
              </a:rPr>
              <a:t>Robert J. Matthews, </a:t>
            </a:r>
            <a:r>
              <a:rPr lang="en-US" i="1" dirty="0">
                <a:solidFill>
                  <a:schemeClr val="bg1"/>
                </a:solidFill>
              </a:rPr>
              <a:t>Behold the Messiah</a:t>
            </a:r>
            <a:r>
              <a:rPr lang="en-US" dirty="0">
                <a:solidFill>
                  <a:schemeClr val="bg1"/>
                </a:solidFill>
              </a:rPr>
              <a:t>, 335</a:t>
            </a:r>
          </a:p>
          <a:p>
            <a:pPr marL="342900" indent="-342900">
              <a:buFontTx/>
              <a:buAutoNum type="arabicPeriod"/>
            </a:pPr>
            <a:r>
              <a:rPr lang="en-US" dirty="0">
                <a:solidFill>
                  <a:schemeClr val="bg1"/>
                </a:solidFill>
              </a:rPr>
              <a:t>Sidney B. Sperry(</a:t>
            </a:r>
            <a:r>
              <a:rPr lang="en-US" i="1" dirty="0">
                <a:solidFill>
                  <a:schemeClr val="bg1"/>
                </a:solidFill>
              </a:rPr>
              <a:t>Paul’s Life and Letters</a:t>
            </a:r>
            <a:r>
              <a:rPr lang="en-US" dirty="0">
                <a:solidFill>
                  <a:schemeClr val="bg1"/>
                </a:solidFill>
              </a:rPr>
              <a:t> [1955], 208–9).</a:t>
            </a:r>
          </a:p>
          <a:p>
            <a:pPr marL="342900" indent="-342900">
              <a:buFontTx/>
              <a:buAutoNum type="arabicPeriod"/>
            </a:pPr>
            <a:r>
              <a:rPr lang="en-US" dirty="0">
                <a:solidFill>
                  <a:schemeClr val="bg1"/>
                </a:solidFill>
              </a:rPr>
              <a:t>McConkie, </a:t>
            </a:r>
            <a:r>
              <a:rPr lang="en-US" i="1" dirty="0">
                <a:solidFill>
                  <a:schemeClr val="bg1"/>
                </a:solidFill>
              </a:rPr>
              <a:t>DNTC,</a:t>
            </a:r>
            <a:r>
              <a:rPr lang="en-US" dirty="0">
                <a:solidFill>
                  <a:schemeClr val="bg1"/>
                </a:solidFill>
              </a:rPr>
              <a:t>2:181.</a:t>
            </a:r>
          </a:p>
          <a:p>
            <a:pPr marL="342900" indent="-342900">
              <a:buFontTx/>
              <a:buAutoNum type="arabicPeriod"/>
            </a:pPr>
            <a:r>
              <a:rPr lang="en-US" dirty="0">
                <a:solidFill>
                  <a:schemeClr val="bg1"/>
                </a:solidFill>
              </a:rPr>
              <a:t>Bonnie L. </a:t>
            </a:r>
            <a:r>
              <a:rPr lang="en-US" dirty="0" err="1">
                <a:solidFill>
                  <a:schemeClr val="bg1"/>
                </a:solidFill>
              </a:rPr>
              <a:t>Oscarson</a:t>
            </a:r>
            <a:r>
              <a:rPr lang="en-US" dirty="0">
                <a:solidFill>
                  <a:schemeClr val="bg1"/>
                </a:solidFill>
              </a:rPr>
              <a:t> (“Be Ye Converted,”</a:t>
            </a:r>
            <a:r>
              <a:rPr lang="en-US" i="1" dirty="0">
                <a:solidFill>
                  <a:schemeClr val="bg1"/>
                </a:solidFill>
              </a:rPr>
              <a:t> Ensign</a:t>
            </a:r>
            <a:r>
              <a:rPr lang="en-US" dirty="0">
                <a:solidFill>
                  <a:schemeClr val="bg1"/>
                </a:solidFill>
              </a:rPr>
              <a:t> or</a:t>
            </a:r>
            <a:r>
              <a:rPr lang="en-US" i="1" dirty="0">
                <a:solidFill>
                  <a:schemeClr val="bg1"/>
                </a:solidFill>
              </a:rPr>
              <a:t> </a:t>
            </a:r>
            <a:r>
              <a:rPr lang="en-US" i="1" dirty="0" err="1">
                <a:solidFill>
                  <a:schemeClr val="bg1"/>
                </a:solidFill>
              </a:rPr>
              <a:t>Liahona,</a:t>
            </a:r>
            <a:r>
              <a:rPr lang="en-US" dirty="0" err="1">
                <a:solidFill>
                  <a:schemeClr val="bg1"/>
                </a:solidFill>
              </a:rPr>
              <a:t>Nov</a:t>
            </a:r>
            <a:r>
              <a:rPr lang="en-US" dirty="0">
                <a:solidFill>
                  <a:schemeClr val="bg1"/>
                </a:solidFill>
              </a:rPr>
              <a:t>. 2013, 76, 78).</a:t>
            </a:r>
          </a:p>
          <a:p>
            <a:endParaRPr lang="en-US" i="1" dirty="0">
              <a:solidFill>
                <a:schemeClr val="bg1"/>
              </a:solidFill>
            </a:endParaRPr>
          </a:p>
        </p:txBody>
      </p:sp>
      <p:grpSp>
        <p:nvGrpSpPr>
          <p:cNvPr id="2" name="Group 7"/>
          <p:cNvGrpSpPr/>
          <p:nvPr/>
        </p:nvGrpSpPr>
        <p:grpSpPr>
          <a:xfrm>
            <a:off x="2978012" y="139810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4">
            <a:extLst>
              <a:ext uri="{FF2B5EF4-FFF2-40B4-BE49-F238E27FC236}">
                <a16:creationId xmlns:a16="http://schemas.microsoft.com/office/drawing/2014/main" id="{65493199-7F5D-43B3-9383-F35F12CE51E4}"/>
              </a:ext>
            </a:extLst>
          </p:cNvPr>
          <p:cNvSpPr>
            <a:spLocks noGrp="1"/>
          </p:cNvSpPr>
          <p:nvPr/>
        </p:nvSpPr>
        <p:spPr>
          <a:xfrm>
            <a:off x="57606" y="64891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 y="-2"/>
            <a:ext cx="12192004" cy="6858005"/>
            <a:chOff x="-4" y="-2"/>
            <a:chExt cx="12192004" cy="6858005"/>
          </a:xfrm>
        </p:grpSpPr>
        <p:pic>
          <p:nvPicPr>
            <p:cNvPr id="5"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rPr>
              <a:t>Third Mission</a:t>
            </a:r>
            <a:endParaRPr lang="en-US" sz="4400" dirty="0">
              <a:solidFill>
                <a:schemeClr val="bg1"/>
              </a:solidFill>
              <a:latin typeface="Poor Richard" panose="02080502050505020702" pitchFamily="18" charset="0"/>
            </a:endParaRPr>
          </a:p>
        </p:txBody>
      </p:sp>
      <p:grpSp>
        <p:nvGrpSpPr>
          <p:cNvPr id="9" name="Group 8"/>
          <p:cNvGrpSpPr/>
          <p:nvPr/>
        </p:nvGrpSpPr>
        <p:grpSpPr>
          <a:xfrm>
            <a:off x="2661718" y="1493821"/>
            <a:ext cx="7232210" cy="4001632"/>
            <a:chOff x="588475" y="570368"/>
            <a:chExt cx="7232210" cy="4001632"/>
          </a:xfrm>
        </p:grpSpPr>
        <p:sp>
          <p:nvSpPr>
            <p:cNvPr id="10" name="Rectangle 9"/>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23" name="TextBox 22"/>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24" name="TextBox 23"/>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25" name="Group 24"/>
            <p:cNvGrpSpPr/>
            <p:nvPr/>
          </p:nvGrpSpPr>
          <p:grpSpPr>
            <a:xfrm>
              <a:off x="696146" y="884113"/>
              <a:ext cx="607553" cy="341122"/>
              <a:chOff x="2515892" y="1363947"/>
              <a:chExt cx="607553" cy="341122"/>
            </a:xfrm>
          </p:grpSpPr>
          <p:sp>
            <p:nvSpPr>
              <p:cNvPr id="43" name="TextBox 42"/>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44" name="5-Point Star 43"/>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27" name="TextBox 26"/>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28" name="TextBox 27"/>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29" name="TextBox 28"/>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30" name="TextBox 29"/>
            <p:cNvSpPr txBox="1"/>
            <p:nvPr/>
          </p:nvSpPr>
          <p:spPr>
            <a:xfrm>
              <a:off x="4550874" y="1599446"/>
              <a:ext cx="1089433"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Asia Minor</a:t>
              </a:r>
            </a:p>
          </p:txBody>
        </p:sp>
        <p:sp>
          <p:nvSpPr>
            <p:cNvPr id="31" name="TextBox 30"/>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32" name="TextBox 31"/>
            <p:cNvSpPr txBox="1"/>
            <p:nvPr/>
          </p:nvSpPr>
          <p:spPr>
            <a:xfrm>
              <a:off x="3808492" y="2993679"/>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33" name="TextBox 32"/>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34" name="Group 33"/>
            <p:cNvGrpSpPr/>
            <p:nvPr/>
          </p:nvGrpSpPr>
          <p:grpSpPr>
            <a:xfrm>
              <a:off x="6715191" y="3852140"/>
              <a:ext cx="717704" cy="286802"/>
              <a:chOff x="2523556" y="1418267"/>
              <a:chExt cx="607553" cy="286802"/>
            </a:xfrm>
          </p:grpSpPr>
          <p:sp>
            <p:nvSpPr>
              <p:cNvPr id="41" name="TextBox 40"/>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42" name="5-Point Star 41"/>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35" name="Freeform 34"/>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37" name="5-Point Star 36"/>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p:cNvGrpSpPr/>
            <p:nvPr/>
          </p:nvGrpSpPr>
          <p:grpSpPr>
            <a:xfrm>
              <a:off x="4433718" y="2077662"/>
              <a:ext cx="916880" cy="341122"/>
              <a:chOff x="2515892" y="1363947"/>
              <a:chExt cx="916880" cy="341122"/>
            </a:xfrm>
          </p:grpSpPr>
          <p:sp>
            <p:nvSpPr>
              <p:cNvPr id="39" name="TextBox 38"/>
              <p:cNvSpPr txBox="1"/>
              <p:nvPr/>
            </p:nvSpPr>
            <p:spPr>
              <a:xfrm>
                <a:off x="2515892" y="1363947"/>
                <a:ext cx="916880" cy="276999"/>
              </a:xfrm>
              <a:prstGeom prst="rect">
                <a:avLst/>
              </a:prstGeom>
              <a:noFill/>
            </p:spPr>
            <p:txBody>
              <a:bodyPr wrap="square" rtlCol="0">
                <a:spAutoFit/>
              </a:bodyPr>
              <a:lstStyle/>
              <a:p>
                <a:r>
                  <a:rPr lang="en-US" sz="1200" dirty="0"/>
                  <a:t>Ephesus</a:t>
                </a:r>
              </a:p>
            </p:txBody>
          </p:sp>
          <p:sp>
            <p:nvSpPr>
              <p:cNvPr id="40" name="5-Point Star 39"/>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rot="20160570">
            <a:off x="4857185" y="2376536"/>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Greece</a:t>
            </a:r>
          </a:p>
        </p:txBody>
      </p:sp>
      <p:grpSp>
        <p:nvGrpSpPr>
          <p:cNvPr id="46" name="Group 94"/>
          <p:cNvGrpSpPr/>
          <p:nvPr/>
        </p:nvGrpSpPr>
        <p:grpSpPr>
          <a:xfrm>
            <a:off x="6027257" y="1443812"/>
            <a:ext cx="375051" cy="817075"/>
            <a:chOff x="4405860" y="139189"/>
            <a:chExt cx="2861871" cy="6475262"/>
          </a:xfrm>
        </p:grpSpPr>
        <p:grpSp>
          <p:nvGrpSpPr>
            <p:cNvPr id="47" name="Group 86"/>
            <p:cNvGrpSpPr/>
            <p:nvPr/>
          </p:nvGrpSpPr>
          <p:grpSpPr>
            <a:xfrm rot="2107423">
              <a:off x="4802579" y="139189"/>
              <a:ext cx="743864" cy="1806453"/>
              <a:chOff x="7696200" y="914400"/>
              <a:chExt cx="685800" cy="2438400"/>
            </a:xfrm>
          </p:grpSpPr>
          <p:sp>
            <p:nvSpPr>
              <p:cNvPr id="87" name="Moon 86"/>
              <p:cNvSpPr/>
              <p:nvPr/>
            </p:nvSpPr>
            <p:spPr>
              <a:xfrm>
                <a:off x="76962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0700267">
                <a:off x="78486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9916241">
                <a:off x="7848600" y="1066800"/>
                <a:ext cx="457200" cy="1905000"/>
              </a:xfrm>
              <a:prstGeom prst="moon">
                <a:avLst>
                  <a:gd name="adj" fmla="val 87500"/>
                </a:avLst>
              </a:prstGeom>
              <a:solidFill>
                <a:srgbClr val="E7CF6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72400" y="1066800"/>
                <a:ext cx="381000" cy="1828800"/>
              </a:xfrm>
              <a:prstGeom prst="ellips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87"/>
            <p:cNvGrpSpPr/>
            <p:nvPr/>
          </p:nvGrpSpPr>
          <p:grpSpPr>
            <a:xfrm rot="19262140" flipH="1">
              <a:off x="6126313" y="231425"/>
              <a:ext cx="743864" cy="1645187"/>
              <a:chOff x="7696200" y="914400"/>
              <a:chExt cx="685800" cy="2438400"/>
            </a:xfrm>
          </p:grpSpPr>
          <p:sp>
            <p:nvSpPr>
              <p:cNvPr id="83" name="Moon 82"/>
              <p:cNvSpPr/>
              <p:nvPr/>
            </p:nvSpPr>
            <p:spPr>
              <a:xfrm>
                <a:off x="76962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700267">
                <a:off x="7848600" y="914400"/>
                <a:ext cx="533400" cy="2438400"/>
              </a:xfrm>
              <a:prstGeom prst="moon">
                <a:avLst>
                  <a:gd name="adj" fmla="val 87500"/>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9916241">
                <a:off x="7848600" y="1066800"/>
                <a:ext cx="457200" cy="1905000"/>
              </a:xfrm>
              <a:prstGeom prst="moon">
                <a:avLst>
                  <a:gd name="adj" fmla="val 87500"/>
                </a:avLst>
              </a:prstGeom>
              <a:solidFill>
                <a:srgbClr val="E7CF6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772400" y="1066800"/>
                <a:ext cx="381000" cy="1828800"/>
              </a:xfrm>
              <a:prstGeom prst="ellipse">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7"/>
            <p:cNvGrpSpPr/>
            <p:nvPr/>
          </p:nvGrpSpPr>
          <p:grpSpPr>
            <a:xfrm rot="562843">
              <a:off x="5697438" y="5840305"/>
              <a:ext cx="666047" cy="774146"/>
              <a:chOff x="6106804" y="4039302"/>
              <a:chExt cx="666047" cy="774146"/>
            </a:xfrm>
          </p:grpSpPr>
          <p:sp>
            <p:nvSpPr>
              <p:cNvPr id="80" name="Oval 79"/>
              <p:cNvSpPr/>
              <p:nvPr/>
            </p:nvSpPr>
            <p:spPr>
              <a:xfrm rot="20163506">
                <a:off x="6229710" y="4039302"/>
                <a:ext cx="543141" cy="774146"/>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0163506">
                <a:off x="6387712" y="4392141"/>
                <a:ext cx="362627" cy="31599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0163506">
                <a:off x="6106804" y="4062465"/>
                <a:ext cx="528885" cy="28430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7"/>
            <p:cNvGrpSpPr/>
            <p:nvPr/>
          </p:nvGrpSpPr>
          <p:grpSpPr>
            <a:xfrm rot="2613352">
              <a:off x="5128037" y="5761712"/>
              <a:ext cx="666047" cy="774146"/>
              <a:chOff x="6106804" y="4039302"/>
              <a:chExt cx="666047" cy="774146"/>
            </a:xfrm>
          </p:grpSpPr>
          <p:sp>
            <p:nvSpPr>
              <p:cNvPr id="77" name="Oval 76"/>
              <p:cNvSpPr/>
              <p:nvPr/>
            </p:nvSpPr>
            <p:spPr>
              <a:xfrm rot="20163506">
                <a:off x="6229710" y="4039302"/>
                <a:ext cx="543141" cy="774146"/>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163506">
                <a:off x="6387712" y="4392141"/>
                <a:ext cx="362627" cy="31599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163506">
                <a:off x="6106804" y="4062465"/>
                <a:ext cx="528885" cy="28430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6651885" y="3632617"/>
              <a:ext cx="615846" cy="78448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05860" y="3592643"/>
              <a:ext cx="615846" cy="78448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4891789" y="1550232"/>
              <a:ext cx="1943725" cy="4469567"/>
            </a:xfrm>
            <a:prstGeom prst="trapezoid">
              <a:avLst>
                <a:gd name="adj" fmla="val 20902"/>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431102">
              <a:off x="5935566" y="2006920"/>
              <a:ext cx="1069877" cy="2156085"/>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195734">
              <a:off x="4658904" y="1959450"/>
              <a:ext cx="1069877" cy="2156085"/>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4923020" y="1813809"/>
              <a:ext cx="1828800" cy="3372787"/>
            </a:xfrm>
            <a:prstGeom prst="trapezoid">
              <a:avLst>
                <a:gd name="adj" fmla="val 20902"/>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18695">
              <a:off x="4942382" y="1927863"/>
              <a:ext cx="825465" cy="3337608"/>
            </a:xfrm>
            <a:prstGeom prst="trapezoid">
              <a:avLst>
                <a:gd name="adj" fmla="val 2090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332773">
              <a:off x="5919098" y="1932028"/>
              <a:ext cx="825465" cy="3326107"/>
            </a:xfrm>
            <a:prstGeom prst="trapezoid">
              <a:avLst>
                <a:gd name="adj" fmla="val 20902"/>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86531" y="1073046"/>
              <a:ext cx="1040567" cy="148527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29200" y="381000"/>
              <a:ext cx="1600200" cy="18288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57"/>
            <p:cNvGrpSpPr/>
            <p:nvPr/>
          </p:nvGrpSpPr>
          <p:grpSpPr>
            <a:xfrm>
              <a:off x="4953000" y="5334000"/>
              <a:ext cx="1828800" cy="609600"/>
              <a:chOff x="1371600" y="3962400"/>
              <a:chExt cx="6705600" cy="2057400"/>
            </a:xfrm>
          </p:grpSpPr>
          <p:grpSp>
            <p:nvGrpSpPr>
              <p:cNvPr id="65" name="Group 195"/>
              <p:cNvGrpSpPr/>
              <p:nvPr/>
            </p:nvGrpSpPr>
            <p:grpSpPr>
              <a:xfrm>
                <a:off x="1371600" y="3962400"/>
                <a:ext cx="1676400" cy="2057400"/>
                <a:chOff x="1371600" y="3962400"/>
                <a:chExt cx="1676400" cy="2057400"/>
              </a:xfrm>
            </p:grpSpPr>
            <p:sp>
              <p:nvSpPr>
                <p:cNvPr id="75" name="Right Arrow Callout 7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96"/>
              <p:cNvGrpSpPr/>
              <p:nvPr/>
            </p:nvGrpSpPr>
            <p:grpSpPr>
              <a:xfrm>
                <a:off x="3048000" y="3962400"/>
                <a:ext cx="1676400" cy="2057400"/>
                <a:chOff x="1371600" y="3962400"/>
                <a:chExt cx="1676400" cy="2057400"/>
              </a:xfrm>
            </p:grpSpPr>
            <p:sp>
              <p:nvSpPr>
                <p:cNvPr id="73" name="Right Arrow Callout 7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99"/>
              <p:cNvGrpSpPr/>
              <p:nvPr/>
            </p:nvGrpSpPr>
            <p:grpSpPr>
              <a:xfrm>
                <a:off x="4724400" y="3962400"/>
                <a:ext cx="1676400" cy="2057400"/>
                <a:chOff x="1371600" y="3962400"/>
                <a:chExt cx="1676400" cy="2057400"/>
              </a:xfrm>
            </p:grpSpPr>
            <p:sp>
              <p:nvSpPr>
                <p:cNvPr id="71" name="Right Arrow Callout 7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2"/>
              <p:cNvGrpSpPr/>
              <p:nvPr/>
            </p:nvGrpSpPr>
            <p:grpSpPr>
              <a:xfrm>
                <a:off x="6400800" y="3962400"/>
                <a:ext cx="1676400" cy="2057400"/>
                <a:chOff x="1371600" y="3962400"/>
                <a:chExt cx="1676400" cy="2057400"/>
              </a:xfrm>
            </p:grpSpPr>
            <p:sp>
              <p:nvSpPr>
                <p:cNvPr id="69" name="Right Arrow Callout 6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1600200" y="4038600"/>
                  <a:ext cx="1143000" cy="1676400"/>
                </a:xfrm>
                <a:prstGeom prst="quadArrow">
                  <a:avLst/>
                </a:prstGeom>
                <a:solidFill>
                  <a:srgbClr val="F4EB7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Cloud 61"/>
            <p:cNvSpPr/>
            <p:nvPr/>
          </p:nvSpPr>
          <p:spPr>
            <a:xfrm>
              <a:off x="5334000" y="1676400"/>
              <a:ext cx="914400" cy="762000"/>
            </a:xfrm>
            <a:prstGeom prst="cloud">
              <a:avLst/>
            </a:prstGeom>
            <a:solidFill>
              <a:schemeClr val="tx1">
                <a:lumMod val="75000"/>
                <a:lumOff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lay 62"/>
            <p:cNvSpPr/>
            <p:nvPr/>
          </p:nvSpPr>
          <p:spPr>
            <a:xfrm rot="16200000">
              <a:off x="5494519" y="-113051"/>
              <a:ext cx="609600" cy="1143000"/>
            </a:xfrm>
            <a:prstGeom prst="flowChartDelay">
              <a:avLst/>
            </a:prstGeom>
            <a:solidFill>
              <a:srgbClr val="D3BE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628870" y="1818089"/>
              <a:ext cx="294451" cy="1994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523588" y="2424634"/>
            <a:ext cx="2242456" cy="1754326"/>
          </a:xfrm>
          <a:prstGeom prst="rect">
            <a:avLst/>
          </a:prstGeom>
        </p:spPr>
        <p:txBody>
          <a:bodyPr wrap="square">
            <a:spAutoFit/>
          </a:bodyPr>
          <a:lstStyle/>
          <a:p>
            <a:r>
              <a:rPr lang="en-US" dirty="0">
                <a:solidFill>
                  <a:schemeClr val="bg1"/>
                </a:solidFill>
                <a:latin typeface="Open Sans"/>
              </a:rPr>
              <a:t>During Paul’s third missionary journey, he spent time in Macedonia, </a:t>
            </a:r>
          </a:p>
          <a:p>
            <a:r>
              <a:rPr lang="en-US" dirty="0">
                <a:solidFill>
                  <a:schemeClr val="bg1"/>
                </a:solidFill>
                <a:latin typeface="Open Sans"/>
              </a:rPr>
              <a:t>Greece, </a:t>
            </a:r>
          </a:p>
          <a:p>
            <a:r>
              <a:rPr lang="en-US" dirty="0">
                <a:solidFill>
                  <a:schemeClr val="bg1"/>
                </a:solidFill>
                <a:latin typeface="Open Sans"/>
              </a:rPr>
              <a:t>and Asia Minor. </a:t>
            </a:r>
            <a:endParaRPr lang="en-US" dirty="0">
              <a:solidFill>
                <a:schemeClr val="bg1"/>
              </a:solidFill>
            </a:endParaRPr>
          </a:p>
        </p:txBody>
      </p:sp>
      <p:sp>
        <p:nvSpPr>
          <p:cNvPr id="182" name="Rectangle 181"/>
          <p:cNvSpPr/>
          <p:nvPr/>
        </p:nvSpPr>
        <p:spPr>
          <a:xfrm>
            <a:off x="4675031" y="5728402"/>
            <a:ext cx="5676976" cy="830997"/>
          </a:xfrm>
          <a:prstGeom prst="rect">
            <a:avLst/>
          </a:prstGeom>
        </p:spPr>
        <p:txBody>
          <a:bodyPr wrap="square">
            <a:spAutoFit/>
          </a:bodyPr>
          <a:lstStyle/>
          <a:p>
            <a:r>
              <a:rPr lang="en-US" sz="2400" dirty="0">
                <a:solidFill>
                  <a:schemeClr val="bg1"/>
                </a:solidFill>
                <a:latin typeface="Open Sans"/>
              </a:rPr>
              <a:t>He felt impressed to return to Jerusalem– For Pentecost</a:t>
            </a:r>
            <a:endParaRPr lang="en-US" sz="2400" dirty="0">
              <a:solidFill>
                <a:schemeClr val="bg1"/>
              </a:solidFill>
            </a:endParaRPr>
          </a:p>
        </p:txBody>
      </p:sp>
      <p:sp>
        <p:nvSpPr>
          <p:cNvPr id="183" name="TextBox 182"/>
          <p:cNvSpPr txBox="1"/>
          <p:nvPr/>
        </p:nvSpPr>
        <p:spPr>
          <a:xfrm>
            <a:off x="491905" y="6581001"/>
            <a:ext cx="2286000" cy="276999"/>
          </a:xfrm>
          <a:prstGeom prst="rect">
            <a:avLst/>
          </a:prstGeom>
          <a:noFill/>
        </p:spPr>
        <p:txBody>
          <a:bodyPr wrap="square" rtlCol="0">
            <a:spAutoFit/>
          </a:bodyPr>
          <a:lstStyle/>
          <a:p>
            <a:r>
              <a:rPr lang="en-US" sz="1200" dirty="0">
                <a:solidFill>
                  <a:schemeClr val="bg1"/>
                </a:solidFill>
              </a:rPr>
              <a:t>Acts 20:1-6</a:t>
            </a:r>
          </a:p>
        </p:txBody>
      </p:sp>
      <p:sp>
        <p:nvSpPr>
          <p:cNvPr id="184" name="TextBox 183"/>
          <p:cNvSpPr txBox="1"/>
          <p:nvPr/>
        </p:nvSpPr>
        <p:spPr>
          <a:xfrm>
            <a:off x="6221479" y="2535329"/>
            <a:ext cx="916880" cy="276999"/>
          </a:xfrm>
          <a:prstGeom prst="rect">
            <a:avLst/>
          </a:prstGeom>
          <a:noFill/>
        </p:spPr>
        <p:txBody>
          <a:bodyPr wrap="square" rtlCol="0">
            <a:spAutoFit/>
          </a:bodyPr>
          <a:lstStyle/>
          <a:p>
            <a:r>
              <a:rPr lang="en-US" sz="1200" dirty="0"/>
              <a:t>Troas</a:t>
            </a:r>
          </a:p>
        </p:txBody>
      </p:sp>
    </p:spTree>
    <p:extLst>
      <p:ext uri="{BB962C8B-B14F-4D97-AF65-F5344CB8AC3E}">
        <p14:creationId xmlns:p14="http://schemas.microsoft.com/office/powerpoint/2010/main" val="19813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
                                            <p:txEl>
                                              <p:pRg st="1" end="1"/>
                                            </p:txEl>
                                          </p:spTgt>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0313 -0.00556 L -0.00313 -0.00533 C -0.0043 -0.0007 -0.00456 0.00509 -0.00638 0.00926 C -0.00795 0.01296 -0.01055 0.01435 -0.01263 0.0169 C -0.01381 0.01805 -0.01472 0.0199 -0.01589 0.0206 C -0.02657 0.02685 -0.01003 0.01736 -0.02331 0.0243 C -0.03607 0.03125 -0.02409 0.02569 -0.03386 0.03009 C -0.03881 0.03611 -0.03581 0.0331 -0.04336 0.0375 C -0.04818 0.04051 -0.04727 0.04004 -0.05391 0.04328 C -0.05521 0.04398 -0.05664 0.04444 -0.05808 0.04514 C -0.0599 0.04583 -0.06159 0.04606 -0.06342 0.04699 C -0.06342 0.04722 -0.07123 0.05162 -0.07292 0.05254 C -0.07396 0.05324 -0.07487 0.0544 -0.07605 0.0544 L -0.08125 0.0544 L -0.08125 0.05463 L -0.07709 0.05648 L -0.07709 0.05254 " pathEditMode="relative" rAng="0" ptsTypes="AAAAAAAAAAAAAAAAA">
                                      <p:cBhvr>
                                        <p:cTn id="28" dur="2000" fill="hold"/>
                                        <p:tgtEl>
                                          <p:spTgt spid="46"/>
                                        </p:tgtEl>
                                        <p:attrNameLst>
                                          <p:attrName>ppt_x</p:attrName>
                                          <p:attrName>ppt_y</p:attrName>
                                        </p:attrNameLst>
                                      </p:cBhvr>
                                      <p:rCtr x="-3906" y="3102"/>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6">
                                            <p:txEl>
                                              <p:pRg st="2" end="2"/>
                                            </p:txEl>
                                          </p:spTgt>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7709 0.05255 L -0.07709 0.05255 C -0.07579 0.05741 -0.07448 0.0625 -0.07292 0.06736 C -0.07188 0.07084 -0.06876 0.07801 -0.06758 0.08056 C -0.06537 0.09306 -0.06836 0.07847 -0.06342 0.09375 C -0.06185 0.09861 -0.05925 0.1088 -0.05925 0.1088 C -0.05886 0.11181 -0.05847 0.11505 -0.05808 0.11806 C -0.05782 0.1206 -0.05743 0.12315 -0.05704 0.1257 C -0.05586 0.13634 -0.05691 0.13588 -0.05391 0.14445 C -0.053 0.14699 -0.05196 0.14954 -0.05079 0.15185 C -0.0487 0.15579 -0.0461 0.1588 -0.04441 0.1632 C -0.04167 0.17037 -0.04349 0.16806 -0.03907 0.1706 C -0.03698 0.17315 -0.03503 0.17616 -0.03282 0.17824 C -0.03139 0.1794 -0.02995 0.18033 -0.02852 0.18195 C -0.02826 0.18241 -0.02227 0.19051 -0.02123 0.19121 C -0.01836 0.19306 -0.00782 0.19468 -0.00639 0.19514 C 0.00247 0.19445 0.01119 0.19421 0.02005 0.19306 C 0.02343 0.19259 0.02447 0.18866 0.02747 0.18565 C 0.02838 0.18472 0.02955 0.18449 0.03059 0.1838 C 0.03437 0.17384 0.03085 0.18171 0.03697 0.17246 C 0.03802 0.17084 0.0388 0.16829 0.0401 0.1669 C 0.04101 0.16574 0.04687 0.16343 0.04752 0.1632 C 0.04856 0.16181 0.04947 0.16042 0.05065 0.15949 C 0.05169 0.15857 0.05273 0.15787 0.05377 0.15741 C 0.0664 0.15255 0.07864 0.15556 0.09192 0.15556 L 0.09192 0.15556 L 0.09192 0.15556 " pathEditMode="relative" ptsTypes="AAAAAAAAAAAAAAAAAAAAAAAAAAA">
                                      <p:cBhvr>
                                        <p:cTn id="34" dur="2000" fill="hold"/>
                                        <p:tgtEl>
                                          <p:spTgt spid="46"/>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0.09193 0.15556 L 0.09193 0.15579 C 0.08868 0.1551 0.08568 0.15417 0.08256 0.15417 C 0.07878 0.15417 0.07474 0.15579 0.0711 0.15718 C 0.06016 0.16829 0.07709 0.15139 0.06381 0.16366 C 0.06159 0.16551 0.0599 0.16875 0.05743 0.17014 C 0.05651 0.17037 0.05534 0.17084 0.05443 0.17176 C 0.05222 0.17338 0.04805 0.17801 0.04805 0.17825 C 0.0474 0.1801 0.04701 0.18264 0.0461 0.1845 C 0.04532 0.18588 0.04362 0.18612 0.04297 0.18774 C 0.04167 0.19051 0.04206 0.19445 0.04076 0.19746 L 0.03868 0.20209 C 0.03672 0.21783 0.03581 0.2213 0.03868 0.24399 C 0.03907 0.24676 0.04154 0.24815 0.04297 0.25024 C 0.04922 0.26968 0.04115 0.24561 0.04701 0.26158 C 0.04766 0.2632 0.04987 0.27107 0.05118 0.27269 C 0.05209 0.27385 0.05339 0.27385 0.05443 0.27431 C 0.05508 0.27662 0.05547 0.27894 0.05651 0.28079 C 0.05717 0.28218 0.0586 0.28287 0.05951 0.28403 C 0.0711 0.29723 0.05808 0.28357 0.0711 0.29676 C 0.07214 0.29792 0.07305 0.29908 0.07422 0.3 C 0.07566 0.30116 0.07709 0.30209 0.07826 0.30325 C 0.08047 0.30533 0.08256 0.30741 0.08464 0.3095 C 0.08568 0.31065 0.08659 0.31227 0.08763 0.31297 L 0.09193 0.31459 C 0.09401 0.31621 0.09623 0.3176 0.09805 0.31922 C 0.09922 0.32037 0.10013 0.32176 0.10131 0.32246 C 0.10261 0.32338 0.10404 0.32362 0.10547 0.32408 C 0.10651 0.32524 0.10756 0.32639 0.1086 0.32709 C 0.10951 0.32801 0.11068 0.32848 0.11172 0.32894 C 0.11446 0.32987 0.11745 0.33079 0.12006 0.33218 C 0.1211 0.33264 0.12214 0.33311 0.12318 0.3338 C 0.125 0.33473 0.1267 0.33612 0.12839 0.33681 C 0.12969 0.33774 0.13112 0.33797 0.13256 0.33843 C 0.13464 0.33936 0.13685 0.34075 0.13881 0.34167 C 0.13985 0.34213 0.14102 0.34237 0.14193 0.34352 C 0.14297 0.34445 0.14388 0.34607 0.14506 0.34653 C 0.14844 0.34815 0.15209 0.34792 0.1556 0.34977 L 0.16172 0.35301 C 0.16276 0.35348 0.16394 0.35371 0.16498 0.3544 C 0.16706 0.35672 0.16915 0.35857 0.1711 0.36112 C 0.17253 0.3625 0.17383 0.36459 0.1754 0.36575 C 0.17787 0.36783 0.18269 0.36945 0.18581 0.37084 C 0.23334 0.36875 0.21211 0.36899 0.24948 0.36899 L 0.24948 0.36922 " pathEditMode="relative" rAng="0" ptsTypes="AAAAAAAAAAAAAAAAAAAAAAAAAAAAAAAAAAAAAAAAAAAAA">
                                      <p:cBhvr>
                                        <p:cTn id="40" dur="2000" fill="hold"/>
                                        <p:tgtEl>
                                          <p:spTgt spid="46"/>
                                        </p:tgtEl>
                                        <p:attrNameLst>
                                          <p:attrName>ppt_x</p:attrName>
                                          <p:attrName>ppt_y</p:attrName>
                                        </p:attrNameLst>
                                      </p:cBhvr>
                                      <p:rCtr x="5117"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5183732"/>
              </p:ext>
            </p:extLst>
          </p:nvPr>
        </p:nvGraphicFramePr>
        <p:xfrm>
          <a:off x="108641" y="108643"/>
          <a:ext cx="11855831" cy="5223510"/>
        </p:xfrm>
        <a:graphic>
          <a:graphicData uri="http://schemas.openxmlformats.org/drawingml/2006/table">
            <a:tbl>
              <a:tblPr firstRow="1" bandRow="1">
                <a:tableStyleId>{5940675A-B579-460E-94D1-54222C63F5DA}</a:tableStyleId>
              </a:tblPr>
              <a:tblGrid>
                <a:gridCol w="7680745">
                  <a:extLst>
                    <a:ext uri="{9D8B030D-6E8A-4147-A177-3AD203B41FA5}">
                      <a16:colId xmlns:a16="http://schemas.microsoft.com/office/drawing/2014/main" val="20000"/>
                    </a:ext>
                  </a:extLst>
                </a:gridCol>
                <a:gridCol w="4175086">
                  <a:extLst>
                    <a:ext uri="{9D8B030D-6E8A-4147-A177-3AD203B41FA5}">
                      <a16:colId xmlns:a16="http://schemas.microsoft.com/office/drawing/2014/main" val="20001"/>
                    </a:ext>
                  </a:extLst>
                </a:gridCol>
              </a:tblGrid>
              <a:tr h="287871">
                <a:tc gridSpan="2">
                  <a:txBody>
                    <a:bodyPr/>
                    <a:lstStyle/>
                    <a:p>
                      <a:pPr algn="ctr" fontAlgn="base"/>
                      <a:endParaRPr lang="en-US" sz="1200" b="1" i="0" kern="1200" cap="all" dirty="0">
                        <a:solidFill>
                          <a:schemeClr val="tx1"/>
                        </a:solidFill>
                        <a:effectLst/>
                        <a:latin typeface="+mn-lt"/>
                        <a:ea typeface="+mn-ea"/>
                        <a:cs typeface="+mn-cs"/>
                      </a:endParaRPr>
                    </a:p>
                    <a:p>
                      <a:pPr algn="ctr" fontAlgn="base"/>
                      <a:r>
                        <a:rPr lang="en-US" sz="1800" b="1" i="0" kern="1200" cap="all" dirty="0">
                          <a:solidFill>
                            <a:schemeClr val="tx1"/>
                          </a:solidFill>
                          <a:effectLst/>
                          <a:latin typeface="+mn-lt"/>
                          <a:ea typeface="+mn-ea"/>
                          <a:cs typeface="+mn-cs"/>
                        </a:rPr>
                        <a:t>PAUL’S  Third MISSIONARY JOURNEY</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a:solidFill>
                            <a:srgbClr val="434444"/>
                          </a:solidFill>
                          <a:effectLst/>
                        </a:rPr>
                        <a:t>Troas</a:t>
                      </a:r>
                    </a:p>
                    <a:p>
                      <a:pPr algn="l" fontAlgn="base"/>
                      <a:r>
                        <a:rPr lang="en-US">
                          <a:solidFill>
                            <a:srgbClr val="434444"/>
                          </a:solidFill>
                          <a:effectLst/>
                        </a:rPr>
                        <a:t>Paul Raises Eutychus from Death</a:t>
                      </a:r>
                    </a:p>
                  </a:txBody>
                  <a:tcPr marL="95250" marR="95250" marT="66675" marB="66675" anchor="ctr"/>
                </a:tc>
                <a:tc>
                  <a:txBody>
                    <a:bodyPr/>
                    <a:lstStyle/>
                    <a:p>
                      <a:pPr algn="l" fontAlgn="base"/>
                      <a:r>
                        <a:rPr lang="en-US">
                          <a:solidFill>
                            <a:srgbClr val="434444"/>
                          </a:solidFill>
                          <a:effectLst/>
                        </a:rPr>
                        <a:t>20:1–12</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a:solidFill>
                            <a:srgbClr val="434444"/>
                          </a:solidFill>
                          <a:effectLst/>
                        </a:rPr>
                        <a:t>Miletus</a:t>
                      </a:r>
                    </a:p>
                    <a:p>
                      <a:pPr algn="l" fontAlgn="base"/>
                      <a:r>
                        <a:rPr lang="en-US">
                          <a:solidFill>
                            <a:srgbClr val="434444"/>
                          </a:solidFill>
                          <a:effectLst/>
                        </a:rPr>
                        <a:t>Farewell, Testimony, Counsel</a:t>
                      </a:r>
                    </a:p>
                  </a:txBody>
                  <a:tcPr marL="95250" marR="95250" marT="66675" marB="66675" anchor="ctr"/>
                </a:tc>
                <a:tc>
                  <a:txBody>
                    <a:bodyPr/>
                    <a:lstStyle/>
                    <a:p>
                      <a:pPr algn="l" fontAlgn="base"/>
                      <a:r>
                        <a:rPr lang="en-US">
                          <a:solidFill>
                            <a:srgbClr val="434444"/>
                          </a:solidFill>
                          <a:effectLst/>
                        </a:rPr>
                        <a:t>20:13–38</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a:solidFill>
                            <a:srgbClr val="434444"/>
                          </a:solidFill>
                          <a:effectLst/>
                        </a:rPr>
                        <a:t>Toward Jerusalem</a:t>
                      </a:r>
                    </a:p>
                    <a:p>
                      <a:pPr algn="l" fontAlgn="base"/>
                      <a:r>
                        <a:rPr lang="en-US">
                          <a:solidFill>
                            <a:srgbClr val="434444"/>
                          </a:solidFill>
                          <a:effectLst/>
                        </a:rPr>
                        <a:t>Agabus’ Prophetic Warnings</a:t>
                      </a:r>
                    </a:p>
                  </a:txBody>
                  <a:tcPr marL="95250" marR="95250" marT="66675" marB="66675" anchor="ctr"/>
                </a:tc>
                <a:tc>
                  <a:txBody>
                    <a:bodyPr/>
                    <a:lstStyle/>
                    <a:p>
                      <a:pPr algn="l" fontAlgn="base"/>
                      <a:r>
                        <a:rPr lang="en-US">
                          <a:solidFill>
                            <a:srgbClr val="434444"/>
                          </a:solidFill>
                          <a:effectLst/>
                        </a:rPr>
                        <a:t>21:1–17</a:t>
                      </a: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a:solidFill>
                            <a:srgbClr val="434444"/>
                          </a:solidFill>
                          <a:effectLst/>
                        </a:rPr>
                        <a:t>Jerusalem</a:t>
                      </a:r>
                    </a:p>
                    <a:p>
                      <a:pPr algn="l" fontAlgn="base"/>
                      <a:r>
                        <a:rPr lang="en-US">
                          <a:solidFill>
                            <a:srgbClr val="434444"/>
                          </a:solidFill>
                          <a:effectLst/>
                        </a:rPr>
                        <a:t>The Gradual Process of Conversion</a:t>
                      </a:r>
                    </a:p>
                  </a:txBody>
                  <a:tcPr marL="95250" marR="95250" marT="66675" marB="66675" anchor="ctr"/>
                </a:tc>
                <a:tc>
                  <a:txBody>
                    <a:bodyPr/>
                    <a:lstStyle/>
                    <a:p>
                      <a:pPr algn="l" fontAlgn="base"/>
                      <a:r>
                        <a:rPr lang="en-US">
                          <a:solidFill>
                            <a:srgbClr val="434444"/>
                          </a:solidFill>
                          <a:effectLst/>
                        </a:rPr>
                        <a:t>21:18–26</a:t>
                      </a: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a:solidFill>
                            <a:srgbClr val="434444"/>
                          </a:solidFill>
                          <a:effectLst/>
                        </a:rPr>
                        <a:t>Paul Persecuted, Arrested, Bound</a:t>
                      </a:r>
                    </a:p>
                  </a:txBody>
                  <a:tcPr marL="95250" marR="95250" marT="66675" marB="66675" anchor="ctr"/>
                </a:tc>
                <a:tc>
                  <a:txBody>
                    <a:bodyPr/>
                    <a:lstStyle/>
                    <a:p>
                      <a:pPr algn="l" fontAlgn="base"/>
                      <a:r>
                        <a:rPr lang="en-US">
                          <a:solidFill>
                            <a:srgbClr val="434444"/>
                          </a:solidFill>
                          <a:effectLst/>
                        </a:rPr>
                        <a:t>21:27–39</a:t>
                      </a: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a:solidFill>
                            <a:srgbClr val="434444"/>
                          </a:solidFill>
                          <a:effectLst/>
                        </a:rPr>
                        <a:t>The Story of Paul’s Conversion</a:t>
                      </a:r>
                    </a:p>
                  </a:txBody>
                  <a:tcPr marL="95250" marR="95250" marT="66675" marB="66675" anchor="ctr"/>
                </a:tc>
                <a:tc>
                  <a:txBody>
                    <a:bodyPr/>
                    <a:lstStyle/>
                    <a:p>
                      <a:pPr algn="l" fontAlgn="base"/>
                      <a:r>
                        <a:rPr lang="en-US">
                          <a:solidFill>
                            <a:srgbClr val="434444"/>
                          </a:solidFill>
                          <a:effectLst/>
                        </a:rPr>
                        <a:t>21:40; 22:1–16</a:t>
                      </a:r>
                    </a:p>
                  </a:txBody>
                  <a:tcPr marL="95250" marR="95250" marT="66675" marB="66675" anchor="ctr"/>
                </a:tc>
                <a:extLst>
                  <a:ext uri="{0D108BD9-81ED-4DB2-BD59-A6C34878D82A}">
                    <a16:rowId xmlns:a16="http://schemas.microsoft.com/office/drawing/2014/main" val="10006"/>
                  </a:ext>
                </a:extLst>
              </a:tr>
              <a:tr h="277762">
                <a:tc>
                  <a:txBody>
                    <a:bodyPr/>
                    <a:lstStyle/>
                    <a:p>
                      <a:pPr algn="l" fontAlgn="base"/>
                      <a:r>
                        <a:rPr lang="en-US">
                          <a:solidFill>
                            <a:srgbClr val="434444"/>
                          </a:solidFill>
                          <a:effectLst/>
                        </a:rPr>
                        <a:t>Jerusalem</a:t>
                      </a:r>
                    </a:p>
                    <a:p>
                      <a:pPr algn="l" fontAlgn="base"/>
                      <a:r>
                        <a:rPr lang="en-US">
                          <a:solidFill>
                            <a:srgbClr val="434444"/>
                          </a:solidFill>
                          <a:effectLst/>
                        </a:rPr>
                        <a:t>The Gradual Process of Conversion</a:t>
                      </a:r>
                    </a:p>
                  </a:txBody>
                  <a:tcPr marL="95250" marR="95250" marT="66675" marB="66675" anchor="ctr"/>
                </a:tc>
                <a:tc>
                  <a:txBody>
                    <a:bodyPr/>
                    <a:lstStyle/>
                    <a:p>
                      <a:pPr algn="l" fontAlgn="base"/>
                      <a:r>
                        <a:rPr lang="en-US">
                          <a:solidFill>
                            <a:srgbClr val="434444"/>
                          </a:solidFill>
                          <a:effectLst/>
                        </a:rPr>
                        <a:t>21:18–26</a:t>
                      </a:r>
                    </a:p>
                  </a:txBody>
                  <a:tcPr marL="95250" marR="95250" marT="66675" marB="66675" anchor="ctr"/>
                </a:tc>
                <a:extLst>
                  <a:ext uri="{0D108BD9-81ED-4DB2-BD59-A6C34878D82A}">
                    <a16:rowId xmlns:a16="http://schemas.microsoft.com/office/drawing/2014/main" val="10007"/>
                  </a:ext>
                </a:extLst>
              </a:tr>
              <a:tr h="277762">
                <a:tc>
                  <a:txBody>
                    <a:bodyPr/>
                    <a:lstStyle/>
                    <a:p>
                      <a:pPr algn="l" fontAlgn="base"/>
                      <a:r>
                        <a:rPr lang="en-US">
                          <a:solidFill>
                            <a:srgbClr val="434444"/>
                          </a:solidFill>
                          <a:effectLst/>
                        </a:rPr>
                        <a:t>Paul Persecuted, Arrested, Bound</a:t>
                      </a:r>
                    </a:p>
                  </a:txBody>
                  <a:tcPr marL="95250" marR="95250" marT="66675" marB="66675" anchor="ctr"/>
                </a:tc>
                <a:tc>
                  <a:txBody>
                    <a:bodyPr/>
                    <a:lstStyle/>
                    <a:p>
                      <a:pPr algn="l" fontAlgn="base"/>
                      <a:r>
                        <a:rPr lang="en-US" dirty="0">
                          <a:solidFill>
                            <a:srgbClr val="434444"/>
                          </a:solidFill>
                          <a:effectLst/>
                        </a:rPr>
                        <a:t>21:27–39</a:t>
                      </a:r>
                    </a:p>
                  </a:txBody>
                  <a:tcPr marL="95250" marR="95250" marT="66675" marB="66675" anchor="ctr"/>
                </a:tc>
                <a:extLst>
                  <a:ext uri="{0D108BD9-81ED-4DB2-BD59-A6C34878D82A}">
                    <a16:rowId xmlns:a16="http://schemas.microsoft.com/office/drawing/2014/main" val="10008"/>
                  </a:ext>
                </a:extLst>
              </a:tr>
            </a:tbl>
          </a:graphicData>
        </a:graphic>
      </p:graphicFrame>
      <p:sp>
        <p:nvSpPr>
          <p:cNvPr id="3" name="TextBox 2"/>
          <p:cNvSpPr txBox="1"/>
          <p:nvPr/>
        </p:nvSpPr>
        <p:spPr>
          <a:xfrm>
            <a:off x="63375" y="5300845"/>
            <a:ext cx="5540721" cy="246221"/>
          </a:xfrm>
          <a:prstGeom prst="rect">
            <a:avLst/>
          </a:prstGeom>
          <a:noFill/>
        </p:spPr>
        <p:txBody>
          <a:bodyPr wrap="square" rtlCol="0">
            <a:spAutoFit/>
          </a:bodyPr>
          <a:lstStyle/>
          <a:p>
            <a:r>
              <a:rPr lang="en-US" sz="1000" dirty="0"/>
              <a:t>Life and Teachings of Jesus and His Apostles Chapter 34, 42</a:t>
            </a:r>
          </a:p>
        </p:txBody>
      </p:sp>
    </p:spTree>
    <p:extLst>
      <p:ext uri="{BB962C8B-B14F-4D97-AF65-F5344CB8AC3E}">
        <p14:creationId xmlns:p14="http://schemas.microsoft.com/office/powerpoint/2010/main" val="150760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015663"/>
          </a:xfrm>
          <a:prstGeom prst="rect">
            <a:avLst/>
          </a:prstGeom>
          <a:ln>
            <a:solidFill>
              <a:schemeClr val="tx1"/>
            </a:solidFill>
          </a:ln>
        </p:spPr>
        <p:txBody>
          <a:bodyPr>
            <a:spAutoFit/>
          </a:bodyPr>
          <a:lstStyle/>
          <a:p>
            <a:r>
              <a:rPr lang="en-US" sz="1200" b="1" dirty="0">
                <a:latin typeface="Open Sans"/>
              </a:rPr>
              <a:t>Sacrament Acts 20:7:</a:t>
            </a:r>
          </a:p>
          <a:p>
            <a:r>
              <a:rPr lang="en-US" sz="1200" dirty="0">
                <a:latin typeface="Open Sans"/>
              </a:rPr>
              <a:t>Paul participated in the ordinance of the sacrament with other Christians. In celebration of the Resurrection of Jesus Christ, Christians partook of the sacrament on the first day of the week (see verse 7; see also John 20:1). This same pattern is followed in the Church today</a:t>
            </a:r>
            <a:endParaRPr lang="en-US" sz="1200" dirty="0"/>
          </a:p>
        </p:txBody>
      </p:sp>
      <p:sp>
        <p:nvSpPr>
          <p:cNvPr id="3" name="Rectangle 2"/>
          <p:cNvSpPr/>
          <p:nvPr/>
        </p:nvSpPr>
        <p:spPr>
          <a:xfrm>
            <a:off x="0" y="1015285"/>
            <a:ext cx="6096000" cy="1569660"/>
          </a:xfrm>
          <a:prstGeom prst="rect">
            <a:avLst/>
          </a:prstGeom>
          <a:ln>
            <a:solidFill>
              <a:schemeClr val="tx1"/>
            </a:solidFill>
          </a:ln>
        </p:spPr>
        <p:txBody>
          <a:bodyPr>
            <a:spAutoFit/>
          </a:bodyPr>
          <a:lstStyle/>
          <a:p>
            <a:pPr fontAlgn="base"/>
            <a:r>
              <a:rPr lang="en-US" sz="1200" b="1" dirty="0"/>
              <a:t>Elders Acts 20:17:</a:t>
            </a:r>
          </a:p>
          <a:p>
            <a:pPr fontAlgn="base"/>
            <a:r>
              <a:rPr lang="en-US" sz="1200" dirty="0"/>
              <a:t>"The term 'elders' is used in many other passages of Scripture. In some instances the apostle is called an elder, as Paul and John allude to themselves personally as elders. In some places the term is used in reference to the aged, as in I Timothy 5:1, 2: 'Rebuke not an elder, but entreat him as a father, and the younger men as brethren, the elder women as mothers, the younger as sisters, with all purity.' Yet the quotations made will be ample to prove that the office of Elder was an order anciently in the organization of the Church of Christ." (</a:t>
            </a:r>
            <a:r>
              <a:rPr lang="en-US" sz="1200" i="1" dirty="0"/>
              <a:t>Cowley's Talks on Doctrine </a:t>
            </a:r>
            <a:r>
              <a:rPr lang="en-US" sz="1200" dirty="0"/>
              <a:t>[Chattanooga: Ben. E. Rich, 1902], 65.)</a:t>
            </a:r>
          </a:p>
        </p:txBody>
      </p:sp>
      <p:sp>
        <p:nvSpPr>
          <p:cNvPr id="4" name="Rectangle 3"/>
          <p:cNvSpPr/>
          <p:nvPr/>
        </p:nvSpPr>
        <p:spPr>
          <a:xfrm>
            <a:off x="0" y="2571482"/>
            <a:ext cx="6096000" cy="1754326"/>
          </a:xfrm>
          <a:prstGeom prst="rect">
            <a:avLst/>
          </a:prstGeom>
          <a:ln>
            <a:solidFill>
              <a:schemeClr val="tx1"/>
            </a:solidFill>
          </a:ln>
        </p:spPr>
        <p:txBody>
          <a:bodyPr>
            <a:spAutoFit/>
          </a:bodyPr>
          <a:lstStyle/>
          <a:p>
            <a:pPr fontAlgn="base"/>
            <a:r>
              <a:rPr lang="en-US" sz="1200" b="1" dirty="0"/>
              <a:t>Results of Evil Men—Apostasy Acts 20:28-31:</a:t>
            </a:r>
          </a:p>
          <a:p>
            <a:pPr fontAlgn="base"/>
            <a:r>
              <a:rPr lang="en-US" sz="1200" dirty="0"/>
              <a:t> “In time all ordinances of the gospel were changed, commandments were broken, and the simple principles of the gospel were mixed with pagan philosophy by the ‘grievous wolves’ and apostate disciples who displaced the prophets and apostles who had divine communion with the heavens. Spiritual darkness set in, and unrighteous men took command and closed the heavens against themselves. Visions and contact with the heavens ceased, and the gifts of the spirit came to an end. The blessings and presence of the Twelve Apostles ceased, and the cry went forth that they were no longer needed” President Joseph Fielding Smith (</a:t>
            </a:r>
            <a:r>
              <a:rPr lang="en-US" sz="1200" i="1" dirty="0"/>
              <a:t>Answers to Gospel Questions,</a:t>
            </a:r>
            <a:r>
              <a:rPr lang="en-US" sz="1200" dirty="0"/>
              <a:t> 5 vols. [1957–66], 5:177).</a:t>
            </a:r>
          </a:p>
        </p:txBody>
      </p:sp>
      <p:sp>
        <p:nvSpPr>
          <p:cNvPr id="5" name="Rectangle 4"/>
          <p:cNvSpPr/>
          <p:nvPr/>
        </p:nvSpPr>
        <p:spPr>
          <a:xfrm>
            <a:off x="6096000" y="0"/>
            <a:ext cx="6096000" cy="5447645"/>
          </a:xfrm>
          <a:prstGeom prst="rect">
            <a:avLst/>
          </a:prstGeom>
          <a:ln>
            <a:solidFill>
              <a:schemeClr val="tx1"/>
            </a:solidFill>
          </a:ln>
        </p:spPr>
        <p:txBody>
          <a:bodyPr>
            <a:spAutoFit/>
          </a:bodyPr>
          <a:lstStyle/>
          <a:p>
            <a:pPr fontAlgn="base"/>
            <a:r>
              <a:rPr lang="en-US" sz="1200" b="1" dirty="0"/>
              <a:t>Teton Dam Flood:</a:t>
            </a:r>
          </a:p>
          <a:p>
            <a:pPr fontAlgn="base"/>
            <a:r>
              <a:rPr lang="en-US" sz="1200" dirty="0"/>
              <a:t>Utilizing the campus as a base, President Mark Ricks of the Rexburg Regional Welfare Services and other LDS leaders met to assess the situation and to organize the Saints to deal with the aftermath. The waters soon receded, but there was no power in most of Rexburg or in surrounding communities. There was no outside telephone service, no drinking water outside the campus area, and no sewage services. All had been damaged or destroyed in the flood.</a:t>
            </a:r>
          </a:p>
          <a:p>
            <a:pPr fontAlgn="base"/>
            <a:r>
              <a:rPr lang="en-US" sz="1200" dirty="0"/>
              <a:t>Ward bishops organized their leaders and sent them into the homes to assess damages there. A list of missing homes and missing persons was made even as Church headquarters in Salt Lake City dispatched relief supplies. The Idaho National Guard, largely staffed by LDS individuals, moved into the area to help rebuild the damaged roads and to bury the thousands of cattle and other livestock killed in the disaster.</a:t>
            </a:r>
          </a:p>
          <a:p>
            <a:pPr fontAlgn="base"/>
            <a:r>
              <a:rPr lang="en-US" sz="1200" dirty="0"/>
              <a:t>Teams went to the various homes in an effort to render aid and locate missing persons. Daily ward meetings were held to help coordinate relief efforts. Crews of young volunteers helped to staff the </a:t>
            </a:r>
            <a:r>
              <a:rPr lang="en-US" sz="1200" dirty="0" err="1"/>
              <a:t>Manwaring</a:t>
            </a:r>
            <a:r>
              <a:rPr lang="en-US" sz="1200" dirty="0"/>
              <a:t> Center cafeteria, which fed 4,000 persons each meal during the first days of the flood. Others worked in the nursery tending children for Saints who were feverishly working to clear their homes of debris and silt in an attempt to minimize damage.</a:t>
            </a:r>
          </a:p>
          <a:p>
            <a:pPr fontAlgn="base"/>
            <a:r>
              <a:rPr lang="en-US" sz="1200" dirty="0"/>
              <a:t>One of the first wards to organize their cleanup efforts was at Hibbard, about six miles northwest of Rexburg. Aaronic Priesthood-age youths, including Robert Willmore, were organized into teams and were sent into the homes of the elderly to help them with the tedious task of cleaning the homes and repairing the damage caused by the water.</a:t>
            </a:r>
          </a:p>
          <a:p>
            <a:pPr fontAlgn="base"/>
            <a:r>
              <a:rPr lang="en-US" sz="1200" dirty="0"/>
              <a:t>Brent Bell, first counselor in the Hibbard Ward Bishopric, reported that 12 homes were missing, 30 were relatively undamaged, but about 118 homes in the community “are full of mud, the furniture ruined, and the basements full of water. The roads were damaged, and people can’t even get equipment in to work on their homes. So the youth in our ward are providing the muscle power for the elderly. Eventually, though, we’ll get into every home.”</a:t>
            </a:r>
          </a:p>
          <a:p>
            <a:pPr fontAlgn="base"/>
            <a:r>
              <a:rPr lang="en-US" sz="1200" dirty="0"/>
              <a:t>Sept 1976 New Era</a:t>
            </a:r>
          </a:p>
          <a:p>
            <a:pPr fontAlgn="base"/>
            <a:r>
              <a:rPr lang="en-US" sz="1200" dirty="0"/>
              <a:t>Breaking Point: Teton Dam Disaster in Idaho</a:t>
            </a:r>
          </a:p>
          <a:p>
            <a:pPr fontAlgn="base"/>
            <a:r>
              <a:rPr lang="en-US" sz="1200" dirty="0"/>
              <a:t>by Lynn Tilton</a:t>
            </a:r>
          </a:p>
          <a:p>
            <a:pPr fontAlgn="base"/>
            <a:endParaRPr lang="en-US" sz="1200" dirty="0"/>
          </a:p>
        </p:txBody>
      </p:sp>
      <p:sp>
        <p:nvSpPr>
          <p:cNvPr id="6" name="Rectangle 5"/>
          <p:cNvSpPr/>
          <p:nvPr/>
        </p:nvSpPr>
        <p:spPr>
          <a:xfrm>
            <a:off x="0" y="4338034"/>
            <a:ext cx="6096000" cy="830997"/>
          </a:xfrm>
          <a:prstGeom prst="rect">
            <a:avLst/>
          </a:prstGeom>
          <a:ln>
            <a:solidFill>
              <a:schemeClr val="tx1"/>
            </a:solidFill>
          </a:ln>
        </p:spPr>
        <p:txBody>
          <a:bodyPr>
            <a:spAutoFit/>
          </a:bodyPr>
          <a:lstStyle/>
          <a:p>
            <a:pPr fontAlgn="base"/>
            <a:r>
              <a:rPr lang="en-US" sz="1200" b="1" dirty="0"/>
              <a:t>Fire in Chile:</a:t>
            </a:r>
          </a:p>
          <a:p>
            <a:pPr fontAlgn="base"/>
            <a:r>
              <a:rPr lang="en-US" sz="1200" dirty="0"/>
              <a:t>An April fire in the city of Valparaiso, Chile, devastated homes and left many homeless. Not long after the fire thousands of Church members and missionaries cleaned the charred remains of homes and gathered clothes for the victims. The Newsroom Blog</a:t>
            </a:r>
          </a:p>
        </p:txBody>
      </p:sp>
      <p:sp>
        <p:nvSpPr>
          <p:cNvPr id="7" name="Rectangle 6"/>
          <p:cNvSpPr/>
          <p:nvPr/>
        </p:nvSpPr>
        <p:spPr>
          <a:xfrm>
            <a:off x="0" y="5160135"/>
            <a:ext cx="6096000" cy="830997"/>
          </a:xfrm>
          <a:prstGeom prst="rect">
            <a:avLst/>
          </a:prstGeom>
          <a:ln>
            <a:solidFill>
              <a:schemeClr val="tx1"/>
            </a:solidFill>
          </a:ln>
        </p:spPr>
        <p:txBody>
          <a:bodyPr>
            <a:spAutoFit/>
          </a:bodyPr>
          <a:lstStyle/>
          <a:p>
            <a:pPr fontAlgn="base"/>
            <a:r>
              <a:rPr lang="en-US" sz="1200" b="1" dirty="0"/>
              <a:t>Saints in Russia:</a:t>
            </a:r>
          </a:p>
          <a:p>
            <a:pPr fontAlgn="base"/>
            <a:r>
              <a:rPr lang="en-US" sz="1200" dirty="0"/>
              <a:t>Mormons in Saint Petersburg, Russia, participate in a day of service in a public park earlier this month. Similar service was also provided recently by Latter-day Saints in Moscow, Podolsk, Yaroslavl, Tomsk and other Russian cities. Mormon Newsroom</a:t>
            </a:r>
          </a:p>
        </p:txBody>
      </p:sp>
    </p:spTree>
    <p:extLst>
      <p:ext uri="{BB962C8B-B14F-4D97-AF65-F5344CB8AC3E}">
        <p14:creationId xmlns:p14="http://schemas.microsoft.com/office/powerpoint/2010/main" val="282660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600986"/>
          </a:xfrm>
          <a:prstGeom prst="rect">
            <a:avLst/>
          </a:prstGeom>
          <a:ln>
            <a:solidFill>
              <a:schemeClr val="tx1"/>
            </a:solidFill>
          </a:ln>
        </p:spPr>
        <p:txBody>
          <a:bodyPr>
            <a:spAutoFit/>
          </a:bodyPr>
          <a:lstStyle/>
          <a:p>
            <a:r>
              <a:rPr lang="en-US" sz="1200" b="1" dirty="0">
                <a:solidFill>
                  <a:srgbClr val="333333"/>
                </a:solidFill>
              </a:rPr>
              <a:t>Misunderstood Acts 21:17-25:</a:t>
            </a:r>
          </a:p>
          <a:p>
            <a:r>
              <a:rPr lang="en-US" sz="1200" dirty="0">
                <a:solidFill>
                  <a:srgbClr val="333333"/>
                </a:solidFill>
              </a:rPr>
              <a:t> “the Church under direction of Peter and the Twelve, and acting under the guidance of the Spirit, declared that circumcision was not obligatory for gentile converts. However, it apparently did not settle the matter of whether or not Jewish members of the Church should have their children circumcised. As one reads the scriptures on the matter, it becomes evident that the real issue was not circumcision only but also the larger question as to continued observance of the law of Moses by members of the Church. …</a:t>
            </a:r>
          </a:p>
          <a:p>
            <a:r>
              <a:rPr lang="en-US" sz="1200" dirty="0"/>
              <a:t>“The Jewish part of the church membership, especially in Jerusalem, appears to have been very reluctant to cease from the rituals and ceremony of the law of Moses (Acts 21:17–25). This is a marked contrast to the Church among the Nephites, in which there seems to have been a cessation of the law immediately upon their awareness of the death and resurrection of Jesus Christ. (3 Ne. 15:1–4; Moro. 8:8)” (Bible Dictionary, “Circumcision”).</a:t>
            </a:r>
          </a:p>
          <a:p>
            <a:endParaRPr lang="en-US" sz="1200" dirty="0"/>
          </a:p>
          <a:p>
            <a:r>
              <a:rPr lang="en-US" sz="1200" dirty="0"/>
              <a:t>It is evident from Acts 21:21 that Jewish Christians in Jerusalem had misunderstood Paul’s teachings about the law of Moses. Even though Paul and the other Apostles had taught that circumcision was not a requirement for Gentile coverts, they had not discouraged Jewish converts from following the practice or from observing other aspects of the law of Moses. Jewish Christians continued to worship in the temple (see Acts 2:46; 3:1; 5:19–25, 42), and Paul still considered himself an observant Jew. (1)</a:t>
            </a:r>
          </a:p>
        </p:txBody>
      </p:sp>
      <p:sp>
        <p:nvSpPr>
          <p:cNvPr id="3" name="Rectangle 2"/>
          <p:cNvSpPr/>
          <p:nvPr/>
        </p:nvSpPr>
        <p:spPr>
          <a:xfrm>
            <a:off x="0" y="3629696"/>
            <a:ext cx="6096000" cy="1754326"/>
          </a:xfrm>
          <a:prstGeom prst="rect">
            <a:avLst/>
          </a:prstGeom>
          <a:ln>
            <a:solidFill>
              <a:schemeClr val="tx1"/>
            </a:solidFill>
          </a:ln>
        </p:spPr>
        <p:txBody>
          <a:bodyPr>
            <a:spAutoFit/>
          </a:bodyPr>
          <a:lstStyle/>
          <a:p>
            <a:r>
              <a:rPr lang="en-US" sz="1200" b="1" dirty="0"/>
              <a:t>Egyptian? Acts 21:38:</a:t>
            </a:r>
          </a:p>
          <a:p>
            <a:r>
              <a:rPr lang="en-US" sz="1200" dirty="0"/>
              <a:t>A Roman captain, later identified as Claudius </a:t>
            </a:r>
            <a:r>
              <a:rPr lang="en-US" sz="1200" dirty="0" err="1"/>
              <a:t>Lysias</a:t>
            </a:r>
            <a:r>
              <a:rPr lang="en-US" sz="1200" dirty="0"/>
              <a:t> (see Acts 23:26), and several soldiers broke up the mob that was assaulting Paul and took him into custody. The chief captain questioned Paul, mistakenly believing that Paul was an Egyptian rebel. About three years prior to that time, an Egyptian Jew had raised a large following in the wilderness and brought them to the Mount of Olives. He promised his followers that the walls of Jerusalem would crumble when they approached and that they would be able to drive out the Romans with ease. Felix, the Roman governor, met them with his army and defeated them, but he was unable to capture their leader, who still remained a fugitive.</a:t>
            </a:r>
          </a:p>
        </p:txBody>
      </p:sp>
    </p:spTree>
    <p:extLst>
      <p:ext uri="{BB962C8B-B14F-4D97-AF65-F5344CB8AC3E}">
        <p14:creationId xmlns:p14="http://schemas.microsoft.com/office/powerpoint/2010/main" val="384797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8284592"/>
              </p:ext>
            </p:extLst>
          </p:nvPr>
        </p:nvGraphicFramePr>
        <p:xfrm>
          <a:off x="151683" y="103031"/>
          <a:ext cx="11928701" cy="2620110"/>
        </p:xfrm>
        <a:graphic>
          <a:graphicData uri="http://schemas.openxmlformats.org/drawingml/2006/table">
            <a:tbl>
              <a:tblPr firstRow="1" bandRow="1">
                <a:tableStyleId>{5940675A-B579-460E-94D1-54222C63F5DA}</a:tableStyleId>
              </a:tblPr>
              <a:tblGrid>
                <a:gridCol w="4387770">
                  <a:extLst>
                    <a:ext uri="{9D8B030D-6E8A-4147-A177-3AD203B41FA5}">
                      <a16:colId xmlns:a16="http://schemas.microsoft.com/office/drawing/2014/main" val="20000"/>
                    </a:ext>
                  </a:extLst>
                </a:gridCol>
                <a:gridCol w="1228259">
                  <a:extLst>
                    <a:ext uri="{9D8B030D-6E8A-4147-A177-3AD203B41FA5}">
                      <a16:colId xmlns:a16="http://schemas.microsoft.com/office/drawing/2014/main" val="20001"/>
                    </a:ext>
                  </a:extLst>
                </a:gridCol>
                <a:gridCol w="6312672">
                  <a:extLst>
                    <a:ext uri="{9D8B030D-6E8A-4147-A177-3AD203B41FA5}">
                      <a16:colId xmlns:a16="http://schemas.microsoft.com/office/drawing/2014/main" val="20002"/>
                    </a:ext>
                  </a:extLst>
                </a:gridCol>
              </a:tblGrid>
              <a:tr h="525195">
                <a:tc>
                  <a:txBody>
                    <a:bodyPr/>
                    <a:lstStyle/>
                    <a:p>
                      <a:pPr algn="ctr"/>
                      <a:r>
                        <a:rPr lang="en-US" sz="1800" b="1" dirty="0">
                          <a:solidFill>
                            <a:schemeClr val="tx1"/>
                          </a:solidFill>
                        </a:rPr>
                        <a:t>Questions</a:t>
                      </a:r>
                    </a:p>
                  </a:txBody>
                  <a:tcPr/>
                </a:tc>
                <a:tc>
                  <a:txBody>
                    <a:bodyPr/>
                    <a:lstStyle/>
                    <a:p>
                      <a:pPr algn="ctr"/>
                      <a:r>
                        <a:rPr lang="en-US" sz="1800" b="1" dirty="0"/>
                        <a:t>Scriptures</a:t>
                      </a:r>
                    </a:p>
                  </a:txBody>
                  <a:tcPr/>
                </a:tc>
                <a:tc>
                  <a:txBody>
                    <a:bodyPr/>
                    <a:lstStyle/>
                    <a:p>
                      <a:pPr algn="ctr"/>
                      <a:r>
                        <a:rPr lang="en-US" sz="1800" b="1" dirty="0"/>
                        <a:t>Answers</a:t>
                      </a:r>
                    </a:p>
                  </a:txBody>
                  <a:tcPr/>
                </a:tc>
                <a:extLst>
                  <a:ext uri="{0D108BD9-81ED-4DB2-BD59-A6C34878D82A}">
                    <a16:rowId xmlns:a16="http://schemas.microsoft.com/office/drawing/2014/main" val="10000"/>
                  </a:ext>
                </a:extLst>
              </a:tr>
              <a:tr h="525195">
                <a:tc>
                  <a:txBody>
                    <a:bodyPr/>
                    <a:lstStyle/>
                    <a:p>
                      <a:r>
                        <a:rPr lang="en-US" sz="1200" dirty="0"/>
                        <a:t>How does Paul describe his initial vision? </a:t>
                      </a:r>
                      <a:endParaRPr lang="en-US" sz="1200" b="1" dirty="0">
                        <a:solidFill>
                          <a:schemeClr val="tx1"/>
                        </a:solidFill>
                      </a:endParaRPr>
                    </a:p>
                  </a:txBody>
                  <a:tcPr/>
                </a:tc>
                <a:tc>
                  <a:txBody>
                    <a:bodyPr/>
                    <a:lstStyle/>
                    <a:p>
                      <a:r>
                        <a:rPr lang="en-US" sz="1200" dirty="0"/>
                        <a:t>Acts 22:6-9</a:t>
                      </a:r>
                      <a:endParaRPr lang="en-US" sz="1200" b="1" dirty="0"/>
                    </a:p>
                  </a:txBody>
                  <a:tcPr/>
                </a:tc>
                <a:tc>
                  <a:txBody>
                    <a:bodyPr/>
                    <a:lstStyle/>
                    <a:p>
                      <a:endParaRPr lang="en-US" sz="1200" b="1" dirty="0"/>
                    </a:p>
                  </a:txBody>
                  <a:tcPr/>
                </a:tc>
                <a:extLst>
                  <a:ext uri="{0D108BD9-81ED-4DB2-BD59-A6C34878D82A}">
                    <a16:rowId xmlns:a16="http://schemas.microsoft.com/office/drawing/2014/main" val="10001"/>
                  </a:ext>
                </a:extLst>
              </a:tr>
              <a:tr h="370840">
                <a:tc>
                  <a:txBody>
                    <a:bodyPr/>
                    <a:lstStyle/>
                    <a:p>
                      <a:r>
                        <a:rPr lang="en-US" sz="1200" dirty="0"/>
                        <a:t>What was Paul instructed to do?</a:t>
                      </a:r>
                      <a:endParaRPr lang="en-US" sz="1200" b="1" dirty="0"/>
                    </a:p>
                  </a:txBody>
                  <a:tcPr/>
                </a:tc>
                <a:tc>
                  <a:txBody>
                    <a:bodyPr/>
                    <a:lstStyle/>
                    <a:p>
                      <a:r>
                        <a:rPr lang="en-US" sz="1200" dirty="0"/>
                        <a:t>Acts 22:10-11</a:t>
                      </a:r>
                      <a:endParaRPr lang="en-US" sz="1200" b="1" dirty="0"/>
                    </a:p>
                  </a:txBody>
                  <a:tcPr/>
                </a:tc>
                <a:tc>
                  <a:txBody>
                    <a:bodyPr/>
                    <a:lstStyle/>
                    <a:p>
                      <a:endParaRPr lang="en-US" sz="1200" b="1" dirty="0"/>
                    </a:p>
                  </a:txBody>
                  <a:tcPr/>
                </a:tc>
                <a:extLst>
                  <a:ext uri="{0D108BD9-81ED-4DB2-BD59-A6C34878D82A}">
                    <a16:rowId xmlns:a16="http://schemas.microsoft.com/office/drawing/2014/main" val="10002"/>
                  </a:ext>
                </a:extLst>
              </a:tr>
              <a:tr h="370840">
                <a:tc>
                  <a:txBody>
                    <a:bodyPr/>
                    <a:lstStyle/>
                    <a:p>
                      <a:r>
                        <a:rPr lang="en-US" sz="1200" dirty="0"/>
                        <a:t>Whom did Paul meet in Damascus, and what did Paul regain?</a:t>
                      </a:r>
                      <a:endParaRPr lang="en-US" sz="1200" b="1" dirty="0"/>
                    </a:p>
                  </a:txBody>
                  <a:tcPr/>
                </a:tc>
                <a:tc>
                  <a:txBody>
                    <a:bodyPr/>
                    <a:lstStyle/>
                    <a:p>
                      <a:r>
                        <a:rPr lang="en-US" sz="1200" dirty="0"/>
                        <a:t>Acts 22:12-13</a:t>
                      </a:r>
                      <a:endParaRPr lang="en-US" sz="1200" b="1" dirty="0"/>
                    </a:p>
                  </a:txBody>
                  <a:tcPr/>
                </a:tc>
                <a:tc>
                  <a:txBody>
                    <a:bodyPr/>
                    <a:lstStyle/>
                    <a:p>
                      <a:endParaRPr lang="en-US" sz="1200" b="1" dirty="0"/>
                    </a:p>
                  </a:txBody>
                  <a:tcPr/>
                </a:tc>
                <a:extLst>
                  <a:ext uri="{0D108BD9-81ED-4DB2-BD59-A6C34878D82A}">
                    <a16:rowId xmlns:a16="http://schemas.microsoft.com/office/drawing/2014/main" val="10003"/>
                  </a:ext>
                </a:extLst>
              </a:tr>
              <a:tr h="370840">
                <a:tc>
                  <a:txBody>
                    <a:bodyPr/>
                    <a:lstStyle/>
                    <a:p>
                      <a:r>
                        <a:rPr lang="en-US" sz="1200" dirty="0"/>
                        <a:t>What did Ananias prophesy about Paul?</a:t>
                      </a:r>
                      <a:endParaRPr lang="en-US" sz="1200" b="1" dirty="0"/>
                    </a:p>
                  </a:txBody>
                  <a:tcPr/>
                </a:tc>
                <a:tc>
                  <a:txBody>
                    <a:bodyPr/>
                    <a:lstStyle/>
                    <a:p>
                      <a:r>
                        <a:rPr lang="en-US" sz="1200" dirty="0"/>
                        <a:t>Acts 22:14-15</a:t>
                      </a:r>
                      <a:endParaRPr lang="en-US" sz="1200" b="1" dirty="0"/>
                    </a:p>
                  </a:txBody>
                  <a:tcPr/>
                </a:tc>
                <a:tc>
                  <a:txBody>
                    <a:bodyPr/>
                    <a:lstStyle/>
                    <a:p>
                      <a:endParaRPr lang="en-US" sz="1200" b="1" dirty="0"/>
                    </a:p>
                  </a:txBody>
                  <a:tcPr/>
                </a:tc>
                <a:extLst>
                  <a:ext uri="{0D108BD9-81ED-4DB2-BD59-A6C34878D82A}">
                    <a16:rowId xmlns:a16="http://schemas.microsoft.com/office/drawing/2014/main" val="10004"/>
                  </a:ext>
                </a:extLst>
              </a:tr>
              <a:tr h="370840">
                <a:tc>
                  <a:txBody>
                    <a:bodyPr/>
                    <a:lstStyle/>
                    <a:p>
                      <a:r>
                        <a:rPr lang="en-US" sz="1200" dirty="0"/>
                        <a:t>How did Paul show his faith in Jesus Christ?</a:t>
                      </a:r>
                      <a:endParaRPr lang="en-US" sz="1200" b="1" dirty="0"/>
                    </a:p>
                  </a:txBody>
                  <a:tcPr/>
                </a:tc>
                <a:tc>
                  <a:txBody>
                    <a:bodyPr/>
                    <a:lstStyle/>
                    <a:p>
                      <a:r>
                        <a:rPr lang="en-US" sz="1200" dirty="0"/>
                        <a:t>Acts 9:18; </a:t>
                      </a:r>
                    </a:p>
                    <a:p>
                      <a:r>
                        <a:rPr lang="en-US" sz="1200" dirty="0"/>
                        <a:t>Acts 22:16</a:t>
                      </a:r>
                      <a:endParaRPr lang="en-US" sz="1200" b="1" dirty="0"/>
                    </a:p>
                  </a:txBody>
                  <a:tcPr/>
                </a:tc>
                <a:tc>
                  <a:txBody>
                    <a:bodyPr/>
                    <a:lstStyle/>
                    <a:p>
                      <a:endParaRPr lang="en-US" sz="1200" b="1" dirty="0"/>
                    </a:p>
                  </a:txBody>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39243152"/>
              </p:ext>
            </p:extLst>
          </p:nvPr>
        </p:nvGraphicFramePr>
        <p:xfrm>
          <a:off x="123779" y="2934237"/>
          <a:ext cx="11928701" cy="2620110"/>
        </p:xfrm>
        <a:graphic>
          <a:graphicData uri="http://schemas.openxmlformats.org/drawingml/2006/table">
            <a:tbl>
              <a:tblPr firstRow="1" bandRow="1">
                <a:tableStyleId>{5940675A-B579-460E-94D1-54222C63F5DA}</a:tableStyleId>
              </a:tblPr>
              <a:tblGrid>
                <a:gridCol w="4387770">
                  <a:extLst>
                    <a:ext uri="{9D8B030D-6E8A-4147-A177-3AD203B41FA5}">
                      <a16:colId xmlns:a16="http://schemas.microsoft.com/office/drawing/2014/main" val="20000"/>
                    </a:ext>
                  </a:extLst>
                </a:gridCol>
                <a:gridCol w="1228259">
                  <a:extLst>
                    <a:ext uri="{9D8B030D-6E8A-4147-A177-3AD203B41FA5}">
                      <a16:colId xmlns:a16="http://schemas.microsoft.com/office/drawing/2014/main" val="20001"/>
                    </a:ext>
                  </a:extLst>
                </a:gridCol>
                <a:gridCol w="6312672">
                  <a:extLst>
                    <a:ext uri="{9D8B030D-6E8A-4147-A177-3AD203B41FA5}">
                      <a16:colId xmlns:a16="http://schemas.microsoft.com/office/drawing/2014/main" val="20002"/>
                    </a:ext>
                  </a:extLst>
                </a:gridCol>
              </a:tblGrid>
              <a:tr h="525195">
                <a:tc>
                  <a:txBody>
                    <a:bodyPr/>
                    <a:lstStyle/>
                    <a:p>
                      <a:pPr algn="ctr"/>
                      <a:r>
                        <a:rPr lang="en-US" sz="1800" b="1" dirty="0">
                          <a:solidFill>
                            <a:schemeClr val="tx1"/>
                          </a:solidFill>
                        </a:rPr>
                        <a:t>Questions</a:t>
                      </a:r>
                    </a:p>
                  </a:txBody>
                  <a:tcPr/>
                </a:tc>
                <a:tc>
                  <a:txBody>
                    <a:bodyPr/>
                    <a:lstStyle/>
                    <a:p>
                      <a:pPr algn="ctr"/>
                      <a:r>
                        <a:rPr lang="en-US" sz="1800" b="1" dirty="0"/>
                        <a:t>Scriptures</a:t>
                      </a:r>
                    </a:p>
                  </a:txBody>
                  <a:tcPr/>
                </a:tc>
                <a:tc>
                  <a:txBody>
                    <a:bodyPr/>
                    <a:lstStyle/>
                    <a:p>
                      <a:pPr algn="ctr"/>
                      <a:r>
                        <a:rPr lang="en-US" sz="1800" b="1" dirty="0"/>
                        <a:t>Answers</a:t>
                      </a:r>
                    </a:p>
                  </a:txBody>
                  <a:tcPr/>
                </a:tc>
                <a:extLst>
                  <a:ext uri="{0D108BD9-81ED-4DB2-BD59-A6C34878D82A}">
                    <a16:rowId xmlns:a16="http://schemas.microsoft.com/office/drawing/2014/main" val="10000"/>
                  </a:ext>
                </a:extLst>
              </a:tr>
              <a:tr h="525195">
                <a:tc>
                  <a:txBody>
                    <a:bodyPr/>
                    <a:lstStyle/>
                    <a:p>
                      <a:r>
                        <a:rPr lang="en-US" sz="1200" dirty="0"/>
                        <a:t>How does Paul describe his initial vision? </a:t>
                      </a:r>
                      <a:endParaRPr lang="en-US" sz="1200" b="1" dirty="0">
                        <a:solidFill>
                          <a:schemeClr val="tx1"/>
                        </a:solidFill>
                      </a:endParaRPr>
                    </a:p>
                  </a:txBody>
                  <a:tcPr/>
                </a:tc>
                <a:tc>
                  <a:txBody>
                    <a:bodyPr/>
                    <a:lstStyle/>
                    <a:p>
                      <a:r>
                        <a:rPr lang="en-US" sz="1200" dirty="0"/>
                        <a:t>Acts 22:6-9</a:t>
                      </a:r>
                      <a:endParaRPr lang="en-US" sz="1200" b="1" dirty="0"/>
                    </a:p>
                  </a:txBody>
                  <a:tcPr/>
                </a:tc>
                <a:tc>
                  <a:txBody>
                    <a:bodyPr/>
                    <a:lstStyle/>
                    <a:p>
                      <a:endParaRPr lang="en-US" sz="1200" b="1" dirty="0"/>
                    </a:p>
                  </a:txBody>
                  <a:tcPr/>
                </a:tc>
                <a:extLst>
                  <a:ext uri="{0D108BD9-81ED-4DB2-BD59-A6C34878D82A}">
                    <a16:rowId xmlns:a16="http://schemas.microsoft.com/office/drawing/2014/main" val="10001"/>
                  </a:ext>
                </a:extLst>
              </a:tr>
              <a:tr h="370840">
                <a:tc>
                  <a:txBody>
                    <a:bodyPr/>
                    <a:lstStyle/>
                    <a:p>
                      <a:r>
                        <a:rPr lang="en-US" sz="1200" dirty="0"/>
                        <a:t>What was Paul instructed to do?</a:t>
                      </a:r>
                      <a:endParaRPr lang="en-US" sz="1200" b="1" dirty="0"/>
                    </a:p>
                  </a:txBody>
                  <a:tcPr/>
                </a:tc>
                <a:tc>
                  <a:txBody>
                    <a:bodyPr/>
                    <a:lstStyle/>
                    <a:p>
                      <a:r>
                        <a:rPr lang="en-US" sz="1200" dirty="0"/>
                        <a:t>Acts 22:10-11</a:t>
                      </a:r>
                      <a:endParaRPr lang="en-US" sz="1200" b="1" dirty="0"/>
                    </a:p>
                  </a:txBody>
                  <a:tcPr/>
                </a:tc>
                <a:tc>
                  <a:txBody>
                    <a:bodyPr/>
                    <a:lstStyle/>
                    <a:p>
                      <a:endParaRPr lang="en-US" sz="1200" b="1" dirty="0"/>
                    </a:p>
                  </a:txBody>
                  <a:tcPr/>
                </a:tc>
                <a:extLst>
                  <a:ext uri="{0D108BD9-81ED-4DB2-BD59-A6C34878D82A}">
                    <a16:rowId xmlns:a16="http://schemas.microsoft.com/office/drawing/2014/main" val="10002"/>
                  </a:ext>
                </a:extLst>
              </a:tr>
              <a:tr h="370840">
                <a:tc>
                  <a:txBody>
                    <a:bodyPr/>
                    <a:lstStyle/>
                    <a:p>
                      <a:r>
                        <a:rPr lang="en-US" sz="1200" dirty="0"/>
                        <a:t>Whom did Paul meet in Damascus, and what did Paul regain?</a:t>
                      </a:r>
                      <a:endParaRPr lang="en-US" sz="1200" b="1" dirty="0"/>
                    </a:p>
                  </a:txBody>
                  <a:tcPr/>
                </a:tc>
                <a:tc>
                  <a:txBody>
                    <a:bodyPr/>
                    <a:lstStyle/>
                    <a:p>
                      <a:r>
                        <a:rPr lang="en-US" sz="1200" dirty="0"/>
                        <a:t>Acts 22:12-13</a:t>
                      </a:r>
                      <a:endParaRPr lang="en-US" sz="1200" b="1" dirty="0"/>
                    </a:p>
                  </a:txBody>
                  <a:tcPr/>
                </a:tc>
                <a:tc>
                  <a:txBody>
                    <a:bodyPr/>
                    <a:lstStyle/>
                    <a:p>
                      <a:endParaRPr lang="en-US" sz="1200" b="1" dirty="0"/>
                    </a:p>
                  </a:txBody>
                  <a:tcPr/>
                </a:tc>
                <a:extLst>
                  <a:ext uri="{0D108BD9-81ED-4DB2-BD59-A6C34878D82A}">
                    <a16:rowId xmlns:a16="http://schemas.microsoft.com/office/drawing/2014/main" val="10003"/>
                  </a:ext>
                </a:extLst>
              </a:tr>
              <a:tr h="370840">
                <a:tc>
                  <a:txBody>
                    <a:bodyPr/>
                    <a:lstStyle/>
                    <a:p>
                      <a:r>
                        <a:rPr lang="en-US" sz="1200" dirty="0"/>
                        <a:t>What did Ananias prophesy about Paul?</a:t>
                      </a:r>
                      <a:endParaRPr lang="en-US" sz="1200" b="1" dirty="0"/>
                    </a:p>
                  </a:txBody>
                  <a:tcPr/>
                </a:tc>
                <a:tc>
                  <a:txBody>
                    <a:bodyPr/>
                    <a:lstStyle/>
                    <a:p>
                      <a:r>
                        <a:rPr lang="en-US" sz="1200" dirty="0"/>
                        <a:t>Acts 22:14-15</a:t>
                      </a:r>
                      <a:endParaRPr lang="en-US" sz="1200" b="1" dirty="0"/>
                    </a:p>
                  </a:txBody>
                  <a:tcPr/>
                </a:tc>
                <a:tc>
                  <a:txBody>
                    <a:bodyPr/>
                    <a:lstStyle/>
                    <a:p>
                      <a:endParaRPr lang="en-US" sz="1200" b="1" dirty="0"/>
                    </a:p>
                  </a:txBody>
                  <a:tcPr/>
                </a:tc>
                <a:extLst>
                  <a:ext uri="{0D108BD9-81ED-4DB2-BD59-A6C34878D82A}">
                    <a16:rowId xmlns:a16="http://schemas.microsoft.com/office/drawing/2014/main" val="10004"/>
                  </a:ext>
                </a:extLst>
              </a:tr>
              <a:tr h="370840">
                <a:tc>
                  <a:txBody>
                    <a:bodyPr/>
                    <a:lstStyle/>
                    <a:p>
                      <a:r>
                        <a:rPr lang="en-US" sz="1200" dirty="0"/>
                        <a:t>How did Paul show his faith in Jesus Christ?</a:t>
                      </a:r>
                      <a:endParaRPr lang="en-US" sz="1200" b="1" dirty="0"/>
                    </a:p>
                  </a:txBody>
                  <a:tcPr/>
                </a:tc>
                <a:tc>
                  <a:txBody>
                    <a:bodyPr/>
                    <a:lstStyle/>
                    <a:p>
                      <a:r>
                        <a:rPr lang="en-US" sz="1200" dirty="0"/>
                        <a:t>Acts 9:18; </a:t>
                      </a:r>
                    </a:p>
                    <a:p>
                      <a:r>
                        <a:rPr lang="en-US" sz="1200" dirty="0"/>
                        <a:t>Acts 22:16</a:t>
                      </a:r>
                      <a:endParaRPr lang="en-US" sz="1200" b="1" dirty="0"/>
                    </a:p>
                  </a:txBody>
                  <a:tcPr/>
                </a:tc>
                <a:tc>
                  <a:txBody>
                    <a:bodyPr/>
                    <a:lstStyle/>
                    <a:p>
                      <a:endParaRPr lang="en-US" sz="1200" b="1"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485622" y="5934670"/>
            <a:ext cx="6684136" cy="923330"/>
          </a:xfrm>
          <a:prstGeom prst="rect">
            <a:avLst/>
          </a:prstGeom>
          <a:noFill/>
        </p:spPr>
        <p:txBody>
          <a:bodyPr wrap="square" rtlCol="0">
            <a:spAutoFit/>
          </a:bodyPr>
          <a:lstStyle/>
          <a:p>
            <a:r>
              <a:rPr lang="en-US" dirty="0"/>
              <a:t>Handout:</a:t>
            </a:r>
          </a:p>
          <a:p>
            <a:r>
              <a:rPr lang="en-US" dirty="0"/>
              <a:t>Question and answer about Paul’s conversion</a:t>
            </a:r>
          </a:p>
          <a:p>
            <a:r>
              <a:rPr lang="en-US" dirty="0"/>
              <a:t>Set of 2</a:t>
            </a:r>
          </a:p>
        </p:txBody>
      </p:sp>
    </p:spTree>
    <p:extLst>
      <p:ext uri="{BB962C8B-B14F-4D97-AF65-F5344CB8AC3E}">
        <p14:creationId xmlns:p14="http://schemas.microsoft.com/office/powerpoint/2010/main" val="413233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1905" y="6581001"/>
            <a:ext cx="2286000" cy="276999"/>
          </a:xfrm>
          <a:prstGeom prst="rect">
            <a:avLst/>
          </a:prstGeom>
          <a:noFill/>
        </p:spPr>
        <p:txBody>
          <a:bodyPr wrap="square" rtlCol="0">
            <a:spAutoFit/>
          </a:bodyPr>
          <a:lstStyle/>
          <a:p>
            <a:r>
              <a:rPr lang="en-US" sz="1200" dirty="0">
                <a:solidFill>
                  <a:schemeClr val="bg1"/>
                </a:solidFill>
              </a:rPr>
              <a:t>Acts 20:7-12</a:t>
            </a:r>
          </a:p>
        </p:txBody>
      </p:sp>
      <p:sp>
        <p:nvSpPr>
          <p:cNvPr id="18" name="TextBox 17"/>
          <p:cNvSpPr txBox="1"/>
          <p:nvPr/>
        </p:nvSpPr>
        <p:spPr>
          <a:xfrm>
            <a:off x="929042" y="946139"/>
            <a:ext cx="3633107" cy="2554545"/>
          </a:xfrm>
          <a:prstGeom prst="rect">
            <a:avLst/>
          </a:prstGeom>
          <a:noFill/>
        </p:spPr>
        <p:txBody>
          <a:bodyPr wrap="square" rtlCol="0">
            <a:spAutoFit/>
          </a:bodyPr>
          <a:lstStyle/>
          <a:p>
            <a:r>
              <a:rPr lang="en-US" sz="2000" dirty="0">
                <a:solidFill>
                  <a:schemeClr val="bg1"/>
                </a:solidFill>
              </a:rPr>
              <a:t>The night before his departure from Troas, on the new Sabbath (Sunday), Paul and the disciples came together to partake of the sacrament.</a:t>
            </a:r>
          </a:p>
          <a:p>
            <a:endParaRPr lang="en-US" sz="2000" dirty="0">
              <a:solidFill>
                <a:schemeClr val="bg1"/>
              </a:solidFill>
            </a:endParaRPr>
          </a:p>
          <a:p>
            <a:r>
              <a:rPr lang="en-US" sz="2000" dirty="0">
                <a:solidFill>
                  <a:schemeClr val="bg1"/>
                </a:solidFill>
              </a:rPr>
              <a:t>Paul then spoke with the Saints long into the night.</a:t>
            </a:r>
          </a:p>
        </p:txBody>
      </p:sp>
      <p:sp>
        <p:nvSpPr>
          <p:cNvPr id="20" name="TextBox 19"/>
          <p:cNvSpPr txBox="1"/>
          <p:nvPr/>
        </p:nvSpPr>
        <p:spPr>
          <a:xfrm>
            <a:off x="8492275" y="1444851"/>
            <a:ext cx="3143250" cy="923330"/>
          </a:xfrm>
          <a:prstGeom prst="rect">
            <a:avLst/>
          </a:prstGeom>
          <a:noFill/>
        </p:spPr>
        <p:txBody>
          <a:bodyPr wrap="square" rtlCol="0">
            <a:spAutoFit/>
          </a:bodyPr>
          <a:lstStyle/>
          <a:p>
            <a:r>
              <a:rPr lang="en-US" dirty="0">
                <a:solidFill>
                  <a:schemeClr val="bg1"/>
                </a:solidFill>
              </a:rPr>
              <a:t>A young man named </a:t>
            </a:r>
            <a:r>
              <a:rPr lang="en-US" dirty="0" err="1">
                <a:solidFill>
                  <a:schemeClr val="bg1"/>
                </a:solidFill>
              </a:rPr>
              <a:t>Eutychus</a:t>
            </a:r>
            <a:r>
              <a:rPr lang="en-US" dirty="0">
                <a:solidFill>
                  <a:schemeClr val="bg1"/>
                </a:solidFill>
              </a:rPr>
              <a:t> after he fell asleep during Paul’s sermon.</a:t>
            </a:r>
          </a:p>
        </p:txBody>
      </p:sp>
      <p:sp>
        <p:nvSpPr>
          <p:cNvPr id="14" name="TextBox 13"/>
          <p:cNvSpPr txBox="1"/>
          <p:nvPr/>
        </p:nvSpPr>
        <p:spPr>
          <a:xfrm>
            <a:off x="4445434" y="4289701"/>
            <a:ext cx="3642498" cy="646331"/>
          </a:xfrm>
          <a:prstGeom prst="rect">
            <a:avLst/>
          </a:prstGeom>
          <a:noFill/>
        </p:spPr>
        <p:txBody>
          <a:bodyPr wrap="square" rtlCol="0">
            <a:spAutoFit/>
          </a:bodyPr>
          <a:lstStyle/>
          <a:p>
            <a:r>
              <a:rPr lang="en-US" dirty="0">
                <a:solidFill>
                  <a:schemeClr val="bg1"/>
                </a:solidFill>
              </a:rPr>
              <a:t>The young man fell down from the third loft and was taken up dead.</a:t>
            </a:r>
          </a:p>
        </p:txBody>
      </p:sp>
      <p:sp>
        <p:nvSpPr>
          <p:cNvPr id="13" name="TextBox 12"/>
          <p:cNvSpPr txBox="1"/>
          <p:nvPr/>
        </p:nvSpPr>
        <p:spPr>
          <a:xfrm>
            <a:off x="1533053" y="87706"/>
            <a:ext cx="9144000" cy="784830"/>
          </a:xfrm>
          <a:prstGeom prst="rect">
            <a:avLst/>
          </a:prstGeom>
          <a:noFill/>
        </p:spPr>
        <p:txBody>
          <a:bodyPr wrap="square" rtlCol="0">
            <a:spAutoFit/>
          </a:bodyPr>
          <a:lstStyle/>
          <a:p>
            <a:pPr algn="ctr"/>
            <a:r>
              <a:rPr lang="en-US" sz="4500" dirty="0">
                <a:solidFill>
                  <a:schemeClr val="bg1"/>
                </a:solidFill>
                <a:latin typeface="Poor Richard" panose="02080502050505020702" pitchFamily="18" charset="0"/>
              </a:rPr>
              <a:t>Young Man in the Window</a:t>
            </a:r>
            <a:endParaRPr lang="en-US" sz="3300" dirty="0">
              <a:solidFill>
                <a:schemeClr val="bg1"/>
              </a:solidFill>
              <a:latin typeface="Poor Richard" panose="02080502050505020702" pitchFamily="18" charset="0"/>
            </a:endParaRPr>
          </a:p>
        </p:txBody>
      </p:sp>
      <p:pic>
        <p:nvPicPr>
          <p:cNvPr id="1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607" t="4029" r="2578" b="5530"/>
          <a:stretch/>
        </p:blipFill>
        <p:spPr bwMode="auto">
          <a:xfrm>
            <a:off x="1481070" y="4018208"/>
            <a:ext cx="2781837" cy="21894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aul preaching in room"/>
          <p:cNvPicPr>
            <a:picLocks noChangeAspect="1" noChangeArrowheads="1"/>
          </p:cNvPicPr>
          <p:nvPr/>
        </p:nvPicPr>
        <p:blipFill rotWithShape="1">
          <a:blip r:embed="rId5">
            <a:extLst>
              <a:ext uri="{28A0092B-C50C-407E-A947-70E740481C1C}">
                <a14:useLocalDpi xmlns:a14="http://schemas.microsoft.com/office/drawing/2010/main" val="0"/>
              </a:ext>
            </a:extLst>
          </a:blip>
          <a:srcRect l="3344" t="3395" r="2263" b="4931"/>
          <a:stretch/>
        </p:blipFill>
        <p:spPr bwMode="auto">
          <a:xfrm>
            <a:off x="4559121" y="978794"/>
            <a:ext cx="3760631" cy="29492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paul preaching in room"/>
          <p:cNvPicPr>
            <a:picLocks noChangeAspect="1" noChangeArrowheads="1"/>
          </p:cNvPicPr>
          <p:nvPr/>
        </p:nvPicPr>
        <p:blipFill rotWithShape="1">
          <a:blip r:embed="rId5">
            <a:extLst>
              <a:ext uri="{28A0092B-C50C-407E-A947-70E740481C1C}">
                <a14:useLocalDpi xmlns:a14="http://schemas.microsoft.com/office/drawing/2010/main" val="0"/>
              </a:ext>
            </a:extLst>
          </a:blip>
          <a:srcRect l="46069" t="3395" r="2263" b="4931"/>
          <a:stretch/>
        </p:blipFill>
        <p:spPr bwMode="auto">
          <a:xfrm>
            <a:off x="6272012" y="976647"/>
            <a:ext cx="2058472" cy="2949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2862" y="5362806"/>
            <a:ext cx="6096000" cy="646331"/>
          </a:xfrm>
          <a:prstGeom prst="rect">
            <a:avLst/>
          </a:prstGeom>
        </p:spPr>
        <p:txBody>
          <a:bodyPr>
            <a:spAutoFit/>
          </a:bodyPr>
          <a:lstStyle/>
          <a:p>
            <a:r>
              <a:rPr lang="en-US" i="1" dirty="0">
                <a:solidFill>
                  <a:srgbClr val="FFFF00"/>
                </a:solidFill>
                <a:latin typeface="Palatino"/>
              </a:rPr>
              <a:t>And Paul went down, and fell on him, and embracing him said, Trouble not yourselves; for his life is in him.</a:t>
            </a:r>
            <a:endParaRPr lang="en-US" i="1" dirty="0">
              <a:solidFill>
                <a:srgbClr val="FFFF00"/>
              </a:solidFill>
            </a:endParaRPr>
          </a:p>
        </p:txBody>
      </p:sp>
    </p:spTree>
    <p:extLst>
      <p:ext uri="{BB962C8B-B14F-4D97-AF65-F5344CB8AC3E}">
        <p14:creationId xmlns:p14="http://schemas.microsoft.com/office/powerpoint/2010/main" val="31490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1905" y="6581001"/>
            <a:ext cx="2286000" cy="276999"/>
          </a:xfrm>
          <a:prstGeom prst="rect">
            <a:avLst/>
          </a:prstGeom>
          <a:noFill/>
        </p:spPr>
        <p:txBody>
          <a:bodyPr wrap="square" rtlCol="0">
            <a:spAutoFit/>
          </a:bodyPr>
          <a:lstStyle/>
          <a:p>
            <a:r>
              <a:rPr lang="en-US" sz="1200" dirty="0">
                <a:solidFill>
                  <a:schemeClr val="bg1"/>
                </a:solidFill>
              </a:rPr>
              <a:t>Acts 20:7-12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959" y="386366"/>
            <a:ext cx="3563036" cy="3308691"/>
          </a:xfrm>
          <a:prstGeom prst="rect">
            <a:avLst/>
          </a:prstGeom>
        </p:spPr>
      </p:pic>
      <p:pic>
        <p:nvPicPr>
          <p:cNvPr id="1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2683" y="345763"/>
            <a:ext cx="6096000" cy="4093428"/>
          </a:xfrm>
          <a:prstGeom prst="rect">
            <a:avLst/>
          </a:prstGeom>
        </p:spPr>
        <p:txBody>
          <a:bodyPr>
            <a:spAutoFit/>
          </a:bodyPr>
          <a:lstStyle/>
          <a:p>
            <a:pPr fontAlgn="base"/>
            <a:r>
              <a:rPr lang="en-US" sz="2000" dirty="0">
                <a:solidFill>
                  <a:schemeClr val="bg1"/>
                </a:solidFill>
              </a:rPr>
              <a:t>Have you ever felt to complain because church meetings last for three hours? </a:t>
            </a:r>
          </a:p>
          <a:p>
            <a:pPr fontAlgn="base"/>
            <a:endParaRPr lang="en-US" sz="2000" dirty="0">
              <a:solidFill>
                <a:schemeClr val="bg1"/>
              </a:solidFill>
            </a:endParaRPr>
          </a:p>
          <a:p>
            <a:pPr fontAlgn="base"/>
            <a:r>
              <a:rPr lang="en-US" sz="2000" dirty="0">
                <a:solidFill>
                  <a:schemeClr val="bg1"/>
                </a:solidFill>
              </a:rPr>
              <a:t>Have you ever been frustrated with a speaker whose talk inconsiderately rambled on for 20 or 30 minutes longer than scheduled? </a:t>
            </a:r>
          </a:p>
          <a:p>
            <a:pPr fontAlgn="base"/>
            <a:endParaRPr lang="en-US" sz="2000" dirty="0">
              <a:solidFill>
                <a:schemeClr val="bg1"/>
              </a:solidFill>
            </a:endParaRPr>
          </a:p>
          <a:p>
            <a:pPr fontAlgn="base"/>
            <a:r>
              <a:rPr lang="en-US" sz="2000" dirty="0">
                <a:solidFill>
                  <a:schemeClr val="bg1"/>
                </a:solidFill>
              </a:rPr>
              <a:t>Have your eyelids ever been heavy during an early morning meeting? </a:t>
            </a:r>
          </a:p>
          <a:p>
            <a:pPr fontAlgn="base"/>
            <a:endParaRPr lang="en-US" sz="2000" dirty="0">
              <a:solidFill>
                <a:schemeClr val="bg1"/>
              </a:solidFill>
            </a:endParaRPr>
          </a:p>
          <a:p>
            <a:pPr fontAlgn="base"/>
            <a:r>
              <a:rPr lang="en-US" sz="2000" dirty="0">
                <a:solidFill>
                  <a:schemeClr val="bg1"/>
                </a:solidFill>
              </a:rPr>
              <a:t>If you have experienced any of these feelings, then you can relate-in the smallest degree-to the situation of poor </a:t>
            </a:r>
            <a:r>
              <a:rPr lang="en-US" sz="2000" dirty="0" err="1">
                <a:solidFill>
                  <a:schemeClr val="bg1"/>
                </a:solidFill>
              </a:rPr>
              <a:t>Eutychus</a:t>
            </a:r>
            <a:r>
              <a:rPr lang="en-US" sz="2000" dirty="0">
                <a:solidFill>
                  <a:schemeClr val="bg1"/>
                </a:solidFill>
              </a:rPr>
              <a:t>.</a:t>
            </a:r>
            <a:endParaRPr lang="en-US" sz="2000" b="0" i="0" dirty="0">
              <a:solidFill>
                <a:schemeClr val="bg1"/>
              </a:solidFill>
              <a:effectLst/>
              <a:latin typeface="Abadi" panose="020B0604020104020204" pitchFamily="34" charset="0"/>
            </a:endParaRPr>
          </a:p>
        </p:txBody>
      </p:sp>
      <p:sp>
        <p:nvSpPr>
          <p:cNvPr id="7" name="Rectangle 6"/>
          <p:cNvSpPr/>
          <p:nvPr/>
        </p:nvSpPr>
        <p:spPr>
          <a:xfrm>
            <a:off x="5198772" y="4377469"/>
            <a:ext cx="6096000" cy="1200329"/>
          </a:xfrm>
          <a:prstGeom prst="rect">
            <a:avLst/>
          </a:prstGeom>
        </p:spPr>
        <p:txBody>
          <a:bodyPr>
            <a:spAutoFit/>
          </a:bodyPr>
          <a:lstStyle/>
          <a:p>
            <a:pPr fontAlgn="base"/>
            <a:r>
              <a:rPr lang="en-US" dirty="0">
                <a:solidFill>
                  <a:schemeClr val="bg1"/>
                </a:solidFill>
              </a:rPr>
              <a:t>The young man, like many of our Aaronic Priesthood brethren, lost interest in Paul's talk. If Paul's talks were anything like his epistles, then the content was likely too complex for the younger crowd. Besides, Paul could talk for a long time… (2)</a:t>
            </a:r>
            <a:endParaRPr lang="en-US" dirty="0">
              <a:solidFill>
                <a:schemeClr val="bg1"/>
              </a:solidFill>
              <a:latin typeface="Abadi" panose="020B0604020104020204" pitchFamily="34" charset="0"/>
            </a:endParaRPr>
          </a:p>
        </p:txBody>
      </p:sp>
      <p:sp>
        <p:nvSpPr>
          <p:cNvPr id="8" name="Rectangle 7"/>
          <p:cNvSpPr/>
          <p:nvPr/>
        </p:nvSpPr>
        <p:spPr>
          <a:xfrm>
            <a:off x="4175421" y="5768593"/>
            <a:ext cx="5644494" cy="523220"/>
          </a:xfrm>
          <a:prstGeom prst="rect">
            <a:avLst/>
          </a:prstGeom>
        </p:spPr>
        <p:txBody>
          <a:bodyPr wrap="none">
            <a:spAutoFit/>
          </a:bodyPr>
          <a:lstStyle/>
          <a:p>
            <a:r>
              <a:rPr lang="en-US" sz="2800" i="1" dirty="0">
                <a:solidFill>
                  <a:srgbClr val="FFFF00"/>
                </a:solidFill>
                <a:latin typeface="Palatino"/>
              </a:rPr>
              <a:t>…and as Paul was long preaching</a:t>
            </a:r>
            <a:endParaRPr lang="en-US" sz="2800" i="1" dirty="0">
              <a:solidFill>
                <a:srgbClr val="FFFF00"/>
              </a:solidFill>
            </a:endParaRPr>
          </a:p>
        </p:txBody>
      </p:sp>
    </p:spTree>
    <p:extLst>
      <p:ext uri="{BB962C8B-B14F-4D97-AF65-F5344CB8AC3E}">
        <p14:creationId xmlns:p14="http://schemas.microsoft.com/office/powerpoint/2010/main" val="17178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7921" y="4089043"/>
            <a:ext cx="4858555" cy="1569660"/>
          </a:xfrm>
          <a:prstGeom prst="rect">
            <a:avLst/>
          </a:prstGeom>
          <a:noFill/>
        </p:spPr>
        <p:txBody>
          <a:bodyPr wrap="square" rtlCol="0">
            <a:spAutoFit/>
          </a:bodyPr>
          <a:lstStyle/>
          <a:p>
            <a:r>
              <a:rPr lang="en-US" sz="2400" dirty="0">
                <a:solidFill>
                  <a:schemeClr val="bg1"/>
                </a:solidFill>
              </a:rPr>
              <a:t>Knowing of the Apostasy that would soon begin among the Ephesian Saints, Paul admonished Church leaders to “feed the church of God” </a:t>
            </a:r>
          </a:p>
        </p:txBody>
      </p:sp>
      <p:sp>
        <p:nvSpPr>
          <p:cNvPr id="5" name="TextBox 4"/>
          <p:cNvSpPr txBox="1"/>
          <p:nvPr/>
        </p:nvSpPr>
        <p:spPr>
          <a:xfrm>
            <a:off x="493691" y="6519446"/>
            <a:ext cx="3048000" cy="338554"/>
          </a:xfrm>
          <a:prstGeom prst="rect">
            <a:avLst/>
          </a:prstGeom>
          <a:noFill/>
        </p:spPr>
        <p:txBody>
          <a:bodyPr wrap="square" rtlCol="0">
            <a:spAutoFit/>
          </a:bodyPr>
          <a:lstStyle/>
          <a:p>
            <a:r>
              <a:rPr lang="en-US" sz="1600" dirty="0">
                <a:solidFill>
                  <a:schemeClr val="bg1"/>
                </a:solidFill>
              </a:rPr>
              <a:t>Acts 20:13-27</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33053" y="87706"/>
            <a:ext cx="9144000" cy="784830"/>
          </a:xfrm>
          <a:prstGeom prst="rect">
            <a:avLst/>
          </a:prstGeom>
          <a:noFill/>
        </p:spPr>
        <p:txBody>
          <a:bodyPr wrap="square" rtlCol="0">
            <a:spAutoFit/>
          </a:bodyPr>
          <a:lstStyle/>
          <a:p>
            <a:pPr algn="ctr"/>
            <a:r>
              <a:rPr lang="en-US" sz="4500" dirty="0">
                <a:solidFill>
                  <a:schemeClr val="bg1"/>
                </a:solidFill>
                <a:latin typeface="Poor Richard" panose="02080502050505020702" pitchFamily="18" charset="0"/>
              </a:rPr>
              <a:t>Paul’s Farewell to Elders in Ephesus</a:t>
            </a:r>
            <a:endParaRPr lang="en-US" sz="3300" dirty="0">
              <a:solidFill>
                <a:schemeClr val="bg1"/>
              </a:solidFill>
              <a:latin typeface="Poor Richard" panose="02080502050505020702" pitchFamily="18" charset="0"/>
            </a:endParaRPr>
          </a:p>
        </p:txBody>
      </p:sp>
      <p:sp>
        <p:nvSpPr>
          <p:cNvPr id="11" name="TextBox 10"/>
          <p:cNvSpPr txBox="1"/>
          <p:nvPr/>
        </p:nvSpPr>
        <p:spPr>
          <a:xfrm>
            <a:off x="536620" y="1227786"/>
            <a:ext cx="2219459" cy="1200329"/>
          </a:xfrm>
          <a:prstGeom prst="rect">
            <a:avLst/>
          </a:prstGeom>
          <a:noFill/>
        </p:spPr>
        <p:txBody>
          <a:bodyPr wrap="square" rtlCol="0">
            <a:spAutoFit/>
          </a:bodyPr>
          <a:lstStyle/>
          <a:p>
            <a:r>
              <a:rPr lang="en-US" sz="2400" dirty="0">
                <a:solidFill>
                  <a:schemeClr val="bg1"/>
                </a:solidFill>
              </a:rPr>
              <a:t>He bore his testimony of the Holy Spirit </a:t>
            </a:r>
          </a:p>
        </p:txBody>
      </p:sp>
      <p:sp>
        <p:nvSpPr>
          <p:cNvPr id="14" name="TextBox 13"/>
          <p:cNvSpPr txBox="1"/>
          <p:nvPr/>
        </p:nvSpPr>
        <p:spPr>
          <a:xfrm>
            <a:off x="9066726" y="1083971"/>
            <a:ext cx="2497429" cy="1569660"/>
          </a:xfrm>
          <a:prstGeom prst="rect">
            <a:avLst/>
          </a:prstGeom>
          <a:noFill/>
        </p:spPr>
        <p:txBody>
          <a:bodyPr wrap="square" rtlCol="0">
            <a:spAutoFit/>
          </a:bodyPr>
          <a:lstStyle/>
          <a:p>
            <a:r>
              <a:rPr lang="en-US" sz="2400" dirty="0">
                <a:solidFill>
                  <a:schemeClr val="bg1"/>
                </a:solidFill>
              </a:rPr>
              <a:t>He knew he put his life in danger by returning to Jerusalem</a:t>
            </a:r>
          </a:p>
        </p:txBody>
      </p:sp>
      <p:sp>
        <p:nvSpPr>
          <p:cNvPr id="2" name="Rectangle 1"/>
          <p:cNvSpPr/>
          <p:nvPr/>
        </p:nvSpPr>
        <p:spPr>
          <a:xfrm>
            <a:off x="3022242" y="3131593"/>
            <a:ext cx="6096000" cy="646331"/>
          </a:xfrm>
          <a:prstGeom prst="rect">
            <a:avLst/>
          </a:prstGeom>
        </p:spPr>
        <p:txBody>
          <a:bodyPr>
            <a:spAutoFit/>
          </a:bodyPr>
          <a:lstStyle/>
          <a:p>
            <a:r>
              <a:rPr lang="en-US" i="1" dirty="0">
                <a:solidFill>
                  <a:srgbClr val="FFFF00"/>
                </a:solidFill>
                <a:latin typeface="Palatino"/>
              </a:rPr>
              <a:t>And now, behold, I go bound in the spirit unto Jerusalem, not knowing the things that shall befall me there:</a:t>
            </a:r>
            <a:endParaRPr lang="en-US" i="1" dirty="0">
              <a:solidFill>
                <a:srgbClr val="FFFF00"/>
              </a:solidFill>
            </a:endParaRPr>
          </a:p>
        </p:txBody>
      </p:sp>
      <p:grpSp>
        <p:nvGrpSpPr>
          <p:cNvPr id="15" name="Group 14"/>
          <p:cNvGrpSpPr/>
          <p:nvPr/>
        </p:nvGrpSpPr>
        <p:grpSpPr>
          <a:xfrm>
            <a:off x="2406189" y="3759117"/>
            <a:ext cx="3289208" cy="2390250"/>
            <a:chOff x="384206" y="4158361"/>
            <a:chExt cx="3289208" cy="2390250"/>
          </a:xfrm>
        </p:grpSpPr>
        <p:grpSp>
          <p:nvGrpSpPr>
            <p:cNvPr id="16" name="Group 15"/>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85862" y="4821184"/>
              <a:ext cx="2437759" cy="1077218"/>
            </a:xfrm>
            <a:prstGeom prst="rect">
              <a:avLst/>
            </a:prstGeom>
          </p:spPr>
          <p:txBody>
            <a:bodyPr wrap="square">
              <a:spAutoFit/>
            </a:bodyPr>
            <a:lstStyle/>
            <a:p>
              <a:pPr algn="ctr"/>
              <a:r>
                <a:rPr lang="en-US" sz="1600" b="1" dirty="0"/>
                <a:t>True servants of the Lord faithfully perform their duty, and in doing so they feel joy</a:t>
              </a:r>
              <a:endParaRPr lang="en-US" sz="1600" dirty="0"/>
            </a:p>
          </p:txBody>
        </p:sp>
      </p:grpSp>
      <p:pic>
        <p:nvPicPr>
          <p:cNvPr id="4098" name="Picture 2" descr="Image result for paul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3034"/>
            <a:ext cx="6013048" cy="217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 y="-2"/>
            <a:ext cx="12192004" cy="6858005"/>
            <a:chOff x="-4" y="-2"/>
            <a:chExt cx="12192004" cy="6858005"/>
          </a:xfrm>
        </p:grpSpPr>
        <p:pic>
          <p:nvPicPr>
            <p:cNvPr id="3"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3618963" y="516938"/>
            <a:ext cx="7946265" cy="6001643"/>
          </a:xfrm>
          <a:prstGeom prst="rect">
            <a:avLst/>
          </a:prstGeom>
        </p:spPr>
        <p:txBody>
          <a:bodyPr wrap="square">
            <a:spAutoFit/>
          </a:bodyPr>
          <a:lstStyle/>
          <a:p>
            <a:r>
              <a:rPr lang="en-US" sz="2400" dirty="0">
                <a:solidFill>
                  <a:schemeClr val="bg1"/>
                </a:solidFill>
                <a:latin typeface="Open Sans"/>
              </a:rPr>
              <a:t>“Most people don’t come to church looking merely for a few new gospel facts or to see old friends, though all of that is important.</a:t>
            </a:r>
          </a:p>
          <a:p>
            <a:endParaRPr lang="en-US" sz="2400" dirty="0">
              <a:solidFill>
                <a:schemeClr val="bg1"/>
              </a:solidFill>
              <a:latin typeface="Open Sans"/>
            </a:endParaRPr>
          </a:p>
          <a:p>
            <a:r>
              <a:rPr lang="en-US" sz="2400" dirty="0">
                <a:solidFill>
                  <a:schemeClr val="bg1"/>
                </a:solidFill>
                <a:latin typeface="Open Sans"/>
              </a:rPr>
              <a:t>They come seeking a spiritual experience. </a:t>
            </a:r>
          </a:p>
          <a:p>
            <a:endParaRPr lang="en-US" sz="2400" dirty="0">
              <a:solidFill>
                <a:schemeClr val="bg1"/>
              </a:solidFill>
              <a:latin typeface="Open Sans"/>
            </a:endParaRPr>
          </a:p>
          <a:p>
            <a:r>
              <a:rPr lang="en-US" sz="2400" dirty="0">
                <a:solidFill>
                  <a:schemeClr val="bg1"/>
                </a:solidFill>
                <a:latin typeface="Open Sans"/>
              </a:rPr>
              <a:t>They want peace. </a:t>
            </a:r>
          </a:p>
          <a:p>
            <a:endParaRPr lang="en-US" sz="2400" dirty="0">
              <a:solidFill>
                <a:schemeClr val="bg1"/>
              </a:solidFill>
              <a:latin typeface="Open Sans"/>
            </a:endParaRPr>
          </a:p>
          <a:p>
            <a:r>
              <a:rPr lang="en-US" sz="2400" dirty="0">
                <a:solidFill>
                  <a:schemeClr val="bg1"/>
                </a:solidFill>
                <a:latin typeface="Open Sans"/>
              </a:rPr>
              <a:t>They want their faith fortified and their hope renewed. </a:t>
            </a:r>
          </a:p>
          <a:p>
            <a:endParaRPr lang="en-US" sz="2400" dirty="0">
              <a:solidFill>
                <a:schemeClr val="bg1"/>
              </a:solidFill>
              <a:latin typeface="Open Sans"/>
            </a:endParaRPr>
          </a:p>
          <a:p>
            <a:r>
              <a:rPr lang="en-US" sz="2400" dirty="0">
                <a:solidFill>
                  <a:schemeClr val="bg1"/>
                </a:solidFill>
                <a:latin typeface="Open Sans"/>
              </a:rPr>
              <a:t>They want, in short, to be nourished by the good word of God, to be strengthened by the powers of heaven. </a:t>
            </a:r>
          </a:p>
          <a:p>
            <a:endParaRPr lang="en-US" sz="2400" dirty="0">
              <a:solidFill>
                <a:schemeClr val="bg1"/>
              </a:solidFill>
              <a:latin typeface="Open Sans"/>
            </a:endParaRPr>
          </a:p>
          <a:p>
            <a:r>
              <a:rPr lang="en-US" sz="2400" dirty="0">
                <a:solidFill>
                  <a:schemeClr val="bg1"/>
                </a:solidFill>
                <a:latin typeface="Open Sans"/>
              </a:rPr>
              <a:t>Those of us who are called upon to speak or teach or lead have an obligation to help provide that, as best we possibly can.” </a:t>
            </a:r>
            <a:endParaRPr lang="en-US" sz="2400" dirty="0">
              <a:solidFill>
                <a:schemeClr val="bg1"/>
              </a:solidFill>
            </a:endParaRPr>
          </a:p>
        </p:txBody>
      </p:sp>
      <p:sp>
        <p:nvSpPr>
          <p:cNvPr id="7" name="Rectangle 6"/>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(3)</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43" y="1389454"/>
            <a:ext cx="2421374" cy="3024468"/>
          </a:xfrm>
          <a:prstGeom prst="rect">
            <a:avLst/>
          </a:prstGeom>
        </p:spPr>
      </p:pic>
    </p:spTree>
    <p:extLst>
      <p:ext uri="{BB962C8B-B14F-4D97-AF65-F5344CB8AC3E}">
        <p14:creationId xmlns:p14="http://schemas.microsoft.com/office/powerpoint/2010/main" val="1967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691" y="6519446"/>
            <a:ext cx="3048000" cy="338554"/>
          </a:xfrm>
          <a:prstGeom prst="rect">
            <a:avLst/>
          </a:prstGeom>
          <a:noFill/>
        </p:spPr>
        <p:txBody>
          <a:bodyPr wrap="square" rtlCol="0">
            <a:spAutoFit/>
          </a:bodyPr>
          <a:lstStyle/>
          <a:p>
            <a:r>
              <a:rPr lang="en-US" sz="1600" dirty="0">
                <a:solidFill>
                  <a:schemeClr val="bg1"/>
                </a:solidFill>
              </a:rPr>
              <a:t>Acts 20:28-31</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33053" y="87706"/>
            <a:ext cx="9144000" cy="1415772"/>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Paul’s Warning</a:t>
            </a:r>
          </a:p>
          <a:p>
            <a:pPr algn="ctr"/>
            <a:r>
              <a:rPr lang="en-US" sz="3200" dirty="0">
                <a:solidFill>
                  <a:schemeClr val="bg1"/>
                </a:solidFill>
                <a:latin typeface="Poor Richard" panose="02080502050505020702" pitchFamily="18" charset="0"/>
              </a:rPr>
              <a:t>Grievous Wolves and Perverse Things</a:t>
            </a:r>
          </a:p>
        </p:txBody>
      </p:sp>
      <p:pic>
        <p:nvPicPr>
          <p:cNvPr id="9218" name="Picture 2" descr="Image result for paul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08" y="2016192"/>
            <a:ext cx="3630814" cy="36308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51796" y="4660392"/>
            <a:ext cx="6881611" cy="1631216"/>
          </a:xfrm>
          <a:prstGeom prst="rect">
            <a:avLst/>
          </a:prstGeom>
        </p:spPr>
        <p:txBody>
          <a:bodyPr wrap="square">
            <a:spAutoFit/>
          </a:bodyPr>
          <a:lstStyle/>
          <a:p>
            <a:r>
              <a:rPr lang="en-US" sz="2000" dirty="0">
                <a:solidFill>
                  <a:schemeClr val="bg1"/>
                </a:solidFill>
                <a:latin typeface="Open Sans"/>
              </a:rPr>
              <a:t>Church members themselves contributed to the Great Apostasy by rebelling against Church leaders and doctrine</a:t>
            </a:r>
          </a:p>
          <a:p>
            <a:endParaRPr lang="en-US" sz="2000" dirty="0">
              <a:solidFill>
                <a:schemeClr val="bg1"/>
              </a:solidFill>
              <a:latin typeface="Open Sans"/>
            </a:endParaRPr>
          </a:p>
          <a:p>
            <a:r>
              <a:rPr lang="en-US" sz="2000" dirty="0" err="1">
                <a:solidFill>
                  <a:schemeClr val="bg1"/>
                </a:solidFill>
                <a:latin typeface="Open Sans"/>
              </a:rPr>
              <a:t>Priestcraft</a:t>
            </a:r>
            <a:r>
              <a:rPr lang="en-US" sz="2000" dirty="0">
                <a:solidFill>
                  <a:schemeClr val="bg1"/>
                </a:solidFill>
                <a:latin typeface="Open Sans"/>
              </a:rPr>
              <a:t> was an important element of this internal rebellion.</a:t>
            </a:r>
          </a:p>
        </p:txBody>
      </p:sp>
      <p:sp>
        <p:nvSpPr>
          <p:cNvPr id="4" name="TextBox 3"/>
          <p:cNvSpPr txBox="1"/>
          <p:nvPr/>
        </p:nvSpPr>
        <p:spPr>
          <a:xfrm>
            <a:off x="4881093" y="1918952"/>
            <a:ext cx="6297770" cy="1938992"/>
          </a:xfrm>
          <a:prstGeom prst="rect">
            <a:avLst/>
          </a:prstGeom>
          <a:noFill/>
        </p:spPr>
        <p:txBody>
          <a:bodyPr wrap="square" rtlCol="0">
            <a:spAutoFit/>
          </a:bodyPr>
          <a:lstStyle/>
          <a:p>
            <a:r>
              <a:rPr lang="en-US" sz="2400" dirty="0">
                <a:solidFill>
                  <a:schemeClr val="bg1"/>
                </a:solidFill>
              </a:rPr>
              <a:t>Apostasy—both inside (our own selves) and outside the Church</a:t>
            </a:r>
          </a:p>
          <a:p>
            <a:endParaRPr lang="en-US" sz="2400" dirty="0">
              <a:solidFill>
                <a:schemeClr val="bg1"/>
              </a:solidFill>
            </a:endParaRPr>
          </a:p>
          <a:p>
            <a:r>
              <a:rPr lang="en-US" sz="2400" dirty="0" err="1">
                <a:solidFill>
                  <a:schemeClr val="bg1"/>
                </a:solidFill>
              </a:rPr>
              <a:t>Apostasia</a:t>
            </a:r>
            <a:r>
              <a:rPr lang="en-US" sz="2400" dirty="0">
                <a:solidFill>
                  <a:schemeClr val="bg1"/>
                </a:solidFill>
              </a:rPr>
              <a:t> = Greek for “Falling Away”</a:t>
            </a:r>
          </a:p>
          <a:p>
            <a:r>
              <a:rPr lang="en-US" sz="2400" dirty="0">
                <a:solidFill>
                  <a:schemeClr val="bg1"/>
                </a:solidFill>
              </a:rPr>
              <a:t>Or “rebellion, revolution” (2 Thessalonians 2:3)</a:t>
            </a:r>
          </a:p>
        </p:txBody>
      </p:sp>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33066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691" y="6519446"/>
            <a:ext cx="3048000" cy="338554"/>
          </a:xfrm>
          <a:prstGeom prst="rect">
            <a:avLst/>
          </a:prstGeom>
          <a:noFill/>
        </p:spPr>
        <p:txBody>
          <a:bodyPr wrap="square" rtlCol="0">
            <a:spAutoFit/>
          </a:bodyPr>
          <a:lstStyle/>
          <a:p>
            <a:r>
              <a:rPr lang="en-US" sz="1600" dirty="0">
                <a:solidFill>
                  <a:schemeClr val="bg1"/>
                </a:solidFill>
              </a:rPr>
              <a:t>Acts 20:28-31</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(4)</a:t>
            </a:r>
            <a:endParaRPr lang="en-US" dirty="0"/>
          </a:p>
        </p:txBody>
      </p:sp>
      <p:sp>
        <p:nvSpPr>
          <p:cNvPr id="2" name="Rectangle 1"/>
          <p:cNvSpPr/>
          <p:nvPr/>
        </p:nvSpPr>
        <p:spPr>
          <a:xfrm>
            <a:off x="4052552" y="613463"/>
            <a:ext cx="6096000" cy="1938992"/>
          </a:xfrm>
          <a:prstGeom prst="rect">
            <a:avLst/>
          </a:prstGeom>
        </p:spPr>
        <p:txBody>
          <a:bodyPr>
            <a:spAutoFit/>
          </a:bodyPr>
          <a:lstStyle/>
          <a:p>
            <a:r>
              <a:rPr lang="en-US" sz="2400" dirty="0">
                <a:solidFill>
                  <a:schemeClr val="bg1"/>
                </a:solidFill>
                <a:latin typeface="Open Sans"/>
              </a:rPr>
              <a:t>“Not only would outsiders ingratiate themselves with the saints for purposes of selfish gain—wolves entering in, and not sparing the flock,—but schisms and divisions were imminent;…</a:t>
            </a:r>
            <a:endParaRPr lang="en-US" sz="2400" dirty="0">
              <a:solidFill>
                <a:schemeClr val="bg1"/>
              </a:solidFill>
            </a:endParaRPr>
          </a:p>
        </p:txBody>
      </p:sp>
      <p:pic>
        <p:nvPicPr>
          <p:cNvPr id="10242" name="Picture 2" descr="Image result for wolves and f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439" y="2796975"/>
            <a:ext cx="4212420" cy="3159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090" y="128790"/>
            <a:ext cx="1258481" cy="1674254"/>
          </a:xfrm>
          <a:prstGeom prst="rect">
            <a:avLst/>
          </a:prstGeom>
        </p:spPr>
      </p:pic>
      <p:sp>
        <p:nvSpPr>
          <p:cNvPr id="12" name="Rectangle 11"/>
          <p:cNvSpPr/>
          <p:nvPr/>
        </p:nvSpPr>
        <p:spPr>
          <a:xfrm>
            <a:off x="1682840" y="3086413"/>
            <a:ext cx="4769476" cy="2677656"/>
          </a:xfrm>
          <a:prstGeom prst="rect">
            <a:avLst/>
          </a:prstGeom>
        </p:spPr>
        <p:txBody>
          <a:bodyPr wrap="square">
            <a:spAutoFit/>
          </a:bodyPr>
          <a:lstStyle/>
          <a:p>
            <a:r>
              <a:rPr lang="en-US" sz="2400" dirty="0">
                <a:solidFill>
                  <a:schemeClr val="bg1"/>
                </a:solidFill>
                <a:latin typeface="Open Sans"/>
              </a:rPr>
              <a:t>…and these dissensions were to come through some then present—men who would aspire to leadership, and who would set up their own doctrines, thus drawing disciples away from the Church and unto themselves.”</a:t>
            </a:r>
            <a:endParaRPr lang="en-US" sz="2400" dirty="0">
              <a:solidFill>
                <a:schemeClr val="bg1"/>
              </a:solidFill>
            </a:endParaRPr>
          </a:p>
        </p:txBody>
      </p:sp>
    </p:spTree>
    <p:extLst>
      <p:ext uri="{BB962C8B-B14F-4D97-AF65-F5344CB8AC3E}">
        <p14:creationId xmlns:p14="http://schemas.microsoft.com/office/powerpoint/2010/main" val="41759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and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06" y="6519446"/>
            <a:ext cx="3048000" cy="338554"/>
          </a:xfrm>
          <a:prstGeom prst="rect">
            <a:avLst/>
          </a:prstGeom>
          <a:noFill/>
        </p:spPr>
        <p:txBody>
          <a:bodyPr wrap="square" rtlCol="0">
            <a:spAutoFit/>
          </a:bodyPr>
          <a:lstStyle/>
          <a:p>
            <a:r>
              <a:rPr lang="en-US" sz="1600" dirty="0">
                <a:solidFill>
                  <a:schemeClr val="bg1"/>
                </a:solidFill>
              </a:rPr>
              <a:t>Acts 20:33-34</a:t>
            </a:r>
          </a:p>
        </p:txBody>
      </p:sp>
      <p:pic>
        <p:nvPicPr>
          <p:cNvPr id="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9471" y="3199465"/>
            <a:ext cx="6858003" cy="459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33464" y="3199467"/>
            <a:ext cx="6858003" cy="459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910" y="87706"/>
            <a:ext cx="11874321" cy="923330"/>
          </a:xfrm>
          <a:prstGeom prst="rect">
            <a:avLst/>
          </a:prstGeom>
          <a:noFill/>
        </p:spPr>
        <p:txBody>
          <a:bodyPr wrap="square" rtlCol="0">
            <a:spAutoFit/>
          </a:bodyPr>
          <a:lstStyle/>
          <a:p>
            <a:pPr algn="ctr"/>
            <a:r>
              <a:rPr lang="en-US" sz="5400" dirty="0">
                <a:solidFill>
                  <a:schemeClr val="bg1"/>
                </a:solidFill>
                <a:latin typeface="Poor Richard" panose="02080502050505020702" pitchFamily="18" charset="0"/>
              </a:rPr>
              <a:t>Silver or Gold or Apparel</a:t>
            </a:r>
            <a:endParaRPr lang="en-US" sz="3200" dirty="0">
              <a:solidFill>
                <a:schemeClr val="bg1"/>
              </a:solidFill>
              <a:latin typeface="Poor Richard" panose="02080502050505020702" pitchFamily="18" charset="0"/>
            </a:endParaRPr>
          </a:p>
        </p:txBody>
      </p:sp>
      <p:sp>
        <p:nvSpPr>
          <p:cNvPr id="4" name="TextBox 3"/>
          <p:cNvSpPr txBox="1"/>
          <p:nvPr/>
        </p:nvSpPr>
        <p:spPr>
          <a:xfrm>
            <a:off x="1030310" y="1918953"/>
            <a:ext cx="8847786" cy="4093428"/>
          </a:xfrm>
          <a:prstGeom prst="rect">
            <a:avLst/>
          </a:prstGeom>
          <a:noFill/>
        </p:spPr>
        <p:txBody>
          <a:bodyPr wrap="square" rtlCol="0">
            <a:spAutoFit/>
          </a:bodyPr>
          <a:lstStyle/>
          <a:p>
            <a:r>
              <a:rPr lang="en-US" sz="2000" dirty="0">
                <a:solidFill>
                  <a:schemeClr val="bg1"/>
                </a:solidFill>
              </a:rPr>
              <a:t>"One of the plainest examples of Paul's integrity was his insistence on working with his own hands for his financial support.</a:t>
            </a:r>
          </a:p>
          <a:p>
            <a:endParaRPr lang="en-US" sz="2000" dirty="0">
              <a:solidFill>
                <a:schemeClr val="bg1"/>
              </a:solidFill>
            </a:endParaRPr>
          </a:p>
          <a:p>
            <a:r>
              <a:rPr lang="en-US" sz="2000" dirty="0">
                <a:solidFill>
                  <a:schemeClr val="bg1"/>
                </a:solidFill>
              </a:rPr>
              <a:t>He explained that as an 'apostle' he could have required support from the Saints, but that he preferred not to be burdensome (1 </a:t>
            </a:r>
            <a:r>
              <a:rPr lang="en-US" sz="2000" dirty="0" err="1">
                <a:solidFill>
                  <a:schemeClr val="bg1"/>
                </a:solidFill>
              </a:rPr>
              <a:t>Thes</a:t>
            </a:r>
            <a:r>
              <a:rPr lang="en-US" sz="2000" dirty="0">
                <a:solidFill>
                  <a:schemeClr val="bg1"/>
                </a:solidFill>
              </a:rPr>
              <a:t>. 2:5-9). </a:t>
            </a:r>
          </a:p>
          <a:p>
            <a:endParaRPr lang="en-US" sz="2000" dirty="0">
              <a:solidFill>
                <a:schemeClr val="bg1"/>
              </a:solidFill>
            </a:endParaRPr>
          </a:p>
          <a:p>
            <a:r>
              <a:rPr lang="en-US" sz="2000" dirty="0">
                <a:solidFill>
                  <a:schemeClr val="bg1"/>
                </a:solidFill>
              </a:rPr>
              <a:t>To the Corinthians he wrote: </a:t>
            </a:r>
            <a:r>
              <a:rPr lang="en-US" sz="2000" i="1" dirty="0">
                <a:solidFill>
                  <a:srgbClr val="FFFF00"/>
                </a:solidFill>
              </a:rPr>
              <a:t>'What is my reward then? Verily that, when I preach the gospel, I may make the gospel of Christ without charge, that I abuse not my power in the gospel.' (1 Cor. 9:18.) </a:t>
            </a:r>
          </a:p>
          <a:p>
            <a:endParaRPr lang="en-US" sz="2000" dirty="0">
              <a:solidFill>
                <a:schemeClr val="bg1"/>
              </a:solidFill>
            </a:endParaRPr>
          </a:p>
          <a:p>
            <a:r>
              <a:rPr lang="en-US" sz="2000" dirty="0">
                <a:solidFill>
                  <a:schemeClr val="bg1"/>
                </a:solidFill>
              </a:rPr>
              <a:t>And again: </a:t>
            </a:r>
            <a:r>
              <a:rPr lang="en-US" sz="2000" i="1" dirty="0">
                <a:solidFill>
                  <a:srgbClr val="FFFF00"/>
                </a:solidFill>
              </a:rPr>
              <a:t>'Even unto this present hour we both hunger, and thirst, and are naked, and are buffeted, and have no certain dwelling place; and </a:t>
            </a:r>
            <a:r>
              <a:rPr lang="en-US" sz="2000" i="1" dirty="0" err="1">
                <a:solidFill>
                  <a:srgbClr val="FFFF00"/>
                </a:solidFill>
              </a:rPr>
              <a:t>labour</a:t>
            </a:r>
            <a:r>
              <a:rPr lang="en-US" sz="2000" i="1" dirty="0">
                <a:solidFill>
                  <a:srgbClr val="FFFF00"/>
                </a:solidFill>
              </a:rPr>
              <a:t>, working with our own hands' (1 Cor. 4:11-12)."</a:t>
            </a:r>
          </a:p>
        </p:txBody>
      </p:sp>
      <p:sp>
        <p:nvSpPr>
          <p:cNvPr id="33" name="Rectangle 32"/>
          <p:cNvSpPr/>
          <p:nvPr/>
        </p:nvSpPr>
        <p:spPr>
          <a:xfrm>
            <a:off x="11220214" y="6488668"/>
            <a:ext cx="466794" cy="369332"/>
          </a:xfrm>
          <a:prstGeom prst="rect">
            <a:avLst/>
          </a:prstGeom>
        </p:spPr>
        <p:txBody>
          <a:bodyPr wrap="none">
            <a:spAutoFit/>
          </a:bodyPr>
          <a:lstStyle/>
          <a:p>
            <a:r>
              <a:rPr lang="en-US" dirty="0">
                <a:solidFill>
                  <a:schemeClr val="bg1"/>
                </a:solidFill>
                <a:latin typeface="Open Sans"/>
              </a:rPr>
              <a:t>(5)</a:t>
            </a:r>
            <a:endParaRPr lang="en-US" dirty="0"/>
          </a:p>
        </p:txBody>
      </p:sp>
      <p:sp>
        <p:nvSpPr>
          <p:cNvPr id="3" name="Rectangle 2"/>
          <p:cNvSpPr/>
          <p:nvPr/>
        </p:nvSpPr>
        <p:spPr>
          <a:xfrm>
            <a:off x="2622997" y="971108"/>
            <a:ext cx="7306613" cy="707886"/>
          </a:xfrm>
          <a:prstGeom prst="rect">
            <a:avLst/>
          </a:prstGeom>
        </p:spPr>
        <p:txBody>
          <a:bodyPr wrap="square">
            <a:spAutoFit/>
          </a:bodyPr>
          <a:lstStyle/>
          <a:p>
            <a:r>
              <a:rPr lang="en-US" sz="2000" i="1" dirty="0">
                <a:solidFill>
                  <a:srgbClr val="FFFF00"/>
                </a:solidFill>
              </a:rPr>
              <a:t>Yea, ye yourselves know, that these hands have ministered unto my necessities, and to them that were with me.'</a:t>
            </a:r>
          </a:p>
        </p:txBody>
      </p:sp>
      <p:pic>
        <p:nvPicPr>
          <p:cNvPr id="12290" name="Picture 2" descr="Image result for robert j. matth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2" y="174714"/>
            <a:ext cx="926250" cy="130069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644980" y="5964944"/>
            <a:ext cx="6096000" cy="715089"/>
          </a:xfrm>
          <a:prstGeom prst="roundRect">
            <a:avLst>
              <a:gd name="adj" fmla="val 41881"/>
            </a:avLst>
          </a:prstGeom>
          <a:solidFill>
            <a:schemeClr val="tx2">
              <a:lumMod val="75000"/>
            </a:schemeClr>
          </a:solidFill>
        </p:spPr>
        <p:txBody>
          <a:bodyPr>
            <a:spAutoFit/>
          </a:bodyPr>
          <a:lstStyle/>
          <a:p>
            <a:r>
              <a:rPr lang="en-US" dirty="0">
                <a:solidFill>
                  <a:schemeClr val="bg1"/>
                </a:solidFill>
                <a:latin typeface="Open Sans"/>
              </a:rPr>
              <a:t>One of Paul’s prime concerns on the third journey was to collect funds for the poor in Jerusalem. </a:t>
            </a:r>
            <a:endParaRPr lang="en-US" dirty="0">
              <a:solidFill>
                <a:schemeClr val="bg1"/>
              </a:solidFill>
            </a:endParaRPr>
          </a:p>
        </p:txBody>
      </p:sp>
      <p:pic>
        <p:nvPicPr>
          <p:cNvPr id="12292" name="Picture 4" descr="Image result for paul the apostle collecting fun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9001" y="189538"/>
            <a:ext cx="1831975" cy="88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3337</Words>
  <Application>Microsoft Office PowerPoint</Application>
  <PresentationFormat>Widescreen</PresentationFormat>
  <Paragraphs>256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Palatino</vt:lpstr>
      <vt:lpstr>Arial</vt:lpstr>
      <vt:lpstr>Poor Richard</vt:lpstr>
      <vt:lpstr>Calibri Light</vt:lpstr>
      <vt:lpstr>Calibri</vt:lpstr>
      <vt:lpstr>Abadi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90</cp:revision>
  <dcterms:created xsi:type="dcterms:W3CDTF">2016-05-16T13:36:31Z</dcterms:created>
  <dcterms:modified xsi:type="dcterms:W3CDTF">2020-09-04T17:17:53Z</dcterms:modified>
</cp:coreProperties>
</file>