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20" r:id="rId2"/>
    <p:sldId id="282" r:id="rId3"/>
    <p:sldId id="291" r:id="rId4"/>
    <p:sldId id="308" r:id="rId5"/>
    <p:sldId id="307" r:id="rId6"/>
    <p:sldId id="309" r:id="rId7"/>
    <p:sldId id="311"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12" r:id="rId22"/>
    <p:sldId id="313" r:id="rId23"/>
    <p:sldId id="314" r:id="rId24"/>
    <p:sldId id="315" r:id="rId25"/>
    <p:sldId id="316" r:id="rId26"/>
    <p:sldId id="290" r:id="rId27"/>
    <p:sldId id="317" r:id="rId28"/>
    <p:sldId id="318" r:id="rId29"/>
    <p:sldId id="284" r:id="rId30"/>
    <p:sldId id="310" r:id="rId31"/>
  </p:sldIdLst>
  <p:sldSz cx="12192000" cy="6858000"/>
  <p:notesSz cx="6858000" cy="9144000"/>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
      <p:font typeface="Segoe Print" panose="02000600000000000000" pitchFamily="2"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7D"/>
    <a:srgbClr val="FFDF9F"/>
    <a:srgbClr val="4F81BD"/>
    <a:srgbClr val="B8AF82"/>
    <a:srgbClr val="FFCC66"/>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9A8AA-82E0-4236-BE74-002920D3C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203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66257" y="4669971"/>
            <a:ext cx="7717971" cy="1384995"/>
          </a:xfrm>
          <a:prstGeom prst="rect">
            <a:avLst/>
          </a:prstGeom>
          <a:noFill/>
        </p:spPr>
        <p:txBody>
          <a:bodyPr wrap="square" rtlCol="0">
            <a:spAutoFit/>
          </a:bodyPr>
          <a:lstStyle/>
          <a:p>
            <a:pPr algn="ctr"/>
            <a:r>
              <a:rPr lang="en-US" sz="2800" dirty="0">
                <a:solidFill>
                  <a:schemeClr val="bg2"/>
                </a:solidFill>
                <a:latin typeface="Segoe Print" pitchFamily="2" charset="0"/>
              </a:rPr>
              <a:t>Murray Ling, the father, slammed on his brakes and skidded to a stop, one yard from the edge of a black void.</a:t>
            </a:r>
          </a:p>
        </p:txBody>
      </p:sp>
      <p:pic>
        <p:nvPicPr>
          <p:cNvPr id="6" name="Picture 20" descr="https://encrypted-tbn0.gstatic.com/images?q=tbn:ANd9GcQ3Jg-yXTVoxC-WvQa06E8ejjH8jNtVEYnEI--9bmHFSWKE5NFZsA"/>
          <p:cNvPicPr>
            <a:picLocks noChangeAspect="1" noChangeArrowheads="1"/>
          </p:cNvPicPr>
          <p:nvPr/>
        </p:nvPicPr>
        <p:blipFill>
          <a:blip r:embed="rId2" cstate="print"/>
          <a:srcRect/>
          <a:stretch>
            <a:fillRect/>
          </a:stretch>
        </p:blipFill>
        <p:spPr bwMode="auto">
          <a:xfrm>
            <a:off x="3298371" y="948002"/>
            <a:ext cx="5294643" cy="2992626"/>
          </a:xfrm>
          <a:prstGeom prst="rect">
            <a:avLst/>
          </a:prstGeom>
          <a:noFill/>
        </p:spPr>
      </p:pic>
    </p:spTree>
    <p:extLst>
      <p:ext uri="{BB962C8B-B14F-4D97-AF65-F5344CB8AC3E}">
        <p14:creationId xmlns:p14="http://schemas.microsoft.com/office/powerpoint/2010/main" val="229416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1629" y="718457"/>
            <a:ext cx="5932714" cy="1815882"/>
          </a:xfrm>
          <a:prstGeom prst="rect">
            <a:avLst/>
          </a:prstGeom>
          <a:noFill/>
        </p:spPr>
        <p:txBody>
          <a:bodyPr wrap="square" rtlCol="0">
            <a:spAutoFit/>
          </a:bodyPr>
          <a:lstStyle/>
          <a:p>
            <a:pPr algn="ctr"/>
            <a:r>
              <a:rPr lang="en-US" sz="2800" dirty="0">
                <a:solidFill>
                  <a:schemeClr val="bg2"/>
                </a:solidFill>
                <a:latin typeface="Segoe Print" pitchFamily="2" charset="0"/>
              </a:rPr>
              <a:t>Murray got his family out of the car and began warning oncoming traffic of the disaster ahead.</a:t>
            </a:r>
          </a:p>
        </p:txBody>
      </p:sp>
      <p:pic>
        <p:nvPicPr>
          <p:cNvPr id="13314" name="Picture 2" descr="https://encrypted-tbn1.gstatic.com/images?q=tbn:ANd9GcT5r76BX2UrHXMyH9l37raueEVoQxJdtoG9IWN6EEOUOk5ahozt_A"/>
          <p:cNvPicPr>
            <a:picLocks noChangeAspect="1" noChangeArrowheads="1"/>
          </p:cNvPicPr>
          <p:nvPr/>
        </p:nvPicPr>
        <p:blipFill>
          <a:blip r:embed="rId2" cstate="print"/>
          <a:srcRect/>
          <a:stretch>
            <a:fillRect/>
          </a:stretch>
        </p:blipFill>
        <p:spPr bwMode="auto">
          <a:xfrm>
            <a:off x="6879771" y="500743"/>
            <a:ext cx="3752850" cy="2520162"/>
          </a:xfrm>
          <a:prstGeom prst="rect">
            <a:avLst/>
          </a:prstGeom>
          <a:noFill/>
        </p:spPr>
      </p:pic>
      <p:pic>
        <p:nvPicPr>
          <p:cNvPr id="13316" name="Picture 4" descr="https://encrypted-tbn0.gstatic.com/images?q=tbn:ANd9GcTcXNrYzo647xHtmpLdVKkr0gsRDtVHIIKN_9ZCavEtROm1QktS"/>
          <p:cNvPicPr>
            <a:picLocks noChangeAspect="1" noChangeArrowheads="1"/>
          </p:cNvPicPr>
          <p:nvPr/>
        </p:nvPicPr>
        <p:blipFill>
          <a:blip r:embed="rId3" cstate="print"/>
          <a:srcRect/>
          <a:stretch>
            <a:fillRect/>
          </a:stretch>
        </p:blipFill>
        <p:spPr bwMode="auto">
          <a:xfrm>
            <a:off x="5551713" y="3603171"/>
            <a:ext cx="4147457" cy="2749946"/>
          </a:xfrm>
          <a:prstGeom prst="rect">
            <a:avLst/>
          </a:prstGeom>
          <a:noFill/>
        </p:spPr>
      </p:pic>
      <p:pic>
        <p:nvPicPr>
          <p:cNvPr id="6" name="Picture 4" descr="https://encrypted-tbn1.gstatic.com/images?q=tbn:ANd9GcTuxZLhjCu7GEx2WupoPXPj-JJHJMdCWXmKwn_xeTBM5xOSIuCAag"/>
          <p:cNvPicPr>
            <a:picLocks noChangeAspect="1" noChangeArrowheads="1"/>
          </p:cNvPicPr>
          <p:nvPr/>
        </p:nvPicPr>
        <p:blipFill>
          <a:blip r:embed="rId4" cstate="print"/>
          <a:srcRect l="2929" t="11374" r="3347" b="20379"/>
          <a:stretch>
            <a:fillRect/>
          </a:stretch>
        </p:blipFill>
        <p:spPr bwMode="auto">
          <a:xfrm flipH="1">
            <a:off x="315684" y="3385457"/>
            <a:ext cx="4470401" cy="2873829"/>
          </a:xfrm>
          <a:prstGeom prst="rect">
            <a:avLst/>
          </a:prstGeom>
          <a:noFill/>
        </p:spPr>
      </p:pic>
    </p:spTree>
    <p:extLst>
      <p:ext uri="{BB962C8B-B14F-4D97-AF65-F5344CB8AC3E}">
        <p14:creationId xmlns:p14="http://schemas.microsoft.com/office/powerpoint/2010/main" val="356579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1371" y="674915"/>
            <a:ext cx="5486400" cy="1815882"/>
          </a:xfrm>
          <a:prstGeom prst="rect">
            <a:avLst/>
          </a:prstGeom>
          <a:noFill/>
        </p:spPr>
        <p:txBody>
          <a:bodyPr wrap="square" rtlCol="0">
            <a:spAutoFit/>
          </a:bodyPr>
          <a:lstStyle/>
          <a:p>
            <a:pPr algn="ctr"/>
            <a:r>
              <a:rPr lang="en-US" sz="2800" dirty="0">
                <a:solidFill>
                  <a:schemeClr val="bg2"/>
                </a:solidFill>
                <a:latin typeface="Segoe Print" pitchFamily="2" charset="0"/>
              </a:rPr>
              <a:t>As he waved his arms, to his horror, a car swerved around him and plummeted into the abyss.</a:t>
            </a:r>
          </a:p>
        </p:txBody>
      </p:sp>
      <p:sp>
        <p:nvSpPr>
          <p:cNvPr id="6" name="TextBox 5"/>
          <p:cNvSpPr txBox="1"/>
          <p:nvPr/>
        </p:nvSpPr>
        <p:spPr>
          <a:xfrm>
            <a:off x="4876800" y="3429000"/>
            <a:ext cx="6553200" cy="1384995"/>
          </a:xfrm>
          <a:prstGeom prst="rect">
            <a:avLst/>
          </a:prstGeom>
          <a:noFill/>
        </p:spPr>
        <p:txBody>
          <a:bodyPr wrap="square" rtlCol="0">
            <a:spAutoFit/>
          </a:bodyPr>
          <a:lstStyle/>
          <a:p>
            <a:pPr algn="ctr"/>
            <a:r>
              <a:rPr lang="en-US" sz="2800" dirty="0">
                <a:solidFill>
                  <a:schemeClr val="bg2"/>
                </a:solidFill>
                <a:latin typeface="Segoe Print" pitchFamily="2" charset="0"/>
              </a:rPr>
              <a:t>A second car stopped in time, but a third car crashed into the Ling’s car at the edge of the bridge.</a:t>
            </a:r>
          </a:p>
        </p:txBody>
      </p:sp>
      <p:pic>
        <p:nvPicPr>
          <p:cNvPr id="12290" name="Picture 2" descr="https://encrypted-tbn3.gstatic.com/images?q=tbn:ANd9GcR-Ch-vt2uWd7mkPVVASdAdYSimLVWVOspZxg0tiNL7pV7fYiL3Qw"/>
          <p:cNvPicPr>
            <a:picLocks noChangeAspect="1" noChangeArrowheads="1"/>
          </p:cNvPicPr>
          <p:nvPr/>
        </p:nvPicPr>
        <p:blipFill>
          <a:blip r:embed="rId2" cstate="print"/>
          <a:srcRect t="5195" r="48276"/>
          <a:stretch>
            <a:fillRect/>
          </a:stretch>
        </p:blipFill>
        <p:spPr bwMode="auto">
          <a:xfrm>
            <a:off x="6923313" y="215537"/>
            <a:ext cx="2449285" cy="2979966"/>
          </a:xfrm>
          <a:prstGeom prst="rect">
            <a:avLst/>
          </a:prstGeom>
          <a:noFill/>
        </p:spPr>
      </p:pic>
      <p:pic>
        <p:nvPicPr>
          <p:cNvPr id="7" name="Picture 18" descr="https://encrypted-tbn1.gstatic.com/images?q=tbn:ANd9GcTcagJYGIDi6DwB3d7Ybm1v4dc3pTmtayNQmeNrcj4OZ8syC9-U"/>
          <p:cNvPicPr>
            <a:picLocks noChangeAspect="1" noChangeArrowheads="1"/>
          </p:cNvPicPr>
          <p:nvPr/>
        </p:nvPicPr>
        <p:blipFill>
          <a:blip r:embed="rId3" cstate="print"/>
          <a:srcRect/>
          <a:stretch>
            <a:fillRect/>
          </a:stretch>
        </p:blipFill>
        <p:spPr bwMode="auto">
          <a:xfrm>
            <a:off x="925286" y="3352800"/>
            <a:ext cx="3837214" cy="2148840"/>
          </a:xfrm>
          <a:prstGeom prst="rect">
            <a:avLst/>
          </a:prstGeom>
          <a:noFill/>
        </p:spPr>
      </p:pic>
      <p:pic>
        <p:nvPicPr>
          <p:cNvPr id="8" name="Picture 12" descr="https://encrypted-tbn2.gstatic.com/images?q=tbn:ANd9GcQznCgHp8lF8f7Cpit_ZTm8enu3Qo2jhZBJvT2-d9cytPLcK0WDRg"/>
          <p:cNvPicPr>
            <a:picLocks noChangeAspect="1" noChangeArrowheads="1"/>
          </p:cNvPicPr>
          <p:nvPr/>
        </p:nvPicPr>
        <p:blipFill>
          <a:blip r:embed="rId4" cstate="print"/>
          <a:srcRect/>
          <a:stretch>
            <a:fillRect/>
          </a:stretch>
        </p:blipFill>
        <p:spPr bwMode="auto">
          <a:xfrm>
            <a:off x="6596743" y="4804462"/>
            <a:ext cx="2811780" cy="1814052"/>
          </a:xfrm>
          <a:prstGeom prst="rect">
            <a:avLst/>
          </a:prstGeom>
          <a:noFill/>
        </p:spPr>
      </p:pic>
    </p:spTree>
    <p:extLst>
      <p:ext uri="{BB962C8B-B14F-4D97-AF65-F5344CB8AC3E}">
        <p14:creationId xmlns:p14="http://schemas.microsoft.com/office/powerpoint/2010/main" val="38256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3143" y="707572"/>
            <a:ext cx="5486400" cy="1384995"/>
          </a:xfrm>
          <a:prstGeom prst="rect">
            <a:avLst/>
          </a:prstGeom>
          <a:noFill/>
        </p:spPr>
        <p:txBody>
          <a:bodyPr wrap="square" rtlCol="0">
            <a:spAutoFit/>
          </a:bodyPr>
          <a:lstStyle/>
          <a:p>
            <a:pPr algn="ctr"/>
            <a:r>
              <a:rPr lang="en-US" sz="2800" dirty="0">
                <a:solidFill>
                  <a:schemeClr val="bg2"/>
                </a:solidFill>
                <a:latin typeface="Segoe Print" pitchFamily="2" charset="0"/>
              </a:rPr>
              <a:t>A loaded bus headed toward Murray, ignoring his waving arms. </a:t>
            </a:r>
          </a:p>
        </p:txBody>
      </p:sp>
      <p:sp>
        <p:nvSpPr>
          <p:cNvPr id="6" name="TextBox 5"/>
          <p:cNvSpPr txBox="1"/>
          <p:nvPr/>
        </p:nvSpPr>
        <p:spPr>
          <a:xfrm>
            <a:off x="4778828" y="4332516"/>
            <a:ext cx="5486400" cy="1815882"/>
          </a:xfrm>
          <a:prstGeom prst="rect">
            <a:avLst/>
          </a:prstGeom>
          <a:noFill/>
        </p:spPr>
        <p:txBody>
          <a:bodyPr wrap="square" rtlCol="0">
            <a:spAutoFit/>
          </a:bodyPr>
          <a:lstStyle/>
          <a:p>
            <a:pPr algn="ctr"/>
            <a:r>
              <a:rPr lang="en-US" sz="2800" dirty="0">
                <a:solidFill>
                  <a:schemeClr val="bg2"/>
                </a:solidFill>
                <a:latin typeface="Segoe Print" pitchFamily="2" charset="0"/>
              </a:rPr>
              <a:t>Murray ran along side the bus drivers window yelling,</a:t>
            </a:r>
          </a:p>
          <a:p>
            <a:pPr algn="ctr"/>
            <a:endParaRPr lang="en-US" sz="2800" dirty="0">
              <a:solidFill>
                <a:schemeClr val="bg2"/>
              </a:solidFill>
              <a:latin typeface="Segoe Print" pitchFamily="2" charset="0"/>
            </a:endParaRPr>
          </a:p>
          <a:p>
            <a:pPr algn="ctr"/>
            <a:r>
              <a:rPr lang="en-US" sz="2800" dirty="0">
                <a:solidFill>
                  <a:schemeClr val="bg2"/>
                </a:solidFill>
                <a:latin typeface="Segoe Print" pitchFamily="2" charset="0"/>
              </a:rPr>
              <a:t> “There’s a span missing”</a:t>
            </a:r>
          </a:p>
        </p:txBody>
      </p:sp>
      <p:pic>
        <p:nvPicPr>
          <p:cNvPr id="7" name="Picture 14" descr="https://encrypted-tbn2.gstatic.com/images?q=tbn:ANd9GcSiVdCfFv4xJl_BjoDmXPsoDDmZamXNUQW4cX_m3tz4XIQDMTodcQ"/>
          <p:cNvPicPr>
            <a:picLocks noChangeAspect="1" noChangeArrowheads="1"/>
          </p:cNvPicPr>
          <p:nvPr/>
        </p:nvPicPr>
        <p:blipFill>
          <a:blip r:embed="rId2" cstate="print"/>
          <a:srcRect/>
          <a:stretch>
            <a:fillRect/>
          </a:stretch>
        </p:blipFill>
        <p:spPr bwMode="auto">
          <a:xfrm>
            <a:off x="6690826" y="1251857"/>
            <a:ext cx="4004388" cy="2242457"/>
          </a:xfrm>
          <a:prstGeom prst="rect">
            <a:avLst/>
          </a:prstGeom>
          <a:noFill/>
        </p:spPr>
      </p:pic>
      <p:pic>
        <p:nvPicPr>
          <p:cNvPr id="8" name="Picture 4" descr="https://encrypted-tbn2.gstatic.com/images?q=tbn:ANd9GcQtu9sfBMfN6M9CSrIcXW6jF1ddcs9eYNI29eWlJXVnyJrnQSOE"/>
          <p:cNvPicPr>
            <a:picLocks noChangeAspect="1" noChangeArrowheads="1"/>
          </p:cNvPicPr>
          <p:nvPr/>
        </p:nvPicPr>
        <p:blipFill>
          <a:blip r:embed="rId3" cstate="print"/>
          <a:srcRect/>
          <a:stretch>
            <a:fillRect/>
          </a:stretch>
        </p:blipFill>
        <p:spPr bwMode="auto">
          <a:xfrm flipH="1">
            <a:off x="740228" y="3692980"/>
            <a:ext cx="3352800" cy="2514602"/>
          </a:xfrm>
          <a:prstGeom prst="rect">
            <a:avLst/>
          </a:prstGeom>
          <a:noFill/>
        </p:spPr>
      </p:pic>
    </p:spTree>
    <p:extLst>
      <p:ext uri="{BB962C8B-B14F-4D97-AF65-F5344CB8AC3E}">
        <p14:creationId xmlns:p14="http://schemas.microsoft.com/office/powerpoint/2010/main" val="25958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3759" y="858899"/>
            <a:ext cx="5486400" cy="1384995"/>
          </a:xfrm>
          <a:prstGeom prst="rect">
            <a:avLst/>
          </a:prstGeom>
          <a:noFill/>
        </p:spPr>
        <p:txBody>
          <a:bodyPr wrap="square" rtlCol="0">
            <a:spAutoFit/>
          </a:bodyPr>
          <a:lstStyle/>
          <a:p>
            <a:pPr algn="ctr"/>
            <a:r>
              <a:rPr lang="en-US" sz="2800" dirty="0">
                <a:solidFill>
                  <a:schemeClr val="bg2"/>
                </a:solidFill>
                <a:latin typeface="Segoe Print" pitchFamily="2" charset="0"/>
              </a:rPr>
              <a:t>The bus swerved just in time and came to a halt against the railing.</a:t>
            </a:r>
          </a:p>
        </p:txBody>
      </p:sp>
      <p:sp>
        <p:nvSpPr>
          <p:cNvPr id="6" name="TextBox 5"/>
          <p:cNvSpPr txBox="1"/>
          <p:nvPr/>
        </p:nvSpPr>
        <p:spPr>
          <a:xfrm>
            <a:off x="4800600" y="5410201"/>
            <a:ext cx="5486400" cy="954107"/>
          </a:xfrm>
          <a:prstGeom prst="rect">
            <a:avLst/>
          </a:prstGeom>
          <a:noFill/>
        </p:spPr>
        <p:txBody>
          <a:bodyPr wrap="square" rtlCol="0">
            <a:spAutoFit/>
          </a:bodyPr>
          <a:lstStyle/>
          <a:p>
            <a:pPr algn="ctr"/>
            <a:r>
              <a:rPr lang="en-US" sz="2800" dirty="0">
                <a:solidFill>
                  <a:schemeClr val="bg2"/>
                </a:solidFill>
                <a:latin typeface="Segoe Print" pitchFamily="2" charset="0"/>
              </a:rPr>
              <a:t>Dozens of lives had been saved.</a:t>
            </a:r>
          </a:p>
        </p:txBody>
      </p:sp>
      <p:pic>
        <p:nvPicPr>
          <p:cNvPr id="7" name="Picture 4" descr="http://www.parliament.tas.gov.au/history/bridge81.jpg"/>
          <p:cNvPicPr>
            <a:picLocks noChangeAspect="1" noChangeArrowheads="1"/>
          </p:cNvPicPr>
          <p:nvPr/>
        </p:nvPicPr>
        <p:blipFill>
          <a:blip r:embed="rId2" cstate="print"/>
          <a:srcRect t="6299" r="4000" b="5512"/>
          <a:stretch>
            <a:fillRect/>
          </a:stretch>
        </p:blipFill>
        <p:spPr bwMode="auto">
          <a:xfrm>
            <a:off x="5747657" y="1584102"/>
            <a:ext cx="4231914" cy="3291488"/>
          </a:xfrm>
          <a:prstGeom prst="rect">
            <a:avLst/>
          </a:prstGeom>
          <a:noFill/>
        </p:spPr>
      </p:pic>
    </p:spTree>
    <p:extLst>
      <p:ext uri="{BB962C8B-B14F-4D97-AF65-F5344CB8AC3E}">
        <p14:creationId xmlns:p14="http://schemas.microsoft.com/office/powerpoint/2010/main" val="25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485" y="359229"/>
            <a:ext cx="5486400" cy="1384995"/>
          </a:xfrm>
          <a:prstGeom prst="rect">
            <a:avLst/>
          </a:prstGeom>
          <a:noFill/>
        </p:spPr>
        <p:txBody>
          <a:bodyPr wrap="square" rtlCol="0">
            <a:spAutoFit/>
          </a:bodyPr>
          <a:lstStyle/>
          <a:p>
            <a:pPr algn="ctr"/>
            <a:r>
              <a:rPr lang="en-US" sz="2800" dirty="0">
                <a:solidFill>
                  <a:schemeClr val="bg2"/>
                </a:solidFill>
                <a:latin typeface="Segoe Print" pitchFamily="2" charset="0"/>
              </a:rPr>
              <a:t>What are some of the warning signs we need to pay attention to?</a:t>
            </a:r>
          </a:p>
        </p:txBody>
      </p:sp>
      <p:pic>
        <p:nvPicPr>
          <p:cNvPr id="7" name="Picture 22" descr="https://encrypted-tbn3.gstatic.com/images?q=tbn:ANd9GcQ9LLYKLLg-hu81ndeLfacjmeQvkBVUQ1KZD8-xY81mJhhExan3sA"/>
          <p:cNvPicPr>
            <a:picLocks noChangeAspect="1" noChangeArrowheads="1"/>
          </p:cNvPicPr>
          <p:nvPr/>
        </p:nvPicPr>
        <p:blipFill>
          <a:blip r:embed="rId2" cstate="print"/>
          <a:srcRect/>
          <a:stretch>
            <a:fillRect/>
          </a:stretch>
        </p:blipFill>
        <p:spPr bwMode="auto">
          <a:xfrm>
            <a:off x="7010401" y="381000"/>
            <a:ext cx="2990491" cy="1981200"/>
          </a:xfrm>
          <a:prstGeom prst="rect">
            <a:avLst/>
          </a:prstGeom>
          <a:noFill/>
        </p:spPr>
      </p:pic>
      <p:pic>
        <p:nvPicPr>
          <p:cNvPr id="9220" name="Picture 4" descr="https://encrypted-tbn3.gstatic.com/images?q=tbn:ANd9GcRaZFF-Mje-DQoWDBIFBg1nvxM-TR7t12nVpJLq1rlpyz2eJNATuw"/>
          <p:cNvPicPr>
            <a:picLocks noChangeAspect="1" noChangeArrowheads="1"/>
          </p:cNvPicPr>
          <p:nvPr/>
        </p:nvPicPr>
        <p:blipFill>
          <a:blip r:embed="rId3" cstate="print"/>
          <a:srcRect/>
          <a:stretch>
            <a:fillRect/>
          </a:stretch>
        </p:blipFill>
        <p:spPr bwMode="auto">
          <a:xfrm>
            <a:off x="1981201" y="1981201"/>
            <a:ext cx="2466975" cy="1847851"/>
          </a:xfrm>
          <a:prstGeom prst="rect">
            <a:avLst/>
          </a:prstGeom>
          <a:noFill/>
        </p:spPr>
      </p:pic>
      <p:pic>
        <p:nvPicPr>
          <p:cNvPr id="9222" name="Picture 6" descr="https://encrypted-tbn2.gstatic.com/images?q=tbn:ANd9GcRzSxTlA5x-FVsd8CdFaqd3SmAYE5rXPDBpWUrDQfsCgM9SNLBT"/>
          <p:cNvPicPr>
            <a:picLocks noChangeAspect="1" noChangeArrowheads="1"/>
          </p:cNvPicPr>
          <p:nvPr/>
        </p:nvPicPr>
        <p:blipFill>
          <a:blip r:embed="rId4" cstate="print"/>
          <a:srcRect/>
          <a:stretch>
            <a:fillRect/>
          </a:stretch>
        </p:blipFill>
        <p:spPr bwMode="auto">
          <a:xfrm>
            <a:off x="4724400" y="2743200"/>
            <a:ext cx="2628900" cy="1743076"/>
          </a:xfrm>
          <a:prstGeom prst="rect">
            <a:avLst/>
          </a:prstGeom>
          <a:noFill/>
        </p:spPr>
      </p:pic>
      <p:pic>
        <p:nvPicPr>
          <p:cNvPr id="9224" name="Picture 8" descr="https://encrypted-tbn0.gstatic.com/images?q=tbn:ANd9GcR4bPTYiEHXMsJHWhFMkcP1KBRtsxUxzIP0cVp9aVbsgnsT7IC9bg"/>
          <p:cNvPicPr>
            <a:picLocks noChangeAspect="1" noChangeArrowheads="1"/>
          </p:cNvPicPr>
          <p:nvPr/>
        </p:nvPicPr>
        <p:blipFill>
          <a:blip r:embed="rId5" cstate="print"/>
          <a:srcRect/>
          <a:stretch>
            <a:fillRect/>
          </a:stretch>
        </p:blipFill>
        <p:spPr bwMode="auto">
          <a:xfrm>
            <a:off x="7696201" y="3733801"/>
            <a:ext cx="2466975" cy="1847851"/>
          </a:xfrm>
          <a:prstGeom prst="rect">
            <a:avLst/>
          </a:prstGeom>
          <a:noFill/>
        </p:spPr>
      </p:pic>
      <p:pic>
        <p:nvPicPr>
          <p:cNvPr id="9226" name="Picture 10" descr="https://encrypted-tbn0.gstatic.com/images?q=tbn:ANd9GcRHdgOpaBdG1gFRn6y8HVJcuk8TqpxIf9akCumn7KHefQvSHsRk"/>
          <p:cNvPicPr>
            <a:picLocks noChangeAspect="1" noChangeArrowheads="1"/>
          </p:cNvPicPr>
          <p:nvPr/>
        </p:nvPicPr>
        <p:blipFill>
          <a:blip r:embed="rId6" cstate="print"/>
          <a:srcRect/>
          <a:stretch>
            <a:fillRect/>
          </a:stretch>
        </p:blipFill>
        <p:spPr bwMode="auto">
          <a:xfrm>
            <a:off x="2895600" y="4572000"/>
            <a:ext cx="2324100" cy="1448472"/>
          </a:xfrm>
          <a:prstGeom prst="rect">
            <a:avLst/>
          </a:prstGeom>
          <a:noFill/>
        </p:spPr>
      </p:pic>
    </p:spTree>
    <p:extLst>
      <p:ext uri="{BB962C8B-B14F-4D97-AF65-F5344CB8AC3E}">
        <p14:creationId xmlns:p14="http://schemas.microsoft.com/office/powerpoint/2010/main" val="26913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par>
                                <p:cTn id="11" presetID="10" presetClass="entr" presetSubtype="0" fill="hold" nodeType="with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fade">
                                      <p:cBhvr>
                                        <p:cTn id="13" dur="500"/>
                                        <p:tgtEl>
                                          <p:spTgt spid="9226"/>
                                        </p:tgtEl>
                                      </p:cBhvr>
                                    </p:animEffect>
                                  </p:childTnLst>
                                </p:cTn>
                              </p:par>
                              <p:par>
                                <p:cTn id="14" presetID="10" presetClass="entr" presetSubtype="0" fill="hold"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53344" y="381001"/>
            <a:ext cx="7794171" cy="1200329"/>
          </a:xfrm>
          <a:prstGeom prst="rect">
            <a:avLst/>
          </a:prstGeom>
          <a:noFill/>
        </p:spPr>
        <p:txBody>
          <a:bodyPr wrap="square" rtlCol="0">
            <a:spAutoFit/>
          </a:bodyPr>
          <a:lstStyle/>
          <a:p>
            <a:pPr algn="ctr"/>
            <a:r>
              <a:rPr lang="en-US" sz="3600" dirty="0">
                <a:solidFill>
                  <a:schemeClr val="bg2"/>
                </a:solidFill>
                <a:latin typeface="Segoe Print" pitchFamily="2" charset="0"/>
              </a:rPr>
              <a:t>Who has the Lord given us to warn about the dangers ahead?</a:t>
            </a:r>
          </a:p>
        </p:txBody>
      </p:sp>
      <p:pic>
        <p:nvPicPr>
          <p:cNvPr id="7" name="Picture 6">
            <a:extLst>
              <a:ext uri="{FF2B5EF4-FFF2-40B4-BE49-F238E27FC236}">
                <a16:creationId xmlns:a16="http://schemas.microsoft.com/office/drawing/2014/main" id="{EA53B936-4F0C-49BA-B02E-4CC3004C4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979" y="1962331"/>
            <a:ext cx="3390900" cy="4254500"/>
          </a:xfrm>
          <a:prstGeom prst="rect">
            <a:avLst/>
          </a:prstGeom>
        </p:spPr>
      </p:pic>
    </p:spTree>
    <p:extLst>
      <p:ext uri="{BB962C8B-B14F-4D97-AF65-F5344CB8AC3E}">
        <p14:creationId xmlns:p14="http://schemas.microsoft.com/office/powerpoint/2010/main" val="22647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143" y="250373"/>
            <a:ext cx="5486400" cy="954107"/>
          </a:xfrm>
          <a:prstGeom prst="rect">
            <a:avLst/>
          </a:prstGeom>
          <a:noFill/>
        </p:spPr>
        <p:txBody>
          <a:bodyPr wrap="square" rtlCol="0">
            <a:spAutoFit/>
          </a:bodyPr>
          <a:lstStyle/>
          <a:p>
            <a:pPr algn="ctr"/>
            <a:r>
              <a:rPr lang="en-US" sz="2800" dirty="0">
                <a:solidFill>
                  <a:schemeClr val="bg2"/>
                </a:solidFill>
                <a:latin typeface="Segoe Print" pitchFamily="2" charset="0"/>
              </a:rPr>
              <a:t>What have the prophets warned us about recently?</a:t>
            </a:r>
          </a:p>
        </p:txBody>
      </p:sp>
      <p:pic>
        <p:nvPicPr>
          <p:cNvPr id="8194" name="Picture 2" descr="https://encrypted-tbn3.gstatic.com/images?q=tbn:ANd9GcSndNg29Cfj4Oac7vGCLSFj6RhHdYJ5Q4T39qg3vZBB69jW95qB"/>
          <p:cNvPicPr>
            <a:picLocks noChangeAspect="1" noChangeArrowheads="1"/>
          </p:cNvPicPr>
          <p:nvPr/>
        </p:nvPicPr>
        <p:blipFill>
          <a:blip r:embed="rId2" cstate="print"/>
          <a:srcRect/>
          <a:stretch>
            <a:fillRect/>
          </a:stretch>
        </p:blipFill>
        <p:spPr bwMode="auto">
          <a:xfrm>
            <a:off x="7239001" y="228600"/>
            <a:ext cx="2619375" cy="1743076"/>
          </a:xfrm>
          <a:prstGeom prst="rect">
            <a:avLst/>
          </a:prstGeom>
          <a:noFill/>
        </p:spPr>
      </p:pic>
      <p:pic>
        <p:nvPicPr>
          <p:cNvPr id="8196" name="Picture 4" descr="https://encrypted-tbn3.gstatic.com/images?q=tbn:ANd9GcQY3o-AwBfmJ7SipwyNlckGM09RWhrvKxnJTO5zKbPLgXYsESTd4Q"/>
          <p:cNvPicPr>
            <a:picLocks noChangeAspect="1" noChangeArrowheads="1"/>
          </p:cNvPicPr>
          <p:nvPr/>
        </p:nvPicPr>
        <p:blipFill>
          <a:blip r:embed="rId3" cstate="print"/>
          <a:srcRect/>
          <a:stretch>
            <a:fillRect/>
          </a:stretch>
        </p:blipFill>
        <p:spPr bwMode="auto">
          <a:xfrm>
            <a:off x="4267200" y="4572000"/>
            <a:ext cx="2286000" cy="1424726"/>
          </a:xfrm>
          <a:prstGeom prst="rect">
            <a:avLst/>
          </a:prstGeom>
          <a:noFill/>
        </p:spPr>
      </p:pic>
      <p:pic>
        <p:nvPicPr>
          <p:cNvPr id="10" name="Picture 9" descr="yellinginear.jpg"/>
          <p:cNvPicPr>
            <a:picLocks noChangeAspect="1"/>
          </p:cNvPicPr>
          <p:nvPr/>
        </p:nvPicPr>
        <p:blipFill>
          <a:blip r:embed="rId4" cstate="print"/>
          <a:stretch>
            <a:fillRect/>
          </a:stretch>
        </p:blipFill>
        <p:spPr>
          <a:xfrm>
            <a:off x="4648201" y="2057400"/>
            <a:ext cx="2023127" cy="1447800"/>
          </a:xfrm>
          <a:prstGeom prst="rect">
            <a:avLst/>
          </a:prstGeom>
        </p:spPr>
      </p:pic>
      <p:pic>
        <p:nvPicPr>
          <p:cNvPr id="11" name="Picture 10" descr="imagesCAP641CG.jpg"/>
          <p:cNvPicPr>
            <a:picLocks noChangeAspect="1"/>
          </p:cNvPicPr>
          <p:nvPr/>
        </p:nvPicPr>
        <p:blipFill>
          <a:blip r:embed="rId5" cstate="print"/>
          <a:stretch>
            <a:fillRect/>
          </a:stretch>
        </p:blipFill>
        <p:spPr>
          <a:xfrm>
            <a:off x="8001001" y="3276600"/>
            <a:ext cx="1895475" cy="2133600"/>
          </a:xfrm>
          <a:prstGeom prst="rect">
            <a:avLst/>
          </a:prstGeom>
        </p:spPr>
      </p:pic>
      <p:sp>
        <p:nvSpPr>
          <p:cNvPr id="12" name="TextBox 11"/>
          <p:cNvSpPr txBox="1"/>
          <p:nvPr/>
        </p:nvSpPr>
        <p:spPr>
          <a:xfrm>
            <a:off x="3733800" y="3581400"/>
            <a:ext cx="3581400" cy="707886"/>
          </a:xfrm>
          <a:prstGeom prst="rect">
            <a:avLst/>
          </a:prstGeom>
          <a:noFill/>
        </p:spPr>
        <p:txBody>
          <a:bodyPr wrap="square" rtlCol="0">
            <a:spAutoFit/>
          </a:bodyPr>
          <a:lstStyle/>
          <a:p>
            <a:pPr algn="ctr"/>
            <a:r>
              <a:rPr lang="en-US" sz="2000" dirty="0">
                <a:solidFill>
                  <a:schemeClr val="bg2"/>
                </a:solidFill>
                <a:latin typeface="Segoe Print" pitchFamily="2" charset="0"/>
              </a:rPr>
              <a:t>Controlling anger and being forgiving</a:t>
            </a:r>
          </a:p>
        </p:txBody>
      </p:sp>
      <p:sp>
        <p:nvSpPr>
          <p:cNvPr id="13" name="TextBox 12"/>
          <p:cNvSpPr txBox="1"/>
          <p:nvPr/>
        </p:nvSpPr>
        <p:spPr>
          <a:xfrm>
            <a:off x="3581400" y="6019800"/>
            <a:ext cx="3581400" cy="707886"/>
          </a:xfrm>
          <a:prstGeom prst="rect">
            <a:avLst/>
          </a:prstGeom>
          <a:noFill/>
        </p:spPr>
        <p:txBody>
          <a:bodyPr wrap="square" rtlCol="0">
            <a:spAutoFit/>
          </a:bodyPr>
          <a:lstStyle/>
          <a:p>
            <a:pPr algn="ctr"/>
            <a:r>
              <a:rPr lang="en-US" sz="2000" dirty="0">
                <a:solidFill>
                  <a:schemeClr val="bg2"/>
                </a:solidFill>
                <a:latin typeface="Segoe Print" pitchFamily="2" charset="0"/>
              </a:rPr>
              <a:t>Inappropriate use of the internet</a:t>
            </a:r>
          </a:p>
        </p:txBody>
      </p:sp>
      <p:sp>
        <p:nvSpPr>
          <p:cNvPr id="14" name="TextBox 13"/>
          <p:cNvSpPr txBox="1"/>
          <p:nvPr/>
        </p:nvSpPr>
        <p:spPr>
          <a:xfrm>
            <a:off x="1524000" y="4267201"/>
            <a:ext cx="2133600" cy="1323439"/>
          </a:xfrm>
          <a:prstGeom prst="rect">
            <a:avLst/>
          </a:prstGeom>
          <a:noFill/>
        </p:spPr>
        <p:txBody>
          <a:bodyPr wrap="square" rtlCol="0">
            <a:spAutoFit/>
          </a:bodyPr>
          <a:lstStyle/>
          <a:p>
            <a:pPr algn="ctr"/>
            <a:r>
              <a:rPr lang="en-US" sz="2000" dirty="0">
                <a:solidFill>
                  <a:schemeClr val="bg2"/>
                </a:solidFill>
                <a:latin typeface="Segoe Print" pitchFamily="2" charset="0"/>
              </a:rPr>
              <a:t>Marriage between a man and a woman</a:t>
            </a:r>
          </a:p>
        </p:txBody>
      </p:sp>
      <p:sp>
        <p:nvSpPr>
          <p:cNvPr id="15" name="TextBox 14"/>
          <p:cNvSpPr txBox="1"/>
          <p:nvPr/>
        </p:nvSpPr>
        <p:spPr>
          <a:xfrm>
            <a:off x="7086600" y="5562600"/>
            <a:ext cx="3581400" cy="400110"/>
          </a:xfrm>
          <a:prstGeom prst="rect">
            <a:avLst/>
          </a:prstGeom>
          <a:noFill/>
        </p:spPr>
        <p:txBody>
          <a:bodyPr wrap="square" rtlCol="0">
            <a:spAutoFit/>
          </a:bodyPr>
          <a:lstStyle/>
          <a:p>
            <a:pPr algn="ctr"/>
            <a:r>
              <a:rPr lang="en-US" sz="2000" dirty="0">
                <a:solidFill>
                  <a:schemeClr val="bg2"/>
                </a:solidFill>
                <a:latin typeface="Segoe Print" pitchFamily="2" charset="0"/>
              </a:rPr>
              <a:t>Charity and service</a:t>
            </a:r>
          </a:p>
        </p:txBody>
      </p:sp>
      <p:pic>
        <p:nvPicPr>
          <p:cNvPr id="8198" name="Picture 6" descr="G:\Photos\2005\Oct 2005\DSCN1659.JPG"/>
          <p:cNvPicPr>
            <a:picLocks noChangeAspect="1" noChangeArrowheads="1"/>
          </p:cNvPicPr>
          <p:nvPr/>
        </p:nvPicPr>
        <p:blipFill>
          <a:blip r:embed="rId6" cstate="print"/>
          <a:srcRect/>
          <a:stretch>
            <a:fillRect/>
          </a:stretch>
        </p:blipFill>
        <p:spPr bwMode="auto">
          <a:xfrm>
            <a:off x="1905000" y="1981200"/>
            <a:ext cx="1600200" cy="2133600"/>
          </a:xfrm>
          <a:prstGeom prst="rect">
            <a:avLst/>
          </a:prstGeom>
          <a:noFill/>
        </p:spPr>
      </p:pic>
    </p:spTree>
    <p:extLst>
      <p:ext uri="{BB962C8B-B14F-4D97-AF65-F5344CB8AC3E}">
        <p14:creationId xmlns:p14="http://schemas.microsoft.com/office/powerpoint/2010/main" val="32898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box(in)">
                                      <p:cBhvr>
                                        <p:cTn id="15" dur="500"/>
                                        <p:tgtEl>
                                          <p:spTgt spid="819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ox(in)">
                                      <p:cBhvr>
                                        <p:cTn id="31" dur="500"/>
                                        <p:tgtEl>
                                          <p:spTgt spid="819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5057" y="402772"/>
            <a:ext cx="6411686" cy="954107"/>
          </a:xfrm>
          <a:prstGeom prst="rect">
            <a:avLst/>
          </a:prstGeom>
          <a:noFill/>
        </p:spPr>
        <p:txBody>
          <a:bodyPr wrap="square" rtlCol="0">
            <a:spAutoFit/>
          </a:bodyPr>
          <a:lstStyle/>
          <a:p>
            <a:pPr algn="ctr"/>
            <a:r>
              <a:rPr lang="en-US" sz="2800" dirty="0">
                <a:solidFill>
                  <a:schemeClr val="bg2"/>
                </a:solidFill>
                <a:latin typeface="Segoe Print" pitchFamily="2" charset="0"/>
              </a:rPr>
              <a:t>What could happen if we choose not to listen to the prophets?</a:t>
            </a:r>
          </a:p>
        </p:txBody>
      </p:sp>
      <p:pic>
        <p:nvPicPr>
          <p:cNvPr id="7" name="Picture 26" descr="https://encrypted-tbn0.gstatic.com/images?q=tbn:ANd9GcQmjznr15U50t0qPB-_p9Mm3ugWnZm4Pbn4mXJIdoreRzb724C5Fw"/>
          <p:cNvPicPr>
            <a:picLocks noChangeAspect="1" noChangeArrowheads="1"/>
          </p:cNvPicPr>
          <p:nvPr/>
        </p:nvPicPr>
        <p:blipFill>
          <a:blip r:embed="rId2" cstate="print"/>
          <a:srcRect/>
          <a:stretch>
            <a:fillRect/>
          </a:stretch>
        </p:blipFill>
        <p:spPr bwMode="auto">
          <a:xfrm>
            <a:off x="8403772" y="609600"/>
            <a:ext cx="1828800" cy="2438400"/>
          </a:xfrm>
          <a:prstGeom prst="rect">
            <a:avLst/>
          </a:prstGeom>
          <a:noFill/>
        </p:spPr>
      </p:pic>
      <p:pic>
        <p:nvPicPr>
          <p:cNvPr id="8" name="Picture 24" descr="https://encrypted-tbn0.gstatic.com/images?q=tbn:ANd9GcTcn9AFWj26CXOcOVYHwEs8nreu6mb7CIp2f5JTIr-SEKyG74Yf"/>
          <p:cNvPicPr>
            <a:picLocks noChangeAspect="1" noChangeArrowheads="1"/>
          </p:cNvPicPr>
          <p:nvPr/>
        </p:nvPicPr>
        <p:blipFill>
          <a:blip r:embed="rId3" cstate="print"/>
          <a:srcRect/>
          <a:stretch>
            <a:fillRect/>
          </a:stretch>
        </p:blipFill>
        <p:spPr bwMode="auto">
          <a:xfrm>
            <a:off x="1110342" y="4310741"/>
            <a:ext cx="3004457" cy="1992087"/>
          </a:xfrm>
          <a:prstGeom prst="rect">
            <a:avLst/>
          </a:prstGeom>
          <a:noFill/>
        </p:spPr>
      </p:pic>
      <p:pic>
        <p:nvPicPr>
          <p:cNvPr id="7178" name="Picture 10" descr="https://encrypted-tbn1.gstatic.com/images?q=tbn:ANd9GcTcQDO960QiWQFFrV83RbgZ_HJ2NNYmpSwEK-FKk-pcR6EqOl3t"/>
          <p:cNvPicPr>
            <a:picLocks noChangeAspect="1" noChangeArrowheads="1"/>
          </p:cNvPicPr>
          <p:nvPr/>
        </p:nvPicPr>
        <p:blipFill>
          <a:blip r:embed="rId4" cstate="print"/>
          <a:srcRect/>
          <a:stretch>
            <a:fillRect/>
          </a:stretch>
        </p:blipFill>
        <p:spPr bwMode="auto">
          <a:xfrm>
            <a:off x="4626429" y="1861457"/>
            <a:ext cx="1924050" cy="2381250"/>
          </a:xfrm>
          <a:prstGeom prst="rect">
            <a:avLst/>
          </a:prstGeom>
          <a:noFill/>
        </p:spPr>
      </p:pic>
      <p:pic>
        <p:nvPicPr>
          <p:cNvPr id="7182" name="Picture 14" descr="https://encrypted-tbn3.gstatic.com/images?q=tbn:ANd9GcS6LV__8tMtv_AH4bx-wIOCQT16KdnJr7p5G1OatyjV2p5vI3wBsA"/>
          <p:cNvPicPr>
            <a:picLocks noChangeAspect="1" noChangeArrowheads="1"/>
          </p:cNvPicPr>
          <p:nvPr/>
        </p:nvPicPr>
        <p:blipFill>
          <a:blip r:embed="rId5" cstate="print"/>
          <a:srcRect/>
          <a:stretch>
            <a:fillRect/>
          </a:stretch>
        </p:blipFill>
        <p:spPr bwMode="auto">
          <a:xfrm>
            <a:off x="7532915" y="4038599"/>
            <a:ext cx="3500677" cy="2329543"/>
          </a:xfrm>
          <a:prstGeom prst="rect">
            <a:avLst/>
          </a:prstGeom>
          <a:noFill/>
        </p:spPr>
      </p:pic>
    </p:spTree>
    <p:extLst>
      <p:ext uri="{BB962C8B-B14F-4D97-AF65-F5344CB8AC3E}">
        <p14:creationId xmlns:p14="http://schemas.microsoft.com/office/powerpoint/2010/main" val="31875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ox(out)">
                                      <p:cBhvr>
                                        <p:cTn id="7" dur="500"/>
                                        <p:tgtEl>
                                          <p:spTgt spid="7178"/>
                                        </p:tgtEl>
                                      </p:cBhvr>
                                    </p:animEffect>
                                  </p:childTnLst>
                                </p:cTn>
                              </p:par>
                              <p:par>
                                <p:cTn id="8" presetID="4"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par>
                                <p:cTn id="11" presetID="4" presetClass="entr" presetSubtype="32" fill="hold" nodeType="withEffect">
                                  <p:stCondLst>
                                    <p:cond delay="0"/>
                                  </p:stCondLst>
                                  <p:childTnLst>
                                    <p:set>
                                      <p:cBhvr>
                                        <p:cTn id="12" dur="1" fill="hold">
                                          <p:stCondLst>
                                            <p:cond delay="0"/>
                                          </p:stCondLst>
                                        </p:cTn>
                                        <p:tgtEl>
                                          <p:spTgt spid="7182"/>
                                        </p:tgtEl>
                                        <p:attrNameLst>
                                          <p:attrName>style.visibility</p:attrName>
                                        </p:attrNameLst>
                                      </p:cBhvr>
                                      <p:to>
                                        <p:strVal val="visible"/>
                                      </p:to>
                                    </p:set>
                                    <p:animEffect transition="in" filter="box(out)">
                                      <p:cBhvr>
                                        <p:cTn id="13"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304801"/>
            <a:ext cx="5965371" cy="954107"/>
          </a:xfrm>
          <a:prstGeom prst="rect">
            <a:avLst/>
          </a:prstGeom>
          <a:noFill/>
        </p:spPr>
        <p:txBody>
          <a:bodyPr wrap="square" rtlCol="0">
            <a:spAutoFit/>
          </a:bodyPr>
          <a:lstStyle/>
          <a:p>
            <a:pPr algn="ctr"/>
            <a:r>
              <a:rPr lang="en-US" sz="2800" dirty="0">
                <a:solidFill>
                  <a:schemeClr val="bg2"/>
                </a:solidFill>
                <a:latin typeface="Segoe Print" pitchFamily="2" charset="0"/>
              </a:rPr>
              <a:t>What happens when we do listen and heed?</a:t>
            </a:r>
          </a:p>
        </p:txBody>
      </p:sp>
      <p:pic>
        <p:nvPicPr>
          <p:cNvPr id="7170" name="Picture 2" descr="https://encrypted-tbn1.gstatic.com/images?q=tbn:ANd9GcTWcIG-I77z1F85yh--QdLqjAp-lbRKMCUtPDAw0YkuS6v2pTp5"/>
          <p:cNvPicPr>
            <a:picLocks noChangeAspect="1" noChangeArrowheads="1"/>
          </p:cNvPicPr>
          <p:nvPr/>
        </p:nvPicPr>
        <p:blipFill>
          <a:blip r:embed="rId2" cstate="print"/>
          <a:srcRect l="6178" t="8247" r="7336" b="25773"/>
          <a:stretch>
            <a:fillRect/>
          </a:stretch>
        </p:blipFill>
        <p:spPr bwMode="auto">
          <a:xfrm>
            <a:off x="2362200" y="3352800"/>
            <a:ext cx="2133600" cy="1219200"/>
          </a:xfrm>
          <a:prstGeom prst="rect">
            <a:avLst/>
          </a:prstGeom>
          <a:noFill/>
        </p:spPr>
      </p:pic>
      <p:pic>
        <p:nvPicPr>
          <p:cNvPr id="7172" name="Picture 4" descr="https://encrypted-tbn3.gstatic.com/images?q=tbn:ANd9GcTGW7jN6frI5r9YIwE0ODtai8yZ9HKGIkQ2oZ7ZuFG8XKndVPqP"/>
          <p:cNvPicPr>
            <a:picLocks noChangeAspect="1" noChangeArrowheads="1"/>
          </p:cNvPicPr>
          <p:nvPr/>
        </p:nvPicPr>
        <p:blipFill>
          <a:blip r:embed="rId3" cstate="print"/>
          <a:srcRect/>
          <a:stretch>
            <a:fillRect/>
          </a:stretch>
        </p:blipFill>
        <p:spPr bwMode="auto">
          <a:xfrm>
            <a:off x="8077200" y="2971800"/>
            <a:ext cx="1447800" cy="2175656"/>
          </a:xfrm>
          <a:prstGeom prst="rect">
            <a:avLst/>
          </a:prstGeom>
          <a:noFill/>
        </p:spPr>
      </p:pic>
      <p:pic>
        <p:nvPicPr>
          <p:cNvPr id="7180" name="Picture 12" descr="https://encrypted-tbn3.gstatic.com/images?q=tbn:ANd9GcQnWUKxAj-6outRV2UG1dmd9lztqlzdR9JXrPikOwTDecwsXG-r"/>
          <p:cNvPicPr>
            <a:picLocks noChangeAspect="1" noChangeArrowheads="1"/>
          </p:cNvPicPr>
          <p:nvPr/>
        </p:nvPicPr>
        <p:blipFill>
          <a:blip r:embed="rId4" cstate="print"/>
          <a:srcRect/>
          <a:stretch>
            <a:fillRect/>
          </a:stretch>
        </p:blipFill>
        <p:spPr bwMode="auto">
          <a:xfrm>
            <a:off x="4876801" y="1981200"/>
            <a:ext cx="2619375" cy="1743076"/>
          </a:xfrm>
          <a:prstGeom prst="rect">
            <a:avLst/>
          </a:prstGeom>
          <a:noFill/>
        </p:spPr>
      </p:pic>
      <p:pic>
        <p:nvPicPr>
          <p:cNvPr id="38916" name="Picture 4" descr="https://encrypted-tbn3.gstatic.com/images?q=tbn:ANd9GcRHgCjV9wc4s15icAaOiW2PCv6jco9gWXW8V9kr0p3k_xFML3VX"/>
          <p:cNvPicPr>
            <a:picLocks noChangeAspect="1" noChangeArrowheads="1"/>
          </p:cNvPicPr>
          <p:nvPr/>
        </p:nvPicPr>
        <p:blipFill>
          <a:blip r:embed="rId5" cstate="print"/>
          <a:srcRect/>
          <a:stretch>
            <a:fillRect/>
          </a:stretch>
        </p:blipFill>
        <p:spPr bwMode="auto">
          <a:xfrm>
            <a:off x="4953000" y="4572000"/>
            <a:ext cx="2571750" cy="1781176"/>
          </a:xfrm>
          <a:prstGeom prst="rect">
            <a:avLst/>
          </a:prstGeom>
          <a:noFill/>
        </p:spPr>
      </p:pic>
    </p:spTree>
    <p:extLst>
      <p:ext uri="{BB962C8B-B14F-4D97-AF65-F5344CB8AC3E}">
        <p14:creationId xmlns:p14="http://schemas.microsoft.com/office/powerpoint/2010/main" val="10060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fade">
                                      <p:cBhvr>
                                        <p:cTn id="7" dur="500"/>
                                        <p:tgtEl>
                                          <p:spTgt spid="7180"/>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fade">
                                      <p:cBhvr>
                                        <p:cTn id="13" dur="500"/>
                                        <p:tgtEl>
                                          <p:spTgt spid="38916"/>
                                        </p:tgtEl>
                                      </p:cBhvr>
                                    </p:animEffect>
                                  </p:childTnLst>
                                </p:cTn>
                              </p:par>
                              <p:par>
                                <p:cTn id="14" presetID="10" presetClass="entr" presetSubtype="0"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Previously…</a:t>
            </a:r>
            <a:endParaRPr lang="en-US" sz="4400" dirty="0">
              <a:solidFill>
                <a:schemeClr val="bg1"/>
              </a:solidFill>
              <a:latin typeface="Arial Rounded MT Bold" panose="020F0704030504030204" pitchFamily="34" charset="0"/>
            </a:endParaRPr>
          </a:p>
        </p:txBody>
      </p:sp>
      <p:sp>
        <p:nvSpPr>
          <p:cNvPr id="3" name="Rectangle 2"/>
          <p:cNvSpPr/>
          <p:nvPr/>
        </p:nvSpPr>
        <p:spPr>
          <a:xfrm>
            <a:off x="544286" y="1127649"/>
            <a:ext cx="6096000" cy="923330"/>
          </a:xfrm>
          <a:prstGeom prst="rect">
            <a:avLst/>
          </a:prstGeom>
        </p:spPr>
        <p:txBody>
          <a:bodyPr>
            <a:spAutoFit/>
          </a:bodyPr>
          <a:lstStyle/>
          <a:p>
            <a:r>
              <a:rPr lang="en-US" dirty="0">
                <a:solidFill>
                  <a:schemeClr val="bg1"/>
                </a:solidFill>
                <a:latin typeface="Open Sans"/>
              </a:rPr>
              <a:t>Paul had been falsely charged with treason and imprisoned. Paul appealed his case to Caesar in Rome, which was his right as a Roman citizen. </a:t>
            </a:r>
            <a:endParaRPr lang="en-US" dirty="0">
              <a:solidFill>
                <a:schemeClr val="bg1"/>
              </a:solidFill>
            </a:endParaRPr>
          </a:p>
        </p:txBody>
      </p:sp>
      <p:pic>
        <p:nvPicPr>
          <p:cNvPr id="3074" name="Picture 2" descr="Image result for paul and King agrip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433" y="2251303"/>
            <a:ext cx="7039882" cy="4188731"/>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p:cNvSpPr/>
          <p:nvPr/>
        </p:nvSpPr>
        <p:spPr>
          <a:xfrm>
            <a:off x="348344" y="180592"/>
            <a:ext cx="6096000" cy="369332"/>
          </a:xfrm>
          <a:prstGeom prst="rect">
            <a:avLst/>
          </a:prstGeom>
        </p:spPr>
        <p:txBody>
          <a:bodyPr>
            <a:spAutoFit/>
          </a:bodyPr>
          <a:lstStyle/>
          <a:p>
            <a:r>
              <a:rPr lang="en-US" dirty="0">
                <a:solidFill>
                  <a:schemeClr val="bg1"/>
                </a:solidFill>
                <a:latin typeface="Open Sans"/>
              </a:rPr>
              <a:t>58-61 AD</a:t>
            </a:r>
            <a:endParaRPr lang="en-US" dirty="0">
              <a:solidFill>
                <a:schemeClr val="bg1"/>
              </a:solidFill>
            </a:endParaRP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58343" y="674914"/>
            <a:ext cx="5486400" cy="3046988"/>
          </a:xfrm>
          <a:prstGeom prst="rect">
            <a:avLst/>
          </a:prstGeom>
          <a:noFill/>
        </p:spPr>
        <p:txBody>
          <a:bodyPr wrap="square" rtlCol="0">
            <a:spAutoFit/>
          </a:bodyPr>
          <a:lstStyle/>
          <a:p>
            <a:pPr algn="ctr"/>
            <a:r>
              <a:rPr lang="en-US" sz="3200" dirty="0">
                <a:solidFill>
                  <a:schemeClr val="bg2"/>
                </a:solidFill>
                <a:latin typeface="Segoe Print" pitchFamily="2" charset="0"/>
              </a:rPr>
              <a:t>“I am grateful for these Brethren whom we sustain as prophets, seers, and revelators who forewarn us of bridges not to be crossed”</a:t>
            </a:r>
          </a:p>
        </p:txBody>
      </p:sp>
      <p:sp>
        <p:nvSpPr>
          <p:cNvPr id="7" name="TextBox 6"/>
          <p:cNvSpPr txBox="1"/>
          <p:nvPr/>
        </p:nvSpPr>
        <p:spPr>
          <a:xfrm>
            <a:off x="4310743" y="6469951"/>
            <a:ext cx="7772400" cy="307777"/>
          </a:xfrm>
          <a:prstGeom prst="rect">
            <a:avLst/>
          </a:prstGeom>
          <a:noFill/>
        </p:spPr>
        <p:txBody>
          <a:bodyPr wrap="square" rtlCol="0">
            <a:spAutoFit/>
          </a:bodyPr>
          <a:lstStyle/>
          <a:p>
            <a:pPr algn="r"/>
            <a:r>
              <a:rPr lang="en-US" sz="1400" dirty="0">
                <a:solidFill>
                  <a:schemeClr val="bg2"/>
                </a:solidFill>
              </a:rPr>
              <a:t>(3)</a:t>
            </a:r>
          </a:p>
        </p:txBody>
      </p:sp>
      <p:pic>
        <p:nvPicPr>
          <p:cNvPr id="6146" name="Picture 2" descr="http://news.byu.edu/releases/archive10/Feb/condie/PA_GA_CondieS.jpg"/>
          <p:cNvPicPr>
            <a:picLocks noChangeAspect="1" noChangeArrowheads="1"/>
          </p:cNvPicPr>
          <p:nvPr/>
        </p:nvPicPr>
        <p:blipFill>
          <a:blip r:embed="rId2" cstate="print"/>
          <a:srcRect/>
          <a:stretch>
            <a:fillRect/>
          </a:stretch>
        </p:blipFill>
        <p:spPr bwMode="auto">
          <a:xfrm>
            <a:off x="7924801" y="4191000"/>
            <a:ext cx="1645255" cy="2057400"/>
          </a:xfrm>
          <a:prstGeom prst="rect">
            <a:avLst/>
          </a:prstGeom>
          <a:noFill/>
        </p:spPr>
      </p:pic>
      <p:pic>
        <p:nvPicPr>
          <p:cNvPr id="8" name="Picture 16" descr="https://encrypted-tbn0.gstatic.com/images?q=tbn:ANd9GcT19gGqMrHbVM5RyxsUJ14YvL4DF4x9Bd2cQ2Fg0b0S3OZwh54O"/>
          <p:cNvPicPr>
            <a:picLocks noChangeAspect="1" noChangeArrowheads="1"/>
          </p:cNvPicPr>
          <p:nvPr/>
        </p:nvPicPr>
        <p:blipFill>
          <a:blip r:embed="rId3" cstate="print"/>
          <a:srcRect/>
          <a:stretch>
            <a:fillRect/>
          </a:stretch>
        </p:blipFill>
        <p:spPr bwMode="auto">
          <a:xfrm>
            <a:off x="468085" y="359229"/>
            <a:ext cx="2906486" cy="2906486"/>
          </a:xfrm>
          <a:prstGeom prst="rect">
            <a:avLst/>
          </a:prstGeom>
          <a:noFill/>
        </p:spPr>
      </p:pic>
    </p:spTree>
    <p:extLst>
      <p:ext uri="{BB962C8B-B14F-4D97-AF65-F5344CB8AC3E}">
        <p14:creationId xmlns:p14="http://schemas.microsoft.com/office/powerpoint/2010/main" val="321005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14</a:t>
            </a:r>
            <a:r>
              <a:rPr lang="en-US" sz="6000" baseline="30000" dirty="0">
                <a:solidFill>
                  <a:schemeClr val="bg1"/>
                </a:solidFill>
                <a:latin typeface="Arial Rounded MT Bold" panose="020F0704030504030204" pitchFamily="34" charset="0"/>
              </a:rPr>
              <a:t>th</a:t>
            </a:r>
            <a:r>
              <a:rPr lang="en-US" sz="6000" dirty="0">
                <a:solidFill>
                  <a:schemeClr val="bg1"/>
                </a:solidFill>
                <a:latin typeface="Arial Rounded MT Bold" panose="020F0704030504030204" pitchFamily="34" charset="0"/>
              </a:rPr>
              <a:t> Night of the Storm</a:t>
            </a:r>
            <a:endParaRPr lang="en-US" sz="4400" dirty="0">
              <a:solidFill>
                <a:schemeClr val="bg1"/>
              </a:solidFill>
              <a:latin typeface="Arial Rounded MT Bold" panose="020F0704030504030204" pitchFamily="34" charset="0"/>
            </a:endParaRPr>
          </a:p>
        </p:txBody>
      </p:sp>
      <p:sp>
        <p:nvSpPr>
          <p:cNvPr id="3" name="Rectangle 2"/>
          <p:cNvSpPr/>
          <p:nvPr/>
        </p:nvSpPr>
        <p:spPr>
          <a:xfrm>
            <a:off x="381001" y="1465104"/>
            <a:ext cx="4103913" cy="3785652"/>
          </a:xfrm>
          <a:prstGeom prst="rect">
            <a:avLst/>
          </a:prstGeom>
        </p:spPr>
        <p:txBody>
          <a:bodyPr wrap="square">
            <a:spAutoFit/>
          </a:bodyPr>
          <a:lstStyle/>
          <a:p>
            <a:r>
              <a:rPr lang="en-US" sz="2000" dirty="0">
                <a:solidFill>
                  <a:schemeClr val="bg1"/>
                </a:solidFill>
              </a:rPr>
              <a:t>The crew cast four anchors into the sea to prevent the ship from crashing into rocks. </a:t>
            </a:r>
          </a:p>
          <a:p>
            <a:endParaRPr lang="en-US" sz="2000" dirty="0">
              <a:solidFill>
                <a:schemeClr val="bg1"/>
              </a:solidFill>
            </a:endParaRPr>
          </a:p>
          <a:p>
            <a:r>
              <a:rPr lang="en-US" sz="2000" dirty="0">
                <a:solidFill>
                  <a:schemeClr val="bg1"/>
                </a:solidFill>
              </a:rPr>
              <a:t>The crew then went to the front of the ship and acted as though they were about to cast more anchors. </a:t>
            </a:r>
          </a:p>
          <a:p>
            <a:endParaRPr lang="en-US" sz="2000" dirty="0">
              <a:solidFill>
                <a:schemeClr val="bg1"/>
              </a:solidFill>
            </a:endParaRPr>
          </a:p>
          <a:p>
            <a:r>
              <a:rPr lang="en-US" sz="2000" dirty="0">
                <a:solidFill>
                  <a:schemeClr val="bg1"/>
                </a:solidFill>
              </a:rPr>
              <a:t>However, they were actually planning to abandon the ship and flee in a small boat because they feared the ship would sink.</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27:27-30</a:t>
            </a:r>
          </a:p>
        </p:txBody>
      </p:sp>
      <p:grpSp>
        <p:nvGrpSpPr>
          <p:cNvPr id="13" name="Group 12"/>
          <p:cNvGrpSpPr/>
          <p:nvPr/>
        </p:nvGrpSpPr>
        <p:grpSpPr>
          <a:xfrm>
            <a:off x="7416377" y="4271807"/>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47225" y="4834063"/>
              <a:ext cx="2437759" cy="1077218"/>
            </a:xfrm>
            <a:prstGeom prst="rect">
              <a:avLst/>
            </a:prstGeom>
          </p:spPr>
          <p:txBody>
            <a:bodyPr wrap="square">
              <a:spAutoFit/>
            </a:bodyPr>
            <a:lstStyle/>
            <a:p>
              <a:pPr algn="ctr"/>
              <a:r>
                <a:rPr lang="en-US" sz="1600" dirty="0"/>
                <a:t> </a:t>
              </a:r>
              <a:r>
                <a:rPr lang="en-US" sz="1600" b="1" dirty="0"/>
                <a:t>If we ignore the warnings and counsel of the Lord’s servants, then we put ourselves in danger</a:t>
              </a:r>
              <a:endParaRPr lang="en-US" sz="1600" dirty="0"/>
            </a:p>
          </p:txBody>
        </p:sp>
      </p:grpSp>
      <p:pic>
        <p:nvPicPr>
          <p:cNvPr id="12290" name="Picture 2" descr="Image result for apostle paul in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146" y="1079726"/>
            <a:ext cx="50006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Heeded the Warning</a:t>
            </a:r>
            <a:endParaRPr lang="en-US" sz="4400" dirty="0">
              <a:solidFill>
                <a:schemeClr val="bg1"/>
              </a:solidFill>
              <a:latin typeface="Arial Rounded MT Bold" panose="020F0704030504030204" pitchFamily="34" charset="0"/>
            </a:endParaRPr>
          </a:p>
        </p:txBody>
      </p:sp>
      <p:sp>
        <p:nvSpPr>
          <p:cNvPr id="3" name="Rectangle 2"/>
          <p:cNvSpPr/>
          <p:nvPr/>
        </p:nvSpPr>
        <p:spPr>
          <a:xfrm>
            <a:off x="381001" y="1465104"/>
            <a:ext cx="4103913" cy="1015663"/>
          </a:xfrm>
          <a:prstGeom prst="rect">
            <a:avLst/>
          </a:prstGeom>
        </p:spPr>
        <p:txBody>
          <a:bodyPr wrap="square">
            <a:spAutoFit/>
          </a:bodyPr>
          <a:lstStyle/>
          <a:p>
            <a:r>
              <a:rPr lang="en-US" sz="2000" dirty="0">
                <a:solidFill>
                  <a:schemeClr val="bg1"/>
                </a:solidFill>
              </a:rPr>
              <a:t>Paul gave the centurion and soldiers a warning to those who were trying to flee the ship.</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27:31-32</a:t>
            </a:r>
          </a:p>
        </p:txBody>
      </p:sp>
      <p:sp>
        <p:nvSpPr>
          <p:cNvPr id="2" name="Rectangle 1"/>
          <p:cNvSpPr/>
          <p:nvPr/>
        </p:nvSpPr>
        <p:spPr>
          <a:xfrm>
            <a:off x="6901542" y="3054421"/>
            <a:ext cx="3777343" cy="1200329"/>
          </a:xfrm>
          <a:prstGeom prst="rect">
            <a:avLst/>
          </a:prstGeom>
        </p:spPr>
        <p:txBody>
          <a:bodyPr wrap="square">
            <a:spAutoFit/>
          </a:bodyPr>
          <a:lstStyle/>
          <a:p>
            <a:r>
              <a:rPr lang="en-US" dirty="0">
                <a:solidFill>
                  <a:schemeClr val="bg1"/>
                </a:solidFill>
                <a:latin typeface="Open Sans"/>
              </a:rPr>
              <a:t>They heeded his warning and prevented the crew from escaping by cutting the small boat’s ropes and letting it drift away empty.</a:t>
            </a:r>
            <a:endParaRPr lang="en-US" dirty="0">
              <a:solidFill>
                <a:schemeClr val="bg1"/>
              </a:solidFill>
            </a:endParaRPr>
          </a:p>
        </p:txBody>
      </p:sp>
      <p:pic>
        <p:nvPicPr>
          <p:cNvPr id="31" name="Picture 14" descr="Image result for apostle paul in 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489" y="2525486"/>
            <a:ext cx="3947885" cy="296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You Will Be Safe</a:t>
            </a:r>
            <a:endParaRPr lang="en-US" sz="4400" dirty="0">
              <a:solidFill>
                <a:schemeClr val="bg1"/>
              </a:solidFill>
              <a:latin typeface="Arial Rounded MT Bold" panose="020F0704030504030204" pitchFamily="34" charset="0"/>
            </a:endParaRPr>
          </a:p>
        </p:txBody>
      </p:sp>
      <p:sp>
        <p:nvSpPr>
          <p:cNvPr id="3" name="Rectangle 2"/>
          <p:cNvSpPr/>
          <p:nvPr/>
        </p:nvSpPr>
        <p:spPr>
          <a:xfrm>
            <a:off x="772887" y="975247"/>
            <a:ext cx="6019799" cy="400110"/>
          </a:xfrm>
          <a:prstGeom prst="rect">
            <a:avLst/>
          </a:prstGeom>
        </p:spPr>
        <p:txBody>
          <a:bodyPr wrap="square">
            <a:spAutoFit/>
          </a:bodyPr>
          <a:lstStyle/>
          <a:p>
            <a:r>
              <a:rPr lang="en-US" sz="2000" dirty="0">
                <a:solidFill>
                  <a:schemeClr val="bg1"/>
                </a:solidFill>
              </a:rPr>
              <a:t>The ship crashed as it sailed toward the island of Malta. </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27:33-41</a:t>
            </a:r>
          </a:p>
        </p:txBody>
      </p:sp>
      <p:grpSp>
        <p:nvGrpSpPr>
          <p:cNvPr id="67" name="Group 66"/>
          <p:cNvGrpSpPr/>
          <p:nvPr/>
        </p:nvGrpSpPr>
        <p:grpSpPr>
          <a:xfrm>
            <a:off x="313638" y="1501905"/>
            <a:ext cx="7232210" cy="4001632"/>
            <a:chOff x="117695" y="162962"/>
            <a:chExt cx="7232210" cy="4001632"/>
          </a:xfrm>
        </p:grpSpPr>
        <p:grpSp>
          <p:nvGrpSpPr>
            <p:cNvPr id="68" name="Group 67"/>
            <p:cNvGrpSpPr/>
            <p:nvPr/>
          </p:nvGrpSpPr>
          <p:grpSpPr>
            <a:xfrm>
              <a:off x="117695" y="162962"/>
              <a:ext cx="7232210" cy="4001632"/>
              <a:chOff x="588475" y="570368"/>
              <a:chExt cx="7232210" cy="4001632"/>
            </a:xfrm>
          </p:grpSpPr>
          <p:sp>
            <p:nvSpPr>
              <p:cNvPr id="74" name="Rectangle 73"/>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ame 84"/>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87" name="TextBox 86"/>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88" name="TextBox 87"/>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89" name="Group 88"/>
              <p:cNvGrpSpPr/>
              <p:nvPr/>
            </p:nvGrpSpPr>
            <p:grpSpPr>
              <a:xfrm>
                <a:off x="696146" y="884113"/>
                <a:ext cx="607553" cy="341122"/>
                <a:chOff x="2515892" y="1363947"/>
                <a:chExt cx="607553" cy="341122"/>
              </a:xfrm>
            </p:grpSpPr>
            <p:sp>
              <p:nvSpPr>
                <p:cNvPr id="107" name="TextBox 106"/>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108" name="5-Point Star 107"/>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91" name="TextBox 90"/>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92" name="TextBox 91"/>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93" name="TextBox 92"/>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94" name="TextBox 93"/>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95" name="TextBox 94"/>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96" name="TextBox 95"/>
              <p:cNvSpPr txBox="1"/>
              <p:nvPr/>
            </p:nvSpPr>
            <p:spPr>
              <a:xfrm>
                <a:off x="3826600" y="3002732"/>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97" name="TextBox 96"/>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98" name="Group 97"/>
              <p:cNvGrpSpPr/>
              <p:nvPr/>
            </p:nvGrpSpPr>
            <p:grpSpPr>
              <a:xfrm>
                <a:off x="6715191" y="3852140"/>
                <a:ext cx="717704" cy="286802"/>
                <a:chOff x="2523556" y="1418267"/>
                <a:chExt cx="607553" cy="286802"/>
              </a:xfrm>
            </p:grpSpPr>
            <p:sp>
              <p:nvSpPr>
                <p:cNvPr id="105" name="TextBox 104"/>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106" name="5-Point Star 105"/>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99" name="Freeform 98"/>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101" name="5-Point Star 100"/>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2" name="Group 101"/>
              <p:cNvGrpSpPr/>
              <p:nvPr/>
            </p:nvGrpSpPr>
            <p:grpSpPr>
              <a:xfrm>
                <a:off x="4433718" y="2077662"/>
                <a:ext cx="916880" cy="341122"/>
                <a:chOff x="2515892" y="1363947"/>
                <a:chExt cx="916880" cy="341122"/>
              </a:xfrm>
            </p:grpSpPr>
            <p:sp>
              <p:nvSpPr>
                <p:cNvPr id="103" name="TextBox 102"/>
                <p:cNvSpPr txBox="1"/>
                <p:nvPr/>
              </p:nvSpPr>
              <p:spPr>
                <a:xfrm>
                  <a:off x="2515892" y="1363947"/>
                  <a:ext cx="916880" cy="276999"/>
                </a:xfrm>
                <a:prstGeom prst="rect">
                  <a:avLst/>
                </a:prstGeom>
                <a:noFill/>
              </p:spPr>
              <p:txBody>
                <a:bodyPr wrap="square" rtlCol="0">
                  <a:spAutoFit/>
                </a:bodyPr>
                <a:lstStyle/>
                <a:p>
                  <a:r>
                    <a:rPr lang="en-US" sz="1200" dirty="0"/>
                    <a:t>Ephesus</a:t>
                  </a:r>
                </a:p>
              </p:txBody>
            </p:sp>
            <p:sp>
              <p:nvSpPr>
                <p:cNvPr id="104" name="5-Point Star 103"/>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47031" y="2642934"/>
              <a:ext cx="752946" cy="427489"/>
              <a:chOff x="347031" y="2642934"/>
              <a:chExt cx="752946" cy="427489"/>
            </a:xfrm>
          </p:grpSpPr>
          <p:grpSp>
            <p:nvGrpSpPr>
              <p:cNvPr id="70" name="Group 69"/>
              <p:cNvGrpSpPr/>
              <p:nvPr/>
            </p:nvGrpSpPr>
            <p:grpSpPr>
              <a:xfrm>
                <a:off x="679010" y="2642934"/>
                <a:ext cx="356068" cy="307645"/>
                <a:chOff x="3349481" y="4670910"/>
                <a:chExt cx="1949779" cy="1684623"/>
              </a:xfrm>
            </p:grpSpPr>
            <p:sp>
              <p:nvSpPr>
                <p:cNvPr id="72" name="Freeform 71"/>
                <p:cNvSpPr/>
                <p:nvPr/>
              </p:nvSpPr>
              <p:spPr>
                <a:xfrm>
                  <a:off x="4028525" y="5249150"/>
                  <a:ext cx="1270735" cy="1106383"/>
                </a:xfrm>
                <a:custGeom>
                  <a:avLst/>
                  <a:gdLst>
                    <a:gd name="connsiteX0" fmla="*/ 380513 w 1270735"/>
                    <a:gd name="connsiteY0" fmla="*/ 255357 h 1106383"/>
                    <a:gd name="connsiteX1" fmla="*/ 380513 w 1270735"/>
                    <a:gd name="connsiteY1" fmla="*/ 255357 h 1106383"/>
                    <a:gd name="connsiteX2" fmla="*/ 425780 w 1270735"/>
                    <a:gd name="connsiteY2" fmla="*/ 182929 h 1106383"/>
                    <a:gd name="connsiteX3" fmla="*/ 416726 w 1270735"/>
                    <a:gd name="connsiteY3" fmla="*/ 119555 h 1106383"/>
                    <a:gd name="connsiteX4" fmla="*/ 389566 w 1270735"/>
                    <a:gd name="connsiteY4" fmla="*/ 110501 h 1106383"/>
                    <a:gd name="connsiteX5" fmla="*/ 217550 w 1270735"/>
                    <a:gd name="connsiteY5" fmla="*/ 101448 h 1106383"/>
                    <a:gd name="connsiteX6" fmla="*/ 253764 w 1270735"/>
                    <a:gd name="connsiteY6" fmla="*/ 56181 h 1106383"/>
                    <a:gd name="connsiteX7" fmla="*/ 262818 w 1270735"/>
                    <a:gd name="connsiteY7" fmla="*/ 29020 h 1106383"/>
                    <a:gd name="connsiteX8" fmla="*/ 280925 w 1270735"/>
                    <a:gd name="connsiteY8" fmla="*/ 1860 h 1106383"/>
                    <a:gd name="connsiteX9" fmla="*/ 54588 w 1270735"/>
                    <a:gd name="connsiteY9" fmla="*/ 10913 h 1106383"/>
                    <a:gd name="connsiteX10" fmla="*/ 267 w 1270735"/>
                    <a:gd name="connsiteY10" fmla="*/ 56181 h 1106383"/>
                    <a:gd name="connsiteX11" fmla="*/ 18374 w 1270735"/>
                    <a:gd name="connsiteY11" fmla="*/ 101448 h 1106383"/>
                    <a:gd name="connsiteX12" fmla="*/ 45534 w 1270735"/>
                    <a:gd name="connsiteY12" fmla="*/ 110501 h 1106383"/>
                    <a:gd name="connsiteX13" fmla="*/ 63641 w 1270735"/>
                    <a:gd name="connsiteY13" fmla="*/ 137662 h 1106383"/>
                    <a:gd name="connsiteX14" fmla="*/ 108909 w 1270735"/>
                    <a:gd name="connsiteY14" fmla="*/ 182929 h 1106383"/>
                    <a:gd name="connsiteX15" fmla="*/ 99855 w 1270735"/>
                    <a:gd name="connsiteY15" fmla="*/ 363999 h 1106383"/>
                    <a:gd name="connsiteX16" fmla="*/ 72695 w 1270735"/>
                    <a:gd name="connsiteY16" fmla="*/ 382105 h 1106383"/>
                    <a:gd name="connsiteX17" fmla="*/ 45534 w 1270735"/>
                    <a:gd name="connsiteY17" fmla="*/ 436426 h 1106383"/>
                    <a:gd name="connsiteX18" fmla="*/ 63641 w 1270735"/>
                    <a:gd name="connsiteY18" fmla="*/ 517907 h 1106383"/>
                    <a:gd name="connsiteX19" fmla="*/ 90802 w 1270735"/>
                    <a:gd name="connsiteY19" fmla="*/ 554121 h 1106383"/>
                    <a:gd name="connsiteX20" fmla="*/ 154176 w 1270735"/>
                    <a:gd name="connsiteY20" fmla="*/ 626549 h 1106383"/>
                    <a:gd name="connsiteX21" fmla="*/ 190390 w 1270735"/>
                    <a:gd name="connsiteY21" fmla="*/ 671816 h 1106383"/>
                    <a:gd name="connsiteX22" fmla="*/ 208497 w 1270735"/>
                    <a:gd name="connsiteY22" fmla="*/ 698977 h 1106383"/>
                    <a:gd name="connsiteX23" fmla="*/ 235657 w 1270735"/>
                    <a:gd name="connsiteY23" fmla="*/ 717084 h 1106383"/>
                    <a:gd name="connsiteX24" fmla="*/ 317138 w 1270735"/>
                    <a:gd name="connsiteY24" fmla="*/ 780458 h 1106383"/>
                    <a:gd name="connsiteX25" fmla="*/ 389566 w 1270735"/>
                    <a:gd name="connsiteY25" fmla="*/ 816672 h 1106383"/>
                    <a:gd name="connsiteX26" fmla="*/ 416726 w 1270735"/>
                    <a:gd name="connsiteY26" fmla="*/ 843832 h 1106383"/>
                    <a:gd name="connsiteX27" fmla="*/ 443887 w 1270735"/>
                    <a:gd name="connsiteY27" fmla="*/ 861939 h 1106383"/>
                    <a:gd name="connsiteX28" fmla="*/ 471047 w 1270735"/>
                    <a:gd name="connsiteY28" fmla="*/ 889100 h 1106383"/>
                    <a:gd name="connsiteX29" fmla="*/ 525368 w 1270735"/>
                    <a:gd name="connsiteY29" fmla="*/ 925313 h 1106383"/>
                    <a:gd name="connsiteX30" fmla="*/ 543475 w 1270735"/>
                    <a:gd name="connsiteY30" fmla="*/ 952474 h 1106383"/>
                    <a:gd name="connsiteX31" fmla="*/ 570635 w 1270735"/>
                    <a:gd name="connsiteY31" fmla="*/ 961527 h 1106383"/>
                    <a:gd name="connsiteX32" fmla="*/ 606849 w 1270735"/>
                    <a:gd name="connsiteY32" fmla="*/ 979634 h 1106383"/>
                    <a:gd name="connsiteX33" fmla="*/ 634010 w 1270735"/>
                    <a:gd name="connsiteY33" fmla="*/ 997741 h 1106383"/>
                    <a:gd name="connsiteX34" fmla="*/ 661170 w 1270735"/>
                    <a:gd name="connsiteY34" fmla="*/ 1006795 h 1106383"/>
                    <a:gd name="connsiteX35" fmla="*/ 742651 w 1270735"/>
                    <a:gd name="connsiteY35" fmla="*/ 1052062 h 1106383"/>
                    <a:gd name="connsiteX36" fmla="*/ 787919 w 1270735"/>
                    <a:gd name="connsiteY36" fmla="*/ 1061115 h 1106383"/>
                    <a:gd name="connsiteX37" fmla="*/ 959934 w 1270735"/>
                    <a:gd name="connsiteY37" fmla="*/ 1070169 h 1106383"/>
                    <a:gd name="connsiteX38" fmla="*/ 1041416 w 1270735"/>
                    <a:gd name="connsiteY38" fmla="*/ 1106383 h 1106383"/>
                    <a:gd name="connsiteX39" fmla="*/ 1122897 w 1270735"/>
                    <a:gd name="connsiteY39" fmla="*/ 1097329 h 1106383"/>
                    <a:gd name="connsiteX40" fmla="*/ 1131950 w 1270735"/>
                    <a:gd name="connsiteY40" fmla="*/ 1070169 h 1106383"/>
                    <a:gd name="connsiteX41" fmla="*/ 1104790 w 1270735"/>
                    <a:gd name="connsiteY41" fmla="*/ 1061115 h 1106383"/>
                    <a:gd name="connsiteX42" fmla="*/ 1068576 w 1270735"/>
                    <a:gd name="connsiteY42" fmla="*/ 1052062 h 1106383"/>
                    <a:gd name="connsiteX43" fmla="*/ 1077629 w 1270735"/>
                    <a:gd name="connsiteY43" fmla="*/ 997741 h 1106383"/>
                    <a:gd name="connsiteX44" fmla="*/ 1186271 w 1270735"/>
                    <a:gd name="connsiteY44" fmla="*/ 979634 h 1106383"/>
                    <a:gd name="connsiteX45" fmla="*/ 1204378 w 1270735"/>
                    <a:gd name="connsiteY45" fmla="*/ 1006795 h 1106383"/>
                    <a:gd name="connsiteX46" fmla="*/ 1240592 w 1270735"/>
                    <a:gd name="connsiteY46" fmla="*/ 952474 h 1106383"/>
                    <a:gd name="connsiteX47" fmla="*/ 1258699 w 1270735"/>
                    <a:gd name="connsiteY47" fmla="*/ 925313 h 1106383"/>
                    <a:gd name="connsiteX48" fmla="*/ 1258699 w 1270735"/>
                    <a:gd name="connsiteY48" fmla="*/ 798565 h 1106383"/>
                    <a:gd name="connsiteX49" fmla="*/ 1249645 w 1270735"/>
                    <a:gd name="connsiteY49" fmla="*/ 762351 h 1106383"/>
                    <a:gd name="connsiteX50" fmla="*/ 1213431 w 1270735"/>
                    <a:gd name="connsiteY50" fmla="*/ 708030 h 1106383"/>
                    <a:gd name="connsiteX51" fmla="*/ 1186271 w 1270735"/>
                    <a:gd name="connsiteY51" fmla="*/ 671816 h 1106383"/>
                    <a:gd name="connsiteX52" fmla="*/ 1159111 w 1270735"/>
                    <a:gd name="connsiteY52" fmla="*/ 653709 h 1106383"/>
                    <a:gd name="connsiteX53" fmla="*/ 1113843 w 1270735"/>
                    <a:gd name="connsiteY53" fmla="*/ 599389 h 1106383"/>
                    <a:gd name="connsiteX54" fmla="*/ 1086683 w 1270735"/>
                    <a:gd name="connsiteY54" fmla="*/ 590335 h 1106383"/>
                    <a:gd name="connsiteX55" fmla="*/ 968988 w 1270735"/>
                    <a:gd name="connsiteY55" fmla="*/ 590335 h 1106383"/>
                    <a:gd name="connsiteX56" fmla="*/ 932774 w 1270735"/>
                    <a:gd name="connsiteY56" fmla="*/ 418319 h 1106383"/>
                    <a:gd name="connsiteX57" fmla="*/ 905614 w 1270735"/>
                    <a:gd name="connsiteY57" fmla="*/ 409266 h 1106383"/>
                    <a:gd name="connsiteX58" fmla="*/ 887507 w 1270735"/>
                    <a:gd name="connsiteY58" fmla="*/ 382105 h 1106383"/>
                    <a:gd name="connsiteX59" fmla="*/ 860346 w 1270735"/>
                    <a:gd name="connsiteY59" fmla="*/ 363999 h 1106383"/>
                    <a:gd name="connsiteX60" fmla="*/ 824132 w 1270735"/>
                    <a:gd name="connsiteY60" fmla="*/ 327785 h 1106383"/>
                    <a:gd name="connsiteX61" fmla="*/ 769812 w 1270735"/>
                    <a:gd name="connsiteY61" fmla="*/ 291571 h 1106383"/>
                    <a:gd name="connsiteX62" fmla="*/ 715491 w 1270735"/>
                    <a:gd name="connsiteY62" fmla="*/ 273464 h 1106383"/>
                    <a:gd name="connsiteX63" fmla="*/ 652117 w 1270735"/>
                    <a:gd name="connsiteY63" fmla="*/ 255357 h 1106383"/>
                    <a:gd name="connsiteX64" fmla="*/ 543475 w 1270735"/>
                    <a:gd name="connsiteY64" fmla="*/ 210090 h 1106383"/>
                    <a:gd name="connsiteX65" fmla="*/ 534422 w 1270735"/>
                    <a:gd name="connsiteY65" fmla="*/ 182929 h 1106383"/>
                    <a:gd name="connsiteX66" fmla="*/ 507261 w 1270735"/>
                    <a:gd name="connsiteY66" fmla="*/ 191983 h 1106383"/>
                    <a:gd name="connsiteX67" fmla="*/ 452940 w 1270735"/>
                    <a:gd name="connsiteY67" fmla="*/ 219143 h 1106383"/>
                    <a:gd name="connsiteX68" fmla="*/ 398620 w 1270735"/>
                    <a:gd name="connsiteY68" fmla="*/ 246303 h 1106383"/>
                    <a:gd name="connsiteX69" fmla="*/ 380513 w 1270735"/>
                    <a:gd name="connsiteY69" fmla="*/ 255357 h 110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70735" h="1106383">
                      <a:moveTo>
                        <a:pt x="380513" y="255357"/>
                      </a:moveTo>
                      <a:lnTo>
                        <a:pt x="380513" y="255357"/>
                      </a:lnTo>
                      <a:cubicBezTo>
                        <a:pt x="395602" y="231214"/>
                        <a:pt x="418444" y="210438"/>
                        <a:pt x="425780" y="182929"/>
                      </a:cubicBezTo>
                      <a:cubicBezTo>
                        <a:pt x="431278" y="162310"/>
                        <a:pt x="426269" y="138641"/>
                        <a:pt x="416726" y="119555"/>
                      </a:cubicBezTo>
                      <a:cubicBezTo>
                        <a:pt x="412458" y="111019"/>
                        <a:pt x="399070" y="111365"/>
                        <a:pt x="389566" y="110501"/>
                      </a:cubicBezTo>
                      <a:cubicBezTo>
                        <a:pt x="332384" y="105303"/>
                        <a:pt x="274889" y="104466"/>
                        <a:pt x="217550" y="101448"/>
                      </a:cubicBezTo>
                      <a:cubicBezTo>
                        <a:pt x="240308" y="33179"/>
                        <a:pt x="206962" y="114684"/>
                        <a:pt x="253764" y="56181"/>
                      </a:cubicBezTo>
                      <a:cubicBezTo>
                        <a:pt x="259726" y="48729"/>
                        <a:pt x="258550" y="37556"/>
                        <a:pt x="262818" y="29020"/>
                      </a:cubicBezTo>
                      <a:cubicBezTo>
                        <a:pt x="267684" y="19288"/>
                        <a:pt x="291765" y="2803"/>
                        <a:pt x="280925" y="1860"/>
                      </a:cubicBezTo>
                      <a:cubicBezTo>
                        <a:pt x="205703" y="-4681"/>
                        <a:pt x="130034" y="7895"/>
                        <a:pt x="54588" y="10913"/>
                      </a:cubicBezTo>
                      <a:cubicBezTo>
                        <a:pt x="45048" y="17273"/>
                        <a:pt x="1851" y="43505"/>
                        <a:pt x="267" y="56181"/>
                      </a:cubicBezTo>
                      <a:cubicBezTo>
                        <a:pt x="-1749" y="72307"/>
                        <a:pt x="7970" y="88963"/>
                        <a:pt x="18374" y="101448"/>
                      </a:cubicBezTo>
                      <a:cubicBezTo>
                        <a:pt x="24483" y="108779"/>
                        <a:pt x="36481" y="107483"/>
                        <a:pt x="45534" y="110501"/>
                      </a:cubicBezTo>
                      <a:cubicBezTo>
                        <a:pt x="51570" y="119555"/>
                        <a:pt x="55947" y="129968"/>
                        <a:pt x="63641" y="137662"/>
                      </a:cubicBezTo>
                      <a:cubicBezTo>
                        <a:pt x="124001" y="198022"/>
                        <a:pt x="60622" y="110499"/>
                        <a:pt x="108909" y="182929"/>
                      </a:cubicBezTo>
                      <a:cubicBezTo>
                        <a:pt x="105891" y="243286"/>
                        <a:pt x="110665" y="304542"/>
                        <a:pt x="99855" y="363999"/>
                      </a:cubicBezTo>
                      <a:cubicBezTo>
                        <a:pt x="97909" y="374704"/>
                        <a:pt x="80389" y="374411"/>
                        <a:pt x="72695" y="382105"/>
                      </a:cubicBezTo>
                      <a:cubicBezTo>
                        <a:pt x="55146" y="399654"/>
                        <a:pt x="52898" y="414337"/>
                        <a:pt x="45534" y="436426"/>
                      </a:cubicBezTo>
                      <a:cubicBezTo>
                        <a:pt x="46486" y="441184"/>
                        <a:pt x="59380" y="509386"/>
                        <a:pt x="63641" y="517907"/>
                      </a:cubicBezTo>
                      <a:cubicBezTo>
                        <a:pt x="70389" y="531403"/>
                        <a:pt x="82149" y="541759"/>
                        <a:pt x="90802" y="554121"/>
                      </a:cubicBezTo>
                      <a:cubicBezTo>
                        <a:pt x="137013" y="620137"/>
                        <a:pt x="106928" y="595050"/>
                        <a:pt x="154176" y="626549"/>
                      </a:cubicBezTo>
                      <a:cubicBezTo>
                        <a:pt x="171800" y="679424"/>
                        <a:pt x="149439" y="630865"/>
                        <a:pt x="190390" y="671816"/>
                      </a:cubicBezTo>
                      <a:cubicBezTo>
                        <a:pt x="198084" y="679510"/>
                        <a:pt x="200803" y="691283"/>
                        <a:pt x="208497" y="698977"/>
                      </a:cubicBezTo>
                      <a:cubicBezTo>
                        <a:pt x="216191" y="706671"/>
                        <a:pt x="227298" y="710118"/>
                        <a:pt x="235657" y="717084"/>
                      </a:cubicBezTo>
                      <a:cubicBezTo>
                        <a:pt x="271042" y="746571"/>
                        <a:pt x="264341" y="759339"/>
                        <a:pt x="317138" y="780458"/>
                      </a:cubicBezTo>
                      <a:cubicBezTo>
                        <a:pt x="349140" y="793258"/>
                        <a:pt x="364530" y="795808"/>
                        <a:pt x="389566" y="816672"/>
                      </a:cubicBezTo>
                      <a:cubicBezTo>
                        <a:pt x="399402" y="824869"/>
                        <a:pt x="406890" y="835636"/>
                        <a:pt x="416726" y="843832"/>
                      </a:cubicBezTo>
                      <a:cubicBezTo>
                        <a:pt x="425085" y="850798"/>
                        <a:pt x="435528" y="854973"/>
                        <a:pt x="443887" y="861939"/>
                      </a:cubicBezTo>
                      <a:cubicBezTo>
                        <a:pt x="453723" y="870136"/>
                        <a:pt x="460940" y="881239"/>
                        <a:pt x="471047" y="889100"/>
                      </a:cubicBezTo>
                      <a:cubicBezTo>
                        <a:pt x="488225" y="902460"/>
                        <a:pt x="525368" y="925313"/>
                        <a:pt x="525368" y="925313"/>
                      </a:cubicBezTo>
                      <a:cubicBezTo>
                        <a:pt x="531404" y="934367"/>
                        <a:pt x="534978" y="945677"/>
                        <a:pt x="543475" y="952474"/>
                      </a:cubicBezTo>
                      <a:cubicBezTo>
                        <a:pt x="550927" y="958436"/>
                        <a:pt x="561864" y="957768"/>
                        <a:pt x="570635" y="961527"/>
                      </a:cubicBezTo>
                      <a:cubicBezTo>
                        <a:pt x="583040" y="966843"/>
                        <a:pt x="595131" y="972938"/>
                        <a:pt x="606849" y="979634"/>
                      </a:cubicBezTo>
                      <a:cubicBezTo>
                        <a:pt x="616296" y="985033"/>
                        <a:pt x="624278" y="992875"/>
                        <a:pt x="634010" y="997741"/>
                      </a:cubicBezTo>
                      <a:cubicBezTo>
                        <a:pt x="642546" y="1002009"/>
                        <a:pt x="652634" y="1002527"/>
                        <a:pt x="661170" y="1006795"/>
                      </a:cubicBezTo>
                      <a:cubicBezTo>
                        <a:pt x="724521" y="1038470"/>
                        <a:pt x="642603" y="1015681"/>
                        <a:pt x="742651" y="1052062"/>
                      </a:cubicBezTo>
                      <a:cubicBezTo>
                        <a:pt x="757113" y="1057321"/>
                        <a:pt x="772584" y="1059837"/>
                        <a:pt x="787919" y="1061115"/>
                      </a:cubicBezTo>
                      <a:cubicBezTo>
                        <a:pt x="845138" y="1065883"/>
                        <a:pt x="902596" y="1067151"/>
                        <a:pt x="959934" y="1070169"/>
                      </a:cubicBezTo>
                      <a:cubicBezTo>
                        <a:pt x="1024578" y="1091717"/>
                        <a:pt x="998374" y="1077689"/>
                        <a:pt x="1041416" y="1106383"/>
                      </a:cubicBezTo>
                      <a:cubicBezTo>
                        <a:pt x="1068576" y="1103365"/>
                        <a:pt x="1097524" y="1107478"/>
                        <a:pt x="1122897" y="1097329"/>
                      </a:cubicBezTo>
                      <a:cubicBezTo>
                        <a:pt x="1131757" y="1093785"/>
                        <a:pt x="1136218" y="1078705"/>
                        <a:pt x="1131950" y="1070169"/>
                      </a:cubicBezTo>
                      <a:cubicBezTo>
                        <a:pt x="1127682" y="1061633"/>
                        <a:pt x="1113966" y="1063737"/>
                        <a:pt x="1104790" y="1061115"/>
                      </a:cubicBezTo>
                      <a:cubicBezTo>
                        <a:pt x="1092826" y="1057697"/>
                        <a:pt x="1080647" y="1055080"/>
                        <a:pt x="1068576" y="1052062"/>
                      </a:cubicBezTo>
                      <a:cubicBezTo>
                        <a:pt x="1071594" y="1033955"/>
                        <a:pt x="1070174" y="1014516"/>
                        <a:pt x="1077629" y="997741"/>
                      </a:cubicBezTo>
                      <a:cubicBezTo>
                        <a:pt x="1099504" y="948524"/>
                        <a:pt x="1144592" y="975003"/>
                        <a:pt x="1186271" y="979634"/>
                      </a:cubicBezTo>
                      <a:cubicBezTo>
                        <a:pt x="1192307" y="988688"/>
                        <a:pt x="1194646" y="1011661"/>
                        <a:pt x="1204378" y="1006795"/>
                      </a:cubicBezTo>
                      <a:cubicBezTo>
                        <a:pt x="1223843" y="997063"/>
                        <a:pt x="1228521" y="970581"/>
                        <a:pt x="1240592" y="952474"/>
                      </a:cubicBezTo>
                      <a:lnTo>
                        <a:pt x="1258699" y="925313"/>
                      </a:lnTo>
                      <a:cubicBezTo>
                        <a:pt x="1277346" y="869370"/>
                        <a:pt x="1271922" y="897738"/>
                        <a:pt x="1258699" y="798565"/>
                      </a:cubicBezTo>
                      <a:cubicBezTo>
                        <a:pt x="1257054" y="786231"/>
                        <a:pt x="1255210" y="773480"/>
                        <a:pt x="1249645" y="762351"/>
                      </a:cubicBezTo>
                      <a:cubicBezTo>
                        <a:pt x="1239913" y="742887"/>
                        <a:pt x="1226488" y="725440"/>
                        <a:pt x="1213431" y="708030"/>
                      </a:cubicBezTo>
                      <a:cubicBezTo>
                        <a:pt x="1204378" y="695959"/>
                        <a:pt x="1196940" y="682486"/>
                        <a:pt x="1186271" y="671816"/>
                      </a:cubicBezTo>
                      <a:cubicBezTo>
                        <a:pt x="1178577" y="664122"/>
                        <a:pt x="1168164" y="659745"/>
                        <a:pt x="1159111" y="653709"/>
                      </a:cubicBezTo>
                      <a:cubicBezTo>
                        <a:pt x="1145749" y="633667"/>
                        <a:pt x="1134757" y="613332"/>
                        <a:pt x="1113843" y="599389"/>
                      </a:cubicBezTo>
                      <a:cubicBezTo>
                        <a:pt x="1105903" y="594095"/>
                        <a:pt x="1095736" y="593353"/>
                        <a:pt x="1086683" y="590335"/>
                      </a:cubicBezTo>
                      <a:cubicBezTo>
                        <a:pt x="1082205" y="590975"/>
                        <a:pt x="978061" y="612369"/>
                        <a:pt x="968988" y="590335"/>
                      </a:cubicBezTo>
                      <a:cubicBezTo>
                        <a:pt x="927121" y="488659"/>
                        <a:pt x="1002615" y="464881"/>
                        <a:pt x="932774" y="418319"/>
                      </a:cubicBezTo>
                      <a:cubicBezTo>
                        <a:pt x="924834" y="413025"/>
                        <a:pt x="914667" y="412284"/>
                        <a:pt x="905614" y="409266"/>
                      </a:cubicBezTo>
                      <a:cubicBezTo>
                        <a:pt x="899578" y="400212"/>
                        <a:pt x="895201" y="389799"/>
                        <a:pt x="887507" y="382105"/>
                      </a:cubicBezTo>
                      <a:cubicBezTo>
                        <a:pt x="879813" y="374411"/>
                        <a:pt x="867143" y="372496"/>
                        <a:pt x="860346" y="363999"/>
                      </a:cubicBezTo>
                      <a:cubicBezTo>
                        <a:pt x="825229" y="320103"/>
                        <a:pt x="883393" y="347537"/>
                        <a:pt x="824132" y="327785"/>
                      </a:cubicBezTo>
                      <a:cubicBezTo>
                        <a:pt x="806025" y="315714"/>
                        <a:pt x="790457" y="298453"/>
                        <a:pt x="769812" y="291571"/>
                      </a:cubicBezTo>
                      <a:cubicBezTo>
                        <a:pt x="751705" y="285535"/>
                        <a:pt x="734008" y="278093"/>
                        <a:pt x="715491" y="273464"/>
                      </a:cubicBezTo>
                      <a:cubicBezTo>
                        <a:pt x="670019" y="262095"/>
                        <a:pt x="691081" y="268345"/>
                        <a:pt x="652117" y="255357"/>
                      </a:cubicBezTo>
                      <a:cubicBezTo>
                        <a:pt x="582522" y="208961"/>
                        <a:pt x="619262" y="222720"/>
                        <a:pt x="543475" y="210090"/>
                      </a:cubicBezTo>
                      <a:cubicBezTo>
                        <a:pt x="540457" y="201036"/>
                        <a:pt x="542958" y="187197"/>
                        <a:pt x="534422" y="182929"/>
                      </a:cubicBezTo>
                      <a:cubicBezTo>
                        <a:pt x="525886" y="178661"/>
                        <a:pt x="515797" y="187715"/>
                        <a:pt x="507261" y="191983"/>
                      </a:cubicBezTo>
                      <a:cubicBezTo>
                        <a:pt x="437066" y="227081"/>
                        <a:pt x="521204" y="196390"/>
                        <a:pt x="452940" y="219143"/>
                      </a:cubicBezTo>
                      <a:cubicBezTo>
                        <a:pt x="426387" y="236845"/>
                        <a:pt x="428606" y="238807"/>
                        <a:pt x="398620" y="246303"/>
                      </a:cubicBezTo>
                      <a:cubicBezTo>
                        <a:pt x="395692" y="247035"/>
                        <a:pt x="383531" y="253848"/>
                        <a:pt x="380513" y="255357"/>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49481" y="4670910"/>
                  <a:ext cx="760792" cy="371870"/>
                </a:xfrm>
                <a:custGeom>
                  <a:avLst/>
                  <a:gdLst>
                    <a:gd name="connsiteX0" fmla="*/ 36515 w 760792"/>
                    <a:gd name="connsiteY0" fmla="*/ 18785 h 371870"/>
                    <a:gd name="connsiteX1" fmla="*/ 36515 w 760792"/>
                    <a:gd name="connsiteY1" fmla="*/ 18785 h 371870"/>
                    <a:gd name="connsiteX2" fmla="*/ 301 w 760792"/>
                    <a:gd name="connsiteY2" fmla="*/ 91213 h 371870"/>
                    <a:gd name="connsiteX3" fmla="*/ 27462 w 760792"/>
                    <a:gd name="connsiteY3" fmla="*/ 190801 h 371870"/>
                    <a:gd name="connsiteX4" fmla="*/ 54622 w 760792"/>
                    <a:gd name="connsiteY4" fmla="*/ 245122 h 371870"/>
                    <a:gd name="connsiteX5" fmla="*/ 136103 w 760792"/>
                    <a:gd name="connsiteY5" fmla="*/ 290389 h 371870"/>
                    <a:gd name="connsiteX6" fmla="*/ 172317 w 760792"/>
                    <a:gd name="connsiteY6" fmla="*/ 308496 h 371870"/>
                    <a:gd name="connsiteX7" fmla="*/ 208531 w 760792"/>
                    <a:gd name="connsiteY7" fmla="*/ 317549 h 371870"/>
                    <a:gd name="connsiteX8" fmla="*/ 235691 w 760792"/>
                    <a:gd name="connsiteY8" fmla="*/ 326603 h 371870"/>
                    <a:gd name="connsiteX9" fmla="*/ 280959 w 760792"/>
                    <a:gd name="connsiteY9" fmla="*/ 335656 h 371870"/>
                    <a:gd name="connsiteX10" fmla="*/ 308119 w 760792"/>
                    <a:gd name="connsiteY10" fmla="*/ 344710 h 371870"/>
                    <a:gd name="connsiteX11" fmla="*/ 344333 w 760792"/>
                    <a:gd name="connsiteY11" fmla="*/ 353763 h 371870"/>
                    <a:gd name="connsiteX12" fmla="*/ 407707 w 760792"/>
                    <a:gd name="connsiteY12" fmla="*/ 371870 h 371870"/>
                    <a:gd name="connsiteX13" fmla="*/ 489188 w 760792"/>
                    <a:gd name="connsiteY13" fmla="*/ 362817 h 371870"/>
                    <a:gd name="connsiteX14" fmla="*/ 570669 w 760792"/>
                    <a:gd name="connsiteY14" fmla="*/ 326603 h 371870"/>
                    <a:gd name="connsiteX15" fmla="*/ 715525 w 760792"/>
                    <a:gd name="connsiteY15" fmla="*/ 317549 h 371870"/>
                    <a:gd name="connsiteX16" fmla="*/ 742685 w 760792"/>
                    <a:gd name="connsiteY16" fmla="*/ 308496 h 371870"/>
                    <a:gd name="connsiteX17" fmla="*/ 760792 w 760792"/>
                    <a:gd name="connsiteY17" fmla="*/ 254175 h 371870"/>
                    <a:gd name="connsiteX18" fmla="*/ 751739 w 760792"/>
                    <a:gd name="connsiteY18" fmla="*/ 208908 h 371870"/>
                    <a:gd name="connsiteX19" fmla="*/ 724578 w 760792"/>
                    <a:gd name="connsiteY19" fmla="*/ 199854 h 371870"/>
                    <a:gd name="connsiteX20" fmla="*/ 697418 w 760792"/>
                    <a:gd name="connsiteY20" fmla="*/ 181747 h 371870"/>
                    <a:gd name="connsiteX21" fmla="*/ 679311 w 760792"/>
                    <a:gd name="connsiteY21" fmla="*/ 154587 h 371870"/>
                    <a:gd name="connsiteX22" fmla="*/ 652151 w 760792"/>
                    <a:gd name="connsiteY22" fmla="*/ 145534 h 371870"/>
                    <a:gd name="connsiteX23" fmla="*/ 561616 w 760792"/>
                    <a:gd name="connsiteY23" fmla="*/ 136480 h 371870"/>
                    <a:gd name="connsiteX24" fmla="*/ 452974 w 760792"/>
                    <a:gd name="connsiteY24" fmla="*/ 64052 h 371870"/>
                    <a:gd name="connsiteX25" fmla="*/ 425814 w 760792"/>
                    <a:gd name="connsiteY25" fmla="*/ 45945 h 371870"/>
                    <a:gd name="connsiteX26" fmla="*/ 371493 w 760792"/>
                    <a:gd name="connsiteY26" fmla="*/ 27839 h 371870"/>
                    <a:gd name="connsiteX27" fmla="*/ 317172 w 760792"/>
                    <a:gd name="connsiteY27" fmla="*/ 9732 h 371870"/>
                    <a:gd name="connsiteX28" fmla="*/ 290012 w 760792"/>
                    <a:gd name="connsiteY28" fmla="*/ 678 h 371870"/>
                    <a:gd name="connsiteX29" fmla="*/ 99889 w 760792"/>
                    <a:gd name="connsiteY29" fmla="*/ 18785 h 371870"/>
                    <a:gd name="connsiteX30" fmla="*/ 72729 w 760792"/>
                    <a:gd name="connsiteY30" fmla="*/ 36892 h 371870"/>
                    <a:gd name="connsiteX31" fmla="*/ 36515 w 760792"/>
                    <a:gd name="connsiteY31" fmla="*/ 18785 h 37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0792" h="371870">
                      <a:moveTo>
                        <a:pt x="36515" y="18785"/>
                      </a:moveTo>
                      <a:lnTo>
                        <a:pt x="36515" y="18785"/>
                      </a:lnTo>
                      <a:cubicBezTo>
                        <a:pt x="24444" y="42928"/>
                        <a:pt x="6370" y="64912"/>
                        <a:pt x="301" y="91213"/>
                      </a:cubicBezTo>
                      <a:cubicBezTo>
                        <a:pt x="-3189" y="106335"/>
                        <a:pt x="24691" y="182487"/>
                        <a:pt x="27462" y="190801"/>
                      </a:cubicBezTo>
                      <a:cubicBezTo>
                        <a:pt x="33920" y="210175"/>
                        <a:pt x="38104" y="230668"/>
                        <a:pt x="54622" y="245122"/>
                      </a:cubicBezTo>
                      <a:cubicBezTo>
                        <a:pt x="111086" y="294528"/>
                        <a:pt x="90840" y="270991"/>
                        <a:pt x="136103" y="290389"/>
                      </a:cubicBezTo>
                      <a:cubicBezTo>
                        <a:pt x="148508" y="295705"/>
                        <a:pt x="159680" y="303757"/>
                        <a:pt x="172317" y="308496"/>
                      </a:cubicBezTo>
                      <a:cubicBezTo>
                        <a:pt x="183968" y="312865"/>
                        <a:pt x="196567" y="314131"/>
                        <a:pt x="208531" y="317549"/>
                      </a:cubicBezTo>
                      <a:cubicBezTo>
                        <a:pt x="217707" y="320171"/>
                        <a:pt x="226433" y="324288"/>
                        <a:pt x="235691" y="326603"/>
                      </a:cubicBezTo>
                      <a:cubicBezTo>
                        <a:pt x="250620" y="330335"/>
                        <a:pt x="266030" y="331924"/>
                        <a:pt x="280959" y="335656"/>
                      </a:cubicBezTo>
                      <a:cubicBezTo>
                        <a:pt x="290217" y="337971"/>
                        <a:pt x="298943" y="342088"/>
                        <a:pt x="308119" y="344710"/>
                      </a:cubicBezTo>
                      <a:cubicBezTo>
                        <a:pt x="320083" y="348128"/>
                        <a:pt x="332369" y="350345"/>
                        <a:pt x="344333" y="353763"/>
                      </a:cubicBezTo>
                      <a:cubicBezTo>
                        <a:pt x="435250" y="379740"/>
                        <a:pt x="294496" y="343569"/>
                        <a:pt x="407707" y="371870"/>
                      </a:cubicBezTo>
                      <a:cubicBezTo>
                        <a:pt x="434867" y="368852"/>
                        <a:pt x="462676" y="369445"/>
                        <a:pt x="489188" y="362817"/>
                      </a:cubicBezTo>
                      <a:cubicBezTo>
                        <a:pt x="574645" y="341453"/>
                        <a:pt x="431627" y="335294"/>
                        <a:pt x="570669" y="326603"/>
                      </a:cubicBezTo>
                      <a:lnTo>
                        <a:pt x="715525" y="317549"/>
                      </a:lnTo>
                      <a:cubicBezTo>
                        <a:pt x="724578" y="314531"/>
                        <a:pt x="737138" y="316261"/>
                        <a:pt x="742685" y="308496"/>
                      </a:cubicBezTo>
                      <a:cubicBezTo>
                        <a:pt x="753779" y="292965"/>
                        <a:pt x="760792" y="254175"/>
                        <a:pt x="760792" y="254175"/>
                      </a:cubicBezTo>
                      <a:cubicBezTo>
                        <a:pt x="757774" y="239086"/>
                        <a:pt x="760275" y="221711"/>
                        <a:pt x="751739" y="208908"/>
                      </a:cubicBezTo>
                      <a:cubicBezTo>
                        <a:pt x="746445" y="200967"/>
                        <a:pt x="733114" y="204122"/>
                        <a:pt x="724578" y="199854"/>
                      </a:cubicBezTo>
                      <a:cubicBezTo>
                        <a:pt x="714846" y="194988"/>
                        <a:pt x="706471" y="187783"/>
                        <a:pt x="697418" y="181747"/>
                      </a:cubicBezTo>
                      <a:cubicBezTo>
                        <a:pt x="691382" y="172694"/>
                        <a:pt x="687808" y="161384"/>
                        <a:pt x="679311" y="154587"/>
                      </a:cubicBezTo>
                      <a:cubicBezTo>
                        <a:pt x="671859" y="148626"/>
                        <a:pt x="661583" y="146985"/>
                        <a:pt x="652151" y="145534"/>
                      </a:cubicBezTo>
                      <a:cubicBezTo>
                        <a:pt x="622175" y="140922"/>
                        <a:pt x="591794" y="139498"/>
                        <a:pt x="561616" y="136480"/>
                      </a:cubicBezTo>
                      <a:lnTo>
                        <a:pt x="452974" y="64052"/>
                      </a:lnTo>
                      <a:cubicBezTo>
                        <a:pt x="443921" y="58016"/>
                        <a:pt x="436137" y="49386"/>
                        <a:pt x="425814" y="45945"/>
                      </a:cubicBezTo>
                      <a:lnTo>
                        <a:pt x="371493" y="27839"/>
                      </a:lnTo>
                      <a:lnTo>
                        <a:pt x="317172" y="9732"/>
                      </a:lnTo>
                      <a:lnTo>
                        <a:pt x="290012" y="678"/>
                      </a:lnTo>
                      <a:cubicBezTo>
                        <a:pt x="285944" y="904"/>
                        <a:pt x="149119" y="-5830"/>
                        <a:pt x="99889" y="18785"/>
                      </a:cubicBezTo>
                      <a:cubicBezTo>
                        <a:pt x="90157" y="23651"/>
                        <a:pt x="81225" y="30095"/>
                        <a:pt x="72729" y="36892"/>
                      </a:cubicBezTo>
                      <a:cubicBezTo>
                        <a:pt x="66064" y="42224"/>
                        <a:pt x="42551" y="21803"/>
                        <a:pt x="36515" y="18785"/>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347031" y="2762646"/>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Malta</a:t>
                </a:r>
              </a:p>
            </p:txBody>
          </p:sp>
        </p:grpSp>
      </p:grpSp>
      <p:grpSp>
        <p:nvGrpSpPr>
          <p:cNvPr id="47" name="Group 46"/>
          <p:cNvGrpSpPr/>
          <p:nvPr/>
        </p:nvGrpSpPr>
        <p:grpSpPr>
          <a:xfrm rot="21336044">
            <a:off x="2864667" y="3865672"/>
            <a:ext cx="803494" cy="597470"/>
            <a:chOff x="1981200" y="609600"/>
            <a:chExt cx="5943600" cy="4419600"/>
          </a:xfrm>
        </p:grpSpPr>
        <p:sp>
          <p:nvSpPr>
            <p:cNvPr id="48" name="Rectangle 47"/>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ight Triangle 49"/>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ight Triangle 50"/>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ight Triangle 51"/>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ight Triangle 52"/>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ectangle 53"/>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ight Triangle 54"/>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ight Triangle 55"/>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ight Triangle 57"/>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ight Triangle 58"/>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62"/>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Moon 63"/>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Flowchart: Extract 65"/>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9" name="Group 108"/>
          <p:cNvGrpSpPr/>
          <p:nvPr/>
        </p:nvGrpSpPr>
        <p:grpSpPr>
          <a:xfrm>
            <a:off x="7884462" y="2377693"/>
            <a:ext cx="3289208" cy="2390250"/>
            <a:chOff x="384206" y="4158361"/>
            <a:chExt cx="3289208" cy="2390250"/>
          </a:xfrm>
        </p:grpSpPr>
        <p:grpSp>
          <p:nvGrpSpPr>
            <p:cNvPr id="110" name="Group 109"/>
            <p:cNvGrpSpPr/>
            <p:nvPr/>
          </p:nvGrpSpPr>
          <p:grpSpPr>
            <a:xfrm>
              <a:off x="384206" y="4158361"/>
              <a:ext cx="3289208" cy="2390250"/>
              <a:chOff x="609599" y="833642"/>
              <a:chExt cx="7941747" cy="5771225"/>
            </a:xfrm>
          </p:grpSpPr>
          <p:grpSp>
            <p:nvGrpSpPr>
              <p:cNvPr id="112" name="Group 14"/>
              <p:cNvGrpSpPr/>
              <p:nvPr/>
            </p:nvGrpSpPr>
            <p:grpSpPr>
              <a:xfrm rot="10800000">
                <a:off x="7696200" y="5257800"/>
                <a:ext cx="621450" cy="1347067"/>
                <a:chOff x="7010400" y="381000"/>
                <a:chExt cx="762000" cy="2033666"/>
              </a:xfrm>
            </p:grpSpPr>
            <p:sp>
              <p:nvSpPr>
                <p:cNvPr id="125" name="Rounded Rectangle 1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
              <p:cNvGrpSpPr/>
              <p:nvPr/>
            </p:nvGrpSpPr>
            <p:grpSpPr>
              <a:xfrm rot="10800000">
                <a:off x="939238" y="4923502"/>
                <a:ext cx="621450" cy="1347067"/>
                <a:chOff x="7010400" y="381000"/>
                <a:chExt cx="762000" cy="2033666"/>
              </a:xfrm>
            </p:grpSpPr>
            <p:sp>
              <p:nvSpPr>
                <p:cNvPr id="123" name="Rounded Rectangle 1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899460" y="833642"/>
                <a:ext cx="621450" cy="986197"/>
                <a:chOff x="7031201" y="834275"/>
                <a:chExt cx="762000" cy="1488861"/>
              </a:xfrm>
            </p:grpSpPr>
            <p:sp>
              <p:nvSpPr>
                <p:cNvPr id="121" name="Rounded Rectangle 1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7646520" y="1148254"/>
                <a:ext cx="621450" cy="1017899"/>
                <a:chOff x="7087348" y="824753"/>
                <a:chExt cx="762000" cy="1536722"/>
              </a:xfrm>
            </p:grpSpPr>
            <p:sp>
              <p:nvSpPr>
                <p:cNvPr id="119" name="Rounded Rectangle 1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Rectangle 110"/>
            <p:cNvSpPr/>
            <p:nvPr/>
          </p:nvSpPr>
          <p:spPr>
            <a:xfrm>
              <a:off x="914400" y="4681663"/>
              <a:ext cx="2248812" cy="1323439"/>
            </a:xfrm>
            <a:prstGeom prst="rect">
              <a:avLst/>
            </a:prstGeom>
          </p:spPr>
          <p:txBody>
            <a:bodyPr wrap="square">
              <a:spAutoFit/>
            </a:bodyPr>
            <a:lstStyle/>
            <a:p>
              <a:pPr algn="ctr"/>
              <a:r>
                <a:rPr lang="en-US" sz="1600" dirty="0"/>
                <a:t> </a:t>
              </a:r>
              <a:r>
                <a:rPr lang="en-US" sz="1600" b="1" dirty="0"/>
                <a:t>If we heed the counsel and warnings of the Lord’s servants, then the Lord will fulfill His promises to us.</a:t>
              </a:r>
              <a:endParaRPr lang="en-US" sz="1600" dirty="0"/>
            </a:p>
          </p:txBody>
        </p:sp>
      </p:grpSp>
    </p:spTree>
    <p:extLst>
      <p:ext uri="{BB962C8B-B14F-4D97-AF65-F5344CB8AC3E}">
        <p14:creationId xmlns:p14="http://schemas.microsoft.com/office/powerpoint/2010/main" val="31837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625E-6 -1.85185E-6 L -5.625E-6 -1.85185E-6 C -0.00326 -0.0007 -0.00639 -0.00116 -0.00964 -0.00209 C -0.01068 -0.00232 -0.01159 -0.00371 -0.01277 -0.00394 C -0.02123 -0.00486 -0.02969 -0.00509 -0.03816 -0.00579 C -0.0392 -0.00625 -0.04011 -0.00718 -0.04128 -0.00764 C -0.06133 -0.01297 -0.09623 -0.00787 -0.10782 -0.00764 L -0.11732 -0.00209 L -0.12045 -1.85185E-6 C -0.12149 -0.00139 -0.12266 -0.00232 -0.1237 -0.00394 C -0.12644 -0.00787 -0.12631 -0.01065 -0.12995 -0.01134 C -0.13321 -0.01181 -0.13633 -0.01134 -0.13946 -0.01134 L -0.1405 -0.01134 " pathEditMode="relative" ptsTypes="AAAAAAAAAAAAA">
                                      <p:cBhvr>
                                        <p:cTn id="6" dur="2000" fill="hold"/>
                                        <p:tgtEl>
                                          <p:spTgt spid="47"/>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barn(outVertical)">
                                      <p:cBhvr>
                                        <p:cTn id="1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35286" y="1922304"/>
            <a:ext cx="6019799" cy="4401205"/>
          </a:xfrm>
          <a:prstGeom prst="rect">
            <a:avLst/>
          </a:prstGeom>
        </p:spPr>
        <p:txBody>
          <a:bodyPr wrap="square">
            <a:spAutoFit/>
          </a:bodyPr>
          <a:lstStyle/>
          <a:p>
            <a:r>
              <a:rPr lang="en-US" sz="2800" dirty="0">
                <a:solidFill>
                  <a:schemeClr val="bg1"/>
                </a:solidFill>
              </a:rPr>
              <a:t>“Every time in my life when I have chosen to delay following inspired counsel or decided that I was an exception, I came to know that I had put myself in harm’s way. </a:t>
            </a:r>
          </a:p>
          <a:p>
            <a:endParaRPr lang="en-US" sz="2800" dirty="0">
              <a:solidFill>
                <a:schemeClr val="bg1"/>
              </a:solidFill>
            </a:endParaRPr>
          </a:p>
          <a:p>
            <a:r>
              <a:rPr lang="en-US" sz="2800" dirty="0">
                <a:solidFill>
                  <a:schemeClr val="bg1"/>
                </a:solidFill>
              </a:rPr>
              <a:t>Every time that I have listened to the counsel of prophets, felt it confirmed in prayer, and then followed it, I have found that I moved toward safety.”</a:t>
            </a:r>
          </a:p>
        </p:txBody>
      </p:sp>
      <p:grpSp>
        <p:nvGrpSpPr>
          <p:cNvPr id="109" name="Group 108"/>
          <p:cNvGrpSpPr/>
          <p:nvPr/>
        </p:nvGrpSpPr>
        <p:grpSpPr>
          <a:xfrm>
            <a:off x="656349" y="440035"/>
            <a:ext cx="3289208" cy="2390250"/>
            <a:chOff x="384206" y="4158361"/>
            <a:chExt cx="3289208" cy="2390250"/>
          </a:xfrm>
        </p:grpSpPr>
        <p:grpSp>
          <p:nvGrpSpPr>
            <p:cNvPr id="110" name="Group 109"/>
            <p:cNvGrpSpPr/>
            <p:nvPr/>
          </p:nvGrpSpPr>
          <p:grpSpPr>
            <a:xfrm>
              <a:off x="384206" y="4158361"/>
              <a:ext cx="3289208" cy="2390250"/>
              <a:chOff x="609599" y="833642"/>
              <a:chExt cx="7941747" cy="5771225"/>
            </a:xfrm>
          </p:grpSpPr>
          <p:grpSp>
            <p:nvGrpSpPr>
              <p:cNvPr id="112" name="Group 14"/>
              <p:cNvGrpSpPr/>
              <p:nvPr/>
            </p:nvGrpSpPr>
            <p:grpSpPr>
              <a:xfrm rot="10800000">
                <a:off x="7696200" y="5257800"/>
                <a:ext cx="621450" cy="1347067"/>
                <a:chOff x="7010400" y="381000"/>
                <a:chExt cx="762000" cy="2033666"/>
              </a:xfrm>
            </p:grpSpPr>
            <p:sp>
              <p:nvSpPr>
                <p:cNvPr id="125" name="Rounded Rectangle 1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
              <p:cNvGrpSpPr/>
              <p:nvPr/>
            </p:nvGrpSpPr>
            <p:grpSpPr>
              <a:xfrm rot="10800000">
                <a:off x="939238" y="4923502"/>
                <a:ext cx="621450" cy="1347067"/>
                <a:chOff x="7010400" y="381000"/>
                <a:chExt cx="762000" cy="2033666"/>
              </a:xfrm>
            </p:grpSpPr>
            <p:sp>
              <p:nvSpPr>
                <p:cNvPr id="123" name="Rounded Rectangle 1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899460" y="833642"/>
                <a:ext cx="621450" cy="986197"/>
                <a:chOff x="7031201" y="834275"/>
                <a:chExt cx="762000" cy="1488861"/>
              </a:xfrm>
            </p:grpSpPr>
            <p:sp>
              <p:nvSpPr>
                <p:cNvPr id="121" name="Rounded Rectangle 1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7646520" y="1148254"/>
                <a:ext cx="621450" cy="1017899"/>
                <a:chOff x="7087348" y="824753"/>
                <a:chExt cx="762000" cy="1536722"/>
              </a:xfrm>
            </p:grpSpPr>
            <p:sp>
              <p:nvSpPr>
                <p:cNvPr id="119" name="Rounded Rectangle 1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Rectangle 110"/>
            <p:cNvSpPr/>
            <p:nvPr/>
          </p:nvSpPr>
          <p:spPr>
            <a:xfrm>
              <a:off x="838201" y="4681663"/>
              <a:ext cx="2357668" cy="1323439"/>
            </a:xfrm>
            <a:prstGeom prst="rect">
              <a:avLst/>
            </a:prstGeom>
          </p:spPr>
          <p:txBody>
            <a:bodyPr wrap="square">
              <a:spAutoFit/>
            </a:bodyPr>
            <a:lstStyle/>
            <a:p>
              <a:pPr algn="ctr"/>
              <a:r>
                <a:rPr lang="en-US" sz="1600" b="1" dirty="0"/>
                <a:t>If we heed the counsel and warnings of the Lord’s servants, then we can withstand the dangers that threaten us</a:t>
              </a:r>
              <a:endParaRPr lang="en-US" sz="1600"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627" y="874776"/>
            <a:ext cx="1408176" cy="1755648"/>
          </a:xfrm>
          <a:prstGeom prst="rect">
            <a:avLst/>
          </a:prstGeom>
        </p:spPr>
      </p:pic>
      <p:sp>
        <p:nvSpPr>
          <p:cNvPr id="127" name="TextBox 126"/>
          <p:cNvSpPr txBox="1"/>
          <p:nvPr/>
        </p:nvSpPr>
        <p:spPr>
          <a:xfrm>
            <a:off x="4310743" y="6469951"/>
            <a:ext cx="7772400" cy="307777"/>
          </a:xfrm>
          <a:prstGeom prst="rect">
            <a:avLst/>
          </a:prstGeom>
          <a:noFill/>
        </p:spPr>
        <p:txBody>
          <a:bodyPr wrap="square" rtlCol="0">
            <a:spAutoFit/>
          </a:bodyPr>
          <a:lstStyle/>
          <a:p>
            <a:pPr algn="r"/>
            <a:r>
              <a:rPr lang="en-US" sz="1400" dirty="0">
                <a:solidFill>
                  <a:schemeClr val="bg2"/>
                </a:solidFill>
              </a:rPr>
              <a:t>(4)</a:t>
            </a:r>
          </a:p>
        </p:txBody>
      </p:sp>
      <p:pic>
        <p:nvPicPr>
          <p:cNvPr id="128" name="Picture 2" descr="Image result for apostle paul in shi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04" t="20644" r="43249" b="24753"/>
          <a:stretch/>
        </p:blipFill>
        <p:spPr bwMode="auto">
          <a:xfrm>
            <a:off x="522513" y="3080657"/>
            <a:ext cx="3487270" cy="230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Viper</a:t>
            </a:r>
            <a:endParaRPr lang="en-US" sz="4400" dirty="0">
              <a:solidFill>
                <a:schemeClr val="bg1"/>
              </a:solidFill>
              <a:latin typeface="Arial Rounded MT Bold" panose="020F0704030504030204" pitchFamily="34" charset="0"/>
            </a:endParaRPr>
          </a:p>
        </p:txBody>
      </p:sp>
      <p:sp>
        <p:nvSpPr>
          <p:cNvPr id="3" name="Rectangle 2"/>
          <p:cNvSpPr/>
          <p:nvPr/>
        </p:nvSpPr>
        <p:spPr>
          <a:xfrm>
            <a:off x="2035629" y="1105877"/>
            <a:ext cx="4103913" cy="1015663"/>
          </a:xfrm>
          <a:prstGeom prst="rect">
            <a:avLst/>
          </a:prstGeom>
        </p:spPr>
        <p:txBody>
          <a:bodyPr wrap="square">
            <a:spAutoFit/>
          </a:bodyPr>
          <a:lstStyle/>
          <a:p>
            <a:r>
              <a:rPr lang="en-US" sz="2000" dirty="0">
                <a:solidFill>
                  <a:schemeClr val="bg1"/>
                </a:solidFill>
              </a:rPr>
              <a:t>Those on board the ship found safety on the island called </a:t>
            </a:r>
            <a:r>
              <a:rPr lang="en-US" sz="2000" dirty="0" err="1">
                <a:solidFill>
                  <a:schemeClr val="bg1"/>
                </a:solidFill>
              </a:rPr>
              <a:t>Melita</a:t>
            </a:r>
            <a:r>
              <a:rPr lang="en-US" sz="2000" dirty="0">
                <a:solidFill>
                  <a:schemeClr val="bg1"/>
                </a:solidFill>
              </a:rPr>
              <a:t>, also known as Malta. </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28:1-5</a:t>
            </a:r>
          </a:p>
        </p:txBody>
      </p:sp>
      <p:sp>
        <p:nvSpPr>
          <p:cNvPr id="2" name="Rectangle 1"/>
          <p:cNvSpPr/>
          <p:nvPr/>
        </p:nvSpPr>
        <p:spPr>
          <a:xfrm>
            <a:off x="6836228" y="1236506"/>
            <a:ext cx="4680858" cy="707886"/>
          </a:xfrm>
          <a:prstGeom prst="rect">
            <a:avLst/>
          </a:prstGeom>
        </p:spPr>
        <p:txBody>
          <a:bodyPr wrap="square">
            <a:spAutoFit/>
          </a:bodyPr>
          <a:lstStyle/>
          <a:p>
            <a:r>
              <a:rPr lang="en-US" sz="2000" dirty="0">
                <a:solidFill>
                  <a:schemeClr val="bg1"/>
                </a:solidFill>
              </a:rPr>
              <a:t>“barbarous people” =  speakers of a strange language, not brutal ruffians. </a:t>
            </a:r>
          </a:p>
        </p:txBody>
      </p:sp>
      <p:pic>
        <p:nvPicPr>
          <p:cNvPr id="8" name="Picture 12" descr="Image result for apostle paul in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2222726"/>
            <a:ext cx="4150632" cy="2716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7171" y="2880248"/>
            <a:ext cx="3995057" cy="1200329"/>
          </a:xfrm>
          <a:prstGeom prst="rect">
            <a:avLst/>
          </a:prstGeom>
        </p:spPr>
        <p:txBody>
          <a:bodyPr wrap="square">
            <a:spAutoFit/>
          </a:bodyPr>
          <a:lstStyle/>
          <a:p>
            <a:r>
              <a:rPr lang="en-US" dirty="0">
                <a:solidFill>
                  <a:schemeClr val="bg1"/>
                </a:solidFill>
                <a:latin typeface="Open Sans"/>
              </a:rPr>
              <a:t>While Paul was building a fire on the shore, he was bitten by a poisonous snake. However, he was unaffected by the venom.</a:t>
            </a:r>
            <a:endParaRPr lang="en-US" dirty="0">
              <a:solidFill>
                <a:schemeClr val="bg1"/>
              </a:solidFill>
            </a:endParaRPr>
          </a:p>
        </p:txBody>
      </p:sp>
      <p:sp>
        <p:nvSpPr>
          <p:cNvPr id="11" name="TextBox 10"/>
          <p:cNvSpPr txBox="1"/>
          <p:nvPr/>
        </p:nvSpPr>
        <p:spPr>
          <a:xfrm>
            <a:off x="4310743" y="6469951"/>
            <a:ext cx="7772400" cy="307777"/>
          </a:xfrm>
          <a:prstGeom prst="rect">
            <a:avLst/>
          </a:prstGeom>
          <a:noFill/>
        </p:spPr>
        <p:txBody>
          <a:bodyPr wrap="square" rtlCol="0">
            <a:spAutoFit/>
          </a:bodyPr>
          <a:lstStyle/>
          <a:p>
            <a:pPr algn="r"/>
            <a:r>
              <a:rPr lang="en-US" sz="1400" dirty="0">
                <a:solidFill>
                  <a:schemeClr val="bg2"/>
                </a:solidFill>
              </a:rPr>
              <a:t>(1)</a:t>
            </a:r>
          </a:p>
        </p:txBody>
      </p:sp>
      <p:sp>
        <p:nvSpPr>
          <p:cNvPr id="5" name="Rectangle 4"/>
          <p:cNvSpPr/>
          <p:nvPr/>
        </p:nvSpPr>
        <p:spPr>
          <a:xfrm>
            <a:off x="4702629" y="5666992"/>
            <a:ext cx="6096000" cy="923330"/>
          </a:xfrm>
          <a:prstGeom prst="rect">
            <a:avLst/>
          </a:prstGeom>
        </p:spPr>
        <p:txBody>
          <a:bodyPr>
            <a:spAutoFit/>
          </a:bodyPr>
          <a:lstStyle/>
          <a:p>
            <a:r>
              <a:rPr lang="en-US" i="1" dirty="0">
                <a:solidFill>
                  <a:srgbClr val="FFFF00"/>
                </a:solidFill>
                <a:latin typeface="Palatino"/>
              </a:rPr>
              <a:t>They shall take up serpents; and if they drink any deadly thing, it shall not hurt them; they shall lay hands on the sick, and they shall recover. Mark 16:18</a:t>
            </a:r>
            <a:endParaRPr lang="en-US" i="1" dirty="0">
              <a:solidFill>
                <a:srgbClr val="FFFF00"/>
              </a:solidFill>
            </a:endParaRPr>
          </a:p>
        </p:txBody>
      </p:sp>
      <p:sp>
        <p:nvSpPr>
          <p:cNvPr id="7" name="Rectangle 6"/>
          <p:cNvSpPr/>
          <p:nvPr/>
        </p:nvSpPr>
        <p:spPr>
          <a:xfrm>
            <a:off x="582542" y="4915878"/>
            <a:ext cx="556229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 Promise Fulfilled</a:t>
            </a:r>
          </a:p>
        </p:txBody>
      </p:sp>
      <p:pic>
        <p:nvPicPr>
          <p:cNvPr id="13"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68" y="598715"/>
            <a:ext cx="1730828" cy="17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8" y="0"/>
            <a:ext cx="12200158" cy="6858000"/>
            <a:chOff x="-8158" y="0"/>
            <a:chExt cx="12200158" cy="6858000"/>
          </a:xfrm>
        </p:grpSpPr>
        <p:pic>
          <p:nvPicPr>
            <p:cNvPr id="4"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158" y="0"/>
              <a:ext cx="12200158" cy="6858000"/>
              <a:chOff x="-8158" y="0"/>
              <a:chExt cx="12200158" cy="6542315"/>
            </a:xfrm>
          </p:grpSpPr>
          <p:sp>
            <p:nvSpPr>
              <p:cNvPr id="6" name="Rectangle 5"/>
              <p:cNvSpPr/>
              <p:nvPr/>
            </p:nvSpPr>
            <p:spPr>
              <a:xfrm>
                <a:off x="0" y="0"/>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24004"/>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250372"/>
                <a:ext cx="12192000" cy="251880"/>
                <a:chOff x="0" y="968829"/>
                <a:chExt cx="12192000" cy="251880"/>
              </a:xfrm>
            </p:grpSpPr>
            <p:sp>
              <p:nvSpPr>
                <p:cNvPr id="85" name="Rectangle 84"/>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8158" y="664029"/>
                <a:ext cx="2163529" cy="5551714"/>
                <a:chOff x="-8158" y="664029"/>
                <a:chExt cx="2163529" cy="5551714"/>
              </a:xfrm>
            </p:grpSpPr>
            <p:sp>
              <p:nvSpPr>
                <p:cNvPr id="73" name="Rectangle 72"/>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flipH="1">
                <a:off x="10028471" y="685800"/>
                <a:ext cx="2163529" cy="5551714"/>
                <a:chOff x="-8158" y="664029"/>
                <a:chExt cx="2163529" cy="5551714"/>
              </a:xfrm>
            </p:grpSpPr>
            <p:sp>
              <p:nvSpPr>
                <p:cNvPr id="61" name="Rectangle 60"/>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0" y="6226629"/>
                <a:ext cx="12192000" cy="17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400801"/>
                <a:ext cx="12192000" cy="141514"/>
                <a:chOff x="0" y="968829"/>
                <a:chExt cx="12192000" cy="251880"/>
              </a:xfrm>
            </p:grpSpPr>
            <p:sp>
              <p:nvSpPr>
                <p:cNvPr id="13" name="Rectangle 12"/>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pic>
        <p:nvPicPr>
          <p:cNvPr id="133" name="Picture 6" descr="Image result for apostle paul in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090" y="1121228"/>
            <a:ext cx="4246542" cy="4974772"/>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1055914" y="2950028"/>
            <a:ext cx="2558144" cy="1384995"/>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Paul is then taken to Rome</a:t>
            </a:r>
          </a:p>
        </p:txBody>
      </p:sp>
      <p:sp>
        <p:nvSpPr>
          <p:cNvPr id="135" name="Rectangle 134"/>
          <p:cNvSpPr/>
          <p:nvPr/>
        </p:nvSpPr>
        <p:spPr>
          <a:xfrm>
            <a:off x="0" y="6163976"/>
            <a:ext cx="6836228" cy="400110"/>
          </a:xfrm>
          <a:prstGeom prst="rect">
            <a:avLst/>
          </a:prstGeom>
        </p:spPr>
        <p:txBody>
          <a:bodyPr wrap="square">
            <a:spAutoFit/>
          </a:bodyPr>
          <a:lstStyle/>
          <a:p>
            <a:r>
              <a:rPr lang="en-US" sz="2000" dirty="0"/>
              <a:t>Acts 28:16</a:t>
            </a:r>
          </a:p>
        </p:txBody>
      </p:sp>
      <p:sp>
        <p:nvSpPr>
          <p:cNvPr id="136" name="Rectangle 135"/>
          <p:cNvSpPr/>
          <p:nvPr/>
        </p:nvSpPr>
        <p:spPr>
          <a:xfrm>
            <a:off x="8153398" y="2899007"/>
            <a:ext cx="2775857" cy="923330"/>
          </a:xfrm>
          <a:prstGeom prst="rect">
            <a:avLst/>
          </a:prstGeom>
        </p:spPr>
        <p:txBody>
          <a:bodyPr wrap="square">
            <a:spAutoFit/>
          </a:bodyPr>
          <a:lstStyle/>
          <a:p>
            <a:r>
              <a:rPr lang="en-US" i="1" dirty="0">
                <a:solidFill>
                  <a:srgbClr val="FFFF00"/>
                </a:solidFill>
                <a:latin typeface="Open Sans"/>
              </a:rPr>
              <a:t>“Paul was suffered to dwell by himself with a soldier that kept him” </a:t>
            </a:r>
          </a:p>
        </p:txBody>
      </p:sp>
    </p:spTree>
    <p:extLst>
      <p:ext uri="{BB962C8B-B14F-4D97-AF65-F5344CB8AC3E}">
        <p14:creationId xmlns:p14="http://schemas.microsoft.com/office/powerpoint/2010/main" val="69444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Spiritual Whirlwinds</a:t>
            </a:r>
            <a:endParaRPr lang="en-US" sz="4400" dirty="0">
              <a:solidFill>
                <a:schemeClr val="bg1"/>
              </a:solidFill>
              <a:latin typeface="Arial Rounded MT Bold" panose="020F0704030504030204" pitchFamily="34" charset="0"/>
            </a:endParaRP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28:1-5</a:t>
            </a:r>
          </a:p>
        </p:txBody>
      </p:sp>
      <p:sp>
        <p:nvSpPr>
          <p:cNvPr id="5" name="Rectangle 4"/>
          <p:cNvSpPr/>
          <p:nvPr/>
        </p:nvSpPr>
        <p:spPr>
          <a:xfrm>
            <a:off x="816429" y="2869365"/>
            <a:ext cx="4865915" cy="954107"/>
          </a:xfrm>
          <a:prstGeom prst="rect">
            <a:avLst/>
          </a:prstGeom>
        </p:spPr>
        <p:txBody>
          <a:bodyPr wrap="square">
            <a:spAutoFit/>
          </a:bodyPr>
          <a:lstStyle/>
          <a:p>
            <a:pPr algn="ctr"/>
            <a:r>
              <a:rPr lang="en-US" sz="2800" dirty="0">
                <a:solidFill>
                  <a:schemeClr val="bg1"/>
                </a:solidFill>
                <a:effectLst>
                  <a:glow rad="228600">
                    <a:schemeClr val="accent3">
                      <a:satMod val="175000"/>
                      <a:alpha val="40000"/>
                    </a:schemeClr>
                  </a:glow>
                </a:effectLst>
              </a:rPr>
              <a:t>Some trials and difficulties that can be likened to whirlwinds</a:t>
            </a:r>
            <a:endParaRPr lang="en-US" sz="2800" i="1" dirty="0">
              <a:solidFill>
                <a:schemeClr val="bg1"/>
              </a:solidFill>
              <a:effectLst>
                <a:glow rad="228600">
                  <a:schemeClr val="accent3">
                    <a:satMod val="175000"/>
                    <a:alpha val="40000"/>
                  </a:schemeClr>
                </a:glow>
              </a:effectLst>
            </a:endParaRPr>
          </a:p>
        </p:txBody>
      </p:sp>
      <p:sp>
        <p:nvSpPr>
          <p:cNvPr id="16" name="Rectangle 15"/>
          <p:cNvSpPr/>
          <p:nvPr/>
        </p:nvSpPr>
        <p:spPr>
          <a:xfrm>
            <a:off x="555171" y="1122793"/>
            <a:ext cx="5529943" cy="1477328"/>
          </a:xfrm>
          <a:prstGeom prst="rect">
            <a:avLst/>
          </a:prstGeom>
        </p:spPr>
        <p:txBody>
          <a:bodyPr wrap="square">
            <a:spAutoFit/>
          </a:bodyPr>
          <a:lstStyle/>
          <a:p>
            <a:r>
              <a:rPr lang="en-US" dirty="0">
                <a:solidFill>
                  <a:schemeClr val="bg1"/>
                </a:solidFill>
                <a:latin typeface="Arial" panose="020B0604020202020204" pitchFamily="34" charset="0"/>
              </a:rPr>
              <a:t>A </a:t>
            </a:r>
            <a:r>
              <a:rPr lang="en-US" b="1" dirty="0">
                <a:solidFill>
                  <a:schemeClr val="bg1"/>
                </a:solidFill>
                <a:latin typeface="Arial" panose="020B0604020202020204" pitchFamily="34" charset="0"/>
              </a:rPr>
              <a:t>whirlwind</a:t>
            </a:r>
            <a:r>
              <a:rPr lang="en-US" dirty="0">
                <a:solidFill>
                  <a:schemeClr val="bg1"/>
                </a:solidFill>
                <a:latin typeface="Arial" panose="020B0604020202020204" pitchFamily="34" charset="0"/>
              </a:rPr>
              <a:t> is a weather phenomenon in which a vortex of wind (a vertically oriented rotating column of air) forms due to instabilities and turbulence created by heating and flow (current) gradients. (5)</a:t>
            </a:r>
            <a:endParaRPr lang="en-US" dirty="0">
              <a:solidFill>
                <a:schemeClr val="bg1"/>
              </a:solidFill>
            </a:endParaRPr>
          </a:p>
        </p:txBody>
      </p:sp>
      <p:pic>
        <p:nvPicPr>
          <p:cNvPr id="14340" name="Picture 4" descr="https://www.lds.org/bc/content/shared/content/images/magazines/liahona/2014/05/tornado-storm-weather_1242720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260" y="979714"/>
            <a:ext cx="428625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920218" y="4076699"/>
            <a:ext cx="7400926" cy="1495221"/>
            <a:chOff x="317046" y="4718957"/>
            <a:chExt cx="7400926" cy="1495221"/>
          </a:xfrm>
        </p:grpSpPr>
        <p:sp>
          <p:nvSpPr>
            <p:cNvPr id="17" name="Rectangle 16"/>
            <p:cNvSpPr/>
            <p:nvPr/>
          </p:nvSpPr>
          <p:spPr>
            <a:xfrm>
              <a:off x="1621972" y="4736850"/>
              <a:ext cx="6096000" cy="1477328"/>
            </a:xfrm>
            <a:prstGeom prst="rect">
              <a:avLst/>
            </a:prstGeom>
          </p:spPr>
          <p:txBody>
            <a:bodyPr>
              <a:spAutoFit/>
            </a:bodyPr>
            <a:lstStyle/>
            <a:p>
              <a:r>
                <a:rPr lang="en-US" dirty="0">
                  <a:solidFill>
                    <a:schemeClr val="bg1"/>
                  </a:solidFill>
                  <a:latin typeface="Open Sans"/>
                </a:rPr>
                <a:t>“The worst whirlwinds are the temptations of the adversary. Sin has always been part of the world, but it has never been so accessible, insatiable, and acceptable. There is, of course, a powerful force that will subdue the whirlwinds of sin. It is called repentance.” (6)</a:t>
              </a:r>
              <a:endParaRPr lang="en-US" dirty="0">
                <a:solidFill>
                  <a:schemeClr val="bg1"/>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46" y="4718957"/>
              <a:ext cx="1085850" cy="1447800"/>
            </a:xfrm>
            <a:prstGeom prst="rect">
              <a:avLst/>
            </a:prstGeom>
          </p:spPr>
        </p:pic>
      </p:grpSp>
      <p:sp>
        <p:nvSpPr>
          <p:cNvPr id="20" name="Rectangle 19"/>
          <p:cNvSpPr/>
          <p:nvPr/>
        </p:nvSpPr>
        <p:spPr>
          <a:xfrm>
            <a:off x="3113314" y="5903464"/>
            <a:ext cx="6096000" cy="646331"/>
          </a:xfrm>
          <a:prstGeom prst="rect">
            <a:avLst/>
          </a:prstGeom>
        </p:spPr>
        <p:txBody>
          <a:bodyPr>
            <a:spAutoFit/>
          </a:bodyPr>
          <a:lstStyle/>
          <a:p>
            <a:r>
              <a:rPr lang="en-US" dirty="0">
                <a:solidFill>
                  <a:schemeClr val="bg1"/>
                </a:solidFill>
                <a:latin typeface="Open Sans"/>
              </a:rPr>
              <a:t>“…whirlwinds for what they are—tests, temptations, distractions, or challenges to help you grow.”</a:t>
            </a:r>
            <a:endParaRPr lang="en-US" dirty="0">
              <a:solidFill>
                <a:schemeClr val="bg1"/>
              </a:solidFill>
            </a:endParaRPr>
          </a:p>
        </p:txBody>
      </p:sp>
    </p:spTree>
    <p:extLst>
      <p:ext uri="{BB962C8B-B14F-4D97-AF65-F5344CB8AC3E}">
        <p14:creationId xmlns:p14="http://schemas.microsoft.com/office/powerpoint/2010/main" val="19544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8" y="0"/>
            <a:ext cx="12200158" cy="6858000"/>
            <a:chOff x="-8158" y="0"/>
            <a:chExt cx="12200158" cy="6858000"/>
          </a:xfrm>
        </p:grpSpPr>
        <p:pic>
          <p:nvPicPr>
            <p:cNvPr id="4"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158" y="0"/>
              <a:ext cx="12200158" cy="6858000"/>
              <a:chOff x="-8158" y="0"/>
              <a:chExt cx="12200158" cy="6542315"/>
            </a:xfrm>
          </p:grpSpPr>
          <p:sp>
            <p:nvSpPr>
              <p:cNvPr id="6" name="Rectangle 5"/>
              <p:cNvSpPr/>
              <p:nvPr/>
            </p:nvSpPr>
            <p:spPr>
              <a:xfrm>
                <a:off x="0" y="0"/>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24004"/>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250372"/>
                <a:ext cx="12192000" cy="251880"/>
                <a:chOff x="0" y="968829"/>
                <a:chExt cx="12192000" cy="251880"/>
              </a:xfrm>
            </p:grpSpPr>
            <p:sp>
              <p:nvSpPr>
                <p:cNvPr id="85" name="Rectangle 84"/>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8158" y="664029"/>
                <a:ext cx="2163529" cy="5551714"/>
                <a:chOff x="-8158" y="664029"/>
                <a:chExt cx="2163529" cy="5551714"/>
              </a:xfrm>
            </p:grpSpPr>
            <p:sp>
              <p:nvSpPr>
                <p:cNvPr id="73" name="Rectangle 72"/>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flipH="1">
                <a:off x="10028471" y="685800"/>
                <a:ext cx="2163529" cy="5551714"/>
                <a:chOff x="-8158" y="664029"/>
                <a:chExt cx="2163529" cy="5551714"/>
              </a:xfrm>
            </p:grpSpPr>
            <p:sp>
              <p:nvSpPr>
                <p:cNvPr id="61" name="Rectangle 60"/>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0" y="6226629"/>
                <a:ext cx="12192000" cy="17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400801"/>
                <a:ext cx="12192000" cy="141514"/>
                <a:chOff x="0" y="968829"/>
                <a:chExt cx="12192000" cy="251880"/>
              </a:xfrm>
            </p:grpSpPr>
            <p:sp>
              <p:nvSpPr>
                <p:cNvPr id="13" name="Rectangle 12"/>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sp>
        <p:nvSpPr>
          <p:cNvPr id="135" name="Rectangle 134"/>
          <p:cNvSpPr/>
          <p:nvPr/>
        </p:nvSpPr>
        <p:spPr>
          <a:xfrm>
            <a:off x="-97972" y="6185747"/>
            <a:ext cx="6836228" cy="369332"/>
          </a:xfrm>
          <a:prstGeom prst="rect">
            <a:avLst/>
          </a:prstGeom>
        </p:spPr>
        <p:txBody>
          <a:bodyPr wrap="square">
            <a:spAutoFit/>
          </a:bodyPr>
          <a:lstStyle/>
          <a:p>
            <a:r>
              <a:rPr lang="en-US" dirty="0"/>
              <a:t>Acts 28:17-31</a:t>
            </a:r>
          </a:p>
        </p:txBody>
      </p:sp>
      <p:sp>
        <p:nvSpPr>
          <p:cNvPr id="3" name="Rectangle 2"/>
          <p:cNvSpPr/>
          <p:nvPr/>
        </p:nvSpPr>
        <p:spPr>
          <a:xfrm>
            <a:off x="2797631" y="1210385"/>
            <a:ext cx="6651170" cy="5078313"/>
          </a:xfrm>
          <a:prstGeom prst="rect">
            <a:avLst/>
          </a:prstGeom>
        </p:spPr>
        <p:txBody>
          <a:bodyPr wrap="square">
            <a:spAutoFit/>
          </a:bodyPr>
          <a:lstStyle/>
          <a:p>
            <a:r>
              <a:rPr lang="en-US" dirty="0">
                <a:solidFill>
                  <a:schemeClr val="bg1"/>
                </a:solidFill>
                <a:latin typeface="Open Sans"/>
              </a:rPr>
              <a:t>“As far as we know, Paul was the first missionary to preach the gospel in Rome. As he had done in other cities, Paul preached first to the Jews, some of whom believed him, and then turned his attention to ‘all that came in unto him’, many of whom were likely Gentiles. </a:t>
            </a:r>
          </a:p>
          <a:p>
            <a:endParaRPr lang="en-US" dirty="0">
              <a:solidFill>
                <a:schemeClr val="bg1"/>
              </a:solidFill>
              <a:latin typeface="Open Sans"/>
            </a:endParaRPr>
          </a:p>
          <a:p>
            <a:r>
              <a:rPr lang="en-US" dirty="0">
                <a:solidFill>
                  <a:schemeClr val="bg1"/>
                </a:solidFill>
                <a:latin typeface="Open Sans"/>
              </a:rPr>
              <a:t>While under house arrest, Paul wrote what some term his ‘prison epistles’—Colossians, Ephesians, Philemon, and Philippians. </a:t>
            </a:r>
          </a:p>
          <a:p>
            <a:endParaRPr lang="en-US" dirty="0">
              <a:solidFill>
                <a:schemeClr val="bg1"/>
              </a:solidFill>
              <a:latin typeface="Open Sans"/>
            </a:endParaRPr>
          </a:p>
          <a:p>
            <a:r>
              <a:rPr lang="en-US" dirty="0">
                <a:solidFill>
                  <a:schemeClr val="bg1"/>
                </a:solidFill>
                <a:latin typeface="Open Sans"/>
              </a:rPr>
              <a:t>After he spent two years under house arrest in Rome, it is believed that Paul was tried and released and that he thereafter ministered in Asia, Greece, and perhaps Spain before being imprisoned again in Rome. ‘</a:t>
            </a:r>
          </a:p>
          <a:p>
            <a:endParaRPr lang="en-US" dirty="0">
              <a:solidFill>
                <a:schemeClr val="bg1"/>
              </a:solidFill>
              <a:latin typeface="Open Sans"/>
            </a:endParaRPr>
          </a:p>
          <a:p>
            <a:r>
              <a:rPr lang="en-US" dirty="0">
                <a:solidFill>
                  <a:schemeClr val="bg1"/>
                </a:solidFill>
                <a:latin typeface="Open Sans"/>
              </a:rPr>
              <a:t>According to tradition, he was killed during the persecutions under Nero, sometime between A.D. 64 and 68. Paul alluded to his future death in 2 Timothy 4:6–8.” </a:t>
            </a:r>
            <a:endParaRPr lang="en-US" dirty="0">
              <a:solidFill>
                <a:schemeClr val="bg1"/>
              </a:solidFill>
            </a:endParaRPr>
          </a:p>
        </p:txBody>
      </p:sp>
      <p:sp>
        <p:nvSpPr>
          <p:cNvPr id="138" name="Rectangle 137"/>
          <p:cNvSpPr/>
          <p:nvPr/>
        </p:nvSpPr>
        <p:spPr>
          <a:xfrm>
            <a:off x="11725206" y="6194363"/>
            <a:ext cx="466794" cy="369332"/>
          </a:xfrm>
          <a:prstGeom prst="rect">
            <a:avLst/>
          </a:prstGeom>
        </p:spPr>
        <p:txBody>
          <a:bodyPr wrap="none">
            <a:spAutoFit/>
          </a:bodyPr>
          <a:lstStyle/>
          <a:p>
            <a:r>
              <a:rPr lang="en-US" dirty="0">
                <a:latin typeface="Open Sans"/>
              </a:rPr>
              <a:t>(8)</a:t>
            </a:r>
            <a:endParaRPr lang="en-US" dirty="0"/>
          </a:p>
        </p:txBody>
      </p:sp>
      <p:grpSp>
        <p:nvGrpSpPr>
          <p:cNvPr id="139" name="Group 94"/>
          <p:cNvGrpSpPr/>
          <p:nvPr/>
        </p:nvGrpSpPr>
        <p:grpSpPr>
          <a:xfrm>
            <a:off x="9135612" y="2906485"/>
            <a:ext cx="1673902" cy="3646714"/>
            <a:chOff x="4405860" y="139189"/>
            <a:chExt cx="2861871" cy="6475262"/>
          </a:xfrm>
        </p:grpSpPr>
        <p:grpSp>
          <p:nvGrpSpPr>
            <p:cNvPr id="140" name="Group 86"/>
            <p:cNvGrpSpPr/>
            <p:nvPr/>
          </p:nvGrpSpPr>
          <p:grpSpPr>
            <a:xfrm rot="2107423">
              <a:off x="4802579" y="139189"/>
              <a:ext cx="743864" cy="1806453"/>
              <a:chOff x="7696200" y="914400"/>
              <a:chExt cx="685800" cy="2438400"/>
            </a:xfrm>
          </p:grpSpPr>
          <p:sp>
            <p:nvSpPr>
              <p:cNvPr id="180" name="Moon 17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87"/>
            <p:cNvGrpSpPr/>
            <p:nvPr/>
          </p:nvGrpSpPr>
          <p:grpSpPr>
            <a:xfrm rot="19262140" flipH="1">
              <a:off x="6126313" y="231425"/>
              <a:ext cx="743864" cy="1645187"/>
              <a:chOff x="7696200" y="914400"/>
              <a:chExt cx="685800" cy="2438400"/>
            </a:xfrm>
          </p:grpSpPr>
          <p:sp>
            <p:nvSpPr>
              <p:cNvPr id="176" name="Moon 17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7"/>
            <p:cNvGrpSpPr/>
            <p:nvPr/>
          </p:nvGrpSpPr>
          <p:grpSpPr>
            <a:xfrm rot="562843">
              <a:off x="5697438" y="5840305"/>
              <a:ext cx="666047" cy="774146"/>
              <a:chOff x="6106804" y="4039302"/>
              <a:chExt cx="666047" cy="774146"/>
            </a:xfrm>
          </p:grpSpPr>
          <p:sp>
            <p:nvSpPr>
              <p:cNvPr id="173" name="Oval 17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47"/>
            <p:cNvGrpSpPr/>
            <p:nvPr/>
          </p:nvGrpSpPr>
          <p:grpSpPr>
            <a:xfrm rot="2613352">
              <a:off x="5128037" y="5761712"/>
              <a:ext cx="666047" cy="774146"/>
              <a:chOff x="6106804" y="4039302"/>
              <a:chExt cx="666047" cy="774146"/>
            </a:xfrm>
          </p:grpSpPr>
          <p:sp>
            <p:nvSpPr>
              <p:cNvPr id="170" name="Oval 16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57"/>
            <p:cNvGrpSpPr/>
            <p:nvPr/>
          </p:nvGrpSpPr>
          <p:grpSpPr>
            <a:xfrm>
              <a:off x="4953000" y="5334000"/>
              <a:ext cx="1828800" cy="609600"/>
              <a:chOff x="1371600" y="3962400"/>
              <a:chExt cx="6705600" cy="2057400"/>
            </a:xfrm>
          </p:grpSpPr>
          <p:grpSp>
            <p:nvGrpSpPr>
              <p:cNvPr id="158" name="Group 195"/>
              <p:cNvGrpSpPr/>
              <p:nvPr/>
            </p:nvGrpSpPr>
            <p:grpSpPr>
              <a:xfrm>
                <a:off x="1371600" y="3962400"/>
                <a:ext cx="1676400" cy="2057400"/>
                <a:chOff x="1371600" y="3962400"/>
                <a:chExt cx="1676400" cy="2057400"/>
              </a:xfrm>
            </p:grpSpPr>
            <p:sp>
              <p:nvSpPr>
                <p:cNvPr id="168" name="Right Arrow Callout 16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96"/>
              <p:cNvGrpSpPr/>
              <p:nvPr/>
            </p:nvGrpSpPr>
            <p:grpSpPr>
              <a:xfrm>
                <a:off x="3048000" y="3962400"/>
                <a:ext cx="1676400" cy="2057400"/>
                <a:chOff x="1371600" y="3962400"/>
                <a:chExt cx="1676400" cy="2057400"/>
              </a:xfrm>
            </p:grpSpPr>
            <p:sp>
              <p:nvSpPr>
                <p:cNvPr id="166" name="Right Arrow Callout 16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99"/>
              <p:cNvGrpSpPr/>
              <p:nvPr/>
            </p:nvGrpSpPr>
            <p:grpSpPr>
              <a:xfrm>
                <a:off x="4724400" y="3962400"/>
                <a:ext cx="1676400" cy="2057400"/>
                <a:chOff x="1371600" y="3962400"/>
                <a:chExt cx="1676400" cy="2057400"/>
              </a:xfrm>
            </p:grpSpPr>
            <p:sp>
              <p:nvSpPr>
                <p:cNvPr id="164" name="Right Arrow Callout 16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02"/>
              <p:cNvGrpSpPr/>
              <p:nvPr/>
            </p:nvGrpSpPr>
            <p:grpSpPr>
              <a:xfrm>
                <a:off x="6400800" y="3962400"/>
                <a:ext cx="1676400" cy="2057400"/>
                <a:chOff x="1371600" y="3962400"/>
                <a:chExt cx="1676400" cy="2057400"/>
              </a:xfrm>
            </p:grpSpPr>
            <p:sp>
              <p:nvSpPr>
                <p:cNvPr id="162" name="Right Arrow Callout 16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Cloud 154"/>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Delay 155"/>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99"/>
          <p:cNvGrpSpPr/>
          <p:nvPr/>
        </p:nvGrpSpPr>
        <p:grpSpPr>
          <a:xfrm>
            <a:off x="1349381" y="2558143"/>
            <a:ext cx="1448248" cy="4038600"/>
            <a:chOff x="2743200" y="533400"/>
            <a:chExt cx="1828800" cy="5099810"/>
          </a:xfrm>
        </p:grpSpPr>
        <p:grpSp>
          <p:nvGrpSpPr>
            <p:cNvPr id="185" name="Group 47"/>
            <p:cNvGrpSpPr/>
            <p:nvPr/>
          </p:nvGrpSpPr>
          <p:grpSpPr>
            <a:xfrm rot="19619112">
              <a:off x="3805170" y="4950946"/>
              <a:ext cx="474358" cy="682264"/>
              <a:chOff x="6229710" y="4039302"/>
              <a:chExt cx="543141" cy="774146"/>
            </a:xfrm>
          </p:grpSpPr>
          <p:sp>
            <p:nvSpPr>
              <p:cNvPr id="227" name="Oval 226"/>
              <p:cNvSpPr/>
              <p:nvPr/>
            </p:nvSpPr>
            <p:spPr>
              <a:xfrm rot="20163506">
                <a:off x="6229710" y="4039302"/>
                <a:ext cx="543141" cy="77414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47"/>
            <p:cNvGrpSpPr/>
            <p:nvPr/>
          </p:nvGrpSpPr>
          <p:grpSpPr>
            <a:xfrm rot="4657211">
              <a:off x="2966270" y="4916669"/>
              <a:ext cx="474358" cy="682264"/>
              <a:chOff x="6229710" y="4039302"/>
              <a:chExt cx="543141" cy="774146"/>
            </a:xfrm>
          </p:grpSpPr>
          <p:sp>
            <p:nvSpPr>
              <p:cNvPr id="225" name="Oval 224"/>
              <p:cNvSpPr/>
              <p:nvPr/>
            </p:nvSpPr>
            <p:spPr>
              <a:xfrm rot="20163506">
                <a:off x="6229710" y="4039302"/>
                <a:ext cx="543141" cy="77414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Oval 186"/>
            <p:cNvSpPr/>
            <p:nvPr/>
          </p:nvSpPr>
          <p:spPr>
            <a:xfrm rot="5558109">
              <a:off x="2757092" y="4442706"/>
              <a:ext cx="1218564" cy="4287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5156872">
              <a:off x="3290493" y="4442706"/>
              <a:ext cx="1218564" cy="4287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2743200" y="3886200"/>
              <a:ext cx="1828800" cy="762000"/>
            </a:xfrm>
            <a:prstGeom prst="trapezoid">
              <a:avLst>
                <a:gd name="adj" fmla="val 36336"/>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5558109">
              <a:off x="2383967" y="3136360"/>
              <a:ext cx="1218564" cy="2919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4924508">
              <a:off x="3734119" y="3080675"/>
              <a:ext cx="1218564" cy="2919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327639">
              <a:off x="3051123" y="1809225"/>
              <a:ext cx="347929" cy="1184527"/>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9513516">
              <a:off x="3910532" y="2115412"/>
              <a:ext cx="457252" cy="810592"/>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2819400" y="1524000"/>
              <a:ext cx="1713208" cy="2747413"/>
            </a:xfrm>
            <a:prstGeom prst="trapezoid">
              <a:avLst>
                <a:gd name="adj" fmla="val 363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0800000">
              <a:off x="3429000" y="1981200"/>
              <a:ext cx="533400" cy="5334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70"/>
            <p:cNvGrpSpPr/>
            <p:nvPr/>
          </p:nvGrpSpPr>
          <p:grpSpPr>
            <a:xfrm>
              <a:off x="2819400" y="533400"/>
              <a:ext cx="1676400" cy="1600200"/>
              <a:chOff x="4191000" y="1219200"/>
              <a:chExt cx="1600200" cy="1360170"/>
            </a:xfrm>
          </p:grpSpPr>
          <p:sp>
            <p:nvSpPr>
              <p:cNvPr id="210" name="Oval 209"/>
              <p:cNvSpPr/>
              <p:nvPr/>
            </p:nvSpPr>
            <p:spPr>
              <a:xfrm>
                <a:off x="4191000" y="1219200"/>
                <a:ext cx="1600200" cy="1295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330148" y="1600200"/>
                <a:ext cx="1391478" cy="979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14"/>
              <p:cNvSpPr/>
              <p:nvPr/>
            </p:nvSpPr>
            <p:spPr>
              <a:xfrm rot="16200000">
                <a:off x="4654601"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6200000">
                <a:off x="4863323"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6200000">
                <a:off x="4863323"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6200000">
                <a:off x="5072045"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21220554">
                <a:off x="5190761" y="1467916"/>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0139536">
                <a:off x="5249384" y="1657834"/>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345697">
                <a:off x="5337641" y="1878423"/>
                <a:ext cx="328168" cy="40896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1337888">
                <a:off x="4365893" y="1551495"/>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11801682">
                <a:off x="4383995" y="1884064"/>
                <a:ext cx="307828" cy="460058"/>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535308">
                <a:off x="4349464" y="1369332"/>
                <a:ext cx="337537" cy="88763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9313075">
                <a:off x="5232009" y="1278849"/>
                <a:ext cx="371876" cy="87641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4729191">
                <a:off x="4581710" y="1064749"/>
                <a:ext cx="456801" cy="96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313075">
                <a:off x="5263287" y="1400119"/>
                <a:ext cx="371876" cy="2943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80"/>
            <p:cNvGrpSpPr/>
            <p:nvPr/>
          </p:nvGrpSpPr>
          <p:grpSpPr>
            <a:xfrm rot="21142156">
              <a:off x="3125984" y="2111469"/>
              <a:ext cx="973574" cy="2387177"/>
              <a:chOff x="5181600" y="1557204"/>
              <a:chExt cx="1404030" cy="3471996"/>
            </a:xfrm>
          </p:grpSpPr>
          <p:sp>
            <p:nvSpPr>
              <p:cNvPr id="207" name="Moon 206"/>
              <p:cNvSpPr/>
              <p:nvPr/>
            </p:nvSpPr>
            <p:spPr>
              <a:xfrm rot="20249247">
                <a:off x="5760056" y="1557204"/>
                <a:ext cx="825574"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0249247">
                <a:off x="5181600" y="1752600"/>
                <a:ext cx="1219200"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0249247">
                <a:off x="5625663" y="1647730"/>
                <a:ext cx="808849"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81"/>
            <p:cNvGrpSpPr/>
            <p:nvPr/>
          </p:nvGrpSpPr>
          <p:grpSpPr>
            <a:xfrm rot="17336550">
              <a:off x="3387969" y="1962808"/>
              <a:ext cx="599888" cy="842740"/>
              <a:chOff x="5189219" y="1745657"/>
              <a:chExt cx="1312440" cy="3360996"/>
            </a:xfrm>
          </p:grpSpPr>
          <p:sp>
            <p:nvSpPr>
              <p:cNvPr id="204" name="Moon 203"/>
              <p:cNvSpPr/>
              <p:nvPr/>
            </p:nvSpPr>
            <p:spPr>
              <a:xfrm rot="20249247">
                <a:off x="5670926" y="1752771"/>
                <a:ext cx="830733" cy="3066913"/>
              </a:xfrm>
              <a:prstGeom prst="moon">
                <a:avLst>
                  <a:gd name="adj" fmla="val 6031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20249247">
                <a:off x="5189219" y="1830052"/>
                <a:ext cx="1019231" cy="3276601"/>
              </a:xfrm>
              <a:prstGeom prst="moon">
                <a:avLst>
                  <a:gd name="adj" fmla="val 6162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20249247">
                <a:off x="5460815" y="1745657"/>
                <a:ext cx="808850" cy="3276601"/>
              </a:xfrm>
              <a:prstGeom prst="moon">
                <a:avLst>
                  <a:gd name="adj" fmla="val 7004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79"/>
            <p:cNvGrpSpPr/>
            <p:nvPr/>
          </p:nvGrpSpPr>
          <p:grpSpPr>
            <a:xfrm>
              <a:off x="3200400" y="2057400"/>
              <a:ext cx="381000" cy="405669"/>
              <a:chOff x="7351776" y="1481328"/>
              <a:chExt cx="1271016" cy="1353312"/>
            </a:xfrm>
          </p:grpSpPr>
          <p:sp>
            <p:nvSpPr>
              <p:cNvPr id="200" name="Oval 199"/>
              <p:cNvSpPr/>
              <p:nvPr/>
            </p:nvSpPr>
            <p:spPr>
              <a:xfrm>
                <a:off x="7351776" y="1481328"/>
                <a:ext cx="1271016" cy="1353312"/>
              </a:xfrm>
              <a:prstGeom prst="ellipse">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200"/>
              <p:cNvSpPr/>
              <p:nvPr/>
            </p:nvSpPr>
            <p:spPr>
              <a:xfrm>
                <a:off x="7391400" y="1524000"/>
                <a:ext cx="1219200" cy="1295400"/>
              </a:xfrm>
              <a:prstGeom prst="quadArrow">
                <a:avLst>
                  <a:gd name="adj1" fmla="val 18000"/>
                  <a:gd name="adj2" fmla="val 22500"/>
                  <a:gd name="adj3" fmla="val 2250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2324333">
                <a:off x="7394380" y="1494755"/>
                <a:ext cx="1219200" cy="1295400"/>
              </a:xfrm>
              <a:prstGeom prst="quadArrow">
                <a:avLst>
                  <a:gd name="adj1" fmla="val 5593"/>
                  <a:gd name="adj2" fmla="val 14773"/>
                  <a:gd name="adj3" fmla="val 2250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903464" y="2033016"/>
                <a:ext cx="228600" cy="228600"/>
              </a:xfrm>
              <a:prstGeom prst="ellipse">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301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wipe(down)">
                                      <p:cBhvr>
                                        <p:cTn id="17" dur="580">
                                          <p:stCondLst>
                                            <p:cond delay="0"/>
                                          </p:stCondLst>
                                        </p:cTn>
                                        <p:tgtEl>
                                          <p:spTgt spid="184"/>
                                        </p:tgtEl>
                                      </p:cBhvr>
                                    </p:animEffect>
                                    <p:anim calcmode="lin" valueType="num">
                                      <p:cBhvr>
                                        <p:cTn id="18"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23" dur="26">
                                          <p:stCondLst>
                                            <p:cond delay="650"/>
                                          </p:stCondLst>
                                        </p:cTn>
                                        <p:tgtEl>
                                          <p:spTgt spid="184"/>
                                        </p:tgtEl>
                                      </p:cBhvr>
                                      <p:to x="100000" y="60000"/>
                                    </p:animScale>
                                    <p:animScale>
                                      <p:cBhvr>
                                        <p:cTn id="24" dur="166" decel="50000">
                                          <p:stCondLst>
                                            <p:cond delay="676"/>
                                          </p:stCondLst>
                                        </p:cTn>
                                        <p:tgtEl>
                                          <p:spTgt spid="184"/>
                                        </p:tgtEl>
                                      </p:cBhvr>
                                      <p:to x="100000" y="100000"/>
                                    </p:animScale>
                                    <p:animScale>
                                      <p:cBhvr>
                                        <p:cTn id="25" dur="26">
                                          <p:stCondLst>
                                            <p:cond delay="1312"/>
                                          </p:stCondLst>
                                        </p:cTn>
                                        <p:tgtEl>
                                          <p:spTgt spid="184"/>
                                        </p:tgtEl>
                                      </p:cBhvr>
                                      <p:to x="100000" y="80000"/>
                                    </p:animScale>
                                    <p:animScale>
                                      <p:cBhvr>
                                        <p:cTn id="26" dur="166" decel="50000">
                                          <p:stCondLst>
                                            <p:cond delay="1338"/>
                                          </p:stCondLst>
                                        </p:cTn>
                                        <p:tgtEl>
                                          <p:spTgt spid="184"/>
                                        </p:tgtEl>
                                      </p:cBhvr>
                                      <p:to x="100000" y="100000"/>
                                    </p:animScale>
                                    <p:animScale>
                                      <p:cBhvr>
                                        <p:cTn id="27" dur="26">
                                          <p:stCondLst>
                                            <p:cond delay="1642"/>
                                          </p:stCondLst>
                                        </p:cTn>
                                        <p:tgtEl>
                                          <p:spTgt spid="184"/>
                                        </p:tgtEl>
                                      </p:cBhvr>
                                      <p:to x="100000" y="90000"/>
                                    </p:animScale>
                                    <p:animScale>
                                      <p:cBhvr>
                                        <p:cTn id="28" dur="166" decel="50000">
                                          <p:stCondLst>
                                            <p:cond delay="1668"/>
                                          </p:stCondLst>
                                        </p:cTn>
                                        <p:tgtEl>
                                          <p:spTgt spid="184"/>
                                        </p:tgtEl>
                                      </p:cBhvr>
                                      <p:to x="100000" y="100000"/>
                                    </p:animScale>
                                    <p:animScale>
                                      <p:cBhvr>
                                        <p:cTn id="29" dur="26">
                                          <p:stCondLst>
                                            <p:cond delay="1808"/>
                                          </p:stCondLst>
                                        </p:cTn>
                                        <p:tgtEl>
                                          <p:spTgt spid="184"/>
                                        </p:tgtEl>
                                      </p:cBhvr>
                                      <p:to x="100000" y="95000"/>
                                    </p:animScale>
                                    <p:animScale>
                                      <p:cBhvr>
                                        <p:cTn id="30" dur="166" decel="50000">
                                          <p:stCondLst>
                                            <p:cond delay="1834"/>
                                          </p:stCondLst>
                                        </p:cTn>
                                        <p:tgtEl>
                                          <p:spTgt spid="1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158" y="0"/>
            <a:ext cx="12200158" cy="6858000"/>
            <a:chOff x="-8158" y="0"/>
            <a:chExt cx="12200158" cy="6858000"/>
          </a:xfrm>
        </p:grpSpPr>
        <p:pic>
          <p:nvPicPr>
            <p:cNvPr id="33"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8158" y="0"/>
              <a:ext cx="12200158" cy="6858000"/>
              <a:chOff x="-8158" y="0"/>
              <a:chExt cx="12200158" cy="6542315"/>
            </a:xfrm>
          </p:grpSpPr>
          <p:sp>
            <p:nvSpPr>
              <p:cNvPr id="35" name="Rectangle 34"/>
              <p:cNvSpPr/>
              <p:nvPr/>
            </p:nvSpPr>
            <p:spPr>
              <a:xfrm>
                <a:off x="0" y="0"/>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424004"/>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0" y="250372"/>
                <a:ext cx="12192000" cy="251880"/>
                <a:chOff x="0" y="968829"/>
                <a:chExt cx="12192000" cy="251880"/>
              </a:xfrm>
            </p:grpSpPr>
            <p:sp>
              <p:nvSpPr>
                <p:cNvPr id="114" name="Rectangle 113"/>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158" y="664029"/>
                <a:ext cx="2163529" cy="5551714"/>
                <a:chOff x="-8158" y="664029"/>
                <a:chExt cx="2163529" cy="5551714"/>
              </a:xfrm>
            </p:grpSpPr>
            <p:sp>
              <p:nvSpPr>
                <p:cNvPr id="102" name="Rectangle 101"/>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flipH="1">
                <a:off x="10028471" y="685800"/>
                <a:ext cx="2163529" cy="5551714"/>
                <a:chOff x="-8158" y="664029"/>
                <a:chExt cx="2163529" cy="5551714"/>
              </a:xfrm>
            </p:grpSpPr>
            <p:sp>
              <p:nvSpPr>
                <p:cNvPr id="90" name="Rectangle 89"/>
                <p:cNvSpPr/>
                <p:nvPr/>
              </p:nvSpPr>
              <p:spPr>
                <a:xfrm>
                  <a:off x="0" y="664029"/>
                  <a:ext cx="2155371" cy="15240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0" y="816429"/>
                  <a:ext cx="1883229" cy="119742"/>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0" y="947058"/>
                  <a:ext cx="1698171"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arallelogram 60"/>
                <p:cNvSpPr/>
                <p:nvPr/>
              </p:nvSpPr>
              <p:spPr>
                <a:xfrm>
                  <a:off x="-8158" y="1088572"/>
                  <a:ext cx="1393371" cy="468086"/>
                </a:xfrm>
                <a:custGeom>
                  <a:avLst/>
                  <a:gdLst>
                    <a:gd name="connsiteX0" fmla="*/ 0 w 1371600"/>
                    <a:gd name="connsiteY0" fmla="*/ 685800 h 685800"/>
                    <a:gd name="connsiteX1" fmla="*/ 345616 w 1371600"/>
                    <a:gd name="connsiteY1" fmla="*/ 0 h 685800"/>
                    <a:gd name="connsiteX2" fmla="*/ 1371600 w 1371600"/>
                    <a:gd name="connsiteY2" fmla="*/ 0 h 685800"/>
                    <a:gd name="connsiteX3" fmla="*/ 1025984 w 1371600"/>
                    <a:gd name="connsiteY3" fmla="*/ 685800 h 685800"/>
                    <a:gd name="connsiteX4" fmla="*/ 0 w 1371600"/>
                    <a:gd name="connsiteY4" fmla="*/ 685800 h 685800"/>
                    <a:gd name="connsiteX0" fmla="*/ 13613 w 1385213"/>
                    <a:gd name="connsiteY0" fmla="*/ 685800 h 685800"/>
                    <a:gd name="connsiteX1" fmla="*/ 0 w 1385213"/>
                    <a:gd name="connsiteY1" fmla="*/ 0 h 685800"/>
                    <a:gd name="connsiteX2" fmla="*/ 1385213 w 1385213"/>
                    <a:gd name="connsiteY2" fmla="*/ 0 h 685800"/>
                    <a:gd name="connsiteX3" fmla="*/ 1039597 w 1385213"/>
                    <a:gd name="connsiteY3" fmla="*/ 685800 h 685800"/>
                    <a:gd name="connsiteX4" fmla="*/ 13613 w 1385213"/>
                    <a:gd name="connsiteY4" fmla="*/ 685800 h 685800"/>
                    <a:gd name="connsiteX0" fmla="*/ 0 w 1393371"/>
                    <a:gd name="connsiteY0" fmla="*/ 707571 h 707571"/>
                    <a:gd name="connsiteX1" fmla="*/ 8158 w 1393371"/>
                    <a:gd name="connsiteY1" fmla="*/ 0 h 707571"/>
                    <a:gd name="connsiteX2" fmla="*/ 1393371 w 1393371"/>
                    <a:gd name="connsiteY2" fmla="*/ 0 h 707571"/>
                    <a:gd name="connsiteX3" fmla="*/ 1047755 w 1393371"/>
                    <a:gd name="connsiteY3" fmla="*/ 685800 h 707571"/>
                    <a:gd name="connsiteX4" fmla="*/ 0 w 1393371"/>
                    <a:gd name="connsiteY4" fmla="*/ 707571 h 707571"/>
                    <a:gd name="connsiteX0" fmla="*/ 0 w 1393371"/>
                    <a:gd name="connsiteY0" fmla="*/ 696685 h 696685"/>
                    <a:gd name="connsiteX1" fmla="*/ 8158 w 1393371"/>
                    <a:gd name="connsiteY1" fmla="*/ 0 h 696685"/>
                    <a:gd name="connsiteX2" fmla="*/ 1393371 w 1393371"/>
                    <a:gd name="connsiteY2" fmla="*/ 0 h 696685"/>
                    <a:gd name="connsiteX3" fmla="*/ 1047755 w 1393371"/>
                    <a:gd name="connsiteY3" fmla="*/ 685800 h 696685"/>
                    <a:gd name="connsiteX4" fmla="*/ 0 w 1393371"/>
                    <a:gd name="connsiteY4" fmla="*/ 696685 h 69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696685">
                      <a:moveTo>
                        <a:pt x="0" y="696685"/>
                      </a:moveTo>
                      <a:cubicBezTo>
                        <a:pt x="2719" y="460828"/>
                        <a:pt x="5439" y="235857"/>
                        <a:pt x="8158" y="0"/>
                      </a:cubicBezTo>
                      <a:lnTo>
                        <a:pt x="1393371" y="0"/>
                      </a:lnTo>
                      <a:lnTo>
                        <a:pt x="1047755" y="685800"/>
                      </a:lnTo>
                      <a:lnTo>
                        <a:pt x="0" y="696685"/>
                      </a:lnTo>
                      <a:close/>
                    </a:path>
                  </a:pathLst>
                </a:cu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0" y="1556658"/>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0" y="1698172"/>
                  <a:ext cx="1012371" cy="398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08858"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02772" y="1828800"/>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96687" y="1839686"/>
                  <a:ext cx="163285" cy="3581400"/>
                </a:xfrm>
                <a:prstGeom prst="roundRect">
                  <a:avLst>
                    <a:gd name="adj" fmla="val 50000"/>
                  </a:avLst>
                </a:prstGeom>
                <a:solidFill>
                  <a:srgbClr val="FFD47D"/>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0" y="5682344"/>
                  <a:ext cx="1164771" cy="130628"/>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0" y="5791200"/>
                  <a:ext cx="1197429" cy="14151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0" y="5943600"/>
                  <a:ext cx="1295400" cy="272143"/>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0" y="6226629"/>
                <a:ext cx="12192000" cy="174171"/>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0" y="6400801"/>
                <a:ext cx="12192000" cy="141514"/>
                <a:chOff x="0" y="968829"/>
                <a:chExt cx="12192000" cy="251880"/>
              </a:xfrm>
            </p:grpSpPr>
            <p:sp>
              <p:nvSpPr>
                <p:cNvPr id="42" name="Rectangle 41"/>
                <p:cNvSpPr/>
                <p:nvPr/>
              </p:nvSpPr>
              <p:spPr>
                <a:xfrm>
                  <a:off x="0" y="985319"/>
                  <a:ext cx="12192000" cy="235390"/>
                </a:xfrm>
                <a:prstGeom prst="rect">
                  <a:avLst/>
                </a:prstGeom>
                <a:solidFill>
                  <a:srgbClr val="FFDF9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598714" y="968829"/>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83028"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708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1212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3716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6219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723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1227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3730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6234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8738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1242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3745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6249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8753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1256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3760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6264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8768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1271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775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6279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87829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12866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37904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62941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87978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13015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38052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63090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88127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13164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38201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863238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888276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913313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38350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63387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88424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013462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038499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63536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0885737"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1136109"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1386481"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1636853"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1887225" y="990600"/>
                  <a:ext cx="1" cy="228600"/>
                </a:xfrm>
                <a:prstGeom prst="line">
                  <a:avLst/>
                </a:prstGeom>
                <a:ln w="57150">
                  <a:solidFill>
                    <a:srgbClr val="B8AF8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sp>
        <p:nvSpPr>
          <p:cNvPr id="5" name="TextBox 4"/>
          <p:cNvSpPr txBox="1"/>
          <p:nvPr/>
        </p:nvSpPr>
        <p:spPr>
          <a:xfrm>
            <a:off x="1238978" y="1058674"/>
            <a:ext cx="10069286"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#105 </a:t>
            </a:r>
            <a:r>
              <a:rPr lang="en-US" i="1" dirty="0">
                <a:solidFill>
                  <a:schemeClr val="bg1"/>
                </a:solidFill>
              </a:rPr>
              <a:t>Master, the Tempest Is Raging or </a:t>
            </a:r>
            <a:r>
              <a:rPr lang="en-US" dirty="0">
                <a:solidFill>
                  <a:schemeClr val="bg1"/>
                </a:solidFill>
              </a:rPr>
              <a:t>#97 </a:t>
            </a:r>
            <a:r>
              <a:rPr lang="en-US" i="1" dirty="0">
                <a:solidFill>
                  <a:schemeClr val="bg1"/>
                </a:solidFill>
              </a:rPr>
              <a:t>Lead, Kindly Light</a:t>
            </a:r>
          </a:p>
          <a:p>
            <a:endParaRPr lang="en-US" i="1" dirty="0">
              <a:solidFill>
                <a:schemeClr val="bg1"/>
              </a:solidFill>
            </a:endParaRPr>
          </a:p>
          <a:p>
            <a:r>
              <a:rPr lang="en-US" i="1" dirty="0">
                <a:solidFill>
                  <a:schemeClr val="bg1"/>
                </a:solidFill>
              </a:rPr>
              <a:t>Videos:</a:t>
            </a:r>
          </a:p>
          <a:p>
            <a:r>
              <a:rPr lang="en-US" dirty="0">
                <a:solidFill>
                  <a:schemeClr val="bg1"/>
                </a:solidFill>
              </a:rPr>
              <a:t>Prophets' Warning (1:25)</a:t>
            </a:r>
            <a:r>
              <a:rPr lang="en-US" i="1" dirty="0">
                <a:solidFill>
                  <a:schemeClr val="bg1"/>
                </a:solidFill>
              </a:rPr>
              <a:t> </a:t>
            </a:r>
          </a:p>
          <a:p>
            <a:r>
              <a:rPr lang="en-US" dirty="0">
                <a:solidFill>
                  <a:schemeClr val="bg1"/>
                </a:solidFill>
              </a:rPr>
              <a:t>Spiritual Whirlwinds (2:12)</a:t>
            </a:r>
          </a:p>
          <a:p>
            <a:r>
              <a:rPr lang="en-US" dirty="0">
                <a:solidFill>
                  <a:schemeClr val="bg1"/>
                </a:solidFill>
              </a:rPr>
              <a:t>After the Storm (5:25)</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33</a:t>
            </a:r>
          </a:p>
          <a:p>
            <a:pPr marL="342900" indent="-342900">
              <a:buFontTx/>
              <a:buAutoNum type="arabicPeriod"/>
            </a:pPr>
            <a:r>
              <a:rPr lang="en-US" dirty="0">
                <a:solidFill>
                  <a:schemeClr val="bg1"/>
                </a:solidFill>
              </a:rPr>
              <a:t>Elder John A. </a:t>
            </a:r>
            <a:r>
              <a:rPr lang="en-US" dirty="0" err="1">
                <a:solidFill>
                  <a:schemeClr val="bg1"/>
                </a:solidFill>
              </a:rPr>
              <a:t>Widtsoe</a:t>
            </a:r>
            <a:r>
              <a:rPr lang="en-US" dirty="0">
                <a:solidFill>
                  <a:schemeClr val="bg1"/>
                </a:solidFill>
              </a:rPr>
              <a:t> (</a:t>
            </a:r>
            <a:r>
              <a:rPr lang="en-US" i="1" dirty="0">
                <a:solidFill>
                  <a:schemeClr val="bg1"/>
                </a:solidFill>
              </a:rPr>
              <a:t>Evidences and Reconciliations,</a:t>
            </a:r>
            <a:r>
              <a:rPr lang="en-US" dirty="0">
                <a:solidFill>
                  <a:schemeClr val="bg1"/>
                </a:solidFill>
              </a:rPr>
              <a:t> arr. G. Homer Durham [1987], 258).</a:t>
            </a:r>
          </a:p>
          <a:p>
            <a:pPr marL="342900" indent="-342900">
              <a:buFontTx/>
              <a:buAutoNum type="arabicPeriod"/>
            </a:pPr>
            <a:r>
              <a:rPr lang="en-US" dirty="0">
                <a:solidFill>
                  <a:schemeClr val="bg1"/>
                </a:solidFill>
              </a:rPr>
              <a:t>Elder Spencer J. </a:t>
            </a:r>
            <a:r>
              <a:rPr lang="en-US" dirty="0" err="1">
                <a:solidFill>
                  <a:schemeClr val="bg1"/>
                </a:solidFill>
              </a:rPr>
              <a:t>Condie</a:t>
            </a:r>
            <a:r>
              <a:rPr lang="en-US" dirty="0">
                <a:solidFill>
                  <a:schemeClr val="bg1"/>
                </a:solidFill>
              </a:rPr>
              <a:t> </a:t>
            </a:r>
            <a:r>
              <a:rPr lang="en-US" i="1" dirty="0">
                <a:solidFill>
                  <a:schemeClr val="bg1"/>
                </a:solidFill>
              </a:rPr>
              <a:t>A Mighty Change of Heart </a:t>
            </a:r>
            <a:r>
              <a:rPr lang="en-US" dirty="0">
                <a:solidFill>
                  <a:schemeClr val="bg1"/>
                </a:solidFill>
              </a:rPr>
              <a:t>Oct.1993 Gen. Conf.</a:t>
            </a:r>
          </a:p>
          <a:p>
            <a:pPr marL="342900" indent="-342900">
              <a:buFontTx/>
              <a:buAutoNum type="arabicPeriod"/>
            </a:pPr>
            <a:r>
              <a:rPr lang="en-US" dirty="0">
                <a:solidFill>
                  <a:schemeClr val="bg1"/>
                </a:solidFill>
              </a:rPr>
              <a:t>President Henry B. Eyring (“Finding Safety in Counsel,” </a:t>
            </a:r>
            <a:r>
              <a:rPr lang="en-US" i="1" dirty="0">
                <a:solidFill>
                  <a:schemeClr val="bg1"/>
                </a:solidFill>
              </a:rPr>
              <a:t> Ensign, </a:t>
            </a:r>
            <a:r>
              <a:rPr lang="en-US" dirty="0">
                <a:solidFill>
                  <a:schemeClr val="bg1"/>
                </a:solidFill>
              </a:rPr>
              <a:t>May 1997, 25).</a:t>
            </a:r>
          </a:p>
          <a:p>
            <a:pPr marL="342900" indent="-342900">
              <a:buFontTx/>
              <a:buAutoNum type="arabicPeriod"/>
            </a:pPr>
            <a:r>
              <a:rPr lang="en-US" i="1" dirty="0">
                <a:solidFill>
                  <a:schemeClr val="bg1"/>
                </a:solidFill>
              </a:rPr>
              <a:t>Wikipedia</a:t>
            </a:r>
          </a:p>
          <a:p>
            <a:pPr marL="342900" indent="-342900">
              <a:buFontTx/>
              <a:buAutoNum type="arabicPeriod"/>
            </a:pPr>
            <a:r>
              <a:rPr lang="en-US" dirty="0">
                <a:solidFill>
                  <a:schemeClr val="bg1"/>
                </a:solidFill>
              </a:rPr>
              <a:t> Elder Neil L. Anderson “Spiritual Whirlwinds,”</a:t>
            </a:r>
            <a:r>
              <a:rPr lang="en-US" i="1" dirty="0">
                <a:solidFill>
                  <a:schemeClr val="bg1"/>
                </a:solidFill>
              </a:rPr>
              <a:t> Ensign</a:t>
            </a:r>
            <a:r>
              <a:rPr lang="en-US" dirty="0">
                <a:solidFill>
                  <a:schemeClr val="bg1"/>
                </a:solidFill>
              </a:rPr>
              <a:t> or</a:t>
            </a:r>
            <a:r>
              <a:rPr lang="en-US" i="1" dirty="0">
                <a:solidFill>
                  <a:schemeClr val="bg1"/>
                </a:solidFill>
              </a:rPr>
              <a:t> Liahona,</a:t>
            </a:r>
            <a:r>
              <a:rPr lang="en-US" dirty="0">
                <a:solidFill>
                  <a:schemeClr val="bg1"/>
                </a:solidFill>
              </a:rPr>
              <a:t> May 2014, 18–21)</a:t>
            </a:r>
          </a:p>
          <a:p>
            <a:pPr marL="342900" indent="-342900">
              <a:buFontTx/>
              <a:buAutoNum type="arabicPeriod"/>
            </a:pPr>
            <a:r>
              <a:rPr lang="en-US" i="1" dirty="0">
                <a:solidFill>
                  <a:schemeClr val="bg1"/>
                </a:solidFill>
              </a:rPr>
              <a:t>Life and Teachings of Jesus and His Apostles chapter 42</a:t>
            </a:r>
          </a:p>
          <a:p>
            <a:pPr marL="342900" indent="-342900">
              <a:buFontTx/>
              <a:buAutoNum type="arabicPeriod"/>
            </a:pPr>
            <a:r>
              <a:rPr lang="en-US" i="1" dirty="0">
                <a:solidFill>
                  <a:schemeClr val="bg1"/>
                </a:solidFill>
              </a:rPr>
              <a:t>New Testament Student Manual</a:t>
            </a:r>
            <a:r>
              <a:rPr lang="en-US" dirty="0">
                <a:solidFill>
                  <a:schemeClr val="bg1"/>
                </a:solidFill>
              </a:rPr>
              <a:t> [Church Educational System manual, 2014], 330.</a:t>
            </a:r>
          </a:p>
          <a:p>
            <a:pPr marL="342900" indent="-342900">
              <a:buFontTx/>
              <a:buAutoNum type="arabicPeriod"/>
            </a:pPr>
            <a:endParaRPr lang="en-US" i="1" dirty="0">
              <a:solidFill>
                <a:schemeClr val="bg1"/>
              </a:solidFill>
            </a:endParaRPr>
          </a:p>
        </p:txBody>
      </p:sp>
      <p:grpSp>
        <p:nvGrpSpPr>
          <p:cNvPr id="2" name="Group 7"/>
          <p:cNvGrpSpPr/>
          <p:nvPr/>
        </p:nvGrpSpPr>
        <p:grpSpPr>
          <a:xfrm>
            <a:off x="4161641" y="271681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Footer Placeholder 14">
            <a:extLst>
              <a:ext uri="{FF2B5EF4-FFF2-40B4-BE49-F238E27FC236}">
                <a16:creationId xmlns:a16="http://schemas.microsoft.com/office/drawing/2014/main" id="{01003DE4-00B1-4C8E-BDCC-F08A7608A1FF}"/>
              </a:ext>
            </a:extLst>
          </p:cNvPr>
          <p:cNvSpPr>
            <a:spLocks noGrp="1"/>
          </p:cNvSpPr>
          <p:nvPr/>
        </p:nvSpPr>
        <p:spPr>
          <a:xfrm>
            <a:off x="50145" y="642252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Boat To Rome</a:t>
            </a:r>
            <a:endParaRPr lang="en-US" sz="4400" dirty="0">
              <a:solidFill>
                <a:schemeClr val="bg1"/>
              </a:solidFill>
              <a:latin typeface="Arial Rounded MT Bold" panose="020F0704030504030204" pitchFamily="34" charset="0"/>
            </a:endParaRPr>
          </a:p>
        </p:txBody>
      </p:sp>
      <p:sp>
        <p:nvSpPr>
          <p:cNvPr id="3" name="Rectangle 2"/>
          <p:cNvSpPr/>
          <p:nvPr/>
        </p:nvSpPr>
        <p:spPr>
          <a:xfrm>
            <a:off x="315687" y="1280049"/>
            <a:ext cx="6836228" cy="1015663"/>
          </a:xfrm>
          <a:prstGeom prst="rect">
            <a:avLst/>
          </a:prstGeom>
        </p:spPr>
        <p:txBody>
          <a:bodyPr wrap="square">
            <a:spAutoFit/>
          </a:bodyPr>
          <a:lstStyle/>
          <a:p>
            <a:r>
              <a:rPr lang="en-US" sz="2000" dirty="0">
                <a:solidFill>
                  <a:schemeClr val="bg1"/>
                </a:solidFill>
              </a:rPr>
              <a:t>Paul traveled with other prisoners by boat toward Rome, under the custody of a Roman centurion (a Roman military officer who commanded 50 to 100 men). </a:t>
            </a:r>
          </a:p>
        </p:txBody>
      </p:sp>
      <p:grpSp>
        <p:nvGrpSpPr>
          <p:cNvPr id="8" name="Group 7"/>
          <p:cNvGrpSpPr/>
          <p:nvPr/>
        </p:nvGrpSpPr>
        <p:grpSpPr>
          <a:xfrm>
            <a:off x="3960352" y="2372762"/>
            <a:ext cx="7232210" cy="4001632"/>
            <a:chOff x="588475" y="570368"/>
            <a:chExt cx="7232210" cy="4001632"/>
          </a:xfrm>
        </p:grpSpPr>
        <p:sp>
          <p:nvSpPr>
            <p:cNvPr id="10" name="Rectangle 9"/>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23" name="TextBox 22"/>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24" name="TextBox 23"/>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25" name="Group 24"/>
            <p:cNvGrpSpPr/>
            <p:nvPr/>
          </p:nvGrpSpPr>
          <p:grpSpPr>
            <a:xfrm>
              <a:off x="696146" y="884113"/>
              <a:ext cx="607553" cy="341122"/>
              <a:chOff x="2515892" y="1363947"/>
              <a:chExt cx="607553" cy="341122"/>
            </a:xfrm>
          </p:grpSpPr>
          <p:sp>
            <p:nvSpPr>
              <p:cNvPr id="43" name="TextBox 42"/>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44" name="5-Point Star 43"/>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27" name="TextBox 26"/>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28" name="TextBox 27"/>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29" name="TextBox 28"/>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30" name="TextBox 29"/>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31" name="TextBox 30"/>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32" name="TextBox 31"/>
            <p:cNvSpPr txBox="1"/>
            <p:nvPr/>
          </p:nvSpPr>
          <p:spPr>
            <a:xfrm>
              <a:off x="3793620" y="2983871"/>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33" name="TextBox 32"/>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34" name="Group 33"/>
            <p:cNvGrpSpPr/>
            <p:nvPr/>
          </p:nvGrpSpPr>
          <p:grpSpPr>
            <a:xfrm>
              <a:off x="6715191" y="3852140"/>
              <a:ext cx="717704" cy="286802"/>
              <a:chOff x="2523556" y="1418267"/>
              <a:chExt cx="607553" cy="286802"/>
            </a:xfrm>
          </p:grpSpPr>
          <p:sp>
            <p:nvSpPr>
              <p:cNvPr id="41" name="TextBox 40"/>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42" name="5-Point Star 41"/>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35" name="Freeform 34"/>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37" name="5-Point Star 36"/>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p:cNvGrpSpPr/>
            <p:nvPr/>
          </p:nvGrpSpPr>
          <p:grpSpPr>
            <a:xfrm>
              <a:off x="3181860" y="3144461"/>
              <a:ext cx="916880" cy="276999"/>
              <a:chOff x="1264034" y="2430746"/>
              <a:chExt cx="916880" cy="276999"/>
            </a:xfrm>
          </p:grpSpPr>
          <p:sp>
            <p:nvSpPr>
              <p:cNvPr id="39" name="TextBox 38"/>
              <p:cNvSpPr txBox="1"/>
              <p:nvPr/>
            </p:nvSpPr>
            <p:spPr>
              <a:xfrm>
                <a:off x="1264034" y="2430746"/>
                <a:ext cx="916880" cy="276999"/>
              </a:xfrm>
              <a:prstGeom prst="rect">
                <a:avLst/>
              </a:prstGeom>
              <a:noFill/>
            </p:spPr>
            <p:txBody>
              <a:bodyPr wrap="square" rtlCol="0">
                <a:spAutoFit/>
              </a:bodyPr>
              <a:lstStyle/>
              <a:p>
                <a:r>
                  <a:rPr lang="en-US" sz="1200" dirty="0" err="1"/>
                  <a:t>Phenice</a:t>
                </a:r>
                <a:endParaRPr lang="en-US" sz="1200" dirty="0"/>
              </a:p>
            </p:txBody>
          </p:sp>
          <p:sp>
            <p:nvSpPr>
              <p:cNvPr id="40" name="5-Point Star 39"/>
              <p:cNvSpPr/>
              <p:nvPr/>
            </p:nvSpPr>
            <p:spPr>
              <a:xfrm>
                <a:off x="1905215" y="2575926"/>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8157387" y="4810139"/>
            <a:ext cx="803494" cy="597470"/>
            <a:chOff x="1981200" y="609600"/>
            <a:chExt cx="5943600" cy="4419600"/>
          </a:xfrm>
        </p:grpSpPr>
        <p:sp>
          <p:nvSpPr>
            <p:cNvPr id="46" name="Rectangle 45"/>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ight Triangle 47"/>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ight Triangle 48"/>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ight Triangle 49"/>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ight Triangle 50"/>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ight Triangle 52"/>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ight Triangle 53"/>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54"/>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ight Triangle 55"/>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ight Triangle 56"/>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Moon 61"/>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62"/>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Flowchart: Extract 63"/>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5" name="Rectangle 64"/>
          <p:cNvSpPr/>
          <p:nvPr/>
        </p:nvSpPr>
        <p:spPr>
          <a:xfrm>
            <a:off x="0" y="6457890"/>
            <a:ext cx="6836228" cy="400110"/>
          </a:xfrm>
          <a:prstGeom prst="rect">
            <a:avLst/>
          </a:prstGeom>
        </p:spPr>
        <p:txBody>
          <a:bodyPr wrap="square">
            <a:spAutoFit/>
          </a:bodyPr>
          <a:lstStyle/>
          <a:p>
            <a:r>
              <a:rPr lang="en-US" sz="2000" dirty="0">
                <a:solidFill>
                  <a:schemeClr val="bg1"/>
                </a:solidFill>
              </a:rPr>
              <a:t>Acts 27:1-8</a:t>
            </a:r>
          </a:p>
        </p:txBody>
      </p:sp>
    </p:spTree>
    <p:extLst>
      <p:ext uri="{BB962C8B-B14F-4D97-AF65-F5344CB8AC3E}">
        <p14:creationId xmlns:p14="http://schemas.microsoft.com/office/powerpoint/2010/main" val="1683527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1" y="0"/>
            <a:ext cx="6553200" cy="1569660"/>
          </a:xfrm>
          <a:prstGeom prst="rect">
            <a:avLst/>
          </a:prstGeom>
          <a:ln>
            <a:solidFill>
              <a:schemeClr val="tx1"/>
            </a:solidFill>
          </a:ln>
        </p:spPr>
        <p:txBody>
          <a:bodyPr wrap="square">
            <a:spAutoFit/>
          </a:bodyPr>
          <a:lstStyle/>
          <a:p>
            <a:r>
              <a:rPr lang="en-US" sz="1200" dirty="0">
                <a:latin typeface="Open Sans"/>
              </a:rPr>
              <a:t> </a:t>
            </a:r>
            <a:r>
              <a:rPr lang="en-US" sz="1200" b="1" dirty="0">
                <a:latin typeface="Open Sans"/>
              </a:rPr>
              <a:t>Following counsel Acts 27:14-31:</a:t>
            </a:r>
          </a:p>
          <a:p>
            <a:r>
              <a:rPr lang="en-US" sz="1200" dirty="0">
                <a:latin typeface="Open Sans"/>
              </a:rPr>
              <a:t>“Every time in my life when I have chosen to delay following inspired counsel or decided that I was an exception, I came to know that I had put myself in harm’s way. Every time that I have listened to the counsel of prophets, felt it confirmed in prayer, and then followed it, I have found that I moved toward safety. Along the path, I have found that the way had been prepared for me and the rough places made smooth. God led me to safety along a path which was prepared with loving care, sometimes prepared long before” (“Finding Safety in Counsel,” </a:t>
            </a:r>
            <a:r>
              <a:rPr lang="en-US" sz="1200" i="1" dirty="0">
                <a:latin typeface="Open Sans"/>
              </a:rPr>
              <a:t>Ensign,</a:t>
            </a:r>
            <a:r>
              <a:rPr lang="en-US" sz="1200" dirty="0">
                <a:latin typeface="Open Sans"/>
              </a:rPr>
              <a:t> May 1997, 25).</a:t>
            </a:r>
            <a:endParaRPr lang="en-US" sz="1200" dirty="0"/>
          </a:p>
        </p:txBody>
      </p:sp>
      <p:sp>
        <p:nvSpPr>
          <p:cNvPr id="3" name="Rectangle 2"/>
          <p:cNvSpPr/>
          <p:nvPr/>
        </p:nvSpPr>
        <p:spPr>
          <a:xfrm>
            <a:off x="5627914" y="1556656"/>
            <a:ext cx="6564086" cy="2862322"/>
          </a:xfrm>
          <a:prstGeom prst="rect">
            <a:avLst/>
          </a:prstGeom>
          <a:ln>
            <a:solidFill>
              <a:schemeClr val="tx1"/>
            </a:solidFill>
          </a:ln>
        </p:spPr>
        <p:txBody>
          <a:bodyPr wrap="square">
            <a:spAutoFit/>
          </a:bodyPr>
          <a:lstStyle/>
          <a:p>
            <a:r>
              <a:rPr lang="en-US" sz="1200" b="1" dirty="0"/>
              <a:t>Reasons why individuals sometimes choose to reject the counsel of Apostles or other Church leaders: </a:t>
            </a:r>
          </a:p>
          <a:p>
            <a:r>
              <a:rPr lang="en-US" sz="1200" dirty="0"/>
              <a:t>(1) </a:t>
            </a:r>
            <a:r>
              <a:rPr lang="en-US" sz="1200" i="1" dirty="0"/>
              <a:t>Worldly experience and training.</a:t>
            </a:r>
            <a:r>
              <a:rPr lang="en-US" sz="1200" dirty="0"/>
              <a:t> Just as “the centurion believed the master and the owner of the ship” (Acts 27:11) rather than the counsel of Paul, a tentmaker, people today sometimes reject the words of seers or other Church leaders because their counsel does not coincide with the opinions of “experts” in the world. </a:t>
            </a:r>
          </a:p>
          <a:p>
            <a:endParaRPr lang="en-US" sz="1200" dirty="0"/>
          </a:p>
          <a:p>
            <a:r>
              <a:rPr lang="en-US" sz="1200" dirty="0"/>
              <a:t>(2) </a:t>
            </a:r>
            <a:r>
              <a:rPr lang="en-US" sz="1200" i="1" dirty="0"/>
              <a:t>Convenience.</a:t>
            </a:r>
            <a:r>
              <a:rPr lang="en-US" sz="1200" dirty="0"/>
              <a:t> The ship’s crew contended that they should continue their journey because “the haven was not commodious to winter in” (Acts 27:12), meaning it was not a convenient location to spend the winter months. Likewise, adhering to the counsel of Church leaders is not always convenient. </a:t>
            </a:r>
          </a:p>
          <a:p>
            <a:endParaRPr lang="en-US" sz="1200" dirty="0"/>
          </a:p>
          <a:p>
            <a:r>
              <a:rPr lang="en-US" sz="1200" dirty="0"/>
              <a:t>(3) </a:t>
            </a:r>
            <a:r>
              <a:rPr lang="en-US" sz="1200" i="1" dirty="0"/>
              <a:t>Majority mentality.</a:t>
            </a:r>
            <a:r>
              <a:rPr lang="en-US" sz="1200" dirty="0"/>
              <a:t> “The more part” of the passengers advised the centurion “to depart” (Acts 27:12). For many individuals, it makes more sense to agree with the majority than to agree with a servant of God, whose words are not meant to be popular. (1)</a:t>
            </a:r>
          </a:p>
        </p:txBody>
      </p:sp>
      <p:sp>
        <p:nvSpPr>
          <p:cNvPr id="4" name="Rectangle 3"/>
          <p:cNvSpPr/>
          <p:nvPr/>
        </p:nvSpPr>
        <p:spPr>
          <a:xfrm>
            <a:off x="4528457" y="4419437"/>
            <a:ext cx="7663543" cy="2308324"/>
          </a:xfrm>
          <a:prstGeom prst="rect">
            <a:avLst/>
          </a:prstGeom>
          <a:ln>
            <a:solidFill>
              <a:schemeClr val="tx1"/>
            </a:solidFill>
          </a:ln>
        </p:spPr>
        <p:txBody>
          <a:bodyPr wrap="square">
            <a:spAutoFit/>
          </a:bodyPr>
          <a:lstStyle/>
          <a:p>
            <a:pPr fontAlgn="base"/>
            <a:r>
              <a:rPr lang="en-US" sz="1200" b="1" dirty="0"/>
              <a:t>Prophetic Teachings:</a:t>
            </a:r>
          </a:p>
          <a:p>
            <a:pPr fontAlgn="base"/>
            <a:r>
              <a:rPr lang="en-US" sz="1200" dirty="0"/>
              <a:t>“</a:t>
            </a:r>
            <a:r>
              <a:rPr lang="en-US" sz="1200" i="1" dirty="0"/>
              <a:t>The prophet is not required to have any particular earthly training or credentials to speak on any subject or act on any matter at any time.</a:t>
            </a:r>
            <a:endParaRPr lang="en-US" sz="1200" dirty="0"/>
          </a:p>
          <a:p>
            <a:pPr fontAlgn="base"/>
            <a:r>
              <a:rPr lang="en-US" sz="1200" dirty="0"/>
              <a:t>“Sometimes there are those who feel their earthly knowledge on a certain subject is superior to the heavenly knowledge which God gives to His prophet on the same subject. They feel the prophet must have the same earthly credentials or training which they have had before they will accept anything the prophet has to say that might contradict their earthly schooling. …</a:t>
            </a:r>
          </a:p>
          <a:p>
            <a:pPr fontAlgn="base"/>
            <a:r>
              <a:rPr lang="en-US" sz="1200" dirty="0"/>
              <a:t>“… </a:t>
            </a:r>
            <a:r>
              <a:rPr lang="en-US" sz="1200" i="1" dirty="0"/>
              <a:t>The prophet tells us what we need to know, not always what we want to know. …</a:t>
            </a:r>
            <a:endParaRPr lang="en-US" sz="1200" dirty="0"/>
          </a:p>
          <a:p>
            <a:pPr fontAlgn="base"/>
            <a:r>
              <a:rPr lang="en-US" sz="1200" dirty="0"/>
              <a:t>“How we respond to the words of a living prophet when he tells us what we need to know, but would rather not hear, is a test of our faithfulness. …</a:t>
            </a:r>
          </a:p>
          <a:p>
            <a:pPr fontAlgn="base"/>
            <a:r>
              <a:rPr lang="en-US" sz="1200" dirty="0"/>
              <a:t>“… </a:t>
            </a:r>
            <a:r>
              <a:rPr lang="en-US" sz="1200" i="1" dirty="0"/>
              <a:t>The prophet can receive revelation on any matter—temporal or spiritual</a:t>
            </a:r>
            <a:r>
              <a:rPr lang="en-US" sz="1200" dirty="0"/>
              <a:t>” President Ezra Taft Benson (“Fourteen Fundamentals in Following the Prophet,” in </a:t>
            </a:r>
            <a:r>
              <a:rPr lang="en-US" sz="1200" i="1" dirty="0"/>
              <a:t>Brigham Young University 1980 Speeches</a:t>
            </a:r>
            <a:r>
              <a:rPr lang="en-US" sz="1200" dirty="0"/>
              <a:t> [1981], 3–4; speeches.byu.edu).</a:t>
            </a:r>
          </a:p>
        </p:txBody>
      </p:sp>
      <p:graphicFrame>
        <p:nvGraphicFramePr>
          <p:cNvPr id="5" name="Table 4"/>
          <p:cNvGraphicFramePr>
            <a:graphicFrameLocks noGrp="1"/>
          </p:cNvGraphicFramePr>
          <p:nvPr>
            <p:extLst>
              <p:ext uri="{D42A27DB-BD31-4B8C-83A1-F6EECF244321}">
                <p14:modId xmlns:p14="http://schemas.microsoft.com/office/powerpoint/2010/main" val="1145445188"/>
              </p:ext>
            </p:extLst>
          </p:nvPr>
        </p:nvGraphicFramePr>
        <p:xfrm>
          <a:off x="0" y="0"/>
          <a:ext cx="5622201" cy="2552835"/>
        </p:xfrm>
        <a:graphic>
          <a:graphicData uri="http://schemas.openxmlformats.org/drawingml/2006/table">
            <a:tbl>
              <a:tblPr firstRow="1" bandRow="1">
                <a:tableStyleId>{5940675A-B579-460E-94D1-54222C63F5DA}</a:tableStyleId>
              </a:tblPr>
              <a:tblGrid>
                <a:gridCol w="3132499">
                  <a:extLst>
                    <a:ext uri="{9D8B030D-6E8A-4147-A177-3AD203B41FA5}">
                      <a16:colId xmlns:a16="http://schemas.microsoft.com/office/drawing/2014/main" val="20000"/>
                    </a:ext>
                  </a:extLst>
                </a:gridCol>
                <a:gridCol w="2489702">
                  <a:extLst>
                    <a:ext uri="{9D8B030D-6E8A-4147-A177-3AD203B41FA5}">
                      <a16:colId xmlns:a16="http://schemas.microsoft.com/office/drawing/2014/main" val="20001"/>
                    </a:ext>
                  </a:extLst>
                </a:gridCol>
              </a:tblGrid>
              <a:tr h="423045">
                <a:tc gridSpan="2">
                  <a:txBody>
                    <a:bodyPr/>
                    <a:lstStyle/>
                    <a:p>
                      <a:pPr algn="ctr" fontAlgn="base"/>
                      <a:r>
                        <a:rPr lang="en-US" sz="1800" b="0" i="0" kern="1200" cap="all" dirty="0">
                          <a:solidFill>
                            <a:schemeClr val="tx1"/>
                          </a:solidFill>
                          <a:effectLst/>
                          <a:latin typeface="+mn-lt"/>
                          <a:ea typeface="+mn-ea"/>
                          <a:cs typeface="+mn-cs"/>
                        </a:rPr>
                        <a:t>PAUL’S IMPRISONMENT, CA. A.D. 58–60</a:t>
                      </a:r>
                      <a:endParaRPr lang="en-US" sz="1200" b="1" i="0" kern="1200" cap="all"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68036">
                <a:tc>
                  <a:txBody>
                    <a:bodyPr/>
                    <a:lstStyle/>
                    <a:p>
                      <a:pPr algn="l" fontAlgn="base"/>
                      <a:r>
                        <a:rPr lang="en-US" sz="1200" dirty="0">
                          <a:solidFill>
                            <a:srgbClr val="434444"/>
                          </a:solidFill>
                          <a:effectLst/>
                        </a:rPr>
                        <a:t>Departure for Rome</a:t>
                      </a:r>
                    </a:p>
                  </a:txBody>
                  <a:tcPr marL="95250" marR="95250" marT="66675" marB="66675" anchor="ctr"/>
                </a:tc>
                <a:tc>
                  <a:txBody>
                    <a:bodyPr/>
                    <a:lstStyle/>
                    <a:p>
                      <a:pPr algn="l" fontAlgn="base"/>
                      <a:r>
                        <a:rPr lang="en-US" sz="1200" dirty="0">
                          <a:solidFill>
                            <a:srgbClr val="434444"/>
                          </a:solidFill>
                          <a:effectLst/>
                        </a:rPr>
                        <a:t>27:1–8</a:t>
                      </a:r>
                    </a:p>
                  </a:txBody>
                  <a:tcPr marL="95250" marR="95250" marT="66675" marB="66675" anchor="ctr"/>
                </a:tc>
                <a:extLst>
                  <a:ext uri="{0D108BD9-81ED-4DB2-BD59-A6C34878D82A}">
                    <a16:rowId xmlns:a16="http://schemas.microsoft.com/office/drawing/2014/main" val="10001"/>
                  </a:ext>
                </a:extLst>
              </a:tr>
              <a:tr h="423045">
                <a:tc>
                  <a:txBody>
                    <a:bodyPr/>
                    <a:lstStyle/>
                    <a:p>
                      <a:pPr algn="l" fontAlgn="base"/>
                      <a:r>
                        <a:rPr lang="en-US" sz="1200" dirty="0">
                          <a:solidFill>
                            <a:srgbClr val="434444"/>
                          </a:solidFill>
                          <a:effectLst/>
                        </a:rPr>
                        <a:t>Crete</a:t>
                      </a:r>
                    </a:p>
                    <a:p>
                      <a:pPr algn="l" fontAlgn="base"/>
                      <a:r>
                        <a:rPr lang="en-US" sz="1200" dirty="0">
                          <a:solidFill>
                            <a:srgbClr val="434444"/>
                          </a:solidFill>
                          <a:effectLst/>
                        </a:rPr>
                        <a:t>Shipwreck at Fair Havens</a:t>
                      </a:r>
                    </a:p>
                  </a:txBody>
                  <a:tcPr marL="95250" marR="95250" marT="66675" marB="66675" anchor="ctr"/>
                </a:tc>
                <a:tc>
                  <a:txBody>
                    <a:bodyPr/>
                    <a:lstStyle/>
                    <a:p>
                      <a:pPr algn="l" fontAlgn="base"/>
                      <a:r>
                        <a:rPr lang="en-US" sz="1200">
                          <a:solidFill>
                            <a:srgbClr val="434444"/>
                          </a:solidFill>
                          <a:effectLst/>
                        </a:rPr>
                        <a:t>27:9–44</a:t>
                      </a:r>
                    </a:p>
                  </a:txBody>
                  <a:tcPr marL="95250" marR="95250" marT="66675" marB="66675" anchor="ctr"/>
                </a:tc>
                <a:extLst>
                  <a:ext uri="{0D108BD9-81ED-4DB2-BD59-A6C34878D82A}">
                    <a16:rowId xmlns:a16="http://schemas.microsoft.com/office/drawing/2014/main" val="10002"/>
                  </a:ext>
                </a:extLst>
              </a:tr>
              <a:tr h="423045">
                <a:tc>
                  <a:txBody>
                    <a:bodyPr/>
                    <a:lstStyle/>
                    <a:p>
                      <a:pPr algn="l" fontAlgn="base"/>
                      <a:r>
                        <a:rPr lang="en-US" sz="1200" dirty="0" err="1">
                          <a:solidFill>
                            <a:srgbClr val="434444"/>
                          </a:solidFill>
                          <a:effectLst/>
                        </a:rPr>
                        <a:t>Melita</a:t>
                      </a:r>
                      <a:r>
                        <a:rPr lang="en-US" sz="1200" dirty="0">
                          <a:solidFill>
                            <a:srgbClr val="434444"/>
                          </a:solidFill>
                          <a:effectLst/>
                        </a:rPr>
                        <a:t> (Malta)</a:t>
                      </a:r>
                    </a:p>
                    <a:p>
                      <a:pPr algn="l" fontAlgn="base"/>
                      <a:r>
                        <a:rPr lang="en-US" sz="1200" dirty="0">
                          <a:solidFill>
                            <a:srgbClr val="434444"/>
                          </a:solidFill>
                          <a:effectLst/>
                        </a:rPr>
                        <a:t>Paul Heals the Sick</a:t>
                      </a:r>
                    </a:p>
                  </a:txBody>
                  <a:tcPr marL="95250" marR="95250" marT="66675" marB="66675" anchor="ctr"/>
                </a:tc>
                <a:tc>
                  <a:txBody>
                    <a:bodyPr/>
                    <a:lstStyle/>
                    <a:p>
                      <a:pPr algn="l" fontAlgn="base"/>
                      <a:r>
                        <a:rPr lang="en-US" sz="1200" dirty="0">
                          <a:solidFill>
                            <a:srgbClr val="434444"/>
                          </a:solidFill>
                          <a:effectLst/>
                        </a:rPr>
                        <a:t>28:1–10</a:t>
                      </a:r>
                    </a:p>
                  </a:txBody>
                  <a:tcPr marL="95250" marR="95250" marT="66675" marB="66675" anchor="ctr"/>
                </a:tc>
                <a:extLst>
                  <a:ext uri="{0D108BD9-81ED-4DB2-BD59-A6C34878D82A}">
                    <a16:rowId xmlns:a16="http://schemas.microsoft.com/office/drawing/2014/main" val="10003"/>
                  </a:ext>
                </a:extLst>
              </a:tr>
              <a:tr h="268036">
                <a:tc>
                  <a:txBody>
                    <a:bodyPr/>
                    <a:lstStyle/>
                    <a:p>
                      <a:pPr algn="l" fontAlgn="base"/>
                      <a:r>
                        <a:rPr lang="en-US" sz="1200" dirty="0">
                          <a:solidFill>
                            <a:srgbClr val="434444"/>
                          </a:solidFill>
                          <a:effectLst/>
                        </a:rPr>
                        <a:t>From Malta to Rome</a:t>
                      </a:r>
                    </a:p>
                  </a:txBody>
                  <a:tcPr marL="95250" marR="95250" marT="66675" marB="66675" anchor="ctr"/>
                </a:tc>
                <a:tc>
                  <a:txBody>
                    <a:bodyPr/>
                    <a:lstStyle/>
                    <a:p>
                      <a:pPr algn="l" fontAlgn="base"/>
                      <a:r>
                        <a:rPr lang="en-US" sz="1200" dirty="0">
                          <a:solidFill>
                            <a:srgbClr val="434444"/>
                          </a:solidFill>
                          <a:effectLst/>
                        </a:rPr>
                        <a:t>28:11–15</a:t>
                      </a:r>
                    </a:p>
                  </a:txBody>
                  <a:tcPr marL="95250" marR="95250" marT="66675" marB="66675" anchor="ctr"/>
                </a:tc>
                <a:extLst>
                  <a:ext uri="{0D108BD9-81ED-4DB2-BD59-A6C34878D82A}">
                    <a16:rowId xmlns:a16="http://schemas.microsoft.com/office/drawing/2014/main" val="10004"/>
                  </a:ext>
                </a:extLst>
              </a:tr>
              <a:tr h="423045">
                <a:tc>
                  <a:txBody>
                    <a:bodyPr/>
                    <a:lstStyle/>
                    <a:p>
                      <a:pPr algn="l" fontAlgn="base"/>
                      <a:r>
                        <a:rPr lang="en-US" sz="1200">
                          <a:solidFill>
                            <a:srgbClr val="434444"/>
                          </a:solidFill>
                          <a:effectLst/>
                        </a:rPr>
                        <a:t>Rome</a:t>
                      </a:r>
                    </a:p>
                    <a:p>
                      <a:pPr algn="l" fontAlgn="base"/>
                      <a:r>
                        <a:rPr lang="en-US" sz="1200">
                          <a:solidFill>
                            <a:srgbClr val="434444"/>
                          </a:solidFill>
                          <a:effectLst/>
                        </a:rPr>
                        <a:t>Paul Preaches in Rome</a:t>
                      </a:r>
                    </a:p>
                  </a:txBody>
                  <a:tcPr marL="95250" marR="95250" marT="66675" marB="66675" anchor="ctr"/>
                </a:tc>
                <a:tc>
                  <a:txBody>
                    <a:bodyPr/>
                    <a:lstStyle/>
                    <a:p>
                      <a:pPr algn="l" fontAlgn="base"/>
                      <a:r>
                        <a:rPr lang="en-US" sz="1200" dirty="0">
                          <a:solidFill>
                            <a:srgbClr val="434444"/>
                          </a:solidFill>
                          <a:effectLst/>
                        </a:rPr>
                        <a:t>28:16–31</a:t>
                      </a:r>
                    </a:p>
                  </a:txBody>
                  <a:tcPr marL="95250" marR="95250" marT="66675" marB="66675" anchor="ctr"/>
                </a:tc>
                <a:extLst>
                  <a:ext uri="{0D108BD9-81ED-4DB2-BD59-A6C34878D82A}">
                    <a16:rowId xmlns:a16="http://schemas.microsoft.com/office/drawing/2014/main" val="10005"/>
                  </a:ext>
                </a:extLst>
              </a:tr>
            </a:tbl>
          </a:graphicData>
        </a:graphic>
      </p:graphicFrame>
      <p:sp>
        <p:nvSpPr>
          <p:cNvPr id="6" name="TextBox 5"/>
          <p:cNvSpPr txBox="1"/>
          <p:nvPr/>
        </p:nvSpPr>
        <p:spPr>
          <a:xfrm>
            <a:off x="-76200" y="2522953"/>
            <a:ext cx="5540721" cy="246221"/>
          </a:xfrm>
          <a:prstGeom prst="rect">
            <a:avLst/>
          </a:prstGeom>
          <a:noFill/>
        </p:spPr>
        <p:txBody>
          <a:bodyPr wrap="square" rtlCol="0">
            <a:spAutoFit/>
          </a:bodyPr>
          <a:lstStyle/>
          <a:p>
            <a:r>
              <a:rPr lang="en-US" sz="1000" dirty="0"/>
              <a:t>Life and Teachings of Jesus and His Apostles Chapter 42</a:t>
            </a:r>
          </a:p>
        </p:txBody>
      </p:sp>
      <p:grpSp>
        <p:nvGrpSpPr>
          <p:cNvPr id="7" name="Group 6"/>
          <p:cNvGrpSpPr/>
          <p:nvPr/>
        </p:nvGrpSpPr>
        <p:grpSpPr>
          <a:xfrm>
            <a:off x="0" y="2884327"/>
            <a:ext cx="4387397" cy="3764222"/>
            <a:chOff x="6836228" y="170769"/>
            <a:chExt cx="4387397" cy="3764222"/>
          </a:xfrm>
        </p:grpSpPr>
        <p:pic>
          <p:nvPicPr>
            <p:cNvPr id="8" name="Picture 4" descr="model of Sidonian merchant 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170769"/>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836228" y="3380993"/>
              <a:ext cx="4376057" cy="553998"/>
            </a:xfrm>
            <a:prstGeom prst="rect">
              <a:avLst/>
            </a:prstGeom>
          </p:spPr>
          <p:txBody>
            <a:bodyPr wrap="square">
              <a:spAutoFit/>
            </a:bodyPr>
            <a:lstStyle/>
            <a:p>
              <a:pPr fontAlgn="base"/>
              <a:r>
                <a:rPr lang="en-US" sz="1000" i="1" dirty="0">
                  <a:solidFill>
                    <a:srgbClr val="333333"/>
                  </a:solidFill>
                  <a:latin typeface="Open Sans"/>
                </a:rPr>
                <a:t>This model of a </a:t>
              </a:r>
              <a:r>
                <a:rPr lang="en-US" sz="1000" i="1" dirty="0" err="1">
                  <a:solidFill>
                    <a:srgbClr val="333333"/>
                  </a:solidFill>
                  <a:latin typeface="Open Sans"/>
                </a:rPr>
                <a:t>Sidonian</a:t>
              </a:r>
              <a:r>
                <a:rPr lang="en-US" sz="1000" i="1" dirty="0">
                  <a:solidFill>
                    <a:srgbClr val="333333"/>
                  </a:solidFill>
                  <a:latin typeface="Open Sans"/>
                </a:rPr>
                <a:t> merchant ship may be similar to the vessel that carried Paul as a prisoner to Rome.</a:t>
              </a:r>
            </a:p>
            <a:p>
              <a:pPr fontAlgn="base"/>
              <a:r>
                <a:rPr lang="en-US" sz="1000" dirty="0">
                  <a:solidFill>
                    <a:srgbClr val="333333"/>
                  </a:solidFill>
                  <a:latin typeface="Open Sans"/>
                </a:rPr>
                <a:t>Photograph by Richard L. W. Cleave</a:t>
              </a:r>
              <a:endParaRPr lang="en-US" sz="1000" b="0" i="0" dirty="0">
                <a:solidFill>
                  <a:srgbClr val="333333"/>
                </a:solidFill>
                <a:effectLst/>
                <a:latin typeface="Open Sans"/>
              </a:endParaRPr>
            </a:p>
          </p:txBody>
        </p:sp>
      </p:grpSp>
    </p:spTree>
    <p:extLst>
      <p:ext uri="{BB962C8B-B14F-4D97-AF65-F5344CB8AC3E}">
        <p14:creationId xmlns:p14="http://schemas.microsoft.com/office/powerpoint/2010/main" val="279563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Warning</a:t>
            </a:r>
            <a:endParaRPr lang="en-US" sz="4400" dirty="0">
              <a:solidFill>
                <a:schemeClr val="bg1"/>
              </a:solidFill>
              <a:latin typeface="Arial Rounded MT Bold" panose="020F0704030504030204" pitchFamily="34" charset="0"/>
            </a:endParaRPr>
          </a:p>
        </p:txBody>
      </p:sp>
      <p:sp>
        <p:nvSpPr>
          <p:cNvPr id="3" name="Rectangle 2"/>
          <p:cNvSpPr/>
          <p:nvPr/>
        </p:nvSpPr>
        <p:spPr>
          <a:xfrm>
            <a:off x="435429" y="801077"/>
            <a:ext cx="6836228" cy="1938992"/>
          </a:xfrm>
          <a:prstGeom prst="rect">
            <a:avLst/>
          </a:prstGeom>
        </p:spPr>
        <p:txBody>
          <a:bodyPr wrap="square">
            <a:spAutoFit/>
          </a:bodyPr>
          <a:lstStyle/>
          <a:p>
            <a:endParaRPr lang="en-US" sz="2000" dirty="0">
              <a:solidFill>
                <a:schemeClr val="bg1"/>
              </a:solidFill>
            </a:endParaRPr>
          </a:p>
          <a:p>
            <a:r>
              <a:rPr lang="en-US" sz="2000" dirty="0">
                <a:solidFill>
                  <a:schemeClr val="bg1"/>
                </a:solidFill>
              </a:rPr>
              <a:t>After sailing for many days, they stopped at a harbor on the island of Crete. </a:t>
            </a:r>
          </a:p>
          <a:p>
            <a:endParaRPr lang="en-US" sz="2000" dirty="0">
              <a:solidFill>
                <a:schemeClr val="bg1"/>
              </a:solidFill>
            </a:endParaRPr>
          </a:p>
          <a:p>
            <a:r>
              <a:rPr lang="en-US" sz="2000" dirty="0">
                <a:solidFill>
                  <a:schemeClr val="bg1"/>
                </a:solidFill>
              </a:rPr>
              <a:t>As they were leaving the harbor, Paul warned those on the ship that they should not continue their journey.</a:t>
            </a:r>
          </a:p>
        </p:txBody>
      </p:sp>
      <p:pic>
        <p:nvPicPr>
          <p:cNvPr id="7" name="Picture 2" descr="Image result for paul goes to Rome"/>
          <p:cNvPicPr>
            <a:picLocks noChangeAspect="1" noChangeArrowheads="1"/>
          </p:cNvPicPr>
          <p:nvPr/>
        </p:nvPicPr>
        <p:blipFill rotWithShape="1">
          <a:blip r:embed="rId3">
            <a:extLst>
              <a:ext uri="{28A0092B-C50C-407E-A947-70E740481C1C}">
                <a14:useLocalDpi xmlns:a14="http://schemas.microsoft.com/office/drawing/2010/main" val="0"/>
              </a:ext>
            </a:extLst>
          </a:blip>
          <a:srcRect l="9589" t="6162" r="9849" b="7421"/>
          <a:stretch/>
        </p:blipFill>
        <p:spPr bwMode="auto">
          <a:xfrm>
            <a:off x="8479971" y="1411727"/>
            <a:ext cx="2993571" cy="4281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7543" y="3247072"/>
            <a:ext cx="2786743" cy="1477328"/>
          </a:xfrm>
          <a:prstGeom prst="rect">
            <a:avLst/>
          </a:prstGeom>
        </p:spPr>
        <p:txBody>
          <a:bodyPr wrap="square">
            <a:spAutoFit/>
          </a:bodyPr>
          <a:lstStyle/>
          <a:p>
            <a:r>
              <a:rPr lang="en-US" i="1" dirty="0">
                <a:solidFill>
                  <a:srgbClr val="FFFF00"/>
                </a:solidFill>
                <a:latin typeface="Palatino"/>
              </a:rPr>
              <a:t> Sirs, I perceive that this voyage will be with hurt and much damage, not only of the lading and ship, but also of our lives.</a:t>
            </a:r>
            <a:endParaRPr lang="en-US" i="1" dirty="0">
              <a:solidFill>
                <a:srgbClr val="FFFF00"/>
              </a:solidFill>
            </a:endParaRPr>
          </a:p>
        </p:txBody>
      </p:sp>
      <p:sp>
        <p:nvSpPr>
          <p:cNvPr id="8" name="Rectangle 7"/>
          <p:cNvSpPr/>
          <p:nvPr/>
        </p:nvSpPr>
        <p:spPr>
          <a:xfrm>
            <a:off x="108858" y="6457890"/>
            <a:ext cx="2296885" cy="400110"/>
          </a:xfrm>
          <a:prstGeom prst="rect">
            <a:avLst/>
          </a:prstGeom>
        </p:spPr>
        <p:txBody>
          <a:bodyPr wrap="square">
            <a:spAutoFit/>
          </a:bodyPr>
          <a:lstStyle/>
          <a:p>
            <a:r>
              <a:rPr lang="en-US" sz="2000" dirty="0">
                <a:solidFill>
                  <a:schemeClr val="bg1"/>
                </a:solidFill>
              </a:rPr>
              <a:t>Acts 27:9-10</a:t>
            </a:r>
          </a:p>
        </p:txBody>
      </p:sp>
      <p:pic>
        <p:nvPicPr>
          <p:cNvPr id="10" name="Picture 2" descr="Image result for island of cr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3" y="2971346"/>
            <a:ext cx="4851853" cy="322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Unsafe Time To Travel</a:t>
            </a:r>
            <a:endParaRPr lang="en-US" sz="4400" dirty="0">
              <a:solidFill>
                <a:schemeClr val="bg1"/>
              </a:solidFill>
              <a:latin typeface="Arial Rounded MT Bold" panose="020F0704030504030204" pitchFamily="34" charset="0"/>
            </a:endParaRPr>
          </a:p>
        </p:txBody>
      </p:sp>
      <p:sp>
        <p:nvSpPr>
          <p:cNvPr id="3" name="Rectangle 2"/>
          <p:cNvSpPr/>
          <p:nvPr/>
        </p:nvSpPr>
        <p:spPr>
          <a:xfrm>
            <a:off x="1861458" y="1007905"/>
            <a:ext cx="8991599" cy="1631216"/>
          </a:xfrm>
          <a:prstGeom prst="rect">
            <a:avLst/>
          </a:prstGeom>
        </p:spPr>
        <p:txBody>
          <a:bodyPr wrap="square">
            <a:spAutoFit/>
          </a:bodyPr>
          <a:lstStyle/>
          <a:p>
            <a:r>
              <a:rPr lang="en-US" sz="2000" dirty="0">
                <a:solidFill>
                  <a:schemeClr val="bg1"/>
                </a:solidFill>
              </a:rPr>
              <a:t>The word </a:t>
            </a:r>
            <a:r>
              <a:rPr lang="en-US" sz="2000" i="1" dirty="0">
                <a:solidFill>
                  <a:schemeClr val="bg1"/>
                </a:solidFill>
              </a:rPr>
              <a:t>fast</a:t>
            </a:r>
            <a:r>
              <a:rPr lang="en-US" sz="2000" dirty="0">
                <a:solidFill>
                  <a:schemeClr val="bg1"/>
                </a:solidFill>
              </a:rPr>
              <a:t> in this context means voluntarily abstaining from eating. </a:t>
            </a:r>
          </a:p>
          <a:p>
            <a:endParaRPr lang="en-US" sz="2000" dirty="0">
              <a:solidFill>
                <a:schemeClr val="bg1"/>
              </a:solidFill>
            </a:endParaRPr>
          </a:p>
          <a:p>
            <a:r>
              <a:rPr lang="en-US" sz="2000" dirty="0">
                <a:solidFill>
                  <a:schemeClr val="bg1"/>
                </a:solidFill>
              </a:rPr>
              <a:t>In this case “the fast” probably referred to the Jewish holy day called the day of Atonement, which marked the beginning of the season during which it was generally regarded as unsafe to travel on the Mediterranean Sea because of violent storms.</a:t>
            </a:r>
          </a:p>
        </p:txBody>
      </p:sp>
      <p:pic>
        <p:nvPicPr>
          <p:cNvPr id="6148" name="Picture 4" descr="Image result for day of atonement ancient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3396341"/>
            <a:ext cx="4762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27:9, 14</a:t>
            </a:r>
          </a:p>
        </p:txBody>
      </p:sp>
      <p:pic>
        <p:nvPicPr>
          <p:cNvPr id="6152" name="Picture 8" descr="Image result for paul apostle and 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15" y="3026229"/>
            <a:ext cx="5107214" cy="29998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22872" y="5965763"/>
            <a:ext cx="6101385" cy="707886"/>
          </a:xfrm>
          <a:prstGeom prst="rect">
            <a:avLst/>
          </a:prstGeom>
        </p:spPr>
        <p:txBody>
          <a:bodyPr wrap="square">
            <a:spAutoFit/>
          </a:bodyPr>
          <a:lstStyle/>
          <a:p>
            <a:r>
              <a:rPr lang="en-US" sz="2000" dirty="0" err="1">
                <a:solidFill>
                  <a:schemeClr val="bg1"/>
                </a:solidFill>
              </a:rPr>
              <a:t>Euroclydon</a:t>
            </a:r>
            <a:r>
              <a:rPr lang="en-US" sz="2000" dirty="0">
                <a:solidFill>
                  <a:schemeClr val="bg1"/>
                </a:solidFill>
              </a:rPr>
              <a:t> = A violent cyclonic Mediterranean storm that threatened the lives of everyone aboard the ship</a:t>
            </a:r>
          </a:p>
        </p:txBody>
      </p:sp>
    </p:spTree>
    <p:extLst>
      <p:ext uri="{BB962C8B-B14F-4D97-AF65-F5344CB8AC3E}">
        <p14:creationId xmlns:p14="http://schemas.microsoft.com/office/powerpoint/2010/main" val="17927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5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Paul Acting As A Seer</a:t>
            </a:r>
            <a:endParaRPr lang="en-US" sz="4400" dirty="0">
              <a:solidFill>
                <a:schemeClr val="bg1"/>
              </a:solidFill>
              <a:latin typeface="Arial Rounded MT Bold" panose="020F0704030504030204" pitchFamily="34" charset="0"/>
            </a:endParaRPr>
          </a:p>
        </p:txBody>
      </p:sp>
      <p:sp>
        <p:nvSpPr>
          <p:cNvPr id="3" name="Rectangle 2"/>
          <p:cNvSpPr/>
          <p:nvPr/>
        </p:nvSpPr>
        <p:spPr>
          <a:xfrm>
            <a:off x="1926773" y="2150905"/>
            <a:ext cx="5693228" cy="3477875"/>
          </a:xfrm>
          <a:prstGeom prst="rect">
            <a:avLst/>
          </a:prstGeom>
        </p:spPr>
        <p:txBody>
          <a:bodyPr wrap="square">
            <a:spAutoFit/>
          </a:bodyPr>
          <a:lstStyle/>
          <a:p>
            <a:r>
              <a:rPr lang="en-US" sz="2000" dirty="0">
                <a:solidFill>
                  <a:schemeClr val="bg1"/>
                </a:solidFill>
              </a:rPr>
              <a:t>“A seer is one who sees with spiritual eyes. </a:t>
            </a:r>
          </a:p>
          <a:p>
            <a:endParaRPr lang="en-US" sz="2000" dirty="0">
              <a:solidFill>
                <a:schemeClr val="bg1"/>
              </a:solidFill>
            </a:endParaRPr>
          </a:p>
          <a:p>
            <a:r>
              <a:rPr lang="en-US" sz="2000" dirty="0">
                <a:solidFill>
                  <a:schemeClr val="bg1"/>
                </a:solidFill>
              </a:rPr>
              <a:t>He perceives the meaning of that which seems obscure to others; therefore he is an interpreter and clarifier of eternal truth. He foresees the future from the past and present. </a:t>
            </a:r>
          </a:p>
          <a:p>
            <a:endParaRPr lang="en-US" sz="2000" dirty="0">
              <a:solidFill>
                <a:schemeClr val="bg1"/>
              </a:solidFill>
            </a:endParaRPr>
          </a:p>
          <a:p>
            <a:r>
              <a:rPr lang="en-US" sz="2000" dirty="0">
                <a:solidFill>
                  <a:schemeClr val="bg1"/>
                </a:solidFill>
              </a:rPr>
              <a:t>This he does by the power of the Lord. … </a:t>
            </a:r>
          </a:p>
          <a:p>
            <a:endParaRPr lang="en-US" sz="2000" dirty="0">
              <a:solidFill>
                <a:schemeClr val="bg1"/>
              </a:solidFill>
            </a:endParaRPr>
          </a:p>
          <a:p>
            <a:r>
              <a:rPr lang="en-US" sz="2000" dirty="0">
                <a:solidFill>
                  <a:schemeClr val="bg1"/>
                </a:solidFill>
              </a:rPr>
              <a:t>In short, he is one who sees, who walks in the Lord’s light with open eyes.”</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27:10</a:t>
            </a:r>
          </a:p>
        </p:txBody>
      </p:sp>
      <p:sp>
        <p:nvSpPr>
          <p:cNvPr id="8" name="Rectangle 7"/>
          <p:cNvSpPr/>
          <p:nvPr/>
        </p:nvSpPr>
        <p:spPr>
          <a:xfrm>
            <a:off x="5355772" y="6457890"/>
            <a:ext cx="6836228" cy="400110"/>
          </a:xfrm>
          <a:prstGeom prst="rect">
            <a:avLst/>
          </a:prstGeom>
        </p:spPr>
        <p:txBody>
          <a:bodyPr wrap="square">
            <a:spAutoFit/>
          </a:bodyPr>
          <a:lstStyle/>
          <a:p>
            <a:pPr algn="r"/>
            <a:r>
              <a:rPr lang="en-US" sz="2000" dirty="0">
                <a:solidFill>
                  <a:schemeClr val="bg1"/>
                </a:solidFill>
              </a:rPr>
              <a:t>(2)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3" y="358547"/>
            <a:ext cx="1296080" cy="1928743"/>
          </a:xfrm>
          <a:prstGeom prst="rect">
            <a:avLst/>
          </a:prstGeom>
        </p:spPr>
      </p:pic>
      <p:pic>
        <p:nvPicPr>
          <p:cNvPr id="10242" name="Picture 2" descr="Image result for spiritual e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515" y="1371600"/>
            <a:ext cx="3215821" cy="50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Rejecting Counsel</a:t>
            </a:r>
            <a:endParaRPr lang="en-US" sz="4400" dirty="0">
              <a:solidFill>
                <a:schemeClr val="bg1"/>
              </a:solidFill>
              <a:latin typeface="Arial Rounded MT Bold" panose="020F0704030504030204" pitchFamily="34" charset="0"/>
            </a:endParaRPr>
          </a:p>
        </p:txBody>
      </p:sp>
      <p:sp>
        <p:nvSpPr>
          <p:cNvPr id="3" name="Rectangle 2"/>
          <p:cNvSpPr/>
          <p:nvPr/>
        </p:nvSpPr>
        <p:spPr>
          <a:xfrm>
            <a:off x="402773" y="1051447"/>
            <a:ext cx="4103913" cy="1384995"/>
          </a:xfrm>
          <a:prstGeom prst="rect">
            <a:avLst/>
          </a:prstGeom>
        </p:spPr>
        <p:txBody>
          <a:bodyPr wrap="square">
            <a:spAutoFit/>
          </a:bodyPr>
          <a:lstStyle/>
          <a:p>
            <a:r>
              <a:rPr lang="en-US" sz="2800" dirty="0">
                <a:solidFill>
                  <a:srgbClr val="FFFF00"/>
                </a:solidFill>
              </a:rPr>
              <a:t>Rather than heeding Paul’s warning, whom did the centurion trust instead?</a:t>
            </a:r>
          </a:p>
        </p:txBody>
      </p:sp>
      <p:sp>
        <p:nvSpPr>
          <p:cNvPr id="10" name="Rectangle 9"/>
          <p:cNvSpPr/>
          <p:nvPr/>
        </p:nvSpPr>
        <p:spPr>
          <a:xfrm>
            <a:off x="0" y="6457890"/>
            <a:ext cx="6836228" cy="400110"/>
          </a:xfrm>
          <a:prstGeom prst="rect">
            <a:avLst/>
          </a:prstGeom>
        </p:spPr>
        <p:txBody>
          <a:bodyPr wrap="square">
            <a:spAutoFit/>
          </a:bodyPr>
          <a:lstStyle/>
          <a:p>
            <a:r>
              <a:rPr lang="en-US" sz="2000" dirty="0">
                <a:solidFill>
                  <a:schemeClr val="bg1"/>
                </a:solidFill>
              </a:rPr>
              <a:t>Acts 27:11-12</a:t>
            </a:r>
          </a:p>
        </p:txBody>
      </p:sp>
      <p:sp>
        <p:nvSpPr>
          <p:cNvPr id="4" name="Rectangle 3"/>
          <p:cNvSpPr/>
          <p:nvPr/>
        </p:nvSpPr>
        <p:spPr>
          <a:xfrm>
            <a:off x="5170714" y="2934677"/>
            <a:ext cx="6096000" cy="1200329"/>
          </a:xfrm>
          <a:prstGeom prst="rect">
            <a:avLst/>
          </a:prstGeom>
        </p:spPr>
        <p:txBody>
          <a:bodyPr>
            <a:spAutoFit/>
          </a:bodyPr>
          <a:lstStyle/>
          <a:p>
            <a:r>
              <a:rPr lang="en-US" sz="2400" dirty="0">
                <a:solidFill>
                  <a:srgbClr val="FFFF00"/>
                </a:solidFill>
                <a:latin typeface="Open Sans"/>
              </a:rPr>
              <a:t>Why do you think it may have been easier for the centurion to believe the owner of the ship rather than Paul?</a:t>
            </a:r>
            <a:endParaRPr lang="en-US" sz="2400" dirty="0">
              <a:solidFill>
                <a:srgbClr val="FFFF00"/>
              </a:solidFill>
            </a:endParaRPr>
          </a:p>
        </p:txBody>
      </p:sp>
      <p:sp>
        <p:nvSpPr>
          <p:cNvPr id="5" name="Rectangle 4"/>
          <p:cNvSpPr/>
          <p:nvPr/>
        </p:nvSpPr>
        <p:spPr>
          <a:xfrm>
            <a:off x="2166258" y="5323505"/>
            <a:ext cx="4681735" cy="830997"/>
          </a:xfrm>
          <a:prstGeom prst="rect">
            <a:avLst/>
          </a:prstGeom>
        </p:spPr>
        <p:txBody>
          <a:bodyPr wrap="square">
            <a:spAutoFit/>
          </a:bodyPr>
          <a:lstStyle/>
          <a:p>
            <a:r>
              <a:rPr lang="en-US" sz="2400" dirty="0">
                <a:solidFill>
                  <a:srgbClr val="FFFF00"/>
                </a:solidFill>
                <a:latin typeface="Open Sans"/>
              </a:rPr>
              <a:t>Why did most people on the ship ignore Paul’s warning? </a:t>
            </a:r>
            <a:endParaRPr lang="en-US" sz="2400" dirty="0">
              <a:solidFill>
                <a:srgbClr val="FFFF00"/>
              </a:solidFill>
            </a:endParaRPr>
          </a:p>
        </p:txBody>
      </p:sp>
      <p:pic>
        <p:nvPicPr>
          <p:cNvPr id="11"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943" y="935389"/>
            <a:ext cx="1096531" cy="186113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paul apostle and 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38" y="2519589"/>
            <a:ext cx="4235450" cy="21177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416377" y="4271807"/>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47225" y="4834063"/>
              <a:ext cx="2437759" cy="1077218"/>
            </a:xfrm>
            <a:prstGeom prst="rect">
              <a:avLst/>
            </a:prstGeom>
          </p:spPr>
          <p:txBody>
            <a:bodyPr wrap="square">
              <a:spAutoFit/>
            </a:bodyPr>
            <a:lstStyle/>
            <a:p>
              <a:pPr algn="ctr"/>
              <a:r>
                <a:rPr lang="en-US" sz="1600" dirty="0"/>
                <a:t> </a:t>
              </a:r>
              <a:r>
                <a:rPr lang="en-US" sz="1600" b="1" dirty="0"/>
                <a:t>If we ignore the warnings and counsel of the Lord’s servants, then we put ourselves in danger</a:t>
              </a:r>
              <a:endParaRPr lang="en-US" sz="1600" dirty="0"/>
            </a:p>
          </p:txBody>
        </p:sp>
      </p:grpSp>
    </p:spTree>
    <p:extLst>
      <p:ext uri="{BB962C8B-B14F-4D97-AF65-F5344CB8AC3E}">
        <p14:creationId xmlns:p14="http://schemas.microsoft.com/office/powerpoint/2010/main" val="15651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7713" y="87085"/>
            <a:ext cx="11767457" cy="830997"/>
          </a:xfrm>
          <a:prstGeom prst="rect">
            <a:avLst/>
          </a:prstGeom>
          <a:noFill/>
        </p:spPr>
        <p:txBody>
          <a:bodyPr wrap="square" rtlCol="0">
            <a:spAutoFit/>
          </a:bodyPr>
          <a:lstStyle/>
          <a:p>
            <a:pPr algn="ctr"/>
            <a:r>
              <a:rPr lang="en-US" sz="4800" dirty="0">
                <a:solidFill>
                  <a:schemeClr val="bg2"/>
                </a:solidFill>
                <a:latin typeface="Segoe Print" pitchFamily="2" charset="0"/>
              </a:rPr>
              <a:t>Over the Edge—The Warning </a:t>
            </a:r>
          </a:p>
        </p:txBody>
      </p:sp>
      <p:sp>
        <p:nvSpPr>
          <p:cNvPr id="5" name="TextBox 4"/>
          <p:cNvSpPr txBox="1"/>
          <p:nvPr/>
        </p:nvSpPr>
        <p:spPr>
          <a:xfrm>
            <a:off x="1099457" y="1371601"/>
            <a:ext cx="5072743" cy="1815882"/>
          </a:xfrm>
          <a:prstGeom prst="rect">
            <a:avLst/>
          </a:prstGeom>
          <a:noFill/>
        </p:spPr>
        <p:txBody>
          <a:bodyPr wrap="square" rtlCol="0">
            <a:spAutoFit/>
          </a:bodyPr>
          <a:lstStyle/>
          <a:p>
            <a:pPr algn="ctr"/>
            <a:r>
              <a:rPr lang="en-US" sz="2800" dirty="0">
                <a:solidFill>
                  <a:schemeClr val="bg2"/>
                </a:solidFill>
                <a:latin typeface="Segoe Print" pitchFamily="2" charset="0"/>
              </a:rPr>
              <a:t>On a dark rainy night, a 7,300-ton barge smashed into two piers of the Tasman Bridge</a:t>
            </a:r>
          </a:p>
        </p:txBody>
      </p:sp>
      <p:sp>
        <p:nvSpPr>
          <p:cNvPr id="7" name="TextBox 6"/>
          <p:cNvSpPr txBox="1"/>
          <p:nvPr/>
        </p:nvSpPr>
        <p:spPr>
          <a:xfrm>
            <a:off x="4184100" y="5950807"/>
            <a:ext cx="6170513" cy="523220"/>
          </a:xfrm>
          <a:prstGeom prst="rect">
            <a:avLst/>
          </a:prstGeom>
          <a:noFill/>
        </p:spPr>
        <p:txBody>
          <a:bodyPr wrap="square" rtlCol="0">
            <a:spAutoFit/>
          </a:bodyPr>
          <a:lstStyle/>
          <a:p>
            <a:pPr algn="ctr"/>
            <a:r>
              <a:rPr lang="en-US" sz="2800" dirty="0">
                <a:solidFill>
                  <a:schemeClr val="bg2"/>
                </a:solidFill>
                <a:latin typeface="Segoe Print" pitchFamily="2" charset="0"/>
              </a:rPr>
              <a:t>Three spans of bridge collapsed</a:t>
            </a:r>
          </a:p>
        </p:txBody>
      </p:sp>
      <p:pic>
        <p:nvPicPr>
          <p:cNvPr id="8" name="Picture 14" descr="https://encrypted-tbn3.gstatic.com/images?q=tbn:ANd9GcQuk0w1r-_w9WHKcX9NERHWzt9MvJiw22DbyL0N3M6xUx6t010d"/>
          <p:cNvPicPr>
            <a:picLocks noChangeAspect="1" noChangeArrowheads="1"/>
          </p:cNvPicPr>
          <p:nvPr/>
        </p:nvPicPr>
        <p:blipFill>
          <a:blip r:embed="rId2" cstate="print"/>
          <a:srcRect/>
          <a:stretch>
            <a:fillRect/>
          </a:stretch>
        </p:blipFill>
        <p:spPr bwMode="auto">
          <a:xfrm>
            <a:off x="5595257" y="3341913"/>
            <a:ext cx="3570514" cy="2367407"/>
          </a:xfrm>
          <a:prstGeom prst="rect">
            <a:avLst/>
          </a:prstGeom>
          <a:noFill/>
        </p:spPr>
      </p:pic>
      <p:pic>
        <p:nvPicPr>
          <p:cNvPr id="10" name="Picture 16" descr="https://encrypted-tbn0.gstatic.com/images?q=tbn:ANd9GcTWv1oS2fOaodv43hhD7KiQz36mO0sjMs2z52_0_gCuJnBzYRdxyA"/>
          <p:cNvPicPr>
            <a:picLocks noChangeAspect="1" noChangeArrowheads="1"/>
          </p:cNvPicPr>
          <p:nvPr/>
        </p:nvPicPr>
        <p:blipFill>
          <a:blip r:embed="rId3" cstate="print"/>
          <a:srcRect/>
          <a:stretch>
            <a:fillRect/>
          </a:stretch>
        </p:blipFill>
        <p:spPr bwMode="auto">
          <a:xfrm>
            <a:off x="6760028" y="965781"/>
            <a:ext cx="3679371" cy="2060448"/>
          </a:xfrm>
          <a:prstGeom prst="rect">
            <a:avLst/>
          </a:prstGeom>
          <a:noFill/>
        </p:spPr>
      </p:pic>
      <p:grpSp>
        <p:nvGrpSpPr>
          <p:cNvPr id="3" name="Group 2"/>
          <p:cNvGrpSpPr/>
          <p:nvPr/>
        </p:nvGrpSpPr>
        <p:grpSpPr>
          <a:xfrm>
            <a:off x="402771" y="3696809"/>
            <a:ext cx="3766457" cy="3161191"/>
            <a:chOff x="402771" y="3696809"/>
            <a:chExt cx="3766457" cy="3161191"/>
          </a:xfrm>
        </p:grpSpPr>
        <p:pic>
          <p:nvPicPr>
            <p:cNvPr id="9" name="Picture 6" descr="http://www.parliament.tas.gov.au/history/bridge78.jpg"/>
            <p:cNvPicPr>
              <a:picLocks noChangeAspect="1" noChangeArrowheads="1"/>
            </p:cNvPicPr>
            <p:nvPr/>
          </p:nvPicPr>
          <p:blipFill>
            <a:blip r:embed="rId4" cstate="print"/>
            <a:srcRect/>
            <a:stretch>
              <a:fillRect/>
            </a:stretch>
          </p:blipFill>
          <p:spPr bwMode="auto">
            <a:xfrm>
              <a:off x="402771" y="3696809"/>
              <a:ext cx="3766457" cy="2724404"/>
            </a:xfrm>
            <a:prstGeom prst="rect">
              <a:avLst/>
            </a:prstGeom>
            <a:noFill/>
          </p:spPr>
        </p:pic>
        <p:sp>
          <p:nvSpPr>
            <p:cNvPr id="2" name="Rectangle 1"/>
            <p:cNvSpPr/>
            <p:nvPr/>
          </p:nvSpPr>
          <p:spPr>
            <a:xfrm>
              <a:off x="1200753" y="6488668"/>
              <a:ext cx="1952779" cy="369332"/>
            </a:xfrm>
            <a:prstGeom prst="rect">
              <a:avLst/>
            </a:prstGeom>
          </p:spPr>
          <p:txBody>
            <a:bodyPr wrap="none">
              <a:spAutoFit/>
            </a:bodyPr>
            <a:lstStyle/>
            <a:p>
              <a:pPr algn="ctr"/>
              <a:r>
                <a:rPr lang="en-US" dirty="0">
                  <a:solidFill>
                    <a:schemeClr val="bg2"/>
                  </a:solidFill>
                  <a:latin typeface="Segoe Print" pitchFamily="2" charset="0"/>
                </a:rPr>
                <a:t>Tasman Bridge</a:t>
              </a:r>
            </a:p>
          </p:txBody>
        </p:sp>
      </p:grpSp>
    </p:spTree>
    <p:extLst>
      <p:ext uri="{BB962C8B-B14F-4D97-AF65-F5344CB8AC3E}">
        <p14:creationId xmlns:p14="http://schemas.microsoft.com/office/powerpoint/2010/main" val="18933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371601"/>
            <a:ext cx="4343400" cy="1384995"/>
          </a:xfrm>
          <a:prstGeom prst="rect">
            <a:avLst/>
          </a:prstGeom>
          <a:noFill/>
        </p:spPr>
        <p:txBody>
          <a:bodyPr wrap="square" rtlCol="0">
            <a:spAutoFit/>
          </a:bodyPr>
          <a:lstStyle/>
          <a:p>
            <a:pPr algn="ctr"/>
            <a:r>
              <a:rPr lang="en-US" sz="2800" dirty="0">
                <a:solidFill>
                  <a:schemeClr val="bg2"/>
                </a:solidFill>
                <a:latin typeface="Segoe Print" pitchFamily="2" charset="0"/>
              </a:rPr>
              <a:t>A family was driving across the bridge when the lights went out.</a:t>
            </a:r>
          </a:p>
        </p:txBody>
      </p:sp>
      <p:sp>
        <p:nvSpPr>
          <p:cNvPr id="7" name="TextBox 6"/>
          <p:cNvSpPr txBox="1"/>
          <p:nvPr/>
        </p:nvSpPr>
        <p:spPr>
          <a:xfrm>
            <a:off x="355242" y="4728694"/>
            <a:ext cx="4343400" cy="954107"/>
          </a:xfrm>
          <a:prstGeom prst="rect">
            <a:avLst/>
          </a:prstGeom>
          <a:noFill/>
        </p:spPr>
        <p:txBody>
          <a:bodyPr wrap="square" rtlCol="0">
            <a:spAutoFit/>
          </a:bodyPr>
          <a:lstStyle/>
          <a:p>
            <a:pPr algn="ctr"/>
            <a:r>
              <a:rPr lang="en-US" sz="2800" dirty="0">
                <a:solidFill>
                  <a:schemeClr val="bg2"/>
                </a:solidFill>
                <a:latin typeface="Segoe Print" pitchFamily="2" charset="0"/>
              </a:rPr>
              <a:t>A speeding car passed them and disappeared</a:t>
            </a:r>
          </a:p>
        </p:txBody>
      </p:sp>
      <p:pic>
        <p:nvPicPr>
          <p:cNvPr id="6" name="Picture 6" descr="https://encrypted-tbn0.gstatic.com/images?q=tbn:ANd9GcQW9j3rdjbUgv4-FMpifCH_NZqwrx7AGnIj0u2KZotdNUam0Hoc"/>
          <p:cNvPicPr>
            <a:picLocks noChangeAspect="1" noChangeArrowheads="1"/>
          </p:cNvPicPr>
          <p:nvPr/>
        </p:nvPicPr>
        <p:blipFill>
          <a:blip r:embed="rId2" cstate="print"/>
          <a:srcRect/>
          <a:stretch>
            <a:fillRect/>
          </a:stretch>
        </p:blipFill>
        <p:spPr bwMode="auto">
          <a:xfrm>
            <a:off x="6688673" y="892628"/>
            <a:ext cx="4073218" cy="2710543"/>
          </a:xfrm>
          <a:prstGeom prst="rect">
            <a:avLst/>
          </a:prstGeom>
          <a:noFill/>
        </p:spPr>
      </p:pic>
      <p:pic>
        <p:nvPicPr>
          <p:cNvPr id="9" name="Picture 16" descr="https://encrypted-tbn3.gstatic.com/images?q=tbn:ANd9GcQScJ0twPdLwnO0lJuGf69Lw0cRUt3Hlx2ZrwY-FimWzgN7rNcGUA"/>
          <p:cNvPicPr>
            <a:picLocks noChangeAspect="1" noChangeArrowheads="1"/>
          </p:cNvPicPr>
          <p:nvPr/>
        </p:nvPicPr>
        <p:blipFill>
          <a:blip r:embed="rId3" cstate="print"/>
          <a:srcRect/>
          <a:stretch>
            <a:fillRect/>
          </a:stretch>
        </p:blipFill>
        <p:spPr bwMode="auto">
          <a:xfrm>
            <a:off x="4928008" y="3769768"/>
            <a:ext cx="3871233" cy="2899690"/>
          </a:xfrm>
          <a:prstGeom prst="rect">
            <a:avLst/>
          </a:prstGeom>
          <a:noFill/>
        </p:spPr>
      </p:pic>
    </p:spTree>
    <p:extLst>
      <p:ext uri="{BB962C8B-B14F-4D97-AF65-F5344CB8AC3E}">
        <p14:creationId xmlns:p14="http://schemas.microsoft.com/office/powerpoint/2010/main" val="11552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xit" presetSubtype="2" fill="hold" nodeType="withEffect">
                                  <p:stCondLst>
                                    <p:cond delay="0"/>
                                  </p:stCondLst>
                                  <p:childTnLst>
                                    <p:anim calcmode="lin" valueType="num">
                                      <p:cBhvr additive="base">
                                        <p:cTn id="14" dur="1750"/>
                                        <p:tgtEl>
                                          <p:spTgt spid="9"/>
                                        </p:tgtEl>
                                        <p:attrNameLst>
                                          <p:attrName>ppt_x</p:attrName>
                                        </p:attrNameLst>
                                      </p:cBhvr>
                                      <p:tavLst>
                                        <p:tav tm="0">
                                          <p:val>
                                            <p:strVal val="ppt_x"/>
                                          </p:val>
                                        </p:tav>
                                        <p:tav tm="100000">
                                          <p:val>
                                            <p:strVal val="1+ppt_w/2"/>
                                          </p:val>
                                        </p:tav>
                                      </p:tavLst>
                                    </p:anim>
                                    <p:anim calcmode="lin" valueType="num">
                                      <p:cBhvr additive="base">
                                        <p:cTn id="15" dur="1750"/>
                                        <p:tgtEl>
                                          <p:spTgt spid="9"/>
                                        </p:tgtEl>
                                        <p:attrNameLst>
                                          <p:attrName>ppt_y</p:attrName>
                                        </p:attrNameLst>
                                      </p:cBhvr>
                                      <p:tavLst>
                                        <p:tav tm="0">
                                          <p:val>
                                            <p:strVal val="ppt_y"/>
                                          </p:val>
                                        </p:tav>
                                        <p:tav tm="100000">
                                          <p:val>
                                            <p:strVal val="ppt_y"/>
                                          </p:val>
                                        </p:tav>
                                      </p:tavLst>
                                    </p:anim>
                                    <p:set>
                                      <p:cBhvr>
                                        <p:cTn id="16" dur="1" fill="hold">
                                          <p:stCondLst>
                                            <p:cond delay="17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2159</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Open Sans</vt:lpstr>
      <vt:lpstr>Segoe Print</vt:lpstr>
      <vt:lpstr>Palatino</vt:lpstr>
      <vt:lpstr>Arial Rounded MT Bold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84</cp:revision>
  <dcterms:created xsi:type="dcterms:W3CDTF">2016-05-16T13:36:31Z</dcterms:created>
  <dcterms:modified xsi:type="dcterms:W3CDTF">2020-09-04T17:28:22Z</dcterms:modified>
</cp:coreProperties>
</file>