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82" r:id="rId2"/>
    <p:sldId id="287" r:id="rId3"/>
    <p:sldId id="288" r:id="rId4"/>
    <p:sldId id="289" r:id="rId5"/>
    <p:sldId id="290" r:id="rId6"/>
    <p:sldId id="291" r:id="rId7"/>
    <p:sldId id="293" r:id="rId8"/>
    <p:sldId id="313" r:id="rId9"/>
    <p:sldId id="314" r:id="rId10"/>
    <p:sldId id="294" r:id="rId11"/>
    <p:sldId id="315" r:id="rId12"/>
    <p:sldId id="316" r:id="rId13"/>
    <p:sldId id="317" r:id="rId14"/>
    <p:sldId id="319" r:id="rId15"/>
    <p:sldId id="320" r:id="rId16"/>
    <p:sldId id="311" r:id="rId17"/>
    <p:sldId id="312" r:id="rId18"/>
    <p:sldId id="318" r:id="rId19"/>
    <p:sldId id="284" r:id="rId20"/>
    <p:sldId id="286" r:id="rId21"/>
    <p:sldId id="292" r:id="rId22"/>
    <p:sldId id="321" r:id="rId23"/>
  </p:sldIdLst>
  <p:sldSz cx="12192000" cy="6858000"/>
  <p:notesSz cx="6858000" cy="9144000"/>
  <p:embeddedFontLst>
    <p:embeddedFont>
      <p:font typeface="Abadi" panose="020B0604020104020204" pitchFamily="34" charset="0"/>
      <p:regular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Georgia" panose="02040502050405020303" pitchFamily="18" charset="0"/>
      <p:regular r:id="rId32"/>
      <p:bold r:id="rId33"/>
      <p:italic r:id="rId34"/>
      <p:boldItalic r:id="rId35"/>
    </p:embeddedFont>
    <p:embeddedFont>
      <p:font typeface="Open Sans" panose="020B0606030504020204" pitchFamily="34" charset="0"/>
      <p:regular r:id="rId36"/>
      <p:bold r:id="rId37"/>
      <p:italic r:id="rId38"/>
      <p:boldItalic r:id="rId39"/>
    </p:embeddedFont>
    <p:embeddedFont>
      <p:font typeface="Palatino" pitchFamily="2"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922B17BE-728E-4291-9B6F-962CE7AF67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dirty="0"/>
              <a:t>Lesson 99</a:t>
            </a:r>
          </a:p>
        </p:txBody>
      </p:sp>
      <p:sp>
        <p:nvSpPr>
          <p:cNvPr id="6" name="TextBox 5"/>
          <p:cNvSpPr txBox="1"/>
          <p:nvPr/>
        </p:nvSpPr>
        <p:spPr>
          <a:xfrm>
            <a:off x="3516087" y="831411"/>
            <a:ext cx="8494844" cy="1938992"/>
          </a:xfrm>
          <a:prstGeom prst="rect">
            <a:avLst/>
          </a:prstGeom>
          <a:noFill/>
        </p:spPr>
        <p:txBody>
          <a:bodyPr wrap="square" rtlCol="0">
            <a:spAutoFit/>
          </a:bodyPr>
          <a:lstStyle/>
          <a:p>
            <a:pPr algn="ctr"/>
            <a:r>
              <a:rPr lang="en-US" sz="6000" dirty="0">
                <a:latin typeface="Georgia" pitchFamily="18" charset="0"/>
              </a:rPr>
              <a:t>Salvation For Everyone</a:t>
            </a:r>
          </a:p>
          <a:p>
            <a:pPr algn="ctr"/>
            <a:r>
              <a:rPr lang="en-US" sz="6000" dirty="0">
                <a:latin typeface="Georgia" pitchFamily="18" charset="0"/>
              </a:rPr>
              <a:t>Romans 1-3</a:t>
            </a:r>
            <a:endParaRPr lang="en-US" sz="4400" dirty="0">
              <a:latin typeface="Georgia" pitchFamily="18" charset="0"/>
            </a:endParaRPr>
          </a:p>
        </p:txBody>
      </p:sp>
      <p:grpSp>
        <p:nvGrpSpPr>
          <p:cNvPr id="7" name="Group 6"/>
          <p:cNvGrpSpPr/>
          <p:nvPr/>
        </p:nvGrpSpPr>
        <p:grpSpPr>
          <a:xfrm>
            <a:off x="627707" y="1963848"/>
            <a:ext cx="4495800" cy="4267200"/>
            <a:chOff x="609600" y="533400"/>
            <a:chExt cx="4495800" cy="4267200"/>
          </a:xfrm>
        </p:grpSpPr>
        <p:pic>
          <p:nvPicPr>
            <p:cNvPr id="8" name="Picture 2" descr="Image result for brick walls"/>
            <p:cNvPicPr>
              <a:picLocks noChangeAspect="1" noChangeArrowheads="1"/>
            </p:cNvPicPr>
            <p:nvPr/>
          </p:nvPicPr>
          <p:blipFill rotWithShape="1">
            <a:blip r:embed="rId3">
              <a:extLst>
                <a:ext uri="{28A0092B-C50C-407E-A947-70E740481C1C}">
                  <a14:useLocalDpi xmlns:a14="http://schemas.microsoft.com/office/drawing/2010/main" val="0"/>
                </a:ext>
              </a:extLst>
            </a:blip>
            <a:srcRect r="-635" b="17831"/>
            <a:stretch/>
          </p:blipFill>
          <p:spPr bwMode="auto">
            <a:xfrm>
              <a:off x="762000" y="685800"/>
              <a:ext cx="4140926" cy="38100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6"/>
            <p:cNvGrpSpPr/>
            <p:nvPr/>
          </p:nvGrpSpPr>
          <p:grpSpPr>
            <a:xfrm rot="2107423">
              <a:off x="2048364" y="1066800"/>
              <a:ext cx="554570" cy="1296744"/>
              <a:chOff x="7696200" y="914400"/>
              <a:chExt cx="685800" cy="2438400"/>
            </a:xfrm>
          </p:grpSpPr>
          <p:sp>
            <p:nvSpPr>
              <p:cNvPr id="41" name="Moon 40"/>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87"/>
            <p:cNvGrpSpPr/>
            <p:nvPr/>
          </p:nvGrpSpPr>
          <p:grpSpPr>
            <a:xfrm rot="19262140" flipH="1">
              <a:off x="3035243" y="1133011"/>
              <a:ext cx="554570" cy="1180981"/>
              <a:chOff x="7696200" y="914400"/>
              <a:chExt cx="685800" cy="2438400"/>
            </a:xfrm>
          </p:grpSpPr>
          <p:sp>
            <p:nvSpPr>
              <p:cNvPr id="37" name="Moon 36"/>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rapezoid 10"/>
            <p:cNvSpPr/>
            <p:nvPr/>
          </p:nvSpPr>
          <p:spPr>
            <a:xfrm>
              <a:off x="2114873" y="2079703"/>
              <a:ext cx="1449098" cy="256849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20431102">
              <a:off x="2893036" y="2407531"/>
              <a:ext cx="797621" cy="1547723"/>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195734">
              <a:off x="1941251" y="2373456"/>
              <a:ext cx="797621" cy="1547723"/>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2138155" y="2268909"/>
              <a:ext cx="1392695" cy="2140128"/>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18695">
              <a:off x="2167833" y="2351267"/>
              <a:ext cx="615406" cy="191635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1332773">
              <a:off x="2862529" y="2354480"/>
              <a:ext cx="615406" cy="1918100"/>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409163" y="1737160"/>
              <a:ext cx="775770" cy="10661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217316" y="1240382"/>
              <a:ext cx="1192991" cy="13127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a:off x="2444553" y="2170271"/>
              <a:ext cx="681709" cy="546994"/>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elay 19"/>
            <p:cNvSpPr/>
            <p:nvPr/>
          </p:nvSpPr>
          <p:spPr>
            <a:xfrm rot="16200000">
              <a:off x="2572663" y="869909"/>
              <a:ext cx="437595" cy="852137"/>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664386" y="2271981"/>
              <a:ext cx="219521" cy="1431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219200" y="3886200"/>
              <a:ext cx="3276600" cy="76200"/>
            </a:xfrm>
            <a:prstGeom prst="roundRect">
              <a:avLst/>
            </a:prstGeom>
            <a:solidFill>
              <a:srgbClr val="9966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219200" y="3962400"/>
              <a:ext cx="3276600" cy="2286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371600" y="4191000"/>
              <a:ext cx="228600" cy="5334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1676400" y="4191000"/>
              <a:ext cx="152400" cy="433388"/>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3962400" y="4191000"/>
              <a:ext cx="228600" cy="5334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4267200" y="4191000"/>
              <a:ext cx="152400" cy="433388"/>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752600" y="3657600"/>
              <a:ext cx="382929" cy="2641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505200" y="3657600"/>
              <a:ext cx="382929" cy="2641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7"/>
            <p:cNvGrpSpPr/>
            <p:nvPr/>
          </p:nvGrpSpPr>
          <p:grpSpPr>
            <a:xfrm>
              <a:off x="3150326" y="3226526"/>
              <a:ext cx="366238" cy="640613"/>
              <a:chOff x="2438400" y="402137"/>
              <a:chExt cx="2514600" cy="4398463"/>
            </a:xfrm>
          </p:grpSpPr>
          <p:sp>
            <p:nvSpPr>
              <p:cNvPr id="33" name="Snip Same Side Corner Rectangle 32"/>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Wave 30"/>
            <p:cNvSpPr/>
            <p:nvPr/>
          </p:nvSpPr>
          <p:spPr>
            <a:xfrm>
              <a:off x="2133600" y="3733800"/>
              <a:ext cx="990600" cy="152400"/>
            </a:xfrm>
            <a:prstGeom prst="wave">
              <a:avLst>
                <a:gd name="adj1" fmla="val 11429"/>
                <a:gd name="adj2" fmla="val 0"/>
              </a:avLst>
            </a:prstGeom>
            <a:solidFill>
              <a:srgbClr val="F6E1A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ame 31"/>
            <p:cNvSpPr/>
            <p:nvPr/>
          </p:nvSpPr>
          <p:spPr>
            <a:xfrm>
              <a:off x="609600" y="533400"/>
              <a:ext cx="4495800" cy="4267200"/>
            </a:xfrm>
            <a:prstGeom prst="frame">
              <a:avLst>
                <a:gd name="adj1" fmla="val 7194"/>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Rectangle 2"/>
          <p:cNvSpPr/>
          <p:nvPr/>
        </p:nvSpPr>
        <p:spPr>
          <a:xfrm>
            <a:off x="5565297" y="3733221"/>
            <a:ext cx="5352747" cy="646331"/>
          </a:xfrm>
          <a:prstGeom prst="rect">
            <a:avLst/>
          </a:prstGeom>
        </p:spPr>
        <p:txBody>
          <a:bodyPr wrap="none">
            <a:spAutoFit/>
          </a:bodyPr>
          <a:lstStyle/>
          <a:p>
            <a:pPr algn="ctr"/>
            <a:r>
              <a:rPr lang="en-US" i="1" dirty="0">
                <a:solidFill>
                  <a:srgbClr val="333333"/>
                </a:solidFill>
                <a:latin typeface="Palatino"/>
              </a:rPr>
              <a:t>Look unto me in every thought; doubt not, fear not.</a:t>
            </a:r>
          </a:p>
          <a:p>
            <a:pPr algn="ctr"/>
            <a:r>
              <a:rPr lang="en-US" i="1" dirty="0">
                <a:solidFill>
                  <a:srgbClr val="333333"/>
                </a:solidFill>
                <a:latin typeface="Palatino"/>
              </a:rPr>
              <a:t>D&amp;C 6:36</a:t>
            </a:r>
            <a:endParaRPr lang="en-US" i="1" dirty="0"/>
          </a:p>
        </p:txBody>
      </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2737"/>
          </a:xfrm>
          <a:prstGeom prst="rect">
            <a:avLst/>
          </a:prstGeom>
        </p:spPr>
      </p:pic>
      <p:sp>
        <p:nvSpPr>
          <p:cNvPr id="6" name="TextBox 5"/>
          <p:cNvSpPr txBox="1"/>
          <p:nvPr/>
        </p:nvSpPr>
        <p:spPr>
          <a:xfrm>
            <a:off x="-63375" y="0"/>
            <a:ext cx="12192000" cy="1015663"/>
          </a:xfrm>
          <a:prstGeom prst="rect">
            <a:avLst/>
          </a:prstGeom>
          <a:noFill/>
        </p:spPr>
        <p:txBody>
          <a:bodyPr wrap="square" rtlCol="0">
            <a:spAutoFit/>
          </a:bodyPr>
          <a:lstStyle/>
          <a:p>
            <a:pPr algn="ctr"/>
            <a:r>
              <a:rPr lang="en-US" sz="6000" dirty="0">
                <a:latin typeface="Georgia" pitchFamily="18" charset="0"/>
              </a:rPr>
              <a:t>Facing Immoral Behavior</a:t>
            </a:r>
            <a:endParaRPr lang="en-US" sz="4400" dirty="0">
              <a:latin typeface="Georgia" pitchFamily="18" charset="0"/>
            </a:endParaRPr>
          </a:p>
        </p:txBody>
      </p:sp>
      <p:sp>
        <p:nvSpPr>
          <p:cNvPr id="14" name="Rectangle 13"/>
          <p:cNvSpPr/>
          <p:nvPr/>
        </p:nvSpPr>
        <p:spPr>
          <a:xfrm>
            <a:off x="0" y="6488668"/>
            <a:ext cx="1911355" cy="369332"/>
          </a:xfrm>
          <a:prstGeom prst="rect">
            <a:avLst/>
          </a:prstGeom>
        </p:spPr>
        <p:txBody>
          <a:bodyPr wrap="square">
            <a:spAutoFit/>
          </a:bodyPr>
          <a:lstStyle/>
          <a:p>
            <a:r>
              <a:rPr lang="en-US" dirty="0"/>
              <a:t>Romans 1:18</a:t>
            </a:r>
          </a:p>
        </p:txBody>
      </p:sp>
      <p:sp>
        <p:nvSpPr>
          <p:cNvPr id="15" name="Rectangle 14"/>
          <p:cNvSpPr/>
          <p:nvPr/>
        </p:nvSpPr>
        <p:spPr>
          <a:xfrm>
            <a:off x="3733800" y="1158980"/>
            <a:ext cx="3559630" cy="4093428"/>
          </a:xfrm>
          <a:prstGeom prst="rect">
            <a:avLst/>
          </a:prstGeom>
        </p:spPr>
        <p:txBody>
          <a:bodyPr wrap="square">
            <a:spAutoFit/>
          </a:bodyPr>
          <a:lstStyle/>
          <a:p>
            <a:pPr fontAlgn="base"/>
            <a:r>
              <a:rPr lang="en-US" sz="2000" dirty="0"/>
              <a:t>In Paul’s day, some Gentile Christians sought to excuse immoral or sinful behavior by emphasizing God’s mercy and ignoring His perfect justice. </a:t>
            </a:r>
          </a:p>
          <a:p>
            <a:pPr fontAlgn="base"/>
            <a:endParaRPr lang="en-US" sz="2000" dirty="0"/>
          </a:p>
          <a:p>
            <a:pPr fontAlgn="base"/>
            <a:r>
              <a:rPr lang="en-US" sz="2000" dirty="0"/>
              <a:t>Also, some Jewish Christians believed that observance of the law of Moses was necessary for their salvation. </a:t>
            </a:r>
          </a:p>
          <a:p>
            <a:pPr fontAlgn="base"/>
            <a:endParaRPr lang="en-US" sz="2000" dirty="0"/>
          </a:p>
          <a:p>
            <a:pPr fontAlgn="base"/>
            <a:r>
              <a:rPr lang="en-US" sz="2000" dirty="0"/>
              <a:t>Paul sought to correct both of these misconceptions.</a:t>
            </a:r>
            <a:endParaRPr lang="en-US" sz="2000" b="0" i="0" dirty="0">
              <a:solidFill>
                <a:srgbClr val="333333"/>
              </a:solidFill>
              <a:effectLst/>
              <a:latin typeface="Abadi" panose="020B0604020104020204" pitchFamily="34" charset="0"/>
            </a:endParaRPr>
          </a:p>
        </p:txBody>
      </p:sp>
      <p:pic>
        <p:nvPicPr>
          <p:cNvPr id="2052" name="Picture 4" descr="Image result for Moses and al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9004" y="1398360"/>
            <a:ext cx="38100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Paul wri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1031" y="4003447"/>
            <a:ext cx="3705225" cy="264795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elated image"/>
          <p:cNvPicPr>
            <a:picLocks noChangeAspect="1" noChangeArrowheads="1"/>
          </p:cNvPicPr>
          <p:nvPr/>
        </p:nvPicPr>
        <p:blipFill rotWithShape="1">
          <a:blip r:embed="rId5">
            <a:extLst>
              <a:ext uri="{28A0092B-C50C-407E-A947-70E740481C1C}">
                <a14:useLocalDpi xmlns:a14="http://schemas.microsoft.com/office/drawing/2010/main" val="0"/>
              </a:ext>
            </a:extLst>
          </a:blip>
          <a:srcRect r="5966"/>
          <a:stretch/>
        </p:blipFill>
        <p:spPr bwMode="auto">
          <a:xfrm>
            <a:off x="275319" y="1286556"/>
            <a:ext cx="3316967" cy="233838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974" y="3828823"/>
            <a:ext cx="3273425" cy="253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38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animEffect transition="in" filter="fade">
                                      <p:cBhvr>
                                        <p:cTn id="9" dur="500"/>
                                        <p:tgtEl>
                                          <p:spTgt spid="205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2054"/>
                                        </p:tgtEl>
                                        <p:attrNameLst>
                                          <p:attrName>style.visibility</p:attrName>
                                        </p:attrNameLst>
                                      </p:cBhvr>
                                      <p:to>
                                        <p:strVal val="visible"/>
                                      </p:to>
                                    </p:set>
                                    <p:animEffect transition="in" filter="fade">
                                      <p:cBhvr>
                                        <p:cTn id="16"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2737"/>
          </a:xfrm>
          <a:prstGeom prst="rect">
            <a:avLst/>
          </a:prstGeom>
        </p:spPr>
      </p:pic>
      <p:sp>
        <p:nvSpPr>
          <p:cNvPr id="6" name="TextBox 5"/>
          <p:cNvSpPr txBox="1"/>
          <p:nvPr/>
        </p:nvSpPr>
        <p:spPr>
          <a:xfrm>
            <a:off x="-63375" y="0"/>
            <a:ext cx="12192000" cy="1015663"/>
          </a:xfrm>
          <a:prstGeom prst="rect">
            <a:avLst/>
          </a:prstGeom>
          <a:noFill/>
        </p:spPr>
        <p:txBody>
          <a:bodyPr wrap="square" rtlCol="0">
            <a:spAutoFit/>
          </a:bodyPr>
          <a:lstStyle/>
          <a:p>
            <a:pPr algn="ctr"/>
            <a:r>
              <a:rPr lang="en-US" sz="6000" dirty="0">
                <a:latin typeface="Georgia" pitchFamily="18" charset="0"/>
              </a:rPr>
              <a:t>Offensive to God</a:t>
            </a:r>
            <a:endParaRPr lang="en-US" sz="4400" dirty="0">
              <a:latin typeface="Georgia" pitchFamily="18" charset="0"/>
            </a:endParaRPr>
          </a:p>
        </p:txBody>
      </p:sp>
      <p:sp>
        <p:nvSpPr>
          <p:cNvPr id="14" name="Rectangle 13"/>
          <p:cNvSpPr/>
          <p:nvPr/>
        </p:nvSpPr>
        <p:spPr>
          <a:xfrm>
            <a:off x="0" y="6488668"/>
            <a:ext cx="1911355" cy="369332"/>
          </a:xfrm>
          <a:prstGeom prst="rect">
            <a:avLst/>
          </a:prstGeom>
        </p:spPr>
        <p:txBody>
          <a:bodyPr wrap="square">
            <a:spAutoFit/>
          </a:bodyPr>
          <a:lstStyle/>
          <a:p>
            <a:r>
              <a:rPr lang="en-US" dirty="0"/>
              <a:t>Romans 1:18-32</a:t>
            </a:r>
          </a:p>
        </p:txBody>
      </p:sp>
      <p:sp>
        <p:nvSpPr>
          <p:cNvPr id="15" name="Rectangle 14"/>
          <p:cNvSpPr/>
          <p:nvPr/>
        </p:nvSpPr>
        <p:spPr>
          <a:xfrm>
            <a:off x="3777343" y="1975409"/>
            <a:ext cx="3559630" cy="1200329"/>
          </a:xfrm>
          <a:prstGeom prst="rect">
            <a:avLst/>
          </a:prstGeom>
        </p:spPr>
        <p:txBody>
          <a:bodyPr wrap="square">
            <a:spAutoFit/>
          </a:bodyPr>
          <a:lstStyle/>
          <a:p>
            <a:pPr fontAlgn="base"/>
            <a:r>
              <a:rPr lang="en-US" sz="2400" dirty="0"/>
              <a:t>The “wrath” of God is not hostility toward mankind; rather, it is rejection of sin. </a:t>
            </a:r>
            <a:endParaRPr lang="en-US" sz="2400" b="0" i="0" dirty="0">
              <a:solidFill>
                <a:srgbClr val="333333"/>
              </a:solidFill>
              <a:effectLst/>
              <a:latin typeface="Abadi" panose="020B0604020104020204" pitchFamily="34" charset="0"/>
            </a:endParaRPr>
          </a:p>
        </p:txBody>
      </p:sp>
      <p:sp>
        <p:nvSpPr>
          <p:cNvPr id="3" name="Rectangle 2"/>
          <p:cNvSpPr/>
          <p:nvPr/>
        </p:nvSpPr>
        <p:spPr>
          <a:xfrm>
            <a:off x="1905002" y="906921"/>
            <a:ext cx="8273142" cy="646331"/>
          </a:xfrm>
          <a:prstGeom prst="rect">
            <a:avLst/>
          </a:prstGeom>
        </p:spPr>
        <p:txBody>
          <a:bodyPr wrap="square">
            <a:spAutoFit/>
          </a:bodyPr>
          <a:lstStyle/>
          <a:p>
            <a:pPr algn="ctr"/>
            <a:r>
              <a:rPr lang="en-US" i="1" dirty="0">
                <a:solidFill>
                  <a:schemeClr val="accent1">
                    <a:lumMod val="75000"/>
                  </a:schemeClr>
                </a:solidFill>
                <a:latin typeface="Palatino"/>
              </a:rPr>
              <a:t>For I the Lord cannot look upon sin with the least degree of allowance;</a:t>
            </a:r>
          </a:p>
          <a:p>
            <a:pPr algn="ctr"/>
            <a:r>
              <a:rPr lang="en-US" i="1" dirty="0">
                <a:solidFill>
                  <a:schemeClr val="accent1">
                    <a:lumMod val="75000"/>
                  </a:schemeClr>
                </a:solidFill>
                <a:latin typeface="Palatino"/>
              </a:rPr>
              <a:t>D&amp;C 1;31</a:t>
            </a:r>
            <a:endParaRPr lang="en-US" i="1" dirty="0">
              <a:solidFill>
                <a:schemeClr val="accent1">
                  <a:lumMod val="75000"/>
                </a:schemeClr>
              </a:solidFill>
            </a:endParaRPr>
          </a:p>
        </p:txBody>
      </p:sp>
      <p:grpSp>
        <p:nvGrpSpPr>
          <p:cNvPr id="2048" name="Group 2047"/>
          <p:cNvGrpSpPr/>
          <p:nvPr/>
        </p:nvGrpSpPr>
        <p:grpSpPr>
          <a:xfrm>
            <a:off x="974226" y="2296886"/>
            <a:ext cx="2360885" cy="3216130"/>
            <a:chOff x="538798" y="2198915"/>
            <a:chExt cx="2360885" cy="3216130"/>
          </a:xfrm>
        </p:grpSpPr>
        <p:grpSp>
          <p:nvGrpSpPr>
            <p:cNvPr id="8" name="Group 7"/>
            <p:cNvGrpSpPr/>
            <p:nvPr/>
          </p:nvGrpSpPr>
          <p:grpSpPr>
            <a:xfrm>
              <a:off x="538798" y="2198915"/>
              <a:ext cx="2360885" cy="3216130"/>
              <a:chOff x="538798" y="2198915"/>
              <a:chExt cx="2360885" cy="3216130"/>
            </a:xfrm>
          </p:grpSpPr>
          <p:grpSp>
            <p:nvGrpSpPr>
              <p:cNvPr id="5" name="Group 4"/>
              <p:cNvGrpSpPr/>
              <p:nvPr/>
            </p:nvGrpSpPr>
            <p:grpSpPr>
              <a:xfrm>
                <a:off x="633057" y="2198915"/>
                <a:ext cx="2266626" cy="3216130"/>
                <a:chOff x="1405942" y="2340429"/>
                <a:chExt cx="2266626" cy="3216130"/>
              </a:xfrm>
            </p:grpSpPr>
            <p:grpSp>
              <p:nvGrpSpPr>
                <p:cNvPr id="30" name="Group 122"/>
                <p:cNvGrpSpPr/>
                <p:nvPr/>
              </p:nvGrpSpPr>
              <p:grpSpPr>
                <a:xfrm>
                  <a:off x="1405942" y="2340429"/>
                  <a:ext cx="2266626" cy="3216130"/>
                  <a:chOff x="5284033" y="777513"/>
                  <a:chExt cx="4129790" cy="5623288"/>
                </a:xfrm>
                <a:solidFill>
                  <a:schemeClr val="tx1"/>
                </a:solidFill>
              </p:grpSpPr>
              <p:sp>
                <p:nvSpPr>
                  <p:cNvPr id="31" name="Double Wave 30"/>
                  <p:cNvSpPr/>
                  <p:nvPr/>
                </p:nvSpPr>
                <p:spPr>
                  <a:xfrm rot="16200000" flipH="1">
                    <a:off x="5753100" y="1562100"/>
                    <a:ext cx="2209800" cy="762000"/>
                  </a:xfrm>
                  <a:prstGeom prst="doubleWave">
                    <a:avLst>
                      <a:gd name="adj1" fmla="val 7407"/>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uble Wave 31"/>
                  <p:cNvSpPr/>
                  <p:nvPr/>
                </p:nvSpPr>
                <p:spPr>
                  <a:xfrm rot="5400000">
                    <a:off x="6438900" y="1562100"/>
                    <a:ext cx="2209800" cy="762000"/>
                  </a:xfrm>
                  <a:prstGeom prst="doubleWave">
                    <a:avLst>
                      <a:gd name="adj1" fmla="val 7407"/>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575684" y="5206585"/>
                    <a:ext cx="587116" cy="5846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237750" y="5209083"/>
                    <a:ext cx="534650" cy="58211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580026" y="3152932"/>
                    <a:ext cx="457200" cy="71703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318354" y="3105463"/>
                    <a:ext cx="457200" cy="71703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a:off x="7090348" y="3330315"/>
                    <a:ext cx="700790" cy="2209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apezoid 37"/>
                  <p:cNvSpPr/>
                  <p:nvPr/>
                </p:nvSpPr>
                <p:spPr>
                  <a:xfrm>
                    <a:off x="6539459" y="3367790"/>
                    <a:ext cx="700790" cy="2209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apezoid 38"/>
                  <p:cNvSpPr/>
                  <p:nvPr/>
                </p:nvSpPr>
                <p:spPr>
                  <a:xfrm>
                    <a:off x="6524468" y="2131101"/>
                    <a:ext cx="1300397" cy="2560819"/>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apezoid 39"/>
                  <p:cNvSpPr/>
                  <p:nvPr/>
                </p:nvSpPr>
                <p:spPr>
                  <a:xfrm rot="20150574">
                    <a:off x="7400389" y="2220413"/>
                    <a:ext cx="504745" cy="132538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apezoid 40"/>
                  <p:cNvSpPr/>
                  <p:nvPr/>
                </p:nvSpPr>
                <p:spPr>
                  <a:xfrm rot="1302575">
                    <a:off x="6475630" y="2179949"/>
                    <a:ext cx="504745" cy="132538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apezoid 41"/>
                  <p:cNvSpPr/>
                  <p:nvPr/>
                </p:nvSpPr>
                <p:spPr>
                  <a:xfrm>
                    <a:off x="6553200" y="2209800"/>
                    <a:ext cx="1219200" cy="2209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Isosceles Triangle 42"/>
                  <p:cNvSpPr/>
                  <p:nvPr/>
                </p:nvSpPr>
                <p:spPr>
                  <a:xfrm rot="10800000">
                    <a:off x="6858000" y="1905000"/>
                    <a:ext cx="685800" cy="11430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629400" y="914400"/>
                    <a:ext cx="1066800" cy="1447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791200" y="5715000"/>
                    <a:ext cx="2903095" cy="430967"/>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284033" y="6019801"/>
                    <a:ext cx="4129790" cy="381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ardrop 50"/>
                  <p:cNvSpPr/>
                  <p:nvPr/>
                </p:nvSpPr>
                <p:spPr>
                  <a:xfrm rot="4650018">
                    <a:off x="6821430" y="545209"/>
                    <a:ext cx="429956" cy="894563"/>
                  </a:xfrm>
                  <a:prstGeom prst="teardrop">
                    <a:avLst>
                      <a:gd name="adj" fmla="val 13040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553200" y="1143000"/>
                    <a:ext cx="1176728" cy="14365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343"/>
                  <p:cNvGrpSpPr/>
                  <p:nvPr/>
                </p:nvGrpSpPr>
                <p:grpSpPr>
                  <a:xfrm>
                    <a:off x="6553200" y="3429000"/>
                    <a:ext cx="1094282" cy="1041816"/>
                    <a:chOff x="7543801" y="3581401"/>
                    <a:chExt cx="1066799" cy="1066800"/>
                  </a:xfrm>
                  <a:grpFill/>
                </p:grpSpPr>
                <p:sp>
                  <p:nvSpPr>
                    <p:cNvPr id="64" name="Rounded Rectangle 63"/>
                    <p:cNvSpPr/>
                    <p:nvPr/>
                  </p:nvSpPr>
                  <p:spPr>
                    <a:xfrm>
                      <a:off x="7696200" y="3657600"/>
                      <a:ext cx="914400" cy="152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162"/>
                    <p:cNvGrpSpPr/>
                    <p:nvPr/>
                  </p:nvGrpSpPr>
                  <p:grpSpPr>
                    <a:xfrm>
                      <a:off x="7543801" y="3581401"/>
                      <a:ext cx="457200" cy="1066800"/>
                      <a:chOff x="6827799" y="4800600"/>
                      <a:chExt cx="868401" cy="2043177"/>
                    </a:xfrm>
                    <a:grpFill/>
                  </p:grpSpPr>
                  <p:sp>
                    <p:nvSpPr>
                      <p:cNvPr id="66" name="Double Wave 65"/>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ouble Wave 66"/>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7010400" y="4800600"/>
                        <a:ext cx="685800" cy="609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 name="Group 349"/>
                  <p:cNvGrpSpPr/>
                  <p:nvPr/>
                </p:nvGrpSpPr>
                <p:grpSpPr>
                  <a:xfrm>
                    <a:off x="6483247" y="4447082"/>
                    <a:ext cx="1311639" cy="199869"/>
                    <a:chOff x="457200" y="1600200"/>
                    <a:chExt cx="8229600" cy="1752600"/>
                  </a:xfrm>
                  <a:grpFill/>
                </p:grpSpPr>
                <p:sp>
                  <p:nvSpPr>
                    <p:cNvPr id="57" name="Plaque 56"/>
                    <p:cNvSpPr/>
                    <p:nvPr/>
                  </p:nvSpPr>
                  <p:spPr>
                    <a:xfrm>
                      <a:off x="457200" y="1600200"/>
                      <a:ext cx="2057400" cy="1752600"/>
                    </a:xfrm>
                    <a:prstGeom prst="plaque">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laque 57"/>
                    <p:cNvSpPr/>
                    <p:nvPr/>
                  </p:nvSpPr>
                  <p:spPr>
                    <a:xfrm>
                      <a:off x="1295400" y="1600200"/>
                      <a:ext cx="2057400" cy="1752600"/>
                    </a:xfrm>
                    <a:prstGeom prst="plaque">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Plaque 58"/>
                    <p:cNvSpPr/>
                    <p:nvPr/>
                  </p:nvSpPr>
                  <p:spPr>
                    <a:xfrm>
                      <a:off x="2362200" y="1600200"/>
                      <a:ext cx="2057400" cy="1752600"/>
                    </a:xfrm>
                    <a:prstGeom prst="plaque">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Plaque 59"/>
                    <p:cNvSpPr/>
                    <p:nvPr/>
                  </p:nvSpPr>
                  <p:spPr>
                    <a:xfrm>
                      <a:off x="3429000" y="1600200"/>
                      <a:ext cx="2057400" cy="1752600"/>
                    </a:xfrm>
                    <a:prstGeom prst="plaque">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Plaque 60"/>
                    <p:cNvSpPr/>
                    <p:nvPr/>
                  </p:nvSpPr>
                  <p:spPr>
                    <a:xfrm>
                      <a:off x="4495800" y="1600200"/>
                      <a:ext cx="2057400" cy="1752600"/>
                    </a:xfrm>
                    <a:prstGeom prst="plaque">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Plaque 61"/>
                    <p:cNvSpPr/>
                    <p:nvPr/>
                  </p:nvSpPr>
                  <p:spPr>
                    <a:xfrm>
                      <a:off x="5562600" y="1600200"/>
                      <a:ext cx="2057400" cy="1752600"/>
                    </a:xfrm>
                    <a:prstGeom prst="plaque">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Plaque 62"/>
                    <p:cNvSpPr/>
                    <p:nvPr/>
                  </p:nvSpPr>
                  <p:spPr>
                    <a:xfrm>
                      <a:off x="6629400" y="1600200"/>
                      <a:ext cx="2057400" cy="1752600"/>
                    </a:xfrm>
                    <a:prstGeom prst="plaque">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p:cNvSpPr/>
                  <p:nvPr/>
                </p:nvSpPr>
                <p:spPr>
                  <a:xfrm>
                    <a:off x="6781800" y="1752600"/>
                    <a:ext cx="838200" cy="990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967928" y="1916244"/>
                    <a:ext cx="455081" cy="19359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Oval 3"/>
                <p:cNvSpPr/>
                <p:nvPr/>
              </p:nvSpPr>
              <p:spPr>
                <a:xfrm rot="19679891">
                  <a:off x="1669209" y="2480882"/>
                  <a:ext cx="846220" cy="656536"/>
                </a:xfrm>
                <a:custGeom>
                  <a:avLst/>
                  <a:gdLst>
                    <a:gd name="connsiteX0" fmla="*/ 0 w 805543"/>
                    <a:gd name="connsiteY0" fmla="*/ 328268 h 656535"/>
                    <a:gd name="connsiteX1" fmla="*/ 402772 w 805543"/>
                    <a:gd name="connsiteY1" fmla="*/ 0 h 656535"/>
                    <a:gd name="connsiteX2" fmla="*/ 805544 w 805543"/>
                    <a:gd name="connsiteY2" fmla="*/ 328268 h 656535"/>
                    <a:gd name="connsiteX3" fmla="*/ 402772 w 805543"/>
                    <a:gd name="connsiteY3" fmla="*/ 656536 h 656535"/>
                    <a:gd name="connsiteX4" fmla="*/ 0 w 805543"/>
                    <a:gd name="connsiteY4" fmla="*/ 328268 h 656535"/>
                    <a:gd name="connsiteX0" fmla="*/ 40676 w 846220"/>
                    <a:gd name="connsiteY0" fmla="*/ 328268 h 656536"/>
                    <a:gd name="connsiteX1" fmla="*/ 443448 w 846220"/>
                    <a:gd name="connsiteY1" fmla="*/ 0 h 656536"/>
                    <a:gd name="connsiteX2" fmla="*/ 846220 w 846220"/>
                    <a:gd name="connsiteY2" fmla="*/ 328268 h 656536"/>
                    <a:gd name="connsiteX3" fmla="*/ 443448 w 846220"/>
                    <a:gd name="connsiteY3" fmla="*/ 656536 h 656536"/>
                    <a:gd name="connsiteX4" fmla="*/ 40676 w 846220"/>
                    <a:gd name="connsiteY4" fmla="*/ 328268 h 656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220" h="656536">
                      <a:moveTo>
                        <a:pt x="40676" y="328268"/>
                      </a:moveTo>
                      <a:cubicBezTo>
                        <a:pt x="-117401" y="215060"/>
                        <a:pt x="221003" y="0"/>
                        <a:pt x="443448" y="0"/>
                      </a:cubicBezTo>
                      <a:cubicBezTo>
                        <a:pt x="665893" y="0"/>
                        <a:pt x="846220" y="146971"/>
                        <a:pt x="846220" y="328268"/>
                      </a:cubicBezTo>
                      <a:cubicBezTo>
                        <a:pt x="846220" y="509565"/>
                        <a:pt x="665893" y="656536"/>
                        <a:pt x="443448" y="656536"/>
                      </a:cubicBezTo>
                      <a:cubicBezTo>
                        <a:pt x="221003" y="656536"/>
                        <a:pt x="198753" y="441476"/>
                        <a:pt x="40676" y="328268"/>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3"/>
                <p:cNvSpPr/>
                <p:nvPr/>
              </p:nvSpPr>
              <p:spPr>
                <a:xfrm rot="1920109" flipH="1">
                  <a:off x="2344123" y="2459111"/>
                  <a:ext cx="846220" cy="656536"/>
                </a:xfrm>
                <a:custGeom>
                  <a:avLst/>
                  <a:gdLst>
                    <a:gd name="connsiteX0" fmla="*/ 0 w 805543"/>
                    <a:gd name="connsiteY0" fmla="*/ 328268 h 656535"/>
                    <a:gd name="connsiteX1" fmla="*/ 402772 w 805543"/>
                    <a:gd name="connsiteY1" fmla="*/ 0 h 656535"/>
                    <a:gd name="connsiteX2" fmla="*/ 805544 w 805543"/>
                    <a:gd name="connsiteY2" fmla="*/ 328268 h 656535"/>
                    <a:gd name="connsiteX3" fmla="*/ 402772 w 805543"/>
                    <a:gd name="connsiteY3" fmla="*/ 656536 h 656535"/>
                    <a:gd name="connsiteX4" fmla="*/ 0 w 805543"/>
                    <a:gd name="connsiteY4" fmla="*/ 328268 h 656535"/>
                    <a:gd name="connsiteX0" fmla="*/ 40676 w 846220"/>
                    <a:gd name="connsiteY0" fmla="*/ 328268 h 656536"/>
                    <a:gd name="connsiteX1" fmla="*/ 443448 w 846220"/>
                    <a:gd name="connsiteY1" fmla="*/ 0 h 656536"/>
                    <a:gd name="connsiteX2" fmla="*/ 846220 w 846220"/>
                    <a:gd name="connsiteY2" fmla="*/ 328268 h 656536"/>
                    <a:gd name="connsiteX3" fmla="*/ 443448 w 846220"/>
                    <a:gd name="connsiteY3" fmla="*/ 656536 h 656536"/>
                    <a:gd name="connsiteX4" fmla="*/ 40676 w 846220"/>
                    <a:gd name="connsiteY4" fmla="*/ 328268 h 656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220" h="656536">
                      <a:moveTo>
                        <a:pt x="40676" y="328268"/>
                      </a:moveTo>
                      <a:cubicBezTo>
                        <a:pt x="-117401" y="215060"/>
                        <a:pt x="221003" y="0"/>
                        <a:pt x="443448" y="0"/>
                      </a:cubicBezTo>
                      <a:cubicBezTo>
                        <a:pt x="665893" y="0"/>
                        <a:pt x="846220" y="146971"/>
                        <a:pt x="846220" y="328268"/>
                      </a:cubicBezTo>
                      <a:cubicBezTo>
                        <a:pt x="846220" y="509565"/>
                        <a:pt x="665893" y="656536"/>
                        <a:pt x="443448" y="656536"/>
                      </a:cubicBezTo>
                      <a:cubicBezTo>
                        <a:pt x="221003" y="656536"/>
                        <a:pt x="198753" y="441476"/>
                        <a:pt x="40676" y="328268"/>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Lightning Bolt 6"/>
              <p:cNvSpPr/>
              <p:nvPr/>
            </p:nvSpPr>
            <p:spPr>
              <a:xfrm rot="14629598">
                <a:off x="1517233" y="2661438"/>
                <a:ext cx="252929" cy="22098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230085" y="5029200"/>
              <a:ext cx="947057" cy="369332"/>
            </a:xfrm>
            <a:prstGeom prst="rect">
              <a:avLst/>
            </a:prstGeom>
            <a:noFill/>
          </p:spPr>
          <p:txBody>
            <a:bodyPr wrap="square" rtlCol="0">
              <a:spAutoFit/>
            </a:bodyPr>
            <a:lstStyle/>
            <a:p>
              <a:r>
                <a:rPr lang="en-US" dirty="0">
                  <a:solidFill>
                    <a:schemeClr val="bg1"/>
                  </a:solidFill>
                </a:rPr>
                <a:t>Idolatry</a:t>
              </a:r>
            </a:p>
          </p:txBody>
        </p:sp>
      </p:grpSp>
      <p:grpSp>
        <p:nvGrpSpPr>
          <p:cNvPr id="2050" name="Group 2049"/>
          <p:cNvGrpSpPr/>
          <p:nvPr/>
        </p:nvGrpSpPr>
        <p:grpSpPr>
          <a:xfrm>
            <a:off x="8164286" y="2095501"/>
            <a:ext cx="1929564" cy="1234745"/>
            <a:chOff x="7620001" y="2269672"/>
            <a:chExt cx="1929564" cy="1234745"/>
          </a:xfrm>
        </p:grpSpPr>
        <p:grpSp>
          <p:nvGrpSpPr>
            <p:cNvPr id="2049" name="Group 2048"/>
            <p:cNvGrpSpPr/>
            <p:nvPr/>
          </p:nvGrpSpPr>
          <p:grpSpPr>
            <a:xfrm>
              <a:off x="7620001" y="2269672"/>
              <a:ext cx="1929564" cy="1189828"/>
              <a:chOff x="3722915" y="2509157"/>
              <a:chExt cx="1929564" cy="1189828"/>
            </a:xfrm>
          </p:grpSpPr>
          <p:pic>
            <p:nvPicPr>
              <p:cNvPr id="3074"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2915" y="2509158"/>
                <a:ext cx="1254651" cy="1189827"/>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397828" y="2509157"/>
                <a:ext cx="1254651" cy="1189827"/>
              </a:xfrm>
              <a:prstGeom prst="rect">
                <a:avLst/>
              </a:prstGeom>
              <a:noFill/>
              <a:extLst>
                <a:ext uri="{909E8E84-426E-40DD-AFC4-6F175D3DCCD1}">
                  <a14:hiddenFill xmlns:a14="http://schemas.microsoft.com/office/drawing/2010/main">
                    <a:solidFill>
                      <a:srgbClr val="FFFFFF"/>
                    </a:solidFill>
                  </a14:hiddenFill>
                </a:ext>
              </a:extLst>
            </p:spPr>
          </p:pic>
        </p:grpSp>
        <p:sp>
          <p:nvSpPr>
            <p:cNvPr id="79" name="TextBox 78"/>
            <p:cNvSpPr txBox="1"/>
            <p:nvPr/>
          </p:nvSpPr>
          <p:spPr>
            <a:xfrm>
              <a:off x="8077199" y="3135085"/>
              <a:ext cx="1458687" cy="369332"/>
            </a:xfrm>
            <a:prstGeom prst="rect">
              <a:avLst/>
            </a:prstGeom>
            <a:noFill/>
          </p:spPr>
          <p:txBody>
            <a:bodyPr wrap="square" rtlCol="0">
              <a:spAutoFit/>
            </a:bodyPr>
            <a:lstStyle/>
            <a:p>
              <a:r>
                <a:rPr lang="en-US" dirty="0">
                  <a:solidFill>
                    <a:schemeClr val="bg1"/>
                  </a:solidFill>
                </a:rPr>
                <a:t>Immorality</a:t>
              </a:r>
            </a:p>
          </p:txBody>
        </p:sp>
      </p:grpSp>
      <p:sp>
        <p:nvSpPr>
          <p:cNvPr id="2051" name="Rectangle 2050"/>
          <p:cNvSpPr/>
          <p:nvPr/>
        </p:nvSpPr>
        <p:spPr>
          <a:xfrm>
            <a:off x="3820886" y="4139977"/>
            <a:ext cx="7326086" cy="1569660"/>
          </a:xfrm>
          <a:prstGeom prst="rect">
            <a:avLst/>
          </a:prstGeom>
        </p:spPr>
        <p:txBody>
          <a:bodyPr wrap="square">
            <a:spAutoFit/>
          </a:bodyPr>
          <a:lstStyle/>
          <a:p>
            <a:pPr algn="ctr"/>
            <a:r>
              <a:rPr lang="en-US" sz="3200" dirty="0">
                <a:solidFill>
                  <a:srgbClr val="333333"/>
                </a:solidFill>
                <a:effectLst>
                  <a:glow rad="101600">
                    <a:schemeClr val="accent1">
                      <a:satMod val="175000"/>
                      <a:alpha val="40000"/>
                    </a:schemeClr>
                  </a:glow>
                </a:effectLst>
                <a:latin typeface="Abadi" panose="020B0604020104020204" pitchFamily="34" charset="0"/>
              </a:rPr>
              <a:t>It is impossible to sin without the law. </a:t>
            </a:r>
          </a:p>
          <a:p>
            <a:pPr algn="ctr"/>
            <a:endParaRPr lang="en-US" sz="3200" dirty="0">
              <a:solidFill>
                <a:srgbClr val="333333"/>
              </a:solidFill>
              <a:effectLst>
                <a:glow rad="101600">
                  <a:schemeClr val="accent1">
                    <a:satMod val="175000"/>
                    <a:alpha val="40000"/>
                  </a:schemeClr>
                </a:glow>
              </a:effectLst>
              <a:latin typeface="Abadi" panose="020B0604020104020204" pitchFamily="34" charset="0"/>
            </a:endParaRPr>
          </a:p>
          <a:p>
            <a:pPr algn="ctr"/>
            <a:r>
              <a:rPr lang="en-US" sz="3200" dirty="0">
                <a:solidFill>
                  <a:srgbClr val="333333"/>
                </a:solidFill>
                <a:effectLst>
                  <a:glow rad="101600">
                    <a:schemeClr val="accent1">
                      <a:satMod val="175000"/>
                      <a:alpha val="40000"/>
                    </a:schemeClr>
                  </a:glow>
                </a:effectLst>
                <a:latin typeface="Abadi" panose="020B0604020104020204" pitchFamily="34" charset="0"/>
              </a:rPr>
              <a:t>Sin is defined as violation of God's law.</a:t>
            </a:r>
            <a:endParaRPr lang="en-US" sz="3200" dirty="0">
              <a:effectLst>
                <a:glow rad="101600">
                  <a:schemeClr val="accent1">
                    <a:satMod val="175000"/>
                    <a:alpha val="40000"/>
                  </a:schemeClr>
                </a:glow>
              </a:effectLst>
            </a:endParaRPr>
          </a:p>
        </p:txBody>
      </p:sp>
    </p:spTree>
    <p:extLst>
      <p:ext uri="{BB962C8B-B14F-4D97-AF65-F5344CB8AC3E}">
        <p14:creationId xmlns:p14="http://schemas.microsoft.com/office/powerpoint/2010/main" val="193188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fade">
                                      <p:cBhvr>
                                        <p:cTn id="19" dur="1000"/>
                                        <p:tgtEl>
                                          <p:spTgt spid="2051"/>
                                        </p:tgtEl>
                                      </p:cBhvr>
                                    </p:animEffect>
                                    <p:anim calcmode="lin" valueType="num">
                                      <p:cBhvr>
                                        <p:cTn id="20" dur="1000" fill="hold"/>
                                        <p:tgtEl>
                                          <p:spTgt spid="2051"/>
                                        </p:tgtEl>
                                        <p:attrNameLst>
                                          <p:attrName>ppt_x</p:attrName>
                                        </p:attrNameLst>
                                      </p:cBhvr>
                                      <p:tavLst>
                                        <p:tav tm="0">
                                          <p:val>
                                            <p:strVal val="#ppt_x"/>
                                          </p:val>
                                        </p:tav>
                                        <p:tav tm="100000">
                                          <p:val>
                                            <p:strVal val="#ppt_x"/>
                                          </p:val>
                                        </p:tav>
                                      </p:tavLst>
                                    </p:anim>
                                    <p:anim calcmode="lin" valueType="num">
                                      <p:cBhvr>
                                        <p:cTn id="21"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2737"/>
          </a:xfrm>
          <a:prstGeom prst="rect">
            <a:avLst/>
          </a:prstGeom>
        </p:spPr>
      </p:pic>
      <p:sp>
        <p:nvSpPr>
          <p:cNvPr id="6" name="TextBox 5"/>
          <p:cNvSpPr txBox="1"/>
          <p:nvPr/>
        </p:nvSpPr>
        <p:spPr>
          <a:xfrm>
            <a:off x="-63375" y="0"/>
            <a:ext cx="12192000" cy="1015663"/>
          </a:xfrm>
          <a:prstGeom prst="rect">
            <a:avLst/>
          </a:prstGeom>
          <a:noFill/>
        </p:spPr>
        <p:txBody>
          <a:bodyPr wrap="square" rtlCol="0">
            <a:spAutoFit/>
          </a:bodyPr>
          <a:lstStyle/>
          <a:p>
            <a:pPr algn="ctr"/>
            <a:r>
              <a:rPr lang="en-US" sz="6000" dirty="0">
                <a:latin typeface="Georgia" pitchFamily="18" charset="0"/>
              </a:rPr>
              <a:t>Judgments of God</a:t>
            </a:r>
            <a:endParaRPr lang="en-US" sz="4400" dirty="0">
              <a:latin typeface="Georgia" pitchFamily="18" charset="0"/>
            </a:endParaRPr>
          </a:p>
        </p:txBody>
      </p:sp>
      <p:sp>
        <p:nvSpPr>
          <p:cNvPr id="14" name="Rectangle 13"/>
          <p:cNvSpPr/>
          <p:nvPr/>
        </p:nvSpPr>
        <p:spPr>
          <a:xfrm>
            <a:off x="0" y="6488668"/>
            <a:ext cx="1911355" cy="369332"/>
          </a:xfrm>
          <a:prstGeom prst="rect">
            <a:avLst/>
          </a:prstGeom>
        </p:spPr>
        <p:txBody>
          <a:bodyPr wrap="square">
            <a:spAutoFit/>
          </a:bodyPr>
          <a:lstStyle/>
          <a:p>
            <a:r>
              <a:rPr lang="en-US" dirty="0"/>
              <a:t>Romans 2:5-13</a:t>
            </a:r>
          </a:p>
        </p:txBody>
      </p:sp>
      <p:sp>
        <p:nvSpPr>
          <p:cNvPr id="15" name="Rectangle 14"/>
          <p:cNvSpPr/>
          <p:nvPr/>
        </p:nvSpPr>
        <p:spPr>
          <a:xfrm>
            <a:off x="500742" y="1561752"/>
            <a:ext cx="4376057" cy="1631216"/>
          </a:xfrm>
          <a:prstGeom prst="rect">
            <a:avLst/>
          </a:prstGeom>
        </p:spPr>
        <p:txBody>
          <a:bodyPr wrap="square">
            <a:spAutoFit/>
          </a:bodyPr>
          <a:lstStyle/>
          <a:p>
            <a:pPr fontAlgn="base"/>
            <a:r>
              <a:rPr lang="en-US" sz="2000" dirty="0"/>
              <a:t>Paul taught that all people will be judged according to their works, and he showed that the Jews’ unrighteousness came from their living the law of Moses outwardly but not inwardly.</a:t>
            </a:r>
            <a:endParaRPr lang="en-US" sz="2000" b="0" i="0" dirty="0">
              <a:solidFill>
                <a:srgbClr val="333333"/>
              </a:solidFill>
              <a:effectLst/>
              <a:latin typeface="Abadi" panose="020B0604020104020204" pitchFamily="34" charset="0"/>
            </a:endParaRPr>
          </a:p>
        </p:txBody>
      </p:sp>
      <p:grpSp>
        <p:nvGrpSpPr>
          <p:cNvPr id="2051" name="Group 2050"/>
          <p:cNvGrpSpPr/>
          <p:nvPr/>
        </p:nvGrpSpPr>
        <p:grpSpPr>
          <a:xfrm>
            <a:off x="4495800" y="1838537"/>
            <a:ext cx="1135647" cy="2581063"/>
            <a:chOff x="5519821" y="2350166"/>
            <a:chExt cx="1842455" cy="3897256"/>
          </a:xfrm>
        </p:grpSpPr>
        <p:sp>
          <p:nvSpPr>
            <p:cNvPr id="93" name="Freeform 92"/>
            <p:cNvSpPr/>
            <p:nvPr/>
          </p:nvSpPr>
          <p:spPr>
            <a:xfrm rot="9815699">
              <a:off x="5519821" y="3285121"/>
              <a:ext cx="1842455" cy="2962301"/>
            </a:xfrm>
            <a:custGeom>
              <a:avLst/>
              <a:gdLst>
                <a:gd name="connsiteX0" fmla="*/ 461114 w 1842455"/>
                <a:gd name="connsiteY0" fmla="*/ 2952611 h 2962301"/>
                <a:gd name="connsiteX1" fmla="*/ 302434 w 1842455"/>
                <a:gd name="connsiteY1" fmla="*/ 2797196 h 2962301"/>
                <a:gd name="connsiteX2" fmla="*/ 295917 w 1842455"/>
                <a:gd name="connsiteY2" fmla="*/ 2766763 h 2962301"/>
                <a:gd name="connsiteX3" fmla="*/ 4002 w 1842455"/>
                <a:gd name="connsiteY3" fmla="*/ 1604481 h 2962301"/>
                <a:gd name="connsiteX4" fmla="*/ 99739 w 1842455"/>
                <a:gd name="connsiteY4" fmla="*/ 1444524 h 2962301"/>
                <a:gd name="connsiteX5" fmla="*/ 99738 w 1842455"/>
                <a:gd name="connsiteY5" fmla="*/ 1444525 h 2962301"/>
                <a:gd name="connsiteX6" fmla="*/ 259696 w 1842455"/>
                <a:gd name="connsiteY6" fmla="*/ 1540262 h 2962301"/>
                <a:gd name="connsiteX7" fmla="*/ 430345 w 1842455"/>
                <a:gd name="connsiteY7" fmla="*/ 2219716 h 2962301"/>
                <a:gd name="connsiteX8" fmla="*/ 675556 w 1842455"/>
                <a:gd name="connsiteY8" fmla="*/ 1386831 h 2962301"/>
                <a:gd name="connsiteX9" fmla="*/ 665442 w 1842455"/>
                <a:gd name="connsiteY9" fmla="*/ 1336736 h 2962301"/>
                <a:gd name="connsiteX10" fmla="*/ 665442 w 1842455"/>
                <a:gd name="connsiteY10" fmla="*/ 154155 h 2962301"/>
                <a:gd name="connsiteX11" fmla="*/ 819597 w 1842455"/>
                <a:gd name="connsiteY11" fmla="*/ 0 h 2962301"/>
                <a:gd name="connsiteX12" fmla="*/ 973752 w 1842455"/>
                <a:gd name="connsiteY12" fmla="*/ 154155 h 2962301"/>
                <a:gd name="connsiteX13" fmla="*/ 973752 w 1842455"/>
                <a:gd name="connsiteY13" fmla="*/ 1177413 h 2962301"/>
                <a:gd name="connsiteX14" fmla="*/ 1559133 w 1842455"/>
                <a:gd name="connsiteY14" fmla="*/ 316852 h 2962301"/>
                <a:gd name="connsiteX15" fmla="*/ 1774585 w 1842455"/>
                <a:gd name="connsiteY15" fmla="*/ 275849 h 2962301"/>
                <a:gd name="connsiteX16" fmla="*/ 1774583 w 1842455"/>
                <a:gd name="connsiteY16" fmla="*/ 275849 h 2962301"/>
                <a:gd name="connsiteX17" fmla="*/ 1815587 w 1842455"/>
                <a:gd name="connsiteY17" fmla="*/ 491301 h 2962301"/>
                <a:gd name="connsiteX18" fmla="*/ 1164385 w 1842455"/>
                <a:gd name="connsiteY18" fmla="*/ 1448626 h 2962301"/>
                <a:gd name="connsiteX19" fmla="*/ 1138659 w 1842455"/>
                <a:gd name="connsiteY19" fmla="*/ 1473784 h 2962301"/>
                <a:gd name="connsiteX20" fmla="*/ 1130920 w 1842455"/>
                <a:gd name="connsiteY20" fmla="*/ 1514951 h 2962301"/>
                <a:gd name="connsiteX21" fmla="*/ 903919 w 1842455"/>
                <a:gd name="connsiteY21" fmla="*/ 2285986 h 2962301"/>
                <a:gd name="connsiteX22" fmla="*/ 1320636 w 1842455"/>
                <a:gd name="connsiteY22" fmla="*/ 1847197 h 2962301"/>
                <a:gd name="connsiteX23" fmla="*/ 1503773 w 1842455"/>
                <a:gd name="connsiteY23" fmla="*/ 1842474 h 2962301"/>
                <a:gd name="connsiteX24" fmla="*/ 1503773 w 1842455"/>
                <a:gd name="connsiteY24" fmla="*/ 1842474 h 2962301"/>
                <a:gd name="connsiteX25" fmla="*/ 1508497 w 1842455"/>
                <a:gd name="connsiteY25" fmla="*/ 2025610 h 2962301"/>
                <a:gd name="connsiteX26" fmla="*/ 733666 w 1842455"/>
                <a:gd name="connsiteY26" fmla="*/ 2841474 h 2962301"/>
                <a:gd name="connsiteX27" fmla="*/ 710958 w 1842455"/>
                <a:gd name="connsiteY27" fmla="*/ 2875591 h 2962301"/>
                <a:gd name="connsiteX28" fmla="*/ 641105 w 1842455"/>
                <a:gd name="connsiteY28" fmla="*/ 2933392 h 2962301"/>
                <a:gd name="connsiteX29" fmla="*/ 638041 w 1842455"/>
                <a:gd name="connsiteY29" fmla="*/ 2934362 h 2962301"/>
                <a:gd name="connsiteX30" fmla="*/ 618160 w 1842455"/>
                <a:gd name="connsiteY30" fmla="*/ 2948318 h 2962301"/>
                <a:gd name="connsiteX31" fmla="*/ 569675 w 1842455"/>
                <a:gd name="connsiteY31" fmla="*/ 2959056 h 2962301"/>
                <a:gd name="connsiteX32" fmla="*/ 563430 w 1842455"/>
                <a:gd name="connsiteY32" fmla="*/ 2958007 h 2962301"/>
                <a:gd name="connsiteX33" fmla="*/ 554674 w 1842455"/>
                <a:gd name="connsiteY33" fmla="*/ 2960782 h 2962301"/>
                <a:gd name="connsiteX34" fmla="*/ 461114 w 1842455"/>
                <a:gd name="connsiteY34" fmla="*/ 2952611 h 296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42455" h="2962301">
                  <a:moveTo>
                    <a:pt x="461114" y="2952611"/>
                  </a:moveTo>
                  <a:cubicBezTo>
                    <a:pt x="382801" y="2929556"/>
                    <a:pt x="325437" y="2869549"/>
                    <a:pt x="302434" y="2797196"/>
                  </a:cubicBezTo>
                  <a:lnTo>
                    <a:pt x="295917" y="2766763"/>
                  </a:lnTo>
                  <a:lnTo>
                    <a:pt x="4002" y="1604481"/>
                  </a:lnTo>
                  <a:cubicBezTo>
                    <a:pt x="-13732" y="1533873"/>
                    <a:pt x="29130" y="1462257"/>
                    <a:pt x="99739" y="1444524"/>
                  </a:cubicBezTo>
                  <a:lnTo>
                    <a:pt x="99738" y="1444525"/>
                  </a:lnTo>
                  <a:cubicBezTo>
                    <a:pt x="170346" y="1426791"/>
                    <a:pt x="241961" y="1469654"/>
                    <a:pt x="259696" y="1540262"/>
                  </a:cubicBezTo>
                  <a:lnTo>
                    <a:pt x="430345" y="2219716"/>
                  </a:lnTo>
                  <a:lnTo>
                    <a:pt x="675556" y="1386831"/>
                  </a:lnTo>
                  <a:lnTo>
                    <a:pt x="665442" y="1336736"/>
                  </a:lnTo>
                  <a:lnTo>
                    <a:pt x="665442" y="154155"/>
                  </a:lnTo>
                  <a:cubicBezTo>
                    <a:pt x="665442" y="69018"/>
                    <a:pt x="734460" y="0"/>
                    <a:pt x="819597" y="0"/>
                  </a:cubicBezTo>
                  <a:cubicBezTo>
                    <a:pt x="904734" y="0"/>
                    <a:pt x="973752" y="69018"/>
                    <a:pt x="973752" y="154155"/>
                  </a:cubicBezTo>
                  <a:lnTo>
                    <a:pt x="973752" y="1177413"/>
                  </a:lnTo>
                  <a:lnTo>
                    <a:pt x="1559133" y="316852"/>
                  </a:lnTo>
                  <a:cubicBezTo>
                    <a:pt x="1607305" y="246034"/>
                    <a:pt x="1703767" y="227677"/>
                    <a:pt x="1774585" y="275849"/>
                  </a:cubicBezTo>
                  <a:lnTo>
                    <a:pt x="1774583" y="275849"/>
                  </a:lnTo>
                  <a:cubicBezTo>
                    <a:pt x="1845401" y="324022"/>
                    <a:pt x="1863759" y="420484"/>
                    <a:pt x="1815587" y="491301"/>
                  </a:cubicBezTo>
                  <a:lnTo>
                    <a:pt x="1164385" y="1448626"/>
                  </a:lnTo>
                  <a:lnTo>
                    <a:pt x="1138659" y="1473784"/>
                  </a:lnTo>
                  <a:lnTo>
                    <a:pt x="1130920" y="1514951"/>
                  </a:lnTo>
                  <a:lnTo>
                    <a:pt x="903919" y="2285986"/>
                  </a:lnTo>
                  <a:lnTo>
                    <a:pt x="1320636" y="1847197"/>
                  </a:lnTo>
                  <a:cubicBezTo>
                    <a:pt x="1369902" y="1795321"/>
                    <a:pt x="1451897" y="1793206"/>
                    <a:pt x="1503773" y="1842474"/>
                  </a:cubicBezTo>
                  <a:lnTo>
                    <a:pt x="1503773" y="1842474"/>
                  </a:lnTo>
                  <a:cubicBezTo>
                    <a:pt x="1555648" y="1891741"/>
                    <a:pt x="1557764" y="1973734"/>
                    <a:pt x="1508497" y="2025610"/>
                  </a:cubicBezTo>
                  <a:lnTo>
                    <a:pt x="733666" y="2841474"/>
                  </a:lnTo>
                  <a:lnTo>
                    <a:pt x="710958" y="2875591"/>
                  </a:lnTo>
                  <a:cubicBezTo>
                    <a:pt x="691486" y="2899355"/>
                    <a:pt x="667675" y="2918907"/>
                    <a:pt x="641105" y="2933392"/>
                  </a:cubicBezTo>
                  <a:lnTo>
                    <a:pt x="638041" y="2934362"/>
                  </a:lnTo>
                  <a:lnTo>
                    <a:pt x="618160" y="2948318"/>
                  </a:lnTo>
                  <a:cubicBezTo>
                    <a:pt x="602734" y="2955041"/>
                    <a:pt x="586245" y="2958629"/>
                    <a:pt x="569675" y="2959056"/>
                  </a:cubicBezTo>
                  <a:lnTo>
                    <a:pt x="563430" y="2958007"/>
                  </a:lnTo>
                  <a:lnTo>
                    <a:pt x="554674" y="2960782"/>
                  </a:lnTo>
                  <a:cubicBezTo>
                    <a:pt x="524150" y="2964271"/>
                    <a:pt x="492439" y="2961833"/>
                    <a:pt x="461114" y="2952611"/>
                  </a:cubicBezTo>
                  <a:close/>
                </a:path>
              </a:pathLst>
            </a:custGeom>
            <a:solidFill>
              <a:schemeClr val="tx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Oval 77"/>
            <p:cNvSpPr/>
            <p:nvPr/>
          </p:nvSpPr>
          <p:spPr>
            <a:xfrm>
              <a:off x="6035985" y="2350166"/>
              <a:ext cx="808212" cy="808286"/>
            </a:xfrm>
            <a:prstGeom prst="ellipse">
              <a:avLst/>
            </a:prstGeom>
            <a:solidFill>
              <a:schemeClr val="tx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3" name="Group 2052"/>
          <p:cNvGrpSpPr/>
          <p:nvPr/>
        </p:nvGrpSpPr>
        <p:grpSpPr>
          <a:xfrm>
            <a:off x="5602090" y="2017547"/>
            <a:ext cx="1014549" cy="2405482"/>
            <a:chOff x="8191415" y="2322346"/>
            <a:chExt cx="1875995" cy="4139688"/>
          </a:xfrm>
        </p:grpSpPr>
        <p:sp>
          <p:nvSpPr>
            <p:cNvPr id="99" name="Freeform 98"/>
            <p:cNvSpPr/>
            <p:nvPr/>
          </p:nvSpPr>
          <p:spPr>
            <a:xfrm rot="1069183">
              <a:off x="8191415" y="3321550"/>
              <a:ext cx="1875995" cy="3140484"/>
            </a:xfrm>
            <a:custGeom>
              <a:avLst/>
              <a:gdLst>
                <a:gd name="connsiteX0" fmla="*/ 322312 w 1875995"/>
                <a:gd name="connsiteY0" fmla="*/ 11849 h 3140484"/>
                <a:gd name="connsiteX1" fmla="*/ 583675 w 1875995"/>
                <a:gd name="connsiteY1" fmla="*/ 85406 h 3140484"/>
                <a:gd name="connsiteX2" fmla="*/ 604561 w 1875995"/>
                <a:gd name="connsiteY2" fmla="*/ 115162 h 3140484"/>
                <a:gd name="connsiteX3" fmla="*/ 1539667 w 1875995"/>
                <a:gd name="connsiteY3" fmla="*/ 947628 h 3140484"/>
                <a:gd name="connsiteX4" fmla="*/ 1550891 w 1875995"/>
                <a:gd name="connsiteY4" fmla="*/ 1140903 h 3140484"/>
                <a:gd name="connsiteX5" fmla="*/ 1550892 w 1875995"/>
                <a:gd name="connsiteY5" fmla="*/ 1140901 h 3140484"/>
                <a:gd name="connsiteX6" fmla="*/ 1357616 w 1875995"/>
                <a:gd name="connsiteY6" fmla="*/ 1152125 h 3140484"/>
                <a:gd name="connsiteX7" fmla="*/ 782170 w 1875995"/>
                <a:gd name="connsiteY7" fmla="*/ 639842 h 3140484"/>
                <a:gd name="connsiteX8" fmla="*/ 869297 w 1875995"/>
                <a:gd name="connsiteY8" fmla="*/ 910892 h 3140484"/>
                <a:gd name="connsiteX9" fmla="*/ 1641262 w 1875995"/>
                <a:gd name="connsiteY9" fmla="*/ 1971349 h 3140484"/>
                <a:gd name="connsiteX10" fmla="*/ 1488336 w 1875995"/>
                <a:gd name="connsiteY10" fmla="*/ 2020505 h 3140484"/>
                <a:gd name="connsiteX11" fmla="*/ 1848257 w 1875995"/>
                <a:gd name="connsiteY11" fmla="*/ 2549623 h 3140484"/>
                <a:gd name="connsiteX12" fmla="*/ 1805929 w 1875995"/>
                <a:gd name="connsiteY12" fmla="*/ 2772038 h 3140484"/>
                <a:gd name="connsiteX13" fmla="*/ 1583514 w 1875995"/>
                <a:gd name="connsiteY13" fmla="*/ 2729710 h 3140484"/>
                <a:gd name="connsiteX14" fmla="*/ 1170572 w 1875995"/>
                <a:gd name="connsiteY14" fmla="*/ 2122649 h 3140484"/>
                <a:gd name="connsiteX15" fmla="*/ 1007851 w 1875995"/>
                <a:gd name="connsiteY15" fmla="*/ 2174954 h 3140484"/>
                <a:gd name="connsiteX16" fmla="*/ 1007851 w 1875995"/>
                <a:gd name="connsiteY16" fmla="*/ 2979428 h 3140484"/>
                <a:gd name="connsiteX17" fmla="*/ 846795 w 1875995"/>
                <a:gd name="connsiteY17" fmla="*/ 3140484 h 3140484"/>
                <a:gd name="connsiteX18" fmla="*/ 685739 w 1875995"/>
                <a:gd name="connsiteY18" fmla="*/ 2979428 h 3140484"/>
                <a:gd name="connsiteX19" fmla="*/ 685739 w 1875995"/>
                <a:gd name="connsiteY19" fmla="*/ 2278496 h 3140484"/>
                <a:gd name="connsiteX20" fmla="*/ 450616 w 1875995"/>
                <a:gd name="connsiteY20" fmla="*/ 2354075 h 3140484"/>
                <a:gd name="connsiteX21" fmla="*/ 458666 w 1875995"/>
                <a:gd name="connsiteY21" fmla="*/ 1238647 h 3140484"/>
                <a:gd name="connsiteX22" fmla="*/ 361127 w 1875995"/>
                <a:gd name="connsiteY22" fmla="*/ 935209 h 3140484"/>
                <a:gd name="connsiteX23" fmla="*/ 267312 w 1875995"/>
                <a:gd name="connsiteY23" fmla="*/ 1508263 h 3140484"/>
                <a:gd name="connsiteX24" fmla="*/ 112815 w 1875995"/>
                <a:gd name="connsiteY24" fmla="*/ 1619290 h 3140484"/>
                <a:gd name="connsiteX25" fmla="*/ 1788 w 1875995"/>
                <a:gd name="connsiteY25" fmla="*/ 1464793 h 3140484"/>
                <a:gd name="connsiteX26" fmla="*/ 180486 w 1875995"/>
                <a:gd name="connsiteY26" fmla="*/ 373241 h 3140484"/>
                <a:gd name="connsiteX27" fmla="*/ 163644 w 1875995"/>
                <a:gd name="connsiteY27" fmla="*/ 320846 h 3140484"/>
                <a:gd name="connsiteX28" fmla="*/ 322312 w 1875995"/>
                <a:gd name="connsiteY28" fmla="*/ 11849 h 31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75995" h="3140484">
                  <a:moveTo>
                    <a:pt x="322312" y="11849"/>
                  </a:moveTo>
                  <a:cubicBezTo>
                    <a:pt x="419169" y="-19285"/>
                    <a:pt x="521200" y="12891"/>
                    <a:pt x="583675" y="85406"/>
                  </a:cubicBezTo>
                  <a:lnTo>
                    <a:pt x="604561" y="115162"/>
                  </a:lnTo>
                  <a:lnTo>
                    <a:pt x="1539667" y="947628"/>
                  </a:lnTo>
                  <a:cubicBezTo>
                    <a:pt x="1596140" y="997901"/>
                    <a:pt x="1601165" y="1084431"/>
                    <a:pt x="1550891" y="1140903"/>
                  </a:cubicBezTo>
                  <a:lnTo>
                    <a:pt x="1550892" y="1140901"/>
                  </a:lnTo>
                  <a:cubicBezTo>
                    <a:pt x="1500620" y="1197373"/>
                    <a:pt x="1414088" y="1202397"/>
                    <a:pt x="1357616" y="1152125"/>
                  </a:cubicBezTo>
                  <a:lnTo>
                    <a:pt x="782170" y="639842"/>
                  </a:lnTo>
                  <a:lnTo>
                    <a:pt x="869297" y="910892"/>
                  </a:lnTo>
                  <a:lnTo>
                    <a:pt x="1641262" y="1971349"/>
                  </a:lnTo>
                  <a:lnTo>
                    <a:pt x="1488336" y="2020505"/>
                  </a:lnTo>
                  <a:lnTo>
                    <a:pt x="1848257" y="2549623"/>
                  </a:lnTo>
                  <a:cubicBezTo>
                    <a:pt x="1897988" y="2622730"/>
                    <a:pt x="1879036" y="2722309"/>
                    <a:pt x="1805929" y="2772038"/>
                  </a:cubicBezTo>
                  <a:cubicBezTo>
                    <a:pt x="1732823" y="2821768"/>
                    <a:pt x="1633243" y="2802816"/>
                    <a:pt x="1583514" y="2729710"/>
                  </a:cubicBezTo>
                  <a:lnTo>
                    <a:pt x="1170572" y="2122649"/>
                  </a:lnTo>
                  <a:lnTo>
                    <a:pt x="1007851" y="2174954"/>
                  </a:lnTo>
                  <a:lnTo>
                    <a:pt x="1007851" y="2979428"/>
                  </a:lnTo>
                  <a:cubicBezTo>
                    <a:pt x="1007851" y="3068377"/>
                    <a:pt x="935744" y="3140484"/>
                    <a:pt x="846795" y="3140484"/>
                  </a:cubicBezTo>
                  <a:cubicBezTo>
                    <a:pt x="757846" y="3140484"/>
                    <a:pt x="685739" y="3068377"/>
                    <a:pt x="685739" y="2979428"/>
                  </a:cubicBezTo>
                  <a:lnTo>
                    <a:pt x="685739" y="2278496"/>
                  </a:lnTo>
                  <a:lnTo>
                    <a:pt x="450616" y="2354075"/>
                  </a:lnTo>
                  <a:lnTo>
                    <a:pt x="458666" y="1238647"/>
                  </a:lnTo>
                  <a:lnTo>
                    <a:pt x="361127" y="935209"/>
                  </a:lnTo>
                  <a:lnTo>
                    <a:pt x="267312" y="1508263"/>
                  </a:lnTo>
                  <a:cubicBezTo>
                    <a:pt x="255310" y="1581586"/>
                    <a:pt x="186138" y="1631295"/>
                    <a:pt x="112815" y="1619290"/>
                  </a:cubicBezTo>
                  <a:cubicBezTo>
                    <a:pt x="39493" y="1607287"/>
                    <a:pt x="-10217" y="1538116"/>
                    <a:pt x="1788" y="1464793"/>
                  </a:cubicBezTo>
                  <a:lnTo>
                    <a:pt x="180486" y="373241"/>
                  </a:lnTo>
                  <a:lnTo>
                    <a:pt x="163644" y="320846"/>
                  </a:lnTo>
                  <a:cubicBezTo>
                    <a:pt x="122132" y="191704"/>
                    <a:pt x="193170" y="53361"/>
                    <a:pt x="322312" y="11849"/>
                  </a:cubicBezTo>
                  <a:close/>
                </a:path>
              </a:pathLst>
            </a:custGeom>
            <a:solidFill>
              <a:schemeClr val="tx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Oval 87"/>
            <p:cNvSpPr/>
            <p:nvPr/>
          </p:nvSpPr>
          <p:spPr>
            <a:xfrm>
              <a:off x="8594476" y="2322346"/>
              <a:ext cx="839347" cy="839424"/>
            </a:xfrm>
            <a:prstGeom prst="ellipse">
              <a:avLst/>
            </a:prstGeom>
            <a:solidFill>
              <a:schemeClr val="tx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a:off x="450706" y="3473100"/>
            <a:ext cx="3289208" cy="2390250"/>
            <a:chOff x="384206" y="4158361"/>
            <a:chExt cx="3289208" cy="2390250"/>
          </a:xfrm>
        </p:grpSpPr>
        <p:grpSp>
          <p:nvGrpSpPr>
            <p:cNvPr id="102" name="Group 101"/>
            <p:cNvGrpSpPr/>
            <p:nvPr/>
          </p:nvGrpSpPr>
          <p:grpSpPr>
            <a:xfrm>
              <a:off x="384206" y="4158361"/>
              <a:ext cx="3289208" cy="2390250"/>
              <a:chOff x="609599" y="833642"/>
              <a:chExt cx="7941747" cy="5771225"/>
            </a:xfrm>
          </p:grpSpPr>
          <p:grpSp>
            <p:nvGrpSpPr>
              <p:cNvPr id="104" name="Group 14"/>
              <p:cNvGrpSpPr/>
              <p:nvPr/>
            </p:nvGrpSpPr>
            <p:grpSpPr>
              <a:xfrm rot="10800000">
                <a:off x="7696200" y="5257800"/>
                <a:ext cx="621450" cy="1347067"/>
                <a:chOff x="7010400" y="381000"/>
                <a:chExt cx="762000" cy="2033666"/>
              </a:xfrm>
            </p:grpSpPr>
            <p:sp>
              <p:nvSpPr>
                <p:cNvPr id="117" name="Rounded Rectangle 11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1"/>
              <p:cNvGrpSpPr/>
              <p:nvPr/>
            </p:nvGrpSpPr>
            <p:grpSpPr>
              <a:xfrm rot="10800000">
                <a:off x="939238" y="4923502"/>
                <a:ext cx="621450" cy="1347067"/>
                <a:chOff x="7010400" y="381000"/>
                <a:chExt cx="762000" cy="2033666"/>
              </a:xfrm>
            </p:grpSpPr>
            <p:sp>
              <p:nvSpPr>
                <p:cNvPr id="115" name="Rounded Rectangle 11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p:cNvGrpSpPr/>
              <p:nvPr/>
            </p:nvGrpSpPr>
            <p:grpSpPr>
              <a:xfrm>
                <a:off x="899460" y="833642"/>
                <a:ext cx="621450" cy="986197"/>
                <a:chOff x="7031201" y="834275"/>
                <a:chExt cx="762000" cy="1488861"/>
              </a:xfrm>
            </p:grpSpPr>
            <p:sp>
              <p:nvSpPr>
                <p:cNvPr id="113" name="Rounded Rectangle 112"/>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p:nvPr/>
            </p:nvGrpSpPr>
            <p:grpSpPr>
              <a:xfrm>
                <a:off x="7646520" y="1148254"/>
                <a:ext cx="621450" cy="1017899"/>
                <a:chOff x="7087348" y="824753"/>
                <a:chExt cx="762000" cy="1536722"/>
              </a:xfrm>
            </p:grpSpPr>
            <p:sp>
              <p:nvSpPr>
                <p:cNvPr id="111" name="Rounded Rectangle 110"/>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Rectangle 102"/>
            <p:cNvSpPr/>
            <p:nvPr/>
          </p:nvSpPr>
          <p:spPr>
            <a:xfrm>
              <a:off x="913214" y="4866720"/>
              <a:ext cx="2239113" cy="830997"/>
            </a:xfrm>
            <a:prstGeom prst="rect">
              <a:avLst/>
            </a:prstGeom>
          </p:spPr>
          <p:txBody>
            <a:bodyPr wrap="square">
              <a:spAutoFit/>
            </a:bodyPr>
            <a:lstStyle/>
            <a:p>
              <a:pPr algn="ctr"/>
              <a:r>
                <a:rPr lang="en-US" sz="1600" b="1" dirty="0"/>
                <a:t>All accountable people sin and are in need of God’s forgiveness</a:t>
              </a:r>
              <a:endParaRPr lang="en-US" sz="1600" dirty="0"/>
            </a:p>
          </p:txBody>
        </p:sp>
      </p:grpSp>
      <p:sp>
        <p:nvSpPr>
          <p:cNvPr id="119" name="Rectangle 118"/>
          <p:cNvSpPr/>
          <p:nvPr/>
        </p:nvSpPr>
        <p:spPr>
          <a:xfrm>
            <a:off x="2917372" y="952154"/>
            <a:ext cx="7021285" cy="523220"/>
          </a:xfrm>
          <a:prstGeom prst="rect">
            <a:avLst/>
          </a:prstGeom>
        </p:spPr>
        <p:txBody>
          <a:bodyPr wrap="square">
            <a:spAutoFit/>
          </a:bodyPr>
          <a:lstStyle/>
          <a:p>
            <a:pPr fontAlgn="base"/>
            <a:r>
              <a:rPr lang="en-US" sz="2800" dirty="0">
                <a:effectLst>
                  <a:glow rad="139700">
                    <a:schemeClr val="accent2">
                      <a:satMod val="175000"/>
                      <a:alpha val="40000"/>
                    </a:schemeClr>
                  </a:glow>
                </a:effectLst>
              </a:rPr>
              <a:t>Those in the Law and Those out of the Law</a:t>
            </a:r>
            <a:endParaRPr lang="en-US" sz="2800" b="0" i="0" dirty="0">
              <a:solidFill>
                <a:srgbClr val="333333"/>
              </a:solidFill>
              <a:effectLst>
                <a:glow rad="139700">
                  <a:schemeClr val="accent2">
                    <a:satMod val="175000"/>
                    <a:alpha val="40000"/>
                  </a:schemeClr>
                </a:glow>
              </a:effectLst>
              <a:latin typeface="Abadi" panose="020B0604020104020204" pitchFamily="34" charset="0"/>
            </a:endParaRPr>
          </a:p>
        </p:txBody>
      </p:sp>
      <p:sp>
        <p:nvSpPr>
          <p:cNvPr id="2054" name="Rectangle 2053"/>
          <p:cNvSpPr/>
          <p:nvPr/>
        </p:nvSpPr>
        <p:spPr>
          <a:xfrm>
            <a:off x="6749143" y="2566910"/>
            <a:ext cx="4778828" cy="3693319"/>
          </a:xfrm>
          <a:prstGeom prst="rect">
            <a:avLst/>
          </a:prstGeom>
        </p:spPr>
        <p:txBody>
          <a:bodyPr wrap="square">
            <a:spAutoFit/>
          </a:bodyPr>
          <a:lstStyle/>
          <a:p>
            <a:r>
              <a:rPr lang="en-US" dirty="0">
                <a:solidFill>
                  <a:srgbClr val="333333"/>
                </a:solidFill>
                <a:latin typeface="Abadi" panose="020B0604020104020204" pitchFamily="34" charset="0"/>
              </a:rPr>
              <a:t>“Paul is explaining that the Jews who violate the law will be worse off than the Gentiles who were never given the law. Again we turn to the teachings of Jacob, 'but wo unto him that has the law given, yea, that has all the commandments of God, like unto us, and that </a:t>
            </a:r>
            <a:r>
              <a:rPr lang="en-US" dirty="0" err="1">
                <a:solidFill>
                  <a:srgbClr val="333333"/>
                </a:solidFill>
                <a:latin typeface="Abadi" panose="020B0604020104020204" pitchFamily="34" charset="0"/>
              </a:rPr>
              <a:t>transgresseth</a:t>
            </a:r>
            <a:r>
              <a:rPr lang="en-US" dirty="0">
                <a:solidFill>
                  <a:srgbClr val="333333"/>
                </a:solidFill>
                <a:latin typeface="Abadi" panose="020B0604020104020204" pitchFamily="34" charset="0"/>
              </a:rPr>
              <a:t> them...for awful is his state!' </a:t>
            </a:r>
          </a:p>
          <a:p>
            <a:endParaRPr lang="en-US" dirty="0">
              <a:solidFill>
                <a:srgbClr val="333333"/>
              </a:solidFill>
              <a:latin typeface="Abadi" panose="020B0604020104020204" pitchFamily="34" charset="0"/>
            </a:endParaRPr>
          </a:p>
          <a:p>
            <a:r>
              <a:rPr lang="en-US" dirty="0">
                <a:solidFill>
                  <a:srgbClr val="333333"/>
                </a:solidFill>
                <a:latin typeface="Abadi" panose="020B0604020104020204" pitchFamily="34" charset="0"/>
              </a:rPr>
              <a:t>"Paul argues that the Jew who </a:t>
            </a:r>
          </a:p>
          <a:p>
            <a:r>
              <a:rPr lang="en-US" dirty="0">
                <a:solidFill>
                  <a:srgbClr val="333333"/>
                </a:solidFill>
                <a:latin typeface="Abadi" panose="020B0604020104020204" pitchFamily="34" charset="0"/>
              </a:rPr>
              <a:t>violated this moral law was inferior </a:t>
            </a:r>
          </a:p>
          <a:p>
            <a:r>
              <a:rPr lang="en-US" dirty="0">
                <a:solidFill>
                  <a:srgbClr val="333333"/>
                </a:solidFill>
                <a:latin typeface="Abadi" panose="020B0604020104020204" pitchFamily="34" charset="0"/>
              </a:rPr>
              <a:t>to the Gentile who kept his </a:t>
            </a:r>
          </a:p>
          <a:p>
            <a:r>
              <a:rPr lang="en-US" dirty="0">
                <a:solidFill>
                  <a:srgbClr val="333333"/>
                </a:solidFill>
                <a:latin typeface="Abadi" panose="020B0604020104020204" pitchFamily="34" charset="0"/>
              </a:rPr>
              <a:t>covenant of conscience by his </a:t>
            </a:r>
          </a:p>
          <a:p>
            <a:r>
              <a:rPr lang="en-US" dirty="0">
                <a:solidFill>
                  <a:srgbClr val="333333"/>
                </a:solidFill>
                <a:latin typeface="Abadi" panose="020B0604020104020204" pitchFamily="34" charset="0"/>
              </a:rPr>
              <a:t>righteous actions." (9)</a:t>
            </a:r>
            <a:endParaRPr lang="en-US" dirty="0"/>
          </a:p>
        </p:txBody>
      </p:sp>
      <p:pic>
        <p:nvPicPr>
          <p:cNvPr id="4098" name="Picture 2" descr="Image result for richard lloyd ander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5232" y="5105400"/>
            <a:ext cx="124777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98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01"/>
                                        </p:tgtEl>
                                        <p:attrNameLst>
                                          <p:attrName>style.visibility</p:attrName>
                                        </p:attrNameLst>
                                      </p:cBhvr>
                                      <p:to>
                                        <p:strVal val="visible"/>
                                      </p:to>
                                    </p:set>
                                    <p:animEffect transition="in" filter="barn(outVertical)">
                                      <p:cBhvr>
                                        <p:cTn id="15" dur="500"/>
                                        <p:tgtEl>
                                          <p:spTgt spid="10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054">
                                            <p:txEl>
                                              <p:pRg st="0" end="0"/>
                                            </p:txEl>
                                          </p:spTgt>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fade">
                                      <p:cBhvr>
                                        <p:cTn id="22" dur="500"/>
                                        <p:tgtEl>
                                          <p:spTgt spid="409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4">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54">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4">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54">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5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2737"/>
          </a:xfrm>
          <a:prstGeom prst="rect">
            <a:avLst/>
          </a:prstGeom>
        </p:spPr>
      </p:pic>
      <p:sp>
        <p:nvSpPr>
          <p:cNvPr id="14" name="Rectangle 13"/>
          <p:cNvSpPr/>
          <p:nvPr/>
        </p:nvSpPr>
        <p:spPr>
          <a:xfrm>
            <a:off x="0" y="6488668"/>
            <a:ext cx="1911355" cy="369332"/>
          </a:xfrm>
          <a:prstGeom prst="rect">
            <a:avLst/>
          </a:prstGeom>
        </p:spPr>
        <p:txBody>
          <a:bodyPr wrap="square">
            <a:spAutoFit/>
          </a:bodyPr>
          <a:lstStyle/>
          <a:p>
            <a:r>
              <a:rPr lang="en-US" dirty="0"/>
              <a:t>Romans 2:12</a:t>
            </a:r>
          </a:p>
        </p:txBody>
      </p:sp>
      <p:sp>
        <p:nvSpPr>
          <p:cNvPr id="15" name="Rectangle 14"/>
          <p:cNvSpPr/>
          <p:nvPr/>
        </p:nvSpPr>
        <p:spPr>
          <a:xfrm>
            <a:off x="2939144" y="1191637"/>
            <a:ext cx="6346370" cy="3416320"/>
          </a:xfrm>
          <a:prstGeom prst="rect">
            <a:avLst/>
          </a:prstGeom>
        </p:spPr>
        <p:txBody>
          <a:bodyPr wrap="square">
            <a:spAutoFit/>
          </a:bodyPr>
          <a:lstStyle/>
          <a:p>
            <a:pPr algn="ctr" fontAlgn="base"/>
            <a:r>
              <a:rPr lang="en-US" sz="3600" dirty="0">
                <a:effectLst>
                  <a:glow rad="139700">
                    <a:schemeClr val="accent6">
                      <a:satMod val="175000"/>
                      <a:alpha val="40000"/>
                    </a:schemeClr>
                  </a:glow>
                </a:effectLst>
              </a:rPr>
              <a:t>The </a:t>
            </a:r>
            <a:r>
              <a:rPr lang="en-US" sz="3600" b="1" dirty="0">
                <a:effectLst>
                  <a:glow rad="139700">
                    <a:schemeClr val="accent6">
                      <a:satMod val="175000"/>
                      <a:alpha val="40000"/>
                    </a:schemeClr>
                  </a:glow>
                </a:effectLst>
              </a:rPr>
              <a:t>Prophet Joseph Smith</a:t>
            </a:r>
            <a:r>
              <a:rPr lang="en-US" sz="3600" dirty="0">
                <a:effectLst>
                  <a:glow rad="139700">
                    <a:schemeClr val="accent6">
                      <a:satMod val="175000"/>
                      <a:alpha val="40000"/>
                    </a:schemeClr>
                  </a:glow>
                </a:effectLst>
              </a:rPr>
              <a:t> taught: </a:t>
            </a:r>
          </a:p>
          <a:p>
            <a:pPr algn="ctr" fontAlgn="base"/>
            <a:endParaRPr lang="en-US" sz="3600" dirty="0">
              <a:effectLst>
                <a:glow rad="139700">
                  <a:schemeClr val="accent6">
                    <a:satMod val="175000"/>
                    <a:alpha val="40000"/>
                  </a:schemeClr>
                </a:glow>
              </a:effectLst>
            </a:endParaRPr>
          </a:p>
          <a:p>
            <a:pPr algn="ctr" fontAlgn="base"/>
            <a:r>
              <a:rPr lang="en-US" sz="3600" dirty="0">
                <a:effectLst>
                  <a:glow rad="139700">
                    <a:schemeClr val="accent6">
                      <a:satMod val="175000"/>
                      <a:alpha val="40000"/>
                    </a:schemeClr>
                  </a:glow>
                </a:effectLst>
              </a:rPr>
              <a:t>“God judges men according to the use they make of the light which He gives them.”</a:t>
            </a:r>
            <a:endParaRPr lang="en-US" sz="3600" b="0" i="0" dirty="0">
              <a:solidFill>
                <a:srgbClr val="333333"/>
              </a:solidFill>
              <a:effectLst>
                <a:glow rad="139700">
                  <a:schemeClr val="accent6">
                    <a:satMod val="175000"/>
                    <a:alpha val="40000"/>
                  </a:schemeClr>
                </a:glow>
              </a:effectLst>
              <a:latin typeface="Abadi" panose="020B0604020104020204" pitchFamily="34" charset="0"/>
            </a:endParaRPr>
          </a:p>
        </p:txBody>
      </p:sp>
      <p:sp>
        <p:nvSpPr>
          <p:cNvPr id="3" name="Rectangle 2"/>
          <p:cNvSpPr/>
          <p:nvPr/>
        </p:nvSpPr>
        <p:spPr>
          <a:xfrm>
            <a:off x="11286952" y="6390305"/>
            <a:ext cx="612668" cy="369332"/>
          </a:xfrm>
          <a:prstGeom prst="rect">
            <a:avLst/>
          </a:prstGeom>
        </p:spPr>
        <p:txBody>
          <a:bodyPr wrap="none">
            <a:spAutoFit/>
          </a:bodyPr>
          <a:lstStyle/>
          <a:p>
            <a:pPr algn="ctr" fontAlgn="base"/>
            <a:r>
              <a:rPr lang="en-US" dirty="0"/>
              <a:t> (</a:t>
            </a:r>
            <a:r>
              <a:rPr lang="en-US" i="1" dirty="0"/>
              <a:t>10</a:t>
            </a:r>
            <a:r>
              <a:rPr lang="en-US" dirty="0"/>
              <a:t>)</a:t>
            </a:r>
            <a:endParaRPr lang="en-US" dirty="0">
              <a:solidFill>
                <a:srgbClr val="333333"/>
              </a:solidFill>
              <a:latin typeface="Abadi" panose="020B0604020104020204" pitchFamily="34" charset="0"/>
            </a:endParaRPr>
          </a:p>
        </p:txBody>
      </p:sp>
      <p:pic>
        <p:nvPicPr>
          <p:cNvPr id="5122" name="Picture 2" descr="Image result for joseph smi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090" y="1847622"/>
            <a:ext cx="2247900" cy="3009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15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2737"/>
          </a:xfrm>
          <a:prstGeom prst="rect">
            <a:avLst/>
          </a:prstGeom>
        </p:spPr>
      </p:pic>
      <p:sp>
        <p:nvSpPr>
          <p:cNvPr id="14" name="Rectangle 13"/>
          <p:cNvSpPr/>
          <p:nvPr/>
        </p:nvSpPr>
        <p:spPr>
          <a:xfrm>
            <a:off x="0" y="6488668"/>
            <a:ext cx="1911355" cy="369332"/>
          </a:xfrm>
          <a:prstGeom prst="rect">
            <a:avLst/>
          </a:prstGeom>
        </p:spPr>
        <p:txBody>
          <a:bodyPr wrap="square">
            <a:spAutoFit/>
          </a:bodyPr>
          <a:lstStyle/>
          <a:p>
            <a:r>
              <a:rPr lang="en-US" dirty="0"/>
              <a:t>Romans 2:20</a:t>
            </a:r>
          </a:p>
        </p:txBody>
      </p:sp>
      <p:sp>
        <p:nvSpPr>
          <p:cNvPr id="15" name="Rectangle 14"/>
          <p:cNvSpPr/>
          <p:nvPr/>
        </p:nvSpPr>
        <p:spPr>
          <a:xfrm>
            <a:off x="1219200" y="309896"/>
            <a:ext cx="9220199" cy="6001643"/>
          </a:xfrm>
          <a:prstGeom prst="rect">
            <a:avLst/>
          </a:prstGeom>
        </p:spPr>
        <p:txBody>
          <a:bodyPr wrap="square">
            <a:spAutoFit/>
          </a:bodyPr>
          <a:lstStyle/>
          <a:p>
            <a:pPr fontAlgn="base"/>
            <a:r>
              <a:rPr lang="en-US" sz="3200" dirty="0"/>
              <a:t>"Does salvation come, then, by works? </a:t>
            </a:r>
          </a:p>
          <a:p>
            <a:pPr fontAlgn="base"/>
            <a:endParaRPr lang="en-US" sz="3200" dirty="0"/>
          </a:p>
          <a:p>
            <a:pPr fontAlgn="base"/>
            <a:r>
              <a:rPr lang="en-US" sz="3200" dirty="0"/>
              <a:t>No, not by the works of the law of Moses, and for that matter, not even by the more perfect works of the gospel itself. </a:t>
            </a:r>
          </a:p>
          <a:p>
            <a:pPr fontAlgn="base"/>
            <a:endParaRPr lang="en-US" sz="3200" dirty="0"/>
          </a:p>
          <a:p>
            <a:pPr fontAlgn="base"/>
            <a:r>
              <a:rPr lang="en-US" sz="3200" dirty="0"/>
              <a:t>Salvation comes through Christ's atonement, through the ransom he paid, the propitiation he made; without this no good works on the part of men could redeem them from temporal death, which redemption is resurrection, or redeem them from spiritual death, which redemption is eternal life." </a:t>
            </a:r>
            <a:endParaRPr lang="en-US" sz="3200" b="0" i="0" dirty="0">
              <a:solidFill>
                <a:srgbClr val="333333"/>
              </a:solidFill>
              <a:effectLst/>
              <a:latin typeface="Abadi" panose="020B0604020104020204" pitchFamily="34" charset="0"/>
            </a:endParaRPr>
          </a:p>
        </p:txBody>
      </p:sp>
      <p:sp>
        <p:nvSpPr>
          <p:cNvPr id="3" name="Rectangle 2"/>
          <p:cNvSpPr/>
          <p:nvPr/>
        </p:nvSpPr>
        <p:spPr>
          <a:xfrm>
            <a:off x="11531115" y="6412076"/>
            <a:ext cx="559769" cy="369332"/>
          </a:xfrm>
          <a:prstGeom prst="rect">
            <a:avLst/>
          </a:prstGeom>
        </p:spPr>
        <p:txBody>
          <a:bodyPr wrap="none">
            <a:spAutoFit/>
          </a:bodyPr>
          <a:lstStyle/>
          <a:p>
            <a:pPr fontAlgn="base"/>
            <a:r>
              <a:rPr lang="en-US" dirty="0"/>
              <a:t>(10)</a:t>
            </a:r>
            <a:endParaRPr lang="en-US" dirty="0">
              <a:solidFill>
                <a:srgbClr val="333333"/>
              </a:solidFill>
              <a:latin typeface="Abadi" panose="020B0604020104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9143" y="193221"/>
            <a:ext cx="1219200" cy="1701800"/>
          </a:xfrm>
          <a:prstGeom prst="rect">
            <a:avLst/>
          </a:prstGeom>
        </p:spPr>
      </p:pic>
    </p:spTree>
    <p:extLst>
      <p:ext uri="{BB962C8B-B14F-4D97-AF65-F5344CB8AC3E}">
        <p14:creationId xmlns:p14="http://schemas.microsoft.com/office/powerpoint/2010/main" val="119487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2737"/>
          </a:xfrm>
          <a:prstGeom prst="rect">
            <a:avLst/>
          </a:prstGeom>
        </p:spPr>
      </p:pic>
      <p:sp>
        <p:nvSpPr>
          <p:cNvPr id="14" name="Rectangle 13"/>
          <p:cNvSpPr/>
          <p:nvPr/>
        </p:nvSpPr>
        <p:spPr>
          <a:xfrm>
            <a:off x="0" y="6488668"/>
            <a:ext cx="1911355" cy="369332"/>
          </a:xfrm>
          <a:prstGeom prst="rect">
            <a:avLst/>
          </a:prstGeom>
        </p:spPr>
        <p:txBody>
          <a:bodyPr wrap="square">
            <a:spAutoFit/>
          </a:bodyPr>
          <a:lstStyle/>
          <a:p>
            <a:r>
              <a:rPr lang="en-US" dirty="0"/>
              <a:t>Romans 3:26</a:t>
            </a:r>
          </a:p>
        </p:txBody>
      </p:sp>
      <p:grpSp>
        <p:nvGrpSpPr>
          <p:cNvPr id="7" name="Group 6"/>
          <p:cNvGrpSpPr/>
          <p:nvPr/>
        </p:nvGrpSpPr>
        <p:grpSpPr>
          <a:xfrm>
            <a:off x="3531362" y="1723468"/>
            <a:ext cx="4668836" cy="3392818"/>
            <a:chOff x="384206" y="4158361"/>
            <a:chExt cx="3289208" cy="2390250"/>
          </a:xfrm>
        </p:grpSpPr>
        <p:grpSp>
          <p:nvGrpSpPr>
            <p:cNvPr id="8" name="Group 7"/>
            <p:cNvGrpSpPr/>
            <p:nvPr/>
          </p:nvGrpSpPr>
          <p:grpSpPr>
            <a:xfrm>
              <a:off x="384206" y="4158361"/>
              <a:ext cx="3289208" cy="2390250"/>
              <a:chOff x="609599" y="833642"/>
              <a:chExt cx="7941747" cy="5771225"/>
            </a:xfrm>
          </p:grpSpPr>
          <p:grpSp>
            <p:nvGrpSpPr>
              <p:cNvPr id="10" name="Group 14"/>
              <p:cNvGrpSpPr/>
              <p:nvPr/>
            </p:nvGrpSpPr>
            <p:grpSpPr>
              <a:xfrm rot="10800000">
                <a:off x="7696200" y="5257800"/>
                <a:ext cx="621450" cy="1347067"/>
                <a:chOff x="7010400" y="381000"/>
                <a:chExt cx="762000" cy="2033666"/>
              </a:xfrm>
            </p:grpSpPr>
            <p:sp>
              <p:nvSpPr>
                <p:cNvPr id="25" name="Rounded Rectangle 2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1"/>
              <p:cNvGrpSpPr/>
              <p:nvPr/>
            </p:nvGrpSpPr>
            <p:grpSpPr>
              <a:xfrm rot="10800000">
                <a:off x="939238" y="4923502"/>
                <a:ext cx="621450" cy="1347067"/>
                <a:chOff x="7010400" y="381000"/>
                <a:chExt cx="762000" cy="2033666"/>
              </a:xfrm>
            </p:grpSpPr>
            <p:sp>
              <p:nvSpPr>
                <p:cNvPr id="23" name="Rounded Rectangle 2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899460" y="833642"/>
                <a:ext cx="621450" cy="986197"/>
                <a:chOff x="7031201" y="834275"/>
                <a:chExt cx="762000" cy="1488861"/>
              </a:xfrm>
            </p:grpSpPr>
            <p:sp>
              <p:nvSpPr>
                <p:cNvPr id="21" name="Rounded Rectangle 20"/>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7646520" y="1148254"/>
                <a:ext cx="621450" cy="1017899"/>
                <a:chOff x="7087348" y="824753"/>
                <a:chExt cx="762000" cy="1536722"/>
              </a:xfrm>
            </p:grpSpPr>
            <p:sp>
              <p:nvSpPr>
                <p:cNvPr id="19" name="Rounded Rectangle 18"/>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967157" y="4718282"/>
              <a:ext cx="2174803" cy="1366025"/>
            </a:xfrm>
            <a:prstGeom prst="rect">
              <a:avLst/>
            </a:prstGeom>
          </p:spPr>
          <p:txBody>
            <a:bodyPr wrap="square">
              <a:spAutoFit/>
            </a:bodyPr>
            <a:lstStyle/>
            <a:p>
              <a:pPr algn="ctr"/>
              <a:r>
                <a:rPr lang="en-US" sz="2000" b="1" dirty="0"/>
                <a:t>Through faithful acceptance of the Atonement of Jesus Christ, all mankind may be justified and receive salvation</a:t>
              </a:r>
              <a:endParaRPr lang="en-US" sz="2000" dirty="0"/>
            </a:p>
          </p:txBody>
        </p:sp>
      </p:grpSp>
    </p:spTree>
    <p:extLst>
      <p:ext uri="{BB962C8B-B14F-4D97-AF65-F5344CB8AC3E}">
        <p14:creationId xmlns:p14="http://schemas.microsoft.com/office/powerpoint/2010/main" val="2139423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2737"/>
          </a:xfrm>
          <a:prstGeom prst="rect">
            <a:avLst/>
          </a:prstGeom>
        </p:spPr>
      </p:pic>
      <p:grpSp>
        <p:nvGrpSpPr>
          <p:cNvPr id="2" name="Group 41"/>
          <p:cNvGrpSpPr/>
          <p:nvPr/>
        </p:nvGrpSpPr>
        <p:grpSpPr>
          <a:xfrm>
            <a:off x="4419600" y="228601"/>
            <a:ext cx="6019800" cy="5083387"/>
            <a:chOff x="1066800" y="609600"/>
            <a:chExt cx="6858000" cy="5791200"/>
          </a:xfrm>
        </p:grpSpPr>
        <p:sp>
          <p:nvSpPr>
            <p:cNvPr id="41" name="Oval 40"/>
            <p:cNvSpPr/>
            <p:nvPr/>
          </p:nvSpPr>
          <p:spPr>
            <a:xfrm>
              <a:off x="3124200" y="5410200"/>
              <a:ext cx="2611582" cy="990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4256811">
              <a:off x="4273388" y="-1090276"/>
              <a:ext cx="292423" cy="554216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276600" y="54102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3"/>
            <p:cNvGrpSpPr/>
            <p:nvPr/>
          </p:nvGrpSpPr>
          <p:grpSpPr>
            <a:xfrm>
              <a:off x="4038600" y="609600"/>
              <a:ext cx="685800" cy="5257800"/>
              <a:chOff x="4038600" y="0"/>
              <a:chExt cx="685800" cy="5867400"/>
            </a:xfrm>
          </p:grpSpPr>
          <p:sp>
            <p:nvSpPr>
              <p:cNvPr id="9" name="Isosceles Triangle 8"/>
              <p:cNvSpPr/>
              <p:nvPr/>
            </p:nvSpPr>
            <p:spPr>
              <a:xfrm>
                <a:off x="4267200" y="228600"/>
                <a:ext cx="2286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267200" y="990600"/>
                <a:ext cx="228600" cy="2286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267200" y="3352800"/>
                <a:ext cx="228600" cy="2514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191000" y="3124200"/>
                <a:ext cx="381000"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191000" y="914400"/>
                <a:ext cx="381000"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038600" y="0"/>
                <a:ext cx="685800" cy="685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25"/>
            <p:cNvGrpSpPr/>
            <p:nvPr/>
          </p:nvGrpSpPr>
          <p:grpSpPr>
            <a:xfrm>
              <a:off x="1066800" y="2258995"/>
              <a:ext cx="2209800" cy="2770205"/>
              <a:chOff x="1066800" y="2258995"/>
              <a:chExt cx="2209800" cy="2770205"/>
            </a:xfrm>
          </p:grpSpPr>
          <p:sp>
            <p:nvSpPr>
              <p:cNvPr id="13" name="Oval 12"/>
              <p:cNvSpPr/>
              <p:nvPr/>
            </p:nvSpPr>
            <p:spPr>
              <a:xfrm>
                <a:off x="1066800" y="41910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4"/>
              <p:cNvGrpSpPr/>
              <p:nvPr/>
            </p:nvGrpSpPr>
            <p:grpSpPr>
              <a:xfrm rot="1206892">
                <a:off x="1673878" y="2258995"/>
                <a:ext cx="240914" cy="2243809"/>
                <a:chOff x="1524000" y="685800"/>
                <a:chExt cx="990600" cy="6400800"/>
              </a:xfrm>
            </p:grpSpPr>
            <p:sp>
              <p:nvSpPr>
                <p:cNvPr id="16" name="Donut 15"/>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onut 16"/>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Donut 17"/>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onut 18"/>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9"/>
              <p:cNvGrpSpPr/>
              <p:nvPr/>
            </p:nvGrpSpPr>
            <p:grpSpPr>
              <a:xfrm rot="20393108" flipH="1">
                <a:off x="2283479" y="2258995"/>
                <a:ext cx="240914" cy="2243809"/>
                <a:chOff x="1524000" y="685800"/>
                <a:chExt cx="990600" cy="6400800"/>
              </a:xfrm>
            </p:grpSpPr>
            <p:sp>
              <p:nvSpPr>
                <p:cNvPr id="21" name="Donut 20"/>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21"/>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22"/>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onut 23"/>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5" name="Oval 24"/>
              <p:cNvSpPr/>
              <p:nvPr/>
            </p:nvSpPr>
            <p:spPr>
              <a:xfrm>
                <a:off x="1295400" y="4267200"/>
                <a:ext cx="1752600" cy="6647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26"/>
            <p:cNvGrpSpPr/>
            <p:nvPr/>
          </p:nvGrpSpPr>
          <p:grpSpPr>
            <a:xfrm>
              <a:off x="5715000" y="685800"/>
              <a:ext cx="2209800" cy="2770205"/>
              <a:chOff x="1066800" y="2258995"/>
              <a:chExt cx="2209800" cy="2770205"/>
            </a:xfrm>
          </p:grpSpPr>
          <p:sp>
            <p:nvSpPr>
              <p:cNvPr id="28" name="Oval 27"/>
              <p:cNvSpPr/>
              <p:nvPr/>
            </p:nvSpPr>
            <p:spPr>
              <a:xfrm>
                <a:off x="1066800" y="41910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4"/>
              <p:cNvGrpSpPr/>
              <p:nvPr/>
            </p:nvGrpSpPr>
            <p:grpSpPr>
              <a:xfrm rot="1206892">
                <a:off x="1673878" y="2258995"/>
                <a:ext cx="240914" cy="2243809"/>
                <a:chOff x="1524000" y="685800"/>
                <a:chExt cx="990600" cy="6400800"/>
              </a:xfrm>
            </p:grpSpPr>
            <p:sp>
              <p:nvSpPr>
                <p:cNvPr id="36" name="Donut 35"/>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36"/>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 name="Group 19"/>
              <p:cNvGrpSpPr/>
              <p:nvPr/>
            </p:nvGrpSpPr>
            <p:grpSpPr>
              <a:xfrm rot="20393108" flipH="1">
                <a:off x="2283479" y="2258995"/>
                <a:ext cx="240914" cy="2243809"/>
                <a:chOff x="1524000" y="685800"/>
                <a:chExt cx="990600" cy="6400800"/>
              </a:xfrm>
            </p:grpSpPr>
            <p:sp>
              <p:nvSpPr>
                <p:cNvPr id="32" name="Donut 31"/>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onut 32"/>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Donut 33"/>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onut 34"/>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1" name="Oval 30"/>
              <p:cNvSpPr/>
              <p:nvPr/>
            </p:nvSpPr>
            <p:spPr>
              <a:xfrm>
                <a:off x="1295400" y="4267200"/>
                <a:ext cx="1752600" cy="6647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3" name="TextBox 42"/>
          <p:cNvSpPr txBox="1"/>
          <p:nvPr/>
        </p:nvSpPr>
        <p:spPr>
          <a:xfrm>
            <a:off x="4876800" y="3352801"/>
            <a:ext cx="1371600" cy="646331"/>
          </a:xfrm>
          <a:prstGeom prst="rect">
            <a:avLst/>
          </a:prstGeom>
          <a:noFill/>
        </p:spPr>
        <p:txBody>
          <a:bodyPr wrap="square" rtlCol="0">
            <a:spAutoFit/>
          </a:bodyPr>
          <a:lstStyle/>
          <a:p>
            <a:r>
              <a:rPr lang="en-US" sz="3600" dirty="0"/>
              <a:t>Sin</a:t>
            </a:r>
          </a:p>
        </p:txBody>
      </p:sp>
      <p:sp>
        <p:nvSpPr>
          <p:cNvPr id="44" name="TextBox 43"/>
          <p:cNvSpPr txBox="1"/>
          <p:nvPr/>
        </p:nvSpPr>
        <p:spPr>
          <a:xfrm>
            <a:off x="8667404" y="2133600"/>
            <a:ext cx="1905000" cy="400110"/>
          </a:xfrm>
          <a:prstGeom prst="rect">
            <a:avLst/>
          </a:prstGeom>
          <a:noFill/>
        </p:spPr>
        <p:txBody>
          <a:bodyPr wrap="square" rtlCol="0">
            <a:spAutoFit/>
          </a:bodyPr>
          <a:lstStyle/>
          <a:p>
            <a:r>
              <a:rPr lang="en-US" sz="2000" dirty="0"/>
              <a:t>Righteousness</a:t>
            </a:r>
          </a:p>
        </p:txBody>
      </p:sp>
      <p:sp>
        <p:nvSpPr>
          <p:cNvPr id="45" name="TextBox 44"/>
          <p:cNvSpPr txBox="1"/>
          <p:nvPr/>
        </p:nvSpPr>
        <p:spPr>
          <a:xfrm>
            <a:off x="502276" y="468085"/>
            <a:ext cx="4254781" cy="5324535"/>
          </a:xfrm>
          <a:prstGeom prst="rect">
            <a:avLst/>
          </a:prstGeom>
          <a:noFill/>
        </p:spPr>
        <p:txBody>
          <a:bodyPr wrap="square" rtlCol="0">
            <a:spAutoFit/>
          </a:bodyPr>
          <a:lstStyle/>
          <a:p>
            <a:r>
              <a:rPr lang="en-US" sz="2000" b="1" dirty="0"/>
              <a:t>What actions or thoughts cause a person to draw away from the Lord?</a:t>
            </a:r>
          </a:p>
          <a:p>
            <a:endParaRPr lang="en-US" sz="2000" b="1" dirty="0"/>
          </a:p>
          <a:p>
            <a:r>
              <a:rPr lang="en-US" sz="2000" b="1" dirty="0"/>
              <a:t>What happens spiritually when we draw away?</a:t>
            </a:r>
          </a:p>
          <a:p>
            <a:endParaRPr lang="en-US" sz="2000" b="1" dirty="0"/>
          </a:p>
          <a:p>
            <a:r>
              <a:rPr lang="en-US" sz="2000" b="1" dirty="0"/>
              <a:t>What effect does sin have in our lives?</a:t>
            </a:r>
          </a:p>
          <a:p>
            <a:endParaRPr lang="en-US" sz="2000" b="1" dirty="0"/>
          </a:p>
          <a:p>
            <a:r>
              <a:rPr lang="en-US" sz="2000" b="1" dirty="0"/>
              <a:t>How does it feel to lose the Lord’s spirit?</a:t>
            </a:r>
          </a:p>
          <a:p>
            <a:endParaRPr lang="en-US" sz="2000" b="1" dirty="0"/>
          </a:p>
          <a:p>
            <a:r>
              <a:rPr lang="en-US" sz="2000" b="1" dirty="0"/>
              <a:t>Why is darkness a good representation for being void of the spirit?</a:t>
            </a:r>
          </a:p>
          <a:p>
            <a:endParaRPr lang="en-US" sz="2000" b="1" dirty="0"/>
          </a:p>
          <a:p>
            <a:r>
              <a:rPr lang="en-US" sz="2000" b="1" dirty="0"/>
              <a:t>Why do you think some People seem to prefer the darkness to Light? </a:t>
            </a:r>
          </a:p>
        </p:txBody>
      </p:sp>
    </p:spTree>
    <p:extLst>
      <p:ext uri="{BB962C8B-B14F-4D97-AF65-F5344CB8AC3E}">
        <p14:creationId xmlns:p14="http://schemas.microsoft.com/office/powerpoint/2010/main" val="287105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2737"/>
          </a:xfrm>
          <a:prstGeom prst="rect">
            <a:avLst/>
          </a:prstGeom>
        </p:spPr>
      </p:pic>
      <p:grpSp>
        <p:nvGrpSpPr>
          <p:cNvPr id="2" name="Group 41"/>
          <p:cNvGrpSpPr/>
          <p:nvPr/>
        </p:nvGrpSpPr>
        <p:grpSpPr>
          <a:xfrm flipH="1">
            <a:off x="1524000" y="609601"/>
            <a:ext cx="6019800" cy="5083387"/>
            <a:chOff x="1066800" y="609600"/>
            <a:chExt cx="6858000" cy="5791200"/>
          </a:xfrm>
        </p:grpSpPr>
        <p:sp>
          <p:nvSpPr>
            <p:cNvPr id="41" name="Oval 40"/>
            <p:cNvSpPr/>
            <p:nvPr/>
          </p:nvSpPr>
          <p:spPr>
            <a:xfrm>
              <a:off x="3124200" y="5410200"/>
              <a:ext cx="2611582" cy="990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4256811">
              <a:off x="4273388" y="-1090276"/>
              <a:ext cx="292423" cy="554216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276600" y="54102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3"/>
            <p:cNvGrpSpPr/>
            <p:nvPr/>
          </p:nvGrpSpPr>
          <p:grpSpPr>
            <a:xfrm>
              <a:off x="4038600" y="609600"/>
              <a:ext cx="685800" cy="5257800"/>
              <a:chOff x="4038600" y="0"/>
              <a:chExt cx="685800" cy="5867400"/>
            </a:xfrm>
          </p:grpSpPr>
          <p:sp>
            <p:nvSpPr>
              <p:cNvPr id="9" name="Isosceles Triangle 8"/>
              <p:cNvSpPr/>
              <p:nvPr/>
            </p:nvSpPr>
            <p:spPr>
              <a:xfrm>
                <a:off x="4267200" y="228600"/>
                <a:ext cx="2286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267200" y="990600"/>
                <a:ext cx="228600" cy="2286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267200" y="3352800"/>
                <a:ext cx="228600" cy="2514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191000" y="3124200"/>
                <a:ext cx="381000"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191000" y="914400"/>
                <a:ext cx="381000"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038600" y="0"/>
                <a:ext cx="685800" cy="685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25"/>
            <p:cNvGrpSpPr/>
            <p:nvPr/>
          </p:nvGrpSpPr>
          <p:grpSpPr>
            <a:xfrm>
              <a:off x="1066800" y="2258995"/>
              <a:ext cx="2209800" cy="2770205"/>
              <a:chOff x="1066800" y="2258995"/>
              <a:chExt cx="2209800" cy="2770205"/>
            </a:xfrm>
          </p:grpSpPr>
          <p:sp>
            <p:nvSpPr>
              <p:cNvPr id="13" name="Oval 12"/>
              <p:cNvSpPr/>
              <p:nvPr/>
            </p:nvSpPr>
            <p:spPr>
              <a:xfrm>
                <a:off x="1066800" y="41910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4"/>
              <p:cNvGrpSpPr/>
              <p:nvPr/>
            </p:nvGrpSpPr>
            <p:grpSpPr>
              <a:xfrm rot="1206892">
                <a:off x="1673878" y="2258995"/>
                <a:ext cx="240914" cy="2243809"/>
                <a:chOff x="1524000" y="685800"/>
                <a:chExt cx="990600" cy="6400800"/>
              </a:xfrm>
            </p:grpSpPr>
            <p:sp>
              <p:nvSpPr>
                <p:cNvPr id="16" name="Donut 15"/>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onut 16"/>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Donut 17"/>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onut 18"/>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9"/>
              <p:cNvGrpSpPr/>
              <p:nvPr/>
            </p:nvGrpSpPr>
            <p:grpSpPr>
              <a:xfrm rot="20393108" flipH="1">
                <a:off x="2283479" y="2258995"/>
                <a:ext cx="240914" cy="2243809"/>
                <a:chOff x="1524000" y="685800"/>
                <a:chExt cx="990600" cy="6400800"/>
              </a:xfrm>
            </p:grpSpPr>
            <p:sp>
              <p:nvSpPr>
                <p:cNvPr id="21" name="Donut 20"/>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21"/>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22"/>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onut 23"/>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5" name="Oval 24"/>
              <p:cNvSpPr/>
              <p:nvPr/>
            </p:nvSpPr>
            <p:spPr>
              <a:xfrm>
                <a:off x="1295400" y="4267200"/>
                <a:ext cx="1752600" cy="6647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26"/>
            <p:cNvGrpSpPr/>
            <p:nvPr/>
          </p:nvGrpSpPr>
          <p:grpSpPr>
            <a:xfrm>
              <a:off x="5715000" y="685800"/>
              <a:ext cx="2209800" cy="2770205"/>
              <a:chOff x="1066800" y="2258995"/>
              <a:chExt cx="2209800" cy="2770205"/>
            </a:xfrm>
          </p:grpSpPr>
          <p:sp>
            <p:nvSpPr>
              <p:cNvPr id="28" name="Oval 27"/>
              <p:cNvSpPr/>
              <p:nvPr/>
            </p:nvSpPr>
            <p:spPr>
              <a:xfrm>
                <a:off x="1066800" y="41910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4"/>
              <p:cNvGrpSpPr/>
              <p:nvPr/>
            </p:nvGrpSpPr>
            <p:grpSpPr>
              <a:xfrm rot="1206892">
                <a:off x="1673878" y="2258995"/>
                <a:ext cx="240914" cy="2243809"/>
                <a:chOff x="1524000" y="685800"/>
                <a:chExt cx="990600" cy="6400800"/>
              </a:xfrm>
            </p:grpSpPr>
            <p:sp>
              <p:nvSpPr>
                <p:cNvPr id="36" name="Donut 35"/>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36"/>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 name="Group 19"/>
              <p:cNvGrpSpPr/>
              <p:nvPr/>
            </p:nvGrpSpPr>
            <p:grpSpPr>
              <a:xfrm rot="20393108" flipH="1">
                <a:off x="2283479" y="2258995"/>
                <a:ext cx="240914" cy="2243809"/>
                <a:chOff x="1524000" y="685800"/>
                <a:chExt cx="990600" cy="6400800"/>
              </a:xfrm>
            </p:grpSpPr>
            <p:sp>
              <p:nvSpPr>
                <p:cNvPr id="32" name="Donut 31"/>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onut 32"/>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Donut 33"/>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onut 34"/>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1" name="Oval 30"/>
              <p:cNvSpPr/>
              <p:nvPr/>
            </p:nvSpPr>
            <p:spPr>
              <a:xfrm>
                <a:off x="1295400" y="4267200"/>
                <a:ext cx="1752600" cy="6647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3" name="TextBox 42"/>
          <p:cNvSpPr txBox="1"/>
          <p:nvPr/>
        </p:nvSpPr>
        <p:spPr>
          <a:xfrm>
            <a:off x="2144486" y="2405744"/>
            <a:ext cx="1371600" cy="646331"/>
          </a:xfrm>
          <a:prstGeom prst="rect">
            <a:avLst/>
          </a:prstGeom>
          <a:noFill/>
        </p:spPr>
        <p:txBody>
          <a:bodyPr wrap="square" rtlCol="0">
            <a:spAutoFit/>
          </a:bodyPr>
          <a:lstStyle/>
          <a:p>
            <a:r>
              <a:rPr lang="en-US" sz="3600" dirty="0"/>
              <a:t>Sin</a:t>
            </a:r>
          </a:p>
        </p:txBody>
      </p:sp>
      <p:sp>
        <p:nvSpPr>
          <p:cNvPr id="44" name="TextBox 43"/>
          <p:cNvSpPr txBox="1"/>
          <p:nvPr/>
        </p:nvSpPr>
        <p:spPr>
          <a:xfrm>
            <a:off x="5748251" y="3923607"/>
            <a:ext cx="1905000" cy="400110"/>
          </a:xfrm>
          <a:prstGeom prst="rect">
            <a:avLst/>
          </a:prstGeom>
          <a:noFill/>
        </p:spPr>
        <p:txBody>
          <a:bodyPr wrap="square" rtlCol="0">
            <a:spAutoFit/>
          </a:bodyPr>
          <a:lstStyle/>
          <a:p>
            <a:r>
              <a:rPr lang="en-US" sz="2000" dirty="0"/>
              <a:t>Righteousness</a:t>
            </a:r>
          </a:p>
        </p:txBody>
      </p:sp>
      <p:sp>
        <p:nvSpPr>
          <p:cNvPr id="45" name="TextBox 44"/>
          <p:cNvSpPr txBox="1"/>
          <p:nvPr/>
        </p:nvSpPr>
        <p:spPr>
          <a:xfrm>
            <a:off x="7750629" y="816429"/>
            <a:ext cx="3897086" cy="5324535"/>
          </a:xfrm>
          <a:prstGeom prst="rect">
            <a:avLst/>
          </a:prstGeom>
          <a:noFill/>
        </p:spPr>
        <p:txBody>
          <a:bodyPr wrap="square" rtlCol="0">
            <a:spAutoFit/>
          </a:bodyPr>
          <a:lstStyle/>
          <a:p>
            <a:r>
              <a:rPr lang="en-US" sz="2000" b="1" dirty="0"/>
              <a:t>What actions or thoughts cause a person to draw toward the Lord?</a:t>
            </a:r>
          </a:p>
          <a:p>
            <a:endParaRPr lang="en-US" sz="2000" b="1" dirty="0"/>
          </a:p>
          <a:p>
            <a:r>
              <a:rPr lang="en-US" sz="2000" b="1" dirty="0"/>
              <a:t>What happens spiritually when we draw closer to the Lord?</a:t>
            </a:r>
          </a:p>
          <a:p>
            <a:endParaRPr lang="en-US" sz="2000" b="1" dirty="0"/>
          </a:p>
          <a:p>
            <a:r>
              <a:rPr lang="en-US" sz="2000" b="1" dirty="0"/>
              <a:t>What effect does righteousness have in our lives?</a:t>
            </a:r>
          </a:p>
          <a:p>
            <a:endParaRPr lang="en-US" sz="2000" b="1" dirty="0"/>
          </a:p>
          <a:p>
            <a:r>
              <a:rPr lang="en-US" sz="2000" b="1" dirty="0"/>
              <a:t>How does it feel when we feel  the Lord’s spirit?</a:t>
            </a:r>
          </a:p>
          <a:p>
            <a:endParaRPr lang="en-US" sz="2000" b="1" dirty="0"/>
          </a:p>
          <a:p>
            <a:r>
              <a:rPr lang="en-US" sz="2000" b="1" dirty="0"/>
              <a:t>Why is light a good representation of the spirit?</a:t>
            </a:r>
          </a:p>
          <a:p>
            <a:endParaRPr lang="en-US" sz="2000" b="1" dirty="0"/>
          </a:p>
          <a:p>
            <a:r>
              <a:rPr lang="en-US" sz="2000" b="1" dirty="0"/>
              <a:t>Why do you think people prefer the Light of Christ?</a:t>
            </a:r>
          </a:p>
        </p:txBody>
      </p:sp>
    </p:spTree>
    <p:extLst>
      <p:ext uri="{BB962C8B-B14F-4D97-AF65-F5344CB8AC3E}">
        <p14:creationId xmlns:p14="http://schemas.microsoft.com/office/powerpoint/2010/main" val="261375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2737"/>
          </a:xfrm>
          <a:prstGeom prst="rect">
            <a:avLst/>
          </a:prstGeom>
        </p:spPr>
      </p:pic>
      <p:sp>
        <p:nvSpPr>
          <p:cNvPr id="6" name="TextBox 5"/>
          <p:cNvSpPr txBox="1"/>
          <p:nvPr/>
        </p:nvSpPr>
        <p:spPr>
          <a:xfrm>
            <a:off x="-63375" y="0"/>
            <a:ext cx="12192000" cy="1015663"/>
          </a:xfrm>
          <a:prstGeom prst="rect">
            <a:avLst/>
          </a:prstGeom>
          <a:noFill/>
        </p:spPr>
        <p:txBody>
          <a:bodyPr wrap="square" rtlCol="0">
            <a:spAutoFit/>
          </a:bodyPr>
          <a:lstStyle/>
          <a:p>
            <a:pPr algn="ctr"/>
            <a:r>
              <a:rPr lang="en-US" sz="6000" dirty="0">
                <a:latin typeface="Georgia" pitchFamily="18" charset="0"/>
              </a:rPr>
              <a:t>Justification</a:t>
            </a:r>
            <a:endParaRPr lang="en-US" sz="4400" dirty="0">
              <a:latin typeface="Georgia" pitchFamily="18" charset="0"/>
            </a:endParaRPr>
          </a:p>
        </p:txBody>
      </p:sp>
      <p:sp>
        <p:nvSpPr>
          <p:cNvPr id="14" name="Rectangle 13"/>
          <p:cNvSpPr/>
          <p:nvPr/>
        </p:nvSpPr>
        <p:spPr>
          <a:xfrm>
            <a:off x="0" y="6488668"/>
            <a:ext cx="1911355" cy="369332"/>
          </a:xfrm>
          <a:prstGeom prst="rect">
            <a:avLst/>
          </a:prstGeom>
        </p:spPr>
        <p:txBody>
          <a:bodyPr wrap="square">
            <a:spAutoFit/>
          </a:bodyPr>
          <a:lstStyle/>
          <a:p>
            <a:r>
              <a:rPr lang="en-US" dirty="0"/>
              <a:t>Romans 3:24-31</a:t>
            </a:r>
          </a:p>
        </p:txBody>
      </p:sp>
      <p:sp>
        <p:nvSpPr>
          <p:cNvPr id="15" name="Rectangle 14"/>
          <p:cNvSpPr/>
          <p:nvPr/>
        </p:nvSpPr>
        <p:spPr>
          <a:xfrm>
            <a:off x="2960914" y="843295"/>
            <a:ext cx="6204858" cy="707886"/>
          </a:xfrm>
          <a:prstGeom prst="rect">
            <a:avLst/>
          </a:prstGeom>
        </p:spPr>
        <p:txBody>
          <a:bodyPr wrap="square">
            <a:spAutoFit/>
          </a:bodyPr>
          <a:lstStyle/>
          <a:p>
            <a:pPr algn="ctr" fontAlgn="base"/>
            <a:r>
              <a:rPr lang="en-US" sz="2000" b="1" i="1" dirty="0"/>
              <a:t>For All Has Sinned = </a:t>
            </a:r>
            <a:r>
              <a:rPr lang="en-US" sz="2000" b="1" dirty="0"/>
              <a:t>God cannot accept sin and that every accountable person commits sin. </a:t>
            </a:r>
            <a:endParaRPr lang="en-US" sz="2000" b="1" i="0" dirty="0">
              <a:solidFill>
                <a:srgbClr val="333333"/>
              </a:solidFill>
              <a:effectLst/>
              <a:latin typeface="Abadi" panose="020B0604020104020204" pitchFamily="34" charset="0"/>
            </a:endParaRPr>
          </a:p>
        </p:txBody>
      </p:sp>
      <p:sp>
        <p:nvSpPr>
          <p:cNvPr id="2054" name="Rounded Rectangle 2053"/>
          <p:cNvSpPr/>
          <p:nvPr/>
        </p:nvSpPr>
        <p:spPr>
          <a:xfrm>
            <a:off x="326572" y="2664881"/>
            <a:ext cx="2754086" cy="1123712"/>
          </a:xfrm>
          <a:prstGeom prst="roundRect">
            <a:avLst/>
          </a:prstGeom>
          <a:solidFill>
            <a:schemeClr val="accent5">
              <a:lumMod val="60000"/>
              <a:lumOff val="40000"/>
            </a:schemeClr>
          </a:solidFill>
        </p:spPr>
        <p:txBody>
          <a:bodyPr wrap="square">
            <a:spAutoFit/>
          </a:bodyPr>
          <a:lstStyle/>
          <a:p>
            <a:r>
              <a:rPr lang="en-US" sz="2000" dirty="0"/>
              <a:t>Being “pardoned from punishment for sin and declared guiltless”</a:t>
            </a:r>
          </a:p>
        </p:txBody>
      </p:sp>
      <p:sp>
        <p:nvSpPr>
          <p:cNvPr id="3" name="Rounded Rectangle 2"/>
          <p:cNvSpPr/>
          <p:nvPr/>
        </p:nvSpPr>
        <p:spPr>
          <a:xfrm>
            <a:off x="9013372" y="2575450"/>
            <a:ext cx="2802918" cy="1464231"/>
          </a:xfrm>
          <a:prstGeom prst="roundRect">
            <a:avLst/>
          </a:prstGeom>
          <a:solidFill>
            <a:schemeClr val="accent5">
              <a:lumMod val="60000"/>
              <a:lumOff val="40000"/>
            </a:schemeClr>
          </a:solidFill>
        </p:spPr>
        <p:txBody>
          <a:bodyPr wrap="square">
            <a:spAutoFit/>
          </a:bodyPr>
          <a:lstStyle/>
          <a:p>
            <a:r>
              <a:rPr lang="en-US" sz="2000" dirty="0">
                <a:solidFill>
                  <a:srgbClr val="333333"/>
                </a:solidFill>
                <a:latin typeface="Open Sans"/>
              </a:rPr>
              <a:t>Help or strength, given through the bounteous mercy and love of Jesus Christ” </a:t>
            </a:r>
            <a:endParaRPr lang="en-US" sz="2000" dirty="0"/>
          </a:p>
        </p:txBody>
      </p:sp>
      <p:grpSp>
        <p:nvGrpSpPr>
          <p:cNvPr id="7" name="Group 6"/>
          <p:cNvGrpSpPr/>
          <p:nvPr/>
        </p:nvGrpSpPr>
        <p:grpSpPr>
          <a:xfrm>
            <a:off x="3113314" y="1617305"/>
            <a:ext cx="5928695" cy="4574720"/>
            <a:chOff x="2862943" y="2063619"/>
            <a:chExt cx="5928695" cy="4574720"/>
          </a:xfrm>
        </p:grpSpPr>
        <p:grpSp>
          <p:nvGrpSpPr>
            <p:cNvPr id="34" name="Group 33"/>
            <p:cNvGrpSpPr/>
            <p:nvPr/>
          </p:nvGrpSpPr>
          <p:grpSpPr>
            <a:xfrm>
              <a:off x="2862943" y="2063619"/>
              <a:ext cx="5928695" cy="4574720"/>
              <a:chOff x="762000" y="685800"/>
              <a:chExt cx="6587913" cy="5083387"/>
            </a:xfrm>
          </p:grpSpPr>
          <p:sp>
            <p:nvSpPr>
              <p:cNvPr id="35" name="Oval 34"/>
              <p:cNvSpPr/>
              <p:nvPr/>
            </p:nvSpPr>
            <p:spPr>
              <a:xfrm flipH="1">
                <a:off x="2912071" y="4899660"/>
                <a:ext cx="2292389" cy="86952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rot="16200000" flipH="1">
                <a:off x="4033709" y="-909509"/>
                <a:ext cx="228601" cy="509562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flipH="1">
                <a:off x="3118876" y="4923853"/>
                <a:ext cx="1939713" cy="73575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13"/>
              <p:cNvGrpSpPr/>
              <p:nvPr/>
            </p:nvGrpSpPr>
            <p:grpSpPr>
              <a:xfrm flipH="1">
                <a:off x="3799840" y="685800"/>
                <a:ext cx="601980" cy="4615180"/>
                <a:chOff x="4038600" y="0"/>
                <a:chExt cx="685800" cy="5867400"/>
              </a:xfrm>
            </p:grpSpPr>
            <p:sp>
              <p:nvSpPr>
                <p:cNvPr id="66" name="Isosceles Triangle 65"/>
                <p:cNvSpPr/>
                <p:nvPr/>
              </p:nvSpPr>
              <p:spPr>
                <a:xfrm>
                  <a:off x="4267200" y="228600"/>
                  <a:ext cx="2286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
                <p:cNvSpPr/>
                <p:nvPr/>
              </p:nvSpPr>
              <p:spPr>
                <a:xfrm>
                  <a:off x="4267200" y="990600"/>
                  <a:ext cx="228600" cy="2286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4"/>
                <p:cNvSpPr/>
                <p:nvPr/>
              </p:nvSpPr>
              <p:spPr>
                <a:xfrm>
                  <a:off x="4267200" y="3352800"/>
                  <a:ext cx="228600" cy="2514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5"/>
                <p:cNvSpPr/>
                <p:nvPr/>
              </p:nvSpPr>
              <p:spPr>
                <a:xfrm>
                  <a:off x="4191000" y="3124200"/>
                  <a:ext cx="381000"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7"/>
                <p:cNvSpPr/>
                <p:nvPr/>
              </p:nvSpPr>
              <p:spPr>
                <a:xfrm>
                  <a:off x="4191000" y="914400"/>
                  <a:ext cx="381000"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11"/>
                <p:cNvSpPr/>
                <p:nvPr/>
              </p:nvSpPr>
              <p:spPr>
                <a:xfrm>
                  <a:off x="4038600" y="0"/>
                  <a:ext cx="685800" cy="685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25"/>
              <p:cNvGrpSpPr/>
              <p:nvPr/>
            </p:nvGrpSpPr>
            <p:grpSpPr>
              <a:xfrm flipH="1">
                <a:off x="5410200" y="1524000"/>
                <a:ext cx="1939713" cy="2431625"/>
                <a:chOff x="1066800" y="2258995"/>
                <a:chExt cx="2209800" cy="2770205"/>
              </a:xfrm>
            </p:grpSpPr>
            <p:sp>
              <p:nvSpPr>
                <p:cNvPr id="54" name="Oval 53"/>
                <p:cNvSpPr/>
                <p:nvPr/>
              </p:nvSpPr>
              <p:spPr>
                <a:xfrm>
                  <a:off x="1066800" y="41910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14"/>
                <p:cNvGrpSpPr/>
                <p:nvPr/>
              </p:nvGrpSpPr>
              <p:grpSpPr>
                <a:xfrm rot="1206892">
                  <a:off x="1673878" y="2258995"/>
                  <a:ext cx="240914" cy="2243809"/>
                  <a:chOff x="1524000" y="685800"/>
                  <a:chExt cx="990600" cy="6400800"/>
                </a:xfrm>
              </p:grpSpPr>
              <p:sp>
                <p:nvSpPr>
                  <p:cNvPr id="62" name="Donut 61"/>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onut 62"/>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Donut 63"/>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Donut 64"/>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6" name="Group 19"/>
                <p:cNvGrpSpPr/>
                <p:nvPr/>
              </p:nvGrpSpPr>
              <p:grpSpPr>
                <a:xfrm rot="20393108" flipH="1">
                  <a:off x="2283479" y="2258995"/>
                  <a:ext cx="240914" cy="2243809"/>
                  <a:chOff x="1524000" y="685800"/>
                  <a:chExt cx="990600" cy="6400800"/>
                </a:xfrm>
              </p:grpSpPr>
              <p:sp>
                <p:nvSpPr>
                  <p:cNvPr id="58" name="Donut 57"/>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Donut 21"/>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22"/>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onut 60"/>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7" name="Oval 56"/>
                <p:cNvSpPr/>
                <p:nvPr/>
              </p:nvSpPr>
              <p:spPr>
                <a:xfrm>
                  <a:off x="1295400" y="4267200"/>
                  <a:ext cx="1752600" cy="6647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26"/>
              <p:cNvGrpSpPr/>
              <p:nvPr/>
            </p:nvGrpSpPr>
            <p:grpSpPr>
              <a:xfrm flipH="1">
                <a:off x="762000" y="1524000"/>
                <a:ext cx="1939713" cy="2431625"/>
                <a:chOff x="1066800" y="2258995"/>
                <a:chExt cx="2209800" cy="2770205"/>
              </a:xfrm>
            </p:grpSpPr>
            <p:sp>
              <p:nvSpPr>
                <p:cNvPr id="42" name="Oval 41"/>
                <p:cNvSpPr/>
                <p:nvPr/>
              </p:nvSpPr>
              <p:spPr>
                <a:xfrm>
                  <a:off x="1066800" y="41910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14"/>
                <p:cNvGrpSpPr/>
                <p:nvPr/>
              </p:nvGrpSpPr>
              <p:grpSpPr>
                <a:xfrm rot="1206892">
                  <a:off x="1673878" y="2258995"/>
                  <a:ext cx="240914" cy="2243809"/>
                  <a:chOff x="1524000" y="685800"/>
                  <a:chExt cx="990600" cy="6400800"/>
                </a:xfrm>
              </p:grpSpPr>
              <p:sp>
                <p:nvSpPr>
                  <p:cNvPr id="50" name="Donut 49"/>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onut 50"/>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Donut 51"/>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Donut 52"/>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19"/>
                <p:cNvGrpSpPr/>
                <p:nvPr/>
              </p:nvGrpSpPr>
              <p:grpSpPr>
                <a:xfrm rot="20393108" flipH="1">
                  <a:off x="2283479" y="2258995"/>
                  <a:ext cx="240914" cy="2243809"/>
                  <a:chOff x="1524000" y="685800"/>
                  <a:chExt cx="990600" cy="6400800"/>
                </a:xfrm>
              </p:grpSpPr>
              <p:sp>
                <p:nvSpPr>
                  <p:cNvPr id="46" name="Donut 45"/>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47"/>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Donut 48"/>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5" name="Oval 44"/>
                <p:cNvSpPr/>
                <p:nvPr/>
              </p:nvSpPr>
              <p:spPr>
                <a:xfrm>
                  <a:off x="1295400" y="4267200"/>
                  <a:ext cx="1752600" cy="6647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p:cNvSpPr txBox="1"/>
              <p:nvPr/>
            </p:nvSpPr>
            <p:spPr>
              <a:xfrm>
                <a:off x="1219200" y="3276600"/>
                <a:ext cx="1371599" cy="983707"/>
              </a:xfrm>
              <a:prstGeom prst="rect">
                <a:avLst/>
              </a:prstGeom>
              <a:noFill/>
            </p:spPr>
            <p:txBody>
              <a:bodyPr wrap="square" rtlCol="0">
                <a:spAutoFit/>
              </a:bodyPr>
              <a:lstStyle/>
              <a:p>
                <a:endParaRPr lang="en-US" sz="3600" dirty="0"/>
              </a:p>
            </p:txBody>
          </p:sp>
        </p:grpSp>
        <p:sp>
          <p:nvSpPr>
            <p:cNvPr id="4" name="Rectangle 3"/>
            <p:cNvSpPr/>
            <p:nvPr/>
          </p:nvSpPr>
          <p:spPr>
            <a:xfrm>
              <a:off x="3148887" y="4485306"/>
              <a:ext cx="1297919" cy="369332"/>
            </a:xfrm>
            <a:prstGeom prst="rect">
              <a:avLst/>
            </a:prstGeom>
          </p:spPr>
          <p:txBody>
            <a:bodyPr wrap="none">
              <a:spAutoFit/>
            </a:bodyPr>
            <a:lstStyle/>
            <a:p>
              <a:r>
                <a:rPr lang="en-US" i="1" dirty="0"/>
                <a:t>Justification</a:t>
              </a:r>
              <a:endParaRPr lang="en-US" dirty="0"/>
            </a:p>
          </p:txBody>
        </p:sp>
        <p:sp>
          <p:nvSpPr>
            <p:cNvPr id="5" name="Rectangle 4"/>
            <p:cNvSpPr/>
            <p:nvPr/>
          </p:nvSpPr>
          <p:spPr>
            <a:xfrm>
              <a:off x="7579372" y="4452648"/>
              <a:ext cx="733021" cy="369332"/>
            </a:xfrm>
            <a:prstGeom prst="rect">
              <a:avLst/>
            </a:prstGeom>
          </p:spPr>
          <p:txBody>
            <a:bodyPr wrap="none">
              <a:spAutoFit/>
            </a:bodyPr>
            <a:lstStyle/>
            <a:p>
              <a:r>
                <a:rPr lang="en-US" i="1" dirty="0"/>
                <a:t>Grace</a:t>
              </a:r>
              <a:endParaRPr lang="en-US" dirty="0"/>
            </a:p>
          </p:txBody>
        </p:sp>
      </p:grpSp>
      <p:sp>
        <p:nvSpPr>
          <p:cNvPr id="8" name="Rounded Rectangle 7"/>
          <p:cNvSpPr/>
          <p:nvPr/>
        </p:nvSpPr>
        <p:spPr>
          <a:xfrm>
            <a:off x="3571430" y="6303219"/>
            <a:ext cx="5082712" cy="442674"/>
          </a:xfrm>
          <a:prstGeom prst="roundRect">
            <a:avLst/>
          </a:prstGeom>
          <a:solidFill>
            <a:schemeClr val="accent5">
              <a:lumMod val="60000"/>
              <a:lumOff val="40000"/>
            </a:schemeClr>
          </a:solidFill>
        </p:spPr>
        <p:txBody>
          <a:bodyPr wrap="square">
            <a:spAutoFit/>
          </a:bodyPr>
          <a:lstStyle/>
          <a:p>
            <a:r>
              <a:rPr lang="en-US" sz="2000" dirty="0">
                <a:solidFill>
                  <a:srgbClr val="333333"/>
                </a:solidFill>
                <a:latin typeface="Open Sans"/>
              </a:rPr>
              <a:t>Atoning sacrifice and source of mercy</a:t>
            </a:r>
            <a:endParaRPr lang="en-US" sz="2000" dirty="0"/>
          </a:p>
        </p:txBody>
      </p:sp>
      <p:sp>
        <p:nvSpPr>
          <p:cNvPr id="9" name="Rectangle 8"/>
          <p:cNvSpPr/>
          <p:nvPr/>
        </p:nvSpPr>
        <p:spPr>
          <a:xfrm>
            <a:off x="5515610" y="5704505"/>
            <a:ext cx="1313180" cy="369332"/>
          </a:xfrm>
          <a:prstGeom prst="rect">
            <a:avLst/>
          </a:prstGeom>
        </p:spPr>
        <p:txBody>
          <a:bodyPr wrap="none">
            <a:spAutoFit/>
          </a:bodyPr>
          <a:lstStyle/>
          <a:p>
            <a:r>
              <a:rPr lang="en-US" i="1" dirty="0">
                <a:solidFill>
                  <a:srgbClr val="333333"/>
                </a:solidFill>
                <a:latin typeface="Open Sans"/>
              </a:rPr>
              <a:t>propitiation</a:t>
            </a:r>
            <a:endParaRPr lang="en-US"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31976" t="3303" r="20916" b="47952"/>
          <a:stretch/>
        </p:blipFill>
        <p:spPr>
          <a:xfrm>
            <a:off x="5508172" y="3439886"/>
            <a:ext cx="1251858" cy="1295400"/>
          </a:xfrm>
          <a:prstGeom prst="ellipse">
            <a:avLst/>
          </a:prstGeom>
          <a:ln>
            <a:noFill/>
          </a:ln>
          <a:effectLst>
            <a:softEdge rad="112500"/>
          </a:effectLst>
        </p:spPr>
      </p:pic>
    </p:spTree>
    <p:extLst>
      <p:ext uri="{BB962C8B-B14F-4D97-AF65-F5344CB8AC3E}">
        <p14:creationId xmlns:p14="http://schemas.microsoft.com/office/powerpoint/2010/main" val="411047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54"/>
                                        </p:tgtEl>
                                        <p:attrNameLst>
                                          <p:attrName>style.visibility</p:attrName>
                                        </p:attrNameLst>
                                      </p:cBhvr>
                                      <p:to>
                                        <p:strVal val="visible"/>
                                      </p:to>
                                    </p:set>
                                    <p:animEffect transition="in" filter="fade">
                                      <p:cBhvr>
                                        <p:cTn id="14" dur="1000"/>
                                        <p:tgtEl>
                                          <p:spTgt spid="2054"/>
                                        </p:tgtEl>
                                      </p:cBhvr>
                                    </p:animEffect>
                                    <p:anim calcmode="lin" valueType="num">
                                      <p:cBhvr>
                                        <p:cTn id="15" dur="1000" fill="hold"/>
                                        <p:tgtEl>
                                          <p:spTgt spid="2054"/>
                                        </p:tgtEl>
                                        <p:attrNameLst>
                                          <p:attrName>ppt_x</p:attrName>
                                        </p:attrNameLst>
                                      </p:cBhvr>
                                      <p:tavLst>
                                        <p:tav tm="0">
                                          <p:val>
                                            <p:strVal val="#ppt_x"/>
                                          </p:val>
                                        </p:tav>
                                        <p:tav tm="100000">
                                          <p:val>
                                            <p:strVal val="#ppt_x"/>
                                          </p:val>
                                        </p:tav>
                                      </p:tavLst>
                                    </p:anim>
                                    <p:anim calcmode="lin" valueType="num">
                                      <p:cBhvr>
                                        <p:cTn id="16"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54" grpId="0" animBg="1"/>
      <p:bldP spid="3" grpId="0" animBg="1"/>
      <p:bldP spid="8"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2737"/>
          </a:xfrm>
          <a:prstGeom prst="rect">
            <a:avLst/>
          </a:prstGeom>
        </p:spPr>
      </p:pic>
      <p:sp>
        <p:nvSpPr>
          <p:cNvPr id="5" name="TextBox 4"/>
          <p:cNvSpPr txBox="1"/>
          <p:nvPr/>
        </p:nvSpPr>
        <p:spPr>
          <a:xfrm>
            <a:off x="0" y="0"/>
            <a:ext cx="12192000" cy="6463308"/>
          </a:xfrm>
          <a:prstGeom prst="rect">
            <a:avLst/>
          </a:prstGeom>
          <a:noFill/>
        </p:spPr>
        <p:txBody>
          <a:bodyPr wrap="square" rtlCol="0">
            <a:spAutoFit/>
          </a:bodyPr>
          <a:lstStyle/>
          <a:p>
            <a:r>
              <a:rPr lang="en-US" b="1" dirty="0"/>
              <a:t>Sources:</a:t>
            </a:r>
          </a:p>
          <a:p>
            <a:endParaRPr lang="en-US" b="1" dirty="0"/>
          </a:p>
          <a:p>
            <a:r>
              <a:rPr lang="en-US" b="1" dirty="0"/>
              <a:t>Suggested Hymn: #254 </a:t>
            </a:r>
            <a:r>
              <a:rPr lang="en-US" b="1" i="1" dirty="0"/>
              <a:t>True to the Faith </a:t>
            </a:r>
            <a:r>
              <a:rPr lang="en-US" b="1" dirty="0"/>
              <a:t>verse 3</a:t>
            </a:r>
            <a:endParaRPr lang="en-US" b="1" i="1" dirty="0"/>
          </a:p>
          <a:p>
            <a:endParaRPr lang="en-US" b="1" dirty="0"/>
          </a:p>
          <a:p>
            <a:endParaRPr lang="en-US" b="1" i="1" dirty="0"/>
          </a:p>
          <a:p>
            <a:r>
              <a:rPr lang="en-US" b="1" i="1" dirty="0"/>
              <a:t>Videos: </a:t>
            </a:r>
          </a:p>
          <a:p>
            <a:r>
              <a:rPr lang="en-US" b="1" dirty="0"/>
              <a:t>“Come unto Me, O Ye House of Israel” </a:t>
            </a:r>
          </a:p>
          <a:p>
            <a:r>
              <a:rPr lang="en-US" b="1" dirty="0"/>
              <a:t>Because I Have Been Given Much (4:26)</a:t>
            </a:r>
          </a:p>
          <a:p>
            <a:r>
              <a:rPr lang="en-US" b="1" dirty="0"/>
              <a:t>The Lord’s Law of Chastity Is Clear (1:37)</a:t>
            </a:r>
          </a:p>
          <a:p>
            <a:r>
              <a:rPr lang="en-US" b="1" dirty="0"/>
              <a:t>Natural Affection (2:03)</a:t>
            </a:r>
            <a:endParaRPr lang="en-US" b="1" i="1" dirty="0"/>
          </a:p>
          <a:p>
            <a:endParaRPr lang="en-US" b="1" i="1" u="none" strike="noStrike" dirty="0">
              <a:effectLst/>
            </a:endParaRPr>
          </a:p>
          <a:p>
            <a:pPr marL="342900" indent="-342900">
              <a:buFontTx/>
              <a:buAutoNum type="arabicPeriod"/>
            </a:pPr>
            <a:endParaRPr lang="en-US" b="1" dirty="0"/>
          </a:p>
          <a:p>
            <a:pPr marL="342900" indent="-342900">
              <a:buFontTx/>
              <a:buAutoNum type="arabicPeriod"/>
            </a:pPr>
            <a:r>
              <a:rPr lang="en-US" b="1" dirty="0"/>
              <a:t>New Testament Institute Student Manual Chapter </a:t>
            </a:r>
          </a:p>
          <a:p>
            <a:pPr marL="342900" indent="-342900">
              <a:buFontTx/>
              <a:buAutoNum type="arabicPeriod"/>
            </a:pPr>
            <a:r>
              <a:rPr lang="en-US" b="1" dirty="0"/>
              <a:t>Talk thru the Bible by Bruce Wilkinson and Kenneth Boa pp.367</a:t>
            </a:r>
          </a:p>
          <a:p>
            <a:pPr marL="342900" indent="-342900">
              <a:buFontTx/>
              <a:buAutoNum type="arabicPeriod"/>
            </a:pPr>
            <a:r>
              <a:rPr lang="en-US" b="1" dirty="0"/>
              <a:t>Elder Bruce R. McConkie (</a:t>
            </a:r>
            <a:r>
              <a:rPr lang="en-US" b="1" i="1" dirty="0"/>
              <a:t>DNTC,</a:t>
            </a:r>
            <a:r>
              <a:rPr lang="en-US" b="1" dirty="0"/>
              <a:t> 2:216.)</a:t>
            </a:r>
          </a:p>
          <a:p>
            <a:pPr marL="342900" indent="-342900">
              <a:buFontTx/>
              <a:buAutoNum type="arabicPeriod"/>
            </a:pPr>
            <a:r>
              <a:rPr lang="en-US" b="1" dirty="0"/>
              <a:t>Thomas S. Monson, "That All May Hear," </a:t>
            </a:r>
            <a:r>
              <a:rPr lang="en-US" b="1" i="1" dirty="0"/>
              <a:t>Ensign</a:t>
            </a:r>
            <a:r>
              <a:rPr lang="en-US" b="1" dirty="0"/>
              <a:t>, May 1995, 49.</a:t>
            </a:r>
          </a:p>
          <a:p>
            <a:pPr marL="342900" indent="-342900">
              <a:buFontTx/>
              <a:buAutoNum type="arabicPeriod"/>
            </a:pPr>
            <a:r>
              <a:rPr lang="en-US" b="1" dirty="0">
                <a:solidFill>
                  <a:srgbClr val="333333"/>
                </a:solidFill>
              </a:rPr>
              <a:t>N. Eldon Tanner ("Never Be Ashamed of the Gospel of Christ," </a:t>
            </a:r>
            <a:r>
              <a:rPr lang="en-US" b="1" i="1" dirty="0">
                <a:solidFill>
                  <a:srgbClr val="333333"/>
                </a:solidFill>
              </a:rPr>
              <a:t>Ensign</a:t>
            </a:r>
            <a:r>
              <a:rPr lang="en-US" b="1" dirty="0">
                <a:solidFill>
                  <a:srgbClr val="333333"/>
                </a:solidFill>
              </a:rPr>
              <a:t>, Feb. 1980, 5)</a:t>
            </a:r>
          </a:p>
          <a:p>
            <a:pPr marL="342900" indent="-342900">
              <a:buFontTx/>
              <a:buAutoNum type="arabicPeriod"/>
            </a:pPr>
            <a:r>
              <a:rPr lang="en-US" b="1" dirty="0">
                <a:solidFill>
                  <a:srgbClr val="333333"/>
                </a:solidFill>
              </a:rPr>
              <a:t>B.H. Roberts (</a:t>
            </a:r>
            <a:r>
              <a:rPr lang="en-US" b="1" i="1" dirty="0">
                <a:solidFill>
                  <a:srgbClr val="333333"/>
                </a:solidFill>
              </a:rPr>
              <a:t>The Falling Away</a:t>
            </a:r>
            <a:r>
              <a:rPr lang="en-US" b="1" dirty="0">
                <a:solidFill>
                  <a:srgbClr val="333333"/>
                </a:solidFill>
              </a:rPr>
              <a:t>, [Salt Lake City: Deseret Book Co., 1931], 204)</a:t>
            </a:r>
          </a:p>
          <a:p>
            <a:pPr marL="342900" indent="-342900">
              <a:buFontTx/>
              <a:buAutoNum type="arabicPeriod"/>
            </a:pPr>
            <a:r>
              <a:rPr lang="en-US" b="1" dirty="0">
                <a:solidFill>
                  <a:srgbClr val="333333"/>
                </a:solidFill>
              </a:rPr>
              <a:t>Elder Robert L. Backman </a:t>
            </a:r>
            <a:r>
              <a:rPr lang="en-US" b="1" i="1" dirty="0">
                <a:solidFill>
                  <a:srgbClr val="333333"/>
                </a:solidFill>
              </a:rPr>
              <a:t>Jesus is the Christ </a:t>
            </a:r>
            <a:r>
              <a:rPr lang="en-US" b="1" dirty="0">
                <a:solidFill>
                  <a:srgbClr val="333333"/>
                </a:solidFill>
              </a:rPr>
              <a:t>Oct. 1991 Gen. Conf.</a:t>
            </a:r>
          </a:p>
          <a:p>
            <a:pPr marL="342900" indent="-342900">
              <a:buFontTx/>
              <a:buAutoNum type="arabicPeriod"/>
            </a:pPr>
            <a:r>
              <a:rPr lang="en-US" b="1" dirty="0">
                <a:solidFill>
                  <a:srgbClr val="333333"/>
                </a:solidFill>
              </a:rPr>
              <a:t>C. S. Lewis (</a:t>
            </a:r>
            <a:r>
              <a:rPr lang="en-US" b="1" i="1" dirty="0">
                <a:solidFill>
                  <a:srgbClr val="333333"/>
                </a:solidFill>
              </a:rPr>
              <a:t>Mere Christianity,</a:t>
            </a:r>
            <a:r>
              <a:rPr lang="en-US" b="1" dirty="0">
                <a:solidFill>
                  <a:srgbClr val="333333"/>
                </a:solidFill>
              </a:rPr>
              <a:t> New York: Collier Books, 1960, p. 167.)</a:t>
            </a:r>
          </a:p>
          <a:p>
            <a:pPr marL="342900" indent="-342900">
              <a:buFontTx/>
              <a:buAutoNum type="arabicPeriod"/>
            </a:pPr>
            <a:r>
              <a:rPr lang="en-US" b="1" dirty="0">
                <a:solidFill>
                  <a:srgbClr val="333333"/>
                </a:solidFill>
              </a:rPr>
              <a:t>Richard Lloyd Anderson, </a:t>
            </a:r>
            <a:r>
              <a:rPr lang="en-US" b="1" i="1" dirty="0">
                <a:solidFill>
                  <a:srgbClr val="333333"/>
                </a:solidFill>
              </a:rPr>
              <a:t>Understanding Paul</a:t>
            </a:r>
            <a:r>
              <a:rPr lang="en-US" b="1" dirty="0">
                <a:solidFill>
                  <a:srgbClr val="333333"/>
                </a:solidFill>
              </a:rPr>
              <a:t> [Salt Lake City: Deseret Book Co., 1983], 175.)</a:t>
            </a:r>
          </a:p>
          <a:p>
            <a:pPr marL="342900" indent="-342900">
              <a:buFontTx/>
              <a:buAutoNum type="arabicPeriod"/>
            </a:pPr>
            <a:r>
              <a:rPr lang="en-US" b="1" dirty="0"/>
              <a:t>(</a:t>
            </a:r>
            <a:r>
              <a:rPr lang="en-US" b="1" i="1" dirty="0"/>
              <a:t>Teachings of Presidents of the Church: Joseph Smith</a:t>
            </a:r>
            <a:r>
              <a:rPr lang="en-US" b="1" dirty="0"/>
              <a:t> [2007], 405).</a:t>
            </a:r>
          </a:p>
          <a:p>
            <a:pPr marL="342900" indent="-342900">
              <a:buFontTx/>
              <a:buAutoNum type="arabicPeriod"/>
            </a:pPr>
            <a:r>
              <a:rPr lang="en-US" b="1" dirty="0"/>
              <a:t>Elder Bruce R. McConkie (</a:t>
            </a:r>
            <a:r>
              <a:rPr lang="en-US" b="1" i="1" dirty="0"/>
              <a:t>Doctrinal New Testament Commentary, </a:t>
            </a:r>
            <a:r>
              <a:rPr lang="en-US" b="1" dirty="0"/>
              <a:t>3 vols. [Salt Lake City: Bookcraft, 1965-1973], 2: 231.)</a:t>
            </a:r>
            <a:endParaRPr lang="en-US" b="1" i="1" dirty="0"/>
          </a:p>
        </p:txBody>
      </p:sp>
      <p:grpSp>
        <p:nvGrpSpPr>
          <p:cNvPr id="2" name="Group 7"/>
          <p:cNvGrpSpPr/>
          <p:nvPr/>
        </p:nvGrpSpPr>
        <p:grpSpPr>
          <a:xfrm>
            <a:off x="4235147" y="1659064"/>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4">
            <a:extLst>
              <a:ext uri="{FF2B5EF4-FFF2-40B4-BE49-F238E27FC236}">
                <a16:creationId xmlns:a16="http://schemas.microsoft.com/office/drawing/2014/main" id="{ECE22AB7-7E3C-447D-8E5D-C398BBA48FE8}"/>
              </a:ext>
            </a:extLst>
          </p:cNvPr>
          <p:cNvSpPr>
            <a:spLocks noGrp="1"/>
          </p:cNvSpPr>
          <p:nvPr/>
        </p:nvSpPr>
        <p:spPr>
          <a:xfrm>
            <a:off x="57606" y="648919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2737"/>
          </a:xfrm>
          <a:prstGeom prst="rect">
            <a:avLst/>
          </a:prstGeom>
        </p:spPr>
      </p:pic>
      <p:sp>
        <p:nvSpPr>
          <p:cNvPr id="5" name="TextBox 4"/>
          <p:cNvSpPr txBox="1"/>
          <p:nvPr/>
        </p:nvSpPr>
        <p:spPr>
          <a:xfrm>
            <a:off x="986827" y="1539090"/>
            <a:ext cx="3087232" cy="1938992"/>
          </a:xfrm>
          <a:prstGeom prst="rect">
            <a:avLst/>
          </a:prstGeom>
          <a:noFill/>
        </p:spPr>
        <p:txBody>
          <a:bodyPr wrap="square" rtlCol="0">
            <a:spAutoFit/>
          </a:bodyPr>
          <a:lstStyle/>
          <a:p>
            <a:r>
              <a:rPr lang="en-US" sz="2400" dirty="0"/>
              <a:t>Under the inspiration of the Holy Spirit, Paul was able to address specific problems and issues of his time.</a:t>
            </a:r>
          </a:p>
        </p:txBody>
      </p:sp>
      <p:sp>
        <p:nvSpPr>
          <p:cNvPr id="6" name="TextBox 5"/>
          <p:cNvSpPr txBox="1"/>
          <p:nvPr/>
        </p:nvSpPr>
        <p:spPr>
          <a:xfrm>
            <a:off x="-63375" y="0"/>
            <a:ext cx="12192000" cy="1015663"/>
          </a:xfrm>
          <a:prstGeom prst="rect">
            <a:avLst/>
          </a:prstGeom>
          <a:noFill/>
        </p:spPr>
        <p:txBody>
          <a:bodyPr wrap="square" rtlCol="0">
            <a:spAutoFit/>
          </a:bodyPr>
          <a:lstStyle/>
          <a:p>
            <a:pPr algn="ctr"/>
            <a:r>
              <a:rPr lang="en-US" sz="6000" dirty="0">
                <a:latin typeface="Georgia" pitchFamily="18" charset="0"/>
              </a:rPr>
              <a:t>Pauline Epistles</a:t>
            </a:r>
            <a:endParaRPr lang="en-US" sz="4400" dirty="0">
              <a:latin typeface="Georgia" pitchFamily="18" charset="0"/>
            </a:endParaRPr>
          </a:p>
        </p:txBody>
      </p:sp>
      <p:sp>
        <p:nvSpPr>
          <p:cNvPr id="7" name="TextBox 6"/>
          <p:cNvSpPr txBox="1"/>
          <p:nvPr/>
        </p:nvSpPr>
        <p:spPr>
          <a:xfrm>
            <a:off x="7728211" y="1991116"/>
            <a:ext cx="3849232" cy="1938992"/>
          </a:xfrm>
          <a:prstGeom prst="rect">
            <a:avLst/>
          </a:prstGeom>
          <a:noFill/>
        </p:spPr>
        <p:txBody>
          <a:bodyPr wrap="square" rtlCol="0">
            <a:spAutoFit/>
          </a:bodyPr>
          <a:lstStyle/>
          <a:p>
            <a:r>
              <a:rPr lang="en-US" sz="2400" dirty="0"/>
              <a:t>“The Epistles have an abundance of doctrine, but it is designed for practical application, not theoretical speculation.” (2)</a:t>
            </a:r>
          </a:p>
        </p:txBody>
      </p:sp>
      <p:sp>
        <p:nvSpPr>
          <p:cNvPr id="8" name="TextBox 7"/>
          <p:cNvSpPr txBox="1"/>
          <p:nvPr/>
        </p:nvSpPr>
        <p:spPr>
          <a:xfrm>
            <a:off x="3539906" y="911383"/>
            <a:ext cx="5696138" cy="461665"/>
          </a:xfrm>
          <a:prstGeom prst="rect">
            <a:avLst/>
          </a:prstGeom>
          <a:noFill/>
        </p:spPr>
        <p:txBody>
          <a:bodyPr wrap="square" rtlCol="0">
            <a:spAutoFit/>
          </a:bodyPr>
          <a:lstStyle/>
          <a:p>
            <a:r>
              <a:rPr lang="en-US" sz="2400" dirty="0"/>
              <a:t>His writings are properly called “Letters”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159" y="1498046"/>
            <a:ext cx="2820532" cy="3243612"/>
          </a:xfrm>
          <a:prstGeom prst="rect">
            <a:avLst/>
          </a:prstGeom>
        </p:spPr>
      </p:pic>
      <p:sp>
        <p:nvSpPr>
          <p:cNvPr id="10" name="TextBox 9"/>
          <p:cNvSpPr txBox="1"/>
          <p:nvPr/>
        </p:nvSpPr>
        <p:spPr>
          <a:xfrm>
            <a:off x="469271" y="4965827"/>
            <a:ext cx="5696138" cy="1200329"/>
          </a:xfrm>
          <a:prstGeom prst="rect">
            <a:avLst/>
          </a:prstGeom>
          <a:noFill/>
        </p:spPr>
        <p:txBody>
          <a:bodyPr wrap="square" rtlCol="0">
            <a:spAutoFit/>
          </a:bodyPr>
          <a:lstStyle/>
          <a:p>
            <a:r>
              <a:rPr lang="en-US" sz="2400" dirty="0"/>
              <a:t>The New Testament contains 9 Pauline letters to the churches and 4 letters to individuals.</a:t>
            </a:r>
          </a:p>
        </p:txBody>
      </p:sp>
      <p:sp>
        <p:nvSpPr>
          <p:cNvPr id="11" name="TextBox 10"/>
          <p:cNvSpPr txBox="1"/>
          <p:nvPr/>
        </p:nvSpPr>
        <p:spPr>
          <a:xfrm>
            <a:off x="7707085" y="4433181"/>
            <a:ext cx="3082489" cy="1938992"/>
          </a:xfrm>
          <a:prstGeom prst="rect">
            <a:avLst/>
          </a:prstGeom>
          <a:solidFill>
            <a:schemeClr val="tx2">
              <a:lumMod val="40000"/>
              <a:lumOff val="60000"/>
            </a:schemeClr>
          </a:solidFill>
        </p:spPr>
        <p:txBody>
          <a:bodyPr wrap="square" rtlCol="0">
            <a:spAutoFit/>
          </a:bodyPr>
          <a:lstStyle/>
          <a:p>
            <a:r>
              <a:rPr lang="en-US" sz="2400" dirty="0"/>
              <a:t>Some letters are lost:</a:t>
            </a:r>
          </a:p>
          <a:p>
            <a:r>
              <a:rPr lang="en-US" sz="2400" dirty="0"/>
              <a:t>1 Corinthians 5:9</a:t>
            </a:r>
          </a:p>
          <a:p>
            <a:r>
              <a:rPr lang="en-US" sz="2400" dirty="0"/>
              <a:t>2 Corinthians 10:9-10</a:t>
            </a:r>
          </a:p>
          <a:p>
            <a:r>
              <a:rPr lang="en-US" sz="2400" dirty="0"/>
              <a:t>Colossians 4:16</a:t>
            </a:r>
          </a:p>
          <a:p>
            <a:r>
              <a:rPr lang="en-US" sz="2400" dirty="0"/>
              <a:t>2 Thessalonians 3:17</a:t>
            </a:r>
          </a:p>
        </p:txBody>
      </p:sp>
    </p:spTree>
    <p:extLst>
      <p:ext uri="{BB962C8B-B14F-4D97-AF65-F5344CB8AC3E}">
        <p14:creationId xmlns:p14="http://schemas.microsoft.com/office/powerpoint/2010/main" val="79122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87638930"/>
              </p:ext>
            </p:extLst>
          </p:nvPr>
        </p:nvGraphicFramePr>
        <p:xfrm>
          <a:off x="0" y="0"/>
          <a:ext cx="5622201" cy="2735985"/>
        </p:xfrm>
        <a:graphic>
          <a:graphicData uri="http://schemas.openxmlformats.org/drawingml/2006/table">
            <a:tbl>
              <a:tblPr firstRow="1" bandRow="1">
                <a:tableStyleId>{5940675A-B579-460E-94D1-54222C63F5DA}</a:tableStyleId>
              </a:tblPr>
              <a:tblGrid>
                <a:gridCol w="3132499">
                  <a:extLst>
                    <a:ext uri="{9D8B030D-6E8A-4147-A177-3AD203B41FA5}">
                      <a16:colId xmlns:a16="http://schemas.microsoft.com/office/drawing/2014/main" val="20000"/>
                    </a:ext>
                  </a:extLst>
                </a:gridCol>
                <a:gridCol w="2489702">
                  <a:extLst>
                    <a:ext uri="{9D8B030D-6E8A-4147-A177-3AD203B41FA5}">
                      <a16:colId xmlns:a16="http://schemas.microsoft.com/office/drawing/2014/main" val="20001"/>
                    </a:ext>
                  </a:extLst>
                </a:gridCol>
              </a:tblGrid>
              <a:tr h="423045">
                <a:tc gridSpan="2">
                  <a:txBody>
                    <a:bodyPr/>
                    <a:lstStyle/>
                    <a:p>
                      <a:pPr algn="ctr" fontAlgn="base"/>
                      <a:r>
                        <a:rPr lang="en-US" sz="1800" b="0" i="0" kern="1200" cap="all" dirty="0">
                          <a:solidFill>
                            <a:schemeClr val="tx1"/>
                          </a:solidFill>
                          <a:effectLst/>
                          <a:latin typeface="+mn-lt"/>
                          <a:ea typeface="+mn-ea"/>
                          <a:cs typeface="+mn-cs"/>
                        </a:rPr>
                        <a:t>PAUL’S Letter to the Romans (55-56 AD)</a:t>
                      </a:r>
                      <a:endParaRPr lang="en-US" sz="1200" b="1" i="0" kern="1200" cap="all" dirty="0">
                        <a:solidFill>
                          <a:schemeClr val="tx1"/>
                        </a:solidFill>
                        <a:effectLst/>
                        <a:latin typeface="+mn-lt"/>
                        <a:ea typeface="+mn-ea"/>
                        <a:cs typeface="+mn-cs"/>
                      </a:endParaRPr>
                    </a:p>
                  </a:txBody>
                  <a:tcPr marL="95250" marR="95250" marT="66675" marB="66675" anchor="b"/>
                </a:tc>
                <a:tc hMerge="1">
                  <a:txBody>
                    <a:bodyPr/>
                    <a:lstStyle/>
                    <a:p>
                      <a:endParaRPr lang="en-US"/>
                    </a:p>
                  </a:txBody>
                  <a:tcPr/>
                </a:tc>
                <a:extLst>
                  <a:ext uri="{0D108BD9-81ED-4DB2-BD59-A6C34878D82A}">
                    <a16:rowId xmlns:a16="http://schemas.microsoft.com/office/drawing/2014/main" val="10000"/>
                  </a:ext>
                </a:extLst>
              </a:tr>
              <a:tr h="268036">
                <a:tc>
                  <a:txBody>
                    <a:bodyPr/>
                    <a:lstStyle/>
                    <a:p>
                      <a:pPr algn="l" fontAlgn="base"/>
                      <a:r>
                        <a:rPr lang="en-US" sz="1400">
                          <a:solidFill>
                            <a:srgbClr val="434444"/>
                          </a:solidFill>
                          <a:effectLst/>
                        </a:rPr>
                        <a:t>The Power of God unto Salvation</a:t>
                      </a:r>
                    </a:p>
                  </a:txBody>
                  <a:tcPr marL="95250" marR="95250" marT="66675" marB="66675" anchor="ctr"/>
                </a:tc>
                <a:tc>
                  <a:txBody>
                    <a:bodyPr/>
                    <a:lstStyle/>
                    <a:p>
                      <a:pPr algn="l" fontAlgn="base"/>
                      <a:r>
                        <a:rPr lang="en-US" sz="1400">
                          <a:solidFill>
                            <a:srgbClr val="434444"/>
                          </a:solidFill>
                          <a:effectLst/>
                        </a:rPr>
                        <a:t>1:1–17</a:t>
                      </a:r>
                    </a:p>
                  </a:txBody>
                  <a:tcPr marL="95250" marR="95250" marT="66675" marB="66675" anchor="ctr"/>
                </a:tc>
                <a:extLst>
                  <a:ext uri="{0D108BD9-81ED-4DB2-BD59-A6C34878D82A}">
                    <a16:rowId xmlns:a16="http://schemas.microsoft.com/office/drawing/2014/main" val="10001"/>
                  </a:ext>
                </a:extLst>
              </a:tr>
              <a:tr h="423045">
                <a:tc>
                  <a:txBody>
                    <a:bodyPr/>
                    <a:lstStyle/>
                    <a:p>
                      <a:pPr algn="l" fontAlgn="base"/>
                      <a:r>
                        <a:rPr lang="en-US" sz="1400">
                          <a:solidFill>
                            <a:srgbClr val="434444"/>
                          </a:solidFill>
                          <a:effectLst/>
                        </a:rPr>
                        <a:t>God’s Anger Against the Unrepentant Depraved</a:t>
                      </a:r>
                    </a:p>
                  </a:txBody>
                  <a:tcPr marL="95250" marR="95250" marT="66675" marB="66675" anchor="ctr"/>
                </a:tc>
                <a:tc>
                  <a:txBody>
                    <a:bodyPr/>
                    <a:lstStyle/>
                    <a:p>
                      <a:pPr algn="l" fontAlgn="base"/>
                      <a:r>
                        <a:rPr lang="en-US" sz="1400">
                          <a:solidFill>
                            <a:srgbClr val="434444"/>
                          </a:solidFill>
                          <a:effectLst/>
                        </a:rPr>
                        <a:t>1:18–32</a:t>
                      </a:r>
                    </a:p>
                  </a:txBody>
                  <a:tcPr marL="95250" marR="95250" marT="66675" marB="66675" anchor="ctr"/>
                </a:tc>
                <a:extLst>
                  <a:ext uri="{0D108BD9-81ED-4DB2-BD59-A6C34878D82A}">
                    <a16:rowId xmlns:a16="http://schemas.microsoft.com/office/drawing/2014/main" val="10002"/>
                  </a:ext>
                </a:extLst>
              </a:tr>
              <a:tr h="423045">
                <a:tc>
                  <a:txBody>
                    <a:bodyPr/>
                    <a:lstStyle/>
                    <a:p>
                      <a:pPr algn="l" fontAlgn="base"/>
                      <a:r>
                        <a:rPr lang="en-US" sz="1400">
                          <a:solidFill>
                            <a:srgbClr val="434444"/>
                          </a:solidFill>
                          <a:effectLst/>
                        </a:rPr>
                        <a:t>All Men Are Judged by Gospel Standards</a:t>
                      </a:r>
                    </a:p>
                  </a:txBody>
                  <a:tcPr marL="95250" marR="95250" marT="66675" marB="66675" anchor="ctr"/>
                </a:tc>
                <a:tc>
                  <a:txBody>
                    <a:bodyPr/>
                    <a:lstStyle/>
                    <a:p>
                      <a:pPr algn="l" fontAlgn="base"/>
                      <a:r>
                        <a:rPr lang="en-US" sz="1400">
                          <a:solidFill>
                            <a:srgbClr val="434444"/>
                          </a:solidFill>
                          <a:effectLst/>
                        </a:rPr>
                        <a:t>2:1–11</a:t>
                      </a:r>
                    </a:p>
                  </a:txBody>
                  <a:tcPr marL="95250" marR="95250" marT="66675" marB="66675" anchor="ctr"/>
                </a:tc>
                <a:extLst>
                  <a:ext uri="{0D108BD9-81ED-4DB2-BD59-A6C34878D82A}">
                    <a16:rowId xmlns:a16="http://schemas.microsoft.com/office/drawing/2014/main" val="10003"/>
                  </a:ext>
                </a:extLst>
              </a:tr>
              <a:tr h="268036">
                <a:tc>
                  <a:txBody>
                    <a:bodyPr/>
                    <a:lstStyle/>
                    <a:p>
                      <a:pPr algn="l" fontAlgn="base"/>
                      <a:r>
                        <a:rPr lang="en-US" sz="1400" dirty="0">
                          <a:solidFill>
                            <a:srgbClr val="434444"/>
                          </a:solidFill>
                          <a:effectLst/>
                        </a:rPr>
                        <a:t>Man Is Not Justified by the Law of </a:t>
                      </a:r>
                      <a:r>
                        <a:rPr lang="en-US" sz="1400" u="none" strike="noStrike" dirty="0">
                          <a:solidFill>
                            <a:srgbClr val="2F393A"/>
                          </a:solidFill>
                          <a:effectLst/>
                        </a:rPr>
                        <a:t>Moses</a:t>
                      </a:r>
                      <a:endParaRPr lang="en-US" sz="1400" dirty="0">
                        <a:solidFill>
                          <a:srgbClr val="434444"/>
                        </a:solidFill>
                        <a:effectLst/>
                      </a:endParaRPr>
                    </a:p>
                  </a:txBody>
                  <a:tcPr marL="95250" marR="95250" marT="66675" marB="66675" anchor="ctr"/>
                </a:tc>
                <a:tc>
                  <a:txBody>
                    <a:bodyPr/>
                    <a:lstStyle/>
                    <a:p>
                      <a:pPr algn="l" fontAlgn="base"/>
                      <a:r>
                        <a:rPr lang="en-US" sz="1400">
                          <a:solidFill>
                            <a:srgbClr val="434444"/>
                          </a:solidFill>
                          <a:effectLst/>
                        </a:rPr>
                        <a:t>2:12–29; 3:1–20</a:t>
                      </a:r>
                    </a:p>
                  </a:txBody>
                  <a:tcPr marL="95250" marR="95250" marT="66675" marB="66675" anchor="ctr"/>
                </a:tc>
                <a:extLst>
                  <a:ext uri="{0D108BD9-81ED-4DB2-BD59-A6C34878D82A}">
                    <a16:rowId xmlns:a16="http://schemas.microsoft.com/office/drawing/2014/main" val="10004"/>
                  </a:ext>
                </a:extLst>
              </a:tr>
              <a:tr h="423045">
                <a:tc>
                  <a:txBody>
                    <a:bodyPr/>
                    <a:lstStyle/>
                    <a:p>
                      <a:pPr algn="l" fontAlgn="base"/>
                      <a:r>
                        <a:rPr lang="en-US" sz="1400">
                          <a:solidFill>
                            <a:srgbClr val="434444"/>
                          </a:solidFill>
                          <a:effectLst/>
                        </a:rPr>
                        <a:t>Man Is Justified by Faith</a:t>
                      </a:r>
                    </a:p>
                  </a:txBody>
                  <a:tcPr marL="95250" marR="95250" marT="66675" marB="66675" anchor="ctr"/>
                </a:tc>
                <a:tc>
                  <a:txBody>
                    <a:bodyPr/>
                    <a:lstStyle/>
                    <a:p>
                      <a:pPr algn="l" fontAlgn="base"/>
                      <a:r>
                        <a:rPr lang="en-US" sz="1400" dirty="0">
                          <a:solidFill>
                            <a:srgbClr val="434444"/>
                          </a:solidFill>
                          <a:effectLst/>
                        </a:rPr>
                        <a:t>3:21–31</a:t>
                      </a:r>
                    </a:p>
                  </a:txBody>
                  <a:tcPr marL="95250" marR="95250" marT="66675" marB="66675" anchor="ctr"/>
                </a:tc>
                <a:extLst>
                  <a:ext uri="{0D108BD9-81ED-4DB2-BD59-A6C34878D82A}">
                    <a16:rowId xmlns:a16="http://schemas.microsoft.com/office/drawing/2014/main" val="10005"/>
                  </a:ext>
                </a:extLst>
              </a:tr>
            </a:tbl>
          </a:graphicData>
        </a:graphic>
      </p:graphicFrame>
      <p:sp>
        <p:nvSpPr>
          <p:cNvPr id="3" name="TextBox 2"/>
          <p:cNvSpPr txBox="1"/>
          <p:nvPr/>
        </p:nvSpPr>
        <p:spPr>
          <a:xfrm>
            <a:off x="0" y="2755003"/>
            <a:ext cx="5540721" cy="246221"/>
          </a:xfrm>
          <a:prstGeom prst="rect">
            <a:avLst/>
          </a:prstGeom>
          <a:noFill/>
        </p:spPr>
        <p:txBody>
          <a:bodyPr wrap="square" rtlCol="0">
            <a:spAutoFit/>
          </a:bodyPr>
          <a:lstStyle/>
          <a:p>
            <a:r>
              <a:rPr lang="en-US" sz="1000" dirty="0"/>
              <a:t>Life and Teachings of Jesus and His Apostles Chapter 39</a:t>
            </a:r>
          </a:p>
        </p:txBody>
      </p:sp>
      <p:sp>
        <p:nvSpPr>
          <p:cNvPr id="4" name="Rectangle 3"/>
          <p:cNvSpPr/>
          <p:nvPr/>
        </p:nvSpPr>
        <p:spPr>
          <a:xfrm>
            <a:off x="0" y="2988141"/>
            <a:ext cx="5613149" cy="1384995"/>
          </a:xfrm>
          <a:prstGeom prst="rect">
            <a:avLst/>
          </a:prstGeom>
          <a:ln>
            <a:solidFill>
              <a:schemeClr val="tx1"/>
            </a:solidFill>
          </a:ln>
        </p:spPr>
        <p:txBody>
          <a:bodyPr wrap="square">
            <a:spAutoFit/>
          </a:bodyPr>
          <a:lstStyle/>
          <a:p>
            <a:r>
              <a:rPr lang="en-US" sz="1200" b="1" dirty="0"/>
              <a:t>When did Paul Write the Letters to Rome? Acts 20:2-3:</a:t>
            </a:r>
          </a:p>
          <a:p>
            <a:r>
              <a:rPr lang="en-US" sz="1200" dirty="0"/>
              <a:t>Luke tells us that during Paul’s third missionary journey the apostle spent three months in Corinth. He was probably waiting for good sailing conditions before departing for Jerusalem. From these clues it can be said with some certainty that the letter to Rome was written from Corinth near the end of the third journey, most likely during the winter months of A.D. 57–58.</a:t>
            </a:r>
          </a:p>
          <a:p>
            <a:r>
              <a:rPr lang="en-US" sz="1200" dirty="0"/>
              <a:t>Life and Teachings of Jesus and His Apostles Chapter 39</a:t>
            </a:r>
          </a:p>
        </p:txBody>
      </p:sp>
      <p:sp>
        <p:nvSpPr>
          <p:cNvPr id="6" name="Rectangle 5"/>
          <p:cNvSpPr/>
          <p:nvPr/>
        </p:nvSpPr>
        <p:spPr>
          <a:xfrm>
            <a:off x="5622202" y="0"/>
            <a:ext cx="6569798" cy="3416320"/>
          </a:xfrm>
          <a:prstGeom prst="rect">
            <a:avLst/>
          </a:prstGeom>
          <a:ln>
            <a:solidFill>
              <a:schemeClr val="tx1"/>
            </a:solidFill>
          </a:ln>
        </p:spPr>
        <p:txBody>
          <a:bodyPr wrap="square">
            <a:spAutoFit/>
          </a:bodyPr>
          <a:lstStyle/>
          <a:p>
            <a:pPr fontAlgn="base"/>
            <a:r>
              <a:rPr lang="en-US" sz="1200" b="1" dirty="0"/>
              <a:t>Romans:</a:t>
            </a:r>
          </a:p>
          <a:p>
            <a:pPr fontAlgn="base"/>
            <a:r>
              <a:rPr lang="en-US" sz="1200" dirty="0"/>
              <a:t>“Romans defines the gospel and summarizes the laws by obedience to which full salvation comes. It speaks plainly of Adam’s fall, which brought death, and Christ’s atoning sacrifice, which brought life. It tells how the law of justification works, how men are justified by faith and works, through the blood of Christ. In it are some of the most explicit Biblical teachings on the election of grace, the status of the chosen race, on why salvation cannot come by the law of Moses alone, on why circumcision was done away in Christ, and on how and why salvation was taken to the Gentiles. And it is a chief source of the glorious doctrine of joint-heirship with Christ, that marvelous principle under which men, through celestial marriage and the continuation of the family unit in eternity, can gain exaltation in the highest celestial heaven. …</a:t>
            </a:r>
          </a:p>
          <a:p>
            <a:pPr fontAlgn="base"/>
            <a:r>
              <a:rPr lang="en-US" sz="1200" dirty="0"/>
              <a:t>“In its very nature Romans is an epistle capable of differing interpretations. Those without prior and full knowledge of the doctrines involved find it exceedingly difficult to place Paul’s comments about these doctrines into their true perspective. </a:t>
            </a:r>
          </a:p>
          <a:p>
            <a:pPr fontAlgn="base"/>
            <a:r>
              <a:rPr lang="en-US" sz="1200" dirty="0"/>
              <a:t>For instance, it is on a misunderstanding of the Apostle’s statement about justification by faith alone that the whole sectarian world is led to believe that men are not required to work out their own salvation; and it was this very passage that enabled Martin Luther to justify in his own mind his break with Catholicism, an eventuality of vital importance to the furtherance of the Lord’s work on earth.” Elder Bruce R. McConkie  (McConkie, </a:t>
            </a:r>
            <a:r>
              <a:rPr lang="en-US" sz="1200" i="1" dirty="0"/>
              <a:t>DNTC,</a:t>
            </a:r>
            <a:r>
              <a:rPr lang="en-US" sz="1200" dirty="0"/>
              <a:t> 2:212–13.)</a:t>
            </a:r>
          </a:p>
        </p:txBody>
      </p:sp>
      <p:sp>
        <p:nvSpPr>
          <p:cNvPr id="7" name="Rectangle 6"/>
          <p:cNvSpPr/>
          <p:nvPr/>
        </p:nvSpPr>
        <p:spPr>
          <a:xfrm>
            <a:off x="5622202" y="3412145"/>
            <a:ext cx="6569798" cy="3231654"/>
          </a:xfrm>
          <a:prstGeom prst="rect">
            <a:avLst/>
          </a:prstGeom>
          <a:ln>
            <a:solidFill>
              <a:schemeClr val="tx1"/>
            </a:solidFill>
          </a:ln>
        </p:spPr>
        <p:txBody>
          <a:bodyPr wrap="square">
            <a:spAutoFit/>
          </a:bodyPr>
          <a:lstStyle/>
          <a:p>
            <a:pPr fontAlgn="base"/>
            <a:r>
              <a:rPr lang="en-US" sz="1200" b="1" dirty="0"/>
              <a:t>"Background: The City</a:t>
            </a:r>
            <a:r>
              <a:rPr lang="en-US" sz="1200" dirty="0"/>
              <a:t> </a:t>
            </a:r>
          </a:p>
          <a:p>
            <a:pPr fontAlgn="base"/>
            <a:r>
              <a:rPr lang="en-US" sz="1200" dirty="0"/>
              <a:t>"Perhaps a million people were interlocked in Rome, city of the emperor, the aristocracy, and the masses. Augustus could claim that he found a city of brick and changed it to marble. This boast had merit, for he left behind an astounding list of temples and public buildings that he built and repaired. Political and geographical center of the empire, Rome had long attracted Paul as a culminating missionary opportunity. He wrote to the Saints that he had desired 'these many years to come unto you' (Rom. 15:23)...Rome is wicked but on the move with projects and ideas-an international city and a melting pot...And the Jews? They are also unwelcome realities in Roman satire." (Richard Lloyd Anderson, </a:t>
            </a:r>
            <a:r>
              <a:rPr lang="en-US" sz="1200" i="1" dirty="0"/>
              <a:t>Understanding Paul</a:t>
            </a:r>
            <a:r>
              <a:rPr lang="en-US" sz="1200" dirty="0"/>
              <a:t> [Salt Lake City: Deseret Book Co., 1983], 169.)</a:t>
            </a:r>
          </a:p>
          <a:p>
            <a:pPr fontAlgn="base"/>
            <a:r>
              <a:rPr lang="en-US" sz="1200" dirty="0"/>
              <a:t>"The church at Rome was composed of a mixture of Jewish and gentile converts. The Apostle Paul is aware that the different backgrounds of these two groups, prior to church membership, brought about conflicting views among them. His chief concern is with the claimed necessity and benefits of the law of Moses. Preoccupation with the centuries-old, legalistically annotated law had left a deep imprint in the lives of the Jewish converts to the church. The gentile converts were influenced by the Hellenistic philosophical system and concepts of learning. Their accompanying </a:t>
            </a:r>
            <a:r>
              <a:rPr lang="en-US" sz="1200" dirty="0" err="1"/>
              <a:t>paganistic</a:t>
            </a:r>
            <a:r>
              <a:rPr lang="en-US" sz="1200" dirty="0"/>
              <a:t> worship of idols was an additional deterrent to the proper understanding of gospel truths about which they were cautioned. (Rom. 1:20-25.)" (Edward J. Brandt, "New Testament Backgrounds: Romans," </a:t>
            </a:r>
            <a:r>
              <a:rPr lang="en-US" sz="1200" i="1" dirty="0"/>
              <a:t>Ensign</a:t>
            </a:r>
            <a:r>
              <a:rPr lang="en-US" sz="1200" dirty="0"/>
              <a:t>, Jan. 1976, 82)</a:t>
            </a:r>
          </a:p>
        </p:txBody>
      </p:sp>
      <p:pic>
        <p:nvPicPr>
          <p:cNvPr id="4098" name="Picture 2" descr="Image result for rome in 55 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538" y="4623664"/>
            <a:ext cx="2143125" cy="20859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53424" y="5380952"/>
            <a:ext cx="2380716" cy="523220"/>
          </a:xfrm>
          <a:prstGeom prst="rect">
            <a:avLst/>
          </a:prstGeom>
        </p:spPr>
        <p:txBody>
          <a:bodyPr wrap="square">
            <a:spAutoFit/>
          </a:bodyPr>
          <a:lstStyle/>
          <a:p>
            <a:r>
              <a:rPr lang="it-IT" sz="1400" dirty="0">
                <a:latin typeface="Abadi" panose="020B0604020104020204" pitchFamily="34" charset="0"/>
              </a:rPr>
              <a:t>Nero Ancient Coins</a:t>
            </a:r>
          </a:p>
          <a:p>
            <a:r>
              <a:rPr lang="it-IT" sz="1400" dirty="0">
                <a:latin typeface="Abadi" panose="020B0604020104020204" pitchFamily="34" charset="0"/>
              </a:rPr>
              <a:t>Rome 41-68 AD  </a:t>
            </a:r>
            <a:endParaRPr lang="en-US" sz="1400" dirty="0"/>
          </a:p>
        </p:txBody>
      </p:sp>
    </p:spTree>
    <p:extLst>
      <p:ext uri="{BB962C8B-B14F-4D97-AF65-F5344CB8AC3E}">
        <p14:creationId xmlns:p14="http://schemas.microsoft.com/office/powerpoint/2010/main" val="1507604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7000181" cy="830997"/>
          </a:xfrm>
          <a:prstGeom prst="rect">
            <a:avLst/>
          </a:prstGeom>
          <a:ln>
            <a:solidFill>
              <a:schemeClr val="tx1"/>
            </a:solidFill>
          </a:ln>
        </p:spPr>
        <p:txBody>
          <a:bodyPr wrap="square">
            <a:spAutoFit/>
          </a:bodyPr>
          <a:lstStyle/>
          <a:p>
            <a:r>
              <a:rPr lang="en-US" sz="1200" b="1" i="1" dirty="0"/>
              <a:t>Jew and Greek (Gentile).</a:t>
            </a:r>
            <a:r>
              <a:rPr lang="en-US" sz="1200" dirty="0"/>
              <a:t> </a:t>
            </a:r>
          </a:p>
          <a:p>
            <a:r>
              <a:rPr lang="en-US" sz="1200" dirty="0"/>
              <a:t>The Jews were the surviving members of God’s covenant people, Israel, to whom He had revealed the law of Moses over one thousand years before Christ. Paul used both the terms </a:t>
            </a:r>
            <a:r>
              <a:rPr lang="en-US" sz="1200" i="1" dirty="0"/>
              <a:t>Greek</a:t>
            </a:r>
            <a:r>
              <a:rPr lang="en-US" sz="1200" dirty="0"/>
              <a:t> and </a:t>
            </a:r>
            <a:r>
              <a:rPr lang="en-US" sz="1200" i="1" dirty="0"/>
              <a:t>Gentile</a:t>
            </a:r>
            <a:r>
              <a:rPr lang="en-US" sz="1200" dirty="0"/>
              <a:t> to refer to people who were not born into the house of Israel. (1)</a:t>
            </a:r>
          </a:p>
        </p:txBody>
      </p:sp>
      <p:sp>
        <p:nvSpPr>
          <p:cNvPr id="6" name="Rectangle 5"/>
          <p:cNvSpPr/>
          <p:nvPr/>
        </p:nvSpPr>
        <p:spPr>
          <a:xfrm>
            <a:off x="0" y="838200"/>
            <a:ext cx="7005021" cy="830997"/>
          </a:xfrm>
          <a:prstGeom prst="rect">
            <a:avLst/>
          </a:prstGeom>
          <a:ln>
            <a:solidFill>
              <a:schemeClr val="tx1"/>
            </a:solidFill>
          </a:ln>
        </p:spPr>
        <p:txBody>
          <a:bodyPr wrap="square">
            <a:spAutoFit/>
          </a:bodyPr>
          <a:lstStyle/>
          <a:p>
            <a:pPr fontAlgn="base"/>
            <a:r>
              <a:rPr lang="en-US" sz="1200" b="1" dirty="0"/>
              <a:t>Idolatry Romans 1:21-23:</a:t>
            </a:r>
          </a:p>
          <a:p>
            <a:pPr fontAlgn="base"/>
            <a:r>
              <a:rPr lang="en-US" sz="1200" dirty="0"/>
              <a:t>Paul wrote that when people refused to worship the Creator, they often turned to the worship of images of men and beasts. In the Greco-Roman world in which Paul ministered, idol worship and its accompanying mythologies formed an integral part of ancient religion and culture. (1)</a:t>
            </a:r>
          </a:p>
        </p:txBody>
      </p:sp>
      <p:sp>
        <p:nvSpPr>
          <p:cNvPr id="7" name="Rectangle 6"/>
          <p:cNvSpPr/>
          <p:nvPr/>
        </p:nvSpPr>
        <p:spPr>
          <a:xfrm>
            <a:off x="0" y="1681316"/>
            <a:ext cx="7032171" cy="2862322"/>
          </a:xfrm>
          <a:prstGeom prst="rect">
            <a:avLst/>
          </a:prstGeom>
          <a:ln>
            <a:solidFill>
              <a:schemeClr val="tx1"/>
            </a:solidFill>
          </a:ln>
        </p:spPr>
        <p:txBody>
          <a:bodyPr wrap="square">
            <a:spAutoFit/>
          </a:bodyPr>
          <a:lstStyle/>
          <a:p>
            <a:pPr fontAlgn="base"/>
            <a:r>
              <a:rPr lang="en-US" sz="1200" b="1" dirty="0"/>
              <a:t>Immorality Romans 1:24-28:</a:t>
            </a:r>
          </a:p>
          <a:p>
            <a:pPr fontAlgn="base"/>
            <a:r>
              <a:rPr lang="en-US" sz="1200" dirty="0"/>
              <a:t>Paul identified various sexual sins that were common among Gentiles in the ancient Greco-Roman world—sins Paul termed “not convenient,” meaning not fitting or correct. Paul taught that because of people’s immorality, “God gave them up [abandoned or delivered them] unto vile affections” and “to a reprobate mind [depraved thinking]”. They then “[received] in themselves that </a:t>
            </a:r>
            <a:r>
              <a:rPr lang="en-US" sz="1200" dirty="0" err="1"/>
              <a:t>recompence</a:t>
            </a:r>
            <a:r>
              <a:rPr lang="en-US" sz="1200" dirty="0"/>
              <a:t> of their error which was meet”. When people commit sexual sins, they separate themselves from God, and God allows them to experience the consequences of their sins. This does not show a lack of love on God’s part; rather, He is allowing the natural consequences of sinful behavior to occur (see John 15:10; D&amp;C 95:12). (1)</a:t>
            </a:r>
          </a:p>
          <a:p>
            <a:pPr fontAlgn="base"/>
            <a:endParaRPr lang="en-US" sz="1200" dirty="0"/>
          </a:p>
          <a:p>
            <a:pPr fontAlgn="base"/>
            <a:r>
              <a:rPr lang="en-US" sz="1200" dirty="0"/>
              <a:t>Rome may have been the cultural and political capital at the time, but it was also the capital of sexual sin and homosexuality. Paul could not afford to avoid this subject as it was so prevalent among the Romans of the day. So prevalent in fact that it contributed to the very fall of Rome. "The grandeur of ancient Greece, the majesty of Rome, once the proud rulers of the world, have disappeared; and the verdict of history specifies the prevalence of sexual immorality as among the chief of the destructive agencies by which the fall of those mighty peoples was effected." (Editors' Table, </a:t>
            </a:r>
            <a:r>
              <a:rPr lang="en-US" sz="1200" i="1" dirty="0"/>
              <a:t>Improvement Era, 1917</a:t>
            </a:r>
            <a:r>
              <a:rPr lang="en-US" sz="1200" dirty="0"/>
              <a:t>, Vol. Xx. June, 1917. No. 8)</a:t>
            </a:r>
          </a:p>
        </p:txBody>
      </p:sp>
      <p:sp>
        <p:nvSpPr>
          <p:cNvPr id="5" name="Rectangle 4"/>
          <p:cNvSpPr/>
          <p:nvPr/>
        </p:nvSpPr>
        <p:spPr>
          <a:xfrm>
            <a:off x="0" y="4550229"/>
            <a:ext cx="7021286" cy="2292935"/>
          </a:xfrm>
          <a:prstGeom prst="rect">
            <a:avLst/>
          </a:prstGeom>
          <a:ln>
            <a:solidFill>
              <a:schemeClr val="tx1"/>
            </a:solidFill>
          </a:ln>
        </p:spPr>
        <p:txBody>
          <a:bodyPr wrap="square">
            <a:spAutoFit/>
          </a:bodyPr>
          <a:lstStyle/>
          <a:p>
            <a:pPr fontAlgn="base"/>
            <a:r>
              <a:rPr lang="en-US" sz="1100" b="1" dirty="0"/>
              <a:t>First Presidency Statement on Same-Gender Marriage:</a:t>
            </a:r>
          </a:p>
          <a:p>
            <a:pPr fontAlgn="base"/>
            <a:r>
              <a:rPr lang="en-US" sz="1100" dirty="0"/>
              <a:t>“Homosexual and lesbian behavior is a serious sin. If you find yourself struggling with same-gender attraction or you are being persuaded to participate in inappropriate behavior, seek counsel from your parents and bishop. They will help you” (</a:t>
            </a:r>
            <a:r>
              <a:rPr lang="en-US" sz="1100" i="1" dirty="0"/>
              <a:t>For the Strength of Youth</a:t>
            </a:r>
            <a:r>
              <a:rPr lang="en-US" sz="1100" dirty="0"/>
              <a:t> [booklet, 2011], 36).</a:t>
            </a:r>
          </a:p>
          <a:p>
            <a:pPr fontAlgn="base"/>
            <a:r>
              <a:rPr lang="en-US" sz="1100" dirty="0"/>
              <a:t>“The Church’s doctrinal position is clear: Sexual activity should only occur between a man and a woman who are married. However, that should never be used as justification for unkindness. Jesus Christ, whom we follow, was clear in His condemnation of sexual immorality, but never cruel. His interest was always to lift the individual, never to tear down. …</a:t>
            </a:r>
          </a:p>
          <a:p>
            <a:pPr fontAlgn="base"/>
            <a:r>
              <a:rPr lang="en-US" sz="1100" dirty="0"/>
              <a:t>“The Church distinguishes between same-sex attraction and behavior. While maintaining that feelings and inclinations toward the same sex are not inherently sinful, engaging in homosexual behavior is in conflict with the ‘doctrinal principle, based on sacred scripture … that marriage between a man and a woman is essential to the Creator’s plan for the eternal destiny of His children’ [“First Presidency Statement on Same-Gender Marriage,” mormonnewsroom.org]” (“Same-Sex Attraction,” Gospel Topics, lds.org/topics).</a:t>
            </a:r>
          </a:p>
        </p:txBody>
      </p:sp>
      <p:sp>
        <p:nvSpPr>
          <p:cNvPr id="9" name="Rectangle 8"/>
          <p:cNvSpPr/>
          <p:nvPr/>
        </p:nvSpPr>
        <p:spPr>
          <a:xfrm>
            <a:off x="7032171" y="1382486"/>
            <a:ext cx="5159829" cy="5262979"/>
          </a:xfrm>
          <a:prstGeom prst="rect">
            <a:avLst/>
          </a:prstGeom>
          <a:ln>
            <a:solidFill>
              <a:schemeClr val="tx1"/>
            </a:solidFill>
          </a:ln>
        </p:spPr>
        <p:txBody>
          <a:bodyPr wrap="square">
            <a:spAutoFit/>
          </a:bodyPr>
          <a:lstStyle/>
          <a:p>
            <a:pPr fontAlgn="base"/>
            <a:r>
              <a:rPr lang="en-US" sz="1200" b="1" dirty="0"/>
              <a:t>Atoning Sacrifice Acts 3:</a:t>
            </a:r>
          </a:p>
          <a:p>
            <a:pPr fontAlgn="base"/>
            <a:r>
              <a:rPr lang="en-US" sz="1200" dirty="0"/>
              <a:t>"So Paul taught these people-who thought that they could be saved by some power that was within them, or by observing the law of Moses-he pointed out to them the fact that if it were not for the mission of Jesus Christ, if it were not for this great atoning sacrifice, they could not be redeemed. And therefore it was by the grace of God that they are saved, not by any work on their part, for they were absolutely helpless. Paul was absolutely right." President Joseph Fielding Smith (</a:t>
            </a:r>
            <a:r>
              <a:rPr lang="en-US" sz="1200" i="1" dirty="0"/>
              <a:t>Doctrines of Salvation, </a:t>
            </a:r>
            <a:r>
              <a:rPr lang="en-US" sz="1200" dirty="0"/>
              <a:t>3 vols., edited by Bruce R. McConkie [Salt Lake City: </a:t>
            </a:r>
            <a:r>
              <a:rPr lang="en-US" sz="1200" dirty="0" err="1"/>
              <a:t>Bookcraft</a:t>
            </a:r>
            <a:r>
              <a:rPr lang="en-US" sz="1200" dirty="0"/>
              <a:t>, 1954-1956], 2: 310.)</a:t>
            </a:r>
          </a:p>
          <a:p>
            <a:pPr fontAlgn="base"/>
            <a:endParaRPr lang="en-US" sz="1200" dirty="0"/>
          </a:p>
          <a:p>
            <a:pPr fontAlgn="base"/>
            <a:r>
              <a:rPr lang="en-US" sz="1200" dirty="0"/>
              <a:t>“In the second chapter of Romans, the Apostle Paul teaches that God will ‘judge the secrets of men’ (Romans 2:16). His judgment will be ‘according to truth’ (Romans 2:2). In describing that judgment, Paul contrasted the position of those Jews who preached the law and then did not practice it with Gentiles who did not have the law but whose actions ‘shew the work of the law written in their hearts’ (Romans 2:15). He concluded his example with this teaching:</a:t>
            </a:r>
          </a:p>
          <a:p>
            <a:pPr fontAlgn="base"/>
            <a:r>
              <a:rPr lang="en-US" sz="1200" dirty="0"/>
              <a:t>“‘For he is not a Jew, which is one outwardly; neither is that circumcision, which is outward in the flesh:</a:t>
            </a:r>
          </a:p>
          <a:p>
            <a:pPr fontAlgn="base"/>
            <a:r>
              <a:rPr lang="en-US" sz="1200" dirty="0"/>
              <a:t>“‘But he is a Jew, which is one inwardly; and circumcision is that of the heart, in the spirit, and not in the letter; whose praise is not of men, but of God.’ (Romans 2:28–29.)</a:t>
            </a:r>
          </a:p>
          <a:p>
            <a:pPr fontAlgn="base"/>
            <a:r>
              <a:rPr lang="en-US" sz="1200" dirty="0"/>
              <a:t>“To paraphrase, a person is a true Latter-day Saint if he (or she) is so </a:t>
            </a:r>
            <a:r>
              <a:rPr lang="en-US" sz="1200" i="1" dirty="0"/>
              <a:t>inwardly,</a:t>
            </a:r>
            <a:r>
              <a:rPr lang="en-US" sz="1200" dirty="0"/>
              <a:t> if his conversion is that of the heart, in the spirit, whose praise is not from men for outward acts but from God for the inward desires of his heart.</a:t>
            </a:r>
          </a:p>
          <a:p>
            <a:pPr fontAlgn="base"/>
            <a:r>
              <a:rPr lang="en-US" sz="1200" dirty="0"/>
              <a:t>“… The issue is not what we have </a:t>
            </a:r>
            <a:r>
              <a:rPr lang="en-US" sz="1200" i="1" dirty="0"/>
              <a:t>done</a:t>
            </a:r>
            <a:r>
              <a:rPr lang="en-US" sz="1200" dirty="0"/>
              <a:t> but what we have </a:t>
            </a:r>
            <a:r>
              <a:rPr lang="en-US" sz="1200" i="1" dirty="0"/>
              <a:t>become.</a:t>
            </a:r>
            <a:r>
              <a:rPr lang="en-US" sz="1200" dirty="0"/>
              <a:t> And what we have become is the result of more than our actions. It is also the result of our attitudes, our motives, and our desires” Elder Dallin H. Oaks (</a:t>
            </a:r>
            <a:r>
              <a:rPr lang="en-US" sz="1200" i="1" dirty="0"/>
              <a:t>Pure in Heart</a:t>
            </a:r>
            <a:r>
              <a:rPr lang="en-US" sz="1200" dirty="0"/>
              <a:t>[1988], 138–39).</a:t>
            </a:r>
          </a:p>
        </p:txBody>
      </p:sp>
      <p:sp>
        <p:nvSpPr>
          <p:cNvPr id="10" name="Rectangle 9"/>
          <p:cNvSpPr/>
          <p:nvPr/>
        </p:nvSpPr>
        <p:spPr>
          <a:xfrm>
            <a:off x="7032171" y="0"/>
            <a:ext cx="5159829" cy="1384995"/>
          </a:xfrm>
          <a:prstGeom prst="rect">
            <a:avLst/>
          </a:prstGeom>
          <a:ln>
            <a:solidFill>
              <a:schemeClr val="tx1"/>
            </a:solidFill>
          </a:ln>
        </p:spPr>
        <p:txBody>
          <a:bodyPr wrap="square">
            <a:spAutoFit/>
          </a:bodyPr>
          <a:lstStyle/>
          <a:p>
            <a:pPr fontAlgn="base"/>
            <a:r>
              <a:rPr lang="en-US" sz="1200" b="1" dirty="0"/>
              <a:t>Inward and Outward Acts 2:15-30:</a:t>
            </a:r>
          </a:p>
          <a:p>
            <a:pPr fontAlgn="base"/>
            <a:r>
              <a:rPr lang="en-US" sz="1200" dirty="0"/>
              <a:t>Paul reminded the Roman Saints that circumcision, which had been required by the law of Moses, was no longer required of God’s people, for the Savior’s earthly mission and atoning sacrifice had fulfilled the law of Moses. Any outward ordinance—whether circumcision in the Abrahamic covenant or baptism and the sacrament in the gospel covenant—has meaning only if it is done with sincerity and real intent </a:t>
            </a:r>
          </a:p>
        </p:txBody>
      </p:sp>
    </p:spTree>
    <p:extLst>
      <p:ext uri="{BB962C8B-B14F-4D97-AF65-F5344CB8AC3E}">
        <p14:creationId xmlns:p14="http://schemas.microsoft.com/office/powerpoint/2010/main" val="1274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72044359"/>
              </p:ext>
            </p:extLst>
          </p:nvPr>
        </p:nvGraphicFramePr>
        <p:xfrm>
          <a:off x="226336" y="982217"/>
          <a:ext cx="11751398" cy="4892040"/>
        </p:xfrm>
        <a:graphic>
          <a:graphicData uri="http://schemas.openxmlformats.org/drawingml/2006/table">
            <a:tbl>
              <a:tblPr firstRow="1" bandRow="1">
                <a:tableStyleId>{5940675A-B579-460E-94D1-54222C63F5DA}</a:tableStyleId>
              </a:tblPr>
              <a:tblGrid>
                <a:gridCol w="3917132">
                  <a:extLst>
                    <a:ext uri="{9D8B030D-6E8A-4147-A177-3AD203B41FA5}">
                      <a16:colId xmlns:a16="http://schemas.microsoft.com/office/drawing/2014/main" val="20000"/>
                    </a:ext>
                  </a:extLst>
                </a:gridCol>
                <a:gridCol w="6286124">
                  <a:extLst>
                    <a:ext uri="{9D8B030D-6E8A-4147-A177-3AD203B41FA5}">
                      <a16:colId xmlns:a16="http://schemas.microsoft.com/office/drawing/2014/main" val="20001"/>
                    </a:ext>
                  </a:extLst>
                </a:gridCol>
                <a:gridCol w="1548142">
                  <a:extLst>
                    <a:ext uri="{9D8B030D-6E8A-4147-A177-3AD203B41FA5}">
                      <a16:colId xmlns:a16="http://schemas.microsoft.com/office/drawing/2014/main" val="20002"/>
                    </a:ext>
                  </a:extLst>
                </a:gridCol>
              </a:tblGrid>
              <a:tr h="370840">
                <a:tc>
                  <a:txBody>
                    <a:bodyPr/>
                    <a:lstStyle/>
                    <a:p>
                      <a:pPr algn="ctr"/>
                      <a:r>
                        <a:rPr lang="en-US" sz="1600" dirty="0"/>
                        <a:t>Form</a:t>
                      </a:r>
                    </a:p>
                  </a:txBody>
                  <a:tcPr/>
                </a:tc>
                <a:tc>
                  <a:txBody>
                    <a:bodyPr/>
                    <a:lstStyle/>
                    <a:p>
                      <a:pPr algn="ctr"/>
                      <a:r>
                        <a:rPr lang="en-US" sz="1600" dirty="0"/>
                        <a:t>Scripture Example</a:t>
                      </a:r>
                    </a:p>
                  </a:txBody>
                  <a:tcPr/>
                </a:tc>
                <a:tc>
                  <a:txBody>
                    <a:bodyPr/>
                    <a:lstStyle/>
                    <a:p>
                      <a:pPr algn="ctr"/>
                      <a:r>
                        <a:rPr lang="en-US" sz="1600" dirty="0"/>
                        <a:t>Scripture</a:t>
                      </a:r>
                    </a:p>
                  </a:txBody>
                  <a:tcPr/>
                </a:tc>
                <a:extLst>
                  <a:ext uri="{0D108BD9-81ED-4DB2-BD59-A6C34878D82A}">
                    <a16:rowId xmlns:a16="http://schemas.microsoft.com/office/drawing/2014/main" val="10000"/>
                  </a:ext>
                </a:extLst>
              </a:tr>
              <a:tr h="370840">
                <a:tc>
                  <a:txBody>
                    <a:bodyPr/>
                    <a:lstStyle/>
                    <a:p>
                      <a:r>
                        <a:rPr lang="en-US" sz="1600" dirty="0"/>
                        <a:t>The sender’s name and office</a:t>
                      </a:r>
                    </a:p>
                  </a:txBody>
                  <a:tcPr/>
                </a:tc>
                <a:tc>
                  <a:txBody>
                    <a:bodyPr/>
                    <a:lstStyle/>
                    <a:p>
                      <a:r>
                        <a:rPr lang="en-US" sz="1600" dirty="0"/>
                        <a:t>Paul, a servant of Jesus Christ, called to be an apostle, separated unto the gospel of God</a:t>
                      </a:r>
                    </a:p>
                  </a:txBody>
                  <a:tcPr/>
                </a:tc>
                <a:tc>
                  <a:txBody>
                    <a:bodyPr/>
                    <a:lstStyle/>
                    <a:p>
                      <a:r>
                        <a:rPr lang="en-US" sz="1600" dirty="0"/>
                        <a:t>Romans 1:1</a:t>
                      </a:r>
                    </a:p>
                  </a:txBody>
                  <a:tcPr/>
                </a:tc>
                <a:extLst>
                  <a:ext uri="{0D108BD9-81ED-4DB2-BD59-A6C34878D82A}">
                    <a16:rowId xmlns:a16="http://schemas.microsoft.com/office/drawing/2014/main" val="10001"/>
                  </a:ext>
                </a:extLst>
              </a:tr>
              <a:tr h="370840">
                <a:tc>
                  <a:txBody>
                    <a:bodyPr/>
                    <a:lstStyle/>
                    <a:p>
                      <a:r>
                        <a:rPr lang="en-US" sz="1600" dirty="0"/>
                        <a:t>The name of the recipient</a:t>
                      </a:r>
                    </a:p>
                  </a:txBody>
                  <a:tcPr/>
                </a:tc>
                <a:tc>
                  <a:txBody>
                    <a:bodyPr/>
                    <a:lstStyle/>
                    <a:p>
                      <a:r>
                        <a:rPr lang="en-US" sz="1600" dirty="0"/>
                        <a:t>To all that be in Rome, beloved of God, called to be saints:</a:t>
                      </a:r>
                    </a:p>
                  </a:txBody>
                  <a:tcPr/>
                </a:tc>
                <a:tc>
                  <a:txBody>
                    <a:bodyPr/>
                    <a:lstStyle/>
                    <a:p>
                      <a:r>
                        <a:rPr lang="en-US" sz="1600" dirty="0"/>
                        <a:t>Romans 1:7</a:t>
                      </a:r>
                    </a:p>
                  </a:txBody>
                  <a:tcPr/>
                </a:tc>
                <a:extLst>
                  <a:ext uri="{0D108BD9-81ED-4DB2-BD59-A6C34878D82A}">
                    <a16:rowId xmlns:a16="http://schemas.microsoft.com/office/drawing/2014/main" val="10002"/>
                  </a:ext>
                </a:extLst>
              </a:tr>
              <a:tr h="370840">
                <a:tc>
                  <a:txBody>
                    <a:bodyPr/>
                    <a:lstStyle/>
                    <a:p>
                      <a:r>
                        <a:rPr lang="en-US" sz="1600" dirty="0"/>
                        <a:t>A greeting or wish for prosperity</a:t>
                      </a:r>
                    </a:p>
                  </a:txBody>
                  <a:tcPr/>
                </a:tc>
                <a:tc>
                  <a:txBody>
                    <a:bodyPr/>
                    <a:lstStyle/>
                    <a:p>
                      <a:r>
                        <a:rPr lang="en-US" sz="1600" dirty="0"/>
                        <a:t>Grace to you and peace from God our Father, and the Lord Jesus Christ…For I long to see you that I may impart unto you some spiritual gift…</a:t>
                      </a:r>
                    </a:p>
                  </a:txBody>
                  <a:tcPr/>
                </a:tc>
                <a:tc>
                  <a:txBody>
                    <a:bodyPr/>
                    <a:lstStyle/>
                    <a:p>
                      <a:r>
                        <a:rPr lang="en-US" sz="1600" dirty="0"/>
                        <a:t>Romans</a:t>
                      </a:r>
                      <a:r>
                        <a:rPr lang="en-US" sz="1600" baseline="0" dirty="0"/>
                        <a:t> 1:7, 11</a:t>
                      </a:r>
                      <a:endParaRPr lang="en-US" sz="1600" dirty="0"/>
                    </a:p>
                  </a:txBody>
                  <a:tcPr/>
                </a:tc>
                <a:extLst>
                  <a:ext uri="{0D108BD9-81ED-4DB2-BD59-A6C34878D82A}">
                    <a16:rowId xmlns:a16="http://schemas.microsoft.com/office/drawing/2014/main" val="10003"/>
                  </a:ext>
                </a:extLst>
              </a:tr>
              <a:tr h="370840">
                <a:tc>
                  <a:txBody>
                    <a:bodyPr/>
                    <a:lstStyle/>
                    <a:p>
                      <a:r>
                        <a:rPr lang="en-US" sz="1600" dirty="0"/>
                        <a:t>The main body of the letter</a:t>
                      </a:r>
                    </a:p>
                  </a:txBody>
                  <a:tcPr/>
                </a:tc>
                <a:tc>
                  <a:txBody>
                    <a:bodyPr/>
                    <a:lstStyle/>
                    <a:p>
                      <a:r>
                        <a:rPr lang="en-US" sz="1600" dirty="0"/>
                        <a:t>The</a:t>
                      </a:r>
                      <a:r>
                        <a:rPr lang="en-US" sz="1600" baseline="0" dirty="0"/>
                        <a:t> wrath of God rets on those guilty of sin; The deeds of men; the judgements, both Jew and Gentiles; justification; faith, works and grace; being saved through atonement; baptism a similitude; Christ brings eternal life; law of Moses fulfilled in Christ; the inward man; the law of Christ; adopted children of God; the elect; foreordination; salvation; How to live as a saint; How to treat others; fellowshipping and preaching gospel</a:t>
                      </a:r>
                      <a:endParaRPr lang="en-US" sz="1600" dirty="0"/>
                    </a:p>
                  </a:txBody>
                  <a:tcPr/>
                </a:tc>
                <a:tc>
                  <a:txBody>
                    <a:bodyPr/>
                    <a:lstStyle/>
                    <a:p>
                      <a:r>
                        <a:rPr lang="en-US" sz="1600" dirty="0"/>
                        <a:t>Romans</a:t>
                      </a:r>
                      <a:r>
                        <a:rPr lang="en-US" sz="1600" baseline="0" dirty="0"/>
                        <a:t> 1-16</a:t>
                      </a:r>
                      <a:endParaRPr lang="en-US" sz="1600" dirty="0"/>
                    </a:p>
                  </a:txBody>
                  <a:tcPr/>
                </a:tc>
                <a:extLst>
                  <a:ext uri="{0D108BD9-81ED-4DB2-BD59-A6C34878D82A}">
                    <a16:rowId xmlns:a16="http://schemas.microsoft.com/office/drawing/2014/main" val="10004"/>
                  </a:ext>
                </a:extLst>
              </a:tr>
              <a:tr h="370840">
                <a:tc>
                  <a:txBody>
                    <a:bodyPr/>
                    <a:lstStyle/>
                    <a:p>
                      <a:r>
                        <a:rPr lang="en-US" sz="1600" dirty="0"/>
                        <a:t>A farewell with closing greetings and good wishes</a:t>
                      </a:r>
                    </a:p>
                  </a:txBody>
                  <a:tcPr/>
                </a:tc>
                <a:tc>
                  <a:txBody>
                    <a:bodyPr/>
                    <a:lstStyle/>
                    <a:p>
                      <a:r>
                        <a:rPr lang="en-US" sz="1600" dirty="0"/>
                        <a:t>The grace of our Lord Jesus Christ be with you all. Amen</a:t>
                      </a:r>
                    </a:p>
                    <a:p>
                      <a:r>
                        <a:rPr lang="en-US" sz="1600" dirty="0"/>
                        <a:t>To God only wise, be glory through Jesus Christ for</a:t>
                      </a:r>
                      <a:r>
                        <a:rPr lang="en-US" sz="1600" baseline="0" dirty="0"/>
                        <a:t> ever. Amen</a:t>
                      </a:r>
                      <a:endParaRPr lang="en-US" sz="1600" dirty="0"/>
                    </a:p>
                  </a:txBody>
                  <a:tcPr/>
                </a:tc>
                <a:tc>
                  <a:txBody>
                    <a:bodyPr/>
                    <a:lstStyle/>
                    <a:p>
                      <a:r>
                        <a:rPr lang="en-US" sz="1600" dirty="0"/>
                        <a:t>Romans</a:t>
                      </a:r>
                      <a:r>
                        <a:rPr lang="en-US" sz="1600" baseline="0" dirty="0"/>
                        <a:t> 16:24,27</a:t>
                      </a:r>
                      <a:endParaRPr lang="en-US" sz="1600" dirty="0"/>
                    </a:p>
                  </a:txBody>
                  <a:tcPr/>
                </a:tc>
                <a:extLst>
                  <a:ext uri="{0D108BD9-81ED-4DB2-BD59-A6C34878D82A}">
                    <a16:rowId xmlns:a16="http://schemas.microsoft.com/office/drawing/2014/main" val="10005"/>
                  </a:ext>
                </a:extLst>
              </a:tr>
              <a:tr h="370840">
                <a:tc>
                  <a:txBody>
                    <a:bodyPr/>
                    <a:lstStyle/>
                    <a:p>
                      <a:r>
                        <a:rPr lang="en-US" sz="1600" dirty="0"/>
                        <a:t>The signature of the writer</a:t>
                      </a:r>
                    </a:p>
                  </a:txBody>
                  <a:tcPr/>
                </a:tc>
                <a:tc>
                  <a:txBody>
                    <a:bodyPr/>
                    <a:lstStyle/>
                    <a:p>
                      <a:r>
                        <a:rPr lang="en-US" sz="1600" dirty="0"/>
                        <a:t>“I </a:t>
                      </a:r>
                      <a:r>
                        <a:rPr lang="en-US" sz="1600" dirty="0" err="1"/>
                        <a:t>Tertius</a:t>
                      </a:r>
                      <a:r>
                        <a:rPr lang="en-US" sz="1600" baseline="0" dirty="0"/>
                        <a:t> [the scribe] who wrote this epistle, salute you in the Lord</a:t>
                      </a:r>
                      <a:endParaRPr lang="en-US" sz="1600" dirty="0"/>
                    </a:p>
                  </a:txBody>
                  <a:tcPr/>
                </a:tc>
                <a:tc>
                  <a:txBody>
                    <a:bodyPr/>
                    <a:lstStyle/>
                    <a:p>
                      <a:r>
                        <a:rPr lang="en-US" sz="1600" dirty="0"/>
                        <a:t>Romans 16:22</a:t>
                      </a:r>
                    </a:p>
                  </a:txBody>
                  <a:tcPr/>
                </a:tc>
                <a:extLst>
                  <a:ext uri="{0D108BD9-81ED-4DB2-BD59-A6C34878D82A}">
                    <a16:rowId xmlns:a16="http://schemas.microsoft.com/office/drawing/2014/main" val="10006"/>
                  </a:ext>
                </a:extLst>
              </a:tr>
            </a:tbl>
          </a:graphicData>
        </a:graphic>
      </p:graphicFrame>
      <p:sp>
        <p:nvSpPr>
          <p:cNvPr id="3" name="TextBox 2"/>
          <p:cNvSpPr txBox="1"/>
          <p:nvPr/>
        </p:nvSpPr>
        <p:spPr>
          <a:xfrm>
            <a:off x="3052293" y="270457"/>
            <a:ext cx="7134895" cy="461665"/>
          </a:xfrm>
          <a:prstGeom prst="rect">
            <a:avLst/>
          </a:prstGeom>
          <a:noFill/>
        </p:spPr>
        <p:txBody>
          <a:bodyPr wrap="square" rtlCol="0">
            <a:spAutoFit/>
          </a:bodyPr>
          <a:lstStyle/>
          <a:p>
            <a:r>
              <a:rPr lang="en-US" sz="2400" dirty="0"/>
              <a:t>Structure of Letters During Paul’s Time--Example</a:t>
            </a:r>
          </a:p>
        </p:txBody>
      </p:sp>
    </p:spTree>
    <p:extLst>
      <p:ext uri="{BB962C8B-B14F-4D97-AF65-F5344CB8AC3E}">
        <p14:creationId xmlns:p14="http://schemas.microsoft.com/office/powerpoint/2010/main" val="3543243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2737"/>
          </a:xfrm>
          <a:prstGeom prst="rect">
            <a:avLst/>
          </a:prstGeom>
        </p:spPr>
      </p:pic>
      <p:sp>
        <p:nvSpPr>
          <p:cNvPr id="6" name="TextBox 5"/>
          <p:cNvSpPr txBox="1"/>
          <p:nvPr/>
        </p:nvSpPr>
        <p:spPr>
          <a:xfrm>
            <a:off x="-63375" y="0"/>
            <a:ext cx="12192000" cy="1015663"/>
          </a:xfrm>
          <a:prstGeom prst="rect">
            <a:avLst/>
          </a:prstGeom>
          <a:noFill/>
        </p:spPr>
        <p:txBody>
          <a:bodyPr wrap="square" rtlCol="0">
            <a:spAutoFit/>
          </a:bodyPr>
          <a:lstStyle/>
          <a:p>
            <a:pPr algn="ctr"/>
            <a:r>
              <a:rPr lang="en-US" sz="6000" dirty="0">
                <a:latin typeface="Georgia" pitchFamily="18" charset="0"/>
              </a:rPr>
              <a:t>Main Form of “Letters”</a:t>
            </a:r>
            <a:endParaRPr lang="en-US" sz="4400" dirty="0">
              <a:latin typeface="Georgia" pitchFamily="18" charset="0"/>
            </a:endParaRPr>
          </a:p>
        </p:txBody>
      </p:sp>
      <p:sp>
        <p:nvSpPr>
          <p:cNvPr id="3" name="Rectangle 2"/>
          <p:cNvSpPr/>
          <p:nvPr/>
        </p:nvSpPr>
        <p:spPr>
          <a:xfrm>
            <a:off x="9797278" y="564507"/>
            <a:ext cx="1943353" cy="369332"/>
          </a:xfrm>
          <a:prstGeom prst="rect">
            <a:avLst/>
          </a:prstGeom>
        </p:spPr>
        <p:txBody>
          <a:bodyPr wrap="none">
            <a:spAutoFit/>
          </a:bodyPr>
          <a:lstStyle/>
          <a:p>
            <a:r>
              <a:rPr lang="en-US" dirty="0"/>
              <a:t>During Paul’s time:</a:t>
            </a:r>
          </a:p>
        </p:txBody>
      </p:sp>
      <p:graphicFrame>
        <p:nvGraphicFramePr>
          <p:cNvPr id="4" name="Table 3"/>
          <p:cNvGraphicFramePr>
            <a:graphicFrameLocks noGrp="1"/>
          </p:cNvGraphicFramePr>
          <p:nvPr>
            <p:extLst>
              <p:ext uri="{D42A27DB-BD31-4B8C-83A1-F6EECF244321}">
                <p14:modId xmlns:p14="http://schemas.microsoft.com/office/powerpoint/2010/main" val="1901175584"/>
              </p:ext>
            </p:extLst>
          </p:nvPr>
        </p:nvGraphicFramePr>
        <p:xfrm>
          <a:off x="226336" y="982217"/>
          <a:ext cx="11751398" cy="4892040"/>
        </p:xfrm>
        <a:graphic>
          <a:graphicData uri="http://schemas.openxmlformats.org/drawingml/2006/table">
            <a:tbl>
              <a:tblPr firstRow="1" bandRow="1">
                <a:tableStyleId>{37CE84F3-28C3-443E-9E96-99CF82512B78}</a:tableStyleId>
              </a:tblPr>
              <a:tblGrid>
                <a:gridCol w="3917132">
                  <a:extLst>
                    <a:ext uri="{9D8B030D-6E8A-4147-A177-3AD203B41FA5}">
                      <a16:colId xmlns:a16="http://schemas.microsoft.com/office/drawing/2014/main" val="20000"/>
                    </a:ext>
                  </a:extLst>
                </a:gridCol>
                <a:gridCol w="6286124">
                  <a:extLst>
                    <a:ext uri="{9D8B030D-6E8A-4147-A177-3AD203B41FA5}">
                      <a16:colId xmlns:a16="http://schemas.microsoft.com/office/drawing/2014/main" val="20001"/>
                    </a:ext>
                  </a:extLst>
                </a:gridCol>
                <a:gridCol w="1548142">
                  <a:extLst>
                    <a:ext uri="{9D8B030D-6E8A-4147-A177-3AD203B41FA5}">
                      <a16:colId xmlns:a16="http://schemas.microsoft.com/office/drawing/2014/main" val="20002"/>
                    </a:ext>
                  </a:extLst>
                </a:gridCol>
              </a:tblGrid>
              <a:tr h="370840">
                <a:tc>
                  <a:txBody>
                    <a:bodyPr/>
                    <a:lstStyle/>
                    <a:p>
                      <a:pPr algn="ctr"/>
                      <a:r>
                        <a:rPr lang="en-US" sz="1600" dirty="0"/>
                        <a:t>Form</a:t>
                      </a:r>
                    </a:p>
                  </a:txBody>
                  <a:tcPr/>
                </a:tc>
                <a:tc>
                  <a:txBody>
                    <a:bodyPr/>
                    <a:lstStyle/>
                    <a:p>
                      <a:pPr algn="ctr"/>
                      <a:r>
                        <a:rPr lang="en-US" sz="1600" dirty="0"/>
                        <a:t>Scripture Example</a:t>
                      </a:r>
                    </a:p>
                  </a:txBody>
                  <a:tcPr/>
                </a:tc>
                <a:tc>
                  <a:txBody>
                    <a:bodyPr/>
                    <a:lstStyle/>
                    <a:p>
                      <a:pPr algn="ctr"/>
                      <a:r>
                        <a:rPr lang="en-US" sz="1600" dirty="0"/>
                        <a:t>Scripture</a:t>
                      </a:r>
                    </a:p>
                  </a:txBody>
                  <a:tcPr/>
                </a:tc>
                <a:extLst>
                  <a:ext uri="{0D108BD9-81ED-4DB2-BD59-A6C34878D82A}">
                    <a16:rowId xmlns:a16="http://schemas.microsoft.com/office/drawing/2014/main" val="10000"/>
                  </a:ext>
                </a:extLst>
              </a:tr>
              <a:tr h="370840">
                <a:tc>
                  <a:txBody>
                    <a:bodyPr/>
                    <a:lstStyle/>
                    <a:p>
                      <a:r>
                        <a:rPr lang="en-US" sz="1600" dirty="0"/>
                        <a:t>The sender’s name and office</a:t>
                      </a:r>
                    </a:p>
                  </a:txBody>
                  <a:tcPr/>
                </a:tc>
                <a:tc>
                  <a:txBody>
                    <a:bodyPr/>
                    <a:lstStyle/>
                    <a:p>
                      <a:r>
                        <a:rPr lang="en-US" sz="1600" dirty="0"/>
                        <a:t>Paul, a servant of Jesus Christ, called to be an apostle, separated unto the gospel of God</a:t>
                      </a:r>
                    </a:p>
                  </a:txBody>
                  <a:tcPr/>
                </a:tc>
                <a:tc>
                  <a:txBody>
                    <a:bodyPr/>
                    <a:lstStyle/>
                    <a:p>
                      <a:r>
                        <a:rPr lang="en-US" sz="1600" dirty="0"/>
                        <a:t>Romans 1:1</a:t>
                      </a:r>
                    </a:p>
                  </a:txBody>
                  <a:tcPr/>
                </a:tc>
                <a:extLst>
                  <a:ext uri="{0D108BD9-81ED-4DB2-BD59-A6C34878D82A}">
                    <a16:rowId xmlns:a16="http://schemas.microsoft.com/office/drawing/2014/main" val="10001"/>
                  </a:ext>
                </a:extLst>
              </a:tr>
              <a:tr h="370840">
                <a:tc>
                  <a:txBody>
                    <a:bodyPr/>
                    <a:lstStyle/>
                    <a:p>
                      <a:r>
                        <a:rPr lang="en-US" sz="1600" dirty="0"/>
                        <a:t>The name of the recipient</a:t>
                      </a:r>
                    </a:p>
                  </a:txBody>
                  <a:tcPr/>
                </a:tc>
                <a:tc>
                  <a:txBody>
                    <a:bodyPr/>
                    <a:lstStyle/>
                    <a:p>
                      <a:r>
                        <a:rPr lang="en-US" sz="1600" dirty="0"/>
                        <a:t>To all that be in Rome, beloved of God, called to be saints:</a:t>
                      </a:r>
                    </a:p>
                  </a:txBody>
                  <a:tcPr/>
                </a:tc>
                <a:tc>
                  <a:txBody>
                    <a:bodyPr/>
                    <a:lstStyle/>
                    <a:p>
                      <a:r>
                        <a:rPr lang="en-US" sz="1600" dirty="0"/>
                        <a:t>Romans 1:7</a:t>
                      </a:r>
                    </a:p>
                  </a:txBody>
                  <a:tcPr/>
                </a:tc>
                <a:extLst>
                  <a:ext uri="{0D108BD9-81ED-4DB2-BD59-A6C34878D82A}">
                    <a16:rowId xmlns:a16="http://schemas.microsoft.com/office/drawing/2014/main" val="10002"/>
                  </a:ext>
                </a:extLst>
              </a:tr>
              <a:tr h="370840">
                <a:tc>
                  <a:txBody>
                    <a:bodyPr/>
                    <a:lstStyle/>
                    <a:p>
                      <a:r>
                        <a:rPr lang="en-US" sz="1600" dirty="0"/>
                        <a:t>A greeting or wish for prosperity</a:t>
                      </a:r>
                    </a:p>
                  </a:txBody>
                  <a:tcPr/>
                </a:tc>
                <a:tc>
                  <a:txBody>
                    <a:bodyPr/>
                    <a:lstStyle/>
                    <a:p>
                      <a:r>
                        <a:rPr lang="en-US" sz="1600" dirty="0"/>
                        <a:t>Grace to you and peace from God our Father, and the Lord Jesus Christ…For I long to see you that I may impart unto you some spiritual gift…</a:t>
                      </a:r>
                    </a:p>
                  </a:txBody>
                  <a:tcPr/>
                </a:tc>
                <a:tc>
                  <a:txBody>
                    <a:bodyPr/>
                    <a:lstStyle/>
                    <a:p>
                      <a:r>
                        <a:rPr lang="en-US" sz="1600" dirty="0"/>
                        <a:t>Romans</a:t>
                      </a:r>
                      <a:r>
                        <a:rPr lang="en-US" sz="1600" baseline="0" dirty="0"/>
                        <a:t> 1:7, 11</a:t>
                      </a:r>
                      <a:endParaRPr lang="en-US" sz="1600" dirty="0"/>
                    </a:p>
                  </a:txBody>
                  <a:tcPr/>
                </a:tc>
                <a:extLst>
                  <a:ext uri="{0D108BD9-81ED-4DB2-BD59-A6C34878D82A}">
                    <a16:rowId xmlns:a16="http://schemas.microsoft.com/office/drawing/2014/main" val="10003"/>
                  </a:ext>
                </a:extLst>
              </a:tr>
              <a:tr h="370840">
                <a:tc>
                  <a:txBody>
                    <a:bodyPr/>
                    <a:lstStyle/>
                    <a:p>
                      <a:r>
                        <a:rPr lang="en-US" sz="1600" dirty="0"/>
                        <a:t>The main body of the letter</a:t>
                      </a:r>
                    </a:p>
                  </a:txBody>
                  <a:tcPr/>
                </a:tc>
                <a:tc>
                  <a:txBody>
                    <a:bodyPr/>
                    <a:lstStyle/>
                    <a:p>
                      <a:r>
                        <a:rPr lang="en-US" sz="1600" dirty="0"/>
                        <a:t>The</a:t>
                      </a:r>
                      <a:r>
                        <a:rPr lang="en-US" sz="1600" baseline="0" dirty="0"/>
                        <a:t> wrath of God rets on those guilty of sin; The deeds of men; the judgements, both Jew and Gentiles; justification; faith, works and grace; being saved through atonement; baptism a similitude; Christ brings eternal life; law of Moses fulfilled in Christ; the inward man; the law of Christ; adopted children of God; the elect; foreordination; salvation; How to live as a saint; How to treat others; fellowshipping and preaching gospel</a:t>
                      </a:r>
                      <a:endParaRPr lang="en-US" sz="1600" dirty="0"/>
                    </a:p>
                  </a:txBody>
                  <a:tcPr/>
                </a:tc>
                <a:tc>
                  <a:txBody>
                    <a:bodyPr/>
                    <a:lstStyle/>
                    <a:p>
                      <a:r>
                        <a:rPr lang="en-US" sz="1600" dirty="0"/>
                        <a:t>Romans</a:t>
                      </a:r>
                      <a:r>
                        <a:rPr lang="en-US" sz="1600" baseline="0" dirty="0"/>
                        <a:t> 1-16</a:t>
                      </a:r>
                      <a:endParaRPr lang="en-US" sz="1600" dirty="0"/>
                    </a:p>
                  </a:txBody>
                  <a:tcPr/>
                </a:tc>
                <a:extLst>
                  <a:ext uri="{0D108BD9-81ED-4DB2-BD59-A6C34878D82A}">
                    <a16:rowId xmlns:a16="http://schemas.microsoft.com/office/drawing/2014/main" val="10004"/>
                  </a:ext>
                </a:extLst>
              </a:tr>
              <a:tr h="370840">
                <a:tc>
                  <a:txBody>
                    <a:bodyPr/>
                    <a:lstStyle/>
                    <a:p>
                      <a:r>
                        <a:rPr lang="en-US" sz="1600" dirty="0"/>
                        <a:t>A farewell with closing greetings and good wishes</a:t>
                      </a:r>
                    </a:p>
                  </a:txBody>
                  <a:tcPr/>
                </a:tc>
                <a:tc>
                  <a:txBody>
                    <a:bodyPr/>
                    <a:lstStyle/>
                    <a:p>
                      <a:r>
                        <a:rPr lang="en-US" sz="1600" dirty="0"/>
                        <a:t>The grace of our Lord Jesus Christ be with you all. Amen</a:t>
                      </a:r>
                    </a:p>
                    <a:p>
                      <a:r>
                        <a:rPr lang="en-US" sz="1600" dirty="0"/>
                        <a:t>To God only wise, be glory through Jesus Christ for</a:t>
                      </a:r>
                      <a:r>
                        <a:rPr lang="en-US" sz="1600" baseline="0" dirty="0"/>
                        <a:t> ever. Amen</a:t>
                      </a:r>
                      <a:endParaRPr lang="en-US" sz="1600" dirty="0"/>
                    </a:p>
                  </a:txBody>
                  <a:tcPr/>
                </a:tc>
                <a:tc>
                  <a:txBody>
                    <a:bodyPr/>
                    <a:lstStyle/>
                    <a:p>
                      <a:r>
                        <a:rPr lang="en-US" sz="1600" dirty="0"/>
                        <a:t>Romans</a:t>
                      </a:r>
                      <a:r>
                        <a:rPr lang="en-US" sz="1600" baseline="0" dirty="0"/>
                        <a:t> 16:24,27</a:t>
                      </a:r>
                      <a:endParaRPr lang="en-US" sz="1600" dirty="0"/>
                    </a:p>
                  </a:txBody>
                  <a:tcPr/>
                </a:tc>
                <a:extLst>
                  <a:ext uri="{0D108BD9-81ED-4DB2-BD59-A6C34878D82A}">
                    <a16:rowId xmlns:a16="http://schemas.microsoft.com/office/drawing/2014/main" val="10005"/>
                  </a:ext>
                </a:extLst>
              </a:tr>
              <a:tr h="370840">
                <a:tc>
                  <a:txBody>
                    <a:bodyPr/>
                    <a:lstStyle/>
                    <a:p>
                      <a:r>
                        <a:rPr lang="en-US" sz="1600" dirty="0"/>
                        <a:t>The signature of the writer</a:t>
                      </a:r>
                    </a:p>
                  </a:txBody>
                  <a:tcPr/>
                </a:tc>
                <a:tc>
                  <a:txBody>
                    <a:bodyPr/>
                    <a:lstStyle/>
                    <a:p>
                      <a:r>
                        <a:rPr lang="en-US" sz="1600" dirty="0"/>
                        <a:t>“I </a:t>
                      </a:r>
                      <a:r>
                        <a:rPr lang="en-US" sz="1600" dirty="0" err="1"/>
                        <a:t>Tertius</a:t>
                      </a:r>
                      <a:r>
                        <a:rPr lang="en-US" sz="1600" baseline="0" dirty="0"/>
                        <a:t> [the scribe] who wrote this epistle, salute you in the Lord</a:t>
                      </a:r>
                      <a:endParaRPr lang="en-US" sz="1600" dirty="0"/>
                    </a:p>
                  </a:txBody>
                  <a:tcPr/>
                </a:tc>
                <a:tc>
                  <a:txBody>
                    <a:bodyPr/>
                    <a:lstStyle/>
                    <a:p>
                      <a:r>
                        <a:rPr lang="en-US" sz="1600" dirty="0"/>
                        <a:t>Romans 16:22</a:t>
                      </a:r>
                    </a:p>
                  </a:txBody>
                  <a:tcPr/>
                </a:tc>
                <a:extLst>
                  <a:ext uri="{0D108BD9-81ED-4DB2-BD59-A6C34878D82A}">
                    <a16:rowId xmlns:a16="http://schemas.microsoft.com/office/drawing/2014/main" val="10006"/>
                  </a:ext>
                </a:extLst>
              </a:tr>
            </a:tbl>
          </a:graphicData>
        </a:graphic>
      </p:graphicFrame>
      <p:sp>
        <p:nvSpPr>
          <p:cNvPr id="10" name="Rectangle 9"/>
          <p:cNvSpPr/>
          <p:nvPr/>
        </p:nvSpPr>
        <p:spPr>
          <a:xfrm>
            <a:off x="1810693" y="5952777"/>
            <a:ext cx="9388443" cy="830997"/>
          </a:xfrm>
          <a:prstGeom prst="rect">
            <a:avLst/>
          </a:prstGeom>
          <a:solidFill>
            <a:srgbClr val="FFC000"/>
          </a:solidFill>
        </p:spPr>
        <p:txBody>
          <a:bodyPr wrap="square">
            <a:spAutoFit/>
          </a:bodyPr>
          <a:lstStyle/>
          <a:p>
            <a:r>
              <a:rPr lang="en-US" sz="1600" dirty="0"/>
              <a:t>Paul’s testimony is given throughout the letters:</a:t>
            </a:r>
          </a:p>
          <a:p>
            <a:r>
              <a:rPr lang="en-US" sz="1600" dirty="0"/>
              <a:t>Example: </a:t>
            </a:r>
            <a:r>
              <a:rPr lang="en-US" sz="1600" i="1" dirty="0"/>
              <a:t>“For I am not ashamed of the gospel of Christ: for it is the power of God unto salvation to every one that believeth…(Romans 1:16)</a:t>
            </a:r>
          </a:p>
        </p:txBody>
      </p:sp>
    </p:spTree>
    <p:extLst>
      <p:ext uri="{BB962C8B-B14F-4D97-AF65-F5344CB8AC3E}">
        <p14:creationId xmlns:p14="http://schemas.microsoft.com/office/powerpoint/2010/main" val="393376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2737"/>
          </a:xfrm>
          <a:prstGeom prst="rect">
            <a:avLst/>
          </a:prstGeom>
        </p:spPr>
      </p:pic>
      <p:sp>
        <p:nvSpPr>
          <p:cNvPr id="5" name="TextBox 4"/>
          <p:cNvSpPr txBox="1"/>
          <p:nvPr/>
        </p:nvSpPr>
        <p:spPr>
          <a:xfrm>
            <a:off x="597527" y="1240326"/>
            <a:ext cx="5386813" cy="1938992"/>
          </a:xfrm>
          <a:prstGeom prst="rect">
            <a:avLst/>
          </a:prstGeom>
          <a:noFill/>
        </p:spPr>
        <p:txBody>
          <a:bodyPr wrap="square" rtlCol="0">
            <a:spAutoFit/>
          </a:bodyPr>
          <a:lstStyle/>
          <a:p>
            <a:r>
              <a:rPr lang="en-US" sz="2400" dirty="0"/>
              <a:t>“Paul followed the usual procedure of using a scribe or </a:t>
            </a:r>
            <a:r>
              <a:rPr lang="en-US" sz="2400" i="1" dirty="0"/>
              <a:t>amanuensis </a:t>
            </a:r>
            <a:r>
              <a:rPr lang="en-US" sz="2400" dirty="0"/>
              <a:t>for the final form of his letters, but he wrote the concluding lines and signature with his own hand to guarantee authenticity.</a:t>
            </a:r>
          </a:p>
        </p:txBody>
      </p:sp>
      <p:sp>
        <p:nvSpPr>
          <p:cNvPr id="6" name="TextBox 5"/>
          <p:cNvSpPr txBox="1"/>
          <p:nvPr/>
        </p:nvSpPr>
        <p:spPr>
          <a:xfrm>
            <a:off x="-63375" y="0"/>
            <a:ext cx="12192000" cy="1015663"/>
          </a:xfrm>
          <a:prstGeom prst="rect">
            <a:avLst/>
          </a:prstGeom>
          <a:noFill/>
        </p:spPr>
        <p:txBody>
          <a:bodyPr wrap="square" rtlCol="0">
            <a:spAutoFit/>
          </a:bodyPr>
          <a:lstStyle/>
          <a:p>
            <a:pPr algn="ctr"/>
            <a:r>
              <a:rPr lang="en-US" sz="6000" dirty="0">
                <a:latin typeface="Georgia" pitchFamily="18" charset="0"/>
              </a:rPr>
              <a:t>Paul’s Scribe</a:t>
            </a:r>
            <a:endParaRPr lang="en-US" sz="4400" dirty="0">
              <a:latin typeface="Georgia" pitchFamily="18" charset="0"/>
            </a:endParaRPr>
          </a:p>
        </p:txBody>
      </p:sp>
      <p:sp>
        <p:nvSpPr>
          <p:cNvPr id="7" name="TextBox 6"/>
          <p:cNvSpPr txBox="1"/>
          <p:nvPr/>
        </p:nvSpPr>
        <p:spPr>
          <a:xfrm>
            <a:off x="7920272" y="1184495"/>
            <a:ext cx="3849232" cy="2677656"/>
          </a:xfrm>
          <a:prstGeom prst="rect">
            <a:avLst/>
          </a:prstGeom>
          <a:noFill/>
        </p:spPr>
        <p:txBody>
          <a:bodyPr wrap="square" rtlCol="0">
            <a:spAutoFit/>
          </a:bodyPr>
          <a:lstStyle/>
          <a:p>
            <a:r>
              <a:rPr lang="en-US" sz="2400" dirty="0"/>
              <a:t>Paul’s signature found in:</a:t>
            </a:r>
          </a:p>
          <a:p>
            <a:r>
              <a:rPr lang="en-US" sz="2400" dirty="0"/>
              <a:t>Romans 16:25-27</a:t>
            </a:r>
          </a:p>
          <a:p>
            <a:r>
              <a:rPr lang="en-US" sz="2400" dirty="0"/>
              <a:t>1 Corinthians 16:21</a:t>
            </a:r>
          </a:p>
          <a:p>
            <a:r>
              <a:rPr lang="en-US" sz="2400" dirty="0"/>
              <a:t>Galatians 6:11</a:t>
            </a:r>
          </a:p>
          <a:p>
            <a:r>
              <a:rPr lang="en-US" sz="2400" dirty="0"/>
              <a:t>Colossian 4:8</a:t>
            </a:r>
          </a:p>
          <a:p>
            <a:r>
              <a:rPr lang="en-US" sz="2400" dirty="0"/>
              <a:t>2 Thessalonians 3:17</a:t>
            </a:r>
          </a:p>
          <a:p>
            <a:r>
              <a:rPr lang="en-US" sz="2400" dirty="0"/>
              <a:t>Philemon 19</a:t>
            </a:r>
          </a:p>
        </p:txBody>
      </p:sp>
      <p:sp>
        <p:nvSpPr>
          <p:cNvPr id="8" name="TextBox 7"/>
          <p:cNvSpPr txBox="1"/>
          <p:nvPr/>
        </p:nvSpPr>
        <p:spPr>
          <a:xfrm>
            <a:off x="1647730" y="3889973"/>
            <a:ext cx="3521797" cy="1569660"/>
          </a:xfrm>
          <a:prstGeom prst="rect">
            <a:avLst/>
          </a:prstGeom>
          <a:noFill/>
        </p:spPr>
        <p:txBody>
          <a:bodyPr wrap="square" rtlCol="0">
            <a:spAutoFit/>
          </a:bodyPr>
          <a:lstStyle/>
          <a:p>
            <a:r>
              <a:rPr lang="en-US" sz="2400" dirty="0" err="1"/>
              <a:t>Tertuis</a:t>
            </a:r>
            <a:r>
              <a:rPr lang="en-US" sz="2400" dirty="0"/>
              <a:t> wrote his own greeting to the Roman Saints near the conclusion of the epistle</a:t>
            </a:r>
          </a:p>
        </p:txBody>
      </p:sp>
      <p:grpSp>
        <p:nvGrpSpPr>
          <p:cNvPr id="9" name="Group 7"/>
          <p:cNvGrpSpPr/>
          <p:nvPr/>
        </p:nvGrpSpPr>
        <p:grpSpPr>
          <a:xfrm>
            <a:off x="6316619" y="1221384"/>
            <a:ext cx="1045524" cy="1828800"/>
            <a:chOff x="2438400" y="402137"/>
            <a:chExt cx="2514600" cy="4398463"/>
          </a:xfrm>
        </p:grpSpPr>
        <p:sp>
          <p:nvSpPr>
            <p:cNvPr id="10" name="Snip Same Side Corner Rectangle 9"/>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oon 12"/>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362139" y="3422210"/>
            <a:ext cx="1188084" cy="2127565"/>
            <a:chOff x="4302352" y="612834"/>
            <a:chExt cx="2598470" cy="5386525"/>
          </a:xfrm>
        </p:grpSpPr>
        <p:sp>
          <p:nvSpPr>
            <p:cNvPr id="15" name="Cloud 14"/>
            <p:cNvSpPr/>
            <p:nvPr/>
          </p:nvSpPr>
          <p:spPr>
            <a:xfrm rot="365569">
              <a:off x="4648875" y="1080699"/>
              <a:ext cx="671286" cy="1070518"/>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6128217">
              <a:off x="5778415" y="5445274"/>
              <a:ext cx="463696" cy="644473"/>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4472555">
              <a:off x="5176087" y="5428049"/>
              <a:ext cx="424790" cy="677364"/>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4678304" y="2636977"/>
              <a:ext cx="2074576" cy="3074590"/>
            </a:xfrm>
            <a:prstGeom prst="trapezoid">
              <a:avLst/>
            </a:prstGeom>
            <a:solidFill>
              <a:srgbClr val="E3B67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48"/>
            <p:cNvSpPr/>
            <p:nvPr/>
          </p:nvSpPr>
          <p:spPr>
            <a:xfrm rot="610840">
              <a:off x="4838783" y="2541389"/>
              <a:ext cx="573857" cy="3182070"/>
            </a:xfrm>
            <a:custGeom>
              <a:avLst/>
              <a:gdLst>
                <a:gd name="connsiteX0" fmla="*/ 0 w 549572"/>
                <a:gd name="connsiteY0" fmla="*/ 3132842 h 3132842"/>
                <a:gd name="connsiteX1" fmla="*/ 137393 w 549572"/>
                <a:gd name="connsiteY1" fmla="*/ 0 h 3132842"/>
                <a:gd name="connsiteX2" fmla="*/ 412179 w 549572"/>
                <a:gd name="connsiteY2" fmla="*/ 0 h 3132842"/>
                <a:gd name="connsiteX3" fmla="*/ 549572 w 549572"/>
                <a:gd name="connsiteY3" fmla="*/ 3132842 h 3132842"/>
                <a:gd name="connsiteX4" fmla="*/ 0 w 549572"/>
                <a:gd name="connsiteY4" fmla="*/ 3132842 h 3132842"/>
                <a:gd name="connsiteX0" fmla="*/ 24285 w 573857"/>
                <a:gd name="connsiteY0" fmla="*/ 3132842 h 3132842"/>
                <a:gd name="connsiteX1" fmla="*/ 161678 w 573857"/>
                <a:gd name="connsiteY1" fmla="*/ 0 h 3132842"/>
                <a:gd name="connsiteX2" fmla="*/ 436464 w 573857"/>
                <a:gd name="connsiteY2" fmla="*/ 0 h 3132842"/>
                <a:gd name="connsiteX3" fmla="*/ 573857 w 573857"/>
                <a:gd name="connsiteY3" fmla="*/ 3132842 h 3132842"/>
                <a:gd name="connsiteX4" fmla="*/ 24285 w 573857"/>
                <a:gd name="connsiteY4" fmla="*/ 3132842 h 3132842"/>
                <a:gd name="connsiteX0" fmla="*/ 24285 w 573857"/>
                <a:gd name="connsiteY0" fmla="*/ 3132842 h 3182070"/>
                <a:gd name="connsiteX1" fmla="*/ 161678 w 573857"/>
                <a:gd name="connsiteY1" fmla="*/ 0 h 3182070"/>
                <a:gd name="connsiteX2" fmla="*/ 436464 w 573857"/>
                <a:gd name="connsiteY2" fmla="*/ 0 h 3182070"/>
                <a:gd name="connsiteX3" fmla="*/ 573857 w 573857"/>
                <a:gd name="connsiteY3" fmla="*/ 3132842 h 3182070"/>
                <a:gd name="connsiteX4" fmla="*/ 24285 w 573857"/>
                <a:gd name="connsiteY4" fmla="*/ 3132842 h 318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857" h="3182070">
                  <a:moveTo>
                    <a:pt x="24285" y="3132842"/>
                  </a:moveTo>
                  <a:cubicBezTo>
                    <a:pt x="-64646" y="2077365"/>
                    <a:pt x="115880" y="1044281"/>
                    <a:pt x="161678" y="0"/>
                  </a:cubicBezTo>
                  <a:lnTo>
                    <a:pt x="436464" y="0"/>
                  </a:lnTo>
                  <a:lnTo>
                    <a:pt x="573857" y="3132842"/>
                  </a:lnTo>
                  <a:cubicBezTo>
                    <a:pt x="390666" y="3132842"/>
                    <a:pt x="280454" y="3243607"/>
                    <a:pt x="24285" y="3132842"/>
                  </a:cubicBez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2901859">
              <a:off x="4480059" y="3678003"/>
              <a:ext cx="388772" cy="7441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20226769">
              <a:off x="6422074" y="3650950"/>
              <a:ext cx="478748" cy="59816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1442139">
              <a:off x="4646388" y="2562589"/>
              <a:ext cx="578585" cy="1610940"/>
            </a:xfrm>
            <a:prstGeom prst="trapezoid">
              <a:avLst/>
            </a:prstGeom>
            <a:solidFill>
              <a:srgbClr val="E3B67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20249249">
              <a:off x="6077557" y="2487786"/>
              <a:ext cx="578585" cy="1610940"/>
            </a:xfrm>
            <a:prstGeom prst="trapezoid">
              <a:avLst/>
            </a:prstGeom>
            <a:solidFill>
              <a:srgbClr val="E3B67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58"/>
            <p:cNvSpPr/>
            <p:nvPr/>
          </p:nvSpPr>
          <p:spPr>
            <a:xfrm rot="21018310">
              <a:off x="6055585" y="2537640"/>
              <a:ext cx="543838" cy="3186074"/>
            </a:xfrm>
            <a:custGeom>
              <a:avLst/>
              <a:gdLst>
                <a:gd name="connsiteX0" fmla="*/ 0 w 512806"/>
                <a:gd name="connsiteY0" fmla="*/ 3144759 h 3144759"/>
                <a:gd name="connsiteX1" fmla="*/ 128202 w 512806"/>
                <a:gd name="connsiteY1" fmla="*/ 0 h 3144759"/>
                <a:gd name="connsiteX2" fmla="*/ 384605 w 512806"/>
                <a:gd name="connsiteY2" fmla="*/ 0 h 3144759"/>
                <a:gd name="connsiteX3" fmla="*/ 512806 w 512806"/>
                <a:gd name="connsiteY3" fmla="*/ 3144759 h 3144759"/>
                <a:gd name="connsiteX4" fmla="*/ 0 w 512806"/>
                <a:gd name="connsiteY4" fmla="*/ 3144759 h 3144759"/>
                <a:gd name="connsiteX0" fmla="*/ 0 w 521982"/>
                <a:gd name="connsiteY0" fmla="*/ 3144759 h 3144759"/>
                <a:gd name="connsiteX1" fmla="*/ 128202 w 521982"/>
                <a:gd name="connsiteY1" fmla="*/ 0 h 3144759"/>
                <a:gd name="connsiteX2" fmla="*/ 384605 w 521982"/>
                <a:gd name="connsiteY2" fmla="*/ 0 h 3144759"/>
                <a:gd name="connsiteX3" fmla="*/ 512806 w 521982"/>
                <a:gd name="connsiteY3" fmla="*/ 3144759 h 3144759"/>
                <a:gd name="connsiteX4" fmla="*/ 0 w 521982"/>
                <a:gd name="connsiteY4" fmla="*/ 3144759 h 3144759"/>
                <a:gd name="connsiteX0" fmla="*/ 0 w 543838"/>
                <a:gd name="connsiteY0" fmla="*/ 3144759 h 3144759"/>
                <a:gd name="connsiteX1" fmla="*/ 128202 w 543838"/>
                <a:gd name="connsiteY1" fmla="*/ 0 h 3144759"/>
                <a:gd name="connsiteX2" fmla="*/ 384605 w 543838"/>
                <a:gd name="connsiteY2" fmla="*/ 0 h 3144759"/>
                <a:gd name="connsiteX3" fmla="*/ 512806 w 543838"/>
                <a:gd name="connsiteY3" fmla="*/ 3144759 h 3144759"/>
                <a:gd name="connsiteX4" fmla="*/ 0 w 543838"/>
                <a:gd name="connsiteY4" fmla="*/ 3144759 h 3144759"/>
                <a:gd name="connsiteX0" fmla="*/ 0 w 543838"/>
                <a:gd name="connsiteY0" fmla="*/ 3144759 h 3186074"/>
                <a:gd name="connsiteX1" fmla="*/ 128202 w 543838"/>
                <a:gd name="connsiteY1" fmla="*/ 0 h 3186074"/>
                <a:gd name="connsiteX2" fmla="*/ 384605 w 543838"/>
                <a:gd name="connsiteY2" fmla="*/ 0 h 3186074"/>
                <a:gd name="connsiteX3" fmla="*/ 512806 w 543838"/>
                <a:gd name="connsiteY3" fmla="*/ 3144759 h 3186074"/>
                <a:gd name="connsiteX4" fmla="*/ 0 w 543838"/>
                <a:gd name="connsiteY4" fmla="*/ 3144759 h 3186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838" h="3186074">
                  <a:moveTo>
                    <a:pt x="0" y="3144759"/>
                  </a:moveTo>
                  <a:lnTo>
                    <a:pt x="128202" y="0"/>
                  </a:lnTo>
                  <a:lnTo>
                    <a:pt x="384605" y="0"/>
                  </a:lnTo>
                  <a:cubicBezTo>
                    <a:pt x="427339" y="1048253"/>
                    <a:pt x="617469" y="2112853"/>
                    <a:pt x="512806" y="3144759"/>
                  </a:cubicBezTo>
                  <a:cubicBezTo>
                    <a:pt x="317155" y="3237719"/>
                    <a:pt x="170935" y="3144759"/>
                    <a:pt x="0" y="3144759"/>
                  </a:cubicBez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oon 24"/>
            <p:cNvSpPr/>
            <p:nvPr/>
          </p:nvSpPr>
          <p:spPr>
            <a:xfrm rot="15844898">
              <a:off x="5089294" y="2563615"/>
              <a:ext cx="1343242" cy="1092812"/>
            </a:xfrm>
            <a:prstGeom prst="moon">
              <a:avLst>
                <a:gd name="adj" fmla="val 7097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oon 25"/>
            <p:cNvSpPr/>
            <p:nvPr/>
          </p:nvSpPr>
          <p:spPr>
            <a:xfrm rot="16400088">
              <a:off x="5171225" y="2625565"/>
              <a:ext cx="885123" cy="864375"/>
            </a:xfrm>
            <a:prstGeom prst="moon">
              <a:avLst>
                <a:gd name="adj" fmla="val 7097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54"/>
            <p:cNvSpPr/>
            <p:nvPr/>
          </p:nvSpPr>
          <p:spPr>
            <a:xfrm>
              <a:off x="4874923" y="914401"/>
              <a:ext cx="1527452" cy="2070744"/>
            </a:xfrm>
            <a:custGeom>
              <a:avLst/>
              <a:gdLst>
                <a:gd name="connsiteX0" fmla="*/ 0 w 1516036"/>
                <a:gd name="connsiteY0" fmla="*/ 1035372 h 2070743"/>
                <a:gd name="connsiteX1" fmla="*/ 758018 w 1516036"/>
                <a:gd name="connsiteY1" fmla="*/ 0 h 2070743"/>
                <a:gd name="connsiteX2" fmla="*/ 1516036 w 1516036"/>
                <a:gd name="connsiteY2" fmla="*/ 1035372 h 2070743"/>
                <a:gd name="connsiteX3" fmla="*/ 758018 w 1516036"/>
                <a:gd name="connsiteY3" fmla="*/ 2070744 h 2070743"/>
                <a:gd name="connsiteX4" fmla="*/ 0 w 1516036"/>
                <a:gd name="connsiteY4" fmla="*/ 1035372 h 2070743"/>
                <a:gd name="connsiteX0" fmla="*/ 11416 w 1527452"/>
                <a:gd name="connsiteY0" fmla="*/ 1035372 h 2070744"/>
                <a:gd name="connsiteX1" fmla="*/ 769434 w 1527452"/>
                <a:gd name="connsiteY1" fmla="*/ 0 h 2070744"/>
                <a:gd name="connsiteX2" fmla="*/ 1527452 w 1527452"/>
                <a:gd name="connsiteY2" fmla="*/ 1035372 h 2070744"/>
                <a:gd name="connsiteX3" fmla="*/ 769434 w 1527452"/>
                <a:gd name="connsiteY3" fmla="*/ 2070744 h 2070744"/>
                <a:gd name="connsiteX4" fmla="*/ 11416 w 1527452"/>
                <a:gd name="connsiteY4" fmla="*/ 1035372 h 2070744"/>
                <a:gd name="connsiteX0" fmla="*/ 11416 w 1527452"/>
                <a:gd name="connsiteY0" fmla="*/ 1035372 h 2070744"/>
                <a:gd name="connsiteX1" fmla="*/ 769434 w 1527452"/>
                <a:gd name="connsiteY1" fmla="*/ 0 h 2070744"/>
                <a:gd name="connsiteX2" fmla="*/ 1527452 w 1527452"/>
                <a:gd name="connsiteY2" fmla="*/ 1035372 h 2070744"/>
                <a:gd name="connsiteX3" fmla="*/ 769434 w 1527452"/>
                <a:gd name="connsiteY3" fmla="*/ 2070744 h 2070744"/>
                <a:gd name="connsiteX4" fmla="*/ 11416 w 1527452"/>
                <a:gd name="connsiteY4" fmla="*/ 1035372 h 2070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7452" h="2070744">
                  <a:moveTo>
                    <a:pt x="11416" y="1035372"/>
                  </a:moveTo>
                  <a:cubicBezTo>
                    <a:pt x="-75670" y="585472"/>
                    <a:pt x="350792" y="0"/>
                    <a:pt x="769434" y="0"/>
                  </a:cubicBezTo>
                  <a:cubicBezTo>
                    <a:pt x="1188076" y="0"/>
                    <a:pt x="1527452" y="463552"/>
                    <a:pt x="1527452" y="1035372"/>
                  </a:cubicBezTo>
                  <a:cubicBezTo>
                    <a:pt x="1405532" y="1537523"/>
                    <a:pt x="1188076" y="2070744"/>
                    <a:pt x="769434" y="2070744"/>
                  </a:cubicBezTo>
                  <a:cubicBezTo>
                    <a:pt x="350792" y="2070744"/>
                    <a:pt x="98502" y="1485272"/>
                    <a:pt x="11416" y="1035372"/>
                  </a:cubicBez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27"/>
            <p:cNvSpPr/>
            <p:nvPr/>
          </p:nvSpPr>
          <p:spPr>
            <a:xfrm rot="19570029">
              <a:off x="6070600" y="1048215"/>
              <a:ext cx="671286" cy="1070518"/>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loud 28"/>
            <p:cNvSpPr/>
            <p:nvPr/>
          </p:nvSpPr>
          <p:spPr>
            <a:xfrm rot="20810289">
              <a:off x="5008192" y="612834"/>
              <a:ext cx="1261215" cy="1129283"/>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entagon 10"/>
            <p:cNvSpPr/>
            <p:nvPr/>
          </p:nvSpPr>
          <p:spPr>
            <a:xfrm rot="6531805">
              <a:off x="3961342" y="4209845"/>
              <a:ext cx="1207346" cy="76200"/>
            </a:xfrm>
            <a:custGeom>
              <a:avLst/>
              <a:gdLst>
                <a:gd name="connsiteX0" fmla="*/ 0 w 2133600"/>
                <a:gd name="connsiteY0" fmla="*/ 0 h 457200"/>
                <a:gd name="connsiteX1" fmla="*/ 1399904 w 2133600"/>
                <a:gd name="connsiteY1" fmla="*/ 0 h 457200"/>
                <a:gd name="connsiteX2" fmla="*/ 2133600 w 2133600"/>
                <a:gd name="connsiteY2" fmla="*/ 228600 h 457200"/>
                <a:gd name="connsiteX3" fmla="*/ 1399904 w 2133600"/>
                <a:gd name="connsiteY3" fmla="*/ 457200 h 457200"/>
                <a:gd name="connsiteX4" fmla="*/ 0 w 2133600"/>
                <a:gd name="connsiteY4" fmla="*/ 457200 h 457200"/>
                <a:gd name="connsiteX5" fmla="*/ 0 w 2133600"/>
                <a:gd name="connsiteY5" fmla="*/ 0 h 457200"/>
                <a:gd name="connsiteX0" fmla="*/ 0 w 2133600"/>
                <a:gd name="connsiteY0" fmla="*/ 0 h 457200"/>
                <a:gd name="connsiteX1" fmla="*/ 1391196 w 2133600"/>
                <a:gd name="connsiteY1" fmla="*/ 113211 h 457200"/>
                <a:gd name="connsiteX2" fmla="*/ 2133600 w 2133600"/>
                <a:gd name="connsiteY2" fmla="*/ 228600 h 457200"/>
                <a:gd name="connsiteX3" fmla="*/ 1399904 w 2133600"/>
                <a:gd name="connsiteY3" fmla="*/ 457200 h 457200"/>
                <a:gd name="connsiteX4" fmla="*/ 0 w 2133600"/>
                <a:gd name="connsiteY4" fmla="*/ 457200 h 457200"/>
                <a:gd name="connsiteX5" fmla="*/ 0 w 2133600"/>
                <a:gd name="connsiteY5" fmla="*/ 0 h 457200"/>
                <a:gd name="connsiteX0" fmla="*/ 0 w 2133600"/>
                <a:gd name="connsiteY0" fmla="*/ 0 h 457200"/>
                <a:gd name="connsiteX1" fmla="*/ 1391196 w 2133600"/>
                <a:gd name="connsiteY1" fmla="*/ 113211 h 457200"/>
                <a:gd name="connsiteX2" fmla="*/ 2133600 w 2133600"/>
                <a:gd name="connsiteY2" fmla="*/ 228600 h 457200"/>
                <a:gd name="connsiteX3" fmla="*/ 1408612 w 2133600"/>
                <a:gd name="connsiteY3" fmla="*/ 326571 h 457200"/>
                <a:gd name="connsiteX4" fmla="*/ 0 w 2133600"/>
                <a:gd name="connsiteY4" fmla="*/ 457200 h 457200"/>
                <a:gd name="connsiteX5" fmla="*/ 0 w 2133600"/>
                <a:gd name="connsiteY5" fmla="*/ 0 h 457200"/>
                <a:gd name="connsiteX0" fmla="*/ 216746 w 2350346"/>
                <a:gd name="connsiteY0" fmla="*/ 0 h 457200"/>
                <a:gd name="connsiteX1" fmla="*/ 1607942 w 2350346"/>
                <a:gd name="connsiteY1" fmla="*/ 113211 h 457200"/>
                <a:gd name="connsiteX2" fmla="*/ 2350346 w 2350346"/>
                <a:gd name="connsiteY2" fmla="*/ 228600 h 457200"/>
                <a:gd name="connsiteX3" fmla="*/ 1625358 w 2350346"/>
                <a:gd name="connsiteY3" fmla="*/ 326571 h 457200"/>
                <a:gd name="connsiteX4" fmla="*/ 216746 w 2350346"/>
                <a:gd name="connsiteY4" fmla="*/ 457200 h 457200"/>
                <a:gd name="connsiteX5" fmla="*/ 216746 w 2350346"/>
                <a:gd name="connsiteY5"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0346" h="457200">
                  <a:moveTo>
                    <a:pt x="216746" y="0"/>
                  </a:moveTo>
                  <a:lnTo>
                    <a:pt x="1607942" y="113211"/>
                  </a:lnTo>
                  <a:lnTo>
                    <a:pt x="2350346" y="228600"/>
                  </a:lnTo>
                  <a:lnTo>
                    <a:pt x="1625358" y="326571"/>
                  </a:lnTo>
                  <a:lnTo>
                    <a:pt x="216746" y="457200"/>
                  </a:lnTo>
                  <a:cubicBezTo>
                    <a:pt x="216746" y="304800"/>
                    <a:pt x="-270934" y="352698"/>
                    <a:pt x="216746" y="0"/>
                  </a:cubicBez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2901859">
              <a:off x="4562571" y="4116167"/>
              <a:ext cx="105082" cy="22586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5334000" y="5410200"/>
              <a:ext cx="762000" cy="228600"/>
              <a:chOff x="6705600" y="2438400"/>
              <a:chExt cx="1905000" cy="762000"/>
            </a:xfrm>
          </p:grpSpPr>
          <p:sp>
            <p:nvSpPr>
              <p:cNvPr id="33" name="Cross 11"/>
              <p:cNvSpPr/>
              <p:nvPr/>
            </p:nvSpPr>
            <p:spPr>
              <a:xfrm>
                <a:off x="6705600" y="2438400"/>
                <a:ext cx="533400" cy="762000"/>
              </a:xfrm>
              <a:custGeom>
                <a:avLst/>
                <a:gdLst>
                  <a:gd name="connsiteX0" fmla="*/ 0 w 685800"/>
                  <a:gd name="connsiteY0" fmla="*/ 136618 h 685800"/>
                  <a:gd name="connsiteX1" fmla="*/ 136618 w 685800"/>
                  <a:gd name="connsiteY1" fmla="*/ 136618 h 685800"/>
                  <a:gd name="connsiteX2" fmla="*/ 136618 w 685800"/>
                  <a:gd name="connsiteY2" fmla="*/ 0 h 685800"/>
                  <a:gd name="connsiteX3" fmla="*/ 549182 w 685800"/>
                  <a:gd name="connsiteY3" fmla="*/ 0 h 685800"/>
                  <a:gd name="connsiteX4" fmla="*/ 549182 w 685800"/>
                  <a:gd name="connsiteY4" fmla="*/ 136618 h 685800"/>
                  <a:gd name="connsiteX5" fmla="*/ 685800 w 685800"/>
                  <a:gd name="connsiteY5" fmla="*/ 136618 h 685800"/>
                  <a:gd name="connsiteX6" fmla="*/ 685800 w 685800"/>
                  <a:gd name="connsiteY6" fmla="*/ 549182 h 685800"/>
                  <a:gd name="connsiteX7" fmla="*/ 549182 w 685800"/>
                  <a:gd name="connsiteY7" fmla="*/ 549182 h 685800"/>
                  <a:gd name="connsiteX8" fmla="*/ 549182 w 685800"/>
                  <a:gd name="connsiteY8" fmla="*/ 685800 h 685800"/>
                  <a:gd name="connsiteX9" fmla="*/ 136618 w 685800"/>
                  <a:gd name="connsiteY9" fmla="*/ 685800 h 685800"/>
                  <a:gd name="connsiteX10" fmla="*/ 136618 w 685800"/>
                  <a:gd name="connsiteY10" fmla="*/ 549182 h 685800"/>
                  <a:gd name="connsiteX11" fmla="*/ 0 w 685800"/>
                  <a:gd name="connsiteY11" fmla="*/ 549182 h 685800"/>
                  <a:gd name="connsiteX12" fmla="*/ 0 w 685800"/>
                  <a:gd name="connsiteY12" fmla="*/ 136618 h 685800"/>
                  <a:gd name="connsiteX0" fmla="*/ 0 w 685800"/>
                  <a:gd name="connsiteY0" fmla="*/ 334012 h 883194"/>
                  <a:gd name="connsiteX1" fmla="*/ 136618 w 685800"/>
                  <a:gd name="connsiteY1" fmla="*/ 334012 h 883194"/>
                  <a:gd name="connsiteX2" fmla="*/ 136618 w 685800"/>
                  <a:gd name="connsiteY2" fmla="*/ 197394 h 883194"/>
                  <a:gd name="connsiteX3" fmla="*/ 549182 w 685800"/>
                  <a:gd name="connsiteY3" fmla="*/ 197394 h 883194"/>
                  <a:gd name="connsiteX4" fmla="*/ 549182 w 685800"/>
                  <a:gd name="connsiteY4" fmla="*/ 334012 h 883194"/>
                  <a:gd name="connsiteX5" fmla="*/ 685800 w 685800"/>
                  <a:gd name="connsiteY5" fmla="*/ 334012 h 883194"/>
                  <a:gd name="connsiteX6" fmla="*/ 685800 w 685800"/>
                  <a:gd name="connsiteY6" fmla="*/ 746576 h 883194"/>
                  <a:gd name="connsiteX7" fmla="*/ 549182 w 685800"/>
                  <a:gd name="connsiteY7" fmla="*/ 746576 h 883194"/>
                  <a:gd name="connsiteX8" fmla="*/ 549182 w 685800"/>
                  <a:gd name="connsiteY8" fmla="*/ 883194 h 883194"/>
                  <a:gd name="connsiteX9" fmla="*/ 136618 w 685800"/>
                  <a:gd name="connsiteY9" fmla="*/ 883194 h 883194"/>
                  <a:gd name="connsiteX10" fmla="*/ 136618 w 685800"/>
                  <a:gd name="connsiteY10" fmla="*/ 746576 h 883194"/>
                  <a:gd name="connsiteX11" fmla="*/ 0 w 685800"/>
                  <a:gd name="connsiteY11" fmla="*/ 746576 h 883194"/>
                  <a:gd name="connsiteX12" fmla="*/ 0 w 685800"/>
                  <a:gd name="connsiteY12" fmla="*/ 334012 h 883194"/>
                  <a:gd name="connsiteX0" fmla="*/ 0 w 685800"/>
                  <a:gd name="connsiteY0" fmla="*/ 334012 h 1034142"/>
                  <a:gd name="connsiteX1" fmla="*/ 136618 w 685800"/>
                  <a:gd name="connsiteY1" fmla="*/ 334012 h 1034142"/>
                  <a:gd name="connsiteX2" fmla="*/ 136618 w 685800"/>
                  <a:gd name="connsiteY2" fmla="*/ 197394 h 1034142"/>
                  <a:gd name="connsiteX3" fmla="*/ 549182 w 685800"/>
                  <a:gd name="connsiteY3" fmla="*/ 197394 h 1034142"/>
                  <a:gd name="connsiteX4" fmla="*/ 549182 w 685800"/>
                  <a:gd name="connsiteY4" fmla="*/ 334012 h 1034142"/>
                  <a:gd name="connsiteX5" fmla="*/ 685800 w 685800"/>
                  <a:gd name="connsiteY5" fmla="*/ 334012 h 1034142"/>
                  <a:gd name="connsiteX6" fmla="*/ 685800 w 685800"/>
                  <a:gd name="connsiteY6" fmla="*/ 746576 h 1034142"/>
                  <a:gd name="connsiteX7" fmla="*/ 549182 w 685800"/>
                  <a:gd name="connsiteY7" fmla="*/ 746576 h 1034142"/>
                  <a:gd name="connsiteX8" fmla="*/ 549182 w 685800"/>
                  <a:gd name="connsiteY8" fmla="*/ 883194 h 1034142"/>
                  <a:gd name="connsiteX9" fmla="*/ 136618 w 685800"/>
                  <a:gd name="connsiteY9" fmla="*/ 883194 h 1034142"/>
                  <a:gd name="connsiteX10" fmla="*/ 136618 w 685800"/>
                  <a:gd name="connsiteY10" fmla="*/ 746576 h 1034142"/>
                  <a:gd name="connsiteX11" fmla="*/ 0 w 685800"/>
                  <a:gd name="connsiteY11" fmla="*/ 746576 h 1034142"/>
                  <a:gd name="connsiteX12" fmla="*/ 0 w 685800"/>
                  <a:gd name="connsiteY12" fmla="*/ 334012 h 103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034142">
                    <a:moveTo>
                      <a:pt x="0" y="334012"/>
                    </a:moveTo>
                    <a:lnTo>
                      <a:pt x="136618" y="334012"/>
                    </a:lnTo>
                    <a:lnTo>
                      <a:pt x="136618" y="197394"/>
                    </a:lnTo>
                    <a:cubicBezTo>
                      <a:pt x="396059" y="-246743"/>
                      <a:pt x="411661" y="197394"/>
                      <a:pt x="549182" y="197394"/>
                    </a:cubicBezTo>
                    <a:lnTo>
                      <a:pt x="549182" y="334012"/>
                    </a:lnTo>
                    <a:lnTo>
                      <a:pt x="685800" y="334012"/>
                    </a:lnTo>
                    <a:lnTo>
                      <a:pt x="685800" y="746576"/>
                    </a:lnTo>
                    <a:lnTo>
                      <a:pt x="549182" y="746576"/>
                    </a:lnTo>
                    <a:lnTo>
                      <a:pt x="549182" y="883194"/>
                    </a:lnTo>
                    <a:cubicBezTo>
                      <a:pt x="411661" y="883194"/>
                      <a:pt x="439602" y="1222829"/>
                      <a:pt x="136618" y="883194"/>
                    </a:cubicBezTo>
                    <a:lnTo>
                      <a:pt x="136618" y="746576"/>
                    </a:lnTo>
                    <a:lnTo>
                      <a:pt x="0" y="746576"/>
                    </a:lnTo>
                    <a:lnTo>
                      <a:pt x="0" y="334012"/>
                    </a:lnTo>
                    <a:close/>
                  </a:path>
                </a:pathLst>
              </a:custGeom>
              <a:solidFill>
                <a:srgbClr val="BF77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7239000" y="2590800"/>
                <a:ext cx="152400" cy="457200"/>
              </a:xfrm>
              <a:prstGeom prst="diamon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ross 11"/>
              <p:cNvSpPr/>
              <p:nvPr/>
            </p:nvSpPr>
            <p:spPr>
              <a:xfrm>
                <a:off x="7391400" y="2438400"/>
                <a:ext cx="533400" cy="762000"/>
              </a:xfrm>
              <a:custGeom>
                <a:avLst/>
                <a:gdLst>
                  <a:gd name="connsiteX0" fmla="*/ 0 w 685800"/>
                  <a:gd name="connsiteY0" fmla="*/ 136618 h 685800"/>
                  <a:gd name="connsiteX1" fmla="*/ 136618 w 685800"/>
                  <a:gd name="connsiteY1" fmla="*/ 136618 h 685800"/>
                  <a:gd name="connsiteX2" fmla="*/ 136618 w 685800"/>
                  <a:gd name="connsiteY2" fmla="*/ 0 h 685800"/>
                  <a:gd name="connsiteX3" fmla="*/ 549182 w 685800"/>
                  <a:gd name="connsiteY3" fmla="*/ 0 h 685800"/>
                  <a:gd name="connsiteX4" fmla="*/ 549182 w 685800"/>
                  <a:gd name="connsiteY4" fmla="*/ 136618 h 685800"/>
                  <a:gd name="connsiteX5" fmla="*/ 685800 w 685800"/>
                  <a:gd name="connsiteY5" fmla="*/ 136618 h 685800"/>
                  <a:gd name="connsiteX6" fmla="*/ 685800 w 685800"/>
                  <a:gd name="connsiteY6" fmla="*/ 549182 h 685800"/>
                  <a:gd name="connsiteX7" fmla="*/ 549182 w 685800"/>
                  <a:gd name="connsiteY7" fmla="*/ 549182 h 685800"/>
                  <a:gd name="connsiteX8" fmla="*/ 549182 w 685800"/>
                  <a:gd name="connsiteY8" fmla="*/ 685800 h 685800"/>
                  <a:gd name="connsiteX9" fmla="*/ 136618 w 685800"/>
                  <a:gd name="connsiteY9" fmla="*/ 685800 h 685800"/>
                  <a:gd name="connsiteX10" fmla="*/ 136618 w 685800"/>
                  <a:gd name="connsiteY10" fmla="*/ 549182 h 685800"/>
                  <a:gd name="connsiteX11" fmla="*/ 0 w 685800"/>
                  <a:gd name="connsiteY11" fmla="*/ 549182 h 685800"/>
                  <a:gd name="connsiteX12" fmla="*/ 0 w 685800"/>
                  <a:gd name="connsiteY12" fmla="*/ 136618 h 685800"/>
                  <a:gd name="connsiteX0" fmla="*/ 0 w 685800"/>
                  <a:gd name="connsiteY0" fmla="*/ 334012 h 883194"/>
                  <a:gd name="connsiteX1" fmla="*/ 136618 w 685800"/>
                  <a:gd name="connsiteY1" fmla="*/ 334012 h 883194"/>
                  <a:gd name="connsiteX2" fmla="*/ 136618 w 685800"/>
                  <a:gd name="connsiteY2" fmla="*/ 197394 h 883194"/>
                  <a:gd name="connsiteX3" fmla="*/ 549182 w 685800"/>
                  <a:gd name="connsiteY3" fmla="*/ 197394 h 883194"/>
                  <a:gd name="connsiteX4" fmla="*/ 549182 w 685800"/>
                  <a:gd name="connsiteY4" fmla="*/ 334012 h 883194"/>
                  <a:gd name="connsiteX5" fmla="*/ 685800 w 685800"/>
                  <a:gd name="connsiteY5" fmla="*/ 334012 h 883194"/>
                  <a:gd name="connsiteX6" fmla="*/ 685800 w 685800"/>
                  <a:gd name="connsiteY6" fmla="*/ 746576 h 883194"/>
                  <a:gd name="connsiteX7" fmla="*/ 549182 w 685800"/>
                  <a:gd name="connsiteY7" fmla="*/ 746576 h 883194"/>
                  <a:gd name="connsiteX8" fmla="*/ 549182 w 685800"/>
                  <a:gd name="connsiteY8" fmla="*/ 883194 h 883194"/>
                  <a:gd name="connsiteX9" fmla="*/ 136618 w 685800"/>
                  <a:gd name="connsiteY9" fmla="*/ 883194 h 883194"/>
                  <a:gd name="connsiteX10" fmla="*/ 136618 w 685800"/>
                  <a:gd name="connsiteY10" fmla="*/ 746576 h 883194"/>
                  <a:gd name="connsiteX11" fmla="*/ 0 w 685800"/>
                  <a:gd name="connsiteY11" fmla="*/ 746576 h 883194"/>
                  <a:gd name="connsiteX12" fmla="*/ 0 w 685800"/>
                  <a:gd name="connsiteY12" fmla="*/ 334012 h 883194"/>
                  <a:gd name="connsiteX0" fmla="*/ 0 w 685800"/>
                  <a:gd name="connsiteY0" fmla="*/ 334012 h 1034142"/>
                  <a:gd name="connsiteX1" fmla="*/ 136618 w 685800"/>
                  <a:gd name="connsiteY1" fmla="*/ 334012 h 1034142"/>
                  <a:gd name="connsiteX2" fmla="*/ 136618 w 685800"/>
                  <a:gd name="connsiteY2" fmla="*/ 197394 h 1034142"/>
                  <a:gd name="connsiteX3" fmla="*/ 549182 w 685800"/>
                  <a:gd name="connsiteY3" fmla="*/ 197394 h 1034142"/>
                  <a:gd name="connsiteX4" fmla="*/ 549182 w 685800"/>
                  <a:gd name="connsiteY4" fmla="*/ 334012 h 1034142"/>
                  <a:gd name="connsiteX5" fmla="*/ 685800 w 685800"/>
                  <a:gd name="connsiteY5" fmla="*/ 334012 h 1034142"/>
                  <a:gd name="connsiteX6" fmla="*/ 685800 w 685800"/>
                  <a:gd name="connsiteY6" fmla="*/ 746576 h 1034142"/>
                  <a:gd name="connsiteX7" fmla="*/ 549182 w 685800"/>
                  <a:gd name="connsiteY7" fmla="*/ 746576 h 1034142"/>
                  <a:gd name="connsiteX8" fmla="*/ 549182 w 685800"/>
                  <a:gd name="connsiteY8" fmla="*/ 883194 h 1034142"/>
                  <a:gd name="connsiteX9" fmla="*/ 136618 w 685800"/>
                  <a:gd name="connsiteY9" fmla="*/ 883194 h 1034142"/>
                  <a:gd name="connsiteX10" fmla="*/ 136618 w 685800"/>
                  <a:gd name="connsiteY10" fmla="*/ 746576 h 1034142"/>
                  <a:gd name="connsiteX11" fmla="*/ 0 w 685800"/>
                  <a:gd name="connsiteY11" fmla="*/ 746576 h 1034142"/>
                  <a:gd name="connsiteX12" fmla="*/ 0 w 685800"/>
                  <a:gd name="connsiteY12" fmla="*/ 334012 h 103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034142">
                    <a:moveTo>
                      <a:pt x="0" y="334012"/>
                    </a:moveTo>
                    <a:lnTo>
                      <a:pt x="136618" y="334012"/>
                    </a:lnTo>
                    <a:lnTo>
                      <a:pt x="136618" y="197394"/>
                    </a:lnTo>
                    <a:cubicBezTo>
                      <a:pt x="396059" y="-246743"/>
                      <a:pt x="411661" y="197394"/>
                      <a:pt x="549182" y="197394"/>
                    </a:cubicBezTo>
                    <a:lnTo>
                      <a:pt x="549182" y="334012"/>
                    </a:lnTo>
                    <a:lnTo>
                      <a:pt x="685800" y="334012"/>
                    </a:lnTo>
                    <a:lnTo>
                      <a:pt x="685800" y="746576"/>
                    </a:lnTo>
                    <a:lnTo>
                      <a:pt x="549182" y="746576"/>
                    </a:lnTo>
                    <a:lnTo>
                      <a:pt x="549182" y="883194"/>
                    </a:lnTo>
                    <a:cubicBezTo>
                      <a:pt x="411661" y="883194"/>
                      <a:pt x="439602" y="1222829"/>
                      <a:pt x="136618" y="883194"/>
                    </a:cubicBezTo>
                    <a:lnTo>
                      <a:pt x="136618" y="746576"/>
                    </a:lnTo>
                    <a:lnTo>
                      <a:pt x="0" y="746576"/>
                    </a:lnTo>
                    <a:lnTo>
                      <a:pt x="0" y="334012"/>
                    </a:lnTo>
                    <a:close/>
                  </a:path>
                </a:pathLst>
              </a:custGeom>
              <a:solidFill>
                <a:srgbClr val="BF77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7924800" y="2590800"/>
                <a:ext cx="152400" cy="457200"/>
              </a:xfrm>
              <a:prstGeom prst="diamon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ross 11"/>
              <p:cNvSpPr/>
              <p:nvPr/>
            </p:nvSpPr>
            <p:spPr>
              <a:xfrm>
                <a:off x="8077200" y="2438400"/>
                <a:ext cx="533400" cy="762000"/>
              </a:xfrm>
              <a:custGeom>
                <a:avLst/>
                <a:gdLst>
                  <a:gd name="connsiteX0" fmla="*/ 0 w 685800"/>
                  <a:gd name="connsiteY0" fmla="*/ 136618 h 685800"/>
                  <a:gd name="connsiteX1" fmla="*/ 136618 w 685800"/>
                  <a:gd name="connsiteY1" fmla="*/ 136618 h 685800"/>
                  <a:gd name="connsiteX2" fmla="*/ 136618 w 685800"/>
                  <a:gd name="connsiteY2" fmla="*/ 0 h 685800"/>
                  <a:gd name="connsiteX3" fmla="*/ 549182 w 685800"/>
                  <a:gd name="connsiteY3" fmla="*/ 0 h 685800"/>
                  <a:gd name="connsiteX4" fmla="*/ 549182 w 685800"/>
                  <a:gd name="connsiteY4" fmla="*/ 136618 h 685800"/>
                  <a:gd name="connsiteX5" fmla="*/ 685800 w 685800"/>
                  <a:gd name="connsiteY5" fmla="*/ 136618 h 685800"/>
                  <a:gd name="connsiteX6" fmla="*/ 685800 w 685800"/>
                  <a:gd name="connsiteY6" fmla="*/ 549182 h 685800"/>
                  <a:gd name="connsiteX7" fmla="*/ 549182 w 685800"/>
                  <a:gd name="connsiteY7" fmla="*/ 549182 h 685800"/>
                  <a:gd name="connsiteX8" fmla="*/ 549182 w 685800"/>
                  <a:gd name="connsiteY8" fmla="*/ 685800 h 685800"/>
                  <a:gd name="connsiteX9" fmla="*/ 136618 w 685800"/>
                  <a:gd name="connsiteY9" fmla="*/ 685800 h 685800"/>
                  <a:gd name="connsiteX10" fmla="*/ 136618 w 685800"/>
                  <a:gd name="connsiteY10" fmla="*/ 549182 h 685800"/>
                  <a:gd name="connsiteX11" fmla="*/ 0 w 685800"/>
                  <a:gd name="connsiteY11" fmla="*/ 549182 h 685800"/>
                  <a:gd name="connsiteX12" fmla="*/ 0 w 685800"/>
                  <a:gd name="connsiteY12" fmla="*/ 136618 h 685800"/>
                  <a:gd name="connsiteX0" fmla="*/ 0 w 685800"/>
                  <a:gd name="connsiteY0" fmla="*/ 334012 h 883194"/>
                  <a:gd name="connsiteX1" fmla="*/ 136618 w 685800"/>
                  <a:gd name="connsiteY1" fmla="*/ 334012 h 883194"/>
                  <a:gd name="connsiteX2" fmla="*/ 136618 w 685800"/>
                  <a:gd name="connsiteY2" fmla="*/ 197394 h 883194"/>
                  <a:gd name="connsiteX3" fmla="*/ 549182 w 685800"/>
                  <a:gd name="connsiteY3" fmla="*/ 197394 h 883194"/>
                  <a:gd name="connsiteX4" fmla="*/ 549182 w 685800"/>
                  <a:gd name="connsiteY4" fmla="*/ 334012 h 883194"/>
                  <a:gd name="connsiteX5" fmla="*/ 685800 w 685800"/>
                  <a:gd name="connsiteY5" fmla="*/ 334012 h 883194"/>
                  <a:gd name="connsiteX6" fmla="*/ 685800 w 685800"/>
                  <a:gd name="connsiteY6" fmla="*/ 746576 h 883194"/>
                  <a:gd name="connsiteX7" fmla="*/ 549182 w 685800"/>
                  <a:gd name="connsiteY7" fmla="*/ 746576 h 883194"/>
                  <a:gd name="connsiteX8" fmla="*/ 549182 w 685800"/>
                  <a:gd name="connsiteY8" fmla="*/ 883194 h 883194"/>
                  <a:gd name="connsiteX9" fmla="*/ 136618 w 685800"/>
                  <a:gd name="connsiteY9" fmla="*/ 883194 h 883194"/>
                  <a:gd name="connsiteX10" fmla="*/ 136618 w 685800"/>
                  <a:gd name="connsiteY10" fmla="*/ 746576 h 883194"/>
                  <a:gd name="connsiteX11" fmla="*/ 0 w 685800"/>
                  <a:gd name="connsiteY11" fmla="*/ 746576 h 883194"/>
                  <a:gd name="connsiteX12" fmla="*/ 0 w 685800"/>
                  <a:gd name="connsiteY12" fmla="*/ 334012 h 883194"/>
                  <a:gd name="connsiteX0" fmla="*/ 0 w 685800"/>
                  <a:gd name="connsiteY0" fmla="*/ 334012 h 1034142"/>
                  <a:gd name="connsiteX1" fmla="*/ 136618 w 685800"/>
                  <a:gd name="connsiteY1" fmla="*/ 334012 h 1034142"/>
                  <a:gd name="connsiteX2" fmla="*/ 136618 w 685800"/>
                  <a:gd name="connsiteY2" fmla="*/ 197394 h 1034142"/>
                  <a:gd name="connsiteX3" fmla="*/ 549182 w 685800"/>
                  <a:gd name="connsiteY3" fmla="*/ 197394 h 1034142"/>
                  <a:gd name="connsiteX4" fmla="*/ 549182 w 685800"/>
                  <a:gd name="connsiteY4" fmla="*/ 334012 h 1034142"/>
                  <a:gd name="connsiteX5" fmla="*/ 685800 w 685800"/>
                  <a:gd name="connsiteY5" fmla="*/ 334012 h 1034142"/>
                  <a:gd name="connsiteX6" fmla="*/ 685800 w 685800"/>
                  <a:gd name="connsiteY6" fmla="*/ 746576 h 1034142"/>
                  <a:gd name="connsiteX7" fmla="*/ 549182 w 685800"/>
                  <a:gd name="connsiteY7" fmla="*/ 746576 h 1034142"/>
                  <a:gd name="connsiteX8" fmla="*/ 549182 w 685800"/>
                  <a:gd name="connsiteY8" fmla="*/ 883194 h 1034142"/>
                  <a:gd name="connsiteX9" fmla="*/ 136618 w 685800"/>
                  <a:gd name="connsiteY9" fmla="*/ 883194 h 1034142"/>
                  <a:gd name="connsiteX10" fmla="*/ 136618 w 685800"/>
                  <a:gd name="connsiteY10" fmla="*/ 746576 h 1034142"/>
                  <a:gd name="connsiteX11" fmla="*/ 0 w 685800"/>
                  <a:gd name="connsiteY11" fmla="*/ 746576 h 1034142"/>
                  <a:gd name="connsiteX12" fmla="*/ 0 w 685800"/>
                  <a:gd name="connsiteY12" fmla="*/ 334012 h 103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034142">
                    <a:moveTo>
                      <a:pt x="0" y="334012"/>
                    </a:moveTo>
                    <a:lnTo>
                      <a:pt x="136618" y="334012"/>
                    </a:lnTo>
                    <a:lnTo>
                      <a:pt x="136618" y="197394"/>
                    </a:lnTo>
                    <a:cubicBezTo>
                      <a:pt x="396059" y="-246743"/>
                      <a:pt x="411661" y="197394"/>
                      <a:pt x="549182" y="197394"/>
                    </a:cubicBezTo>
                    <a:lnTo>
                      <a:pt x="549182" y="334012"/>
                    </a:lnTo>
                    <a:lnTo>
                      <a:pt x="685800" y="334012"/>
                    </a:lnTo>
                    <a:lnTo>
                      <a:pt x="685800" y="746576"/>
                    </a:lnTo>
                    <a:lnTo>
                      <a:pt x="549182" y="746576"/>
                    </a:lnTo>
                    <a:lnTo>
                      <a:pt x="549182" y="883194"/>
                    </a:lnTo>
                    <a:cubicBezTo>
                      <a:pt x="411661" y="883194"/>
                      <a:pt x="439602" y="1222829"/>
                      <a:pt x="136618" y="883194"/>
                    </a:cubicBezTo>
                    <a:lnTo>
                      <a:pt x="136618" y="746576"/>
                    </a:lnTo>
                    <a:lnTo>
                      <a:pt x="0" y="746576"/>
                    </a:lnTo>
                    <a:lnTo>
                      <a:pt x="0" y="334012"/>
                    </a:lnTo>
                    <a:close/>
                  </a:path>
                </a:pathLst>
              </a:custGeom>
              <a:solidFill>
                <a:srgbClr val="BF77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 name="Group 3"/>
          <p:cNvGrpSpPr/>
          <p:nvPr/>
        </p:nvGrpSpPr>
        <p:grpSpPr>
          <a:xfrm>
            <a:off x="5567881" y="3618874"/>
            <a:ext cx="5296275" cy="3104434"/>
            <a:chOff x="5567881" y="3618874"/>
            <a:chExt cx="5296275" cy="3104434"/>
          </a:xfrm>
        </p:grpSpPr>
        <p:pic>
          <p:nvPicPr>
            <p:cNvPr id="1026" name="Picture 2" descr="page of Greek papyr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7881" y="3618874"/>
              <a:ext cx="2199992" cy="31044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804085" y="4383335"/>
              <a:ext cx="3060071" cy="1815882"/>
            </a:xfrm>
            <a:prstGeom prst="rect">
              <a:avLst/>
            </a:prstGeom>
          </p:spPr>
          <p:txBody>
            <a:bodyPr wrap="square">
              <a:spAutoFit/>
            </a:bodyPr>
            <a:lstStyle/>
            <a:p>
              <a:r>
                <a:rPr lang="en-US" sz="1400" i="1" dirty="0">
                  <a:latin typeface="Open Sans"/>
                </a:rPr>
                <a:t>A partially deteriorated page of Papyrus 46, one of the oldest surviving Greek manuscripts of the New Testament. Dating to about A.D. 200, the papyrus contains copies of most of the epistles of Paul, first among them the Epistle to the Romans.</a:t>
              </a:r>
              <a:endParaRPr lang="en-US" sz="1400" dirty="0"/>
            </a:p>
          </p:txBody>
        </p:sp>
      </p:grpSp>
    </p:spTree>
    <p:extLst>
      <p:ext uri="{BB962C8B-B14F-4D97-AF65-F5344CB8AC3E}">
        <p14:creationId xmlns:p14="http://schemas.microsoft.com/office/powerpoint/2010/main" val="8472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26"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80">
                                          <p:stCondLst>
                                            <p:cond delay="0"/>
                                          </p:stCondLst>
                                        </p:cTn>
                                        <p:tgtEl>
                                          <p:spTgt spid="14"/>
                                        </p:tgtEl>
                                      </p:cBhvr>
                                    </p:animEffect>
                                    <p:anim calcmode="lin" valueType="num">
                                      <p:cBhvr>
                                        <p:cTn id="1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1" dur="26">
                                          <p:stCondLst>
                                            <p:cond delay="650"/>
                                          </p:stCondLst>
                                        </p:cTn>
                                        <p:tgtEl>
                                          <p:spTgt spid="14"/>
                                        </p:tgtEl>
                                      </p:cBhvr>
                                      <p:to x="100000" y="60000"/>
                                    </p:animScale>
                                    <p:animScale>
                                      <p:cBhvr>
                                        <p:cTn id="22" dur="166" decel="50000">
                                          <p:stCondLst>
                                            <p:cond delay="676"/>
                                          </p:stCondLst>
                                        </p:cTn>
                                        <p:tgtEl>
                                          <p:spTgt spid="14"/>
                                        </p:tgtEl>
                                      </p:cBhvr>
                                      <p:to x="100000" y="100000"/>
                                    </p:animScale>
                                    <p:animScale>
                                      <p:cBhvr>
                                        <p:cTn id="23" dur="26">
                                          <p:stCondLst>
                                            <p:cond delay="1312"/>
                                          </p:stCondLst>
                                        </p:cTn>
                                        <p:tgtEl>
                                          <p:spTgt spid="14"/>
                                        </p:tgtEl>
                                      </p:cBhvr>
                                      <p:to x="100000" y="80000"/>
                                    </p:animScale>
                                    <p:animScale>
                                      <p:cBhvr>
                                        <p:cTn id="24" dur="166" decel="50000">
                                          <p:stCondLst>
                                            <p:cond delay="1338"/>
                                          </p:stCondLst>
                                        </p:cTn>
                                        <p:tgtEl>
                                          <p:spTgt spid="14"/>
                                        </p:tgtEl>
                                      </p:cBhvr>
                                      <p:to x="100000" y="100000"/>
                                    </p:animScale>
                                    <p:animScale>
                                      <p:cBhvr>
                                        <p:cTn id="25" dur="26">
                                          <p:stCondLst>
                                            <p:cond delay="1642"/>
                                          </p:stCondLst>
                                        </p:cTn>
                                        <p:tgtEl>
                                          <p:spTgt spid="14"/>
                                        </p:tgtEl>
                                      </p:cBhvr>
                                      <p:to x="100000" y="90000"/>
                                    </p:animScale>
                                    <p:animScale>
                                      <p:cBhvr>
                                        <p:cTn id="26" dur="166" decel="50000">
                                          <p:stCondLst>
                                            <p:cond delay="1668"/>
                                          </p:stCondLst>
                                        </p:cTn>
                                        <p:tgtEl>
                                          <p:spTgt spid="14"/>
                                        </p:tgtEl>
                                      </p:cBhvr>
                                      <p:to x="100000" y="100000"/>
                                    </p:animScale>
                                    <p:animScale>
                                      <p:cBhvr>
                                        <p:cTn id="27" dur="26">
                                          <p:stCondLst>
                                            <p:cond delay="1808"/>
                                          </p:stCondLst>
                                        </p:cTn>
                                        <p:tgtEl>
                                          <p:spTgt spid="14"/>
                                        </p:tgtEl>
                                      </p:cBhvr>
                                      <p:to x="100000" y="95000"/>
                                    </p:animScale>
                                    <p:animScale>
                                      <p:cBhvr>
                                        <p:cTn id="28" dur="166" decel="50000">
                                          <p:stCondLst>
                                            <p:cond delay="1834"/>
                                          </p:stCondLst>
                                        </p:cTn>
                                        <p:tgtEl>
                                          <p:spTgt spid="14"/>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2737"/>
          </a:xfrm>
          <a:prstGeom prst="rect">
            <a:avLst/>
          </a:prstGeom>
        </p:spPr>
      </p:pic>
      <p:sp>
        <p:nvSpPr>
          <p:cNvPr id="5" name="TextBox 4"/>
          <p:cNvSpPr txBox="1"/>
          <p:nvPr/>
        </p:nvSpPr>
        <p:spPr>
          <a:xfrm>
            <a:off x="1104520" y="724279"/>
            <a:ext cx="5386813" cy="830997"/>
          </a:xfrm>
          <a:prstGeom prst="rect">
            <a:avLst/>
          </a:prstGeom>
          <a:noFill/>
        </p:spPr>
        <p:txBody>
          <a:bodyPr wrap="square" rtlCol="0">
            <a:spAutoFit/>
          </a:bodyPr>
          <a:lstStyle/>
          <a:p>
            <a:pPr algn="ctr"/>
            <a:r>
              <a:rPr lang="en-US" sz="2400" dirty="0"/>
              <a:t>Paul writes to the Romans from Corinth around 55-56 AD</a:t>
            </a:r>
          </a:p>
        </p:txBody>
      </p:sp>
      <p:sp>
        <p:nvSpPr>
          <p:cNvPr id="6" name="TextBox 5"/>
          <p:cNvSpPr txBox="1"/>
          <p:nvPr/>
        </p:nvSpPr>
        <p:spPr>
          <a:xfrm>
            <a:off x="-63375" y="0"/>
            <a:ext cx="12192000" cy="1015663"/>
          </a:xfrm>
          <a:prstGeom prst="rect">
            <a:avLst/>
          </a:prstGeom>
          <a:noFill/>
        </p:spPr>
        <p:txBody>
          <a:bodyPr wrap="square" rtlCol="0">
            <a:spAutoFit/>
          </a:bodyPr>
          <a:lstStyle/>
          <a:p>
            <a:pPr algn="ctr"/>
            <a:r>
              <a:rPr lang="en-US" sz="6000" dirty="0">
                <a:latin typeface="Georgia" pitchFamily="18" charset="0"/>
              </a:rPr>
              <a:t>Written to the Romans</a:t>
            </a:r>
            <a:endParaRPr lang="en-US" sz="4400" dirty="0">
              <a:latin typeface="Georgia" pitchFamily="18" charset="0"/>
            </a:endParaRPr>
          </a:p>
        </p:txBody>
      </p:sp>
      <p:sp>
        <p:nvSpPr>
          <p:cNvPr id="7" name="TextBox 6"/>
          <p:cNvSpPr txBox="1"/>
          <p:nvPr/>
        </p:nvSpPr>
        <p:spPr>
          <a:xfrm>
            <a:off x="6008915" y="1311243"/>
            <a:ext cx="5968820" cy="3785652"/>
          </a:xfrm>
          <a:prstGeom prst="rect">
            <a:avLst/>
          </a:prstGeom>
          <a:noFill/>
        </p:spPr>
        <p:txBody>
          <a:bodyPr wrap="square" rtlCol="0">
            <a:spAutoFit/>
          </a:bodyPr>
          <a:lstStyle/>
          <a:p>
            <a:r>
              <a:rPr lang="en-US" sz="2400" dirty="0"/>
              <a:t>3 Reasons why Paul wrote to the Romans:</a:t>
            </a:r>
          </a:p>
          <a:p>
            <a:endParaRPr lang="en-US" sz="2400" dirty="0"/>
          </a:p>
          <a:p>
            <a:r>
              <a:rPr lang="en-US" sz="2400" dirty="0"/>
              <a:t>1. To prepare for his future arrival in Rome</a:t>
            </a:r>
          </a:p>
          <a:p>
            <a:endParaRPr lang="en-US" sz="2400" dirty="0"/>
          </a:p>
          <a:p>
            <a:r>
              <a:rPr lang="en-US" sz="2400" dirty="0"/>
              <a:t>2. To clarify and defend his teachings</a:t>
            </a:r>
          </a:p>
          <a:p>
            <a:endParaRPr lang="en-US" sz="2400" dirty="0"/>
          </a:p>
          <a:p>
            <a:r>
              <a:rPr lang="en-US" sz="2400" dirty="0"/>
              <a:t>3. To promote unity between Jewish and Gentile members of the Church</a:t>
            </a:r>
          </a:p>
          <a:p>
            <a:endParaRPr lang="en-US" sz="2400" dirty="0"/>
          </a:p>
          <a:p>
            <a:endParaRPr lang="en-US" sz="2400" dirty="0"/>
          </a:p>
        </p:txBody>
      </p:sp>
      <p:grpSp>
        <p:nvGrpSpPr>
          <p:cNvPr id="9" name="Group 7"/>
          <p:cNvGrpSpPr/>
          <p:nvPr/>
        </p:nvGrpSpPr>
        <p:grpSpPr>
          <a:xfrm>
            <a:off x="461386" y="497106"/>
            <a:ext cx="923794" cy="1702886"/>
            <a:chOff x="2438400" y="402137"/>
            <a:chExt cx="2514600" cy="4398463"/>
          </a:xfrm>
        </p:grpSpPr>
        <p:sp>
          <p:nvSpPr>
            <p:cNvPr id="10" name="Snip Same Side Corner Rectangle 9"/>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oon 12"/>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945" t="5449" r="24464" b="4448"/>
          <a:stretch/>
        </p:blipFill>
        <p:spPr>
          <a:xfrm>
            <a:off x="1946493" y="1557196"/>
            <a:ext cx="3793403" cy="2661718"/>
          </a:xfrm>
          <a:prstGeom prst="rect">
            <a:avLst/>
          </a:prstGeom>
        </p:spPr>
      </p:pic>
      <p:grpSp>
        <p:nvGrpSpPr>
          <p:cNvPr id="44" name="Group 43"/>
          <p:cNvGrpSpPr/>
          <p:nvPr/>
        </p:nvGrpSpPr>
        <p:grpSpPr>
          <a:xfrm>
            <a:off x="588958" y="3932118"/>
            <a:ext cx="1076879" cy="2414361"/>
            <a:chOff x="6437442" y="623126"/>
            <a:chExt cx="1712747" cy="3839974"/>
          </a:xfrm>
        </p:grpSpPr>
        <p:sp>
          <p:nvSpPr>
            <p:cNvPr id="45" name="Oval 474"/>
            <p:cNvSpPr/>
            <p:nvPr/>
          </p:nvSpPr>
          <p:spPr>
            <a:xfrm flipH="1">
              <a:off x="6629400" y="1066800"/>
              <a:ext cx="533400" cy="1676400"/>
            </a:xfrm>
            <a:custGeom>
              <a:avLst/>
              <a:gdLst>
                <a:gd name="connsiteX0" fmla="*/ 0 w 533400"/>
                <a:gd name="connsiteY0" fmla="*/ 838200 h 1676400"/>
                <a:gd name="connsiteX1" fmla="*/ 266700 w 533400"/>
                <a:gd name="connsiteY1" fmla="*/ 0 h 1676400"/>
                <a:gd name="connsiteX2" fmla="*/ 533400 w 533400"/>
                <a:gd name="connsiteY2" fmla="*/ 838200 h 1676400"/>
                <a:gd name="connsiteX3" fmla="*/ 266700 w 533400"/>
                <a:gd name="connsiteY3" fmla="*/ 1676400 h 1676400"/>
                <a:gd name="connsiteX4" fmla="*/ 0 w 533400"/>
                <a:gd name="connsiteY4" fmla="*/ 838200 h 1676400"/>
                <a:gd name="connsiteX0" fmla="*/ 0 w 533400"/>
                <a:gd name="connsiteY0" fmla="*/ 838200 h 1676400"/>
                <a:gd name="connsiteX1" fmla="*/ 266700 w 533400"/>
                <a:gd name="connsiteY1" fmla="*/ 0 h 1676400"/>
                <a:gd name="connsiteX2" fmla="*/ 533400 w 533400"/>
                <a:gd name="connsiteY2" fmla="*/ 838200 h 1676400"/>
                <a:gd name="connsiteX3" fmla="*/ 266700 w 533400"/>
                <a:gd name="connsiteY3" fmla="*/ 1676400 h 1676400"/>
                <a:gd name="connsiteX4" fmla="*/ 0 w 533400"/>
                <a:gd name="connsiteY4" fmla="*/ 838200 h 1676400"/>
                <a:gd name="connsiteX0" fmla="*/ 0 w 533400"/>
                <a:gd name="connsiteY0" fmla="*/ 838200 h 1676400"/>
                <a:gd name="connsiteX1" fmla="*/ 266700 w 533400"/>
                <a:gd name="connsiteY1" fmla="*/ 0 h 1676400"/>
                <a:gd name="connsiteX2" fmla="*/ 533400 w 533400"/>
                <a:gd name="connsiteY2" fmla="*/ 838200 h 1676400"/>
                <a:gd name="connsiteX3" fmla="*/ 266700 w 533400"/>
                <a:gd name="connsiteY3" fmla="*/ 1676400 h 1676400"/>
                <a:gd name="connsiteX4" fmla="*/ 0 w 533400"/>
                <a:gd name="connsiteY4" fmla="*/ 838200 h 167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1676400">
                  <a:moveTo>
                    <a:pt x="0" y="838200"/>
                  </a:moveTo>
                  <a:cubicBezTo>
                    <a:pt x="0" y="375275"/>
                    <a:pt x="119406" y="0"/>
                    <a:pt x="266700" y="0"/>
                  </a:cubicBezTo>
                  <a:cubicBezTo>
                    <a:pt x="413994" y="0"/>
                    <a:pt x="402772" y="366567"/>
                    <a:pt x="533400" y="838200"/>
                  </a:cubicBezTo>
                  <a:cubicBezTo>
                    <a:pt x="472440" y="1196622"/>
                    <a:pt x="413994" y="1676400"/>
                    <a:pt x="266700" y="1676400"/>
                  </a:cubicBezTo>
                  <a:cubicBezTo>
                    <a:pt x="119406" y="1676400"/>
                    <a:pt x="0" y="1301125"/>
                    <a:pt x="0" y="838200"/>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74"/>
            <p:cNvSpPr/>
            <p:nvPr/>
          </p:nvSpPr>
          <p:spPr>
            <a:xfrm>
              <a:off x="7543800" y="1143000"/>
              <a:ext cx="533400" cy="1676400"/>
            </a:xfrm>
            <a:custGeom>
              <a:avLst/>
              <a:gdLst>
                <a:gd name="connsiteX0" fmla="*/ 0 w 533400"/>
                <a:gd name="connsiteY0" fmla="*/ 838200 h 1676400"/>
                <a:gd name="connsiteX1" fmla="*/ 266700 w 533400"/>
                <a:gd name="connsiteY1" fmla="*/ 0 h 1676400"/>
                <a:gd name="connsiteX2" fmla="*/ 533400 w 533400"/>
                <a:gd name="connsiteY2" fmla="*/ 838200 h 1676400"/>
                <a:gd name="connsiteX3" fmla="*/ 266700 w 533400"/>
                <a:gd name="connsiteY3" fmla="*/ 1676400 h 1676400"/>
                <a:gd name="connsiteX4" fmla="*/ 0 w 533400"/>
                <a:gd name="connsiteY4" fmla="*/ 838200 h 1676400"/>
                <a:gd name="connsiteX0" fmla="*/ 0 w 533400"/>
                <a:gd name="connsiteY0" fmla="*/ 838200 h 1676400"/>
                <a:gd name="connsiteX1" fmla="*/ 266700 w 533400"/>
                <a:gd name="connsiteY1" fmla="*/ 0 h 1676400"/>
                <a:gd name="connsiteX2" fmla="*/ 533400 w 533400"/>
                <a:gd name="connsiteY2" fmla="*/ 838200 h 1676400"/>
                <a:gd name="connsiteX3" fmla="*/ 266700 w 533400"/>
                <a:gd name="connsiteY3" fmla="*/ 1676400 h 1676400"/>
                <a:gd name="connsiteX4" fmla="*/ 0 w 533400"/>
                <a:gd name="connsiteY4" fmla="*/ 838200 h 1676400"/>
                <a:gd name="connsiteX0" fmla="*/ 0 w 533400"/>
                <a:gd name="connsiteY0" fmla="*/ 838200 h 1676400"/>
                <a:gd name="connsiteX1" fmla="*/ 266700 w 533400"/>
                <a:gd name="connsiteY1" fmla="*/ 0 h 1676400"/>
                <a:gd name="connsiteX2" fmla="*/ 533400 w 533400"/>
                <a:gd name="connsiteY2" fmla="*/ 838200 h 1676400"/>
                <a:gd name="connsiteX3" fmla="*/ 266700 w 533400"/>
                <a:gd name="connsiteY3" fmla="*/ 1676400 h 1676400"/>
                <a:gd name="connsiteX4" fmla="*/ 0 w 533400"/>
                <a:gd name="connsiteY4" fmla="*/ 838200 h 167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1676400">
                  <a:moveTo>
                    <a:pt x="0" y="838200"/>
                  </a:moveTo>
                  <a:cubicBezTo>
                    <a:pt x="0" y="375275"/>
                    <a:pt x="119406" y="0"/>
                    <a:pt x="266700" y="0"/>
                  </a:cubicBezTo>
                  <a:cubicBezTo>
                    <a:pt x="413994" y="0"/>
                    <a:pt x="402772" y="366567"/>
                    <a:pt x="533400" y="838200"/>
                  </a:cubicBezTo>
                  <a:cubicBezTo>
                    <a:pt x="472440" y="1196622"/>
                    <a:pt x="413994" y="1676400"/>
                    <a:pt x="266700" y="1676400"/>
                  </a:cubicBezTo>
                  <a:cubicBezTo>
                    <a:pt x="119406" y="1676400"/>
                    <a:pt x="0" y="1301125"/>
                    <a:pt x="0" y="838200"/>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2391481">
              <a:off x="7073010" y="3671917"/>
              <a:ext cx="331536" cy="791183"/>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20426747">
              <a:off x="7399444" y="3660555"/>
              <a:ext cx="348572" cy="791183"/>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485263">
              <a:off x="6471551" y="2639637"/>
              <a:ext cx="406885" cy="7911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20186644">
              <a:off x="7816052" y="2705876"/>
              <a:ext cx="334137" cy="66946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a:off x="6807200" y="3582896"/>
              <a:ext cx="1066800" cy="547742"/>
            </a:xfrm>
            <a:prstGeom prst="trapezoid">
              <a:avLst>
                <a:gd name="adj" fmla="val 35984"/>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2088477">
              <a:off x="6771653" y="1562396"/>
              <a:ext cx="609770" cy="1785659"/>
            </a:xfrm>
            <a:prstGeom prst="trapezoid">
              <a:avLst>
                <a:gd name="adj" fmla="val 35984"/>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9932635">
              <a:off x="7218331" y="1513766"/>
              <a:ext cx="657571" cy="1785659"/>
            </a:xfrm>
            <a:prstGeom prst="trapezoid">
              <a:avLst>
                <a:gd name="adj" fmla="val 35984"/>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a:off x="6807200" y="1939669"/>
              <a:ext cx="965200" cy="1825808"/>
            </a:xfrm>
            <a:prstGeom prst="trapezoid">
              <a:avLst>
                <a:gd name="adj" fmla="val 35984"/>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162800" y="1696228"/>
              <a:ext cx="355600" cy="6086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20952071">
              <a:off x="7434750" y="2044661"/>
              <a:ext cx="485709" cy="2159489"/>
            </a:xfrm>
            <a:prstGeom prst="trapezoid">
              <a:avLst>
                <a:gd name="adj" fmla="val 35984"/>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rot="339967">
              <a:off x="6857142" y="2087489"/>
              <a:ext cx="447179" cy="2112862"/>
            </a:xfrm>
            <a:prstGeom prst="trapezoid">
              <a:avLst>
                <a:gd name="adj" fmla="val 35984"/>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gonal Stripe 57"/>
            <p:cNvSpPr/>
            <p:nvPr/>
          </p:nvSpPr>
          <p:spPr>
            <a:xfrm rot="1483530">
              <a:off x="6939363" y="2991483"/>
              <a:ext cx="884419" cy="407317"/>
            </a:xfrm>
            <a:prstGeom prst="diagStrip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Diagonal Stripe 58"/>
            <p:cNvSpPr/>
            <p:nvPr/>
          </p:nvSpPr>
          <p:spPr>
            <a:xfrm rot="5400000">
              <a:off x="7346378" y="3308776"/>
              <a:ext cx="852044" cy="304800"/>
            </a:xfrm>
            <a:prstGeom prst="diagStrip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iagonal Stripe 59"/>
            <p:cNvSpPr/>
            <p:nvPr/>
          </p:nvSpPr>
          <p:spPr>
            <a:xfrm rot="16200000" flipH="1">
              <a:off x="7193978" y="3369636"/>
              <a:ext cx="852044" cy="304800"/>
            </a:xfrm>
            <a:prstGeom prst="diagStrip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Flowchart: Display 60"/>
            <p:cNvSpPr/>
            <p:nvPr/>
          </p:nvSpPr>
          <p:spPr>
            <a:xfrm>
              <a:off x="7569200" y="3032002"/>
              <a:ext cx="254000" cy="243441"/>
            </a:xfrm>
            <a:prstGeom prst="flowChartDisplay">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434"/>
            <p:cNvSpPr/>
            <p:nvPr/>
          </p:nvSpPr>
          <p:spPr>
            <a:xfrm>
              <a:off x="6895860" y="743588"/>
              <a:ext cx="969579" cy="1448002"/>
            </a:xfrm>
            <a:custGeom>
              <a:avLst/>
              <a:gdLst>
                <a:gd name="connsiteX0" fmla="*/ 0 w 956642"/>
                <a:gd name="connsiteY0" fmla="*/ 724001 h 1448002"/>
                <a:gd name="connsiteX1" fmla="*/ 478321 w 956642"/>
                <a:gd name="connsiteY1" fmla="*/ 0 h 1448002"/>
                <a:gd name="connsiteX2" fmla="*/ 956642 w 956642"/>
                <a:gd name="connsiteY2" fmla="*/ 724001 h 1448002"/>
                <a:gd name="connsiteX3" fmla="*/ 478321 w 956642"/>
                <a:gd name="connsiteY3" fmla="*/ 1448002 h 1448002"/>
                <a:gd name="connsiteX4" fmla="*/ 0 w 956642"/>
                <a:gd name="connsiteY4" fmla="*/ 724001 h 1448002"/>
                <a:gd name="connsiteX0" fmla="*/ 12937 w 969579"/>
                <a:gd name="connsiteY0" fmla="*/ 724001 h 1448002"/>
                <a:gd name="connsiteX1" fmla="*/ 491258 w 969579"/>
                <a:gd name="connsiteY1" fmla="*/ 0 h 1448002"/>
                <a:gd name="connsiteX2" fmla="*/ 969579 w 969579"/>
                <a:gd name="connsiteY2" fmla="*/ 724001 h 1448002"/>
                <a:gd name="connsiteX3" fmla="*/ 491258 w 969579"/>
                <a:gd name="connsiteY3" fmla="*/ 1448002 h 1448002"/>
                <a:gd name="connsiteX4" fmla="*/ 12937 w 969579"/>
                <a:gd name="connsiteY4" fmla="*/ 724001 h 1448002"/>
                <a:gd name="connsiteX0" fmla="*/ 12937 w 969579"/>
                <a:gd name="connsiteY0" fmla="*/ 724001 h 1448002"/>
                <a:gd name="connsiteX1" fmla="*/ 491258 w 969579"/>
                <a:gd name="connsiteY1" fmla="*/ 0 h 1448002"/>
                <a:gd name="connsiteX2" fmla="*/ 969579 w 969579"/>
                <a:gd name="connsiteY2" fmla="*/ 724001 h 1448002"/>
                <a:gd name="connsiteX3" fmla="*/ 491258 w 969579"/>
                <a:gd name="connsiteY3" fmla="*/ 1448002 h 1448002"/>
                <a:gd name="connsiteX4" fmla="*/ 12937 w 969579"/>
                <a:gd name="connsiteY4" fmla="*/ 724001 h 144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579" h="1448002">
                  <a:moveTo>
                    <a:pt x="12937" y="724001"/>
                  </a:moveTo>
                  <a:cubicBezTo>
                    <a:pt x="-65440" y="315437"/>
                    <a:pt x="227089" y="0"/>
                    <a:pt x="491258" y="0"/>
                  </a:cubicBezTo>
                  <a:cubicBezTo>
                    <a:pt x="755427" y="0"/>
                    <a:pt x="969579" y="324146"/>
                    <a:pt x="969579" y="724001"/>
                  </a:cubicBezTo>
                  <a:cubicBezTo>
                    <a:pt x="891201" y="1123856"/>
                    <a:pt x="755427" y="1448002"/>
                    <a:pt x="491258" y="1448002"/>
                  </a:cubicBezTo>
                  <a:cubicBezTo>
                    <a:pt x="227089" y="1448002"/>
                    <a:pt x="91314" y="1132565"/>
                    <a:pt x="12937" y="724001"/>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3077158">
              <a:off x="6818280" y="657312"/>
              <a:ext cx="1076968" cy="1008596"/>
            </a:xfrm>
            <a:custGeom>
              <a:avLst/>
              <a:gdLst>
                <a:gd name="connsiteX0" fmla="*/ 120747 w 1076968"/>
                <a:gd name="connsiteY0" fmla="*/ 239740 h 1008596"/>
                <a:gd name="connsiteX1" fmla="*/ 273871 w 1076968"/>
                <a:gd name="connsiteY1" fmla="*/ 167956 h 1008596"/>
                <a:gd name="connsiteX2" fmla="*/ 278856 w 1076968"/>
                <a:gd name="connsiteY2" fmla="*/ 168727 h 1008596"/>
                <a:gd name="connsiteX3" fmla="*/ 301118 w 1076968"/>
                <a:gd name="connsiteY3" fmla="*/ 139340 h 1008596"/>
                <a:gd name="connsiteX4" fmla="*/ 641392 w 1076968"/>
                <a:gd name="connsiteY4" fmla="*/ 1265 h 1008596"/>
                <a:gd name="connsiteX5" fmla="*/ 1076647 w 1076968"/>
                <a:gd name="connsiteY5" fmla="*/ 240335 h 1008596"/>
                <a:gd name="connsiteX6" fmla="*/ 673904 w 1076968"/>
                <a:gd name="connsiteY6" fmla="*/ 530852 h 1008596"/>
                <a:gd name="connsiteX7" fmla="*/ 589131 w 1076968"/>
                <a:gd name="connsiteY7" fmla="*/ 530657 h 1008596"/>
                <a:gd name="connsiteX8" fmla="*/ 543559 w 1076968"/>
                <a:gd name="connsiteY8" fmla="*/ 524587 h 1008596"/>
                <a:gd name="connsiteX9" fmla="*/ 547742 w 1076968"/>
                <a:gd name="connsiteY9" fmla="*/ 588276 h 1008596"/>
                <a:gd name="connsiteX10" fmla="*/ 273871 w 1076968"/>
                <a:gd name="connsiteY10" fmla="*/ 1008596 h 1008596"/>
                <a:gd name="connsiteX11" fmla="*/ 0 w 1076968"/>
                <a:gd name="connsiteY11" fmla="*/ 588276 h 1008596"/>
                <a:gd name="connsiteX12" fmla="*/ 120747 w 1076968"/>
                <a:gd name="connsiteY12" fmla="*/ 239740 h 100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6968" h="1008596">
                  <a:moveTo>
                    <a:pt x="120747" y="239740"/>
                  </a:moveTo>
                  <a:cubicBezTo>
                    <a:pt x="164457" y="194420"/>
                    <a:pt x="217150" y="167956"/>
                    <a:pt x="273871" y="167956"/>
                  </a:cubicBezTo>
                  <a:lnTo>
                    <a:pt x="278856" y="168727"/>
                  </a:lnTo>
                  <a:lnTo>
                    <a:pt x="301118" y="139340"/>
                  </a:lnTo>
                  <a:cubicBezTo>
                    <a:pt x="372091" y="64282"/>
                    <a:pt x="496762" y="10144"/>
                    <a:pt x="641392" y="1265"/>
                  </a:cubicBezTo>
                  <a:cubicBezTo>
                    <a:pt x="872799" y="-12941"/>
                    <a:pt x="1067669" y="94094"/>
                    <a:pt x="1076647" y="240335"/>
                  </a:cubicBezTo>
                  <a:cubicBezTo>
                    <a:pt x="1085625" y="386577"/>
                    <a:pt x="905311" y="516645"/>
                    <a:pt x="673904" y="530852"/>
                  </a:cubicBezTo>
                  <a:cubicBezTo>
                    <a:pt x="644978" y="532628"/>
                    <a:pt x="616623" y="532509"/>
                    <a:pt x="589131" y="530657"/>
                  </a:cubicBezTo>
                  <a:lnTo>
                    <a:pt x="543559" y="524587"/>
                  </a:lnTo>
                  <a:lnTo>
                    <a:pt x="547742" y="588276"/>
                  </a:lnTo>
                  <a:cubicBezTo>
                    <a:pt x="547742" y="820412"/>
                    <a:pt x="425126" y="1008596"/>
                    <a:pt x="273871" y="1008596"/>
                  </a:cubicBezTo>
                  <a:cubicBezTo>
                    <a:pt x="122616" y="1008596"/>
                    <a:pt x="0" y="820412"/>
                    <a:pt x="0" y="588276"/>
                  </a:cubicBezTo>
                  <a:cubicBezTo>
                    <a:pt x="0" y="443191"/>
                    <a:pt x="47897" y="315275"/>
                    <a:pt x="120747" y="239740"/>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4" name="Group 63"/>
            <p:cNvGrpSpPr/>
            <p:nvPr/>
          </p:nvGrpSpPr>
          <p:grpSpPr>
            <a:xfrm rot="20015997">
              <a:off x="6553200" y="2590800"/>
              <a:ext cx="436523" cy="1269912"/>
              <a:chOff x="5410200" y="1299205"/>
              <a:chExt cx="1215358" cy="2497726"/>
            </a:xfrm>
          </p:grpSpPr>
          <p:grpSp>
            <p:nvGrpSpPr>
              <p:cNvPr id="75" name="Group 74"/>
              <p:cNvGrpSpPr/>
              <p:nvPr/>
            </p:nvGrpSpPr>
            <p:grpSpPr>
              <a:xfrm>
                <a:off x="5410200" y="1299205"/>
                <a:ext cx="607679" cy="2497726"/>
                <a:chOff x="533400" y="381000"/>
                <a:chExt cx="457200" cy="2497726"/>
              </a:xfrm>
            </p:grpSpPr>
            <p:sp>
              <p:nvSpPr>
                <p:cNvPr id="81" name="Oval 8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ounded Rectangle 8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6017879" y="1299205"/>
                <a:ext cx="607679" cy="2497726"/>
                <a:chOff x="2714897" y="457200"/>
                <a:chExt cx="457200" cy="2497726"/>
              </a:xfrm>
            </p:grpSpPr>
            <p:sp>
              <p:nvSpPr>
                <p:cNvPr id="77" name="Oval 7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5" name="Oval 64"/>
            <p:cNvSpPr/>
            <p:nvPr/>
          </p:nvSpPr>
          <p:spPr>
            <a:xfrm rot="20186644">
              <a:off x="6437442" y="3146246"/>
              <a:ext cx="155315" cy="21576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Pentagon 475"/>
            <p:cNvSpPr/>
            <p:nvPr/>
          </p:nvSpPr>
          <p:spPr>
            <a:xfrm rot="5400000">
              <a:off x="6286500" y="1562100"/>
              <a:ext cx="990600" cy="152400"/>
            </a:xfrm>
            <a:custGeom>
              <a:avLst/>
              <a:gdLst>
                <a:gd name="connsiteX0" fmla="*/ 0 w 1219200"/>
                <a:gd name="connsiteY0" fmla="*/ 0 h 457200"/>
                <a:gd name="connsiteX1" fmla="*/ 990600 w 1219200"/>
                <a:gd name="connsiteY1" fmla="*/ 0 h 457200"/>
                <a:gd name="connsiteX2" fmla="*/ 1219200 w 1219200"/>
                <a:gd name="connsiteY2" fmla="*/ 228600 h 457200"/>
                <a:gd name="connsiteX3" fmla="*/ 990600 w 1219200"/>
                <a:gd name="connsiteY3" fmla="*/ 457200 h 457200"/>
                <a:gd name="connsiteX4" fmla="*/ 0 w 1219200"/>
                <a:gd name="connsiteY4" fmla="*/ 457200 h 457200"/>
                <a:gd name="connsiteX5" fmla="*/ 0 w 1219200"/>
                <a:gd name="connsiteY5" fmla="*/ 0 h 457200"/>
                <a:gd name="connsiteX0" fmla="*/ 0 w 990600"/>
                <a:gd name="connsiteY0" fmla="*/ 0 h 457200"/>
                <a:gd name="connsiteX1" fmla="*/ 990600 w 990600"/>
                <a:gd name="connsiteY1" fmla="*/ 0 h 457200"/>
                <a:gd name="connsiteX2" fmla="*/ 583474 w 990600"/>
                <a:gd name="connsiteY2" fmla="*/ 228600 h 457200"/>
                <a:gd name="connsiteX3" fmla="*/ 990600 w 990600"/>
                <a:gd name="connsiteY3" fmla="*/ 457200 h 457200"/>
                <a:gd name="connsiteX4" fmla="*/ 0 w 990600"/>
                <a:gd name="connsiteY4" fmla="*/ 457200 h 457200"/>
                <a:gd name="connsiteX5" fmla="*/ 0 w 990600"/>
                <a:gd name="connsiteY5"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0600" h="457200">
                  <a:moveTo>
                    <a:pt x="0" y="0"/>
                  </a:moveTo>
                  <a:lnTo>
                    <a:pt x="990600" y="0"/>
                  </a:lnTo>
                  <a:lnTo>
                    <a:pt x="583474" y="228600"/>
                  </a:lnTo>
                  <a:lnTo>
                    <a:pt x="990600" y="457200"/>
                  </a:lnTo>
                  <a:lnTo>
                    <a:pt x="0" y="457200"/>
                  </a:lnTo>
                  <a:lnTo>
                    <a:pt x="0" y="0"/>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Pentagon 475"/>
            <p:cNvSpPr/>
            <p:nvPr/>
          </p:nvSpPr>
          <p:spPr>
            <a:xfrm rot="5400000">
              <a:off x="7429500" y="1562100"/>
              <a:ext cx="990600" cy="152400"/>
            </a:xfrm>
            <a:custGeom>
              <a:avLst/>
              <a:gdLst>
                <a:gd name="connsiteX0" fmla="*/ 0 w 1219200"/>
                <a:gd name="connsiteY0" fmla="*/ 0 h 457200"/>
                <a:gd name="connsiteX1" fmla="*/ 990600 w 1219200"/>
                <a:gd name="connsiteY1" fmla="*/ 0 h 457200"/>
                <a:gd name="connsiteX2" fmla="*/ 1219200 w 1219200"/>
                <a:gd name="connsiteY2" fmla="*/ 228600 h 457200"/>
                <a:gd name="connsiteX3" fmla="*/ 990600 w 1219200"/>
                <a:gd name="connsiteY3" fmla="*/ 457200 h 457200"/>
                <a:gd name="connsiteX4" fmla="*/ 0 w 1219200"/>
                <a:gd name="connsiteY4" fmla="*/ 457200 h 457200"/>
                <a:gd name="connsiteX5" fmla="*/ 0 w 1219200"/>
                <a:gd name="connsiteY5" fmla="*/ 0 h 457200"/>
                <a:gd name="connsiteX0" fmla="*/ 0 w 990600"/>
                <a:gd name="connsiteY0" fmla="*/ 0 h 457200"/>
                <a:gd name="connsiteX1" fmla="*/ 990600 w 990600"/>
                <a:gd name="connsiteY1" fmla="*/ 0 h 457200"/>
                <a:gd name="connsiteX2" fmla="*/ 583474 w 990600"/>
                <a:gd name="connsiteY2" fmla="*/ 228600 h 457200"/>
                <a:gd name="connsiteX3" fmla="*/ 990600 w 990600"/>
                <a:gd name="connsiteY3" fmla="*/ 457200 h 457200"/>
                <a:gd name="connsiteX4" fmla="*/ 0 w 990600"/>
                <a:gd name="connsiteY4" fmla="*/ 457200 h 457200"/>
                <a:gd name="connsiteX5" fmla="*/ 0 w 990600"/>
                <a:gd name="connsiteY5"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0600" h="457200">
                  <a:moveTo>
                    <a:pt x="0" y="0"/>
                  </a:moveTo>
                  <a:lnTo>
                    <a:pt x="990600" y="0"/>
                  </a:lnTo>
                  <a:lnTo>
                    <a:pt x="583474" y="228600"/>
                  </a:lnTo>
                  <a:lnTo>
                    <a:pt x="990600" y="457200"/>
                  </a:lnTo>
                  <a:lnTo>
                    <a:pt x="0" y="457200"/>
                  </a:lnTo>
                  <a:lnTo>
                    <a:pt x="0" y="0"/>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6705600" y="1066801"/>
              <a:ext cx="1295400" cy="152400"/>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705600" y="990600"/>
              <a:ext cx="1219200" cy="228600"/>
              <a:chOff x="3962400" y="1828800"/>
              <a:chExt cx="2286000" cy="381000"/>
            </a:xfrm>
          </p:grpSpPr>
          <p:sp>
            <p:nvSpPr>
              <p:cNvPr id="70" name="Quad Arrow 69"/>
              <p:cNvSpPr/>
              <p:nvPr/>
            </p:nvSpPr>
            <p:spPr>
              <a:xfrm>
                <a:off x="3962400" y="1828800"/>
                <a:ext cx="457200" cy="381000"/>
              </a:xfrm>
              <a:prstGeom prst="quadArrow">
                <a:avLst>
                  <a:gd name="adj1" fmla="val 45000"/>
                  <a:gd name="adj2" fmla="val 22500"/>
                  <a:gd name="adj3" fmla="val 22500"/>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Quad Arrow 70"/>
              <p:cNvSpPr/>
              <p:nvPr/>
            </p:nvSpPr>
            <p:spPr>
              <a:xfrm>
                <a:off x="4419600" y="1828800"/>
                <a:ext cx="457200" cy="381000"/>
              </a:xfrm>
              <a:prstGeom prst="quadArrow">
                <a:avLst>
                  <a:gd name="adj1" fmla="val 45000"/>
                  <a:gd name="adj2" fmla="val 22500"/>
                  <a:gd name="adj3" fmla="val 22500"/>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71"/>
              <p:cNvSpPr/>
              <p:nvPr/>
            </p:nvSpPr>
            <p:spPr>
              <a:xfrm>
                <a:off x="4876800" y="1828800"/>
                <a:ext cx="457200" cy="381000"/>
              </a:xfrm>
              <a:prstGeom prst="quadArrow">
                <a:avLst>
                  <a:gd name="adj1" fmla="val 45000"/>
                  <a:gd name="adj2" fmla="val 22500"/>
                  <a:gd name="adj3" fmla="val 22500"/>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Quad Arrow 72"/>
              <p:cNvSpPr/>
              <p:nvPr/>
            </p:nvSpPr>
            <p:spPr>
              <a:xfrm>
                <a:off x="5334000" y="1828800"/>
                <a:ext cx="457200" cy="381000"/>
              </a:xfrm>
              <a:prstGeom prst="quadArrow">
                <a:avLst>
                  <a:gd name="adj1" fmla="val 45000"/>
                  <a:gd name="adj2" fmla="val 22500"/>
                  <a:gd name="adj3" fmla="val 22500"/>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Quad Arrow 73"/>
              <p:cNvSpPr/>
              <p:nvPr/>
            </p:nvSpPr>
            <p:spPr>
              <a:xfrm>
                <a:off x="5791200" y="1828800"/>
                <a:ext cx="457200" cy="381000"/>
              </a:xfrm>
              <a:prstGeom prst="quadArrow">
                <a:avLst>
                  <a:gd name="adj1" fmla="val 45000"/>
                  <a:gd name="adj2" fmla="val 22500"/>
                  <a:gd name="adj3" fmla="val 22500"/>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Rectangle 7"/>
          <p:cNvSpPr/>
          <p:nvPr/>
        </p:nvSpPr>
        <p:spPr>
          <a:xfrm>
            <a:off x="1816728" y="4409535"/>
            <a:ext cx="4294361" cy="923330"/>
          </a:xfrm>
          <a:prstGeom prst="rect">
            <a:avLst/>
          </a:prstGeom>
        </p:spPr>
        <p:txBody>
          <a:bodyPr wrap="square">
            <a:spAutoFit/>
          </a:bodyPr>
          <a:lstStyle/>
          <a:p>
            <a:r>
              <a:rPr lang="en-US" dirty="0">
                <a:solidFill>
                  <a:srgbClr val="222222"/>
                </a:solidFill>
                <a:latin typeface="Abadi" panose="020B0604020104020204" pitchFamily="34" charset="0"/>
              </a:rPr>
              <a:t>Phebe (Phoebe) = A notable woman in the church of </a:t>
            </a:r>
            <a:r>
              <a:rPr lang="en-US" dirty="0" err="1">
                <a:solidFill>
                  <a:srgbClr val="222222"/>
                </a:solidFill>
                <a:latin typeface="Abadi" panose="020B0604020104020204" pitchFamily="34" charset="0"/>
              </a:rPr>
              <a:t>Cenchreae</a:t>
            </a:r>
            <a:r>
              <a:rPr lang="en-US" dirty="0">
                <a:solidFill>
                  <a:srgbClr val="222222"/>
                </a:solidFill>
                <a:latin typeface="Abadi" panose="020B0604020104020204" pitchFamily="34" charset="0"/>
              </a:rPr>
              <a:t>, was trusted by Paul to deliver his letter to the Romans.</a:t>
            </a:r>
            <a:endParaRPr lang="en-US" dirty="0"/>
          </a:p>
        </p:txBody>
      </p:sp>
      <p:grpSp>
        <p:nvGrpSpPr>
          <p:cNvPr id="97" name="Group 96"/>
          <p:cNvGrpSpPr/>
          <p:nvPr/>
        </p:nvGrpSpPr>
        <p:grpSpPr>
          <a:xfrm>
            <a:off x="3755341" y="5458495"/>
            <a:ext cx="6156694" cy="1200329"/>
            <a:chOff x="2940529" y="5576190"/>
            <a:chExt cx="6156694" cy="1200329"/>
          </a:xfrm>
        </p:grpSpPr>
        <p:sp>
          <p:nvSpPr>
            <p:cNvPr id="95" name="TextBox 94"/>
            <p:cNvSpPr txBox="1"/>
            <p:nvPr/>
          </p:nvSpPr>
          <p:spPr>
            <a:xfrm>
              <a:off x="3710410" y="5576190"/>
              <a:ext cx="5386813" cy="1200329"/>
            </a:xfrm>
            <a:prstGeom prst="rect">
              <a:avLst/>
            </a:prstGeom>
            <a:solidFill>
              <a:srgbClr val="FFC000"/>
            </a:solidFill>
          </p:spPr>
          <p:txBody>
            <a:bodyPr wrap="square" rtlCol="0">
              <a:spAutoFit/>
            </a:bodyPr>
            <a:lstStyle/>
            <a:p>
              <a:r>
                <a:rPr lang="en-US" dirty="0"/>
                <a:t>“Paul wrote it to the saints, to members of the Church, to those who already had the gift of the Holy Ghost, to those who had been born again, to those who held the priesthood and enjoyed the gifts of the Spirit.” (3)</a:t>
              </a:r>
            </a:p>
          </p:txBody>
        </p:sp>
        <p:pic>
          <p:nvPicPr>
            <p:cNvPr id="96" name="Picture 9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0529" y="5665395"/>
              <a:ext cx="701981" cy="979849"/>
            </a:xfrm>
            <a:prstGeom prst="rect">
              <a:avLst/>
            </a:prstGeom>
          </p:spPr>
        </p:pic>
      </p:grpSp>
    </p:spTree>
    <p:extLst>
      <p:ext uri="{BB962C8B-B14F-4D97-AF65-F5344CB8AC3E}">
        <p14:creationId xmlns:p14="http://schemas.microsoft.com/office/powerpoint/2010/main" val="210627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animEffect transition="in" filter="wipe(down)">
                                      <p:cBhvr>
                                        <p:cTn id="9" dur="580">
                                          <p:stCondLst>
                                            <p:cond delay="0"/>
                                          </p:stCondLst>
                                        </p:cTn>
                                        <p:tgtEl>
                                          <p:spTgt spid="44"/>
                                        </p:tgtEl>
                                      </p:cBhvr>
                                    </p:animEffect>
                                    <p:anim calcmode="lin" valueType="num">
                                      <p:cBhvr>
                                        <p:cTn id="1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5" dur="26">
                                          <p:stCondLst>
                                            <p:cond delay="650"/>
                                          </p:stCondLst>
                                        </p:cTn>
                                        <p:tgtEl>
                                          <p:spTgt spid="44"/>
                                        </p:tgtEl>
                                      </p:cBhvr>
                                      <p:to x="100000" y="60000"/>
                                    </p:animScale>
                                    <p:animScale>
                                      <p:cBhvr>
                                        <p:cTn id="16" dur="166" decel="50000">
                                          <p:stCondLst>
                                            <p:cond delay="676"/>
                                          </p:stCondLst>
                                        </p:cTn>
                                        <p:tgtEl>
                                          <p:spTgt spid="44"/>
                                        </p:tgtEl>
                                      </p:cBhvr>
                                      <p:to x="100000" y="100000"/>
                                    </p:animScale>
                                    <p:animScale>
                                      <p:cBhvr>
                                        <p:cTn id="17" dur="26">
                                          <p:stCondLst>
                                            <p:cond delay="1312"/>
                                          </p:stCondLst>
                                        </p:cTn>
                                        <p:tgtEl>
                                          <p:spTgt spid="44"/>
                                        </p:tgtEl>
                                      </p:cBhvr>
                                      <p:to x="100000" y="80000"/>
                                    </p:animScale>
                                    <p:animScale>
                                      <p:cBhvr>
                                        <p:cTn id="18" dur="166" decel="50000">
                                          <p:stCondLst>
                                            <p:cond delay="1338"/>
                                          </p:stCondLst>
                                        </p:cTn>
                                        <p:tgtEl>
                                          <p:spTgt spid="44"/>
                                        </p:tgtEl>
                                      </p:cBhvr>
                                      <p:to x="100000" y="100000"/>
                                    </p:animScale>
                                    <p:animScale>
                                      <p:cBhvr>
                                        <p:cTn id="19" dur="26">
                                          <p:stCondLst>
                                            <p:cond delay="1642"/>
                                          </p:stCondLst>
                                        </p:cTn>
                                        <p:tgtEl>
                                          <p:spTgt spid="44"/>
                                        </p:tgtEl>
                                      </p:cBhvr>
                                      <p:to x="100000" y="90000"/>
                                    </p:animScale>
                                    <p:animScale>
                                      <p:cBhvr>
                                        <p:cTn id="20" dur="166" decel="50000">
                                          <p:stCondLst>
                                            <p:cond delay="1668"/>
                                          </p:stCondLst>
                                        </p:cTn>
                                        <p:tgtEl>
                                          <p:spTgt spid="44"/>
                                        </p:tgtEl>
                                      </p:cBhvr>
                                      <p:to x="100000" y="100000"/>
                                    </p:animScale>
                                    <p:animScale>
                                      <p:cBhvr>
                                        <p:cTn id="21" dur="26">
                                          <p:stCondLst>
                                            <p:cond delay="1808"/>
                                          </p:stCondLst>
                                        </p:cTn>
                                        <p:tgtEl>
                                          <p:spTgt spid="44"/>
                                        </p:tgtEl>
                                      </p:cBhvr>
                                      <p:to x="100000" y="95000"/>
                                    </p:animScale>
                                    <p:animScale>
                                      <p:cBhvr>
                                        <p:cTn id="22" dur="166" decel="50000">
                                          <p:stCondLst>
                                            <p:cond delay="1834"/>
                                          </p:stCondLst>
                                        </p:cTn>
                                        <p:tgtEl>
                                          <p:spTgt spid="44"/>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97"/>
                                        </p:tgtEl>
                                        <p:attrNameLst>
                                          <p:attrName>style.visibility</p:attrName>
                                        </p:attrNameLst>
                                      </p:cBhvr>
                                      <p:to>
                                        <p:strVal val="visible"/>
                                      </p:to>
                                    </p:set>
                                    <p:animEffect transition="in" filter="fade">
                                      <p:cBhvr>
                                        <p:cTn id="43" dur="1000"/>
                                        <p:tgtEl>
                                          <p:spTgt spid="97"/>
                                        </p:tgtEl>
                                      </p:cBhvr>
                                    </p:animEffect>
                                    <p:anim calcmode="lin" valueType="num">
                                      <p:cBhvr>
                                        <p:cTn id="44" dur="1000" fill="hold"/>
                                        <p:tgtEl>
                                          <p:spTgt spid="97"/>
                                        </p:tgtEl>
                                        <p:attrNameLst>
                                          <p:attrName>ppt_x</p:attrName>
                                        </p:attrNameLst>
                                      </p:cBhvr>
                                      <p:tavLst>
                                        <p:tav tm="0">
                                          <p:val>
                                            <p:strVal val="#ppt_x"/>
                                          </p:val>
                                        </p:tav>
                                        <p:tav tm="100000">
                                          <p:val>
                                            <p:strVal val="#ppt_x"/>
                                          </p:val>
                                        </p:tav>
                                      </p:tavLst>
                                    </p:anim>
                                    <p:anim calcmode="lin" valueType="num">
                                      <p:cBhvr>
                                        <p:cTn id="45"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2737"/>
          </a:xfrm>
          <a:prstGeom prst="rect">
            <a:avLst/>
          </a:prstGeom>
        </p:spPr>
      </p:pic>
      <p:sp>
        <p:nvSpPr>
          <p:cNvPr id="6" name="TextBox 5"/>
          <p:cNvSpPr txBox="1"/>
          <p:nvPr/>
        </p:nvSpPr>
        <p:spPr>
          <a:xfrm>
            <a:off x="-63375" y="0"/>
            <a:ext cx="12192000" cy="1015663"/>
          </a:xfrm>
          <a:prstGeom prst="rect">
            <a:avLst/>
          </a:prstGeom>
          <a:noFill/>
        </p:spPr>
        <p:txBody>
          <a:bodyPr wrap="square" rtlCol="0">
            <a:spAutoFit/>
          </a:bodyPr>
          <a:lstStyle/>
          <a:p>
            <a:pPr algn="ctr"/>
            <a:r>
              <a:rPr lang="en-US" sz="6000" dirty="0">
                <a:latin typeface="Georgia" pitchFamily="18" charset="0"/>
              </a:rPr>
              <a:t>Be Not Ashamed</a:t>
            </a:r>
            <a:endParaRPr lang="en-US" sz="4400" dirty="0">
              <a:latin typeface="Georgia" pitchFamily="18" charset="0"/>
            </a:endParaRPr>
          </a:p>
        </p:txBody>
      </p:sp>
      <p:sp>
        <p:nvSpPr>
          <p:cNvPr id="7" name="TextBox 6"/>
          <p:cNvSpPr txBox="1"/>
          <p:nvPr/>
        </p:nvSpPr>
        <p:spPr>
          <a:xfrm>
            <a:off x="1855960" y="1084906"/>
            <a:ext cx="5377757" cy="1938992"/>
          </a:xfrm>
          <a:prstGeom prst="rect">
            <a:avLst/>
          </a:prstGeom>
          <a:noFill/>
        </p:spPr>
        <p:txBody>
          <a:bodyPr wrap="square" rtlCol="0">
            <a:spAutoFit/>
          </a:bodyPr>
          <a:lstStyle/>
          <a:p>
            <a:r>
              <a:rPr lang="en-US" sz="2400" dirty="0"/>
              <a:t>“If we are not ashamed of the gospel of Christ, then we should not be ashamed to live it. And if we are not ashamed to live it, then we should not be ashamed to share it." (4)</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582" y="1235373"/>
            <a:ext cx="1167566" cy="1546877"/>
          </a:xfrm>
          <a:prstGeom prst="rect">
            <a:avLst/>
          </a:prstGeom>
        </p:spPr>
      </p:pic>
      <p:sp>
        <p:nvSpPr>
          <p:cNvPr id="14" name="Rectangle 13"/>
          <p:cNvSpPr/>
          <p:nvPr/>
        </p:nvSpPr>
        <p:spPr>
          <a:xfrm>
            <a:off x="0" y="6488668"/>
            <a:ext cx="1911355" cy="369332"/>
          </a:xfrm>
          <a:prstGeom prst="rect">
            <a:avLst/>
          </a:prstGeom>
        </p:spPr>
        <p:txBody>
          <a:bodyPr wrap="square">
            <a:spAutoFit/>
          </a:bodyPr>
          <a:lstStyle/>
          <a:p>
            <a:r>
              <a:rPr lang="en-US" dirty="0"/>
              <a:t>Romans 1:16</a:t>
            </a:r>
          </a:p>
        </p:txBody>
      </p:sp>
      <p:sp>
        <p:nvSpPr>
          <p:cNvPr id="15" name="Rectangle 14"/>
          <p:cNvSpPr/>
          <p:nvPr/>
        </p:nvSpPr>
        <p:spPr>
          <a:xfrm>
            <a:off x="5317617" y="3619152"/>
            <a:ext cx="6096000" cy="2585323"/>
          </a:xfrm>
          <a:prstGeom prst="rect">
            <a:avLst/>
          </a:prstGeom>
        </p:spPr>
        <p:txBody>
          <a:bodyPr>
            <a:spAutoFit/>
          </a:bodyPr>
          <a:lstStyle/>
          <a:p>
            <a:pPr fontAlgn="base"/>
            <a:r>
              <a:rPr lang="en-US" dirty="0">
                <a:solidFill>
                  <a:srgbClr val="333333"/>
                </a:solidFill>
                <a:latin typeface="Abadi" panose="020B0604020104020204" pitchFamily="34" charset="0"/>
              </a:rPr>
              <a:t>“People expect a great deal from the members of this Church because we profess much. </a:t>
            </a:r>
          </a:p>
          <a:p>
            <a:pPr fontAlgn="base"/>
            <a:endParaRPr lang="en-US" dirty="0">
              <a:solidFill>
                <a:srgbClr val="333333"/>
              </a:solidFill>
              <a:latin typeface="Abadi" panose="020B0604020104020204" pitchFamily="34" charset="0"/>
            </a:endParaRPr>
          </a:p>
          <a:p>
            <a:pPr fontAlgn="base"/>
            <a:r>
              <a:rPr lang="en-US" dirty="0">
                <a:solidFill>
                  <a:srgbClr val="333333"/>
                </a:solidFill>
                <a:latin typeface="Abadi" panose="020B0604020104020204" pitchFamily="34" charset="0"/>
              </a:rPr>
              <a:t>"Let each of us every day live an exemplary life, that our influence may be felt for good and that others, seeing our good works, may be led to glorify God. </a:t>
            </a:r>
          </a:p>
          <a:p>
            <a:pPr fontAlgn="base"/>
            <a:endParaRPr lang="en-US" dirty="0">
              <a:solidFill>
                <a:srgbClr val="333333"/>
              </a:solidFill>
              <a:latin typeface="Abadi" panose="020B0604020104020204" pitchFamily="34" charset="0"/>
            </a:endParaRPr>
          </a:p>
          <a:p>
            <a:pPr fontAlgn="base"/>
            <a:r>
              <a:rPr lang="en-US" dirty="0">
                <a:solidFill>
                  <a:srgbClr val="333333"/>
                </a:solidFill>
                <a:latin typeface="Abadi" panose="020B0604020104020204" pitchFamily="34" charset="0"/>
              </a:rPr>
              <a:t>"We are members of the church of Jesus </a:t>
            </a:r>
          </a:p>
          <a:p>
            <a:pPr fontAlgn="base"/>
            <a:r>
              <a:rPr lang="en-US" dirty="0">
                <a:solidFill>
                  <a:srgbClr val="333333"/>
                </a:solidFill>
                <a:latin typeface="Abadi" panose="020B0604020104020204" pitchFamily="34" charset="0"/>
              </a:rPr>
              <a:t>Christ. May we always live worthy of this." (5)</a:t>
            </a:r>
            <a:endParaRPr lang="en-US" b="0" i="0" dirty="0">
              <a:solidFill>
                <a:srgbClr val="333333"/>
              </a:solidFill>
              <a:effectLst/>
              <a:latin typeface="Abadi" panose="020B0604020104020204" pitchFamily="34" charset="0"/>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5820" y="5294230"/>
            <a:ext cx="1082779" cy="1395259"/>
          </a:xfrm>
          <a:prstGeom prst="rect">
            <a:avLst/>
          </a:prstGeom>
        </p:spPr>
      </p:pic>
      <p:pic>
        <p:nvPicPr>
          <p:cNvPr id="5122" name="Picture 2" descr="Image result for lds example peop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1147" y="3248931"/>
            <a:ext cx="3723519" cy="279263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lds example peop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4318" y="1066799"/>
            <a:ext cx="3592286" cy="2394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1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fade">
                                      <p:cBhvr>
                                        <p:cTn id="16" dur="500"/>
                                        <p:tgtEl>
                                          <p:spTgt spid="512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2737"/>
          </a:xfrm>
          <a:prstGeom prst="rect">
            <a:avLst/>
          </a:prstGeom>
        </p:spPr>
      </p:pic>
      <p:sp>
        <p:nvSpPr>
          <p:cNvPr id="6" name="TextBox 5"/>
          <p:cNvSpPr txBox="1"/>
          <p:nvPr/>
        </p:nvSpPr>
        <p:spPr>
          <a:xfrm>
            <a:off x="-63375" y="0"/>
            <a:ext cx="12192000" cy="1015663"/>
          </a:xfrm>
          <a:prstGeom prst="rect">
            <a:avLst/>
          </a:prstGeom>
          <a:noFill/>
        </p:spPr>
        <p:txBody>
          <a:bodyPr wrap="square" rtlCol="0">
            <a:spAutoFit/>
          </a:bodyPr>
          <a:lstStyle/>
          <a:p>
            <a:pPr algn="ctr"/>
            <a:r>
              <a:rPr lang="en-US" sz="6000" dirty="0">
                <a:latin typeface="Georgia" pitchFamily="18" charset="0"/>
              </a:rPr>
              <a:t>The Power of Salvation</a:t>
            </a:r>
            <a:endParaRPr lang="en-US" sz="4400" dirty="0">
              <a:latin typeface="Georgia" pitchFamily="18" charset="0"/>
            </a:endParaRPr>
          </a:p>
        </p:txBody>
      </p:sp>
      <p:sp>
        <p:nvSpPr>
          <p:cNvPr id="14" name="Rectangle 13"/>
          <p:cNvSpPr/>
          <p:nvPr/>
        </p:nvSpPr>
        <p:spPr>
          <a:xfrm>
            <a:off x="0" y="6488668"/>
            <a:ext cx="1911355" cy="369332"/>
          </a:xfrm>
          <a:prstGeom prst="rect">
            <a:avLst/>
          </a:prstGeom>
        </p:spPr>
        <p:txBody>
          <a:bodyPr wrap="square">
            <a:spAutoFit/>
          </a:bodyPr>
          <a:lstStyle/>
          <a:p>
            <a:r>
              <a:rPr lang="en-US" dirty="0"/>
              <a:t>Romans 1:15-17</a:t>
            </a:r>
          </a:p>
        </p:txBody>
      </p:sp>
      <p:sp>
        <p:nvSpPr>
          <p:cNvPr id="15" name="Rectangle 14"/>
          <p:cNvSpPr/>
          <p:nvPr/>
        </p:nvSpPr>
        <p:spPr>
          <a:xfrm>
            <a:off x="2008358" y="1028352"/>
            <a:ext cx="4305355" cy="830997"/>
          </a:xfrm>
          <a:prstGeom prst="rect">
            <a:avLst/>
          </a:prstGeom>
        </p:spPr>
        <p:txBody>
          <a:bodyPr wrap="square">
            <a:spAutoFit/>
          </a:bodyPr>
          <a:lstStyle/>
          <a:p>
            <a:pPr fontAlgn="base"/>
            <a:r>
              <a:rPr lang="en-US" sz="2400" i="1" dirty="0">
                <a:solidFill>
                  <a:srgbClr val="0070C0"/>
                </a:solidFill>
              </a:rPr>
              <a:t>…the righteousness of God revealed from faith to faith</a:t>
            </a:r>
            <a:endParaRPr lang="en-US" sz="2400" b="0" i="1" dirty="0">
              <a:solidFill>
                <a:srgbClr val="0070C0"/>
              </a:solidFill>
              <a:effectLst/>
              <a:latin typeface="Abadi" panose="020B0604020104020204" pitchFamily="34" charset="0"/>
            </a:endParaRPr>
          </a:p>
        </p:txBody>
      </p:sp>
      <p:grpSp>
        <p:nvGrpSpPr>
          <p:cNvPr id="11" name="Group 10"/>
          <p:cNvGrpSpPr/>
          <p:nvPr/>
        </p:nvGrpSpPr>
        <p:grpSpPr>
          <a:xfrm>
            <a:off x="7515534" y="958500"/>
            <a:ext cx="3289208" cy="2390250"/>
            <a:chOff x="384206" y="4158361"/>
            <a:chExt cx="3289208" cy="2390250"/>
          </a:xfrm>
        </p:grpSpPr>
        <p:grpSp>
          <p:nvGrpSpPr>
            <p:cNvPr id="12" name="Group 11"/>
            <p:cNvGrpSpPr/>
            <p:nvPr/>
          </p:nvGrpSpPr>
          <p:grpSpPr>
            <a:xfrm>
              <a:off x="384206" y="4158361"/>
              <a:ext cx="3289208" cy="2390250"/>
              <a:chOff x="609599" y="833642"/>
              <a:chExt cx="7941747" cy="5771225"/>
            </a:xfrm>
          </p:grpSpPr>
          <p:grpSp>
            <p:nvGrpSpPr>
              <p:cNvPr id="17" name="Group 14"/>
              <p:cNvGrpSpPr/>
              <p:nvPr/>
            </p:nvGrpSpPr>
            <p:grpSpPr>
              <a:xfrm rot="10800000">
                <a:off x="7696200" y="5257800"/>
                <a:ext cx="621450" cy="1347067"/>
                <a:chOff x="7010400" y="381000"/>
                <a:chExt cx="762000" cy="2033666"/>
              </a:xfrm>
            </p:grpSpPr>
            <p:sp>
              <p:nvSpPr>
                <p:cNvPr id="30"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1"/>
              <p:cNvGrpSpPr/>
              <p:nvPr/>
            </p:nvGrpSpPr>
            <p:grpSpPr>
              <a:xfrm rot="10800000">
                <a:off x="939238" y="4923502"/>
                <a:ext cx="621450" cy="1347067"/>
                <a:chOff x="7010400" y="381000"/>
                <a:chExt cx="762000" cy="2033666"/>
              </a:xfrm>
            </p:grpSpPr>
            <p:sp>
              <p:nvSpPr>
                <p:cNvPr id="28"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899460" y="833642"/>
                <a:ext cx="621450" cy="986197"/>
                <a:chOff x="7031201" y="834275"/>
                <a:chExt cx="762000" cy="1488861"/>
              </a:xfrm>
            </p:grpSpPr>
            <p:sp>
              <p:nvSpPr>
                <p:cNvPr id="26"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7646520" y="1148254"/>
                <a:ext cx="621450" cy="1017899"/>
                <a:chOff x="7087348" y="824753"/>
                <a:chExt cx="762000" cy="1536722"/>
              </a:xfrm>
            </p:grpSpPr>
            <p:sp>
              <p:nvSpPr>
                <p:cNvPr id="24"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790768" y="4779634"/>
              <a:ext cx="2437759" cy="1323439"/>
            </a:xfrm>
            <a:prstGeom prst="rect">
              <a:avLst/>
            </a:prstGeom>
          </p:spPr>
          <p:txBody>
            <a:bodyPr wrap="square">
              <a:spAutoFit/>
            </a:bodyPr>
            <a:lstStyle/>
            <a:p>
              <a:pPr algn="ctr"/>
              <a:r>
                <a:rPr lang="en-US" sz="1600" b="1" dirty="0"/>
                <a:t>The gospel of Jesus Christ is the power of God unto salvation to all who exercise faith in Jesus Christ</a:t>
              </a:r>
              <a:endParaRPr lang="en-US" sz="1600" dirty="0"/>
            </a:p>
          </p:txBody>
        </p:sp>
      </p:grpSp>
      <p:sp>
        <p:nvSpPr>
          <p:cNvPr id="3" name="Rectangle 2"/>
          <p:cNvSpPr/>
          <p:nvPr/>
        </p:nvSpPr>
        <p:spPr>
          <a:xfrm>
            <a:off x="5040085" y="3815753"/>
            <a:ext cx="4212772" cy="2308324"/>
          </a:xfrm>
          <a:prstGeom prst="rect">
            <a:avLst/>
          </a:prstGeom>
        </p:spPr>
        <p:txBody>
          <a:bodyPr wrap="square">
            <a:spAutoFit/>
          </a:bodyPr>
          <a:lstStyle/>
          <a:p>
            <a:r>
              <a:rPr lang="en-US" dirty="0">
                <a:solidFill>
                  <a:srgbClr val="333333"/>
                </a:solidFill>
                <a:latin typeface="Abadi" panose="020B0604020104020204" pitchFamily="34" charset="0"/>
              </a:rPr>
              <a:t> 'Power', as related to the gospel is that which produces whatever is the objective of the gospel. </a:t>
            </a:r>
          </a:p>
          <a:p>
            <a:endParaRPr lang="en-US" dirty="0">
              <a:solidFill>
                <a:srgbClr val="333333"/>
              </a:solidFill>
              <a:latin typeface="Abadi" panose="020B0604020104020204" pitchFamily="34" charset="0"/>
            </a:endParaRPr>
          </a:p>
          <a:p>
            <a:endParaRPr lang="en-US" dirty="0">
              <a:solidFill>
                <a:srgbClr val="333333"/>
              </a:solidFill>
              <a:latin typeface="Abadi" panose="020B0604020104020204" pitchFamily="34" charset="0"/>
            </a:endParaRPr>
          </a:p>
          <a:p>
            <a:r>
              <a:rPr lang="en-US" dirty="0">
                <a:solidFill>
                  <a:srgbClr val="333333"/>
                </a:solidFill>
                <a:latin typeface="Abadi" panose="020B0604020104020204" pitchFamily="34" charset="0"/>
              </a:rPr>
              <a:t>In this case the objective is 'the power...unto salvation'; or that which produces salvation." (6)</a:t>
            </a:r>
            <a:endParaRPr lang="en-US" dirty="0"/>
          </a:p>
        </p:txBody>
      </p:sp>
      <p:sp>
        <p:nvSpPr>
          <p:cNvPr id="5" name="TextBox 4"/>
          <p:cNvSpPr txBox="1"/>
          <p:nvPr/>
        </p:nvSpPr>
        <p:spPr>
          <a:xfrm>
            <a:off x="402773" y="3015343"/>
            <a:ext cx="3113314" cy="1200329"/>
          </a:xfrm>
          <a:prstGeom prst="rect">
            <a:avLst/>
          </a:prstGeom>
          <a:noFill/>
        </p:spPr>
        <p:txBody>
          <a:bodyPr wrap="square" rtlCol="0">
            <a:spAutoFit/>
          </a:bodyPr>
          <a:lstStyle/>
          <a:p>
            <a:r>
              <a:rPr lang="en-US" sz="2400" dirty="0"/>
              <a:t>Power = to produce movement which causes effects</a:t>
            </a:r>
          </a:p>
        </p:txBody>
      </p:sp>
      <p:grpSp>
        <p:nvGrpSpPr>
          <p:cNvPr id="10" name="Group 9"/>
          <p:cNvGrpSpPr/>
          <p:nvPr/>
        </p:nvGrpSpPr>
        <p:grpSpPr>
          <a:xfrm>
            <a:off x="1734005" y="2482655"/>
            <a:ext cx="3013613" cy="3874603"/>
            <a:chOff x="1734005" y="2482655"/>
            <a:chExt cx="3013613" cy="3874603"/>
          </a:xfrm>
        </p:grpSpPr>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6864" y="2482655"/>
              <a:ext cx="1310754" cy="2145978"/>
            </a:xfrm>
            <a:prstGeom prst="rect">
              <a:avLst/>
            </a:prstGeom>
          </p:spPr>
        </p:pic>
        <p:pic>
          <p:nvPicPr>
            <p:cNvPr id="8194" name="Picture 2" descr="Image result for batte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4005" y="4822372"/>
              <a:ext cx="1534886" cy="1534886"/>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7"/>
            <p:cNvSpPr/>
            <p:nvPr/>
          </p:nvSpPr>
          <p:spPr>
            <a:xfrm>
              <a:off x="2241681" y="4474028"/>
              <a:ext cx="1840462" cy="696686"/>
            </a:xfrm>
            <a:custGeom>
              <a:avLst/>
              <a:gdLst>
                <a:gd name="connsiteX0" fmla="*/ 33433 w 1840462"/>
                <a:gd name="connsiteY0" fmla="*/ 511629 h 696686"/>
                <a:gd name="connsiteX1" fmla="*/ 11662 w 1840462"/>
                <a:gd name="connsiteY1" fmla="*/ 391886 h 696686"/>
                <a:gd name="connsiteX2" fmla="*/ 776 w 1840462"/>
                <a:gd name="connsiteY2" fmla="*/ 359229 h 696686"/>
                <a:gd name="connsiteX3" fmla="*/ 33433 w 1840462"/>
                <a:gd name="connsiteY3" fmla="*/ 152400 h 696686"/>
                <a:gd name="connsiteX4" fmla="*/ 55205 w 1840462"/>
                <a:gd name="connsiteY4" fmla="*/ 130629 h 696686"/>
                <a:gd name="connsiteX5" fmla="*/ 87862 w 1840462"/>
                <a:gd name="connsiteY5" fmla="*/ 119743 h 696686"/>
                <a:gd name="connsiteX6" fmla="*/ 131405 w 1840462"/>
                <a:gd name="connsiteY6" fmla="*/ 65315 h 696686"/>
                <a:gd name="connsiteX7" fmla="*/ 196719 w 1840462"/>
                <a:gd name="connsiteY7" fmla="*/ 43543 h 696686"/>
                <a:gd name="connsiteX8" fmla="*/ 262033 w 1840462"/>
                <a:gd name="connsiteY8" fmla="*/ 21772 h 696686"/>
                <a:gd name="connsiteX9" fmla="*/ 294690 w 1840462"/>
                <a:gd name="connsiteY9" fmla="*/ 10886 h 696686"/>
                <a:gd name="connsiteX10" fmla="*/ 349119 w 1840462"/>
                <a:gd name="connsiteY10" fmla="*/ 0 h 696686"/>
                <a:gd name="connsiteX11" fmla="*/ 545062 w 1840462"/>
                <a:gd name="connsiteY11" fmla="*/ 10886 h 696686"/>
                <a:gd name="connsiteX12" fmla="*/ 610376 w 1840462"/>
                <a:gd name="connsiteY12" fmla="*/ 54429 h 696686"/>
                <a:gd name="connsiteX13" fmla="*/ 643033 w 1840462"/>
                <a:gd name="connsiteY13" fmla="*/ 76200 h 696686"/>
                <a:gd name="connsiteX14" fmla="*/ 686576 w 1840462"/>
                <a:gd name="connsiteY14" fmla="*/ 130629 h 696686"/>
                <a:gd name="connsiteX15" fmla="*/ 719233 w 1840462"/>
                <a:gd name="connsiteY15" fmla="*/ 152400 h 696686"/>
                <a:gd name="connsiteX16" fmla="*/ 762776 w 1840462"/>
                <a:gd name="connsiteY16" fmla="*/ 217715 h 696686"/>
                <a:gd name="connsiteX17" fmla="*/ 784547 w 1840462"/>
                <a:gd name="connsiteY17" fmla="*/ 250372 h 696686"/>
                <a:gd name="connsiteX18" fmla="*/ 806319 w 1840462"/>
                <a:gd name="connsiteY18" fmla="*/ 272143 h 696686"/>
                <a:gd name="connsiteX19" fmla="*/ 838976 w 1840462"/>
                <a:gd name="connsiteY19" fmla="*/ 337457 h 696686"/>
                <a:gd name="connsiteX20" fmla="*/ 849862 w 1840462"/>
                <a:gd name="connsiteY20" fmla="*/ 370115 h 696686"/>
                <a:gd name="connsiteX21" fmla="*/ 882519 w 1840462"/>
                <a:gd name="connsiteY21" fmla="*/ 381000 h 696686"/>
                <a:gd name="connsiteX22" fmla="*/ 958719 w 1840462"/>
                <a:gd name="connsiteY22" fmla="*/ 478972 h 696686"/>
                <a:gd name="connsiteX23" fmla="*/ 991376 w 1840462"/>
                <a:gd name="connsiteY23" fmla="*/ 500743 h 696686"/>
                <a:gd name="connsiteX24" fmla="*/ 1034919 w 1840462"/>
                <a:gd name="connsiteY24" fmla="*/ 544286 h 696686"/>
                <a:gd name="connsiteX25" fmla="*/ 1078462 w 1840462"/>
                <a:gd name="connsiteY25" fmla="*/ 598715 h 696686"/>
                <a:gd name="connsiteX26" fmla="*/ 1154662 w 1840462"/>
                <a:gd name="connsiteY26" fmla="*/ 642257 h 696686"/>
                <a:gd name="connsiteX27" fmla="*/ 1176433 w 1840462"/>
                <a:gd name="connsiteY27" fmla="*/ 664029 h 696686"/>
                <a:gd name="connsiteX28" fmla="*/ 1252633 w 1840462"/>
                <a:gd name="connsiteY28" fmla="*/ 674915 h 696686"/>
                <a:gd name="connsiteX29" fmla="*/ 1285290 w 1840462"/>
                <a:gd name="connsiteY29" fmla="*/ 685800 h 696686"/>
                <a:gd name="connsiteX30" fmla="*/ 1448576 w 1840462"/>
                <a:gd name="connsiteY30" fmla="*/ 696686 h 696686"/>
                <a:gd name="connsiteX31" fmla="*/ 1600976 w 1840462"/>
                <a:gd name="connsiteY31" fmla="*/ 685800 h 696686"/>
                <a:gd name="connsiteX32" fmla="*/ 1655405 w 1840462"/>
                <a:gd name="connsiteY32" fmla="*/ 653143 h 696686"/>
                <a:gd name="connsiteX33" fmla="*/ 1688062 w 1840462"/>
                <a:gd name="connsiteY33" fmla="*/ 642257 h 696686"/>
                <a:gd name="connsiteX34" fmla="*/ 1720719 w 1840462"/>
                <a:gd name="connsiteY34" fmla="*/ 620486 h 696686"/>
                <a:gd name="connsiteX35" fmla="*/ 1742490 w 1840462"/>
                <a:gd name="connsiteY35" fmla="*/ 587829 h 696686"/>
                <a:gd name="connsiteX36" fmla="*/ 1775147 w 1840462"/>
                <a:gd name="connsiteY36" fmla="*/ 576943 h 696686"/>
                <a:gd name="connsiteX37" fmla="*/ 1786033 w 1840462"/>
                <a:gd name="connsiteY37" fmla="*/ 544286 h 696686"/>
                <a:gd name="connsiteX38" fmla="*/ 1807805 w 1840462"/>
                <a:gd name="connsiteY38" fmla="*/ 511629 h 696686"/>
                <a:gd name="connsiteX39" fmla="*/ 1829576 w 1840462"/>
                <a:gd name="connsiteY39" fmla="*/ 446315 h 696686"/>
                <a:gd name="connsiteX40" fmla="*/ 1840462 w 1840462"/>
                <a:gd name="connsiteY40" fmla="*/ 413657 h 696686"/>
                <a:gd name="connsiteX41" fmla="*/ 1829576 w 1840462"/>
                <a:gd name="connsiteY41" fmla="*/ 250372 h 69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40462" h="696686">
                  <a:moveTo>
                    <a:pt x="33433" y="511629"/>
                  </a:moveTo>
                  <a:cubicBezTo>
                    <a:pt x="28583" y="482530"/>
                    <a:pt x="19266" y="422301"/>
                    <a:pt x="11662" y="391886"/>
                  </a:cubicBezTo>
                  <a:cubicBezTo>
                    <a:pt x="8879" y="380754"/>
                    <a:pt x="4405" y="370115"/>
                    <a:pt x="776" y="359229"/>
                  </a:cubicBezTo>
                  <a:cubicBezTo>
                    <a:pt x="8405" y="237168"/>
                    <a:pt x="-19689" y="218801"/>
                    <a:pt x="33433" y="152400"/>
                  </a:cubicBezTo>
                  <a:cubicBezTo>
                    <a:pt x="39844" y="144386"/>
                    <a:pt x="46404" y="135909"/>
                    <a:pt x="55205" y="130629"/>
                  </a:cubicBezTo>
                  <a:cubicBezTo>
                    <a:pt x="65044" y="124725"/>
                    <a:pt x="76976" y="123372"/>
                    <a:pt x="87862" y="119743"/>
                  </a:cubicBezTo>
                  <a:cubicBezTo>
                    <a:pt x="95555" y="108203"/>
                    <a:pt x="115892" y="73072"/>
                    <a:pt x="131405" y="65315"/>
                  </a:cubicBezTo>
                  <a:cubicBezTo>
                    <a:pt x="151931" y="55052"/>
                    <a:pt x="174948" y="50800"/>
                    <a:pt x="196719" y="43543"/>
                  </a:cubicBezTo>
                  <a:lnTo>
                    <a:pt x="262033" y="21772"/>
                  </a:lnTo>
                  <a:cubicBezTo>
                    <a:pt x="272919" y="18143"/>
                    <a:pt x="283438" y="13136"/>
                    <a:pt x="294690" y="10886"/>
                  </a:cubicBezTo>
                  <a:lnTo>
                    <a:pt x="349119" y="0"/>
                  </a:lnTo>
                  <a:cubicBezTo>
                    <a:pt x="414433" y="3629"/>
                    <a:pt x="479942" y="4684"/>
                    <a:pt x="545062" y="10886"/>
                  </a:cubicBezTo>
                  <a:cubicBezTo>
                    <a:pt x="583940" y="14589"/>
                    <a:pt x="580854" y="29827"/>
                    <a:pt x="610376" y="54429"/>
                  </a:cubicBezTo>
                  <a:cubicBezTo>
                    <a:pt x="620427" y="62804"/>
                    <a:pt x="632817" y="68027"/>
                    <a:pt x="643033" y="76200"/>
                  </a:cubicBezTo>
                  <a:cubicBezTo>
                    <a:pt x="696898" y="119292"/>
                    <a:pt x="629995" y="74048"/>
                    <a:pt x="686576" y="130629"/>
                  </a:cubicBezTo>
                  <a:cubicBezTo>
                    <a:pt x="695827" y="139880"/>
                    <a:pt x="708347" y="145143"/>
                    <a:pt x="719233" y="152400"/>
                  </a:cubicBezTo>
                  <a:lnTo>
                    <a:pt x="762776" y="217715"/>
                  </a:lnTo>
                  <a:cubicBezTo>
                    <a:pt x="770033" y="228601"/>
                    <a:pt x="775296" y="241121"/>
                    <a:pt x="784547" y="250372"/>
                  </a:cubicBezTo>
                  <a:lnTo>
                    <a:pt x="806319" y="272143"/>
                  </a:lnTo>
                  <a:cubicBezTo>
                    <a:pt x="833682" y="354231"/>
                    <a:pt x="796770" y="253044"/>
                    <a:pt x="838976" y="337457"/>
                  </a:cubicBezTo>
                  <a:cubicBezTo>
                    <a:pt x="844108" y="347720"/>
                    <a:pt x="841748" y="362001"/>
                    <a:pt x="849862" y="370115"/>
                  </a:cubicBezTo>
                  <a:cubicBezTo>
                    <a:pt x="857976" y="378229"/>
                    <a:pt x="871633" y="377372"/>
                    <a:pt x="882519" y="381000"/>
                  </a:cubicBezTo>
                  <a:cubicBezTo>
                    <a:pt x="912862" y="426516"/>
                    <a:pt x="920350" y="446998"/>
                    <a:pt x="958719" y="478972"/>
                  </a:cubicBezTo>
                  <a:cubicBezTo>
                    <a:pt x="968770" y="487347"/>
                    <a:pt x="981443" y="492229"/>
                    <a:pt x="991376" y="500743"/>
                  </a:cubicBezTo>
                  <a:cubicBezTo>
                    <a:pt x="1006961" y="514101"/>
                    <a:pt x="1023533" y="527207"/>
                    <a:pt x="1034919" y="544286"/>
                  </a:cubicBezTo>
                  <a:cubicBezTo>
                    <a:pt x="1051085" y="568535"/>
                    <a:pt x="1056303" y="580988"/>
                    <a:pt x="1078462" y="598715"/>
                  </a:cubicBezTo>
                  <a:cubicBezTo>
                    <a:pt x="1104105" y="619230"/>
                    <a:pt x="1124864" y="627358"/>
                    <a:pt x="1154662" y="642257"/>
                  </a:cubicBezTo>
                  <a:cubicBezTo>
                    <a:pt x="1161919" y="649514"/>
                    <a:pt x="1166697" y="660783"/>
                    <a:pt x="1176433" y="664029"/>
                  </a:cubicBezTo>
                  <a:cubicBezTo>
                    <a:pt x="1200774" y="672143"/>
                    <a:pt x="1227473" y="669883"/>
                    <a:pt x="1252633" y="674915"/>
                  </a:cubicBezTo>
                  <a:cubicBezTo>
                    <a:pt x="1263885" y="677165"/>
                    <a:pt x="1273886" y="684533"/>
                    <a:pt x="1285290" y="685800"/>
                  </a:cubicBezTo>
                  <a:cubicBezTo>
                    <a:pt x="1339506" y="691824"/>
                    <a:pt x="1394147" y="693057"/>
                    <a:pt x="1448576" y="696686"/>
                  </a:cubicBezTo>
                  <a:cubicBezTo>
                    <a:pt x="1499376" y="693057"/>
                    <a:pt x="1550395" y="691751"/>
                    <a:pt x="1600976" y="685800"/>
                  </a:cubicBezTo>
                  <a:cubicBezTo>
                    <a:pt x="1652121" y="679783"/>
                    <a:pt x="1617692" y="675772"/>
                    <a:pt x="1655405" y="653143"/>
                  </a:cubicBezTo>
                  <a:cubicBezTo>
                    <a:pt x="1665244" y="647239"/>
                    <a:pt x="1677799" y="647389"/>
                    <a:pt x="1688062" y="642257"/>
                  </a:cubicBezTo>
                  <a:cubicBezTo>
                    <a:pt x="1699764" y="636406"/>
                    <a:pt x="1709833" y="627743"/>
                    <a:pt x="1720719" y="620486"/>
                  </a:cubicBezTo>
                  <a:cubicBezTo>
                    <a:pt x="1727976" y="609600"/>
                    <a:pt x="1732274" y="596002"/>
                    <a:pt x="1742490" y="587829"/>
                  </a:cubicBezTo>
                  <a:cubicBezTo>
                    <a:pt x="1751450" y="580661"/>
                    <a:pt x="1767033" y="585057"/>
                    <a:pt x="1775147" y="576943"/>
                  </a:cubicBezTo>
                  <a:cubicBezTo>
                    <a:pt x="1783261" y="568829"/>
                    <a:pt x="1780901" y="554549"/>
                    <a:pt x="1786033" y="544286"/>
                  </a:cubicBezTo>
                  <a:cubicBezTo>
                    <a:pt x="1791884" y="532584"/>
                    <a:pt x="1800548" y="522515"/>
                    <a:pt x="1807805" y="511629"/>
                  </a:cubicBezTo>
                  <a:lnTo>
                    <a:pt x="1829576" y="446315"/>
                  </a:lnTo>
                  <a:lnTo>
                    <a:pt x="1840462" y="413657"/>
                  </a:lnTo>
                  <a:cubicBezTo>
                    <a:pt x="1825471" y="308720"/>
                    <a:pt x="1829576" y="363115"/>
                    <a:pt x="1829576" y="25037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lowchart: Magnetic Disk 8"/>
          <p:cNvSpPr/>
          <p:nvPr/>
        </p:nvSpPr>
        <p:spPr>
          <a:xfrm rot="10800000">
            <a:off x="3984171" y="4615542"/>
            <a:ext cx="163286" cy="97971"/>
          </a:xfrm>
          <a:prstGeom prst="flowChartMagneticDisk">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9211428" y="4094874"/>
            <a:ext cx="1987927" cy="2229726"/>
            <a:chOff x="9211428" y="4094874"/>
            <a:chExt cx="1987927" cy="2229726"/>
          </a:xfrm>
        </p:grpSpPr>
        <p:sp>
          <p:nvSpPr>
            <p:cNvPr id="48" name="Oval 47"/>
            <p:cNvSpPr/>
            <p:nvPr/>
          </p:nvSpPr>
          <p:spPr>
            <a:xfrm>
              <a:off x="9601200" y="4811486"/>
              <a:ext cx="1143000" cy="11430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9211428" y="4094874"/>
              <a:ext cx="1987927" cy="2229726"/>
              <a:chOff x="8194895" y="1438760"/>
              <a:chExt cx="2667004" cy="2991402"/>
            </a:xfrm>
          </p:grpSpPr>
          <p:grpSp>
            <p:nvGrpSpPr>
              <p:cNvPr id="49" name="Group 48"/>
              <p:cNvGrpSpPr/>
              <p:nvPr/>
            </p:nvGrpSpPr>
            <p:grpSpPr>
              <a:xfrm>
                <a:off x="8194895" y="1839362"/>
                <a:ext cx="2667004" cy="2590800"/>
                <a:chOff x="533400" y="457200"/>
                <a:chExt cx="2667004" cy="2590800"/>
              </a:xfrm>
            </p:grpSpPr>
            <p:sp>
              <p:nvSpPr>
                <p:cNvPr id="50" name="Donut 49"/>
                <p:cNvSpPr/>
                <p:nvPr/>
              </p:nvSpPr>
              <p:spPr>
                <a:xfrm>
                  <a:off x="533400" y="457200"/>
                  <a:ext cx="2590800" cy="2590800"/>
                </a:xfrm>
                <a:prstGeom prst="don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Flowchart: Manual Operation 50"/>
                <p:cNvSpPr/>
                <p:nvPr/>
              </p:nvSpPr>
              <p:spPr>
                <a:xfrm rot="5690331">
                  <a:off x="2285144" y="1370668"/>
                  <a:ext cx="990600" cy="839920"/>
                </a:xfrm>
                <a:prstGeom prst="flowChartManualOperat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Manual Operation 51"/>
                <p:cNvSpPr/>
                <p:nvPr/>
              </p:nvSpPr>
              <p:spPr>
                <a:xfrm rot="20472021">
                  <a:off x="984479" y="479351"/>
                  <a:ext cx="990600" cy="784673"/>
                </a:xfrm>
                <a:prstGeom prst="flowChartManualOperat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Manual Operation 52"/>
                <p:cNvSpPr/>
                <p:nvPr/>
              </p:nvSpPr>
              <p:spPr>
                <a:xfrm rot="12441676">
                  <a:off x="899448" y="2191687"/>
                  <a:ext cx="990600" cy="774405"/>
                </a:xfrm>
                <a:prstGeom prst="flowChartManualOperat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8577712" y="1438760"/>
                <a:ext cx="1960522" cy="2270976"/>
                <a:chOff x="3369330" y="990600"/>
                <a:chExt cx="1891155" cy="2209575"/>
              </a:xfrm>
            </p:grpSpPr>
            <p:sp>
              <p:nvSpPr>
                <p:cNvPr id="55" name="Rounded Rectangle 54"/>
                <p:cNvSpPr/>
                <p:nvPr/>
              </p:nvSpPr>
              <p:spPr>
                <a:xfrm>
                  <a:off x="3969136" y="1851514"/>
                  <a:ext cx="473009" cy="109757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5745961">
                  <a:off x="4829111" y="2296036"/>
                  <a:ext cx="221193" cy="64155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rot="19242442">
                  <a:off x="4383575" y="1823704"/>
                  <a:ext cx="263635" cy="9702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828296" y="990600"/>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rot="8114643">
                  <a:off x="3369330" y="2096811"/>
                  <a:ext cx="1062605" cy="2588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rot="240782">
                  <a:off x="3453400" y="2446870"/>
                  <a:ext cx="221193" cy="75330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7" name="Double Wave 46"/>
            <p:cNvSpPr/>
            <p:nvPr/>
          </p:nvSpPr>
          <p:spPr>
            <a:xfrm>
              <a:off x="9916884" y="5431971"/>
              <a:ext cx="489857" cy="217714"/>
            </a:xfrm>
            <a:prstGeom prst="doubleWav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8062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2737"/>
          </a:xfrm>
          <a:prstGeom prst="rect">
            <a:avLst/>
          </a:prstGeom>
        </p:spPr>
      </p:pic>
      <p:sp>
        <p:nvSpPr>
          <p:cNvPr id="6" name="TextBox 5"/>
          <p:cNvSpPr txBox="1"/>
          <p:nvPr/>
        </p:nvSpPr>
        <p:spPr>
          <a:xfrm>
            <a:off x="-63375" y="0"/>
            <a:ext cx="12192000" cy="1015663"/>
          </a:xfrm>
          <a:prstGeom prst="rect">
            <a:avLst/>
          </a:prstGeom>
          <a:noFill/>
        </p:spPr>
        <p:txBody>
          <a:bodyPr wrap="square" rtlCol="0">
            <a:spAutoFit/>
          </a:bodyPr>
          <a:lstStyle/>
          <a:p>
            <a:pPr algn="ctr"/>
            <a:r>
              <a:rPr lang="en-US" sz="6000" dirty="0">
                <a:latin typeface="Georgia" pitchFamily="18" charset="0"/>
              </a:rPr>
              <a:t>Belief and Faith</a:t>
            </a:r>
            <a:endParaRPr lang="en-US" sz="4400" dirty="0">
              <a:latin typeface="Georgia" pitchFamily="18" charset="0"/>
            </a:endParaRPr>
          </a:p>
        </p:txBody>
      </p:sp>
      <p:sp>
        <p:nvSpPr>
          <p:cNvPr id="14" name="Rectangle 13"/>
          <p:cNvSpPr/>
          <p:nvPr/>
        </p:nvSpPr>
        <p:spPr>
          <a:xfrm>
            <a:off x="0" y="6488668"/>
            <a:ext cx="7034543" cy="369332"/>
          </a:xfrm>
          <a:prstGeom prst="rect">
            <a:avLst/>
          </a:prstGeom>
        </p:spPr>
        <p:txBody>
          <a:bodyPr wrap="square">
            <a:spAutoFit/>
          </a:bodyPr>
          <a:lstStyle/>
          <a:p>
            <a:r>
              <a:rPr lang="en-US" dirty="0"/>
              <a:t>Romans 1:17; Acts 16:30-33; Romans 6:1-11; 1 Corinthians 6:9-11</a:t>
            </a:r>
          </a:p>
        </p:txBody>
      </p:sp>
      <p:sp>
        <p:nvSpPr>
          <p:cNvPr id="3" name="Rectangle 2"/>
          <p:cNvSpPr/>
          <p:nvPr/>
        </p:nvSpPr>
        <p:spPr>
          <a:xfrm>
            <a:off x="1168219" y="1599162"/>
            <a:ext cx="4212772" cy="3785652"/>
          </a:xfrm>
          <a:prstGeom prst="rect">
            <a:avLst/>
          </a:prstGeom>
        </p:spPr>
        <p:txBody>
          <a:bodyPr wrap="square">
            <a:spAutoFit/>
          </a:bodyPr>
          <a:lstStyle/>
          <a:p>
            <a:r>
              <a:rPr lang="en-US" sz="2400" dirty="0"/>
              <a:t>Wholehearted acceptance of and trust in Him as the One who offered Himself in Atonement for our sins. </a:t>
            </a:r>
          </a:p>
          <a:p>
            <a:endParaRPr lang="en-US" sz="2400" dirty="0"/>
          </a:p>
          <a:p>
            <a:r>
              <a:rPr lang="en-US" sz="2400" dirty="0"/>
              <a:t>This deep trust leads to a life of faithfulness, manifested by repenting of sins, being baptized, and trying to live as Jesus Christ taught.</a:t>
            </a:r>
          </a:p>
        </p:txBody>
      </p:sp>
      <p:sp>
        <p:nvSpPr>
          <p:cNvPr id="4" name="Rectangle 3"/>
          <p:cNvSpPr/>
          <p:nvPr/>
        </p:nvSpPr>
        <p:spPr>
          <a:xfrm>
            <a:off x="5725886" y="1357653"/>
            <a:ext cx="4636344" cy="1569660"/>
          </a:xfrm>
          <a:prstGeom prst="rect">
            <a:avLst/>
          </a:prstGeom>
        </p:spPr>
        <p:txBody>
          <a:bodyPr wrap="square">
            <a:spAutoFit/>
          </a:bodyPr>
          <a:lstStyle/>
          <a:p>
            <a:r>
              <a:rPr lang="en-US" sz="2400" i="1" dirty="0">
                <a:solidFill>
                  <a:schemeClr val="accent1">
                    <a:lumMod val="75000"/>
                  </a:schemeClr>
                </a:solidFill>
              </a:rPr>
              <a:t>“Faith in Jesus Christ … is manifested in a life of obedience to the laws and ordinances of the gospel and service to Christ” </a:t>
            </a:r>
          </a:p>
        </p:txBody>
      </p:sp>
      <p:grpSp>
        <p:nvGrpSpPr>
          <p:cNvPr id="34" name="Group 33"/>
          <p:cNvGrpSpPr/>
          <p:nvPr/>
        </p:nvGrpSpPr>
        <p:grpSpPr>
          <a:xfrm>
            <a:off x="6477000" y="3107871"/>
            <a:ext cx="3794352" cy="2956606"/>
            <a:chOff x="5954486" y="3412671"/>
            <a:chExt cx="3794352" cy="2956606"/>
          </a:xfrm>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7045" y="3412671"/>
              <a:ext cx="3791793" cy="2737757"/>
            </a:xfrm>
            <a:prstGeom prst="rect">
              <a:avLst/>
            </a:prstGeom>
          </p:spPr>
        </p:pic>
        <p:sp>
          <p:nvSpPr>
            <p:cNvPr id="80" name="Rectangle 79"/>
            <p:cNvSpPr/>
            <p:nvPr/>
          </p:nvSpPr>
          <p:spPr>
            <a:xfrm>
              <a:off x="5954486" y="6107667"/>
              <a:ext cx="2244829" cy="261610"/>
            </a:xfrm>
            <a:prstGeom prst="rect">
              <a:avLst/>
            </a:prstGeom>
          </p:spPr>
          <p:txBody>
            <a:bodyPr wrap="square">
              <a:spAutoFit/>
            </a:bodyPr>
            <a:lstStyle/>
            <a:p>
              <a:r>
                <a:rPr lang="en-US" sz="1100" dirty="0" err="1"/>
                <a:t>Yongsung</a:t>
              </a:r>
              <a:r>
                <a:rPr lang="en-US" sz="1100" dirty="0"/>
                <a:t> Kim</a:t>
              </a:r>
            </a:p>
          </p:txBody>
        </p:sp>
      </p:grpSp>
    </p:spTree>
    <p:extLst>
      <p:ext uri="{BB962C8B-B14F-4D97-AF65-F5344CB8AC3E}">
        <p14:creationId xmlns:p14="http://schemas.microsoft.com/office/powerpoint/2010/main" val="133830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2737"/>
          </a:xfrm>
          <a:prstGeom prst="rect">
            <a:avLst/>
          </a:prstGeom>
        </p:spPr>
      </p:pic>
      <p:sp>
        <p:nvSpPr>
          <p:cNvPr id="7" name="Rectangle 6"/>
          <p:cNvSpPr/>
          <p:nvPr/>
        </p:nvSpPr>
        <p:spPr>
          <a:xfrm>
            <a:off x="2716041" y="97388"/>
            <a:ext cx="6762938" cy="1200329"/>
          </a:xfrm>
          <a:prstGeom prst="rect">
            <a:avLst/>
          </a:prstGeom>
        </p:spPr>
        <p:txBody>
          <a:bodyPr wrap="square">
            <a:spAutoFit/>
          </a:bodyPr>
          <a:lstStyle/>
          <a:p>
            <a:pPr algn="ctr"/>
            <a:r>
              <a:rPr lang="en-US" sz="2400" dirty="0">
                <a:solidFill>
                  <a:srgbClr val="333333"/>
                </a:solidFill>
                <a:latin typeface="Open Sans"/>
              </a:rPr>
              <a:t>“What Christ desires from each of us is surrender, complete and total—a voluntary gift of trust, faith, and love.”</a:t>
            </a:r>
            <a:endParaRPr lang="en-US" sz="2400" dirty="0"/>
          </a:p>
        </p:txBody>
      </p:sp>
      <p:sp>
        <p:nvSpPr>
          <p:cNvPr id="16" name="Rectangle 15"/>
          <p:cNvSpPr/>
          <p:nvPr/>
        </p:nvSpPr>
        <p:spPr>
          <a:xfrm>
            <a:off x="259532" y="1370452"/>
            <a:ext cx="6096000" cy="3139321"/>
          </a:xfrm>
          <a:prstGeom prst="rect">
            <a:avLst/>
          </a:prstGeom>
        </p:spPr>
        <p:txBody>
          <a:bodyPr>
            <a:spAutoFit/>
          </a:bodyPr>
          <a:lstStyle/>
          <a:p>
            <a:r>
              <a:rPr lang="en-US" dirty="0">
                <a:solidFill>
                  <a:srgbClr val="333333"/>
                </a:solidFill>
                <a:latin typeface="Open Sans"/>
              </a:rPr>
              <a:t>“Christ says, ‘Give me All. I don’t want so much of your time and so much of your money and so much of your work: I want You. </a:t>
            </a:r>
          </a:p>
          <a:p>
            <a:endParaRPr lang="en-US" dirty="0">
              <a:solidFill>
                <a:srgbClr val="333333"/>
              </a:solidFill>
              <a:latin typeface="Open Sans"/>
            </a:endParaRPr>
          </a:p>
          <a:p>
            <a:r>
              <a:rPr lang="en-US" dirty="0">
                <a:solidFill>
                  <a:srgbClr val="333333"/>
                </a:solidFill>
                <a:latin typeface="Open Sans"/>
              </a:rPr>
              <a:t>“…No half-measures are any good. I don’t want to cut off a branch here and a branch there, I want to have the whole tree down. … Hand over the whole natural self, all the desires which you think innocent as well as the ones you think wicked—the whole outfit. I will give you a new self instead. In fact, I will give you Myself: my own will shall become yours.’” (7)</a:t>
            </a:r>
            <a:endParaRPr lang="en-US" dirty="0"/>
          </a:p>
        </p:txBody>
      </p:sp>
      <p:sp>
        <p:nvSpPr>
          <p:cNvPr id="5" name="Rectangle 4"/>
          <p:cNvSpPr/>
          <p:nvPr/>
        </p:nvSpPr>
        <p:spPr>
          <a:xfrm>
            <a:off x="5736879" y="4817900"/>
            <a:ext cx="6096000" cy="1754326"/>
          </a:xfrm>
          <a:prstGeom prst="rect">
            <a:avLst/>
          </a:prstGeom>
        </p:spPr>
        <p:txBody>
          <a:bodyPr>
            <a:spAutoFit/>
          </a:bodyPr>
          <a:lstStyle/>
          <a:p>
            <a:r>
              <a:rPr lang="en-US" dirty="0">
                <a:solidFill>
                  <a:srgbClr val="333333"/>
                </a:solidFill>
                <a:latin typeface="Open Sans"/>
              </a:rPr>
              <a:t>A little girl, misquoting the twenty-third Psalm, put everything in perspective. She said, “The Lord is my shepherd. That’s all I want!” </a:t>
            </a:r>
          </a:p>
          <a:p>
            <a:endParaRPr lang="en-US" dirty="0">
              <a:solidFill>
                <a:srgbClr val="333333"/>
              </a:solidFill>
              <a:latin typeface="Open Sans"/>
            </a:endParaRPr>
          </a:p>
          <a:p>
            <a:r>
              <a:rPr lang="en-US" dirty="0">
                <a:solidFill>
                  <a:srgbClr val="333333"/>
                </a:solidFill>
                <a:latin typeface="Open Sans"/>
              </a:rPr>
              <a:t>What more could anyone want? What could be more desirable than to “look unto [Jesus] in every thought”? </a:t>
            </a:r>
            <a:endParaRPr lang="en-US" dirty="0"/>
          </a:p>
        </p:txBody>
      </p:sp>
      <p:sp>
        <p:nvSpPr>
          <p:cNvPr id="8" name="Rectangle 7"/>
          <p:cNvSpPr/>
          <p:nvPr/>
        </p:nvSpPr>
        <p:spPr>
          <a:xfrm>
            <a:off x="11557233" y="6367779"/>
            <a:ext cx="466794" cy="369332"/>
          </a:xfrm>
          <a:prstGeom prst="rect">
            <a:avLst/>
          </a:prstGeom>
        </p:spPr>
        <p:txBody>
          <a:bodyPr wrap="none">
            <a:spAutoFit/>
          </a:bodyPr>
          <a:lstStyle/>
          <a:p>
            <a:r>
              <a:rPr lang="en-US" dirty="0">
                <a:solidFill>
                  <a:srgbClr val="333333"/>
                </a:solidFill>
                <a:latin typeface="Open Sans"/>
              </a:rPr>
              <a:t>(6)</a:t>
            </a:r>
            <a:endParaRPr lang="en-US"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016" t="25238" r="15714" b="19365"/>
          <a:stretch/>
        </p:blipFill>
        <p:spPr>
          <a:xfrm>
            <a:off x="2837591" y="4528457"/>
            <a:ext cx="2503715" cy="2275511"/>
          </a:xfrm>
          <a:prstGeom prst="rect">
            <a:avLst/>
          </a:prstGeom>
        </p:spPr>
      </p:pic>
      <p:pic>
        <p:nvPicPr>
          <p:cNvPr id="1026" name="Picture 2" descr="Image result for Robert L Back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0220" y="125185"/>
            <a:ext cx="973761" cy="12464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s. lewi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599" y="111806"/>
            <a:ext cx="874033" cy="12642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jesus christ l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0695" y="1287009"/>
            <a:ext cx="2546852" cy="3241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04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animEffect transition="in" filter="fade">
                                      <p:cBhvr>
                                        <p:cTn id="9" dur="500"/>
                                        <p:tgtEl>
                                          <p:spTgt spid="102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6">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030"/>
                                        </p:tgtEl>
                                        <p:attrNameLst>
                                          <p:attrName>style.visibility</p:attrName>
                                        </p:attrNameLst>
                                      </p:cBhvr>
                                      <p:to>
                                        <p:strVal val="visible"/>
                                      </p:to>
                                    </p:set>
                                    <p:animEffect transition="in" filter="fade">
                                      <p:cBhvr>
                                        <p:cTn id="16" dur="500"/>
                                        <p:tgtEl>
                                          <p:spTgt spid="103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892</TotalTime>
  <Words>4157</Words>
  <Application>Microsoft Office PowerPoint</Application>
  <PresentationFormat>Widescreen</PresentationFormat>
  <Paragraphs>267</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Palatino</vt:lpstr>
      <vt:lpstr>Arial</vt:lpstr>
      <vt:lpstr>Abadi</vt:lpstr>
      <vt:lpstr>Calibri Light</vt:lpstr>
      <vt:lpstr>Calibri</vt:lpstr>
      <vt:lpstr>Georgia</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102</cp:revision>
  <dcterms:created xsi:type="dcterms:W3CDTF">2016-05-16T13:36:31Z</dcterms:created>
  <dcterms:modified xsi:type="dcterms:W3CDTF">2020-09-04T17:30:41Z</dcterms:modified>
</cp:coreProperties>
</file>