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Happy Monkey" panose="02000500000000020004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D5B5-05CF-44FB-A792-FFBEC7D44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0A0D0-8650-4858-AE31-5E36D9201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31AA-7CF6-4F5C-BC19-622DFD16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5B16-4A0B-4022-80F4-E8C9B93E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F81F-6CF1-4898-9262-5FEB01D9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368D-C58E-41D7-A10E-D8B6B57D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276D3-8CAE-4443-84CF-444F43C34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4E7A-A54B-46A8-9621-348AFC44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4EE0-1090-4F6A-B0E0-E6613C9D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FC94-21F7-4EA3-B204-2127B650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5CFC5-F081-4FE6-82D3-A55BD1243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D00AA-314E-4238-9BE0-7287FCBFE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9C8B-2C71-43C8-816D-42B56A7A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5E40-5F29-40D6-BCB0-3EBF82B4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E0B2-CFF8-4122-8130-A16C271B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A567-A8A2-4538-9F00-71B005CE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513E-C4B3-41F8-9D67-BFAA15FC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515-0722-4444-8AE4-864DC762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89AD-D2CB-44BD-BCD2-03947BCE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FB3C7-0F54-46AA-9C76-D0AC87F9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555E-CBF6-4628-B234-275F47A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ADCD-DC08-492D-B1AF-708B5D86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0FC4-BE1F-4D9B-ADCF-CE32236D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3F6F-5127-4BFD-B280-871C7850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4D7ED-86B8-4346-96BD-B1DA3F23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D92E-410F-4121-B955-F850E02D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6723-8417-4777-AAAF-C76B85561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9583-8C0A-447D-9A49-31F1985CB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6AB1F-7D3A-47F8-94A7-F07C88E6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CA48C-8311-4CD8-9036-6A25290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DF772-B899-4FF5-ABAC-BB317B77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FF1F-6A8A-45DC-9F26-D4DEC87E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D64AD-3613-431B-B054-23339133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D4F8E-ECE7-41E6-BB3B-B11B92EF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D809D-22E0-4D06-AD86-BD683068B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B33C0-0637-4B1D-8FB9-D5A367CEA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B081B-5E36-452C-B79D-B3F2A7C0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9B446-8526-482E-9930-637C2F9B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E9C1B-3FB9-48EE-9791-F18A3BD6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A843-CC3C-4315-88E0-DC1085C7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C3FA-2FCE-40B8-B638-B34D21F2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7F4C8-A189-4E31-9F50-65B7CC1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18C32-4890-4CB6-A625-A2873E2E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79B0-5F89-4566-9D8F-54243225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8D1E8-6D8B-4FE3-B662-03E77B2B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A665-40EC-4506-9484-DF606681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A593-9E89-4D2D-8B08-9940D7E1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A821-5875-4D2C-95F9-6D6576D2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7076D-F5FB-47B0-ACDC-D90C22E24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62D82-EB6E-49A0-9AF7-BD98726D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1BAD2-CEC0-416A-9037-DACE96AC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8262C-88A4-4BD2-B99A-B1A241AC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EC49-8732-48E3-BB12-C02528F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BF19C-5C5E-46F7-969D-B0249A567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35F1-3056-4FBF-905C-282876B28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571F-BF42-4582-A1D4-A623EFF6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462B4-4366-49D1-A1C9-8C6B7A79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79604-C067-4B48-A593-B6D537C1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95E7E-B54F-41DC-B145-DA6B39C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92A33-D38C-4502-984F-BB13C063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D876F-734B-4B11-AC90-4372339E2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D0F0-5C85-44ED-A3F3-A5B66BC325E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2410-C84F-4D23-8BF6-851EAE780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C2E7-271C-49BD-B1C5-5CF9A9C5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33FA-A08C-4833-B116-7C13834D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 rot="486980">
            <a:off x="3888708" y="2938774"/>
            <a:ext cx="4687182" cy="3606412"/>
            <a:chOff x="2286000" y="1716191"/>
            <a:chExt cx="4687182" cy="3606412"/>
          </a:xfrm>
        </p:grpSpPr>
        <p:sp>
          <p:nvSpPr>
            <p:cNvPr id="5" name="Donut 4"/>
            <p:cNvSpPr/>
            <p:nvPr/>
          </p:nvSpPr>
          <p:spPr>
            <a:xfrm>
              <a:off x="5296782" y="3168988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Sort 5"/>
            <p:cNvSpPr/>
            <p:nvPr/>
          </p:nvSpPr>
          <p:spPr>
            <a:xfrm rot="3954982">
              <a:off x="3702497" y="2076207"/>
              <a:ext cx="1316124" cy="2996674"/>
            </a:xfrm>
            <a:prstGeom prst="flowChartSor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nut 6"/>
            <p:cNvSpPr/>
            <p:nvPr/>
          </p:nvSpPr>
          <p:spPr>
            <a:xfrm>
              <a:off x="2286000" y="3303246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4460789" y="4092019"/>
              <a:ext cx="609600" cy="609600"/>
            </a:xfrm>
            <a:prstGeom prst="donut">
              <a:avLst>
                <a:gd name="adj" fmla="val 174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20488730">
              <a:off x="4135441" y="2119517"/>
              <a:ext cx="106222" cy="206512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20488730">
              <a:off x="5731664" y="1716191"/>
              <a:ext cx="147242" cy="253591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15457971">
              <a:off x="5133339" y="1523549"/>
              <a:ext cx="152167" cy="70623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5713020">
              <a:off x="3578668" y="1819384"/>
              <a:ext cx="152401" cy="70445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19456692">
              <a:off x="4694597" y="4099849"/>
              <a:ext cx="125739" cy="54914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20004731">
              <a:off x="4617856" y="4477861"/>
              <a:ext cx="327018" cy="28218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2648527" y="4181196"/>
              <a:ext cx="609600" cy="1141407"/>
              <a:chOff x="2648527" y="4030957"/>
              <a:chExt cx="609600" cy="1141407"/>
            </a:xfrm>
          </p:grpSpPr>
          <p:sp>
            <p:nvSpPr>
              <p:cNvPr id="14" name="Rounded Rectangle 13"/>
              <p:cNvSpPr/>
              <p:nvPr/>
            </p:nvSpPr>
            <p:spPr>
              <a:xfrm rot="550948">
                <a:off x="2908927" y="4030957"/>
                <a:ext cx="94429" cy="777263"/>
              </a:xfrm>
              <a:prstGeom prst="roundRect">
                <a:avLst>
                  <a:gd name="adj" fmla="val 2207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nut 17"/>
              <p:cNvSpPr/>
              <p:nvPr/>
            </p:nvSpPr>
            <p:spPr>
              <a:xfrm>
                <a:off x="2648527" y="4562764"/>
                <a:ext cx="609600" cy="609600"/>
              </a:xfrm>
              <a:prstGeom prst="donut">
                <a:avLst>
                  <a:gd name="adj" fmla="val 3411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863273" y="4800600"/>
                <a:ext cx="161636" cy="1616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84515" y="745830"/>
            <a:ext cx="8107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appy Monkey" panose="02000500000000020004" pitchFamily="2" charset="0"/>
                <a:cs typeface="Kingthings Lickorishe" pitchFamily="18" charset="0"/>
              </a:rPr>
              <a:t>The Law of Moses Prepares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Happy Monkey" panose="02000500000000020004" pitchFamily="2" charset="0"/>
                <a:cs typeface="Kingthings Lickorishe" pitchFamily="18" charset="0"/>
              </a:rPr>
              <a:t>Galatians 3-6</a:t>
            </a:r>
          </a:p>
        </p:txBody>
      </p:sp>
      <p:sp>
        <p:nvSpPr>
          <p:cNvPr id="20" name="Footer Placeholder 14">
            <a:extLst>
              <a:ext uri="{FF2B5EF4-FFF2-40B4-BE49-F238E27FC236}">
                <a16:creationId xmlns:a16="http://schemas.microsoft.com/office/drawing/2014/main" id="{92DCBE90-4141-4B2C-B669-033F0EA2189E}"/>
              </a:ext>
            </a:extLst>
          </p:cNvPr>
          <p:cNvSpPr>
            <a:spLocks noGrp="1"/>
          </p:cNvSpPr>
          <p:nvPr/>
        </p:nvSpPr>
        <p:spPr>
          <a:xfrm>
            <a:off x="-11669" y="6430358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0EECE6-AB58-47EC-BF55-D5FE16539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266" y="1143000"/>
            <a:ext cx="5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Lower Law= The Law of Moses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72440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Higher Law=Yet to come in the event of Jesus Christ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Law of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143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Moses testified of Christ and other prophets, yet the people did not believe Moses therefore they were not prepared to receive Christ.”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32150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Mark E. Peterson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6C804-9BFD-4DAE-B88E-3695C50EF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37666"/>
            <a:ext cx="24003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EFFE65-74DA-47DA-86B6-955512B1E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066801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to eat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How to celebrate an occasion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		Rituals such as sacrifices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				How to Pray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Types of Laws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55626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“Behold, I am he that gave the law, and I am he who covenanted with my people Israel…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6A4A4-BF92-4ADC-9CB8-20F3FAC0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71" y="533331"/>
            <a:ext cx="2133600" cy="1926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9688B-07C5-4FED-BEF5-D769E88B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48" y="3395922"/>
            <a:ext cx="2390775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ECD6D-7050-49F1-85CF-8ED1F5083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85" y="2599625"/>
            <a:ext cx="1516566" cy="2047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0B502B-D3AD-4F0B-9C7D-2AF0D9CAE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97" y="2883586"/>
            <a:ext cx="1796806" cy="227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B0E348-ACB8-4DA7-B24B-9F933BD60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Law Fulfilled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0668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“Behold, I am he that gave the law, and I am he who covenanted with my people Israel…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6626" y="4337847"/>
            <a:ext cx="5289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…therefore, the law in me is fulfilled, for I have come to </a:t>
            </a:r>
            <a:r>
              <a:rPr lang="en-US" sz="2800" dirty="0" err="1">
                <a:solidFill>
                  <a:schemeClr val="bg1"/>
                </a:solidFill>
              </a:rPr>
              <a:t>fulfil</a:t>
            </a:r>
            <a:r>
              <a:rPr lang="en-US" sz="2800" dirty="0">
                <a:solidFill>
                  <a:schemeClr val="bg1"/>
                </a:solidFill>
              </a:rPr>
              <a:t> the law; therefore it hath an end.”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261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 Nephi 15:5	</a:t>
            </a:r>
          </a:p>
        </p:txBody>
      </p:sp>
      <p:pic>
        <p:nvPicPr>
          <p:cNvPr id="10" name="Picture 2" descr="http://4.bp.blogspot.com/-9hfPwZTDk_A/TZCLDEzv0vI/AAAAAAAADA8/Fa5xL0Gmx08/s1600/Eucharist+bread+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762000"/>
            <a:ext cx="2246114" cy="3352800"/>
          </a:xfrm>
          <a:prstGeom prst="rect">
            <a:avLst/>
          </a:prstGeom>
          <a:noFill/>
        </p:spPr>
      </p:pic>
      <p:pic>
        <p:nvPicPr>
          <p:cNvPr id="11" name="Picture 2" descr="http://www.letsbreakbread.biz/files/jesus_breaking_br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3244088" cy="197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E440DC-2A7D-4FAB-BA4D-016011437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6764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“When Christ came there was no need for a tutor (law) for it had filled its purpose”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8808" y="4899898"/>
            <a:ext cx="5983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“Wherefore the law was our schoolmaster to bring us unto Christ, that we might be justified by faith.”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Schoolmaster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31471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81977-2450-408D-BEF8-F0661C1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7045"/>
            <a:ext cx="2846119" cy="372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1A3298-0E03-4C9F-B8A4-D8805090F9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0565" y="2354284"/>
            <a:ext cx="4145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Paul wanted the Galatian Saints to understand that the blessings of the gospel are superior to what the law Moses offered.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Superior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FFBC8-AAF6-43C4-AE2C-68002E1D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78" y="1142999"/>
            <a:ext cx="4145561" cy="55166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F57F8F-75C0-4E96-BEB8-BCCC716A93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67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80060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“But after that faith is come, we are no longer under a schoolmaster.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Higher Gospel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18559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3:25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4267200" y="1600200"/>
            <a:ext cx="4730578" cy="3074646"/>
            <a:chOff x="2625811" y="3146981"/>
            <a:chExt cx="4730578" cy="3074646"/>
          </a:xfrm>
        </p:grpSpPr>
        <p:sp>
          <p:nvSpPr>
            <p:cNvPr id="10" name="Donut 9"/>
            <p:cNvSpPr/>
            <p:nvPr/>
          </p:nvSpPr>
          <p:spPr>
            <a:xfrm>
              <a:off x="5679989" y="4520513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Sort 10"/>
            <p:cNvSpPr/>
            <p:nvPr/>
          </p:nvSpPr>
          <p:spPr>
            <a:xfrm rot="3954982">
              <a:off x="4042308" y="3318188"/>
              <a:ext cx="1316124" cy="2996674"/>
            </a:xfrm>
            <a:prstGeom prst="flowChartSor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nut 11"/>
            <p:cNvSpPr/>
            <p:nvPr/>
          </p:nvSpPr>
          <p:spPr>
            <a:xfrm>
              <a:off x="2625811" y="4545227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800600" y="5334000"/>
              <a:ext cx="609600" cy="609600"/>
            </a:xfrm>
            <a:prstGeom prst="donut">
              <a:avLst>
                <a:gd name="adj" fmla="val 174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20488730">
              <a:off x="4475252" y="3361498"/>
              <a:ext cx="106222" cy="206512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20488730">
              <a:off x="6102260" y="3146981"/>
              <a:ext cx="136600" cy="23438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16200000">
              <a:off x="5538126" y="3006571"/>
              <a:ext cx="123568" cy="58124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6200000">
              <a:off x="3975790" y="3061387"/>
              <a:ext cx="152398" cy="735227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F34B78-E241-416D-83F8-756EB11D61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777" y="1066801"/>
            <a:ext cx="4893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“And, notwithstanding we believe in Christ, we keep the law of Moses, and look forward with steadfastness unto Christ, until the law shall be fulfilled.”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8100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“For, for this end was the law given; wherefore the law hath become dead unto us, and we are made alive in Christ because of our faith; yet we keep the law because of the commandments.”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Nephites</a:t>
            </a:r>
            <a:r>
              <a:rPr lang="en-US" sz="3600" dirty="0">
                <a:solidFill>
                  <a:schemeClr val="bg1"/>
                </a:solidFill>
              </a:rPr>
              <a:t> look for the law to be fulfilled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22604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 Nephi 25:24-25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218C3-83B6-4BAE-9114-C5C1F689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12" y="864842"/>
            <a:ext cx="3926404" cy="275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8A60C85-62F7-4091-B94B-60A74DC877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851" y="227958"/>
            <a:ext cx="6705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Law of Moses was given to a righteous people (Galatians 3:19)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law of Moses was intended to last forever (Galatians 3:19)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Abraham knew that Jesus Christ would come. (JST Galatians 3:20)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law of Moses removed the need for the promised Savior. (Galatians 3:21)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Everyone sins; everyone needs Jesus Christ and His Atonement.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law of Moses, by itself, limited spiritual growth (Galatians 3:23)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815" y="287335"/>
            <a:ext cx="2057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Yes	No</a:t>
            </a:r>
          </a:p>
        </p:txBody>
      </p:sp>
      <p:sp>
        <p:nvSpPr>
          <p:cNvPr id="10" name="Donut 9"/>
          <p:cNvSpPr/>
          <p:nvPr/>
        </p:nvSpPr>
        <p:spPr>
          <a:xfrm>
            <a:off x="8795105" y="0"/>
            <a:ext cx="914400" cy="990600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788860" y="1066801"/>
            <a:ext cx="914400" cy="990600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910686" y="2158584"/>
            <a:ext cx="914400" cy="990600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8750135" y="3291591"/>
            <a:ext cx="914400" cy="990600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925676" y="4392118"/>
            <a:ext cx="914400" cy="933138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933171" y="5446427"/>
            <a:ext cx="914400" cy="990600"/>
          </a:xfrm>
          <a:prstGeom prst="donut">
            <a:avLst>
              <a:gd name="adj" fmla="val 1445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F6F2B-30B7-4426-A683-DAF778C807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Spiritual Training Wheels of Today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396B5E-550E-4A42-BFCF-A40AAE9CE823}"/>
              </a:ext>
            </a:extLst>
          </p:cNvPr>
          <p:cNvGrpSpPr/>
          <p:nvPr/>
        </p:nvGrpSpPr>
        <p:grpSpPr>
          <a:xfrm>
            <a:off x="8164534" y="531479"/>
            <a:ext cx="3209802" cy="1925286"/>
            <a:chOff x="8164534" y="531479"/>
            <a:chExt cx="3209802" cy="19252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04FA53-4172-45AB-B78A-6D6B3449DB32}"/>
                </a:ext>
              </a:extLst>
            </p:cNvPr>
            <p:cNvSpPr txBox="1"/>
            <p:nvPr/>
          </p:nvSpPr>
          <p:spPr>
            <a:xfrm>
              <a:off x="8164534" y="1810434"/>
              <a:ext cx="2606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Primary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AC05E9-CC9A-43CB-A255-BAC3C354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1736" y="531479"/>
              <a:ext cx="1752600" cy="1371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86B604-A327-4B91-BA12-7B720B17AE90}"/>
              </a:ext>
            </a:extLst>
          </p:cNvPr>
          <p:cNvGrpSpPr/>
          <p:nvPr/>
        </p:nvGrpSpPr>
        <p:grpSpPr>
          <a:xfrm>
            <a:off x="1163213" y="4160665"/>
            <a:ext cx="4083626" cy="2381250"/>
            <a:chOff x="2202874" y="4264534"/>
            <a:chExt cx="4083626" cy="23812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086ED-C0D7-4055-A5AA-17577A03A7D1}"/>
                </a:ext>
              </a:extLst>
            </p:cNvPr>
            <p:cNvSpPr txBox="1"/>
            <p:nvPr/>
          </p:nvSpPr>
          <p:spPr>
            <a:xfrm>
              <a:off x="2202874" y="5566442"/>
              <a:ext cx="2606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Mission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277EA9-199D-4A3A-80FE-CC1DEEA31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264534"/>
              <a:ext cx="1790700" cy="23812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F5E77D-B3B9-4F10-A95A-154A2FAC0DD5}"/>
              </a:ext>
            </a:extLst>
          </p:cNvPr>
          <p:cNvGrpSpPr/>
          <p:nvPr/>
        </p:nvGrpSpPr>
        <p:grpSpPr>
          <a:xfrm>
            <a:off x="7512277" y="3620867"/>
            <a:ext cx="3124200" cy="2879155"/>
            <a:chOff x="7373836" y="3222335"/>
            <a:chExt cx="3124200" cy="28791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989139-0D56-4D82-A7AC-EAE873E6DD0E}"/>
                </a:ext>
              </a:extLst>
            </p:cNvPr>
            <p:cNvSpPr txBox="1"/>
            <p:nvPr/>
          </p:nvSpPr>
          <p:spPr>
            <a:xfrm>
              <a:off x="7756567" y="5455159"/>
              <a:ext cx="2606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Seminary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B4648-C556-4386-8919-AD102C7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6" y="3222335"/>
              <a:ext cx="3124200" cy="2286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64803-6707-4497-BA3A-F1B0D64E7544}"/>
              </a:ext>
            </a:extLst>
          </p:cNvPr>
          <p:cNvGrpSpPr/>
          <p:nvPr/>
        </p:nvGrpSpPr>
        <p:grpSpPr>
          <a:xfrm>
            <a:off x="549850" y="1948240"/>
            <a:ext cx="2288227" cy="1829411"/>
            <a:chOff x="1445574" y="2553950"/>
            <a:chExt cx="2288227" cy="18294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51E891-2A24-4513-942D-7C4912817454}"/>
                </a:ext>
              </a:extLst>
            </p:cNvPr>
            <p:cNvSpPr txBox="1"/>
            <p:nvPr/>
          </p:nvSpPr>
          <p:spPr>
            <a:xfrm>
              <a:off x="1445574" y="2553950"/>
              <a:ext cx="2288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Institute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FB399B-F05D-4224-A864-937078A3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096" y="3304369"/>
              <a:ext cx="1712976" cy="107899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8B476E-57C2-4466-8B25-9DA298EC1A51}"/>
              </a:ext>
            </a:extLst>
          </p:cNvPr>
          <p:cNvGrpSpPr/>
          <p:nvPr/>
        </p:nvGrpSpPr>
        <p:grpSpPr>
          <a:xfrm>
            <a:off x="4767203" y="798827"/>
            <a:ext cx="2606633" cy="2249579"/>
            <a:chOff x="4767203" y="798827"/>
            <a:chExt cx="2606633" cy="2249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520EF9-9B15-4096-9CA6-9D82AB6B2ED0}"/>
                </a:ext>
              </a:extLst>
            </p:cNvPr>
            <p:cNvSpPr txBox="1"/>
            <p:nvPr/>
          </p:nvSpPr>
          <p:spPr>
            <a:xfrm>
              <a:off x="4767203" y="798827"/>
              <a:ext cx="2606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Parents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64F0E1-904E-4413-B2CB-B491B0AF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256" y="1445158"/>
              <a:ext cx="1999488" cy="1603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B8795-1740-415E-9D00-BB9D900380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1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Sources: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Dr. Sidney B. Sperry  “Paul’s Life and Letters” page 163, 169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Mark E. Peterson  “The Way of the Master” Page 75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44C5E6B3-7C9D-467F-9413-3E2EA790F69D}"/>
              </a:ext>
            </a:extLst>
          </p:cNvPr>
          <p:cNvSpPr>
            <a:spLocks noGrp="1"/>
          </p:cNvSpPr>
          <p:nvPr/>
        </p:nvSpPr>
        <p:spPr>
          <a:xfrm>
            <a:off x="-11669" y="6430358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3C565-2EAB-4117-9FE5-B6E6572FE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97" y="2766765"/>
            <a:ext cx="457200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69041-F185-4A8E-954B-5A9602875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767" y="1685956"/>
            <a:ext cx="584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“Wherefore then </a:t>
            </a:r>
            <a:r>
              <a:rPr lang="en-US" sz="2800" i="1" dirty="0" err="1">
                <a:solidFill>
                  <a:schemeClr val="bg1"/>
                </a:solidFill>
              </a:rPr>
              <a:t>serveth</a:t>
            </a:r>
            <a:r>
              <a:rPr lang="en-US" sz="2800" dirty="0">
                <a:solidFill>
                  <a:schemeClr val="bg1"/>
                </a:solidFill>
              </a:rPr>
              <a:t> the law?”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483823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is the purpose of the Law of Moses?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Paul explains the Purpose of the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Law of Moses to the Galatians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31120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38E95-500B-4CB0-95F9-29139D90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20" y="2617487"/>
            <a:ext cx="2438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63535-92FB-4A1C-9618-55B28FBCA6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021" y="212766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“It was added because of transgressions,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370" y="5001102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Because the people were not keeping the commandments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Adding to the Commandments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61" y="620561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DF79C-8220-4F1D-A3AE-AAE98D4D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6" y="1154876"/>
            <a:ext cx="5404757" cy="338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9E4B94-08F8-4DFC-B640-35E7111DE9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066801"/>
            <a:ext cx="5272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And now, did they understand the Law? I say unto you, Nay, they did not all understand the law…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200401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…and this because of the hardness of their hearts; for they understood not that there could not any man be saved except it were through the redemption of God.”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Not Understanding the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6" y="633477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Mosiah 13:32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E43D6-CDB7-4F28-BECD-CBCF3324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41" y="2777693"/>
            <a:ext cx="2834862" cy="350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539173-2CCE-40B3-91AB-74417D1883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473" y="1607789"/>
            <a:ext cx="50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“till the seed should come to whom the promise was made;”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886201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Till Christ comes and brings in the full gospel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40" y="1"/>
            <a:ext cx="1144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How long shall they be under the Law of Moses?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33478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57F0A-37D2-43D1-AA27-7C23D127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7" y="3309258"/>
            <a:ext cx="2486025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86033-9ACC-48C6-B05F-66FC2AEA0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87" y="1171575"/>
            <a:ext cx="31623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43A6D-49DE-46A3-B6B9-08CA25B577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67640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“Now a mediator is not a mediator of one, but God is one.”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003" y="5194828"/>
            <a:ext cx="536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Jesus Christ is the mediator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Who is the mediator?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7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C8AD1-8CBC-458C-B6BB-E84151A86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52" y="1139952"/>
            <a:ext cx="2822448" cy="3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7BE97-1FD9-4D33-A84D-827E2B260E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3138" y="1997839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“Is the law then against the promises of God?”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6380" y="4317087"/>
            <a:ext cx="54250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Law of Moses was a divine institution and was not opposed to God’s promises.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However…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Promises of God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225302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Galatians 3:21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B8880-AE7D-4A2C-AEBF-5CC49C5A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1066798"/>
            <a:ext cx="4319588" cy="323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C37DAE-EC1C-4696-A8F7-ED43E20DE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9838" y="1366512"/>
            <a:ext cx="4510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“The Law was given as a protection to the Jews as a moral guide to make them sin-and-guilt-conscious.”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Guidance—A Beginning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61" y="633477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Dr. Sidney B. Sperry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72440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Each one of us has started out with guidance since we were born.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BBEEE-738B-469F-B685-4D95BF14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3776663"/>
            <a:ext cx="2646507" cy="2393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29B4C-8D80-4C6D-9599-C6BA3731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1003997"/>
            <a:ext cx="37465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ABFEF1-44AA-474E-99BE-F4BB74023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47000">
                <a:schemeClr val="accent2">
                  <a:lumMod val="75000"/>
                </a:schemeClr>
              </a:gs>
              <a:gs pos="8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676401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bike with training wheels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44958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“Yet the Lord God saw that his people were a </a:t>
            </a:r>
            <a:r>
              <a:rPr lang="en-US" sz="2800" dirty="0" err="1">
                <a:solidFill>
                  <a:schemeClr val="bg1"/>
                </a:solidFill>
              </a:rPr>
              <a:t>stiffnecked</a:t>
            </a:r>
            <a:r>
              <a:rPr lang="en-US" sz="2800" dirty="0">
                <a:solidFill>
                  <a:schemeClr val="bg1"/>
                </a:solidFill>
              </a:rPr>
              <a:t> people, and he appointed unto them a law, even the law of Moses.”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Temporary Wheels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712" y="633478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Mosiah 3:14</a:t>
            </a:r>
          </a:p>
        </p:txBody>
      </p:sp>
      <p:grpSp>
        <p:nvGrpSpPr>
          <p:cNvPr id="2" name="Group 8"/>
          <p:cNvGrpSpPr/>
          <p:nvPr/>
        </p:nvGrpSpPr>
        <p:grpSpPr>
          <a:xfrm rot="486980">
            <a:off x="5412709" y="770014"/>
            <a:ext cx="4687182" cy="3606412"/>
            <a:chOff x="2286000" y="1716191"/>
            <a:chExt cx="4687182" cy="3606412"/>
          </a:xfrm>
        </p:grpSpPr>
        <p:sp>
          <p:nvSpPr>
            <p:cNvPr id="10" name="Donut 9"/>
            <p:cNvSpPr/>
            <p:nvPr/>
          </p:nvSpPr>
          <p:spPr>
            <a:xfrm>
              <a:off x="5296782" y="3168988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Sort 10"/>
            <p:cNvSpPr/>
            <p:nvPr/>
          </p:nvSpPr>
          <p:spPr>
            <a:xfrm rot="3954982">
              <a:off x="3702497" y="2076207"/>
              <a:ext cx="1316124" cy="2996674"/>
            </a:xfrm>
            <a:prstGeom prst="flowChartSor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nut 11"/>
            <p:cNvSpPr/>
            <p:nvPr/>
          </p:nvSpPr>
          <p:spPr>
            <a:xfrm>
              <a:off x="2286000" y="3303246"/>
              <a:ext cx="1676400" cy="1676400"/>
            </a:xfrm>
            <a:prstGeom prst="donut">
              <a:avLst>
                <a:gd name="adj" fmla="val 554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460789" y="4092019"/>
              <a:ext cx="609600" cy="609600"/>
            </a:xfrm>
            <a:prstGeom prst="donut">
              <a:avLst>
                <a:gd name="adj" fmla="val 174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20488730">
              <a:off x="4135441" y="2119517"/>
              <a:ext cx="106222" cy="206512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20488730">
              <a:off x="5731664" y="1716191"/>
              <a:ext cx="147242" cy="253591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15457971">
              <a:off x="5133339" y="1523549"/>
              <a:ext cx="152167" cy="70623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5713020">
              <a:off x="3578668" y="1819384"/>
              <a:ext cx="152401" cy="70445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 rot="19456692">
              <a:off x="4694597" y="4099849"/>
              <a:ext cx="125739" cy="54914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20004731">
              <a:off x="4617856" y="4477861"/>
              <a:ext cx="327018" cy="282181"/>
            </a:xfrm>
            <a:prstGeom prst="roundRect">
              <a:avLst>
                <a:gd name="adj" fmla="val 220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2648527" y="4181196"/>
              <a:ext cx="609600" cy="1141407"/>
              <a:chOff x="2648527" y="4030957"/>
              <a:chExt cx="609600" cy="1141407"/>
            </a:xfrm>
          </p:grpSpPr>
          <p:sp>
            <p:nvSpPr>
              <p:cNvPr id="21" name="Rounded Rectangle 20"/>
              <p:cNvSpPr/>
              <p:nvPr/>
            </p:nvSpPr>
            <p:spPr>
              <a:xfrm rot="550948">
                <a:off x="2908927" y="4030957"/>
                <a:ext cx="94429" cy="777263"/>
              </a:xfrm>
              <a:prstGeom prst="roundRect">
                <a:avLst>
                  <a:gd name="adj" fmla="val 2207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2648527" y="4562764"/>
                <a:ext cx="609600" cy="609600"/>
              </a:xfrm>
              <a:prstGeom prst="donut">
                <a:avLst>
                  <a:gd name="adj" fmla="val 3411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63273" y="4800600"/>
                <a:ext cx="161636" cy="1616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799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Happy Monkey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6</cp:revision>
  <dcterms:created xsi:type="dcterms:W3CDTF">2019-09-19T16:31:30Z</dcterms:created>
  <dcterms:modified xsi:type="dcterms:W3CDTF">2020-09-09T14:55:00Z</dcterms:modified>
</cp:coreProperties>
</file>