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3" r:id="rId15"/>
    <p:sldId id="270" r:id="rId16"/>
    <p:sldId id="271" r:id="rId17"/>
    <p:sldId id="272"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Open Sans" panose="020B0606030504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0C6870-CEE2-4AA3-95E1-9EBF0195F4CD}"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414272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C6870-CEE2-4AA3-95E1-9EBF0195F4CD}"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317118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C6870-CEE2-4AA3-95E1-9EBF0195F4CD}"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222278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C6870-CEE2-4AA3-95E1-9EBF0195F4CD}"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151605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C6870-CEE2-4AA3-95E1-9EBF0195F4CD}"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194896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0C6870-CEE2-4AA3-95E1-9EBF0195F4CD}"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55967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0C6870-CEE2-4AA3-95E1-9EBF0195F4CD}"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137756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0C6870-CEE2-4AA3-95E1-9EBF0195F4CD}"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226405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C6870-CEE2-4AA3-95E1-9EBF0195F4CD}"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220168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C6870-CEE2-4AA3-95E1-9EBF0195F4CD}"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345578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C6870-CEE2-4AA3-95E1-9EBF0195F4CD}"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08D7C-0A1A-4B7F-854C-01007E28C9C8}" type="slidenum">
              <a:rPr lang="en-US" smtClean="0"/>
              <a:t>‹#›</a:t>
            </a:fld>
            <a:endParaRPr lang="en-US"/>
          </a:p>
        </p:txBody>
      </p:sp>
    </p:spTree>
    <p:extLst>
      <p:ext uri="{BB962C8B-B14F-4D97-AF65-F5344CB8AC3E}">
        <p14:creationId xmlns:p14="http://schemas.microsoft.com/office/powerpoint/2010/main" val="298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C6870-CEE2-4AA3-95E1-9EBF0195F4CD}"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08D7C-0A1A-4B7F-854C-01007E28C9C8}" type="slidenum">
              <a:rPr lang="en-US" smtClean="0"/>
              <a:t>‹#›</a:t>
            </a:fld>
            <a:endParaRPr lang="en-US"/>
          </a:p>
        </p:txBody>
      </p:sp>
    </p:spTree>
    <p:extLst>
      <p:ext uri="{BB962C8B-B14F-4D97-AF65-F5344CB8AC3E}">
        <p14:creationId xmlns:p14="http://schemas.microsoft.com/office/powerpoint/2010/main" val="1846871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Maimonides#cite_note-6"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alter M Chand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11" y="433089"/>
            <a:ext cx="1666875"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1820" y="3174519"/>
            <a:ext cx="2399055" cy="369332"/>
          </a:xfrm>
          <a:prstGeom prst="rect">
            <a:avLst/>
          </a:prstGeom>
        </p:spPr>
        <p:txBody>
          <a:bodyPr wrap="none">
            <a:spAutoFit/>
          </a:bodyPr>
          <a:lstStyle/>
          <a:p>
            <a:r>
              <a:rPr lang="en-US" dirty="0">
                <a:solidFill>
                  <a:schemeClr val="bg1"/>
                </a:solidFill>
                <a:latin typeface="Open Sans"/>
              </a:rPr>
              <a:t>Walter M. Chandler’s </a:t>
            </a:r>
            <a:endParaRPr lang="en-US" dirty="0">
              <a:solidFill>
                <a:schemeClr val="bg1"/>
              </a:solidFill>
            </a:endParaRPr>
          </a:p>
        </p:txBody>
      </p:sp>
      <p:sp>
        <p:nvSpPr>
          <p:cNvPr id="4" name="Rectangle 3"/>
          <p:cNvSpPr/>
          <p:nvPr/>
        </p:nvSpPr>
        <p:spPr>
          <a:xfrm>
            <a:off x="3440218" y="1370327"/>
            <a:ext cx="4767611" cy="1754326"/>
          </a:xfrm>
          <a:prstGeom prst="rect">
            <a:avLst/>
          </a:prstGeom>
        </p:spPr>
        <p:txBody>
          <a:bodyPr wrap="square">
            <a:spAutoFit/>
          </a:bodyPr>
          <a:lstStyle/>
          <a:p>
            <a:pPr algn="ctr"/>
            <a:r>
              <a:rPr lang="en-US" sz="3600" i="1" dirty="0">
                <a:solidFill>
                  <a:schemeClr val="bg1"/>
                </a:solidFill>
                <a:latin typeface="Open Sans"/>
              </a:rPr>
              <a:t>The Trial of Jesus from a lawyer’s Standpoint</a:t>
            </a:r>
            <a:endParaRPr lang="en-US" sz="36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4725" y="4397475"/>
            <a:ext cx="1509298" cy="2007936"/>
          </a:xfrm>
          <a:prstGeom prst="rect">
            <a:avLst/>
          </a:prstGeom>
        </p:spPr>
      </p:pic>
      <p:sp>
        <p:nvSpPr>
          <p:cNvPr id="7" name="Rectangle 6"/>
          <p:cNvSpPr/>
          <p:nvPr/>
        </p:nvSpPr>
        <p:spPr>
          <a:xfrm>
            <a:off x="6147087" y="4722451"/>
            <a:ext cx="3266985" cy="923330"/>
          </a:xfrm>
          <a:prstGeom prst="rect">
            <a:avLst/>
          </a:prstGeom>
        </p:spPr>
        <p:txBody>
          <a:bodyPr wrap="none">
            <a:spAutoFit/>
          </a:bodyPr>
          <a:lstStyle/>
          <a:p>
            <a:r>
              <a:rPr lang="en-US" dirty="0">
                <a:solidFill>
                  <a:schemeClr val="bg1"/>
                </a:solidFill>
                <a:latin typeface="Open Sans"/>
              </a:rPr>
              <a:t>Found in James E. </a:t>
            </a:r>
            <a:r>
              <a:rPr lang="en-US" dirty="0" err="1">
                <a:solidFill>
                  <a:schemeClr val="bg1"/>
                </a:solidFill>
                <a:latin typeface="Open Sans"/>
              </a:rPr>
              <a:t>Talmage’s</a:t>
            </a:r>
            <a:r>
              <a:rPr lang="en-US" dirty="0">
                <a:solidFill>
                  <a:schemeClr val="bg1"/>
                </a:solidFill>
                <a:latin typeface="Open Sans"/>
              </a:rPr>
              <a:t> </a:t>
            </a:r>
          </a:p>
          <a:p>
            <a:r>
              <a:rPr lang="en-US" i="1" dirty="0">
                <a:solidFill>
                  <a:schemeClr val="bg1"/>
                </a:solidFill>
                <a:latin typeface="Open Sans"/>
              </a:rPr>
              <a:t>Jesus the Christ pp. 645-648</a:t>
            </a:r>
          </a:p>
          <a:p>
            <a:r>
              <a:rPr lang="en-US" i="1" dirty="0">
                <a:solidFill>
                  <a:schemeClr val="bg1"/>
                </a:solidFill>
                <a:latin typeface="Open Sans"/>
              </a:rPr>
              <a:t>Online Reading Chapter 34</a:t>
            </a:r>
            <a:endParaRPr lang="en-US" i="1" dirty="0">
              <a:solidFill>
                <a:schemeClr val="bg1"/>
              </a:solidFill>
            </a:endParaRPr>
          </a:p>
        </p:txBody>
      </p:sp>
    </p:spTree>
    <p:extLst>
      <p:ext uri="{BB962C8B-B14F-4D97-AF65-F5344CB8AC3E}">
        <p14:creationId xmlns:p14="http://schemas.microsoft.com/office/powerpoint/2010/main" val="104033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9</a:t>
            </a:r>
            <a:endParaRPr lang="en-US" sz="3600" dirty="0">
              <a:solidFill>
                <a:schemeClr val="bg1"/>
              </a:solidFill>
            </a:endParaRPr>
          </a:p>
        </p:txBody>
      </p:sp>
      <p:sp>
        <p:nvSpPr>
          <p:cNvPr id="5" name="Rectangle 4"/>
          <p:cNvSpPr/>
          <p:nvPr/>
        </p:nvSpPr>
        <p:spPr>
          <a:xfrm>
            <a:off x="6095999" y="984612"/>
            <a:ext cx="5329473" cy="4893647"/>
          </a:xfrm>
          <a:prstGeom prst="rect">
            <a:avLst/>
          </a:prstGeom>
        </p:spPr>
        <p:txBody>
          <a:bodyPr wrap="square">
            <a:spAutoFit/>
          </a:bodyPr>
          <a:lstStyle/>
          <a:p>
            <a:pPr fontAlgn="base"/>
            <a:r>
              <a:rPr lang="en-US" sz="2400" i="1" dirty="0">
                <a:solidFill>
                  <a:schemeClr val="bg1"/>
                </a:solidFill>
              </a:rPr>
              <a:t>The condemnation of Jesus was illegal because the verdict of the Sanhedrin was unanimous.</a:t>
            </a:r>
            <a:r>
              <a:rPr lang="en-US" sz="2400" dirty="0">
                <a:solidFill>
                  <a:schemeClr val="bg1"/>
                </a:solidFill>
              </a:rPr>
              <a:t> ‘A simultaneous and unanimous verdict of guilt rendered on the day of the trial has the effect of an acquittal.’—Mendelsohn, p. 141. </a:t>
            </a:r>
          </a:p>
          <a:p>
            <a:pPr fontAlgn="base"/>
            <a:endParaRPr lang="en-US" sz="2400" dirty="0">
              <a:solidFill>
                <a:schemeClr val="bg1"/>
              </a:solidFill>
            </a:endParaRPr>
          </a:p>
          <a:p>
            <a:pPr fontAlgn="base"/>
            <a:r>
              <a:rPr lang="en-US" sz="2400" dirty="0">
                <a:solidFill>
                  <a:schemeClr val="bg1"/>
                </a:solidFill>
              </a:rPr>
              <a:t>‘If none of the judges defend the culprit, i.e., all pronounce him guilty, having no defender in the court, the verdict of guilty was invalid and the sentence of death could not be executed.’—Rabbi Wise, ‘Martyrdom of Jesus,’ p. 74.</a:t>
            </a:r>
          </a:p>
        </p:txBody>
      </p:sp>
      <p:pic>
        <p:nvPicPr>
          <p:cNvPr id="16388" name="Picture 4" descr="Image result for trial of Jesus"/>
          <p:cNvPicPr>
            <a:picLocks noChangeAspect="1" noChangeArrowheads="1"/>
          </p:cNvPicPr>
          <p:nvPr/>
        </p:nvPicPr>
        <p:blipFill rotWithShape="1">
          <a:blip r:embed="rId3">
            <a:extLst>
              <a:ext uri="{28A0092B-C50C-407E-A947-70E740481C1C}">
                <a14:useLocalDpi xmlns:a14="http://schemas.microsoft.com/office/drawing/2010/main" val="0"/>
              </a:ext>
            </a:extLst>
          </a:blip>
          <a:srcRect l="8316" t="-307" b="20140"/>
          <a:stretch/>
        </p:blipFill>
        <p:spPr bwMode="auto">
          <a:xfrm>
            <a:off x="416460" y="1456832"/>
            <a:ext cx="557162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10</a:t>
            </a:r>
            <a:endParaRPr lang="en-US" sz="3600" dirty="0">
              <a:solidFill>
                <a:schemeClr val="bg1"/>
              </a:solidFill>
            </a:endParaRPr>
          </a:p>
        </p:txBody>
      </p:sp>
      <p:sp>
        <p:nvSpPr>
          <p:cNvPr id="5" name="Rectangle 4"/>
          <p:cNvSpPr/>
          <p:nvPr/>
        </p:nvSpPr>
        <p:spPr>
          <a:xfrm>
            <a:off x="271604" y="797365"/>
            <a:ext cx="3883937" cy="3785652"/>
          </a:xfrm>
          <a:prstGeom prst="rect">
            <a:avLst/>
          </a:prstGeom>
        </p:spPr>
        <p:txBody>
          <a:bodyPr wrap="square">
            <a:spAutoFit/>
          </a:bodyPr>
          <a:lstStyle/>
          <a:p>
            <a:pPr fontAlgn="base"/>
            <a:r>
              <a:rPr lang="en-US" sz="2000" i="1" dirty="0">
                <a:solidFill>
                  <a:schemeClr val="bg1"/>
                </a:solidFill>
              </a:rPr>
              <a:t>The proceedings against Jesus were illegal in that: </a:t>
            </a:r>
          </a:p>
          <a:p>
            <a:pPr fontAlgn="base"/>
            <a:r>
              <a:rPr lang="en-US" sz="2000" i="1" dirty="0">
                <a:solidFill>
                  <a:schemeClr val="bg1"/>
                </a:solidFill>
              </a:rPr>
              <a:t>(1) The sentence of condemnation was pronounced in a place forbidden by law; </a:t>
            </a:r>
          </a:p>
          <a:p>
            <a:pPr fontAlgn="base"/>
            <a:r>
              <a:rPr lang="en-US" sz="2000" i="1" dirty="0">
                <a:solidFill>
                  <a:schemeClr val="bg1"/>
                </a:solidFill>
              </a:rPr>
              <a:t>(2) The high priest rent his clothes; (3) The balloting was irregular.</a:t>
            </a:r>
            <a:r>
              <a:rPr lang="en-US" sz="2000" dirty="0">
                <a:solidFill>
                  <a:schemeClr val="bg1"/>
                </a:solidFill>
              </a:rPr>
              <a:t> </a:t>
            </a:r>
          </a:p>
          <a:p>
            <a:pPr fontAlgn="base"/>
            <a:endParaRPr lang="en-US" sz="2000" dirty="0">
              <a:solidFill>
                <a:schemeClr val="bg1"/>
              </a:solidFill>
            </a:endParaRPr>
          </a:p>
          <a:p>
            <a:pPr fontAlgn="base"/>
            <a:r>
              <a:rPr lang="en-US" sz="2000" dirty="0">
                <a:solidFill>
                  <a:schemeClr val="bg1"/>
                </a:solidFill>
              </a:rPr>
              <a:t>‘After leaving the hall </a:t>
            </a:r>
            <a:r>
              <a:rPr lang="en-US" sz="2000" dirty="0" err="1">
                <a:solidFill>
                  <a:schemeClr val="bg1"/>
                </a:solidFill>
              </a:rPr>
              <a:t>Gazith</a:t>
            </a:r>
            <a:r>
              <a:rPr lang="en-US" sz="2000" dirty="0">
                <a:solidFill>
                  <a:schemeClr val="bg1"/>
                </a:solidFill>
              </a:rPr>
              <a:t> no sentence of death can be passed upon any one so ever.’—Talmud, Bab. ‘Of Idolatry’ 1:8. </a:t>
            </a:r>
          </a:p>
        </p:txBody>
      </p:sp>
      <p:sp>
        <p:nvSpPr>
          <p:cNvPr id="2" name="Rectangle 1"/>
          <p:cNvSpPr/>
          <p:nvPr/>
        </p:nvSpPr>
        <p:spPr>
          <a:xfrm>
            <a:off x="4662535" y="915857"/>
            <a:ext cx="7529465" cy="1323439"/>
          </a:xfrm>
          <a:prstGeom prst="rect">
            <a:avLst/>
          </a:prstGeom>
        </p:spPr>
        <p:txBody>
          <a:bodyPr wrap="square">
            <a:spAutoFit/>
          </a:bodyPr>
          <a:lstStyle/>
          <a:p>
            <a:r>
              <a:rPr lang="en-US" sz="2000" dirty="0">
                <a:solidFill>
                  <a:schemeClr val="bg1"/>
                </a:solidFill>
              </a:rPr>
              <a:t>‘A sentence of death can be pronounced only so long as the Sanhedrin holds its sessions in the appointed place.’—Maimonides, 14. See further Levit. 21:10; compare 10:6. ‘Let the judges each in his turn absolve or condemn.’—Mishna, San. 15:5. </a:t>
            </a:r>
            <a:endParaRPr lang="en-US" sz="2000" dirty="0"/>
          </a:p>
        </p:txBody>
      </p:sp>
      <p:sp>
        <p:nvSpPr>
          <p:cNvPr id="3" name="Rectangle 2"/>
          <p:cNvSpPr/>
          <p:nvPr/>
        </p:nvSpPr>
        <p:spPr>
          <a:xfrm>
            <a:off x="2752253" y="4820103"/>
            <a:ext cx="8908610" cy="1938992"/>
          </a:xfrm>
          <a:prstGeom prst="rect">
            <a:avLst/>
          </a:prstGeom>
        </p:spPr>
        <p:txBody>
          <a:bodyPr wrap="square">
            <a:spAutoFit/>
          </a:bodyPr>
          <a:lstStyle/>
          <a:p>
            <a:pPr fontAlgn="base"/>
            <a:r>
              <a:rPr lang="en-US" sz="2000" dirty="0">
                <a:solidFill>
                  <a:schemeClr val="bg1"/>
                </a:solidFill>
              </a:rPr>
              <a:t>‘The members of the Sanhedrin were seated in the form of a semi-circle, at the extremity of which a secretary was placed, whose business it was to record the votes. One of these secretaries recorded the votes in favor of the accused, the other those against him.’—Mishna, San. 4:3. ‘In ordinary cases the judges voted according to seniority, the oldest commencing; in a capital case the reverse order was followed.’—Benny, p. 73.</a:t>
            </a:r>
          </a:p>
        </p:txBody>
      </p:sp>
      <p:pic>
        <p:nvPicPr>
          <p:cNvPr id="8" name="Picture 2" descr="Image result for sanhedrin criminal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673" y="2193513"/>
            <a:ext cx="4546318" cy="252768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e result for trial of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57" y="4928142"/>
            <a:ext cx="1964546" cy="15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8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11</a:t>
            </a:r>
            <a:endParaRPr lang="en-US" sz="3600" dirty="0">
              <a:solidFill>
                <a:schemeClr val="bg1"/>
              </a:solidFill>
            </a:endParaRPr>
          </a:p>
        </p:txBody>
      </p:sp>
      <p:sp>
        <p:nvSpPr>
          <p:cNvPr id="5" name="Rectangle 4"/>
          <p:cNvSpPr/>
          <p:nvPr/>
        </p:nvSpPr>
        <p:spPr>
          <a:xfrm>
            <a:off x="271604" y="1078022"/>
            <a:ext cx="5893806" cy="3108543"/>
          </a:xfrm>
          <a:prstGeom prst="rect">
            <a:avLst/>
          </a:prstGeom>
        </p:spPr>
        <p:txBody>
          <a:bodyPr wrap="square">
            <a:spAutoFit/>
          </a:bodyPr>
          <a:lstStyle/>
          <a:p>
            <a:pPr fontAlgn="base"/>
            <a:r>
              <a:rPr lang="en-US" sz="2800" i="1" dirty="0">
                <a:solidFill>
                  <a:schemeClr val="bg1"/>
                </a:solidFill>
              </a:rPr>
              <a:t>The members of the Great Sanhedrin were legally disqualified to try Jesus.</a:t>
            </a:r>
            <a:r>
              <a:rPr lang="en-US" sz="2800" dirty="0">
                <a:solidFill>
                  <a:schemeClr val="bg1"/>
                </a:solidFill>
              </a:rPr>
              <a:t> ‘Nor must there be on the judicial bench either a relation or a particular friend, or an enemy of either the accused or of the accuser.’—Mendelsohn, p. 108. </a:t>
            </a:r>
          </a:p>
        </p:txBody>
      </p:sp>
      <p:sp>
        <p:nvSpPr>
          <p:cNvPr id="6" name="Rectangle 5"/>
          <p:cNvSpPr/>
          <p:nvPr/>
        </p:nvSpPr>
        <p:spPr>
          <a:xfrm>
            <a:off x="5094083" y="4988460"/>
            <a:ext cx="6096000" cy="1569660"/>
          </a:xfrm>
          <a:prstGeom prst="rect">
            <a:avLst/>
          </a:prstGeom>
        </p:spPr>
        <p:txBody>
          <a:bodyPr>
            <a:spAutoFit/>
          </a:bodyPr>
          <a:lstStyle/>
          <a:p>
            <a:pPr fontAlgn="base"/>
            <a:r>
              <a:rPr lang="en-US" sz="2400" dirty="0">
                <a:solidFill>
                  <a:schemeClr val="bg1"/>
                </a:solidFill>
              </a:rPr>
              <a:t>‘Nor under any circumstances was a man known to be at enmity with the accused person permitted to occupy a position among the judges.’—Benny, p. 37.</a:t>
            </a:r>
          </a:p>
        </p:txBody>
      </p:sp>
      <p:grpSp>
        <p:nvGrpSpPr>
          <p:cNvPr id="7" name="Group 6"/>
          <p:cNvGrpSpPr/>
          <p:nvPr/>
        </p:nvGrpSpPr>
        <p:grpSpPr>
          <a:xfrm>
            <a:off x="6437014" y="1284548"/>
            <a:ext cx="4860722" cy="3401769"/>
            <a:chOff x="6563762" y="1078022"/>
            <a:chExt cx="4860722" cy="3401769"/>
          </a:xfrm>
        </p:grpSpPr>
        <p:pic>
          <p:nvPicPr>
            <p:cNvPr id="18436" name="Picture 4" descr="Image result for sanhedr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762" y="1078022"/>
              <a:ext cx="4860722" cy="32404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563762" y="4264347"/>
              <a:ext cx="3248685" cy="215444"/>
            </a:xfrm>
            <a:prstGeom prst="rect">
              <a:avLst/>
            </a:prstGeom>
          </p:spPr>
          <p:txBody>
            <a:bodyPr wrap="square">
              <a:spAutoFit/>
            </a:bodyPr>
            <a:lstStyle/>
            <a:p>
              <a:pPr fontAlgn="base"/>
              <a:r>
                <a:rPr lang="en-US" sz="800" dirty="0" err="1">
                  <a:solidFill>
                    <a:schemeClr val="bg1"/>
                  </a:solidFill>
                </a:rPr>
                <a:t>Tissot</a:t>
              </a:r>
              <a:endParaRPr lang="en-US" sz="800" dirty="0">
                <a:solidFill>
                  <a:schemeClr val="bg1"/>
                </a:solidFill>
              </a:endParaRPr>
            </a:p>
          </p:txBody>
        </p:sp>
      </p:grpSp>
    </p:spTree>
    <p:extLst>
      <p:ext uri="{BB962C8B-B14F-4D97-AF65-F5344CB8AC3E}">
        <p14:creationId xmlns:p14="http://schemas.microsoft.com/office/powerpoint/2010/main" val="310632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12</a:t>
            </a:r>
            <a:endParaRPr lang="en-US" sz="3600" dirty="0">
              <a:solidFill>
                <a:schemeClr val="bg1"/>
              </a:solidFill>
            </a:endParaRPr>
          </a:p>
        </p:txBody>
      </p:sp>
      <p:sp>
        <p:nvSpPr>
          <p:cNvPr id="5" name="Rectangle 4"/>
          <p:cNvSpPr/>
          <p:nvPr/>
        </p:nvSpPr>
        <p:spPr>
          <a:xfrm>
            <a:off x="271604" y="1078022"/>
            <a:ext cx="5893806" cy="2246769"/>
          </a:xfrm>
          <a:prstGeom prst="rect">
            <a:avLst/>
          </a:prstGeom>
        </p:spPr>
        <p:txBody>
          <a:bodyPr wrap="square">
            <a:spAutoFit/>
          </a:bodyPr>
          <a:lstStyle/>
          <a:p>
            <a:pPr fontAlgn="base"/>
            <a:r>
              <a:rPr lang="en-US" sz="2800" i="1" dirty="0">
                <a:solidFill>
                  <a:schemeClr val="bg1"/>
                </a:solidFill>
              </a:rPr>
              <a:t>The condemnation of Jesus was illegal because the merits of the defense were not considered.</a:t>
            </a:r>
            <a:r>
              <a:rPr lang="en-US" sz="2800" dirty="0">
                <a:solidFill>
                  <a:schemeClr val="bg1"/>
                </a:solidFill>
              </a:rPr>
              <a:t> ‘Then shalt thou enquire, and make search, and ask diligently.’—Deut. 13:14.</a:t>
            </a:r>
          </a:p>
        </p:txBody>
      </p:sp>
      <p:pic>
        <p:nvPicPr>
          <p:cNvPr id="18434" name="Picture 2" descr="Image result for sanhedrins"/>
          <p:cNvPicPr>
            <a:picLocks noChangeAspect="1" noChangeArrowheads="1"/>
          </p:cNvPicPr>
          <p:nvPr/>
        </p:nvPicPr>
        <p:blipFill rotWithShape="1">
          <a:blip r:embed="rId3">
            <a:extLst>
              <a:ext uri="{28A0092B-C50C-407E-A947-70E740481C1C}">
                <a14:useLocalDpi xmlns:a14="http://schemas.microsoft.com/office/drawing/2010/main" val="0"/>
              </a:ext>
            </a:extLst>
          </a:blip>
          <a:srcRect l="2498" r="3790" b="6661"/>
          <a:stretch/>
        </p:blipFill>
        <p:spPr bwMode="auto">
          <a:xfrm>
            <a:off x="6237838" y="730294"/>
            <a:ext cx="4744016" cy="3152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4689" y="3882828"/>
            <a:ext cx="6953061" cy="830997"/>
          </a:xfrm>
          <a:prstGeom prst="rect">
            <a:avLst/>
          </a:prstGeom>
        </p:spPr>
        <p:txBody>
          <a:bodyPr wrap="square">
            <a:spAutoFit/>
          </a:bodyPr>
          <a:lstStyle/>
          <a:p>
            <a:r>
              <a:rPr lang="en-US" sz="2400" dirty="0">
                <a:solidFill>
                  <a:schemeClr val="bg1"/>
                </a:solidFill>
              </a:rPr>
              <a:t>‘The judges shall weigh the matter in the sincerity of their conscience.’—Mishna, San. 4:5. </a:t>
            </a:r>
            <a:endParaRPr lang="en-US" sz="2400" dirty="0"/>
          </a:p>
        </p:txBody>
      </p:sp>
      <p:sp>
        <p:nvSpPr>
          <p:cNvPr id="3" name="Rectangle 2"/>
          <p:cNvSpPr/>
          <p:nvPr/>
        </p:nvSpPr>
        <p:spPr>
          <a:xfrm>
            <a:off x="3951838" y="5001083"/>
            <a:ext cx="6953061" cy="1569660"/>
          </a:xfrm>
          <a:prstGeom prst="rect">
            <a:avLst/>
          </a:prstGeom>
        </p:spPr>
        <p:txBody>
          <a:bodyPr wrap="square">
            <a:spAutoFit/>
          </a:bodyPr>
          <a:lstStyle/>
          <a:p>
            <a:pPr fontAlgn="base"/>
            <a:r>
              <a:rPr lang="en-US" sz="2400" dirty="0">
                <a:solidFill>
                  <a:schemeClr val="bg1"/>
                </a:solidFill>
              </a:rPr>
              <a:t>‘The primary object of the Hebrew judicial system was to render the conviction of an innocent person impossible. All the ingenuity of the Jewish legists was directed to the attainment of this end.’—Benny, p. 56.”</a:t>
            </a:r>
          </a:p>
        </p:txBody>
      </p:sp>
    </p:spTree>
    <p:extLst>
      <p:ext uri="{BB962C8B-B14F-4D97-AF65-F5344CB8AC3E}">
        <p14:creationId xmlns:p14="http://schemas.microsoft.com/office/powerpoint/2010/main" val="108267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4"/>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The Author </a:t>
            </a:r>
            <a:endParaRPr lang="en-US" sz="3600" dirty="0">
              <a:solidFill>
                <a:schemeClr val="bg1"/>
              </a:solidFill>
            </a:endParaRPr>
          </a:p>
        </p:txBody>
      </p:sp>
      <p:sp>
        <p:nvSpPr>
          <p:cNvPr id="3" name="Rectangle 2"/>
          <p:cNvSpPr/>
          <p:nvPr/>
        </p:nvSpPr>
        <p:spPr>
          <a:xfrm>
            <a:off x="2543954" y="2080519"/>
            <a:ext cx="2161770" cy="954107"/>
          </a:xfrm>
          <a:prstGeom prst="rect">
            <a:avLst/>
          </a:prstGeom>
        </p:spPr>
        <p:txBody>
          <a:bodyPr wrap="square">
            <a:spAutoFit/>
          </a:bodyPr>
          <a:lstStyle/>
          <a:p>
            <a:r>
              <a:rPr lang="en-US" sz="1400" dirty="0">
                <a:solidFill>
                  <a:schemeClr val="bg1"/>
                </a:solidFill>
                <a:latin typeface="Open Sans"/>
              </a:rPr>
              <a:t>Walter M. Chandler, of the New York Bar, </a:t>
            </a:r>
            <a:r>
              <a:rPr lang="en-US" sz="1400" i="1" dirty="0">
                <a:solidFill>
                  <a:schemeClr val="bg1"/>
                </a:solidFill>
                <a:latin typeface="Open Sans"/>
              </a:rPr>
              <a:t>The Trial of Jesus from a Lawyer’s Standpoint</a:t>
            </a:r>
            <a:endParaRPr lang="en-US" sz="1400" b="0" i="0" dirty="0">
              <a:solidFill>
                <a:schemeClr val="bg1"/>
              </a:solidFill>
              <a:effectLst/>
            </a:endParaRPr>
          </a:p>
        </p:txBody>
      </p:sp>
      <p:sp>
        <p:nvSpPr>
          <p:cNvPr id="6" name="Rectangle 5"/>
          <p:cNvSpPr/>
          <p:nvPr/>
        </p:nvSpPr>
        <p:spPr>
          <a:xfrm>
            <a:off x="4986517" y="1164134"/>
            <a:ext cx="6748283" cy="5693866"/>
          </a:xfrm>
          <a:prstGeom prst="rect">
            <a:avLst/>
          </a:prstGeom>
        </p:spPr>
        <p:txBody>
          <a:bodyPr wrap="square">
            <a:spAutoFit/>
          </a:bodyPr>
          <a:lstStyle/>
          <a:p>
            <a:r>
              <a:rPr lang="en-US" sz="1400" dirty="0">
                <a:solidFill>
                  <a:schemeClr val="bg1"/>
                </a:solidFill>
                <a:latin typeface="Arial" panose="020B0604020202020204" pitchFamily="34" charset="0"/>
              </a:rPr>
              <a:t>Born on December 8, 1867 near Yazoo City, Mississippi, Chandler attended public schools, the University of Virginia at Charlottesville, and the University of Mississippi at Oxford. He taught school for a time and then graduated from the University of Michigan at Ann Arbor in 1897. He studied history and jurisprudence at the University of Berlin and the University of Heidelberg in Germany.</a:t>
            </a:r>
          </a:p>
          <a:p>
            <a:r>
              <a:rPr lang="en-US" sz="1400" dirty="0">
                <a:solidFill>
                  <a:schemeClr val="bg1"/>
                </a:solidFill>
                <a:latin typeface="Arial" panose="020B0604020202020204" pitchFamily="34" charset="0"/>
              </a:rPr>
              <a:t>He established his law practice in Dallas, Texas, and three years later moved to New York City, where he continued the practice of law and engaged in writing and lecturing.</a:t>
            </a:r>
          </a:p>
          <a:p>
            <a:r>
              <a:rPr lang="en-US" sz="1400" dirty="0">
                <a:solidFill>
                  <a:schemeClr val="bg1"/>
                </a:solidFill>
                <a:latin typeface="Arial" panose="020B0604020202020204" pitchFamily="34" charset="0"/>
              </a:rPr>
              <a:t>In 1912, Chandler was elected to Congress to the first of two terms as a Progressive. In 1916, he was elected to a third term to Congress as a Republican. He was an unsuccessful candidate for reelection in the heavily Republican year of 1918.</a:t>
            </a:r>
          </a:p>
          <a:p>
            <a:r>
              <a:rPr lang="en-US" sz="1400" dirty="0">
                <a:solidFill>
                  <a:schemeClr val="bg1"/>
                </a:solidFill>
                <a:latin typeface="Arial" panose="020B0604020202020204" pitchFamily="34" charset="0"/>
              </a:rPr>
              <a:t>In 1920, Chandler was elected to a fourth nonconsecutive term as a Republican to the Sixty-seventh Congress (March 4, 1921 – March 3, 1923). He was an unsuccessful candidate for reelection in 1922 and thereafter unsuccessfully contested the election of Sol Bloom to fill a congressional vacancy. He was again an unsuccessful candidate in 1924, even as U.S. President Calvin Coolidge won the electors of New York State.</a:t>
            </a:r>
          </a:p>
          <a:p>
            <a:r>
              <a:rPr lang="en-US" sz="1400" dirty="0">
                <a:solidFill>
                  <a:schemeClr val="bg1"/>
                </a:solidFill>
                <a:latin typeface="Arial" panose="020B0604020202020204" pitchFamily="34" charset="0"/>
              </a:rPr>
              <a:t>He served as member of the faculty and lecturer at the American Expeditionary Force University at Beaune, France, during World War I.</a:t>
            </a:r>
          </a:p>
          <a:p>
            <a:r>
              <a:rPr lang="en-US" sz="1400" dirty="0">
                <a:solidFill>
                  <a:schemeClr val="bg1"/>
                </a:solidFill>
                <a:latin typeface="Arial" panose="020B0604020202020204" pitchFamily="34" charset="0"/>
              </a:rPr>
              <a:t>After he left Congress early in 1923, he resumed the practice of law in New York City, where he died twelve years later.</a:t>
            </a:r>
          </a:p>
          <a:p>
            <a:r>
              <a:rPr lang="en-US" sz="1400" dirty="0">
                <a:solidFill>
                  <a:schemeClr val="bg1"/>
                </a:solidFill>
                <a:latin typeface="Arial" panose="020B0604020202020204" pitchFamily="34" charset="0"/>
              </a:rPr>
              <a:t>He died on March 16, 1935. Chandler was interred in the West Evergreen Cemetery in Jacksonville, Florida.</a:t>
            </a:r>
            <a:endParaRPr lang="en-US" sz="1400" b="0" i="0" dirty="0">
              <a:solidFill>
                <a:schemeClr val="bg1"/>
              </a:solidFill>
              <a:effectLst/>
              <a:latin typeface="Arial" panose="020B0604020202020204" pitchFamily="34" charset="0"/>
            </a:endParaRPr>
          </a:p>
        </p:txBody>
      </p:sp>
      <p:pic>
        <p:nvPicPr>
          <p:cNvPr id="10" name="Picture 2" descr="Walter M Chand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87" y="1283253"/>
            <a:ext cx="16668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5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The Authors</a:t>
            </a:r>
            <a:endParaRPr lang="en-US" sz="3600" dirty="0">
              <a:solidFill>
                <a:schemeClr val="bg1"/>
              </a:solidFill>
            </a:endParaRPr>
          </a:p>
        </p:txBody>
      </p:sp>
      <p:grpSp>
        <p:nvGrpSpPr>
          <p:cNvPr id="9" name="Group 8"/>
          <p:cNvGrpSpPr/>
          <p:nvPr/>
        </p:nvGrpSpPr>
        <p:grpSpPr>
          <a:xfrm>
            <a:off x="256998" y="941164"/>
            <a:ext cx="3167479" cy="5323012"/>
            <a:chOff x="-134887" y="2898288"/>
            <a:chExt cx="3167479" cy="5323012"/>
          </a:xfrm>
        </p:grpSpPr>
        <p:pic>
          <p:nvPicPr>
            <p:cNvPr id="10" name="Picture 4" descr="https://upload.wikimedia.org/wikipedia/commons/thumb/f/f9/AlfredEdersheim.png/200px-AlfredEdersheim.png"/>
            <p:cNvPicPr>
              <a:picLocks noChangeAspect="1" noChangeArrowheads="1"/>
            </p:cNvPicPr>
            <p:nvPr/>
          </p:nvPicPr>
          <p:blipFill rotWithShape="1">
            <a:blip r:embed="rId3">
              <a:extLst>
                <a:ext uri="{28A0092B-C50C-407E-A947-70E740481C1C}">
                  <a14:useLocalDpi xmlns:a14="http://schemas.microsoft.com/office/drawing/2010/main" val="0"/>
                </a:ext>
              </a:extLst>
            </a:blip>
            <a:srcRect r="229" b="19764"/>
            <a:stretch/>
          </p:blipFill>
          <p:spPr bwMode="auto">
            <a:xfrm>
              <a:off x="498538" y="2898288"/>
              <a:ext cx="1900630" cy="2262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4887" y="5174312"/>
              <a:ext cx="3167479" cy="3046988"/>
            </a:xfrm>
            <a:prstGeom prst="rect">
              <a:avLst/>
            </a:prstGeom>
          </p:spPr>
          <p:txBody>
            <a:bodyPr wrap="square">
              <a:spAutoFit/>
            </a:bodyPr>
            <a:lstStyle/>
            <a:p>
              <a:pPr algn="ctr"/>
              <a:r>
                <a:rPr lang="en-US" sz="1200" dirty="0">
                  <a:solidFill>
                    <a:schemeClr val="bg1"/>
                  </a:solidFill>
                  <a:latin typeface="Open Sans"/>
                </a:rPr>
                <a:t>Alfred </a:t>
              </a:r>
              <a:r>
                <a:rPr lang="en-US" sz="1200" dirty="0" err="1">
                  <a:solidFill>
                    <a:schemeClr val="bg1"/>
                  </a:solidFill>
                  <a:latin typeface="Open Sans"/>
                </a:rPr>
                <a:t>Edersheim</a:t>
              </a:r>
              <a:r>
                <a:rPr lang="en-US" sz="1200" dirty="0">
                  <a:solidFill>
                    <a:schemeClr val="bg1"/>
                  </a:solidFill>
                  <a:latin typeface="Open Sans"/>
                </a:rPr>
                <a:t>, </a:t>
              </a:r>
            </a:p>
            <a:p>
              <a:pPr algn="ctr"/>
              <a:r>
                <a:rPr lang="en-US" sz="1200" i="1" dirty="0">
                  <a:solidFill>
                    <a:schemeClr val="bg1"/>
                  </a:solidFill>
                  <a:latin typeface="Open Sans"/>
                </a:rPr>
                <a:t>;</a:t>
              </a:r>
            </a:p>
            <a:p>
              <a:pPr algn="ctr"/>
              <a:r>
                <a:rPr lang="en-US" sz="1200" dirty="0">
                  <a:solidFill>
                    <a:schemeClr val="bg1"/>
                  </a:solidFill>
                </a:rPr>
                <a:t>(7 March 1825 – 16 March 1889) was a Jewish convert to Christianity and a Biblical scholar known especially for his book </a:t>
              </a:r>
              <a:r>
                <a:rPr lang="en-US" sz="1200" i="1" dirty="0">
                  <a:solidFill>
                    <a:schemeClr val="bg1"/>
                  </a:solidFill>
                </a:rPr>
                <a:t>The Life and Times of Jesus the Messiah</a:t>
              </a:r>
              <a:r>
                <a:rPr lang="en-US" sz="1200" dirty="0">
                  <a:solidFill>
                    <a:schemeClr val="bg1"/>
                  </a:solidFill>
                </a:rPr>
                <a:t> (1883).</a:t>
              </a:r>
            </a:p>
            <a:p>
              <a:pPr algn="ctr"/>
              <a:r>
                <a:rPr lang="en-US" sz="1200" dirty="0" err="1">
                  <a:solidFill>
                    <a:schemeClr val="bg1"/>
                  </a:solidFill>
                </a:rPr>
                <a:t>Edersheim</a:t>
              </a:r>
              <a:r>
                <a:rPr lang="en-US" sz="1200" dirty="0">
                  <a:solidFill>
                    <a:schemeClr val="bg1"/>
                  </a:solidFill>
                </a:rPr>
                <a:t> was born in Vienna of Jewish parents of culture and wealth. English was spoken in their home, and he became fluent at an early age. He was educated at a local gymnasium and also in the Talmud and Torah at a Hebrew school, and in 1841 he entered the University of Vienna. His father suffered illness and financial reversals before Alfred could complete his university education, and he had to support himself.</a:t>
              </a:r>
            </a:p>
          </p:txBody>
        </p:sp>
      </p:grpSp>
      <p:grpSp>
        <p:nvGrpSpPr>
          <p:cNvPr id="12" name="Group 11"/>
          <p:cNvGrpSpPr/>
          <p:nvPr/>
        </p:nvGrpSpPr>
        <p:grpSpPr>
          <a:xfrm>
            <a:off x="5205756" y="1102570"/>
            <a:ext cx="5777930" cy="2246769"/>
            <a:chOff x="1140548" y="4837892"/>
            <a:chExt cx="5777930" cy="2246769"/>
          </a:xfrm>
        </p:grpSpPr>
        <p:pic>
          <p:nvPicPr>
            <p:cNvPr id="13" name="Picture 6" descr="Image result for Samuel J. Andrews, Life of Our Lor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302" b="35784"/>
            <a:stretch/>
          </p:blipFill>
          <p:spPr bwMode="auto">
            <a:xfrm>
              <a:off x="1140548" y="4879106"/>
              <a:ext cx="1062498" cy="18569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632400" y="4837892"/>
              <a:ext cx="4286078" cy="2246769"/>
            </a:xfrm>
            <a:prstGeom prst="rect">
              <a:avLst/>
            </a:prstGeom>
          </p:spPr>
          <p:txBody>
            <a:bodyPr wrap="square">
              <a:spAutoFit/>
            </a:bodyPr>
            <a:lstStyle/>
            <a:p>
              <a:r>
                <a:rPr lang="en-US" sz="1400" dirty="0">
                  <a:solidFill>
                    <a:schemeClr val="bg1"/>
                  </a:solidFill>
                </a:rPr>
                <a:t>Samuel James Andrews, </a:t>
              </a:r>
              <a:r>
                <a:rPr lang="en-US" sz="1400" i="1" dirty="0">
                  <a:solidFill>
                    <a:schemeClr val="bg1"/>
                  </a:solidFill>
                </a:rPr>
                <a:t>Life of Our Lord</a:t>
              </a:r>
            </a:p>
            <a:p>
              <a:endParaRPr lang="en-US" sz="1400" i="1" dirty="0">
                <a:solidFill>
                  <a:schemeClr val="bg1"/>
                </a:solidFill>
              </a:endParaRPr>
            </a:p>
            <a:p>
              <a:r>
                <a:rPr lang="en-US" sz="1400" b="1" dirty="0">
                  <a:solidFill>
                    <a:schemeClr val="bg1"/>
                  </a:solidFill>
                </a:rPr>
                <a:t>Samuel James Andrews</a:t>
              </a:r>
              <a:r>
                <a:rPr lang="en-US" sz="1400" dirty="0">
                  <a:solidFill>
                    <a:schemeClr val="bg1"/>
                  </a:solidFill>
                </a:rPr>
                <a:t> (July 31, 1817 in Danbury, Connecticut– October 11, 1906 in Hartford, Connecticut) was an </a:t>
              </a:r>
              <a:r>
                <a:rPr lang="en-US" sz="1400" dirty="0" err="1">
                  <a:solidFill>
                    <a:schemeClr val="bg1"/>
                  </a:solidFill>
                </a:rPr>
                <a:t>Irvingite</a:t>
              </a:r>
              <a:r>
                <a:rPr lang="en-US" sz="1400" dirty="0">
                  <a:solidFill>
                    <a:schemeClr val="bg1"/>
                  </a:solidFill>
                </a:rPr>
                <a:t> divine. He graduated from Williams College in 1839 and practiced law for some years, but turned his attention to theology, and was a Congregational clergyman from 1848 to 1855. In 1856 he became pastor of the Catholic and Apostolic Church (</a:t>
              </a:r>
              <a:r>
                <a:rPr lang="en-US" sz="1400" dirty="0" err="1">
                  <a:solidFill>
                    <a:schemeClr val="bg1"/>
                  </a:solidFill>
                </a:rPr>
                <a:t>Irvingite</a:t>
              </a:r>
              <a:r>
                <a:rPr lang="en-US" sz="1400" dirty="0">
                  <a:solidFill>
                    <a:schemeClr val="bg1"/>
                  </a:solidFill>
                </a:rPr>
                <a:t>) at Hartford, Connecticut.</a:t>
              </a:r>
            </a:p>
          </p:txBody>
        </p:sp>
      </p:grpSp>
      <p:sp>
        <p:nvSpPr>
          <p:cNvPr id="6" name="Rectangle 5"/>
          <p:cNvSpPr/>
          <p:nvPr/>
        </p:nvSpPr>
        <p:spPr>
          <a:xfrm>
            <a:off x="7304314" y="4172847"/>
            <a:ext cx="3984921" cy="1477328"/>
          </a:xfrm>
          <a:prstGeom prst="rect">
            <a:avLst/>
          </a:prstGeom>
        </p:spPr>
        <p:txBody>
          <a:bodyPr wrap="square">
            <a:spAutoFit/>
          </a:bodyPr>
          <a:lstStyle/>
          <a:p>
            <a:r>
              <a:rPr lang="en-US" dirty="0">
                <a:solidFill>
                  <a:schemeClr val="bg1"/>
                </a:solidFill>
              </a:rPr>
              <a:t>M. </a:t>
            </a:r>
            <a:r>
              <a:rPr lang="en-US" dirty="0" err="1">
                <a:solidFill>
                  <a:schemeClr val="bg1"/>
                </a:solidFill>
              </a:rPr>
              <a:t>Dupin</a:t>
            </a:r>
            <a:r>
              <a:rPr lang="en-US" dirty="0">
                <a:solidFill>
                  <a:schemeClr val="bg1"/>
                </a:solidFill>
              </a:rPr>
              <a:t> </a:t>
            </a:r>
            <a:r>
              <a:rPr lang="en-US" i="1" dirty="0">
                <a:solidFill>
                  <a:schemeClr val="bg1"/>
                </a:solidFill>
              </a:rPr>
              <a:t>The Trial of Jesus Before Caiaphas and Pilate</a:t>
            </a:r>
          </a:p>
          <a:p>
            <a:r>
              <a:rPr lang="en-US" dirty="0">
                <a:solidFill>
                  <a:schemeClr val="bg1"/>
                </a:solidFill>
              </a:rPr>
              <a:t>Online Reading</a:t>
            </a:r>
          </a:p>
          <a:p>
            <a:r>
              <a:rPr lang="en-US" dirty="0">
                <a:solidFill>
                  <a:schemeClr val="bg1"/>
                </a:solidFill>
              </a:rPr>
              <a:t>https://archive.org/details/trialofjesusbefo00dupi</a:t>
            </a:r>
          </a:p>
        </p:txBody>
      </p:sp>
      <p:pic>
        <p:nvPicPr>
          <p:cNvPr id="21510" name="Picture 6" descr="https://images-na.ssl-images-amazon.com/images/I/41a5dcT-vRL._SX331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091" y="3654544"/>
            <a:ext cx="1858282" cy="278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01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The Authors</a:t>
            </a:r>
            <a:endParaRPr lang="en-US" sz="3600" dirty="0">
              <a:solidFill>
                <a:schemeClr val="bg1"/>
              </a:solidFill>
            </a:endParaRPr>
          </a:p>
        </p:txBody>
      </p:sp>
      <p:grpSp>
        <p:nvGrpSpPr>
          <p:cNvPr id="18" name="Group 17"/>
          <p:cNvGrpSpPr/>
          <p:nvPr/>
        </p:nvGrpSpPr>
        <p:grpSpPr>
          <a:xfrm>
            <a:off x="312513" y="3926876"/>
            <a:ext cx="4556264" cy="1815882"/>
            <a:chOff x="8373720" y="5088918"/>
            <a:chExt cx="4556264" cy="1815882"/>
          </a:xfrm>
        </p:grpSpPr>
        <p:pic>
          <p:nvPicPr>
            <p:cNvPr id="19" name="Picture 12" descr="Samuel Mendelsohn ncpediaorgsitesdefaultfilesimagesbioMen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720" y="5134140"/>
              <a:ext cx="1604112" cy="177066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203259" y="5088918"/>
              <a:ext cx="2726725" cy="1815882"/>
            </a:xfrm>
            <a:prstGeom prst="rect">
              <a:avLst/>
            </a:prstGeom>
          </p:spPr>
          <p:txBody>
            <a:bodyPr wrap="square">
              <a:spAutoFit/>
            </a:bodyPr>
            <a:lstStyle/>
            <a:p>
              <a:r>
                <a:rPr lang="en-US" sz="1400" dirty="0">
                  <a:solidFill>
                    <a:schemeClr val="bg1"/>
                  </a:solidFill>
                </a:rPr>
                <a:t>Samuel Mendelsohn, </a:t>
              </a:r>
              <a:r>
                <a:rPr lang="en-US" sz="1400" i="1" dirty="0">
                  <a:solidFill>
                    <a:schemeClr val="bg1"/>
                  </a:solidFill>
                </a:rPr>
                <a:t>Criminal Jurisprudence of the Ancient Hebrews</a:t>
              </a:r>
            </a:p>
            <a:p>
              <a:r>
                <a:rPr lang="en-US" sz="1400" i="1" dirty="0">
                  <a:solidFill>
                    <a:schemeClr val="bg1"/>
                  </a:solidFill>
                </a:rPr>
                <a:t>(1850-1922)</a:t>
              </a:r>
            </a:p>
            <a:p>
              <a:endParaRPr lang="en-US" sz="1400" i="1" dirty="0">
                <a:solidFill>
                  <a:schemeClr val="bg1"/>
                </a:solidFill>
              </a:endParaRPr>
            </a:p>
            <a:p>
              <a:r>
                <a:rPr lang="en-US" sz="1400" i="1" dirty="0">
                  <a:solidFill>
                    <a:schemeClr val="bg1"/>
                  </a:solidFill>
                </a:rPr>
                <a:t>Online reading</a:t>
              </a:r>
            </a:p>
            <a:p>
              <a:r>
                <a:rPr lang="en-US" sz="1400" dirty="0">
                  <a:solidFill>
                    <a:schemeClr val="bg1"/>
                  </a:solidFill>
                </a:rPr>
                <a:t>https://archive.org/details/criminaljurispru00mend</a:t>
              </a:r>
            </a:p>
          </p:txBody>
        </p:sp>
      </p:grpSp>
      <p:grpSp>
        <p:nvGrpSpPr>
          <p:cNvPr id="21" name="Group 20"/>
          <p:cNvGrpSpPr/>
          <p:nvPr/>
        </p:nvGrpSpPr>
        <p:grpSpPr>
          <a:xfrm>
            <a:off x="625026" y="1080407"/>
            <a:ext cx="6883343" cy="1658596"/>
            <a:chOff x="3313797" y="-301874"/>
            <a:chExt cx="6883343" cy="1658596"/>
          </a:xfrm>
        </p:grpSpPr>
        <p:sp>
          <p:nvSpPr>
            <p:cNvPr id="22" name="Rectangle 21"/>
            <p:cNvSpPr/>
            <p:nvPr/>
          </p:nvSpPr>
          <p:spPr>
            <a:xfrm>
              <a:off x="4101140" y="194681"/>
              <a:ext cx="6096000" cy="938719"/>
            </a:xfrm>
            <a:prstGeom prst="rect">
              <a:avLst/>
            </a:prstGeom>
          </p:spPr>
          <p:txBody>
            <a:bodyPr>
              <a:spAutoFit/>
            </a:bodyPr>
            <a:lstStyle/>
            <a:p>
              <a:r>
                <a:rPr lang="en-US" sz="1100" b="1" dirty="0">
                  <a:solidFill>
                    <a:schemeClr val="bg1"/>
                  </a:solidFill>
                </a:rPr>
                <a:t>Joseph Salvador</a:t>
              </a:r>
              <a:r>
                <a:rPr lang="en-US" sz="1100" dirty="0">
                  <a:solidFill>
                    <a:schemeClr val="bg1"/>
                  </a:solidFill>
                </a:rPr>
                <a:t> (1779–1873) was a scholar from a Sephardi Jewish family in the south of France. Salvador was born in Montpellier. His family had fled to Southern France from Spain in the 15th century in the wake of the Spanish </a:t>
              </a:r>
              <a:r>
                <a:rPr lang="en-US" sz="1100" dirty="0" err="1">
                  <a:solidFill>
                    <a:schemeClr val="bg1"/>
                  </a:solidFill>
                </a:rPr>
                <a:t>Inquistion</a:t>
              </a:r>
              <a:r>
                <a:rPr lang="en-US" sz="1100" dirty="0">
                  <a:solidFill>
                    <a:schemeClr val="bg1"/>
                  </a:solidFill>
                </a:rPr>
                <a:t> where they acculturated to life in France. Salvador's mother was a Roman Catholic. At his personal request, he was buried in the Protestant cemetery of Le Vigan, near Montpellier. </a:t>
              </a:r>
              <a:r>
                <a:rPr lang="en-US" sz="1100" b="1" dirty="0">
                  <a:solidFill>
                    <a:schemeClr val="bg1"/>
                  </a:solidFill>
                </a:rPr>
                <a:t>Wrote </a:t>
              </a:r>
              <a:r>
                <a:rPr lang="en-US" sz="1100" b="1" i="1" dirty="0">
                  <a:solidFill>
                    <a:schemeClr val="bg1"/>
                  </a:solidFill>
                </a:rPr>
                <a:t>Institutions of Moses</a:t>
              </a:r>
              <a:endParaRPr lang="en-US" sz="1100" b="1" dirty="0">
                <a:solidFill>
                  <a:schemeClr val="bg1"/>
                </a:solidFill>
              </a:endParaRPr>
            </a:p>
          </p:txBody>
        </p:sp>
        <p:pic>
          <p:nvPicPr>
            <p:cNvPr id="23" name="Picture 14" descr="Image result for Joseph Salvador (1779–187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93" t="11405" r="36065" b="-4867"/>
            <a:stretch/>
          </p:blipFill>
          <p:spPr bwMode="auto">
            <a:xfrm>
              <a:off x="3313797" y="-301874"/>
              <a:ext cx="784227" cy="1658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7817537" y="958281"/>
            <a:ext cx="4243834" cy="1902848"/>
            <a:chOff x="8829909" y="2172301"/>
            <a:chExt cx="4243834" cy="1902848"/>
          </a:xfrm>
        </p:grpSpPr>
        <p:pic>
          <p:nvPicPr>
            <p:cNvPr id="25" name="Picture 18" descr="Image result for alexander Taylor In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9909" y="2172301"/>
              <a:ext cx="1460436" cy="190284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0290345" y="2198697"/>
              <a:ext cx="2783398" cy="1754326"/>
            </a:xfrm>
            <a:prstGeom prst="rect">
              <a:avLst/>
            </a:prstGeom>
          </p:spPr>
          <p:txBody>
            <a:bodyPr wrap="square">
              <a:spAutoFit/>
            </a:bodyPr>
            <a:lstStyle/>
            <a:p>
              <a:r>
                <a:rPr lang="en-US" sz="1200" dirty="0">
                  <a:solidFill>
                    <a:schemeClr val="bg1"/>
                  </a:solidFill>
                </a:rPr>
                <a:t>Alexander Taylor Innes (1833–1912)</a:t>
              </a:r>
            </a:p>
            <a:p>
              <a:r>
                <a:rPr lang="en-US" sz="1200" i="1" dirty="0">
                  <a:solidFill>
                    <a:schemeClr val="bg1"/>
                  </a:solidFill>
                </a:rPr>
                <a:t>The Trial of Jesus Christ</a:t>
              </a:r>
            </a:p>
            <a:p>
              <a:endParaRPr lang="en-US" sz="1200" i="1" dirty="0">
                <a:solidFill>
                  <a:schemeClr val="bg1"/>
                </a:solidFill>
              </a:endParaRPr>
            </a:p>
            <a:p>
              <a:r>
                <a:rPr lang="en-US" sz="1200" dirty="0">
                  <a:solidFill>
                    <a:schemeClr val="bg1"/>
                  </a:solidFill>
                </a:rPr>
                <a:t>He was a lawyer, writer, biographer and church historian</a:t>
              </a:r>
            </a:p>
            <a:p>
              <a:endParaRPr lang="en-US" sz="1200" i="1" dirty="0">
                <a:solidFill>
                  <a:schemeClr val="bg1"/>
                </a:solidFill>
              </a:endParaRPr>
            </a:p>
            <a:p>
              <a:r>
                <a:rPr lang="en-US" sz="1200" i="1" dirty="0">
                  <a:solidFill>
                    <a:schemeClr val="bg1"/>
                  </a:solidFill>
                </a:rPr>
                <a:t>Online Reading</a:t>
              </a:r>
            </a:p>
            <a:p>
              <a:r>
                <a:rPr lang="en-US" sz="1200" i="1" dirty="0">
                  <a:solidFill>
                    <a:schemeClr val="bg1"/>
                  </a:solidFill>
                </a:rPr>
                <a:t>https://archive.org/details/trialjesuschris00innegoog</a:t>
              </a:r>
            </a:p>
          </p:txBody>
        </p:sp>
      </p:grpSp>
      <p:sp>
        <p:nvSpPr>
          <p:cNvPr id="5" name="Rectangle 4"/>
          <p:cNvSpPr/>
          <p:nvPr/>
        </p:nvSpPr>
        <p:spPr>
          <a:xfrm>
            <a:off x="7327007" y="3411823"/>
            <a:ext cx="4505763" cy="3108543"/>
          </a:xfrm>
          <a:prstGeom prst="rect">
            <a:avLst/>
          </a:prstGeom>
        </p:spPr>
        <p:txBody>
          <a:bodyPr wrap="square">
            <a:spAutoFit/>
          </a:bodyPr>
          <a:lstStyle/>
          <a:p>
            <a:r>
              <a:rPr lang="en-US" sz="1400" dirty="0">
                <a:solidFill>
                  <a:schemeClr val="bg1"/>
                </a:solidFill>
              </a:rPr>
              <a:t>Benny, Philip Berger. </a:t>
            </a:r>
            <a:r>
              <a:rPr lang="en-US" sz="1400" i="1" dirty="0">
                <a:solidFill>
                  <a:schemeClr val="bg1"/>
                </a:solidFill>
              </a:rPr>
              <a:t>The Criminal Code of the Jews,</a:t>
            </a:r>
            <a:r>
              <a:rPr lang="en-US" sz="1400" dirty="0">
                <a:solidFill>
                  <a:schemeClr val="bg1"/>
                </a:solidFill>
              </a:rPr>
              <a:t> According to the Talmud. Originally published: London: Smith, Elder, &amp; Co. 1880. 133 pp. Reprinted 2006 by The </a:t>
            </a:r>
            <a:r>
              <a:rPr lang="en-US" sz="1400" dirty="0" err="1">
                <a:solidFill>
                  <a:schemeClr val="bg1"/>
                </a:solidFill>
              </a:rPr>
              <a:t>Lawbook</a:t>
            </a:r>
            <a:r>
              <a:rPr lang="en-US" sz="1400" dirty="0">
                <a:solidFill>
                  <a:schemeClr val="bg1"/>
                </a:solidFill>
              </a:rPr>
              <a:t> Exchange</a:t>
            </a:r>
          </a:p>
          <a:p>
            <a:endParaRPr lang="en-US" sz="1400" dirty="0">
              <a:solidFill>
                <a:schemeClr val="bg1"/>
              </a:solidFill>
            </a:endParaRPr>
          </a:p>
          <a:p>
            <a:r>
              <a:rPr lang="en-US" sz="1400" dirty="0">
                <a:solidFill>
                  <a:schemeClr val="bg1"/>
                </a:solidFill>
              </a:rPr>
              <a:t>This study goes beyond the statutes of the Mosaic Pentateuch to the jurisprudence of the Talmud to create a nuanced description of Jewish criminal law. Beginning with a history of the Mosaic code and an overview of the prescriptions of the Talmud, this study goes on to examine the constitution of the courts, procedure, rules of evidence, perjury, methods of punishment and execution, the treatment of murder, adultery and idolatry and cities of refuge.</a:t>
            </a:r>
          </a:p>
        </p:txBody>
      </p:sp>
      <p:pic>
        <p:nvPicPr>
          <p:cNvPr id="20484" name="Picture 4" descr="Image result for Philip Berger Benny 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5093" y="3636899"/>
            <a:ext cx="18954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2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4"/>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The Author</a:t>
            </a:r>
            <a:endParaRPr lang="en-US" sz="3600" dirty="0">
              <a:solidFill>
                <a:schemeClr val="bg1"/>
              </a:solidFill>
            </a:endParaRPr>
          </a:p>
        </p:txBody>
      </p:sp>
      <p:sp>
        <p:nvSpPr>
          <p:cNvPr id="3" name="Rectangle 2"/>
          <p:cNvSpPr/>
          <p:nvPr/>
        </p:nvSpPr>
        <p:spPr>
          <a:xfrm>
            <a:off x="276630" y="897527"/>
            <a:ext cx="6096000" cy="5693866"/>
          </a:xfrm>
          <a:prstGeom prst="rect">
            <a:avLst/>
          </a:prstGeom>
        </p:spPr>
        <p:txBody>
          <a:bodyPr>
            <a:spAutoFit/>
          </a:bodyPr>
          <a:lstStyle/>
          <a:p>
            <a:r>
              <a:rPr lang="en-US" sz="1400" b="1" dirty="0">
                <a:solidFill>
                  <a:schemeClr val="bg1"/>
                </a:solidFill>
              </a:rPr>
              <a:t>Moshe ben </a:t>
            </a:r>
            <a:r>
              <a:rPr lang="en-US" sz="1400" b="1" dirty="0" err="1">
                <a:solidFill>
                  <a:schemeClr val="bg1"/>
                </a:solidFill>
              </a:rPr>
              <a:t>Maimon</a:t>
            </a:r>
            <a:r>
              <a:rPr lang="en-US" sz="1400" dirty="0">
                <a:solidFill>
                  <a:schemeClr val="bg1"/>
                </a:solidFill>
              </a:rPr>
              <a:t> (Hebrew: </a:t>
            </a:r>
            <a:r>
              <a:rPr lang="he-IL" sz="1400" dirty="0">
                <a:solidFill>
                  <a:schemeClr val="bg1"/>
                </a:solidFill>
              </a:rPr>
              <a:t>משה בן מימון‎‎ </a:t>
            </a:r>
            <a:r>
              <a:rPr lang="en-US" sz="1400" i="1" dirty="0">
                <a:solidFill>
                  <a:schemeClr val="bg1"/>
                </a:solidFill>
              </a:rPr>
              <a:t>Moshe ben </a:t>
            </a:r>
            <a:r>
              <a:rPr lang="en-US" sz="1400" i="1" dirty="0" err="1">
                <a:solidFill>
                  <a:schemeClr val="bg1"/>
                </a:solidFill>
              </a:rPr>
              <a:t>Maymon</a:t>
            </a:r>
            <a:r>
              <a:rPr lang="en-US" sz="1400" dirty="0">
                <a:solidFill>
                  <a:schemeClr val="bg1"/>
                </a:solidFill>
              </a:rPr>
              <a:t>), or </a:t>
            </a:r>
            <a:r>
              <a:rPr lang="en-US" sz="1400" b="1" dirty="0" err="1">
                <a:solidFill>
                  <a:schemeClr val="bg1"/>
                </a:solidFill>
              </a:rPr>
              <a:t>Mūsā</a:t>
            </a:r>
            <a:r>
              <a:rPr lang="en-US" sz="1400" b="1" dirty="0">
                <a:solidFill>
                  <a:schemeClr val="bg1"/>
                </a:solidFill>
              </a:rPr>
              <a:t> bin </a:t>
            </a:r>
            <a:r>
              <a:rPr lang="en-US" sz="1400" b="1" dirty="0" err="1">
                <a:solidFill>
                  <a:schemeClr val="bg1"/>
                </a:solidFill>
              </a:rPr>
              <a:t>Maymūn</a:t>
            </a:r>
            <a:r>
              <a:rPr lang="en-US" sz="1400" dirty="0">
                <a:solidFill>
                  <a:schemeClr val="bg1"/>
                </a:solidFill>
              </a:rPr>
              <a:t> ("</a:t>
            </a:r>
            <a:r>
              <a:rPr lang="en-US" sz="1400" b="1" i="1" dirty="0" err="1">
                <a:solidFill>
                  <a:schemeClr val="bg1"/>
                </a:solidFill>
              </a:rPr>
              <a:t>R</a:t>
            </a:r>
            <a:r>
              <a:rPr lang="en-US" sz="1400" i="1" dirty="0" err="1">
                <a:solidFill>
                  <a:schemeClr val="bg1"/>
                </a:solidFill>
              </a:rPr>
              <a:t>abbeinu</a:t>
            </a:r>
            <a:r>
              <a:rPr lang="en-US" sz="1400" i="1" dirty="0">
                <a:solidFill>
                  <a:schemeClr val="bg1"/>
                </a:solidFill>
              </a:rPr>
              <a:t> </a:t>
            </a:r>
            <a:r>
              <a:rPr lang="en-US" sz="1400" b="1" i="1" dirty="0">
                <a:solidFill>
                  <a:schemeClr val="bg1"/>
                </a:solidFill>
              </a:rPr>
              <a:t>M</a:t>
            </a:r>
            <a:r>
              <a:rPr lang="en-US" sz="1400" i="1" dirty="0">
                <a:solidFill>
                  <a:schemeClr val="bg1"/>
                </a:solidFill>
              </a:rPr>
              <a:t>oshe </a:t>
            </a:r>
            <a:r>
              <a:rPr lang="en-US" sz="1400" b="1" i="1" dirty="0">
                <a:solidFill>
                  <a:schemeClr val="bg1"/>
                </a:solidFill>
              </a:rPr>
              <a:t>B</a:t>
            </a:r>
            <a:r>
              <a:rPr lang="en-US" sz="1400" i="1" dirty="0">
                <a:solidFill>
                  <a:schemeClr val="bg1"/>
                </a:solidFill>
              </a:rPr>
              <a:t>en </a:t>
            </a:r>
            <a:r>
              <a:rPr lang="en-US" sz="1400" b="1" i="1" dirty="0" err="1">
                <a:solidFill>
                  <a:schemeClr val="bg1"/>
                </a:solidFill>
              </a:rPr>
              <a:t>M</a:t>
            </a:r>
            <a:r>
              <a:rPr lang="en-US" sz="1400" i="1" dirty="0" err="1">
                <a:solidFill>
                  <a:schemeClr val="bg1"/>
                </a:solidFill>
              </a:rPr>
              <a:t>aimon</a:t>
            </a:r>
            <a:r>
              <a:rPr lang="en-US" sz="1400" dirty="0">
                <a:solidFill>
                  <a:schemeClr val="bg1"/>
                </a:solidFill>
              </a:rPr>
              <a:t>", "Our Rabbi/Teacher Moses Son of </a:t>
            </a:r>
            <a:r>
              <a:rPr lang="en-US" sz="1400" dirty="0" err="1">
                <a:solidFill>
                  <a:schemeClr val="bg1"/>
                </a:solidFill>
              </a:rPr>
              <a:t>Maimon</a:t>
            </a:r>
            <a:r>
              <a:rPr lang="en-US" sz="1400" dirty="0">
                <a:solidFill>
                  <a:schemeClr val="bg1"/>
                </a:solidFill>
              </a:rPr>
              <a:t>"), and Graecized (and subsequently Latinized) </a:t>
            </a:r>
            <a:r>
              <a:rPr lang="en-US" sz="1400" b="1" dirty="0">
                <a:solidFill>
                  <a:schemeClr val="bg1"/>
                </a:solidFill>
              </a:rPr>
              <a:t>Moses Maimonides</a:t>
            </a:r>
            <a:r>
              <a:rPr lang="en-US" sz="1400" dirty="0">
                <a:solidFill>
                  <a:schemeClr val="bg1"/>
                </a:solidFill>
              </a:rPr>
              <a:t>), a preeminent medieval Sephardic Jewish philosopher and astronomer,</a:t>
            </a:r>
            <a:r>
              <a:rPr lang="en-US" sz="1400" baseline="30000" dirty="0">
                <a:solidFill>
                  <a:schemeClr val="bg1"/>
                </a:solidFill>
                <a:hlinkClick r:id="rId3"/>
              </a:rPr>
              <a:t>]</a:t>
            </a:r>
            <a:r>
              <a:rPr lang="en-US" sz="1400" dirty="0">
                <a:solidFill>
                  <a:schemeClr val="bg1"/>
                </a:solidFill>
              </a:rPr>
              <a:t>became one of the most prolific and influential Torah scholars and physicians of the Middle Ages. Born in Cordova, </a:t>
            </a:r>
            <a:r>
              <a:rPr lang="en-US" sz="1400" dirty="0" err="1">
                <a:solidFill>
                  <a:schemeClr val="bg1"/>
                </a:solidFill>
              </a:rPr>
              <a:t>Almoravid</a:t>
            </a:r>
            <a:r>
              <a:rPr lang="en-US" sz="1400" dirty="0">
                <a:solidFill>
                  <a:schemeClr val="bg1"/>
                </a:solidFill>
              </a:rPr>
              <a:t> Empire (present-day Spain) on Passover Eve, 1135 or 1138, he died in Egypt on December 12, 1204, whence his body was taken to the lower Galilee and buried in </a:t>
            </a:r>
            <a:r>
              <a:rPr lang="en-US" sz="1400" dirty="0" err="1">
                <a:solidFill>
                  <a:schemeClr val="bg1"/>
                </a:solidFill>
              </a:rPr>
              <a:t>Tiberias</a:t>
            </a:r>
            <a:r>
              <a:rPr lang="en-US" sz="1400" dirty="0">
                <a:solidFill>
                  <a:schemeClr val="bg1"/>
                </a:solidFill>
              </a:rPr>
              <a:t>, He worked as a rabbi, physician, and philosopher in Morocco and Egypt.</a:t>
            </a:r>
          </a:p>
          <a:p>
            <a:endParaRPr lang="en-US" sz="1400" dirty="0">
              <a:solidFill>
                <a:schemeClr val="bg1"/>
              </a:solidFill>
            </a:endParaRPr>
          </a:p>
          <a:p>
            <a:r>
              <a:rPr lang="en-US" sz="1400" dirty="0">
                <a:solidFill>
                  <a:schemeClr val="bg1"/>
                </a:solidFill>
              </a:rPr>
              <a:t>During his lifetime, most Jews greeted Maimonides' writings on Jewish law and ethics with acclaim and gratitude, even as far away as Iraq and Yemen, and although Maimonides rose to become the revered head of the Jewish community in Egypt, there were also vociferous critics of some of his writings, particularly in Spain. Nonetheless, he was posthumously acknowledged as among the foremost rabbinical arbiters and philosophers in Jewish history, and his copious work comprises a cornerstone of Jewish scholarship. His fourteen-volume </a:t>
            </a:r>
            <a:r>
              <a:rPr lang="en-US" sz="1400" i="1" dirty="0" err="1">
                <a:solidFill>
                  <a:schemeClr val="bg1"/>
                </a:solidFill>
              </a:rPr>
              <a:t>Mishneh</a:t>
            </a:r>
            <a:r>
              <a:rPr lang="en-US" sz="1400" i="1" dirty="0">
                <a:solidFill>
                  <a:schemeClr val="bg1"/>
                </a:solidFill>
              </a:rPr>
              <a:t> Torah</a:t>
            </a:r>
            <a:r>
              <a:rPr lang="en-US" sz="1400" dirty="0">
                <a:solidFill>
                  <a:schemeClr val="bg1"/>
                </a:solidFill>
              </a:rPr>
              <a:t> still carries significant canonical authority as a codification of Talmudic law. He is sometimes known as "ha </a:t>
            </a:r>
            <a:r>
              <a:rPr lang="en-US" sz="1400" dirty="0" err="1">
                <a:solidFill>
                  <a:schemeClr val="bg1"/>
                </a:solidFill>
              </a:rPr>
              <a:t>Nesher</a:t>
            </a:r>
            <a:r>
              <a:rPr lang="en-US" sz="1400" dirty="0">
                <a:solidFill>
                  <a:schemeClr val="bg1"/>
                </a:solidFill>
              </a:rPr>
              <a:t> ha </a:t>
            </a:r>
            <a:r>
              <a:rPr lang="en-US" sz="1400" dirty="0" err="1">
                <a:solidFill>
                  <a:schemeClr val="bg1"/>
                </a:solidFill>
              </a:rPr>
              <a:t>Gadol</a:t>
            </a:r>
            <a:r>
              <a:rPr lang="en-US" sz="1400" dirty="0">
                <a:solidFill>
                  <a:schemeClr val="bg1"/>
                </a:solidFill>
              </a:rPr>
              <a:t>" (the great eagle) in recognition of his outstanding status as a </a:t>
            </a:r>
            <a:r>
              <a:rPr lang="en-US" sz="1400" i="1" dirty="0">
                <a:solidFill>
                  <a:schemeClr val="bg1"/>
                </a:solidFill>
              </a:rPr>
              <a:t>bona fide</a:t>
            </a:r>
            <a:r>
              <a:rPr lang="en-US" sz="1400" dirty="0">
                <a:solidFill>
                  <a:schemeClr val="bg1"/>
                </a:solidFill>
              </a:rPr>
              <a:t> exponent of the Oral Torah.</a:t>
            </a:r>
          </a:p>
          <a:p>
            <a:r>
              <a:rPr lang="en-US" sz="1400" dirty="0">
                <a:solidFill>
                  <a:schemeClr val="bg1"/>
                </a:solidFill>
              </a:rPr>
              <a:t>Aside from being revered by Jewish historians, Maimonides also figures very prominently in the history of Islamic and Arab sciences and is mentioned extensively in studies. Influenced by Al-</a:t>
            </a:r>
            <a:r>
              <a:rPr lang="en-US" sz="1400" dirty="0" err="1">
                <a:solidFill>
                  <a:schemeClr val="bg1"/>
                </a:solidFill>
              </a:rPr>
              <a:t>Farabi</a:t>
            </a:r>
            <a:r>
              <a:rPr lang="en-US" sz="1400" dirty="0">
                <a:solidFill>
                  <a:schemeClr val="bg1"/>
                </a:solidFill>
              </a:rPr>
              <a:t> (ca. 872–950/951), Avicenna (c. 980 – 1037), and his contemporary Averroes (1126–1198), he in his turn influenced other prominent Arab and Muslim philosophers and scientists. He became a prominent philosopher and polymath in both the Jewish and Islamic worlds.</a:t>
            </a:r>
            <a:endParaRPr lang="en-US" sz="1400" b="0" i="0" dirty="0">
              <a:solidFill>
                <a:schemeClr val="bg1"/>
              </a:solidFill>
              <a:effectLst/>
            </a:endParaRPr>
          </a:p>
        </p:txBody>
      </p:sp>
      <p:pic>
        <p:nvPicPr>
          <p:cNvPr id="22530" name="Picture 2" descr="Maimonid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118" y="2625726"/>
            <a:ext cx="188595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02839" y="5140326"/>
            <a:ext cx="680507" cy="369332"/>
          </a:xfrm>
          <a:prstGeom prst="rect">
            <a:avLst/>
          </a:prstGeom>
        </p:spPr>
        <p:txBody>
          <a:bodyPr wrap="none">
            <a:spAutoFit/>
          </a:bodyPr>
          <a:lstStyle/>
          <a:p>
            <a:r>
              <a:rPr lang="en-US" dirty="0">
                <a:solidFill>
                  <a:schemeClr val="bg1"/>
                </a:solidFill>
                <a:latin typeface="Arial" panose="020B0604020202020204" pitchFamily="34" charset="0"/>
              </a:rPr>
              <a:t>1135</a:t>
            </a:r>
            <a:endParaRPr lang="en-US" dirty="0">
              <a:solidFill>
                <a:schemeClr val="bg1"/>
              </a:solidFill>
            </a:endParaRPr>
          </a:p>
        </p:txBody>
      </p:sp>
      <p:sp>
        <p:nvSpPr>
          <p:cNvPr id="5" name="Rectangle 4"/>
          <p:cNvSpPr/>
          <p:nvPr/>
        </p:nvSpPr>
        <p:spPr>
          <a:xfrm>
            <a:off x="6975352" y="1449186"/>
            <a:ext cx="4182505" cy="923330"/>
          </a:xfrm>
          <a:prstGeom prst="rect">
            <a:avLst/>
          </a:prstGeom>
        </p:spPr>
        <p:txBody>
          <a:bodyPr wrap="square">
            <a:spAutoFit/>
          </a:bodyPr>
          <a:lstStyle/>
          <a:p>
            <a:r>
              <a:rPr lang="en-US" b="1" dirty="0">
                <a:solidFill>
                  <a:schemeClr val="bg1"/>
                </a:solidFill>
                <a:latin typeface="Arial" panose="020B0604020202020204" pitchFamily="34" charset="0"/>
              </a:rPr>
              <a:t>Moshe ben </a:t>
            </a:r>
            <a:r>
              <a:rPr lang="en-US" b="1" dirty="0" err="1">
                <a:solidFill>
                  <a:schemeClr val="bg1"/>
                </a:solidFill>
                <a:latin typeface="Arial" panose="020B0604020202020204" pitchFamily="34" charset="0"/>
              </a:rPr>
              <a:t>Maimon</a:t>
            </a:r>
            <a:r>
              <a:rPr lang="en-US" b="1" dirty="0">
                <a:solidFill>
                  <a:schemeClr val="bg1"/>
                </a:solidFill>
                <a:latin typeface="Arial" panose="020B0604020202020204" pitchFamily="34" charset="0"/>
              </a:rPr>
              <a:t> ("Maimonides")</a:t>
            </a:r>
          </a:p>
          <a:p>
            <a:r>
              <a:rPr lang="en-US" i="1" dirty="0">
                <a:solidFill>
                  <a:schemeClr val="bg1"/>
                </a:solidFill>
                <a:latin typeface="Open Sans"/>
              </a:rPr>
              <a:t>Sanhedrin;</a:t>
            </a:r>
            <a:r>
              <a:rPr lang="en-US" dirty="0">
                <a:solidFill>
                  <a:schemeClr val="bg1"/>
                </a:solidFill>
                <a:latin typeface="Open Sans"/>
              </a:rPr>
              <a:t> MM. Lemann, </a:t>
            </a:r>
            <a:r>
              <a:rPr lang="en-US" i="1" dirty="0">
                <a:solidFill>
                  <a:schemeClr val="bg1"/>
                </a:solidFill>
                <a:latin typeface="Open Sans"/>
              </a:rPr>
              <a:t>Jesus before the Sanhedrin</a:t>
            </a:r>
            <a:endParaRPr lang="en-US" dirty="0">
              <a:solidFill>
                <a:schemeClr val="bg1"/>
              </a:solidFill>
            </a:endParaRPr>
          </a:p>
        </p:txBody>
      </p:sp>
    </p:spTree>
    <p:extLst>
      <p:ext uri="{BB962C8B-B14F-4D97-AF65-F5344CB8AC3E}">
        <p14:creationId xmlns:p14="http://schemas.microsoft.com/office/powerpoint/2010/main" val="190829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1</a:t>
            </a:r>
            <a:endParaRPr lang="en-US" sz="3600" dirty="0">
              <a:solidFill>
                <a:schemeClr val="bg1"/>
              </a:solidFill>
            </a:endParaRPr>
          </a:p>
        </p:txBody>
      </p:sp>
      <p:sp>
        <p:nvSpPr>
          <p:cNvPr id="5" name="Rectangle 4"/>
          <p:cNvSpPr/>
          <p:nvPr/>
        </p:nvSpPr>
        <p:spPr>
          <a:xfrm>
            <a:off x="775580" y="1842008"/>
            <a:ext cx="6096000" cy="2246769"/>
          </a:xfrm>
          <a:prstGeom prst="rect">
            <a:avLst/>
          </a:prstGeom>
        </p:spPr>
        <p:txBody>
          <a:bodyPr>
            <a:spAutoFit/>
          </a:bodyPr>
          <a:lstStyle/>
          <a:p>
            <a:pPr fontAlgn="base"/>
            <a:r>
              <a:rPr lang="en-US" sz="2800" i="1" dirty="0">
                <a:solidFill>
                  <a:schemeClr val="bg1"/>
                </a:solidFill>
              </a:rPr>
              <a:t>The arrest of Jesus was illegal,”</a:t>
            </a:r>
            <a:r>
              <a:rPr lang="en-US" sz="2800" dirty="0">
                <a:solidFill>
                  <a:schemeClr val="bg1"/>
                </a:solidFill>
              </a:rPr>
              <a:t> since it was effected by night, and through the treachery of Judas, an accomplice, both of which features were expressly forbidden in the Jewish law of that day.</a:t>
            </a:r>
          </a:p>
        </p:txBody>
      </p:sp>
      <p:pic>
        <p:nvPicPr>
          <p:cNvPr id="8194" name="Picture 2" descr="Image result for jesus arrested at 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155" y="984612"/>
            <a:ext cx="4086225" cy="55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2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2</a:t>
            </a:r>
            <a:endParaRPr lang="en-US" sz="3600" dirty="0">
              <a:solidFill>
                <a:schemeClr val="bg1"/>
              </a:solidFill>
            </a:endParaRPr>
          </a:p>
        </p:txBody>
      </p:sp>
      <p:sp>
        <p:nvSpPr>
          <p:cNvPr id="5" name="Rectangle 4"/>
          <p:cNvSpPr/>
          <p:nvPr/>
        </p:nvSpPr>
        <p:spPr>
          <a:xfrm>
            <a:off x="345572" y="1163183"/>
            <a:ext cx="6096000" cy="4832092"/>
          </a:xfrm>
          <a:prstGeom prst="rect">
            <a:avLst/>
          </a:prstGeom>
        </p:spPr>
        <p:txBody>
          <a:bodyPr>
            <a:spAutoFit/>
          </a:bodyPr>
          <a:lstStyle/>
          <a:p>
            <a:pPr fontAlgn="base"/>
            <a:r>
              <a:rPr lang="en-US" sz="2800" i="1" dirty="0">
                <a:solidFill>
                  <a:schemeClr val="bg1"/>
                </a:solidFill>
              </a:rPr>
              <a:t>The private examination of Jesus before </a:t>
            </a:r>
            <a:r>
              <a:rPr lang="en-US" sz="2800" i="1" dirty="0" err="1">
                <a:solidFill>
                  <a:schemeClr val="bg1"/>
                </a:solidFill>
              </a:rPr>
              <a:t>Annas</a:t>
            </a:r>
            <a:r>
              <a:rPr lang="en-US" sz="2800" i="1" dirty="0">
                <a:solidFill>
                  <a:schemeClr val="bg1"/>
                </a:solidFill>
              </a:rPr>
              <a:t> or Caiaphas was illegal”;</a:t>
            </a:r>
            <a:r>
              <a:rPr lang="en-US" sz="2800" dirty="0">
                <a:solidFill>
                  <a:schemeClr val="bg1"/>
                </a:solidFill>
              </a:rPr>
              <a:t>—for (1) it was made by night;</a:t>
            </a:r>
          </a:p>
          <a:p>
            <a:pPr fontAlgn="base"/>
            <a:endParaRPr lang="en-US" sz="2800" dirty="0">
              <a:solidFill>
                <a:schemeClr val="bg1"/>
              </a:solidFill>
            </a:endParaRPr>
          </a:p>
          <a:p>
            <a:pPr fontAlgn="base"/>
            <a:r>
              <a:rPr lang="en-US" sz="2800" dirty="0">
                <a:solidFill>
                  <a:schemeClr val="bg1"/>
                </a:solidFill>
              </a:rPr>
              <a:t>(2) the hearing of any cause by a ‘sole judge’ was expressly forbidden; </a:t>
            </a:r>
          </a:p>
          <a:p>
            <a:pPr fontAlgn="base"/>
            <a:endParaRPr lang="en-US" sz="2800" dirty="0">
              <a:solidFill>
                <a:schemeClr val="bg1"/>
              </a:solidFill>
            </a:endParaRPr>
          </a:p>
          <a:p>
            <a:pPr fontAlgn="base"/>
            <a:r>
              <a:rPr lang="en-US" sz="2800" dirty="0">
                <a:solidFill>
                  <a:schemeClr val="bg1"/>
                </a:solidFill>
              </a:rPr>
              <a:t>(3) as quoted from Salvador, ‘A principle perpetually reproduced in the Hebrew scriptures relates to the two conditions of publicity and liberty.’</a:t>
            </a:r>
          </a:p>
        </p:txBody>
      </p:sp>
      <p:pic>
        <p:nvPicPr>
          <p:cNvPr id="9218" name="Picture 2" descr="Image result for jesus before an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985" y="1367781"/>
            <a:ext cx="5267325"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3</a:t>
            </a:r>
            <a:endParaRPr lang="en-US" sz="3600" dirty="0">
              <a:solidFill>
                <a:schemeClr val="bg1"/>
              </a:solidFill>
            </a:endParaRPr>
          </a:p>
        </p:txBody>
      </p:sp>
      <p:sp>
        <p:nvSpPr>
          <p:cNvPr id="5" name="Rectangle 4"/>
          <p:cNvSpPr/>
          <p:nvPr/>
        </p:nvSpPr>
        <p:spPr>
          <a:xfrm>
            <a:off x="309358" y="719563"/>
            <a:ext cx="3773755" cy="3170099"/>
          </a:xfrm>
          <a:prstGeom prst="rect">
            <a:avLst/>
          </a:prstGeom>
        </p:spPr>
        <p:txBody>
          <a:bodyPr wrap="square">
            <a:spAutoFit/>
          </a:bodyPr>
          <a:lstStyle/>
          <a:p>
            <a:pPr fontAlgn="base"/>
            <a:r>
              <a:rPr lang="en-US" sz="2000" i="1" dirty="0">
                <a:solidFill>
                  <a:schemeClr val="bg1"/>
                </a:solidFill>
              </a:rPr>
              <a:t>The indictment against Jesus was, in form, illegal.</a:t>
            </a:r>
            <a:r>
              <a:rPr lang="en-US" sz="2000" dirty="0">
                <a:solidFill>
                  <a:schemeClr val="bg1"/>
                </a:solidFill>
              </a:rPr>
              <a:t> ‘The entire criminal procedure of the Mosaic code rests upon four rules: certainty in the indictment; publicity in the discussion; full freedom granted to the accused; and assurance against all dangers or errors of testimony’—Salvador, p. 365. </a:t>
            </a:r>
          </a:p>
        </p:txBody>
      </p:sp>
      <p:sp>
        <p:nvSpPr>
          <p:cNvPr id="2" name="Rectangle 1"/>
          <p:cNvSpPr/>
          <p:nvPr/>
        </p:nvSpPr>
        <p:spPr>
          <a:xfrm>
            <a:off x="309358" y="4958333"/>
            <a:ext cx="4814903" cy="1754326"/>
          </a:xfrm>
          <a:prstGeom prst="rect">
            <a:avLst/>
          </a:prstGeom>
        </p:spPr>
        <p:txBody>
          <a:bodyPr wrap="square">
            <a:spAutoFit/>
          </a:bodyPr>
          <a:lstStyle/>
          <a:p>
            <a:r>
              <a:rPr lang="en-US" dirty="0">
                <a:solidFill>
                  <a:schemeClr val="bg1"/>
                </a:solidFill>
              </a:rPr>
              <a:t>‘The evidence of the leading witnesses constituted the charge. There was no other charge; no more formal indictment. Until they spoke and spoke in the public assembly, the prisoner was scarcely an accused man.’—Innes, p. 41.</a:t>
            </a:r>
            <a:endParaRPr lang="en-US" dirty="0"/>
          </a:p>
        </p:txBody>
      </p:sp>
      <p:sp>
        <p:nvSpPr>
          <p:cNvPr id="3" name="Rectangle 2"/>
          <p:cNvSpPr/>
          <p:nvPr/>
        </p:nvSpPr>
        <p:spPr>
          <a:xfrm>
            <a:off x="6173339" y="4401990"/>
            <a:ext cx="6096000" cy="2031325"/>
          </a:xfrm>
          <a:prstGeom prst="rect">
            <a:avLst/>
          </a:prstGeom>
        </p:spPr>
        <p:txBody>
          <a:bodyPr>
            <a:spAutoFit/>
          </a:bodyPr>
          <a:lstStyle/>
          <a:p>
            <a:pPr fontAlgn="base"/>
            <a:r>
              <a:rPr lang="en-US" dirty="0">
                <a:solidFill>
                  <a:schemeClr val="bg1"/>
                </a:solidFill>
              </a:rPr>
              <a:t>‘The only prosecutors known to Talmudic criminal jurisprudence are the witnesses to the crime. Their duty is to bring the matter to the cognizance of the court, and to bear witness against the criminal. In capital cases they are the legal executioners also. Of an official accuser or prosecutor there is nowhere any trace in the laws of the ancient Hebrews.’—Mendelsohn, p. 110.</a:t>
            </a:r>
          </a:p>
        </p:txBody>
      </p:sp>
      <p:sp>
        <p:nvSpPr>
          <p:cNvPr id="6" name="Rectangle 5"/>
          <p:cNvSpPr/>
          <p:nvPr/>
        </p:nvSpPr>
        <p:spPr>
          <a:xfrm>
            <a:off x="8204126" y="954105"/>
            <a:ext cx="3601030" cy="1200329"/>
          </a:xfrm>
          <a:prstGeom prst="rect">
            <a:avLst/>
          </a:prstGeom>
        </p:spPr>
        <p:txBody>
          <a:bodyPr wrap="square">
            <a:spAutoFit/>
          </a:bodyPr>
          <a:lstStyle/>
          <a:p>
            <a:pPr fontAlgn="base"/>
            <a:r>
              <a:rPr lang="en-US" dirty="0">
                <a:solidFill>
                  <a:schemeClr val="bg1"/>
                </a:solidFill>
              </a:rPr>
              <a:t>‘The Sanhedrin did not and could not originate charges; it only investigated those brought before it.’—</a:t>
            </a:r>
            <a:r>
              <a:rPr lang="en-US" dirty="0" err="1">
                <a:solidFill>
                  <a:schemeClr val="bg1"/>
                </a:solidFill>
              </a:rPr>
              <a:t>Edersheim</a:t>
            </a:r>
            <a:r>
              <a:rPr lang="en-US" dirty="0">
                <a:solidFill>
                  <a:schemeClr val="bg1"/>
                </a:solidFill>
              </a:rPr>
              <a:t>, vol. 1, p. 309. </a:t>
            </a:r>
          </a:p>
        </p:txBody>
      </p:sp>
      <p:pic>
        <p:nvPicPr>
          <p:cNvPr id="10242" name="Picture 2" descr="Image result for mosaic code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875" y="1554270"/>
            <a:ext cx="3508407" cy="263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4</a:t>
            </a:r>
            <a:endParaRPr lang="en-US" sz="3600" dirty="0">
              <a:solidFill>
                <a:schemeClr val="bg1"/>
              </a:solidFill>
            </a:endParaRPr>
          </a:p>
        </p:txBody>
      </p:sp>
      <p:sp>
        <p:nvSpPr>
          <p:cNvPr id="5" name="Rectangle 4"/>
          <p:cNvSpPr/>
          <p:nvPr/>
        </p:nvSpPr>
        <p:spPr>
          <a:xfrm>
            <a:off x="634119" y="1155734"/>
            <a:ext cx="4479925" cy="2308324"/>
          </a:xfrm>
          <a:prstGeom prst="rect">
            <a:avLst/>
          </a:prstGeom>
        </p:spPr>
        <p:txBody>
          <a:bodyPr wrap="square">
            <a:spAutoFit/>
          </a:bodyPr>
          <a:lstStyle/>
          <a:p>
            <a:pPr fontAlgn="base"/>
            <a:r>
              <a:rPr lang="en-US" sz="2400" i="1" dirty="0">
                <a:solidFill>
                  <a:schemeClr val="bg1"/>
                </a:solidFill>
              </a:rPr>
              <a:t>The proceedings of the Sanhedrin against Jesus were illegal because they were conducted at night.</a:t>
            </a:r>
            <a:r>
              <a:rPr lang="en-US" sz="2400" dirty="0">
                <a:solidFill>
                  <a:schemeClr val="bg1"/>
                </a:solidFill>
              </a:rPr>
              <a:t> ‘Let a capital offense be tried during the day, but suspend it at night.’—Mishna, Sanhedrin 4:1. </a:t>
            </a:r>
          </a:p>
        </p:txBody>
      </p:sp>
      <p:sp>
        <p:nvSpPr>
          <p:cNvPr id="7" name="Rectangle 6"/>
          <p:cNvSpPr/>
          <p:nvPr/>
        </p:nvSpPr>
        <p:spPr>
          <a:xfrm>
            <a:off x="5619185" y="4286444"/>
            <a:ext cx="6096000" cy="1938992"/>
          </a:xfrm>
          <a:prstGeom prst="rect">
            <a:avLst/>
          </a:prstGeom>
        </p:spPr>
        <p:txBody>
          <a:bodyPr>
            <a:spAutoFit/>
          </a:bodyPr>
          <a:lstStyle/>
          <a:p>
            <a:pPr fontAlgn="base"/>
            <a:r>
              <a:rPr lang="en-US" sz="2400" dirty="0">
                <a:solidFill>
                  <a:schemeClr val="bg1"/>
                </a:solidFill>
              </a:rPr>
              <a:t>‘Criminal cases can be acted upon by the various courts during daytime only, by the Lesser </a:t>
            </a:r>
            <a:r>
              <a:rPr lang="en-US" sz="2400" dirty="0" err="1">
                <a:solidFill>
                  <a:schemeClr val="bg1"/>
                </a:solidFill>
              </a:rPr>
              <a:t>Sanhedrions</a:t>
            </a:r>
            <a:r>
              <a:rPr lang="en-US" sz="2400" dirty="0">
                <a:solidFill>
                  <a:schemeClr val="bg1"/>
                </a:solidFill>
              </a:rPr>
              <a:t> from the close of the morning service till noon, and by the Great </a:t>
            </a:r>
            <a:r>
              <a:rPr lang="en-US" sz="2400" dirty="0" err="1">
                <a:solidFill>
                  <a:schemeClr val="bg1"/>
                </a:solidFill>
              </a:rPr>
              <a:t>Sanhedrion</a:t>
            </a:r>
            <a:r>
              <a:rPr lang="en-US" sz="2400" dirty="0">
                <a:solidFill>
                  <a:schemeClr val="bg1"/>
                </a:solidFill>
              </a:rPr>
              <a:t> till evening.’—Mendelsohn, p. 112.</a:t>
            </a:r>
          </a:p>
        </p:txBody>
      </p:sp>
      <p:pic>
        <p:nvPicPr>
          <p:cNvPr id="11268" name="Picture 4" descr="Image result for sanhedrin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73" y="3727517"/>
            <a:ext cx="467677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trial of Jesus"/>
          <p:cNvPicPr>
            <a:picLocks noChangeAspect="1" noChangeArrowheads="1"/>
          </p:cNvPicPr>
          <p:nvPr/>
        </p:nvPicPr>
        <p:blipFill rotWithShape="1">
          <a:blip r:embed="rId4">
            <a:extLst>
              <a:ext uri="{28A0092B-C50C-407E-A947-70E740481C1C}">
                <a14:useLocalDpi xmlns:a14="http://schemas.microsoft.com/office/drawing/2010/main" val="0"/>
              </a:ext>
            </a:extLst>
          </a:blip>
          <a:srcRect l="-1" r="-1408" b="17059"/>
          <a:stretch/>
        </p:blipFill>
        <p:spPr bwMode="auto">
          <a:xfrm>
            <a:off x="6545654" y="984612"/>
            <a:ext cx="3204927" cy="300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5</a:t>
            </a:r>
            <a:endParaRPr lang="en-US" sz="3600" dirty="0">
              <a:solidFill>
                <a:schemeClr val="bg1"/>
              </a:solidFill>
            </a:endParaRPr>
          </a:p>
        </p:txBody>
      </p:sp>
      <p:sp>
        <p:nvSpPr>
          <p:cNvPr id="5" name="Rectangle 4"/>
          <p:cNvSpPr/>
          <p:nvPr/>
        </p:nvSpPr>
        <p:spPr>
          <a:xfrm>
            <a:off x="335354" y="1463551"/>
            <a:ext cx="4752694" cy="3046988"/>
          </a:xfrm>
          <a:prstGeom prst="rect">
            <a:avLst/>
          </a:prstGeom>
        </p:spPr>
        <p:txBody>
          <a:bodyPr wrap="square">
            <a:spAutoFit/>
          </a:bodyPr>
          <a:lstStyle/>
          <a:p>
            <a:pPr fontAlgn="base"/>
            <a:r>
              <a:rPr lang="en-US" sz="2400" i="1" dirty="0">
                <a:solidFill>
                  <a:schemeClr val="bg1"/>
                </a:solidFill>
              </a:rPr>
              <a:t>The proceedings of the Sanhedrin against Jesus were illegal because the court convened before the offering of the morning sacrifice.</a:t>
            </a:r>
            <a:r>
              <a:rPr lang="en-US" sz="2400" dirty="0">
                <a:solidFill>
                  <a:schemeClr val="bg1"/>
                </a:solidFill>
              </a:rPr>
              <a:t> ‘The Sanhedrin sat from the close of the morning sacrifice to the time of the evening sacrifice.’—Talmud, Jeremiah San. 1:19. </a:t>
            </a:r>
          </a:p>
        </p:txBody>
      </p:sp>
      <p:sp>
        <p:nvSpPr>
          <p:cNvPr id="2" name="Rectangle 1"/>
          <p:cNvSpPr/>
          <p:nvPr/>
        </p:nvSpPr>
        <p:spPr>
          <a:xfrm>
            <a:off x="6636189" y="984612"/>
            <a:ext cx="5160475" cy="1200329"/>
          </a:xfrm>
          <a:prstGeom prst="rect">
            <a:avLst/>
          </a:prstGeom>
        </p:spPr>
        <p:txBody>
          <a:bodyPr wrap="square">
            <a:spAutoFit/>
          </a:bodyPr>
          <a:lstStyle/>
          <a:p>
            <a:r>
              <a:rPr lang="en-US" sz="2400" dirty="0">
                <a:solidFill>
                  <a:schemeClr val="bg1"/>
                </a:solidFill>
              </a:rPr>
              <a:t>‘No session of the court could take place before the offering of the morning sacrifice.’—MM. Lemann, p. 109. </a:t>
            </a:r>
            <a:endParaRPr lang="en-US" sz="2400" dirty="0"/>
          </a:p>
        </p:txBody>
      </p:sp>
      <p:sp>
        <p:nvSpPr>
          <p:cNvPr id="3" name="Rectangle 2"/>
          <p:cNvSpPr/>
          <p:nvPr/>
        </p:nvSpPr>
        <p:spPr>
          <a:xfrm>
            <a:off x="5384721" y="5022472"/>
            <a:ext cx="6096000" cy="1569660"/>
          </a:xfrm>
          <a:prstGeom prst="rect">
            <a:avLst/>
          </a:prstGeom>
        </p:spPr>
        <p:txBody>
          <a:bodyPr>
            <a:spAutoFit/>
          </a:bodyPr>
          <a:lstStyle/>
          <a:p>
            <a:pPr fontAlgn="base"/>
            <a:r>
              <a:rPr lang="en-US" sz="2400" dirty="0">
                <a:solidFill>
                  <a:schemeClr val="bg1"/>
                </a:solidFill>
              </a:rPr>
              <a:t>‘Since the morning sacrifice was offered at the dawn of day, it was hardly possible for the Sanhedrin to assemble until the hour after that time.’—Mishna, </a:t>
            </a:r>
            <a:r>
              <a:rPr lang="en-US" sz="2400" dirty="0" err="1">
                <a:solidFill>
                  <a:schemeClr val="bg1"/>
                </a:solidFill>
              </a:rPr>
              <a:t>Tamid</a:t>
            </a:r>
            <a:r>
              <a:rPr lang="en-US" sz="2400" dirty="0">
                <a:solidFill>
                  <a:schemeClr val="bg1"/>
                </a:solidFill>
              </a:rPr>
              <a:t>, </a:t>
            </a:r>
            <a:r>
              <a:rPr lang="en-US" sz="2400" dirty="0" err="1">
                <a:solidFill>
                  <a:schemeClr val="bg1"/>
                </a:solidFill>
              </a:rPr>
              <a:t>ch.</a:t>
            </a:r>
            <a:r>
              <a:rPr lang="en-US" sz="2400" dirty="0">
                <a:solidFill>
                  <a:schemeClr val="bg1"/>
                </a:solidFill>
              </a:rPr>
              <a:t> 3.</a:t>
            </a:r>
          </a:p>
        </p:txBody>
      </p:sp>
      <p:pic>
        <p:nvPicPr>
          <p:cNvPr id="12290" name="Picture 2" descr="Image result for sacrifice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402" y="2372188"/>
            <a:ext cx="3892990" cy="259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6</a:t>
            </a:r>
            <a:endParaRPr lang="en-US" sz="3600" dirty="0">
              <a:solidFill>
                <a:schemeClr val="bg1"/>
              </a:solidFill>
            </a:endParaRPr>
          </a:p>
        </p:txBody>
      </p:sp>
      <p:sp>
        <p:nvSpPr>
          <p:cNvPr id="5" name="Rectangle 4"/>
          <p:cNvSpPr/>
          <p:nvPr/>
        </p:nvSpPr>
        <p:spPr>
          <a:xfrm>
            <a:off x="281033" y="797365"/>
            <a:ext cx="4752694" cy="3046988"/>
          </a:xfrm>
          <a:prstGeom prst="rect">
            <a:avLst/>
          </a:prstGeom>
        </p:spPr>
        <p:txBody>
          <a:bodyPr wrap="square">
            <a:spAutoFit/>
          </a:bodyPr>
          <a:lstStyle/>
          <a:p>
            <a:pPr fontAlgn="base"/>
            <a:r>
              <a:rPr lang="en-US" sz="2400" i="1" dirty="0">
                <a:solidFill>
                  <a:schemeClr val="bg1"/>
                </a:solidFill>
              </a:rPr>
              <a:t>The proceedings against Jesus were illegal because they were conducted on the day preceding a Jewish Sabbath; also on the first day of unleavened bread and the eve of the Passover.</a:t>
            </a:r>
            <a:r>
              <a:rPr lang="en-US" sz="2400" dirty="0">
                <a:solidFill>
                  <a:schemeClr val="bg1"/>
                </a:solidFill>
              </a:rPr>
              <a:t>—‘They shall not judge on the eve of the Sabbath nor on that of any festival.’—Mishna, San. 4:1. </a:t>
            </a:r>
          </a:p>
        </p:txBody>
      </p:sp>
      <p:sp>
        <p:nvSpPr>
          <p:cNvPr id="6" name="Rectangle 5"/>
          <p:cNvSpPr/>
          <p:nvPr/>
        </p:nvSpPr>
        <p:spPr>
          <a:xfrm>
            <a:off x="5314760" y="3410894"/>
            <a:ext cx="6518494" cy="3046988"/>
          </a:xfrm>
          <a:prstGeom prst="rect">
            <a:avLst/>
          </a:prstGeom>
        </p:spPr>
        <p:txBody>
          <a:bodyPr wrap="square">
            <a:spAutoFit/>
          </a:bodyPr>
          <a:lstStyle/>
          <a:p>
            <a:pPr fontAlgn="base"/>
            <a:r>
              <a:rPr lang="en-US" sz="2400" dirty="0">
                <a:solidFill>
                  <a:schemeClr val="bg1"/>
                </a:solidFill>
              </a:rPr>
              <a:t>‘No court of justice in Israel was permitted to hold sessions on the Sabbath or any of the seven Biblical holidays. In cases of capital crime, no trial could be commenced on Friday or the day previous to any holiday, because it was not lawful either to adjourn such cases longer than over night, or to continue them on the Sabbath or holiday.’—Rabbi Wise, ‘Martyrdom of Jesus,’ p. 67.</a:t>
            </a:r>
          </a:p>
        </p:txBody>
      </p:sp>
      <p:pic>
        <p:nvPicPr>
          <p:cNvPr id="13314" name="Picture 2" descr="Image result for sabbath day jewish"/>
          <p:cNvPicPr>
            <a:picLocks noChangeAspect="1" noChangeArrowheads="1"/>
          </p:cNvPicPr>
          <p:nvPr/>
        </p:nvPicPr>
        <p:blipFill rotWithShape="1">
          <a:blip r:embed="rId3">
            <a:extLst>
              <a:ext uri="{28A0092B-C50C-407E-A947-70E740481C1C}">
                <a14:useLocalDpi xmlns:a14="http://schemas.microsoft.com/office/drawing/2010/main" val="0"/>
              </a:ext>
            </a:extLst>
          </a:blip>
          <a:srcRect l="40483"/>
          <a:stretch/>
        </p:blipFill>
        <p:spPr bwMode="auto">
          <a:xfrm>
            <a:off x="1651840" y="3903368"/>
            <a:ext cx="2011079" cy="25545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abbath day jewish 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13174"/>
            <a:ext cx="3874003" cy="218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7</a:t>
            </a:r>
            <a:endParaRPr lang="en-US" sz="3600" dirty="0">
              <a:solidFill>
                <a:schemeClr val="bg1"/>
              </a:solidFill>
            </a:endParaRPr>
          </a:p>
        </p:txBody>
      </p:sp>
      <p:sp>
        <p:nvSpPr>
          <p:cNvPr id="5" name="Rectangle 4"/>
          <p:cNvSpPr/>
          <p:nvPr/>
        </p:nvSpPr>
        <p:spPr>
          <a:xfrm>
            <a:off x="697492" y="1702734"/>
            <a:ext cx="4752694" cy="4154984"/>
          </a:xfrm>
          <a:prstGeom prst="rect">
            <a:avLst/>
          </a:prstGeom>
        </p:spPr>
        <p:txBody>
          <a:bodyPr wrap="square">
            <a:spAutoFit/>
          </a:bodyPr>
          <a:lstStyle/>
          <a:p>
            <a:pPr fontAlgn="base"/>
            <a:r>
              <a:rPr lang="en-US" sz="2400" i="1" dirty="0">
                <a:solidFill>
                  <a:schemeClr val="bg1"/>
                </a:solidFill>
              </a:rPr>
              <a:t>The trial of Jesus was illegal because it was concluded within one day.</a:t>
            </a:r>
            <a:r>
              <a:rPr lang="en-US" sz="2400" dirty="0">
                <a:solidFill>
                  <a:schemeClr val="bg1"/>
                </a:solidFill>
              </a:rPr>
              <a:t> ‘A criminal case resulting in the acquittal of the accused may terminate the same day on which the trial began. </a:t>
            </a:r>
          </a:p>
          <a:p>
            <a:pPr fontAlgn="base"/>
            <a:endParaRPr lang="en-US" sz="2400" dirty="0">
              <a:solidFill>
                <a:schemeClr val="bg1"/>
              </a:solidFill>
            </a:endParaRPr>
          </a:p>
          <a:p>
            <a:pPr fontAlgn="base"/>
            <a:r>
              <a:rPr lang="en-US" sz="2400" dirty="0">
                <a:solidFill>
                  <a:schemeClr val="bg1"/>
                </a:solidFill>
              </a:rPr>
              <a:t>But if a sentence of death is to be pronounced, it cannot be concluded before the following day.’—Mishna, San. 4:1.</a:t>
            </a:r>
          </a:p>
        </p:txBody>
      </p:sp>
      <p:pic>
        <p:nvPicPr>
          <p:cNvPr id="14338" name="Picture 2" descr="Image result for trial of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053" y="1909903"/>
            <a:ext cx="3972805" cy="320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0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udg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528" r="69243" b="1"/>
          <a:stretch/>
        </p:blipFill>
        <p:spPr bwMode="auto">
          <a:xfrm>
            <a:off x="0" y="-36213"/>
            <a:ext cx="12192000" cy="6894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1034"/>
            <a:ext cx="12192000" cy="646331"/>
          </a:xfrm>
          <a:prstGeom prst="rect">
            <a:avLst/>
          </a:prstGeom>
        </p:spPr>
        <p:txBody>
          <a:bodyPr wrap="square">
            <a:spAutoFit/>
          </a:bodyPr>
          <a:lstStyle/>
          <a:p>
            <a:pPr algn="ctr"/>
            <a:r>
              <a:rPr lang="en-US" sz="3600" i="1" dirty="0">
                <a:solidFill>
                  <a:schemeClr val="bg1"/>
                </a:solidFill>
                <a:latin typeface="Open Sans"/>
              </a:rPr>
              <a:t>Point 8</a:t>
            </a:r>
            <a:endParaRPr lang="en-US" sz="3600" dirty="0">
              <a:solidFill>
                <a:schemeClr val="bg1"/>
              </a:solidFill>
            </a:endParaRPr>
          </a:p>
        </p:txBody>
      </p:sp>
      <p:sp>
        <p:nvSpPr>
          <p:cNvPr id="5" name="Rectangle 4"/>
          <p:cNvSpPr/>
          <p:nvPr/>
        </p:nvSpPr>
        <p:spPr>
          <a:xfrm>
            <a:off x="317246" y="797365"/>
            <a:ext cx="4752694" cy="5262979"/>
          </a:xfrm>
          <a:prstGeom prst="rect">
            <a:avLst/>
          </a:prstGeom>
        </p:spPr>
        <p:txBody>
          <a:bodyPr wrap="square">
            <a:spAutoFit/>
          </a:bodyPr>
          <a:lstStyle/>
          <a:p>
            <a:pPr fontAlgn="base"/>
            <a:r>
              <a:rPr lang="en-US" sz="2400" i="1" dirty="0">
                <a:solidFill>
                  <a:schemeClr val="bg1"/>
                </a:solidFill>
              </a:rPr>
              <a:t>The sentence of condemnation pronounced against Jesus by the Sanhedrin was illegal because it was founded upon His uncorroborated confession.</a:t>
            </a:r>
            <a:r>
              <a:rPr lang="en-US" sz="2400" dirty="0">
                <a:solidFill>
                  <a:schemeClr val="bg1"/>
                </a:solidFill>
              </a:rPr>
              <a:t> ‘We have it as a fundamental principle of our jurisprudence that no one can bring an accusation against himself. Should a man make confession of guilt before a legally constituted tribunal, such confession is not to be used against him unless properly attested by two other witnesses.’—Maimonides, 4:2. </a:t>
            </a:r>
          </a:p>
        </p:txBody>
      </p:sp>
      <p:sp>
        <p:nvSpPr>
          <p:cNvPr id="2" name="Rectangle 1"/>
          <p:cNvSpPr/>
          <p:nvPr/>
        </p:nvSpPr>
        <p:spPr>
          <a:xfrm>
            <a:off x="7891603" y="1073424"/>
            <a:ext cx="4300397" cy="4893647"/>
          </a:xfrm>
          <a:prstGeom prst="rect">
            <a:avLst/>
          </a:prstGeom>
        </p:spPr>
        <p:txBody>
          <a:bodyPr wrap="square">
            <a:spAutoFit/>
          </a:bodyPr>
          <a:lstStyle/>
          <a:p>
            <a:pPr fontAlgn="base"/>
            <a:r>
              <a:rPr lang="en-US" sz="2400" dirty="0">
                <a:solidFill>
                  <a:schemeClr val="bg1"/>
                </a:solidFill>
              </a:rPr>
              <a:t>‘Not only is self-condemnation never extorted from the defendant by means of torture, but no attempt is ever made to lead him on to self-incrimination. Moreover, a voluntary confession on his part is not admitted in evidence, and therefore not competent to convict him, unless a legal number of witnesses minutely corroborate his self-accusation.’—Mendelsohn, p. 133.</a:t>
            </a:r>
          </a:p>
        </p:txBody>
      </p:sp>
      <p:pic>
        <p:nvPicPr>
          <p:cNvPr id="15362" name="Picture 2" descr="Image result for trial of Jesus"/>
          <p:cNvPicPr>
            <a:picLocks noChangeAspect="1" noChangeArrowheads="1"/>
          </p:cNvPicPr>
          <p:nvPr/>
        </p:nvPicPr>
        <p:blipFill rotWithShape="1">
          <a:blip r:embed="rId3">
            <a:extLst>
              <a:ext uri="{28A0092B-C50C-407E-A947-70E740481C1C}">
                <a14:useLocalDpi xmlns:a14="http://schemas.microsoft.com/office/drawing/2010/main" val="0"/>
              </a:ext>
            </a:extLst>
          </a:blip>
          <a:srcRect l="26786" t="1447" r="34138"/>
          <a:stretch/>
        </p:blipFill>
        <p:spPr bwMode="auto">
          <a:xfrm>
            <a:off x="5222341" y="1455824"/>
            <a:ext cx="2272419" cy="369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2565</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Open Sans</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cp:revision>
  <dcterms:created xsi:type="dcterms:W3CDTF">2016-10-27T15:50:23Z</dcterms:created>
  <dcterms:modified xsi:type="dcterms:W3CDTF">2020-09-17T15:20:45Z</dcterms:modified>
</cp:coreProperties>
</file>