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61" r:id="rId5"/>
    <p:sldId id="262" r:id="rId6"/>
    <p:sldId id="263" r:id="rId7"/>
    <p:sldId id="264" r:id="rId8"/>
    <p:sldId id="266" r:id="rId9"/>
    <p:sldId id="265" r:id="rId10"/>
    <p:sldId id="291" r:id="rId11"/>
    <p:sldId id="290"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6" r:id="rId26"/>
    <p:sldId id="280" r:id="rId27"/>
    <p:sldId id="281" r:id="rId28"/>
    <p:sldId id="282" r:id="rId29"/>
    <p:sldId id="283" r:id="rId30"/>
    <p:sldId id="284" r:id="rId31"/>
    <p:sldId id="285" r:id="rId32"/>
    <p:sldId id="286" r:id="rId33"/>
    <p:sldId id="288" r:id="rId34"/>
    <p:sldId id="287" r:id="rId35"/>
    <p:sldId id="295" r:id="rId36"/>
    <p:sldId id="289" r:id="rId37"/>
    <p:sldId id="292" r:id="rId38"/>
    <p:sldId id="293" r:id="rId39"/>
    <p:sldId id="299" r:id="rId40"/>
    <p:sldId id="298" r:id="rId41"/>
  </p:sldIdLst>
  <p:sldSz cx="12192000" cy="6858000"/>
  <p:notesSz cx="6858000" cy="9144000"/>
  <p:embeddedFontLst>
    <p:embeddedFont>
      <p:font typeface="Abadi" panose="020B0604020104020204" pitchFamily="34" charset="0"/>
      <p:regular r:id="rId42"/>
    </p:embeddedFont>
    <p:embeddedFont>
      <p:font typeface="Book Antiqua" panose="02040602050305030304" pitchFamily="18"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
      <p:font typeface="Open Sans" panose="020B0606030504020204" pitchFamily="34" charset="0"/>
      <p:regular r:id="rId53"/>
      <p:bold r:id="rId54"/>
      <p:italic r:id="rId55"/>
      <p:boldItalic r:id="rId56"/>
    </p:embeddedFont>
    <p:embeddedFont>
      <p:font typeface="Palatino" pitchFamily="2"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7B15B3-7BC2-4DE9-BA19-FF70AE9FE17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254301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B15B3-7BC2-4DE9-BA19-FF70AE9FE17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257893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B15B3-7BC2-4DE9-BA19-FF70AE9FE17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281460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B15B3-7BC2-4DE9-BA19-FF70AE9FE17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380144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B15B3-7BC2-4DE9-BA19-FF70AE9FE170}"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96525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7B15B3-7BC2-4DE9-BA19-FF70AE9FE170}"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378673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7B15B3-7BC2-4DE9-BA19-FF70AE9FE170}"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367969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7B15B3-7BC2-4DE9-BA19-FF70AE9FE170}"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3484020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B15B3-7BC2-4DE9-BA19-FF70AE9FE170}"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173221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B15B3-7BC2-4DE9-BA19-FF70AE9FE170}"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398260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B15B3-7BC2-4DE9-BA19-FF70AE9FE170}"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76DF4-4129-42C8-AEF5-8941133F8C08}" type="slidenum">
              <a:rPr lang="en-US" smtClean="0"/>
              <a:t>‹#›</a:t>
            </a:fld>
            <a:endParaRPr lang="en-US"/>
          </a:p>
        </p:txBody>
      </p:sp>
    </p:spTree>
    <p:extLst>
      <p:ext uri="{BB962C8B-B14F-4D97-AF65-F5344CB8AC3E}">
        <p14:creationId xmlns:p14="http://schemas.microsoft.com/office/powerpoint/2010/main" val="55941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B15B3-7BC2-4DE9-BA19-FF70AE9FE170}" type="datetimeFigureOut">
              <a:rPr lang="en-US" smtClean="0"/>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76DF4-4129-42C8-AEF5-8941133F8C08}" type="slidenum">
              <a:rPr lang="en-US" smtClean="0"/>
              <a:t>‹#›</a:t>
            </a:fld>
            <a:endParaRPr lang="en-US"/>
          </a:p>
        </p:txBody>
      </p:sp>
    </p:spTree>
    <p:extLst>
      <p:ext uri="{BB962C8B-B14F-4D97-AF65-F5344CB8AC3E}">
        <p14:creationId xmlns:p14="http://schemas.microsoft.com/office/powerpoint/2010/main" val="347086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75FDB54-CC3D-4C1C-B45B-C8D81DE0D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8642" y="0"/>
            <a:ext cx="2480649" cy="369332"/>
          </a:xfrm>
          <a:prstGeom prst="rect">
            <a:avLst/>
          </a:prstGeom>
          <a:noFill/>
        </p:spPr>
        <p:txBody>
          <a:bodyPr wrap="square" rtlCol="0">
            <a:spAutoFit/>
          </a:bodyPr>
          <a:lstStyle/>
          <a:p>
            <a:r>
              <a:rPr lang="en-US" dirty="0">
                <a:solidFill>
                  <a:schemeClr val="bg1"/>
                </a:solidFill>
              </a:rPr>
              <a:t>Lesson 83</a:t>
            </a:r>
          </a:p>
        </p:txBody>
      </p:sp>
      <p:sp>
        <p:nvSpPr>
          <p:cNvPr id="5" name="TextBox 4"/>
          <p:cNvSpPr txBox="1"/>
          <p:nvPr/>
        </p:nvSpPr>
        <p:spPr>
          <a:xfrm>
            <a:off x="1718273" y="388066"/>
            <a:ext cx="8755455" cy="2862322"/>
          </a:xfrm>
          <a:prstGeom prst="rect">
            <a:avLst/>
          </a:prstGeom>
          <a:noFill/>
        </p:spPr>
        <p:txBody>
          <a:bodyPr wrap="square" rtlCol="0">
            <a:spAutoFit/>
          </a:bodyPr>
          <a:lstStyle/>
          <a:p>
            <a:pPr algn="ctr"/>
            <a:r>
              <a:rPr lang="en-US" sz="6600" i="1" dirty="0">
                <a:solidFill>
                  <a:schemeClr val="bg1"/>
                </a:solidFill>
                <a:latin typeface="Book Antiqua" panose="02040602050305030304" pitchFamily="18" charset="0"/>
              </a:rPr>
              <a:t>The Work Continues Through The Holy Spirit</a:t>
            </a:r>
          </a:p>
          <a:p>
            <a:pPr algn="ctr"/>
            <a:r>
              <a:rPr lang="en-US" sz="4800" i="1" dirty="0">
                <a:solidFill>
                  <a:schemeClr val="bg1"/>
                </a:solidFill>
                <a:latin typeface="Book Antiqua" panose="02040602050305030304" pitchFamily="18" charset="0"/>
              </a:rPr>
              <a:t>Acts 2</a:t>
            </a:r>
          </a:p>
        </p:txBody>
      </p:sp>
      <p:grpSp>
        <p:nvGrpSpPr>
          <p:cNvPr id="6" name="Group 6"/>
          <p:cNvGrpSpPr/>
          <p:nvPr/>
        </p:nvGrpSpPr>
        <p:grpSpPr>
          <a:xfrm>
            <a:off x="8663583" y="2999775"/>
            <a:ext cx="1600200" cy="2597297"/>
            <a:chOff x="2693577" y="332956"/>
            <a:chExt cx="3581718" cy="5813514"/>
          </a:xfrm>
        </p:grpSpPr>
        <p:sp>
          <p:nvSpPr>
            <p:cNvPr id="7" name="Freeform 6"/>
            <p:cNvSpPr/>
            <p:nvPr/>
          </p:nvSpPr>
          <p:spPr>
            <a:xfrm>
              <a:off x="2743200" y="3124200"/>
              <a:ext cx="3160001" cy="2137558"/>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38"/>
            <p:cNvGrpSpPr/>
            <p:nvPr/>
          </p:nvGrpSpPr>
          <p:grpSpPr>
            <a:xfrm rot="20759234">
              <a:off x="2693577" y="332956"/>
              <a:ext cx="3369457" cy="5039361"/>
              <a:chOff x="6477000" y="2667000"/>
              <a:chExt cx="2057400" cy="3011575"/>
            </a:xfrm>
          </p:grpSpPr>
          <p:sp>
            <p:nvSpPr>
              <p:cNvPr id="10" name="Wave 9"/>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ave 11"/>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ave 12"/>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Wave 19"/>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Wave 20"/>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83862" y="4800600"/>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a:off x="4191000" y="4495800"/>
              <a:ext cx="2084295" cy="1650670"/>
            </a:xfrm>
            <a:custGeom>
              <a:avLst/>
              <a:gdLst>
                <a:gd name="connsiteX0" fmla="*/ 1782464 w 3160001"/>
                <a:gd name="connsiteY0" fmla="*/ 0 h 2137558"/>
                <a:gd name="connsiteX1" fmla="*/ 1782464 w 3160001"/>
                <a:gd name="connsiteY1" fmla="*/ 0 h 2137558"/>
                <a:gd name="connsiteX2" fmla="*/ 1188698 w 3160001"/>
                <a:gd name="connsiteY2" fmla="*/ 23751 h 2137558"/>
                <a:gd name="connsiteX3" fmla="*/ 1069944 w 3160001"/>
                <a:gd name="connsiteY3" fmla="*/ 83127 h 2137558"/>
                <a:gd name="connsiteX4" fmla="*/ 986817 w 3160001"/>
                <a:gd name="connsiteY4" fmla="*/ 106878 h 2137558"/>
                <a:gd name="connsiteX5" fmla="*/ 903690 w 3160001"/>
                <a:gd name="connsiteY5" fmla="*/ 154379 h 2137558"/>
                <a:gd name="connsiteX6" fmla="*/ 808687 w 3160001"/>
                <a:gd name="connsiteY6" fmla="*/ 190005 h 2137558"/>
                <a:gd name="connsiteX7" fmla="*/ 583056 w 3160001"/>
                <a:gd name="connsiteY7" fmla="*/ 308758 h 2137558"/>
                <a:gd name="connsiteX8" fmla="*/ 523679 w 3160001"/>
                <a:gd name="connsiteY8" fmla="*/ 368135 h 2137558"/>
                <a:gd name="connsiteX9" fmla="*/ 369300 w 3160001"/>
                <a:gd name="connsiteY9" fmla="*/ 463138 h 2137558"/>
                <a:gd name="connsiteX10" fmla="*/ 262422 w 3160001"/>
                <a:gd name="connsiteY10" fmla="*/ 570015 h 2137558"/>
                <a:gd name="connsiteX11" fmla="*/ 191170 w 3160001"/>
                <a:gd name="connsiteY11" fmla="*/ 641267 h 2137558"/>
                <a:gd name="connsiteX12" fmla="*/ 131794 w 3160001"/>
                <a:gd name="connsiteY12" fmla="*/ 736270 h 2137558"/>
                <a:gd name="connsiteX13" fmla="*/ 108043 w 3160001"/>
                <a:gd name="connsiteY13" fmla="*/ 771896 h 2137558"/>
                <a:gd name="connsiteX14" fmla="*/ 72417 w 3160001"/>
                <a:gd name="connsiteY14" fmla="*/ 819397 h 2137558"/>
                <a:gd name="connsiteX15" fmla="*/ 48666 w 3160001"/>
                <a:gd name="connsiteY15" fmla="*/ 855023 h 2137558"/>
                <a:gd name="connsiteX16" fmla="*/ 13040 w 3160001"/>
                <a:gd name="connsiteY16" fmla="*/ 950026 h 2137558"/>
                <a:gd name="connsiteX17" fmla="*/ 1165 w 3160001"/>
                <a:gd name="connsiteY17" fmla="*/ 1033153 h 2137558"/>
                <a:gd name="connsiteX18" fmla="*/ 36791 w 3160001"/>
                <a:gd name="connsiteY18" fmla="*/ 1282535 h 2137558"/>
                <a:gd name="connsiteX19" fmla="*/ 96168 w 3160001"/>
                <a:gd name="connsiteY19" fmla="*/ 1389413 h 2137558"/>
                <a:gd name="connsiteX20" fmla="*/ 179295 w 3160001"/>
                <a:gd name="connsiteY20" fmla="*/ 1520041 h 2137558"/>
                <a:gd name="connsiteX21" fmla="*/ 250547 w 3160001"/>
                <a:gd name="connsiteY21" fmla="*/ 1686296 h 2137558"/>
                <a:gd name="connsiteX22" fmla="*/ 298048 w 3160001"/>
                <a:gd name="connsiteY22" fmla="*/ 1745673 h 2137558"/>
                <a:gd name="connsiteX23" fmla="*/ 452427 w 3160001"/>
                <a:gd name="connsiteY23" fmla="*/ 1923802 h 2137558"/>
                <a:gd name="connsiteX24" fmla="*/ 511804 w 3160001"/>
                <a:gd name="connsiteY24" fmla="*/ 1983179 h 2137558"/>
                <a:gd name="connsiteX25" fmla="*/ 618682 w 3160001"/>
                <a:gd name="connsiteY25" fmla="*/ 2030680 h 2137558"/>
                <a:gd name="connsiteX26" fmla="*/ 701809 w 3160001"/>
                <a:gd name="connsiteY26" fmla="*/ 2090057 h 2137558"/>
                <a:gd name="connsiteX27" fmla="*/ 784937 w 3160001"/>
                <a:gd name="connsiteY27" fmla="*/ 2113808 h 2137558"/>
                <a:gd name="connsiteX28" fmla="*/ 879939 w 3160001"/>
                <a:gd name="connsiteY28" fmla="*/ 2137558 h 2137558"/>
                <a:gd name="connsiteX29" fmla="*/ 1176822 w 3160001"/>
                <a:gd name="connsiteY29" fmla="*/ 2125683 h 2137558"/>
                <a:gd name="connsiteX30" fmla="*/ 1414329 w 3160001"/>
                <a:gd name="connsiteY30" fmla="*/ 2101932 h 2137558"/>
                <a:gd name="connsiteX31" fmla="*/ 1580583 w 3160001"/>
                <a:gd name="connsiteY31" fmla="*/ 2054431 h 2137558"/>
                <a:gd name="connsiteX32" fmla="*/ 1758713 w 3160001"/>
                <a:gd name="connsiteY32" fmla="*/ 1983179 h 2137558"/>
                <a:gd name="connsiteX33" fmla="*/ 1841840 w 3160001"/>
                <a:gd name="connsiteY33" fmla="*/ 1959428 h 2137558"/>
                <a:gd name="connsiteX34" fmla="*/ 1877466 w 3160001"/>
                <a:gd name="connsiteY34" fmla="*/ 1935678 h 2137558"/>
                <a:gd name="connsiteX35" fmla="*/ 1936843 w 3160001"/>
                <a:gd name="connsiteY35" fmla="*/ 1911927 h 2137558"/>
                <a:gd name="connsiteX36" fmla="*/ 2031846 w 3160001"/>
                <a:gd name="connsiteY36" fmla="*/ 1840675 h 2137558"/>
                <a:gd name="connsiteX37" fmla="*/ 2079347 w 3160001"/>
                <a:gd name="connsiteY37" fmla="*/ 1805049 h 2137558"/>
                <a:gd name="connsiteX38" fmla="*/ 2138724 w 3160001"/>
                <a:gd name="connsiteY38" fmla="*/ 1781299 h 2137558"/>
                <a:gd name="connsiteX39" fmla="*/ 2209976 w 3160001"/>
                <a:gd name="connsiteY39" fmla="*/ 1721922 h 2137558"/>
                <a:gd name="connsiteX40" fmla="*/ 2257477 w 3160001"/>
                <a:gd name="connsiteY40" fmla="*/ 1698171 h 2137558"/>
                <a:gd name="connsiteX41" fmla="*/ 2304978 w 3160001"/>
                <a:gd name="connsiteY41" fmla="*/ 1650670 h 2137558"/>
                <a:gd name="connsiteX42" fmla="*/ 2376230 w 3160001"/>
                <a:gd name="connsiteY42" fmla="*/ 1626919 h 2137558"/>
                <a:gd name="connsiteX43" fmla="*/ 2411856 w 3160001"/>
                <a:gd name="connsiteY43" fmla="*/ 1603169 h 2137558"/>
                <a:gd name="connsiteX44" fmla="*/ 2459357 w 3160001"/>
                <a:gd name="connsiteY44" fmla="*/ 1591293 h 2137558"/>
                <a:gd name="connsiteX45" fmla="*/ 2649363 w 3160001"/>
                <a:gd name="connsiteY45" fmla="*/ 1496291 h 2137558"/>
                <a:gd name="connsiteX46" fmla="*/ 2696864 w 3160001"/>
                <a:gd name="connsiteY46" fmla="*/ 1472540 h 2137558"/>
                <a:gd name="connsiteX47" fmla="*/ 2744365 w 3160001"/>
                <a:gd name="connsiteY47" fmla="*/ 1448789 h 2137558"/>
                <a:gd name="connsiteX48" fmla="*/ 2815617 w 3160001"/>
                <a:gd name="connsiteY48" fmla="*/ 1401288 h 2137558"/>
                <a:gd name="connsiteX49" fmla="*/ 2898744 w 3160001"/>
                <a:gd name="connsiteY49" fmla="*/ 1318161 h 2137558"/>
                <a:gd name="connsiteX50" fmla="*/ 2993747 w 3160001"/>
                <a:gd name="connsiteY50" fmla="*/ 1175657 h 2137558"/>
                <a:gd name="connsiteX51" fmla="*/ 3064999 w 3160001"/>
                <a:gd name="connsiteY51" fmla="*/ 1033153 h 2137558"/>
                <a:gd name="connsiteX52" fmla="*/ 3100625 w 3160001"/>
                <a:gd name="connsiteY52" fmla="*/ 961901 h 2137558"/>
                <a:gd name="connsiteX53" fmla="*/ 3136251 w 3160001"/>
                <a:gd name="connsiteY53" fmla="*/ 855023 h 2137558"/>
                <a:gd name="connsiteX54" fmla="*/ 3148126 w 3160001"/>
                <a:gd name="connsiteY54" fmla="*/ 819397 h 2137558"/>
                <a:gd name="connsiteX55" fmla="*/ 3160001 w 3160001"/>
                <a:gd name="connsiteY55" fmla="*/ 760021 h 2137558"/>
                <a:gd name="connsiteX56" fmla="*/ 3148126 w 3160001"/>
                <a:gd name="connsiteY56" fmla="*/ 510639 h 2137558"/>
                <a:gd name="connsiteX57" fmla="*/ 3136251 w 3160001"/>
                <a:gd name="connsiteY57" fmla="*/ 475013 h 2137558"/>
                <a:gd name="connsiteX58" fmla="*/ 3053124 w 3160001"/>
                <a:gd name="connsiteY58" fmla="*/ 368135 h 2137558"/>
                <a:gd name="connsiteX59" fmla="*/ 3017498 w 3160001"/>
                <a:gd name="connsiteY59" fmla="*/ 344384 h 2137558"/>
                <a:gd name="connsiteX60" fmla="*/ 2886869 w 3160001"/>
                <a:gd name="connsiteY60" fmla="*/ 285008 h 2137558"/>
                <a:gd name="connsiteX61" fmla="*/ 2827492 w 3160001"/>
                <a:gd name="connsiteY61" fmla="*/ 261257 h 2137558"/>
                <a:gd name="connsiteX62" fmla="*/ 2744365 w 3160001"/>
                <a:gd name="connsiteY62" fmla="*/ 237506 h 2137558"/>
                <a:gd name="connsiteX63" fmla="*/ 2673113 w 3160001"/>
                <a:gd name="connsiteY63" fmla="*/ 201880 h 2137558"/>
                <a:gd name="connsiteX64" fmla="*/ 2589986 w 3160001"/>
                <a:gd name="connsiteY64" fmla="*/ 154379 h 2137558"/>
                <a:gd name="connsiteX65" fmla="*/ 2542485 w 3160001"/>
                <a:gd name="connsiteY65" fmla="*/ 142504 h 2137558"/>
                <a:gd name="connsiteX66" fmla="*/ 2435607 w 3160001"/>
                <a:gd name="connsiteY66" fmla="*/ 106878 h 2137558"/>
                <a:gd name="connsiteX67" fmla="*/ 2352479 w 3160001"/>
                <a:gd name="connsiteY67" fmla="*/ 83127 h 2137558"/>
                <a:gd name="connsiteX68" fmla="*/ 2245601 w 3160001"/>
                <a:gd name="connsiteY68" fmla="*/ 35626 h 2137558"/>
                <a:gd name="connsiteX69" fmla="*/ 2138724 w 3160001"/>
                <a:gd name="connsiteY69" fmla="*/ 0 h 2137558"/>
                <a:gd name="connsiteX70" fmla="*/ 1782464 w 3160001"/>
                <a:gd name="connsiteY70" fmla="*/ 0 h 2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60001" h="2137558">
                  <a:moveTo>
                    <a:pt x="1782464" y="0"/>
                  </a:moveTo>
                  <a:lnTo>
                    <a:pt x="1782464" y="0"/>
                  </a:lnTo>
                  <a:cubicBezTo>
                    <a:pt x="1584542" y="7917"/>
                    <a:pt x="1386257" y="9383"/>
                    <a:pt x="1188698" y="23751"/>
                  </a:cubicBezTo>
                  <a:cubicBezTo>
                    <a:pt x="1146551" y="26816"/>
                    <a:pt x="1105739" y="68212"/>
                    <a:pt x="1069944" y="83127"/>
                  </a:cubicBezTo>
                  <a:cubicBezTo>
                    <a:pt x="1043343" y="94211"/>
                    <a:pt x="1013305" y="95526"/>
                    <a:pt x="986817" y="106878"/>
                  </a:cubicBezTo>
                  <a:cubicBezTo>
                    <a:pt x="957484" y="119450"/>
                    <a:pt x="932610" y="140883"/>
                    <a:pt x="903690" y="154379"/>
                  </a:cubicBezTo>
                  <a:cubicBezTo>
                    <a:pt x="873042" y="168681"/>
                    <a:pt x="838322" y="173706"/>
                    <a:pt x="808687" y="190005"/>
                  </a:cubicBezTo>
                  <a:cubicBezTo>
                    <a:pt x="568714" y="321990"/>
                    <a:pt x="758173" y="258726"/>
                    <a:pt x="583056" y="308758"/>
                  </a:cubicBezTo>
                  <a:cubicBezTo>
                    <a:pt x="563264" y="328550"/>
                    <a:pt x="546316" y="351672"/>
                    <a:pt x="523679" y="368135"/>
                  </a:cubicBezTo>
                  <a:cubicBezTo>
                    <a:pt x="354342" y="491289"/>
                    <a:pt x="560758" y="295612"/>
                    <a:pt x="369300" y="463138"/>
                  </a:cubicBezTo>
                  <a:cubicBezTo>
                    <a:pt x="331383" y="496315"/>
                    <a:pt x="302728" y="539785"/>
                    <a:pt x="262422" y="570015"/>
                  </a:cubicBezTo>
                  <a:cubicBezTo>
                    <a:pt x="203503" y="614205"/>
                    <a:pt x="225900" y="589173"/>
                    <a:pt x="191170" y="641267"/>
                  </a:cubicBezTo>
                  <a:cubicBezTo>
                    <a:pt x="169914" y="705036"/>
                    <a:pt x="189880" y="658821"/>
                    <a:pt x="131794" y="736270"/>
                  </a:cubicBezTo>
                  <a:cubicBezTo>
                    <a:pt x="123231" y="747688"/>
                    <a:pt x="116339" y="760282"/>
                    <a:pt x="108043" y="771896"/>
                  </a:cubicBezTo>
                  <a:cubicBezTo>
                    <a:pt x="96539" y="788001"/>
                    <a:pt x="83921" y="803292"/>
                    <a:pt x="72417" y="819397"/>
                  </a:cubicBezTo>
                  <a:cubicBezTo>
                    <a:pt x="64121" y="831011"/>
                    <a:pt x="55049" y="842257"/>
                    <a:pt x="48666" y="855023"/>
                  </a:cubicBezTo>
                  <a:cubicBezTo>
                    <a:pt x="34471" y="883413"/>
                    <a:pt x="23316" y="919198"/>
                    <a:pt x="13040" y="950026"/>
                  </a:cubicBezTo>
                  <a:cubicBezTo>
                    <a:pt x="9082" y="977735"/>
                    <a:pt x="0" y="1005187"/>
                    <a:pt x="1165" y="1033153"/>
                  </a:cubicBezTo>
                  <a:cubicBezTo>
                    <a:pt x="2288" y="1060104"/>
                    <a:pt x="14392" y="1215339"/>
                    <a:pt x="36791" y="1282535"/>
                  </a:cubicBezTo>
                  <a:cubicBezTo>
                    <a:pt x="69266" y="1379960"/>
                    <a:pt x="46477" y="1306595"/>
                    <a:pt x="96168" y="1389413"/>
                  </a:cubicBezTo>
                  <a:cubicBezTo>
                    <a:pt x="180699" y="1530297"/>
                    <a:pt x="79345" y="1395104"/>
                    <a:pt x="179295" y="1520041"/>
                  </a:cubicBezTo>
                  <a:cubicBezTo>
                    <a:pt x="198951" y="1572458"/>
                    <a:pt x="219654" y="1637750"/>
                    <a:pt x="250547" y="1686296"/>
                  </a:cubicBezTo>
                  <a:cubicBezTo>
                    <a:pt x="264155" y="1707680"/>
                    <a:pt x="283140" y="1725174"/>
                    <a:pt x="298048" y="1745673"/>
                  </a:cubicBezTo>
                  <a:cubicBezTo>
                    <a:pt x="398643" y="1883991"/>
                    <a:pt x="280983" y="1752358"/>
                    <a:pt x="452427" y="1923802"/>
                  </a:cubicBezTo>
                  <a:cubicBezTo>
                    <a:pt x="472219" y="1943594"/>
                    <a:pt x="486768" y="1970661"/>
                    <a:pt x="511804" y="1983179"/>
                  </a:cubicBezTo>
                  <a:cubicBezTo>
                    <a:pt x="594252" y="2024403"/>
                    <a:pt x="557865" y="2010408"/>
                    <a:pt x="618682" y="2030680"/>
                  </a:cubicBezTo>
                  <a:cubicBezTo>
                    <a:pt x="622559" y="2033588"/>
                    <a:pt x="689406" y="2085096"/>
                    <a:pt x="701809" y="2090057"/>
                  </a:cubicBezTo>
                  <a:cubicBezTo>
                    <a:pt x="728566" y="2100760"/>
                    <a:pt x="757334" y="2105527"/>
                    <a:pt x="784937" y="2113808"/>
                  </a:cubicBezTo>
                  <a:cubicBezTo>
                    <a:pt x="857965" y="2135716"/>
                    <a:pt x="778856" y="2117342"/>
                    <a:pt x="879939" y="2137558"/>
                  </a:cubicBezTo>
                  <a:lnTo>
                    <a:pt x="1176822" y="2125683"/>
                  </a:lnTo>
                  <a:cubicBezTo>
                    <a:pt x="1233111" y="2122721"/>
                    <a:pt x="1348441" y="2115110"/>
                    <a:pt x="1414329" y="2101932"/>
                  </a:cubicBezTo>
                  <a:cubicBezTo>
                    <a:pt x="1464297" y="2091938"/>
                    <a:pt x="1531532" y="2073297"/>
                    <a:pt x="1580583" y="2054431"/>
                  </a:cubicBezTo>
                  <a:cubicBezTo>
                    <a:pt x="1703442" y="2007178"/>
                    <a:pt x="1625786" y="2027489"/>
                    <a:pt x="1758713" y="1983179"/>
                  </a:cubicBezTo>
                  <a:cubicBezTo>
                    <a:pt x="1786052" y="1974066"/>
                    <a:pt x="1814131" y="1967345"/>
                    <a:pt x="1841840" y="1959428"/>
                  </a:cubicBezTo>
                  <a:cubicBezTo>
                    <a:pt x="1853715" y="1951511"/>
                    <a:pt x="1864700" y="1942061"/>
                    <a:pt x="1877466" y="1935678"/>
                  </a:cubicBezTo>
                  <a:cubicBezTo>
                    <a:pt x="1896533" y="1926145"/>
                    <a:pt x="1918688" y="1923099"/>
                    <a:pt x="1936843" y="1911927"/>
                  </a:cubicBezTo>
                  <a:cubicBezTo>
                    <a:pt x="1970556" y="1891181"/>
                    <a:pt x="2000178" y="1864426"/>
                    <a:pt x="2031846" y="1840675"/>
                  </a:cubicBezTo>
                  <a:cubicBezTo>
                    <a:pt x="2047680" y="1828800"/>
                    <a:pt x="2060970" y="1812399"/>
                    <a:pt x="2079347" y="1805049"/>
                  </a:cubicBezTo>
                  <a:lnTo>
                    <a:pt x="2138724" y="1781299"/>
                  </a:lnTo>
                  <a:cubicBezTo>
                    <a:pt x="2162475" y="1761507"/>
                    <a:pt x="2184648" y="1739652"/>
                    <a:pt x="2209976" y="1721922"/>
                  </a:cubicBezTo>
                  <a:cubicBezTo>
                    <a:pt x="2224479" y="1711770"/>
                    <a:pt x="2243315" y="1708793"/>
                    <a:pt x="2257477" y="1698171"/>
                  </a:cubicBezTo>
                  <a:cubicBezTo>
                    <a:pt x="2275391" y="1684736"/>
                    <a:pt x="2285777" y="1662191"/>
                    <a:pt x="2304978" y="1650670"/>
                  </a:cubicBezTo>
                  <a:cubicBezTo>
                    <a:pt x="2326446" y="1637789"/>
                    <a:pt x="2353352" y="1637087"/>
                    <a:pt x="2376230" y="1626919"/>
                  </a:cubicBezTo>
                  <a:cubicBezTo>
                    <a:pt x="2389272" y="1621123"/>
                    <a:pt x="2398738" y="1608791"/>
                    <a:pt x="2411856" y="1603169"/>
                  </a:cubicBezTo>
                  <a:cubicBezTo>
                    <a:pt x="2426857" y="1596740"/>
                    <a:pt x="2444356" y="1597722"/>
                    <a:pt x="2459357" y="1591293"/>
                  </a:cubicBezTo>
                  <a:cubicBezTo>
                    <a:pt x="2459371" y="1591287"/>
                    <a:pt x="2624021" y="1508962"/>
                    <a:pt x="2649363" y="1496291"/>
                  </a:cubicBezTo>
                  <a:lnTo>
                    <a:pt x="2696864" y="1472540"/>
                  </a:lnTo>
                  <a:cubicBezTo>
                    <a:pt x="2712698" y="1464623"/>
                    <a:pt x="2729635" y="1458609"/>
                    <a:pt x="2744365" y="1448789"/>
                  </a:cubicBezTo>
                  <a:cubicBezTo>
                    <a:pt x="2768116" y="1432955"/>
                    <a:pt x="2797785" y="1423578"/>
                    <a:pt x="2815617" y="1401288"/>
                  </a:cubicBezTo>
                  <a:cubicBezTo>
                    <a:pt x="2872034" y="1330767"/>
                    <a:pt x="2842029" y="1355972"/>
                    <a:pt x="2898744" y="1318161"/>
                  </a:cubicBezTo>
                  <a:cubicBezTo>
                    <a:pt x="2935901" y="1266142"/>
                    <a:pt x="2964757" y="1230416"/>
                    <a:pt x="2993747" y="1175657"/>
                  </a:cubicBezTo>
                  <a:cubicBezTo>
                    <a:pt x="3018596" y="1128721"/>
                    <a:pt x="3041248" y="1080654"/>
                    <a:pt x="3064999" y="1033153"/>
                  </a:cubicBezTo>
                  <a:cubicBezTo>
                    <a:pt x="3076874" y="1009402"/>
                    <a:pt x="3092228" y="987092"/>
                    <a:pt x="3100625" y="961901"/>
                  </a:cubicBezTo>
                  <a:lnTo>
                    <a:pt x="3136251" y="855023"/>
                  </a:lnTo>
                  <a:cubicBezTo>
                    <a:pt x="3140209" y="843148"/>
                    <a:pt x="3145671" y="831672"/>
                    <a:pt x="3148126" y="819397"/>
                  </a:cubicBezTo>
                  <a:lnTo>
                    <a:pt x="3160001" y="760021"/>
                  </a:lnTo>
                  <a:cubicBezTo>
                    <a:pt x="3156043" y="676894"/>
                    <a:pt x="3155037" y="593573"/>
                    <a:pt x="3148126" y="510639"/>
                  </a:cubicBezTo>
                  <a:cubicBezTo>
                    <a:pt x="3147086" y="498165"/>
                    <a:pt x="3141849" y="486209"/>
                    <a:pt x="3136251" y="475013"/>
                  </a:cubicBezTo>
                  <a:cubicBezTo>
                    <a:pt x="3111079" y="424668"/>
                    <a:pt x="3095628" y="404567"/>
                    <a:pt x="3053124" y="368135"/>
                  </a:cubicBezTo>
                  <a:cubicBezTo>
                    <a:pt x="3042288" y="358847"/>
                    <a:pt x="3030028" y="351218"/>
                    <a:pt x="3017498" y="344384"/>
                  </a:cubicBezTo>
                  <a:cubicBezTo>
                    <a:pt x="2891757" y="275798"/>
                    <a:pt x="2962993" y="313554"/>
                    <a:pt x="2886869" y="285008"/>
                  </a:cubicBezTo>
                  <a:cubicBezTo>
                    <a:pt x="2866909" y="277523"/>
                    <a:pt x="2847715" y="267998"/>
                    <a:pt x="2827492" y="261257"/>
                  </a:cubicBezTo>
                  <a:cubicBezTo>
                    <a:pt x="2789739" y="248673"/>
                    <a:pt x="2778684" y="252759"/>
                    <a:pt x="2744365" y="237506"/>
                  </a:cubicBezTo>
                  <a:cubicBezTo>
                    <a:pt x="2720100" y="226721"/>
                    <a:pt x="2696325" y="214776"/>
                    <a:pt x="2673113" y="201880"/>
                  </a:cubicBezTo>
                  <a:cubicBezTo>
                    <a:pt x="2625413" y="175380"/>
                    <a:pt x="2646959" y="175744"/>
                    <a:pt x="2589986" y="154379"/>
                  </a:cubicBezTo>
                  <a:cubicBezTo>
                    <a:pt x="2574704" y="148648"/>
                    <a:pt x="2558084" y="147304"/>
                    <a:pt x="2542485" y="142504"/>
                  </a:cubicBezTo>
                  <a:cubicBezTo>
                    <a:pt x="2506593" y="131460"/>
                    <a:pt x="2472039" y="115986"/>
                    <a:pt x="2435607" y="106878"/>
                  </a:cubicBezTo>
                  <a:cubicBezTo>
                    <a:pt x="2375961" y="91966"/>
                    <a:pt x="2403589" y="100163"/>
                    <a:pt x="2352479" y="83127"/>
                  </a:cubicBezTo>
                  <a:cubicBezTo>
                    <a:pt x="2247677" y="13258"/>
                    <a:pt x="2415196" y="120425"/>
                    <a:pt x="2245601" y="35626"/>
                  </a:cubicBezTo>
                  <a:cubicBezTo>
                    <a:pt x="2180047" y="2848"/>
                    <a:pt x="2215459" y="15347"/>
                    <a:pt x="2138724" y="0"/>
                  </a:cubicBezTo>
                  <a:cubicBezTo>
                    <a:pt x="1750800" y="12122"/>
                    <a:pt x="1841841" y="0"/>
                    <a:pt x="1782464"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2116474" y="3773104"/>
            <a:ext cx="6470007" cy="1200329"/>
          </a:xfrm>
          <a:prstGeom prst="rect">
            <a:avLst/>
          </a:prstGeom>
        </p:spPr>
        <p:txBody>
          <a:bodyPr wrap="square">
            <a:spAutoFit/>
          </a:bodyPr>
          <a:lstStyle/>
          <a:p>
            <a:r>
              <a:rPr lang="en-US" i="1" dirty="0">
                <a:solidFill>
                  <a:schemeClr val="bg1"/>
                </a:solidFill>
                <a:latin typeface="Palatino"/>
              </a:rPr>
              <a:t>And it came to pass when they were all baptized and had come up out of the water, the Holy Ghost did fall upon them, and they were filled with the Holy Ghost and with fire.</a:t>
            </a:r>
          </a:p>
          <a:p>
            <a:r>
              <a:rPr lang="en-US" i="1" dirty="0">
                <a:solidFill>
                  <a:schemeClr val="bg1"/>
                </a:solidFill>
                <a:latin typeface="Palatino"/>
              </a:rPr>
              <a:t>3 Nephi 19:13</a:t>
            </a:r>
            <a:endParaRPr lang="en-US" i="1" dirty="0">
              <a:solidFill>
                <a:schemeClr val="bg1"/>
              </a:solidFill>
            </a:endParaRPr>
          </a:p>
        </p:txBody>
      </p:sp>
      <p:sp>
        <p:nvSpPr>
          <p:cNvPr id="23" name="TextBox 22"/>
          <p:cNvSpPr txBox="1"/>
          <p:nvPr/>
        </p:nvSpPr>
        <p:spPr>
          <a:xfrm>
            <a:off x="1718271" y="5335483"/>
            <a:ext cx="8755455" cy="1107996"/>
          </a:xfrm>
          <a:prstGeom prst="rect">
            <a:avLst/>
          </a:prstGeom>
          <a:noFill/>
        </p:spPr>
        <p:txBody>
          <a:bodyPr wrap="square" rtlCol="0">
            <a:spAutoFit/>
          </a:bodyPr>
          <a:lstStyle/>
          <a:p>
            <a:pPr algn="ctr"/>
            <a:r>
              <a:rPr lang="en-US" sz="6600" i="1" dirty="0">
                <a:solidFill>
                  <a:schemeClr val="bg1"/>
                </a:solidFill>
                <a:latin typeface="Book Antiqua" panose="02040602050305030304" pitchFamily="18" charset="0"/>
              </a:rPr>
              <a:t>Day of Pentecost</a:t>
            </a:r>
            <a:endParaRPr lang="en-US" sz="4800"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1203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660" y="6550223"/>
            <a:ext cx="3810000" cy="307777"/>
          </a:xfrm>
          <a:prstGeom prst="rect">
            <a:avLst/>
          </a:prstGeom>
          <a:noFill/>
        </p:spPr>
        <p:txBody>
          <a:bodyPr wrap="square" rtlCol="0">
            <a:spAutoFit/>
          </a:bodyPr>
          <a:lstStyle/>
          <a:p>
            <a:r>
              <a:rPr lang="en-US" sz="1400" dirty="0">
                <a:solidFill>
                  <a:schemeClr val="bg1"/>
                </a:solidFill>
              </a:rPr>
              <a:t>Acts 2:3</a:t>
            </a:r>
          </a:p>
        </p:txBody>
      </p:sp>
      <p:sp>
        <p:nvSpPr>
          <p:cNvPr id="8" name="Rectangle 7"/>
          <p:cNvSpPr/>
          <p:nvPr/>
        </p:nvSpPr>
        <p:spPr>
          <a:xfrm>
            <a:off x="111660" y="1"/>
            <a:ext cx="11974716" cy="769441"/>
          </a:xfrm>
          <a:prstGeom prst="rect">
            <a:avLst/>
          </a:prstGeom>
        </p:spPr>
        <p:txBody>
          <a:bodyPr wrap="square">
            <a:spAutoFit/>
          </a:bodyPr>
          <a:lstStyle/>
          <a:p>
            <a:pPr algn="ctr"/>
            <a:r>
              <a:rPr lang="en-US" sz="4400" i="1" dirty="0">
                <a:solidFill>
                  <a:schemeClr val="bg1"/>
                </a:solidFill>
                <a:latin typeface="Book Antiqua" panose="02040602050305030304" pitchFamily="18" charset="0"/>
              </a:rPr>
              <a:t>Fire—Environment of Heaven Brought to Earth</a:t>
            </a:r>
          </a:p>
        </p:txBody>
      </p:sp>
      <p:sp>
        <p:nvSpPr>
          <p:cNvPr id="3" name="Rectangle 2"/>
          <p:cNvSpPr/>
          <p:nvPr/>
        </p:nvSpPr>
        <p:spPr>
          <a:xfrm>
            <a:off x="7880702" y="1174299"/>
            <a:ext cx="3200400" cy="2308324"/>
          </a:xfrm>
          <a:prstGeom prst="rect">
            <a:avLst/>
          </a:prstGeom>
        </p:spPr>
        <p:txBody>
          <a:bodyPr wrap="square">
            <a:spAutoFit/>
          </a:bodyPr>
          <a:lstStyle/>
          <a:p>
            <a:r>
              <a:rPr lang="en-US" i="1" dirty="0">
                <a:solidFill>
                  <a:srgbClr val="FFFF00"/>
                </a:solidFill>
              </a:rPr>
              <a:t>And it came to pass that Nephi and Lehi were encircled about as if by fire…</a:t>
            </a:r>
          </a:p>
          <a:p>
            <a:r>
              <a:rPr lang="en-US" i="1" dirty="0">
                <a:solidFill>
                  <a:srgbClr val="FFFF00"/>
                </a:solidFill>
              </a:rPr>
              <a:t>And when they saw that they were encircled about with a pillar of fire, and that it burned them not…</a:t>
            </a:r>
          </a:p>
          <a:p>
            <a:r>
              <a:rPr lang="en-US" i="1" dirty="0">
                <a:solidFill>
                  <a:srgbClr val="FFFF00"/>
                </a:solidFill>
              </a:rPr>
              <a:t>Helaman 5:23-24</a:t>
            </a:r>
          </a:p>
        </p:txBody>
      </p:sp>
      <p:grpSp>
        <p:nvGrpSpPr>
          <p:cNvPr id="88" name="Group 87"/>
          <p:cNvGrpSpPr/>
          <p:nvPr/>
        </p:nvGrpSpPr>
        <p:grpSpPr>
          <a:xfrm>
            <a:off x="673804" y="1049504"/>
            <a:ext cx="5030140" cy="1961923"/>
            <a:chOff x="673804" y="1049504"/>
            <a:chExt cx="5030140" cy="1961923"/>
          </a:xfrm>
        </p:grpSpPr>
        <p:sp>
          <p:nvSpPr>
            <p:cNvPr id="2" name="Rectangle 1"/>
            <p:cNvSpPr/>
            <p:nvPr/>
          </p:nvSpPr>
          <p:spPr>
            <a:xfrm>
              <a:off x="1663081" y="1187765"/>
              <a:ext cx="4040863" cy="1200329"/>
            </a:xfrm>
            <a:prstGeom prst="rect">
              <a:avLst/>
            </a:prstGeom>
          </p:spPr>
          <p:txBody>
            <a:bodyPr wrap="square">
              <a:spAutoFit/>
            </a:bodyPr>
            <a:lstStyle/>
            <a:p>
              <a:r>
                <a:rPr lang="en-US" i="1" dirty="0">
                  <a:solidFill>
                    <a:srgbClr val="FFFF00"/>
                  </a:solidFill>
                </a:rPr>
                <a:t>And the angel of the </a:t>
              </a:r>
              <a:r>
                <a:rPr lang="en-US" i="1" cap="small" dirty="0">
                  <a:solidFill>
                    <a:srgbClr val="FFFF00"/>
                  </a:solidFill>
                </a:rPr>
                <a:t>Lord</a:t>
              </a:r>
              <a:r>
                <a:rPr lang="en-US" i="1" dirty="0">
                  <a:solidFill>
                    <a:srgbClr val="FFFF00"/>
                  </a:solidFill>
                </a:rPr>
                <a:t> appeared unto him in a flame of fire out of the midst of a bush;</a:t>
              </a:r>
            </a:p>
            <a:p>
              <a:r>
                <a:rPr lang="en-US" i="1" dirty="0">
                  <a:solidFill>
                    <a:srgbClr val="FFFF00"/>
                  </a:solidFill>
                </a:rPr>
                <a:t>Exodus 3:2</a:t>
              </a:r>
            </a:p>
          </p:txBody>
        </p:sp>
        <p:grpSp>
          <p:nvGrpSpPr>
            <p:cNvPr id="12" name="Group 11"/>
            <p:cNvGrpSpPr/>
            <p:nvPr/>
          </p:nvGrpSpPr>
          <p:grpSpPr>
            <a:xfrm>
              <a:off x="673804" y="1049504"/>
              <a:ext cx="850196" cy="1961923"/>
              <a:chOff x="4325893" y="883364"/>
              <a:chExt cx="1095469" cy="2527917"/>
            </a:xfrm>
          </p:grpSpPr>
          <p:sp>
            <p:nvSpPr>
              <p:cNvPr id="13" name="Oval 28"/>
              <p:cNvSpPr/>
              <p:nvPr/>
            </p:nvSpPr>
            <p:spPr>
              <a:xfrm>
                <a:off x="4508471"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29"/>
              <p:cNvSpPr/>
              <p:nvPr/>
            </p:nvSpPr>
            <p:spPr>
              <a:xfrm>
                <a:off x="4812768" y="3131721"/>
                <a:ext cx="304297" cy="27956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0"/>
              <p:cNvSpPr/>
              <p:nvPr/>
            </p:nvSpPr>
            <p:spPr>
              <a:xfrm>
                <a:off x="4325893" y="2293041"/>
                <a:ext cx="152149" cy="2795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31"/>
              <p:cNvSpPr/>
              <p:nvPr/>
            </p:nvSpPr>
            <p:spPr>
              <a:xfrm rot="1480658">
                <a:off x="4394249" y="1651250"/>
                <a:ext cx="395586" cy="83868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32"/>
              <p:cNvSpPr/>
              <p:nvPr/>
            </p:nvSpPr>
            <p:spPr>
              <a:xfrm rot="1447265">
                <a:off x="4461176" y="1601614"/>
                <a:ext cx="304297" cy="66395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33"/>
              <p:cNvSpPr/>
              <p:nvPr/>
            </p:nvSpPr>
            <p:spPr>
              <a:xfrm>
                <a:off x="4447611" y="1698977"/>
                <a:ext cx="791172" cy="1572525"/>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35"/>
              <p:cNvSpPr/>
              <p:nvPr/>
            </p:nvSpPr>
            <p:spPr>
              <a:xfrm rot="402310">
                <a:off x="4478846" y="1668598"/>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39"/>
              <p:cNvSpPr/>
              <p:nvPr/>
            </p:nvSpPr>
            <p:spPr>
              <a:xfrm rot="21185207">
                <a:off x="4904058" y="1698977"/>
                <a:ext cx="304297" cy="1513507"/>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3"/>
              <p:cNvGrpSpPr/>
              <p:nvPr/>
            </p:nvGrpSpPr>
            <p:grpSpPr>
              <a:xfrm>
                <a:off x="4977515" y="1597678"/>
                <a:ext cx="443847" cy="939979"/>
                <a:chOff x="4755948" y="2903312"/>
                <a:chExt cx="1111452" cy="2049688"/>
              </a:xfrm>
            </p:grpSpPr>
            <p:sp>
              <p:nvSpPr>
                <p:cNvPr id="27" name="Oval 26"/>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loud 36"/>
              <p:cNvSpPr/>
              <p:nvPr/>
            </p:nvSpPr>
            <p:spPr>
              <a:xfrm>
                <a:off x="4446525" y="923458"/>
                <a:ext cx="304800" cy="80187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37"/>
              <p:cNvSpPr/>
              <p:nvPr/>
            </p:nvSpPr>
            <p:spPr>
              <a:xfrm rot="21175570">
                <a:off x="4950751" y="942532"/>
                <a:ext cx="342901" cy="82602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8"/>
              <p:cNvSpPr/>
              <p:nvPr/>
            </p:nvSpPr>
            <p:spPr>
              <a:xfrm>
                <a:off x="4560824" y="883364"/>
                <a:ext cx="609600" cy="96224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21175570">
                <a:off x="4559940" y="1399070"/>
                <a:ext cx="573269" cy="67331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225831">
                <a:off x="4762135" y="1459368"/>
                <a:ext cx="146143" cy="2735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645355" y="3114399"/>
            <a:ext cx="6096000" cy="1200329"/>
          </a:xfrm>
          <a:prstGeom prst="rect">
            <a:avLst/>
          </a:prstGeom>
        </p:spPr>
        <p:txBody>
          <a:bodyPr>
            <a:spAutoFit/>
          </a:bodyPr>
          <a:lstStyle/>
          <a:p>
            <a:r>
              <a:rPr lang="en-US" i="1" dirty="0">
                <a:solidFill>
                  <a:srgbClr val="FFFF00"/>
                </a:solidFill>
              </a:rPr>
              <a:t>And the </a:t>
            </a:r>
            <a:r>
              <a:rPr lang="en-US" i="1" cap="small" dirty="0">
                <a:solidFill>
                  <a:srgbClr val="FFFF00"/>
                </a:solidFill>
              </a:rPr>
              <a:t>Lord</a:t>
            </a:r>
            <a:r>
              <a:rPr lang="en-US" i="1" dirty="0">
                <a:solidFill>
                  <a:srgbClr val="FFFF00"/>
                </a:solidFill>
              </a:rPr>
              <a:t> went before them by day in a pillar of a cloud, to lead them the way; and by night in a pillar of fire, to give them light; to go by day and night:</a:t>
            </a:r>
          </a:p>
          <a:p>
            <a:r>
              <a:rPr lang="en-US" i="1" dirty="0">
                <a:solidFill>
                  <a:srgbClr val="FFFF00"/>
                </a:solidFill>
              </a:rPr>
              <a:t>Exodus 13:21</a:t>
            </a:r>
          </a:p>
        </p:txBody>
      </p:sp>
      <p:sp>
        <p:nvSpPr>
          <p:cNvPr id="10" name="Rectangle 9"/>
          <p:cNvSpPr/>
          <p:nvPr/>
        </p:nvSpPr>
        <p:spPr>
          <a:xfrm>
            <a:off x="604994" y="4459873"/>
            <a:ext cx="6096000" cy="923330"/>
          </a:xfrm>
          <a:prstGeom prst="rect">
            <a:avLst/>
          </a:prstGeom>
        </p:spPr>
        <p:txBody>
          <a:bodyPr>
            <a:spAutoFit/>
          </a:bodyPr>
          <a:lstStyle/>
          <a:p>
            <a:r>
              <a:rPr lang="en-US" i="1" dirty="0">
                <a:solidFill>
                  <a:srgbClr val="FFFF00"/>
                </a:solidFill>
              </a:rPr>
              <a:t>And the sight of the glory of the </a:t>
            </a:r>
            <a:r>
              <a:rPr lang="en-US" i="1" cap="small" dirty="0">
                <a:solidFill>
                  <a:srgbClr val="FFFF00"/>
                </a:solidFill>
              </a:rPr>
              <a:t>Lord</a:t>
            </a:r>
            <a:r>
              <a:rPr lang="en-US" i="1" dirty="0">
                <a:solidFill>
                  <a:srgbClr val="FFFF00"/>
                </a:solidFill>
              </a:rPr>
              <a:t> was like devouring fire on the top of the mount in the eyes of the children of Israel.</a:t>
            </a:r>
          </a:p>
          <a:p>
            <a:r>
              <a:rPr lang="en-US" i="1" dirty="0">
                <a:solidFill>
                  <a:srgbClr val="FFFF00"/>
                </a:solidFill>
              </a:rPr>
              <a:t>Exodus 24:17</a:t>
            </a:r>
          </a:p>
        </p:txBody>
      </p:sp>
      <p:grpSp>
        <p:nvGrpSpPr>
          <p:cNvPr id="32" name="Group 31"/>
          <p:cNvGrpSpPr/>
          <p:nvPr/>
        </p:nvGrpSpPr>
        <p:grpSpPr>
          <a:xfrm>
            <a:off x="10856715" y="1343491"/>
            <a:ext cx="779835" cy="1852659"/>
            <a:chOff x="6019800" y="1931690"/>
            <a:chExt cx="1969279" cy="4164310"/>
          </a:xfrm>
        </p:grpSpPr>
        <p:sp>
          <p:nvSpPr>
            <p:cNvPr id="33" name="Oval 32"/>
            <p:cNvSpPr/>
            <p:nvPr/>
          </p:nvSpPr>
          <p:spPr>
            <a:xfrm>
              <a:off x="6019800" y="4191000"/>
              <a:ext cx="445279" cy="367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4" name="Flowchart: Manual Operation 33"/>
            <p:cNvSpPr/>
            <p:nvPr/>
          </p:nvSpPr>
          <p:spPr>
            <a:xfrm rot="12304159">
              <a:off x="6120966" y="3227778"/>
              <a:ext cx="749448" cy="1249539"/>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2296205" flipH="1">
              <a:off x="6968442" y="5728489"/>
              <a:ext cx="561439" cy="36751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 name="Oval 35"/>
            <p:cNvSpPr/>
            <p:nvPr/>
          </p:nvSpPr>
          <p:spPr>
            <a:xfrm rot="20660369" flipH="1">
              <a:off x="6469443" y="5731320"/>
              <a:ext cx="523934" cy="34173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Flowchart: Manual Operation 36"/>
            <p:cNvSpPr/>
            <p:nvPr/>
          </p:nvSpPr>
          <p:spPr>
            <a:xfrm rot="10800000">
              <a:off x="6781800" y="4534618"/>
              <a:ext cx="762000" cy="1323041"/>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37"/>
            <p:cNvSpPr/>
            <p:nvPr/>
          </p:nvSpPr>
          <p:spPr>
            <a:xfrm rot="10800000">
              <a:off x="6476999" y="4534619"/>
              <a:ext cx="513277" cy="1323041"/>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543800" y="4191000"/>
              <a:ext cx="445279" cy="3675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0" name="Flowchart: Manual Operation 39"/>
            <p:cNvSpPr/>
            <p:nvPr/>
          </p:nvSpPr>
          <p:spPr>
            <a:xfrm rot="9407679">
              <a:off x="7210404" y="3203325"/>
              <a:ext cx="658495" cy="1249539"/>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10800000">
              <a:off x="6460162" y="3214820"/>
              <a:ext cx="1122877" cy="1911059"/>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a:off x="6705600" y="3124200"/>
              <a:ext cx="653350" cy="51451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526024" y="4328167"/>
              <a:ext cx="987938" cy="224761"/>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4" name="Oval 43"/>
            <p:cNvSpPr/>
            <p:nvPr/>
          </p:nvSpPr>
          <p:spPr>
            <a:xfrm>
              <a:off x="6348633" y="1962040"/>
              <a:ext cx="1363494" cy="13965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9867076">
              <a:off x="7351087" y="2243822"/>
              <a:ext cx="481233" cy="882027"/>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031486">
              <a:off x="6726734" y="1464843"/>
              <a:ext cx="504218" cy="1437911"/>
            </a:xfrm>
            <a:prstGeom prst="flowChartDe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1163696" flipH="1">
              <a:off x="6128856" y="2283589"/>
              <a:ext cx="481233" cy="882027"/>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48400" y="2209800"/>
              <a:ext cx="1447800" cy="23881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9" name="Rectangle 48"/>
            <p:cNvSpPr/>
            <p:nvPr/>
          </p:nvSpPr>
          <p:spPr>
            <a:xfrm>
              <a:off x="6526024" y="4459148"/>
              <a:ext cx="987938" cy="130983"/>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50" name="Group 49"/>
          <p:cNvGrpSpPr/>
          <p:nvPr/>
        </p:nvGrpSpPr>
        <p:grpSpPr>
          <a:xfrm>
            <a:off x="6929818" y="1365940"/>
            <a:ext cx="816785" cy="1724174"/>
            <a:chOff x="469000" y="1219201"/>
            <a:chExt cx="2062587" cy="4166349"/>
          </a:xfrm>
        </p:grpSpPr>
        <p:sp>
          <p:nvSpPr>
            <p:cNvPr id="51" name="Oval 50"/>
            <p:cNvSpPr/>
            <p:nvPr/>
          </p:nvSpPr>
          <p:spPr>
            <a:xfrm rot="18364822">
              <a:off x="313191" y="3932165"/>
              <a:ext cx="676459" cy="3648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3475136">
              <a:off x="1947370" y="3912509"/>
              <a:ext cx="803593" cy="3648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753374" flipH="1">
              <a:off x="658109" y="2787613"/>
              <a:ext cx="579251" cy="152404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9846626">
              <a:off x="1785430" y="2524343"/>
              <a:ext cx="517004" cy="183008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0950279">
              <a:off x="945942" y="4999442"/>
              <a:ext cx="530989" cy="386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946972">
              <a:off x="1492749" y="4955333"/>
              <a:ext cx="530989" cy="386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947242" y="3175070"/>
              <a:ext cx="1232892" cy="196249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969935" y="2600370"/>
              <a:ext cx="1174486" cy="196249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uble Wave 58"/>
            <p:cNvSpPr/>
            <p:nvPr/>
          </p:nvSpPr>
          <p:spPr>
            <a:xfrm rot="10556981">
              <a:off x="1882211" y="1456690"/>
              <a:ext cx="305773" cy="1529110"/>
            </a:xfrm>
            <a:prstGeom prst="doubleWave">
              <a:avLst>
                <a:gd name="adj1" fmla="val 2747"/>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uble Wave 59"/>
            <p:cNvSpPr/>
            <p:nvPr/>
          </p:nvSpPr>
          <p:spPr>
            <a:xfrm rot="10957168">
              <a:off x="796941" y="1454151"/>
              <a:ext cx="313044" cy="1536207"/>
            </a:xfrm>
            <a:prstGeom prst="doubleWave">
              <a:avLst>
                <a:gd name="adj1" fmla="val 3727"/>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295400" y="2862077"/>
              <a:ext cx="457200" cy="4724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926198">
              <a:off x="1690218" y="2843792"/>
              <a:ext cx="595621" cy="229417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694891">
              <a:off x="844258" y="3002117"/>
              <a:ext cx="517004" cy="2119855"/>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47242" y="1444753"/>
              <a:ext cx="1110158" cy="16794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5400000">
              <a:off x="1066964" y="914236"/>
              <a:ext cx="793998" cy="140392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5400000">
              <a:off x="1334101" y="1029302"/>
              <a:ext cx="271272" cy="1480127"/>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357"/>
            <p:cNvGrpSpPr/>
            <p:nvPr/>
          </p:nvGrpSpPr>
          <p:grpSpPr>
            <a:xfrm rot="788617">
              <a:off x="657760" y="4793293"/>
              <a:ext cx="455249" cy="256235"/>
              <a:chOff x="533400" y="4953000"/>
              <a:chExt cx="1828800" cy="685800"/>
            </a:xfrm>
          </p:grpSpPr>
          <p:sp>
            <p:nvSpPr>
              <p:cNvPr id="84" name="Plaque 8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laque 8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aque 8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358"/>
            <p:cNvGrpSpPr/>
            <p:nvPr/>
          </p:nvGrpSpPr>
          <p:grpSpPr>
            <a:xfrm rot="21218663">
              <a:off x="1937971" y="4847968"/>
              <a:ext cx="467275" cy="258307"/>
              <a:chOff x="533400" y="4953000"/>
              <a:chExt cx="1828800" cy="685800"/>
            </a:xfrm>
          </p:grpSpPr>
          <p:sp>
            <p:nvSpPr>
              <p:cNvPr id="81" name="Plaque 8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laque 8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laque 8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358"/>
            <p:cNvGrpSpPr/>
            <p:nvPr/>
          </p:nvGrpSpPr>
          <p:grpSpPr>
            <a:xfrm>
              <a:off x="774861" y="1625268"/>
              <a:ext cx="467275" cy="258307"/>
              <a:chOff x="533400" y="4953000"/>
              <a:chExt cx="1828800" cy="685800"/>
            </a:xfrm>
          </p:grpSpPr>
          <p:sp>
            <p:nvSpPr>
              <p:cNvPr id="78" name="Plaque 7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aque 7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aque 7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358"/>
            <p:cNvGrpSpPr/>
            <p:nvPr/>
          </p:nvGrpSpPr>
          <p:grpSpPr>
            <a:xfrm>
              <a:off x="1246439" y="1613767"/>
              <a:ext cx="467275" cy="258307"/>
              <a:chOff x="533400" y="4953000"/>
              <a:chExt cx="1828800" cy="685800"/>
            </a:xfrm>
          </p:grpSpPr>
          <p:sp>
            <p:nvSpPr>
              <p:cNvPr id="75" name="Plaque 7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aque 7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aque 7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58"/>
            <p:cNvGrpSpPr/>
            <p:nvPr/>
          </p:nvGrpSpPr>
          <p:grpSpPr>
            <a:xfrm>
              <a:off x="1720892" y="1631018"/>
              <a:ext cx="467275" cy="258307"/>
              <a:chOff x="533400" y="4953000"/>
              <a:chExt cx="1828800" cy="685800"/>
            </a:xfrm>
          </p:grpSpPr>
          <p:sp>
            <p:nvSpPr>
              <p:cNvPr id="72" name="Plaque 7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laque 7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aque 7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Rectangle 29"/>
          <p:cNvSpPr/>
          <p:nvPr/>
        </p:nvSpPr>
        <p:spPr>
          <a:xfrm>
            <a:off x="7852253" y="3635495"/>
            <a:ext cx="3204927" cy="2585323"/>
          </a:xfrm>
          <a:prstGeom prst="rect">
            <a:avLst/>
          </a:prstGeom>
        </p:spPr>
        <p:txBody>
          <a:bodyPr wrap="square">
            <a:spAutoFit/>
          </a:bodyPr>
          <a:lstStyle/>
          <a:p>
            <a:r>
              <a:rPr lang="en-US" dirty="0">
                <a:solidFill>
                  <a:srgbClr val="FFFF00"/>
                </a:solidFill>
                <a:latin typeface="Palatino"/>
              </a:rPr>
              <a:t>…they saw that they were encircled about, yea every soul, by a pillar of fire.</a:t>
            </a:r>
          </a:p>
          <a:p>
            <a:r>
              <a:rPr lang="en-US" dirty="0">
                <a:solidFill>
                  <a:srgbClr val="FFFF00"/>
                </a:solidFill>
              </a:rPr>
              <a:t>And behold, the Holy Spirit of God did come down from heaven, and did enter into their hearts, and they were filled as if with fire,…</a:t>
            </a:r>
            <a:endParaRPr lang="en-US" dirty="0">
              <a:solidFill>
                <a:srgbClr val="FFFF00"/>
              </a:solidFill>
              <a:latin typeface="Palatino"/>
            </a:endParaRPr>
          </a:p>
          <a:p>
            <a:r>
              <a:rPr lang="en-US" dirty="0">
                <a:solidFill>
                  <a:srgbClr val="FFFF00"/>
                </a:solidFill>
                <a:latin typeface="Palatino"/>
              </a:rPr>
              <a:t>Helaman 5:43, 45</a:t>
            </a:r>
            <a:endParaRPr lang="en-US" dirty="0">
              <a:solidFill>
                <a:srgbClr val="FFFF00"/>
              </a:solidFill>
            </a:endParaRPr>
          </a:p>
        </p:txBody>
      </p:sp>
      <p:grpSp>
        <p:nvGrpSpPr>
          <p:cNvPr id="87" name="Group 86"/>
          <p:cNvGrpSpPr/>
          <p:nvPr/>
        </p:nvGrpSpPr>
        <p:grpSpPr>
          <a:xfrm>
            <a:off x="910109" y="5327326"/>
            <a:ext cx="7146721" cy="1594966"/>
            <a:chOff x="910109" y="5327326"/>
            <a:chExt cx="7146721" cy="1594966"/>
          </a:xfrm>
        </p:grpSpPr>
        <p:sp>
          <p:nvSpPr>
            <p:cNvPr id="31" name="Rectangle 30"/>
            <p:cNvSpPr/>
            <p:nvPr/>
          </p:nvSpPr>
          <p:spPr>
            <a:xfrm>
              <a:off x="1960830" y="5376098"/>
              <a:ext cx="6096000" cy="1200329"/>
            </a:xfrm>
            <a:prstGeom prst="rect">
              <a:avLst/>
            </a:prstGeom>
          </p:spPr>
          <p:txBody>
            <a:bodyPr>
              <a:spAutoFit/>
            </a:bodyPr>
            <a:lstStyle/>
            <a:p>
              <a:r>
                <a:rPr lang="en-US" sz="2400" dirty="0">
                  <a:solidFill>
                    <a:schemeClr val="bg1"/>
                  </a:solidFill>
                  <a:latin typeface="Open Sans"/>
                </a:rPr>
                <a:t>The divine fire can be described as the “everlasting burnings of God; for God dwells in everlasting burnings.” </a:t>
              </a:r>
              <a:r>
                <a:rPr lang="en-US" sz="1400" dirty="0">
                  <a:solidFill>
                    <a:schemeClr val="bg1"/>
                  </a:solidFill>
                  <a:latin typeface="Open Sans"/>
                </a:rPr>
                <a:t>(9)</a:t>
              </a:r>
              <a:endParaRPr lang="en-US" sz="1400" dirty="0">
                <a:solidFill>
                  <a:schemeClr val="bg1"/>
                </a:solidFill>
              </a:endParaRPr>
            </a:p>
          </p:txBody>
        </p:sp>
        <p:grpSp>
          <p:nvGrpSpPr>
            <p:cNvPr id="89" name="Group 238"/>
            <p:cNvGrpSpPr/>
            <p:nvPr/>
          </p:nvGrpSpPr>
          <p:grpSpPr>
            <a:xfrm rot="20759234">
              <a:off x="910109" y="5327326"/>
              <a:ext cx="1064470" cy="1594966"/>
              <a:chOff x="6477000" y="2667000"/>
              <a:chExt cx="2057400" cy="3011575"/>
            </a:xfrm>
          </p:grpSpPr>
          <p:sp>
            <p:nvSpPr>
              <p:cNvPr id="90" name="Wave 89"/>
              <p:cNvSpPr/>
              <p:nvPr/>
            </p:nvSpPr>
            <p:spPr>
              <a:xfrm rot="17615281">
                <a:off x="6562413" y="3706589"/>
                <a:ext cx="2638111" cy="130586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3"/>
              <p:cNvSpPr/>
              <p:nvPr/>
            </p:nvSpPr>
            <p:spPr>
              <a:xfrm rot="16200000">
                <a:off x="5990096" y="3688141"/>
                <a:ext cx="2057400" cy="108359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rot="16887571">
                <a:off x="6451017" y="3220141"/>
                <a:ext cx="2275929" cy="1169648"/>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Wave 92"/>
              <p:cNvSpPr/>
              <p:nvPr/>
            </p:nvSpPr>
            <p:spPr>
              <a:xfrm rot="6369781">
                <a:off x="6956492" y="3437258"/>
                <a:ext cx="1230892" cy="729059"/>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Wave 93"/>
              <p:cNvSpPr/>
              <p:nvPr/>
            </p:nvSpPr>
            <p:spPr>
              <a:xfrm rot="6369781">
                <a:off x="6962887" y="3563109"/>
                <a:ext cx="1150336" cy="498139"/>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Wave 94"/>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Wave 95"/>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Wave 96"/>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Wave 97"/>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354397">
                <a:off x="7334017" y="4312390"/>
                <a:ext cx="451496" cy="838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Wave 99"/>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Wave 100"/>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483862" y="4800600"/>
                <a:ext cx="212338" cy="3790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790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1000" fill="hold"/>
                                        <p:tgtEl>
                                          <p:spTgt spid="87"/>
                                        </p:tgtEl>
                                        <p:attrNameLst>
                                          <p:attrName>ppt_w</p:attrName>
                                        </p:attrNameLst>
                                      </p:cBhvr>
                                      <p:tavLst>
                                        <p:tav tm="0">
                                          <p:val>
                                            <p:fltVal val="0"/>
                                          </p:val>
                                        </p:tav>
                                        <p:tav tm="100000">
                                          <p:val>
                                            <p:strVal val="#ppt_w"/>
                                          </p:val>
                                        </p:tav>
                                      </p:tavLst>
                                    </p:anim>
                                    <p:anim calcmode="lin" valueType="num">
                                      <p:cBhvr>
                                        <p:cTn id="32" dur="1000" fill="hold"/>
                                        <p:tgtEl>
                                          <p:spTgt spid="87"/>
                                        </p:tgtEl>
                                        <p:attrNameLst>
                                          <p:attrName>ppt_h</p:attrName>
                                        </p:attrNameLst>
                                      </p:cBhvr>
                                      <p:tavLst>
                                        <p:tav tm="0">
                                          <p:val>
                                            <p:fltVal val="0"/>
                                          </p:val>
                                        </p:tav>
                                        <p:tav tm="100000">
                                          <p:val>
                                            <p:strVal val="#ppt_h"/>
                                          </p:val>
                                        </p:tav>
                                      </p:tavLst>
                                    </p:anim>
                                    <p:anim calcmode="lin" valueType="num">
                                      <p:cBhvr>
                                        <p:cTn id="33" dur="1000" fill="hold"/>
                                        <p:tgtEl>
                                          <p:spTgt spid="87"/>
                                        </p:tgtEl>
                                        <p:attrNameLst>
                                          <p:attrName>style.rotation</p:attrName>
                                        </p:attrNameLst>
                                      </p:cBhvr>
                                      <p:tavLst>
                                        <p:tav tm="0">
                                          <p:val>
                                            <p:fltVal val="90"/>
                                          </p:val>
                                        </p:tav>
                                        <p:tav tm="100000">
                                          <p:val>
                                            <p:fltVal val="0"/>
                                          </p:val>
                                        </p:tav>
                                      </p:tavLst>
                                    </p:anim>
                                    <p:animEffect transition="in" filter="fade">
                                      <p:cBhvr>
                                        <p:cTn id="3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2523" y="454937"/>
            <a:ext cx="4865483" cy="1569660"/>
          </a:xfrm>
          <a:prstGeom prst="rect">
            <a:avLst/>
          </a:prstGeom>
          <a:noFill/>
        </p:spPr>
        <p:txBody>
          <a:bodyPr wrap="square" rtlCol="0">
            <a:spAutoFit/>
          </a:bodyPr>
          <a:lstStyle/>
          <a:p>
            <a:r>
              <a:rPr lang="en-US" sz="3200" dirty="0">
                <a:solidFill>
                  <a:schemeClr val="bg1"/>
                </a:solidFill>
              </a:rPr>
              <a:t>“And they were all filled with the Holy Ghost, and began to speak…</a:t>
            </a:r>
          </a:p>
        </p:txBody>
      </p:sp>
      <p:sp>
        <p:nvSpPr>
          <p:cNvPr id="6" name="TextBox 5"/>
          <p:cNvSpPr txBox="1"/>
          <p:nvPr/>
        </p:nvSpPr>
        <p:spPr>
          <a:xfrm>
            <a:off x="0" y="6547402"/>
            <a:ext cx="3810000" cy="307777"/>
          </a:xfrm>
          <a:prstGeom prst="rect">
            <a:avLst/>
          </a:prstGeom>
          <a:noFill/>
        </p:spPr>
        <p:txBody>
          <a:bodyPr wrap="square" rtlCol="0">
            <a:spAutoFit/>
          </a:bodyPr>
          <a:lstStyle/>
          <a:p>
            <a:r>
              <a:rPr lang="en-US" sz="1400" dirty="0">
                <a:solidFill>
                  <a:schemeClr val="bg2"/>
                </a:solidFill>
              </a:rPr>
              <a:t>Acts 2:4</a:t>
            </a:r>
          </a:p>
        </p:txBody>
      </p:sp>
      <p:sp>
        <p:nvSpPr>
          <p:cNvPr id="7" name="Rectangle 6"/>
          <p:cNvSpPr/>
          <p:nvPr/>
        </p:nvSpPr>
        <p:spPr>
          <a:xfrm>
            <a:off x="7577269" y="4997726"/>
            <a:ext cx="4267200" cy="1569660"/>
          </a:xfrm>
          <a:prstGeom prst="rect">
            <a:avLst/>
          </a:prstGeom>
        </p:spPr>
        <p:txBody>
          <a:bodyPr wrap="square">
            <a:spAutoFit/>
          </a:bodyPr>
          <a:lstStyle/>
          <a:p>
            <a:r>
              <a:rPr lang="en-US" sz="3200" dirty="0">
                <a:solidFill>
                  <a:schemeClr val="bg1"/>
                </a:solidFill>
              </a:rPr>
              <a:t>…with other tongues, as the Spirit gave them utterance.</a:t>
            </a:r>
          </a:p>
        </p:txBody>
      </p:sp>
      <p:pic>
        <p:nvPicPr>
          <p:cNvPr id="8" name="Picture 7" descr="imagesCAKI7U9H.jpg"/>
          <p:cNvPicPr>
            <a:picLocks noChangeAspect="1"/>
          </p:cNvPicPr>
          <p:nvPr/>
        </p:nvPicPr>
        <p:blipFill>
          <a:blip r:embed="rId3" cstate="print"/>
          <a:stretch>
            <a:fillRect/>
          </a:stretch>
        </p:blipFill>
        <p:spPr>
          <a:xfrm>
            <a:off x="7446621" y="392197"/>
            <a:ext cx="4149578" cy="3124200"/>
          </a:xfrm>
          <a:prstGeom prst="rect">
            <a:avLst/>
          </a:prstGeom>
        </p:spPr>
      </p:pic>
      <p:grpSp>
        <p:nvGrpSpPr>
          <p:cNvPr id="15" name="Group 14"/>
          <p:cNvGrpSpPr/>
          <p:nvPr/>
        </p:nvGrpSpPr>
        <p:grpSpPr>
          <a:xfrm>
            <a:off x="127869" y="2266780"/>
            <a:ext cx="7241651" cy="1346146"/>
            <a:chOff x="127869" y="2266780"/>
            <a:chExt cx="7241651" cy="1346146"/>
          </a:xfrm>
        </p:grpSpPr>
        <p:sp>
          <p:nvSpPr>
            <p:cNvPr id="10" name="Rectangle 9"/>
            <p:cNvSpPr/>
            <p:nvPr/>
          </p:nvSpPr>
          <p:spPr>
            <a:xfrm>
              <a:off x="1315138" y="2479534"/>
              <a:ext cx="6054382" cy="923330"/>
            </a:xfrm>
            <a:prstGeom prst="rect">
              <a:avLst/>
            </a:prstGeom>
          </p:spPr>
          <p:txBody>
            <a:bodyPr wrap="square">
              <a:spAutoFit/>
            </a:bodyPr>
            <a:lstStyle/>
            <a:p>
              <a:r>
                <a:rPr lang="en-US" dirty="0">
                  <a:solidFill>
                    <a:schemeClr val="bg1"/>
                  </a:solidFill>
                  <a:latin typeface="Abadi" panose="020B0604020104020204" pitchFamily="34" charset="0"/>
                </a:rPr>
                <a:t>'The gift of tongues by the power of the Holy Ghost in the Church, is for the benefit of the servants of God to preach to unbelievers, as on the day of Pentecost.' (9)</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869" y="2266780"/>
              <a:ext cx="1110168" cy="1346146"/>
            </a:xfrm>
            <a:prstGeom prst="rect">
              <a:avLst/>
            </a:prstGeom>
          </p:spPr>
        </p:pic>
      </p:grpSp>
      <p:grpSp>
        <p:nvGrpSpPr>
          <p:cNvPr id="14" name="Group 13"/>
          <p:cNvGrpSpPr/>
          <p:nvPr/>
        </p:nvGrpSpPr>
        <p:grpSpPr>
          <a:xfrm>
            <a:off x="1284643" y="3932104"/>
            <a:ext cx="6096000" cy="2883831"/>
            <a:chOff x="1284643" y="3932104"/>
            <a:chExt cx="6096000" cy="2883831"/>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4869" y="5391080"/>
              <a:ext cx="1020792" cy="1424855"/>
            </a:xfrm>
            <a:prstGeom prst="rect">
              <a:avLst/>
            </a:prstGeom>
          </p:spPr>
        </p:pic>
        <p:sp>
          <p:nvSpPr>
            <p:cNvPr id="13" name="Rectangle 12"/>
            <p:cNvSpPr/>
            <p:nvPr/>
          </p:nvSpPr>
          <p:spPr>
            <a:xfrm>
              <a:off x="1284643" y="3932104"/>
              <a:ext cx="6096000" cy="1754326"/>
            </a:xfrm>
            <a:prstGeom prst="rect">
              <a:avLst/>
            </a:prstGeom>
          </p:spPr>
          <p:txBody>
            <a:bodyPr>
              <a:spAutoFit/>
            </a:bodyPr>
            <a:lstStyle/>
            <a:p>
              <a:r>
                <a:rPr lang="en-US" dirty="0">
                  <a:solidFill>
                    <a:schemeClr val="bg1"/>
                  </a:solidFill>
                  <a:latin typeface="Abadi" panose="020B0604020104020204" pitchFamily="34" charset="0"/>
                </a:rPr>
                <a:t>“Be not so curious about tongues, do not speak in tongues except there be an interpreter present; the ultimate design of tongues is to speak to foreigners, and if persons are very anxious to display their intelligence, let them speak to such in their own tongues [that is in the tongues of the foreigners].' (10)</a:t>
              </a:r>
              <a:endParaRPr lang="en-US" dirty="0">
                <a:solidFill>
                  <a:schemeClr val="bg1"/>
                </a:solidFill>
              </a:endParaRPr>
            </a:p>
          </p:txBody>
        </p:sp>
      </p:grpSp>
    </p:spTree>
    <p:extLst>
      <p:ext uri="{BB962C8B-B14F-4D97-AF65-F5344CB8AC3E}">
        <p14:creationId xmlns:p14="http://schemas.microsoft.com/office/powerpoint/2010/main" val="262910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6983" y="4697131"/>
            <a:ext cx="7715816" cy="1569660"/>
          </a:xfrm>
          <a:prstGeom prst="rect">
            <a:avLst/>
          </a:prstGeom>
          <a:noFill/>
        </p:spPr>
        <p:txBody>
          <a:bodyPr wrap="square" rtlCol="0">
            <a:spAutoFit/>
          </a:bodyPr>
          <a:lstStyle/>
          <a:p>
            <a:r>
              <a:rPr lang="en-US" sz="3200" dirty="0">
                <a:solidFill>
                  <a:schemeClr val="bg1"/>
                </a:solidFill>
              </a:rPr>
              <a:t>All those dwelling at Jerusalem, Jews, devout men, out of every nation could hear and understand the words of the Apostle Peter.</a:t>
            </a:r>
          </a:p>
        </p:txBody>
      </p:sp>
      <p:sp>
        <p:nvSpPr>
          <p:cNvPr id="6" name="TextBox 5"/>
          <p:cNvSpPr txBox="1"/>
          <p:nvPr/>
        </p:nvSpPr>
        <p:spPr>
          <a:xfrm>
            <a:off x="47530" y="6475503"/>
            <a:ext cx="3810000" cy="307777"/>
          </a:xfrm>
          <a:prstGeom prst="rect">
            <a:avLst/>
          </a:prstGeom>
          <a:noFill/>
        </p:spPr>
        <p:txBody>
          <a:bodyPr wrap="square" rtlCol="0">
            <a:spAutoFit/>
          </a:bodyPr>
          <a:lstStyle/>
          <a:p>
            <a:r>
              <a:rPr lang="en-US" sz="1400" dirty="0">
                <a:solidFill>
                  <a:schemeClr val="bg1"/>
                </a:solidFill>
              </a:rPr>
              <a:t>Acts 2:5-11</a:t>
            </a:r>
          </a:p>
        </p:txBody>
      </p:sp>
      <p:sp>
        <p:nvSpPr>
          <p:cNvPr id="7" name="Rectangle 6"/>
          <p:cNvSpPr/>
          <p:nvPr/>
        </p:nvSpPr>
        <p:spPr>
          <a:xfrm>
            <a:off x="1819746" y="0"/>
            <a:ext cx="8839200" cy="707886"/>
          </a:xfrm>
          <a:prstGeom prst="rect">
            <a:avLst/>
          </a:prstGeom>
        </p:spPr>
        <p:txBody>
          <a:bodyPr wrap="square">
            <a:spAutoFit/>
          </a:bodyPr>
          <a:lstStyle/>
          <a:p>
            <a:r>
              <a:rPr lang="en-US" sz="4000" i="1" dirty="0">
                <a:solidFill>
                  <a:schemeClr val="bg1"/>
                </a:solidFill>
                <a:latin typeface="Book Antiqua" panose="02040602050305030304" pitchFamily="18" charset="0"/>
              </a:rPr>
              <a:t>Speaking to them in their own language</a:t>
            </a:r>
          </a:p>
        </p:txBody>
      </p:sp>
      <p:sp>
        <p:nvSpPr>
          <p:cNvPr id="8" name="TextBox 7"/>
          <p:cNvSpPr txBox="1"/>
          <p:nvPr/>
        </p:nvSpPr>
        <p:spPr>
          <a:xfrm>
            <a:off x="661657" y="920621"/>
            <a:ext cx="2667000" cy="5016758"/>
          </a:xfrm>
          <a:prstGeom prst="rect">
            <a:avLst/>
          </a:prstGeom>
          <a:noFill/>
        </p:spPr>
        <p:txBody>
          <a:bodyPr wrap="square" rtlCol="0">
            <a:spAutoFit/>
          </a:bodyPr>
          <a:lstStyle/>
          <a:p>
            <a:r>
              <a:rPr lang="en-US" sz="3200" dirty="0" err="1">
                <a:solidFill>
                  <a:schemeClr val="bg1"/>
                </a:solidFill>
              </a:rPr>
              <a:t>Parthians</a:t>
            </a:r>
            <a:endParaRPr lang="en-US" sz="3200" dirty="0">
              <a:solidFill>
                <a:schemeClr val="bg1"/>
              </a:solidFill>
            </a:endParaRPr>
          </a:p>
          <a:p>
            <a:r>
              <a:rPr lang="en-US" sz="3200" dirty="0">
                <a:solidFill>
                  <a:schemeClr val="bg1"/>
                </a:solidFill>
              </a:rPr>
              <a:t>Medes</a:t>
            </a:r>
          </a:p>
          <a:p>
            <a:r>
              <a:rPr lang="en-US" sz="3200" dirty="0" err="1">
                <a:solidFill>
                  <a:schemeClr val="bg1"/>
                </a:solidFill>
              </a:rPr>
              <a:t>Elamites</a:t>
            </a:r>
            <a:endParaRPr lang="en-US" sz="3200" dirty="0">
              <a:solidFill>
                <a:schemeClr val="bg1"/>
              </a:solidFill>
            </a:endParaRPr>
          </a:p>
          <a:p>
            <a:r>
              <a:rPr lang="en-US" sz="3200" dirty="0">
                <a:solidFill>
                  <a:schemeClr val="bg1"/>
                </a:solidFill>
              </a:rPr>
              <a:t>Mesopotamia</a:t>
            </a:r>
          </a:p>
          <a:p>
            <a:r>
              <a:rPr lang="en-US" sz="3200" dirty="0">
                <a:solidFill>
                  <a:schemeClr val="bg1"/>
                </a:solidFill>
              </a:rPr>
              <a:t>Judaea</a:t>
            </a:r>
          </a:p>
          <a:p>
            <a:r>
              <a:rPr lang="en-US" sz="3200" dirty="0">
                <a:solidFill>
                  <a:schemeClr val="bg1"/>
                </a:solidFill>
              </a:rPr>
              <a:t>Cappadocia</a:t>
            </a:r>
          </a:p>
          <a:p>
            <a:r>
              <a:rPr lang="en-US" sz="3200" dirty="0">
                <a:solidFill>
                  <a:schemeClr val="bg1"/>
                </a:solidFill>
              </a:rPr>
              <a:t>Pontus</a:t>
            </a:r>
          </a:p>
          <a:p>
            <a:r>
              <a:rPr lang="en-US" sz="3200" dirty="0">
                <a:solidFill>
                  <a:schemeClr val="bg1"/>
                </a:solidFill>
              </a:rPr>
              <a:t>Asia</a:t>
            </a:r>
          </a:p>
          <a:p>
            <a:r>
              <a:rPr lang="en-US" sz="3200" dirty="0" err="1">
                <a:solidFill>
                  <a:schemeClr val="bg1"/>
                </a:solidFill>
              </a:rPr>
              <a:t>Cretes</a:t>
            </a:r>
            <a:endParaRPr lang="en-US" sz="3200" dirty="0">
              <a:solidFill>
                <a:schemeClr val="bg1"/>
              </a:solidFill>
            </a:endParaRPr>
          </a:p>
          <a:p>
            <a:r>
              <a:rPr lang="en-US" sz="3200" dirty="0">
                <a:solidFill>
                  <a:schemeClr val="bg1"/>
                </a:solidFill>
              </a:rPr>
              <a:t>Arabians</a:t>
            </a:r>
          </a:p>
        </p:txBody>
      </p:sp>
      <p:pic>
        <p:nvPicPr>
          <p:cNvPr id="7170" name="Picture 2" descr="map, Middle 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530" y="1385233"/>
            <a:ext cx="4286250" cy="2781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32677" y="2012920"/>
            <a:ext cx="3670425" cy="1477328"/>
          </a:xfrm>
          <a:prstGeom prst="rect">
            <a:avLst/>
          </a:prstGeom>
        </p:spPr>
        <p:txBody>
          <a:bodyPr wrap="square">
            <a:spAutoFit/>
          </a:bodyPr>
          <a:lstStyle/>
          <a:p>
            <a:r>
              <a:rPr lang="en-US" dirty="0">
                <a:solidFill>
                  <a:schemeClr val="bg1"/>
                </a:solidFill>
                <a:latin typeface="Open Sans"/>
              </a:rPr>
              <a:t>The gift of tongues was given to the early Apostles on the day of Pentecost so they could preach the gospel in multiple languages. (2)</a:t>
            </a:r>
            <a:endParaRPr lang="en-US" dirty="0">
              <a:solidFill>
                <a:schemeClr val="bg1"/>
              </a:solidFill>
            </a:endParaRPr>
          </a:p>
        </p:txBody>
      </p:sp>
    </p:spTree>
    <p:extLst>
      <p:ext uri="{BB962C8B-B14F-4D97-AF65-F5344CB8AC3E}">
        <p14:creationId xmlns:p14="http://schemas.microsoft.com/office/powerpoint/2010/main" val="384707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18437" y="4486337"/>
            <a:ext cx="4575772" cy="1569660"/>
          </a:xfrm>
          <a:prstGeom prst="rect">
            <a:avLst/>
          </a:prstGeom>
          <a:noFill/>
        </p:spPr>
        <p:txBody>
          <a:bodyPr wrap="square" rtlCol="0">
            <a:spAutoFit/>
          </a:bodyPr>
          <a:lstStyle/>
          <a:p>
            <a:r>
              <a:rPr lang="en-US" sz="3200" dirty="0">
                <a:solidFill>
                  <a:schemeClr val="bg1"/>
                </a:solidFill>
              </a:rPr>
              <a:t>…and your sons and your daughters shall prophesy…</a:t>
            </a:r>
          </a:p>
        </p:txBody>
      </p:sp>
      <p:sp>
        <p:nvSpPr>
          <p:cNvPr id="6" name="TextBox 5"/>
          <p:cNvSpPr txBox="1"/>
          <p:nvPr/>
        </p:nvSpPr>
        <p:spPr>
          <a:xfrm>
            <a:off x="76200" y="6481454"/>
            <a:ext cx="3810000" cy="307777"/>
          </a:xfrm>
          <a:prstGeom prst="rect">
            <a:avLst/>
          </a:prstGeom>
          <a:noFill/>
        </p:spPr>
        <p:txBody>
          <a:bodyPr wrap="square" rtlCol="0">
            <a:spAutoFit/>
          </a:bodyPr>
          <a:lstStyle/>
          <a:p>
            <a:r>
              <a:rPr lang="en-US" sz="1400" dirty="0">
                <a:solidFill>
                  <a:schemeClr val="bg1"/>
                </a:solidFill>
              </a:rPr>
              <a:t>Acts 2:17; Joel 2:28</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Peter Declares</a:t>
            </a:r>
          </a:p>
        </p:txBody>
      </p:sp>
      <p:sp>
        <p:nvSpPr>
          <p:cNvPr id="8" name="TextBox 7"/>
          <p:cNvSpPr txBox="1"/>
          <p:nvPr/>
        </p:nvSpPr>
        <p:spPr>
          <a:xfrm>
            <a:off x="604548" y="2510539"/>
            <a:ext cx="4093675" cy="1077218"/>
          </a:xfrm>
          <a:prstGeom prst="rect">
            <a:avLst/>
          </a:prstGeom>
          <a:noFill/>
        </p:spPr>
        <p:txBody>
          <a:bodyPr wrap="square" rtlCol="0">
            <a:spAutoFit/>
          </a:bodyPr>
          <a:lstStyle/>
          <a:p>
            <a:r>
              <a:rPr lang="en-US" sz="3200" dirty="0">
                <a:solidFill>
                  <a:schemeClr val="bg1"/>
                </a:solidFill>
              </a:rPr>
              <a:t>“…I will pour out of my Spirit upon all flesh…</a:t>
            </a:r>
          </a:p>
        </p:txBody>
      </p:sp>
      <p:pic>
        <p:nvPicPr>
          <p:cNvPr id="17410" name="Picture 2" descr="http://www.catholicdailybibleverses.com/wp-content/uploads/2012/04/multicultural-2.jpg"/>
          <p:cNvPicPr>
            <a:picLocks noChangeAspect="1" noChangeArrowheads="1"/>
          </p:cNvPicPr>
          <p:nvPr/>
        </p:nvPicPr>
        <p:blipFill>
          <a:blip r:embed="rId3" cstate="print"/>
          <a:srcRect/>
          <a:stretch>
            <a:fillRect/>
          </a:stretch>
        </p:blipFill>
        <p:spPr bwMode="auto">
          <a:xfrm>
            <a:off x="5469515" y="1457539"/>
            <a:ext cx="4381500" cy="2628900"/>
          </a:xfrm>
          <a:prstGeom prst="rect">
            <a:avLst/>
          </a:prstGeom>
          <a:noFill/>
        </p:spPr>
      </p:pic>
      <p:grpSp>
        <p:nvGrpSpPr>
          <p:cNvPr id="11" name="Group 10"/>
          <p:cNvGrpSpPr/>
          <p:nvPr/>
        </p:nvGrpSpPr>
        <p:grpSpPr>
          <a:xfrm>
            <a:off x="575531" y="124588"/>
            <a:ext cx="3289208" cy="2390250"/>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1068237" y="4834063"/>
              <a:ext cx="2116747" cy="1077218"/>
            </a:xfrm>
            <a:prstGeom prst="rect">
              <a:avLst/>
            </a:prstGeom>
          </p:spPr>
          <p:txBody>
            <a:bodyPr wrap="square">
              <a:spAutoFit/>
            </a:bodyPr>
            <a:lstStyle/>
            <a:p>
              <a:pPr algn="ctr"/>
              <a:r>
                <a:rPr lang="en-US" sz="1600" dirty="0">
                  <a:solidFill>
                    <a:srgbClr val="333333"/>
                  </a:solidFill>
                  <a:latin typeface="Open Sans"/>
                </a:rPr>
                <a:t> </a:t>
              </a:r>
              <a:r>
                <a:rPr lang="en-US" sz="1600" dirty="0"/>
                <a:t> </a:t>
              </a:r>
              <a:r>
                <a:rPr lang="en-US" sz="1600" b="1" dirty="0"/>
                <a:t>As we are filled with the Holy Ghost, He will help us teach and testify to others</a:t>
              </a:r>
              <a:endParaRPr lang="en-US" sz="1600" dirty="0"/>
            </a:p>
          </p:txBody>
        </p:sp>
      </p:grpSp>
    </p:spTree>
    <p:extLst>
      <p:ext uri="{BB962C8B-B14F-4D97-AF65-F5344CB8AC3E}">
        <p14:creationId xmlns:p14="http://schemas.microsoft.com/office/powerpoint/2010/main" val="165725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02104" y="4290589"/>
            <a:ext cx="4563701" cy="1077218"/>
          </a:xfrm>
          <a:prstGeom prst="rect">
            <a:avLst/>
          </a:prstGeom>
          <a:noFill/>
        </p:spPr>
        <p:txBody>
          <a:bodyPr wrap="square" rtlCol="0">
            <a:spAutoFit/>
          </a:bodyPr>
          <a:lstStyle/>
          <a:p>
            <a:r>
              <a:rPr lang="en-US" sz="3200" dirty="0">
                <a:solidFill>
                  <a:schemeClr val="bg1"/>
                </a:solidFill>
              </a:rPr>
              <a:t>…and your old men shall dream dreams.”</a:t>
            </a:r>
          </a:p>
        </p:txBody>
      </p:sp>
      <p:sp>
        <p:nvSpPr>
          <p:cNvPr id="6" name="TextBox 5"/>
          <p:cNvSpPr txBox="1"/>
          <p:nvPr/>
        </p:nvSpPr>
        <p:spPr>
          <a:xfrm>
            <a:off x="55485" y="6499592"/>
            <a:ext cx="3810000" cy="307777"/>
          </a:xfrm>
          <a:prstGeom prst="rect">
            <a:avLst/>
          </a:prstGeom>
          <a:noFill/>
        </p:spPr>
        <p:txBody>
          <a:bodyPr wrap="square" rtlCol="0">
            <a:spAutoFit/>
          </a:bodyPr>
          <a:lstStyle/>
          <a:p>
            <a:r>
              <a:rPr lang="en-US" sz="1400" dirty="0">
                <a:solidFill>
                  <a:schemeClr val="bg1"/>
                </a:solidFill>
              </a:rPr>
              <a:t>Acts 2:17; Joel 2:28</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Peter Continues</a:t>
            </a:r>
          </a:p>
        </p:txBody>
      </p:sp>
      <p:sp>
        <p:nvSpPr>
          <p:cNvPr id="8" name="TextBox 7"/>
          <p:cNvSpPr txBox="1"/>
          <p:nvPr/>
        </p:nvSpPr>
        <p:spPr>
          <a:xfrm>
            <a:off x="1731131" y="1520786"/>
            <a:ext cx="4039354" cy="1077218"/>
          </a:xfrm>
          <a:prstGeom prst="rect">
            <a:avLst/>
          </a:prstGeom>
          <a:noFill/>
        </p:spPr>
        <p:txBody>
          <a:bodyPr wrap="square" rtlCol="0">
            <a:spAutoFit/>
          </a:bodyPr>
          <a:lstStyle/>
          <a:p>
            <a:r>
              <a:rPr lang="en-US" sz="3200" dirty="0">
                <a:solidFill>
                  <a:schemeClr val="bg1"/>
                </a:solidFill>
              </a:rPr>
              <a:t>…and your young men shall see visions…</a:t>
            </a:r>
          </a:p>
        </p:txBody>
      </p:sp>
      <p:pic>
        <p:nvPicPr>
          <p:cNvPr id="16386" name="Picture 2" descr="https://encrypted-tbn0.gstatic.com/images?q=tbn:ANd9GcSjsL6k_L2YdPu6umHBFVyo80mbybmWqbWiL2-CstGfGTQsIX7b"/>
          <p:cNvPicPr>
            <a:picLocks noChangeAspect="1" noChangeArrowheads="1"/>
          </p:cNvPicPr>
          <p:nvPr/>
        </p:nvPicPr>
        <p:blipFill>
          <a:blip r:embed="rId3" cstate="print"/>
          <a:srcRect/>
          <a:stretch>
            <a:fillRect/>
          </a:stretch>
        </p:blipFill>
        <p:spPr bwMode="auto">
          <a:xfrm>
            <a:off x="6044993" y="1052522"/>
            <a:ext cx="2913246" cy="3029777"/>
          </a:xfrm>
          <a:prstGeom prst="rect">
            <a:avLst/>
          </a:prstGeom>
          <a:noFill/>
        </p:spPr>
      </p:pic>
      <p:pic>
        <p:nvPicPr>
          <p:cNvPr id="16388" name="Picture 4" descr="https://encrypted-tbn1.gstatic.com/images?q=tbn:ANd9GcRGzyiXn1o2PysEYpbHj12sq5aoFMaLThA23mU3UgWgv4W70dzFiw"/>
          <p:cNvPicPr>
            <a:picLocks noChangeAspect="1" noChangeArrowheads="1"/>
          </p:cNvPicPr>
          <p:nvPr/>
        </p:nvPicPr>
        <p:blipFill>
          <a:blip r:embed="rId4" cstate="print"/>
          <a:srcRect/>
          <a:stretch>
            <a:fillRect/>
          </a:stretch>
        </p:blipFill>
        <p:spPr bwMode="auto">
          <a:xfrm>
            <a:off x="1726195" y="3039662"/>
            <a:ext cx="3718775" cy="3139623"/>
          </a:xfrm>
          <a:prstGeom prst="rect">
            <a:avLst/>
          </a:prstGeom>
          <a:noFill/>
        </p:spPr>
      </p:pic>
    </p:spTree>
    <p:extLst>
      <p:ext uri="{BB962C8B-B14F-4D97-AF65-F5344CB8AC3E}">
        <p14:creationId xmlns:p14="http://schemas.microsoft.com/office/powerpoint/2010/main" val="33390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67401" y="5130702"/>
            <a:ext cx="5874053" cy="1077218"/>
          </a:xfrm>
          <a:prstGeom prst="rect">
            <a:avLst/>
          </a:prstGeom>
          <a:noFill/>
        </p:spPr>
        <p:txBody>
          <a:bodyPr wrap="square" rtlCol="0">
            <a:spAutoFit/>
          </a:bodyPr>
          <a:lstStyle/>
          <a:p>
            <a:r>
              <a:rPr lang="en-US" sz="3200" dirty="0">
                <a:solidFill>
                  <a:schemeClr val="bg1"/>
                </a:solidFill>
              </a:rPr>
              <a:t>“…whosoever shall call on the name of the Lord shall be saved.”</a:t>
            </a:r>
          </a:p>
        </p:txBody>
      </p:sp>
      <p:sp>
        <p:nvSpPr>
          <p:cNvPr id="6" name="TextBox 5"/>
          <p:cNvSpPr txBox="1"/>
          <p:nvPr/>
        </p:nvSpPr>
        <p:spPr>
          <a:xfrm>
            <a:off x="0" y="6499592"/>
            <a:ext cx="3810000" cy="307777"/>
          </a:xfrm>
          <a:prstGeom prst="rect">
            <a:avLst/>
          </a:prstGeom>
          <a:noFill/>
        </p:spPr>
        <p:txBody>
          <a:bodyPr wrap="square" rtlCol="0">
            <a:spAutoFit/>
          </a:bodyPr>
          <a:lstStyle/>
          <a:p>
            <a:r>
              <a:rPr lang="en-US" sz="1400" dirty="0">
                <a:solidFill>
                  <a:schemeClr val="bg1"/>
                </a:solidFill>
              </a:rPr>
              <a:t>Acts 2:19-20; Joel 2:30-31</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The Coming of the Lord</a:t>
            </a:r>
          </a:p>
        </p:txBody>
      </p:sp>
      <p:sp>
        <p:nvSpPr>
          <p:cNvPr id="8" name="TextBox 7"/>
          <p:cNvSpPr txBox="1"/>
          <p:nvPr/>
        </p:nvSpPr>
        <p:spPr>
          <a:xfrm>
            <a:off x="578667" y="1024982"/>
            <a:ext cx="5517333" cy="3539430"/>
          </a:xfrm>
          <a:prstGeom prst="rect">
            <a:avLst/>
          </a:prstGeom>
          <a:noFill/>
        </p:spPr>
        <p:txBody>
          <a:bodyPr wrap="square" rtlCol="0">
            <a:spAutoFit/>
          </a:bodyPr>
          <a:lstStyle/>
          <a:p>
            <a:r>
              <a:rPr lang="en-US" sz="3200" dirty="0">
                <a:solidFill>
                  <a:schemeClr val="bg1"/>
                </a:solidFill>
              </a:rPr>
              <a:t>Wonders in heaven</a:t>
            </a:r>
          </a:p>
          <a:p>
            <a:r>
              <a:rPr lang="en-US" sz="3200" dirty="0">
                <a:solidFill>
                  <a:schemeClr val="bg1"/>
                </a:solidFill>
              </a:rPr>
              <a:t>Signs beneath the earth</a:t>
            </a:r>
          </a:p>
          <a:p>
            <a:r>
              <a:rPr lang="en-US" sz="3200" dirty="0">
                <a:solidFill>
                  <a:schemeClr val="bg1"/>
                </a:solidFill>
              </a:rPr>
              <a:t>Blood, fire and </a:t>
            </a:r>
            <a:r>
              <a:rPr lang="en-US" sz="3200" dirty="0" err="1">
                <a:solidFill>
                  <a:schemeClr val="bg1"/>
                </a:solidFill>
              </a:rPr>
              <a:t>vapour</a:t>
            </a:r>
            <a:r>
              <a:rPr lang="en-US" sz="3200" dirty="0">
                <a:solidFill>
                  <a:schemeClr val="bg1"/>
                </a:solidFill>
              </a:rPr>
              <a:t> of smoke</a:t>
            </a:r>
          </a:p>
          <a:p>
            <a:endParaRPr lang="en-US" sz="3200" dirty="0">
              <a:solidFill>
                <a:schemeClr val="bg1"/>
              </a:solidFill>
            </a:endParaRPr>
          </a:p>
          <a:p>
            <a:r>
              <a:rPr lang="en-US" sz="3200" dirty="0">
                <a:solidFill>
                  <a:schemeClr val="bg1"/>
                </a:solidFill>
              </a:rPr>
              <a:t>The sun turned to darkness</a:t>
            </a:r>
          </a:p>
          <a:p>
            <a:r>
              <a:rPr lang="en-US" sz="3200" dirty="0">
                <a:solidFill>
                  <a:schemeClr val="bg1"/>
                </a:solidFill>
              </a:rPr>
              <a:t>The moon into blood</a:t>
            </a:r>
          </a:p>
          <a:p>
            <a:endParaRPr lang="en-US" sz="3200" dirty="0">
              <a:solidFill>
                <a:schemeClr val="bg1"/>
              </a:solidFill>
            </a:endParaRPr>
          </a:p>
        </p:txBody>
      </p:sp>
      <p:pic>
        <p:nvPicPr>
          <p:cNvPr id="15364" name="Picture 4" descr="https://encrypted-tbn0.gstatic.com/images?q=tbn:ANd9GcSdv3c5i95p3-zoJgv0bDd6NGisn4GBJuSzXXp48FeYHnPCQnyC"/>
          <p:cNvPicPr>
            <a:picLocks noChangeAspect="1" noChangeArrowheads="1"/>
          </p:cNvPicPr>
          <p:nvPr/>
        </p:nvPicPr>
        <p:blipFill>
          <a:blip r:embed="rId3" cstate="print"/>
          <a:srcRect/>
          <a:stretch>
            <a:fillRect/>
          </a:stretch>
        </p:blipFill>
        <p:spPr bwMode="auto">
          <a:xfrm>
            <a:off x="3200400" y="4648200"/>
            <a:ext cx="2705100" cy="1685926"/>
          </a:xfrm>
          <a:prstGeom prst="rect">
            <a:avLst/>
          </a:prstGeom>
          <a:noFill/>
        </p:spPr>
      </p:pic>
      <p:pic>
        <p:nvPicPr>
          <p:cNvPr id="15366" name="Picture 6" descr="https://encrypted-tbn2.gstatic.com/images?q=tbn:ANd9GcTmpGQ1gN2B0kaKvtlUt0daTgp5ZzyBc0WYaAgvz6A2i6mQxfSQ"/>
          <p:cNvPicPr>
            <a:picLocks noChangeAspect="1" noChangeArrowheads="1"/>
          </p:cNvPicPr>
          <p:nvPr/>
        </p:nvPicPr>
        <p:blipFill>
          <a:blip r:embed="rId4" cstate="print"/>
          <a:srcRect/>
          <a:stretch>
            <a:fillRect/>
          </a:stretch>
        </p:blipFill>
        <p:spPr bwMode="auto">
          <a:xfrm>
            <a:off x="7924801" y="762001"/>
            <a:ext cx="2466975" cy="1847851"/>
          </a:xfrm>
          <a:prstGeom prst="rect">
            <a:avLst/>
          </a:prstGeom>
          <a:noFill/>
        </p:spPr>
      </p:pic>
      <p:pic>
        <p:nvPicPr>
          <p:cNvPr id="15368" name="Picture 8" descr="https://encrypted-tbn0.gstatic.com/images?q=tbn:ANd9GcRX9LT0DRhTLIZ21wzoVEprsPSrz0w76YYHE5imuu_ITPhVoSnghw"/>
          <p:cNvPicPr>
            <a:picLocks noChangeAspect="1" noChangeArrowheads="1"/>
          </p:cNvPicPr>
          <p:nvPr/>
        </p:nvPicPr>
        <p:blipFill>
          <a:blip r:embed="rId5" cstate="print"/>
          <a:srcRect/>
          <a:stretch>
            <a:fillRect/>
          </a:stretch>
        </p:blipFill>
        <p:spPr bwMode="auto">
          <a:xfrm>
            <a:off x="5867401" y="2514601"/>
            <a:ext cx="2143125" cy="2133601"/>
          </a:xfrm>
          <a:prstGeom prst="rect">
            <a:avLst/>
          </a:prstGeom>
          <a:noFill/>
        </p:spPr>
      </p:pic>
      <p:grpSp>
        <p:nvGrpSpPr>
          <p:cNvPr id="4" name="Group 3"/>
          <p:cNvGrpSpPr/>
          <p:nvPr/>
        </p:nvGrpSpPr>
        <p:grpSpPr>
          <a:xfrm>
            <a:off x="8223564" y="3240973"/>
            <a:ext cx="3695567" cy="1323439"/>
            <a:chOff x="8223564" y="3240973"/>
            <a:chExt cx="3695567" cy="1323439"/>
          </a:xfrm>
        </p:grpSpPr>
        <p:sp>
          <p:nvSpPr>
            <p:cNvPr id="2" name="Rectangle 1"/>
            <p:cNvSpPr/>
            <p:nvPr/>
          </p:nvSpPr>
          <p:spPr>
            <a:xfrm>
              <a:off x="8223564" y="3240973"/>
              <a:ext cx="2799030" cy="1323439"/>
            </a:xfrm>
            <a:prstGeom prst="rect">
              <a:avLst/>
            </a:prstGeom>
          </p:spPr>
          <p:txBody>
            <a:bodyPr wrap="square">
              <a:spAutoFit/>
            </a:bodyPr>
            <a:lstStyle/>
            <a:p>
              <a:r>
                <a:rPr lang="en-US" sz="1600" dirty="0">
                  <a:solidFill>
                    <a:schemeClr val="bg1"/>
                  </a:solidFill>
                  <a:latin typeface="Abadi" panose="020B0604020104020204" pitchFamily="34" charset="0"/>
                </a:rPr>
                <a:t>The sun has not yet been darkened. We are informed that this will be one of the last acts just preceding the coming of the Lord.“ (11)</a:t>
              </a:r>
              <a:endParaRPr lang="en-US" sz="1600" dirty="0">
                <a:solidFill>
                  <a:schemeClr val="bg1"/>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68028" y="3302667"/>
              <a:ext cx="951103" cy="1200050"/>
            </a:xfrm>
            <a:prstGeom prst="rect">
              <a:avLst/>
            </a:prstGeom>
          </p:spPr>
        </p:pic>
      </p:grpSp>
    </p:spTree>
    <p:extLst>
      <p:ext uri="{BB962C8B-B14F-4D97-AF65-F5344CB8AC3E}">
        <p14:creationId xmlns:p14="http://schemas.microsoft.com/office/powerpoint/2010/main" val="17716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fade">
                                      <p:cBhvr>
                                        <p:cTn id="13" dur="500"/>
                                        <p:tgtEl>
                                          <p:spTgt spid="15366"/>
                                        </p:tgtEl>
                                      </p:cBhvr>
                                    </p:animEffect>
                                  </p:childTnLst>
                                </p:cTn>
                              </p:par>
                              <p:par>
                                <p:cTn id="14" presetID="10" presetClass="entr" presetSubtype="0" fill="hold" nodeType="with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fade">
                                      <p:cBhvr>
                                        <p:cTn id="16" dur="500"/>
                                        <p:tgtEl>
                                          <p:spTgt spid="1536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5368"/>
                                        </p:tgtEl>
                                        <p:attrNameLst>
                                          <p:attrName>style.visibility</p:attrName>
                                        </p:attrNameLst>
                                      </p:cBhvr>
                                      <p:to>
                                        <p:strVal val="visible"/>
                                      </p:to>
                                    </p:set>
                                    <p:animEffect transition="in" filter="fade">
                                      <p:cBhvr>
                                        <p:cTn id="25" dur="500"/>
                                        <p:tgtEl>
                                          <p:spTgt spid="1536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50223"/>
            <a:ext cx="3810000" cy="307777"/>
          </a:xfrm>
          <a:prstGeom prst="rect">
            <a:avLst/>
          </a:prstGeom>
          <a:noFill/>
        </p:spPr>
        <p:txBody>
          <a:bodyPr wrap="square" rtlCol="0">
            <a:spAutoFit/>
          </a:bodyPr>
          <a:lstStyle/>
          <a:p>
            <a:r>
              <a:rPr lang="en-US" sz="1400" dirty="0">
                <a:solidFill>
                  <a:schemeClr val="bg1"/>
                </a:solidFill>
              </a:rPr>
              <a:t>Acts 2:22-24</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Peter Testifies of Christ</a:t>
            </a:r>
          </a:p>
        </p:txBody>
      </p:sp>
      <p:sp>
        <p:nvSpPr>
          <p:cNvPr id="8" name="TextBox 7"/>
          <p:cNvSpPr txBox="1"/>
          <p:nvPr/>
        </p:nvSpPr>
        <p:spPr>
          <a:xfrm>
            <a:off x="1752600" y="1143000"/>
            <a:ext cx="4572000" cy="5016758"/>
          </a:xfrm>
          <a:prstGeom prst="rect">
            <a:avLst/>
          </a:prstGeom>
          <a:noFill/>
        </p:spPr>
        <p:txBody>
          <a:bodyPr wrap="square" rtlCol="0">
            <a:spAutoFit/>
          </a:bodyPr>
          <a:lstStyle/>
          <a:p>
            <a:r>
              <a:rPr lang="en-US" sz="3200" dirty="0">
                <a:solidFill>
                  <a:schemeClr val="bg1"/>
                </a:solidFill>
              </a:rPr>
              <a:t>Jesus’ miracles and wonders and signs.</a:t>
            </a:r>
          </a:p>
          <a:p>
            <a:endParaRPr lang="en-US" sz="3200" dirty="0">
              <a:solidFill>
                <a:schemeClr val="bg1"/>
              </a:solidFill>
            </a:endParaRPr>
          </a:p>
          <a:p>
            <a:r>
              <a:rPr lang="en-US" sz="3200" dirty="0">
                <a:solidFill>
                  <a:schemeClr val="bg1"/>
                </a:solidFill>
              </a:rPr>
              <a:t>Him who was crucified and slain</a:t>
            </a:r>
          </a:p>
          <a:p>
            <a:endParaRPr lang="en-US" sz="3200" dirty="0">
              <a:solidFill>
                <a:schemeClr val="bg1"/>
              </a:solidFill>
            </a:endParaRPr>
          </a:p>
          <a:p>
            <a:r>
              <a:rPr lang="en-US" sz="3200" dirty="0">
                <a:solidFill>
                  <a:schemeClr val="bg1"/>
                </a:solidFill>
              </a:rPr>
              <a:t>Him who was raised up after His pains and death</a:t>
            </a:r>
          </a:p>
          <a:p>
            <a:endParaRPr lang="en-US" sz="3200" dirty="0">
              <a:solidFill>
                <a:schemeClr val="bg1"/>
              </a:solidFill>
            </a:endParaRPr>
          </a:p>
          <a:p>
            <a:endParaRPr lang="en-US" sz="3200" dirty="0">
              <a:solidFill>
                <a:schemeClr val="bg1"/>
              </a:solidFill>
            </a:endParaRPr>
          </a:p>
        </p:txBody>
      </p:sp>
      <p:pic>
        <p:nvPicPr>
          <p:cNvPr id="14338" name="Picture 2" descr="https://encrypted-tbn1.gstatic.com/images?q=tbn:ANd9GcR4g8j4yfWX5YIwC-8zDHYZ6oKt_M2_5ep6oLesG9kyr7HhX3Xr6g"/>
          <p:cNvPicPr>
            <a:picLocks noChangeAspect="1" noChangeArrowheads="1"/>
          </p:cNvPicPr>
          <p:nvPr/>
        </p:nvPicPr>
        <p:blipFill>
          <a:blip r:embed="rId3" cstate="print"/>
          <a:srcRect/>
          <a:stretch>
            <a:fillRect/>
          </a:stretch>
        </p:blipFill>
        <p:spPr bwMode="auto">
          <a:xfrm>
            <a:off x="7924800" y="2743200"/>
            <a:ext cx="2057400" cy="1800226"/>
          </a:xfrm>
          <a:prstGeom prst="rect">
            <a:avLst/>
          </a:prstGeom>
          <a:noFill/>
        </p:spPr>
      </p:pic>
      <p:pic>
        <p:nvPicPr>
          <p:cNvPr id="14340" name="Picture 4" descr="https://encrypted-tbn0.gstatic.com/images?q=tbn:ANd9GcSJ5m_z9Ni6dUK1WphGoioANPJ-0AyZxTMiZyJlPRugXLwA3ytx"/>
          <p:cNvPicPr>
            <a:picLocks noChangeAspect="1" noChangeArrowheads="1"/>
          </p:cNvPicPr>
          <p:nvPr/>
        </p:nvPicPr>
        <p:blipFill>
          <a:blip r:embed="rId4" cstate="print"/>
          <a:srcRect/>
          <a:stretch>
            <a:fillRect/>
          </a:stretch>
        </p:blipFill>
        <p:spPr bwMode="auto">
          <a:xfrm>
            <a:off x="6248401" y="4724401"/>
            <a:ext cx="2466975" cy="1847851"/>
          </a:xfrm>
          <a:prstGeom prst="rect">
            <a:avLst/>
          </a:prstGeom>
          <a:noFill/>
        </p:spPr>
      </p:pic>
      <p:pic>
        <p:nvPicPr>
          <p:cNvPr id="14342" name="Picture 6" descr="https://encrypted-tbn3.gstatic.com/images?q=tbn:ANd9GcSafHDzaLRV-dj7FBV6E7v5ByRE8I8oDhvXm9tgr6mKMQP_OdfIWg"/>
          <p:cNvPicPr>
            <a:picLocks noChangeAspect="1" noChangeArrowheads="1"/>
          </p:cNvPicPr>
          <p:nvPr/>
        </p:nvPicPr>
        <p:blipFill>
          <a:blip r:embed="rId5" cstate="print"/>
          <a:srcRect/>
          <a:stretch>
            <a:fillRect/>
          </a:stretch>
        </p:blipFill>
        <p:spPr bwMode="auto">
          <a:xfrm>
            <a:off x="5638800" y="838200"/>
            <a:ext cx="2609850" cy="1752600"/>
          </a:xfrm>
          <a:prstGeom prst="rect">
            <a:avLst/>
          </a:prstGeom>
          <a:noFill/>
        </p:spPr>
      </p:pic>
    </p:spTree>
    <p:extLst>
      <p:ext uri="{BB962C8B-B14F-4D97-AF65-F5344CB8AC3E}">
        <p14:creationId xmlns:p14="http://schemas.microsoft.com/office/powerpoint/2010/main" val="366250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42"/>
                                        </p:tgtEl>
                                        <p:attrNameLst>
                                          <p:attrName>style.visibility</p:attrName>
                                        </p:attrNameLst>
                                      </p:cBhvr>
                                      <p:to>
                                        <p:strVal val="visible"/>
                                      </p:to>
                                    </p:set>
                                    <p:animEffect transition="in" filter="fade">
                                      <p:cBhvr>
                                        <p:cTn id="9" dur="500"/>
                                        <p:tgtEl>
                                          <p:spTgt spid="143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fade">
                                      <p:cBhvr>
                                        <p:cTn id="16" dur="500"/>
                                        <p:tgtEl>
                                          <p:spTgt spid="1433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4340"/>
                                        </p:tgtEl>
                                        <p:attrNameLst>
                                          <p:attrName>style.visibility</p:attrName>
                                        </p:attrNameLst>
                                      </p:cBhvr>
                                      <p:to>
                                        <p:strVal val="visible"/>
                                      </p:to>
                                    </p:set>
                                    <p:animEffect transition="in" filter="fade">
                                      <p:cBhvr>
                                        <p:cTn id="23"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50223"/>
            <a:ext cx="3810000" cy="307777"/>
          </a:xfrm>
          <a:prstGeom prst="rect">
            <a:avLst/>
          </a:prstGeom>
          <a:noFill/>
        </p:spPr>
        <p:txBody>
          <a:bodyPr wrap="square" rtlCol="0">
            <a:spAutoFit/>
          </a:bodyPr>
          <a:lstStyle/>
          <a:p>
            <a:r>
              <a:rPr lang="en-US" sz="1400" dirty="0">
                <a:solidFill>
                  <a:schemeClr val="bg1"/>
                </a:solidFill>
              </a:rPr>
              <a:t>Acts 2:33</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The Promise of the Holy Ghost</a:t>
            </a:r>
          </a:p>
        </p:txBody>
      </p:sp>
      <p:sp>
        <p:nvSpPr>
          <p:cNvPr id="8" name="TextBox 7"/>
          <p:cNvSpPr txBox="1"/>
          <p:nvPr/>
        </p:nvSpPr>
        <p:spPr>
          <a:xfrm>
            <a:off x="1752600" y="1143001"/>
            <a:ext cx="4572000" cy="2554545"/>
          </a:xfrm>
          <a:prstGeom prst="rect">
            <a:avLst/>
          </a:prstGeom>
          <a:noFill/>
        </p:spPr>
        <p:txBody>
          <a:bodyPr wrap="square" rtlCol="0">
            <a:spAutoFit/>
          </a:bodyPr>
          <a:lstStyle/>
          <a:p>
            <a:r>
              <a:rPr lang="en-US" sz="3200" dirty="0">
                <a:solidFill>
                  <a:schemeClr val="bg1"/>
                </a:solidFill>
              </a:rPr>
              <a:t>“Therefore being by the right hand of God exalted, and having received the Father the promise of the Holy Ghost…</a:t>
            </a:r>
          </a:p>
        </p:txBody>
      </p:sp>
      <p:sp>
        <p:nvSpPr>
          <p:cNvPr id="9" name="TextBox 8"/>
          <p:cNvSpPr txBox="1"/>
          <p:nvPr/>
        </p:nvSpPr>
        <p:spPr>
          <a:xfrm>
            <a:off x="6096000" y="4114800"/>
            <a:ext cx="4572000" cy="1569660"/>
          </a:xfrm>
          <a:prstGeom prst="rect">
            <a:avLst/>
          </a:prstGeom>
          <a:noFill/>
        </p:spPr>
        <p:txBody>
          <a:bodyPr wrap="square" rtlCol="0">
            <a:spAutoFit/>
          </a:bodyPr>
          <a:lstStyle/>
          <a:p>
            <a:r>
              <a:rPr lang="en-US" sz="3200" dirty="0">
                <a:solidFill>
                  <a:schemeClr val="bg1"/>
                </a:solidFill>
              </a:rPr>
              <a:t>…he hath shed forth this, which ye now see and hear.”</a:t>
            </a:r>
          </a:p>
        </p:txBody>
      </p:sp>
      <p:pic>
        <p:nvPicPr>
          <p:cNvPr id="13316" name="Picture 4" descr="https://encrypted-tbn2.gstatic.com/images?q=tbn:ANd9GcQl4ArwSB3qBfsT7qrJUMgmQReaW8dFplhChHkChAI6g8nizWYqkQ"/>
          <p:cNvPicPr>
            <a:picLocks noChangeAspect="1" noChangeArrowheads="1"/>
          </p:cNvPicPr>
          <p:nvPr/>
        </p:nvPicPr>
        <p:blipFill>
          <a:blip r:embed="rId3" cstate="print"/>
          <a:srcRect r="4935" b="17857"/>
          <a:stretch>
            <a:fillRect/>
          </a:stretch>
        </p:blipFill>
        <p:spPr bwMode="auto">
          <a:xfrm>
            <a:off x="2438400" y="4267200"/>
            <a:ext cx="3048000" cy="1752600"/>
          </a:xfrm>
          <a:prstGeom prst="rect">
            <a:avLst/>
          </a:prstGeom>
          <a:noFill/>
        </p:spPr>
      </p:pic>
      <p:pic>
        <p:nvPicPr>
          <p:cNvPr id="13318" name="Picture 6" descr="https://encrypted-tbn3.gstatic.com/images?q=tbn:ANd9GcQ9piW05ID3XK9WcQO7UkV7YQZZF77N4k0jIMNcMhtAmYpp5TFGZw"/>
          <p:cNvPicPr>
            <a:picLocks noChangeAspect="1" noChangeArrowheads="1"/>
          </p:cNvPicPr>
          <p:nvPr/>
        </p:nvPicPr>
        <p:blipFill>
          <a:blip r:embed="rId4" cstate="print"/>
          <a:srcRect/>
          <a:stretch>
            <a:fillRect/>
          </a:stretch>
        </p:blipFill>
        <p:spPr bwMode="auto">
          <a:xfrm flipH="1">
            <a:off x="6781801" y="1219200"/>
            <a:ext cx="3003197" cy="2362200"/>
          </a:xfrm>
          <a:prstGeom prst="rect">
            <a:avLst/>
          </a:prstGeom>
          <a:noFill/>
        </p:spPr>
      </p:pic>
    </p:spTree>
    <p:extLst>
      <p:ext uri="{BB962C8B-B14F-4D97-AF65-F5344CB8AC3E}">
        <p14:creationId xmlns:p14="http://schemas.microsoft.com/office/powerpoint/2010/main" val="130301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(3)</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Receiving the Gift the Holy Ghost</a:t>
            </a:r>
          </a:p>
        </p:txBody>
      </p:sp>
      <p:sp>
        <p:nvSpPr>
          <p:cNvPr id="8" name="TextBox 7"/>
          <p:cNvSpPr txBox="1"/>
          <p:nvPr/>
        </p:nvSpPr>
        <p:spPr>
          <a:xfrm>
            <a:off x="419101" y="764025"/>
            <a:ext cx="7086600" cy="5509200"/>
          </a:xfrm>
          <a:prstGeom prst="rect">
            <a:avLst/>
          </a:prstGeom>
          <a:noFill/>
        </p:spPr>
        <p:txBody>
          <a:bodyPr wrap="square" rtlCol="0">
            <a:spAutoFit/>
          </a:bodyPr>
          <a:lstStyle/>
          <a:p>
            <a:r>
              <a:rPr lang="en-US" sz="3200" dirty="0">
                <a:solidFill>
                  <a:schemeClr val="bg1"/>
                </a:solidFill>
              </a:rPr>
              <a:t>“Before baptism, all honest and sincere seekers of truth can feel the influence of the Holy Ghost from time to time. However, the opportunity to receive the constant companionship of the</a:t>
            </a:r>
          </a:p>
          <a:p>
            <a:r>
              <a:rPr lang="en-US" sz="3200" dirty="0">
                <a:solidFill>
                  <a:schemeClr val="bg1"/>
                </a:solidFill>
              </a:rPr>
              <a:t> Holy Ghost…is available only to</a:t>
            </a:r>
          </a:p>
          <a:p>
            <a:r>
              <a:rPr lang="en-US" sz="3200" dirty="0">
                <a:solidFill>
                  <a:schemeClr val="bg1"/>
                </a:solidFill>
              </a:rPr>
              <a:t> worthy, baptized members who</a:t>
            </a:r>
          </a:p>
          <a:p>
            <a:r>
              <a:rPr lang="en-US" sz="3200" dirty="0">
                <a:solidFill>
                  <a:schemeClr val="bg1"/>
                </a:solidFill>
              </a:rPr>
              <a:t> receive the gift of the Holy Ghost</a:t>
            </a:r>
          </a:p>
          <a:p>
            <a:r>
              <a:rPr lang="en-US" sz="3200" dirty="0">
                <a:solidFill>
                  <a:schemeClr val="bg1"/>
                </a:solidFill>
              </a:rPr>
              <a:t> by the laying on of hands through</a:t>
            </a:r>
          </a:p>
          <a:p>
            <a:r>
              <a:rPr lang="en-US" sz="3200" dirty="0">
                <a:solidFill>
                  <a:schemeClr val="bg1"/>
                </a:solidFill>
              </a:rPr>
              <a:t> those holding the priesthood</a:t>
            </a:r>
          </a:p>
          <a:p>
            <a:r>
              <a:rPr lang="en-US" sz="3200" dirty="0">
                <a:solidFill>
                  <a:schemeClr val="bg1"/>
                </a:solidFill>
              </a:rPr>
              <a:t> authority of God.”</a:t>
            </a:r>
          </a:p>
        </p:txBody>
      </p:sp>
      <p:pic>
        <p:nvPicPr>
          <p:cNvPr id="9" name="Picture 8" descr="craig-c-christensen-large.jpg"/>
          <p:cNvPicPr>
            <a:picLocks noChangeAspect="1"/>
          </p:cNvPicPr>
          <p:nvPr/>
        </p:nvPicPr>
        <p:blipFill>
          <a:blip r:embed="rId3" cstate="print"/>
          <a:stretch>
            <a:fillRect/>
          </a:stretch>
        </p:blipFill>
        <p:spPr>
          <a:xfrm>
            <a:off x="8124825" y="2156163"/>
            <a:ext cx="2543175" cy="3171825"/>
          </a:xfrm>
          <a:prstGeom prst="rect">
            <a:avLst/>
          </a:prstGeom>
        </p:spPr>
      </p:pic>
    </p:spTree>
    <p:extLst>
      <p:ext uri="{BB962C8B-B14F-4D97-AF65-F5344CB8AC3E}">
        <p14:creationId xmlns:p14="http://schemas.microsoft.com/office/powerpoint/2010/main" val="29445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07409"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Who is the Holy Ghost?</a:t>
            </a:r>
          </a:p>
        </p:txBody>
      </p:sp>
      <p:sp>
        <p:nvSpPr>
          <p:cNvPr id="9" name="TextBox 8"/>
          <p:cNvSpPr txBox="1"/>
          <p:nvPr/>
        </p:nvSpPr>
        <p:spPr>
          <a:xfrm>
            <a:off x="2874209" y="1143000"/>
            <a:ext cx="6324600" cy="1569660"/>
          </a:xfrm>
          <a:prstGeom prst="rect">
            <a:avLst/>
          </a:prstGeom>
          <a:noFill/>
        </p:spPr>
        <p:txBody>
          <a:bodyPr wrap="square" rtlCol="0">
            <a:spAutoFit/>
          </a:bodyPr>
          <a:lstStyle/>
          <a:p>
            <a:r>
              <a:rPr lang="en-US" sz="3200" dirty="0">
                <a:solidFill>
                  <a:schemeClr val="bg1"/>
                </a:solidFill>
              </a:rPr>
              <a:t>“The Holy Ghost is the third member of the Godhead, and, as such, like God the Father and Jesus Christ.”</a:t>
            </a:r>
          </a:p>
        </p:txBody>
      </p:sp>
      <p:grpSp>
        <p:nvGrpSpPr>
          <p:cNvPr id="2" name="Group 7"/>
          <p:cNvGrpSpPr/>
          <p:nvPr/>
        </p:nvGrpSpPr>
        <p:grpSpPr>
          <a:xfrm>
            <a:off x="4648201" y="3323542"/>
            <a:ext cx="1907747" cy="2202734"/>
            <a:chOff x="457200" y="304800"/>
            <a:chExt cx="1373660" cy="1363043"/>
          </a:xfrm>
          <a:solidFill>
            <a:schemeClr val="bg1"/>
          </a:solidFill>
        </p:grpSpPr>
        <p:grpSp>
          <p:nvGrpSpPr>
            <p:cNvPr id="3" name="Group 17"/>
            <p:cNvGrpSpPr/>
            <p:nvPr/>
          </p:nvGrpSpPr>
          <p:grpSpPr>
            <a:xfrm>
              <a:off x="988449" y="304800"/>
              <a:ext cx="306951" cy="753443"/>
              <a:chOff x="1033182" y="838200"/>
              <a:chExt cx="318490" cy="995562"/>
            </a:xfrm>
            <a:grpFill/>
          </p:grpSpPr>
          <p:sp>
            <p:nvSpPr>
              <p:cNvPr id="28" name="Oval 27"/>
              <p:cNvSpPr/>
              <p:nvPr/>
            </p:nvSpPr>
            <p:spPr>
              <a:xfrm>
                <a:off x="1066800" y="838200"/>
                <a:ext cx="228600" cy="304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3000" y="1143000"/>
                <a:ext cx="76200" cy="304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5400000">
                <a:off x="1147482" y="1120588"/>
                <a:ext cx="76200" cy="304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Shape 30"/>
              <p:cNvSpPr/>
              <p:nvPr/>
            </p:nvSpPr>
            <p:spPr>
              <a:xfrm rot="8115382">
                <a:off x="1047123" y="1436849"/>
                <a:ext cx="304549" cy="396913"/>
              </a:xfrm>
              <a:prstGeom prst="corner">
                <a:avLst>
                  <a:gd name="adj1" fmla="val 18484"/>
                  <a:gd name="adj2" fmla="val 1754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7"/>
            <p:cNvGrpSpPr/>
            <p:nvPr/>
          </p:nvGrpSpPr>
          <p:grpSpPr>
            <a:xfrm>
              <a:off x="457200" y="914400"/>
              <a:ext cx="306951" cy="753443"/>
              <a:chOff x="1033182" y="838200"/>
              <a:chExt cx="318490" cy="995562"/>
            </a:xfrm>
            <a:grpFill/>
          </p:grpSpPr>
          <p:sp>
            <p:nvSpPr>
              <p:cNvPr id="24" name="Oval 23"/>
              <p:cNvSpPr/>
              <p:nvPr/>
            </p:nvSpPr>
            <p:spPr>
              <a:xfrm>
                <a:off x="1066800" y="838200"/>
                <a:ext cx="228600" cy="304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43000" y="1143000"/>
                <a:ext cx="76200" cy="304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1147482" y="1120588"/>
                <a:ext cx="76200" cy="304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Shape 26"/>
              <p:cNvSpPr/>
              <p:nvPr/>
            </p:nvSpPr>
            <p:spPr>
              <a:xfrm rot="8115382">
                <a:off x="1047123" y="1436849"/>
                <a:ext cx="304549" cy="396913"/>
              </a:xfrm>
              <a:prstGeom prst="corner">
                <a:avLst>
                  <a:gd name="adj1" fmla="val 18484"/>
                  <a:gd name="adj2" fmla="val 1754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7"/>
            <p:cNvGrpSpPr/>
            <p:nvPr/>
          </p:nvGrpSpPr>
          <p:grpSpPr>
            <a:xfrm>
              <a:off x="1523909" y="877330"/>
              <a:ext cx="306951" cy="753443"/>
              <a:chOff x="1033182" y="838200"/>
              <a:chExt cx="318490" cy="995562"/>
            </a:xfrm>
            <a:grpFill/>
          </p:grpSpPr>
          <p:sp>
            <p:nvSpPr>
              <p:cNvPr id="20" name="Oval 19"/>
              <p:cNvSpPr/>
              <p:nvPr/>
            </p:nvSpPr>
            <p:spPr>
              <a:xfrm>
                <a:off x="1066800" y="838200"/>
                <a:ext cx="228600" cy="3048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43000" y="1143000"/>
                <a:ext cx="76200" cy="304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1147482" y="1120588"/>
                <a:ext cx="76200" cy="3048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Shape 22"/>
              <p:cNvSpPr/>
              <p:nvPr/>
            </p:nvSpPr>
            <p:spPr>
              <a:xfrm rot="8115382">
                <a:off x="1047123" y="1436849"/>
                <a:ext cx="304549" cy="396913"/>
              </a:xfrm>
              <a:prstGeom prst="corner">
                <a:avLst>
                  <a:gd name="adj1" fmla="val 18484"/>
                  <a:gd name="adj2" fmla="val 1754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a:off x="914400" y="1295400"/>
              <a:ext cx="457200"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36589" y="553995"/>
              <a:ext cx="228600" cy="30480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5800" y="582827"/>
              <a:ext cx="240957" cy="255373"/>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(3)</a:t>
            </a:r>
          </a:p>
        </p:txBody>
      </p:sp>
      <p:pic>
        <p:nvPicPr>
          <p:cNvPr id="34" name="Picture 33" descr="craig-c-christensen-large.jpg"/>
          <p:cNvPicPr>
            <a:picLocks noChangeAspect="1"/>
          </p:cNvPicPr>
          <p:nvPr/>
        </p:nvPicPr>
        <p:blipFill>
          <a:blip r:embed="rId3" cstate="print"/>
          <a:stretch>
            <a:fillRect/>
          </a:stretch>
        </p:blipFill>
        <p:spPr>
          <a:xfrm>
            <a:off x="10774636" y="232373"/>
            <a:ext cx="1105681" cy="1378995"/>
          </a:xfrm>
          <a:prstGeom prst="rect">
            <a:avLst/>
          </a:prstGeom>
        </p:spPr>
      </p:pic>
    </p:spTree>
    <p:extLst>
      <p:ext uri="{BB962C8B-B14F-4D97-AF65-F5344CB8AC3E}">
        <p14:creationId xmlns:p14="http://schemas.microsoft.com/office/powerpoint/2010/main" val="22289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101" y="882111"/>
            <a:ext cx="4420354" cy="2062103"/>
          </a:xfrm>
          <a:prstGeom prst="rect">
            <a:avLst/>
          </a:prstGeom>
          <a:noFill/>
        </p:spPr>
        <p:txBody>
          <a:bodyPr wrap="square" rtlCol="0">
            <a:spAutoFit/>
          </a:bodyPr>
          <a:lstStyle/>
          <a:p>
            <a:r>
              <a:rPr lang="en-US" sz="3200" dirty="0">
                <a:solidFill>
                  <a:schemeClr val="bg1"/>
                </a:solidFill>
              </a:rPr>
              <a:t>“And when the day of </a:t>
            </a:r>
            <a:r>
              <a:rPr lang="en-US" sz="3200" i="1" dirty="0">
                <a:solidFill>
                  <a:schemeClr val="bg1"/>
                </a:solidFill>
              </a:rPr>
              <a:t>Pentecost</a:t>
            </a:r>
            <a:r>
              <a:rPr lang="en-US" sz="3200" dirty="0">
                <a:solidFill>
                  <a:schemeClr val="bg1"/>
                </a:solidFill>
              </a:rPr>
              <a:t> was fully come, they were all with one accord in one place.”</a:t>
            </a:r>
          </a:p>
        </p:txBody>
      </p:sp>
      <p:sp>
        <p:nvSpPr>
          <p:cNvPr id="6" name="TextBox 5"/>
          <p:cNvSpPr txBox="1"/>
          <p:nvPr/>
        </p:nvSpPr>
        <p:spPr>
          <a:xfrm>
            <a:off x="116942" y="6550223"/>
            <a:ext cx="4420354" cy="307777"/>
          </a:xfrm>
          <a:prstGeom prst="rect">
            <a:avLst/>
          </a:prstGeom>
          <a:noFill/>
        </p:spPr>
        <p:txBody>
          <a:bodyPr wrap="square" rtlCol="0">
            <a:spAutoFit/>
          </a:bodyPr>
          <a:lstStyle/>
          <a:p>
            <a:r>
              <a:rPr lang="en-US" sz="1400" dirty="0">
                <a:solidFill>
                  <a:schemeClr val="bg1"/>
                </a:solidFill>
              </a:rPr>
              <a:t>Acts 2:1</a:t>
            </a:r>
          </a:p>
        </p:txBody>
      </p:sp>
      <p:sp>
        <p:nvSpPr>
          <p:cNvPr id="7" name="Rectangle 6"/>
          <p:cNvSpPr/>
          <p:nvPr/>
        </p:nvSpPr>
        <p:spPr>
          <a:xfrm>
            <a:off x="5220077" y="5473005"/>
            <a:ext cx="6757656" cy="1077218"/>
          </a:xfrm>
          <a:prstGeom prst="rect">
            <a:avLst/>
          </a:prstGeom>
        </p:spPr>
        <p:txBody>
          <a:bodyPr wrap="square">
            <a:spAutoFit/>
          </a:bodyPr>
          <a:lstStyle/>
          <a:p>
            <a:r>
              <a:rPr lang="en-US" sz="3200" dirty="0">
                <a:solidFill>
                  <a:schemeClr val="bg1"/>
                </a:solidFill>
              </a:rPr>
              <a:t>50 days after the Feast of the Passover.</a:t>
            </a:r>
          </a:p>
          <a:p>
            <a:r>
              <a:rPr lang="en-US" sz="3200" dirty="0">
                <a:solidFill>
                  <a:schemeClr val="bg1"/>
                </a:solidFill>
              </a:rPr>
              <a:t> A new meat offering </a:t>
            </a:r>
            <a:r>
              <a:rPr lang="en-US" sz="1600" dirty="0">
                <a:solidFill>
                  <a:schemeClr val="bg1"/>
                </a:solidFill>
              </a:rPr>
              <a:t>(Leviticus 23:16)</a:t>
            </a:r>
          </a:p>
        </p:txBody>
      </p:sp>
      <p:pic>
        <p:nvPicPr>
          <p:cNvPr id="8" name="Picture 7" descr="Feasts-Bg.jpg"/>
          <p:cNvPicPr>
            <a:picLocks noChangeAspect="1"/>
          </p:cNvPicPr>
          <p:nvPr/>
        </p:nvPicPr>
        <p:blipFill>
          <a:blip r:embed="rId3" cstate="print"/>
          <a:stretch>
            <a:fillRect/>
          </a:stretch>
        </p:blipFill>
        <p:spPr>
          <a:xfrm>
            <a:off x="6096000" y="1338830"/>
            <a:ext cx="4509380" cy="3528590"/>
          </a:xfrm>
          <a:prstGeom prst="rect">
            <a:avLst/>
          </a:prstGeom>
        </p:spPr>
      </p:pic>
      <p:sp>
        <p:nvSpPr>
          <p:cNvPr id="9" name="TextBox 8"/>
          <p:cNvSpPr txBox="1"/>
          <p:nvPr/>
        </p:nvSpPr>
        <p:spPr>
          <a:xfrm>
            <a:off x="781616" y="3103125"/>
            <a:ext cx="5005810" cy="2062103"/>
          </a:xfrm>
          <a:prstGeom prst="rect">
            <a:avLst/>
          </a:prstGeom>
          <a:noFill/>
        </p:spPr>
        <p:txBody>
          <a:bodyPr wrap="square" rtlCol="0">
            <a:spAutoFit/>
          </a:bodyPr>
          <a:lstStyle/>
          <a:p>
            <a:r>
              <a:rPr lang="en-US" sz="3200" dirty="0">
                <a:solidFill>
                  <a:schemeClr val="bg1"/>
                </a:solidFill>
              </a:rPr>
              <a:t>7 weeks after the death and resurrection of Jesus, and about 1 week after the Savior ascended into heaven.</a:t>
            </a:r>
          </a:p>
        </p:txBody>
      </p:sp>
      <p:sp>
        <p:nvSpPr>
          <p:cNvPr id="11" name="TextBox 10"/>
          <p:cNvSpPr txBox="1"/>
          <p:nvPr/>
        </p:nvSpPr>
        <p:spPr>
          <a:xfrm>
            <a:off x="11171976" y="6550223"/>
            <a:ext cx="1020024" cy="307777"/>
          </a:xfrm>
          <a:prstGeom prst="rect">
            <a:avLst/>
          </a:prstGeom>
          <a:noFill/>
        </p:spPr>
        <p:txBody>
          <a:bodyPr wrap="square" rtlCol="0">
            <a:spAutoFit/>
          </a:bodyPr>
          <a:lstStyle/>
          <a:p>
            <a:pPr algn="r"/>
            <a:r>
              <a:rPr lang="en-US" sz="1400" dirty="0">
                <a:solidFill>
                  <a:schemeClr val="bg1"/>
                </a:solidFill>
              </a:rPr>
              <a:t>(1)</a:t>
            </a:r>
          </a:p>
        </p:txBody>
      </p:sp>
      <p:sp>
        <p:nvSpPr>
          <p:cNvPr id="12" name="TextBox 11"/>
          <p:cNvSpPr txBox="1"/>
          <p:nvPr/>
        </p:nvSpPr>
        <p:spPr>
          <a:xfrm>
            <a:off x="280555" y="51114"/>
            <a:ext cx="11738263" cy="830997"/>
          </a:xfrm>
          <a:prstGeom prst="rect">
            <a:avLst/>
          </a:prstGeom>
          <a:noFill/>
        </p:spPr>
        <p:txBody>
          <a:bodyPr wrap="square" rtlCol="0">
            <a:spAutoFit/>
          </a:bodyPr>
          <a:lstStyle/>
          <a:p>
            <a:pPr algn="ctr"/>
            <a:r>
              <a:rPr lang="en-US" sz="4800" dirty="0">
                <a:solidFill>
                  <a:schemeClr val="bg1"/>
                </a:solidFill>
                <a:latin typeface="Book Antiqua" panose="02040602050305030304" pitchFamily="18" charset="0"/>
              </a:rPr>
              <a:t>Pentecost--A Pilgrimage Festival</a:t>
            </a:r>
          </a:p>
        </p:txBody>
      </p:sp>
    </p:spTree>
    <p:extLst>
      <p:ext uri="{BB962C8B-B14F-4D97-AF65-F5344CB8AC3E}">
        <p14:creationId xmlns:p14="http://schemas.microsoft.com/office/powerpoint/2010/main" val="24498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rPr>
              <a:t>What Does the Holy Ghost Do?</a:t>
            </a:r>
          </a:p>
        </p:txBody>
      </p:sp>
      <p:sp>
        <p:nvSpPr>
          <p:cNvPr id="8" name="TextBox 7"/>
          <p:cNvSpPr txBox="1"/>
          <p:nvPr/>
        </p:nvSpPr>
        <p:spPr>
          <a:xfrm>
            <a:off x="1752600" y="762001"/>
            <a:ext cx="8077200" cy="584775"/>
          </a:xfrm>
          <a:prstGeom prst="rect">
            <a:avLst/>
          </a:prstGeom>
          <a:noFill/>
        </p:spPr>
        <p:txBody>
          <a:bodyPr wrap="square" rtlCol="0">
            <a:spAutoFit/>
          </a:bodyPr>
          <a:lstStyle/>
          <a:p>
            <a:r>
              <a:rPr lang="en-US" sz="3200" dirty="0">
                <a:solidFill>
                  <a:schemeClr val="bg1"/>
                </a:solidFill>
              </a:rPr>
              <a:t>A director: a spiritual </a:t>
            </a:r>
            <a:r>
              <a:rPr lang="en-US" sz="3200" dirty="0" err="1">
                <a:solidFill>
                  <a:schemeClr val="bg1"/>
                </a:solidFill>
              </a:rPr>
              <a:t>Liahona</a:t>
            </a:r>
            <a:endParaRPr lang="en-US" sz="3200" dirty="0">
              <a:solidFill>
                <a:schemeClr val="bg1"/>
              </a:solidFill>
            </a:endParaRPr>
          </a:p>
        </p:txBody>
      </p:sp>
      <p:sp>
        <p:nvSpPr>
          <p:cNvPr id="9" name="TextBox 8"/>
          <p:cNvSpPr txBox="1"/>
          <p:nvPr/>
        </p:nvSpPr>
        <p:spPr>
          <a:xfrm>
            <a:off x="6172200" y="2895601"/>
            <a:ext cx="4495800" cy="2554545"/>
          </a:xfrm>
          <a:prstGeom prst="rect">
            <a:avLst/>
          </a:prstGeom>
          <a:noFill/>
        </p:spPr>
        <p:txBody>
          <a:bodyPr wrap="square" rtlCol="0">
            <a:spAutoFit/>
          </a:bodyPr>
          <a:lstStyle/>
          <a:p>
            <a:r>
              <a:rPr lang="en-US" sz="3200" dirty="0">
                <a:solidFill>
                  <a:schemeClr val="bg1"/>
                </a:solidFill>
              </a:rPr>
              <a:t>“Life is no labyrinth; mortality is no maze if a man possesses the gift of the Holy Ghost to guide him.”</a:t>
            </a:r>
          </a:p>
        </p:txBody>
      </p:sp>
      <p:pic>
        <p:nvPicPr>
          <p:cNvPr id="10" name="Picture 9" descr="imagesCA5PPT7S.jpg"/>
          <p:cNvPicPr>
            <a:picLocks noChangeAspect="1"/>
          </p:cNvPicPr>
          <p:nvPr/>
        </p:nvPicPr>
        <p:blipFill>
          <a:blip r:embed="rId3" cstate="print"/>
          <a:stretch>
            <a:fillRect/>
          </a:stretch>
        </p:blipFill>
        <p:spPr>
          <a:xfrm>
            <a:off x="2590800" y="2133600"/>
            <a:ext cx="2667000" cy="2667000"/>
          </a:xfrm>
          <a:prstGeom prst="rect">
            <a:avLst/>
          </a:prstGeom>
        </p:spPr>
      </p:pic>
      <p:sp>
        <p:nvSpPr>
          <p:cNvPr id="12" name="TextBox 11"/>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(6)</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6735" y="173670"/>
            <a:ext cx="1127199" cy="1410686"/>
          </a:xfrm>
          <a:prstGeom prst="rect">
            <a:avLst/>
          </a:prstGeom>
        </p:spPr>
      </p:pic>
    </p:spTree>
    <p:extLst>
      <p:ext uri="{BB962C8B-B14F-4D97-AF65-F5344CB8AC3E}">
        <p14:creationId xmlns:p14="http://schemas.microsoft.com/office/powerpoint/2010/main" val="273028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What Does the Holy Ghost Know?</a:t>
            </a:r>
          </a:p>
        </p:txBody>
      </p:sp>
      <p:sp>
        <p:nvSpPr>
          <p:cNvPr id="8" name="TextBox 7"/>
          <p:cNvSpPr txBox="1"/>
          <p:nvPr/>
        </p:nvSpPr>
        <p:spPr>
          <a:xfrm>
            <a:off x="226337" y="762000"/>
            <a:ext cx="9603463" cy="584775"/>
          </a:xfrm>
          <a:prstGeom prst="rect">
            <a:avLst/>
          </a:prstGeom>
          <a:noFill/>
        </p:spPr>
        <p:txBody>
          <a:bodyPr wrap="square" rtlCol="0">
            <a:spAutoFit/>
          </a:bodyPr>
          <a:lstStyle/>
          <a:p>
            <a:r>
              <a:rPr lang="en-US" sz="3200" dirty="0">
                <a:solidFill>
                  <a:schemeClr val="bg1"/>
                </a:solidFill>
              </a:rPr>
              <a:t>He knows our thoughts and the intents of our hearts</a:t>
            </a:r>
          </a:p>
        </p:txBody>
      </p:sp>
      <p:sp>
        <p:nvSpPr>
          <p:cNvPr id="9" name="TextBox 8"/>
          <p:cNvSpPr txBox="1"/>
          <p:nvPr/>
        </p:nvSpPr>
        <p:spPr>
          <a:xfrm>
            <a:off x="2338294" y="4160876"/>
            <a:ext cx="5834204" cy="2277547"/>
          </a:xfrm>
          <a:prstGeom prst="rect">
            <a:avLst/>
          </a:prstGeom>
          <a:noFill/>
        </p:spPr>
        <p:txBody>
          <a:bodyPr wrap="square" rtlCol="0">
            <a:spAutoFit/>
          </a:bodyPr>
          <a:lstStyle/>
          <a:p>
            <a:r>
              <a:rPr lang="en-US" sz="3200" i="1" dirty="0">
                <a:solidFill>
                  <a:srgbClr val="FFFF00"/>
                </a:solidFill>
              </a:rPr>
              <a:t>“Yea, I tell thee, that thou </a:t>
            </a:r>
            <a:r>
              <a:rPr lang="en-US" sz="3200" i="1" dirty="0" err="1">
                <a:solidFill>
                  <a:srgbClr val="FFFF00"/>
                </a:solidFill>
              </a:rPr>
              <a:t>mayest</a:t>
            </a:r>
            <a:r>
              <a:rPr lang="en-US" sz="3200" i="1" dirty="0">
                <a:solidFill>
                  <a:srgbClr val="FFFF00"/>
                </a:solidFill>
              </a:rPr>
              <a:t> know that there is none else save God that </a:t>
            </a:r>
            <a:r>
              <a:rPr lang="en-US" sz="3200" i="1" dirty="0" err="1">
                <a:solidFill>
                  <a:srgbClr val="FFFF00"/>
                </a:solidFill>
              </a:rPr>
              <a:t>knowest</a:t>
            </a:r>
            <a:r>
              <a:rPr lang="en-US" sz="3200" i="1" dirty="0">
                <a:solidFill>
                  <a:srgbClr val="FFFF00"/>
                </a:solidFill>
              </a:rPr>
              <a:t> thy thoughts and the intents of thy heart.”</a:t>
            </a:r>
          </a:p>
          <a:p>
            <a:r>
              <a:rPr lang="en-US" sz="1400" i="1" dirty="0">
                <a:solidFill>
                  <a:srgbClr val="FFFF00"/>
                </a:solidFill>
              </a:rPr>
              <a:t>D&amp;C 6:16</a:t>
            </a:r>
          </a:p>
        </p:txBody>
      </p:sp>
      <p:pic>
        <p:nvPicPr>
          <p:cNvPr id="10" name="Picture 9" descr="images.jpg"/>
          <p:cNvPicPr>
            <a:picLocks noChangeAspect="1"/>
          </p:cNvPicPr>
          <p:nvPr/>
        </p:nvPicPr>
        <p:blipFill>
          <a:blip r:embed="rId3" cstate="print"/>
          <a:stretch>
            <a:fillRect/>
          </a:stretch>
        </p:blipFill>
        <p:spPr>
          <a:xfrm>
            <a:off x="8394073" y="4285000"/>
            <a:ext cx="2047509" cy="1752600"/>
          </a:xfrm>
          <a:prstGeom prst="rect">
            <a:avLst/>
          </a:prstGeom>
        </p:spPr>
      </p:pic>
      <p:pic>
        <p:nvPicPr>
          <p:cNvPr id="9218" name="Picture 2" descr="https://encrypted-tbn2.gstatic.com/images?q=tbn:ANd9GcQFuB3_QzvQrtD5jMDcWv5bJNd05Ur4C4Y8C0NM_yTJ8eCIiZ3w"/>
          <p:cNvPicPr>
            <a:picLocks noChangeAspect="1" noChangeArrowheads="1"/>
          </p:cNvPicPr>
          <p:nvPr/>
        </p:nvPicPr>
        <p:blipFill>
          <a:blip r:embed="rId4" cstate="print"/>
          <a:srcRect/>
          <a:stretch>
            <a:fillRect/>
          </a:stretch>
        </p:blipFill>
        <p:spPr bwMode="auto">
          <a:xfrm>
            <a:off x="1266732" y="1724686"/>
            <a:ext cx="2143125" cy="2143125"/>
          </a:xfrm>
          <a:prstGeom prst="rect">
            <a:avLst/>
          </a:prstGeom>
          <a:noFill/>
        </p:spPr>
      </p:pic>
      <p:pic>
        <p:nvPicPr>
          <p:cNvPr id="12" name="Picture 11" descr="craig-c-christensen-large.jpg"/>
          <p:cNvPicPr>
            <a:picLocks noChangeAspect="1"/>
          </p:cNvPicPr>
          <p:nvPr/>
        </p:nvPicPr>
        <p:blipFill>
          <a:blip r:embed="rId5" cstate="print"/>
          <a:stretch>
            <a:fillRect/>
          </a:stretch>
        </p:blipFill>
        <p:spPr>
          <a:xfrm>
            <a:off x="10774636" y="232373"/>
            <a:ext cx="1105681" cy="1378995"/>
          </a:xfrm>
          <a:prstGeom prst="rect">
            <a:avLst/>
          </a:prstGeom>
        </p:spPr>
      </p:pic>
      <p:sp>
        <p:nvSpPr>
          <p:cNvPr id="13" name="TextBox 12"/>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(3)</a:t>
            </a:r>
          </a:p>
        </p:txBody>
      </p:sp>
    </p:spTree>
    <p:extLst>
      <p:ext uri="{BB962C8B-B14F-4D97-AF65-F5344CB8AC3E}">
        <p14:creationId xmlns:p14="http://schemas.microsoft.com/office/powerpoint/2010/main" val="352459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What does the Holy Ghost Know?</a:t>
            </a:r>
          </a:p>
        </p:txBody>
      </p:sp>
      <p:sp>
        <p:nvSpPr>
          <p:cNvPr id="8" name="TextBox 7"/>
          <p:cNvSpPr txBox="1"/>
          <p:nvPr/>
        </p:nvSpPr>
        <p:spPr>
          <a:xfrm>
            <a:off x="1752600" y="762000"/>
            <a:ext cx="8077200" cy="1569660"/>
          </a:xfrm>
          <a:prstGeom prst="rect">
            <a:avLst/>
          </a:prstGeom>
          <a:noFill/>
        </p:spPr>
        <p:txBody>
          <a:bodyPr wrap="square" rtlCol="0">
            <a:spAutoFit/>
          </a:bodyPr>
          <a:lstStyle/>
          <a:p>
            <a:r>
              <a:rPr lang="en-US" sz="3200" dirty="0">
                <a:solidFill>
                  <a:schemeClr val="bg1"/>
                </a:solidFill>
              </a:rPr>
              <a:t>“Next to God Himself, the Holy Ghost knows more about your gifts, your strengths, and your weakness…”</a:t>
            </a:r>
          </a:p>
        </p:txBody>
      </p:sp>
      <p:pic>
        <p:nvPicPr>
          <p:cNvPr id="40964" name="Picture 4" descr="http://www.segullah.org/images/01c67900.jpg"/>
          <p:cNvPicPr>
            <a:picLocks noChangeAspect="1" noChangeArrowheads="1"/>
          </p:cNvPicPr>
          <p:nvPr/>
        </p:nvPicPr>
        <p:blipFill>
          <a:blip r:embed="rId3" cstate="print"/>
          <a:srcRect/>
          <a:stretch>
            <a:fillRect/>
          </a:stretch>
        </p:blipFill>
        <p:spPr bwMode="auto">
          <a:xfrm>
            <a:off x="10781923" y="255007"/>
            <a:ext cx="981075" cy="1371601"/>
          </a:xfrm>
          <a:prstGeom prst="rect">
            <a:avLst/>
          </a:prstGeom>
          <a:noFill/>
        </p:spPr>
      </p:pic>
      <p:sp>
        <p:nvSpPr>
          <p:cNvPr id="10" name="TextBox 9"/>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(5)</a:t>
            </a:r>
          </a:p>
        </p:txBody>
      </p:sp>
      <p:grpSp>
        <p:nvGrpSpPr>
          <p:cNvPr id="3" name="Group 2"/>
          <p:cNvGrpSpPr/>
          <p:nvPr/>
        </p:nvGrpSpPr>
        <p:grpSpPr>
          <a:xfrm>
            <a:off x="3219260" y="2750728"/>
            <a:ext cx="6351007" cy="3841583"/>
            <a:chOff x="3096285" y="2619468"/>
            <a:chExt cx="6351007" cy="3841583"/>
          </a:xfrm>
        </p:grpSpPr>
        <p:pic>
          <p:nvPicPr>
            <p:cNvPr id="40970" name="Picture 10" descr="http://ramonaseminary.com/wp-content/uploads/2012/10/DSC_0038.jpg"/>
            <p:cNvPicPr>
              <a:picLocks noChangeAspect="1" noChangeArrowheads="1"/>
            </p:cNvPicPr>
            <p:nvPr/>
          </p:nvPicPr>
          <p:blipFill>
            <a:blip r:embed="rId4" cstate="print"/>
            <a:srcRect/>
            <a:stretch>
              <a:fillRect/>
            </a:stretch>
          </p:blipFill>
          <p:spPr bwMode="auto">
            <a:xfrm>
              <a:off x="3096285" y="2619468"/>
              <a:ext cx="6351007" cy="3579973"/>
            </a:xfrm>
            <a:prstGeom prst="rect">
              <a:avLst/>
            </a:prstGeom>
            <a:noFill/>
          </p:spPr>
        </p:pic>
        <p:sp>
          <p:nvSpPr>
            <p:cNvPr id="2" name="TextBox 1"/>
            <p:cNvSpPr txBox="1"/>
            <p:nvPr/>
          </p:nvSpPr>
          <p:spPr>
            <a:xfrm>
              <a:off x="3096285" y="6199441"/>
              <a:ext cx="3440317" cy="261610"/>
            </a:xfrm>
            <a:prstGeom prst="rect">
              <a:avLst/>
            </a:prstGeom>
            <a:noFill/>
          </p:spPr>
          <p:txBody>
            <a:bodyPr wrap="square" rtlCol="0">
              <a:spAutoFit/>
            </a:bodyPr>
            <a:lstStyle/>
            <a:p>
              <a:r>
                <a:rPr lang="en-US" sz="1100" dirty="0">
                  <a:solidFill>
                    <a:schemeClr val="bg1"/>
                  </a:solidFill>
                </a:rPr>
                <a:t>Ramona Seminary 2012-13</a:t>
              </a:r>
            </a:p>
          </p:txBody>
        </p:sp>
      </p:grpSp>
    </p:spTree>
    <p:extLst>
      <p:ext uri="{BB962C8B-B14F-4D97-AF65-F5344CB8AC3E}">
        <p14:creationId xmlns:p14="http://schemas.microsoft.com/office/powerpoint/2010/main" val="18278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fade">
                                      <p:cBhvr>
                                        <p:cTn id="12"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What does the Holy Ghost want for us?</a:t>
            </a:r>
          </a:p>
        </p:txBody>
      </p:sp>
      <p:sp>
        <p:nvSpPr>
          <p:cNvPr id="8" name="TextBox 7"/>
          <p:cNvSpPr txBox="1"/>
          <p:nvPr/>
        </p:nvSpPr>
        <p:spPr>
          <a:xfrm>
            <a:off x="1752600" y="762000"/>
            <a:ext cx="8077200" cy="1077218"/>
          </a:xfrm>
          <a:prstGeom prst="rect">
            <a:avLst/>
          </a:prstGeom>
          <a:noFill/>
        </p:spPr>
        <p:txBody>
          <a:bodyPr wrap="square" rtlCol="0">
            <a:spAutoFit/>
          </a:bodyPr>
          <a:lstStyle/>
          <a:p>
            <a:r>
              <a:rPr lang="en-US" sz="3200" dirty="0">
                <a:solidFill>
                  <a:schemeClr val="bg1"/>
                </a:solidFill>
              </a:rPr>
              <a:t>He loves us just like Heavenly Father and Jesus and wants us to be happy.</a:t>
            </a:r>
          </a:p>
        </p:txBody>
      </p:sp>
      <p:sp>
        <p:nvSpPr>
          <p:cNvPr id="9" name="TextBox 8"/>
          <p:cNvSpPr txBox="1"/>
          <p:nvPr/>
        </p:nvSpPr>
        <p:spPr>
          <a:xfrm>
            <a:off x="5867400" y="2590800"/>
            <a:ext cx="4495800" cy="3046988"/>
          </a:xfrm>
          <a:prstGeom prst="rect">
            <a:avLst/>
          </a:prstGeom>
          <a:noFill/>
        </p:spPr>
        <p:txBody>
          <a:bodyPr wrap="square" rtlCol="0">
            <a:spAutoFit/>
          </a:bodyPr>
          <a:lstStyle/>
          <a:p>
            <a:r>
              <a:rPr lang="en-US" sz="3200" dirty="0">
                <a:solidFill>
                  <a:schemeClr val="bg1"/>
                </a:solidFill>
              </a:rPr>
              <a:t>“He knows the challenges we will face, He can guide us and teach us all things we must do to return and live with our Heavenly Father once again.” </a:t>
            </a:r>
          </a:p>
        </p:txBody>
      </p:sp>
      <p:pic>
        <p:nvPicPr>
          <p:cNvPr id="10" name="Picture 9" descr="120813_0003.jpg"/>
          <p:cNvPicPr>
            <a:picLocks noChangeAspect="1"/>
          </p:cNvPicPr>
          <p:nvPr/>
        </p:nvPicPr>
        <p:blipFill>
          <a:blip r:embed="rId3" cstate="print"/>
          <a:stretch>
            <a:fillRect/>
          </a:stretch>
        </p:blipFill>
        <p:spPr>
          <a:xfrm rot="5400000" flipV="1">
            <a:off x="2298700" y="2730500"/>
            <a:ext cx="3556000" cy="2667000"/>
          </a:xfrm>
          <a:prstGeom prst="rect">
            <a:avLst/>
          </a:prstGeom>
        </p:spPr>
      </p:pic>
      <p:sp>
        <p:nvSpPr>
          <p:cNvPr id="12" name="TextBox 11"/>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(3)</a:t>
            </a:r>
          </a:p>
        </p:txBody>
      </p:sp>
      <p:pic>
        <p:nvPicPr>
          <p:cNvPr id="13" name="Picture 12" descr="craig-c-christensen-large.jpg"/>
          <p:cNvPicPr>
            <a:picLocks noChangeAspect="1"/>
          </p:cNvPicPr>
          <p:nvPr/>
        </p:nvPicPr>
        <p:blipFill>
          <a:blip r:embed="rId4" cstate="print"/>
          <a:stretch>
            <a:fillRect/>
          </a:stretch>
        </p:blipFill>
        <p:spPr>
          <a:xfrm>
            <a:off x="10774636" y="232373"/>
            <a:ext cx="1105681" cy="1378995"/>
          </a:xfrm>
          <a:prstGeom prst="rect">
            <a:avLst/>
          </a:prstGeom>
        </p:spPr>
      </p:pic>
    </p:spTree>
    <p:extLst>
      <p:ext uri="{BB962C8B-B14F-4D97-AF65-F5344CB8AC3E}">
        <p14:creationId xmlns:p14="http://schemas.microsoft.com/office/powerpoint/2010/main" val="25459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6337" y="1"/>
            <a:ext cx="11778557"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How do I know I have the Gift of the Holy Ghost?</a:t>
            </a:r>
          </a:p>
        </p:txBody>
      </p:sp>
      <p:sp>
        <p:nvSpPr>
          <p:cNvPr id="8" name="TextBox 7"/>
          <p:cNvSpPr txBox="1"/>
          <p:nvPr/>
        </p:nvSpPr>
        <p:spPr>
          <a:xfrm>
            <a:off x="1917826" y="914461"/>
            <a:ext cx="8077200" cy="1569660"/>
          </a:xfrm>
          <a:prstGeom prst="rect">
            <a:avLst/>
          </a:prstGeom>
          <a:noFill/>
        </p:spPr>
        <p:txBody>
          <a:bodyPr wrap="square" rtlCol="0">
            <a:spAutoFit/>
          </a:bodyPr>
          <a:lstStyle/>
          <a:p>
            <a:r>
              <a:rPr lang="en-US" sz="3200" dirty="0">
                <a:solidFill>
                  <a:schemeClr val="bg1"/>
                </a:solidFill>
              </a:rPr>
              <a:t>“…thus when it becomes necessary to speak to us, he is able to do so by acting through the other Spirit, that is, through the Light of Christ.”</a:t>
            </a:r>
          </a:p>
        </p:txBody>
      </p:sp>
      <p:pic>
        <p:nvPicPr>
          <p:cNvPr id="11" name="Picture 10" descr="imagesCA410TW2.jpg"/>
          <p:cNvPicPr>
            <a:picLocks noChangeAspect="1"/>
          </p:cNvPicPr>
          <p:nvPr/>
        </p:nvPicPr>
        <p:blipFill>
          <a:blip r:embed="rId3" cstate="print"/>
          <a:stretch>
            <a:fillRect/>
          </a:stretch>
        </p:blipFill>
        <p:spPr>
          <a:xfrm>
            <a:off x="4038600" y="2576029"/>
            <a:ext cx="3770486" cy="3770486"/>
          </a:xfrm>
          <a:prstGeom prst="rect">
            <a:avLst/>
          </a:prstGeom>
        </p:spPr>
      </p:pic>
      <p:sp>
        <p:nvSpPr>
          <p:cNvPr id="10" name="TextBox 9"/>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(7)</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376" y="876538"/>
            <a:ext cx="927130" cy="1239725"/>
          </a:xfrm>
          <a:prstGeom prst="rect">
            <a:avLst/>
          </a:prstGeom>
        </p:spPr>
      </p:pic>
    </p:spTree>
    <p:extLst>
      <p:ext uri="{BB962C8B-B14F-4D97-AF65-F5344CB8AC3E}">
        <p14:creationId xmlns:p14="http://schemas.microsoft.com/office/powerpoint/2010/main" val="406134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11243" y="846499"/>
            <a:ext cx="6130705" cy="4401205"/>
          </a:xfrm>
          <a:prstGeom prst="rect">
            <a:avLst/>
          </a:prstGeom>
          <a:noFill/>
        </p:spPr>
        <p:txBody>
          <a:bodyPr wrap="square" rtlCol="0">
            <a:spAutoFit/>
          </a:bodyPr>
          <a:lstStyle/>
          <a:p>
            <a:r>
              <a:rPr lang="en-US" sz="2800" dirty="0">
                <a:solidFill>
                  <a:schemeClr val="bg1"/>
                </a:solidFill>
              </a:rPr>
              <a:t>“The Holy Ghost does not become operative in our lives merely because hands are placed upon our heads. … </a:t>
            </a:r>
          </a:p>
          <a:p>
            <a:endParaRPr lang="en-US" sz="2800" dirty="0">
              <a:solidFill>
                <a:schemeClr val="bg1"/>
              </a:solidFill>
            </a:endParaRPr>
          </a:p>
          <a:p>
            <a:r>
              <a:rPr lang="en-US" sz="2800" dirty="0">
                <a:solidFill>
                  <a:schemeClr val="bg1"/>
                </a:solidFill>
              </a:rPr>
              <a:t>As we receive this ordinance [confirmation], each of us accepts a sacred and ongoing responsibility to desire, to seek, to work, and to so live that we indeed ‘receive the Holy Ghost’ and its attendant spiritual gifts.”</a:t>
            </a:r>
            <a:endParaRPr lang="en-US" sz="2800" i="1" dirty="0">
              <a:solidFill>
                <a:schemeClr val="bg1"/>
              </a:solidFill>
            </a:endParaRPr>
          </a:p>
        </p:txBody>
      </p:sp>
      <p:sp>
        <p:nvSpPr>
          <p:cNvPr id="12" name="TextBox 11"/>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(13)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103" y="1839079"/>
            <a:ext cx="2033351" cy="2556789"/>
          </a:xfrm>
          <a:prstGeom prst="rect">
            <a:avLst/>
          </a:prstGeom>
        </p:spPr>
      </p:pic>
    </p:spTree>
    <p:extLst>
      <p:ext uri="{BB962C8B-B14F-4D97-AF65-F5344CB8AC3E}">
        <p14:creationId xmlns:p14="http://schemas.microsoft.com/office/powerpoint/2010/main" val="55097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How Does the Holy Ghost Communicates</a:t>
            </a:r>
          </a:p>
        </p:txBody>
      </p:sp>
      <p:sp>
        <p:nvSpPr>
          <p:cNvPr id="8" name="TextBox 7"/>
          <p:cNvSpPr txBox="1"/>
          <p:nvPr/>
        </p:nvSpPr>
        <p:spPr>
          <a:xfrm>
            <a:off x="1981200" y="1371600"/>
            <a:ext cx="8077200" cy="1077218"/>
          </a:xfrm>
          <a:prstGeom prst="rect">
            <a:avLst/>
          </a:prstGeom>
          <a:noFill/>
        </p:spPr>
        <p:txBody>
          <a:bodyPr wrap="square" rtlCol="0">
            <a:spAutoFit/>
          </a:bodyPr>
          <a:lstStyle/>
          <a:p>
            <a:r>
              <a:rPr lang="en-US" sz="3200" dirty="0">
                <a:solidFill>
                  <a:schemeClr val="bg1"/>
                </a:solidFill>
              </a:rPr>
              <a:t>“The Holy Spirit communicates through feelings and impressions.” </a:t>
            </a:r>
          </a:p>
        </p:txBody>
      </p:sp>
      <p:pic>
        <p:nvPicPr>
          <p:cNvPr id="10" name="Picture 9" descr="imagesCA03TESE.jpg"/>
          <p:cNvPicPr>
            <a:picLocks noChangeAspect="1"/>
          </p:cNvPicPr>
          <p:nvPr/>
        </p:nvPicPr>
        <p:blipFill>
          <a:blip r:embed="rId3" cstate="print"/>
          <a:stretch>
            <a:fillRect/>
          </a:stretch>
        </p:blipFill>
        <p:spPr>
          <a:xfrm>
            <a:off x="2362200" y="3192488"/>
            <a:ext cx="2895600" cy="2160563"/>
          </a:xfrm>
          <a:prstGeom prst="rect">
            <a:avLst/>
          </a:prstGeom>
        </p:spPr>
      </p:pic>
      <p:sp>
        <p:nvSpPr>
          <p:cNvPr id="9" name="TextBox 8"/>
          <p:cNvSpPr txBox="1"/>
          <p:nvPr/>
        </p:nvSpPr>
        <p:spPr>
          <a:xfrm>
            <a:off x="5638800" y="4114800"/>
            <a:ext cx="5029200" cy="1077218"/>
          </a:xfrm>
          <a:prstGeom prst="rect">
            <a:avLst/>
          </a:prstGeom>
          <a:noFill/>
        </p:spPr>
        <p:txBody>
          <a:bodyPr wrap="square" rtlCol="0">
            <a:spAutoFit/>
          </a:bodyPr>
          <a:lstStyle/>
          <a:p>
            <a:r>
              <a:rPr lang="en-US" sz="3200" dirty="0">
                <a:solidFill>
                  <a:schemeClr val="bg1"/>
                </a:solidFill>
              </a:rPr>
              <a:t>“Silent Promptings---to act upon without delay.”</a:t>
            </a:r>
          </a:p>
        </p:txBody>
      </p:sp>
      <p:sp>
        <p:nvSpPr>
          <p:cNvPr id="12" name="TextBox 11"/>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(3)</a:t>
            </a:r>
          </a:p>
        </p:txBody>
      </p:sp>
      <p:pic>
        <p:nvPicPr>
          <p:cNvPr id="13" name="Picture 12" descr="craig-c-christensen-large.jpg"/>
          <p:cNvPicPr>
            <a:picLocks noChangeAspect="1"/>
          </p:cNvPicPr>
          <p:nvPr/>
        </p:nvPicPr>
        <p:blipFill>
          <a:blip r:embed="rId4" cstate="print"/>
          <a:stretch>
            <a:fillRect/>
          </a:stretch>
        </p:blipFill>
        <p:spPr>
          <a:xfrm>
            <a:off x="10774636" y="232373"/>
            <a:ext cx="1105681" cy="1378995"/>
          </a:xfrm>
          <a:prstGeom prst="rect">
            <a:avLst/>
          </a:prstGeom>
        </p:spPr>
      </p:pic>
    </p:spTree>
    <p:extLst>
      <p:ext uri="{BB962C8B-B14F-4D97-AF65-F5344CB8AC3E}">
        <p14:creationId xmlns:p14="http://schemas.microsoft.com/office/powerpoint/2010/main" val="32115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How Do You Recognize the Holy Ghost?</a:t>
            </a:r>
          </a:p>
        </p:txBody>
      </p:sp>
      <p:sp>
        <p:nvSpPr>
          <p:cNvPr id="8" name="TextBox 7"/>
          <p:cNvSpPr txBox="1"/>
          <p:nvPr/>
        </p:nvSpPr>
        <p:spPr>
          <a:xfrm>
            <a:off x="2057400" y="1295401"/>
            <a:ext cx="8077200" cy="2554545"/>
          </a:xfrm>
          <a:prstGeom prst="rect">
            <a:avLst/>
          </a:prstGeom>
          <a:noFill/>
        </p:spPr>
        <p:txBody>
          <a:bodyPr wrap="square" rtlCol="0">
            <a:spAutoFit/>
          </a:bodyPr>
          <a:lstStyle/>
          <a:p>
            <a:r>
              <a:rPr lang="en-US" sz="3200" dirty="0">
                <a:solidFill>
                  <a:schemeClr val="bg1"/>
                </a:solidFill>
              </a:rPr>
              <a:t>“The Holy Ghost speaks with a voice that you feel more than you hear...While we speak of ‘listening’ to the whisperings of the Spirit, most often one describes a spiritual prompting by saying, ‘I had a feeling..’”</a:t>
            </a:r>
          </a:p>
        </p:txBody>
      </p:sp>
      <p:pic>
        <p:nvPicPr>
          <p:cNvPr id="9" name="Picture 8" descr="imagesCAEQDKOS.jpg"/>
          <p:cNvPicPr>
            <a:picLocks noChangeAspect="1"/>
          </p:cNvPicPr>
          <p:nvPr/>
        </p:nvPicPr>
        <p:blipFill>
          <a:blip r:embed="rId3" cstate="print"/>
          <a:stretch>
            <a:fillRect/>
          </a:stretch>
        </p:blipFill>
        <p:spPr>
          <a:xfrm>
            <a:off x="7391401" y="3733801"/>
            <a:ext cx="1914525" cy="2390775"/>
          </a:xfrm>
          <a:prstGeom prst="rect">
            <a:avLst/>
          </a:prstGeom>
        </p:spPr>
      </p:pic>
      <p:sp>
        <p:nvSpPr>
          <p:cNvPr id="11" name="TextBox 10"/>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(4)</a:t>
            </a:r>
          </a:p>
        </p:txBody>
      </p:sp>
    </p:spTree>
    <p:extLst>
      <p:ext uri="{BB962C8B-B14F-4D97-AF65-F5344CB8AC3E}">
        <p14:creationId xmlns:p14="http://schemas.microsoft.com/office/powerpoint/2010/main" val="16033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What is the purpose of the Holy Ghost?</a:t>
            </a:r>
          </a:p>
        </p:txBody>
      </p:sp>
      <p:sp>
        <p:nvSpPr>
          <p:cNvPr id="8" name="TextBox 7"/>
          <p:cNvSpPr txBox="1"/>
          <p:nvPr/>
        </p:nvSpPr>
        <p:spPr>
          <a:xfrm>
            <a:off x="1981200" y="1371600"/>
            <a:ext cx="8077200" cy="1569660"/>
          </a:xfrm>
          <a:prstGeom prst="rect">
            <a:avLst/>
          </a:prstGeom>
          <a:noFill/>
        </p:spPr>
        <p:txBody>
          <a:bodyPr wrap="square" rtlCol="0">
            <a:spAutoFit/>
          </a:bodyPr>
          <a:lstStyle/>
          <a:p>
            <a:r>
              <a:rPr lang="en-US" sz="3200" i="1" dirty="0">
                <a:solidFill>
                  <a:srgbClr val="FFFF00"/>
                </a:solidFill>
              </a:rPr>
              <a:t>“…bear witness of God the Father and of His Son, Jesus Christ, and to teach us the truth of all things.”</a:t>
            </a:r>
          </a:p>
        </p:txBody>
      </p:sp>
      <p:sp>
        <p:nvSpPr>
          <p:cNvPr id="9" name="TextBox 8"/>
          <p:cNvSpPr txBox="1"/>
          <p:nvPr/>
        </p:nvSpPr>
        <p:spPr>
          <a:xfrm>
            <a:off x="6248400" y="4038601"/>
            <a:ext cx="4419600" cy="1569660"/>
          </a:xfrm>
          <a:prstGeom prst="rect">
            <a:avLst/>
          </a:prstGeom>
          <a:noFill/>
        </p:spPr>
        <p:txBody>
          <a:bodyPr wrap="square" rtlCol="0">
            <a:spAutoFit/>
          </a:bodyPr>
          <a:lstStyle/>
          <a:p>
            <a:r>
              <a:rPr lang="en-US" sz="3200" i="1" dirty="0">
                <a:solidFill>
                  <a:srgbClr val="FFFF00"/>
                </a:solidFill>
              </a:rPr>
              <a:t>“And by the power of the Holy Ghost ye may know the truth of all things.”</a:t>
            </a:r>
          </a:p>
        </p:txBody>
      </p:sp>
      <p:pic>
        <p:nvPicPr>
          <p:cNvPr id="11" name="Picture 10" descr="imagesCAGSYP1G.jpg"/>
          <p:cNvPicPr>
            <a:picLocks noChangeAspect="1"/>
          </p:cNvPicPr>
          <p:nvPr/>
        </p:nvPicPr>
        <p:blipFill rotWithShape="1">
          <a:blip r:embed="rId3" cstate="print"/>
          <a:srcRect t="17297" r="6227" b="16931"/>
          <a:stretch/>
        </p:blipFill>
        <p:spPr>
          <a:xfrm>
            <a:off x="1126156" y="3352800"/>
            <a:ext cx="4817444" cy="2289748"/>
          </a:xfrm>
          <a:prstGeom prst="rect">
            <a:avLst/>
          </a:prstGeom>
        </p:spPr>
      </p:pic>
      <p:sp>
        <p:nvSpPr>
          <p:cNvPr id="12" name="TextBox 11"/>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(3)</a:t>
            </a:r>
          </a:p>
        </p:txBody>
      </p:sp>
      <p:sp>
        <p:nvSpPr>
          <p:cNvPr id="2" name="Rectangle 1"/>
          <p:cNvSpPr/>
          <p:nvPr/>
        </p:nvSpPr>
        <p:spPr>
          <a:xfrm>
            <a:off x="102895" y="6407645"/>
            <a:ext cx="1484189" cy="369332"/>
          </a:xfrm>
          <a:prstGeom prst="rect">
            <a:avLst/>
          </a:prstGeom>
        </p:spPr>
        <p:txBody>
          <a:bodyPr wrap="none">
            <a:spAutoFit/>
          </a:bodyPr>
          <a:lstStyle/>
          <a:p>
            <a:r>
              <a:rPr lang="en-US" dirty="0">
                <a:solidFill>
                  <a:schemeClr val="bg1"/>
                </a:solidFill>
              </a:rPr>
              <a:t>(Moroni 10:5)</a:t>
            </a:r>
          </a:p>
        </p:txBody>
      </p:sp>
    </p:spTree>
    <p:extLst>
      <p:ext uri="{BB962C8B-B14F-4D97-AF65-F5344CB8AC3E}">
        <p14:creationId xmlns:p14="http://schemas.microsoft.com/office/powerpoint/2010/main" val="116848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659" y="6470183"/>
            <a:ext cx="5029200" cy="307777"/>
          </a:xfrm>
          <a:prstGeom prst="rect">
            <a:avLst/>
          </a:prstGeom>
          <a:noFill/>
        </p:spPr>
        <p:txBody>
          <a:bodyPr wrap="square" rtlCol="0">
            <a:spAutoFit/>
          </a:bodyPr>
          <a:lstStyle/>
          <a:p>
            <a:r>
              <a:rPr lang="en-US" sz="1400" dirty="0">
                <a:solidFill>
                  <a:schemeClr val="bg1"/>
                </a:solidFill>
              </a:rPr>
              <a:t>2 Nephi 32:5</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What can I do?</a:t>
            </a:r>
          </a:p>
        </p:txBody>
      </p:sp>
      <p:sp>
        <p:nvSpPr>
          <p:cNvPr id="8" name="TextBox 7"/>
          <p:cNvSpPr txBox="1"/>
          <p:nvPr/>
        </p:nvSpPr>
        <p:spPr>
          <a:xfrm>
            <a:off x="1752600" y="762001"/>
            <a:ext cx="8077200" cy="2062103"/>
          </a:xfrm>
          <a:prstGeom prst="rect">
            <a:avLst/>
          </a:prstGeom>
          <a:noFill/>
        </p:spPr>
        <p:txBody>
          <a:bodyPr wrap="square" rtlCol="0">
            <a:spAutoFit/>
          </a:bodyPr>
          <a:lstStyle/>
          <a:p>
            <a:r>
              <a:rPr lang="en-US" sz="3200" dirty="0">
                <a:solidFill>
                  <a:schemeClr val="bg1"/>
                </a:solidFill>
              </a:rPr>
              <a:t>“For behold, again I say unto you that if ye will enter in by the way, and receive the Holy Ghost, it will show unto you all things what ye should do.”</a:t>
            </a:r>
          </a:p>
        </p:txBody>
      </p:sp>
      <p:sp>
        <p:nvSpPr>
          <p:cNvPr id="9" name="TextBox 8"/>
          <p:cNvSpPr txBox="1"/>
          <p:nvPr/>
        </p:nvSpPr>
        <p:spPr>
          <a:xfrm>
            <a:off x="5867400" y="4191001"/>
            <a:ext cx="4343400" cy="2062103"/>
          </a:xfrm>
          <a:prstGeom prst="rect">
            <a:avLst/>
          </a:prstGeom>
          <a:noFill/>
        </p:spPr>
        <p:txBody>
          <a:bodyPr wrap="square" rtlCol="0">
            <a:spAutoFit/>
          </a:bodyPr>
          <a:lstStyle/>
          <a:p>
            <a:pPr algn="ctr"/>
            <a:r>
              <a:rPr lang="en-US" sz="3200" dirty="0">
                <a:solidFill>
                  <a:schemeClr val="bg1"/>
                </a:solidFill>
              </a:rPr>
              <a:t>A daily prayer and scripture reading to invite the Holy Ghost for direction.</a:t>
            </a:r>
          </a:p>
        </p:txBody>
      </p:sp>
      <p:pic>
        <p:nvPicPr>
          <p:cNvPr id="10" name="Picture 9" descr="images1.jpg"/>
          <p:cNvPicPr>
            <a:picLocks noChangeAspect="1"/>
          </p:cNvPicPr>
          <p:nvPr/>
        </p:nvPicPr>
        <p:blipFill>
          <a:blip r:embed="rId3" cstate="print"/>
          <a:srcRect l="13402" t="3088" r="12371" b="10425"/>
          <a:stretch>
            <a:fillRect/>
          </a:stretch>
        </p:blipFill>
        <p:spPr>
          <a:xfrm flipH="1">
            <a:off x="3505200" y="2971801"/>
            <a:ext cx="1981200" cy="3081867"/>
          </a:xfrm>
          <a:prstGeom prst="rect">
            <a:avLst/>
          </a:prstGeom>
        </p:spPr>
      </p:pic>
    </p:spTree>
    <p:extLst>
      <p:ext uri="{BB962C8B-B14F-4D97-AF65-F5344CB8AC3E}">
        <p14:creationId xmlns:p14="http://schemas.microsoft.com/office/powerpoint/2010/main" val="133896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0555" y="51114"/>
            <a:ext cx="11738263" cy="830997"/>
          </a:xfrm>
          <a:prstGeom prst="rect">
            <a:avLst/>
          </a:prstGeom>
          <a:noFill/>
        </p:spPr>
        <p:txBody>
          <a:bodyPr wrap="square" rtlCol="0">
            <a:spAutoFit/>
          </a:bodyPr>
          <a:lstStyle/>
          <a:p>
            <a:pPr algn="ctr"/>
            <a:r>
              <a:rPr lang="en-US" sz="4800" dirty="0">
                <a:solidFill>
                  <a:schemeClr val="bg1"/>
                </a:solidFill>
                <a:latin typeface="Book Antiqua" panose="02040602050305030304" pitchFamily="18" charset="0"/>
              </a:rPr>
              <a:t>Pentecost Upper Room In Jerusalem</a:t>
            </a:r>
          </a:p>
        </p:txBody>
      </p:sp>
      <p:sp>
        <p:nvSpPr>
          <p:cNvPr id="9" name="TextBox 8"/>
          <p:cNvSpPr txBox="1"/>
          <p:nvPr/>
        </p:nvSpPr>
        <p:spPr>
          <a:xfrm>
            <a:off x="117764" y="6457399"/>
            <a:ext cx="4800600" cy="369332"/>
          </a:xfrm>
          <a:prstGeom prst="rect">
            <a:avLst/>
          </a:prstGeom>
          <a:noFill/>
        </p:spPr>
        <p:txBody>
          <a:bodyPr wrap="square" rtlCol="0">
            <a:spAutoFit/>
          </a:bodyPr>
          <a:lstStyle/>
          <a:p>
            <a:r>
              <a:rPr lang="en-US" dirty="0">
                <a:solidFill>
                  <a:schemeClr val="bg1"/>
                </a:solidFill>
                <a:latin typeface="+mj-lt"/>
              </a:rPr>
              <a:t>Acts 2</a:t>
            </a:r>
          </a:p>
        </p:txBody>
      </p:sp>
      <p:sp>
        <p:nvSpPr>
          <p:cNvPr id="2" name="Rectangle 1"/>
          <p:cNvSpPr/>
          <p:nvPr/>
        </p:nvSpPr>
        <p:spPr>
          <a:xfrm>
            <a:off x="5920999" y="1178104"/>
            <a:ext cx="5386651" cy="5693866"/>
          </a:xfrm>
          <a:prstGeom prst="rect">
            <a:avLst/>
          </a:prstGeom>
        </p:spPr>
        <p:txBody>
          <a:bodyPr wrap="square">
            <a:spAutoFit/>
          </a:bodyPr>
          <a:lstStyle/>
          <a:p>
            <a:pPr fontAlgn="base"/>
            <a:r>
              <a:rPr lang="en-US" sz="2800" i="1" dirty="0">
                <a:solidFill>
                  <a:schemeClr val="bg1"/>
                </a:solidFill>
              </a:rPr>
              <a:t>The interior of the traditional site of the “upper room” in Jerusalem where the Apostles and early members of the Church met to pray after the Savior’s Ascension and where the Spirit was poured out on the day of Pentecost. </a:t>
            </a:r>
          </a:p>
          <a:p>
            <a:pPr fontAlgn="base"/>
            <a:endParaRPr lang="en-US" sz="2800" i="1" dirty="0">
              <a:solidFill>
                <a:schemeClr val="bg1"/>
              </a:solidFill>
            </a:endParaRPr>
          </a:p>
          <a:p>
            <a:pPr fontAlgn="base"/>
            <a:r>
              <a:rPr lang="en-US" sz="2800" i="1" dirty="0">
                <a:solidFill>
                  <a:schemeClr val="bg1"/>
                </a:solidFill>
              </a:rPr>
              <a:t>Though this room was built in A.D.1335, it is located on the site of earlier structures that date to Roman times.</a:t>
            </a:r>
          </a:p>
          <a:p>
            <a:r>
              <a:rPr lang="en-US" sz="2800" dirty="0">
                <a:solidFill>
                  <a:schemeClr val="bg1"/>
                </a:solidFill>
              </a:rPr>
              <a:t> </a:t>
            </a:r>
            <a:endParaRPr lang="en-US" sz="1600" dirty="0">
              <a:solidFill>
                <a:schemeClr val="bg1"/>
              </a:solidFill>
            </a:endParaRPr>
          </a:p>
        </p:txBody>
      </p:sp>
      <p:sp>
        <p:nvSpPr>
          <p:cNvPr id="3" name="AutoShape 4" descr="Image result for light in clou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391400" y="6451999"/>
            <a:ext cx="4800600" cy="369332"/>
          </a:xfrm>
          <a:prstGeom prst="rect">
            <a:avLst/>
          </a:prstGeom>
          <a:noFill/>
        </p:spPr>
        <p:txBody>
          <a:bodyPr wrap="square" rtlCol="0">
            <a:spAutoFit/>
          </a:bodyPr>
          <a:lstStyle/>
          <a:p>
            <a:pPr algn="r"/>
            <a:r>
              <a:rPr lang="en-US" dirty="0">
                <a:solidFill>
                  <a:schemeClr val="bg1"/>
                </a:solidFill>
                <a:latin typeface="+mj-lt"/>
              </a:rPr>
              <a:t>(2)</a:t>
            </a:r>
          </a:p>
        </p:txBody>
      </p:sp>
      <p:grpSp>
        <p:nvGrpSpPr>
          <p:cNvPr id="5" name="Group 4"/>
          <p:cNvGrpSpPr/>
          <p:nvPr/>
        </p:nvGrpSpPr>
        <p:grpSpPr>
          <a:xfrm>
            <a:off x="307975" y="1374602"/>
            <a:ext cx="5138198" cy="3646956"/>
            <a:chOff x="460375" y="2394853"/>
            <a:chExt cx="4286250" cy="3042266"/>
          </a:xfrm>
        </p:grpSpPr>
        <p:pic>
          <p:nvPicPr>
            <p:cNvPr id="29698" name="Picture 2" descr="interior of upper 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394853"/>
              <a:ext cx="4286250" cy="2867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0375" y="5221675"/>
              <a:ext cx="792205" cy="215444"/>
            </a:xfrm>
            <a:prstGeom prst="rect">
              <a:avLst/>
            </a:prstGeom>
          </p:spPr>
          <p:txBody>
            <a:bodyPr wrap="none">
              <a:spAutoFit/>
            </a:bodyPr>
            <a:lstStyle/>
            <a:p>
              <a:pPr fontAlgn="base"/>
              <a:r>
                <a:rPr lang="en-US" sz="800" dirty="0">
                  <a:solidFill>
                    <a:schemeClr val="bg1"/>
                  </a:solidFill>
                </a:rPr>
                <a:t>D. Kelly Ogden</a:t>
              </a:r>
            </a:p>
          </p:txBody>
        </p:sp>
      </p:grpSp>
    </p:spTree>
    <p:extLst>
      <p:ext uri="{BB962C8B-B14F-4D97-AF65-F5344CB8AC3E}">
        <p14:creationId xmlns:p14="http://schemas.microsoft.com/office/powerpoint/2010/main" val="149286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Other Names for the Holy Ghost:</a:t>
            </a:r>
          </a:p>
        </p:txBody>
      </p:sp>
      <p:sp>
        <p:nvSpPr>
          <p:cNvPr id="8" name="TextBox 7"/>
          <p:cNvSpPr txBox="1"/>
          <p:nvPr/>
        </p:nvSpPr>
        <p:spPr>
          <a:xfrm>
            <a:off x="1752600" y="762001"/>
            <a:ext cx="8077200" cy="3108543"/>
          </a:xfrm>
          <a:prstGeom prst="rect">
            <a:avLst/>
          </a:prstGeom>
          <a:noFill/>
        </p:spPr>
        <p:txBody>
          <a:bodyPr wrap="square" rtlCol="0">
            <a:spAutoFit/>
          </a:bodyPr>
          <a:lstStyle/>
          <a:p>
            <a:r>
              <a:rPr lang="en-US" sz="2800" dirty="0">
                <a:solidFill>
                  <a:schemeClr val="bg1"/>
                </a:solidFill>
              </a:rPr>
              <a:t>The Comforter---gives hope, and peace.</a:t>
            </a:r>
          </a:p>
          <a:p>
            <a:endParaRPr lang="en-US" sz="2800" dirty="0">
              <a:solidFill>
                <a:schemeClr val="bg1"/>
              </a:solidFill>
            </a:endParaRPr>
          </a:p>
          <a:p>
            <a:r>
              <a:rPr lang="en-US" sz="2800" dirty="0">
                <a:solidFill>
                  <a:schemeClr val="bg1"/>
                </a:solidFill>
              </a:rPr>
              <a:t>The Spirit of Fire---burning feeling</a:t>
            </a:r>
          </a:p>
          <a:p>
            <a:endParaRPr lang="en-US" sz="2800" dirty="0">
              <a:solidFill>
                <a:schemeClr val="bg1"/>
              </a:solidFill>
            </a:endParaRPr>
          </a:p>
          <a:p>
            <a:r>
              <a:rPr lang="en-US" sz="2800" dirty="0">
                <a:solidFill>
                  <a:schemeClr val="bg1"/>
                </a:solidFill>
              </a:rPr>
              <a:t>The teacher and revelator---enlightens our minds and quickens our understanding, causing truth to be written in our souls and a change in our hearts. </a:t>
            </a:r>
          </a:p>
        </p:txBody>
      </p:sp>
      <p:sp>
        <p:nvSpPr>
          <p:cNvPr id="9" name="TextBox 8"/>
          <p:cNvSpPr txBox="1"/>
          <p:nvPr/>
        </p:nvSpPr>
        <p:spPr>
          <a:xfrm>
            <a:off x="5334000" y="4343401"/>
            <a:ext cx="5029200" cy="1569660"/>
          </a:xfrm>
          <a:prstGeom prst="rect">
            <a:avLst/>
          </a:prstGeom>
          <a:noFill/>
        </p:spPr>
        <p:txBody>
          <a:bodyPr wrap="square" rtlCol="0">
            <a:spAutoFit/>
          </a:bodyPr>
          <a:lstStyle/>
          <a:p>
            <a:r>
              <a:rPr lang="en-US" sz="3200" i="1" dirty="0">
                <a:solidFill>
                  <a:srgbClr val="FFFF00"/>
                </a:solidFill>
              </a:rPr>
              <a:t>“For the Holy Ghost shall teach you in the same hour what ye ought to say.”</a:t>
            </a:r>
          </a:p>
        </p:txBody>
      </p:sp>
      <p:pic>
        <p:nvPicPr>
          <p:cNvPr id="10" name="Picture 9" descr="imagesCA1VYTBH.jpg"/>
          <p:cNvPicPr>
            <a:picLocks noChangeAspect="1"/>
          </p:cNvPicPr>
          <p:nvPr/>
        </p:nvPicPr>
        <p:blipFill>
          <a:blip r:embed="rId3" cstate="print"/>
          <a:stretch>
            <a:fillRect/>
          </a:stretch>
        </p:blipFill>
        <p:spPr>
          <a:xfrm>
            <a:off x="1752600" y="3988713"/>
            <a:ext cx="3182954" cy="2072355"/>
          </a:xfrm>
          <a:prstGeom prst="rect">
            <a:avLst/>
          </a:prstGeom>
        </p:spPr>
      </p:pic>
      <p:sp>
        <p:nvSpPr>
          <p:cNvPr id="12" name="TextBox 11"/>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(3)</a:t>
            </a:r>
          </a:p>
        </p:txBody>
      </p:sp>
      <p:pic>
        <p:nvPicPr>
          <p:cNvPr id="13" name="Picture 12" descr="craig-c-christensen-large.jpg"/>
          <p:cNvPicPr>
            <a:picLocks noChangeAspect="1"/>
          </p:cNvPicPr>
          <p:nvPr/>
        </p:nvPicPr>
        <p:blipFill>
          <a:blip r:embed="rId4" cstate="print"/>
          <a:stretch>
            <a:fillRect/>
          </a:stretch>
        </p:blipFill>
        <p:spPr>
          <a:xfrm>
            <a:off x="10774636" y="232373"/>
            <a:ext cx="1105681" cy="1378995"/>
          </a:xfrm>
          <a:prstGeom prst="rect">
            <a:avLst/>
          </a:prstGeom>
        </p:spPr>
      </p:pic>
      <p:sp>
        <p:nvSpPr>
          <p:cNvPr id="2" name="Rectangle 1"/>
          <p:cNvSpPr/>
          <p:nvPr/>
        </p:nvSpPr>
        <p:spPr>
          <a:xfrm>
            <a:off x="0" y="6438423"/>
            <a:ext cx="2541658" cy="369332"/>
          </a:xfrm>
          <a:prstGeom prst="rect">
            <a:avLst/>
          </a:prstGeom>
        </p:spPr>
        <p:txBody>
          <a:bodyPr wrap="none">
            <a:spAutoFit/>
          </a:bodyPr>
          <a:lstStyle/>
          <a:p>
            <a:r>
              <a:rPr lang="en-US" dirty="0">
                <a:solidFill>
                  <a:schemeClr val="bg1"/>
                </a:solidFill>
              </a:rPr>
              <a:t>(Luke 12:12) (D&amp;C 11:13)</a:t>
            </a:r>
          </a:p>
        </p:txBody>
      </p:sp>
    </p:spTree>
    <p:extLst>
      <p:ext uri="{BB962C8B-B14F-4D97-AF65-F5344CB8AC3E}">
        <p14:creationId xmlns:p14="http://schemas.microsoft.com/office/powerpoint/2010/main" val="138614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661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50223"/>
            <a:ext cx="3810000" cy="307777"/>
          </a:xfrm>
          <a:prstGeom prst="rect">
            <a:avLst/>
          </a:prstGeom>
          <a:noFill/>
        </p:spPr>
        <p:txBody>
          <a:bodyPr wrap="square" rtlCol="0">
            <a:spAutoFit/>
          </a:bodyPr>
          <a:lstStyle/>
          <a:p>
            <a:r>
              <a:rPr lang="en-US" sz="1400" dirty="0">
                <a:solidFill>
                  <a:schemeClr val="bg1"/>
                </a:solidFill>
              </a:rPr>
              <a:t>Acts 2:37</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What shall we do?</a:t>
            </a:r>
          </a:p>
        </p:txBody>
      </p:sp>
      <p:sp>
        <p:nvSpPr>
          <p:cNvPr id="8" name="TextBox 7"/>
          <p:cNvSpPr txBox="1"/>
          <p:nvPr/>
        </p:nvSpPr>
        <p:spPr>
          <a:xfrm>
            <a:off x="412687" y="566977"/>
            <a:ext cx="4572000" cy="1569660"/>
          </a:xfrm>
          <a:prstGeom prst="rect">
            <a:avLst/>
          </a:prstGeom>
          <a:noFill/>
        </p:spPr>
        <p:txBody>
          <a:bodyPr wrap="square" rtlCol="0">
            <a:spAutoFit/>
          </a:bodyPr>
          <a:lstStyle/>
          <a:p>
            <a:r>
              <a:rPr lang="en-US" sz="3200" dirty="0">
                <a:solidFill>
                  <a:schemeClr val="bg1"/>
                </a:solidFill>
              </a:rPr>
              <a:t>“Now when they heard this, they were pricked in their heart…</a:t>
            </a:r>
          </a:p>
        </p:txBody>
      </p:sp>
      <p:sp>
        <p:nvSpPr>
          <p:cNvPr id="9" name="TextBox 8"/>
          <p:cNvSpPr txBox="1"/>
          <p:nvPr/>
        </p:nvSpPr>
        <p:spPr>
          <a:xfrm>
            <a:off x="7035297" y="5376412"/>
            <a:ext cx="4572000" cy="1077218"/>
          </a:xfrm>
          <a:prstGeom prst="rect">
            <a:avLst/>
          </a:prstGeom>
          <a:noFill/>
        </p:spPr>
        <p:txBody>
          <a:bodyPr wrap="square" rtlCol="0">
            <a:spAutoFit/>
          </a:bodyPr>
          <a:lstStyle/>
          <a:p>
            <a:r>
              <a:rPr lang="en-US" sz="3200" dirty="0">
                <a:solidFill>
                  <a:schemeClr val="bg1"/>
                </a:solidFill>
              </a:rPr>
              <a:t>…Men and brethren, what shall we do?”</a:t>
            </a:r>
          </a:p>
        </p:txBody>
      </p:sp>
      <p:pic>
        <p:nvPicPr>
          <p:cNvPr id="12" name="Picture 11" descr="Peter teaches.jpg"/>
          <p:cNvPicPr>
            <a:picLocks noChangeAspect="1"/>
          </p:cNvPicPr>
          <p:nvPr/>
        </p:nvPicPr>
        <p:blipFill>
          <a:blip r:embed="rId3" cstate="print"/>
          <a:stretch>
            <a:fillRect/>
          </a:stretch>
        </p:blipFill>
        <p:spPr>
          <a:xfrm>
            <a:off x="4419600" y="2514601"/>
            <a:ext cx="3848100" cy="2200275"/>
          </a:xfrm>
          <a:prstGeom prst="rect">
            <a:avLst/>
          </a:prstGeom>
        </p:spPr>
      </p:pic>
      <p:grpSp>
        <p:nvGrpSpPr>
          <p:cNvPr id="11" name="Group 10"/>
          <p:cNvGrpSpPr/>
          <p:nvPr/>
        </p:nvGrpSpPr>
        <p:grpSpPr>
          <a:xfrm>
            <a:off x="825592" y="3590205"/>
            <a:ext cx="3289208" cy="266574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50728" y="4661872"/>
              <a:ext cx="2238105" cy="1407444"/>
            </a:xfrm>
            <a:prstGeom prst="rect">
              <a:avLst/>
            </a:prstGeom>
          </p:spPr>
          <p:txBody>
            <a:bodyPr wrap="square">
              <a:spAutoFit/>
            </a:bodyPr>
            <a:lstStyle/>
            <a:p>
              <a:pPr algn="ctr"/>
              <a:r>
                <a:rPr lang="en-US" sz="1600" b="1" dirty="0"/>
                <a:t>As we receive the word of God by the power of the Holy Ghost, our hearts will change and we will be converted to Jesus Christ</a:t>
              </a:r>
              <a:endParaRPr lang="en-US" sz="1600" dirty="0"/>
            </a:p>
          </p:txBody>
        </p:sp>
      </p:grpSp>
      <p:sp>
        <p:nvSpPr>
          <p:cNvPr id="2" name="Rectangle 1"/>
          <p:cNvSpPr/>
          <p:nvPr/>
        </p:nvSpPr>
        <p:spPr>
          <a:xfrm>
            <a:off x="5745933" y="1085850"/>
            <a:ext cx="6096000" cy="1200329"/>
          </a:xfrm>
          <a:prstGeom prst="rect">
            <a:avLst/>
          </a:prstGeom>
        </p:spPr>
        <p:txBody>
          <a:bodyPr>
            <a:spAutoFit/>
          </a:bodyPr>
          <a:lstStyle/>
          <a:p>
            <a:r>
              <a:rPr lang="en-US" dirty="0">
                <a:solidFill>
                  <a:schemeClr val="bg1"/>
                </a:solidFill>
                <a:latin typeface="Open Sans"/>
              </a:rPr>
              <a:t>Peter’s words had “pierced” them, bringing grief and remorse. As the people came to the terrible realization that they had crucified their Messiah, they may have feared that they had lost hope of salvation. (2)</a:t>
            </a:r>
            <a:endParaRPr lang="en-US" dirty="0">
              <a:solidFill>
                <a:schemeClr val="bg1"/>
              </a:solidFill>
            </a:endParaRPr>
          </a:p>
        </p:txBody>
      </p:sp>
    </p:spTree>
    <p:extLst>
      <p:ext uri="{BB962C8B-B14F-4D97-AF65-F5344CB8AC3E}">
        <p14:creationId xmlns:p14="http://schemas.microsoft.com/office/powerpoint/2010/main" val="274881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50223"/>
            <a:ext cx="3810000" cy="307777"/>
          </a:xfrm>
          <a:prstGeom prst="rect">
            <a:avLst/>
          </a:prstGeom>
          <a:noFill/>
        </p:spPr>
        <p:txBody>
          <a:bodyPr wrap="square" rtlCol="0">
            <a:spAutoFit/>
          </a:bodyPr>
          <a:lstStyle/>
          <a:p>
            <a:r>
              <a:rPr lang="en-US" sz="1400" dirty="0">
                <a:solidFill>
                  <a:schemeClr val="bg1"/>
                </a:solidFill>
              </a:rPr>
              <a:t>Acts 2:38</a:t>
            </a:r>
          </a:p>
        </p:txBody>
      </p:sp>
      <p:sp>
        <p:nvSpPr>
          <p:cNvPr id="8" name="TextBox 7"/>
          <p:cNvSpPr txBox="1"/>
          <p:nvPr/>
        </p:nvSpPr>
        <p:spPr>
          <a:xfrm>
            <a:off x="1752600" y="1143001"/>
            <a:ext cx="4572000" cy="2062103"/>
          </a:xfrm>
          <a:prstGeom prst="rect">
            <a:avLst/>
          </a:prstGeom>
          <a:noFill/>
        </p:spPr>
        <p:txBody>
          <a:bodyPr wrap="square" rtlCol="0">
            <a:spAutoFit/>
          </a:bodyPr>
          <a:lstStyle/>
          <a:p>
            <a:r>
              <a:rPr lang="en-US" sz="3200" dirty="0">
                <a:solidFill>
                  <a:schemeClr val="bg1"/>
                </a:solidFill>
              </a:rPr>
              <a:t>“…Repent, and be baptized…in the name of Jesus Christ for the remission of sins…</a:t>
            </a:r>
          </a:p>
        </p:txBody>
      </p:sp>
      <p:sp>
        <p:nvSpPr>
          <p:cNvPr id="9" name="TextBox 8"/>
          <p:cNvSpPr txBox="1"/>
          <p:nvPr/>
        </p:nvSpPr>
        <p:spPr>
          <a:xfrm>
            <a:off x="5867400" y="5029200"/>
            <a:ext cx="4572000" cy="1077218"/>
          </a:xfrm>
          <a:prstGeom prst="rect">
            <a:avLst/>
          </a:prstGeom>
          <a:noFill/>
        </p:spPr>
        <p:txBody>
          <a:bodyPr wrap="square" rtlCol="0">
            <a:spAutoFit/>
          </a:bodyPr>
          <a:lstStyle/>
          <a:p>
            <a:r>
              <a:rPr lang="en-US" sz="3200" dirty="0">
                <a:solidFill>
                  <a:schemeClr val="bg1"/>
                </a:solidFill>
              </a:rPr>
              <a:t>…and ye shall receive the gift of the Holy Ghost.”</a:t>
            </a:r>
          </a:p>
        </p:txBody>
      </p:sp>
      <p:pic>
        <p:nvPicPr>
          <p:cNvPr id="10" name="Picture 9" descr="imagesCAKL5TIS.jpg"/>
          <p:cNvPicPr>
            <a:picLocks noChangeAspect="1"/>
          </p:cNvPicPr>
          <p:nvPr/>
        </p:nvPicPr>
        <p:blipFill>
          <a:blip r:embed="rId3" cstate="print"/>
          <a:stretch>
            <a:fillRect/>
          </a:stretch>
        </p:blipFill>
        <p:spPr>
          <a:xfrm>
            <a:off x="6553200" y="1295401"/>
            <a:ext cx="2705100" cy="3301813"/>
          </a:xfrm>
          <a:prstGeom prst="rect">
            <a:avLst/>
          </a:prstGeom>
        </p:spPr>
      </p:pic>
    </p:spTree>
    <p:extLst>
      <p:ext uri="{BB962C8B-B14F-4D97-AF65-F5344CB8AC3E}">
        <p14:creationId xmlns:p14="http://schemas.microsoft.com/office/powerpoint/2010/main" val="83920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7400" y="1295400"/>
            <a:ext cx="8077200" cy="1938992"/>
          </a:xfrm>
          <a:prstGeom prst="rect">
            <a:avLst/>
          </a:prstGeom>
          <a:noFill/>
        </p:spPr>
        <p:txBody>
          <a:bodyPr wrap="square" rtlCol="0">
            <a:spAutoFit/>
          </a:bodyPr>
          <a:lstStyle/>
          <a:p>
            <a:r>
              <a:rPr lang="en-US" sz="4000" dirty="0">
                <a:solidFill>
                  <a:schemeClr val="bg1"/>
                </a:solidFill>
              </a:rPr>
              <a:t>“Repentance takes care of the past, faith in the future, and the Holy Ghost helps us with today.”</a:t>
            </a:r>
          </a:p>
        </p:txBody>
      </p:sp>
      <p:pic>
        <p:nvPicPr>
          <p:cNvPr id="46082" name="Picture 2" descr="https://encrypted-tbn0.gstatic.com/images?q=tbn:ANd9GcRAhc1Y13CrgI2HtsP9NJ6B_dq4qo4qWKTrBphvKgHTNr_AiMN_eQ"/>
          <p:cNvPicPr>
            <a:picLocks noChangeAspect="1" noChangeArrowheads="1"/>
          </p:cNvPicPr>
          <p:nvPr/>
        </p:nvPicPr>
        <p:blipFill>
          <a:blip r:embed="rId3" cstate="print"/>
          <a:srcRect/>
          <a:stretch>
            <a:fillRect/>
          </a:stretch>
        </p:blipFill>
        <p:spPr bwMode="auto">
          <a:xfrm>
            <a:off x="6400800" y="3352800"/>
            <a:ext cx="2438400" cy="3055346"/>
          </a:xfrm>
          <a:prstGeom prst="rect">
            <a:avLst/>
          </a:prstGeom>
          <a:noFill/>
        </p:spPr>
      </p:pic>
      <p:sp>
        <p:nvSpPr>
          <p:cNvPr id="9" name="TextBox 8"/>
          <p:cNvSpPr txBox="1"/>
          <p:nvPr/>
        </p:nvSpPr>
        <p:spPr>
          <a:xfrm>
            <a:off x="7055667" y="6438423"/>
            <a:ext cx="5029200" cy="307777"/>
          </a:xfrm>
          <a:prstGeom prst="rect">
            <a:avLst/>
          </a:prstGeom>
          <a:noFill/>
        </p:spPr>
        <p:txBody>
          <a:bodyPr wrap="square" rtlCol="0">
            <a:spAutoFit/>
          </a:bodyPr>
          <a:lstStyle/>
          <a:p>
            <a:pPr algn="r"/>
            <a:r>
              <a:rPr lang="en-US" sz="1400" dirty="0">
                <a:solidFill>
                  <a:schemeClr val="bg1"/>
                </a:solidFill>
              </a:rPr>
              <a:t>(4)</a:t>
            </a:r>
          </a:p>
        </p:txBody>
      </p:sp>
    </p:spTree>
    <p:extLst>
      <p:ext uri="{BB962C8B-B14F-4D97-AF65-F5344CB8AC3E}">
        <p14:creationId xmlns:p14="http://schemas.microsoft.com/office/powerpoint/2010/main" val="64863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50223"/>
            <a:ext cx="3810000" cy="307777"/>
          </a:xfrm>
          <a:prstGeom prst="rect">
            <a:avLst/>
          </a:prstGeom>
          <a:noFill/>
        </p:spPr>
        <p:txBody>
          <a:bodyPr wrap="square" rtlCol="0">
            <a:spAutoFit/>
          </a:bodyPr>
          <a:lstStyle/>
          <a:p>
            <a:r>
              <a:rPr lang="en-US" sz="1400" dirty="0">
                <a:solidFill>
                  <a:schemeClr val="bg1"/>
                </a:solidFill>
              </a:rPr>
              <a:t>Acts 2:39</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The Promise to the Children</a:t>
            </a:r>
          </a:p>
        </p:txBody>
      </p:sp>
      <p:pic>
        <p:nvPicPr>
          <p:cNvPr id="30" name="Picture 29" descr="imagesCA8IMJWS.jpg"/>
          <p:cNvPicPr>
            <a:picLocks noChangeAspect="1"/>
          </p:cNvPicPr>
          <p:nvPr/>
        </p:nvPicPr>
        <p:blipFill>
          <a:blip r:embed="rId3" cstate="print"/>
          <a:stretch>
            <a:fillRect/>
          </a:stretch>
        </p:blipFill>
        <p:spPr>
          <a:xfrm>
            <a:off x="4533900" y="850954"/>
            <a:ext cx="3124200" cy="2265045"/>
          </a:xfrm>
          <a:prstGeom prst="rect">
            <a:avLst/>
          </a:prstGeom>
        </p:spPr>
      </p:pic>
      <p:grpSp>
        <p:nvGrpSpPr>
          <p:cNvPr id="2" name="Group 1"/>
          <p:cNvGrpSpPr/>
          <p:nvPr/>
        </p:nvGrpSpPr>
        <p:grpSpPr>
          <a:xfrm>
            <a:off x="1723066" y="3259067"/>
            <a:ext cx="10200350" cy="3445044"/>
            <a:chOff x="1723066" y="3259067"/>
            <a:chExt cx="10200350" cy="3445044"/>
          </a:xfrm>
        </p:grpSpPr>
        <p:sp>
          <p:nvSpPr>
            <p:cNvPr id="8" name="TextBox 7"/>
            <p:cNvSpPr txBox="1"/>
            <p:nvPr/>
          </p:nvSpPr>
          <p:spPr>
            <a:xfrm>
              <a:off x="1723066" y="3259067"/>
              <a:ext cx="9331216" cy="3046988"/>
            </a:xfrm>
            <a:prstGeom prst="rect">
              <a:avLst/>
            </a:prstGeom>
            <a:noFill/>
          </p:spPr>
          <p:txBody>
            <a:bodyPr wrap="square" rtlCol="0">
              <a:spAutoFit/>
            </a:bodyPr>
            <a:lstStyle/>
            <a:p>
              <a:r>
                <a:rPr lang="en-US" sz="2400" dirty="0">
                  <a:solidFill>
                    <a:schemeClr val="bg1"/>
                  </a:solidFill>
                </a:rPr>
                <a:t>"I call attention to the universality of this promise. It was made to those who were listening to the apostles, but not to them alone, it extended to their children, to them also that were afar off-to those who were a hundred years off, or five hundred, or five to ten thousand years off; the promise was to them; and as if this was not sufficiently universal, the apostle adds, 'even as many as the Lord our God shall call'-call to what? to as many of course, as are called to yield obedience to the Gospel-to all such the promise extends." (12)</a:t>
              </a:r>
            </a:p>
          </p:txBody>
        </p:sp>
        <p:pic>
          <p:nvPicPr>
            <p:cNvPr id="9220" name="Picture 4" descr="Image result for b. h. roberts"/>
            <p:cNvPicPr>
              <a:picLocks noChangeAspect="1" noChangeArrowheads="1"/>
            </p:cNvPicPr>
            <p:nvPr/>
          </p:nvPicPr>
          <p:blipFill rotWithShape="1">
            <a:blip r:embed="rId4">
              <a:extLst>
                <a:ext uri="{28A0092B-C50C-407E-A947-70E740481C1C}">
                  <a14:useLocalDpi xmlns:a14="http://schemas.microsoft.com/office/drawing/2010/main" val="0"/>
                </a:ext>
              </a:extLst>
            </a:blip>
            <a:srcRect l="19102" t="9664" r="10570" b="24118"/>
            <a:stretch/>
          </p:blipFill>
          <p:spPr bwMode="auto">
            <a:xfrm>
              <a:off x="11054282" y="5603208"/>
              <a:ext cx="869134" cy="11009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37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50223"/>
            <a:ext cx="3810000" cy="307777"/>
          </a:xfrm>
          <a:prstGeom prst="rect">
            <a:avLst/>
          </a:prstGeom>
          <a:noFill/>
        </p:spPr>
        <p:txBody>
          <a:bodyPr wrap="square" rtlCol="0">
            <a:spAutoFit/>
          </a:bodyPr>
          <a:lstStyle/>
          <a:p>
            <a:r>
              <a:rPr lang="en-US" sz="1400" dirty="0">
                <a:solidFill>
                  <a:schemeClr val="bg1"/>
                </a:solidFill>
              </a:rPr>
              <a:t>Acts 2:41</a:t>
            </a:r>
          </a:p>
        </p:txBody>
      </p:sp>
      <p:sp>
        <p:nvSpPr>
          <p:cNvPr id="7" name="Rectangle 6"/>
          <p:cNvSpPr/>
          <p:nvPr/>
        </p:nvSpPr>
        <p:spPr>
          <a:xfrm>
            <a:off x="1828800" y="0"/>
            <a:ext cx="8839200" cy="707886"/>
          </a:xfrm>
          <a:prstGeom prst="rect">
            <a:avLst/>
          </a:prstGeom>
        </p:spPr>
        <p:txBody>
          <a:bodyPr wrap="square">
            <a:spAutoFit/>
          </a:bodyPr>
          <a:lstStyle/>
          <a:p>
            <a:pPr algn="ctr"/>
            <a:r>
              <a:rPr lang="en-US" sz="4000" i="1" dirty="0">
                <a:solidFill>
                  <a:schemeClr val="bg1"/>
                </a:solidFill>
                <a:latin typeface="Book Antiqua" panose="02040602050305030304" pitchFamily="18" charset="0"/>
              </a:rPr>
              <a:t>3,000 Souls Saved</a:t>
            </a:r>
          </a:p>
        </p:txBody>
      </p:sp>
      <p:sp>
        <p:nvSpPr>
          <p:cNvPr id="8" name="TextBox 7"/>
          <p:cNvSpPr txBox="1"/>
          <p:nvPr/>
        </p:nvSpPr>
        <p:spPr>
          <a:xfrm>
            <a:off x="1596317" y="2770179"/>
            <a:ext cx="4572000" cy="1569660"/>
          </a:xfrm>
          <a:prstGeom prst="rect">
            <a:avLst/>
          </a:prstGeom>
          <a:noFill/>
        </p:spPr>
        <p:txBody>
          <a:bodyPr wrap="square" rtlCol="0">
            <a:spAutoFit/>
          </a:bodyPr>
          <a:lstStyle/>
          <a:p>
            <a:r>
              <a:rPr lang="en-US" sz="3200" dirty="0">
                <a:solidFill>
                  <a:schemeClr val="bg1"/>
                </a:solidFill>
              </a:rPr>
              <a:t>“Then they that gladly received his word were baptized…</a:t>
            </a:r>
          </a:p>
        </p:txBody>
      </p:sp>
      <p:sp>
        <p:nvSpPr>
          <p:cNvPr id="9" name="TextBox 8"/>
          <p:cNvSpPr txBox="1"/>
          <p:nvPr/>
        </p:nvSpPr>
        <p:spPr>
          <a:xfrm>
            <a:off x="2806574" y="5566851"/>
            <a:ext cx="8052303" cy="707886"/>
          </a:xfrm>
          <a:prstGeom prst="rect">
            <a:avLst/>
          </a:prstGeom>
          <a:noFill/>
        </p:spPr>
        <p:txBody>
          <a:bodyPr wrap="square" rtlCol="0">
            <a:spAutoFit/>
          </a:bodyPr>
          <a:lstStyle/>
          <a:p>
            <a:pPr algn="ctr"/>
            <a:r>
              <a:rPr lang="en-US" sz="4000" dirty="0">
                <a:solidFill>
                  <a:schemeClr val="bg1"/>
                </a:solidFill>
              </a:rPr>
              <a:t>How about that for missionary work?</a:t>
            </a:r>
          </a:p>
        </p:txBody>
      </p:sp>
      <p:pic>
        <p:nvPicPr>
          <p:cNvPr id="9218" name="Picture 2" descr="Image result for peter bapt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461848"/>
            <a:ext cx="4762500" cy="337185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9392" y="242735"/>
            <a:ext cx="3289208" cy="239025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69372" y="4667262"/>
              <a:ext cx="2292071" cy="1323439"/>
            </a:xfrm>
            <a:prstGeom prst="rect">
              <a:avLst/>
            </a:prstGeom>
          </p:spPr>
          <p:txBody>
            <a:bodyPr wrap="square">
              <a:spAutoFit/>
            </a:bodyPr>
            <a:lstStyle/>
            <a:p>
              <a:pPr algn="ctr"/>
              <a:r>
                <a:rPr lang="en-US" sz="1600" b="1" dirty="0"/>
                <a:t>When we have faith in Jesus Christ, repent, and are baptized, we are prepared to receive the gift of the Holy Ghost</a:t>
              </a:r>
              <a:endParaRPr lang="en-US" sz="1600" dirty="0"/>
            </a:p>
          </p:txBody>
        </p:sp>
      </p:grpSp>
    </p:spTree>
    <p:extLst>
      <p:ext uri="{BB962C8B-B14F-4D97-AF65-F5344CB8AC3E}">
        <p14:creationId xmlns:p14="http://schemas.microsoft.com/office/powerpoint/2010/main" val="187458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3908" y="0"/>
            <a:ext cx="11841933"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#238 </a:t>
            </a:r>
            <a:r>
              <a:rPr lang="en-US" i="1" dirty="0">
                <a:solidFill>
                  <a:schemeClr val="bg1"/>
                </a:solidFill>
              </a:rPr>
              <a:t>Behold Thy Sons and Daughters, Lord</a:t>
            </a:r>
            <a:endParaRPr lang="en-US" dirty="0">
              <a:solidFill>
                <a:schemeClr val="bg1"/>
              </a:solidFill>
            </a:endParaRPr>
          </a:p>
          <a:p>
            <a:endParaRPr lang="en-US" dirty="0">
              <a:solidFill>
                <a:schemeClr val="bg1"/>
              </a:solidFill>
            </a:endParaRPr>
          </a:p>
          <a:p>
            <a:r>
              <a:rPr lang="en-US" dirty="0">
                <a:solidFill>
                  <a:schemeClr val="bg1"/>
                </a:solidFill>
              </a:rPr>
              <a:t>Video:</a:t>
            </a:r>
          </a:p>
          <a:p>
            <a:r>
              <a:rPr lang="en-US" b="1" dirty="0">
                <a:solidFill>
                  <a:schemeClr val="bg1"/>
                </a:solidFill>
              </a:rPr>
              <a:t>A Mighty Change: Conversion</a:t>
            </a:r>
            <a:r>
              <a:rPr lang="en-US" dirty="0">
                <a:solidFill>
                  <a:schemeClr val="bg1"/>
                </a:solidFill>
              </a:rPr>
              <a:t>(2:48)</a:t>
            </a:r>
          </a:p>
          <a:p>
            <a:endParaRPr lang="en-US" dirty="0">
              <a:solidFill>
                <a:schemeClr val="bg1"/>
              </a:solidFill>
            </a:endParaRPr>
          </a:p>
          <a:p>
            <a:pPr marL="342900" indent="-342900">
              <a:buFont typeface="+mj-lt"/>
              <a:buAutoNum type="arabicPeriod"/>
            </a:pPr>
            <a:r>
              <a:rPr lang="en-US" dirty="0">
                <a:solidFill>
                  <a:schemeClr val="bg1"/>
                </a:solidFill>
              </a:rPr>
              <a:t>Bible Dictionary King James Version</a:t>
            </a:r>
          </a:p>
          <a:p>
            <a:pPr marL="342900" indent="-342900">
              <a:buFont typeface="+mj-lt"/>
              <a:buAutoNum type="arabicPeriod"/>
            </a:pPr>
            <a:r>
              <a:rPr lang="en-US" dirty="0">
                <a:solidFill>
                  <a:schemeClr val="bg1"/>
                </a:solidFill>
              </a:rPr>
              <a:t>New Testament Institute Manual Chapter 29</a:t>
            </a:r>
          </a:p>
          <a:p>
            <a:pPr marL="342900" indent="-342900">
              <a:buFont typeface="+mj-lt"/>
              <a:buAutoNum type="arabicPeriod"/>
            </a:pPr>
            <a:r>
              <a:rPr lang="en-US" i="1" dirty="0">
                <a:solidFill>
                  <a:schemeClr val="bg1"/>
                </a:solidFill>
              </a:rPr>
              <a:t>“An Unspeakable Gift from God” </a:t>
            </a:r>
            <a:r>
              <a:rPr lang="en-US" dirty="0">
                <a:solidFill>
                  <a:schemeClr val="bg1"/>
                </a:solidFill>
              </a:rPr>
              <a:t>by Elder Craig C. Christensen Oct. 2012 General Conference</a:t>
            </a:r>
          </a:p>
          <a:p>
            <a:pPr marL="342900" indent="-342900">
              <a:buFont typeface="+mj-lt"/>
              <a:buAutoNum type="arabicPeriod"/>
            </a:pPr>
            <a:r>
              <a:rPr lang="en-US" dirty="0">
                <a:solidFill>
                  <a:schemeClr val="bg1"/>
                </a:solidFill>
              </a:rPr>
              <a:t>With quotes from Boyd K. Packer</a:t>
            </a:r>
          </a:p>
          <a:p>
            <a:pPr marL="342900" indent="-342900">
              <a:buFont typeface="+mj-lt"/>
              <a:buAutoNum type="arabicPeriod"/>
            </a:pPr>
            <a:r>
              <a:rPr lang="en-US" i="1" dirty="0">
                <a:solidFill>
                  <a:schemeClr val="bg1"/>
                </a:solidFill>
              </a:rPr>
              <a:t>Eve and the Mortal Journey</a:t>
            </a:r>
            <a:r>
              <a:rPr lang="en-US" dirty="0">
                <a:solidFill>
                  <a:schemeClr val="bg1"/>
                </a:solidFill>
              </a:rPr>
              <a:t> by Beverly Campbell</a:t>
            </a:r>
          </a:p>
          <a:p>
            <a:pPr marL="342900" indent="-342900">
              <a:buFont typeface="+mj-lt"/>
              <a:buAutoNum type="arabicPeriod"/>
            </a:pPr>
            <a:r>
              <a:rPr lang="en-US" i="1" dirty="0">
                <a:solidFill>
                  <a:schemeClr val="bg1"/>
                </a:solidFill>
              </a:rPr>
              <a:t>The Neal A. Maxwell Quote Book</a:t>
            </a:r>
          </a:p>
          <a:p>
            <a:pPr marL="342900" indent="-342900">
              <a:buFont typeface="+mj-lt"/>
              <a:buAutoNum type="arabicPeriod"/>
            </a:pPr>
            <a:r>
              <a:rPr lang="en-US" i="1" dirty="0">
                <a:solidFill>
                  <a:schemeClr val="bg1"/>
                </a:solidFill>
              </a:rPr>
              <a:t>Doctrines of Salvation—</a:t>
            </a:r>
            <a:r>
              <a:rPr lang="en-US" dirty="0">
                <a:solidFill>
                  <a:schemeClr val="bg1"/>
                </a:solidFill>
              </a:rPr>
              <a:t>Joseph Fielding Smith with quotes from President Joseph F. Smith</a:t>
            </a:r>
          </a:p>
          <a:p>
            <a:pPr marL="342900" indent="-342900">
              <a:buFont typeface="+mj-lt"/>
              <a:buAutoNum type="arabicPeriod"/>
            </a:pPr>
            <a:r>
              <a:rPr lang="en-US" dirty="0">
                <a:solidFill>
                  <a:schemeClr val="bg1"/>
                </a:solidFill>
                <a:latin typeface="Open Sans"/>
              </a:rPr>
              <a:t>Elder Jeffrey R. Holland (“Therefore, What?” 6; si.lds.org).</a:t>
            </a:r>
          </a:p>
          <a:p>
            <a:pPr marL="342900" indent="-342900">
              <a:buFont typeface="+mj-lt"/>
              <a:buAutoNum type="arabicPeriod"/>
            </a:pPr>
            <a:r>
              <a:rPr lang="en-US" dirty="0">
                <a:solidFill>
                  <a:schemeClr val="bg1"/>
                </a:solidFill>
                <a:latin typeface="Open Sans"/>
              </a:rPr>
              <a:t>Prophet Joseph Smith (</a:t>
            </a:r>
            <a:r>
              <a:rPr lang="en-US" i="1" dirty="0">
                <a:solidFill>
                  <a:schemeClr val="bg1"/>
                </a:solidFill>
                <a:latin typeface="Open Sans"/>
              </a:rPr>
              <a:t>History of the Church,</a:t>
            </a:r>
            <a:r>
              <a:rPr lang="en-US" dirty="0">
                <a:solidFill>
                  <a:schemeClr val="bg1"/>
                </a:solidFill>
                <a:latin typeface="Open Sans"/>
              </a:rPr>
              <a:t>2:428; 6:317);</a:t>
            </a:r>
            <a:r>
              <a:rPr lang="en-US" dirty="0">
                <a:solidFill>
                  <a:schemeClr val="bg1"/>
                </a:solidFill>
                <a:latin typeface="Abadi" panose="020B0604020104020204" pitchFamily="34" charset="0"/>
              </a:rPr>
              <a:t>(Teachings, p. 195.) </a:t>
            </a:r>
            <a:endParaRPr lang="en-US" dirty="0">
              <a:solidFill>
                <a:schemeClr val="bg1"/>
              </a:solidFill>
              <a:latin typeface="Open Sans"/>
            </a:endParaRPr>
          </a:p>
          <a:p>
            <a:pPr marL="342900" indent="-342900">
              <a:buFont typeface="+mj-lt"/>
              <a:buAutoNum type="arabicPeriod"/>
            </a:pPr>
            <a:r>
              <a:rPr lang="en-US" dirty="0">
                <a:solidFill>
                  <a:schemeClr val="bg1"/>
                </a:solidFill>
                <a:latin typeface="Abadi" panose="020B0604020104020204" pitchFamily="34" charset="0"/>
              </a:rPr>
              <a:t>Elder Bruce R. McConkie (</a:t>
            </a:r>
            <a:r>
              <a:rPr lang="en-US" i="1" dirty="0">
                <a:solidFill>
                  <a:schemeClr val="bg1"/>
                </a:solidFill>
                <a:latin typeface="Abadi" panose="020B0604020104020204" pitchFamily="34" charset="0"/>
              </a:rPr>
              <a:t>Teachings</a:t>
            </a:r>
            <a:r>
              <a:rPr lang="en-US" dirty="0">
                <a:solidFill>
                  <a:schemeClr val="bg1"/>
                </a:solidFill>
                <a:latin typeface="Abadi" panose="020B0604020104020204" pitchFamily="34" charset="0"/>
              </a:rPr>
              <a:t>, pp. 247-248.) (</a:t>
            </a:r>
            <a:r>
              <a:rPr lang="en-US" i="1" dirty="0">
                <a:solidFill>
                  <a:schemeClr val="bg1"/>
                </a:solidFill>
                <a:latin typeface="Abadi" panose="020B0604020104020204" pitchFamily="34" charset="0"/>
              </a:rPr>
              <a:t>Doctrinal New Testament Commentary, </a:t>
            </a:r>
            <a:r>
              <a:rPr lang="en-US" dirty="0">
                <a:solidFill>
                  <a:schemeClr val="bg1"/>
                </a:solidFill>
                <a:latin typeface="Abadi" panose="020B0604020104020204" pitchFamily="34" charset="0"/>
              </a:rPr>
              <a:t>3 vols. [Salt Lake City: </a:t>
            </a:r>
            <a:r>
              <a:rPr lang="en-US" dirty="0" err="1">
                <a:solidFill>
                  <a:schemeClr val="bg1"/>
                </a:solidFill>
                <a:latin typeface="Abadi" panose="020B0604020104020204" pitchFamily="34" charset="0"/>
              </a:rPr>
              <a:t>Bookcraft</a:t>
            </a:r>
            <a:r>
              <a:rPr lang="en-US" dirty="0">
                <a:solidFill>
                  <a:schemeClr val="bg1"/>
                </a:solidFill>
                <a:latin typeface="Abadi" panose="020B0604020104020204" pitchFamily="34" charset="0"/>
              </a:rPr>
              <a:t>, 1965-1973], 2: 33.)</a:t>
            </a:r>
          </a:p>
          <a:p>
            <a:pPr marL="342900" indent="-342900">
              <a:buFont typeface="+mj-lt"/>
              <a:buAutoNum type="arabicPeriod"/>
            </a:pPr>
            <a:r>
              <a:rPr lang="en-US" dirty="0">
                <a:solidFill>
                  <a:schemeClr val="bg1"/>
                </a:solidFill>
                <a:latin typeface="Abadi" panose="020B0604020104020204" pitchFamily="34" charset="0"/>
              </a:rPr>
              <a:t>(</a:t>
            </a:r>
            <a:r>
              <a:rPr lang="en-US" i="1" dirty="0">
                <a:solidFill>
                  <a:schemeClr val="bg1"/>
                </a:solidFill>
                <a:latin typeface="Abadi" panose="020B0604020104020204" pitchFamily="34" charset="0"/>
              </a:rPr>
              <a:t>The Way to Perfection</a:t>
            </a:r>
            <a:r>
              <a:rPr lang="en-US" dirty="0">
                <a:solidFill>
                  <a:schemeClr val="bg1"/>
                </a:solidFill>
                <a:latin typeface="Abadi" panose="020B0604020104020204" pitchFamily="34" charset="0"/>
              </a:rPr>
              <a:t> [Salt Lake City: Genealogical Society of Utah, 1949], 280.)</a:t>
            </a:r>
          </a:p>
          <a:p>
            <a:pPr marL="342900" indent="-342900">
              <a:buFont typeface="+mj-lt"/>
              <a:buAutoNum type="arabicPeriod"/>
            </a:pPr>
            <a:r>
              <a:rPr lang="en-US" dirty="0">
                <a:solidFill>
                  <a:schemeClr val="bg1"/>
                </a:solidFill>
              </a:rPr>
              <a:t>B.H. Roberts (</a:t>
            </a:r>
            <a:r>
              <a:rPr lang="en-US" i="1" dirty="0">
                <a:solidFill>
                  <a:schemeClr val="bg1"/>
                </a:solidFill>
              </a:rPr>
              <a:t>The Gospel and Man's Relationship to Deity</a:t>
            </a:r>
            <a:r>
              <a:rPr lang="en-US" dirty="0">
                <a:solidFill>
                  <a:schemeClr val="bg1"/>
                </a:solidFill>
              </a:rPr>
              <a:t> [Salt Lake City: Deseret News, 1901], 178.)</a:t>
            </a:r>
          </a:p>
          <a:p>
            <a:pPr marL="342900" indent="-342900">
              <a:buFont typeface="+mj-lt"/>
              <a:buAutoNum type="arabicPeriod"/>
            </a:pPr>
            <a:r>
              <a:rPr lang="en-US" dirty="0">
                <a:solidFill>
                  <a:schemeClr val="bg1"/>
                </a:solidFill>
              </a:rPr>
              <a:t>Elder David A. Bednar (“Receive the Holy Ghost,”</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2010, </a:t>
            </a:r>
            <a:r>
              <a:rPr lang="en-US">
                <a:solidFill>
                  <a:schemeClr val="bg1"/>
                </a:solidFill>
              </a:rPr>
              <a:t>95).</a:t>
            </a: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p:txBody>
      </p:sp>
      <p:grpSp>
        <p:nvGrpSpPr>
          <p:cNvPr id="7" name="Group 6"/>
          <p:cNvGrpSpPr/>
          <p:nvPr/>
        </p:nvGrpSpPr>
        <p:grpSpPr>
          <a:xfrm>
            <a:off x="3655548" y="986074"/>
            <a:ext cx="1010004" cy="915154"/>
            <a:chOff x="5305110" y="533400"/>
            <a:chExt cx="1705290" cy="1545145"/>
          </a:xfrm>
        </p:grpSpPr>
        <p:sp>
          <p:nvSpPr>
            <p:cNvPr id="8" name="Right Arrow Callout 7"/>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ooter Placeholder 14">
            <a:extLst>
              <a:ext uri="{FF2B5EF4-FFF2-40B4-BE49-F238E27FC236}">
                <a16:creationId xmlns:a16="http://schemas.microsoft.com/office/drawing/2014/main" id="{6D3E87AF-7301-4C82-8EE4-8256A6EAC41C}"/>
              </a:ext>
            </a:extLst>
          </p:cNvPr>
          <p:cNvSpPr>
            <a:spLocks noGrp="1"/>
          </p:cNvSpPr>
          <p:nvPr/>
        </p:nvSpPr>
        <p:spPr>
          <a:xfrm>
            <a:off x="56645" y="648508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364326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64586" cy="1938992"/>
          </a:xfrm>
          <a:prstGeom prst="rect">
            <a:avLst/>
          </a:prstGeom>
          <a:ln>
            <a:solidFill>
              <a:schemeClr val="tx1"/>
            </a:solidFill>
          </a:ln>
        </p:spPr>
        <p:txBody>
          <a:bodyPr wrap="square">
            <a:spAutoFit/>
          </a:bodyPr>
          <a:lstStyle/>
          <a:p>
            <a:pPr fontAlgn="base"/>
            <a:r>
              <a:rPr lang="en-US" sz="1200" b="1" dirty="0">
                <a:solidFill>
                  <a:srgbClr val="333333"/>
                </a:solidFill>
                <a:latin typeface="Abadi" panose="020B0604020104020204" pitchFamily="34" charset="0"/>
              </a:rPr>
              <a:t>The Gift of the Holy Ghost Acts 2:3:</a:t>
            </a:r>
          </a:p>
          <a:p>
            <a:pPr fontAlgn="base"/>
            <a:r>
              <a:rPr lang="en-US" sz="1200" dirty="0">
                <a:solidFill>
                  <a:srgbClr val="333333"/>
                </a:solidFill>
                <a:latin typeface="Abadi" panose="020B0604020104020204" pitchFamily="34" charset="0"/>
              </a:rPr>
              <a:t>"You may have the administration of angels, you may see many miracles; you may see many wonders in the earth; but I claim that the gift of the Holy Ghost is the greatest gift that can be bestowed upon man.</a:t>
            </a:r>
          </a:p>
          <a:p>
            <a:pPr fontAlgn="base"/>
            <a:r>
              <a:rPr lang="en-US" sz="1200" dirty="0">
                <a:solidFill>
                  <a:srgbClr val="333333"/>
                </a:solidFill>
                <a:latin typeface="Abadi" panose="020B0604020104020204" pitchFamily="34" charset="0"/>
              </a:rPr>
              <a:t>"You may surround any man or woman with all the wealth and glory that the imagination of man can grasp, and are they satisfied? No. There is still an aching void. On the other hand, show me a beggar upon the streets, who has the Holy Ghost, whose mind is filled with that spirit and power, and I will show you a person who has peace of mind, who possesses true riches, and those enjoyments that no man can obtain from any other source." (</a:t>
            </a:r>
            <a:r>
              <a:rPr lang="en-US" sz="1200" i="1" dirty="0">
                <a:solidFill>
                  <a:srgbClr val="333333"/>
                </a:solidFill>
                <a:latin typeface="Abadi" panose="020B0604020104020204" pitchFamily="34" charset="0"/>
              </a:rPr>
              <a:t>The Discourses of Wilford Woodruff, </a:t>
            </a:r>
            <a:r>
              <a:rPr lang="en-US" sz="1200" dirty="0">
                <a:solidFill>
                  <a:srgbClr val="333333"/>
                </a:solidFill>
                <a:latin typeface="Abadi" panose="020B0604020104020204" pitchFamily="34" charset="0"/>
              </a:rPr>
              <a:t>edited by G. Homer Durham [Salt Lake City: </a:t>
            </a:r>
            <a:r>
              <a:rPr lang="en-US" sz="1200" dirty="0" err="1">
                <a:solidFill>
                  <a:srgbClr val="333333"/>
                </a:solidFill>
                <a:latin typeface="Abadi" panose="020B0604020104020204" pitchFamily="34" charset="0"/>
              </a:rPr>
              <a:t>Bookcraft</a:t>
            </a:r>
            <a:r>
              <a:rPr lang="en-US" sz="1200" dirty="0">
                <a:solidFill>
                  <a:srgbClr val="333333"/>
                </a:solidFill>
                <a:latin typeface="Abadi" panose="020B0604020104020204" pitchFamily="34" charset="0"/>
              </a:rPr>
              <a:t>, 1969], 5.)</a:t>
            </a:r>
            <a:endParaRPr lang="en-US" sz="1200" b="0" i="0" dirty="0">
              <a:solidFill>
                <a:srgbClr val="333333"/>
              </a:solidFill>
              <a:effectLst/>
              <a:latin typeface="Abadi" panose="020B0604020104020204" pitchFamily="34" charset="0"/>
            </a:endParaRPr>
          </a:p>
        </p:txBody>
      </p:sp>
      <p:sp>
        <p:nvSpPr>
          <p:cNvPr id="3" name="Rectangle 2"/>
          <p:cNvSpPr/>
          <p:nvPr/>
        </p:nvSpPr>
        <p:spPr>
          <a:xfrm>
            <a:off x="0" y="2123658"/>
            <a:ext cx="6364586" cy="1569660"/>
          </a:xfrm>
          <a:prstGeom prst="rect">
            <a:avLst/>
          </a:prstGeom>
          <a:ln>
            <a:solidFill>
              <a:schemeClr val="tx1"/>
            </a:solidFill>
          </a:ln>
        </p:spPr>
        <p:txBody>
          <a:bodyPr wrap="square">
            <a:spAutoFit/>
          </a:bodyPr>
          <a:lstStyle/>
          <a:p>
            <a:pPr fontAlgn="base"/>
            <a:r>
              <a:rPr lang="en-US" sz="1200" b="1" dirty="0"/>
              <a:t>The Effect of the Holy Ghost On the Apostles Acts 2:4:</a:t>
            </a:r>
          </a:p>
          <a:p>
            <a:pPr fontAlgn="base"/>
            <a:r>
              <a:rPr lang="en-US" sz="1200" dirty="0"/>
              <a:t>"The early chapters of Acts record the activities of the coming of the Holy Ghost at the feast of Pentecost. It was the gift of the Holy Ghost that they received on that occasion, for the Twelve and the other members of the Church had already enjoyed the power of the Holy Ghost, else they would not have had testimonies of the Savior and of the gospel. They would not have responded to the gospel in the first place had not the Spirit borne witness to their souls. But now they had the full power and gift of the Holy Ghost." (Robert J. Matthews, </a:t>
            </a:r>
            <a:r>
              <a:rPr lang="en-US" sz="1200" i="1" dirty="0"/>
              <a:t>Selected Writings of Robert J. Matthews: Gospel Scholars Series </a:t>
            </a:r>
            <a:r>
              <a:rPr lang="en-US" sz="1200" dirty="0"/>
              <a:t>[Salt Lake City: Deseret Book Co., 1999], 282.)</a:t>
            </a:r>
            <a:endParaRPr lang="en-US" sz="1200" b="0" i="0" dirty="0">
              <a:solidFill>
                <a:srgbClr val="333333"/>
              </a:solidFill>
              <a:effectLst/>
              <a:latin typeface="Abadi" panose="020B0604020104020204" pitchFamily="34" charset="0"/>
            </a:endParaRPr>
          </a:p>
        </p:txBody>
      </p:sp>
      <p:sp>
        <p:nvSpPr>
          <p:cNvPr id="4" name="Rectangle 3"/>
          <p:cNvSpPr/>
          <p:nvPr/>
        </p:nvSpPr>
        <p:spPr>
          <a:xfrm>
            <a:off x="0" y="3693318"/>
            <a:ext cx="6364586" cy="3046988"/>
          </a:xfrm>
          <a:prstGeom prst="rect">
            <a:avLst/>
          </a:prstGeom>
          <a:ln>
            <a:solidFill>
              <a:schemeClr val="tx1"/>
            </a:solidFill>
          </a:ln>
        </p:spPr>
        <p:txBody>
          <a:bodyPr wrap="square">
            <a:spAutoFit/>
          </a:bodyPr>
          <a:lstStyle/>
          <a:p>
            <a:pPr fontAlgn="base"/>
            <a:r>
              <a:rPr lang="en-US" sz="1200" b="1" dirty="0"/>
              <a:t>Latter-day Pentecost:</a:t>
            </a:r>
          </a:p>
          <a:p>
            <a:pPr fontAlgn="base"/>
            <a:r>
              <a:rPr lang="en-US" sz="1200" dirty="0"/>
              <a:t>"(Sunday, March 27, 1836) I met the quorums in the evening and instructed them respecting the ordinance of washing of feet, which they were to attend to on Wednesday following; and gave them instructions in relation to the spirit of prophecy, and called upon the congregation to speak, and not to fear to prophesy good concerning the Saints...Do not quench the Spirit, for the first one that opens his mouth shall receive the spirit of prophecy.</a:t>
            </a:r>
          </a:p>
          <a:p>
            <a:pPr fontAlgn="base"/>
            <a:r>
              <a:rPr lang="en-US" sz="1200" dirty="0"/>
              <a:t>"Brother George A. Smith arose and began to prophesy, when a noise was heard like the sound of a rushing mighty wind, which filled the temple, and all the congregation simultaneously arose, being moved upon by an invisible power; many began to speak in tongues and prophesy; others saw glorious visions; and I beheld the temple was filled with angels, which fact I declared to the congregation. The people of the neighborhood came running together (hearing an unusual sound within, and seeing a bright light like a pillar of fire resting upon the temple), and were astonished at what was taking place. This continued until the meeting closed at eleven p.m.</a:t>
            </a:r>
          </a:p>
          <a:p>
            <a:pPr fontAlgn="base"/>
            <a:r>
              <a:rPr lang="en-US" sz="1200" dirty="0"/>
              <a:t>"The number of official members present on this occasion was four hundred and sixteen, being a greater number than ever assembled on any former occasion." Joseph Smith (</a:t>
            </a:r>
            <a:r>
              <a:rPr lang="en-US" sz="1200" i="1" dirty="0"/>
              <a:t>History of the Church</a:t>
            </a:r>
            <a:r>
              <a:rPr lang="en-US" sz="1200" dirty="0"/>
              <a:t> 2:428.)</a:t>
            </a:r>
          </a:p>
        </p:txBody>
      </p:sp>
      <p:sp>
        <p:nvSpPr>
          <p:cNvPr id="5" name="Rectangle 4"/>
          <p:cNvSpPr/>
          <p:nvPr/>
        </p:nvSpPr>
        <p:spPr>
          <a:xfrm>
            <a:off x="6364586" y="0"/>
            <a:ext cx="5827414" cy="1015663"/>
          </a:xfrm>
          <a:prstGeom prst="rect">
            <a:avLst/>
          </a:prstGeom>
          <a:ln>
            <a:solidFill>
              <a:schemeClr val="tx1"/>
            </a:solidFill>
          </a:ln>
        </p:spPr>
        <p:txBody>
          <a:bodyPr wrap="square">
            <a:spAutoFit/>
          </a:bodyPr>
          <a:lstStyle/>
          <a:p>
            <a:pPr fontAlgn="base"/>
            <a:r>
              <a:rPr lang="en-US" sz="1200" b="1" dirty="0"/>
              <a:t>Gift of Tongues Acts 2:5-11:</a:t>
            </a:r>
          </a:p>
          <a:p>
            <a:pPr fontAlgn="base"/>
            <a:r>
              <a:rPr lang="en-US" sz="1200" dirty="0"/>
              <a:t>“The true gift of tongues is made manifest in the Church more abundantly, perhaps, than any other spiritual gift. Every missionary who goes forth to teach the gospel in a foreign language, if he [or she] is prayerful and faithful, receives this gift” President Joseph Fielding Smith (</a:t>
            </a:r>
            <a:r>
              <a:rPr lang="en-US" sz="1200" i="1" dirty="0"/>
              <a:t>Answers to Gospel Questions,</a:t>
            </a:r>
            <a:r>
              <a:rPr lang="en-US" sz="1200" dirty="0"/>
              <a:t> 5 vols. [1957–66], 2:29).</a:t>
            </a:r>
          </a:p>
        </p:txBody>
      </p:sp>
      <p:sp>
        <p:nvSpPr>
          <p:cNvPr id="6" name="Rectangle 5"/>
          <p:cNvSpPr/>
          <p:nvPr/>
        </p:nvSpPr>
        <p:spPr>
          <a:xfrm>
            <a:off x="6364586" y="1015662"/>
            <a:ext cx="5827414" cy="4524315"/>
          </a:xfrm>
          <a:prstGeom prst="rect">
            <a:avLst/>
          </a:prstGeom>
          <a:ln>
            <a:solidFill>
              <a:schemeClr val="tx1"/>
            </a:solidFill>
          </a:ln>
        </p:spPr>
        <p:txBody>
          <a:bodyPr wrap="square">
            <a:spAutoFit/>
          </a:bodyPr>
          <a:lstStyle/>
          <a:p>
            <a:pPr fontAlgn="base"/>
            <a:r>
              <a:rPr lang="en-US" sz="1200" b="1" dirty="0"/>
              <a:t>Prophecy of Joel Acts 2:16-17</a:t>
            </a:r>
          </a:p>
          <a:p>
            <a:pPr fontAlgn="base"/>
            <a:r>
              <a:rPr lang="en-US" sz="1200" dirty="0"/>
              <a:t>This Spirit which you now see resting upon these Apostles of Jesus of Nazareth, is that same Spirit which your Prophet Joel says will, in the last days, be poured out upon all flesh. Obviously he did not mean that this occasion of the Apostles receiving the Holy Ghost was a complete fulfilment of Joel's prediction…</a:t>
            </a:r>
          </a:p>
          <a:p>
            <a:pPr fontAlgn="base"/>
            <a:endParaRPr lang="en-US" sz="1200" dirty="0"/>
          </a:p>
          <a:p>
            <a:pPr fontAlgn="base"/>
            <a:r>
              <a:rPr lang="en-US" sz="1200" dirty="0"/>
              <a:t>Joel's prophecy for its complete fulfilment requires that the Spirit of the Lord, the Holy Ghost, shall be poured out upon </a:t>
            </a:r>
            <a:r>
              <a:rPr lang="en-US" sz="1200" i="1" dirty="0"/>
              <a:t>all flesh</a:t>
            </a:r>
            <a:r>
              <a:rPr lang="en-US" sz="1200" dirty="0"/>
              <a:t>; and undoubtedly refers to that time which shall come in the blessed millennium when the enmity shall not only cease between man and man, but even between the beasts of the forests and of the fields; and between man and beast, as described by Isaiah in the following language:</a:t>
            </a:r>
          </a:p>
          <a:p>
            <a:pPr fontAlgn="base"/>
            <a:r>
              <a:rPr lang="en-US" sz="1200" i="1" dirty="0"/>
              <a:t>'The wolf also shall dwell with the Lamb, and the leopard shall lie down with the kid; and the calf and the young lion and the fatling together; and a little child shall lead them. And the cow and the bear shall feed; their young ones shall lie down together: and the lion shall eat straw like the ox. And the suckling child shall play on the hole of the asp, and the weaned child shall put his hand on the cockatrice' den. They shall not hurt nor destroy in all my holy mountain; for the earth shall be full of the knowledge of the Lord, as the waters cover the sea.'</a:t>
            </a:r>
            <a:r>
              <a:rPr lang="en-US" sz="1200" dirty="0"/>
              <a:t> (Isa. 11:6-9)</a:t>
            </a:r>
          </a:p>
          <a:p>
            <a:pPr fontAlgn="base"/>
            <a:endParaRPr lang="en-US" sz="1200" dirty="0"/>
          </a:p>
          <a:p>
            <a:pPr fontAlgn="base"/>
            <a:r>
              <a:rPr lang="en-US" sz="1200" dirty="0"/>
              <a:t>…Joel was speaking of the last days indeed, and not of a circumstance that occurred in connection with a period more properly designated as the Dispensation of the Meridian of Time...therefore at some time future from the days of the Apostles, we may look forward to a universal outpouring of God's Holy Spirit upon all flesh, resulting in a universal peace and widespread knowledge of God.“ Joseph Smith  (</a:t>
            </a:r>
            <a:r>
              <a:rPr lang="en-US" sz="1200" i="1" dirty="0"/>
              <a:t>History of The Church, </a:t>
            </a:r>
            <a:r>
              <a:rPr lang="en-US" sz="1200" dirty="0"/>
              <a:t>1: xxxiii.)</a:t>
            </a:r>
          </a:p>
        </p:txBody>
      </p:sp>
    </p:spTree>
    <p:extLst>
      <p:ext uri="{BB962C8B-B14F-4D97-AF65-F5344CB8AC3E}">
        <p14:creationId xmlns:p14="http://schemas.microsoft.com/office/powerpoint/2010/main" val="3355162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64586" cy="3231654"/>
          </a:xfrm>
          <a:prstGeom prst="rect">
            <a:avLst/>
          </a:prstGeom>
          <a:ln>
            <a:solidFill>
              <a:schemeClr val="tx1"/>
            </a:solidFill>
          </a:ln>
        </p:spPr>
        <p:txBody>
          <a:bodyPr wrap="square">
            <a:spAutoFit/>
          </a:bodyPr>
          <a:lstStyle/>
          <a:p>
            <a:pPr fontAlgn="base"/>
            <a:r>
              <a:rPr lang="en-US" sz="1200" b="1" dirty="0"/>
              <a:t>Signs of the Times Acts 2:19:</a:t>
            </a:r>
          </a:p>
          <a:p>
            <a:pPr fontAlgn="base"/>
            <a:r>
              <a:rPr lang="en-US" sz="1200" dirty="0"/>
              <a:t>Following the destruction of the Twin Towers in New York City, President Gordon B. Hinckley also quoted Joel 2:28-32 (See </a:t>
            </a:r>
            <a:r>
              <a:rPr lang="en-US" sz="1200" i="1" dirty="0"/>
              <a:t>Conference Report</a:t>
            </a:r>
            <a:r>
              <a:rPr lang="en-US" sz="1200" dirty="0"/>
              <a:t>, Nov. 2001, 4). Certainly, an event so apocalyptic and dramatic would seem to warrant mention in the scriptures. But just as Peter's reference to Joel's prophecy does not mean that the entire passage has been fulfilled (see commentary for Acts 2:16-17), President Hinckley's use of the same passage does not mean that all of Joel's prophecy has been fulfilled. His reference certainly means that the destruction of the twin towers in New York City was one of the signs of the times. That 'blood, and fire, and pillars of smoke' (Joel 2:30) is an excellent description of that fateful and tragic event. But just as Joel's prophecy about the Lord pouring out his spirit has multiple fulfillments, we can expect more 'blood, and fire, and pillars of smoke' before the sun darkens, the moon is turned to blood, and the stars fall from the heavens. </a:t>
            </a:r>
          </a:p>
          <a:p>
            <a:pPr fontAlgn="base"/>
            <a:endParaRPr lang="en-US" sz="1200" dirty="0"/>
          </a:p>
          <a:p>
            <a:pPr fontAlgn="base"/>
            <a:r>
              <a:rPr lang="en-US" sz="1200" dirty="0"/>
              <a:t>Prior to Sep. 11, 2001, </a:t>
            </a:r>
            <a:r>
              <a:rPr lang="en-US" sz="1200" b="1" dirty="0"/>
              <a:t>Elder Neal A. Maxwell</a:t>
            </a:r>
            <a:r>
              <a:rPr lang="en-US" sz="1200" dirty="0"/>
              <a:t> prophetically commented:</a:t>
            </a:r>
          </a:p>
          <a:p>
            <a:pPr fontAlgn="base"/>
            <a:r>
              <a:rPr lang="en-US" sz="1200" dirty="0"/>
              <a:t>"Has any generation seen such ominous '</a:t>
            </a:r>
            <a:r>
              <a:rPr lang="en-US" sz="1200" dirty="0" err="1"/>
              <a:t>vapours</a:t>
            </a:r>
            <a:r>
              <a:rPr lang="en-US" sz="1200" dirty="0"/>
              <a:t> of smoke' as ours, with its atomic mushroom clouds over the pathetic pyres of Hiroshima and Nagasaki? (See D&amp;C 45:41; Joel 2:30-31; Matthew 24:24; Acts 2:19.) But, alas, even these may fall short of later fulfillments." (</a:t>
            </a:r>
            <a:r>
              <a:rPr lang="en-US" sz="1200" i="1" dirty="0"/>
              <a:t>If Thou Endure It Well </a:t>
            </a:r>
            <a:r>
              <a:rPr lang="en-US" sz="1200" dirty="0"/>
              <a:t>[Salt Lake City: </a:t>
            </a:r>
            <a:r>
              <a:rPr lang="en-US" sz="1200" dirty="0" err="1"/>
              <a:t>Bookcraft</a:t>
            </a:r>
            <a:r>
              <a:rPr lang="en-US" sz="1200" dirty="0"/>
              <a:t>, 1996], 12.)</a:t>
            </a:r>
          </a:p>
        </p:txBody>
      </p:sp>
      <p:sp>
        <p:nvSpPr>
          <p:cNvPr id="4" name="Rectangle 3"/>
          <p:cNvSpPr/>
          <p:nvPr/>
        </p:nvSpPr>
        <p:spPr>
          <a:xfrm>
            <a:off x="0" y="5170646"/>
            <a:ext cx="6364586" cy="1384995"/>
          </a:xfrm>
          <a:prstGeom prst="rect">
            <a:avLst/>
          </a:prstGeom>
          <a:ln>
            <a:solidFill>
              <a:schemeClr val="tx1"/>
            </a:solidFill>
          </a:ln>
        </p:spPr>
        <p:txBody>
          <a:bodyPr wrap="square">
            <a:spAutoFit/>
          </a:bodyPr>
          <a:lstStyle/>
          <a:p>
            <a:pPr fontAlgn="base"/>
            <a:r>
              <a:rPr lang="en-US" sz="1200" b="1" dirty="0"/>
              <a:t>Concerning King David’s </a:t>
            </a:r>
            <a:r>
              <a:rPr lang="en-US" sz="1200" dirty="0"/>
              <a:t>eternal inheritance, Elder Bruce R. McConkie of the Quorum of the Twelve Apostles taught that David “received the promise that his soul would </a:t>
            </a:r>
            <a:r>
              <a:rPr lang="en-US" sz="1200" b="1" dirty="0"/>
              <a:t>not be left in hell</a:t>
            </a:r>
            <a:r>
              <a:rPr lang="en-US" sz="1200" dirty="0"/>
              <a:t>, that is, he would not be a son of perdition</a:t>
            </a:r>
            <a:r>
              <a:rPr lang="en-US" sz="1200" b="1" dirty="0"/>
              <a:t>, he would not be cast out eternally with the devil and his angels</a:t>
            </a:r>
            <a:r>
              <a:rPr lang="en-US" sz="1200" dirty="0"/>
              <a:t>.</a:t>
            </a:r>
          </a:p>
          <a:p>
            <a:pPr fontAlgn="base"/>
            <a:endParaRPr lang="en-US" sz="1200" dirty="0"/>
          </a:p>
          <a:p>
            <a:pPr fontAlgn="base"/>
            <a:r>
              <a:rPr lang="en-US" sz="1200" dirty="0"/>
              <a:t>Rather, when death and hell deliver up the dead which are in them, he shall come forth from the grave and receive that inheritance which he merits. See Rev. 20:11–15” Elder Bruce R. McConkie (</a:t>
            </a:r>
            <a:r>
              <a:rPr lang="en-US" sz="1200" i="1" dirty="0"/>
              <a:t>Doctrinal New Testament Commentary,</a:t>
            </a:r>
            <a:r>
              <a:rPr lang="en-US" sz="1200" dirty="0"/>
              <a:t>3 vols. [1965–73], 2:39).</a:t>
            </a:r>
          </a:p>
        </p:txBody>
      </p:sp>
      <p:sp>
        <p:nvSpPr>
          <p:cNvPr id="5" name="Rectangle 4"/>
          <p:cNvSpPr/>
          <p:nvPr/>
        </p:nvSpPr>
        <p:spPr>
          <a:xfrm>
            <a:off x="6364586" y="0"/>
            <a:ext cx="5827414" cy="1569660"/>
          </a:xfrm>
          <a:prstGeom prst="rect">
            <a:avLst/>
          </a:prstGeom>
          <a:ln>
            <a:solidFill>
              <a:schemeClr val="tx1"/>
            </a:solidFill>
          </a:ln>
        </p:spPr>
        <p:txBody>
          <a:bodyPr wrap="square">
            <a:spAutoFit/>
          </a:bodyPr>
          <a:lstStyle/>
          <a:p>
            <a:pPr fontAlgn="base"/>
            <a:r>
              <a:rPr lang="en-US" sz="1200" b="1" dirty="0"/>
              <a:t>Pricked in Their Hearts Acts 2:37:</a:t>
            </a:r>
          </a:p>
          <a:p>
            <a:pPr fontAlgn="base"/>
            <a:r>
              <a:rPr lang="en-US" sz="1200" dirty="0"/>
              <a:t>“True conversion comes through the power of the Spirit. When the Spirit touches the heart, hearts are changed. When individuals … feel the Spirit working with them, or when they see the evidence of the Lord’s love and mercy in their lives, they are edified and strengthened spiritually and their faith in Him increases. These experiences with the Spirit follow naturally when a person is willing to experiment upon the word. This is how we come to </a:t>
            </a:r>
            <a:r>
              <a:rPr lang="en-US" sz="1200" i="1" dirty="0"/>
              <a:t>feel</a:t>
            </a:r>
            <a:r>
              <a:rPr lang="en-US" sz="1200" dirty="0"/>
              <a:t> the gospel is true.” Elder Russell M. Nelson (“Now Is the Time,” </a:t>
            </a:r>
            <a:r>
              <a:rPr lang="en-US" sz="1200" i="1" dirty="0"/>
              <a:t>Ensign,</a:t>
            </a:r>
            <a:r>
              <a:rPr lang="en-US" sz="1200" dirty="0"/>
              <a:t> Nov. 2000, 75).</a:t>
            </a:r>
          </a:p>
        </p:txBody>
      </p:sp>
      <p:sp>
        <p:nvSpPr>
          <p:cNvPr id="7" name="Rectangle 6"/>
          <p:cNvSpPr/>
          <p:nvPr/>
        </p:nvSpPr>
        <p:spPr>
          <a:xfrm>
            <a:off x="0" y="3231654"/>
            <a:ext cx="6364586" cy="1938992"/>
          </a:xfrm>
          <a:prstGeom prst="rect">
            <a:avLst/>
          </a:prstGeom>
          <a:ln>
            <a:solidFill>
              <a:schemeClr val="tx1"/>
            </a:solidFill>
          </a:ln>
        </p:spPr>
        <p:txBody>
          <a:bodyPr wrap="square">
            <a:spAutoFit/>
          </a:bodyPr>
          <a:lstStyle/>
          <a:p>
            <a:pPr fontAlgn="base"/>
            <a:r>
              <a:rPr lang="en-US" sz="1200" b="1" dirty="0"/>
              <a:t>King David Acts 2:29-31</a:t>
            </a:r>
          </a:p>
          <a:p>
            <a:pPr fontAlgn="base"/>
            <a:r>
              <a:rPr lang="en-US" sz="1200" dirty="0"/>
              <a:t>"Peter had the keys of eternal judgment. And he saw David in Hell and knew for what reason, and that David would have to remain there until the resurrection at the coming of Christ.</a:t>
            </a:r>
          </a:p>
          <a:p>
            <a:pPr fontAlgn="base"/>
            <a:endParaRPr lang="en-US" sz="1200" dirty="0"/>
          </a:p>
          <a:p>
            <a:pPr fontAlgn="base"/>
            <a:r>
              <a:rPr lang="en-US" sz="1200" dirty="0"/>
              <a:t>"Even David must wait for those times of refreshing [Acts 3:19-20] before he can come forth and his sins be blotted out. For Peter speaking of him says, 'David hath not yet ascended into heaven, for his </a:t>
            </a:r>
            <a:r>
              <a:rPr lang="en-US" sz="1200" dirty="0" err="1"/>
              <a:t>sepulchre</a:t>
            </a:r>
            <a:r>
              <a:rPr lang="en-US" sz="1200" dirty="0"/>
              <a:t> is with us to this day.' His remains were then in the tomb. Now we read that many bodies of the Saints arose at Christ's resurrection, probably all the Saints. But it seems that David did not. Why? Because he had been a murderer." (Kent P. Jackson, comp. and ed., </a:t>
            </a:r>
            <a:r>
              <a:rPr lang="en-US" sz="1200" i="1" dirty="0"/>
              <a:t>Joseph Smith's Commentary on the Bible</a:t>
            </a:r>
            <a:r>
              <a:rPr lang="en-US" sz="1200" dirty="0"/>
              <a:t> [Salt Lake City: Deseret Book Co., 1994], 144.)</a:t>
            </a:r>
          </a:p>
        </p:txBody>
      </p:sp>
      <p:sp>
        <p:nvSpPr>
          <p:cNvPr id="8" name="Rectangle 7"/>
          <p:cNvSpPr/>
          <p:nvPr/>
        </p:nvSpPr>
        <p:spPr>
          <a:xfrm>
            <a:off x="6364586" y="1569660"/>
            <a:ext cx="5827414" cy="4508927"/>
          </a:xfrm>
          <a:prstGeom prst="rect">
            <a:avLst/>
          </a:prstGeom>
          <a:ln>
            <a:solidFill>
              <a:schemeClr val="tx1"/>
            </a:solidFill>
          </a:ln>
        </p:spPr>
        <p:txBody>
          <a:bodyPr wrap="square">
            <a:spAutoFit/>
          </a:bodyPr>
          <a:lstStyle/>
          <a:p>
            <a:pPr fontAlgn="base"/>
            <a:r>
              <a:rPr lang="en-US" sz="1200" b="1" dirty="0"/>
              <a:t>All Things in Common Acts 2:44:</a:t>
            </a:r>
          </a:p>
          <a:p>
            <a:pPr fontAlgn="base"/>
            <a:r>
              <a:rPr lang="en-US" sz="1100" dirty="0"/>
              <a:t>"We hear of this unique arrangement first in the days of Enoch, one of the greatest prophets who ever lived on this earth...He gathered his people together in the city of Enoch, about which the scripture says: 'And the Lord called his people Zion, because they were of one heart and one mind, and dwelt in righteousness; and there was no poor among them.' (Moses 7:18.)</a:t>
            </a:r>
          </a:p>
          <a:p>
            <a:pPr fontAlgn="base"/>
            <a:r>
              <a:rPr lang="en-US" sz="1100" dirty="0"/>
              <a:t>"We might try to imagine a society in which there were no poor, no slums, no idlers, and no sinners. Apparently this idea worked pretty well in the entire city of Enoch, for all its people were eventually translated and taken up into heaven.</a:t>
            </a:r>
          </a:p>
          <a:p>
            <a:pPr fontAlgn="base"/>
            <a:r>
              <a:rPr lang="en-US" sz="1100" dirty="0"/>
              <a:t>"This economic order was also practiced for a time in the days of Jesus. In Acts 2:44 we find this reference: 'And all that believed were together, and had all things common.' The scripture also says: 'And the multitude of them that believed were of one heart and of one soul: neither said any of them that ought of the things which he possessed was his own, but they had all things common.' (Acts 4:32.)</a:t>
            </a:r>
          </a:p>
          <a:p>
            <a:pPr fontAlgn="base"/>
            <a:r>
              <a:rPr lang="en-US" sz="1100" dirty="0"/>
              <a:t>"There was also a period of great righteousness among the Nephites. Of them the record says: 'And they had all things common among them; therefore there were not rich and poor, bond and free, but they were all made free, and partakers of the heavenly gift.' (4 Ne. 1:3)</a:t>
            </a:r>
          </a:p>
          <a:p>
            <a:pPr fontAlgn="base"/>
            <a:r>
              <a:rPr lang="en-US" sz="1100" dirty="0"/>
              <a:t>"This program would mean a utopia among us if we had the righteousness and self-control to make it work...But because of human weaknesses, this system has never seemed to work very well for very long. We have too much selfishness and too many idlers to make any common program work very well. There are too many people who want to take more out of life than they put in.</a:t>
            </a:r>
          </a:p>
          <a:p>
            <a:pPr fontAlgn="base"/>
            <a:r>
              <a:rPr lang="en-US" sz="1100" dirty="0"/>
              <a:t>"To make this higher law really work, everyone would need to be ambitious, virtuous, and love his neighbor as himself. It would be necessary for each one to live as near to the top of his condition as possible. Because we haven't been able to qualify for the United Order, the Lord has instituted some lesser laws, including tithing, fast offerings, and other welfare programs. However, because of our personal weaknesses and lack of faith, even these lesser laws are not obeyed very well." Sterling W. Sill (</a:t>
            </a:r>
            <a:r>
              <a:rPr lang="en-US" sz="1100" i="1" dirty="0"/>
              <a:t>The Wealth of Wisdom</a:t>
            </a:r>
            <a:r>
              <a:rPr lang="en-US" sz="1100" dirty="0"/>
              <a:t>[Salt Lake City: Deseret Book Co., 1977], 208 - 210.)</a:t>
            </a:r>
          </a:p>
        </p:txBody>
      </p:sp>
    </p:spTree>
    <p:extLst>
      <p:ext uri="{BB962C8B-B14F-4D97-AF65-F5344CB8AC3E}">
        <p14:creationId xmlns:p14="http://schemas.microsoft.com/office/powerpoint/2010/main" val="2902183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3663505"/>
              </p:ext>
            </p:extLst>
          </p:nvPr>
        </p:nvGraphicFramePr>
        <p:xfrm>
          <a:off x="174173" y="108854"/>
          <a:ext cx="3799113" cy="6480996"/>
        </p:xfrm>
        <a:graphic>
          <a:graphicData uri="http://schemas.openxmlformats.org/drawingml/2006/table">
            <a:tbl>
              <a:tblPr firstRow="1" bandRow="1">
                <a:tableStyleId>{5940675A-B579-460E-94D1-54222C63F5DA}</a:tableStyleId>
              </a:tblPr>
              <a:tblGrid>
                <a:gridCol w="2590798">
                  <a:extLst>
                    <a:ext uri="{9D8B030D-6E8A-4147-A177-3AD203B41FA5}">
                      <a16:colId xmlns:a16="http://schemas.microsoft.com/office/drawing/2014/main" val="20000"/>
                    </a:ext>
                  </a:extLst>
                </a:gridCol>
                <a:gridCol w="1208315">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dirty="0">
                          <a:solidFill>
                            <a:srgbClr val="434444"/>
                          </a:solidFill>
                          <a:effectLst/>
                        </a:rPr>
                        <a:t>Kingdom to Be Restored to Israel</a:t>
                      </a:r>
                    </a:p>
                  </a:txBody>
                  <a:tcPr marL="95250" marR="95250" marT="66675" marB="66675" anchor="ctr"/>
                </a:tc>
                <a:tc>
                  <a:txBody>
                    <a:bodyPr/>
                    <a:lstStyle/>
                    <a:p>
                      <a:pPr algn="l" fontAlgn="base"/>
                      <a:r>
                        <a:rPr lang="en-US" sz="1200" dirty="0">
                          <a:solidFill>
                            <a:srgbClr val="434444"/>
                          </a:solidFill>
                          <a:effectLst/>
                        </a:rPr>
                        <a:t>1:1–8</a:t>
                      </a:r>
                    </a:p>
                  </a:txBody>
                  <a:tcPr marL="95250" marR="95250" marT="66675" marB="66675" anchor="ctr"/>
                </a:tc>
                <a:extLst>
                  <a:ext uri="{0D108BD9-81ED-4DB2-BD59-A6C34878D82A}">
                    <a16:rowId xmlns:a16="http://schemas.microsoft.com/office/drawing/2014/main" val="10001"/>
                  </a:ext>
                </a:extLst>
              </a:tr>
              <a:tr h="373713">
                <a:tc>
                  <a:txBody>
                    <a:bodyPr/>
                    <a:lstStyle/>
                    <a:p>
                      <a:pPr algn="l" fontAlgn="base"/>
                      <a:r>
                        <a:rPr lang="en-US" sz="1200">
                          <a:solidFill>
                            <a:srgbClr val="434444"/>
                          </a:solidFill>
                          <a:effectLst/>
                        </a:rPr>
                        <a:t>Mount of Olives:</a:t>
                      </a:r>
                    </a:p>
                    <a:p>
                      <a:pPr algn="l" fontAlgn="base"/>
                      <a:r>
                        <a:rPr lang="en-US" sz="1200">
                          <a:solidFill>
                            <a:srgbClr val="434444"/>
                          </a:solidFill>
                          <a:effectLst/>
                        </a:rPr>
                        <a:t>Christ Ascends to Heaven</a:t>
                      </a:r>
                    </a:p>
                  </a:txBody>
                  <a:tcPr marL="95250" marR="95250" marT="66675" marB="66675" anchor="ctr"/>
                </a:tc>
                <a:tc>
                  <a:txBody>
                    <a:bodyPr/>
                    <a:lstStyle/>
                    <a:p>
                      <a:pPr algn="l" fontAlgn="base"/>
                      <a:r>
                        <a:rPr lang="en-US" sz="1200">
                          <a:solidFill>
                            <a:srgbClr val="434444"/>
                          </a:solidFill>
                          <a:effectLst/>
                        </a:rPr>
                        <a:t>1:9–14</a:t>
                      </a:r>
                    </a:p>
                  </a:txBody>
                  <a:tcPr marL="95250" marR="95250" marT="66675" marB="66675" anchor="ct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Jerusalem:</a:t>
                      </a:r>
                    </a:p>
                    <a:p>
                      <a:pPr algn="l" fontAlgn="base"/>
                      <a:r>
                        <a:rPr lang="en-US" sz="1200">
                          <a:solidFill>
                            <a:srgbClr val="434444"/>
                          </a:solidFill>
                          <a:effectLst/>
                        </a:rPr>
                        <a:t>Apostles Choose Successor to Judas</a:t>
                      </a:r>
                    </a:p>
                  </a:txBody>
                  <a:tcPr marL="95250" marR="95250" marT="66675" marB="66675" anchor="ctr"/>
                </a:tc>
                <a:tc>
                  <a:txBody>
                    <a:bodyPr/>
                    <a:lstStyle/>
                    <a:p>
                      <a:pPr algn="l" fontAlgn="base"/>
                      <a:r>
                        <a:rPr lang="en-US" sz="1200">
                          <a:solidFill>
                            <a:srgbClr val="434444"/>
                          </a:solidFill>
                          <a:effectLst/>
                        </a:rPr>
                        <a:t>1:15–26</a:t>
                      </a:r>
                    </a:p>
                  </a:txBody>
                  <a:tcPr marL="95250" marR="95250" marT="66675" marB="66675" anchor="ctr"/>
                </a:tc>
                <a:extLst>
                  <a:ext uri="{0D108BD9-81ED-4DB2-BD59-A6C34878D82A}">
                    <a16:rowId xmlns:a16="http://schemas.microsoft.com/office/drawing/2014/main" val="10003"/>
                  </a:ext>
                </a:extLst>
              </a:tr>
              <a:tr h="373713">
                <a:tc>
                  <a:txBody>
                    <a:bodyPr/>
                    <a:lstStyle/>
                    <a:p>
                      <a:pPr algn="l" fontAlgn="base"/>
                      <a:r>
                        <a:rPr lang="en-US" sz="1200" dirty="0">
                          <a:solidFill>
                            <a:srgbClr val="434444"/>
                          </a:solidFill>
                          <a:effectLst/>
                        </a:rPr>
                        <a:t>The </a:t>
                      </a:r>
                      <a:r>
                        <a:rPr lang="en-US" sz="1200" u="none" strike="noStrike" dirty="0">
                          <a:solidFill>
                            <a:srgbClr val="2F393A"/>
                          </a:solidFill>
                          <a:effectLst/>
                        </a:rPr>
                        <a:t>Holy Ghost</a:t>
                      </a:r>
                      <a:r>
                        <a:rPr lang="en-US" sz="1200" dirty="0">
                          <a:solidFill>
                            <a:srgbClr val="434444"/>
                          </a:solidFill>
                          <a:effectLst/>
                        </a:rPr>
                        <a:t> and the Day of Pentecost</a:t>
                      </a:r>
                    </a:p>
                  </a:txBody>
                  <a:tcPr marL="95250" marR="95250" marT="66675" marB="66675" anchor="ctr">
                    <a:solidFill>
                      <a:schemeClr val="accent5">
                        <a:lumMod val="40000"/>
                        <a:lumOff val="60000"/>
                      </a:schemeClr>
                    </a:solidFill>
                  </a:tcPr>
                </a:tc>
                <a:tc>
                  <a:txBody>
                    <a:bodyPr/>
                    <a:lstStyle/>
                    <a:p>
                      <a:pPr algn="l" fontAlgn="base"/>
                      <a:r>
                        <a:rPr lang="en-US" sz="1200">
                          <a:solidFill>
                            <a:srgbClr val="434444"/>
                          </a:solidFill>
                          <a:effectLst/>
                        </a:rPr>
                        <a:t>2:1–21</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04"/>
                  </a:ext>
                </a:extLst>
              </a:tr>
              <a:tr h="373713">
                <a:tc>
                  <a:txBody>
                    <a:bodyPr/>
                    <a:lstStyle/>
                    <a:p>
                      <a:pPr algn="l" fontAlgn="base"/>
                      <a:r>
                        <a:rPr lang="en-US" sz="1200" dirty="0">
                          <a:solidFill>
                            <a:srgbClr val="434444"/>
                          </a:solidFill>
                          <a:effectLst/>
                        </a:rPr>
                        <a:t>Peter Testifies of Jesus’ </a:t>
                      </a:r>
                      <a:r>
                        <a:rPr lang="en-US" sz="1200" u="none" strike="noStrike" dirty="0">
                          <a:solidFill>
                            <a:srgbClr val="2F393A"/>
                          </a:solidFill>
                          <a:effectLst/>
                        </a:rPr>
                        <a:t>Resurrection</a:t>
                      </a:r>
                      <a:endParaRPr lang="en-US" sz="1200" dirty="0">
                        <a:solidFill>
                          <a:srgbClr val="434444"/>
                        </a:solidFill>
                        <a:effectLst/>
                      </a:endParaRPr>
                    </a:p>
                  </a:txBody>
                  <a:tcPr marL="95250" marR="95250" marT="66675" marB="66675" anchor="ctr">
                    <a:solidFill>
                      <a:schemeClr val="accent5">
                        <a:lumMod val="40000"/>
                        <a:lumOff val="60000"/>
                      </a:schemeClr>
                    </a:solidFill>
                  </a:tcPr>
                </a:tc>
                <a:tc>
                  <a:txBody>
                    <a:bodyPr/>
                    <a:lstStyle/>
                    <a:p>
                      <a:pPr algn="l" fontAlgn="base"/>
                      <a:r>
                        <a:rPr lang="en-US" sz="1200" dirty="0">
                          <a:solidFill>
                            <a:srgbClr val="434444"/>
                          </a:solidFill>
                          <a:effectLst/>
                        </a:rPr>
                        <a:t>2:22–36</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05"/>
                  </a:ext>
                </a:extLst>
              </a:tr>
              <a:tr h="373713">
                <a:tc>
                  <a:txBody>
                    <a:bodyPr/>
                    <a:lstStyle/>
                    <a:p>
                      <a:pPr algn="l" fontAlgn="base"/>
                      <a:r>
                        <a:rPr lang="en-US" sz="1200" dirty="0">
                          <a:solidFill>
                            <a:srgbClr val="434444"/>
                          </a:solidFill>
                          <a:effectLst/>
                        </a:rPr>
                        <a:t>How to Gain Salvation</a:t>
                      </a:r>
                    </a:p>
                  </a:txBody>
                  <a:tcPr marL="95250" marR="95250" marT="66675" marB="66675" anchor="ctr">
                    <a:solidFill>
                      <a:schemeClr val="accent5">
                        <a:lumMod val="40000"/>
                        <a:lumOff val="60000"/>
                      </a:schemeClr>
                    </a:solidFill>
                  </a:tcPr>
                </a:tc>
                <a:tc>
                  <a:txBody>
                    <a:bodyPr/>
                    <a:lstStyle/>
                    <a:p>
                      <a:pPr algn="l" fontAlgn="base"/>
                      <a:r>
                        <a:rPr lang="en-US" sz="1200" dirty="0">
                          <a:solidFill>
                            <a:srgbClr val="434444"/>
                          </a:solidFill>
                          <a:effectLst/>
                        </a:rPr>
                        <a:t>2:37–40</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06"/>
                  </a:ext>
                </a:extLst>
              </a:tr>
              <a:tr h="373713">
                <a:tc>
                  <a:txBody>
                    <a:bodyPr/>
                    <a:lstStyle/>
                    <a:p>
                      <a:pPr algn="l" fontAlgn="base"/>
                      <a:r>
                        <a:rPr lang="en-US" sz="1200">
                          <a:solidFill>
                            <a:srgbClr val="434444"/>
                          </a:solidFill>
                          <a:effectLst/>
                        </a:rPr>
                        <a:t>All Things in Common</a:t>
                      </a:r>
                    </a:p>
                  </a:txBody>
                  <a:tcPr marL="95250" marR="95250" marT="66675" marB="66675" anchor="ctr">
                    <a:solidFill>
                      <a:schemeClr val="accent5">
                        <a:lumMod val="40000"/>
                        <a:lumOff val="60000"/>
                      </a:schemeClr>
                    </a:solidFill>
                  </a:tcPr>
                </a:tc>
                <a:tc>
                  <a:txBody>
                    <a:bodyPr/>
                    <a:lstStyle/>
                    <a:p>
                      <a:pPr algn="l" fontAlgn="base"/>
                      <a:r>
                        <a:rPr lang="en-US" sz="1200" dirty="0">
                          <a:solidFill>
                            <a:srgbClr val="434444"/>
                          </a:solidFill>
                          <a:effectLst/>
                        </a:rPr>
                        <a:t>2:41–47</a:t>
                      </a:r>
                    </a:p>
                  </a:txBody>
                  <a:tcPr marL="95250" marR="95250" marT="66675" marB="66675" anchor="ctr">
                    <a:solidFill>
                      <a:schemeClr val="accent5">
                        <a:lumMod val="40000"/>
                        <a:lumOff val="60000"/>
                      </a:schemeClr>
                    </a:solidFill>
                  </a:tcPr>
                </a:tc>
                <a:extLst>
                  <a:ext uri="{0D108BD9-81ED-4DB2-BD59-A6C34878D82A}">
                    <a16:rowId xmlns:a16="http://schemas.microsoft.com/office/drawing/2014/main" val="10007"/>
                  </a:ext>
                </a:extLst>
              </a:tr>
              <a:tr h="373713">
                <a:tc>
                  <a:txBody>
                    <a:bodyPr/>
                    <a:lstStyle/>
                    <a:p>
                      <a:pPr algn="l" fontAlgn="base"/>
                      <a:r>
                        <a:rPr lang="en-US" sz="1200" dirty="0">
                          <a:solidFill>
                            <a:srgbClr val="434444"/>
                          </a:solidFill>
                          <a:effectLst/>
                        </a:rPr>
                        <a:t>Peter Heals Man Lame from Birth</a:t>
                      </a:r>
                    </a:p>
                  </a:txBody>
                  <a:tcPr marL="95250" marR="95250" marT="66675" marB="66675" anchor="ctr">
                    <a:noFill/>
                  </a:tcPr>
                </a:tc>
                <a:tc>
                  <a:txBody>
                    <a:bodyPr/>
                    <a:lstStyle/>
                    <a:p>
                      <a:pPr algn="l" fontAlgn="base"/>
                      <a:r>
                        <a:rPr lang="en-US" sz="1200">
                          <a:solidFill>
                            <a:srgbClr val="434444"/>
                          </a:solidFill>
                          <a:effectLst/>
                        </a:rPr>
                        <a:t>3:1–16</a:t>
                      </a:r>
                    </a:p>
                  </a:txBody>
                  <a:tcPr marL="95250" marR="95250" marT="66675" marB="66675" anchor="ctr">
                    <a:noFill/>
                  </a:tcPr>
                </a:tc>
                <a:extLst>
                  <a:ext uri="{0D108BD9-81ED-4DB2-BD59-A6C34878D82A}">
                    <a16:rowId xmlns:a16="http://schemas.microsoft.com/office/drawing/2014/main" val="10008"/>
                  </a:ext>
                </a:extLst>
              </a:tr>
              <a:tr h="373713">
                <a:tc>
                  <a:txBody>
                    <a:bodyPr/>
                    <a:lstStyle/>
                    <a:p>
                      <a:pPr algn="l" fontAlgn="base"/>
                      <a:r>
                        <a:rPr lang="en-US" sz="1200">
                          <a:solidFill>
                            <a:srgbClr val="434444"/>
                          </a:solidFill>
                          <a:effectLst/>
                        </a:rPr>
                        <a:t>Age of Restoration Is Prior to Christ’s Second Coming</a:t>
                      </a:r>
                    </a:p>
                  </a:txBody>
                  <a:tcPr marL="95250" marR="95250" marT="66675" marB="66675" anchor="ctr">
                    <a:noFill/>
                  </a:tcPr>
                </a:tc>
                <a:tc>
                  <a:txBody>
                    <a:bodyPr/>
                    <a:lstStyle/>
                    <a:p>
                      <a:pPr algn="l" fontAlgn="base"/>
                      <a:r>
                        <a:rPr lang="en-US" sz="1200" dirty="0">
                          <a:solidFill>
                            <a:srgbClr val="434444"/>
                          </a:solidFill>
                          <a:effectLst/>
                        </a:rPr>
                        <a:t>3:17–24</a:t>
                      </a:r>
                    </a:p>
                  </a:txBody>
                  <a:tcPr marL="95250" marR="95250" marT="66675" marB="66675" anchor="ctr">
                    <a:noFill/>
                  </a:tcP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The Children of the Covenant</a:t>
                      </a:r>
                    </a:p>
                  </a:txBody>
                  <a:tcPr marL="95250" marR="95250" marT="66675" marB="66675" anchor="ctr">
                    <a:noFill/>
                  </a:tcPr>
                </a:tc>
                <a:tc>
                  <a:txBody>
                    <a:bodyPr/>
                    <a:lstStyle/>
                    <a:p>
                      <a:pPr algn="l" fontAlgn="base"/>
                      <a:r>
                        <a:rPr lang="en-US" sz="1200" dirty="0">
                          <a:solidFill>
                            <a:srgbClr val="434444"/>
                          </a:solidFill>
                          <a:effectLst/>
                        </a:rPr>
                        <a:t>3:25, 26</a:t>
                      </a:r>
                    </a:p>
                  </a:txBody>
                  <a:tcPr marL="95250" marR="95250" marT="66675" marB="66675" anchor="ctr">
                    <a:noFill/>
                  </a:tcPr>
                </a:tc>
                <a:extLst>
                  <a:ext uri="{0D108BD9-81ED-4DB2-BD59-A6C34878D82A}">
                    <a16:rowId xmlns:a16="http://schemas.microsoft.com/office/drawing/2014/main" val="10010"/>
                  </a:ext>
                </a:extLst>
              </a:tr>
              <a:tr h="373713">
                <a:tc>
                  <a:txBody>
                    <a:bodyPr/>
                    <a:lstStyle/>
                    <a:p>
                      <a:pPr algn="l" fontAlgn="base"/>
                      <a:r>
                        <a:rPr lang="en-US" sz="1200">
                          <a:solidFill>
                            <a:srgbClr val="434444"/>
                          </a:solidFill>
                          <a:effectLst/>
                        </a:rPr>
                        <a:t>Salvation Comes Only Through Christ</a:t>
                      </a:r>
                    </a:p>
                  </a:txBody>
                  <a:tcPr marL="95250" marR="95250" marT="66675" marB="66675" anchor="ctr"/>
                </a:tc>
                <a:tc>
                  <a:txBody>
                    <a:bodyPr/>
                    <a:lstStyle/>
                    <a:p>
                      <a:pPr algn="l" fontAlgn="base"/>
                      <a:r>
                        <a:rPr lang="en-US" sz="1200">
                          <a:solidFill>
                            <a:srgbClr val="434444"/>
                          </a:solidFill>
                          <a:effectLst/>
                        </a:rPr>
                        <a:t>4:1–12</a:t>
                      </a:r>
                    </a:p>
                  </a:txBody>
                  <a:tcPr marL="95250" marR="95250" marT="66675" marB="66675" anchor="ctr"/>
                </a:tc>
                <a:extLst>
                  <a:ext uri="{0D108BD9-81ED-4DB2-BD59-A6C34878D82A}">
                    <a16:rowId xmlns:a16="http://schemas.microsoft.com/office/drawing/2014/main" val="10011"/>
                  </a:ext>
                </a:extLst>
              </a:tr>
              <a:tr h="373713">
                <a:tc>
                  <a:txBody>
                    <a:bodyPr/>
                    <a:lstStyle/>
                    <a:p>
                      <a:pPr algn="l" fontAlgn="base"/>
                      <a:r>
                        <a:rPr lang="en-US" sz="1200">
                          <a:solidFill>
                            <a:srgbClr val="434444"/>
                          </a:solidFill>
                          <a:effectLst/>
                        </a:rPr>
                        <a:t>Sadducees Seek to Silence Apostles</a:t>
                      </a:r>
                    </a:p>
                  </a:txBody>
                  <a:tcPr marL="95250" marR="95250" marT="66675" marB="66675" anchor="ctr"/>
                </a:tc>
                <a:tc>
                  <a:txBody>
                    <a:bodyPr/>
                    <a:lstStyle/>
                    <a:p>
                      <a:pPr algn="l" fontAlgn="base"/>
                      <a:r>
                        <a:rPr lang="en-US" sz="1200">
                          <a:solidFill>
                            <a:srgbClr val="434444"/>
                          </a:solidFill>
                          <a:effectLst/>
                        </a:rPr>
                        <a:t>4:13–22</a:t>
                      </a:r>
                    </a:p>
                  </a:txBody>
                  <a:tcPr marL="95250" marR="95250" marT="66675" marB="66675" anchor="ctr"/>
                </a:tc>
                <a:extLst>
                  <a:ext uri="{0D108BD9-81ED-4DB2-BD59-A6C34878D82A}">
                    <a16:rowId xmlns:a16="http://schemas.microsoft.com/office/drawing/2014/main" val="10012"/>
                  </a:ext>
                </a:extLst>
              </a:tr>
              <a:tr h="373713">
                <a:tc>
                  <a:txBody>
                    <a:bodyPr/>
                    <a:lstStyle/>
                    <a:p>
                      <a:pPr algn="l" fontAlgn="base"/>
                      <a:r>
                        <a:rPr lang="en-US" sz="1200">
                          <a:solidFill>
                            <a:srgbClr val="434444"/>
                          </a:solidFill>
                          <a:effectLst/>
                        </a:rPr>
                        <a:t>Saints Glory in Testimony of Jesus</a:t>
                      </a:r>
                    </a:p>
                  </a:txBody>
                  <a:tcPr marL="95250" marR="95250" marT="66675" marB="66675" anchor="ctr"/>
                </a:tc>
                <a:tc>
                  <a:txBody>
                    <a:bodyPr/>
                    <a:lstStyle/>
                    <a:p>
                      <a:pPr algn="l" fontAlgn="base"/>
                      <a:r>
                        <a:rPr lang="en-US" sz="1200">
                          <a:solidFill>
                            <a:srgbClr val="434444"/>
                          </a:solidFill>
                          <a:effectLst/>
                        </a:rPr>
                        <a:t>4:23–31</a:t>
                      </a:r>
                    </a:p>
                  </a:txBody>
                  <a:tcPr marL="95250" marR="95250" marT="66675" marB="66675" anchor="ct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Saints Practice United Order</a:t>
                      </a:r>
                    </a:p>
                  </a:txBody>
                  <a:tcPr marL="95250" marR="95250" marT="66675" marB="66675" anchor="ctr"/>
                </a:tc>
                <a:tc>
                  <a:txBody>
                    <a:bodyPr/>
                    <a:lstStyle/>
                    <a:p>
                      <a:pPr algn="l" fontAlgn="base"/>
                      <a:r>
                        <a:rPr lang="en-US" sz="1200">
                          <a:solidFill>
                            <a:srgbClr val="434444"/>
                          </a:solidFill>
                          <a:effectLst/>
                        </a:rPr>
                        <a:t>4:32–37</a:t>
                      </a:r>
                    </a:p>
                  </a:txBody>
                  <a:tcPr marL="95250" marR="95250" marT="66675" marB="66675" anchor="ct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Fate of Deceivers</a:t>
                      </a:r>
                    </a:p>
                  </a:txBody>
                  <a:tcPr marL="95250" marR="95250" marT="66675" marB="66675" anchor="ctr"/>
                </a:tc>
                <a:tc>
                  <a:txBody>
                    <a:bodyPr/>
                    <a:lstStyle/>
                    <a:p>
                      <a:pPr algn="l" fontAlgn="base"/>
                      <a:r>
                        <a:rPr lang="en-US" sz="1200" dirty="0">
                          <a:solidFill>
                            <a:srgbClr val="434444"/>
                          </a:solidFill>
                          <a:effectLst/>
                        </a:rPr>
                        <a:t>5:1–11</a:t>
                      </a:r>
                    </a:p>
                  </a:txBody>
                  <a:tcPr marL="95250" marR="95250" marT="66675" marB="66675" anchor="ctr"/>
                </a:tc>
                <a:extLst>
                  <a:ext uri="{0D108BD9-81ED-4DB2-BD59-A6C34878D82A}">
                    <a16:rowId xmlns:a16="http://schemas.microsoft.com/office/drawing/2014/main" val="10015"/>
                  </a:ext>
                </a:extLst>
              </a:tr>
            </a:tbl>
          </a:graphicData>
        </a:graphic>
      </p:graphicFrame>
      <p:graphicFrame>
        <p:nvGraphicFramePr>
          <p:cNvPr id="3" name="Table 2"/>
          <p:cNvGraphicFramePr>
            <a:graphicFrameLocks noGrp="1"/>
          </p:cNvGraphicFramePr>
          <p:nvPr/>
        </p:nvGraphicFramePr>
        <p:xfrm>
          <a:off x="3973286" y="108854"/>
          <a:ext cx="3799113" cy="6480996"/>
        </p:xfrm>
        <a:graphic>
          <a:graphicData uri="http://schemas.openxmlformats.org/drawingml/2006/table">
            <a:tbl>
              <a:tblPr firstRow="1" bandRow="1">
                <a:tableStyleId>{5940675A-B579-460E-94D1-54222C63F5DA}</a:tableStyleId>
              </a:tblPr>
              <a:tblGrid>
                <a:gridCol w="2754085">
                  <a:extLst>
                    <a:ext uri="{9D8B030D-6E8A-4147-A177-3AD203B41FA5}">
                      <a16:colId xmlns:a16="http://schemas.microsoft.com/office/drawing/2014/main" val="20000"/>
                    </a:ext>
                  </a:extLst>
                </a:gridCol>
                <a:gridCol w="1045028">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a:solidFill>
                            <a:srgbClr val="434444"/>
                          </a:solidFill>
                          <a:effectLst/>
                        </a:rPr>
                        <a:t>Apostles Continue Miracles of Jesus</a:t>
                      </a:r>
                    </a:p>
                  </a:txBody>
                  <a:tcPr marL="95250" marR="95250" marT="66675" marB="66675" anchor="ctr"/>
                </a:tc>
                <a:tc>
                  <a:txBody>
                    <a:bodyPr/>
                    <a:lstStyle/>
                    <a:p>
                      <a:pPr algn="l" fontAlgn="base"/>
                      <a:r>
                        <a:rPr lang="en-US" sz="1200" dirty="0">
                          <a:solidFill>
                            <a:srgbClr val="434444"/>
                          </a:solidFill>
                          <a:effectLst/>
                        </a:rPr>
                        <a:t>5:12–16</a:t>
                      </a:r>
                    </a:p>
                  </a:txBody>
                  <a:tcPr marL="95250" marR="95250" marT="66675" marB="66675" anchor="ctr"/>
                </a:tc>
                <a:extLst>
                  <a:ext uri="{0D108BD9-81ED-4DB2-BD59-A6C34878D82A}">
                    <a16:rowId xmlns:a16="http://schemas.microsoft.com/office/drawing/2014/main" val="10001"/>
                  </a:ext>
                </a:extLst>
              </a:tr>
              <a:tr h="373713">
                <a:tc>
                  <a:txBody>
                    <a:bodyPr/>
                    <a:lstStyle/>
                    <a:p>
                      <a:pPr algn="l" fontAlgn="base"/>
                      <a:r>
                        <a:rPr lang="en-US" sz="1200">
                          <a:solidFill>
                            <a:srgbClr val="434444"/>
                          </a:solidFill>
                          <a:effectLst/>
                        </a:rPr>
                        <a:t>Angels Deliver Apostles from Prison</a:t>
                      </a:r>
                    </a:p>
                  </a:txBody>
                  <a:tcPr marL="95250" marR="95250" marT="66675" marB="66675" anchor="ctr"/>
                </a:tc>
                <a:tc>
                  <a:txBody>
                    <a:bodyPr/>
                    <a:lstStyle/>
                    <a:p>
                      <a:pPr algn="l" fontAlgn="base"/>
                      <a:r>
                        <a:rPr lang="en-US" sz="1200">
                          <a:solidFill>
                            <a:srgbClr val="434444"/>
                          </a:solidFill>
                          <a:effectLst/>
                        </a:rPr>
                        <a:t>5:17–26</a:t>
                      </a:r>
                    </a:p>
                  </a:txBody>
                  <a:tcPr marL="95250" marR="95250" marT="66675" marB="66675" anchor="ct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Apostles Testify of Christ</a:t>
                      </a:r>
                    </a:p>
                  </a:txBody>
                  <a:tcPr marL="95250" marR="95250" marT="66675" marB="66675" anchor="ctr"/>
                </a:tc>
                <a:tc>
                  <a:txBody>
                    <a:bodyPr/>
                    <a:lstStyle/>
                    <a:p>
                      <a:pPr algn="l" fontAlgn="base"/>
                      <a:r>
                        <a:rPr lang="en-US" sz="1200">
                          <a:solidFill>
                            <a:srgbClr val="434444"/>
                          </a:solidFill>
                          <a:effectLst/>
                        </a:rPr>
                        <a:t>5:27–32</a:t>
                      </a:r>
                    </a:p>
                  </a:txBody>
                  <a:tcPr marL="95250" marR="95250" marT="66675" marB="66675" anchor="ctr"/>
                </a:tc>
                <a:extLst>
                  <a:ext uri="{0D108BD9-81ED-4DB2-BD59-A6C34878D82A}">
                    <a16:rowId xmlns:a16="http://schemas.microsoft.com/office/drawing/2014/main" val="10003"/>
                  </a:ext>
                </a:extLst>
              </a:tr>
              <a:tr h="373713">
                <a:tc>
                  <a:txBody>
                    <a:bodyPr/>
                    <a:lstStyle/>
                    <a:p>
                      <a:pPr algn="l" fontAlgn="base"/>
                      <a:r>
                        <a:rPr lang="en-US" sz="1200">
                          <a:solidFill>
                            <a:srgbClr val="434444"/>
                          </a:solidFill>
                          <a:effectLst/>
                        </a:rPr>
                        <a:t>Persecution Is Not of God</a:t>
                      </a:r>
                    </a:p>
                  </a:txBody>
                  <a:tcPr marL="95250" marR="95250" marT="66675" marB="66675" anchor="ctr"/>
                </a:tc>
                <a:tc>
                  <a:txBody>
                    <a:bodyPr/>
                    <a:lstStyle/>
                    <a:p>
                      <a:pPr algn="l" fontAlgn="base"/>
                      <a:r>
                        <a:rPr lang="en-US" sz="1200">
                          <a:solidFill>
                            <a:srgbClr val="434444"/>
                          </a:solidFill>
                          <a:effectLst/>
                        </a:rPr>
                        <a:t>5:33–42</a:t>
                      </a:r>
                    </a:p>
                  </a:txBody>
                  <a:tcPr marL="95250" marR="95250" marT="66675" marB="66675" anchor="ctr"/>
                </a:tc>
                <a:extLst>
                  <a:ext uri="{0D108BD9-81ED-4DB2-BD59-A6C34878D82A}">
                    <a16:rowId xmlns:a16="http://schemas.microsoft.com/office/drawing/2014/main" val="10004"/>
                  </a:ext>
                </a:extLst>
              </a:tr>
              <a:tr h="373713">
                <a:tc>
                  <a:txBody>
                    <a:bodyPr/>
                    <a:lstStyle/>
                    <a:p>
                      <a:pPr algn="l" fontAlgn="base"/>
                      <a:r>
                        <a:rPr lang="en-US" sz="1200">
                          <a:solidFill>
                            <a:srgbClr val="434444"/>
                          </a:solidFill>
                          <a:effectLst/>
                        </a:rPr>
                        <a:t>Seven Chosen to Assist Apostles</a:t>
                      </a:r>
                    </a:p>
                  </a:txBody>
                  <a:tcPr marL="95250" marR="95250" marT="66675" marB="66675" anchor="ctr"/>
                </a:tc>
                <a:tc>
                  <a:txBody>
                    <a:bodyPr/>
                    <a:lstStyle/>
                    <a:p>
                      <a:pPr algn="l" fontAlgn="base"/>
                      <a:r>
                        <a:rPr lang="en-US" sz="1200">
                          <a:solidFill>
                            <a:srgbClr val="434444"/>
                          </a:solidFill>
                          <a:effectLst/>
                        </a:rPr>
                        <a:t>6:1–6</a:t>
                      </a:r>
                    </a:p>
                  </a:txBody>
                  <a:tcPr marL="95250" marR="95250" marT="66675" marB="66675" anchor="ctr"/>
                </a:tc>
                <a:extLst>
                  <a:ext uri="{0D108BD9-81ED-4DB2-BD59-A6C34878D82A}">
                    <a16:rowId xmlns:a16="http://schemas.microsoft.com/office/drawing/2014/main" val="10005"/>
                  </a:ext>
                </a:extLst>
              </a:tr>
              <a:tr h="373713">
                <a:tc>
                  <a:txBody>
                    <a:bodyPr/>
                    <a:lstStyle/>
                    <a:p>
                      <a:pPr algn="l" fontAlgn="base"/>
                      <a:r>
                        <a:rPr lang="en-US" sz="1200">
                          <a:solidFill>
                            <a:srgbClr val="434444"/>
                          </a:solidFill>
                          <a:effectLst/>
                        </a:rPr>
                        <a:t>Stephen Transfigured Before the Sanhedrin</a:t>
                      </a:r>
                    </a:p>
                  </a:txBody>
                  <a:tcPr marL="95250" marR="95250" marT="66675" marB="66675" anchor="ctr"/>
                </a:tc>
                <a:tc>
                  <a:txBody>
                    <a:bodyPr/>
                    <a:lstStyle/>
                    <a:p>
                      <a:pPr algn="l" fontAlgn="base"/>
                      <a:r>
                        <a:rPr lang="en-US" sz="1200">
                          <a:solidFill>
                            <a:srgbClr val="434444"/>
                          </a:solidFill>
                          <a:effectLst/>
                        </a:rPr>
                        <a:t>6:7–15</a:t>
                      </a:r>
                    </a:p>
                  </a:txBody>
                  <a:tcPr marL="95250" marR="95250" marT="66675" marB="66675" anchor="ctr"/>
                </a:tc>
                <a:extLst>
                  <a:ext uri="{0D108BD9-81ED-4DB2-BD59-A6C34878D82A}">
                    <a16:rowId xmlns:a16="http://schemas.microsoft.com/office/drawing/2014/main" val="10006"/>
                  </a:ext>
                </a:extLst>
              </a:tr>
              <a:tr h="373713">
                <a:tc>
                  <a:txBody>
                    <a:bodyPr/>
                    <a:lstStyle/>
                    <a:p>
                      <a:pPr algn="l" fontAlgn="base"/>
                      <a:r>
                        <a:rPr lang="en-US" sz="1200">
                          <a:solidFill>
                            <a:srgbClr val="434444"/>
                          </a:solidFill>
                          <a:effectLst/>
                        </a:rPr>
                        <a:t>Stephen Preaches about Israel</a:t>
                      </a:r>
                    </a:p>
                  </a:txBody>
                  <a:tcPr marL="95250" marR="95250" marT="66675" marB="66675" anchor="ctr"/>
                </a:tc>
                <a:tc>
                  <a:txBody>
                    <a:bodyPr/>
                    <a:lstStyle/>
                    <a:p>
                      <a:pPr algn="l" fontAlgn="base"/>
                      <a:r>
                        <a:rPr lang="en-US" sz="1200">
                          <a:solidFill>
                            <a:srgbClr val="434444"/>
                          </a:solidFill>
                          <a:effectLst/>
                        </a:rPr>
                        <a:t>7:1–36</a:t>
                      </a:r>
                    </a:p>
                  </a:txBody>
                  <a:tcPr marL="95250" marR="95250" marT="66675" marB="66675" anchor="ctr"/>
                </a:tc>
                <a:extLst>
                  <a:ext uri="{0D108BD9-81ED-4DB2-BD59-A6C34878D82A}">
                    <a16:rowId xmlns:a16="http://schemas.microsoft.com/office/drawing/2014/main" val="10007"/>
                  </a:ext>
                </a:extLst>
              </a:tr>
              <a:tr h="373713">
                <a:tc>
                  <a:txBody>
                    <a:bodyPr/>
                    <a:lstStyle/>
                    <a:p>
                      <a:pPr algn="l" fontAlgn="base"/>
                      <a:r>
                        <a:rPr lang="en-US" sz="1200" u="none" strike="noStrike" dirty="0">
                          <a:solidFill>
                            <a:srgbClr val="2F393A"/>
                          </a:solidFill>
                          <a:effectLst/>
                        </a:rPr>
                        <a:t>Moses</a:t>
                      </a:r>
                      <a:r>
                        <a:rPr lang="en-US" sz="1200" dirty="0">
                          <a:solidFill>
                            <a:srgbClr val="434444"/>
                          </a:solidFill>
                          <a:effectLst/>
                        </a:rPr>
                        <a:t>—A Prototype of Christ</a:t>
                      </a:r>
                    </a:p>
                  </a:txBody>
                  <a:tcPr marL="95250" marR="95250" marT="66675" marB="66675" anchor="ctr"/>
                </a:tc>
                <a:tc>
                  <a:txBody>
                    <a:bodyPr/>
                    <a:lstStyle/>
                    <a:p>
                      <a:pPr algn="l" fontAlgn="base"/>
                      <a:r>
                        <a:rPr lang="en-US" sz="1200">
                          <a:solidFill>
                            <a:srgbClr val="434444"/>
                          </a:solidFill>
                          <a:effectLst/>
                        </a:rPr>
                        <a:t>7:37–40</a:t>
                      </a:r>
                    </a:p>
                  </a:txBody>
                  <a:tcPr marL="95250" marR="95250" marT="66675" marB="66675" anchor="ctr"/>
                </a:tc>
                <a:extLst>
                  <a:ext uri="{0D108BD9-81ED-4DB2-BD59-A6C34878D82A}">
                    <a16:rowId xmlns:a16="http://schemas.microsoft.com/office/drawing/2014/main" val="10008"/>
                  </a:ext>
                </a:extLst>
              </a:tr>
              <a:tr h="373713">
                <a:tc>
                  <a:txBody>
                    <a:bodyPr/>
                    <a:lstStyle/>
                    <a:p>
                      <a:pPr algn="l" fontAlgn="base"/>
                      <a:r>
                        <a:rPr lang="en-US" sz="1200">
                          <a:solidFill>
                            <a:srgbClr val="434444"/>
                          </a:solidFill>
                          <a:effectLst/>
                        </a:rPr>
                        <a:t>Stephen Testifies of Apostasy in Israel</a:t>
                      </a:r>
                    </a:p>
                  </a:txBody>
                  <a:tcPr marL="95250" marR="95250" marT="66675" marB="66675" anchor="ctr"/>
                </a:tc>
                <a:tc>
                  <a:txBody>
                    <a:bodyPr/>
                    <a:lstStyle/>
                    <a:p>
                      <a:pPr algn="l" fontAlgn="base"/>
                      <a:r>
                        <a:rPr lang="en-US" sz="1200">
                          <a:solidFill>
                            <a:srgbClr val="434444"/>
                          </a:solidFill>
                          <a:effectLst/>
                        </a:rPr>
                        <a:t>7:41–53</a:t>
                      </a:r>
                    </a:p>
                  </a:txBody>
                  <a:tcPr marL="95250" marR="95250" marT="66675" marB="66675" anchor="ct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Stephen Sees the Father and the Son</a:t>
                      </a:r>
                    </a:p>
                  </a:txBody>
                  <a:tcPr marL="95250" marR="95250" marT="66675" marB="66675" anchor="ctr"/>
                </a:tc>
                <a:tc>
                  <a:txBody>
                    <a:bodyPr/>
                    <a:lstStyle/>
                    <a:p>
                      <a:pPr algn="l" fontAlgn="base"/>
                      <a:r>
                        <a:rPr lang="en-US" sz="1200">
                          <a:solidFill>
                            <a:srgbClr val="434444"/>
                          </a:solidFill>
                          <a:effectLst/>
                        </a:rPr>
                        <a:t>7:54–60; 8:1</a:t>
                      </a:r>
                    </a:p>
                  </a:txBody>
                  <a:tcPr marL="95250" marR="95250" marT="66675" marB="66675" anchor="ctr"/>
                </a:tc>
                <a:extLst>
                  <a:ext uri="{0D108BD9-81ED-4DB2-BD59-A6C34878D82A}">
                    <a16:rowId xmlns:a16="http://schemas.microsoft.com/office/drawing/2014/main" val="10010"/>
                  </a:ext>
                </a:extLst>
              </a:tr>
              <a:tr h="373713">
                <a:tc>
                  <a:txBody>
                    <a:bodyPr/>
                    <a:lstStyle/>
                    <a:p>
                      <a:pPr algn="l" fontAlgn="base"/>
                      <a:r>
                        <a:rPr lang="en-US" sz="1200" dirty="0">
                          <a:solidFill>
                            <a:srgbClr val="434444"/>
                          </a:solidFill>
                          <a:effectLst/>
                        </a:rPr>
                        <a:t>Saul Persecutes the Church</a:t>
                      </a:r>
                    </a:p>
                  </a:txBody>
                  <a:tcPr marL="95250" marR="95250" marT="66675" marB="66675" anchor="ctr"/>
                </a:tc>
                <a:tc>
                  <a:txBody>
                    <a:bodyPr/>
                    <a:lstStyle/>
                    <a:p>
                      <a:pPr algn="l" fontAlgn="base"/>
                      <a:r>
                        <a:rPr lang="en-US" sz="1200" dirty="0">
                          <a:solidFill>
                            <a:srgbClr val="434444"/>
                          </a:solidFill>
                          <a:effectLst/>
                        </a:rPr>
                        <a:t>8:1–4</a:t>
                      </a:r>
                    </a:p>
                  </a:txBody>
                  <a:tcPr marL="95250" marR="95250" marT="66675" marB="66675" anchor="ctr"/>
                </a:tc>
                <a:extLst>
                  <a:ext uri="{0D108BD9-81ED-4DB2-BD59-A6C34878D82A}">
                    <a16:rowId xmlns:a16="http://schemas.microsoft.com/office/drawing/2014/main" val="10011"/>
                  </a:ext>
                </a:extLst>
              </a:tr>
              <a:tr h="373713">
                <a:tc>
                  <a:txBody>
                    <a:bodyPr/>
                    <a:lstStyle/>
                    <a:p>
                      <a:pPr algn="l" fontAlgn="base"/>
                      <a:r>
                        <a:rPr lang="en-US" sz="1200" dirty="0">
                          <a:solidFill>
                            <a:srgbClr val="434444"/>
                          </a:solidFill>
                          <a:effectLst/>
                        </a:rPr>
                        <a:t>Samaria:</a:t>
                      </a:r>
                    </a:p>
                    <a:p>
                      <a:pPr algn="l" fontAlgn="base"/>
                      <a:r>
                        <a:rPr lang="en-US" sz="1200" dirty="0">
                          <a:solidFill>
                            <a:srgbClr val="434444"/>
                          </a:solidFill>
                          <a:effectLst/>
                        </a:rPr>
                        <a:t>Philip Works Miracles, Converts Simon</a:t>
                      </a:r>
                    </a:p>
                  </a:txBody>
                  <a:tcPr marL="95250" marR="95250" marT="66675" marB="66675" anchor="ctr"/>
                </a:tc>
                <a:tc>
                  <a:txBody>
                    <a:bodyPr/>
                    <a:lstStyle/>
                    <a:p>
                      <a:pPr algn="l" fontAlgn="base"/>
                      <a:r>
                        <a:rPr lang="en-US" sz="1200">
                          <a:solidFill>
                            <a:srgbClr val="434444"/>
                          </a:solidFill>
                          <a:effectLst/>
                        </a:rPr>
                        <a:t>8:5–13</a:t>
                      </a:r>
                    </a:p>
                  </a:txBody>
                  <a:tcPr marL="95250" marR="95250" marT="66675" marB="66675" anchor="ctr"/>
                </a:tc>
                <a:extLst>
                  <a:ext uri="{0D108BD9-81ED-4DB2-BD59-A6C34878D82A}">
                    <a16:rowId xmlns:a16="http://schemas.microsoft.com/office/drawing/2014/main" val="10012"/>
                  </a:ext>
                </a:extLst>
              </a:tr>
              <a:tr h="373713">
                <a:tc>
                  <a:txBody>
                    <a:bodyPr/>
                    <a:lstStyle/>
                    <a:p>
                      <a:pPr algn="l" fontAlgn="base"/>
                      <a:r>
                        <a:rPr lang="en-US" sz="1200">
                          <a:solidFill>
                            <a:srgbClr val="434444"/>
                          </a:solidFill>
                          <a:effectLst/>
                        </a:rPr>
                        <a:t>Apostles Confer Gift of the Holy Ghost</a:t>
                      </a:r>
                    </a:p>
                  </a:txBody>
                  <a:tcPr marL="95250" marR="95250" marT="66675" marB="66675" anchor="ctr"/>
                </a:tc>
                <a:tc>
                  <a:txBody>
                    <a:bodyPr/>
                    <a:lstStyle/>
                    <a:p>
                      <a:pPr algn="l" fontAlgn="base"/>
                      <a:r>
                        <a:rPr lang="en-US" sz="1200">
                          <a:solidFill>
                            <a:srgbClr val="434444"/>
                          </a:solidFill>
                          <a:effectLst/>
                        </a:rPr>
                        <a:t>8:14–17</a:t>
                      </a:r>
                    </a:p>
                  </a:txBody>
                  <a:tcPr marL="95250" marR="95250" marT="66675" marB="66675" anchor="ct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Simon Seeks to Buy Gift of the Holy Ghost</a:t>
                      </a:r>
                    </a:p>
                  </a:txBody>
                  <a:tcPr marL="95250" marR="95250" marT="66675" marB="66675" anchor="ctr"/>
                </a:tc>
                <a:tc>
                  <a:txBody>
                    <a:bodyPr/>
                    <a:lstStyle/>
                    <a:p>
                      <a:pPr algn="l" fontAlgn="base"/>
                      <a:r>
                        <a:rPr lang="en-US" sz="1200">
                          <a:solidFill>
                            <a:srgbClr val="434444"/>
                          </a:solidFill>
                          <a:effectLst/>
                        </a:rPr>
                        <a:t>8:18–25</a:t>
                      </a:r>
                    </a:p>
                  </a:txBody>
                  <a:tcPr marL="95250" marR="95250" marT="66675" marB="66675" anchor="ct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Toward Gaza:</a:t>
                      </a:r>
                    </a:p>
                    <a:p>
                      <a:pPr algn="l" fontAlgn="base"/>
                      <a:r>
                        <a:rPr lang="en-US" sz="1200">
                          <a:solidFill>
                            <a:srgbClr val="434444"/>
                          </a:solidFill>
                          <a:effectLst/>
                        </a:rPr>
                        <a:t>Philip Preaches Christ, Baptizes Eunuch</a:t>
                      </a:r>
                    </a:p>
                  </a:txBody>
                  <a:tcPr marL="95250" marR="95250" marT="66675" marB="66675" anchor="ctr"/>
                </a:tc>
                <a:tc>
                  <a:txBody>
                    <a:bodyPr/>
                    <a:lstStyle/>
                    <a:p>
                      <a:pPr algn="l" fontAlgn="base"/>
                      <a:r>
                        <a:rPr lang="en-US" sz="1200" dirty="0">
                          <a:solidFill>
                            <a:srgbClr val="434444"/>
                          </a:solidFill>
                          <a:effectLst/>
                        </a:rPr>
                        <a:t>8:26–40</a:t>
                      </a:r>
                    </a:p>
                  </a:txBody>
                  <a:tcPr marL="95250" marR="95250" marT="66675" marB="66675" anchor="ctr"/>
                </a:tc>
                <a:extLst>
                  <a:ext uri="{0D108BD9-81ED-4DB2-BD59-A6C34878D82A}">
                    <a16:rowId xmlns:a16="http://schemas.microsoft.com/office/drawing/2014/main" val="10015"/>
                  </a:ext>
                </a:extLst>
              </a:tr>
            </a:tbl>
          </a:graphicData>
        </a:graphic>
      </p:graphicFrame>
      <p:sp>
        <p:nvSpPr>
          <p:cNvPr id="7" name="TextBox 6"/>
          <p:cNvSpPr txBox="1"/>
          <p:nvPr/>
        </p:nvSpPr>
        <p:spPr>
          <a:xfrm>
            <a:off x="8232318" y="1240972"/>
            <a:ext cx="3695702" cy="4031873"/>
          </a:xfrm>
          <a:prstGeom prst="rect">
            <a:avLst/>
          </a:prstGeom>
          <a:noFill/>
        </p:spPr>
        <p:txBody>
          <a:bodyPr wrap="square" rtlCol="0">
            <a:spAutoFit/>
          </a:bodyPr>
          <a:lstStyle/>
          <a:p>
            <a:pPr algn="ctr"/>
            <a:r>
              <a:rPr lang="en-US" sz="3200" dirty="0"/>
              <a:t>The Acts of The Apostles, Written by Luke to </a:t>
            </a:r>
            <a:r>
              <a:rPr lang="en-US" sz="3200" dirty="0" err="1"/>
              <a:t>Theophilus</a:t>
            </a:r>
            <a:r>
              <a:rPr lang="en-US" sz="3200" dirty="0"/>
              <a:t>, 61-63 AD</a:t>
            </a:r>
          </a:p>
          <a:p>
            <a:pPr algn="ctr"/>
            <a:endParaRPr lang="en-US" sz="3200" dirty="0"/>
          </a:p>
          <a:p>
            <a:pPr algn="ctr"/>
            <a:r>
              <a:rPr lang="en-US" sz="3200" dirty="0"/>
              <a:t>The Events That Occurred 33-36 AD  (1-8)</a:t>
            </a:r>
          </a:p>
        </p:txBody>
      </p:sp>
      <p:sp>
        <p:nvSpPr>
          <p:cNvPr id="8" name="TextBox 7"/>
          <p:cNvSpPr txBox="1"/>
          <p:nvPr/>
        </p:nvSpPr>
        <p:spPr>
          <a:xfrm>
            <a:off x="8322127" y="6466739"/>
            <a:ext cx="3516085" cy="246221"/>
          </a:xfrm>
          <a:prstGeom prst="rect">
            <a:avLst/>
          </a:prstGeom>
          <a:noFill/>
        </p:spPr>
        <p:txBody>
          <a:bodyPr wrap="square" rtlCol="0">
            <a:spAutoFit/>
          </a:bodyPr>
          <a:lstStyle/>
          <a:p>
            <a:r>
              <a:rPr lang="en-US" sz="1000" dirty="0"/>
              <a:t>Life and Times of Jesus Christ Section 7 Chapter 29</a:t>
            </a:r>
          </a:p>
        </p:txBody>
      </p:sp>
    </p:spTree>
    <p:extLst>
      <p:ext uri="{BB962C8B-B14F-4D97-AF65-F5344CB8AC3E}">
        <p14:creationId xmlns:p14="http://schemas.microsoft.com/office/powerpoint/2010/main" val="208075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1836" y="425513"/>
            <a:ext cx="8458200" cy="2277547"/>
          </a:xfrm>
          <a:prstGeom prst="rect">
            <a:avLst/>
          </a:prstGeom>
          <a:noFill/>
        </p:spPr>
        <p:txBody>
          <a:bodyPr wrap="square" rtlCol="0">
            <a:spAutoFit/>
          </a:bodyPr>
          <a:lstStyle/>
          <a:p>
            <a:r>
              <a:rPr lang="en-US" sz="3200" dirty="0">
                <a:solidFill>
                  <a:schemeClr val="bg2"/>
                </a:solidFill>
              </a:rPr>
              <a:t>During which those 50 days the harvest of corn was being gathered in called the “Feast of the harvest, the </a:t>
            </a:r>
            <a:r>
              <a:rPr lang="en-US" sz="3200" dirty="0" err="1">
                <a:solidFill>
                  <a:schemeClr val="bg2"/>
                </a:solidFill>
              </a:rPr>
              <a:t>firstfruits</a:t>
            </a:r>
            <a:r>
              <a:rPr lang="en-US" sz="3200" dirty="0">
                <a:solidFill>
                  <a:schemeClr val="bg2"/>
                </a:solidFill>
              </a:rPr>
              <a:t> of thy </a:t>
            </a:r>
            <a:r>
              <a:rPr lang="en-US" sz="3200" dirty="0" err="1">
                <a:solidFill>
                  <a:schemeClr val="bg2"/>
                </a:solidFill>
              </a:rPr>
              <a:t>Labours</a:t>
            </a:r>
            <a:r>
              <a:rPr lang="en-US" sz="3200" dirty="0">
                <a:solidFill>
                  <a:schemeClr val="bg2"/>
                </a:solidFill>
              </a:rPr>
              <a:t>” </a:t>
            </a:r>
          </a:p>
          <a:p>
            <a:r>
              <a:rPr lang="en-US" sz="1400" dirty="0">
                <a:solidFill>
                  <a:schemeClr val="bg2"/>
                </a:solidFill>
              </a:rPr>
              <a:t>(Exodus 23:16)</a:t>
            </a:r>
          </a:p>
          <a:p>
            <a:endParaRPr lang="en-US" sz="3200" dirty="0">
              <a:solidFill>
                <a:schemeClr val="bg2"/>
              </a:solidFill>
            </a:endParaRPr>
          </a:p>
        </p:txBody>
      </p:sp>
      <p:pic>
        <p:nvPicPr>
          <p:cNvPr id="1028" name="Picture 4" descr="https://encrypted-tbn1.gstatic.com/images?q=tbn:ANd9GcQkLVy-Bs8Bl9qhN02H9CXSd1z7e4gsXI0SlRhNTNZduwY4npPAIQ"/>
          <p:cNvPicPr>
            <a:picLocks noChangeAspect="1" noChangeArrowheads="1"/>
          </p:cNvPicPr>
          <p:nvPr/>
        </p:nvPicPr>
        <p:blipFill>
          <a:blip r:embed="rId3" cstate="print"/>
          <a:srcRect/>
          <a:stretch>
            <a:fillRect/>
          </a:stretch>
        </p:blipFill>
        <p:spPr bwMode="auto">
          <a:xfrm>
            <a:off x="1019942" y="2306669"/>
            <a:ext cx="4156294" cy="4156294"/>
          </a:xfrm>
          <a:prstGeom prst="rect">
            <a:avLst/>
          </a:prstGeom>
          <a:noFill/>
        </p:spPr>
      </p:pic>
      <p:sp>
        <p:nvSpPr>
          <p:cNvPr id="7" name="TextBox 6"/>
          <p:cNvSpPr txBox="1"/>
          <p:nvPr/>
        </p:nvSpPr>
        <p:spPr>
          <a:xfrm>
            <a:off x="6344403" y="4739865"/>
            <a:ext cx="5202725" cy="2277547"/>
          </a:xfrm>
          <a:prstGeom prst="rect">
            <a:avLst/>
          </a:prstGeom>
          <a:noFill/>
        </p:spPr>
        <p:txBody>
          <a:bodyPr wrap="square" rtlCol="0">
            <a:spAutoFit/>
          </a:bodyPr>
          <a:lstStyle/>
          <a:p>
            <a:r>
              <a:rPr lang="en-US" sz="3200" dirty="0">
                <a:solidFill>
                  <a:schemeClr val="bg2"/>
                </a:solidFill>
              </a:rPr>
              <a:t>“Three times in a year all thy males shall appear before the Lord God.”</a:t>
            </a:r>
          </a:p>
          <a:p>
            <a:r>
              <a:rPr lang="en-US" sz="1400" dirty="0">
                <a:solidFill>
                  <a:schemeClr val="bg2"/>
                </a:solidFill>
              </a:rPr>
              <a:t>(Exodus 23:17)</a:t>
            </a:r>
          </a:p>
          <a:p>
            <a:endParaRPr lang="en-US" sz="3200" dirty="0">
              <a:solidFill>
                <a:schemeClr val="bg2"/>
              </a:solidFill>
            </a:endParaRPr>
          </a:p>
        </p:txBody>
      </p:sp>
      <p:pic>
        <p:nvPicPr>
          <p:cNvPr id="2050" name="Picture 2" descr="Image result for men going to pentec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506" y="2196255"/>
            <a:ext cx="3839205" cy="246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1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new testament 3rd hour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775" y="690706"/>
            <a:ext cx="79629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8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52942" y="121504"/>
            <a:ext cx="8458200" cy="707886"/>
          </a:xfrm>
          <a:prstGeom prst="rect">
            <a:avLst/>
          </a:prstGeom>
          <a:noFill/>
        </p:spPr>
        <p:txBody>
          <a:bodyPr wrap="square" rtlCol="0">
            <a:spAutoFit/>
          </a:bodyPr>
          <a:lstStyle/>
          <a:p>
            <a:pPr algn="ctr"/>
            <a:r>
              <a:rPr lang="en-US" sz="4000" i="1" dirty="0">
                <a:solidFill>
                  <a:schemeClr val="bg1"/>
                </a:solidFill>
                <a:latin typeface="Book Antiqua" panose="02040602050305030304" pitchFamily="18" charset="0"/>
              </a:rPr>
              <a:t>Just before the Day of Pentecost</a:t>
            </a:r>
          </a:p>
        </p:txBody>
      </p:sp>
      <p:sp>
        <p:nvSpPr>
          <p:cNvPr id="6" name="TextBox 5"/>
          <p:cNvSpPr txBox="1"/>
          <p:nvPr/>
        </p:nvSpPr>
        <p:spPr>
          <a:xfrm>
            <a:off x="217283" y="1143000"/>
            <a:ext cx="5726317" cy="2277547"/>
          </a:xfrm>
          <a:prstGeom prst="rect">
            <a:avLst/>
          </a:prstGeom>
          <a:noFill/>
        </p:spPr>
        <p:txBody>
          <a:bodyPr wrap="square" rtlCol="0">
            <a:spAutoFit/>
          </a:bodyPr>
          <a:lstStyle/>
          <a:p>
            <a:r>
              <a:rPr lang="en-US" sz="3200" dirty="0">
                <a:solidFill>
                  <a:schemeClr val="bg1"/>
                </a:solidFill>
              </a:rPr>
              <a:t>“The feast of weeks” lasting a single day of holy convocation. The seven </a:t>
            </a:r>
            <a:r>
              <a:rPr lang="en-US" sz="3200" dirty="0" err="1">
                <a:solidFill>
                  <a:schemeClr val="bg1"/>
                </a:solidFill>
              </a:rPr>
              <a:t>sabbaths</a:t>
            </a:r>
            <a:r>
              <a:rPr lang="en-US" sz="3200" dirty="0">
                <a:solidFill>
                  <a:schemeClr val="bg1"/>
                </a:solidFill>
              </a:rPr>
              <a:t> shall be complete</a:t>
            </a:r>
            <a:r>
              <a:rPr lang="en-US" sz="1400" dirty="0">
                <a:solidFill>
                  <a:schemeClr val="bg1"/>
                </a:solidFill>
              </a:rPr>
              <a:t>.”</a:t>
            </a:r>
          </a:p>
          <a:p>
            <a:r>
              <a:rPr lang="en-US" sz="1400" dirty="0">
                <a:solidFill>
                  <a:schemeClr val="bg1"/>
                </a:solidFill>
              </a:rPr>
              <a:t>(Deut. 16:10) and (Leviticus 23:21)</a:t>
            </a:r>
          </a:p>
        </p:txBody>
      </p:sp>
      <p:sp>
        <p:nvSpPr>
          <p:cNvPr id="7" name="TextBox 6"/>
          <p:cNvSpPr txBox="1"/>
          <p:nvPr/>
        </p:nvSpPr>
        <p:spPr>
          <a:xfrm>
            <a:off x="5714999" y="4246721"/>
            <a:ext cx="4868501" cy="2062103"/>
          </a:xfrm>
          <a:prstGeom prst="rect">
            <a:avLst/>
          </a:prstGeom>
          <a:noFill/>
        </p:spPr>
        <p:txBody>
          <a:bodyPr wrap="square" rtlCol="0">
            <a:spAutoFit/>
          </a:bodyPr>
          <a:lstStyle/>
          <a:p>
            <a:r>
              <a:rPr lang="en-US" sz="3200" dirty="0">
                <a:solidFill>
                  <a:schemeClr val="bg1"/>
                </a:solidFill>
              </a:rPr>
              <a:t>The new meal offering:</a:t>
            </a:r>
          </a:p>
          <a:p>
            <a:r>
              <a:rPr lang="en-US" sz="3200" dirty="0">
                <a:solidFill>
                  <a:schemeClr val="bg1"/>
                </a:solidFill>
              </a:rPr>
              <a:t>2 loaves of leavened bread made of fine flour of new wheat.</a:t>
            </a:r>
          </a:p>
        </p:txBody>
      </p:sp>
      <p:pic>
        <p:nvPicPr>
          <p:cNvPr id="23554" name="Picture 2" descr="https://encrypted-tbn3.gstatic.com/images?q=tbn:ANd9GcQ_irlqT1PXWhHB2j8N8gbdY6gBfEM5-ZbfIAqYW6YIBOumSuA0Dg"/>
          <p:cNvPicPr>
            <a:picLocks noChangeAspect="1" noChangeArrowheads="1"/>
          </p:cNvPicPr>
          <p:nvPr/>
        </p:nvPicPr>
        <p:blipFill>
          <a:blip r:embed="rId3" cstate="print"/>
          <a:srcRect/>
          <a:stretch>
            <a:fillRect/>
          </a:stretch>
        </p:blipFill>
        <p:spPr bwMode="auto">
          <a:xfrm>
            <a:off x="6172201" y="1371600"/>
            <a:ext cx="2950195" cy="2209800"/>
          </a:xfrm>
          <a:prstGeom prst="rect">
            <a:avLst/>
          </a:prstGeom>
          <a:noFill/>
        </p:spPr>
      </p:pic>
      <p:pic>
        <p:nvPicPr>
          <p:cNvPr id="8" name="Picture 2" descr="https://encrypted-tbn3.gstatic.com/images?q=tbn:ANd9GcS6lXb6wQ_vKbze9Kv9XvSnMuaz9rkwFh5pNi0J344ftL-WS_Dl"/>
          <p:cNvPicPr>
            <a:picLocks noChangeAspect="1" noChangeArrowheads="1"/>
          </p:cNvPicPr>
          <p:nvPr/>
        </p:nvPicPr>
        <p:blipFill>
          <a:blip r:embed="rId4" cstate="print"/>
          <a:srcRect/>
          <a:stretch>
            <a:fillRect/>
          </a:stretch>
        </p:blipFill>
        <p:spPr bwMode="auto">
          <a:xfrm>
            <a:off x="1905000" y="3900990"/>
            <a:ext cx="3309796" cy="2413395"/>
          </a:xfrm>
          <a:prstGeom prst="rect">
            <a:avLst/>
          </a:prstGeom>
          <a:noFill/>
        </p:spPr>
      </p:pic>
    </p:spTree>
    <p:extLst>
      <p:ext uri="{BB962C8B-B14F-4D97-AF65-F5344CB8AC3E}">
        <p14:creationId xmlns:p14="http://schemas.microsoft.com/office/powerpoint/2010/main" val="238931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7941" y="688909"/>
            <a:ext cx="4821725" cy="1292662"/>
          </a:xfrm>
          <a:prstGeom prst="rect">
            <a:avLst/>
          </a:prstGeom>
          <a:noFill/>
        </p:spPr>
        <p:txBody>
          <a:bodyPr wrap="square" rtlCol="0">
            <a:spAutoFit/>
          </a:bodyPr>
          <a:lstStyle/>
          <a:p>
            <a:r>
              <a:rPr lang="en-US" sz="3200" dirty="0">
                <a:solidFill>
                  <a:schemeClr val="bg2"/>
                </a:solidFill>
              </a:rPr>
              <a:t>Special animal sacrifices were made. </a:t>
            </a:r>
          </a:p>
          <a:p>
            <a:r>
              <a:rPr lang="en-US" sz="1400" dirty="0">
                <a:solidFill>
                  <a:schemeClr val="bg2"/>
                </a:solidFill>
              </a:rPr>
              <a:t>(Leviticus 23:18)</a:t>
            </a:r>
          </a:p>
        </p:txBody>
      </p:sp>
      <p:sp>
        <p:nvSpPr>
          <p:cNvPr id="7" name="TextBox 6"/>
          <p:cNvSpPr txBox="1"/>
          <p:nvPr/>
        </p:nvSpPr>
        <p:spPr>
          <a:xfrm>
            <a:off x="6272870" y="3731529"/>
            <a:ext cx="5283451" cy="2062103"/>
          </a:xfrm>
          <a:prstGeom prst="rect">
            <a:avLst/>
          </a:prstGeom>
          <a:noFill/>
        </p:spPr>
        <p:txBody>
          <a:bodyPr wrap="square" rtlCol="0">
            <a:spAutoFit/>
          </a:bodyPr>
          <a:lstStyle/>
          <a:p>
            <a:r>
              <a:rPr lang="en-US" sz="3200" dirty="0">
                <a:solidFill>
                  <a:schemeClr val="bg2"/>
                </a:solidFill>
              </a:rPr>
              <a:t>For a meat and drink offering:</a:t>
            </a:r>
          </a:p>
          <a:p>
            <a:r>
              <a:rPr lang="en-US" sz="3200" dirty="0">
                <a:solidFill>
                  <a:schemeClr val="bg2"/>
                </a:solidFill>
              </a:rPr>
              <a:t>7 lambs without blemish of the first year, one young bullock, and two rams.</a:t>
            </a:r>
          </a:p>
        </p:txBody>
      </p:sp>
      <p:pic>
        <p:nvPicPr>
          <p:cNvPr id="22530" name="Picture 2" descr="http://www.butternutvalleyfarm.com/blogs/wp-content/uploads/2012/03/lambsInPasture.jpg"/>
          <p:cNvPicPr>
            <a:picLocks noChangeAspect="1" noChangeArrowheads="1"/>
          </p:cNvPicPr>
          <p:nvPr/>
        </p:nvPicPr>
        <p:blipFill>
          <a:blip r:embed="rId3" cstate="print"/>
          <a:srcRect/>
          <a:stretch>
            <a:fillRect/>
          </a:stretch>
        </p:blipFill>
        <p:spPr bwMode="auto">
          <a:xfrm>
            <a:off x="4800600" y="457201"/>
            <a:ext cx="2944540" cy="2209961"/>
          </a:xfrm>
          <a:prstGeom prst="rect">
            <a:avLst/>
          </a:prstGeom>
          <a:noFill/>
        </p:spPr>
      </p:pic>
      <p:pic>
        <p:nvPicPr>
          <p:cNvPr id="22532" name="Picture 4" descr="http://www.dreamstime.com/bullock-thumb3987076.jpg"/>
          <p:cNvPicPr>
            <a:picLocks noChangeAspect="1" noChangeArrowheads="1"/>
          </p:cNvPicPr>
          <p:nvPr/>
        </p:nvPicPr>
        <p:blipFill>
          <a:blip r:embed="rId4" cstate="print"/>
          <a:srcRect/>
          <a:stretch>
            <a:fillRect/>
          </a:stretch>
        </p:blipFill>
        <p:spPr bwMode="auto">
          <a:xfrm>
            <a:off x="2057400" y="3429001"/>
            <a:ext cx="3810000" cy="2676525"/>
          </a:xfrm>
          <a:prstGeom prst="rect">
            <a:avLst/>
          </a:prstGeom>
          <a:noFill/>
        </p:spPr>
      </p:pic>
      <p:pic>
        <p:nvPicPr>
          <p:cNvPr id="22534" name="Picture 6" descr="https://encrypted-tbn2.gstatic.com/images?q=tbn:ANd9GcT12RwhKL1uvddU8Rd5AFuGLIJ4Qe7GgDevx7NVnfQwDe7vn81E"/>
          <p:cNvPicPr>
            <a:picLocks noChangeAspect="1" noChangeArrowheads="1"/>
          </p:cNvPicPr>
          <p:nvPr/>
        </p:nvPicPr>
        <p:blipFill>
          <a:blip r:embed="rId5" cstate="print"/>
          <a:srcRect/>
          <a:stretch>
            <a:fillRect/>
          </a:stretch>
        </p:blipFill>
        <p:spPr bwMode="auto">
          <a:xfrm>
            <a:off x="7924801" y="1143001"/>
            <a:ext cx="2466975" cy="1847851"/>
          </a:xfrm>
          <a:prstGeom prst="rect">
            <a:avLst/>
          </a:prstGeom>
          <a:noFill/>
        </p:spPr>
      </p:pic>
    </p:spTree>
    <p:extLst>
      <p:ext uri="{BB962C8B-B14F-4D97-AF65-F5344CB8AC3E}">
        <p14:creationId xmlns:p14="http://schemas.microsoft.com/office/powerpoint/2010/main" val="16540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7406" y="1158270"/>
            <a:ext cx="5470556" cy="1569660"/>
          </a:xfrm>
          <a:prstGeom prst="rect">
            <a:avLst/>
          </a:prstGeom>
          <a:noFill/>
        </p:spPr>
        <p:txBody>
          <a:bodyPr wrap="square" rtlCol="0">
            <a:spAutoFit/>
          </a:bodyPr>
          <a:lstStyle/>
          <a:p>
            <a:r>
              <a:rPr lang="en-US" sz="3200" dirty="0">
                <a:solidFill>
                  <a:schemeClr val="bg1"/>
                </a:solidFill>
              </a:rPr>
              <a:t>“And suddenly there came a sound from heaven as of a rushing mighty wind…</a:t>
            </a:r>
          </a:p>
        </p:txBody>
      </p:sp>
      <p:sp>
        <p:nvSpPr>
          <p:cNvPr id="6" name="TextBox 5"/>
          <p:cNvSpPr txBox="1"/>
          <p:nvPr/>
        </p:nvSpPr>
        <p:spPr>
          <a:xfrm>
            <a:off x="0" y="6486526"/>
            <a:ext cx="3810000" cy="307777"/>
          </a:xfrm>
          <a:prstGeom prst="rect">
            <a:avLst/>
          </a:prstGeom>
          <a:noFill/>
        </p:spPr>
        <p:txBody>
          <a:bodyPr wrap="square" rtlCol="0">
            <a:spAutoFit/>
          </a:bodyPr>
          <a:lstStyle/>
          <a:p>
            <a:r>
              <a:rPr lang="en-US" sz="1400" dirty="0">
                <a:solidFill>
                  <a:schemeClr val="bg1"/>
                </a:solidFill>
              </a:rPr>
              <a:t>Acts 2:2</a:t>
            </a:r>
          </a:p>
        </p:txBody>
      </p:sp>
      <p:sp>
        <p:nvSpPr>
          <p:cNvPr id="7" name="Rectangle 6"/>
          <p:cNvSpPr/>
          <p:nvPr/>
        </p:nvSpPr>
        <p:spPr>
          <a:xfrm>
            <a:off x="6096000" y="4191000"/>
            <a:ext cx="4267200" cy="1569660"/>
          </a:xfrm>
          <a:prstGeom prst="rect">
            <a:avLst/>
          </a:prstGeom>
        </p:spPr>
        <p:txBody>
          <a:bodyPr wrap="square">
            <a:spAutoFit/>
          </a:bodyPr>
          <a:lstStyle/>
          <a:p>
            <a:r>
              <a:rPr lang="en-US" sz="3200" dirty="0">
                <a:solidFill>
                  <a:schemeClr val="bg1"/>
                </a:solidFill>
              </a:rPr>
              <a:t>…and it filled all the house where they were sitting.”</a:t>
            </a:r>
          </a:p>
        </p:txBody>
      </p:sp>
      <p:pic>
        <p:nvPicPr>
          <p:cNvPr id="21512" name="Picture 8" descr="https://encrypted-tbn2.gstatic.com/images?q=tbn:ANd9GcSzR1cOunqV_9Xzi7NxhvDfp_RC1wWLGiVWimgqZHpCAUzTXelc"/>
          <p:cNvPicPr>
            <a:picLocks noChangeAspect="1" noChangeArrowheads="1"/>
          </p:cNvPicPr>
          <p:nvPr/>
        </p:nvPicPr>
        <p:blipFill>
          <a:blip r:embed="rId3" cstate="print"/>
          <a:srcRect/>
          <a:stretch>
            <a:fillRect/>
          </a:stretch>
        </p:blipFill>
        <p:spPr bwMode="auto">
          <a:xfrm>
            <a:off x="2286000" y="3886200"/>
            <a:ext cx="3316422" cy="2066926"/>
          </a:xfrm>
          <a:prstGeom prst="rect">
            <a:avLst/>
          </a:prstGeom>
          <a:noFill/>
        </p:spPr>
      </p:pic>
      <p:pic>
        <p:nvPicPr>
          <p:cNvPr id="21514" name="Picture 10" descr="https://encrypted-tbn0.gstatic.com/images?q=tbn:ANd9GcQIfGMh0z-HZmgtPHWZdqay0A28A_uHYwpNS4C20ikn3nUgLtrz"/>
          <p:cNvPicPr>
            <a:picLocks noChangeAspect="1" noChangeArrowheads="1"/>
          </p:cNvPicPr>
          <p:nvPr/>
        </p:nvPicPr>
        <p:blipFill>
          <a:blip r:embed="rId4" cstate="print"/>
          <a:srcRect/>
          <a:stretch>
            <a:fillRect/>
          </a:stretch>
        </p:blipFill>
        <p:spPr bwMode="auto">
          <a:xfrm>
            <a:off x="5562600" y="685800"/>
            <a:ext cx="4279252" cy="2667000"/>
          </a:xfrm>
          <a:prstGeom prst="rect">
            <a:avLst/>
          </a:prstGeom>
          <a:noFill/>
        </p:spPr>
      </p:pic>
    </p:spTree>
    <p:extLst>
      <p:ext uri="{BB962C8B-B14F-4D97-AF65-F5344CB8AC3E}">
        <p14:creationId xmlns:p14="http://schemas.microsoft.com/office/powerpoint/2010/main" val="18044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547402"/>
            <a:ext cx="3810000" cy="307777"/>
          </a:xfrm>
          <a:prstGeom prst="rect">
            <a:avLst/>
          </a:prstGeom>
          <a:noFill/>
        </p:spPr>
        <p:txBody>
          <a:bodyPr wrap="square" rtlCol="0">
            <a:spAutoFit/>
          </a:bodyPr>
          <a:lstStyle/>
          <a:p>
            <a:r>
              <a:rPr lang="en-US" sz="1400" dirty="0">
                <a:solidFill>
                  <a:schemeClr val="bg2"/>
                </a:solidFill>
              </a:rPr>
              <a:t>Acts 2:2; D&amp;C 109:36-37</a:t>
            </a:r>
          </a:p>
        </p:txBody>
      </p:sp>
      <p:grpSp>
        <p:nvGrpSpPr>
          <p:cNvPr id="4" name="Group 3"/>
          <p:cNvGrpSpPr/>
          <p:nvPr/>
        </p:nvGrpSpPr>
        <p:grpSpPr>
          <a:xfrm>
            <a:off x="465677" y="834503"/>
            <a:ext cx="6199759" cy="2387366"/>
            <a:chOff x="338785" y="3552126"/>
            <a:chExt cx="6199759" cy="2387366"/>
          </a:xfrm>
        </p:grpSpPr>
        <p:sp>
          <p:nvSpPr>
            <p:cNvPr id="2" name="Rectangle 1"/>
            <p:cNvSpPr/>
            <p:nvPr/>
          </p:nvSpPr>
          <p:spPr>
            <a:xfrm>
              <a:off x="1554247" y="3631168"/>
              <a:ext cx="4984297" cy="2308324"/>
            </a:xfrm>
            <a:prstGeom prst="rect">
              <a:avLst/>
            </a:prstGeom>
          </p:spPr>
          <p:txBody>
            <a:bodyPr wrap="square">
              <a:spAutoFit/>
            </a:bodyPr>
            <a:lstStyle/>
            <a:p>
              <a:r>
                <a:rPr lang="en-US" dirty="0">
                  <a:solidFill>
                    <a:schemeClr val="bg1"/>
                  </a:solidFill>
                  <a:latin typeface="Open Sans"/>
                </a:rPr>
                <a:t> “The very name </a:t>
              </a:r>
              <a:r>
                <a:rPr lang="en-US" i="1" dirty="0">
                  <a:solidFill>
                    <a:schemeClr val="bg1"/>
                  </a:solidFill>
                  <a:latin typeface="Open Sans"/>
                </a:rPr>
                <a:t>Pentecost </a:t>
              </a:r>
              <a:r>
                <a:rPr lang="en-US" dirty="0">
                  <a:solidFill>
                    <a:schemeClr val="bg1"/>
                  </a:solidFill>
                  <a:latin typeface="Open Sans"/>
                </a:rPr>
                <a:t>comes into the Christian vocabulary as synonymous with breathtaking spiritual manifestations and a divine outpouring of the Holy Ghost upon all the people. Revelation came from heaven with the sound ‘as of a rushing mighty wind, and it filled all the house’ and it filled the brethren.” (8)</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85" y="3552126"/>
              <a:ext cx="1131250" cy="1413012"/>
            </a:xfrm>
            <a:prstGeom prst="rect">
              <a:avLst/>
            </a:prstGeom>
          </p:spPr>
        </p:pic>
      </p:grpSp>
      <p:sp>
        <p:nvSpPr>
          <p:cNvPr id="11" name="Rectangle 10"/>
          <p:cNvSpPr/>
          <p:nvPr/>
        </p:nvSpPr>
        <p:spPr>
          <a:xfrm>
            <a:off x="1524000" y="1"/>
            <a:ext cx="9144000" cy="769441"/>
          </a:xfrm>
          <a:prstGeom prst="rect">
            <a:avLst/>
          </a:prstGeom>
        </p:spPr>
        <p:txBody>
          <a:bodyPr wrap="square">
            <a:spAutoFit/>
          </a:bodyPr>
          <a:lstStyle/>
          <a:p>
            <a:pPr algn="ctr"/>
            <a:r>
              <a:rPr lang="en-US" sz="4400" i="1" dirty="0">
                <a:solidFill>
                  <a:schemeClr val="bg1"/>
                </a:solidFill>
                <a:latin typeface="Book Antiqua" panose="02040602050305030304" pitchFamily="18" charset="0"/>
              </a:rPr>
              <a:t>Revelation From Heaven</a:t>
            </a:r>
          </a:p>
        </p:txBody>
      </p:sp>
      <p:sp>
        <p:nvSpPr>
          <p:cNvPr id="13" name="Rectangle 12"/>
          <p:cNvSpPr/>
          <p:nvPr/>
        </p:nvSpPr>
        <p:spPr>
          <a:xfrm>
            <a:off x="5751247" y="3246766"/>
            <a:ext cx="6096000" cy="3416320"/>
          </a:xfrm>
          <a:prstGeom prst="rect">
            <a:avLst/>
          </a:prstGeom>
        </p:spPr>
        <p:txBody>
          <a:bodyPr>
            <a:spAutoFit/>
          </a:bodyPr>
          <a:lstStyle/>
          <a:p>
            <a:r>
              <a:rPr lang="en-US" dirty="0">
                <a:solidFill>
                  <a:schemeClr val="bg1"/>
                </a:solidFill>
                <a:latin typeface="Open Sans"/>
              </a:rPr>
              <a:t>Prophet Joseph Smith prayed for a special outpouring the Spirit from on high:</a:t>
            </a:r>
          </a:p>
          <a:p>
            <a:r>
              <a:rPr lang="en-US" dirty="0">
                <a:solidFill>
                  <a:schemeClr val="bg1"/>
                </a:solidFill>
                <a:latin typeface="Open Sans"/>
              </a:rPr>
              <a:t>This plea was fulfilled, not just once, but several times during the days following the initial dedicatory services. Joseph Smith recorded that on one occasion, “a noise was heard like the sound of a rushing mighty wind, which filled the [Kirtland] Temple, and all the congregation simultaneously arose, being moved upon by an invisible power; many began to speak in tongues and prophesy; others saw glorious visions; and I beheld the Temple was filled with angels, which fact I declared to the congregation.” (</a:t>
            </a:r>
            <a:r>
              <a:rPr lang="en-US" i="1" dirty="0">
                <a:solidFill>
                  <a:schemeClr val="bg1"/>
                </a:solidFill>
                <a:latin typeface="Open Sans"/>
              </a:rPr>
              <a:t>9</a:t>
            </a:r>
            <a:r>
              <a:rPr lang="en-US" dirty="0">
                <a:solidFill>
                  <a:schemeClr val="bg1"/>
                </a:solidFill>
                <a:latin typeface="Open Sans"/>
              </a:rPr>
              <a:t>)</a:t>
            </a:r>
            <a:endParaRPr lang="en-US" dirty="0">
              <a:solidFill>
                <a:schemeClr val="bg1"/>
              </a:solidFill>
            </a:endParaRPr>
          </a:p>
        </p:txBody>
      </p:sp>
      <p:pic>
        <p:nvPicPr>
          <p:cNvPr id="5122" name="Picture 2" descr="Image result for joseph smith and cloven tong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394" y="3336823"/>
            <a:ext cx="23241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56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t="1580" r="5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5636" y="1329661"/>
            <a:ext cx="5647922" cy="1077218"/>
          </a:xfrm>
          <a:prstGeom prst="rect">
            <a:avLst/>
          </a:prstGeom>
          <a:noFill/>
        </p:spPr>
        <p:txBody>
          <a:bodyPr wrap="square" rtlCol="0">
            <a:spAutoFit/>
          </a:bodyPr>
          <a:lstStyle/>
          <a:p>
            <a:r>
              <a:rPr lang="en-US" sz="3200" dirty="0">
                <a:solidFill>
                  <a:schemeClr val="bg1"/>
                </a:solidFill>
              </a:rPr>
              <a:t>“And there appeared unto them </a:t>
            </a:r>
            <a:r>
              <a:rPr lang="en-US" sz="3200" i="1" dirty="0">
                <a:solidFill>
                  <a:schemeClr val="bg1"/>
                </a:solidFill>
              </a:rPr>
              <a:t>cloven</a:t>
            </a:r>
            <a:r>
              <a:rPr lang="en-US" sz="3200" dirty="0">
                <a:solidFill>
                  <a:schemeClr val="bg1"/>
                </a:solidFill>
              </a:rPr>
              <a:t> tongues like as of fire…</a:t>
            </a:r>
          </a:p>
        </p:txBody>
      </p:sp>
      <p:sp>
        <p:nvSpPr>
          <p:cNvPr id="6" name="TextBox 5"/>
          <p:cNvSpPr txBox="1"/>
          <p:nvPr/>
        </p:nvSpPr>
        <p:spPr>
          <a:xfrm>
            <a:off x="111660" y="6550223"/>
            <a:ext cx="3810000" cy="307777"/>
          </a:xfrm>
          <a:prstGeom prst="rect">
            <a:avLst/>
          </a:prstGeom>
          <a:noFill/>
        </p:spPr>
        <p:txBody>
          <a:bodyPr wrap="square" rtlCol="0">
            <a:spAutoFit/>
          </a:bodyPr>
          <a:lstStyle/>
          <a:p>
            <a:r>
              <a:rPr lang="en-US" sz="1400" dirty="0">
                <a:solidFill>
                  <a:schemeClr val="bg1"/>
                </a:solidFill>
              </a:rPr>
              <a:t>Acts 2:3</a:t>
            </a:r>
          </a:p>
        </p:txBody>
      </p:sp>
      <p:sp>
        <p:nvSpPr>
          <p:cNvPr id="7" name="Rectangle 6"/>
          <p:cNvSpPr/>
          <p:nvPr/>
        </p:nvSpPr>
        <p:spPr>
          <a:xfrm>
            <a:off x="6218222" y="4513264"/>
            <a:ext cx="2989153" cy="1077218"/>
          </a:xfrm>
          <a:prstGeom prst="rect">
            <a:avLst/>
          </a:prstGeom>
        </p:spPr>
        <p:txBody>
          <a:bodyPr wrap="square">
            <a:spAutoFit/>
          </a:bodyPr>
          <a:lstStyle/>
          <a:p>
            <a:r>
              <a:rPr lang="en-US" sz="3200" dirty="0">
                <a:solidFill>
                  <a:schemeClr val="bg1"/>
                </a:solidFill>
              </a:rPr>
              <a:t>…and it sat upon each of them.”</a:t>
            </a:r>
          </a:p>
        </p:txBody>
      </p:sp>
      <p:sp>
        <p:nvSpPr>
          <p:cNvPr id="8" name="Rectangle 7"/>
          <p:cNvSpPr/>
          <p:nvPr/>
        </p:nvSpPr>
        <p:spPr>
          <a:xfrm>
            <a:off x="1524000" y="1"/>
            <a:ext cx="9144000" cy="769441"/>
          </a:xfrm>
          <a:prstGeom prst="rect">
            <a:avLst/>
          </a:prstGeom>
        </p:spPr>
        <p:txBody>
          <a:bodyPr wrap="square">
            <a:spAutoFit/>
          </a:bodyPr>
          <a:lstStyle/>
          <a:p>
            <a:pPr algn="ctr"/>
            <a:r>
              <a:rPr lang="en-US" sz="4400" i="1" dirty="0">
                <a:solidFill>
                  <a:schemeClr val="bg1"/>
                </a:solidFill>
                <a:latin typeface="Book Antiqua" panose="02040602050305030304" pitchFamily="18" charset="0"/>
              </a:rPr>
              <a:t>Cloven tongues—The gift of tongues</a:t>
            </a:r>
          </a:p>
        </p:txBody>
      </p:sp>
      <p:pic>
        <p:nvPicPr>
          <p:cNvPr id="9" name="Picture 8" descr="imagesCATR9Q2M.jpg"/>
          <p:cNvPicPr>
            <a:picLocks noChangeAspect="1"/>
          </p:cNvPicPr>
          <p:nvPr/>
        </p:nvPicPr>
        <p:blipFill>
          <a:blip r:embed="rId3" cstate="print"/>
          <a:stretch>
            <a:fillRect/>
          </a:stretch>
        </p:blipFill>
        <p:spPr>
          <a:xfrm>
            <a:off x="9277917" y="3381584"/>
            <a:ext cx="1853023" cy="3267460"/>
          </a:xfrm>
          <a:prstGeom prst="rect">
            <a:avLst/>
          </a:prstGeom>
        </p:spPr>
      </p:pic>
      <p:sp>
        <p:nvSpPr>
          <p:cNvPr id="2" name="Rectangle 1"/>
          <p:cNvSpPr/>
          <p:nvPr/>
        </p:nvSpPr>
        <p:spPr>
          <a:xfrm>
            <a:off x="1074345" y="3058419"/>
            <a:ext cx="6096000" cy="646331"/>
          </a:xfrm>
          <a:prstGeom prst="rect">
            <a:avLst/>
          </a:prstGeom>
        </p:spPr>
        <p:txBody>
          <a:bodyPr>
            <a:spAutoFit/>
          </a:bodyPr>
          <a:lstStyle/>
          <a:p>
            <a:r>
              <a:rPr lang="en-US" dirty="0">
                <a:solidFill>
                  <a:schemeClr val="bg1"/>
                </a:solidFill>
                <a:latin typeface="Open Sans"/>
              </a:rPr>
              <a:t>Tongues that are cloven or forked, or that have the appearance of the flame of a fire</a:t>
            </a:r>
            <a:endParaRPr lang="en-US" dirty="0">
              <a:solidFill>
                <a:schemeClr val="bg1"/>
              </a:solidFill>
            </a:endParaRPr>
          </a:p>
        </p:txBody>
      </p:sp>
      <p:sp>
        <p:nvSpPr>
          <p:cNvPr id="3" name="Rectangle 2"/>
          <p:cNvSpPr/>
          <p:nvPr/>
        </p:nvSpPr>
        <p:spPr>
          <a:xfrm>
            <a:off x="8665299" y="995340"/>
            <a:ext cx="3200400" cy="2308324"/>
          </a:xfrm>
          <a:prstGeom prst="rect">
            <a:avLst/>
          </a:prstGeom>
        </p:spPr>
        <p:txBody>
          <a:bodyPr wrap="square">
            <a:spAutoFit/>
          </a:bodyPr>
          <a:lstStyle/>
          <a:p>
            <a:r>
              <a:rPr lang="en-US" dirty="0">
                <a:solidFill>
                  <a:schemeClr val="bg1"/>
                </a:solidFill>
                <a:latin typeface="Open Sans"/>
              </a:rPr>
              <a:t>Anciently, fire often symbolized the divine presence or influence. </a:t>
            </a:r>
          </a:p>
          <a:p>
            <a:endParaRPr lang="en-US" dirty="0">
              <a:solidFill>
                <a:schemeClr val="bg1"/>
              </a:solidFill>
              <a:latin typeface="Open Sans"/>
            </a:endParaRPr>
          </a:p>
          <a:p>
            <a:r>
              <a:rPr lang="en-US" dirty="0">
                <a:solidFill>
                  <a:schemeClr val="bg1"/>
                </a:solidFill>
                <a:latin typeface="Open Sans"/>
              </a:rPr>
              <a:t>This was a sign that the disciples had received the gift of the Holy Ghost, promised by the Savior.</a:t>
            </a:r>
            <a:endParaRPr lang="en-US" dirty="0">
              <a:solidFill>
                <a:schemeClr val="bg1"/>
              </a:solidFill>
            </a:endParaRPr>
          </a:p>
        </p:txBody>
      </p:sp>
      <p:pic>
        <p:nvPicPr>
          <p:cNvPr id="3074" name="Picture 2" descr="Image result for judy swanson day of pentecost"/>
          <p:cNvPicPr>
            <a:picLocks noChangeAspect="1" noChangeArrowheads="1"/>
          </p:cNvPicPr>
          <p:nvPr/>
        </p:nvPicPr>
        <p:blipFill rotWithShape="1">
          <a:blip r:embed="rId4">
            <a:extLst>
              <a:ext uri="{28A0092B-C50C-407E-A947-70E740481C1C}">
                <a14:useLocalDpi xmlns:a14="http://schemas.microsoft.com/office/drawing/2010/main" val="0"/>
              </a:ext>
            </a:extLst>
          </a:blip>
          <a:srcRect l="4259" t="3089" r="4680" b="8515"/>
          <a:stretch/>
        </p:blipFill>
        <p:spPr bwMode="auto">
          <a:xfrm>
            <a:off x="6537734" y="883471"/>
            <a:ext cx="1865014" cy="25320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judy swanson day of penteco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134" y="3778348"/>
            <a:ext cx="2676773" cy="267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0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5020</Words>
  <Application>Microsoft Office PowerPoint</Application>
  <PresentationFormat>Widescreen</PresentationFormat>
  <Paragraphs>326</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Book Antiqua</vt:lpstr>
      <vt:lpstr>Arial</vt:lpstr>
      <vt:lpstr>Calibri Light</vt:lpstr>
      <vt:lpstr>Calibri</vt:lpstr>
      <vt:lpstr>Open Sans</vt:lpstr>
      <vt:lpstr>Abadi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2016-11-04T01:20:44Z</dcterms:created>
  <dcterms:modified xsi:type="dcterms:W3CDTF">2020-08-28T23:45:22Z</dcterms:modified>
</cp:coreProperties>
</file>