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96" r:id="rId11"/>
    <p:sldId id="266" r:id="rId12"/>
    <p:sldId id="267" r:id="rId13"/>
    <p:sldId id="268" r:id="rId14"/>
    <p:sldId id="269" r:id="rId15"/>
    <p:sldId id="270" r:id="rId16"/>
    <p:sldId id="271" r:id="rId17"/>
    <p:sldId id="273" r:id="rId18"/>
    <p:sldId id="275" r:id="rId19"/>
    <p:sldId id="274" r:id="rId20"/>
    <p:sldId id="276" r:id="rId21"/>
    <p:sldId id="278" r:id="rId22"/>
    <p:sldId id="279" r:id="rId23"/>
    <p:sldId id="291" r:id="rId24"/>
    <p:sldId id="280" r:id="rId25"/>
    <p:sldId id="281" r:id="rId26"/>
    <p:sldId id="298" r:id="rId27"/>
    <p:sldId id="284" r:id="rId28"/>
    <p:sldId id="283" r:id="rId29"/>
    <p:sldId id="285" r:id="rId30"/>
    <p:sldId id="286" r:id="rId31"/>
    <p:sldId id="287" r:id="rId32"/>
    <p:sldId id="288" r:id="rId33"/>
    <p:sldId id="289" r:id="rId34"/>
    <p:sldId id="299" r:id="rId35"/>
    <p:sldId id="301" r:id="rId36"/>
    <p:sldId id="302" r:id="rId37"/>
    <p:sldId id="290" r:id="rId38"/>
    <p:sldId id="297" r:id="rId39"/>
    <p:sldId id="295" r:id="rId40"/>
    <p:sldId id="303" r:id="rId41"/>
    <p:sldId id="300" r:id="rId42"/>
  </p:sldIdLst>
  <p:sldSz cx="12192000" cy="6858000"/>
  <p:notesSz cx="6858000" cy="9144000"/>
  <p:embeddedFontLst>
    <p:embeddedFont>
      <p:font typeface="Abadi" panose="020B0604020104020204" pitchFamily="34" charset="0"/>
      <p:regular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olonna MT" panose="04020805060202030203" pitchFamily="82" charset="0"/>
      <p:regular r:id="rId50"/>
    </p:embeddedFont>
    <p:embeddedFont>
      <p:font typeface="helvetica" panose="020B0604020202020204" pitchFamily="34" charset="0"/>
      <p:regular r:id="rId51"/>
      <p:bold r:id="rId52"/>
      <p:italic r:id="rId53"/>
      <p:boldItalic r:id="rId54"/>
    </p:embeddedFont>
    <p:embeddedFont>
      <p:font typeface="Nyala" panose="02000504070300020003" pitchFamily="2" charset="0"/>
      <p:regular r:id="rId55"/>
    </p:embeddedFont>
    <p:embeddedFont>
      <p:font typeface="Open Sans" panose="020B0606030504020204" pitchFamily="34" charset="0"/>
      <p:regular r:id="rId56"/>
      <p:bold r:id="rId57"/>
      <p:italic r:id="rId58"/>
      <p:boldItalic r:id="rId59"/>
    </p:embeddedFont>
    <p:embeddedFont>
      <p:font typeface="Palatino" pitchFamily="2"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C443EB-4DCE-4B5A-9F85-466B0688118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75019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443EB-4DCE-4B5A-9F85-466B0688118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348082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443EB-4DCE-4B5A-9F85-466B0688118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86921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443EB-4DCE-4B5A-9F85-466B0688118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7289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443EB-4DCE-4B5A-9F85-466B0688118E}"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05339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443EB-4DCE-4B5A-9F85-466B0688118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188350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C443EB-4DCE-4B5A-9F85-466B0688118E}"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105051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C443EB-4DCE-4B5A-9F85-466B0688118E}"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184382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443EB-4DCE-4B5A-9F85-466B0688118E}"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04874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443EB-4DCE-4B5A-9F85-466B0688118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72851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443EB-4DCE-4B5A-9F85-466B0688118E}"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82C9-A8DC-4A78-A187-733980DFF00B}" type="slidenum">
              <a:rPr lang="en-US" smtClean="0"/>
              <a:t>‹#›</a:t>
            </a:fld>
            <a:endParaRPr lang="en-US"/>
          </a:p>
        </p:txBody>
      </p:sp>
    </p:spTree>
    <p:extLst>
      <p:ext uri="{BB962C8B-B14F-4D97-AF65-F5344CB8AC3E}">
        <p14:creationId xmlns:p14="http://schemas.microsoft.com/office/powerpoint/2010/main" val="254294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443EB-4DCE-4B5A-9F85-466B0688118E}"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982C9-A8DC-4A78-A187-733980DFF00B}" type="slidenum">
              <a:rPr lang="en-US" smtClean="0"/>
              <a:t>‹#›</a:t>
            </a:fld>
            <a:endParaRPr lang="en-US"/>
          </a:p>
        </p:txBody>
      </p:sp>
    </p:spTree>
    <p:extLst>
      <p:ext uri="{BB962C8B-B14F-4D97-AF65-F5344CB8AC3E}">
        <p14:creationId xmlns:p14="http://schemas.microsoft.com/office/powerpoint/2010/main" val="1915472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B38C8-2E3A-463F-9AE1-8C8D12FA4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743200" y="533400"/>
            <a:ext cx="7086600" cy="2308324"/>
          </a:xfrm>
          <a:prstGeom prst="rect">
            <a:avLst/>
          </a:prstGeom>
          <a:noFill/>
        </p:spPr>
        <p:txBody>
          <a:bodyPr wrap="square" rtlCol="0">
            <a:spAutoFit/>
          </a:bodyPr>
          <a:lstStyle/>
          <a:p>
            <a:pPr algn="ctr"/>
            <a:r>
              <a:rPr lang="en-US" sz="7200" dirty="0">
                <a:solidFill>
                  <a:schemeClr val="bg2"/>
                </a:solidFill>
                <a:latin typeface="Nyala" pitchFamily="2" charset="0"/>
              </a:rPr>
              <a:t>“Silver and Gold have I none…”</a:t>
            </a:r>
          </a:p>
        </p:txBody>
      </p:sp>
      <p:sp>
        <p:nvSpPr>
          <p:cNvPr id="6" name="TextBox 5"/>
          <p:cNvSpPr txBox="1"/>
          <p:nvPr/>
        </p:nvSpPr>
        <p:spPr>
          <a:xfrm>
            <a:off x="4800600" y="5638801"/>
            <a:ext cx="2819400" cy="584775"/>
          </a:xfrm>
          <a:prstGeom prst="rect">
            <a:avLst/>
          </a:prstGeom>
          <a:noFill/>
        </p:spPr>
        <p:txBody>
          <a:bodyPr wrap="square" rtlCol="0">
            <a:spAutoFit/>
          </a:bodyPr>
          <a:lstStyle/>
          <a:p>
            <a:r>
              <a:rPr lang="en-US" sz="3200" dirty="0">
                <a:solidFill>
                  <a:schemeClr val="bg2"/>
                </a:solidFill>
              </a:rPr>
              <a:t>Acts 3:1-11</a:t>
            </a:r>
          </a:p>
        </p:txBody>
      </p:sp>
      <p:sp>
        <p:nvSpPr>
          <p:cNvPr id="7" name="TextBox 6"/>
          <p:cNvSpPr txBox="1"/>
          <p:nvPr/>
        </p:nvSpPr>
        <p:spPr>
          <a:xfrm>
            <a:off x="4114800" y="3276600"/>
            <a:ext cx="4800600" cy="1569660"/>
          </a:xfrm>
          <a:prstGeom prst="rect">
            <a:avLst/>
          </a:prstGeom>
          <a:noFill/>
        </p:spPr>
        <p:txBody>
          <a:bodyPr wrap="square" rtlCol="0">
            <a:spAutoFit/>
          </a:bodyPr>
          <a:lstStyle/>
          <a:p>
            <a:pPr algn="ctr"/>
            <a:r>
              <a:rPr lang="en-US" sz="3200" dirty="0">
                <a:solidFill>
                  <a:schemeClr val="bg2"/>
                </a:solidFill>
                <a:latin typeface="Nyala" pitchFamily="2" charset="0"/>
              </a:rPr>
              <a:t>Peter and John heal a lame man at the Gate Beautiful</a:t>
            </a:r>
          </a:p>
        </p:txBody>
      </p:sp>
      <p:grpSp>
        <p:nvGrpSpPr>
          <p:cNvPr id="120" name="Group 119"/>
          <p:cNvGrpSpPr/>
          <p:nvPr/>
        </p:nvGrpSpPr>
        <p:grpSpPr>
          <a:xfrm>
            <a:off x="8930608" y="3544020"/>
            <a:ext cx="1514898" cy="2823734"/>
            <a:chOff x="2293008" y="2194101"/>
            <a:chExt cx="1416058" cy="2758899"/>
          </a:xfrm>
        </p:grpSpPr>
        <p:sp>
          <p:nvSpPr>
            <p:cNvPr id="121" name="Round Diagonal Corner Rectangle 120"/>
            <p:cNvSpPr/>
            <p:nvPr/>
          </p:nvSpPr>
          <p:spPr>
            <a:xfrm rot="18115449">
              <a:off x="2091637" y="2745400"/>
              <a:ext cx="921128" cy="518386"/>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2362200" y="3276600"/>
              <a:ext cx="1295400" cy="1371600"/>
            </a:xfrm>
            <a:prstGeom prst="trapezoid">
              <a:avLst/>
            </a:prstGeom>
            <a:solidFill>
              <a:srgbClr val="F1C8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362200" y="3886200"/>
              <a:ext cx="533400" cy="990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895600" y="3886200"/>
              <a:ext cx="533400" cy="990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362200" y="4572000"/>
              <a:ext cx="609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895600" y="4572000"/>
              <a:ext cx="609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906375">
              <a:off x="2376304" y="3276701"/>
              <a:ext cx="533400" cy="8382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799401">
              <a:off x="2909705" y="3200500"/>
              <a:ext cx="533400" cy="8382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151877">
              <a:off x="2421712" y="2269719"/>
              <a:ext cx="1050161" cy="13142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590800" y="3810000"/>
              <a:ext cx="48768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5400000">
              <a:off x="2590800" y="3886200"/>
              <a:ext cx="381000" cy="83820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131"/>
            <p:cNvSpPr/>
            <p:nvPr/>
          </p:nvSpPr>
          <p:spPr>
            <a:xfrm rot="1510496">
              <a:off x="2578214" y="2301319"/>
              <a:ext cx="921128" cy="5334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20"/>
            <p:cNvGrpSpPr/>
            <p:nvPr/>
          </p:nvGrpSpPr>
          <p:grpSpPr>
            <a:xfrm rot="1020844">
              <a:off x="2592334" y="2194101"/>
              <a:ext cx="1116732" cy="1219200"/>
              <a:chOff x="4707058" y="2514600"/>
              <a:chExt cx="2308375" cy="2520185"/>
            </a:xfrm>
          </p:grpSpPr>
          <p:sp>
            <p:nvSpPr>
              <p:cNvPr id="135" name="Round Diagonal Corner Rectangle 14"/>
              <p:cNvSpPr/>
              <p:nvPr/>
            </p:nvSpPr>
            <p:spPr>
              <a:xfrm rot="14383451">
                <a:off x="6008848" y="3821987"/>
                <a:ext cx="1600200" cy="379050"/>
              </a:xfrm>
              <a:prstGeom prst="round2DiagRect">
                <a:avLst>
                  <a:gd name="adj1" fmla="val 50000"/>
                  <a:gd name="adj2" fmla="val 0"/>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1"/>
              <p:cNvSpPr/>
              <p:nvPr/>
            </p:nvSpPr>
            <p:spPr>
              <a:xfrm rot="6350986">
                <a:off x="5334000" y="1905000"/>
                <a:ext cx="990600" cy="2209800"/>
              </a:xfrm>
              <a:prstGeom prst="moon">
                <a:avLst>
                  <a:gd name="adj" fmla="val 87500"/>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2"/>
              <p:cNvSpPr/>
              <p:nvPr/>
            </p:nvSpPr>
            <p:spPr>
              <a:xfrm rot="6350986">
                <a:off x="5407633" y="2092229"/>
                <a:ext cx="738990" cy="2140140"/>
              </a:xfrm>
              <a:prstGeom prst="moon">
                <a:avLst>
                  <a:gd name="adj" fmla="val 87500"/>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
              <p:cNvSpPr/>
              <p:nvPr/>
            </p:nvSpPr>
            <p:spPr>
              <a:xfrm rot="15493055">
                <a:off x="6025808" y="4045160"/>
                <a:ext cx="1600200" cy="379050"/>
              </a:xfrm>
              <a:prstGeom prst="round2DiagRect">
                <a:avLst>
                  <a:gd name="adj1" fmla="val 50000"/>
                  <a:gd name="adj2" fmla="val 0"/>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9"/>
              <p:cNvGrpSpPr/>
              <p:nvPr/>
            </p:nvGrpSpPr>
            <p:grpSpPr>
              <a:xfrm>
                <a:off x="6324600" y="3200400"/>
                <a:ext cx="533400" cy="533400"/>
                <a:chOff x="6781800" y="1295400"/>
                <a:chExt cx="762000" cy="876639"/>
              </a:xfrm>
            </p:grpSpPr>
            <p:grpSp>
              <p:nvGrpSpPr>
                <p:cNvPr id="140" name="Group 18"/>
                <p:cNvGrpSpPr/>
                <p:nvPr/>
              </p:nvGrpSpPr>
              <p:grpSpPr>
                <a:xfrm>
                  <a:off x="6781800" y="1295400"/>
                  <a:ext cx="762000" cy="838200"/>
                  <a:chOff x="6781800" y="1295400"/>
                  <a:chExt cx="762000" cy="838200"/>
                </a:xfrm>
              </p:grpSpPr>
              <p:sp>
                <p:nvSpPr>
                  <p:cNvPr id="142" name="Oval 15"/>
                  <p:cNvSpPr/>
                  <p:nvPr/>
                </p:nvSpPr>
                <p:spPr>
                  <a:xfrm>
                    <a:off x="6781800" y="1295400"/>
                    <a:ext cx="762000" cy="838200"/>
                  </a:xfrm>
                  <a:prstGeom prst="ellipse">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6"/>
                  <p:cNvSpPr/>
                  <p:nvPr/>
                </p:nvSpPr>
                <p:spPr>
                  <a:xfrm>
                    <a:off x="6858000" y="1447800"/>
                    <a:ext cx="533400" cy="609600"/>
                  </a:xfrm>
                  <a:prstGeom prst="ellipse">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Moon 140"/>
                <p:cNvSpPr/>
                <p:nvPr/>
              </p:nvSpPr>
              <p:spPr>
                <a:xfrm rot="14623687">
                  <a:off x="7001908" y="1637634"/>
                  <a:ext cx="461179" cy="607631"/>
                </a:xfrm>
                <a:prstGeom prst="moon">
                  <a:avLst>
                    <a:gd name="adj" fmla="val 87500"/>
                  </a:avLst>
                </a:prstGeom>
                <a:solidFill>
                  <a:srgbClr val="EFD8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Round Diagonal Corner Rectangle 133"/>
            <p:cNvSpPr/>
            <p:nvPr/>
          </p:nvSpPr>
          <p:spPr>
            <a:xfrm rot="6264558">
              <a:off x="2780313" y="2993279"/>
              <a:ext cx="921128" cy="318968"/>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p:cNvSpPr txBox="1"/>
          <p:nvPr/>
        </p:nvSpPr>
        <p:spPr>
          <a:xfrm>
            <a:off x="56645" y="17043"/>
            <a:ext cx="2819400" cy="307777"/>
          </a:xfrm>
          <a:prstGeom prst="rect">
            <a:avLst/>
          </a:prstGeom>
          <a:noFill/>
        </p:spPr>
        <p:txBody>
          <a:bodyPr wrap="square" rtlCol="0">
            <a:spAutoFit/>
          </a:bodyPr>
          <a:lstStyle/>
          <a:p>
            <a:r>
              <a:rPr lang="en-US" sz="1400" dirty="0">
                <a:solidFill>
                  <a:schemeClr val="bg2"/>
                </a:solidFill>
              </a:rPr>
              <a:t>Lesson 84</a:t>
            </a:r>
          </a:p>
        </p:txBody>
      </p:sp>
      <p:grpSp>
        <p:nvGrpSpPr>
          <p:cNvPr id="146" name="Group 145">
            <a:extLst>
              <a:ext uri="{FF2B5EF4-FFF2-40B4-BE49-F238E27FC236}">
                <a16:creationId xmlns:a16="http://schemas.microsoft.com/office/drawing/2014/main" id="{D1B575F4-43A7-42F1-AE0E-D761695DE888}"/>
              </a:ext>
            </a:extLst>
          </p:cNvPr>
          <p:cNvGrpSpPr/>
          <p:nvPr/>
        </p:nvGrpSpPr>
        <p:grpSpPr>
          <a:xfrm>
            <a:off x="689261" y="2507158"/>
            <a:ext cx="1543869" cy="3589117"/>
            <a:chOff x="6934200" y="1265656"/>
            <a:chExt cx="1985484" cy="4373144"/>
          </a:xfrm>
        </p:grpSpPr>
        <p:sp>
          <p:nvSpPr>
            <p:cNvPr id="147" name="Oval 146">
              <a:extLst>
                <a:ext uri="{FF2B5EF4-FFF2-40B4-BE49-F238E27FC236}">
                  <a16:creationId xmlns:a16="http://schemas.microsoft.com/office/drawing/2014/main" id="{7A2298ED-80A7-4E89-A1B4-2D74074AF5FD}"/>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FACB82F-CC02-476D-B5E4-2E1ADAE376CD}"/>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E0FC5171-DB8F-4E49-9D82-BD5DB60B0D70}"/>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ACA8D72-BB2E-4B02-A29E-CE3C8D048E25}"/>
                </a:ext>
              </a:extLst>
            </p:cNvPr>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5DA52EA-8D91-4087-B3A8-8D212AA64C5F}"/>
                </a:ext>
              </a:extLst>
            </p:cNvPr>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D96C6CD7-05B2-4A68-9D4D-AA7274E19FCC}"/>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BD1D46E2-CF19-4884-A441-2C1005F5AFA4}"/>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a:extLst>
                <a:ext uri="{FF2B5EF4-FFF2-40B4-BE49-F238E27FC236}">
                  <a16:creationId xmlns:a16="http://schemas.microsoft.com/office/drawing/2014/main" id="{DA14FF34-493D-4EC6-AD80-2CE10BD8C5B9}"/>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a:extLst>
                <a:ext uri="{FF2B5EF4-FFF2-40B4-BE49-F238E27FC236}">
                  <a16:creationId xmlns:a16="http://schemas.microsoft.com/office/drawing/2014/main" id="{46D2AA4D-6856-4585-9590-E38BE0A49616}"/>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a:extLst>
                <a:ext uri="{FF2B5EF4-FFF2-40B4-BE49-F238E27FC236}">
                  <a16:creationId xmlns:a16="http://schemas.microsoft.com/office/drawing/2014/main" id="{0174DF56-D943-4068-8917-573296E42A8F}"/>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a:extLst>
                <a:ext uri="{FF2B5EF4-FFF2-40B4-BE49-F238E27FC236}">
                  <a16:creationId xmlns:a16="http://schemas.microsoft.com/office/drawing/2014/main" id="{0B071070-D48D-47DC-9710-2C5BAAF8598E}"/>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24">
              <a:extLst>
                <a:ext uri="{FF2B5EF4-FFF2-40B4-BE49-F238E27FC236}">
                  <a16:creationId xmlns:a16="http://schemas.microsoft.com/office/drawing/2014/main" id="{2F8F4F94-9F0E-4A35-B6D3-65D70C378D33}"/>
                </a:ext>
              </a:extLst>
            </p:cNvPr>
            <p:cNvGrpSpPr/>
            <p:nvPr/>
          </p:nvGrpSpPr>
          <p:grpSpPr>
            <a:xfrm>
              <a:off x="7108136" y="2388756"/>
              <a:ext cx="1544360" cy="2210894"/>
              <a:chOff x="4553133" y="901823"/>
              <a:chExt cx="2186627" cy="3449921"/>
            </a:xfrm>
          </p:grpSpPr>
          <p:sp>
            <p:nvSpPr>
              <p:cNvPr id="225" name="Double Wave 23">
                <a:extLst>
                  <a:ext uri="{FF2B5EF4-FFF2-40B4-BE49-F238E27FC236}">
                    <a16:creationId xmlns:a16="http://schemas.microsoft.com/office/drawing/2014/main" id="{0615ED81-71EC-428B-BEAF-170D7055D936}"/>
                  </a:ext>
                </a:extLst>
              </p:cNvPr>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16">
                <a:extLst>
                  <a:ext uri="{FF2B5EF4-FFF2-40B4-BE49-F238E27FC236}">
                    <a16:creationId xmlns:a16="http://schemas.microsoft.com/office/drawing/2014/main" id="{ECF57FAE-5EBE-493A-B5E8-15200170FCB5}"/>
                  </a:ext>
                </a:extLst>
              </p:cNvPr>
              <p:cNvGrpSpPr/>
              <p:nvPr/>
            </p:nvGrpSpPr>
            <p:grpSpPr>
              <a:xfrm>
                <a:off x="4694566" y="901823"/>
                <a:ext cx="2045194" cy="1982724"/>
                <a:chOff x="2594848" y="2213440"/>
                <a:chExt cx="2045194" cy="1982724"/>
              </a:xfrm>
              <a:solidFill>
                <a:srgbClr val="E0C13C"/>
              </a:solidFill>
            </p:grpSpPr>
            <p:sp>
              <p:nvSpPr>
                <p:cNvPr id="227" name="Pie 17">
                  <a:extLst>
                    <a:ext uri="{FF2B5EF4-FFF2-40B4-BE49-F238E27FC236}">
                      <a16:creationId xmlns:a16="http://schemas.microsoft.com/office/drawing/2014/main" id="{18F8F93B-0269-464E-8F9A-1B850743D652}"/>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8" name="Group 5">
                  <a:extLst>
                    <a:ext uri="{FF2B5EF4-FFF2-40B4-BE49-F238E27FC236}">
                      <a16:creationId xmlns:a16="http://schemas.microsoft.com/office/drawing/2014/main" id="{147393A9-B633-476F-A6E3-D63175C4A67B}"/>
                    </a:ext>
                  </a:extLst>
                </p:cNvPr>
                <p:cNvGrpSpPr/>
                <p:nvPr/>
              </p:nvGrpSpPr>
              <p:grpSpPr>
                <a:xfrm>
                  <a:off x="2840416" y="2333435"/>
                  <a:ext cx="1586009" cy="1634505"/>
                  <a:chOff x="2838154" y="2333435"/>
                  <a:chExt cx="1586009" cy="1634505"/>
                </a:xfrm>
                <a:grpFill/>
              </p:grpSpPr>
              <p:sp>
                <p:nvSpPr>
                  <p:cNvPr id="229" name="Moon 3">
                    <a:extLst>
                      <a:ext uri="{FF2B5EF4-FFF2-40B4-BE49-F238E27FC236}">
                        <a16:creationId xmlns:a16="http://schemas.microsoft.com/office/drawing/2014/main" id="{508BA79E-1F61-41D0-B24A-58923D171349}"/>
                      </a:ext>
                    </a:extLst>
                  </p:cNvPr>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0">
                    <a:extLst>
                      <a:ext uri="{FF2B5EF4-FFF2-40B4-BE49-F238E27FC236}">
                        <a16:creationId xmlns:a16="http://schemas.microsoft.com/office/drawing/2014/main" id="{A0DAD172-8491-4C41-A61C-E3B64D44B73E}"/>
                      </a:ext>
                    </a:extLst>
                  </p:cNvPr>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9" name="Oval 158">
              <a:extLst>
                <a:ext uri="{FF2B5EF4-FFF2-40B4-BE49-F238E27FC236}">
                  <a16:creationId xmlns:a16="http://schemas.microsoft.com/office/drawing/2014/main" id="{184ED703-61D8-40BC-9D9E-6C0E01DE357D}"/>
                </a:ext>
              </a:extLst>
            </p:cNvPr>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8">
              <a:extLst>
                <a:ext uri="{FF2B5EF4-FFF2-40B4-BE49-F238E27FC236}">
                  <a16:creationId xmlns:a16="http://schemas.microsoft.com/office/drawing/2014/main" id="{A6E1A403-08AF-45EC-AF39-266F517AF83C}"/>
                </a:ext>
              </a:extLst>
            </p:cNvPr>
            <p:cNvGrpSpPr/>
            <p:nvPr/>
          </p:nvGrpSpPr>
          <p:grpSpPr>
            <a:xfrm rot="175281">
              <a:off x="7281771" y="4966315"/>
              <a:ext cx="1319546" cy="446802"/>
              <a:chOff x="3810000" y="1677648"/>
              <a:chExt cx="4705061" cy="1827552"/>
            </a:xfrm>
          </p:grpSpPr>
          <p:grpSp>
            <p:nvGrpSpPr>
              <p:cNvPr id="195" name="Group 37">
                <a:extLst>
                  <a:ext uri="{FF2B5EF4-FFF2-40B4-BE49-F238E27FC236}">
                    <a16:creationId xmlns:a16="http://schemas.microsoft.com/office/drawing/2014/main" id="{708ACB4E-84CB-420E-B441-12B7CC1800E6}"/>
                  </a:ext>
                </a:extLst>
              </p:cNvPr>
              <p:cNvGrpSpPr/>
              <p:nvPr/>
            </p:nvGrpSpPr>
            <p:grpSpPr>
              <a:xfrm>
                <a:off x="3810000" y="1828800"/>
                <a:ext cx="1776984" cy="1676400"/>
                <a:chOff x="3810000" y="1828800"/>
                <a:chExt cx="4038600" cy="3810000"/>
              </a:xfrm>
            </p:grpSpPr>
            <p:sp>
              <p:nvSpPr>
                <p:cNvPr id="216" name="Half Frame 215">
                  <a:extLst>
                    <a:ext uri="{FF2B5EF4-FFF2-40B4-BE49-F238E27FC236}">
                      <a16:creationId xmlns:a16="http://schemas.microsoft.com/office/drawing/2014/main" id="{693306E2-7827-4CF5-8FE4-B54973C22BFC}"/>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Half Frame 216">
                  <a:extLst>
                    <a:ext uri="{FF2B5EF4-FFF2-40B4-BE49-F238E27FC236}">
                      <a16:creationId xmlns:a16="http://schemas.microsoft.com/office/drawing/2014/main" id="{C887E116-CEF0-4277-8A67-F2C0A18CDAD6}"/>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Half Frame 217">
                  <a:extLst>
                    <a:ext uri="{FF2B5EF4-FFF2-40B4-BE49-F238E27FC236}">
                      <a16:creationId xmlns:a16="http://schemas.microsoft.com/office/drawing/2014/main" id="{F3B7C794-879F-4F96-ABBF-4B17A5230F0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Half Frame 218">
                  <a:extLst>
                    <a:ext uri="{FF2B5EF4-FFF2-40B4-BE49-F238E27FC236}">
                      <a16:creationId xmlns:a16="http://schemas.microsoft.com/office/drawing/2014/main" id="{41682D55-D07F-4B6A-9847-3E9F41F7886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775">
                  <a:extLst>
                    <a:ext uri="{FF2B5EF4-FFF2-40B4-BE49-F238E27FC236}">
                      <a16:creationId xmlns:a16="http://schemas.microsoft.com/office/drawing/2014/main" id="{2D5C6F46-5825-40BE-9ACA-E5223D941553}"/>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mond 220">
                  <a:extLst>
                    <a:ext uri="{FF2B5EF4-FFF2-40B4-BE49-F238E27FC236}">
                      <a16:creationId xmlns:a16="http://schemas.microsoft.com/office/drawing/2014/main" id="{62726D7D-9650-479D-A392-30283A971E6E}"/>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645431A2-694C-4355-82D5-CBDC0A1B49E0}"/>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a:extLst>
                    <a:ext uri="{FF2B5EF4-FFF2-40B4-BE49-F238E27FC236}">
                      <a16:creationId xmlns:a16="http://schemas.microsoft.com/office/drawing/2014/main" id="{BA613168-7FE6-47CF-B3DA-381527D2AFA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a:extLst>
                    <a:ext uri="{FF2B5EF4-FFF2-40B4-BE49-F238E27FC236}">
                      <a16:creationId xmlns:a16="http://schemas.microsoft.com/office/drawing/2014/main" id="{84C89B65-CE29-4542-B999-14F12B5D9843}"/>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38">
                <a:extLst>
                  <a:ext uri="{FF2B5EF4-FFF2-40B4-BE49-F238E27FC236}">
                    <a16:creationId xmlns:a16="http://schemas.microsoft.com/office/drawing/2014/main" id="{FC79DB51-30B7-4DA9-8AF3-66D2E31B45B6}"/>
                  </a:ext>
                </a:extLst>
              </p:cNvPr>
              <p:cNvGrpSpPr/>
              <p:nvPr/>
            </p:nvGrpSpPr>
            <p:grpSpPr>
              <a:xfrm>
                <a:off x="5314014" y="1757596"/>
                <a:ext cx="1776984" cy="1676400"/>
                <a:chOff x="3810000" y="1828800"/>
                <a:chExt cx="4038600" cy="3810000"/>
              </a:xfrm>
            </p:grpSpPr>
            <p:sp>
              <p:nvSpPr>
                <p:cNvPr id="207" name="Half Frame 206">
                  <a:extLst>
                    <a:ext uri="{FF2B5EF4-FFF2-40B4-BE49-F238E27FC236}">
                      <a16:creationId xmlns:a16="http://schemas.microsoft.com/office/drawing/2014/main" id="{14632D45-436C-4085-91A2-84512AC8BD5C}"/>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Half Frame 207">
                  <a:extLst>
                    <a:ext uri="{FF2B5EF4-FFF2-40B4-BE49-F238E27FC236}">
                      <a16:creationId xmlns:a16="http://schemas.microsoft.com/office/drawing/2014/main" id="{A5621382-5E63-46AC-8AD7-FFEEC1AA17E0}"/>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Half Frame 208">
                  <a:extLst>
                    <a:ext uri="{FF2B5EF4-FFF2-40B4-BE49-F238E27FC236}">
                      <a16:creationId xmlns:a16="http://schemas.microsoft.com/office/drawing/2014/main" id="{41A99650-D211-45A3-AEB2-A4B5DEDA2E81}"/>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Half Frame 209">
                  <a:extLst>
                    <a:ext uri="{FF2B5EF4-FFF2-40B4-BE49-F238E27FC236}">
                      <a16:creationId xmlns:a16="http://schemas.microsoft.com/office/drawing/2014/main" id="{BBFA073F-5188-4CC1-878C-672DBDFC096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766">
                  <a:extLst>
                    <a:ext uri="{FF2B5EF4-FFF2-40B4-BE49-F238E27FC236}">
                      <a16:creationId xmlns:a16="http://schemas.microsoft.com/office/drawing/2014/main" id="{D65A1F03-3576-4E65-AB2B-E2D621E3889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iamond 211">
                  <a:extLst>
                    <a:ext uri="{FF2B5EF4-FFF2-40B4-BE49-F238E27FC236}">
                      <a16:creationId xmlns:a16="http://schemas.microsoft.com/office/drawing/2014/main" id="{AD4C129B-4BD9-480B-86E0-19AE74E74DA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a:extLst>
                    <a:ext uri="{FF2B5EF4-FFF2-40B4-BE49-F238E27FC236}">
                      <a16:creationId xmlns:a16="http://schemas.microsoft.com/office/drawing/2014/main" id="{8057FB46-054E-4615-9741-B5313AF60A1B}"/>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a:extLst>
                    <a:ext uri="{FF2B5EF4-FFF2-40B4-BE49-F238E27FC236}">
                      <a16:creationId xmlns:a16="http://schemas.microsoft.com/office/drawing/2014/main" id="{C64733C0-7A0E-4729-84F5-5A210CD4C2A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a:extLst>
                    <a:ext uri="{FF2B5EF4-FFF2-40B4-BE49-F238E27FC236}">
                      <a16:creationId xmlns:a16="http://schemas.microsoft.com/office/drawing/2014/main" id="{835FB693-437A-4622-BC58-9BC28F71E125}"/>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48">
                <a:extLst>
                  <a:ext uri="{FF2B5EF4-FFF2-40B4-BE49-F238E27FC236}">
                    <a16:creationId xmlns:a16="http://schemas.microsoft.com/office/drawing/2014/main" id="{C458DB22-00E0-4616-B705-D67B70FE5272}"/>
                  </a:ext>
                </a:extLst>
              </p:cNvPr>
              <p:cNvGrpSpPr/>
              <p:nvPr/>
            </p:nvGrpSpPr>
            <p:grpSpPr>
              <a:xfrm>
                <a:off x="6738077" y="1677648"/>
                <a:ext cx="1776984" cy="1676400"/>
                <a:chOff x="3810000" y="1828800"/>
                <a:chExt cx="4038600" cy="3810000"/>
              </a:xfrm>
            </p:grpSpPr>
            <p:sp>
              <p:nvSpPr>
                <p:cNvPr id="198" name="Half Frame 197">
                  <a:extLst>
                    <a:ext uri="{FF2B5EF4-FFF2-40B4-BE49-F238E27FC236}">
                      <a16:creationId xmlns:a16="http://schemas.microsoft.com/office/drawing/2014/main" id="{FCB92B14-7A59-43C0-98A5-5583FDE8E826}"/>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Half Frame 50">
                  <a:extLst>
                    <a:ext uri="{FF2B5EF4-FFF2-40B4-BE49-F238E27FC236}">
                      <a16:creationId xmlns:a16="http://schemas.microsoft.com/office/drawing/2014/main" id="{DA950C84-0FE6-438E-B67E-21EB87445348}"/>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Half Frame 51">
                  <a:extLst>
                    <a:ext uri="{FF2B5EF4-FFF2-40B4-BE49-F238E27FC236}">
                      <a16:creationId xmlns:a16="http://schemas.microsoft.com/office/drawing/2014/main" id="{604D5EC6-DF97-43FD-A206-1061CE4E5C17}"/>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Half Frame 52">
                  <a:extLst>
                    <a:ext uri="{FF2B5EF4-FFF2-40B4-BE49-F238E27FC236}">
                      <a16:creationId xmlns:a16="http://schemas.microsoft.com/office/drawing/2014/main" id="{29F69DA2-612D-4CAE-BCD1-C94E15B4504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757">
                  <a:extLst>
                    <a:ext uri="{FF2B5EF4-FFF2-40B4-BE49-F238E27FC236}">
                      <a16:creationId xmlns:a16="http://schemas.microsoft.com/office/drawing/2014/main" id="{ADA3F261-0564-4180-AB8F-313EEF5BBB6D}"/>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iamond 202">
                  <a:extLst>
                    <a:ext uri="{FF2B5EF4-FFF2-40B4-BE49-F238E27FC236}">
                      <a16:creationId xmlns:a16="http://schemas.microsoft.com/office/drawing/2014/main" id="{E2512B96-0481-485C-90E1-65DB9B7A6532}"/>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9CA5D950-B97D-4ECE-91C1-1906CC532C7C}"/>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a:extLst>
                    <a:ext uri="{FF2B5EF4-FFF2-40B4-BE49-F238E27FC236}">
                      <a16:creationId xmlns:a16="http://schemas.microsoft.com/office/drawing/2014/main" id="{A26F159F-9AB6-4BB2-96C0-AFDF98D8BA6F}"/>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a:extLst>
                    <a:ext uri="{FF2B5EF4-FFF2-40B4-BE49-F238E27FC236}">
                      <a16:creationId xmlns:a16="http://schemas.microsoft.com/office/drawing/2014/main" id="{CBF180D8-0CC6-4EA6-B2D2-7C52CA9D01F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Cloud 160">
              <a:extLst>
                <a:ext uri="{FF2B5EF4-FFF2-40B4-BE49-F238E27FC236}">
                  <a16:creationId xmlns:a16="http://schemas.microsoft.com/office/drawing/2014/main" id="{8B0C376D-F385-41F4-A50D-E65C03AA05B0}"/>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a:extLst>
                <a:ext uri="{FF2B5EF4-FFF2-40B4-BE49-F238E27FC236}">
                  <a16:creationId xmlns:a16="http://schemas.microsoft.com/office/drawing/2014/main" id="{8A2335ED-E04E-448D-91F8-FC139BC33D5B}"/>
                </a:ext>
              </a:extLst>
            </p:cNvPr>
            <p:cNvGrpSpPr/>
            <p:nvPr/>
          </p:nvGrpSpPr>
          <p:grpSpPr>
            <a:xfrm>
              <a:off x="7162023" y="1568903"/>
              <a:ext cx="1544762" cy="259293"/>
              <a:chOff x="7105896" y="1557210"/>
              <a:chExt cx="1544762" cy="488119"/>
            </a:xfrm>
          </p:grpSpPr>
          <p:sp>
            <p:nvSpPr>
              <p:cNvPr id="163" name="Rounded Rectangle 15">
                <a:extLst>
                  <a:ext uri="{FF2B5EF4-FFF2-40B4-BE49-F238E27FC236}">
                    <a16:creationId xmlns:a16="http://schemas.microsoft.com/office/drawing/2014/main" id="{97B6343A-DB6F-4603-916E-AB9D687A8B95}"/>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59">
                <a:extLst>
                  <a:ext uri="{FF2B5EF4-FFF2-40B4-BE49-F238E27FC236}">
                    <a16:creationId xmlns:a16="http://schemas.microsoft.com/office/drawing/2014/main" id="{C737FCF2-05B1-4AB1-A5F4-A703336F494C}"/>
                  </a:ext>
                </a:extLst>
              </p:cNvPr>
              <p:cNvGrpSpPr/>
              <p:nvPr/>
            </p:nvGrpSpPr>
            <p:grpSpPr>
              <a:xfrm rot="160736">
                <a:off x="7230848" y="1557210"/>
                <a:ext cx="1269517" cy="488119"/>
                <a:chOff x="3810000" y="1677648"/>
                <a:chExt cx="4705061" cy="1827552"/>
              </a:xfrm>
            </p:grpSpPr>
            <p:grpSp>
              <p:nvGrpSpPr>
                <p:cNvPr id="165" name="Group 37">
                  <a:extLst>
                    <a:ext uri="{FF2B5EF4-FFF2-40B4-BE49-F238E27FC236}">
                      <a16:creationId xmlns:a16="http://schemas.microsoft.com/office/drawing/2014/main" id="{C8CB19FC-E222-4E38-82B5-9AEF6A3FE982}"/>
                    </a:ext>
                  </a:extLst>
                </p:cNvPr>
                <p:cNvGrpSpPr/>
                <p:nvPr/>
              </p:nvGrpSpPr>
              <p:grpSpPr>
                <a:xfrm>
                  <a:off x="3810000" y="1828800"/>
                  <a:ext cx="1776984" cy="1676400"/>
                  <a:chOff x="3810000" y="1828800"/>
                  <a:chExt cx="4038600" cy="3810000"/>
                </a:xfrm>
              </p:grpSpPr>
              <p:sp>
                <p:nvSpPr>
                  <p:cNvPr id="186" name="Half Frame 185">
                    <a:extLst>
                      <a:ext uri="{FF2B5EF4-FFF2-40B4-BE49-F238E27FC236}">
                        <a16:creationId xmlns:a16="http://schemas.microsoft.com/office/drawing/2014/main" id="{B8F5EFB5-F927-4F7A-8A95-5289BD9670C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Half Frame 186">
                    <a:extLst>
                      <a:ext uri="{FF2B5EF4-FFF2-40B4-BE49-F238E27FC236}">
                        <a16:creationId xmlns:a16="http://schemas.microsoft.com/office/drawing/2014/main" id="{08DBC706-7FDB-443C-A943-335742E62BC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Half Frame 187">
                    <a:extLst>
                      <a:ext uri="{FF2B5EF4-FFF2-40B4-BE49-F238E27FC236}">
                        <a16:creationId xmlns:a16="http://schemas.microsoft.com/office/drawing/2014/main" id="{57745B00-D6BB-4272-A5AA-513A9CF4BCD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Half Frame 188">
                    <a:extLst>
                      <a:ext uri="{FF2B5EF4-FFF2-40B4-BE49-F238E27FC236}">
                        <a16:creationId xmlns:a16="http://schemas.microsoft.com/office/drawing/2014/main" id="{D7D3694B-432F-4D72-BCED-6920CFA7B4FA}"/>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745">
                    <a:extLst>
                      <a:ext uri="{FF2B5EF4-FFF2-40B4-BE49-F238E27FC236}">
                        <a16:creationId xmlns:a16="http://schemas.microsoft.com/office/drawing/2014/main" id="{6CB865B8-68C2-4A96-99C5-1D0FA78DF66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iamond 190">
                    <a:extLst>
                      <a:ext uri="{FF2B5EF4-FFF2-40B4-BE49-F238E27FC236}">
                        <a16:creationId xmlns:a16="http://schemas.microsoft.com/office/drawing/2014/main" id="{38B4B6CA-4AFC-4FF7-8208-028F6EEC135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8F5B21AA-CC4F-401F-9C65-9FD990BA20E3}"/>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a:extLst>
                      <a:ext uri="{FF2B5EF4-FFF2-40B4-BE49-F238E27FC236}">
                        <a16:creationId xmlns:a16="http://schemas.microsoft.com/office/drawing/2014/main" id="{C9EE6511-3AD2-4062-A9B4-457C6FD181A4}"/>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a:extLst>
                      <a:ext uri="{FF2B5EF4-FFF2-40B4-BE49-F238E27FC236}">
                        <a16:creationId xmlns:a16="http://schemas.microsoft.com/office/drawing/2014/main" id="{2D2CD181-DC69-45A1-90CC-8917439FE0D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38">
                  <a:extLst>
                    <a:ext uri="{FF2B5EF4-FFF2-40B4-BE49-F238E27FC236}">
                      <a16:creationId xmlns:a16="http://schemas.microsoft.com/office/drawing/2014/main" id="{A650B60A-8026-4D48-BEDB-BBBB15CC973E}"/>
                    </a:ext>
                  </a:extLst>
                </p:cNvPr>
                <p:cNvGrpSpPr/>
                <p:nvPr/>
              </p:nvGrpSpPr>
              <p:grpSpPr>
                <a:xfrm>
                  <a:off x="5314014" y="1757596"/>
                  <a:ext cx="1776984" cy="1676400"/>
                  <a:chOff x="3810000" y="1828800"/>
                  <a:chExt cx="4038600" cy="3810000"/>
                </a:xfrm>
              </p:grpSpPr>
              <p:sp>
                <p:nvSpPr>
                  <p:cNvPr id="177" name="Half Frame 176">
                    <a:extLst>
                      <a:ext uri="{FF2B5EF4-FFF2-40B4-BE49-F238E27FC236}">
                        <a16:creationId xmlns:a16="http://schemas.microsoft.com/office/drawing/2014/main" id="{A726635D-A6DF-483E-B41F-FA8836970965}"/>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Half Frame 177">
                    <a:extLst>
                      <a:ext uri="{FF2B5EF4-FFF2-40B4-BE49-F238E27FC236}">
                        <a16:creationId xmlns:a16="http://schemas.microsoft.com/office/drawing/2014/main" id="{A9031790-18FF-415A-B20C-9D811E0C04BD}"/>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lf Frame 178">
                    <a:extLst>
                      <a:ext uri="{FF2B5EF4-FFF2-40B4-BE49-F238E27FC236}">
                        <a16:creationId xmlns:a16="http://schemas.microsoft.com/office/drawing/2014/main" id="{3C60FA1D-8190-4501-BA18-CD0652CB6023}"/>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Half Frame 179">
                    <a:extLst>
                      <a:ext uri="{FF2B5EF4-FFF2-40B4-BE49-F238E27FC236}">
                        <a16:creationId xmlns:a16="http://schemas.microsoft.com/office/drawing/2014/main" id="{DB39BE42-21E3-42A6-AD8E-3F547678008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736">
                    <a:extLst>
                      <a:ext uri="{FF2B5EF4-FFF2-40B4-BE49-F238E27FC236}">
                        <a16:creationId xmlns:a16="http://schemas.microsoft.com/office/drawing/2014/main" id="{F88150D3-7BCD-4120-8AD9-F143A2C5298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mond 181">
                    <a:extLst>
                      <a:ext uri="{FF2B5EF4-FFF2-40B4-BE49-F238E27FC236}">
                        <a16:creationId xmlns:a16="http://schemas.microsoft.com/office/drawing/2014/main" id="{0DA4B4DB-CFD2-44B7-912E-9F7DF14B2F5F}"/>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a:extLst>
                      <a:ext uri="{FF2B5EF4-FFF2-40B4-BE49-F238E27FC236}">
                        <a16:creationId xmlns:a16="http://schemas.microsoft.com/office/drawing/2014/main" id="{F027AF0A-A81D-49B1-AE20-2C2A5A557246}"/>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a:extLst>
                      <a:ext uri="{FF2B5EF4-FFF2-40B4-BE49-F238E27FC236}">
                        <a16:creationId xmlns:a16="http://schemas.microsoft.com/office/drawing/2014/main" id="{7030D4D7-CD61-42CE-A80A-3FB75C09B4EE}"/>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a:extLst>
                      <a:ext uri="{FF2B5EF4-FFF2-40B4-BE49-F238E27FC236}">
                        <a16:creationId xmlns:a16="http://schemas.microsoft.com/office/drawing/2014/main" id="{8F46DB16-3457-474D-ACA3-3284EC882FBC}"/>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48">
                  <a:extLst>
                    <a:ext uri="{FF2B5EF4-FFF2-40B4-BE49-F238E27FC236}">
                      <a16:creationId xmlns:a16="http://schemas.microsoft.com/office/drawing/2014/main" id="{FBCC3FF4-6DA2-423F-A19D-B664D810A263}"/>
                    </a:ext>
                  </a:extLst>
                </p:cNvPr>
                <p:cNvGrpSpPr/>
                <p:nvPr/>
              </p:nvGrpSpPr>
              <p:grpSpPr>
                <a:xfrm>
                  <a:off x="6738077" y="1677648"/>
                  <a:ext cx="1776984" cy="1676400"/>
                  <a:chOff x="3810000" y="1828800"/>
                  <a:chExt cx="4038600" cy="3810000"/>
                </a:xfrm>
              </p:grpSpPr>
              <p:sp>
                <p:nvSpPr>
                  <p:cNvPr id="168" name="Half Frame 167">
                    <a:extLst>
                      <a:ext uri="{FF2B5EF4-FFF2-40B4-BE49-F238E27FC236}">
                        <a16:creationId xmlns:a16="http://schemas.microsoft.com/office/drawing/2014/main" id="{888EE7C7-79DF-462E-87CC-B3C1F9F7B7EE}"/>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Half Frame 168">
                    <a:extLst>
                      <a:ext uri="{FF2B5EF4-FFF2-40B4-BE49-F238E27FC236}">
                        <a16:creationId xmlns:a16="http://schemas.microsoft.com/office/drawing/2014/main" id="{CAD19D90-B336-4BA3-A3DE-E955B7DE010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Half Frame 169">
                    <a:extLst>
                      <a:ext uri="{FF2B5EF4-FFF2-40B4-BE49-F238E27FC236}">
                        <a16:creationId xmlns:a16="http://schemas.microsoft.com/office/drawing/2014/main" id="{261567C3-D293-4C5A-8AEC-BB3E1902DC3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Half Frame 170">
                    <a:extLst>
                      <a:ext uri="{FF2B5EF4-FFF2-40B4-BE49-F238E27FC236}">
                        <a16:creationId xmlns:a16="http://schemas.microsoft.com/office/drawing/2014/main" id="{8BEA74F6-330B-4EDE-989E-49140252463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727">
                    <a:extLst>
                      <a:ext uri="{FF2B5EF4-FFF2-40B4-BE49-F238E27FC236}">
                        <a16:creationId xmlns:a16="http://schemas.microsoft.com/office/drawing/2014/main" id="{15ED7390-6CD1-4304-9B13-1C449F422130}"/>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iamond 172">
                    <a:extLst>
                      <a:ext uri="{FF2B5EF4-FFF2-40B4-BE49-F238E27FC236}">
                        <a16:creationId xmlns:a16="http://schemas.microsoft.com/office/drawing/2014/main" id="{7122B891-1021-41CD-B59A-33819F9BD26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a:extLst>
                      <a:ext uri="{FF2B5EF4-FFF2-40B4-BE49-F238E27FC236}">
                        <a16:creationId xmlns:a16="http://schemas.microsoft.com/office/drawing/2014/main" id="{2996F99D-FD57-473B-AF45-FB37E4CD4F0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a:extLst>
                      <a:ext uri="{FF2B5EF4-FFF2-40B4-BE49-F238E27FC236}">
                        <a16:creationId xmlns:a16="http://schemas.microsoft.com/office/drawing/2014/main" id="{469A14A0-A244-4596-9469-56C1526BDD2E}"/>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a:extLst>
                      <a:ext uri="{FF2B5EF4-FFF2-40B4-BE49-F238E27FC236}">
                        <a16:creationId xmlns:a16="http://schemas.microsoft.com/office/drawing/2014/main" id="{31FAECFE-103E-4085-A525-9252D62FF9FC}"/>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1" name="Group 230">
            <a:extLst>
              <a:ext uri="{FF2B5EF4-FFF2-40B4-BE49-F238E27FC236}">
                <a16:creationId xmlns:a16="http://schemas.microsoft.com/office/drawing/2014/main" id="{30BD0952-DDBA-4E6F-B0D3-7F453FAAA74D}"/>
              </a:ext>
            </a:extLst>
          </p:cNvPr>
          <p:cNvGrpSpPr/>
          <p:nvPr/>
        </p:nvGrpSpPr>
        <p:grpSpPr>
          <a:xfrm>
            <a:off x="2520922" y="2396075"/>
            <a:ext cx="1432377" cy="3630980"/>
            <a:chOff x="5199743" y="533154"/>
            <a:chExt cx="1886857" cy="4783054"/>
          </a:xfrm>
        </p:grpSpPr>
        <p:grpSp>
          <p:nvGrpSpPr>
            <p:cNvPr id="232" name="Group 231">
              <a:extLst>
                <a:ext uri="{FF2B5EF4-FFF2-40B4-BE49-F238E27FC236}">
                  <a16:creationId xmlns:a16="http://schemas.microsoft.com/office/drawing/2014/main" id="{902CAFA6-F741-4062-873A-45475515BD45}"/>
                </a:ext>
              </a:extLst>
            </p:cNvPr>
            <p:cNvGrpSpPr/>
            <p:nvPr/>
          </p:nvGrpSpPr>
          <p:grpSpPr>
            <a:xfrm>
              <a:off x="5199743" y="793067"/>
              <a:ext cx="1886857" cy="4523141"/>
              <a:chOff x="5199743" y="793067"/>
              <a:chExt cx="1886857" cy="4523141"/>
            </a:xfrm>
          </p:grpSpPr>
          <p:sp>
            <p:nvSpPr>
              <p:cNvPr id="235" name="Round Diagonal Corner Rectangle 790">
                <a:extLst>
                  <a:ext uri="{FF2B5EF4-FFF2-40B4-BE49-F238E27FC236}">
                    <a16:creationId xmlns:a16="http://schemas.microsoft.com/office/drawing/2014/main" id="{33217CF3-B363-4D15-AE69-BAC192FEFB71}"/>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791">
                <a:extLst>
                  <a:ext uri="{FF2B5EF4-FFF2-40B4-BE49-F238E27FC236}">
                    <a16:creationId xmlns:a16="http://schemas.microsoft.com/office/drawing/2014/main" id="{5FB81E10-B948-4B60-8766-312D894B18EB}"/>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423F7006-290E-4DCB-850A-82C66CDE19B6}"/>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33">
                <a:extLst>
                  <a:ext uri="{FF2B5EF4-FFF2-40B4-BE49-F238E27FC236}">
                    <a16:creationId xmlns:a16="http://schemas.microsoft.com/office/drawing/2014/main" id="{36BABE65-0AA1-4089-9C33-33B2531DFFB1}"/>
                  </a:ext>
                </a:extLst>
              </p:cNvPr>
              <p:cNvGrpSpPr/>
              <p:nvPr/>
            </p:nvGrpSpPr>
            <p:grpSpPr>
              <a:xfrm rot="2754858">
                <a:off x="5674192" y="4718893"/>
                <a:ext cx="448734" cy="745895"/>
                <a:chOff x="1676400" y="2133600"/>
                <a:chExt cx="1447800" cy="2088845"/>
              </a:xfrm>
            </p:grpSpPr>
            <p:sp>
              <p:nvSpPr>
                <p:cNvPr id="255" name="Oval 254">
                  <a:extLst>
                    <a:ext uri="{FF2B5EF4-FFF2-40B4-BE49-F238E27FC236}">
                      <a16:creationId xmlns:a16="http://schemas.microsoft.com/office/drawing/2014/main" id="{D9D26AB0-826E-4409-A27A-C4E654666AAC}"/>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a:extLst>
                    <a:ext uri="{FF2B5EF4-FFF2-40B4-BE49-F238E27FC236}">
                      <a16:creationId xmlns:a16="http://schemas.microsoft.com/office/drawing/2014/main" id="{076A84DD-4A16-4BDB-9485-5ED4D253B423}"/>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a:extLst>
                    <a:ext uri="{FF2B5EF4-FFF2-40B4-BE49-F238E27FC236}">
                      <a16:creationId xmlns:a16="http://schemas.microsoft.com/office/drawing/2014/main" id="{20BEACBB-ED39-4D1C-BC6D-BFD8C80E299D}"/>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45">
                <a:extLst>
                  <a:ext uri="{FF2B5EF4-FFF2-40B4-BE49-F238E27FC236}">
                    <a16:creationId xmlns:a16="http://schemas.microsoft.com/office/drawing/2014/main" id="{B88D0301-ABEF-49B6-9C9B-1D4144E8A077}"/>
                  </a:ext>
                </a:extLst>
              </p:cNvPr>
              <p:cNvGrpSpPr/>
              <p:nvPr/>
            </p:nvGrpSpPr>
            <p:grpSpPr>
              <a:xfrm rot="18845142" flipH="1">
                <a:off x="6055984" y="4618707"/>
                <a:ext cx="488027" cy="752549"/>
                <a:chOff x="1676400" y="2133600"/>
                <a:chExt cx="1447800" cy="2088845"/>
              </a:xfrm>
            </p:grpSpPr>
            <p:sp>
              <p:nvSpPr>
                <p:cNvPr id="252" name="Oval 251">
                  <a:extLst>
                    <a:ext uri="{FF2B5EF4-FFF2-40B4-BE49-F238E27FC236}">
                      <a16:creationId xmlns:a16="http://schemas.microsoft.com/office/drawing/2014/main" id="{8DBA30AB-8E70-4C18-80E2-32B9446DCE6B}"/>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a:extLst>
                    <a:ext uri="{FF2B5EF4-FFF2-40B4-BE49-F238E27FC236}">
                      <a16:creationId xmlns:a16="http://schemas.microsoft.com/office/drawing/2014/main" id="{1B909617-E37C-4307-976A-8C608A5967B2}"/>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a:extLst>
                    <a:ext uri="{FF2B5EF4-FFF2-40B4-BE49-F238E27FC236}">
                      <a16:creationId xmlns:a16="http://schemas.microsoft.com/office/drawing/2014/main" id="{035EC697-3097-4F61-B9E6-83BDAB115DF3}"/>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49">
                <a:extLst>
                  <a:ext uri="{FF2B5EF4-FFF2-40B4-BE49-F238E27FC236}">
                    <a16:creationId xmlns:a16="http://schemas.microsoft.com/office/drawing/2014/main" id="{F740F717-2832-4238-BD0F-D553C15E86D2}"/>
                  </a:ext>
                </a:extLst>
              </p:cNvPr>
              <p:cNvGrpSpPr/>
              <p:nvPr/>
            </p:nvGrpSpPr>
            <p:grpSpPr>
              <a:xfrm>
                <a:off x="5199743" y="2466218"/>
                <a:ext cx="1886857" cy="2489323"/>
                <a:chOff x="4419600" y="2060454"/>
                <a:chExt cx="3045502" cy="4187946"/>
              </a:xfrm>
            </p:grpSpPr>
            <p:sp>
              <p:nvSpPr>
                <p:cNvPr id="243" name="Oval 242">
                  <a:extLst>
                    <a:ext uri="{FF2B5EF4-FFF2-40B4-BE49-F238E27FC236}">
                      <a16:creationId xmlns:a16="http://schemas.microsoft.com/office/drawing/2014/main" id="{0580F3D2-0E65-4F3E-B6BC-66C7C3848A68}"/>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302DE2AC-CA7B-4130-8B9F-CA12F00B81EC}"/>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a:extLst>
                    <a:ext uri="{FF2B5EF4-FFF2-40B4-BE49-F238E27FC236}">
                      <a16:creationId xmlns:a16="http://schemas.microsoft.com/office/drawing/2014/main" id="{40367A53-39B4-4094-9FBB-FBC15AA57F64}"/>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a:extLst>
                    <a:ext uri="{FF2B5EF4-FFF2-40B4-BE49-F238E27FC236}">
                      <a16:creationId xmlns:a16="http://schemas.microsoft.com/office/drawing/2014/main" id="{29B9CEC2-BE40-482E-8C8C-9AD146CA65B7}"/>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a:extLst>
                    <a:ext uri="{FF2B5EF4-FFF2-40B4-BE49-F238E27FC236}">
                      <a16:creationId xmlns:a16="http://schemas.microsoft.com/office/drawing/2014/main" id="{6AD7DF0F-99DB-4964-B612-CBE22926E91C}"/>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a:extLst>
                    <a:ext uri="{FF2B5EF4-FFF2-40B4-BE49-F238E27FC236}">
                      <a16:creationId xmlns:a16="http://schemas.microsoft.com/office/drawing/2014/main" id="{FB19A8F5-07E7-4D80-BFA4-5436F65970E1}"/>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115CCAB-2B40-4375-9C90-9FC046A85EF2}"/>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6B879384-1E3A-4D9A-B58F-463678F47AF3}"/>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a:extLst>
                    <a:ext uri="{FF2B5EF4-FFF2-40B4-BE49-F238E27FC236}">
                      <a16:creationId xmlns:a16="http://schemas.microsoft.com/office/drawing/2014/main" id="{1ED36001-33C3-4825-ACDC-8A24DE9AEEDB}"/>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1" name="Round Diagonal Corner Rectangle 796">
                <a:extLst>
                  <a:ext uri="{FF2B5EF4-FFF2-40B4-BE49-F238E27FC236}">
                    <a16:creationId xmlns:a16="http://schemas.microsoft.com/office/drawing/2014/main" id="{739476CC-59E1-44B7-9E26-DBC8A64231C8}"/>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E24AAE2A-6851-46E5-AA05-369096BA67E3}"/>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Freeform 788">
              <a:extLst>
                <a:ext uri="{FF2B5EF4-FFF2-40B4-BE49-F238E27FC236}">
                  <a16:creationId xmlns:a16="http://schemas.microsoft.com/office/drawing/2014/main" id="{1A0FBB34-4537-45A5-BA6D-3DA8DC844A02}"/>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4" name="Rectangle 233">
              <a:extLst>
                <a:ext uri="{FF2B5EF4-FFF2-40B4-BE49-F238E27FC236}">
                  <a16:creationId xmlns:a16="http://schemas.microsoft.com/office/drawing/2014/main" id="{8F1C6551-C4B7-4C9F-B222-DCD5BD7F9E5C}"/>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99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43200" y="0"/>
            <a:ext cx="6705600" cy="769441"/>
          </a:xfrm>
          <a:prstGeom prst="rect">
            <a:avLst/>
          </a:prstGeom>
          <a:noFill/>
        </p:spPr>
        <p:txBody>
          <a:bodyPr wrap="square" rtlCol="0">
            <a:spAutoFit/>
          </a:bodyPr>
          <a:lstStyle/>
          <a:p>
            <a:pPr algn="ctr"/>
            <a:r>
              <a:rPr lang="en-US" sz="4400" dirty="0">
                <a:solidFill>
                  <a:schemeClr val="bg2"/>
                </a:solidFill>
              </a:rPr>
              <a:t>Question?</a:t>
            </a:r>
          </a:p>
        </p:txBody>
      </p:sp>
      <p:sp>
        <p:nvSpPr>
          <p:cNvPr id="7" name="TextBox 6"/>
          <p:cNvSpPr txBox="1"/>
          <p:nvPr/>
        </p:nvSpPr>
        <p:spPr>
          <a:xfrm>
            <a:off x="683537" y="742028"/>
            <a:ext cx="10824927" cy="954107"/>
          </a:xfrm>
          <a:prstGeom prst="rect">
            <a:avLst/>
          </a:prstGeom>
          <a:noFill/>
        </p:spPr>
        <p:txBody>
          <a:bodyPr wrap="square" rtlCol="0">
            <a:spAutoFit/>
          </a:bodyPr>
          <a:lstStyle/>
          <a:p>
            <a:r>
              <a:rPr lang="en-US" sz="2800" dirty="0">
                <a:solidFill>
                  <a:schemeClr val="bg2"/>
                </a:solidFill>
              </a:rPr>
              <a:t>If the custom was to pray three times a day, were they at the synagogues praying during Jesus’ crucifixion…</a:t>
            </a:r>
          </a:p>
        </p:txBody>
      </p:sp>
      <p:pic>
        <p:nvPicPr>
          <p:cNvPr id="9" name="Picture 2" descr="http://www.uni.edu/becker/anImated%20question%20mark%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8918" y="185494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9065" y="5548760"/>
            <a:ext cx="10824927" cy="954107"/>
          </a:xfrm>
          <a:prstGeom prst="rect">
            <a:avLst/>
          </a:prstGeom>
          <a:noFill/>
        </p:spPr>
        <p:txBody>
          <a:bodyPr wrap="square" rtlCol="0">
            <a:spAutoFit/>
          </a:bodyPr>
          <a:lstStyle/>
          <a:p>
            <a:r>
              <a:rPr lang="en-US" sz="2800" dirty="0">
                <a:solidFill>
                  <a:schemeClr val="bg2"/>
                </a:solidFill>
              </a:rPr>
              <a:t>If the custom was to pray three times a day, were they at the synagogues praying during Jesus’ death…</a:t>
            </a:r>
          </a:p>
        </p:txBody>
      </p:sp>
      <p:sp>
        <p:nvSpPr>
          <p:cNvPr id="11" name="TextBox 10"/>
          <p:cNvSpPr txBox="1"/>
          <p:nvPr/>
        </p:nvSpPr>
        <p:spPr>
          <a:xfrm>
            <a:off x="1748828" y="2892072"/>
            <a:ext cx="6046206" cy="1384995"/>
          </a:xfrm>
          <a:prstGeom prst="rect">
            <a:avLst/>
          </a:prstGeom>
          <a:noFill/>
        </p:spPr>
        <p:txBody>
          <a:bodyPr wrap="square" rtlCol="0">
            <a:spAutoFit/>
          </a:bodyPr>
          <a:lstStyle/>
          <a:p>
            <a:r>
              <a:rPr lang="en-US" sz="2800" dirty="0">
                <a:solidFill>
                  <a:schemeClr val="bg2"/>
                </a:solidFill>
              </a:rPr>
              <a:t>If the custom was to pray three times a day, were they at the synagogues praying during the darkness…</a:t>
            </a:r>
          </a:p>
        </p:txBody>
      </p:sp>
    </p:spTree>
    <p:extLst>
      <p:ext uri="{BB962C8B-B14F-4D97-AF65-F5344CB8AC3E}">
        <p14:creationId xmlns:p14="http://schemas.microsoft.com/office/powerpoint/2010/main" val="42505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101852"/>
            <a:ext cx="7467600" cy="584775"/>
          </a:xfrm>
          <a:prstGeom prst="rect">
            <a:avLst/>
          </a:prstGeom>
          <a:noFill/>
        </p:spPr>
        <p:txBody>
          <a:bodyPr wrap="square" rtlCol="0">
            <a:spAutoFit/>
          </a:bodyPr>
          <a:lstStyle/>
          <a:p>
            <a:pPr algn="ctr"/>
            <a:r>
              <a:rPr lang="en-US" sz="3200" dirty="0">
                <a:solidFill>
                  <a:schemeClr val="bg2"/>
                </a:solidFill>
              </a:rPr>
              <a:t>Peter Probably Brought a “Gift Offering”</a:t>
            </a:r>
          </a:p>
        </p:txBody>
      </p:sp>
      <p:sp>
        <p:nvSpPr>
          <p:cNvPr id="7" name="TextBox 6"/>
          <p:cNvSpPr txBox="1"/>
          <p:nvPr/>
        </p:nvSpPr>
        <p:spPr>
          <a:xfrm>
            <a:off x="729559" y="1016814"/>
            <a:ext cx="5029200" cy="2062103"/>
          </a:xfrm>
          <a:prstGeom prst="rect">
            <a:avLst/>
          </a:prstGeom>
          <a:noFill/>
        </p:spPr>
        <p:txBody>
          <a:bodyPr wrap="square" rtlCol="0">
            <a:spAutoFit/>
          </a:bodyPr>
          <a:lstStyle/>
          <a:p>
            <a:r>
              <a:rPr lang="en-US" sz="3200" dirty="0">
                <a:solidFill>
                  <a:schemeClr val="bg2"/>
                </a:solidFill>
              </a:rPr>
              <a:t>One did not come to the House of the Lord without an offering, especially at the hours of prayer.</a:t>
            </a:r>
          </a:p>
        </p:txBody>
      </p:sp>
      <p:pic>
        <p:nvPicPr>
          <p:cNvPr id="17410" name="Picture 2" descr="https://encrypted-tbn0.gstatic.com/images?q=tbn:ANd9GcRP49AEuIYD3WZQcADu9tpw3dcwU4bpHi0Uk00kBhZ0RcTF2wPBPQ"/>
          <p:cNvPicPr>
            <a:picLocks noChangeAspect="1" noChangeArrowheads="1"/>
          </p:cNvPicPr>
          <p:nvPr/>
        </p:nvPicPr>
        <p:blipFill>
          <a:blip r:embed="rId2" cstate="print"/>
          <a:srcRect/>
          <a:stretch>
            <a:fillRect/>
          </a:stretch>
        </p:blipFill>
        <p:spPr bwMode="auto">
          <a:xfrm>
            <a:off x="1113576" y="3318569"/>
            <a:ext cx="3206247" cy="2833804"/>
          </a:xfrm>
          <a:prstGeom prst="rect">
            <a:avLst/>
          </a:prstGeom>
          <a:noFill/>
        </p:spPr>
      </p:pic>
      <p:sp>
        <p:nvSpPr>
          <p:cNvPr id="8" name="TextBox 7"/>
          <p:cNvSpPr txBox="1"/>
          <p:nvPr/>
        </p:nvSpPr>
        <p:spPr>
          <a:xfrm>
            <a:off x="5410200" y="3318570"/>
            <a:ext cx="6314038" cy="2769989"/>
          </a:xfrm>
          <a:prstGeom prst="rect">
            <a:avLst/>
          </a:prstGeom>
          <a:noFill/>
        </p:spPr>
        <p:txBody>
          <a:bodyPr wrap="square" rtlCol="0">
            <a:spAutoFit/>
          </a:bodyPr>
          <a:lstStyle/>
          <a:p>
            <a:r>
              <a:rPr lang="en-US" sz="3200" dirty="0">
                <a:solidFill>
                  <a:schemeClr val="bg2"/>
                </a:solidFill>
              </a:rPr>
              <a:t>“And when any will offer a meat offering unto the Lord, his offering shall be of fine flour; and he shall pour oil upon it, and put frankincense thereon;” </a:t>
            </a:r>
          </a:p>
          <a:p>
            <a:r>
              <a:rPr lang="en-US" sz="1400" dirty="0">
                <a:solidFill>
                  <a:schemeClr val="bg2"/>
                </a:solidFill>
              </a:rPr>
              <a:t>(Lev. 2:1)</a:t>
            </a:r>
          </a:p>
        </p:txBody>
      </p:sp>
    </p:spTree>
    <p:extLst>
      <p:ext uri="{BB962C8B-B14F-4D97-AF65-F5344CB8AC3E}">
        <p14:creationId xmlns:p14="http://schemas.microsoft.com/office/powerpoint/2010/main" val="33914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4" presetClass="entr" presetSubtype="16" fill="hold" nodeType="with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box(in)">
                                      <p:cBhvr>
                                        <p:cTn id="11"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6871" y="100281"/>
            <a:ext cx="11660864" cy="1200329"/>
          </a:xfrm>
          <a:prstGeom prst="rect">
            <a:avLst/>
          </a:prstGeom>
          <a:noFill/>
        </p:spPr>
        <p:txBody>
          <a:bodyPr wrap="square" rtlCol="0">
            <a:spAutoFit/>
          </a:bodyPr>
          <a:lstStyle/>
          <a:p>
            <a:pPr algn="ctr"/>
            <a:r>
              <a:rPr lang="en-US" sz="4000" dirty="0">
                <a:solidFill>
                  <a:schemeClr val="bg2"/>
                </a:solidFill>
              </a:rPr>
              <a:t>Quintessential Gift Offering</a:t>
            </a:r>
          </a:p>
          <a:p>
            <a:pPr algn="ctr"/>
            <a:r>
              <a:rPr lang="en-US" sz="3200" dirty="0">
                <a:solidFill>
                  <a:schemeClr val="bg2"/>
                </a:solidFill>
              </a:rPr>
              <a:t>Grain, Frankincense, and Oil</a:t>
            </a:r>
          </a:p>
        </p:txBody>
      </p:sp>
      <p:sp>
        <p:nvSpPr>
          <p:cNvPr id="8" name="TextBox 7"/>
          <p:cNvSpPr txBox="1"/>
          <p:nvPr/>
        </p:nvSpPr>
        <p:spPr>
          <a:xfrm>
            <a:off x="470780" y="1676401"/>
            <a:ext cx="6615820" cy="4524315"/>
          </a:xfrm>
          <a:prstGeom prst="rect">
            <a:avLst/>
          </a:prstGeom>
          <a:noFill/>
        </p:spPr>
        <p:txBody>
          <a:bodyPr wrap="square" rtlCol="0">
            <a:spAutoFit/>
          </a:bodyPr>
          <a:lstStyle/>
          <a:p>
            <a:r>
              <a:rPr lang="en-US" sz="3200" dirty="0">
                <a:solidFill>
                  <a:schemeClr val="bg2"/>
                </a:solidFill>
              </a:rPr>
              <a:t>Grain: raw and mixed with oil</a:t>
            </a:r>
          </a:p>
          <a:p>
            <a:endParaRPr lang="en-US" sz="3200" dirty="0">
              <a:solidFill>
                <a:schemeClr val="bg2"/>
              </a:solidFill>
            </a:endParaRPr>
          </a:p>
          <a:p>
            <a:r>
              <a:rPr lang="en-US" sz="3200" dirty="0">
                <a:solidFill>
                  <a:schemeClr val="bg2"/>
                </a:solidFill>
              </a:rPr>
              <a:t>OR</a:t>
            </a:r>
          </a:p>
          <a:p>
            <a:r>
              <a:rPr lang="en-US" sz="3200" dirty="0">
                <a:solidFill>
                  <a:schemeClr val="bg2"/>
                </a:solidFill>
              </a:rPr>
              <a:t>mixed with oil and cooked into unleavened bread</a:t>
            </a:r>
          </a:p>
          <a:p>
            <a:endParaRPr lang="en-US" sz="3200" dirty="0">
              <a:solidFill>
                <a:schemeClr val="bg2"/>
              </a:solidFill>
            </a:endParaRPr>
          </a:p>
          <a:p>
            <a:r>
              <a:rPr lang="en-US" sz="3200" dirty="0">
                <a:solidFill>
                  <a:schemeClr val="bg2"/>
                </a:solidFill>
              </a:rPr>
              <a:t>OR</a:t>
            </a:r>
          </a:p>
          <a:p>
            <a:r>
              <a:rPr lang="en-US" sz="3200" dirty="0">
                <a:solidFill>
                  <a:schemeClr val="bg2"/>
                </a:solidFill>
              </a:rPr>
              <a:t> cooked into wafers and spread with oil. </a:t>
            </a:r>
          </a:p>
        </p:txBody>
      </p:sp>
      <p:pic>
        <p:nvPicPr>
          <p:cNvPr id="7" name="Picture 6" descr="olive-stamp.jpg"/>
          <p:cNvPicPr>
            <a:picLocks noChangeAspect="1"/>
          </p:cNvPicPr>
          <p:nvPr/>
        </p:nvPicPr>
        <p:blipFill>
          <a:blip r:embed="rId2" cstate="print"/>
          <a:srcRect l="12667" t="13964" r="15334" b="21171"/>
          <a:stretch>
            <a:fillRect/>
          </a:stretch>
        </p:blipFill>
        <p:spPr>
          <a:xfrm>
            <a:off x="7086600" y="3962400"/>
            <a:ext cx="3276600" cy="2184400"/>
          </a:xfrm>
          <a:prstGeom prst="rect">
            <a:avLst/>
          </a:prstGeom>
        </p:spPr>
      </p:pic>
      <p:pic>
        <p:nvPicPr>
          <p:cNvPr id="16386" name="Picture 2" descr="https://encrypted-tbn1.gstatic.com/images?q=tbn:ANd9GcQjanigKXqvQXNDj_KGv_bWACToTjzOFuImlhPYn2zhSR2yQ16d"/>
          <p:cNvPicPr>
            <a:picLocks noChangeAspect="1" noChangeArrowheads="1"/>
          </p:cNvPicPr>
          <p:nvPr/>
        </p:nvPicPr>
        <p:blipFill>
          <a:blip r:embed="rId3" cstate="print"/>
          <a:srcRect/>
          <a:stretch>
            <a:fillRect/>
          </a:stretch>
        </p:blipFill>
        <p:spPr bwMode="auto">
          <a:xfrm>
            <a:off x="7543801" y="1828801"/>
            <a:ext cx="2466975" cy="1847851"/>
          </a:xfrm>
          <a:prstGeom prst="rect">
            <a:avLst/>
          </a:prstGeom>
          <a:noFill/>
        </p:spPr>
      </p:pic>
    </p:spTree>
    <p:extLst>
      <p:ext uri="{BB962C8B-B14F-4D97-AF65-F5344CB8AC3E}">
        <p14:creationId xmlns:p14="http://schemas.microsoft.com/office/powerpoint/2010/main" val="14653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4"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26713"/>
            <a:ext cx="9144000" cy="1138773"/>
          </a:xfrm>
          <a:prstGeom prst="rect">
            <a:avLst/>
          </a:prstGeom>
          <a:noFill/>
        </p:spPr>
        <p:txBody>
          <a:bodyPr wrap="square" rtlCol="0">
            <a:spAutoFit/>
          </a:bodyPr>
          <a:lstStyle/>
          <a:p>
            <a:pPr algn="ctr"/>
            <a:r>
              <a:rPr lang="en-US" sz="4000" dirty="0">
                <a:solidFill>
                  <a:schemeClr val="bg2"/>
                </a:solidFill>
              </a:rPr>
              <a:t>‘</a:t>
            </a:r>
            <a:r>
              <a:rPr lang="en-US" sz="4000" dirty="0" err="1">
                <a:solidFill>
                  <a:schemeClr val="bg2"/>
                </a:solidFill>
              </a:rPr>
              <a:t>Mincha</a:t>
            </a:r>
            <a:r>
              <a:rPr lang="en-US" sz="4000" dirty="0">
                <a:solidFill>
                  <a:schemeClr val="bg2"/>
                </a:solidFill>
              </a:rPr>
              <a:t>’ or ‘</a:t>
            </a:r>
            <a:r>
              <a:rPr lang="en-US" sz="4000" dirty="0" err="1">
                <a:solidFill>
                  <a:schemeClr val="bg2"/>
                </a:solidFill>
              </a:rPr>
              <a:t>Minha</a:t>
            </a:r>
            <a:r>
              <a:rPr lang="en-US" sz="4000" dirty="0">
                <a:solidFill>
                  <a:schemeClr val="bg2"/>
                </a:solidFill>
              </a:rPr>
              <a:t>’ for the Afternoon </a:t>
            </a:r>
          </a:p>
          <a:p>
            <a:pPr algn="ctr"/>
            <a:r>
              <a:rPr lang="en-US" sz="2800" dirty="0">
                <a:solidFill>
                  <a:schemeClr val="bg2"/>
                </a:solidFill>
              </a:rPr>
              <a:t>Prayer service in Judaism</a:t>
            </a:r>
          </a:p>
        </p:txBody>
      </p:sp>
      <p:sp>
        <p:nvSpPr>
          <p:cNvPr id="5" name="TextBox 4"/>
          <p:cNvSpPr txBox="1"/>
          <p:nvPr/>
        </p:nvSpPr>
        <p:spPr>
          <a:xfrm>
            <a:off x="5715000" y="5257800"/>
            <a:ext cx="4724400" cy="861774"/>
          </a:xfrm>
          <a:prstGeom prst="rect">
            <a:avLst/>
          </a:prstGeom>
          <a:noFill/>
        </p:spPr>
        <p:txBody>
          <a:bodyPr wrap="square" rtlCol="0">
            <a:spAutoFit/>
          </a:bodyPr>
          <a:lstStyle/>
          <a:p>
            <a:r>
              <a:rPr lang="en-US" sz="3200" dirty="0">
                <a:solidFill>
                  <a:schemeClr val="bg2"/>
                </a:solidFill>
              </a:rPr>
              <a:t>Offering by Cain and Able</a:t>
            </a:r>
          </a:p>
          <a:p>
            <a:r>
              <a:rPr lang="en-US" dirty="0">
                <a:solidFill>
                  <a:schemeClr val="bg2"/>
                </a:solidFill>
              </a:rPr>
              <a:t>(Genesis 4:3-4)</a:t>
            </a:r>
          </a:p>
        </p:txBody>
      </p:sp>
      <p:pic>
        <p:nvPicPr>
          <p:cNvPr id="15362" name="Picture 2" descr="https://encrypted-tbn0.gstatic.com/images?q=tbn:ANd9GcSpNGrCH30jlF4d14hR_4g3k84SG4huHNCPfBcRq3pvSepUvNjlYQ"/>
          <p:cNvPicPr>
            <a:picLocks noChangeAspect="1" noChangeArrowheads="1"/>
          </p:cNvPicPr>
          <p:nvPr/>
        </p:nvPicPr>
        <p:blipFill>
          <a:blip r:embed="rId2" cstate="print"/>
          <a:srcRect/>
          <a:stretch>
            <a:fillRect/>
          </a:stretch>
        </p:blipFill>
        <p:spPr bwMode="auto">
          <a:xfrm>
            <a:off x="7162800" y="1981201"/>
            <a:ext cx="2400300" cy="2906247"/>
          </a:xfrm>
          <a:prstGeom prst="rect">
            <a:avLst/>
          </a:prstGeom>
          <a:noFill/>
        </p:spPr>
      </p:pic>
      <p:grpSp>
        <p:nvGrpSpPr>
          <p:cNvPr id="2" name="Group 1"/>
          <p:cNvGrpSpPr/>
          <p:nvPr/>
        </p:nvGrpSpPr>
        <p:grpSpPr>
          <a:xfrm>
            <a:off x="860079" y="1676401"/>
            <a:ext cx="5769321" cy="4711481"/>
            <a:chOff x="860079" y="1676401"/>
            <a:chExt cx="5769321" cy="4711481"/>
          </a:xfrm>
        </p:grpSpPr>
        <p:sp>
          <p:nvSpPr>
            <p:cNvPr id="7" name="TextBox 6"/>
            <p:cNvSpPr txBox="1"/>
            <p:nvPr/>
          </p:nvSpPr>
          <p:spPr>
            <a:xfrm>
              <a:off x="860079" y="1676401"/>
              <a:ext cx="5769321" cy="1846659"/>
            </a:xfrm>
            <a:prstGeom prst="rect">
              <a:avLst/>
            </a:prstGeom>
            <a:noFill/>
          </p:spPr>
          <p:txBody>
            <a:bodyPr wrap="square" rtlCol="0">
              <a:spAutoFit/>
            </a:bodyPr>
            <a:lstStyle/>
            <a:p>
              <a:r>
                <a:rPr lang="en-US" sz="3200" dirty="0">
                  <a:solidFill>
                    <a:schemeClr val="bg2"/>
                  </a:solidFill>
                </a:rPr>
                <a:t>“Therefore If thou bring thy gift to the altar…Leave there thy gift before the altar…”</a:t>
              </a:r>
            </a:p>
            <a:p>
              <a:r>
                <a:rPr lang="en-US" dirty="0">
                  <a:solidFill>
                    <a:schemeClr val="bg2"/>
                  </a:solidFill>
                </a:rPr>
                <a:t>(Matthew 5:23-24)</a:t>
              </a:r>
            </a:p>
          </p:txBody>
        </p:sp>
        <p:pic>
          <p:nvPicPr>
            <p:cNvPr id="15366" name="Picture 6" descr="https://encrypted-tbn1.gstatic.com/images?q=tbn:ANd9GcRzYJ3P88jDnBx89ypTFOTQU3EDYBRWYwMg-E96DAop8tfTFnS2"/>
            <p:cNvPicPr>
              <a:picLocks noChangeAspect="1" noChangeArrowheads="1"/>
            </p:cNvPicPr>
            <p:nvPr/>
          </p:nvPicPr>
          <p:blipFill>
            <a:blip r:embed="rId3" cstate="print"/>
            <a:srcRect/>
            <a:stretch>
              <a:fillRect/>
            </a:stretch>
          </p:blipFill>
          <p:spPr bwMode="auto">
            <a:xfrm>
              <a:off x="2334286" y="3711922"/>
              <a:ext cx="2279521" cy="2675960"/>
            </a:xfrm>
            <a:prstGeom prst="rect">
              <a:avLst/>
            </a:prstGeom>
            <a:noFill/>
          </p:spPr>
        </p:pic>
      </p:grpSp>
    </p:spTree>
    <p:extLst>
      <p:ext uri="{BB962C8B-B14F-4D97-AF65-F5344CB8AC3E}">
        <p14:creationId xmlns:p14="http://schemas.microsoft.com/office/powerpoint/2010/main" val="21308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box(in)">
                                      <p:cBhvr>
                                        <p:cTn id="1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93125" y="202913"/>
            <a:ext cx="2819400" cy="707886"/>
          </a:xfrm>
          <a:prstGeom prst="rect">
            <a:avLst/>
          </a:prstGeom>
          <a:noFill/>
        </p:spPr>
        <p:txBody>
          <a:bodyPr wrap="square" rtlCol="0">
            <a:spAutoFit/>
          </a:bodyPr>
          <a:lstStyle/>
          <a:p>
            <a:pPr algn="ctr"/>
            <a:r>
              <a:rPr lang="en-US" sz="4000" dirty="0">
                <a:solidFill>
                  <a:schemeClr val="bg2"/>
                </a:solidFill>
              </a:rPr>
              <a:t>Traditional</a:t>
            </a:r>
          </a:p>
        </p:txBody>
      </p:sp>
      <p:sp>
        <p:nvSpPr>
          <p:cNvPr id="7" name="TextBox 6"/>
          <p:cNvSpPr txBox="1"/>
          <p:nvPr/>
        </p:nvSpPr>
        <p:spPr>
          <a:xfrm>
            <a:off x="950614" y="990600"/>
            <a:ext cx="10284736" cy="2062103"/>
          </a:xfrm>
          <a:prstGeom prst="rect">
            <a:avLst/>
          </a:prstGeom>
          <a:noFill/>
        </p:spPr>
        <p:txBody>
          <a:bodyPr wrap="square" rtlCol="0">
            <a:spAutoFit/>
          </a:bodyPr>
          <a:lstStyle/>
          <a:p>
            <a:r>
              <a:rPr lang="en-US" sz="3200" dirty="0">
                <a:solidFill>
                  <a:schemeClr val="bg2"/>
                </a:solidFill>
              </a:rPr>
              <a:t>Ten such cakes of bread had to be made for each offering. A portion of this was then burnt on the altar, along with the frankincense, while the remainder was allocated to the priests, who were to eat it within the sanctuary.</a:t>
            </a:r>
          </a:p>
        </p:txBody>
      </p:sp>
      <p:pic>
        <p:nvPicPr>
          <p:cNvPr id="14340" name="Picture 4" descr="https://encrypted-tbn2.gstatic.com/images?q=tbn:ANd9GcRudMTrWYRyvpgfrkfHYP1xpbEy1t3BAdyhF_cuCFAvIyHKPoSmDg"/>
          <p:cNvPicPr>
            <a:picLocks noChangeAspect="1" noChangeArrowheads="1"/>
          </p:cNvPicPr>
          <p:nvPr/>
        </p:nvPicPr>
        <p:blipFill>
          <a:blip r:embed="rId2" cstate="print"/>
          <a:srcRect/>
          <a:stretch>
            <a:fillRect/>
          </a:stretch>
        </p:blipFill>
        <p:spPr bwMode="auto">
          <a:xfrm>
            <a:off x="3298856" y="4037588"/>
            <a:ext cx="5594287" cy="2404564"/>
          </a:xfrm>
          <a:prstGeom prst="rect">
            <a:avLst/>
          </a:prstGeom>
          <a:noFill/>
        </p:spPr>
      </p:pic>
    </p:spTree>
    <p:extLst>
      <p:ext uri="{BB962C8B-B14F-4D97-AF65-F5344CB8AC3E}">
        <p14:creationId xmlns:p14="http://schemas.microsoft.com/office/powerpoint/2010/main" val="422291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89568" y="848763"/>
            <a:ext cx="3505200" cy="2062103"/>
          </a:xfrm>
          <a:prstGeom prst="rect">
            <a:avLst/>
          </a:prstGeom>
          <a:noFill/>
        </p:spPr>
        <p:txBody>
          <a:bodyPr wrap="square" rtlCol="0">
            <a:spAutoFit/>
          </a:bodyPr>
          <a:lstStyle/>
          <a:p>
            <a:r>
              <a:rPr lang="en-US" sz="3200" dirty="0">
                <a:solidFill>
                  <a:schemeClr val="bg2"/>
                </a:solidFill>
              </a:rPr>
              <a:t>“And a certain man lame from his mother’s womb was carried…</a:t>
            </a:r>
          </a:p>
        </p:txBody>
      </p:sp>
      <p:sp>
        <p:nvSpPr>
          <p:cNvPr id="6" name="TextBox 5"/>
          <p:cNvSpPr txBox="1"/>
          <p:nvPr/>
        </p:nvSpPr>
        <p:spPr>
          <a:xfrm>
            <a:off x="25651" y="6319896"/>
            <a:ext cx="2819400" cy="584775"/>
          </a:xfrm>
          <a:prstGeom prst="rect">
            <a:avLst/>
          </a:prstGeom>
          <a:noFill/>
        </p:spPr>
        <p:txBody>
          <a:bodyPr wrap="square" rtlCol="0">
            <a:spAutoFit/>
          </a:bodyPr>
          <a:lstStyle/>
          <a:p>
            <a:r>
              <a:rPr lang="en-US" sz="3200" dirty="0">
                <a:solidFill>
                  <a:schemeClr val="bg2"/>
                </a:solidFill>
              </a:rPr>
              <a:t>Acts 3:2</a:t>
            </a:r>
          </a:p>
        </p:txBody>
      </p:sp>
      <p:sp>
        <p:nvSpPr>
          <p:cNvPr id="7" name="TextBox 6"/>
          <p:cNvSpPr txBox="1"/>
          <p:nvPr/>
        </p:nvSpPr>
        <p:spPr>
          <a:xfrm>
            <a:off x="7010399" y="4419601"/>
            <a:ext cx="3364871" cy="1569660"/>
          </a:xfrm>
          <a:prstGeom prst="rect">
            <a:avLst/>
          </a:prstGeom>
          <a:noFill/>
        </p:spPr>
        <p:txBody>
          <a:bodyPr wrap="square" rtlCol="0">
            <a:spAutoFit/>
          </a:bodyPr>
          <a:lstStyle/>
          <a:p>
            <a:r>
              <a:rPr lang="en-US" sz="3200" dirty="0">
                <a:solidFill>
                  <a:schemeClr val="bg2"/>
                </a:solidFill>
              </a:rPr>
              <a:t>…whom they laid daily at the gate of the temple…</a:t>
            </a:r>
          </a:p>
        </p:txBody>
      </p:sp>
      <p:pic>
        <p:nvPicPr>
          <p:cNvPr id="11" name="Picture 10" descr="imagesCAD1UWSD.jpg"/>
          <p:cNvPicPr>
            <a:picLocks noChangeAspect="1"/>
          </p:cNvPicPr>
          <p:nvPr/>
        </p:nvPicPr>
        <p:blipFill>
          <a:blip r:embed="rId2" cstate="print"/>
          <a:stretch>
            <a:fillRect/>
          </a:stretch>
        </p:blipFill>
        <p:spPr>
          <a:xfrm>
            <a:off x="1874067" y="3429000"/>
            <a:ext cx="4038049" cy="2686670"/>
          </a:xfrm>
          <a:prstGeom prst="rect">
            <a:avLst/>
          </a:prstGeom>
        </p:spPr>
      </p:pic>
      <p:pic>
        <p:nvPicPr>
          <p:cNvPr id="12" name="Picture 2" descr="https://encrypted-tbn0.gstatic.com/images?q=tbn:ANd9GcR9_YyCN8fc5NQQYV0AOIm7h_aIUGx8EmOCRp33NNt5DQmspExzGQ"/>
          <p:cNvPicPr>
            <a:picLocks noChangeAspect="1" noChangeArrowheads="1"/>
          </p:cNvPicPr>
          <p:nvPr/>
        </p:nvPicPr>
        <p:blipFill>
          <a:blip r:embed="rId3" cstate="print"/>
          <a:srcRect/>
          <a:stretch>
            <a:fillRect/>
          </a:stretch>
        </p:blipFill>
        <p:spPr bwMode="auto">
          <a:xfrm>
            <a:off x="6056768" y="762001"/>
            <a:ext cx="3620632" cy="2711981"/>
          </a:xfrm>
          <a:prstGeom prst="rect">
            <a:avLst/>
          </a:prstGeom>
          <a:noFill/>
        </p:spPr>
      </p:pic>
    </p:spTree>
    <p:extLst>
      <p:ext uri="{BB962C8B-B14F-4D97-AF65-F5344CB8AC3E}">
        <p14:creationId xmlns:p14="http://schemas.microsoft.com/office/powerpoint/2010/main" val="16051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3400"/>
            <a:ext cx="2819400" cy="1569660"/>
          </a:xfrm>
          <a:prstGeom prst="rect">
            <a:avLst/>
          </a:prstGeom>
          <a:noFill/>
        </p:spPr>
        <p:txBody>
          <a:bodyPr wrap="square" rtlCol="0">
            <a:spAutoFit/>
          </a:bodyPr>
          <a:lstStyle/>
          <a:p>
            <a:r>
              <a:rPr lang="en-US" sz="3200" dirty="0">
                <a:solidFill>
                  <a:schemeClr val="bg2"/>
                </a:solidFill>
              </a:rPr>
              <a:t>…which is called Beautiful…</a:t>
            </a:r>
          </a:p>
        </p:txBody>
      </p:sp>
      <p:sp>
        <p:nvSpPr>
          <p:cNvPr id="6" name="TextBox 5"/>
          <p:cNvSpPr txBox="1"/>
          <p:nvPr/>
        </p:nvSpPr>
        <p:spPr>
          <a:xfrm>
            <a:off x="0" y="6300758"/>
            <a:ext cx="2819400" cy="584775"/>
          </a:xfrm>
          <a:prstGeom prst="rect">
            <a:avLst/>
          </a:prstGeom>
          <a:noFill/>
        </p:spPr>
        <p:txBody>
          <a:bodyPr wrap="square" rtlCol="0">
            <a:spAutoFit/>
          </a:bodyPr>
          <a:lstStyle/>
          <a:p>
            <a:r>
              <a:rPr lang="en-US" sz="3200" dirty="0">
                <a:solidFill>
                  <a:schemeClr val="bg2"/>
                </a:solidFill>
              </a:rPr>
              <a:t>Acts 3:2</a:t>
            </a:r>
          </a:p>
        </p:txBody>
      </p:sp>
      <p:pic>
        <p:nvPicPr>
          <p:cNvPr id="7" name="Picture 6" descr="The_Gate.jpg"/>
          <p:cNvPicPr>
            <a:picLocks noChangeAspect="1"/>
          </p:cNvPicPr>
          <p:nvPr/>
        </p:nvPicPr>
        <p:blipFill>
          <a:blip r:embed="rId2" cstate="print"/>
          <a:stretch>
            <a:fillRect/>
          </a:stretch>
        </p:blipFill>
        <p:spPr>
          <a:xfrm>
            <a:off x="6096000" y="457201"/>
            <a:ext cx="3683000" cy="2871589"/>
          </a:xfrm>
          <a:prstGeom prst="rect">
            <a:avLst/>
          </a:prstGeom>
        </p:spPr>
      </p:pic>
      <p:pic>
        <p:nvPicPr>
          <p:cNvPr id="8" name="Picture 7" descr="beautiful+gate.JPG"/>
          <p:cNvPicPr>
            <a:picLocks noChangeAspect="1"/>
          </p:cNvPicPr>
          <p:nvPr/>
        </p:nvPicPr>
        <p:blipFill>
          <a:blip r:embed="rId3" cstate="print"/>
          <a:stretch>
            <a:fillRect/>
          </a:stretch>
        </p:blipFill>
        <p:spPr>
          <a:xfrm>
            <a:off x="2057400" y="3124200"/>
            <a:ext cx="3429000" cy="2571750"/>
          </a:xfrm>
          <a:prstGeom prst="rect">
            <a:avLst/>
          </a:prstGeom>
        </p:spPr>
      </p:pic>
      <p:sp>
        <p:nvSpPr>
          <p:cNvPr id="9" name="TextBox 8"/>
          <p:cNvSpPr txBox="1"/>
          <p:nvPr/>
        </p:nvSpPr>
        <p:spPr>
          <a:xfrm>
            <a:off x="6248400" y="4038601"/>
            <a:ext cx="4525224" cy="1569660"/>
          </a:xfrm>
          <a:prstGeom prst="rect">
            <a:avLst/>
          </a:prstGeom>
          <a:noFill/>
        </p:spPr>
        <p:txBody>
          <a:bodyPr wrap="square" rtlCol="0">
            <a:spAutoFit/>
          </a:bodyPr>
          <a:lstStyle/>
          <a:p>
            <a:r>
              <a:rPr lang="en-US" sz="3200" dirty="0">
                <a:solidFill>
                  <a:schemeClr val="bg2"/>
                </a:solidFill>
              </a:rPr>
              <a:t>This is the only time this gate is mentioned as Gate Beautiful in the Bible.</a:t>
            </a:r>
          </a:p>
        </p:txBody>
      </p:sp>
    </p:spTree>
    <p:extLst>
      <p:ext uri="{BB962C8B-B14F-4D97-AF65-F5344CB8AC3E}">
        <p14:creationId xmlns:p14="http://schemas.microsoft.com/office/powerpoint/2010/main" val="17921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52828" y="35356"/>
            <a:ext cx="3951436" cy="707886"/>
          </a:xfrm>
          <a:prstGeom prst="rect">
            <a:avLst/>
          </a:prstGeom>
          <a:noFill/>
        </p:spPr>
        <p:txBody>
          <a:bodyPr wrap="square" rtlCol="0">
            <a:spAutoFit/>
          </a:bodyPr>
          <a:lstStyle/>
          <a:p>
            <a:r>
              <a:rPr lang="en-US" sz="4000" dirty="0">
                <a:solidFill>
                  <a:schemeClr val="bg2"/>
                </a:solidFill>
              </a:rPr>
              <a:t>Gate Beautiful</a:t>
            </a:r>
          </a:p>
        </p:txBody>
      </p:sp>
      <p:pic>
        <p:nvPicPr>
          <p:cNvPr id="8" name="Picture 7" descr="templeonwhite.jpg"/>
          <p:cNvPicPr>
            <a:picLocks noChangeAspect="1"/>
          </p:cNvPicPr>
          <p:nvPr/>
        </p:nvPicPr>
        <p:blipFill rotWithShape="1">
          <a:blip r:embed="rId2" cstate="print"/>
          <a:srcRect r="4533" b="1018"/>
          <a:stretch/>
        </p:blipFill>
        <p:spPr>
          <a:xfrm>
            <a:off x="4457322" y="946087"/>
            <a:ext cx="3138535" cy="5355125"/>
          </a:xfrm>
          <a:prstGeom prst="rect">
            <a:avLst/>
          </a:prstGeom>
        </p:spPr>
      </p:pic>
      <p:sp>
        <p:nvSpPr>
          <p:cNvPr id="9" name="Right Arrow 8"/>
          <p:cNvSpPr/>
          <p:nvPr/>
        </p:nvSpPr>
        <p:spPr>
          <a:xfrm rot="16200000">
            <a:off x="5618155" y="6167777"/>
            <a:ext cx="943617"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903675" y="1193620"/>
            <a:ext cx="3491620" cy="4616648"/>
          </a:xfrm>
          <a:prstGeom prst="rect">
            <a:avLst/>
          </a:prstGeom>
          <a:noFill/>
        </p:spPr>
        <p:txBody>
          <a:bodyPr wrap="square" rtlCol="0">
            <a:spAutoFit/>
          </a:bodyPr>
          <a:lstStyle/>
          <a:p>
            <a:pPr marL="342900" indent="-342900">
              <a:buAutoNum type="arabicPeriod"/>
            </a:pPr>
            <a:r>
              <a:rPr lang="en-US" sz="1600" dirty="0">
                <a:solidFill>
                  <a:schemeClr val="bg1"/>
                </a:solidFill>
              </a:rPr>
              <a:t>Holy of Holies</a:t>
            </a:r>
          </a:p>
          <a:p>
            <a:pPr marL="342900" indent="-342900">
              <a:buAutoNum type="arabicPeriod"/>
            </a:pPr>
            <a:r>
              <a:rPr lang="en-US" sz="1600" dirty="0">
                <a:solidFill>
                  <a:schemeClr val="bg1"/>
                </a:solidFill>
              </a:rPr>
              <a:t>Veil</a:t>
            </a:r>
          </a:p>
          <a:p>
            <a:pPr marL="342900" indent="-342900">
              <a:buAutoNum type="arabicPeriod"/>
            </a:pPr>
            <a:r>
              <a:rPr lang="en-US" sz="1600" dirty="0">
                <a:solidFill>
                  <a:schemeClr val="bg1"/>
                </a:solidFill>
              </a:rPr>
              <a:t>Holy Place:</a:t>
            </a:r>
          </a:p>
          <a:p>
            <a:r>
              <a:rPr lang="en-US" sz="1400" dirty="0">
                <a:solidFill>
                  <a:schemeClr val="bg1"/>
                </a:solidFill>
              </a:rPr>
              <a:t>Altar of Incense</a:t>
            </a:r>
          </a:p>
          <a:p>
            <a:r>
              <a:rPr lang="en-US" sz="1400" dirty="0">
                <a:solidFill>
                  <a:schemeClr val="bg1"/>
                </a:solidFill>
              </a:rPr>
              <a:t>Table of </a:t>
            </a:r>
            <a:r>
              <a:rPr lang="en-US" sz="1400" dirty="0" err="1">
                <a:solidFill>
                  <a:schemeClr val="bg1"/>
                </a:solidFill>
              </a:rPr>
              <a:t>Shewbread</a:t>
            </a:r>
            <a:endParaRPr lang="en-US" sz="1400" dirty="0">
              <a:solidFill>
                <a:schemeClr val="bg1"/>
              </a:solidFill>
            </a:endParaRPr>
          </a:p>
          <a:p>
            <a:r>
              <a:rPr lang="en-US" sz="1400" dirty="0">
                <a:solidFill>
                  <a:schemeClr val="bg1"/>
                </a:solidFill>
              </a:rPr>
              <a:t>Menorah</a:t>
            </a:r>
          </a:p>
          <a:p>
            <a:r>
              <a:rPr lang="en-US" sz="1400" dirty="0">
                <a:solidFill>
                  <a:schemeClr val="bg1"/>
                </a:solidFill>
              </a:rPr>
              <a:t>Porch </a:t>
            </a:r>
          </a:p>
          <a:p>
            <a:r>
              <a:rPr lang="en-US" sz="1400" dirty="0">
                <a:solidFill>
                  <a:schemeClr val="bg1"/>
                </a:solidFill>
              </a:rPr>
              <a:t>Priest’s storage</a:t>
            </a:r>
          </a:p>
          <a:p>
            <a:r>
              <a:rPr lang="en-US" sz="1600" dirty="0">
                <a:solidFill>
                  <a:schemeClr val="bg1"/>
                </a:solidFill>
              </a:rPr>
              <a:t>4.   </a:t>
            </a:r>
            <a:r>
              <a:rPr lang="en-US" sz="1600" dirty="0" err="1">
                <a:solidFill>
                  <a:schemeClr val="bg1"/>
                </a:solidFill>
              </a:rPr>
              <a:t>Nicanor</a:t>
            </a:r>
            <a:r>
              <a:rPr lang="en-US" sz="1600" dirty="0">
                <a:solidFill>
                  <a:schemeClr val="bg1"/>
                </a:solidFill>
              </a:rPr>
              <a:t> Gate</a:t>
            </a:r>
          </a:p>
          <a:p>
            <a:r>
              <a:rPr lang="en-US" sz="1600" b="1" dirty="0">
                <a:solidFill>
                  <a:schemeClr val="bg1"/>
                </a:solidFill>
              </a:rPr>
              <a:t>5.   Gate Beautiful</a:t>
            </a:r>
          </a:p>
          <a:p>
            <a:r>
              <a:rPr lang="en-US" sz="1600" dirty="0">
                <a:solidFill>
                  <a:schemeClr val="bg1"/>
                </a:solidFill>
              </a:rPr>
              <a:t>6.   Upper Court</a:t>
            </a:r>
          </a:p>
          <a:p>
            <a:r>
              <a:rPr lang="en-US" sz="1600" dirty="0">
                <a:solidFill>
                  <a:schemeClr val="bg1"/>
                </a:solidFill>
              </a:rPr>
              <a:t>7.   Laver</a:t>
            </a:r>
          </a:p>
          <a:p>
            <a:r>
              <a:rPr lang="en-US" sz="1600" dirty="0">
                <a:solidFill>
                  <a:schemeClr val="bg1"/>
                </a:solidFill>
              </a:rPr>
              <a:t>8.   Alter of Sacrifice</a:t>
            </a:r>
          </a:p>
          <a:p>
            <a:pPr marL="342900" indent="-342900">
              <a:buAutoNum type="arabicPeriod" startAt="9"/>
            </a:pPr>
            <a:r>
              <a:rPr lang="en-US" sz="1600" dirty="0">
                <a:solidFill>
                  <a:schemeClr val="bg1"/>
                </a:solidFill>
              </a:rPr>
              <a:t>Priests Courtyard</a:t>
            </a:r>
          </a:p>
          <a:p>
            <a:pPr marL="342900" indent="-342900">
              <a:buAutoNum type="arabicPeriod" startAt="9"/>
            </a:pPr>
            <a:r>
              <a:rPr lang="en-US" sz="1600" dirty="0">
                <a:solidFill>
                  <a:schemeClr val="bg1"/>
                </a:solidFill>
              </a:rPr>
              <a:t>Women’s Court</a:t>
            </a:r>
          </a:p>
          <a:p>
            <a:pPr marL="342900" indent="-342900">
              <a:buAutoNum type="arabicPeriod" startAt="9"/>
            </a:pPr>
            <a:r>
              <a:rPr lang="en-US" sz="1600" dirty="0">
                <a:solidFill>
                  <a:schemeClr val="bg1"/>
                </a:solidFill>
              </a:rPr>
              <a:t>Leper’s Chamber Court</a:t>
            </a:r>
          </a:p>
          <a:p>
            <a:pPr marL="342900" indent="-342900">
              <a:buAutoNum type="arabicPeriod" startAt="9"/>
            </a:pPr>
            <a:r>
              <a:rPr lang="en-US" sz="1600" dirty="0">
                <a:solidFill>
                  <a:schemeClr val="bg1"/>
                </a:solidFill>
              </a:rPr>
              <a:t>Chamber of Wood</a:t>
            </a:r>
          </a:p>
          <a:p>
            <a:pPr marL="342900" indent="-342900">
              <a:buAutoNum type="arabicPeriod" startAt="9"/>
            </a:pPr>
            <a:r>
              <a:rPr lang="en-US" sz="1600" dirty="0">
                <a:solidFill>
                  <a:schemeClr val="bg1"/>
                </a:solidFill>
              </a:rPr>
              <a:t>Chamber of Nazarites</a:t>
            </a:r>
          </a:p>
          <a:p>
            <a:pPr marL="342900" indent="-342900">
              <a:buAutoNum type="arabicPeriod" startAt="9"/>
            </a:pPr>
            <a:r>
              <a:rPr lang="en-US" sz="1600" dirty="0">
                <a:solidFill>
                  <a:schemeClr val="bg1"/>
                </a:solidFill>
              </a:rPr>
              <a:t>Chamber of Oils</a:t>
            </a:r>
          </a:p>
        </p:txBody>
      </p:sp>
      <p:pic>
        <p:nvPicPr>
          <p:cNvPr id="11" name="Picture 10" descr="temple.jpg"/>
          <p:cNvPicPr>
            <a:picLocks noChangeAspect="1"/>
          </p:cNvPicPr>
          <p:nvPr/>
        </p:nvPicPr>
        <p:blipFill>
          <a:blip r:embed="rId3" cstate="print"/>
          <a:stretch>
            <a:fillRect/>
          </a:stretch>
        </p:blipFill>
        <p:spPr>
          <a:xfrm>
            <a:off x="873698" y="1387871"/>
            <a:ext cx="2786919" cy="2412749"/>
          </a:xfrm>
          <a:prstGeom prst="rect">
            <a:avLst/>
          </a:prstGeom>
        </p:spPr>
      </p:pic>
      <p:sp>
        <p:nvSpPr>
          <p:cNvPr id="12" name="TextBox 11"/>
          <p:cNvSpPr txBox="1"/>
          <p:nvPr/>
        </p:nvSpPr>
        <p:spPr>
          <a:xfrm>
            <a:off x="423273" y="4050935"/>
            <a:ext cx="3831856" cy="1631216"/>
          </a:xfrm>
          <a:prstGeom prst="rect">
            <a:avLst/>
          </a:prstGeom>
          <a:noFill/>
        </p:spPr>
        <p:txBody>
          <a:bodyPr wrap="square" rtlCol="0">
            <a:spAutoFit/>
          </a:bodyPr>
          <a:lstStyle/>
          <a:p>
            <a:r>
              <a:rPr lang="en-US" sz="2000" dirty="0">
                <a:solidFill>
                  <a:schemeClr val="bg2"/>
                </a:solidFill>
              </a:rPr>
              <a:t>Traditions says it is the gate leading into the women’s court. </a:t>
            </a:r>
          </a:p>
          <a:p>
            <a:endParaRPr lang="en-US" sz="2000" dirty="0">
              <a:solidFill>
                <a:schemeClr val="bg2"/>
              </a:solidFill>
            </a:endParaRPr>
          </a:p>
          <a:p>
            <a:r>
              <a:rPr lang="en-US" sz="2000" dirty="0">
                <a:solidFill>
                  <a:schemeClr val="bg2"/>
                </a:solidFill>
              </a:rPr>
              <a:t>Another name: Double Gate, at the southern end of the temple wall</a:t>
            </a:r>
          </a:p>
        </p:txBody>
      </p:sp>
      <p:pic>
        <p:nvPicPr>
          <p:cNvPr id="1028" name="Picture 4" descr="Image result for gate beautif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0409" y="175844"/>
            <a:ext cx="2442770" cy="154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4601" y="302002"/>
            <a:ext cx="4427899" cy="1569660"/>
          </a:xfrm>
          <a:prstGeom prst="rect">
            <a:avLst/>
          </a:prstGeom>
          <a:noFill/>
        </p:spPr>
        <p:txBody>
          <a:bodyPr wrap="square" rtlCol="0">
            <a:spAutoFit/>
          </a:bodyPr>
          <a:lstStyle/>
          <a:p>
            <a:r>
              <a:rPr lang="en-US" sz="3200" dirty="0">
                <a:solidFill>
                  <a:schemeClr val="bg2"/>
                </a:solidFill>
              </a:rPr>
              <a:t>“Who seeing Peter and John about to go into the temple…</a:t>
            </a:r>
          </a:p>
        </p:txBody>
      </p:sp>
      <p:sp>
        <p:nvSpPr>
          <p:cNvPr id="6" name="TextBox 5"/>
          <p:cNvSpPr txBox="1"/>
          <p:nvPr/>
        </p:nvSpPr>
        <p:spPr>
          <a:xfrm>
            <a:off x="8801046" y="5607221"/>
            <a:ext cx="2819400" cy="1077218"/>
          </a:xfrm>
          <a:prstGeom prst="rect">
            <a:avLst/>
          </a:prstGeom>
          <a:noFill/>
        </p:spPr>
        <p:txBody>
          <a:bodyPr wrap="square" rtlCol="0">
            <a:spAutoFit/>
          </a:bodyPr>
          <a:lstStyle/>
          <a:p>
            <a:r>
              <a:rPr lang="en-US" sz="3200" dirty="0">
                <a:solidFill>
                  <a:schemeClr val="bg2"/>
                </a:solidFill>
              </a:rPr>
              <a:t>…asked an alms.”</a:t>
            </a:r>
          </a:p>
        </p:txBody>
      </p:sp>
      <p:sp>
        <p:nvSpPr>
          <p:cNvPr id="7" name="TextBox 6"/>
          <p:cNvSpPr txBox="1"/>
          <p:nvPr/>
        </p:nvSpPr>
        <p:spPr>
          <a:xfrm>
            <a:off x="0" y="6273225"/>
            <a:ext cx="2819400" cy="584775"/>
          </a:xfrm>
          <a:prstGeom prst="rect">
            <a:avLst/>
          </a:prstGeom>
          <a:noFill/>
        </p:spPr>
        <p:txBody>
          <a:bodyPr wrap="square" rtlCol="0">
            <a:spAutoFit/>
          </a:bodyPr>
          <a:lstStyle/>
          <a:p>
            <a:r>
              <a:rPr lang="en-US" sz="3200" dirty="0">
                <a:solidFill>
                  <a:schemeClr val="bg2"/>
                </a:solidFill>
              </a:rPr>
              <a:t>Acts 3:3</a:t>
            </a:r>
          </a:p>
        </p:txBody>
      </p:sp>
      <p:sp>
        <p:nvSpPr>
          <p:cNvPr id="8" name="TextBox 7"/>
          <p:cNvSpPr txBox="1"/>
          <p:nvPr/>
        </p:nvSpPr>
        <p:spPr>
          <a:xfrm>
            <a:off x="6365179" y="3535820"/>
            <a:ext cx="5768566" cy="1569660"/>
          </a:xfrm>
          <a:prstGeom prst="rect">
            <a:avLst/>
          </a:prstGeom>
          <a:noFill/>
        </p:spPr>
        <p:txBody>
          <a:bodyPr wrap="square" rtlCol="0">
            <a:spAutoFit/>
          </a:bodyPr>
          <a:lstStyle/>
          <a:p>
            <a:r>
              <a:rPr lang="en-US" sz="3200" dirty="0">
                <a:solidFill>
                  <a:schemeClr val="bg2"/>
                </a:solidFill>
              </a:rPr>
              <a:t>This may have been a good time for a person to receive alms from the people…food for the day.</a:t>
            </a:r>
          </a:p>
        </p:txBody>
      </p:sp>
      <p:grpSp>
        <p:nvGrpSpPr>
          <p:cNvPr id="2" name="Group 1"/>
          <p:cNvGrpSpPr/>
          <p:nvPr/>
        </p:nvGrpSpPr>
        <p:grpSpPr>
          <a:xfrm>
            <a:off x="4796020" y="238285"/>
            <a:ext cx="2375497" cy="3302352"/>
            <a:chOff x="4911128" y="314324"/>
            <a:chExt cx="2375497" cy="3302352"/>
          </a:xfrm>
        </p:grpSpPr>
        <p:pic>
          <p:nvPicPr>
            <p:cNvPr id="1026" name="Picture 2" descr="Peter blessing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4324"/>
              <a:ext cx="2333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11128" y="3385844"/>
              <a:ext cx="2251672" cy="230832"/>
            </a:xfrm>
            <a:prstGeom prst="rect">
              <a:avLst/>
            </a:prstGeom>
            <a:noFill/>
          </p:spPr>
          <p:txBody>
            <a:bodyPr wrap="square" rtlCol="0">
              <a:spAutoFit/>
            </a:bodyPr>
            <a:lstStyle/>
            <a:p>
              <a:r>
                <a:rPr lang="en-US" sz="900" dirty="0">
                  <a:solidFill>
                    <a:schemeClr val="bg2"/>
                  </a:solidFill>
                </a:rPr>
                <a:t>Robert T. Barrett</a:t>
              </a:r>
            </a:p>
          </p:txBody>
        </p:sp>
      </p:grpSp>
      <p:pic>
        <p:nvPicPr>
          <p:cNvPr id="2050" name="Picture 2" descr="Image result for homeless at conference center salt 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62" t="3744"/>
          <a:stretch/>
        </p:blipFill>
        <p:spPr bwMode="auto">
          <a:xfrm flipH="1">
            <a:off x="512964" y="4678744"/>
            <a:ext cx="89673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nference center salt 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362" y="3920826"/>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fade">
                                      <p:cBhvr>
                                        <p:cTn id="9" dur="500"/>
                                        <p:tgtEl>
                                          <p:spTgt spid="2056"/>
                                        </p:tgtEl>
                                      </p:cBhvr>
                                    </p:animEffect>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2796" y="533401"/>
            <a:ext cx="4310204" cy="1569660"/>
          </a:xfrm>
          <a:prstGeom prst="rect">
            <a:avLst/>
          </a:prstGeom>
          <a:noFill/>
        </p:spPr>
        <p:txBody>
          <a:bodyPr wrap="square" rtlCol="0">
            <a:spAutoFit/>
          </a:bodyPr>
          <a:lstStyle/>
          <a:p>
            <a:r>
              <a:rPr lang="en-US" sz="3200" dirty="0">
                <a:solidFill>
                  <a:schemeClr val="bg2"/>
                </a:solidFill>
              </a:rPr>
              <a:t>…to ask alms of them that entered into the temple;”</a:t>
            </a:r>
          </a:p>
        </p:txBody>
      </p:sp>
      <p:pic>
        <p:nvPicPr>
          <p:cNvPr id="10242" name="Picture 2" descr="https://encrypted-tbn2.gstatic.com/images?q=tbn:ANd9GcQtFCL4s5ZBgB0jY1FfOTPmfSpocgg8vCGzKHbRtqbRSmICeFK7"/>
          <p:cNvPicPr>
            <a:picLocks noChangeAspect="1" noChangeArrowheads="1"/>
          </p:cNvPicPr>
          <p:nvPr/>
        </p:nvPicPr>
        <p:blipFill>
          <a:blip r:embed="rId2" cstate="print"/>
          <a:srcRect/>
          <a:stretch>
            <a:fillRect/>
          </a:stretch>
        </p:blipFill>
        <p:spPr bwMode="auto">
          <a:xfrm>
            <a:off x="1543259" y="2314576"/>
            <a:ext cx="2990436" cy="2209800"/>
          </a:xfrm>
          <a:prstGeom prst="rect">
            <a:avLst/>
          </a:prstGeom>
          <a:noFill/>
        </p:spPr>
      </p:pic>
      <p:pic>
        <p:nvPicPr>
          <p:cNvPr id="10244" name="Picture 4" descr="http://www.pocatelloumc.org/Pocatello_First_UMC_website/Acts_of_Charity_files/shapeimage_4.png"/>
          <p:cNvPicPr>
            <a:picLocks noChangeAspect="1" noChangeArrowheads="1"/>
          </p:cNvPicPr>
          <p:nvPr/>
        </p:nvPicPr>
        <p:blipFill>
          <a:blip r:embed="rId3" cstate="print"/>
          <a:srcRect/>
          <a:stretch>
            <a:fillRect/>
          </a:stretch>
        </p:blipFill>
        <p:spPr bwMode="auto">
          <a:xfrm>
            <a:off x="5000624" y="1264591"/>
            <a:ext cx="2276475" cy="2657476"/>
          </a:xfrm>
          <a:prstGeom prst="rect">
            <a:avLst/>
          </a:prstGeom>
          <a:noFill/>
        </p:spPr>
      </p:pic>
      <p:pic>
        <p:nvPicPr>
          <p:cNvPr id="10246" name="Picture 6" descr="http://www.pocatelloumc.org/Pocatello_First_UMC_website/Acts_of_Charity_files/shapeimage_6.png"/>
          <p:cNvPicPr>
            <a:picLocks noChangeAspect="1" noChangeArrowheads="1"/>
          </p:cNvPicPr>
          <p:nvPr/>
        </p:nvPicPr>
        <p:blipFill>
          <a:blip r:embed="rId4" cstate="print"/>
          <a:srcRect/>
          <a:stretch>
            <a:fillRect/>
          </a:stretch>
        </p:blipFill>
        <p:spPr bwMode="auto">
          <a:xfrm>
            <a:off x="7543801" y="3733800"/>
            <a:ext cx="2276475" cy="2657476"/>
          </a:xfrm>
          <a:prstGeom prst="rect">
            <a:avLst/>
          </a:prstGeom>
          <a:noFill/>
        </p:spPr>
      </p:pic>
      <p:pic>
        <p:nvPicPr>
          <p:cNvPr id="8" name="Picture 2" descr="https://encrypted-tbn1.gstatic.com/images?q=tbn:ANd9GcR5iZXRVQNntMTrRZPp_6J6R5stgJFTCkEn6k42afiCIKZjyXH8"/>
          <p:cNvPicPr>
            <a:picLocks noChangeAspect="1" noChangeArrowheads="1"/>
          </p:cNvPicPr>
          <p:nvPr/>
        </p:nvPicPr>
        <p:blipFill>
          <a:blip r:embed="rId5" cstate="print"/>
          <a:srcRect/>
          <a:stretch>
            <a:fillRect/>
          </a:stretch>
        </p:blipFill>
        <p:spPr bwMode="auto">
          <a:xfrm>
            <a:off x="5019675" y="4176682"/>
            <a:ext cx="2152650" cy="2124076"/>
          </a:xfrm>
          <a:prstGeom prst="rect">
            <a:avLst/>
          </a:prstGeom>
          <a:noFill/>
        </p:spPr>
      </p:pic>
      <p:sp>
        <p:nvSpPr>
          <p:cNvPr id="9" name="TextBox 8"/>
          <p:cNvSpPr txBox="1"/>
          <p:nvPr/>
        </p:nvSpPr>
        <p:spPr>
          <a:xfrm>
            <a:off x="0" y="6300758"/>
            <a:ext cx="2819400" cy="584775"/>
          </a:xfrm>
          <a:prstGeom prst="rect">
            <a:avLst/>
          </a:prstGeom>
          <a:noFill/>
        </p:spPr>
        <p:txBody>
          <a:bodyPr wrap="square" rtlCol="0">
            <a:spAutoFit/>
          </a:bodyPr>
          <a:lstStyle/>
          <a:p>
            <a:r>
              <a:rPr lang="en-US" sz="3200" dirty="0">
                <a:solidFill>
                  <a:schemeClr val="bg2"/>
                </a:solidFill>
              </a:rPr>
              <a:t>Acts 3:2</a:t>
            </a:r>
          </a:p>
        </p:txBody>
      </p:sp>
      <p:sp>
        <p:nvSpPr>
          <p:cNvPr id="2" name="Rectangle 1"/>
          <p:cNvSpPr/>
          <p:nvPr/>
        </p:nvSpPr>
        <p:spPr>
          <a:xfrm>
            <a:off x="7324723" y="1714411"/>
            <a:ext cx="5048581" cy="1754326"/>
          </a:xfrm>
          <a:prstGeom prst="rect">
            <a:avLst/>
          </a:prstGeom>
        </p:spPr>
        <p:txBody>
          <a:bodyPr wrap="square">
            <a:spAutoFit/>
          </a:bodyPr>
          <a:lstStyle/>
          <a:p>
            <a:r>
              <a:rPr lang="en-US" dirty="0">
                <a:solidFill>
                  <a:schemeClr val="bg1"/>
                </a:solidFill>
                <a:latin typeface="arial" panose="020B0604020202020204" pitchFamily="34" charset="0"/>
              </a:rPr>
              <a:t>Alms:</a:t>
            </a:r>
          </a:p>
          <a:p>
            <a:r>
              <a:rPr lang="en-US" dirty="0">
                <a:solidFill>
                  <a:schemeClr val="bg1"/>
                </a:solidFill>
                <a:latin typeface="arial" panose="020B0604020202020204" pitchFamily="34" charset="0"/>
              </a:rPr>
              <a:t>money, food, or other donations given to the poor or needy; anything given as charity: </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The hands of the beggars were outstretched for </a:t>
            </a:r>
            <a:r>
              <a:rPr lang="en-US" b="1" dirty="0">
                <a:solidFill>
                  <a:schemeClr val="bg1"/>
                </a:solidFill>
                <a:latin typeface="arial" panose="020B0604020202020204" pitchFamily="34" charset="0"/>
              </a:rPr>
              <a:t>alms</a:t>
            </a:r>
            <a:r>
              <a:rPr lang="en-US" dirty="0">
                <a:solidFill>
                  <a:schemeClr val="bg1"/>
                </a:solidFill>
                <a:latin typeface="arial" panose="020B0604020202020204" pitchFamily="34" charset="0"/>
              </a:rPr>
              <a:t>.</a:t>
            </a:r>
            <a:endParaRPr lang="en-US" dirty="0">
              <a:solidFill>
                <a:schemeClr val="bg1"/>
              </a:solidFill>
            </a:endParaRPr>
          </a:p>
        </p:txBody>
      </p:sp>
    </p:spTree>
    <p:extLst>
      <p:ext uri="{BB962C8B-B14F-4D97-AF65-F5344CB8AC3E}">
        <p14:creationId xmlns:p14="http://schemas.microsoft.com/office/powerpoint/2010/main" val="2537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par>
                                <p:cTn id="11" presetID="10" presetClass="entr" presetSubtype="0" fill="hold" nodeType="with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fade">
                                      <p:cBhvr>
                                        <p:cTn id="1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8722" y="823497"/>
            <a:ext cx="4150259" cy="1569660"/>
          </a:xfrm>
          <a:prstGeom prst="rect">
            <a:avLst/>
          </a:prstGeom>
          <a:noFill/>
        </p:spPr>
        <p:txBody>
          <a:bodyPr wrap="square" rtlCol="0">
            <a:spAutoFit/>
          </a:bodyPr>
          <a:lstStyle/>
          <a:p>
            <a:r>
              <a:rPr lang="en-US" sz="3200" dirty="0">
                <a:solidFill>
                  <a:schemeClr val="bg2"/>
                </a:solidFill>
              </a:rPr>
              <a:t>“Now Peter and John went up together into the temple…</a:t>
            </a:r>
          </a:p>
        </p:txBody>
      </p:sp>
      <p:sp>
        <p:nvSpPr>
          <p:cNvPr id="6" name="TextBox 5"/>
          <p:cNvSpPr txBox="1"/>
          <p:nvPr/>
        </p:nvSpPr>
        <p:spPr>
          <a:xfrm>
            <a:off x="76200" y="6273225"/>
            <a:ext cx="2819400" cy="584775"/>
          </a:xfrm>
          <a:prstGeom prst="rect">
            <a:avLst/>
          </a:prstGeom>
          <a:noFill/>
        </p:spPr>
        <p:txBody>
          <a:bodyPr wrap="square" rtlCol="0">
            <a:spAutoFit/>
          </a:bodyPr>
          <a:lstStyle/>
          <a:p>
            <a:r>
              <a:rPr lang="en-US" sz="3200" dirty="0">
                <a:solidFill>
                  <a:schemeClr val="bg2"/>
                </a:solidFill>
              </a:rPr>
              <a:t>Acts 3:1</a:t>
            </a:r>
          </a:p>
        </p:txBody>
      </p:sp>
      <p:sp>
        <p:nvSpPr>
          <p:cNvPr id="7" name="TextBox 6"/>
          <p:cNvSpPr txBox="1"/>
          <p:nvPr/>
        </p:nvSpPr>
        <p:spPr>
          <a:xfrm>
            <a:off x="7010400" y="4419600"/>
            <a:ext cx="2819400" cy="1569660"/>
          </a:xfrm>
          <a:prstGeom prst="rect">
            <a:avLst/>
          </a:prstGeom>
          <a:noFill/>
        </p:spPr>
        <p:txBody>
          <a:bodyPr wrap="square" rtlCol="0">
            <a:spAutoFit/>
          </a:bodyPr>
          <a:lstStyle/>
          <a:p>
            <a:r>
              <a:rPr lang="en-US" sz="3200" dirty="0">
                <a:solidFill>
                  <a:schemeClr val="bg2"/>
                </a:solidFill>
              </a:rPr>
              <a:t>…at the hour of prayer, being the ninth hour.”</a:t>
            </a:r>
          </a:p>
        </p:txBody>
      </p:sp>
      <p:pic>
        <p:nvPicPr>
          <p:cNvPr id="8" name="Picture 7" descr="NT6Road_to_Jerusalem.jpg"/>
          <p:cNvPicPr>
            <a:picLocks noChangeAspect="1"/>
          </p:cNvPicPr>
          <p:nvPr/>
        </p:nvPicPr>
        <p:blipFill>
          <a:blip r:embed="rId2" cstate="print"/>
          <a:stretch>
            <a:fillRect/>
          </a:stretch>
        </p:blipFill>
        <p:spPr>
          <a:xfrm>
            <a:off x="5791201" y="1143001"/>
            <a:ext cx="4324865" cy="2500313"/>
          </a:xfrm>
          <a:prstGeom prst="rect">
            <a:avLst/>
          </a:prstGeom>
        </p:spPr>
      </p:pic>
    </p:spTree>
    <p:extLst>
      <p:ext uri="{BB962C8B-B14F-4D97-AF65-F5344CB8AC3E}">
        <p14:creationId xmlns:p14="http://schemas.microsoft.com/office/powerpoint/2010/main" val="34596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533401"/>
            <a:ext cx="4343400" cy="1569660"/>
          </a:xfrm>
          <a:prstGeom prst="rect">
            <a:avLst/>
          </a:prstGeom>
          <a:noFill/>
        </p:spPr>
        <p:txBody>
          <a:bodyPr wrap="square" rtlCol="0">
            <a:spAutoFit/>
          </a:bodyPr>
          <a:lstStyle/>
          <a:p>
            <a:r>
              <a:rPr lang="en-US" sz="3200" dirty="0">
                <a:solidFill>
                  <a:schemeClr val="bg2"/>
                </a:solidFill>
              </a:rPr>
              <a:t>“And Peter, fastening his eyes upon him with John, said…</a:t>
            </a:r>
          </a:p>
        </p:txBody>
      </p:sp>
      <p:sp>
        <p:nvSpPr>
          <p:cNvPr id="7" name="TextBox 6"/>
          <p:cNvSpPr txBox="1"/>
          <p:nvPr/>
        </p:nvSpPr>
        <p:spPr>
          <a:xfrm>
            <a:off x="0" y="6296027"/>
            <a:ext cx="2819400" cy="584775"/>
          </a:xfrm>
          <a:prstGeom prst="rect">
            <a:avLst/>
          </a:prstGeom>
          <a:noFill/>
        </p:spPr>
        <p:txBody>
          <a:bodyPr wrap="square" rtlCol="0">
            <a:spAutoFit/>
          </a:bodyPr>
          <a:lstStyle/>
          <a:p>
            <a:r>
              <a:rPr lang="en-US" sz="3200" dirty="0">
                <a:solidFill>
                  <a:schemeClr val="bg2"/>
                </a:solidFill>
              </a:rPr>
              <a:t>Acts 3:4</a:t>
            </a:r>
          </a:p>
        </p:txBody>
      </p:sp>
      <p:pic>
        <p:nvPicPr>
          <p:cNvPr id="8194" name="Picture 2" descr="https://encrypted-tbn2.gstatic.com/images?q=tbn:ANd9GcRSOJIT2s7ZNEguRNAlqKXQtSTwxlnFy4v7Lc4PWZ90Z22wBgMc"/>
          <p:cNvPicPr>
            <a:picLocks noChangeAspect="1" noChangeArrowheads="1"/>
          </p:cNvPicPr>
          <p:nvPr/>
        </p:nvPicPr>
        <p:blipFill>
          <a:blip r:embed="rId2" cstate="print"/>
          <a:srcRect/>
          <a:stretch>
            <a:fillRect/>
          </a:stretch>
        </p:blipFill>
        <p:spPr bwMode="auto">
          <a:xfrm>
            <a:off x="1175657" y="2457959"/>
            <a:ext cx="2465614" cy="3483169"/>
          </a:xfrm>
          <a:prstGeom prst="rect">
            <a:avLst/>
          </a:prstGeom>
          <a:noFill/>
        </p:spPr>
      </p:pic>
      <p:sp>
        <p:nvSpPr>
          <p:cNvPr id="8" name="TextBox 7"/>
          <p:cNvSpPr txBox="1"/>
          <p:nvPr/>
        </p:nvSpPr>
        <p:spPr>
          <a:xfrm>
            <a:off x="2209800" y="-50392"/>
            <a:ext cx="8001000" cy="769441"/>
          </a:xfrm>
          <a:prstGeom prst="rect">
            <a:avLst/>
          </a:prstGeom>
          <a:noFill/>
        </p:spPr>
        <p:txBody>
          <a:bodyPr wrap="square" rtlCol="0">
            <a:spAutoFit/>
          </a:bodyPr>
          <a:lstStyle/>
          <a:p>
            <a:pPr algn="ctr"/>
            <a:r>
              <a:rPr lang="en-US" sz="4400" dirty="0">
                <a:solidFill>
                  <a:schemeClr val="bg2"/>
                </a:solidFill>
              </a:rPr>
              <a:t>Look on us, Recognize me</a:t>
            </a:r>
          </a:p>
        </p:txBody>
      </p:sp>
      <p:sp>
        <p:nvSpPr>
          <p:cNvPr id="9" name="TextBox 8"/>
          <p:cNvSpPr txBox="1"/>
          <p:nvPr/>
        </p:nvSpPr>
        <p:spPr>
          <a:xfrm>
            <a:off x="4648200" y="1434034"/>
            <a:ext cx="7848600" cy="1569660"/>
          </a:xfrm>
          <a:prstGeom prst="rect">
            <a:avLst/>
          </a:prstGeom>
          <a:noFill/>
        </p:spPr>
        <p:txBody>
          <a:bodyPr wrap="square" rtlCol="0">
            <a:spAutoFit/>
          </a:bodyPr>
          <a:lstStyle/>
          <a:p>
            <a:r>
              <a:rPr lang="en-US" sz="3200" dirty="0">
                <a:solidFill>
                  <a:schemeClr val="bg2"/>
                </a:solidFill>
              </a:rPr>
              <a:t>Peter and John wanted this man to look at him, see him, see who he was, who they represented. </a:t>
            </a:r>
          </a:p>
        </p:txBody>
      </p:sp>
      <p:sp>
        <p:nvSpPr>
          <p:cNvPr id="10" name="TextBox 9"/>
          <p:cNvSpPr txBox="1"/>
          <p:nvPr/>
        </p:nvSpPr>
        <p:spPr>
          <a:xfrm>
            <a:off x="4291693" y="3490160"/>
            <a:ext cx="4484915" cy="3046988"/>
          </a:xfrm>
          <a:prstGeom prst="rect">
            <a:avLst/>
          </a:prstGeom>
          <a:noFill/>
        </p:spPr>
        <p:txBody>
          <a:bodyPr wrap="square" rtlCol="0">
            <a:spAutoFit/>
          </a:bodyPr>
          <a:lstStyle/>
          <a:p>
            <a:r>
              <a:rPr lang="en-US" sz="3200" dirty="0">
                <a:solidFill>
                  <a:schemeClr val="bg2"/>
                </a:solidFill>
              </a:rPr>
              <a:t> When we look toward our Savior and understand who He is, and what He can do for us, then can we be healed.</a:t>
            </a:r>
          </a:p>
        </p:txBody>
      </p:sp>
      <p:pic>
        <p:nvPicPr>
          <p:cNvPr id="11" name="Picture 4" descr="https://encrypted-tbn2.gstatic.com/images?q=tbn:ANd9GcSUiXt_1Bk7xSTkh6LX5ZgAK5zCCOWeD3rumNDXKVzcZ7i0tG1Aig"/>
          <p:cNvPicPr>
            <a:picLocks noChangeAspect="1" noChangeArrowheads="1"/>
          </p:cNvPicPr>
          <p:nvPr/>
        </p:nvPicPr>
        <p:blipFill rotWithShape="1">
          <a:blip r:embed="rId3" cstate="print"/>
          <a:srcRect b="7165"/>
          <a:stretch/>
        </p:blipFill>
        <p:spPr bwMode="auto">
          <a:xfrm>
            <a:off x="8915401" y="4049909"/>
            <a:ext cx="3048000" cy="2002971"/>
          </a:xfrm>
          <a:prstGeom prst="rect">
            <a:avLst/>
          </a:prstGeom>
          <a:noFill/>
        </p:spPr>
      </p:pic>
    </p:spTree>
    <p:extLst>
      <p:ext uri="{BB962C8B-B14F-4D97-AF65-F5344CB8AC3E}">
        <p14:creationId xmlns:p14="http://schemas.microsoft.com/office/powerpoint/2010/main" val="10878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9086" y="533401"/>
            <a:ext cx="4789714" cy="1569660"/>
          </a:xfrm>
          <a:prstGeom prst="rect">
            <a:avLst/>
          </a:prstGeom>
          <a:noFill/>
        </p:spPr>
        <p:txBody>
          <a:bodyPr wrap="square" rtlCol="0">
            <a:spAutoFit/>
          </a:bodyPr>
          <a:lstStyle/>
          <a:p>
            <a:r>
              <a:rPr lang="en-US" sz="3200" dirty="0">
                <a:solidFill>
                  <a:schemeClr val="bg2"/>
                </a:solidFill>
              </a:rPr>
              <a:t>“And he gave heed unto them, expecting to receive something of them.”</a:t>
            </a:r>
          </a:p>
        </p:txBody>
      </p:sp>
      <p:sp>
        <p:nvSpPr>
          <p:cNvPr id="7" name="TextBox 6"/>
          <p:cNvSpPr txBox="1"/>
          <p:nvPr/>
        </p:nvSpPr>
        <p:spPr>
          <a:xfrm>
            <a:off x="0" y="6405652"/>
            <a:ext cx="2819400" cy="584775"/>
          </a:xfrm>
          <a:prstGeom prst="rect">
            <a:avLst/>
          </a:prstGeom>
          <a:noFill/>
        </p:spPr>
        <p:txBody>
          <a:bodyPr wrap="square" rtlCol="0">
            <a:spAutoFit/>
          </a:bodyPr>
          <a:lstStyle/>
          <a:p>
            <a:r>
              <a:rPr lang="en-US" sz="3200" dirty="0">
                <a:solidFill>
                  <a:schemeClr val="bg2"/>
                </a:solidFill>
              </a:rPr>
              <a:t>Acts 3:5</a:t>
            </a:r>
          </a:p>
        </p:txBody>
      </p:sp>
      <p:pic>
        <p:nvPicPr>
          <p:cNvPr id="7172" name="Picture 4" descr="https://encrypted-tbn1.gstatic.com/images?q=tbn:ANd9GcR4e48XlN7P0-cEwQo0nCUzngClxfYfWJbjd2pzPn-2H9Gjoq3oPQ"/>
          <p:cNvPicPr>
            <a:picLocks noChangeAspect="1" noChangeArrowheads="1"/>
          </p:cNvPicPr>
          <p:nvPr/>
        </p:nvPicPr>
        <p:blipFill>
          <a:blip r:embed="rId2" cstate="print"/>
          <a:srcRect/>
          <a:stretch>
            <a:fillRect/>
          </a:stretch>
        </p:blipFill>
        <p:spPr bwMode="auto">
          <a:xfrm>
            <a:off x="2296883" y="2636462"/>
            <a:ext cx="4506686" cy="3499311"/>
          </a:xfrm>
          <a:prstGeom prst="rect">
            <a:avLst/>
          </a:prstGeom>
          <a:noFill/>
        </p:spPr>
      </p:pic>
      <p:sp>
        <p:nvSpPr>
          <p:cNvPr id="2" name="Rectangle 1"/>
          <p:cNvSpPr/>
          <p:nvPr/>
        </p:nvSpPr>
        <p:spPr>
          <a:xfrm>
            <a:off x="7151913" y="3774319"/>
            <a:ext cx="4691743" cy="2031325"/>
          </a:xfrm>
          <a:prstGeom prst="rect">
            <a:avLst/>
          </a:prstGeom>
        </p:spPr>
        <p:txBody>
          <a:bodyPr wrap="square">
            <a:spAutoFit/>
          </a:bodyPr>
          <a:lstStyle/>
          <a:p>
            <a:r>
              <a:rPr lang="en-US" dirty="0">
                <a:solidFill>
                  <a:schemeClr val="bg1"/>
                </a:solidFill>
                <a:latin typeface="helvetica" panose="020B0604020202020204" pitchFamily="34" charset="0"/>
              </a:rPr>
              <a:t>Because it was a constant custom for all who entered the temple to carry money with them to give to the treasury, or to the poor, or to both. It was on this ground that the friends of the lame man laid him at the gate of the temple, as this was the most likely place to receive alms. (7)</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436" y="279311"/>
            <a:ext cx="1333500" cy="1714500"/>
          </a:xfrm>
          <a:prstGeom prst="rect">
            <a:avLst/>
          </a:prstGeom>
        </p:spPr>
      </p:pic>
    </p:spTree>
    <p:extLst>
      <p:ext uri="{BB962C8B-B14F-4D97-AF65-F5344CB8AC3E}">
        <p14:creationId xmlns:p14="http://schemas.microsoft.com/office/powerpoint/2010/main" val="40437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5084" y="269559"/>
            <a:ext cx="4898571" cy="1569660"/>
          </a:xfrm>
          <a:prstGeom prst="rect">
            <a:avLst/>
          </a:prstGeom>
          <a:noFill/>
        </p:spPr>
        <p:txBody>
          <a:bodyPr wrap="square" rtlCol="0">
            <a:spAutoFit/>
          </a:bodyPr>
          <a:lstStyle/>
          <a:p>
            <a:r>
              <a:rPr lang="en-US" sz="3200" dirty="0">
                <a:solidFill>
                  <a:schemeClr val="bg2"/>
                </a:solidFill>
              </a:rPr>
              <a:t>“The Peter said, Silver and gold have I none; but such as I have give I thee:…</a:t>
            </a:r>
          </a:p>
        </p:txBody>
      </p:sp>
      <p:sp>
        <p:nvSpPr>
          <p:cNvPr id="7" name="TextBox 6"/>
          <p:cNvSpPr txBox="1"/>
          <p:nvPr/>
        </p:nvSpPr>
        <p:spPr>
          <a:xfrm>
            <a:off x="14970" y="6273225"/>
            <a:ext cx="2819400" cy="584775"/>
          </a:xfrm>
          <a:prstGeom prst="rect">
            <a:avLst/>
          </a:prstGeom>
          <a:noFill/>
        </p:spPr>
        <p:txBody>
          <a:bodyPr wrap="square" rtlCol="0">
            <a:spAutoFit/>
          </a:bodyPr>
          <a:lstStyle/>
          <a:p>
            <a:r>
              <a:rPr lang="en-US" sz="3200" dirty="0">
                <a:solidFill>
                  <a:schemeClr val="bg2"/>
                </a:solidFill>
              </a:rPr>
              <a:t>Acts 3:6</a:t>
            </a:r>
          </a:p>
        </p:txBody>
      </p:sp>
      <p:pic>
        <p:nvPicPr>
          <p:cNvPr id="8" name="Picture 4" descr="http://agilhard.files.wordpress.com/2010/05/94-59.jpg"/>
          <p:cNvPicPr>
            <a:picLocks noChangeAspect="1" noChangeArrowheads="1"/>
          </p:cNvPicPr>
          <p:nvPr/>
        </p:nvPicPr>
        <p:blipFill rotWithShape="1">
          <a:blip r:embed="rId2" cstate="print"/>
          <a:srcRect l="2765" t="8894"/>
          <a:stretch/>
        </p:blipFill>
        <p:spPr bwMode="auto">
          <a:xfrm>
            <a:off x="7239000" y="463879"/>
            <a:ext cx="2296886" cy="3122226"/>
          </a:xfrm>
          <a:prstGeom prst="rect">
            <a:avLst/>
          </a:prstGeom>
          <a:noFill/>
        </p:spPr>
      </p:pic>
      <p:sp>
        <p:nvSpPr>
          <p:cNvPr id="2" name="Rectangle 1"/>
          <p:cNvSpPr/>
          <p:nvPr/>
        </p:nvSpPr>
        <p:spPr>
          <a:xfrm>
            <a:off x="533401" y="2045613"/>
            <a:ext cx="6096000" cy="646331"/>
          </a:xfrm>
          <a:prstGeom prst="rect">
            <a:avLst/>
          </a:prstGeom>
        </p:spPr>
        <p:txBody>
          <a:bodyPr>
            <a:spAutoFit/>
          </a:bodyPr>
          <a:lstStyle/>
          <a:p>
            <a:r>
              <a:rPr lang="en-US" dirty="0">
                <a:solidFill>
                  <a:schemeClr val="bg1"/>
                </a:solidFill>
                <a:latin typeface="helvetica" panose="020B0604020202020204" pitchFamily="34" charset="0"/>
              </a:rPr>
              <a:t>So poor were the apostles that their had nothing to give, either to the sacred treasury, or to the distressed. (7)</a:t>
            </a:r>
            <a:endParaRPr lang="en-US" dirty="0">
              <a:solidFill>
                <a:schemeClr val="bg1"/>
              </a:solidFill>
            </a:endParaRPr>
          </a:p>
        </p:txBody>
      </p:sp>
      <p:sp>
        <p:nvSpPr>
          <p:cNvPr id="3" name="Rectangle 2"/>
          <p:cNvSpPr/>
          <p:nvPr/>
        </p:nvSpPr>
        <p:spPr>
          <a:xfrm>
            <a:off x="3638228" y="3741897"/>
            <a:ext cx="8311243" cy="2862322"/>
          </a:xfrm>
          <a:prstGeom prst="rect">
            <a:avLst/>
          </a:prstGeom>
        </p:spPr>
        <p:txBody>
          <a:bodyPr wrap="square">
            <a:spAutoFit/>
          </a:bodyPr>
          <a:lstStyle/>
          <a:p>
            <a:r>
              <a:rPr lang="en-US" dirty="0">
                <a:solidFill>
                  <a:schemeClr val="bg1"/>
                </a:solidFill>
              </a:rPr>
              <a:t>All of us need to ponder those words. Do we, too, have something we need to share? </a:t>
            </a:r>
          </a:p>
          <a:p>
            <a:endParaRPr lang="en-US" dirty="0">
              <a:solidFill>
                <a:schemeClr val="bg1"/>
              </a:solidFill>
            </a:endParaRPr>
          </a:p>
          <a:p>
            <a:r>
              <a:rPr lang="en-US" dirty="0">
                <a:solidFill>
                  <a:schemeClr val="bg1"/>
                </a:solidFill>
              </a:rPr>
              <a:t>Yes! We have the gospel of Jesus Christ, the gospel of peace, the gospel of joy. We have truths that can make any person better and more fulfilled, any marriage happier and sweeter, any home more heavenly. We have the priesthood power of God to bless our homes and lives and the lives of others. Yes, it is to ourselves, our homes, our quorums, our classes, our Church assignments that we must carry more energetically those things that we have received. And it is to our nonmember neighbors and associates that we are now asked to also "give such as we have." The Lord has commanded us to do so. We must lengthen our stride and must do it now." (8)</a:t>
            </a:r>
          </a:p>
        </p:txBody>
      </p:sp>
      <p:pic>
        <p:nvPicPr>
          <p:cNvPr id="5122" name="Picture 2" descr="Image result for salt lake city homel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16" y="3586603"/>
            <a:ext cx="3209997" cy="2407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104" y="270151"/>
            <a:ext cx="955367" cy="12552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4104" y="1681201"/>
            <a:ext cx="910114" cy="1170147"/>
          </a:xfrm>
          <a:prstGeom prst="rect">
            <a:avLst/>
          </a:prstGeom>
        </p:spPr>
      </p:pic>
    </p:spTree>
    <p:extLst>
      <p:ext uri="{BB962C8B-B14F-4D97-AF65-F5344CB8AC3E}">
        <p14:creationId xmlns:p14="http://schemas.microsoft.com/office/powerpoint/2010/main" val="6472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71308" y="1077364"/>
            <a:ext cx="6063558" cy="3416320"/>
          </a:xfrm>
          <a:prstGeom prst="rect">
            <a:avLst/>
          </a:prstGeom>
          <a:noFill/>
        </p:spPr>
        <p:txBody>
          <a:bodyPr wrap="square" rtlCol="0">
            <a:spAutoFit/>
          </a:bodyPr>
          <a:lstStyle/>
          <a:p>
            <a:r>
              <a:rPr lang="en-US" sz="2400" dirty="0">
                <a:solidFill>
                  <a:schemeClr val="bg1"/>
                </a:solidFill>
              </a:rPr>
              <a:t> “Peter had no money but he had riches: ‘such as he had’ included every key to the kingdom of God on earth, priesthood power to raise the dead, faith to strengthen bones and sinews, a strong right hand of Christian fellowship. </a:t>
            </a:r>
          </a:p>
          <a:p>
            <a:endParaRPr lang="en-US" sz="2400" dirty="0">
              <a:solidFill>
                <a:schemeClr val="bg1"/>
              </a:solidFill>
            </a:endParaRPr>
          </a:p>
          <a:p>
            <a:r>
              <a:rPr lang="en-US" sz="2400" dirty="0">
                <a:solidFill>
                  <a:schemeClr val="bg1"/>
                </a:solidFill>
              </a:rPr>
              <a:t>He could not give silver or gold but he could give that which is always purchased ‘without money and without price’ —and he gave it”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265" y="155761"/>
            <a:ext cx="1142966" cy="1427646"/>
          </a:xfrm>
          <a:prstGeom prst="rect">
            <a:avLst/>
          </a:prstGeom>
        </p:spPr>
      </p:pic>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pic>
        <p:nvPicPr>
          <p:cNvPr id="2050" name="Picture 2" descr="Image result for st. peter no money to giv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776" r="1217"/>
          <a:stretch/>
        </p:blipFill>
        <p:spPr bwMode="auto">
          <a:xfrm>
            <a:off x="559314" y="1295831"/>
            <a:ext cx="3254546" cy="27214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713238" y="4650343"/>
            <a:ext cx="8809238" cy="1838325"/>
            <a:chOff x="2713238" y="4650343"/>
            <a:chExt cx="8809238" cy="1838325"/>
          </a:xfrm>
        </p:grpSpPr>
        <p:sp>
          <p:nvSpPr>
            <p:cNvPr id="2" name="Rectangle 1"/>
            <p:cNvSpPr/>
            <p:nvPr/>
          </p:nvSpPr>
          <p:spPr>
            <a:xfrm>
              <a:off x="2713238" y="4944644"/>
              <a:ext cx="6096000" cy="1200329"/>
            </a:xfrm>
            <a:prstGeom prst="rect">
              <a:avLst/>
            </a:prstGeom>
          </p:spPr>
          <p:txBody>
            <a:bodyPr>
              <a:spAutoFit/>
            </a:bodyPr>
            <a:lstStyle/>
            <a:p>
              <a:r>
                <a:rPr lang="en-US" i="1" dirty="0">
                  <a:solidFill>
                    <a:srgbClr val="FFFF00"/>
                  </a:solidFill>
                  <a:latin typeface="Palatino"/>
                </a:rPr>
                <a:t>Ho, every one that </a:t>
              </a:r>
              <a:r>
                <a:rPr lang="en-US" i="1" dirty="0" err="1">
                  <a:solidFill>
                    <a:srgbClr val="FFFF00"/>
                  </a:solidFill>
                  <a:latin typeface="Palatino"/>
                </a:rPr>
                <a:t>thirsteth</a:t>
              </a:r>
              <a:r>
                <a:rPr lang="en-US" i="1" dirty="0">
                  <a:solidFill>
                    <a:srgbClr val="FFFF00"/>
                  </a:solidFill>
                  <a:latin typeface="Palatino"/>
                </a:rPr>
                <a:t>, come ye to the waters, and he that hath no money; come ye, buy, and eat; yea, come, buy wine and milk without money and without price.</a:t>
              </a:r>
            </a:p>
            <a:p>
              <a:r>
                <a:rPr lang="en-US" i="1" dirty="0">
                  <a:solidFill>
                    <a:srgbClr val="FFFF00"/>
                  </a:solidFill>
                  <a:latin typeface="Palatino"/>
                </a:rPr>
                <a:t>Isaiah 55:1</a:t>
              </a:r>
              <a:endParaRPr lang="en-US" i="1" dirty="0">
                <a:solidFill>
                  <a:srgbClr val="FFFF00"/>
                </a:solidFill>
              </a:endParaRPr>
            </a:p>
          </p:txBody>
        </p:sp>
        <p:pic>
          <p:nvPicPr>
            <p:cNvPr id="8" name="Picture 4" descr="https://encrypted-tbn0.gstatic.com/images?q=tbn:ANd9GcQ1FtmxRqvqYmb6_0gh2nIyFyrAeaSnc9_Nv99V6UPOe4Ygg17jKA"/>
            <p:cNvPicPr>
              <a:picLocks noChangeAspect="1" noChangeArrowheads="1"/>
            </p:cNvPicPr>
            <p:nvPr/>
          </p:nvPicPr>
          <p:blipFill>
            <a:blip r:embed="rId4" cstate="print"/>
            <a:srcRect/>
            <a:stretch>
              <a:fillRect/>
            </a:stretch>
          </p:blipFill>
          <p:spPr bwMode="auto">
            <a:xfrm flipH="1">
              <a:off x="9036451" y="4650343"/>
              <a:ext cx="2486025" cy="1838325"/>
            </a:xfrm>
            <a:prstGeom prst="rect">
              <a:avLst/>
            </a:prstGeom>
            <a:noFill/>
          </p:spPr>
        </p:pic>
      </p:grpSp>
    </p:spTree>
    <p:extLst>
      <p:ext uri="{BB962C8B-B14F-4D97-AF65-F5344CB8AC3E}">
        <p14:creationId xmlns:p14="http://schemas.microsoft.com/office/powerpoint/2010/main" val="39817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028" y="1723565"/>
            <a:ext cx="3897086" cy="1569660"/>
          </a:xfrm>
          <a:prstGeom prst="rect">
            <a:avLst/>
          </a:prstGeom>
          <a:noFill/>
        </p:spPr>
        <p:txBody>
          <a:bodyPr wrap="square" rtlCol="0">
            <a:spAutoFit/>
          </a:bodyPr>
          <a:lstStyle/>
          <a:p>
            <a:r>
              <a:rPr lang="en-US" sz="3200" dirty="0">
                <a:solidFill>
                  <a:schemeClr val="bg2"/>
                </a:solidFill>
              </a:rPr>
              <a:t>“And he took him by the right hand, and lifted him up…</a:t>
            </a:r>
          </a:p>
        </p:txBody>
      </p:sp>
      <p:sp>
        <p:nvSpPr>
          <p:cNvPr id="6" name="TextBox 5"/>
          <p:cNvSpPr txBox="1"/>
          <p:nvPr/>
        </p:nvSpPr>
        <p:spPr>
          <a:xfrm>
            <a:off x="5143499" y="3933447"/>
            <a:ext cx="6583979" cy="2062103"/>
          </a:xfrm>
          <a:prstGeom prst="rect">
            <a:avLst/>
          </a:prstGeom>
          <a:noFill/>
        </p:spPr>
        <p:txBody>
          <a:bodyPr wrap="square" rtlCol="0">
            <a:spAutoFit/>
          </a:bodyPr>
          <a:lstStyle/>
          <a:p>
            <a:r>
              <a:rPr lang="en-US" sz="3200" dirty="0">
                <a:solidFill>
                  <a:schemeClr val="bg2"/>
                </a:solidFill>
              </a:rPr>
              <a:t>“Now note that Peter took him by the right hand and lifted him up. Peter had to reach down to lift the lame man. We must also reach down.”</a:t>
            </a:r>
          </a:p>
        </p:txBody>
      </p:sp>
      <p:sp>
        <p:nvSpPr>
          <p:cNvPr id="7" name="TextBox 6"/>
          <p:cNvSpPr txBox="1"/>
          <p:nvPr/>
        </p:nvSpPr>
        <p:spPr>
          <a:xfrm>
            <a:off x="0" y="6323617"/>
            <a:ext cx="2819400" cy="584775"/>
          </a:xfrm>
          <a:prstGeom prst="rect">
            <a:avLst/>
          </a:prstGeom>
          <a:noFill/>
        </p:spPr>
        <p:txBody>
          <a:bodyPr wrap="square" rtlCol="0">
            <a:spAutoFit/>
          </a:bodyPr>
          <a:lstStyle/>
          <a:p>
            <a:r>
              <a:rPr lang="en-US" sz="3200" dirty="0">
                <a:solidFill>
                  <a:schemeClr val="bg2"/>
                </a:solidFill>
              </a:rPr>
              <a:t>Acts 3:6-7</a:t>
            </a:r>
          </a:p>
        </p:txBody>
      </p:sp>
      <p:pic>
        <p:nvPicPr>
          <p:cNvPr id="5128" name="Picture 8" descr="https://encrypted-tbn1.gstatic.com/images?q=tbn:ANd9GcT40eAEeOGOuIKyyya6sP38sn4S0OUlbasBT9F62Bp2TSa8iqIO"/>
          <p:cNvPicPr>
            <a:picLocks noChangeAspect="1" noChangeArrowheads="1"/>
          </p:cNvPicPr>
          <p:nvPr/>
        </p:nvPicPr>
        <p:blipFill>
          <a:blip r:embed="rId2" cstate="print"/>
          <a:srcRect/>
          <a:stretch>
            <a:fillRect/>
          </a:stretch>
        </p:blipFill>
        <p:spPr bwMode="auto">
          <a:xfrm>
            <a:off x="5225142" y="892925"/>
            <a:ext cx="2514600" cy="2866645"/>
          </a:xfrm>
          <a:prstGeom prst="rect">
            <a:avLst/>
          </a:prstGeom>
          <a:noFill/>
        </p:spPr>
      </p:pic>
      <p:sp>
        <p:nvSpPr>
          <p:cNvPr id="8" name="TextBox 7"/>
          <p:cNvSpPr txBox="1"/>
          <p:nvPr/>
        </p:nvSpPr>
        <p:spPr>
          <a:xfrm>
            <a:off x="2209800" y="-50392"/>
            <a:ext cx="8001000" cy="769441"/>
          </a:xfrm>
          <a:prstGeom prst="rect">
            <a:avLst/>
          </a:prstGeom>
          <a:noFill/>
        </p:spPr>
        <p:txBody>
          <a:bodyPr wrap="square" rtlCol="0">
            <a:spAutoFit/>
          </a:bodyPr>
          <a:lstStyle/>
          <a:p>
            <a:pPr algn="ctr"/>
            <a:r>
              <a:rPr lang="en-US" sz="4400" dirty="0">
                <a:solidFill>
                  <a:schemeClr val="bg2"/>
                </a:solidFill>
              </a:rPr>
              <a:t>Rise Up  and Walk</a:t>
            </a:r>
          </a:p>
        </p:txBody>
      </p:sp>
      <p:sp>
        <p:nvSpPr>
          <p:cNvPr id="2" name="Rectangle 1"/>
          <p:cNvSpPr/>
          <p:nvPr/>
        </p:nvSpPr>
        <p:spPr>
          <a:xfrm>
            <a:off x="11727479" y="6452176"/>
            <a:ext cx="442750" cy="369332"/>
          </a:xfrm>
          <a:prstGeom prst="rect">
            <a:avLst/>
          </a:prstGeom>
        </p:spPr>
        <p:txBody>
          <a:bodyPr wrap="none">
            <a:spAutoFit/>
          </a:bodyPr>
          <a:lstStyle/>
          <a:p>
            <a:r>
              <a:rPr lang="en-US" dirty="0">
                <a:solidFill>
                  <a:schemeClr val="bg2"/>
                </a:solidFill>
              </a:rPr>
              <a:t>(3)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718" y="105830"/>
            <a:ext cx="1036636" cy="1292595"/>
          </a:xfrm>
          <a:prstGeom prst="rect">
            <a:avLst/>
          </a:prstGeom>
        </p:spPr>
      </p:pic>
    </p:spTree>
    <p:extLst>
      <p:ext uri="{BB962C8B-B14F-4D97-AF65-F5344CB8AC3E}">
        <p14:creationId xmlns:p14="http://schemas.microsoft.com/office/powerpoint/2010/main" val="1292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90845"/>
            <a:ext cx="3200400" cy="707886"/>
          </a:xfrm>
          <a:prstGeom prst="rect">
            <a:avLst/>
          </a:prstGeom>
          <a:noFill/>
        </p:spPr>
        <p:txBody>
          <a:bodyPr wrap="square" rtlCol="0">
            <a:spAutoFit/>
          </a:bodyPr>
          <a:lstStyle/>
          <a:p>
            <a:r>
              <a:rPr lang="en-US" sz="4000" dirty="0">
                <a:solidFill>
                  <a:schemeClr val="bg2"/>
                </a:solidFill>
              </a:rPr>
              <a:t>Lifted Him Up</a:t>
            </a:r>
          </a:p>
        </p:txBody>
      </p:sp>
      <p:sp>
        <p:nvSpPr>
          <p:cNvPr id="7" name="TextBox 6"/>
          <p:cNvSpPr txBox="1"/>
          <p:nvPr/>
        </p:nvSpPr>
        <p:spPr>
          <a:xfrm>
            <a:off x="244444" y="6484321"/>
            <a:ext cx="5122213" cy="400110"/>
          </a:xfrm>
          <a:prstGeom prst="rect">
            <a:avLst/>
          </a:prstGeom>
          <a:noFill/>
        </p:spPr>
        <p:txBody>
          <a:bodyPr wrap="square" rtlCol="0">
            <a:spAutoFit/>
          </a:bodyPr>
          <a:lstStyle/>
          <a:p>
            <a:r>
              <a:rPr lang="en-US" sz="2000" dirty="0">
                <a:solidFill>
                  <a:schemeClr val="bg2"/>
                </a:solidFill>
              </a:rPr>
              <a:t>Acts 3:7; Mark 9:27; Matthew 25:40</a:t>
            </a:r>
          </a:p>
        </p:txBody>
      </p:sp>
      <p:pic>
        <p:nvPicPr>
          <p:cNvPr id="5126" name="Picture 6" descr="https://encrypted-tbn2.gstatic.com/images?q=tbn:ANd9GcTyKHywhY3apq5RuMVcbBeDEU8_M3YNbcxoewCEQykUNQNAqBc8"/>
          <p:cNvPicPr>
            <a:picLocks noChangeAspect="1" noChangeArrowheads="1"/>
          </p:cNvPicPr>
          <p:nvPr/>
        </p:nvPicPr>
        <p:blipFill>
          <a:blip r:embed="rId2" cstate="print"/>
          <a:srcRect/>
          <a:stretch>
            <a:fillRect/>
          </a:stretch>
        </p:blipFill>
        <p:spPr bwMode="auto">
          <a:xfrm>
            <a:off x="1175658" y="1034143"/>
            <a:ext cx="3514723" cy="2286000"/>
          </a:xfrm>
          <a:prstGeom prst="rect">
            <a:avLst/>
          </a:prstGeom>
          <a:noFill/>
        </p:spPr>
      </p:pic>
      <p:sp>
        <p:nvSpPr>
          <p:cNvPr id="8" name="TextBox 7"/>
          <p:cNvSpPr txBox="1"/>
          <p:nvPr/>
        </p:nvSpPr>
        <p:spPr>
          <a:xfrm>
            <a:off x="5105400" y="847048"/>
            <a:ext cx="5622928" cy="1569660"/>
          </a:xfrm>
          <a:prstGeom prst="rect">
            <a:avLst/>
          </a:prstGeom>
          <a:noFill/>
        </p:spPr>
        <p:txBody>
          <a:bodyPr wrap="square" rtlCol="0">
            <a:spAutoFit/>
          </a:bodyPr>
          <a:lstStyle/>
          <a:p>
            <a:r>
              <a:rPr lang="en-US" sz="3200" dirty="0">
                <a:solidFill>
                  <a:schemeClr val="bg2"/>
                </a:solidFill>
              </a:rPr>
              <a:t>An act of Healing… “But Jesus took him by the hand, and lifted him up; and he arose</a:t>
            </a:r>
            <a:r>
              <a:rPr lang="en-US" sz="2000" dirty="0">
                <a:solidFill>
                  <a:schemeClr val="bg2"/>
                </a:solidFill>
              </a:rPr>
              <a:t>.”</a:t>
            </a:r>
          </a:p>
        </p:txBody>
      </p:sp>
      <p:sp>
        <p:nvSpPr>
          <p:cNvPr id="9" name="TextBox 8"/>
          <p:cNvSpPr txBox="1"/>
          <p:nvPr/>
        </p:nvSpPr>
        <p:spPr>
          <a:xfrm>
            <a:off x="1681843" y="3575256"/>
            <a:ext cx="6302829" cy="1815882"/>
          </a:xfrm>
          <a:prstGeom prst="rect">
            <a:avLst/>
          </a:prstGeom>
          <a:noFill/>
        </p:spPr>
        <p:txBody>
          <a:bodyPr wrap="square" rtlCol="0">
            <a:spAutoFit/>
          </a:bodyPr>
          <a:lstStyle/>
          <a:p>
            <a:r>
              <a:rPr lang="en-US" sz="2800" dirty="0">
                <a:solidFill>
                  <a:schemeClr val="bg2"/>
                </a:solidFill>
              </a:rPr>
              <a:t>“Let us open our hearts, let us reach down and lift up, let us open our purses, let us show a greater love for our fellowmen.” </a:t>
            </a:r>
            <a:r>
              <a:rPr lang="en-US" sz="1400" dirty="0">
                <a:solidFill>
                  <a:schemeClr val="bg2"/>
                </a:solidFill>
              </a:rPr>
              <a:t>(3)</a:t>
            </a:r>
          </a:p>
        </p:txBody>
      </p:sp>
      <p:sp>
        <p:nvSpPr>
          <p:cNvPr id="11" name="TextBox 10"/>
          <p:cNvSpPr txBox="1"/>
          <p:nvPr/>
        </p:nvSpPr>
        <p:spPr>
          <a:xfrm>
            <a:off x="4497550" y="5028633"/>
            <a:ext cx="6477000" cy="1569660"/>
          </a:xfrm>
          <a:prstGeom prst="rect">
            <a:avLst/>
          </a:prstGeom>
          <a:noFill/>
        </p:spPr>
        <p:txBody>
          <a:bodyPr wrap="square" rtlCol="0">
            <a:spAutoFit/>
          </a:bodyPr>
          <a:lstStyle/>
          <a:p>
            <a:r>
              <a:rPr lang="en-US" sz="3200" i="1" dirty="0">
                <a:solidFill>
                  <a:srgbClr val="FFFF00"/>
                </a:solidFill>
              </a:rPr>
              <a:t>“Inasmuch as ye have done it unto one of the least of these my brethren, ye have done it unto me.” </a:t>
            </a:r>
            <a:endParaRPr lang="en-US" sz="2000" i="1" dirty="0">
              <a:solidFill>
                <a:srgbClr val="FFFF00"/>
              </a:solidFill>
            </a:endParaRPr>
          </a:p>
        </p:txBody>
      </p:sp>
      <p:pic>
        <p:nvPicPr>
          <p:cNvPr id="12" name="Picture 11" descr="images-7.jpg"/>
          <p:cNvPicPr>
            <a:picLocks noChangeAspect="1"/>
          </p:cNvPicPr>
          <p:nvPr/>
        </p:nvPicPr>
        <p:blipFill rotWithShape="1">
          <a:blip r:embed="rId3" cstate="print"/>
          <a:srcRect r="5505" b="5398"/>
          <a:stretch/>
        </p:blipFill>
        <p:spPr>
          <a:xfrm>
            <a:off x="7845198" y="2636499"/>
            <a:ext cx="2242457" cy="24320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4550" y="152433"/>
            <a:ext cx="1036636" cy="1292595"/>
          </a:xfrm>
          <a:prstGeom prst="rect">
            <a:avLst/>
          </a:prstGeom>
        </p:spPr>
      </p:pic>
    </p:spTree>
    <p:extLst>
      <p:ext uri="{BB962C8B-B14F-4D97-AF65-F5344CB8AC3E}">
        <p14:creationId xmlns:p14="http://schemas.microsoft.com/office/powerpoint/2010/main" val="13473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51181" y="2905129"/>
            <a:ext cx="6295391" cy="3539430"/>
          </a:xfrm>
          <a:prstGeom prst="rect">
            <a:avLst/>
          </a:prstGeom>
          <a:noFill/>
        </p:spPr>
        <p:txBody>
          <a:bodyPr wrap="square" rtlCol="0">
            <a:spAutoFit/>
          </a:bodyPr>
          <a:lstStyle/>
          <a:p>
            <a:r>
              <a:rPr lang="en-US" sz="2800" dirty="0">
                <a:solidFill>
                  <a:schemeClr val="bg1"/>
                </a:solidFill>
              </a:rPr>
              <a:t>“You cannot lift another soul until you are standing on higher ground than he is. </a:t>
            </a:r>
          </a:p>
          <a:p>
            <a:endParaRPr lang="en-US" sz="2800" dirty="0">
              <a:solidFill>
                <a:schemeClr val="bg1"/>
              </a:solidFill>
            </a:endParaRPr>
          </a:p>
          <a:p>
            <a:r>
              <a:rPr lang="en-US" sz="2800" dirty="0">
                <a:solidFill>
                  <a:schemeClr val="bg1"/>
                </a:solidFill>
              </a:rPr>
              <a:t>You must be sure, if you would rescue the man, that you yourself are setting the example of what you would have him be. You cannot light a fire in another soul unless it is burning in your own soul.”</a:t>
            </a:r>
          </a:p>
        </p:txBody>
      </p:sp>
      <p:sp>
        <p:nvSpPr>
          <p:cNvPr id="13" name="TextBox 12"/>
          <p:cNvSpPr txBox="1"/>
          <p:nvPr/>
        </p:nvSpPr>
        <p:spPr>
          <a:xfrm>
            <a:off x="609599" y="90845"/>
            <a:ext cx="11223171" cy="707886"/>
          </a:xfrm>
          <a:prstGeom prst="rect">
            <a:avLst/>
          </a:prstGeom>
          <a:noFill/>
        </p:spPr>
        <p:txBody>
          <a:bodyPr wrap="square" rtlCol="0">
            <a:spAutoFit/>
          </a:bodyPr>
          <a:lstStyle/>
          <a:p>
            <a:pPr algn="ctr"/>
            <a:r>
              <a:rPr lang="en-US" sz="4000" dirty="0">
                <a:solidFill>
                  <a:schemeClr val="bg2"/>
                </a:solidFill>
              </a:rPr>
              <a:t>Can You Rescue A Soul?</a:t>
            </a:r>
          </a:p>
        </p:txBody>
      </p:sp>
      <p:sp>
        <p:nvSpPr>
          <p:cNvPr id="14" name="Rectangle 13"/>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345" y="197680"/>
            <a:ext cx="1097280" cy="1383792"/>
          </a:xfrm>
          <a:prstGeom prst="rect">
            <a:avLst/>
          </a:prstGeom>
        </p:spPr>
      </p:pic>
      <p:pic>
        <p:nvPicPr>
          <p:cNvPr id="6146" name="Picture 2" descr="Image result for rescue another soul"/>
          <p:cNvPicPr>
            <a:picLocks noChangeAspect="1" noChangeArrowheads="1"/>
          </p:cNvPicPr>
          <p:nvPr/>
        </p:nvPicPr>
        <p:blipFill rotWithShape="1">
          <a:blip r:embed="rId3">
            <a:extLst>
              <a:ext uri="{28A0092B-C50C-407E-A947-70E740481C1C}">
                <a14:useLocalDpi xmlns:a14="http://schemas.microsoft.com/office/drawing/2010/main" val="0"/>
              </a:ext>
            </a:extLst>
          </a:blip>
          <a:srcRect t="44837" r="-373"/>
          <a:stretch/>
        </p:blipFill>
        <p:spPr bwMode="auto">
          <a:xfrm>
            <a:off x="731323" y="1055914"/>
            <a:ext cx="3862448" cy="15920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gif 3 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887" y="3142341"/>
            <a:ext cx="2888344" cy="288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1114" y="609601"/>
            <a:ext cx="4354286" cy="2062103"/>
          </a:xfrm>
          <a:prstGeom prst="rect">
            <a:avLst/>
          </a:prstGeom>
          <a:noFill/>
        </p:spPr>
        <p:txBody>
          <a:bodyPr wrap="square" rtlCol="0">
            <a:spAutoFit/>
          </a:bodyPr>
          <a:lstStyle/>
          <a:p>
            <a:r>
              <a:rPr lang="en-US" sz="3200" dirty="0">
                <a:solidFill>
                  <a:schemeClr val="bg2"/>
                </a:solidFill>
              </a:rPr>
              <a:t>“One cannot have adequate faith in a Christ whom he does not adequately know.” </a:t>
            </a:r>
          </a:p>
        </p:txBody>
      </p:sp>
      <p:sp>
        <p:nvSpPr>
          <p:cNvPr id="8" name="TextBox 7"/>
          <p:cNvSpPr txBox="1"/>
          <p:nvPr/>
        </p:nvSpPr>
        <p:spPr>
          <a:xfrm>
            <a:off x="6455227" y="3058899"/>
            <a:ext cx="4484915" cy="2062103"/>
          </a:xfrm>
          <a:prstGeom prst="rect">
            <a:avLst/>
          </a:prstGeom>
          <a:noFill/>
        </p:spPr>
        <p:txBody>
          <a:bodyPr wrap="square" rtlCol="0">
            <a:spAutoFit/>
          </a:bodyPr>
          <a:lstStyle/>
          <a:p>
            <a:r>
              <a:rPr lang="en-US" sz="3200" dirty="0">
                <a:solidFill>
                  <a:schemeClr val="bg2"/>
                </a:solidFill>
              </a:rPr>
              <a:t>The lame man must have known who these apostles were and who they represented</a:t>
            </a:r>
          </a:p>
        </p:txBody>
      </p:sp>
      <p:pic>
        <p:nvPicPr>
          <p:cNvPr id="10" name="Picture 9" descr="Neil A. Maxwell.jpg"/>
          <p:cNvPicPr>
            <a:picLocks noChangeAspect="1"/>
          </p:cNvPicPr>
          <p:nvPr/>
        </p:nvPicPr>
        <p:blipFill>
          <a:blip r:embed="rId2" cstate="print"/>
          <a:stretch>
            <a:fillRect/>
          </a:stretch>
        </p:blipFill>
        <p:spPr>
          <a:xfrm>
            <a:off x="10776650" y="152401"/>
            <a:ext cx="1095967" cy="1371599"/>
          </a:xfrm>
          <a:prstGeom prst="rect">
            <a:avLst/>
          </a:prstGeom>
        </p:spPr>
      </p:pic>
      <p:sp>
        <p:nvSpPr>
          <p:cNvPr id="15" name="Rectangle 14"/>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16" name="Picture 2" descr="A lame man with Peter and John"/>
          <p:cNvPicPr>
            <a:picLocks noChangeAspect="1" noChangeArrowheads="1"/>
          </p:cNvPicPr>
          <p:nvPr/>
        </p:nvPicPr>
        <p:blipFill>
          <a:blip r:embed="rId3" cstate="print"/>
          <a:srcRect/>
          <a:stretch>
            <a:fillRect/>
          </a:stretch>
        </p:blipFill>
        <p:spPr bwMode="auto">
          <a:xfrm>
            <a:off x="2099256" y="2925661"/>
            <a:ext cx="3474229" cy="3404044"/>
          </a:xfrm>
          <a:prstGeom prst="rect">
            <a:avLst/>
          </a:prstGeom>
          <a:noFill/>
        </p:spPr>
      </p:pic>
    </p:spTree>
    <p:extLst>
      <p:ext uri="{BB962C8B-B14F-4D97-AF65-F5344CB8AC3E}">
        <p14:creationId xmlns:p14="http://schemas.microsoft.com/office/powerpoint/2010/main" val="3053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07496" y="1643744"/>
            <a:ext cx="4800600" cy="1569660"/>
          </a:xfrm>
          <a:prstGeom prst="rect">
            <a:avLst/>
          </a:prstGeom>
          <a:noFill/>
        </p:spPr>
        <p:txBody>
          <a:bodyPr wrap="square" rtlCol="0">
            <a:spAutoFit/>
          </a:bodyPr>
          <a:lstStyle/>
          <a:p>
            <a:r>
              <a:rPr lang="en-US" sz="3200" dirty="0">
                <a:solidFill>
                  <a:schemeClr val="bg2"/>
                </a:solidFill>
              </a:rPr>
              <a:t>…and immediately his feet and ankle bones received strength.”</a:t>
            </a:r>
          </a:p>
        </p:txBody>
      </p:sp>
      <p:sp>
        <p:nvSpPr>
          <p:cNvPr id="7" name="TextBox 6"/>
          <p:cNvSpPr txBox="1"/>
          <p:nvPr/>
        </p:nvSpPr>
        <p:spPr>
          <a:xfrm>
            <a:off x="0" y="6337012"/>
            <a:ext cx="2819400" cy="584775"/>
          </a:xfrm>
          <a:prstGeom prst="rect">
            <a:avLst/>
          </a:prstGeom>
          <a:noFill/>
        </p:spPr>
        <p:txBody>
          <a:bodyPr wrap="square" rtlCol="0">
            <a:spAutoFit/>
          </a:bodyPr>
          <a:lstStyle/>
          <a:p>
            <a:r>
              <a:rPr lang="en-US" sz="3200" dirty="0">
                <a:solidFill>
                  <a:schemeClr val="bg2"/>
                </a:solidFill>
              </a:rPr>
              <a:t>Acts 3:7</a:t>
            </a:r>
          </a:p>
        </p:txBody>
      </p:sp>
      <p:pic>
        <p:nvPicPr>
          <p:cNvPr id="5122" name="Picture 2" descr="https://encrypted-tbn2.gstatic.com/images?q=tbn:ANd9GcSVd44gRIcwo3Z5VO5QO1dfMQPVtxhBQiv2EqA6v7M5jp3B59G_Rw"/>
          <p:cNvPicPr>
            <a:picLocks noChangeAspect="1" noChangeArrowheads="1"/>
          </p:cNvPicPr>
          <p:nvPr/>
        </p:nvPicPr>
        <p:blipFill>
          <a:blip r:embed="rId2" cstate="print"/>
          <a:srcRect/>
          <a:stretch>
            <a:fillRect/>
          </a:stretch>
        </p:blipFill>
        <p:spPr bwMode="auto">
          <a:xfrm>
            <a:off x="1709057" y="1349829"/>
            <a:ext cx="2743200" cy="2658979"/>
          </a:xfrm>
          <a:prstGeom prst="rect">
            <a:avLst/>
          </a:prstGeom>
          <a:noFill/>
        </p:spPr>
      </p:pic>
      <p:pic>
        <p:nvPicPr>
          <p:cNvPr id="43014" name="Picture 6" descr="https://encrypted-tbn0.gstatic.com/images?q=tbn:ANd9GcSRotBLv_ifITFC0Frfp2O7Fo_vl0RaUwB2w8v1MYxW6qNl0Coi"/>
          <p:cNvPicPr>
            <a:picLocks noChangeAspect="1" noChangeArrowheads="1"/>
          </p:cNvPicPr>
          <p:nvPr/>
        </p:nvPicPr>
        <p:blipFill>
          <a:blip r:embed="rId3" cstate="print"/>
          <a:srcRect/>
          <a:stretch>
            <a:fillRect/>
          </a:stretch>
        </p:blipFill>
        <p:spPr bwMode="auto">
          <a:xfrm>
            <a:off x="6140253" y="3637948"/>
            <a:ext cx="3631096" cy="2438400"/>
          </a:xfrm>
          <a:prstGeom prst="rect">
            <a:avLst/>
          </a:prstGeom>
          <a:noFill/>
        </p:spPr>
      </p:pic>
      <p:sp>
        <p:nvSpPr>
          <p:cNvPr id="2" name="Rectangle 1"/>
          <p:cNvSpPr/>
          <p:nvPr/>
        </p:nvSpPr>
        <p:spPr>
          <a:xfrm>
            <a:off x="1889381" y="197861"/>
            <a:ext cx="8501743" cy="954107"/>
          </a:xfrm>
          <a:prstGeom prst="rect">
            <a:avLst/>
          </a:prstGeom>
        </p:spPr>
        <p:txBody>
          <a:bodyPr wrap="square">
            <a:spAutoFit/>
          </a:bodyPr>
          <a:lstStyle/>
          <a:p>
            <a:r>
              <a:rPr lang="en-US" sz="2800" dirty="0">
                <a:solidFill>
                  <a:srgbClr val="FFFF00"/>
                </a:solidFill>
                <a:latin typeface="Open Sans"/>
              </a:rPr>
              <a:t>In what ways was the blessing this man received greater than the alms he had originally asked for?</a:t>
            </a:r>
            <a:endParaRPr lang="en-US" sz="2800" dirty="0">
              <a:solidFill>
                <a:srgbClr val="FFFF00"/>
              </a:solidFill>
            </a:endParaRPr>
          </a:p>
        </p:txBody>
      </p:sp>
      <p:grpSp>
        <p:nvGrpSpPr>
          <p:cNvPr id="8" name="Group 7"/>
          <p:cNvGrpSpPr/>
          <p:nvPr/>
        </p:nvGrpSpPr>
        <p:grpSpPr>
          <a:xfrm>
            <a:off x="1889381" y="4066101"/>
            <a:ext cx="3677136" cy="2672155"/>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0" name="Rounded Rectangle 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46520" y="1148254"/>
                <a:ext cx="621450" cy="1017899"/>
                <a:chOff x="7087348" y="824753"/>
                <a:chExt cx="762000" cy="1536722"/>
              </a:xfrm>
            </p:grpSpPr>
            <p:sp>
              <p:nvSpPr>
                <p:cNvPr id="18" name="Rounded Rectangle 1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34807" y="4714816"/>
              <a:ext cx="2326637" cy="1183820"/>
            </a:xfrm>
            <a:prstGeom prst="rect">
              <a:avLst/>
            </a:prstGeom>
          </p:spPr>
          <p:txBody>
            <a:bodyPr wrap="square">
              <a:spAutoFit/>
            </a:bodyPr>
            <a:lstStyle/>
            <a:p>
              <a:pPr algn="ctr"/>
              <a:r>
                <a:rPr lang="en-US" sz="1600" dirty="0"/>
                <a:t> </a:t>
              </a:r>
              <a:r>
                <a:rPr lang="en-US" sz="1600" b="1" dirty="0"/>
                <a:t>Heavenly Father might not answer our prayers in the ways we want or expect Him to, but His answers are always for our greater good</a:t>
              </a:r>
              <a:endParaRPr lang="en-US" sz="1600" dirty="0"/>
            </a:p>
          </p:txBody>
        </p:sp>
      </p:grpSp>
    </p:spTree>
    <p:extLst>
      <p:ext uri="{BB962C8B-B14F-4D97-AF65-F5344CB8AC3E}">
        <p14:creationId xmlns:p14="http://schemas.microsoft.com/office/powerpoint/2010/main" val="40618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3014"/>
                                        </p:tgtEl>
                                        <p:attrNameLst>
                                          <p:attrName>style.visibility</p:attrName>
                                        </p:attrNameLst>
                                      </p:cBhvr>
                                      <p:to>
                                        <p:strVal val="visible"/>
                                      </p:to>
                                    </p:set>
                                    <p:animEffect transition="in" filter="fade">
                                      <p:cBhvr>
                                        <p:cTn id="11" dur="500"/>
                                        <p:tgtEl>
                                          <p:spTgt spid="430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871597"/>
            <a:ext cx="4343400" cy="2062103"/>
          </a:xfrm>
          <a:prstGeom prst="rect">
            <a:avLst/>
          </a:prstGeom>
          <a:noFill/>
        </p:spPr>
        <p:txBody>
          <a:bodyPr wrap="square" rtlCol="0">
            <a:spAutoFit/>
          </a:bodyPr>
          <a:lstStyle/>
          <a:p>
            <a:r>
              <a:rPr lang="en-US" sz="3200" dirty="0">
                <a:solidFill>
                  <a:schemeClr val="bg2"/>
                </a:solidFill>
              </a:rPr>
              <a:t>“And he leaping up stood, and walked, and entered with them into the temple…</a:t>
            </a:r>
          </a:p>
        </p:txBody>
      </p:sp>
      <p:sp>
        <p:nvSpPr>
          <p:cNvPr id="6" name="TextBox 5"/>
          <p:cNvSpPr txBox="1"/>
          <p:nvPr/>
        </p:nvSpPr>
        <p:spPr>
          <a:xfrm>
            <a:off x="8153400" y="1670923"/>
            <a:ext cx="2819400" cy="1569660"/>
          </a:xfrm>
          <a:prstGeom prst="rect">
            <a:avLst/>
          </a:prstGeom>
          <a:noFill/>
        </p:spPr>
        <p:txBody>
          <a:bodyPr wrap="square" rtlCol="0">
            <a:spAutoFit/>
          </a:bodyPr>
          <a:lstStyle/>
          <a:p>
            <a:r>
              <a:rPr lang="en-US" sz="3200" dirty="0">
                <a:solidFill>
                  <a:schemeClr val="bg2"/>
                </a:solidFill>
              </a:rPr>
              <a:t>…walking, and leaping, and praising God.” </a:t>
            </a:r>
          </a:p>
        </p:txBody>
      </p:sp>
      <p:sp>
        <p:nvSpPr>
          <p:cNvPr id="7" name="TextBox 6"/>
          <p:cNvSpPr txBox="1"/>
          <p:nvPr/>
        </p:nvSpPr>
        <p:spPr>
          <a:xfrm>
            <a:off x="114300" y="6308439"/>
            <a:ext cx="2819400" cy="584775"/>
          </a:xfrm>
          <a:prstGeom prst="rect">
            <a:avLst/>
          </a:prstGeom>
          <a:noFill/>
        </p:spPr>
        <p:txBody>
          <a:bodyPr wrap="square" rtlCol="0">
            <a:spAutoFit/>
          </a:bodyPr>
          <a:lstStyle/>
          <a:p>
            <a:r>
              <a:rPr lang="en-US" sz="3200" dirty="0">
                <a:solidFill>
                  <a:schemeClr val="bg2"/>
                </a:solidFill>
              </a:rPr>
              <a:t>Acts 3:8</a:t>
            </a:r>
          </a:p>
        </p:txBody>
      </p:sp>
      <p:pic>
        <p:nvPicPr>
          <p:cNvPr id="4102" name="Picture 6" descr="https://encrypted-tbn2.gstatic.com/images?q=tbn:ANd9GcQfMDI-tQrWNW_DDqugMeiOyykfUD6YkoOmSmwEPYg5f2uhVx4jXw"/>
          <p:cNvPicPr>
            <a:picLocks noChangeAspect="1" noChangeArrowheads="1"/>
          </p:cNvPicPr>
          <p:nvPr/>
        </p:nvPicPr>
        <p:blipFill>
          <a:blip r:embed="rId2" cstate="print"/>
          <a:srcRect/>
          <a:stretch>
            <a:fillRect/>
          </a:stretch>
        </p:blipFill>
        <p:spPr bwMode="auto">
          <a:xfrm>
            <a:off x="2438400" y="3733801"/>
            <a:ext cx="2209800" cy="2066925"/>
          </a:xfrm>
          <a:prstGeom prst="rect">
            <a:avLst/>
          </a:prstGeom>
          <a:noFill/>
        </p:spPr>
      </p:pic>
      <p:pic>
        <p:nvPicPr>
          <p:cNvPr id="11266" name="Picture 2" descr="Image result for jumping animated 3 d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632" y="700904"/>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2100" y="3982098"/>
            <a:ext cx="6096000" cy="1200329"/>
          </a:xfrm>
          <a:prstGeom prst="rect">
            <a:avLst/>
          </a:prstGeom>
        </p:spPr>
        <p:txBody>
          <a:bodyPr>
            <a:spAutoFit/>
          </a:bodyPr>
          <a:lstStyle/>
          <a:p>
            <a:r>
              <a:rPr lang="en-US" i="1" dirty="0">
                <a:solidFill>
                  <a:srgbClr val="FFFF00"/>
                </a:solidFill>
                <a:latin typeface="Palatino"/>
              </a:rPr>
              <a:t>Then shall the lame man leap as an hart, and the tongue of the dumb sing: for in the wilderness shall waters break out, and streams in the desert.</a:t>
            </a:r>
          </a:p>
          <a:p>
            <a:r>
              <a:rPr lang="en-US" i="1" dirty="0">
                <a:solidFill>
                  <a:srgbClr val="FFFF00"/>
                </a:solidFill>
                <a:latin typeface="Palatino"/>
              </a:rPr>
              <a:t>Isaiah 36:5</a:t>
            </a:r>
            <a:endParaRPr lang="en-US" i="1" dirty="0">
              <a:solidFill>
                <a:srgbClr val="FFFF00"/>
              </a:solidFill>
            </a:endParaRPr>
          </a:p>
        </p:txBody>
      </p:sp>
    </p:spTree>
    <p:extLst>
      <p:ext uri="{BB962C8B-B14F-4D97-AF65-F5344CB8AC3E}">
        <p14:creationId xmlns:p14="http://schemas.microsoft.com/office/powerpoint/2010/main" val="24685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box(in)">
                                      <p:cBhvr>
                                        <p:cTn id="10" dur="5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path" presetSubtype="0" accel="50000" decel="50000" fill="hold" nodeType="clickEffect">
                                  <p:stCondLst>
                                    <p:cond delay="0"/>
                                  </p:stCondLst>
                                  <p:childTnLst>
                                    <p:animMotion origin="layout" path="M 0 0  c 0.004 -0.01065  0.018 -0.02131  0.023 -0.02131  c 0.031 0  0.063 0.16647  0.063 0.33295  c 0 -0.0839  0.016 -0.16647  0.031 -0.16647  c 0.016 0  0.031 0.0839  0.031 0.16647  c 0 -0.04129  0.008 -0.0839  0.016 -0.0839  c 0.008 0  0.016 0.04129  0.016 0.0839  c 0 -0.02131  0.004 -0.04129  0.008 -0.04129  c 0.004 0  0.008 0.02131  0.008 0.04129  c 0 -0.01065  0.002 -0.02131  0.004 -0.02131  c 0.001 0  0.004 0.01065  0.004 0.02131  c 0 -0.00533  0.001 -0.01065  0.002 -0.01065  c 0 0.00133  0.002 0.00533  0.002 0.01065  c 0 -0.00266  0 -0.00533  0.001 -0.00533  c 0 0.00133  0.001 0.00266  0.001 0.00533  c 0 -0.00133  0 -0.00266  0 -0.004  c 0.001 0  0.001 0.00133  0.001 0.00266  c 0.001 0  0.001 -0.00133  0.001 -0.00266  c 0.001 0  0.001 0.00133  0.001 0.00266  E" pathEditMode="relative" ptsTypes="">
                                      <p:cBhvr>
                                        <p:cTn id="14" dur="2000" fill="hold"/>
                                        <p:tgtEl>
                                          <p:spTgt spid="410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81300" y="-7441"/>
            <a:ext cx="6705600" cy="769441"/>
          </a:xfrm>
          <a:prstGeom prst="rect">
            <a:avLst/>
          </a:prstGeom>
          <a:noFill/>
        </p:spPr>
        <p:txBody>
          <a:bodyPr wrap="square" rtlCol="0">
            <a:spAutoFit/>
          </a:bodyPr>
          <a:lstStyle/>
          <a:p>
            <a:pPr algn="ctr"/>
            <a:r>
              <a:rPr lang="en-US" sz="4400" dirty="0">
                <a:solidFill>
                  <a:schemeClr val="bg2"/>
                </a:solidFill>
              </a:rPr>
              <a:t>Prayers 3 times a day</a:t>
            </a:r>
          </a:p>
        </p:txBody>
      </p:sp>
      <p:sp>
        <p:nvSpPr>
          <p:cNvPr id="7" name="TextBox 6"/>
          <p:cNvSpPr txBox="1"/>
          <p:nvPr/>
        </p:nvSpPr>
        <p:spPr>
          <a:xfrm>
            <a:off x="2667000" y="1524000"/>
            <a:ext cx="6934200" cy="3539430"/>
          </a:xfrm>
          <a:prstGeom prst="rect">
            <a:avLst/>
          </a:prstGeom>
          <a:noFill/>
        </p:spPr>
        <p:txBody>
          <a:bodyPr wrap="square" rtlCol="0">
            <a:spAutoFit/>
          </a:bodyPr>
          <a:lstStyle/>
          <a:p>
            <a:r>
              <a:rPr lang="en-US" sz="3200" dirty="0">
                <a:solidFill>
                  <a:schemeClr val="bg2"/>
                </a:solidFill>
              </a:rPr>
              <a:t>3</a:t>
            </a:r>
            <a:r>
              <a:rPr lang="en-US" sz="3200" baseline="30000" dirty="0">
                <a:solidFill>
                  <a:schemeClr val="bg2"/>
                </a:solidFill>
              </a:rPr>
              <a:t>rd</a:t>
            </a:r>
            <a:r>
              <a:rPr lang="en-US" sz="3200" dirty="0">
                <a:solidFill>
                  <a:schemeClr val="bg2"/>
                </a:solidFill>
              </a:rPr>
              <a:t> hour---9:00 AM</a:t>
            </a:r>
          </a:p>
          <a:p>
            <a:r>
              <a:rPr lang="en-US" sz="3200" dirty="0">
                <a:solidFill>
                  <a:schemeClr val="bg2"/>
                </a:solidFill>
              </a:rPr>
              <a:t>  </a:t>
            </a:r>
          </a:p>
          <a:p>
            <a:endParaRPr lang="en-US" sz="3200" dirty="0">
              <a:solidFill>
                <a:schemeClr val="bg2"/>
              </a:solidFill>
            </a:endParaRPr>
          </a:p>
          <a:p>
            <a:r>
              <a:rPr lang="en-US" sz="3200" dirty="0">
                <a:solidFill>
                  <a:schemeClr val="bg2"/>
                </a:solidFill>
              </a:rPr>
              <a:t>6</a:t>
            </a:r>
            <a:r>
              <a:rPr lang="en-US" sz="3200" baseline="30000" dirty="0">
                <a:solidFill>
                  <a:schemeClr val="bg2"/>
                </a:solidFill>
              </a:rPr>
              <a:t>th</a:t>
            </a:r>
            <a:r>
              <a:rPr lang="en-US" sz="3200" dirty="0">
                <a:solidFill>
                  <a:schemeClr val="bg2"/>
                </a:solidFill>
              </a:rPr>
              <a:t> hour---12:00 noon </a:t>
            </a:r>
          </a:p>
          <a:p>
            <a:endParaRPr lang="en-US" sz="3200" dirty="0">
              <a:solidFill>
                <a:schemeClr val="bg2"/>
              </a:solidFill>
            </a:endParaRPr>
          </a:p>
          <a:p>
            <a:endParaRPr lang="en-US" sz="3200" dirty="0">
              <a:solidFill>
                <a:schemeClr val="bg2"/>
              </a:solidFill>
            </a:endParaRPr>
          </a:p>
          <a:p>
            <a:r>
              <a:rPr lang="en-US" sz="3200" dirty="0">
                <a:solidFill>
                  <a:schemeClr val="bg2"/>
                </a:solidFill>
              </a:rPr>
              <a:t>9</a:t>
            </a:r>
            <a:r>
              <a:rPr lang="en-US" sz="3200" baseline="30000" dirty="0">
                <a:solidFill>
                  <a:schemeClr val="bg2"/>
                </a:solidFill>
              </a:rPr>
              <a:t>th</a:t>
            </a:r>
            <a:r>
              <a:rPr lang="en-US" sz="3200" dirty="0">
                <a:solidFill>
                  <a:schemeClr val="bg2"/>
                </a:solidFill>
              </a:rPr>
              <a:t> hour---3:00 PM</a:t>
            </a:r>
          </a:p>
        </p:txBody>
      </p:sp>
      <p:pic>
        <p:nvPicPr>
          <p:cNvPr id="4098" name="Picture 2" descr="Image result for praying 3 times a day jew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77279"/>
            <a:ext cx="22479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oving clock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289" y="1583011"/>
            <a:ext cx="3729218" cy="3729218"/>
          </a:xfrm>
          <a:prstGeom prst="rect">
            <a:avLst/>
          </a:prstGeom>
          <a:solidFill>
            <a:srgbClr val="FF0000"/>
          </a:solidFill>
          <a:ln>
            <a:solidFill>
              <a:schemeClr val="tx1"/>
            </a:solidFill>
          </a:ln>
        </p:spPr>
      </p:pic>
      <p:grpSp>
        <p:nvGrpSpPr>
          <p:cNvPr id="6" name="Group 5"/>
          <p:cNvGrpSpPr/>
          <p:nvPr/>
        </p:nvGrpSpPr>
        <p:grpSpPr>
          <a:xfrm>
            <a:off x="8088086" y="2220686"/>
            <a:ext cx="1181984" cy="1401106"/>
            <a:chOff x="8088086" y="2220686"/>
            <a:chExt cx="1181984" cy="1401106"/>
          </a:xfrm>
        </p:grpSpPr>
        <p:sp>
          <p:nvSpPr>
            <p:cNvPr id="2" name="Left Arrow 1"/>
            <p:cNvSpPr/>
            <p:nvPr/>
          </p:nvSpPr>
          <p:spPr>
            <a:xfrm>
              <a:off x="8088086" y="3327878"/>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929630" y="2232882"/>
            <a:ext cx="348343" cy="1401106"/>
            <a:chOff x="8921727" y="2220686"/>
            <a:chExt cx="348343" cy="1401106"/>
          </a:xfrm>
        </p:grpSpPr>
        <p:sp>
          <p:nvSpPr>
            <p:cNvPr id="13" name="Left Arrow 12"/>
            <p:cNvSpPr/>
            <p:nvPr/>
          </p:nvSpPr>
          <p:spPr>
            <a:xfrm rot="5400000">
              <a:off x="8654144" y="2935992"/>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921727" y="2232882"/>
            <a:ext cx="1034869" cy="1401106"/>
            <a:chOff x="8921727" y="2220686"/>
            <a:chExt cx="1034869" cy="1401106"/>
          </a:xfrm>
        </p:grpSpPr>
        <p:sp>
          <p:nvSpPr>
            <p:cNvPr id="17" name="Left Arrow 16"/>
            <p:cNvSpPr/>
            <p:nvPr/>
          </p:nvSpPr>
          <p:spPr>
            <a:xfrm rot="10800000">
              <a:off x="9046394" y="3337900"/>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48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0909" y="4820645"/>
            <a:ext cx="8560465" cy="1569660"/>
          </a:xfrm>
          <a:prstGeom prst="rect">
            <a:avLst/>
          </a:prstGeom>
          <a:noFill/>
        </p:spPr>
        <p:txBody>
          <a:bodyPr wrap="square" rtlCol="0">
            <a:spAutoFit/>
          </a:bodyPr>
          <a:lstStyle/>
          <a:p>
            <a:r>
              <a:rPr lang="en-US" sz="3200" dirty="0">
                <a:solidFill>
                  <a:schemeClr val="bg2"/>
                </a:solidFill>
              </a:rPr>
              <a:t>“…the scriptures remind us that we don’t have to walk through life alone. Christ came that we might have life and have it more abundantly.”</a:t>
            </a:r>
            <a:endParaRPr lang="en-US" sz="2400" dirty="0">
              <a:solidFill>
                <a:schemeClr val="bg2"/>
              </a:solidFill>
            </a:endParaRPr>
          </a:p>
        </p:txBody>
      </p:sp>
      <p:pic>
        <p:nvPicPr>
          <p:cNvPr id="8" name="Picture 8" descr="http://4.bp.blogspot.com/-HPPpvGo6T8E/UJoeMbHEpJI/AAAAAAAADDY/OvwfqUdGe6Q/s1600/jumping_joy.jpg"/>
          <p:cNvPicPr>
            <a:picLocks noChangeAspect="1" noChangeArrowheads="1"/>
          </p:cNvPicPr>
          <p:nvPr/>
        </p:nvPicPr>
        <p:blipFill>
          <a:blip r:embed="rId2" cstate="print"/>
          <a:srcRect/>
          <a:stretch>
            <a:fillRect/>
          </a:stretch>
        </p:blipFill>
        <p:spPr bwMode="auto">
          <a:xfrm>
            <a:off x="3097368" y="317678"/>
            <a:ext cx="5706771" cy="4280079"/>
          </a:xfrm>
          <a:prstGeom prst="rect">
            <a:avLst/>
          </a:prstGeom>
          <a:noFill/>
        </p:spPr>
      </p:pic>
      <p:pic>
        <p:nvPicPr>
          <p:cNvPr id="12290" name="Picture 2" descr="Image result for marvin j ash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4729" y="114981"/>
            <a:ext cx="1150960" cy="15077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622282" y="6390305"/>
            <a:ext cx="442750" cy="369332"/>
          </a:xfrm>
          <a:prstGeom prst="rect">
            <a:avLst/>
          </a:prstGeom>
        </p:spPr>
        <p:txBody>
          <a:bodyPr wrap="none">
            <a:spAutoFit/>
          </a:bodyPr>
          <a:lstStyle/>
          <a:p>
            <a:r>
              <a:rPr lang="en-US" dirty="0">
                <a:solidFill>
                  <a:schemeClr val="bg2"/>
                </a:solidFill>
              </a:rPr>
              <a:t>(4)</a:t>
            </a:r>
            <a:endParaRPr lang="en-US" dirty="0"/>
          </a:p>
        </p:txBody>
      </p:sp>
    </p:spTree>
    <p:extLst>
      <p:ext uri="{BB962C8B-B14F-4D97-AF65-F5344CB8AC3E}">
        <p14:creationId xmlns:p14="http://schemas.microsoft.com/office/powerpoint/2010/main" val="4055780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43905"/>
            <a:ext cx="7772400" cy="769441"/>
          </a:xfrm>
          <a:prstGeom prst="rect">
            <a:avLst/>
          </a:prstGeom>
          <a:noFill/>
        </p:spPr>
        <p:txBody>
          <a:bodyPr wrap="square" rtlCol="0">
            <a:spAutoFit/>
          </a:bodyPr>
          <a:lstStyle/>
          <a:p>
            <a:pPr algn="ctr"/>
            <a:r>
              <a:rPr lang="en-US" sz="4400" dirty="0">
                <a:solidFill>
                  <a:schemeClr val="bg2"/>
                </a:solidFill>
              </a:rPr>
              <a:t>Wonderment and Amazement </a:t>
            </a:r>
          </a:p>
        </p:txBody>
      </p:sp>
      <p:sp>
        <p:nvSpPr>
          <p:cNvPr id="6" name="TextBox 5"/>
          <p:cNvSpPr txBox="1"/>
          <p:nvPr/>
        </p:nvSpPr>
        <p:spPr>
          <a:xfrm>
            <a:off x="1034143" y="1096462"/>
            <a:ext cx="3352800" cy="2062103"/>
          </a:xfrm>
          <a:prstGeom prst="rect">
            <a:avLst/>
          </a:prstGeom>
          <a:noFill/>
        </p:spPr>
        <p:txBody>
          <a:bodyPr wrap="square" rtlCol="0">
            <a:spAutoFit/>
          </a:bodyPr>
          <a:lstStyle/>
          <a:p>
            <a:r>
              <a:rPr lang="en-US" sz="3200" dirty="0">
                <a:solidFill>
                  <a:schemeClr val="bg2"/>
                </a:solidFill>
              </a:rPr>
              <a:t>People gathered together on the porch of Solomon’s Temple</a:t>
            </a:r>
          </a:p>
        </p:txBody>
      </p:sp>
      <p:sp>
        <p:nvSpPr>
          <p:cNvPr id="7" name="TextBox 6"/>
          <p:cNvSpPr txBox="1"/>
          <p:nvPr/>
        </p:nvSpPr>
        <p:spPr>
          <a:xfrm>
            <a:off x="0" y="6317130"/>
            <a:ext cx="2819400" cy="584775"/>
          </a:xfrm>
          <a:prstGeom prst="rect">
            <a:avLst/>
          </a:prstGeom>
          <a:noFill/>
        </p:spPr>
        <p:txBody>
          <a:bodyPr wrap="square" rtlCol="0">
            <a:spAutoFit/>
          </a:bodyPr>
          <a:lstStyle/>
          <a:p>
            <a:r>
              <a:rPr lang="en-US" sz="3200" dirty="0">
                <a:solidFill>
                  <a:schemeClr val="bg2"/>
                </a:solidFill>
              </a:rPr>
              <a:t>Acts 3:9-11</a:t>
            </a:r>
          </a:p>
        </p:txBody>
      </p:sp>
      <p:pic>
        <p:nvPicPr>
          <p:cNvPr id="3074" name="Picture 2" descr="http://www.twoagespilgrims.com/doctrine/wp-content/uploads/2011/11/peter_preaching.jpg"/>
          <p:cNvPicPr>
            <a:picLocks noChangeAspect="1" noChangeArrowheads="1"/>
          </p:cNvPicPr>
          <p:nvPr/>
        </p:nvPicPr>
        <p:blipFill>
          <a:blip r:embed="rId2" cstate="print"/>
          <a:srcRect/>
          <a:stretch>
            <a:fillRect/>
          </a:stretch>
        </p:blipFill>
        <p:spPr bwMode="auto">
          <a:xfrm>
            <a:off x="4694408" y="1915886"/>
            <a:ext cx="4868692" cy="2856140"/>
          </a:xfrm>
          <a:prstGeom prst="rect">
            <a:avLst/>
          </a:prstGeom>
          <a:noFill/>
        </p:spPr>
      </p:pic>
      <p:sp>
        <p:nvSpPr>
          <p:cNvPr id="2" name="Rectangle 1"/>
          <p:cNvSpPr/>
          <p:nvPr/>
        </p:nvSpPr>
        <p:spPr>
          <a:xfrm>
            <a:off x="3799114" y="5272951"/>
            <a:ext cx="6096000" cy="1200329"/>
          </a:xfrm>
          <a:prstGeom prst="rect">
            <a:avLst/>
          </a:prstGeom>
        </p:spPr>
        <p:txBody>
          <a:bodyPr>
            <a:spAutoFit/>
          </a:bodyPr>
          <a:lstStyle/>
          <a:p>
            <a:r>
              <a:rPr lang="en-US" dirty="0">
                <a:solidFill>
                  <a:schemeClr val="bg1"/>
                </a:solidFill>
                <a:latin typeface="Open Sans"/>
              </a:rPr>
              <a:t>Without hesitation Peter testified to the Jewish leaders that it was not any mortal power that had healed the lame man—Jesus, whom they had delivered up and killed, had healed the man. (1)</a:t>
            </a:r>
            <a:endParaRPr lang="en-US" dirty="0">
              <a:solidFill>
                <a:schemeClr val="bg1"/>
              </a:solidFill>
            </a:endParaRPr>
          </a:p>
        </p:txBody>
      </p:sp>
    </p:spTree>
    <p:extLst>
      <p:ext uri="{BB962C8B-B14F-4D97-AF65-F5344CB8AC3E}">
        <p14:creationId xmlns:p14="http://schemas.microsoft.com/office/powerpoint/2010/main" val="34269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57104"/>
            <a:ext cx="7772400" cy="769441"/>
          </a:xfrm>
          <a:prstGeom prst="rect">
            <a:avLst/>
          </a:prstGeom>
          <a:noFill/>
        </p:spPr>
        <p:txBody>
          <a:bodyPr wrap="square" rtlCol="0">
            <a:spAutoFit/>
          </a:bodyPr>
          <a:lstStyle/>
          <a:p>
            <a:pPr algn="ctr"/>
            <a:r>
              <a:rPr lang="en-US" sz="4400" dirty="0">
                <a:solidFill>
                  <a:schemeClr val="bg2"/>
                </a:solidFill>
              </a:rPr>
              <a:t>Wonderment and Amazement </a:t>
            </a:r>
          </a:p>
        </p:txBody>
      </p:sp>
      <p:sp>
        <p:nvSpPr>
          <p:cNvPr id="6" name="TextBox 5"/>
          <p:cNvSpPr txBox="1"/>
          <p:nvPr/>
        </p:nvSpPr>
        <p:spPr>
          <a:xfrm>
            <a:off x="719138" y="2591053"/>
            <a:ext cx="4953000" cy="2062103"/>
          </a:xfrm>
          <a:prstGeom prst="rect">
            <a:avLst/>
          </a:prstGeom>
          <a:noFill/>
        </p:spPr>
        <p:txBody>
          <a:bodyPr wrap="square" rtlCol="0">
            <a:spAutoFit/>
          </a:bodyPr>
          <a:lstStyle/>
          <a:p>
            <a:r>
              <a:rPr lang="en-US" sz="3200" dirty="0">
                <a:solidFill>
                  <a:schemeClr val="bg2"/>
                </a:solidFill>
              </a:rPr>
              <a:t>Porch</a:t>
            </a:r>
          </a:p>
          <a:p>
            <a:endParaRPr lang="en-US" sz="3200" dirty="0">
              <a:solidFill>
                <a:schemeClr val="bg2"/>
              </a:solidFill>
            </a:endParaRPr>
          </a:p>
          <a:p>
            <a:r>
              <a:rPr lang="en-US" sz="3200" dirty="0">
                <a:solidFill>
                  <a:schemeClr val="bg2"/>
                </a:solidFill>
              </a:rPr>
              <a:t>20 cubits--length</a:t>
            </a:r>
          </a:p>
          <a:p>
            <a:r>
              <a:rPr lang="en-US" sz="3200" dirty="0">
                <a:solidFill>
                  <a:schemeClr val="bg2"/>
                </a:solidFill>
              </a:rPr>
              <a:t>X 10 cubits (breadth) </a:t>
            </a:r>
          </a:p>
        </p:txBody>
      </p:sp>
      <p:sp>
        <p:nvSpPr>
          <p:cNvPr id="8" name="TextBox 7"/>
          <p:cNvSpPr txBox="1"/>
          <p:nvPr/>
        </p:nvSpPr>
        <p:spPr>
          <a:xfrm>
            <a:off x="108857" y="6317665"/>
            <a:ext cx="2819400" cy="584775"/>
          </a:xfrm>
          <a:prstGeom prst="rect">
            <a:avLst/>
          </a:prstGeom>
          <a:noFill/>
        </p:spPr>
        <p:txBody>
          <a:bodyPr wrap="square" rtlCol="0">
            <a:spAutoFit/>
          </a:bodyPr>
          <a:lstStyle/>
          <a:p>
            <a:r>
              <a:rPr lang="en-US" sz="3200" dirty="0">
                <a:solidFill>
                  <a:schemeClr val="bg2"/>
                </a:solidFill>
              </a:rPr>
              <a:t>1 Kings 6:3</a:t>
            </a:r>
          </a:p>
        </p:txBody>
      </p:sp>
      <p:pic>
        <p:nvPicPr>
          <p:cNvPr id="2050" name="Picture 2" descr="https://encrypted-tbn0.gstatic.com/images?q=tbn:ANd9GcQb0rdJOb6L8JXnUJgG8G7hofSxgELjJhtzWgGX43G9U0QrxW9A"/>
          <p:cNvPicPr>
            <a:picLocks noChangeAspect="1" noChangeArrowheads="1"/>
          </p:cNvPicPr>
          <p:nvPr/>
        </p:nvPicPr>
        <p:blipFill>
          <a:blip r:embed="rId2" cstate="print"/>
          <a:srcRect/>
          <a:stretch>
            <a:fillRect/>
          </a:stretch>
        </p:blipFill>
        <p:spPr bwMode="auto">
          <a:xfrm>
            <a:off x="3282215" y="1098650"/>
            <a:ext cx="3435634" cy="2216539"/>
          </a:xfrm>
          <a:prstGeom prst="rect">
            <a:avLst/>
          </a:prstGeom>
          <a:noFill/>
        </p:spPr>
      </p:pic>
      <p:pic>
        <p:nvPicPr>
          <p:cNvPr id="2052" name="Picture 4" descr="https://encrypted-tbn3.gstatic.com/images?q=tbn:ANd9GcRHNHt6g7h1ORn9BUWvBN2x6ZKI6Aug2C-9K9p53Tj3ehe4X3Gy"/>
          <p:cNvPicPr>
            <a:picLocks noChangeAspect="1" noChangeArrowheads="1"/>
          </p:cNvPicPr>
          <p:nvPr/>
        </p:nvPicPr>
        <p:blipFill rotWithShape="1">
          <a:blip r:embed="rId3" cstate="print"/>
          <a:srcRect r="-819" b="11413"/>
          <a:stretch/>
        </p:blipFill>
        <p:spPr bwMode="auto">
          <a:xfrm>
            <a:off x="6248400" y="3581400"/>
            <a:ext cx="4157491" cy="2736265"/>
          </a:xfrm>
          <a:prstGeom prst="rect">
            <a:avLst/>
          </a:prstGeom>
          <a:noFill/>
        </p:spPr>
      </p:pic>
    </p:spTree>
    <p:extLst>
      <p:ext uri="{BB962C8B-B14F-4D97-AF65-F5344CB8AC3E}">
        <p14:creationId xmlns:p14="http://schemas.microsoft.com/office/powerpoint/2010/main" val="179762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57181"/>
            <a:ext cx="7772400" cy="769441"/>
          </a:xfrm>
          <a:prstGeom prst="rect">
            <a:avLst/>
          </a:prstGeom>
          <a:noFill/>
        </p:spPr>
        <p:txBody>
          <a:bodyPr wrap="square" rtlCol="0">
            <a:spAutoFit/>
          </a:bodyPr>
          <a:lstStyle/>
          <a:p>
            <a:pPr algn="ctr"/>
            <a:r>
              <a:rPr lang="en-US" sz="4400" dirty="0">
                <a:solidFill>
                  <a:schemeClr val="bg2"/>
                </a:solidFill>
              </a:rPr>
              <a:t>Peter Testifies of Christ </a:t>
            </a:r>
          </a:p>
        </p:txBody>
      </p:sp>
      <p:sp>
        <p:nvSpPr>
          <p:cNvPr id="8" name="TextBox 7"/>
          <p:cNvSpPr txBox="1"/>
          <p:nvPr/>
        </p:nvSpPr>
        <p:spPr>
          <a:xfrm>
            <a:off x="0" y="6345704"/>
            <a:ext cx="2819400" cy="584775"/>
          </a:xfrm>
          <a:prstGeom prst="rect">
            <a:avLst/>
          </a:prstGeom>
          <a:noFill/>
        </p:spPr>
        <p:txBody>
          <a:bodyPr wrap="square" rtlCol="0">
            <a:spAutoFit/>
          </a:bodyPr>
          <a:lstStyle/>
          <a:p>
            <a:r>
              <a:rPr lang="en-US" sz="3200" dirty="0">
                <a:solidFill>
                  <a:schemeClr val="bg2"/>
                </a:solidFill>
              </a:rPr>
              <a:t>Acts 3:19</a:t>
            </a:r>
          </a:p>
        </p:txBody>
      </p:sp>
      <p:pic>
        <p:nvPicPr>
          <p:cNvPr id="1028" name="Picture 4" descr="https://encrypted-tbn0.gstatic.com/images?q=tbn:ANd9GcQ0jnRr9D7T6PsgXC7R_ktAFFvGwro1Y2dmI6BgRkdF8vho_Abk"/>
          <p:cNvPicPr>
            <a:picLocks noChangeAspect="1" noChangeArrowheads="1"/>
          </p:cNvPicPr>
          <p:nvPr/>
        </p:nvPicPr>
        <p:blipFill>
          <a:blip r:embed="rId2" cstate="print"/>
          <a:srcRect/>
          <a:stretch>
            <a:fillRect/>
          </a:stretch>
        </p:blipFill>
        <p:spPr bwMode="auto">
          <a:xfrm>
            <a:off x="342900" y="1983939"/>
            <a:ext cx="1866900" cy="2447926"/>
          </a:xfrm>
          <a:prstGeom prst="rect">
            <a:avLst/>
          </a:prstGeom>
          <a:noFill/>
        </p:spPr>
      </p:pic>
      <p:pic>
        <p:nvPicPr>
          <p:cNvPr id="7" name="Picture 6" descr="LightofWorld_s.jpg"/>
          <p:cNvPicPr>
            <a:picLocks noChangeAspect="1"/>
          </p:cNvPicPr>
          <p:nvPr/>
        </p:nvPicPr>
        <p:blipFill>
          <a:blip r:embed="rId3" cstate="print"/>
          <a:stretch>
            <a:fillRect/>
          </a:stretch>
        </p:blipFill>
        <p:spPr>
          <a:xfrm>
            <a:off x="2999826" y="1983939"/>
            <a:ext cx="1878061" cy="2347577"/>
          </a:xfrm>
          <a:prstGeom prst="rect">
            <a:avLst/>
          </a:prstGeom>
        </p:spPr>
      </p:pic>
      <p:sp>
        <p:nvSpPr>
          <p:cNvPr id="2" name="Rectangle 1"/>
          <p:cNvSpPr/>
          <p:nvPr/>
        </p:nvSpPr>
        <p:spPr>
          <a:xfrm>
            <a:off x="261257" y="1082115"/>
            <a:ext cx="6096000" cy="646331"/>
          </a:xfrm>
          <a:prstGeom prst="rect">
            <a:avLst/>
          </a:prstGeom>
        </p:spPr>
        <p:txBody>
          <a:bodyPr>
            <a:spAutoFit/>
          </a:bodyPr>
          <a:lstStyle/>
          <a:p>
            <a:r>
              <a:rPr lang="en-US" dirty="0">
                <a:solidFill>
                  <a:schemeClr val="bg1"/>
                </a:solidFill>
                <a:latin typeface="Open Sans"/>
              </a:rPr>
              <a:t>Peter was speaking to the people who had called for or consented to the Crucifixion of Jesus Christ.</a:t>
            </a:r>
            <a:endParaRPr lang="en-US" dirty="0">
              <a:solidFill>
                <a:schemeClr val="bg1"/>
              </a:solidFill>
            </a:endParaRPr>
          </a:p>
        </p:txBody>
      </p:sp>
      <p:sp>
        <p:nvSpPr>
          <p:cNvPr id="3" name="Rectangle 2"/>
          <p:cNvSpPr/>
          <p:nvPr/>
        </p:nvSpPr>
        <p:spPr>
          <a:xfrm>
            <a:off x="5192486" y="2652735"/>
            <a:ext cx="6096000" cy="2554545"/>
          </a:xfrm>
          <a:prstGeom prst="rect">
            <a:avLst/>
          </a:prstGeom>
        </p:spPr>
        <p:txBody>
          <a:bodyPr>
            <a:spAutoFit/>
          </a:bodyPr>
          <a:lstStyle/>
          <a:p>
            <a:r>
              <a:rPr lang="en-US" sz="2000" dirty="0">
                <a:solidFill>
                  <a:schemeClr val="bg1"/>
                </a:solidFill>
              </a:rPr>
              <a:t>“[Peter] did not say to them, ‘Repent and be baptized, for the remission of your sins;’ but he said, ‘Repent ye therefore, and be converted, that your sins may be blotted out, when the times of refreshing shall come from the presence of the Lord.’ </a:t>
            </a:r>
          </a:p>
          <a:p>
            <a:endParaRPr lang="en-US" sz="2000" dirty="0">
              <a:solidFill>
                <a:schemeClr val="bg1"/>
              </a:solidFill>
            </a:endParaRPr>
          </a:p>
          <a:p>
            <a:r>
              <a:rPr lang="en-US" sz="2000" dirty="0">
                <a:solidFill>
                  <a:schemeClr val="bg1"/>
                </a:solidFill>
              </a:rPr>
              <a:t>“… They could not be baptized for the remission of sins for they had shed innocent blood.” </a:t>
            </a:r>
          </a:p>
        </p:txBody>
      </p:sp>
      <p:pic>
        <p:nvPicPr>
          <p:cNvPr id="13314" name="Picture 2" descr="Prophet Joseph Smi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089" y="97959"/>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32231" y="6453425"/>
            <a:ext cx="559769" cy="369332"/>
          </a:xfrm>
          <a:prstGeom prst="rect">
            <a:avLst/>
          </a:prstGeom>
        </p:spPr>
        <p:txBody>
          <a:bodyPr wrap="none">
            <a:spAutoFit/>
          </a:bodyPr>
          <a:lstStyle/>
          <a:p>
            <a:r>
              <a:rPr lang="en-US" dirty="0">
                <a:solidFill>
                  <a:schemeClr val="bg1"/>
                </a:solidFill>
              </a:rPr>
              <a:t>(10)</a:t>
            </a:r>
          </a:p>
        </p:txBody>
      </p:sp>
    </p:spTree>
    <p:extLst>
      <p:ext uri="{BB962C8B-B14F-4D97-AF65-F5344CB8AC3E}">
        <p14:creationId xmlns:p14="http://schemas.microsoft.com/office/powerpoint/2010/main" val="10678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28560"/>
            <a:ext cx="7772400" cy="769441"/>
          </a:xfrm>
          <a:prstGeom prst="rect">
            <a:avLst/>
          </a:prstGeom>
          <a:noFill/>
        </p:spPr>
        <p:txBody>
          <a:bodyPr wrap="square" rtlCol="0">
            <a:spAutoFit/>
          </a:bodyPr>
          <a:lstStyle/>
          <a:p>
            <a:pPr algn="ctr"/>
            <a:r>
              <a:rPr lang="en-US" sz="4400">
                <a:solidFill>
                  <a:schemeClr val="bg2"/>
                </a:solidFill>
              </a:rPr>
              <a:t>Doctrinal </a:t>
            </a:r>
            <a:r>
              <a:rPr lang="en-US" sz="4400" dirty="0">
                <a:solidFill>
                  <a:schemeClr val="bg2"/>
                </a:solidFill>
              </a:rPr>
              <a:t>Mastery</a:t>
            </a:r>
          </a:p>
        </p:txBody>
      </p:sp>
      <p:sp>
        <p:nvSpPr>
          <p:cNvPr id="2" name="Rectangle 1"/>
          <p:cNvSpPr/>
          <p:nvPr/>
        </p:nvSpPr>
        <p:spPr>
          <a:xfrm>
            <a:off x="5976256" y="1242537"/>
            <a:ext cx="5246915" cy="5262979"/>
          </a:xfrm>
          <a:prstGeom prst="rect">
            <a:avLst/>
          </a:prstGeom>
        </p:spPr>
        <p:txBody>
          <a:bodyPr wrap="square">
            <a:spAutoFit/>
          </a:bodyPr>
          <a:lstStyle/>
          <a:p>
            <a:pPr fontAlgn="base"/>
            <a:r>
              <a:rPr lang="en-US" sz="2400" dirty="0">
                <a:solidFill>
                  <a:schemeClr val="bg1"/>
                </a:solidFill>
                <a:latin typeface="Palatino"/>
              </a:rPr>
              <a:t>Repent ye therefore, and be converted, that your sins may be blotted out, when the times of refreshing shall come from the presence of the Lord;</a:t>
            </a:r>
          </a:p>
          <a:p>
            <a:pPr fontAlgn="base"/>
            <a:endParaRPr lang="en-US" sz="2400" dirty="0">
              <a:solidFill>
                <a:schemeClr val="bg1"/>
              </a:solidFill>
              <a:latin typeface="Palatino"/>
            </a:endParaRPr>
          </a:p>
          <a:p>
            <a:pPr fontAlgn="base"/>
            <a:r>
              <a:rPr lang="en-US" sz="2400" dirty="0">
                <a:solidFill>
                  <a:schemeClr val="bg1"/>
                </a:solidFill>
                <a:latin typeface="Palatino"/>
              </a:rPr>
              <a:t>And he shall send Jesus Christ, which before was preached unto you:</a:t>
            </a:r>
          </a:p>
          <a:p>
            <a:pPr fontAlgn="base"/>
            <a:endParaRPr lang="en-US" sz="2400" dirty="0">
              <a:solidFill>
                <a:schemeClr val="bg1"/>
              </a:solidFill>
              <a:latin typeface="Palatino"/>
            </a:endParaRPr>
          </a:p>
          <a:p>
            <a:pPr fontAlgn="base"/>
            <a:r>
              <a:rPr lang="en-US" sz="2400" dirty="0">
                <a:solidFill>
                  <a:schemeClr val="bg1"/>
                </a:solidFill>
                <a:latin typeface="Palatino"/>
              </a:rPr>
              <a:t>Whom the heaven must receive until the times of restitution of all things, which God hath spoken by the mouth of all his holy prophets since the world began.</a:t>
            </a:r>
            <a:endParaRPr lang="en-US" sz="2400" b="0" i="0" dirty="0">
              <a:solidFill>
                <a:schemeClr val="bg1"/>
              </a:solidFill>
              <a:effectLst/>
              <a:latin typeface="Palatino"/>
            </a:endParaRPr>
          </a:p>
        </p:txBody>
      </p:sp>
      <p:grpSp>
        <p:nvGrpSpPr>
          <p:cNvPr id="9" name="Group 8"/>
          <p:cNvGrpSpPr/>
          <p:nvPr/>
        </p:nvGrpSpPr>
        <p:grpSpPr>
          <a:xfrm>
            <a:off x="804540" y="1608528"/>
            <a:ext cx="2810519" cy="3640943"/>
            <a:chOff x="2819400" y="3657598"/>
            <a:chExt cx="1365515" cy="2048764"/>
          </a:xfrm>
        </p:grpSpPr>
        <p:sp>
          <p:nvSpPr>
            <p:cNvPr id="10" name="Rectangle 9"/>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Acts 3:19-21</a:t>
              </a:r>
            </a:p>
          </p:txBody>
        </p:sp>
        <p:sp>
          <p:nvSpPr>
            <p:cNvPr id="13" name="Rectangle 12"/>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3974898" y="3101140"/>
            <a:ext cx="1632857" cy="7728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6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28560"/>
            <a:ext cx="7772400" cy="769441"/>
          </a:xfrm>
          <a:prstGeom prst="rect">
            <a:avLst/>
          </a:prstGeom>
          <a:noFill/>
        </p:spPr>
        <p:txBody>
          <a:bodyPr wrap="square" rtlCol="0">
            <a:spAutoFit/>
          </a:bodyPr>
          <a:lstStyle/>
          <a:p>
            <a:pPr algn="ctr"/>
            <a:r>
              <a:rPr lang="en-US" sz="4400" dirty="0">
                <a:solidFill>
                  <a:schemeClr val="bg2"/>
                </a:solidFill>
              </a:rPr>
              <a:t>Refreshing--Regeneration</a:t>
            </a:r>
          </a:p>
        </p:txBody>
      </p:sp>
      <p:sp>
        <p:nvSpPr>
          <p:cNvPr id="2" name="Rectangle 1"/>
          <p:cNvSpPr/>
          <p:nvPr/>
        </p:nvSpPr>
        <p:spPr>
          <a:xfrm>
            <a:off x="5048184" y="1245238"/>
            <a:ext cx="6063344" cy="5016758"/>
          </a:xfrm>
          <a:prstGeom prst="rect">
            <a:avLst/>
          </a:prstGeom>
        </p:spPr>
        <p:txBody>
          <a:bodyPr wrap="square">
            <a:spAutoFit/>
          </a:bodyPr>
          <a:lstStyle/>
          <a:p>
            <a:pPr fontAlgn="base"/>
            <a:r>
              <a:rPr lang="en-US" sz="2000" dirty="0">
                <a:solidFill>
                  <a:schemeClr val="bg1"/>
                </a:solidFill>
              </a:rPr>
              <a:t> It is the day ‘when the earth shall be transfigured, even according to the pattern which was shown unto mine apostles upon the mount. …’ the Lord says.</a:t>
            </a:r>
          </a:p>
          <a:p>
            <a:pPr fontAlgn="base"/>
            <a:endParaRPr lang="en-US" sz="2000" dirty="0">
              <a:solidFill>
                <a:schemeClr val="bg1"/>
              </a:solidFill>
            </a:endParaRPr>
          </a:p>
          <a:p>
            <a:pPr fontAlgn="base"/>
            <a:r>
              <a:rPr lang="en-US" sz="2000" dirty="0">
                <a:solidFill>
                  <a:schemeClr val="bg1"/>
                </a:solidFill>
              </a:rPr>
              <a:t>It is the day when ‘the earth will be renewed and receive its paradisiacal glory.’ </a:t>
            </a:r>
          </a:p>
          <a:p>
            <a:pPr fontAlgn="base"/>
            <a:endParaRPr lang="en-US" sz="2000" dirty="0">
              <a:solidFill>
                <a:schemeClr val="bg1"/>
              </a:solidFill>
            </a:endParaRPr>
          </a:p>
          <a:p>
            <a:pPr fontAlgn="base"/>
            <a:r>
              <a:rPr lang="en-US" sz="2000" dirty="0">
                <a:solidFill>
                  <a:schemeClr val="bg1"/>
                </a:solidFill>
              </a:rPr>
              <a:t>It is the day of the ‘new earth’ that Isaiah saw, the earth which will prevail when wickedness ceases, when the millennial era is ushered in. … </a:t>
            </a:r>
          </a:p>
          <a:p>
            <a:pPr fontAlgn="base"/>
            <a:endParaRPr lang="en-US" sz="2000" dirty="0">
              <a:solidFill>
                <a:schemeClr val="bg1"/>
              </a:solidFill>
            </a:endParaRPr>
          </a:p>
          <a:p>
            <a:pPr fontAlgn="base"/>
            <a:r>
              <a:rPr lang="en-US" sz="2000" dirty="0">
                <a:solidFill>
                  <a:schemeClr val="bg1"/>
                </a:solidFill>
              </a:rPr>
              <a:t>It is the day when men ‘shall beat their swords into plowshares, and hooks’, a day of </a:t>
            </a:r>
          </a:p>
          <a:p>
            <a:pPr fontAlgn="base"/>
            <a:r>
              <a:rPr lang="en-US" sz="2000" dirty="0">
                <a:solidFill>
                  <a:schemeClr val="bg1"/>
                </a:solidFill>
              </a:rPr>
              <a:t>universal peace and justice, a </a:t>
            </a:r>
          </a:p>
          <a:p>
            <a:pPr fontAlgn="base"/>
            <a:r>
              <a:rPr lang="en-US" sz="2000" dirty="0">
                <a:solidFill>
                  <a:schemeClr val="bg1"/>
                </a:solidFill>
              </a:rPr>
              <a:t>millennial era when Christ shall reign </a:t>
            </a:r>
          </a:p>
          <a:p>
            <a:pPr fontAlgn="base"/>
            <a:r>
              <a:rPr lang="en-US" sz="2000" dirty="0">
                <a:solidFill>
                  <a:schemeClr val="bg1"/>
                </a:solidFill>
              </a:rPr>
              <a:t>personally upon the earth.” (11)</a:t>
            </a:r>
            <a:endParaRPr lang="en-US" sz="2000" b="0" i="0" dirty="0">
              <a:solidFill>
                <a:schemeClr val="bg1"/>
              </a:solidFill>
              <a:effectLst/>
              <a:latin typeface="Palatino"/>
            </a:endParaRPr>
          </a:p>
        </p:txBody>
      </p:sp>
      <p:sp>
        <p:nvSpPr>
          <p:cNvPr id="6" name="Rectangle 5"/>
          <p:cNvSpPr/>
          <p:nvPr/>
        </p:nvSpPr>
        <p:spPr>
          <a:xfrm>
            <a:off x="424544" y="838059"/>
            <a:ext cx="4746170" cy="2031325"/>
          </a:xfrm>
          <a:prstGeom prst="rect">
            <a:avLst/>
          </a:prstGeom>
        </p:spPr>
        <p:txBody>
          <a:bodyPr wrap="square">
            <a:spAutoFit/>
          </a:bodyPr>
          <a:lstStyle/>
          <a:p>
            <a:r>
              <a:rPr lang="en-US" i="1" dirty="0">
                <a:solidFill>
                  <a:srgbClr val="FFFF00"/>
                </a:solidFill>
                <a:latin typeface="Palatino"/>
              </a:rPr>
              <a:t>And Jesus said unto them, Verily I say unto you, That ye which have followed me, in the regeneration when the Son of man shall sit in the throne of his glory, ye also shall sit upon twelve thrones, judging the twelve tribes of Israel.</a:t>
            </a:r>
          </a:p>
          <a:p>
            <a:r>
              <a:rPr lang="en-US" i="1" dirty="0">
                <a:solidFill>
                  <a:srgbClr val="FFFF00"/>
                </a:solidFill>
                <a:latin typeface="Palatino"/>
              </a:rPr>
              <a:t>Matthew 19:28</a:t>
            </a:r>
            <a:endParaRPr lang="en-US" i="1" dirty="0">
              <a:solidFill>
                <a:srgbClr val="FFFF00"/>
              </a:solidFill>
            </a:endParaRPr>
          </a:p>
        </p:txBody>
      </p:sp>
      <p:sp>
        <p:nvSpPr>
          <p:cNvPr id="7" name="Rectangle 6"/>
          <p:cNvSpPr/>
          <p:nvPr/>
        </p:nvSpPr>
        <p:spPr>
          <a:xfrm>
            <a:off x="45853" y="6488668"/>
            <a:ext cx="6542176" cy="369332"/>
          </a:xfrm>
          <a:prstGeom prst="rect">
            <a:avLst/>
          </a:prstGeom>
        </p:spPr>
        <p:txBody>
          <a:bodyPr wrap="none">
            <a:spAutoFit/>
          </a:bodyPr>
          <a:lstStyle/>
          <a:p>
            <a:r>
              <a:rPr lang="en-US" dirty="0">
                <a:solidFill>
                  <a:schemeClr val="bg1"/>
                </a:solidFill>
              </a:rPr>
              <a:t>Acts 3:19; Isaiah 65:17; Isaiah 2:4; D&amp;C 63:21; Tenth Article of Faith</a:t>
            </a:r>
            <a:endParaRPr lang="en-US" dirty="0"/>
          </a:p>
        </p:txBody>
      </p:sp>
      <p:pic>
        <p:nvPicPr>
          <p:cNvPr id="14" name="Picture 2" descr="Image result for bruce r mcconkie 1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054" y="155421"/>
            <a:ext cx="945109" cy="12097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earth restored"/>
          <p:cNvPicPr>
            <a:picLocks noChangeAspect="1" noChangeArrowheads="1"/>
          </p:cNvPicPr>
          <p:nvPr/>
        </p:nvPicPr>
        <p:blipFill rotWithShape="1">
          <a:blip r:embed="rId3">
            <a:extLst>
              <a:ext uri="{28A0092B-C50C-407E-A947-70E740481C1C}">
                <a14:useLocalDpi xmlns:a14="http://schemas.microsoft.com/office/drawing/2010/main" val="0"/>
              </a:ext>
            </a:extLst>
          </a:blip>
          <a:srcRect l="19739" t="2783" r="21151" b="4765"/>
          <a:stretch/>
        </p:blipFill>
        <p:spPr bwMode="auto">
          <a:xfrm>
            <a:off x="1106365" y="3003747"/>
            <a:ext cx="3548186" cy="312194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9278191" y="4935235"/>
            <a:ext cx="2649962" cy="1925713"/>
            <a:chOff x="384206" y="4158361"/>
            <a:chExt cx="3289208" cy="2390250"/>
          </a:xfrm>
        </p:grpSpPr>
        <p:grpSp>
          <p:nvGrpSpPr>
            <p:cNvPr id="17" name="Group 16"/>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0800000">
                <a:off x="939238" y="4923502"/>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8"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34807" y="4714816"/>
              <a:ext cx="2326637" cy="1184265"/>
            </a:xfrm>
            <a:prstGeom prst="rect">
              <a:avLst/>
            </a:prstGeom>
          </p:spPr>
          <p:txBody>
            <a:bodyPr wrap="square">
              <a:spAutoFit/>
            </a:bodyPr>
            <a:lstStyle/>
            <a:p>
              <a:pPr algn="ctr"/>
              <a:r>
                <a:rPr lang="en-US" sz="1400" b="1" dirty="0"/>
                <a:t>Prophets in all ages have foretold the latter-day Restoration of the gospel</a:t>
              </a:r>
              <a:endParaRPr lang="en-US" sz="1400" dirty="0"/>
            </a:p>
          </p:txBody>
        </p:sp>
      </p:grpSp>
    </p:spTree>
    <p:extLst>
      <p:ext uri="{BB962C8B-B14F-4D97-AF65-F5344CB8AC3E}">
        <p14:creationId xmlns:p14="http://schemas.microsoft.com/office/powerpoint/2010/main" val="6695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outVertical)">
                                      <p:cBhvr>
                                        <p:cTn id="34" dur="500"/>
                                        <p:tgtEl>
                                          <p:spTgt spid="16"/>
                                        </p:tgtEl>
                                      </p:cBhvr>
                                    </p:animEffect>
                                  </p:childTnLst>
                                </p:cTn>
                              </p:par>
                              <p:par>
                                <p:cTn id="35" presetID="10" presetClass="exit" presetSubtype="0" fill="hold" grpId="0" nodeType="withEffect">
                                  <p:stCondLst>
                                    <p:cond delay="0"/>
                                  </p:stCondLst>
                                  <p:childTnLst>
                                    <p:animEffect transition="out" filter="fade">
                                      <p:cBhvr>
                                        <p:cTn id="36" dur="500"/>
                                        <p:tgtEl>
                                          <p:spTgt spid="2">
                                            <p:txEl>
                                              <p:pRg st="0" end="0"/>
                                            </p:txEl>
                                          </p:spTgt>
                                        </p:tgtEl>
                                      </p:cBhvr>
                                    </p:animEffect>
                                    <p:set>
                                      <p:cBhvr>
                                        <p:cTn id="37" dur="1" fill="hold">
                                          <p:stCondLst>
                                            <p:cond delay="499"/>
                                          </p:stCondLst>
                                        </p:cTn>
                                        <p:tgtEl>
                                          <p:spTgt spid="2">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
                                            <p:txEl>
                                              <p:pRg st="2" end="2"/>
                                            </p:txEl>
                                          </p:spTgt>
                                        </p:tgtEl>
                                      </p:cBhvr>
                                    </p:animEffect>
                                    <p:set>
                                      <p:cBhvr>
                                        <p:cTn id="40" dur="1" fill="hold">
                                          <p:stCondLst>
                                            <p:cond delay="499"/>
                                          </p:stCondLst>
                                        </p:cTn>
                                        <p:tgtEl>
                                          <p:spTgt spid="2">
                                            <p:txEl>
                                              <p:pRg st="2" end="2"/>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
                                            <p:txEl>
                                              <p:pRg st="4" end="4"/>
                                            </p:txEl>
                                          </p:spTgt>
                                        </p:tgtEl>
                                      </p:cBhvr>
                                    </p:animEffect>
                                    <p:set>
                                      <p:cBhvr>
                                        <p:cTn id="43" dur="1" fill="hold">
                                          <p:stCondLst>
                                            <p:cond delay="499"/>
                                          </p:stCondLst>
                                        </p:cTn>
                                        <p:tgtEl>
                                          <p:spTgt spid="2">
                                            <p:txEl>
                                              <p:pRg st="4" end="4"/>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
                                            <p:txEl>
                                              <p:pRg st="6" end="6"/>
                                            </p:txEl>
                                          </p:spTgt>
                                        </p:tgtEl>
                                      </p:cBhvr>
                                    </p:animEffect>
                                    <p:set>
                                      <p:cBhvr>
                                        <p:cTn id="46" dur="1" fill="hold">
                                          <p:stCondLst>
                                            <p:cond delay="499"/>
                                          </p:stCondLst>
                                        </p:cTn>
                                        <p:tgtEl>
                                          <p:spTgt spid="2">
                                            <p:txEl>
                                              <p:pRg st="6" end="6"/>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
                                            <p:txEl>
                                              <p:pRg st="7" end="7"/>
                                            </p:txEl>
                                          </p:spTgt>
                                        </p:tgtEl>
                                      </p:cBhvr>
                                    </p:animEffect>
                                    <p:set>
                                      <p:cBhvr>
                                        <p:cTn id="49" dur="1" fill="hold">
                                          <p:stCondLst>
                                            <p:cond delay="499"/>
                                          </p:stCondLst>
                                        </p:cTn>
                                        <p:tgtEl>
                                          <p:spTgt spid="2">
                                            <p:txEl>
                                              <p:pRg st="7" end="7"/>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
                                            <p:txEl>
                                              <p:pRg st="8" end="8"/>
                                            </p:txEl>
                                          </p:spTgt>
                                        </p:tgtEl>
                                      </p:cBhvr>
                                    </p:animEffect>
                                    <p:set>
                                      <p:cBhvr>
                                        <p:cTn id="52" dur="1" fill="hold">
                                          <p:stCondLst>
                                            <p:cond delay="499"/>
                                          </p:stCondLst>
                                        </p:cTn>
                                        <p:tgtEl>
                                          <p:spTgt spid="2">
                                            <p:txEl>
                                              <p:pRg st="8" end="8"/>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
                                            <p:txEl>
                                              <p:pRg st="9" end="9"/>
                                            </p:txEl>
                                          </p:spTgt>
                                        </p:tgtEl>
                                      </p:cBhvr>
                                    </p:animEffect>
                                    <p:set>
                                      <p:cBhvr>
                                        <p:cTn id="55" dur="1" fill="hold">
                                          <p:stCondLst>
                                            <p:cond delay="499"/>
                                          </p:stCondLst>
                                        </p:cTn>
                                        <p:tgtEl>
                                          <p:spTgt spid="2">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68618"/>
            <a:ext cx="7772400" cy="769441"/>
          </a:xfrm>
          <a:prstGeom prst="rect">
            <a:avLst/>
          </a:prstGeom>
          <a:noFill/>
        </p:spPr>
        <p:txBody>
          <a:bodyPr wrap="square" rtlCol="0">
            <a:spAutoFit/>
          </a:bodyPr>
          <a:lstStyle/>
          <a:p>
            <a:pPr algn="ctr"/>
            <a:r>
              <a:rPr lang="en-US" sz="4400" dirty="0">
                <a:solidFill>
                  <a:schemeClr val="bg2"/>
                </a:solidFill>
              </a:rPr>
              <a:t>Restitution--Restoration</a:t>
            </a:r>
          </a:p>
        </p:txBody>
      </p:sp>
      <p:sp>
        <p:nvSpPr>
          <p:cNvPr id="2" name="Rectangle 1"/>
          <p:cNvSpPr/>
          <p:nvPr/>
        </p:nvSpPr>
        <p:spPr>
          <a:xfrm>
            <a:off x="5502727" y="1779687"/>
            <a:ext cx="6063344" cy="4708981"/>
          </a:xfrm>
          <a:prstGeom prst="rect">
            <a:avLst/>
          </a:prstGeom>
        </p:spPr>
        <p:txBody>
          <a:bodyPr wrap="square">
            <a:spAutoFit/>
          </a:bodyPr>
          <a:lstStyle/>
          <a:p>
            <a:pPr fontAlgn="base"/>
            <a:r>
              <a:rPr lang="en-US" sz="2000" dirty="0">
                <a:solidFill>
                  <a:schemeClr val="bg1"/>
                </a:solidFill>
              </a:rPr>
              <a:t>“Thus, Christ came once and ministered among men, climaxing his ministry with his atoning sacrifice and ascension to his Father. He is to come again, a second time, in a day of refreshing and renewal, to reign personally upon the earth. </a:t>
            </a:r>
          </a:p>
          <a:p>
            <a:pPr fontAlgn="base"/>
            <a:endParaRPr lang="en-US" sz="2000" dirty="0">
              <a:solidFill>
                <a:schemeClr val="bg1"/>
              </a:solidFill>
            </a:endParaRPr>
          </a:p>
          <a:p>
            <a:pPr fontAlgn="base"/>
            <a:r>
              <a:rPr lang="en-US" sz="2000" dirty="0">
                <a:solidFill>
                  <a:schemeClr val="bg1"/>
                </a:solidFill>
              </a:rPr>
              <a:t>But he cannot come this second time until an age in the earth’s history commences which has the name </a:t>
            </a:r>
            <a:r>
              <a:rPr lang="en-US" sz="2000" i="1" dirty="0">
                <a:solidFill>
                  <a:schemeClr val="bg1"/>
                </a:solidFill>
              </a:rPr>
              <a:t>the times of restitution, </a:t>
            </a:r>
          </a:p>
          <a:p>
            <a:pPr fontAlgn="base"/>
            <a:endParaRPr lang="en-US" sz="2000" i="1" dirty="0">
              <a:solidFill>
                <a:schemeClr val="bg1"/>
              </a:solidFill>
            </a:endParaRPr>
          </a:p>
          <a:p>
            <a:pPr fontAlgn="base"/>
            <a:r>
              <a:rPr lang="en-US" sz="2000" dirty="0">
                <a:solidFill>
                  <a:schemeClr val="bg1"/>
                </a:solidFill>
              </a:rPr>
              <a:t>or in other words he cannot come until the age or period of restoration; and in that age or period all essential things that God ever gave in any age of the earth for salvation, betterment, blessing, and edification of his children will be restored again.” (11)</a:t>
            </a:r>
            <a:endParaRPr lang="en-US" sz="2000" b="0" i="0" dirty="0">
              <a:solidFill>
                <a:schemeClr val="bg1"/>
              </a:solidFill>
              <a:effectLst/>
              <a:latin typeface="Palatino"/>
            </a:endParaRPr>
          </a:p>
        </p:txBody>
      </p:sp>
      <p:sp>
        <p:nvSpPr>
          <p:cNvPr id="6" name="Rectangle 5"/>
          <p:cNvSpPr/>
          <p:nvPr/>
        </p:nvSpPr>
        <p:spPr>
          <a:xfrm>
            <a:off x="503595" y="1113343"/>
            <a:ext cx="4746170" cy="1323439"/>
          </a:xfrm>
          <a:prstGeom prst="rect">
            <a:avLst/>
          </a:prstGeom>
        </p:spPr>
        <p:txBody>
          <a:bodyPr wrap="square">
            <a:spAutoFit/>
          </a:bodyPr>
          <a:lstStyle/>
          <a:p>
            <a:r>
              <a:rPr lang="en-US" sz="2000" dirty="0">
                <a:solidFill>
                  <a:schemeClr val="bg1"/>
                </a:solidFill>
              </a:rPr>
              <a:t>“An age in which God has promised to restore all things that he spoke by the mouth of all his holy prophets since the world began.</a:t>
            </a:r>
            <a:endParaRPr lang="en-US" sz="2000" i="1" dirty="0">
              <a:solidFill>
                <a:schemeClr val="bg1"/>
              </a:solidFill>
            </a:endParaRPr>
          </a:p>
        </p:txBody>
      </p:sp>
      <p:sp>
        <p:nvSpPr>
          <p:cNvPr id="7" name="Rectangle 6"/>
          <p:cNvSpPr/>
          <p:nvPr/>
        </p:nvSpPr>
        <p:spPr>
          <a:xfrm>
            <a:off x="45853" y="6488668"/>
            <a:ext cx="1048685" cy="369332"/>
          </a:xfrm>
          <a:prstGeom prst="rect">
            <a:avLst/>
          </a:prstGeom>
        </p:spPr>
        <p:txBody>
          <a:bodyPr wrap="none">
            <a:spAutoFit/>
          </a:bodyPr>
          <a:lstStyle/>
          <a:p>
            <a:r>
              <a:rPr lang="en-US" dirty="0">
                <a:solidFill>
                  <a:schemeClr val="bg1"/>
                </a:solidFill>
              </a:rPr>
              <a:t>Acts 3:21</a:t>
            </a:r>
            <a:endParaRPr lang="en-US" dirty="0"/>
          </a:p>
        </p:txBody>
      </p:sp>
      <p:pic>
        <p:nvPicPr>
          <p:cNvPr id="15362" name="Picture 2" descr="Image result for bruce r mcconkie 1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8628" y="155420"/>
            <a:ext cx="1147536" cy="14688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654283"/>
            <a:ext cx="8284027" cy="369332"/>
          </a:xfrm>
          <a:prstGeom prst="rect">
            <a:avLst/>
          </a:prstGeom>
        </p:spPr>
        <p:txBody>
          <a:bodyPr wrap="square">
            <a:spAutoFit/>
          </a:bodyPr>
          <a:lstStyle/>
          <a:p>
            <a:r>
              <a:rPr lang="en-US" dirty="0">
                <a:solidFill>
                  <a:schemeClr val="bg1"/>
                </a:solidFill>
                <a:latin typeface="Open Sans"/>
              </a:rPr>
              <a:t> When Jesus Christ would visit the earth before His Second Coming</a:t>
            </a:r>
            <a:endParaRPr lang="en-US" dirty="0">
              <a:solidFill>
                <a:schemeClr val="bg1"/>
              </a:solidFill>
            </a:endParaRPr>
          </a:p>
        </p:txBody>
      </p:sp>
      <p:pic>
        <p:nvPicPr>
          <p:cNvPr id="12" name="Picture 2" descr="Image result for earth renewed"/>
          <p:cNvPicPr>
            <a:picLocks noChangeAspect="1" noChangeArrowheads="1"/>
          </p:cNvPicPr>
          <p:nvPr/>
        </p:nvPicPr>
        <p:blipFill rotWithShape="1">
          <a:blip r:embed="rId3">
            <a:extLst>
              <a:ext uri="{28A0092B-C50C-407E-A947-70E740481C1C}">
                <a14:useLocalDpi xmlns:a14="http://schemas.microsoft.com/office/drawing/2010/main" val="0"/>
              </a:ext>
            </a:extLst>
          </a:blip>
          <a:srcRect l="24530" t="10159" r="23470" b="18983"/>
          <a:stretch/>
        </p:blipFill>
        <p:spPr bwMode="auto">
          <a:xfrm>
            <a:off x="770164" y="2468244"/>
            <a:ext cx="3962400" cy="30371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316" y="5536820"/>
            <a:ext cx="5076279" cy="1107996"/>
          </a:xfrm>
          <a:prstGeom prst="rect">
            <a:avLst/>
          </a:prstGeom>
        </p:spPr>
        <p:txBody>
          <a:bodyPr wrap="square">
            <a:spAutoFit/>
          </a:bodyPr>
          <a:lstStyle/>
          <a:p>
            <a:r>
              <a:rPr lang="en-US" dirty="0">
                <a:solidFill>
                  <a:srgbClr val="FFFF00"/>
                </a:solidFill>
                <a:latin typeface="Open Sans"/>
              </a:rPr>
              <a:t>Peter also taught that Jesus Christ would remain in heaven until the “times of restitution of all things” </a:t>
            </a:r>
          </a:p>
          <a:p>
            <a:r>
              <a:rPr lang="en-US" sz="1200" dirty="0">
                <a:solidFill>
                  <a:srgbClr val="FFFF00"/>
                </a:solidFill>
                <a:latin typeface="Open Sans"/>
              </a:rPr>
              <a:t>(1)</a:t>
            </a:r>
            <a:endParaRPr lang="en-US" sz="1200" dirty="0">
              <a:solidFill>
                <a:srgbClr val="FFFF00"/>
              </a:solidFill>
            </a:endParaRPr>
          </a:p>
        </p:txBody>
      </p:sp>
    </p:spTree>
    <p:extLst>
      <p:ext uri="{BB962C8B-B14F-4D97-AF65-F5344CB8AC3E}">
        <p14:creationId xmlns:p14="http://schemas.microsoft.com/office/powerpoint/2010/main" val="37314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
                                            <p:txEl>
                                              <p:pRg st="0" end="0"/>
                                            </p:txEl>
                                          </p:spTgt>
                                        </p:tgtEl>
                                      </p:cBhvr>
                                    </p:animEffect>
                                    <p:set>
                                      <p:cBhvr>
                                        <p:cTn id="33" dur="1" fill="hold">
                                          <p:stCondLst>
                                            <p:cond delay="499"/>
                                          </p:stCondLst>
                                        </p:cTn>
                                        <p:tgtEl>
                                          <p:spTgt spid="2">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
                                            <p:txEl>
                                              <p:pRg st="2" end="2"/>
                                            </p:txEl>
                                          </p:spTgt>
                                        </p:tgtEl>
                                      </p:cBhvr>
                                    </p:animEffect>
                                    <p:set>
                                      <p:cBhvr>
                                        <p:cTn id="36" dur="1" fill="hold">
                                          <p:stCondLst>
                                            <p:cond delay="499"/>
                                          </p:stCondLst>
                                        </p:cTn>
                                        <p:tgtEl>
                                          <p:spTgt spid="2">
                                            <p:txEl>
                                              <p:pRg st="2" end="2"/>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
                                            <p:txEl>
                                              <p:pRg st="4" end="4"/>
                                            </p:txEl>
                                          </p:spTgt>
                                        </p:tgtEl>
                                      </p:cBhvr>
                                    </p:animEffect>
                                    <p:set>
                                      <p:cBhvr>
                                        <p:cTn id="39"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P spid="6" grpId="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9176" y="304801"/>
            <a:ext cx="10316424" cy="6463308"/>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Suggested Hymn #98 </a:t>
            </a:r>
            <a:r>
              <a:rPr lang="en-US" i="1" dirty="0">
                <a:solidFill>
                  <a:schemeClr val="bg1"/>
                </a:solidFill>
              </a:rPr>
              <a:t>I Need Thee Every Hour</a:t>
            </a:r>
          </a:p>
          <a:p>
            <a:endParaRPr lang="en-US" i="1" dirty="0">
              <a:solidFill>
                <a:schemeClr val="bg1"/>
              </a:solidFill>
            </a:endParaRPr>
          </a:p>
          <a:p>
            <a:r>
              <a:rPr lang="en-US" i="1" dirty="0">
                <a:solidFill>
                  <a:schemeClr val="bg1"/>
                </a:solidFill>
              </a:rPr>
              <a:t>Video:</a:t>
            </a:r>
          </a:p>
          <a:p>
            <a:r>
              <a:rPr lang="en-US" dirty="0">
                <a:solidFill>
                  <a:schemeClr val="bg1"/>
                </a:solidFill>
              </a:rPr>
              <a:t> “Peter and John Heal a Man Crippled Since Birth” (3:21)</a:t>
            </a:r>
          </a:p>
          <a:p>
            <a:r>
              <a:rPr lang="en-US" b="1" dirty="0">
                <a:solidFill>
                  <a:schemeClr val="bg1"/>
                </a:solidFill>
              </a:rPr>
              <a:t>Wrong Roads</a:t>
            </a:r>
            <a:r>
              <a:rPr lang="en-US" dirty="0">
                <a:solidFill>
                  <a:schemeClr val="bg1"/>
                </a:solidFill>
              </a:rPr>
              <a:t> (3:58)</a:t>
            </a:r>
          </a:p>
          <a:p>
            <a:endParaRPr lang="en-US" dirty="0">
              <a:solidFill>
                <a:schemeClr val="bg1"/>
              </a:solidFill>
            </a:endParaRPr>
          </a:p>
          <a:p>
            <a:pPr marL="342900" indent="-342900">
              <a:buAutoNum type="arabicPeriod"/>
            </a:pPr>
            <a:r>
              <a:rPr lang="en-US" dirty="0">
                <a:solidFill>
                  <a:schemeClr val="bg1"/>
                </a:solidFill>
              </a:rPr>
              <a:t>New Testament Institute Manual Chapter 30</a:t>
            </a:r>
          </a:p>
          <a:p>
            <a:pPr marL="342900" indent="-342900">
              <a:buAutoNum type="arabicPeriod"/>
            </a:pPr>
            <a:r>
              <a:rPr lang="en-US" dirty="0">
                <a:solidFill>
                  <a:schemeClr val="bg1"/>
                </a:solidFill>
              </a:rPr>
              <a:t>Neal A. Maxwell May Ensign 1986 p. 35</a:t>
            </a:r>
          </a:p>
          <a:p>
            <a:pPr marL="514350" indent="-514350">
              <a:buFont typeface="+mj-lt"/>
              <a:buAutoNum type="arabicPeriod"/>
            </a:pPr>
            <a:r>
              <a:rPr lang="en-US" dirty="0">
                <a:solidFill>
                  <a:schemeClr val="bg1"/>
                </a:solidFill>
              </a:rPr>
              <a:t>Gordon B. Hinckley  “Reaching Down to Lift Another.” Oct. General Conf. 2011</a:t>
            </a:r>
          </a:p>
          <a:p>
            <a:pPr marL="514350" indent="-514350">
              <a:buFont typeface="+mj-lt"/>
              <a:buAutoNum type="arabicPeriod"/>
            </a:pPr>
            <a:r>
              <a:rPr lang="en-US" dirty="0">
                <a:solidFill>
                  <a:schemeClr val="bg1"/>
                </a:solidFill>
              </a:rPr>
              <a:t>Marvin J. Ashton…April 1991 General Conf. “A Voice of Gladness” </a:t>
            </a:r>
          </a:p>
          <a:p>
            <a:pPr marL="514350" indent="-514350">
              <a:buFont typeface="+mj-lt"/>
              <a:buAutoNum type="arabicPeriod"/>
            </a:pPr>
            <a:r>
              <a:rPr lang="en-US" dirty="0">
                <a:solidFill>
                  <a:schemeClr val="bg1"/>
                </a:solidFill>
              </a:rPr>
              <a:t>Robert Somerville </a:t>
            </a:r>
            <a:r>
              <a:rPr lang="en-US" i="1" dirty="0">
                <a:solidFill>
                  <a:schemeClr val="bg1"/>
                </a:solidFill>
              </a:rPr>
              <a:t>“The Hours of Prayer” Biblical Times of Memorial</a:t>
            </a:r>
          </a:p>
          <a:p>
            <a:pPr marL="514350" indent="-514350">
              <a:buFont typeface="+mj-lt"/>
              <a:buAutoNum type="arabicPeriod"/>
            </a:pPr>
            <a:r>
              <a:rPr lang="en-US" dirty="0">
                <a:solidFill>
                  <a:schemeClr val="bg1"/>
                </a:solidFill>
              </a:rPr>
              <a:t>Elder Jeffrey R. Holland (“The Lengthening Shadow of Peter,”</a:t>
            </a:r>
            <a:r>
              <a:rPr lang="en-US" i="1" dirty="0">
                <a:solidFill>
                  <a:schemeClr val="bg1"/>
                </a:solidFill>
              </a:rPr>
              <a:t> Ensign,</a:t>
            </a:r>
            <a:r>
              <a:rPr lang="en-US" dirty="0">
                <a:solidFill>
                  <a:schemeClr val="bg1"/>
                </a:solidFill>
              </a:rPr>
              <a:t> Sept. 1975, 30).</a:t>
            </a:r>
          </a:p>
          <a:p>
            <a:pPr marL="514350" indent="-514350">
              <a:buFont typeface="+mj-lt"/>
              <a:buAutoNum type="arabicPeriod"/>
            </a:pPr>
            <a:r>
              <a:rPr lang="en-US" dirty="0">
                <a:solidFill>
                  <a:schemeClr val="bg1"/>
                </a:solidFill>
              </a:rPr>
              <a:t>Adam Clarke Commentary</a:t>
            </a:r>
          </a:p>
          <a:p>
            <a:pPr marL="514350" indent="-514350">
              <a:buFont typeface="+mj-lt"/>
              <a:buAutoNum type="arabicPeriod"/>
            </a:pPr>
            <a:r>
              <a:rPr lang="en-US" dirty="0">
                <a:solidFill>
                  <a:schemeClr val="bg1"/>
                </a:solidFill>
              </a:rPr>
              <a:t>President Spencer W. Kimball ("Always a Convert Church: Some Lessons to Learn and Apply This Year," </a:t>
            </a:r>
            <a:r>
              <a:rPr lang="en-US" i="1" dirty="0">
                <a:solidFill>
                  <a:schemeClr val="bg1"/>
                </a:solidFill>
              </a:rPr>
              <a:t>Ensign,</a:t>
            </a:r>
            <a:r>
              <a:rPr lang="en-US" dirty="0">
                <a:solidFill>
                  <a:schemeClr val="bg1"/>
                </a:solidFill>
              </a:rPr>
              <a:t> Sept. 1975, 2)</a:t>
            </a:r>
          </a:p>
          <a:p>
            <a:pPr marL="514350" indent="-514350">
              <a:buFont typeface="+mj-lt"/>
              <a:buAutoNum type="arabicPeriod"/>
            </a:pPr>
            <a:r>
              <a:rPr lang="en-US" dirty="0">
                <a:solidFill>
                  <a:schemeClr val="bg1"/>
                </a:solidFill>
              </a:rPr>
              <a:t>President Harold B. Lee (“Stand Ye in Holy Places,”</a:t>
            </a:r>
            <a:r>
              <a:rPr lang="en-US" i="1" dirty="0">
                <a:solidFill>
                  <a:schemeClr val="bg1"/>
                </a:solidFill>
              </a:rPr>
              <a:t> Ensign,</a:t>
            </a:r>
            <a:r>
              <a:rPr lang="en-US" dirty="0">
                <a:solidFill>
                  <a:schemeClr val="bg1"/>
                </a:solidFill>
              </a:rPr>
              <a:t> July 1973, 123).</a:t>
            </a:r>
          </a:p>
          <a:p>
            <a:pPr marL="514350" indent="-514350">
              <a:buFont typeface="+mj-lt"/>
              <a:buAutoNum type="arabicPeriod"/>
            </a:pPr>
            <a:r>
              <a:rPr lang="en-US" dirty="0">
                <a:solidFill>
                  <a:schemeClr val="bg1"/>
                </a:solidFill>
              </a:rPr>
              <a:t>Prophet Joseph Smith (in </a:t>
            </a:r>
            <a:r>
              <a:rPr lang="en-US" i="1" dirty="0">
                <a:solidFill>
                  <a:schemeClr val="bg1"/>
                </a:solidFill>
              </a:rPr>
              <a:t>History of the Church,</a:t>
            </a:r>
            <a:r>
              <a:rPr lang="en-US" dirty="0">
                <a:solidFill>
                  <a:schemeClr val="bg1"/>
                </a:solidFill>
              </a:rPr>
              <a:t> 6:253).</a:t>
            </a:r>
          </a:p>
          <a:p>
            <a:pPr marL="514350" indent="-514350">
              <a:buFont typeface="+mj-lt"/>
              <a:buAutoNum type="arabicPeriod"/>
            </a:pPr>
            <a:r>
              <a:rPr lang="en-US" dirty="0">
                <a:solidFill>
                  <a:schemeClr val="bg1"/>
                </a:solidFill>
              </a:rPr>
              <a:t>Elder Bruce R. McConkie in </a:t>
            </a:r>
            <a:r>
              <a:rPr lang="en-US" i="1" dirty="0">
                <a:solidFill>
                  <a:schemeClr val="bg1"/>
                </a:solidFill>
              </a:rPr>
              <a:t>CR,</a:t>
            </a:r>
            <a:r>
              <a:rPr lang="en-US" dirty="0">
                <a:solidFill>
                  <a:schemeClr val="bg1"/>
                </a:solidFill>
              </a:rPr>
              <a:t> Oct. 1967, p. 43. also in </a:t>
            </a:r>
            <a:r>
              <a:rPr lang="en-US" i="1" dirty="0">
                <a:solidFill>
                  <a:schemeClr val="bg1"/>
                </a:solidFill>
              </a:rPr>
              <a:t>Life and Teachings of Jesus and His Apostles</a:t>
            </a:r>
            <a:r>
              <a:rPr lang="en-US" dirty="0">
                <a:solidFill>
                  <a:schemeClr val="bg1"/>
                </a:solidFill>
              </a:rPr>
              <a:t> Section 7 Chapter 29</a:t>
            </a:r>
            <a:endParaRPr lang="en-US" dirty="0">
              <a:solidFill>
                <a:schemeClr val="bg1"/>
              </a:solidFill>
              <a:latin typeface="Palatino"/>
            </a:endParaRPr>
          </a:p>
          <a:p>
            <a:pPr marL="514350" indent="-514350">
              <a:buFont typeface="+mj-lt"/>
              <a:buAutoNum type="arabicPeriod"/>
            </a:pPr>
            <a:endParaRPr lang="en-US" dirty="0">
              <a:solidFill>
                <a:schemeClr val="bg1"/>
              </a:solidFill>
            </a:endParaRPr>
          </a:p>
          <a:p>
            <a:pPr marL="514350" indent="-514350">
              <a:buFont typeface="+mj-lt"/>
              <a:buAutoNum type="arabicPeriod"/>
            </a:pPr>
            <a:endParaRPr lang="en-US" dirty="0">
              <a:solidFill>
                <a:schemeClr val="bg1"/>
              </a:solidFill>
            </a:endParaRPr>
          </a:p>
          <a:p>
            <a:endParaRPr lang="en-US" dirty="0">
              <a:solidFill>
                <a:schemeClr val="bg1"/>
              </a:solidFill>
            </a:endParaRPr>
          </a:p>
        </p:txBody>
      </p:sp>
      <p:grpSp>
        <p:nvGrpSpPr>
          <p:cNvPr id="6" name="Group 5"/>
          <p:cNvGrpSpPr/>
          <p:nvPr/>
        </p:nvGrpSpPr>
        <p:grpSpPr>
          <a:xfrm>
            <a:off x="5679582" y="1151586"/>
            <a:ext cx="1279301" cy="1159161"/>
            <a:chOff x="5305110" y="533400"/>
            <a:chExt cx="1705290" cy="1545145"/>
          </a:xfrm>
        </p:grpSpPr>
        <p:sp>
          <p:nvSpPr>
            <p:cNvPr id="7" name="Right Arrow Callout 6"/>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4">
            <a:extLst>
              <a:ext uri="{FF2B5EF4-FFF2-40B4-BE49-F238E27FC236}">
                <a16:creationId xmlns:a16="http://schemas.microsoft.com/office/drawing/2014/main" id="{0571267E-C615-4421-B028-2B80122C6D6B}"/>
              </a:ext>
            </a:extLst>
          </p:cNvPr>
          <p:cNvSpPr>
            <a:spLocks noGrp="1"/>
          </p:cNvSpPr>
          <p:nvPr/>
        </p:nvSpPr>
        <p:spPr>
          <a:xfrm>
            <a:off x="56645" y="64850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53821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29943" cy="6555641"/>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The Miracle of Healing: Acts 3:6-7:</a:t>
            </a:r>
          </a:p>
          <a:p>
            <a:pPr fontAlgn="base"/>
            <a:r>
              <a:rPr lang="en-US" sz="1200" dirty="0">
                <a:solidFill>
                  <a:srgbClr val="333333"/>
                </a:solidFill>
                <a:latin typeface="Abadi" panose="020B0604020104020204" pitchFamily="34" charset="0"/>
              </a:rPr>
              <a:t>"The greatest miracles I see today are not necessarily the healing of sick bodies, but the greatest miracles I see are the healing of sick souls, those who are sick in soul and spirit and are downhearted and distraught, on the verge of nervous breakdowns. We are reaching out to all such, because they are precious in the sight of the Lord, and we want no one to feel that he is forgotten.</a:t>
            </a:r>
          </a:p>
          <a:p>
            <a:pPr fontAlgn="base"/>
            <a:r>
              <a:rPr lang="en-US" sz="1200" dirty="0">
                <a:solidFill>
                  <a:srgbClr val="333333"/>
                </a:solidFill>
                <a:latin typeface="Abadi" panose="020B0604020104020204" pitchFamily="34" charset="0"/>
              </a:rPr>
              <a:t>"I read again and again the experience of Peter and John, as they went through the gate beautiful on the way to the temple. Here was one who had never walked, impotent from his birth, begging alms of all who approached the gate. And as Peter and John approached, he held out his hand expectantly, asking for alms. Peter, speaking for this pair of missionaries-church authorities-said, 'Look on us.' And, of course, that heightened his expectation. Then Peter said, 'Silver and gold have I none; but such as I have give I thee: In the name of Jesus Christ of Nazareth rise up and walk.' (Acts 3:4, Acts 3:66.)</a:t>
            </a:r>
          </a:p>
          <a:p>
            <a:pPr fontAlgn="base"/>
            <a:r>
              <a:rPr lang="en-US" sz="1200" dirty="0">
                <a:solidFill>
                  <a:srgbClr val="333333"/>
                </a:solidFill>
                <a:latin typeface="Abadi" panose="020B0604020104020204" pitchFamily="34" charset="0"/>
              </a:rPr>
              <a:t>"Now in my mind's eye I can picture this man and what was in his mind. 'Doesn't this man know that I have never walked? He commands me to walk.' But the biblical record doesn't end there. Peter just didn't content himself by commanding the man to walk, but he 'took him by the right hand, and lifted him up. . . .' (Acts 3:7.)</a:t>
            </a:r>
          </a:p>
          <a:p>
            <a:pPr fontAlgn="base"/>
            <a:r>
              <a:rPr lang="en-US" sz="1200" dirty="0">
                <a:solidFill>
                  <a:srgbClr val="333333"/>
                </a:solidFill>
                <a:latin typeface="Abadi" panose="020B0604020104020204" pitchFamily="34" charset="0"/>
              </a:rPr>
              <a:t>"Will you see that picture now of that noble soul, that </a:t>
            </a:r>
            <a:r>
              <a:rPr lang="en-US" sz="1200" dirty="0" err="1">
                <a:solidFill>
                  <a:srgbClr val="333333"/>
                </a:solidFill>
                <a:latin typeface="Abadi" panose="020B0604020104020204" pitchFamily="34" charset="0"/>
              </a:rPr>
              <a:t>chiefest</a:t>
            </a:r>
            <a:r>
              <a:rPr lang="en-US" sz="1200" dirty="0">
                <a:solidFill>
                  <a:srgbClr val="333333"/>
                </a:solidFill>
                <a:latin typeface="Abadi" panose="020B0604020104020204" pitchFamily="34" charset="0"/>
              </a:rPr>
              <a:t> of the apostles, perhaps with his arms around the shoulders of this man, and saying, 'Now, my good man, have courage. I will take a few steps with you. Let's walk together, and I assure you that you can walk, because you have received a blessing by the power and authority that God has given us as men, his servants.' Then the man leaped with joy.</a:t>
            </a:r>
          </a:p>
          <a:p>
            <a:pPr fontAlgn="base"/>
            <a:r>
              <a:rPr lang="en-US" sz="1200" dirty="0">
                <a:solidFill>
                  <a:srgbClr val="333333"/>
                </a:solidFill>
                <a:latin typeface="Abadi" panose="020B0604020104020204" pitchFamily="34" charset="0"/>
              </a:rPr>
              <a:t>"You cannot lift another soul until you are standing on higher ground than he is. You must be sure, if you would rescue the man, that you yourself are setting the example of what you would have him be. You cannot light a fire in another soul unless it is burning in your own soul. You teachers, the testimony that you bear, the spirit with which you teach and with which you lead, is one of the most important assets that you can have, as you help to strengthen those who need so much, wherein you have so much to give. Who of us, in whatever station we may have been in, have not needed strengthening?" President Harold B. Lee (</a:t>
            </a:r>
            <a:r>
              <a:rPr lang="en-US" sz="1200" i="1" dirty="0">
                <a:solidFill>
                  <a:srgbClr val="333333"/>
                </a:solidFill>
                <a:latin typeface="Abadi" panose="020B0604020104020204" pitchFamily="34" charset="0"/>
              </a:rPr>
              <a:t>Stand Ye in Holy Places</a:t>
            </a:r>
            <a:r>
              <a:rPr lang="en-US" sz="1200" dirty="0">
                <a:solidFill>
                  <a:srgbClr val="333333"/>
                </a:solidFill>
                <a:latin typeface="Abadi" panose="020B0604020104020204" pitchFamily="34" charset="0"/>
              </a:rPr>
              <a:t> [Salt Lake City: Deseret Book Co., 1974], 186-187.)</a:t>
            </a:r>
            <a:endParaRPr lang="en-US" sz="1200" b="0" i="0" dirty="0">
              <a:solidFill>
                <a:srgbClr val="333333"/>
              </a:solidFill>
              <a:effectLst/>
              <a:latin typeface="Abadi" panose="020B0604020104020204" pitchFamily="34" charset="0"/>
            </a:endParaRPr>
          </a:p>
        </p:txBody>
      </p:sp>
      <p:sp>
        <p:nvSpPr>
          <p:cNvPr id="3" name="Rectangle 2"/>
          <p:cNvSpPr/>
          <p:nvPr/>
        </p:nvSpPr>
        <p:spPr>
          <a:xfrm>
            <a:off x="5529943" y="0"/>
            <a:ext cx="6662057" cy="1200329"/>
          </a:xfrm>
          <a:prstGeom prst="rect">
            <a:avLst/>
          </a:prstGeom>
          <a:ln>
            <a:solidFill>
              <a:schemeClr val="tx1"/>
            </a:solidFill>
          </a:ln>
        </p:spPr>
        <p:txBody>
          <a:bodyPr wrap="square">
            <a:spAutoFit/>
          </a:bodyPr>
          <a:lstStyle/>
          <a:p>
            <a:pPr fontAlgn="base"/>
            <a:r>
              <a:rPr lang="en-US" sz="1200" b="1" dirty="0"/>
              <a:t>The Miracle of Grace:</a:t>
            </a:r>
          </a:p>
          <a:p>
            <a:pPr fontAlgn="base"/>
            <a:r>
              <a:rPr lang="en-US" sz="1200" dirty="0"/>
              <a:t>“Peter did not ask the Lord to heal the cripple; he did not pray to God to pour out his grace and healing virtue upon the lame man. Instead—acting in the Lord’s name and by virtue of a delegation of priestly authority already received—he himself commanded the miracle to occur. Peter was the Lord’s servant, his representative and agent; he stood in the place and stead of Christ, doing what the Master would have done if personally present” (</a:t>
            </a:r>
            <a:r>
              <a:rPr lang="en-US" sz="1200" i="1" dirty="0"/>
              <a:t>Doctrinal New Testament Commentary,</a:t>
            </a:r>
            <a:r>
              <a:rPr lang="en-US" sz="1200" dirty="0"/>
              <a:t> 3 vols. [1965–73], 2:46).</a:t>
            </a:r>
            <a:endParaRPr lang="en-US" sz="1200" b="0" i="0" dirty="0">
              <a:solidFill>
                <a:srgbClr val="333333"/>
              </a:solidFill>
              <a:effectLst/>
              <a:latin typeface="Abadi" panose="020B0604020104020204" pitchFamily="34" charset="0"/>
            </a:endParaRPr>
          </a:p>
        </p:txBody>
      </p:sp>
      <p:sp>
        <p:nvSpPr>
          <p:cNvPr id="4" name="Rectangle 3"/>
          <p:cNvSpPr/>
          <p:nvPr/>
        </p:nvSpPr>
        <p:spPr>
          <a:xfrm>
            <a:off x="5529943" y="1200329"/>
            <a:ext cx="6662057" cy="5816977"/>
          </a:xfrm>
          <a:prstGeom prst="rect">
            <a:avLst/>
          </a:prstGeom>
          <a:ln>
            <a:solidFill>
              <a:schemeClr val="tx1"/>
            </a:solidFill>
          </a:ln>
        </p:spPr>
        <p:txBody>
          <a:bodyPr wrap="square">
            <a:spAutoFit/>
          </a:bodyPr>
          <a:lstStyle/>
          <a:p>
            <a:pPr fontAlgn="base"/>
            <a:r>
              <a:rPr lang="en-US" sz="1200" b="1" dirty="0"/>
              <a:t> The word "restitution" has more meanings than just a "restoration." </a:t>
            </a:r>
            <a:r>
              <a:rPr lang="en-US" sz="1200" dirty="0"/>
              <a:t>Restitution means to make payment for something or to restore something to its original condition. Certainly, the Restoration encompasses all the keys, priesthood, covenants, gospel principles, doctrines, and ordinances necessary for us. But the Lord has much more than this in mind. His plan of restitution includes gathering 'together in one all things in Christ, both which are in heaven, and which are on earth; </a:t>
            </a:r>
            <a:r>
              <a:rPr lang="en-US" sz="1200" i="1" dirty="0"/>
              <a:t>even </a:t>
            </a:r>
            <a:r>
              <a:rPr lang="en-US" sz="1200" dirty="0"/>
              <a:t>in him' (Eph. 1:10). Think of all the things for which restitution has not yet come. All these must occur when the Lord comes again. They include:</a:t>
            </a:r>
          </a:p>
          <a:p>
            <a:pPr fontAlgn="base"/>
            <a:r>
              <a:rPr lang="en-US" sz="1200" b="1" dirty="0"/>
              <a:t>1) Restitution made to the righteous saints for their righteousness (Isa. 59:18)-this includes all the blessings of the Christ's </a:t>
            </a:r>
            <a:r>
              <a:rPr lang="en-US" sz="1200" b="1" dirty="0" err="1"/>
              <a:t>Millenial</a:t>
            </a:r>
            <a:r>
              <a:rPr lang="en-US" sz="1200" b="1" dirty="0"/>
              <a:t> reign</a:t>
            </a:r>
          </a:p>
          <a:p>
            <a:pPr fontAlgn="base"/>
            <a:r>
              <a:rPr lang="en-US" sz="1200" b="1" dirty="0"/>
              <a:t>2) Restitution made to the wicked for their wickedness (Isa 40:31; 54:17, DC 45:58)-'for this was the day of vengeance which was in my heart' (DC 133:51).</a:t>
            </a:r>
          </a:p>
          <a:p>
            <a:pPr fontAlgn="base"/>
            <a:r>
              <a:rPr lang="en-US" sz="1200" b="1" dirty="0"/>
              <a:t>3) A geographical restitution-meaning a) that the city of Enoch will return to the earth and be joined to Zion (Moses 7:62-64), b) that the continents will return to their original position (DC 133:23), c) mountains shall be broken down and deserts will become pools of living water (DC 133:22, 29).</a:t>
            </a:r>
          </a:p>
          <a:p>
            <a:pPr fontAlgn="base"/>
            <a:r>
              <a:rPr lang="en-US" sz="1200" b="1" dirty="0"/>
              <a:t>4) The earth will be renewed and receive its paradisiacal glory as in the days of the Garden of Eden (Isa 51:3). This will include the lamb lying down with the lion (Isa 11:6-9), a return to the pure </a:t>
            </a:r>
            <a:r>
              <a:rPr lang="en-US" sz="1200" b="1" dirty="0" err="1"/>
              <a:t>Adamic</a:t>
            </a:r>
            <a:r>
              <a:rPr lang="en-US" sz="1200" b="1" dirty="0"/>
              <a:t> language (Zeph. 3:9), and a return to peace and harmony among men and all creatures.</a:t>
            </a:r>
          </a:p>
          <a:p>
            <a:pPr fontAlgn="base"/>
            <a:r>
              <a:rPr lang="en-US" sz="1200" b="1" dirty="0"/>
              <a:t>5) Many doctrinal practices will be restored again, including the law of consecration, the law of plural marriage (Isa 4:1), and even some animal sacrifice (DC 13).</a:t>
            </a:r>
          </a:p>
          <a:p>
            <a:pPr fontAlgn="base"/>
            <a:r>
              <a:rPr lang="en-US" sz="1200" b="1" dirty="0"/>
              <a:t>6) The promises made to the house of Israel will all be fulfilled. Abraham's descendants will inherit the land promised them (Gen 15:15), Israel will be gathered to Jerusalem and Zion (Isa 51:1), and will finally live in peace as prophesied.</a:t>
            </a:r>
          </a:p>
          <a:p>
            <a:pPr fontAlgn="base"/>
            <a:r>
              <a:rPr lang="en-US" sz="1200" dirty="0"/>
              <a:t>"Although we now live in the 'last days' and much restoration has taken place, in truth, the Restoration has barely begun. Perhaps we have identified the Restoration primarily in terms of priesthood, Church organization, and gospel ordinances as given through the Prophet Joseph Smith. While these were the beginning, and without priesthood none of the other things could occur, the Restoration events yet to take place are more in number and of greater earth-shaking consequence than those that have so far taken place. The Restoration will continue throughout and beyond the Millennium until every soul is resurrected and judged and until all mankind and the earth itself have reached their final status." </a:t>
            </a:r>
            <a:r>
              <a:rPr lang="en-US" sz="1100" dirty="0"/>
              <a:t>(</a:t>
            </a:r>
            <a:r>
              <a:rPr lang="en-US" sz="1100" i="1" dirty="0"/>
              <a:t>Selected Writings of Robert J. Matthews: Gospel Scholars Series </a:t>
            </a:r>
            <a:r>
              <a:rPr lang="en-US" sz="1100" dirty="0"/>
              <a:t>[Salt Lake City: Deseret Book Co., 1999], 394.)</a:t>
            </a:r>
          </a:p>
        </p:txBody>
      </p:sp>
    </p:spTree>
    <p:extLst>
      <p:ext uri="{BB962C8B-B14F-4D97-AF65-F5344CB8AC3E}">
        <p14:creationId xmlns:p14="http://schemas.microsoft.com/office/powerpoint/2010/main" val="284269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8868573"/>
              </p:ext>
            </p:extLst>
          </p:nvPr>
        </p:nvGraphicFramePr>
        <p:xfrm>
          <a:off x="231821" y="758303"/>
          <a:ext cx="11706894" cy="4394200"/>
        </p:xfrm>
        <a:graphic>
          <a:graphicData uri="http://schemas.openxmlformats.org/drawingml/2006/table">
            <a:tbl>
              <a:tblPr firstRow="1" bandRow="1">
                <a:tableStyleId>{5940675A-B579-460E-94D1-54222C63F5DA}</a:tableStyleId>
              </a:tblPr>
              <a:tblGrid>
                <a:gridCol w="3902298">
                  <a:extLst>
                    <a:ext uri="{9D8B030D-6E8A-4147-A177-3AD203B41FA5}">
                      <a16:colId xmlns:a16="http://schemas.microsoft.com/office/drawing/2014/main" val="20000"/>
                    </a:ext>
                  </a:extLst>
                </a:gridCol>
                <a:gridCol w="3902298">
                  <a:extLst>
                    <a:ext uri="{9D8B030D-6E8A-4147-A177-3AD203B41FA5}">
                      <a16:colId xmlns:a16="http://schemas.microsoft.com/office/drawing/2014/main" val="20001"/>
                    </a:ext>
                  </a:extLst>
                </a:gridCol>
                <a:gridCol w="3902298">
                  <a:extLst>
                    <a:ext uri="{9D8B030D-6E8A-4147-A177-3AD203B41FA5}">
                      <a16:colId xmlns:a16="http://schemas.microsoft.com/office/drawing/2014/main" val="20002"/>
                    </a:ext>
                  </a:extLst>
                </a:gridCol>
              </a:tblGrid>
              <a:tr h="370840">
                <a:tc>
                  <a:txBody>
                    <a:bodyPr/>
                    <a:lstStyle/>
                    <a:p>
                      <a:pPr algn="ctr"/>
                      <a:r>
                        <a:rPr lang="en-US" b="1" dirty="0">
                          <a:solidFill>
                            <a:schemeClr val="tx1"/>
                          </a:solidFill>
                        </a:rPr>
                        <a:t>3</a:t>
                      </a:r>
                      <a:r>
                        <a:rPr lang="en-US" b="1" baseline="30000" dirty="0">
                          <a:solidFill>
                            <a:schemeClr val="tx1"/>
                          </a:solidFill>
                        </a:rPr>
                        <a:t>rd</a:t>
                      </a:r>
                      <a:r>
                        <a:rPr lang="en-US" b="1" dirty="0">
                          <a:solidFill>
                            <a:schemeClr val="tx1"/>
                          </a:solidFill>
                        </a:rPr>
                        <a:t> hour 9:00</a:t>
                      </a:r>
                      <a:r>
                        <a:rPr lang="en-US" b="1" baseline="0" dirty="0">
                          <a:solidFill>
                            <a:schemeClr val="tx1"/>
                          </a:solidFill>
                        </a:rPr>
                        <a:t> AM</a:t>
                      </a:r>
                      <a:endParaRPr lang="en-US" b="1" dirty="0">
                        <a:solidFill>
                          <a:schemeClr val="tx1"/>
                        </a:solidFill>
                      </a:endParaRPr>
                    </a:p>
                  </a:txBody>
                  <a:tcPr/>
                </a:tc>
                <a:tc>
                  <a:txBody>
                    <a:bodyPr/>
                    <a:lstStyle/>
                    <a:p>
                      <a:pPr algn="ctr"/>
                      <a:r>
                        <a:rPr lang="en-US" b="1" dirty="0">
                          <a:solidFill>
                            <a:schemeClr val="tx1"/>
                          </a:solidFill>
                        </a:rPr>
                        <a:t>6</a:t>
                      </a:r>
                      <a:r>
                        <a:rPr lang="en-US" b="1" baseline="30000" dirty="0">
                          <a:solidFill>
                            <a:schemeClr val="tx1"/>
                          </a:solidFill>
                        </a:rPr>
                        <a:t>th</a:t>
                      </a:r>
                      <a:r>
                        <a:rPr lang="en-US" b="1" dirty="0">
                          <a:solidFill>
                            <a:schemeClr val="tx1"/>
                          </a:solidFill>
                        </a:rPr>
                        <a:t> Hour 12:00 PM</a:t>
                      </a:r>
                    </a:p>
                  </a:txBody>
                  <a:tcPr/>
                </a:tc>
                <a:tc>
                  <a:txBody>
                    <a:bodyPr/>
                    <a:lstStyle/>
                    <a:p>
                      <a:pPr algn="ctr"/>
                      <a:r>
                        <a:rPr lang="en-US" b="1" dirty="0">
                          <a:solidFill>
                            <a:schemeClr val="tx1"/>
                          </a:solidFill>
                        </a:rPr>
                        <a:t>9</a:t>
                      </a:r>
                      <a:r>
                        <a:rPr lang="en-US" b="1" baseline="30000" dirty="0">
                          <a:solidFill>
                            <a:schemeClr val="tx1"/>
                          </a:solidFill>
                        </a:rPr>
                        <a:t>th</a:t>
                      </a:r>
                      <a:r>
                        <a:rPr lang="en-US" b="1" dirty="0">
                          <a:solidFill>
                            <a:schemeClr val="tx1"/>
                          </a:solidFill>
                        </a:rPr>
                        <a:t> Hour 6:00</a:t>
                      </a:r>
                      <a:r>
                        <a:rPr lang="en-US" b="1" baseline="0" dirty="0">
                          <a:solidFill>
                            <a:schemeClr val="tx1"/>
                          </a:solidFill>
                        </a:rPr>
                        <a:t> PM</a:t>
                      </a:r>
                      <a:endParaRPr lang="en-US"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solidFill>
                            <a:schemeClr val="tx1"/>
                          </a:solidFill>
                        </a:rPr>
                        <a:t>Jesus is Crucified (Mark 15:25)</a:t>
                      </a:r>
                    </a:p>
                  </a:txBody>
                  <a:tcPr/>
                </a:tc>
                <a:tc>
                  <a:txBody>
                    <a:bodyPr/>
                    <a:lstStyle/>
                    <a:p>
                      <a:r>
                        <a:rPr lang="en-US" dirty="0">
                          <a:solidFill>
                            <a:schemeClr val="tx1"/>
                          </a:solidFill>
                        </a:rPr>
                        <a:t>Darkness in the land </a:t>
                      </a:r>
                      <a:r>
                        <a:rPr lang="en-US" sz="1800" dirty="0">
                          <a:solidFill>
                            <a:schemeClr val="tx1"/>
                          </a:solidFill>
                        </a:rPr>
                        <a:t>(Mark 15:33-34; Matthew 27:45; Luke 23:44)</a:t>
                      </a:r>
                      <a:r>
                        <a:rPr lang="en-US" dirty="0">
                          <a:solidFill>
                            <a:schemeClr val="tx1"/>
                          </a:solidFill>
                        </a:rPr>
                        <a:t> </a:t>
                      </a:r>
                    </a:p>
                  </a:txBody>
                  <a:tcPr/>
                </a:tc>
                <a:tc>
                  <a:txBody>
                    <a:bodyPr/>
                    <a:lstStyle/>
                    <a:p>
                      <a:r>
                        <a:rPr lang="en-US" dirty="0">
                          <a:solidFill>
                            <a:schemeClr val="tx1"/>
                          </a:solidFill>
                        </a:rPr>
                        <a:t>Jesus dies</a:t>
                      </a:r>
                      <a:r>
                        <a:rPr lang="en-US" baseline="0" dirty="0">
                          <a:solidFill>
                            <a:schemeClr val="tx1"/>
                          </a:solidFill>
                        </a:rPr>
                        <a:t> on the cross (Luke 23:44-46) </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dirty="0">
                          <a:solidFill>
                            <a:schemeClr val="tx1"/>
                          </a:solidFill>
                        </a:rPr>
                        <a:t>Parable of the Vineyard (Matthew 20:3-4)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Parable of the Vineyard (Matthew 20:5)</a:t>
                      </a:r>
                    </a:p>
                    <a:p>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Parable of the Vineyard (Matthew 20:5)</a:t>
                      </a:r>
                    </a:p>
                    <a:p>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dirty="0">
                          <a:solidFill>
                            <a:schemeClr val="tx1"/>
                          </a:solidFill>
                        </a:rPr>
                        <a:t>Peter Preaches at the Pentecost (Acts 2:15)</a:t>
                      </a:r>
                    </a:p>
                  </a:txBody>
                  <a:tcPr/>
                </a:tc>
                <a:tc>
                  <a:txBody>
                    <a:bodyPr/>
                    <a:lstStyle/>
                    <a:p>
                      <a:r>
                        <a:rPr lang="en-US" dirty="0">
                          <a:solidFill>
                            <a:schemeClr val="tx1"/>
                          </a:solidFill>
                        </a:rPr>
                        <a:t>Preparation for the Passover (John</a:t>
                      </a:r>
                      <a:r>
                        <a:rPr lang="en-US" baseline="0" dirty="0">
                          <a:solidFill>
                            <a:schemeClr val="tx1"/>
                          </a:solidFill>
                        </a:rPr>
                        <a:t> 19:14</a:t>
                      </a:r>
                      <a:endParaRPr lang="en-US" dirty="0">
                        <a:solidFill>
                          <a:schemeClr val="tx1"/>
                        </a:solidFill>
                      </a:endParaRPr>
                    </a:p>
                  </a:txBody>
                  <a:tcPr/>
                </a:tc>
                <a:tc>
                  <a:txBody>
                    <a:bodyPr/>
                    <a:lstStyle/>
                    <a:p>
                      <a:r>
                        <a:rPr lang="en-US" dirty="0">
                          <a:solidFill>
                            <a:schemeClr val="tx1"/>
                          </a:solidFill>
                        </a:rPr>
                        <a:t>Peter and John heal lame</a:t>
                      </a:r>
                      <a:r>
                        <a:rPr lang="en-US" baseline="0" dirty="0">
                          <a:solidFill>
                            <a:schemeClr val="tx1"/>
                          </a:solidFill>
                        </a:rPr>
                        <a:t> man at temple (Acts 3:1)</a:t>
                      </a:r>
                      <a:endParaRPr lang="en-US" dirty="0">
                        <a:solidFill>
                          <a:schemeClr val="tx1"/>
                        </a:solidFill>
                      </a:endParaRPr>
                    </a:p>
                    <a:p>
                      <a:endParaRPr lang="en-US" dirty="0">
                        <a:solidFill>
                          <a:schemeClr val="tx1"/>
                        </a:solidFill>
                      </a:endParaRPr>
                    </a:p>
                  </a:txBody>
                  <a:tcPr/>
                </a:tc>
                <a:extLst>
                  <a:ext uri="{0D108BD9-81ED-4DB2-BD59-A6C34878D82A}">
                    <a16:rowId xmlns:a16="http://schemas.microsoft.com/office/drawing/2014/main" val="10003"/>
                  </a:ext>
                </a:extLst>
              </a:tr>
              <a:tr h="370840">
                <a:tc>
                  <a:txBody>
                    <a:bodyPr/>
                    <a:lstStyle/>
                    <a:p>
                      <a:endParaRPr lang="en-US">
                        <a:solidFill>
                          <a:schemeClr val="tx1"/>
                        </a:solidFill>
                      </a:endParaRPr>
                    </a:p>
                  </a:txBody>
                  <a:tcPr/>
                </a:tc>
                <a:tc>
                  <a:txBody>
                    <a:bodyPr/>
                    <a:lstStyle/>
                    <a:p>
                      <a:r>
                        <a:rPr lang="en-US" dirty="0">
                          <a:solidFill>
                            <a:schemeClr val="tx1"/>
                          </a:solidFill>
                        </a:rPr>
                        <a:t>Jesus at Jacob’s well (John 4:9)</a:t>
                      </a:r>
                    </a:p>
                  </a:txBody>
                  <a:tcPr/>
                </a:tc>
                <a:tc>
                  <a:txBody>
                    <a:bodyPr/>
                    <a:lstStyle/>
                    <a:p>
                      <a:r>
                        <a:rPr lang="en-US" dirty="0">
                          <a:solidFill>
                            <a:schemeClr val="tx1"/>
                          </a:solidFill>
                        </a:rPr>
                        <a:t>Jesus Cries, “Why Hast Thou Forsaken Me” (Matthew 27:43; Mark 15:34)</a:t>
                      </a:r>
                    </a:p>
                  </a:txBody>
                  <a:tcPr/>
                </a:tc>
                <a:extLst>
                  <a:ext uri="{0D108BD9-81ED-4DB2-BD59-A6C34878D82A}">
                    <a16:rowId xmlns:a16="http://schemas.microsoft.com/office/drawing/2014/main" val="10004"/>
                  </a:ext>
                </a:extLst>
              </a:tr>
              <a:tr h="370840">
                <a:tc>
                  <a:txBody>
                    <a:bodyPr/>
                    <a:lstStyle/>
                    <a:p>
                      <a:endParaRPr lang="en-US">
                        <a:solidFill>
                          <a:schemeClr val="tx1"/>
                        </a:solidFill>
                      </a:endParaRPr>
                    </a:p>
                  </a:txBody>
                  <a:tcPr/>
                </a:tc>
                <a:tc>
                  <a:txBody>
                    <a:bodyPr/>
                    <a:lstStyle/>
                    <a:p>
                      <a:r>
                        <a:rPr lang="en-US" dirty="0">
                          <a:solidFill>
                            <a:schemeClr val="tx1"/>
                          </a:solidFill>
                        </a:rPr>
                        <a:t>Peter Prays on</a:t>
                      </a:r>
                      <a:r>
                        <a:rPr lang="en-US" baseline="0" dirty="0">
                          <a:solidFill>
                            <a:schemeClr val="tx1"/>
                          </a:solidFill>
                        </a:rPr>
                        <a:t> the housetop (Acts 10:9)</a:t>
                      </a:r>
                      <a:endParaRPr lang="en-US" dirty="0">
                        <a:solidFill>
                          <a:schemeClr val="tx1"/>
                        </a:solidFill>
                      </a:endParaRPr>
                    </a:p>
                  </a:txBody>
                  <a:tcPr/>
                </a:tc>
                <a:tc>
                  <a:txBody>
                    <a:bodyPr/>
                    <a:lstStyle/>
                    <a:p>
                      <a:r>
                        <a:rPr lang="en-US" sz="1800" dirty="0">
                          <a:solidFill>
                            <a:schemeClr val="tx1"/>
                          </a:solidFill>
                        </a:rPr>
                        <a:t>Cornelius fasts and prays and sees a man in bright clothing. </a:t>
                      </a:r>
                    </a:p>
                    <a:p>
                      <a:r>
                        <a:rPr lang="en-US" sz="1800" dirty="0">
                          <a:solidFill>
                            <a:schemeClr val="tx1"/>
                          </a:solidFill>
                        </a:rPr>
                        <a:t>(Acts 10:30)</a:t>
                      </a:r>
                    </a:p>
                    <a:p>
                      <a:endParaRPr lang="en-US"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627291" y="141668"/>
            <a:ext cx="7315200" cy="461665"/>
          </a:xfrm>
          <a:prstGeom prst="rect">
            <a:avLst/>
          </a:prstGeom>
          <a:noFill/>
        </p:spPr>
        <p:txBody>
          <a:bodyPr wrap="square" rtlCol="0">
            <a:spAutoFit/>
          </a:bodyPr>
          <a:lstStyle/>
          <a:p>
            <a:pPr algn="ctr"/>
            <a:r>
              <a:rPr lang="en-US" sz="2400" b="1"/>
              <a:t>Events That </a:t>
            </a:r>
            <a:r>
              <a:rPr lang="en-US" sz="2400" b="1" dirty="0"/>
              <a:t>Happened During the Hour of Prayer</a:t>
            </a:r>
          </a:p>
        </p:txBody>
      </p:sp>
    </p:spTree>
    <p:extLst>
      <p:ext uri="{BB962C8B-B14F-4D97-AF65-F5344CB8AC3E}">
        <p14:creationId xmlns:p14="http://schemas.microsoft.com/office/powerpoint/2010/main" val="341074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41819"/>
            <a:ext cx="6705600" cy="769441"/>
          </a:xfrm>
          <a:prstGeom prst="rect">
            <a:avLst/>
          </a:prstGeom>
          <a:noFill/>
        </p:spPr>
        <p:txBody>
          <a:bodyPr wrap="square" rtlCol="0">
            <a:spAutoFit/>
          </a:bodyPr>
          <a:lstStyle/>
          <a:p>
            <a:pPr algn="ctr"/>
            <a:r>
              <a:rPr lang="en-US" sz="4400" dirty="0">
                <a:solidFill>
                  <a:schemeClr val="bg2"/>
                </a:solidFill>
              </a:rPr>
              <a:t>Prayers 3 times a day</a:t>
            </a:r>
          </a:p>
        </p:txBody>
      </p:sp>
      <p:sp>
        <p:nvSpPr>
          <p:cNvPr id="6" name="TextBox 5"/>
          <p:cNvSpPr txBox="1"/>
          <p:nvPr/>
        </p:nvSpPr>
        <p:spPr>
          <a:xfrm>
            <a:off x="661116" y="1063288"/>
            <a:ext cx="4800600" cy="2554545"/>
          </a:xfrm>
          <a:prstGeom prst="rect">
            <a:avLst/>
          </a:prstGeom>
          <a:noFill/>
        </p:spPr>
        <p:txBody>
          <a:bodyPr wrap="square" rtlCol="0">
            <a:spAutoFit/>
          </a:bodyPr>
          <a:lstStyle/>
          <a:p>
            <a:r>
              <a:rPr lang="en-US" sz="3200" dirty="0">
                <a:solidFill>
                  <a:schemeClr val="bg2"/>
                </a:solidFill>
              </a:rPr>
              <a:t>“Cry unto him in your houses, yea, over all your household, both morning, mid-day, and evening.” (Alma 34:21)</a:t>
            </a:r>
          </a:p>
        </p:txBody>
      </p:sp>
      <p:sp>
        <p:nvSpPr>
          <p:cNvPr id="8" name="TextBox 7"/>
          <p:cNvSpPr txBox="1"/>
          <p:nvPr/>
        </p:nvSpPr>
        <p:spPr>
          <a:xfrm>
            <a:off x="6220497" y="1060728"/>
            <a:ext cx="5499278" cy="584775"/>
          </a:xfrm>
          <a:prstGeom prst="rect">
            <a:avLst/>
          </a:prstGeom>
          <a:noFill/>
        </p:spPr>
        <p:txBody>
          <a:bodyPr wrap="square" rtlCol="0">
            <a:spAutoFit/>
          </a:bodyPr>
          <a:lstStyle/>
          <a:p>
            <a:r>
              <a:rPr lang="en-US" sz="3200" dirty="0">
                <a:solidFill>
                  <a:schemeClr val="bg2"/>
                </a:solidFill>
              </a:rPr>
              <a:t>Daniel prayed 3 times a day</a:t>
            </a:r>
          </a:p>
        </p:txBody>
      </p:sp>
      <p:sp>
        <p:nvSpPr>
          <p:cNvPr id="9" name="TextBox 8"/>
          <p:cNvSpPr txBox="1"/>
          <p:nvPr/>
        </p:nvSpPr>
        <p:spPr>
          <a:xfrm>
            <a:off x="5215759" y="5143893"/>
            <a:ext cx="5712438" cy="1077218"/>
          </a:xfrm>
          <a:prstGeom prst="rect">
            <a:avLst/>
          </a:prstGeom>
          <a:noFill/>
        </p:spPr>
        <p:txBody>
          <a:bodyPr wrap="square" rtlCol="0">
            <a:spAutoFit/>
          </a:bodyPr>
          <a:lstStyle/>
          <a:p>
            <a:r>
              <a:rPr lang="en-US" sz="3200" dirty="0">
                <a:solidFill>
                  <a:schemeClr val="bg2"/>
                </a:solidFill>
              </a:rPr>
              <a:t>Their prayers were to be toward the temple. (Psalms 5:7)</a:t>
            </a:r>
          </a:p>
        </p:txBody>
      </p:sp>
      <p:pic>
        <p:nvPicPr>
          <p:cNvPr id="23554" name="Picture 2" descr="http://www.ziontimes.com/images/spirituality/threeprayers.jpg"/>
          <p:cNvPicPr>
            <a:picLocks noChangeAspect="1" noChangeArrowheads="1"/>
          </p:cNvPicPr>
          <p:nvPr/>
        </p:nvPicPr>
        <p:blipFill>
          <a:blip r:embed="rId2" cstate="print"/>
          <a:srcRect/>
          <a:stretch>
            <a:fillRect/>
          </a:stretch>
        </p:blipFill>
        <p:spPr bwMode="auto">
          <a:xfrm>
            <a:off x="506858" y="3798151"/>
            <a:ext cx="3445099" cy="2691484"/>
          </a:xfrm>
          <a:prstGeom prst="rect">
            <a:avLst/>
          </a:prstGeom>
          <a:noFill/>
        </p:spPr>
      </p:pic>
      <p:pic>
        <p:nvPicPr>
          <p:cNvPr id="23558" name="Picture 6" descr="https://encrypted-tbn2.gstatic.com/images?q=tbn:ANd9GcTRG8vA0xE8xxOc0uuXYfV8mJO25YySkTLpcXHoD1DVovFY80Z65w"/>
          <p:cNvPicPr>
            <a:picLocks noChangeAspect="1" noChangeArrowheads="1"/>
          </p:cNvPicPr>
          <p:nvPr/>
        </p:nvPicPr>
        <p:blipFill>
          <a:blip r:embed="rId3" cstate="print"/>
          <a:srcRect/>
          <a:stretch>
            <a:fillRect/>
          </a:stretch>
        </p:blipFill>
        <p:spPr bwMode="auto">
          <a:xfrm>
            <a:off x="8806423" y="1811324"/>
            <a:ext cx="2368224" cy="2554613"/>
          </a:xfrm>
          <a:prstGeom prst="rect">
            <a:avLst/>
          </a:prstGeom>
          <a:noFill/>
        </p:spPr>
      </p:pic>
      <p:sp>
        <p:nvSpPr>
          <p:cNvPr id="2" name="Rectangle 1"/>
          <p:cNvSpPr/>
          <p:nvPr/>
        </p:nvSpPr>
        <p:spPr>
          <a:xfrm>
            <a:off x="5561402" y="1788350"/>
            <a:ext cx="3345533" cy="2862322"/>
          </a:xfrm>
          <a:prstGeom prst="rect">
            <a:avLst/>
          </a:prstGeom>
        </p:spPr>
        <p:txBody>
          <a:bodyPr wrap="square">
            <a:spAutoFit/>
          </a:bodyPr>
          <a:lstStyle/>
          <a:p>
            <a:r>
              <a:rPr lang="en-US" i="1" dirty="0">
                <a:solidFill>
                  <a:srgbClr val="FFFF00"/>
                </a:solidFill>
                <a:latin typeface="Palatino"/>
              </a:rPr>
              <a:t>Now when Daniel knew that the writing was signed, he went into his house; and his windows being open in his chamber toward Jerusalem, he kneeled upon his knees three times a day, and prayed, and gave thanks before his God, as he did aforetime.</a:t>
            </a:r>
          </a:p>
          <a:p>
            <a:r>
              <a:rPr lang="en-US" i="1" dirty="0">
                <a:solidFill>
                  <a:srgbClr val="FFFF00"/>
                </a:solidFill>
                <a:latin typeface="Palatino"/>
              </a:rPr>
              <a:t>Daniel 6:10</a:t>
            </a:r>
            <a:endParaRPr lang="en-US" i="1" dirty="0">
              <a:solidFill>
                <a:srgbClr val="FFFF00"/>
              </a:solidFill>
            </a:endParaRPr>
          </a:p>
        </p:txBody>
      </p:sp>
    </p:spTree>
    <p:extLst>
      <p:ext uri="{BB962C8B-B14F-4D97-AF65-F5344CB8AC3E}">
        <p14:creationId xmlns:p14="http://schemas.microsoft.com/office/powerpoint/2010/main" val="25798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318" t="31111" r="24444" b="13157"/>
          <a:stretch/>
        </p:blipFill>
        <p:spPr>
          <a:xfrm>
            <a:off x="87085" y="97971"/>
            <a:ext cx="8556172" cy="6666051"/>
          </a:xfrm>
          <a:prstGeom prst="rect">
            <a:avLst/>
          </a:prstGeom>
        </p:spPr>
      </p:pic>
      <p:sp>
        <p:nvSpPr>
          <p:cNvPr id="3" name="Rectangle 2"/>
          <p:cNvSpPr/>
          <p:nvPr/>
        </p:nvSpPr>
        <p:spPr>
          <a:xfrm>
            <a:off x="8643257" y="653993"/>
            <a:ext cx="3461657" cy="6186309"/>
          </a:xfrm>
          <a:prstGeom prst="rect">
            <a:avLst/>
          </a:prstGeom>
          <a:ln>
            <a:solidFill>
              <a:schemeClr val="tx1"/>
            </a:solidFill>
          </a:ln>
        </p:spPr>
        <p:txBody>
          <a:bodyPr wrap="square">
            <a:spAutoFit/>
          </a:bodyPr>
          <a:lstStyle/>
          <a:p>
            <a:pPr fontAlgn="base"/>
            <a:r>
              <a:rPr lang="en-US" sz="1100" dirty="0">
                <a:solidFill>
                  <a:srgbClr val="333333"/>
                </a:solidFill>
              </a:rPr>
              <a:t>Did not Moses save Israel from the most powerful military force on the earth? Will not Christ save Israel from an army assembled from all nations? Was not Moses the lawgiver for Israel? Will not Christ dispense the word of the Lord from Jerusalem and the law of the Lord from Zion? Did not Moses offer the children of Israel a land of promise, flowing with milk and honey? Will not Christ establish Israel in their land of promise and supply pools of living water and the bread of life? Did not Moses live with his people, judge them, and lead them in person? Will not Christ become the Great Judge and dwell with his people?</a:t>
            </a:r>
          </a:p>
          <a:p>
            <a:pPr fontAlgn="base"/>
            <a:r>
              <a:rPr lang="en-US" sz="1100" dirty="0">
                <a:solidFill>
                  <a:srgbClr val="333333"/>
                </a:solidFill>
              </a:rPr>
              <a:t>While we don't think about Moses delivery of the children of Israel in apocalyptic terms, we should. Moses' delivery of the children of Israel is a type of Christ's delivery of Israel from a besieging army. Even the destructions which were brought upon Egypt are but a foreshadowing of the way in which his enemies will be destroyed. Indeed, the destruction of Egypt at the hand of Moses shows us how the Lord will destroy Babylon in the last days. Fortunately, he will not need his saints to fight, for he has promised 'I will fight your battles' (DC 105:14) just as he fought their battles in Moses' day (Ex. 14:14).</a:t>
            </a:r>
          </a:p>
          <a:p>
            <a:pPr fontAlgn="base"/>
            <a:r>
              <a:rPr lang="en-US" sz="1100" dirty="0"/>
              <a:t>After the plagues of Egypt are repeated upon the wicked of the last days, the saints will clearly see the connection. Then it will seem most natural to 'sing the song of Moses, the servant of God' in conjunction with 'the song of the Lamb, saying, Great and marvelous are thy works, Lord God Almighty; just and true are thy ways, thou King of saints.' (Rev. 15:3) Then will the saints understand in fullness that the prophet whom the Lord should raise up like unto Moses would be like him in so many ways. For 'it shall come to pass, that every soul, which will not hear that prophet, shall be destroyed from among the people.' (Acts 3:23, see also JS-Hist. 1:40)</a:t>
            </a:r>
            <a:endParaRPr lang="en-US" sz="1100" b="0" i="0" dirty="0">
              <a:solidFill>
                <a:srgbClr val="333333"/>
              </a:solidFill>
              <a:effectLst/>
            </a:endParaRPr>
          </a:p>
        </p:txBody>
      </p:sp>
      <p:sp>
        <p:nvSpPr>
          <p:cNvPr id="4" name="TextBox 3"/>
          <p:cNvSpPr txBox="1"/>
          <p:nvPr/>
        </p:nvSpPr>
        <p:spPr>
          <a:xfrm>
            <a:off x="9171212" y="0"/>
            <a:ext cx="2705102" cy="646331"/>
          </a:xfrm>
          <a:prstGeom prst="rect">
            <a:avLst/>
          </a:prstGeom>
          <a:noFill/>
        </p:spPr>
        <p:txBody>
          <a:bodyPr wrap="square" rtlCol="0">
            <a:spAutoFit/>
          </a:bodyPr>
          <a:lstStyle/>
          <a:p>
            <a:pPr algn="ctr"/>
            <a:r>
              <a:rPr lang="en-US" dirty="0"/>
              <a:t>Acts 3:22-23</a:t>
            </a:r>
          </a:p>
          <a:p>
            <a:pPr algn="ctr"/>
            <a:r>
              <a:rPr lang="en-US" dirty="0"/>
              <a:t> Peter Talks About Moses</a:t>
            </a:r>
          </a:p>
        </p:txBody>
      </p:sp>
    </p:spTree>
    <p:extLst>
      <p:ext uri="{BB962C8B-B14F-4D97-AF65-F5344CB8AC3E}">
        <p14:creationId xmlns:p14="http://schemas.microsoft.com/office/powerpoint/2010/main" val="3919474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3147346"/>
              </p:ext>
            </p:extLst>
          </p:nvPr>
        </p:nvGraphicFramePr>
        <p:xfrm>
          <a:off x="174173" y="108854"/>
          <a:ext cx="3799113" cy="6480996"/>
        </p:xfrm>
        <a:graphic>
          <a:graphicData uri="http://schemas.openxmlformats.org/drawingml/2006/table">
            <a:tbl>
              <a:tblPr firstRow="1" bandRow="1">
                <a:tableStyleId>{5940675A-B579-460E-94D1-54222C63F5DA}</a:tableStyleId>
              </a:tblPr>
              <a:tblGrid>
                <a:gridCol w="2590798">
                  <a:extLst>
                    <a:ext uri="{9D8B030D-6E8A-4147-A177-3AD203B41FA5}">
                      <a16:colId xmlns:a16="http://schemas.microsoft.com/office/drawing/2014/main" val="20000"/>
                    </a:ext>
                  </a:extLst>
                </a:gridCol>
                <a:gridCol w="1208315">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dirty="0">
                          <a:solidFill>
                            <a:srgbClr val="434444"/>
                          </a:solidFill>
                          <a:effectLst/>
                        </a:rPr>
                        <a:t>Kingdom to Be Restored to Israel</a:t>
                      </a:r>
                    </a:p>
                  </a:txBody>
                  <a:tcPr marL="95250" marR="95250" marT="66675" marB="66675" anchor="ctr"/>
                </a:tc>
                <a:tc>
                  <a:txBody>
                    <a:bodyPr/>
                    <a:lstStyle/>
                    <a:p>
                      <a:pPr algn="l" fontAlgn="base"/>
                      <a:r>
                        <a:rPr lang="en-US" sz="1200" dirty="0">
                          <a:solidFill>
                            <a:srgbClr val="434444"/>
                          </a:solidFill>
                          <a:effectLst/>
                        </a:rPr>
                        <a:t>1:1–8</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Mount of Olives:</a:t>
                      </a:r>
                    </a:p>
                    <a:p>
                      <a:pPr algn="l" fontAlgn="base"/>
                      <a:r>
                        <a:rPr lang="en-US" sz="1200">
                          <a:solidFill>
                            <a:srgbClr val="434444"/>
                          </a:solidFill>
                          <a:effectLst/>
                        </a:rPr>
                        <a:t>Christ Ascends to Heaven</a:t>
                      </a:r>
                    </a:p>
                  </a:txBody>
                  <a:tcPr marL="95250" marR="95250" marT="66675" marB="66675" anchor="ctr"/>
                </a:tc>
                <a:tc>
                  <a:txBody>
                    <a:bodyPr/>
                    <a:lstStyle/>
                    <a:p>
                      <a:pPr algn="l" fontAlgn="base"/>
                      <a:r>
                        <a:rPr lang="en-US" sz="1200">
                          <a:solidFill>
                            <a:srgbClr val="434444"/>
                          </a:solidFill>
                          <a:effectLst/>
                        </a:rPr>
                        <a:t>1:9–14</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Jerusalem:</a:t>
                      </a:r>
                    </a:p>
                    <a:p>
                      <a:pPr algn="l" fontAlgn="base"/>
                      <a:r>
                        <a:rPr lang="en-US" sz="1200">
                          <a:solidFill>
                            <a:srgbClr val="434444"/>
                          </a:solidFill>
                          <a:effectLst/>
                        </a:rPr>
                        <a:t>Apostles Choose Successor to Judas</a:t>
                      </a:r>
                    </a:p>
                  </a:txBody>
                  <a:tcPr marL="95250" marR="95250" marT="66675" marB="66675" anchor="ctr"/>
                </a:tc>
                <a:tc>
                  <a:txBody>
                    <a:bodyPr/>
                    <a:lstStyle/>
                    <a:p>
                      <a:pPr algn="l" fontAlgn="base"/>
                      <a:r>
                        <a:rPr lang="en-US" sz="1200">
                          <a:solidFill>
                            <a:srgbClr val="434444"/>
                          </a:solidFill>
                          <a:effectLst/>
                        </a:rPr>
                        <a:t>1:15–26</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and the Day of Pentecost</a:t>
                      </a:r>
                    </a:p>
                  </a:txBody>
                  <a:tcPr marL="95250" marR="95250" marT="66675" marB="66675" anchor="ctr"/>
                </a:tc>
                <a:tc>
                  <a:txBody>
                    <a:bodyPr/>
                    <a:lstStyle/>
                    <a:p>
                      <a:pPr algn="l" fontAlgn="base"/>
                      <a:r>
                        <a:rPr lang="en-US" sz="1200">
                          <a:solidFill>
                            <a:srgbClr val="434444"/>
                          </a:solidFill>
                          <a:effectLst/>
                        </a:rPr>
                        <a:t>2:1–21</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Peter Testifies of Jesus’ </a:t>
                      </a:r>
                      <a:r>
                        <a:rPr lang="en-US" sz="1200" u="none" strike="noStrike" dirty="0">
                          <a:solidFill>
                            <a:srgbClr val="2F393A"/>
                          </a:solidFill>
                          <a:effectLst/>
                        </a:rPr>
                        <a:t>Resurrection</a:t>
                      </a:r>
                      <a:endParaRPr lang="en-US" sz="1200" dirty="0">
                        <a:solidFill>
                          <a:srgbClr val="434444"/>
                        </a:solidFill>
                        <a:effectLst/>
                      </a:endParaRPr>
                    </a:p>
                  </a:txBody>
                  <a:tcPr marL="95250" marR="95250" marT="66675" marB="66675" anchor="ctr"/>
                </a:tc>
                <a:tc>
                  <a:txBody>
                    <a:bodyPr/>
                    <a:lstStyle/>
                    <a:p>
                      <a:pPr algn="l" fontAlgn="base"/>
                      <a:r>
                        <a:rPr lang="en-US" sz="1200" dirty="0">
                          <a:solidFill>
                            <a:srgbClr val="434444"/>
                          </a:solidFill>
                          <a:effectLst/>
                        </a:rPr>
                        <a:t>2:22–36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How to Gain Salvation</a:t>
                      </a:r>
                    </a:p>
                  </a:txBody>
                  <a:tcPr marL="95250" marR="95250" marT="66675" marB="66675" anchor="ctr"/>
                </a:tc>
                <a:tc>
                  <a:txBody>
                    <a:bodyPr/>
                    <a:lstStyle/>
                    <a:p>
                      <a:pPr algn="l" fontAlgn="base"/>
                      <a:r>
                        <a:rPr lang="en-US" sz="1200">
                          <a:solidFill>
                            <a:srgbClr val="434444"/>
                          </a:solidFill>
                          <a:effectLst/>
                        </a:rPr>
                        <a:t>2:37–40</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All Things in Common</a:t>
                      </a:r>
                    </a:p>
                  </a:txBody>
                  <a:tcPr marL="95250" marR="95250" marT="66675" marB="66675" anchor="ctr"/>
                </a:tc>
                <a:tc>
                  <a:txBody>
                    <a:bodyPr/>
                    <a:lstStyle/>
                    <a:p>
                      <a:pPr algn="l" fontAlgn="base"/>
                      <a:r>
                        <a:rPr lang="en-US" sz="1200">
                          <a:solidFill>
                            <a:srgbClr val="434444"/>
                          </a:solidFill>
                          <a:effectLst/>
                        </a:rPr>
                        <a:t>2:41–47</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dirty="0">
                          <a:solidFill>
                            <a:srgbClr val="434444"/>
                          </a:solidFill>
                          <a:effectLst/>
                        </a:rPr>
                        <a:t>Peter Heals Man Lame from Birth</a:t>
                      </a:r>
                    </a:p>
                  </a:txBody>
                  <a:tcPr marL="95250" marR="95250" marT="66675" marB="66675" anchor="ctr">
                    <a:solidFill>
                      <a:schemeClr val="accent5">
                        <a:lumMod val="40000"/>
                        <a:lumOff val="60000"/>
                      </a:schemeClr>
                    </a:solidFill>
                  </a:tcPr>
                </a:tc>
                <a:tc>
                  <a:txBody>
                    <a:bodyPr/>
                    <a:lstStyle/>
                    <a:p>
                      <a:pPr algn="l" fontAlgn="base"/>
                      <a:r>
                        <a:rPr lang="en-US" sz="1200">
                          <a:solidFill>
                            <a:srgbClr val="434444"/>
                          </a:solidFill>
                          <a:effectLst/>
                        </a:rPr>
                        <a:t>3:1–16</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Age of Restoration Is Prior to Christ’s Second Coming</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3:17–24</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The Children of the Covenant</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3:25, 26</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10"/>
                  </a:ext>
                </a:extLst>
              </a:tr>
              <a:tr h="373713">
                <a:tc>
                  <a:txBody>
                    <a:bodyPr/>
                    <a:lstStyle/>
                    <a:p>
                      <a:pPr algn="l" fontAlgn="base"/>
                      <a:r>
                        <a:rPr lang="en-US" sz="1200">
                          <a:solidFill>
                            <a:srgbClr val="434444"/>
                          </a:solidFill>
                          <a:effectLst/>
                        </a:rPr>
                        <a:t>Salvation Comes Only Through Christ</a:t>
                      </a:r>
                    </a:p>
                  </a:txBody>
                  <a:tcPr marL="95250" marR="95250" marT="66675" marB="66675" anchor="ctr"/>
                </a:tc>
                <a:tc>
                  <a:txBody>
                    <a:bodyPr/>
                    <a:lstStyle/>
                    <a:p>
                      <a:pPr algn="l" fontAlgn="base"/>
                      <a:r>
                        <a:rPr lang="en-US" sz="1200">
                          <a:solidFill>
                            <a:srgbClr val="434444"/>
                          </a:solidFill>
                          <a:effectLst/>
                        </a:rPr>
                        <a:t>4:1–12</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a:solidFill>
                            <a:srgbClr val="434444"/>
                          </a:solidFill>
                          <a:effectLst/>
                        </a:rPr>
                        <a:t>Sadducees Seek to Silence Apostles</a:t>
                      </a:r>
                    </a:p>
                  </a:txBody>
                  <a:tcPr marL="95250" marR="95250" marT="66675" marB="66675" anchor="ctr"/>
                </a:tc>
                <a:tc>
                  <a:txBody>
                    <a:bodyPr/>
                    <a:lstStyle/>
                    <a:p>
                      <a:pPr algn="l" fontAlgn="base"/>
                      <a:r>
                        <a:rPr lang="en-US" sz="1200">
                          <a:solidFill>
                            <a:srgbClr val="434444"/>
                          </a:solidFill>
                          <a:effectLst/>
                        </a:rPr>
                        <a:t>4:13–22</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Saints Glory in Testimony of Jesus</a:t>
                      </a:r>
                    </a:p>
                  </a:txBody>
                  <a:tcPr marL="95250" marR="95250" marT="66675" marB="66675" anchor="ctr"/>
                </a:tc>
                <a:tc>
                  <a:txBody>
                    <a:bodyPr/>
                    <a:lstStyle/>
                    <a:p>
                      <a:pPr algn="l" fontAlgn="base"/>
                      <a:r>
                        <a:rPr lang="en-US" sz="1200">
                          <a:solidFill>
                            <a:srgbClr val="434444"/>
                          </a:solidFill>
                          <a:effectLst/>
                        </a:rPr>
                        <a:t>4:23–31</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Saints Practice United Order</a:t>
                      </a:r>
                    </a:p>
                  </a:txBody>
                  <a:tcPr marL="95250" marR="95250" marT="66675" marB="66675" anchor="ctr"/>
                </a:tc>
                <a:tc>
                  <a:txBody>
                    <a:bodyPr/>
                    <a:lstStyle/>
                    <a:p>
                      <a:pPr algn="l" fontAlgn="base"/>
                      <a:r>
                        <a:rPr lang="en-US" sz="1200">
                          <a:solidFill>
                            <a:srgbClr val="434444"/>
                          </a:solidFill>
                          <a:effectLst/>
                        </a:rPr>
                        <a:t>4:32–37</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Fate of Deceivers</a:t>
                      </a:r>
                    </a:p>
                  </a:txBody>
                  <a:tcPr marL="95250" marR="95250" marT="66675" marB="66675" anchor="ctr"/>
                </a:tc>
                <a:tc>
                  <a:txBody>
                    <a:bodyPr/>
                    <a:lstStyle/>
                    <a:p>
                      <a:pPr algn="l" fontAlgn="base"/>
                      <a:r>
                        <a:rPr lang="en-US" sz="1200" dirty="0">
                          <a:solidFill>
                            <a:srgbClr val="434444"/>
                          </a:solidFill>
                          <a:effectLst/>
                        </a:rPr>
                        <a:t>5:1–11</a:t>
                      </a:r>
                    </a:p>
                  </a:txBody>
                  <a:tcPr marL="95250" marR="95250" marT="66675" marB="66675" anchor="ct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8749453"/>
              </p:ext>
            </p:extLst>
          </p:nvPr>
        </p:nvGraphicFramePr>
        <p:xfrm>
          <a:off x="3973286" y="108854"/>
          <a:ext cx="3799113" cy="6480996"/>
        </p:xfrm>
        <a:graphic>
          <a:graphicData uri="http://schemas.openxmlformats.org/drawingml/2006/table">
            <a:tbl>
              <a:tblPr firstRow="1" bandRow="1">
                <a:tableStyleId>{5940675A-B579-460E-94D1-54222C63F5DA}</a:tableStyleId>
              </a:tblPr>
              <a:tblGrid>
                <a:gridCol w="2754085">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a:solidFill>
                            <a:srgbClr val="434444"/>
                          </a:solidFill>
                          <a:effectLst/>
                        </a:rPr>
                        <a:t>Apostles Continue Miracles of Jesus</a:t>
                      </a:r>
                    </a:p>
                  </a:txBody>
                  <a:tcPr marL="95250" marR="95250" marT="66675" marB="66675" anchor="ctr"/>
                </a:tc>
                <a:tc>
                  <a:txBody>
                    <a:bodyPr/>
                    <a:lstStyle/>
                    <a:p>
                      <a:pPr algn="l" fontAlgn="base"/>
                      <a:r>
                        <a:rPr lang="en-US" sz="1200" dirty="0">
                          <a:solidFill>
                            <a:srgbClr val="434444"/>
                          </a:solidFill>
                          <a:effectLst/>
                        </a:rPr>
                        <a:t>5:12–16</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Angels Deliver Apostles from Prison</a:t>
                      </a:r>
                    </a:p>
                  </a:txBody>
                  <a:tcPr marL="95250" marR="95250" marT="66675" marB="66675" anchor="ctr"/>
                </a:tc>
                <a:tc>
                  <a:txBody>
                    <a:bodyPr/>
                    <a:lstStyle/>
                    <a:p>
                      <a:pPr algn="l" fontAlgn="base"/>
                      <a:r>
                        <a:rPr lang="en-US" sz="1200">
                          <a:solidFill>
                            <a:srgbClr val="434444"/>
                          </a:solidFill>
                          <a:effectLst/>
                        </a:rPr>
                        <a:t>5:17–26</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Apostles Testify of Christ</a:t>
                      </a:r>
                    </a:p>
                  </a:txBody>
                  <a:tcPr marL="95250" marR="95250" marT="66675" marB="66675" anchor="ctr"/>
                </a:tc>
                <a:tc>
                  <a:txBody>
                    <a:bodyPr/>
                    <a:lstStyle/>
                    <a:p>
                      <a:pPr algn="l" fontAlgn="base"/>
                      <a:r>
                        <a:rPr lang="en-US" sz="1200">
                          <a:solidFill>
                            <a:srgbClr val="434444"/>
                          </a:solidFill>
                          <a:effectLst/>
                        </a:rPr>
                        <a:t>5:27–32</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a:solidFill>
                            <a:srgbClr val="434444"/>
                          </a:solidFill>
                          <a:effectLst/>
                        </a:rPr>
                        <a:t>Persecution Is Not of God</a:t>
                      </a:r>
                    </a:p>
                  </a:txBody>
                  <a:tcPr marL="95250" marR="95250" marT="66675" marB="66675" anchor="ctr"/>
                </a:tc>
                <a:tc>
                  <a:txBody>
                    <a:bodyPr/>
                    <a:lstStyle/>
                    <a:p>
                      <a:pPr algn="l" fontAlgn="base"/>
                      <a:r>
                        <a:rPr lang="en-US" sz="1200">
                          <a:solidFill>
                            <a:srgbClr val="434444"/>
                          </a:solidFill>
                          <a:effectLst/>
                        </a:rPr>
                        <a:t>5:33–42</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a:solidFill>
                            <a:srgbClr val="434444"/>
                          </a:solidFill>
                          <a:effectLst/>
                        </a:rPr>
                        <a:t>Seven Chosen to Assist Apostles</a:t>
                      </a:r>
                    </a:p>
                  </a:txBody>
                  <a:tcPr marL="95250" marR="95250" marT="66675" marB="66675" anchor="ctr"/>
                </a:tc>
                <a:tc>
                  <a:txBody>
                    <a:bodyPr/>
                    <a:lstStyle/>
                    <a:p>
                      <a:pPr algn="l" fontAlgn="base"/>
                      <a:r>
                        <a:rPr lang="en-US" sz="1200">
                          <a:solidFill>
                            <a:srgbClr val="434444"/>
                          </a:solidFill>
                          <a:effectLst/>
                        </a:rPr>
                        <a:t>6:1–6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a:solidFill>
                            <a:srgbClr val="434444"/>
                          </a:solidFill>
                          <a:effectLst/>
                        </a:rPr>
                        <a:t>Stephen Transfigured Before the Sanhedrin</a:t>
                      </a:r>
                    </a:p>
                  </a:txBody>
                  <a:tcPr marL="95250" marR="95250" marT="66675" marB="66675" anchor="ctr"/>
                </a:tc>
                <a:tc>
                  <a:txBody>
                    <a:bodyPr/>
                    <a:lstStyle/>
                    <a:p>
                      <a:pPr algn="l" fontAlgn="base"/>
                      <a:r>
                        <a:rPr lang="en-US" sz="1200">
                          <a:solidFill>
                            <a:srgbClr val="434444"/>
                          </a:solidFill>
                          <a:effectLst/>
                        </a:rPr>
                        <a:t>6:7–15</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Stephen Preaches about Israel</a:t>
                      </a:r>
                    </a:p>
                  </a:txBody>
                  <a:tcPr marL="95250" marR="95250" marT="66675" marB="66675" anchor="ctr"/>
                </a:tc>
                <a:tc>
                  <a:txBody>
                    <a:bodyPr/>
                    <a:lstStyle/>
                    <a:p>
                      <a:pPr algn="l" fontAlgn="base"/>
                      <a:r>
                        <a:rPr lang="en-US" sz="1200">
                          <a:solidFill>
                            <a:srgbClr val="434444"/>
                          </a:solidFill>
                          <a:effectLst/>
                        </a:rPr>
                        <a:t>7:1–36</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u="none" strike="noStrike" dirty="0">
                          <a:solidFill>
                            <a:srgbClr val="2F393A"/>
                          </a:solidFill>
                          <a:effectLst/>
                        </a:rPr>
                        <a:t>Moses</a:t>
                      </a:r>
                      <a:r>
                        <a:rPr lang="en-US" sz="1200" dirty="0">
                          <a:solidFill>
                            <a:srgbClr val="434444"/>
                          </a:solidFill>
                          <a:effectLst/>
                        </a:rPr>
                        <a:t>—A Prototype of Christ</a:t>
                      </a:r>
                    </a:p>
                  </a:txBody>
                  <a:tcPr marL="95250" marR="95250" marT="66675" marB="66675" anchor="ctr"/>
                </a:tc>
                <a:tc>
                  <a:txBody>
                    <a:bodyPr/>
                    <a:lstStyle/>
                    <a:p>
                      <a:pPr algn="l" fontAlgn="base"/>
                      <a:r>
                        <a:rPr lang="en-US" sz="1200">
                          <a:solidFill>
                            <a:srgbClr val="434444"/>
                          </a:solidFill>
                          <a:effectLst/>
                        </a:rPr>
                        <a:t>7:37–40</a:t>
                      </a:r>
                    </a:p>
                  </a:txBody>
                  <a:tcPr marL="95250" marR="95250" marT="66675" marB="66675" anchor="ct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Stephen Testifies of Apostasy in Israel</a:t>
                      </a:r>
                    </a:p>
                  </a:txBody>
                  <a:tcPr marL="95250" marR="95250" marT="66675" marB="66675" anchor="ctr"/>
                </a:tc>
                <a:tc>
                  <a:txBody>
                    <a:bodyPr/>
                    <a:lstStyle/>
                    <a:p>
                      <a:pPr algn="l" fontAlgn="base"/>
                      <a:r>
                        <a:rPr lang="en-US" sz="1200">
                          <a:solidFill>
                            <a:srgbClr val="434444"/>
                          </a:solidFill>
                          <a:effectLst/>
                        </a:rPr>
                        <a:t>7:41–53</a:t>
                      </a:r>
                    </a:p>
                  </a:txBody>
                  <a:tcPr marL="95250" marR="95250" marT="66675" marB="66675" anchor="ct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Stephen Sees the Father and the Son</a:t>
                      </a:r>
                    </a:p>
                  </a:txBody>
                  <a:tcPr marL="95250" marR="95250" marT="66675" marB="66675" anchor="ctr"/>
                </a:tc>
                <a:tc>
                  <a:txBody>
                    <a:bodyPr/>
                    <a:lstStyle/>
                    <a:p>
                      <a:pPr algn="l" fontAlgn="base"/>
                      <a:r>
                        <a:rPr lang="en-US" sz="1200">
                          <a:solidFill>
                            <a:srgbClr val="434444"/>
                          </a:solidFill>
                          <a:effectLst/>
                        </a:rPr>
                        <a:t>7:54–60; 8:1</a:t>
                      </a:r>
                    </a:p>
                  </a:txBody>
                  <a:tcPr marL="95250" marR="95250" marT="66675" marB="66675" anchor="ctr"/>
                </a:tc>
                <a:extLst>
                  <a:ext uri="{0D108BD9-81ED-4DB2-BD59-A6C34878D82A}">
                    <a16:rowId xmlns:a16="http://schemas.microsoft.com/office/drawing/2014/main" val="10010"/>
                  </a:ext>
                </a:extLst>
              </a:tr>
              <a:tr h="373713">
                <a:tc>
                  <a:txBody>
                    <a:bodyPr/>
                    <a:lstStyle/>
                    <a:p>
                      <a:pPr algn="l" fontAlgn="base"/>
                      <a:r>
                        <a:rPr lang="en-US" sz="1200" dirty="0">
                          <a:solidFill>
                            <a:srgbClr val="434444"/>
                          </a:solidFill>
                          <a:effectLst/>
                        </a:rPr>
                        <a:t>Saul Persecutes the Church</a:t>
                      </a:r>
                    </a:p>
                  </a:txBody>
                  <a:tcPr marL="95250" marR="95250" marT="66675" marB="66675" anchor="ctr"/>
                </a:tc>
                <a:tc>
                  <a:txBody>
                    <a:bodyPr/>
                    <a:lstStyle/>
                    <a:p>
                      <a:pPr algn="l" fontAlgn="base"/>
                      <a:r>
                        <a:rPr lang="en-US" sz="1200" dirty="0">
                          <a:solidFill>
                            <a:srgbClr val="434444"/>
                          </a:solidFill>
                          <a:effectLst/>
                        </a:rPr>
                        <a:t>8:1–4</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dirty="0">
                          <a:solidFill>
                            <a:srgbClr val="434444"/>
                          </a:solidFill>
                          <a:effectLst/>
                        </a:rPr>
                        <a:t>Samaria:</a:t>
                      </a:r>
                    </a:p>
                    <a:p>
                      <a:pPr algn="l" fontAlgn="base"/>
                      <a:r>
                        <a:rPr lang="en-US" sz="1200" dirty="0">
                          <a:solidFill>
                            <a:srgbClr val="434444"/>
                          </a:solidFill>
                          <a:effectLst/>
                        </a:rPr>
                        <a:t>Philip Works Miracles, Converts Simon</a:t>
                      </a:r>
                    </a:p>
                  </a:txBody>
                  <a:tcPr marL="95250" marR="95250" marT="66675" marB="66675" anchor="ctr"/>
                </a:tc>
                <a:tc>
                  <a:txBody>
                    <a:bodyPr/>
                    <a:lstStyle/>
                    <a:p>
                      <a:pPr algn="l" fontAlgn="base"/>
                      <a:r>
                        <a:rPr lang="en-US" sz="1200">
                          <a:solidFill>
                            <a:srgbClr val="434444"/>
                          </a:solidFill>
                          <a:effectLst/>
                        </a:rPr>
                        <a:t>8:5–13</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Apostles Confer Gift of the Holy Ghost</a:t>
                      </a:r>
                    </a:p>
                  </a:txBody>
                  <a:tcPr marL="95250" marR="95250" marT="66675" marB="66675" anchor="ctr"/>
                </a:tc>
                <a:tc>
                  <a:txBody>
                    <a:bodyPr/>
                    <a:lstStyle/>
                    <a:p>
                      <a:pPr algn="l" fontAlgn="base"/>
                      <a:r>
                        <a:rPr lang="en-US" sz="1200">
                          <a:solidFill>
                            <a:srgbClr val="434444"/>
                          </a:solidFill>
                          <a:effectLst/>
                        </a:rPr>
                        <a:t>8:14–17</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Simon Seeks to Buy Gift of the Holy Ghost</a:t>
                      </a:r>
                    </a:p>
                  </a:txBody>
                  <a:tcPr marL="95250" marR="95250" marT="66675" marB="66675" anchor="ctr"/>
                </a:tc>
                <a:tc>
                  <a:txBody>
                    <a:bodyPr/>
                    <a:lstStyle/>
                    <a:p>
                      <a:pPr algn="l" fontAlgn="base"/>
                      <a:r>
                        <a:rPr lang="en-US" sz="1200">
                          <a:solidFill>
                            <a:srgbClr val="434444"/>
                          </a:solidFill>
                          <a:effectLst/>
                        </a:rPr>
                        <a:t>8:18–25</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Toward Gaza:</a:t>
                      </a:r>
                    </a:p>
                    <a:p>
                      <a:pPr algn="l" fontAlgn="base"/>
                      <a:r>
                        <a:rPr lang="en-US" sz="1200">
                          <a:solidFill>
                            <a:srgbClr val="434444"/>
                          </a:solidFill>
                          <a:effectLst/>
                        </a:rPr>
                        <a:t>Philip Preaches Christ, Baptizes Eunuch</a:t>
                      </a:r>
                    </a:p>
                  </a:txBody>
                  <a:tcPr marL="95250" marR="95250" marT="66675" marB="66675" anchor="ctr"/>
                </a:tc>
                <a:tc>
                  <a:txBody>
                    <a:bodyPr/>
                    <a:lstStyle/>
                    <a:p>
                      <a:pPr algn="l" fontAlgn="base"/>
                      <a:r>
                        <a:rPr lang="en-US" sz="1200" dirty="0">
                          <a:solidFill>
                            <a:srgbClr val="434444"/>
                          </a:solidFill>
                          <a:effectLst/>
                        </a:rPr>
                        <a:t>8:26–40</a:t>
                      </a:r>
                    </a:p>
                  </a:txBody>
                  <a:tcPr marL="95250" marR="95250" marT="66675" marB="66675" anchor="ctr"/>
                </a:tc>
                <a:extLst>
                  <a:ext uri="{0D108BD9-81ED-4DB2-BD59-A6C34878D82A}">
                    <a16:rowId xmlns:a16="http://schemas.microsoft.com/office/drawing/2014/main" val="10015"/>
                  </a:ext>
                </a:extLst>
              </a:tr>
            </a:tbl>
          </a:graphicData>
        </a:graphic>
      </p:graphicFrame>
      <p:sp>
        <p:nvSpPr>
          <p:cNvPr id="7" name="TextBox 6"/>
          <p:cNvSpPr txBox="1"/>
          <p:nvPr/>
        </p:nvSpPr>
        <p:spPr>
          <a:xfrm>
            <a:off x="8232318" y="1240972"/>
            <a:ext cx="3695702" cy="4031873"/>
          </a:xfrm>
          <a:prstGeom prst="rect">
            <a:avLst/>
          </a:prstGeom>
          <a:noFill/>
        </p:spPr>
        <p:txBody>
          <a:bodyPr wrap="square" rtlCol="0">
            <a:spAutoFit/>
          </a:bodyPr>
          <a:lstStyle/>
          <a:p>
            <a:pPr algn="ctr"/>
            <a:r>
              <a:rPr lang="en-US" sz="3200" dirty="0"/>
              <a:t>The Acts of The Apostles, Written by Luke to </a:t>
            </a:r>
            <a:r>
              <a:rPr lang="en-US" sz="3200" dirty="0" err="1"/>
              <a:t>Theophilus</a:t>
            </a:r>
            <a:r>
              <a:rPr lang="en-US" sz="3200" dirty="0"/>
              <a:t>, 61-63 AD</a:t>
            </a:r>
          </a:p>
          <a:p>
            <a:pPr algn="ctr"/>
            <a:endParaRPr lang="en-US" sz="3200" dirty="0"/>
          </a:p>
          <a:p>
            <a:pPr algn="ctr"/>
            <a:r>
              <a:rPr lang="en-US" sz="3200" dirty="0"/>
              <a:t>The Events That Occurred 33-36 AD  (1-8)</a:t>
            </a:r>
          </a:p>
        </p:txBody>
      </p:sp>
      <p:sp>
        <p:nvSpPr>
          <p:cNvPr id="8" name="TextBox 7"/>
          <p:cNvSpPr txBox="1"/>
          <p:nvPr/>
        </p:nvSpPr>
        <p:spPr>
          <a:xfrm>
            <a:off x="8322127" y="6466739"/>
            <a:ext cx="3516085" cy="246221"/>
          </a:xfrm>
          <a:prstGeom prst="rect">
            <a:avLst/>
          </a:prstGeom>
          <a:noFill/>
        </p:spPr>
        <p:txBody>
          <a:bodyPr wrap="square" rtlCol="0">
            <a:spAutoFit/>
          </a:bodyPr>
          <a:lstStyle/>
          <a:p>
            <a:r>
              <a:rPr lang="en-US" sz="1000" dirty="0"/>
              <a:t>Life and Times of Jesus Christ Section 7 Chapter 29</a:t>
            </a:r>
          </a:p>
        </p:txBody>
      </p:sp>
    </p:spTree>
    <p:extLst>
      <p:ext uri="{BB962C8B-B14F-4D97-AF65-F5344CB8AC3E}">
        <p14:creationId xmlns:p14="http://schemas.microsoft.com/office/powerpoint/2010/main" val="62681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3401"/>
            <a:ext cx="6705600" cy="769441"/>
          </a:xfrm>
          <a:prstGeom prst="rect">
            <a:avLst/>
          </a:prstGeom>
          <a:noFill/>
        </p:spPr>
        <p:txBody>
          <a:bodyPr wrap="square" rtlCol="0">
            <a:spAutoFit/>
          </a:bodyPr>
          <a:lstStyle/>
          <a:p>
            <a:pPr algn="ctr"/>
            <a:r>
              <a:rPr lang="en-US" sz="4400" dirty="0">
                <a:solidFill>
                  <a:schemeClr val="bg2"/>
                </a:solidFill>
              </a:rPr>
              <a:t>3</a:t>
            </a:r>
            <a:r>
              <a:rPr lang="en-US" sz="4400" baseline="30000" dirty="0">
                <a:solidFill>
                  <a:schemeClr val="bg2"/>
                </a:solidFill>
              </a:rPr>
              <a:t>rd</a:t>
            </a:r>
            <a:r>
              <a:rPr lang="en-US" sz="4400" dirty="0">
                <a:solidFill>
                  <a:schemeClr val="bg2"/>
                </a:solidFill>
              </a:rPr>
              <a:t> hour:</a:t>
            </a:r>
          </a:p>
        </p:txBody>
      </p:sp>
      <p:sp>
        <p:nvSpPr>
          <p:cNvPr id="7" name="TextBox 6"/>
          <p:cNvSpPr txBox="1"/>
          <p:nvPr/>
        </p:nvSpPr>
        <p:spPr>
          <a:xfrm>
            <a:off x="2133600" y="1600201"/>
            <a:ext cx="7239000" cy="2062103"/>
          </a:xfrm>
          <a:prstGeom prst="rect">
            <a:avLst/>
          </a:prstGeom>
          <a:noFill/>
        </p:spPr>
        <p:txBody>
          <a:bodyPr wrap="square" rtlCol="0">
            <a:spAutoFit/>
          </a:bodyPr>
          <a:lstStyle/>
          <a:p>
            <a:r>
              <a:rPr lang="en-US" sz="3200" dirty="0">
                <a:solidFill>
                  <a:schemeClr val="bg2"/>
                </a:solidFill>
              </a:rPr>
              <a:t>Jesus is crucified--- </a:t>
            </a:r>
            <a:r>
              <a:rPr lang="en-US" dirty="0">
                <a:solidFill>
                  <a:schemeClr val="bg2"/>
                </a:solidFill>
              </a:rPr>
              <a:t>(Mark 15:25)</a:t>
            </a:r>
          </a:p>
          <a:p>
            <a:endParaRPr lang="en-US" sz="3200" dirty="0">
              <a:solidFill>
                <a:schemeClr val="bg2"/>
              </a:solidFill>
            </a:endParaRPr>
          </a:p>
          <a:p>
            <a:r>
              <a:rPr lang="en-US" sz="3200" dirty="0">
                <a:solidFill>
                  <a:schemeClr val="bg2"/>
                </a:solidFill>
              </a:rPr>
              <a:t>Pentecost where all were filled with the Holy Ghost, (cloven tongues) </a:t>
            </a:r>
            <a:r>
              <a:rPr lang="en-US" dirty="0">
                <a:solidFill>
                  <a:schemeClr val="bg2"/>
                </a:solidFill>
              </a:rPr>
              <a:t>(Acts 2:3-4)</a:t>
            </a:r>
          </a:p>
        </p:txBody>
      </p:sp>
      <p:pic>
        <p:nvPicPr>
          <p:cNvPr id="22530" name="Picture 2" descr="https://encrypted-tbn1.gstatic.com/images?q=tbn:ANd9GcT805AtajoAmFWQYUWAw_AoMW7TCBLGGpNiKEGWoEdAJZw88A98"/>
          <p:cNvPicPr>
            <a:picLocks noChangeAspect="1" noChangeArrowheads="1"/>
          </p:cNvPicPr>
          <p:nvPr/>
        </p:nvPicPr>
        <p:blipFill>
          <a:blip r:embed="rId2" cstate="print"/>
          <a:srcRect/>
          <a:stretch>
            <a:fillRect/>
          </a:stretch>
        </p:blipFill>
        <p:spPr bwMode="auto">
          <a:xfrm>
            <a:off x="1386039" y="4049392"/>
            <a:ext cx="3226570" cy="2416814"/>
          </a:xfrm>
          <a:prstGeom prst="rect">
            <a:avLst/>
          </a:prstGeom>
          <a:noFill/>
        </p:spPr>
      </p:pic>
      <p:pic>
        <p:nvPicPr>
          <p:cNvPr id="22532" name="Picture 4" descr="https://encrypted-tbn0.gstatic.com/images?q=tbn:ANd9GcStuKPD9JyUGza2KmJmg28jQgO99Tnx8P-bislnnffJz97uHkGjkw"/>
          <p:cNvPicPr>
            <a:picLocks noChangeAspect="1" noChangeArrowheads="1"/>
          </p:cNvPicPr>
          <p:nvPr/>
        </p:nvPicPr>
        <p:blipFill>
          <a:blip r:embed="rId3" cstate="print"/>
          <a:srcRect t="10667" r="444"/>
          <a:stretch>
            <a:fillRect/>
          </a:stretch>
        </p:blipFill>
        <p:spPr bwMode="auto">
          <a:xfrm>
            <a:off x="6668702" y="3793241"/>
            <a:ext cx="2975811" cy="2670259"/>
          </a:xfrm>
          <a:prstGeom prst="rect">
            <a:avLst/>
          </a:prstGeom>
          <a:noFill/>
        </p:spPr>
      </p:pic>
      <p:grpSp>
        <p:nvGrpSpPr>
          <p:cNvPr id="8" name="Group 7"/>
          <p:cNvGrpSpPr/>
          <p:nvPr/>
        </p:nvGrpSpPr>
        <p:grpSpPr>
          <a:xfrm>
            <a:off x="9246201" y="220723"/>
            <a:ext cx="2164237" cy="2164237"/>
            <a:chOff x="8796269" y="1583011"/>
            <a:chExt cx="2164237" cy="2164237"/>
          </a:xfrm>
        </p:grpSpPr>
        <p:pic>
          <p:nvPicPr>
            <p:cNvPr id="9" name="Picture 6" descr="Image result for moving clock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269" y="1583011"/>
              <a:ext cx="2164237" cy="2164237"/>
            </a:xfrm>
            <a:prstGeom prst="ellipse">
              <a:avLst/>
            </a:prstGeom>
            <a:ln>
              <a:noFill/>
            </a:ln>
            <a:effectLst>
              <a:softEdge rad="112500"/>
            </a:effectLst>
          </p:spPr>
        </p:pic>
        <p:grpSp>
          <p:nvGrpSpPr>
            <p:cNvPr id="10" name="Group 9"/>
            <p:cNvGrpSpPr/>
            <p:nvPr/>
          </p:nvGrpSpPr>
          <p:grpSpPr>
            <a:xfrm>
              <a:off x="9291139" y="1997895"/>
              <a:ext cx="685960" cy="813127"/>
              <a:chOff x="8088086" y="2220686"/>
              <a:chExt cx="1181984" cy="1401106"/>
            </a:xfrm>
          </p:grpSpPr>
          <p:sp>
            <p:nvSpPr>
              <p:cNvPr id="11" name="Left Arrow 10"/>
              <p:cNvSpPr/>
              <p:nvPr/>
            </p:nvSpPr>
            <p:spPr>
              <a:xfrm>
                <a:off x="8088086" y="3327878"/>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4246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animEffect transition="in" filter="box(in)">
                                      <p:cBhvr>
                                        <p:cTn id="9" dur="5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box(in)">
                                      <p:cBhvr>
                                        <p:cTn id="16"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3401"/>
            <a:ext cx="6705600" cy="769441"/>
          </a:xfrm>
          <a:prstGeom prst="rect">
            <a:avLst/>
          </a:prstGeom>
          <a:noFill/>
        </p:spPr>
        <p:txBody>
          <a:bodyPr wrap="square" rtlCol="0">
            <a:spAutoFit/>
          </a:bodyPr>
          <a:lstStyle/>
          <a:p>
            <a:pPr algn="ctr"/>
            <a:r>
              <a:rPr lang="en-US" sz="4400" dirty="0">
                <a:solidFill>
                  <a:schemeClr val="bg2"/>
                </a:solidFill>
              </a:rPr>
              <a:t>6</a:t>
            </a:r>
            <a:r>
              <a:rPr lang="en-US" sz="4400" baseline="30000" dirty="0">
                <a:solidFill>
                  <a:schemeClr val="bg2"/>
                </a:solidFill>
              </a:rPr>
              <a:t>th</a:t>
            </a:r>
            <a:r>
              <a:rPr lang="en-US" sz="4400" dirty="0">
                <a:solidFill>
                  <a:schemeClr val="bg2"/>
                </a:solidFill>
              </a:rPr>
              <a:t> hour:</a:t>
            </a:r>
          </a:p>
        </p:txBody>
      </p:sp>
      <p:sp>
        <p:nvSpPr>
          <p:cNvPr id="7" name="TextBox 6"/>
          <p:cNvSpPr txBox="1"/>
          <p:nvPr/>
        </p:nvSpPr>
        <p:spPr>
          <a:xfrm>
            <a:off x="2133600" y="1600201"/>
            <a:ext cx="7848600" cy="2123658"/>
          </a:xfrm>
          <a:prstGeom prst="rect">
            <a:avLst/>
          </a:prstGeom>
          <a:noFill/>
        </p:spPr>
        <p:txBody>
          <a:bodyPr wrap="square" rtlCol="0">
            <a:spAutoFit/>
          </a:bodyPr>
          <a:lstStyle/>
          <a:p>
            <a:r>
              <a:rPr lang="en-US" sz="3200" dirty="0">
                <a:solidFill>
                  <a:schemeClr val="bg2"/>
                </a:solidFill>
              </a:rPr>
              <a:t>“Darkness over all the land” </a:t>
            </a:r>
            <a:r>
              <a:rPr lang="en-US" dirty="0">
                <a:solidFill>
                  <a:schemeClr val="bg2"/>
                </a:solidFill>
              </a:rPr>
              <a:t>(Mark 15:33-34) and (Matthew 27:45)</a:t>
            </a:r>
          </a:p>
          <a:p>
            <a:endParaRPr lang="en-US" sz="3200" dirty="0">
              <a:solidFill>
                <a:schemeClr val="bg2"/>
              </a:solidFill>
            </a:endParaRPr>
          </a:p>
          <a:p>
            <a:r>
              <a:rPr lang="en-US" sz="3200" dirty="0">
                <a:solidFill>
                  <a:schemeClr val="bg2"/>
                </a:solidFill>
              </a:rPr>
              <a:t>Peter prays on the housetop and has a vision </a:t>
            </a:r>
            <a:r>
              <a:rPr lang="en-US" dirty="0">
                <a:solidFill>
                  <a:schemeClr val="bg2"/>
                </a:solidFill>
              </a:rPr>
              <a:t>(Acts 10:9)</a:t>
            </a:r>
          </a:p>
        </p:txBody>
      </p:sp>
      <p:pic>
        <p:nvPicPr>
          <p:cNvPr id="21506" name="Picture 2" descr="http://images.sodahead.com/polls/002670443/-83574261286_xlarge.jpeg"/>
          <p:cNvPicPr>
            <a:picLocks noChangeAspect="1" noChangeArrowheads="1"/>
          </p:cNvPicPr>
          <p:nvPr/>
        </p:nvPicPr>
        <p:blipFill>
          <a:blip r:embed="rId2" cstate="print"/>
          <a:srcRect/>
          <a:stretch>
            <a:fillRect/>
          </a:stretch>
        </p:blipFill>
        <p:spPr bwMode="auto">
          <a:xfrm>
            <a:off x="1511566" y="3895523"/>
            <a:ext cx="3632735" cy="2724551"/>
          </a:xfrm>
          <a:prstGeom prst="rect">
            <a:avLst/>
          </a:prstGeom>
          <a:noFill/>
        </p:spPr>
      </p:pic>
      <p:pic>
        <p:nvPicPr>
          <p:cNvPr id="21510" name="Picture 6" descr="https://encrypted-tbn0.gstatic.com/images?q=tbn:ANd9GcRvlUb4X0MDFQVGA9c2-PJJ-KVgnuLubS7O3SE1UgnpZcjGBWApcw"/>
          <p:cNvPicPr>
            <a:picLocks noChangeAspect="1" noChangeArrowheads="1"/>
          </p:cNvPicPr>
          <p:nvPr/>
        </p:nvPicPr>
        <p:blipFill>
          <a:blip r:embed="rId3" cstate="print"/>
          <a:srcRect/>
          <a:stretch>
            <a:fillRect/>
          </a:stretch>
        </p:blipFill>
        <p:spPr bwMode="auto">
          <a:xfrm>
            <a:off x="6978315" y="3560384"/>
            <a:ext cx="2893996" cy="3135162"/>
          </a:xfrm>
          <a:prstGeom prst="rect">
            <a:avLst/>
          </a:prstGeom>
          <a:noFill/>
        </p:spPr>
      </p:pic>
      <p:grpSp>
        <p:nvGrpSpPr>
          <p:cNvPr id="8" name="Group 7"/>
          <p:cNvGrpSpPr/>
          <p:nvPr/>
        </p:nvGrpSpPr>
        <p:grpSpPr>
          <a:xfrm>
            <a:off x="9738281" y="220723"/>
            <a:ext cx="2164237" cy="2164237"/>
            <a:chOff x="8753220" y="2605393"/>
            <a:chExt cx="2164237" cy="2164237"/>
          </a:xfrm>
        </p:grpSpPr>
        <p:pic>
          <p:nvPicPr>
            <p:cNvPr id="9" name="Picture 6" descr="Image result for moving clock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220" y="2605393"/>
              <a:ext cx="2164237" cy="2164237"/>
            </a:xfrm>
            <a:prstGeom prst="ellipse">
              <a:avLst/>
            </a:prstGeom>
            <a:ln>
              <a:noFill/>
            </a:ln>
            <a:effectLst>
              <a:softEdge rad="112500"/>
            </a:effectLst>
          </p:spPr>
        </p:pic>
        <p:grpSp>
          <p:nvGrpSpPr>
            <p:cNvPr id="10" name="Group 9"/>
            <p:cNvGrpSpPr/>
            <p:nvPr/>
          </p:nvGrpSpPr>
          <p:grpSpPr>
            <a:xfrm>
              <a:off x="9723548" y="3004044"/>
              <a:ext cx="193783" cy="730829"/>
              <a:chOff x="8921727" y="2220686"/>
              <a:chExt cx="348343" cy="1401106"/>
            </a:xfrm>
          </p:grpSpPr>
          <p:sp>
            <p:nvSpPr>
              <p:cNvPr id="11" name="Left Arrow 10"/>
              <p:cNvSpPr/>
              <p:nvPr/>
            </p:nvSpPr>
            <p:spPr>
              <a:xfrm rot="5400000">
                <a:off x="8654144" y="2935992"/>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554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animEffect transition="in" filter="box(in)">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box(in)">
                                      <p:cBhvr>
                                        <p:cTn id="1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25755"/>
            <a:ext cx="6705600" cy="769441"/>
          </a:xfrm>
          <a:prstGeom prst="rect">
            <a:avLst/>
          </a:prstGeom>
          <a:noFill/>
        </p:spPr>
        <p:txBody>
          <a:bodyPr wrap="square" rtlCol="0">
            <a:spAutoFit/>
          </a:bodyPr>
          <a:lstStyle/>
          <a:p>
            <a:pPr algn="ctr"/>
            <a:r>
              <a:rPr lang="en-US" sz="4400" dirty="0">
                <a:solidFill>
                  <a:schemeClr val="bg2"/>
                </a:solidFill>
              </a:rPr>
              <a:t>9</a:t>
            </a:r>
            <a:r>
              <a:rPr lang="en-US" sz="4400" baseline="30000" dirty="0">
                <a:solidFill>
                  <a:schemeClr val="bg2"/>
                </a:solidFill>
              </a:rPr>
              <a:t>th</a:t>
            </a:r>
            <a:r>
              <a:rPr lang="en-US" sz="4400" dirty="0">
                <a:solidFill>
                  <a:schemeClr val="bg2"/>
                </a:solidFill>
              </a:rPr>
              <a:t> hour:</a:t>
            </a:r>
          </a:p>
        </p:txBody>
      </p:sp>
      <p:sp>
        <p:nvSpPr>
          <p:cNvPr id="7" name="TextBox 6"/>
          <p:cNvSpPr txBox="1"/>
          <p:nvPr/>
        </p:nvSpPr>
        <p:spPr>
          <a:xfrm>
            <a:off x="1143000" y="1023796"/>
            <a:ext cx="4953000" cy="5078313"/>
          </a:xfrm>
          <a:prstGeom prst="rect">
            <a:avLst/>
          </a:prstGeom>
          <a:noFill/>
        </p:spPr>
        <p:txBody>
          <a:bodyPr wrap="square" rtlCol="0">
            <a:spAutoFit/>
          </a:bodyPr>
          <a:lstStyle/>
          <a:p>
            <a:r>
              <a:rPr lang="en-US" sz="3200" dirty="0">
                <a:solidFill>
                  <a:schemeClr val="bg2"/>
                </a:solidFill>
              </a:rPr>
              <a:t>Jesus dies on the cross</a:t>
            </a:r>
          </a:p>
          <a:p>
            <a:r>
              <a:rPr lang="en-US" sz="3200" dirty="0">
                <a:solidFill>
                  <a:schemeClr val="bg2"/>
                </a:solidFill>
              </a:rPr>
              <a:t> </a:t>
            </a:r>
            <a:r>
              <a:rPr lang="en-US" dirty="0">
                <a:solidFill>
                  <a:schemeClr val="bg2"/>
                </a:solidFill>
              </a:rPr>
              <a:t>(Luke 23:44-46)</a:t>
            </a:r>
          </a:p>
          <a:p>
            <a:endParaRPr lang="en-US" sz="3200" dirty="0">
              <a:solidFill>
                <a:schemeClr val="bg2"/>
              </a:solidFill>
            </a:endParaRPr>
          </a:p>
          <a:p>
            <a:r>
              <a:rPr lang="en-US" sz="3200" dirty="0">
                <a:solidFill>
                  <a:schemeClr val="bg2"/>
                </a:solidFill>
              </a:rPr>
              <a:t>Peter and John go to temple and heal a lame man. </a:t>
            </a:r>
          </a:p>
          <a:p>
            <a:r>
              <a:rPr lang="en-US" dirty="0">
                <a:solidFill>
                  <a:schemeClr val="bg2"/>
                </a:solidFill>
              </a:rPr>
              <a:t>(Acts 3:1-11)</a:t>
            </a:r>
          </a:p>
          <a:p>
            <a:endParaRPr lang="en-US" sz="3200" dirty="0">
              <a:solidFill>
                <a:schemeClr val="bg2"/>
              </a:solidFill>
            </a:endParaRPr>
          </a:p>
          <a:p>
            <a:r>
              <a:rPr lang="en-US" sz="3200" dirty="0">
                <a:solidFill>
                  <a:schemeClr val="bg2"/>
                </a:solidFill>
              </a:rPr>
              <a:t>Cornelius fasts and prays and sees a man in bright clothing. </a:t>
            </a:r>
          </a:p>
          <a:p>
            <a:r>
              <a:rPr lang="en-US" dirty="0">
                <a:solidFill>
                  <a:schemeClr val="bg2"/>
                </a:solidFill>
              </a:rPr>
              <a:t>(Acts 10:30)</a:t>
            </a:r>
          </a:p>
        </p:txBody>
      </p:sp>
      <p:pic>
        <p:nvPicPr>
          <p:cNvPr id="20486" name="Picture 6" descr="http://bibleencyclopedia.com/picturesjpeg/Cornelius__comes_to_Peter.jpg"/>
          <p:cNvPicPr>
            <a:picLocks noChangeAspect="1" noChangeArrowheads="1"/>
          </p:cNvPicPr>
          <p:nvPr/>
        </p:nvPicPr>
        <p:blipFill>
          <a:blip r:embed="rId2" cstate="print"/>
          <a:srcRect/>
          <a:stretch>
            <a:fillRect/>
          </a:stretch>
        </p:blipFill>
        <p:spPr bwMode="auto">
          <a:xfrm>
            <a:off x="8382001" y="4464749"/>
            <a:ext cx="1807641" cy="2164651"/>
          </a:xfrm>
          <a:prstGeom prst="rect">
            <a:avLst/>
          </a:prstGeom>
          <a:noFill/>
        </p:spPr>
      </p:pic>
      <p:pic>
        <p:nvPicPr>
          <p:cNvPr id="8" name="Picture 7" descr="2870b.gif"/>
          <p:cNvPicPr>
            <a:picLocks noChangeAspect="1"/>
          </p:cNvPicPr>
          <p:nvPr/>
        </p:nvPicPr>
        <p:blipFill>
          <a:blip r:embed="rId3" cstate="print"/>
          <a:stretch>
            <a:fillRect/>
          </a:stretch>
        </p:blipFill>
        <p:spPr>
          <a:xfrm>
            <a:off x="8077201" y="381001"/>
            <a:ext cx="1533525" cy="2371725"/>
          </a:xfrm>
          <a:prstGeom prst="rect">
            <a:avLst/>
          </a:prstGeom>
        </p:spPr>
      </p:pic>
      <p:pic>
        <p:nvPicPr>
          <p:cNvPr id="9" name="Picture 2" descr="https://encrypted-tbn2.gstatic.com/images?q=tbn:ANd9GcRSOJIT2s7ZNEguRNAlqKXQtSTwxlnFy4v7Lc4PWZ90Z22wBgMc"/>
          <p:cNvPicPr>
            <a:picLocks noChangeAspect="1" noChangeArrowheads="1"/>
          </p:cNvPicPr>
          <p:nvPr/>
        </p:nvPicPr>
        <p:blipFill>
          <a:blip r:embed="rId4" cstate="print"/>
          <a:srcRect/>
          <a:stretch>
            <a:fillRect/>
          </a:stretch>
        </p:blipFill>
        <p:spPr bwMode="auto">
          <a:xfrm>
            <a:off x="6248401" y="2895601"/>
            <a:ext cx="1800225" cy="2543175"/>
          </a:xfrm>
          <a:prstGeom prst="rect">
            <a:avLst/>
          </a:prstGeom>
          <a:noFill/>
        </p:spPr>
      </p:pic>
      <p:grpSp>
        <p:nvGrpSpPr>
          <p:cNvPr id="10" name="Group 9"/>
          <p:cNvGrpSpPr/>
          <p:nvPr/>
        </p:nvGrpSpPr>
        <p:grpSpPr>
          <a:xfrm>
            <a:off x="9819244" y="196403"/>
            <a:ext cx="2164237" cy="2164237"/>
            <a:chOff x="6019990" y="4475830"/>
            <a:chExt cx="2164237" cy="2164237"/>
          </a:xfrm>
        </p:grpSpPr>
        <p:pic>
          <p:nvPicPr>
            <p:cNvPr id="11" name="Picture 6" descr="Image result for moving clock ha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990" y="4475830"/>
              <a:ext cx="2164237" cy="2164237"/>
            </a:xfrm>
            <a:prstGeom prst="ellipse">
              <a:avLst/>
            </a:prstGeom>
            <a:ln>
              <a:noFill/>
            </a:ln>
            <a:effectLst>
              <a:softEdge rad="112500"/>
            </a:effectLst>
          </p:spPr>
        </p:pic>
        <p:grpSp>
          <p:nvGrpSpPr>
            <p:cNvPr id="12" name="Group 11"/>
            <p:cNvGrpSpPr/>
            <p:nvPr/>
          </p:nvGrpSpPr>
          <p:grpSpPr>
            <a:xfrm>
              <a:off x="7018442" y="4850910"/>
              <a:ext cx="540263" cy="794296"/>
              <a:chOff x="8921727" y="2220686"/>
              <a:chExt cx="1034869" cy="1401106"/>
            </a:xfrm>
          </p:grpSpPr>
          <p:sp>
            <p:nvSpPr>
              <p:cNvPr id="13" name="Left Arrow 12"/>
              <p:cNvSpPr/>
              <p:nvPr/>
            </p:nvSpPr>
            <p:spPr>
              <a:xfrm rot="10800000">
                <a:off x="9046394" y="3337900"/>
                <a:ext cx="910202" cy="1882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5400000">
                <a:off x="8536510" y="2671740"/>
                <a:ext cx="1123858" cy="22175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21727" y="3273449"/>
                <a:ext cx="348343" cy="34834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031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4"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4"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4" presetClass="entr" presetSubtype="16" fill="hold" nodeType="withEffect">
                                  <p:stCondLst>
                                    <p:cond delay="0"/>
                                  </p:stCondLst>
                                  <p:childTnLst>
                                    <p:set>
                                      <p:cBhvr>
                                        <p:cTn id="28" dur="1" fill="hold">
                                          <p:stCondLst>
                                            <p:cond delay="0"/>
                                          </p:stCondLst>
                                        </p:cTn>
                                        <p:tgtEl>
                                          <p:spTgt spid="20486"/>
                                        </p:tgtEl>
                                        <p:attrNameLst>
                                          <p:attrName>style.visibility</p:attrName>
                                        </p:attrNameLst>
                                      </p:cBhvr>
                                      <p:to>
                                        <p:strVal val="visible"/>
                                      </p:to>
                                    </p:set>
                                    <p:animEffect transition="in" filter="box(in)">
                                      <p:cBhvr>
                                        <p:cTn id="29"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1"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2549" y="1"/>
            <a:ext cx="11706131" cy="3970318"/>
          </a:xfrm>
          <a:prstGeom prst="rect">
            <a:avLst/>
          </a:prstGeom>
          <a:noFill/>
        </p:spPr>
        <p:txBody>
          <a:bodyPr wrap="square" rtlCol="0">
            <a:spAutoFit/>
          </a:bodyPr>
          <a:lstStyle/>
          <a:p>
            <a:r>
              <a:rPr lang="en-US" sz="2800" b="1" dirty="0">
                <a:solidFill>
                  <a:schemeClr val="bg2"/>
                </a:solidFill>
              </a:rPr>
              <a:t>Ninth Hour</a:t>
            </a:r>
            <a:r>
              <a:rPr lang="en-US" sz="2800" dirty="0">
                <a:solidFill>
                  <a:schemeClr val="bg2"/>
                </a:solidFill>
              </a:rPr>
              <a:t>: A fixed time of prayer is a fixed time of prayer of the Divine Office of almost all the traditional Christian liturgies. It consists mainly of psalms and is said around 3 p.m. Its name comes from Latin and refers to the ninth hour of the day after dawn.</a:t>
            </a:r>
          </a:p>
          <a:p>
            <a:endParaRPr lang="en-US" sz="2800" dirty="0">
              <a:solidFill>
                <a:schemeClr val="bg2"/>
              </a:solidFill>
            </a:endParaRPr>
          </a:p>
          <a:p>
            <a:r>
              <a:rPr lang="en-US" sz="2800" dirty="0">
                <a:solidFill>
                  <a:schemeClr val="bg2"/>
                </a:solidFill>
              </a:rPr>
              <a:t>This hour is now described more generally as the "midafternoon prayer" and may be said whenever convenient during the day, or omitted entirely. However, bishops and priests are still expected to recite the full sequence of hours, as closely as possible to the traditional time of day.</a:t>
            </a:r>
          </a:p>
        </p:txBody>
      </p:sp>
      <p:pic>
        <p:nvPicPr>
          <p:cNvPr id="19458" name="Picture 2" descr="https://encrypted-tbn3.gstatic.com/images?q=tbn:ANd9GcSPkkfj9HY0MMKhMBqgDOHHXrtZUMU6Ib7kp9-4dZ9eoUjDcZzt"/>
          <p:cNvPicPr>
            <a:picLocks noChangeAspect="1" noChangeArrowheads="1"/>
          </p:cNvPicPr>
          <p:nvPr/>
        </p:nvPicPr>
        <p:blipFill>
          <a:blip r:embed="rId2" cstate="print"/>
          <a:srcRect/>
          <a:stretch>
            <a:fillRect/>
          </a:stretch>
        </p:blipFill>
        <p:spPr bwMode="auto">
          <a:xfrm>
            <a:off x="2387852" y="4237777"/>
            <a:ext cx="1619250" cy="1619250"/>
          </a:xfrm>
          <a:prstGeom prst="rect">
            <a:avLst/>
          </a:prstGeom>
          <a:noFill/>
        </p:spPr>
      </p:pic>
      <p:pic>
        <p:nvPicPr>
          <p:cNvPr id="6" name="Picture 5" descr="ninth hour prayer.jpg"/>
          <p:cNvPicPr>
            <a:picLocks noChangeAspect="1"/>
          </p:cNvPicPr>
          <p:nvPr/>
        </p:nvPicPr>
        <p:blipFill>
          <a:blip r:embed="rId3" cstate="print"/>
          <a:stretch>
            <a:fillRect/>
          </a:stretch>
        </p:blipFill>
        <p:spPr>
          <a:xfrm>
            <a:off x="6228784" y="4061234"/>
            <a:ext cx="3715316" cy="2606266"/>
          </a:xfrm>
          <a:prstGeom prst="rect">
            <a:avLst/>
          </a:prstGeom>
        </p:spPr>
      </p:pic>
    </p:spTree>
    <p:extLst>
      <p:ext uri="{BB962C8B-B14F-4D97-AF65-F5344CB8AC3E}">
        <p14:creationId xmlns:p14="http://schemas.microsoft.com/office/powerpoint/2010/main" val="6962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animEffect transition="in" filter="box(in)">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43200" y="0"/>
            <a:ext cx="6705600" cy="769441"/>
          </a:xfrm>
          <a:prstGeom prst="rect">
            <a:avLst/>
          </a:prstGeom>
          <a:noFill/>
        </p:spPr>
        <p:txBody>
          <a:bodyPr wrap="square" rtlCol="0">
            <a:spAutoFit/>
          </a:bodyPr>
          <a:lstStyle/>
          <a:p>
            <a:pPr algn="ctr"/>
            <a:r>
              <a:rPr lang="en-US" sz="4400" dirty="0">
                <a:solidFill>
                  <a:schemeClr val="bg2"/>
                </a:solidFill>
              </a:rPr>
              <a:t>Hours of Prayer</a:t>
            </a:r>
          </a:p>
        </p:txBody>
      </p:sp>
      <p:sp>
        <p:nvSpPr>
          <p:cNvPr id="7" name="TextBox 6"/>
          <p:cNvSpPr txBox="1"/>
          <p:nvPr/>
        </p:nvSpPr>
        <p:spPr>
          <a:xfrm>
            <a:off x="683537" y="742028"/>
            <a:ext cx="10824927" cy="1815882"/>
          </a:xfrm>
          <a:prstGeom prst="rect">
            <a:avLst/>
          </a:prstGeom>
          <a:noFill/>
        </p:spPr>
        <p:txBody>
          <a:bodyPr wrap="square" rtlCol="0">
            <a:spAutoFit/>
          </a:bodyPr>
          <a:lstStyle/>
          <a:p>
            <a:r>
              <a:rPr lang="en-US" sz="2800" dirty="0">
                <a:solidFill>
                  <a:schemeClr val="bg2"/>
                </a:solidFill>
              </a:rPr>
              <a:t>These Prayers were a  vital part of one’s spiritual value system.</a:t>
            </a:r>
          </a:p>
          <a:p>
            <a:r>
              <a:rPr lang="en-US" sz="2800" dirty="0">
                <a:solidFill>
                  <a:schemeClr val="bg2"/>
                </a:solidFill>
              </a:rPr>
              <a:t>They would have had the same “order of service” for their prayers. </a:t>
            </a:r>
          </a:p>
          <a:p>
            <a:endParaRPr lang="en-US" sz="2800" dirty="0">
              <a:solidFill>
                <a:schemeClr val="bg2"/>
              </a:solidFill>
            </a:endParaRPr>
          </a:p>
          <a:p>
            <a:r>
              <a:rPr lang="en-US" sz="2800" dirty="0">
                <a:solidFill>
                  <a:schemeClr val="bg2"/>
                </a:solidFill>
              </a:rPr>
              <a:t>One such prayer is found in Psalm 5 and 117:</a:t>
            </a:r>
          </a:p>
        </p:txBody>
      </p:sp>
      <p:pic>
        <p:nvPicPr>
          <p:cNvPr id="6" name="Picture 4" descr="https://encrypted-tbn2.gstatic.com/images?q=tbn:ANd9GcQzcsFCfrWQIk7sLmp3QhjLcvJeAQvItaU82G2VEhlab9e3Al0C"/>
          <p:cNvPicPr>
            <a:picLocks noChangeAspect="1" noChangeArrowheads="1"/>
          </p:cNvPicPr>
          <p:nvPr/>
        </p:nvPicPr>
        <p:blipFill>
          <a:blip r:embed="rId2" cstate="print"/>
          <a:srcRect/>
          <a:stretch>
            <a:fillRect/>
          </a:stretch>
        </p:blipFill>
        <p:spPr bwMode="auto">
          <a:xfrm>
            <a:off x="6977204" y="4429903"/>
            <a:ext cx="2986802" cy="2237220"/>
          </a:xfrm>
          <a:prstGeom prst="rect">
            <a:avLst/>
          </a:prstGeom>
          <a:noFill/>
        </p:spPr>
      </p:pic>
      <p:pic>
        <p:nvPicPr>
          <p:cNvPr id="18434" name="Picture 2" descr="http://mormonsbelieve.org/files/2012/11/mormon-prayer3.jpg"/>
          <p:cNvPicPr>
            <a:picLocks noChangeAspect="1" noChangeArrowheads="1"/>
          </p:cNvPicPr>
          <p:nvPr/>
        </p:nvPicPr>
        <p:blipFill>
          <a:blip r:embed="rId3" cstate="print"/>
          <a:srcRect/>
          <a:stretch>
            <a:fillRect/>
          </a:stretch>
        </p:blipFill>
        <p:spPr bwMode="auto">
          <a:xfrm>
            <a:off x="2133600" y="4114800"/>
            <a:ext cx="3048000" cy="2437416"/>
          </a:xfrm>
          <a:prstGeom prst="rect">
            <a:avLst/>
          </a:prstGeom>
          <a:noFill/>
        </p:spPr>
      </p:pic>
      <p:sp>
        <p:nvSpPr>
          <p:cNvPr id="2" name="Rectangle 1"/>
          <p:cNvSpPr/>
          <p:nvPr/>
        </p:nvSpPr>
        <p:spPr>
          <a:xfrm>
            <a:off x="2743200" y="2736190"/>
            <a:ext cx="2120306" cy="1200329"/>
          </a:xfrm>
          <a:prstGeom prst="rect">
            <a:avLst/>
          </a:prstGeom>
        </p:spPr>
        <p:txBody>
          <a:bodyPr wrap="square">
            <a:spAutoFit/>
          </a:bodyPr>
          <a:lstStyle/>
          <a:p>
            <a:r>
              <a:rPr lang="en-US" i="1" dirty="0">
                <a:solidFill>
                  <a:srgbClr val="FFFF00"/>
                </a:solidFill>
                <a:latin typeface="Palatino"/>
              </a:rPr>
              <a:t>Give ear to my words, O </a:t>
            </a:r>
            <a:r>
              <a:rPr lang="en-US" i="1" cap="small" dirty="0">
                <a:solidFill>
                  <a:srgbClr val="FFFF00"/>
                </a:solidFill>
                <a:latin typeface="Palatino"/>
              </a:rPr>
              <a:t>Lord</a:t>
            </a:r>
            <a:r>
              <a:rPr lang="en-US" i="1" dirty="0">
                <a:solidFill>
                  <a:srgbClr val="FFFF00"/>
                </a:solidFill>
                <a:latin typeface="Palatino"/>
              </a:rPr>
              <a:t>, consider my meditation…</a:t>
            </a:r>
            <a:endParaRPr lang="en-US" i="1" dirty="0">
              <a:solidFill>
                <a:srgbClr val="FFFF00"/>
              </a:solidFill>
            </a:endParaRPr>
          </a:p>
        </p:txBody>
      </p:sp>
      <p:sp>
        <p:nvSpPr>
          <p:cNvPr id="3" name="Rectangle 2"/>
          <p:cNvSpPr/>
          <p:nvPr/>
        </p:nvSpPr>
        <p:spPr>
          <a:xfrm>
            <a:off x="7451002" y="2596167"/>
            <a:ext cx="2471596" cy="1754326"/>
          </a:xfrm>
          <a:prstGeom prst="rect">
            <a:avLst/>
          </a:prstGeom>
        </p:spPr>
        <p:txBody>
          <a:bodyPr wrap="square">
            <a:spAutoFit/>
          </a:bodyPr>
          <a:lstStyle/>
          <a:p>
            <a:r>
              <a:rPr lang="en-US" i="1" dirty="0">
                <a:solidFill>
                  <a:srgbClr val="FFFF00"/>
                </a:solidFill>
                <a:latin typeface="Palatino"/>
              </a:rPr>
              <a:t>Hear the right, O </a:t>
            </a:r>
            <a:r>
              <a:rPr lang="en-US" i="1" cap="small" dirty="0">
                <a:solidFill>
                  <a:srgbClr val="FFFF00"/>
                </a:solidFill>
                <a:latin typeface="Palatino"/>
              </a:rPr>
              <a:t>Lord</a:t>
            </a:r>
            <a:r>
              <a:rPr lang="en-US" i="1" dirty="0">
                <a:solidFill>
                  <a:srgbClr val="FFFF00"/>
                </a:solidFill>
                <a:latin typeface="Palatino"/>
              </a:rPr>
              <a:t>, attend unto my cry, give ear unto my prayer, that </a:t>
            </a:r>
            <a:r>
              <a:rPr lang="en-US" i="1" dirty="0" err="1">
                <a:solidFill>
                  <a:srgbClr val="FFFF00"/>
                </a:solidFill>
                <a:latin typeface="Palatino"/>
              </a:rPr>
              <a:t>goeth</a:t>
            </a:r>
            <a:r>
              <a:rPr lang="en-US" i="1" dirty="0">
                <a:solidFill>
                  <a:srgbClr val="FFFF00"/>
                </a:solidFill>
                <a:latin typeface="Palatino"/>
              </a:rPr>
              <a:t> not out of feigned lips…</a:t>
            </a:r>
            <a:endParaRPr lang="en-US" i="1" dirty="0">
              <a:solidFill>
                <a:srgbClr val="FFFF00"/>
              </a:solidFill>
            </a:endParaRPr>
          </a:p>
        </p:txBody>
      </p:sp>
    </p:spTree>
    <p:extLst>
      <p:ext uri="{BB962C8B-B14F-4D97-AF65-F5344CB8AC3E}">
        <p14:creationId xmlns:p14="http://schemas.microsoft.com/office/powerpoint/2010/main" val="26223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4732</Words>
  <Application>Microsoft Office PowerPoint</Application>
  <PresentationFormat>Widescreen</PresentationFormat>
  <Paragraphs>343</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Calibri</vt:lpstr>
      <vt:lpstr>Nyala</vt:lpstr>
      <vt:lpstr>helvetica</vt:lpstr>
      <vt:lpstr>Palatino</vt:lpstr>
      <vt:lpstr>Open Sans</vt:lpstr>
      <vt:lpstr>Colonna MT</vt:lpstr>
      <vt:lpstr>Arial</vt:lpstr>
      <vt:lpstr>Arial</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2016-11-05T17:02:35Z</dcterms:created>
  <dcterms:modified xsi:type="dcterms:W3CDTF">2020-09-01T16:15:52Z</dcterms:modified>
</cp:coreProperties>
</file>