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70" r:id="rId11"/>
    <p:sldId id="271" r:id="rId12"/>
    <p:sldId id="272" r:id="rId13"/>
    <p:sldId id="273" r:id="rId14"/>
    <p:sldId id="274" r:id="rId15"/>
    <p:sldId id="275" r:id="rId16"/>
    <p:sldId id="276" r:id="rId17"/>
    <p:sldId id="277" r:id="rId18"/>
    <p:sldId id="260" r:id="rId19"/>
    <p:sldId id="257" r:id="rId20"/>
    <p:sldId id="269" r:id="rId21"/>
  </p:sldIdLst>
  <p:sldSz cx="12192000" cy="6858000"/>
  <p:notesSz cx="6858000" cy="9144000"/>
  <p:embeddedFontLst>
    <p:embeddedFont>
      <p:font typeface="Gill Sans MT" panose="020B0502020104020203"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Palatino"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23F9C0-FB80-4F03-8487-EEBDE95D0B19}"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23128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3F9C0-FB80-4F03-8487-EEBDE95D0B19}"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92346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3F9C0-FB80-4F03-8487-EEBDE95D0B19}"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7509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3F9C0-FB80-4F03-8487-EEBDE95D0B19}"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292377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3F9C0-FB80-4F03-8487-EEBDE95D0B19}"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322434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23F9C0-FB80-4F03-8487-EEBDE95D0B19}"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349149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23F9C0-FB80-4F03-8487-EEBDE95D0B19}"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301752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23F9C0-FB80-4F03-8487-EEBDE95D0B19}"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298730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3F9C0-FB80-4F03-8487-EEBDE95D0B19}"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85977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3F9C0-FB80-4F03-8487-EEBDE95D0B19}"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209065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3F9C0-FB80-4F03-8487-EEBDE95D0B19}"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A9CB9-7FC3-4C29-84A0-4732DF6EA83E}" type="slidenum">
              <a:rPr lang="en-US" smtClean="0"/>
              <a:t>‹#›</a:t>
            </a:fld>
            <a:endParaRPr lang="en-US"/>
          </a:p>
        </p:txBody>
      </p:sp>
    </p:spTree>
    <p:extLst>
      <p:ext uri="{BB962C8B-B14F-4D97-AF65-F5344CB8AC3E}">
        <p14:creationId xmlns:p14="http://schemas.microsoft.com/office/powerpoint/2010/main" val="119054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anose="020B0502020104020203" pitchFamily="34" charset="0"/>
              </a:defRPr>
            </a:lvl1pPr>
          </a:lstStyle>
          <a:p>
            <a:fld id="{BB23F9C0-FB80-4F03-8487-EEBDE95D0B19}" type="datetimeFigureOut">
              <a:rPr lang="en-US" smtClean="0"/>
              <a:pPr/>
              <a:t>10/20/2020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anose="020B0502020104020203" pitchFamily="34" charset="0"/>
              </a:defRPr>
            </a:lvl1pPr>
          </a:lstStyle>
          <a:p>
            <a:fld id="{CD1A9CB9-7FC3-4C29-84A0-4732DF6EA83E}" type="slidenum">
              <a:rPr lang="en-US" smtClean="0"/>
              <a:pPr/>
              <a:t>‹#›</a:t>
            </a:fld>
            <a:endParaRPr lang="en-US" dirty="0"/>
          </a:p>
        </p:txBody>
      </p:sp>
    </p:spTree>
    <p:extLst>
      <p:ext uri="{BB962C8B-B14F-4D97-AF65-F5344CB8AC3E}">
        <p14:creationId xmlns:p14="http://schemas.microsoft.com/office/powerpoint/2010/main" val="2857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D7B91A-D2CB-4597-92CA-864479F49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578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The Righteous Who Lived and Died</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133:54-55</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7225015" y="4805198"/>
            <a:ext cx="4725908" cy="1661993"/>
          </a:xfrm>
          <a:prstGeom prst="rect">
            <a:avLst/>
          </a:prstGeom>
        </p:spPr>
        <p:txBody>
          <a:bodyPr wrap="square">
            <a:spAutoFit/>
          </a:bodyPr>
          <a:lstStyle/>
          <a:p>
            <a:pPr fontAlgn="base"/>
            <a:r>
              <a:rPr lang="en-US" dirty="0">
                <a:solidFill>
                  <a:schemeClr val="bg1"/>
                </a:solidFill>
                <a:latin typeface="Gill Sans MT" panose="020B0502020104020203" pitchFamily="34" charset="0"/>
              </a:rPr>
              <a:t>“Enoch, Moses, and Elijah—translated beings—did not taste of death. “Nonetheless (they)died that they might be resurrected with Christ. Their death and resurrection must have been a change that occurred in the twinkling of an eye.”</a:t>
            </a:r>
          </a:p>
          <a:p>
            <a:pPr fontAlgn="base"/>
            <a:r>
              <a:rPr lang="en-US" sz="1200" dirty="0">
                <a:solidFill>
                  <a:schemeClr val="bg1"/>
                </a:solidFill>
                <a:latin typeface="Gill Sans MT" panose="020B0502020104020203" pitchFamily="34" charset="0"/>
              </a:rPr>
              <a:t>McConkie and </a:t>
            </a:r>
            <a:r>
              <a:rPr lang="en-US" sz="1200" dirty="0" err="1">
                <a:solidFill>
                  <a:schemeClr val="bg1"/>
                </a:solidFill>
                <a:latin typeface="Gill Sans MT" panose="020B0502020104020203" pitchFamily="34" charset="0"/>
              </a:rPr>
              <a:t>Ostler</a:t>
            </a:r>
            <a:endParaRPr lang="en-US" sz="1200" dirty="0">
              <a:solidFill>
                <a:schemeClr val="bg1"/>
              </a:solidFill>
              <a:latin typeface="Gill Sans MT" panose="020B0502020104020203" pitchFamily="34" charset="0"/>
            </a:endParaRPr>
          </a:p>
        </p:txBody>
      </p:sp>
      <p:sp>
        <p:nvSpPr>
          <p:cNvPr id="3" name="Rectangle 2"/>
          <p:cNvSpPr/>
          <p:nvPr/>
        </p:nvSpPr>
        <p:spPr>
          <a:xfrm>
            <a:off x="168998" y="981425"/>
            <a:ext cx="4909996" cy="3693319"/>
          </a:xfrm>
          <a:prstGeom prst="rect">
            <a:avLst/>
          </a:prstGeom>
        </p:spPr>
        <p:txBody>
          <a:bodyPr wrap="square">
            <a:spAutoFit/>
          </a:bodyPr>
          <a:lstStyle/>
          <a:p>
            <a:r>
              <a:rPr lang="en-US" dirty="0">
                <a:solidFill>
                  <a:schemeClr val="bg1"/>
                </a:solidFill>
                <a:latin typeface="Gill Sans MT" panose="020B0502020104020203" pitchFamily="34" charset="0"/>
              </a:rPr>
              <a:t>The righteous who lived before Jesus Christ and have already been resurrected will come with Him in His glory.</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The righteous who lived and died after Jesus Christ will be resurrected and come forth to join the Savior and those with Him. </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This includes our righteous family members who have died. </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The righteous who still live on the earth will be “caught up” to meet the Savior.</a:t>
            </a:r>
            <a:endParaRPr lang="en-US" sz="1200" dirty="0">
              <a:solidFill>
                <a:schemeClr val="bg1"/>
              </a:solidFill>
              <a:latin typeface="Gill Sans MT" panose="020B0502020104020203" pitchFamily="34" charset="0"/>
            </a:endParaRPr>
          </a:p>
        </p:txBody>
      </p:sp>
      <p:sp>
        <p:nvSpPr>
          <p:cNvPr id="6" name="Rectangle 5"/>
          <p:cNvSpPr/>
          <p:nvPr/>
        </p:nvSpPr>
        <p:spPr>
          <a:xfrm>
            <a:off x="168998" y="4802899"/>
            <a:ext cx="4258147" cy="1261884"/>
          </a:xfrm>
          <a:prstGeom prst="rect">
            <a:avLst/>
          </a:prstGeom>
        </p:spPr>
        <p:txBody>
          <a:bodyPr wrap="square">
            <a:spAutoFit/>
          </a:bodyPr>
          <a:lstStyle/>
          <a:p>
            <a:r>
              <a:rPr lang="en-US" sz="1600" i="1" dirty="0">
                <a:solidFill>
                  <a:srgbClr val="FFFF00"/>
                </a:solidFill>
                <a:latin typeface="Gill Sans MT" panose="020B0502020104020203" pitchFamily="34" charset="0"/>
              </a:rPr>
              <a:t>Wherefore, children shall grow up until they become old; old men shall die; but they shall not sleep in the dust, but they shall be changed in the twinkling of an eye.</a:t>
            </a:r>
          </a:p>
          <a:p>
            <a:r>
              <a:rPr lang="en-US" sz="1200" i="1" dirty="0">
                <a:solidFill>
                  <a:srgbClr val="FFFF00"/>
                </a:solidFill>
                <a:latin typeface="Gill Sans MT" panose="020B0502020104020203" pitchFamily="34" charset="0"/>
              </a:rPr>
              <a:t>D&amp;C 63:51</a:t>
            </a:r>
          </a:p>
        </p:txBody>
      </p:sp>
      <p:sp>
        <p:nvSpPr>
          <p:cNvPr id="7" name="Rectangle 6"/>
          <p:cNvSpPr/>
          <p:nvPr/>
        </p:nvSpPr>
        <p:spPr>
          <a:xfrm>
            <a:off x="8338242" y="1275901"/>
            <a:ext cx="3853758" cy="1384995"/>
          </a:xfrm>
          <a:prstGeom prst="rect">
            <a:avLst/>
          </a:prstGeom>
        </p:spPr>
        <p:txBody>
          <a:bodyPr wrap="square">
            <a:spAutoFit/>
          </a:bodyPr>
          <a:lstStyle/>
          <a:p>
            <a:r>
              <a:rPr lang="en-US" i="1" dirty="0">
                <a:solidFill>
                  <a:srgbClr val="FFFF00"/>
                </a:solidFill>
                <a:latin typeface="Gill Sans MT" panose="020B0502020104020203" pitchFamily="34" charset="0"/>
              </a:rPr>
              <a:t>Then we which are alive and remain shall be caught up together with them in the clouds, to meet the Lord in the air: and so shall we ever be with the Lord. </a:t>
            </a:r>
          </a:p>
          <a:p>
            <a:r>
              <a:rPr lang="en-US" sz="1200" i="1" dirty="0">
                <a:solidFill>
                  <a:srgbClr val="FFFF00"/>
                </a:solidFill>
                <a:latin typeface="Gill Sans MT" panose="020B0502020104020203" pitchFamily="34" charset="0"/>
              </a:rPr>
              <a:t>1 Thessalonian 4:7</a:t>
            </a:r>
          </a:p>
        </p:txBody>
      </p:sp>
      <p:pic>
        <p:nvPicPr>
          <p:cNvPr id="12290" name="Picture 2" descr="http://www.deeprootsathome.com/wp-content/uploads/2012/12/proph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850" y="1034035"/>
            <a:ext cx="2398642" cy="299830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crystalinks.com/eno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3101" y="2618000"/>
            <a:ext cx="1611885" cy="211387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urantiabook-intro.org/images/forJesusPage/Jesus-w-people.jpg"/>
          <p:cNvPicPr>
            <a:picLocks noChangeAspect="1" noChangeArrowheads="1"/>
          </p:cNvPicPr>
          <p:nvPr/>
        </p:nvPicPr>
        <p:blipFill rotWithShape="1">
          <a:blip r:embed="rId5">
            <a:extLst>
              <a:ext uri="{28A0092B-C50C-407E-A947-70E740481C1C}">
                <a14:useLocalDpi xmlns:a14="http://schemas.microsoft.com/office/drawing/2010/main" val="0"/>
              </a:ext>
            </a:extLst>
          </a:blip>
          <a:srcRect l="4667" t="5138" r="8094" b="13136"/>
          <a:stretch/>
        </p:blipFill>
        <p:spPr bwMode="auto">
          <a:xfrm>
            <a:off x="4338710" y="4674744"/>
            <a:ext cx="2645229"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2292"/>
                                        </p:tgtEl>
                                        <p:attrNameLst>
                                          <p:attrName>style.visibility</p:attrName>
                                        </p:attrNameLst>
                                      </p:cBhvr>
                                      <p:to>
                                        <p:strVal val="visible"/>
                                      </p:to>
                                    </p:set>
                                    <p:animEffect transition="in" filter="fade">
                                      <p:cBhvr>
                                        <p:cTn id="29" dur="500"/>
                                        <p:tgtEl>
                                          <p:spTgt spid="122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fade">
                                      <p:cBhvr>
                                        <p:cTn id="34" dur="500"/>
                                        <p:tgtEl>
                                          <p:spTgt spid="1229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Graves Open</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133:56  </a:t>
            </a:r>
            <a:r>
              <a:rPr lang="en-US" sz="1200" b="0" i="0" dirty="0">
                <a:solidFill>
                  <a:schemeClr val="bg1"/>
                </a:solidFill>
                <a:effectLst/>
                <a:latin typeface="Open Sans"/>
              </a:rPr>
              <a:t>McConkie and </a:t>
            </a:r>
            <a:r>
              <a:rPr lang="en-US" sz="1200" b="0" i="0" dirty="0" err="1">
                <a:solidFill>
                  <a:schemeClr val="bg1"/>
                </a:solidFill>
                <a:effectLst/>
                <a:latin typeface="Open Sans"/>
              </a:rPr>
              <a:t>Ostler</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8910205" y="1212258"/>
            <a:ext cx="2989538" cy="1754326"/>
          </a:xfrm>
          <a:prstGeom prst="rect">
            <a:avLst/>
          </a:prstGeom>
        </p:spPr>
        <p:txBody>
          <a:bodyPr wrap="square">
            <a:spAutoFit/>
          </a:bodyPr>
          <a:lstStyle/>
          <a:p>
            <a:pPr fontAlgn="base"/>
            <a:r>
              <a:rPr lang="en-US" dirty="0">
                <a:solidFill>
                  <a:schemeClr val="bg1"/>
                </a:solidFill>
                <a:latin typeface="Gill Sans MT" panose="020B0502020104020203" pitchFamily="34" charset="0"/>
              </a:rPr>
              <a:t>“Those in Mount Zion, or the Jerusalem of old, will b called forth, first and then those in the New Jerusalem, each when He makes His appearance to them.”</a:t>
            </a:r>
            <a:endParaRPr lang="en-US" sz="1200" dirty="0">
              <a:solidFill>
                <a:schemeClr val="bg1"/>
              </a:solidFill>
              <a:latin typeface="Gill Sans MT" panose="020B0502020104020203" pitchFamily="34" charset="0"/>
            </a:endParaRPr>
          </a:p>
        </p:txBody>
      </p:sp>
      <p:sp>
        <p:nvSpPr>
          <p:cNvPr id="3" name="Rectangle 2"/>
          <p:cNvSpPr/>
          <p:nvPr/>
        </p:nvSpPr>
        <p:spPr>
          <a:xfrm>
            <a:off x="168998" y="981425"/>
            <a:ext cx="4909996" cy="1200329"/>
          </a:xfrm>
          <a:prstGeom prst="rect">
            <a:avLst/>
          </a:prstGeom>
        </p:spPr>
        <p:txBody>
          <a:bodyPr wrap="square">
            <a:spAutoFit/>
          </a:bodyPr>
          <a:lstStyle/>
          <a:p>
            <a:r>
              <a:rPr lang="en-US" dirty="0">
                <a:solidFill>
                  <a:schemeClr val="bg1"/>
                </a:solidFill>
                <a:latin typeface="Gill Sans MT" panose="020B0502020104020203" pitchFamily="34" charset="0"/>
              </a:rPr>
              <a:t>“As all who were in the graves who were worthy of a celestial resurrection, so once again at the time of His return those worthy of a celestial resurrection will be called forth to join Him.”</a:t>
            </a:r>
            <a:endParaRPr lang="en-US" sz="1200" dirty="0">
              <a:solidFill>
                <a:schemeClr val="bg1"/>
              </a:solidFill>
              <a:latin typeface="Gill Sans MT" panose="020B0502020104020203" pitchFamily="34" charset="0"/>
            </a:endParaRPr>
          </a:p>
        </p:txBody>
      </p:sp>
      <p:grpSp>
        <p:nvGrpSpPr>
          <p:cNvPr id="11" name="Group 10"/>
          <p:cNvGrpSpPr/>
          <p:nvPr/>
        </p:nvGrpSpPr>
        <p:grpSpPr>
          <a:xfrm>
            <a:off x="194968" y="3144807"/>
            <a:ext cx="4997518" cy="2858228"/>
            <a:chOff x="85199" y="3665105"/>
            <a:chExt cx="5472427" cy="2858228"/>
          </a:xfrm>
        </p:grpSpPr>
        <p:sp>
          <p:nvSpPr>
            <p:cNvPr id="4" name="Rectangle 3"/>
            <p:cNvSpPr/>
            <p:nvPr/>
          </p:nvSpPr>
          <p:spPr>
            <a:xfrm>
              <a:off x="413441" y="4215009"/>
              <a:ext cx="4336610" cy="2308324"/>
            </a:xfrm>
            <a:prstGeom prst="rect">
              <a:avLst/>
            </a:prstGeom>
          </p:spPr>
          <p:txBody>
            <a:bodyPr wrap="square">
              <a:spAutoFit/>
            </a:bodyPr>
            <a:lstStyle/>
            <a:p>
              <a:r>
                <a:rPr lang="en-US" dirty="0">
                  <a:solidFill>
                    <a:schemeClr val="bg1"/>
                  </a:solidFill>
                  <a:latin typeface="Open Sans"/>
                </a:rPr>
                <a:t>“It is expressly asserted that many graves shall yield up their dead at the time of Christ’s advent in glory, and the just who have slept, together with many who have not died, will be caught up to meet the Lord.”</a:t>
              </a:r>
            </a:p>
            <a:p>
              <a:r>
                <a:rPr lang="en-US" dirty="0">
                  <a:solidFill>
                    <a:schemeClr val="bg1"/>
                  </a:solidFill>
                  <a:latin typeface="Open Sans"/>
                </a:rPr>
                <a:t> </a:t>
              </a:r>
              <a:r>
                <a:rPr lang="en-US" sz="1200" dirty="0">
                  <a:solidFill>
                    <a:schemeClr val="bg1"/>
                  </a:solidFill>
                  <a:latin typeface="Open Sans"/>
                </a:rPr>
                <a:t>Elder James E. </a:t>
              </a:r>
              <a:r>
                <a:rPr lang="en-US" sz="1200" dirty="0" err="1">
                  <a:solidFill>
                    <a:schemeClr val="bg1"/>
                  </a:solidFill>
                  <a:latin typeface="Open Sans"/>
                </a:rPr>
                <a:t>Talmage</a:t>
              </a:r>
              <a:r>
                <a:rPr lang="en-US" sz="1200" dirty="0">
                  <a:solidFill>
                    <a:schemeClr val="bg1"/>
                  </a:solidFill>
                  <a:latin typeface="Open Sans"/>
                </a:rPr>
                <a:t> </a:t>
              </a:r>
              <a:endParaRPr lang="en-US" sz="1200" dirty="0">
                <a:solidFill>
                  <a:schemeClr val="bg1"/>
                </a:solidFill>
                <a:latin typeface="Gill Sans MT" panose="020B0502020104020203" pitchFamily="34" charset="0"/>
              </a:endParaRPr>
            </a:p>
          </p:txBody>
        </p:sp>
        <p:sp>
          <p:nvSpPr>
            <p:cNvPr id="10" name="TextBox 9"/>
            <p:cNvSpPr txBox="1"/>
            <p:nvPr/>
          </p:nvSpPr>
          <p:spPr>
            <a:xfrm>
              <a:off x="85199" y="3665105"/>
              <a:ext cx="5472427" cy="584775"/>
            </a:xfrm>
            <a:prstGeom prst="rect">
              <a:avLst/>
            </a:prstGeom>
            <a:noFill/>
          </p:spPr>
          <p:txBody>
            <a:bodyPr wrap="square" rtlCol="0">
              <a:spAutoFit/>
            </a:bodyPr>
            <a:lstStyle/>
            <a:p>
              <a:r>
                <a:rPr lang="en-US" sz="3200" dirty="0">
                  <a:solidFill>
                    <a:schemeClr val="bg1"/>
                  </a:solidFill>
                  <a:latin typeface="Gill Sans MT" panose="020B0502020104020203" pitchFamily="34" charset="0"/>
                </a:rPr>
                <a:t>“Caught Up”-- Figuratively</a:t>
              </a:r>
            </a:p>
          </p:txBody>
        </p:sp>
      </p:grpSp>
      <p:sp>
        <p:nvSpPr>
          <p:cNvPr id="5" name="Rectangle 4"/>
          <p:cNvSpPr/>
          <p:nvPr/>
        </p:nvSpPr>
        <p:spPr>
          <a:xfrm>
            <a:off x="7860456" y="3640351"/>
            <a:ext cx="4331544" cy="2723823"/>
          </a:xfrm>
          <a:prstGeom prst="rect">
            <a:avLst/>
          </a:prstGeom>
        </p:spPr>
        <p:txBody>
          <a:bodyPr wrap="square">
            <a:spAutoFit/>
          </a:bodyPr>
          <a:lstStyle/>
          <a:p>
            <a:pPr fontAlgn="base"/>
            <a:r>
              <a:rPr lang="en-US" sz="1600" i="1" dirty="0">
                <a:solidFill>
                  <a:srgbClr val="FFFF00"/>
                </a:solidFill>
                <a:latin typeface="Gill Sans MT" panose="020B0502020104020203" pitchFamily="34" charset="0"/>
              </a:rPr>
              <a:t>For if we believe that Jesus died and rose again, even so them also which sleep in Jesus will God bring with him.</a:t>
            </a:r>
          </a:p>
          <a:p>
            <a:pPr fontAlgn="base"/>
            <a:r>
              <a:rPr lang="en-US" sz="1600" i="1" dirty="0">
                <a:solidFill>
                  <a:srgbClr val="FFFF00"/>
                </a:solidFill>
                <a:latin typeface="Gill Sans MT" panose="020B0502020104020203" pitchFamily="34" charset="0"/>
              </a:rPr>
              <a:t>For this we say unto you by the word of the Lord, that we which are alive and remain unto the coming of the Lord shall not prevent them which are asleep.</a:t>
            </a:r>
          </a:p>
          <a:p>
            <a:pPr fontAlgn="base"/>
            <a:r>
              <a:rPr lang="en-US" sz="1600" i="1" dirty="0">
                <a:solidFill>
                  <a:srgbClr val="FFFF00"/>
                </a:solidFill>
                <a:latin typeface="Gill Sans MT" panose="020B0502020104020203" pitchFamily="34" charset="0"/>
              </a:rPr>
              <a:t>For the Lord himself shall descend from heaven with a shout, with the voice of the archangel, and with the </a:t>
            </a:r>
            <a:r>
              <a:rPr lang="en-US" sz="1600" i="1" dirty="0" err="1">
                <a:solidFill>
                  <a:srgbClr val="FFFF00"/>
                </a:solidFill>
                <a:latin typeface="Gill Sans MT" panose="020B0502020104020203" pitchFamily="34" charset="0"/>
              </a:rPr>
              <a:t>trumpof</a:t>
            </a:r>
            <a:r>
              <a:rPr lang="en-US" sz="1600" i="1" dirty="0">
                <a:solidFill>
                  <a:srgbClr val="FFFF00"/>
                </a:solidFill>
                <a:latin typeface="Gill Sans MT" panose="020B0502020104020203" pitchFamily="34" charset="0"/>
              </a:rPr>
              <a:t> God: and the dead in Christ shall rise first:</a:t>
            </a:r>
          </a:p>
          <a:p>
            <a:pPr fontAlgn="base"/>
            <a:r>
              <a:rPr lang="en-US" sz="1100" b="0" i="1" dirty="0">
                <a:solidFill>
                  <a:srgbClr val="FFFF00"/>
                </a:solidFill>
                <a:effectLst/>
                <a:latin typeface="Gill Sans MT" panose="020B0502020104020203" pitchFamily="34" charset="0"/>
              </a:rPr>
              <a:t>1 Thessalonians 4:14-16</a:t>
            </a:r>
          </a:p>
        </p:txBody>
      </p:sp>
      <p:pic>
        <p:nvPicPr>
          <p:cNvPr id="13314" name="Picture 2" descr="https://newheavenonearth.files.wordpress.com/2013/08/heaven_clouds_by_gimp9393.jpg?w=642&amp;h=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994" y="4229283"/>
            <a:ext cx="3264204" cy="20439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upload.wikimedia.org/wikipedia/commons/b/b1/Jerusalem,_walls_of_Old_town_(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978" y="981424"/>
            <a:ext cx="3245757" cy="243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fade">
                                      <p:cBhvr>
                                        <p:cTn id="18" dur="500"/>
                                        <p:tgtEl>
                                          <p:spTgt spid="133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Song of the Lamb</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133:57</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556573" y="1582277"/>
            <a:ext cx="4725908" cy="1200329"/>
          </a:xfrm>
          <a:prstGeom prst="rect">
            <a:avLst/>
          </a:prstGeom>
        </p:spPr>
        <p:txBody>
          <a:bodyPr wrap="square">
            <a:spAutoFit/>
          </a:bodyPr>
          <a:lstStyle/>
          <a:p>
            <a:pPr fontAlgn="base"/>
            <a:r>
              <a:rPr lang="en-US" sz="2400" dirty="0">
                <a:solidFill>
                  <a:schemeClr val="bg1"/>
                </a:solidFill>
                <a:latin typeface="Gill Sans MT" panose="020B0502020104020203" pitchFamily="34" charset="0"/>
              </a:rPr>
              <a:t>“In honor of the Lamb, a great choir of 100,000,000 voices of the redeemed shall sing this new song.”</a:t>
            </a:r>
          </a:p>
        </p:txBody>
      </p:sp>
      <p:sp>
        <p:nvSpPr>
          <p:cNvPr id="12" name="Rectangle 11"/>
          <p:cNvSpPr/>
          <p:nvPr/>
        </p:nvSpPr>
        <p:spPr>
          <a:xfrm>
            <a:off x="4232495" y="871339"/>
            <a:ext cx="4725908" cy="369332"/>
          </a:xfrm>
          <a:prstGeom prst="rect">
            <a:avLst/>
          </a:prstGeom>
        </p:spPr>
        <p:txBody>
          <a:bodyPr wrap="square">
            <a:spAutoFit/>
          </a:bodyPr>
          <a:lstStyle/>
          <a:p>
            <a:pPr fontAlgn="base"/>
            <a:r>
              <a:rPr lang="en-US" dirty="0">
                <a:solidFill>
                  <a:schemeClr val="bg1"/>
                </a:solidFill>
                <a:latin typeface="Gill Sans MT" panose="020B0502020104020203" pitchFamily="34" charset="0"/>
              </a:rPr>
              <a:t>Revelation 5:9-13; D&amp;C 84:99-102</a:t>
            </a:r>
            <a:endParaRPr lang="en-US" sz="1200" dirty="0">
              <a:solidFill>
                <a:schemeClr val="bg1"/>
              </a:solidFill>
              <a:latin typeface="Gill Sans MT" panose="020B0502020104020203" pitchFamily="34" charset="0"/>
            </a:endParaRPr>
          </a:p>
        </p:txBody>
      </p:sp>
      <p:pic>
        <p:nvPicPr>
          <p:cNvPr id="14338" name="Picture 2" descr="http://www.tribnet.org/tribnet_2013/images/articles/TN_08_12_2013_18_20_51_2055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594" y="2384182"/>
            <a:ext cx="6334125"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8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Gospel—One in the Same</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133:57</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513030" y="2110741"/>
            <a:ext cx="4725908" cy="2492990"/>
          </a:xfrm>
          <a:prstGeom prst="rect">
            <a:avLst/>
          </a:prstGeom>
        </p:spPr>
        <p:txBody>
          <a:bodyPr wrap="square">
            <a:spAutoFit/>
          </a:bodyPr>
          <a:lstStyle/>
          <a:p>
            <a:pPr fontAlgn="base"/>
            <a:r>
              <a:rPr lang="en-US" dirty="0">
                <a:solidFill>
                  <a:schemeClr val="bg1"/>
                </a:solidFill>
                <a:latin typeface="Gill Sans MT" panose="020B0502020104020203" pitchFamily="34" charset="0"/>
              </a:rPr>
              <a:t>“The fullness of the gospel and the everlasting covenant are one and the same</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There is no gospel without covenants and there are no covenants (with the Lord) without the gospel. A covenant people are and must always be a people who have and live the gospel of Jesus Christ.”</a:t>
            </a:r>
          </a:p>
          <a:p>
            <a:pPr fontAlgn="base"/>
            <a:r>
              <a:rPr lang="en-US" sz="1200" dirty="0">
                <a:solidFill>
                  <a:schemeClr val="bg1"/>
                </a:solidFill>
                <a:latin typeface="Gill Sans MT" panose="020B0502020104020203" pitchFamily="34" charset="0"/>
              </a:rPr>
              <a:t>McConkie and </a:t>
            </a:r>
            <a:r>
              <a:rPr lang="en-US" sz="1200" dirty="0" err="1">
                <a:solidFill>
                  <a:schemeClr val="bg1"/>
                </a:solidFill>
                <a:latin typeface="Gill Sans MT" panose="020B0502020104020203" pitchFamily="34" charset="0"/>
              </a:rPr>
              <a:t>Ostler</a:t>
            </a:r>
            <a:endParaRPr lang="en-US" sz="1200" dirty="0">
              <a:solidFill>
                <a:schemeClr val="bg1"/>
              </a:solidFill>
              <a:latin typeface="Gill Sans MT" panose="020B0502020104020203" pitchFamily="34" charset="0"/>
            </a:endParaRPr>
          </a:p>
        </p:txBody>
      </p:sp>
      <p:pic>
        <p:nvPicPr>
          <p:cNvPr id="15362" name="Picture 2" descr="http://www.ldswallpaper.com/wp-content/gallery/jesus1024x768/jesuscarryingalostlamb_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969" y="1543857"/>
            <a:ext cx="5202219" cy="390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7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The Earth Shall Thrash</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133:57</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1188669" y="2617766"/>
            <a:ext cx="4725908" cy="3600986"/>
          </a:xfrm>
          <a:prstGeom prst="rect">
            <a:avLst/>
          </a:prstGeom>
        </p:spPr>
        <p:txBody>
          <a:bodyPr wrap="square">
            <a:spAutoFit/>
          </a:bodyPr>
          <a:lstStyle/>
          <a:p>
            <a:pPr fontAlgn="base"/>
            <a:r>
              <a:rPr lang="en-US" dirty="0">
                <a:solidFill>
                  <a:schemeClr val="bg1"/>
                </a:solidFill>
                <a:latin typeface="Gill Sans MT" panose="020B0502020104020203" pitchFamily="34" charset="0"/>
              </a:rPr>
              <a:t>“This expression [thrash or thresh the nations] is found in Habakkuk 3:12. </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Threshing, in olden times, was done by treading out the grain on a threshing-floor. </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The going forth of the messengers of the gospel among the nations is like trampling the wheat sheaves on the hard floor. </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The valuable kernels are carefully gathered up; the straw is left.” </a:t>
            </a:r>
          </a:p>
          <a:p>
            <a:pPr fontAlgn="base"/>
            <a:r>
              <a:rPr lang="en-US" sz="1200" dirty="0">
                <a:solidFill>
                  <a:schemeClr val="bg1"/>
                </a:solidFill>
                <a:latin typeface="Gill Sans MT" panose="020B0502020104020203" pitchFamily="34" charset="0"/>
              </a:rPr>
              <a:t>Smith and Sjodahl</a:t>
            </a:r>
          </a:p>
        </p:txBody>
      </p:sp>
      <p:pic>
        <p:nvPicPr>
          <p:cNvPr id="3074" name="Picture 2" descr="https://historyonthefox.files.wordpress.com/2013/08/threshing-with-flail-ancient-cropped.jpg?w=5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151391"/>
            <a:ext cx="481965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omscratchclub.files.wordpress.com/2012/07/img_274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38" t="21540" r="19941"/>
          <a:stretch/>
        </p:blipFill>
        <p:spPr bwMode="auto">
          <a:xfrm>
            <a:off x="7264813" y="4287100"/>
            <a:ext cx="2482022" cy="22418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liparts.co/cliparts/8cx/rdL/8cxrdLzcp.jpg"/>
          <p:cNvPicPr>
            <a:picLocks noChangeAspect="1" noChangeArrowheads="1"/>
          </p:cNvPicPr>
          <p:nvPr/>
        </p:nvPicPr>
        <p:blipFill rotWithShape="1">
          <a:blip r:embed="rId5">
            <a:extLst>
              <a:ext uri="{28A0092B-C50C-407E-A947-70E740481C1C}">
                <a14:useLocalDpi xmlns:a14="http://schemas.microsoft.com/office/drawing/2010/main" val="0"/>
              </a:ext>
            </a:extLst>
          </a:blip>
          <a:srcRect l="32244" t="62714" r="21756"/>
          <a:stretch/>
        </p:blipFill>
        <p:spPr bwMode="auto">
          <a:xfrm>
            <a:off x="440602" y="278669"/>
            <a:ext cx="2553939" cy="20701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8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Repentance</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133:62</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grpSp>
        <p:nvGrpSpPr>
          <p:cNvPr id="6" name="Group 5"/>
          <p:cNvGrpSpPr/>
          <p:nvPr/>
        </p:nvGrpSpPr>
        <p:grpSpPr>
          <a:xfrm>
            <a:off x="9242646" y="1181394"/>
            <a:ext cx="2667000" cy="5029200"/>
            <a:chOff x="838200" y="76200"/>
            <a:chExt cx="2667000" cy="5029200"/>
          </a:xfrm>
        </p:grpSpPr>
        <p:grpSp>
          <p:nvGrpSpPr>
            <p:cNvPr id="7"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4" name="Flowchart: Manual Operation 3"/>
              <p:cNvSpPr/>
              <p:nvPr/>
            </p:nvSpPr>
            <p:spPr>
              <a:xfrm rot="10800000">
                <a:off x="1524000" y="1828800"/>
                <a:ext cx="1371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5" name="Flowchart: Manual Operation 4"/>
              <p:cNvSpPr/>
              <p:nvPr/>
            </p:nvSpPr>
            <p:spPr>
              <a:xfrm rot="10800000">
                <a:off x="1537447" y="1107141"/>
                <a:ext cx="1371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1" name="Rounded Rectangle 10"/>
              <p:cNvSpPr/>
              <p:nvPr/>
            </p:nvSpPr>
            <p:spPr>
              <a:xfrm>
                <a:off x="1111624" y="4648200"/>
                <a:ext cx="2241176"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3" name="Rounded Rectangle 12"/>
              <p:cNvSpPr/>
              <p:nvPr/>
            </p:nvSpPr>
            <p:spPr>
              <a:xfrm>
                <a:off x="1600200" y="4267200"/>
                <a:ext cx="1219200" cy="152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4" name="Flowchart: Manual Operation 13"/>
              <p:cNvSpPr/>
              <p:nvPr/>
            </p:nvSpPr>
            <p:spPr>
              <a:xfrm rot="10800000">
                <a:off x="1143000" y="4419600"/>
                <a:ext cx="2133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sp>
          <p:nvSpPr>
            <p:cNvPr id="10" name="Rectangle 9"/>
            <p:cNvSpPr/>
            <p:nvPr/>
          </p:nvSpPr>
          <p:spPr>
            <a:xfrm>
              <a:off x="1248335" y="2365173"/>
              <a:ext cx="1905000" cy="1077218"/>
            </a:xfrm>
            <a:prstGeom prst="rect">
              <a:avLst/>
            </a:prstGeom>
          </p:spPr>
          <p:txBody>
            <a:bodyPr wrap="square">
              <a:spAutoFit/>
            </a:bodyPr>
            <a:lstStyle/>
            <a:p>
              <a:pPr algn="ctr"/>
              <a:r>
                <a:rPr lang="en-US" sz="1600" b="1" i="1" dirty="0">
                  <a:latin typeface="Gill Sans MT" panose="020B0502020104020203" pitchFamily="34" charset="0"/>
                </a:rPr>
                <a:t>Those who repent and sanctify themselves will receive eternal life</a:t>
              </a:r>
              <a:endParaRPr lang="en-US" sz="1600" dirty="0">
                <a:solidFill>
                  <a:schemeClr val="bg1"/>
                </a:solidFill>
                <a:latin typeface="Gill Sans MT" panose="020B0502020104020203" pitchFamily="34" charset="0"/>
              </a:endParaRPr>
            </a:p>
          </p:txBody>
        </p:sp>
      </p:grpSp>
      <p:sp>
        <p:nvSpPr>
          <p:cNvPr id="2" name="Rectangle 1"/>
          <p:cNvSpPr/>
          <p:nvPr/>
        </p:nvSpPr>
        <p:spPr>
          <a:xfrm>
            <a:off x="85199" y="887750"/>
            <a:ext cx="10490947" cy="1477328"/>
          </a:xfrm>
          <a:prstGeom prst="rect">
            <a:avLst/>
          </a:prstGeom>
        </p:spPr>
        <p:txBody>
          <a:bodyPr wrap="square">
            <a:spAutoFit/>
          </a:bodyPr>
          <a:lstStyle/>
          <a:p>
            <a:r>
              <a:rPr lang="en-US" dirty="0">
                <a:solidFill>
                  <a:schemeClr val="bg1"/>
                </a:solidFill>
                <a:latin typeface="Open Sans"/>
              </a:rPr>
              <a:t>Without repentance, there is no real progress or improvement in life. </a:t>
            </a:r>
          </a:p>
          <a:p>
            <a:endParaRPr lang="en-US" dirty="0">
              <a:solidFill>
                <a:schemeClr val="bg1"/>
              </a:solidFill>
              <a:latin typeface="Open Sans"/>
            </a:endParaRPr>
          </a:p>
          <a:p>
            <a:r>
              <a:rPr lang="en-US" dirty="0">
                <a:solidFill>
                  <a:schemeClr val="bg1"/>
                </a:solidFill>
                <a:latin typeface="Open Sans"/>
              </a:rPr>
              <a:t>Pretending there is no sin does not lessen its burden and pain. </a:t>
            </a:r>
          </a:p>
          <a:p>
            <a:endParaRPr lang="en-US" dirty="0">
              <a:solidFill>
                <a:schemeClr val="bg1"/>
              </a:solidFill>
              <a:latin typeface="Open Sans"/>
            </a:endParaRPr>
          </a:p>
          <a:p>
            <a:r>
              <a:rPr lang="en-US" dirty="0">
                <a:solidFill>
                  <a:schemeClr val="bg1"/>
                </a:solidFill>
                <a:latin typeface="Open Sans"/>
              </a:rPr>
              <a:t>Suffering for sin does not by itself change anything for the better. </a:t>
            </a:r>
            <a:endParaRPr lang="en-US" dirty="0">
              <a:solidFill>
                <a:schemeClr val="bg1"/>
              </a:solidFill>
              <a:latin typeface="Gill Sans MT" panose="020B0502020104020203" pitchFamily="34" charset="0"/>
            </a:endParaRPr>
          </a:p>
        </p:txBody>
      </p:sp>
      <p:sp>
        <p:nvSpPr>
          <p:cNvPr id="3" name="Rectangle 2"/>
          <p:cNvSpPr/>
          <p:nvPr/>
        </p:nvSpPr>
        <p:spPr>
          <a:xfrm>
            <a:off x="900129" y="3274511"/>
            <a:ext cx="5374356" cy="369332"/>
          </a:xfrm>
          <a:prstGeom prst="rect">
            <a:avLst/>
          </a:prstGeom>
        </p:spPr>
        <p:txBody>
          <a:bodyPr wrap="none">
            <a:spAutoFit/>
          </a:bodyPr>
          <a:lstStyle/>
          <a:p>
            <a:r>
              <a:rPr lang="en-US" dirty="0">
                <a:solidFill>
                  <a:schemeClr val="bg1"/>
                </a:solidFill>
                <a:latin typeface="Open Sans"/>
              </a:rPr>
              <a:t>The invitation to repent is an expression of love. </a:t>
            </a:r>
            <a:endParaRPr lang="en-US" dirty="0">
              <a:solidFill>
                <a:schemeClr val="bg1"/>
              </a:solidFill>
              <a:latin typeface="Gill Sans MT" panose="020B0502020104020203" pitchFamily="34" charset="0"/>
            </a:endParaRPr>
          </a:p>
        </p:txBody>
      </p:sp>
      <p:sp>
        <p:nvSpPr>
          <p:cNvPr id="4" name="Rectangle 3"/>
          <p:cNvSpPr/>
          <p:nvPr/>
        </p:nvSpPr>
        <p:spPr>
          <a:xfrm>
            <a:off x="1977347" y="3725064"/>
            <a:ext cx="4267515" cy="369332"/>
          </a:xfrm>
          <a:prstGeom prst="rect">
            <a:avLst/>
          </a:prstGeom>
        </p:spPr>
        <p:txBody>
          <a:bodyPr wrap="none">
            <a:spAutoFit/>
          </a:bodyPr>
          <a:lstStyle/>
          <a:p>
            <a:r>
              <a:rPr lang="en-US" dirty="0">
                <a:solidFill>
                  <a:schemeClr val="bg1"/>
                </a:solidFill>
                <a:latin typeface="Open Sans"/>
              </a:rPr>
              <a:t>Repentance means striving to change.</a:t>
            </a:r>
            <a:endParaRPr lang="en-US" dirty="0">
              <a:solidFill>
                <a:schemeClr val="bg1"/>
              </a:solidFill>
              <a:latin typeface="Gill Sans MT" panose="020B0502020104020203" pitchFamily="34" charset="0"/>
            </a:endParaRPr>
          </a:p>
        </p:txBody>
      </p:sp>
      <p:sp>
        <p:nvSpPr>
          <p:cNvPr id="5" name="Rectangle 4"/>
          <p:cNvSpPr/>
          <p:nvPr/>
        </p:nvSpPr>
        <p:spPr>
          <a:xfrm>
            <a:off x="2834782" y="4164107"/>
            <a:ext cx="6096000" cy="646331"/>
          </a:xfrm>
          <a:prstGeom prst="rect">
            <a:avLst/>
          </a:prstGeom>
        </p:spPr>
        <p:txBody>
          <a:bodyPr>
            <a:spAutoFit/>
          </a:bodyPr>
          <a:lstStyle/>
          <a:p>
            <a:r>
              <a:rPr lang="en-US" dirty="0">
                <a:solidFill>
                  <a:schemeClr val="bg1"/>
                </a:solidFill>
                <a:latin typeface="Open Sans"/>
              </a:rPr>
              <a:t>Repentance means not only abandoning sin but also committing to obedience.</a:t>
            </a:r>
            <a:endParaRPr lang="en-US" dirty="0">
              <a:solidFill>
                <a:schemeClr val="bg1"/>
              </a:solidFill>
              <a:latin typeface="Gill Sans MT" panose="020B0502020104020203" pitchFamily="34" charset="0"/>
            </a:endParaRPr>
          </a:p>
        </p:txBody>
      </p:sp>
      <p:sp>
        <p:nvSpPr>
          <p:cNvPr id="29" name="Rectangle 28"/>
          <p:cNvSpPr/>
          <p:nvPr/>
        </p:nvSpPr>
        <p:spPr>
          <a:xfrm>
            <a:off x="3308310" y="4865775"/>
            <a:ext cx="6096000" cy="646331"/>
          </a:xfrm>
          <a:prstGeom prst="rect">
            <a:avLst/>
          </a:prstGeom>
        </p:spPr>
        <p:txBody>
          <a:bodyPr>
            <a:spAutoFit/>
          </a:bodyPr>
          <a:lstStyle/>
          <a:p>
            <a:r>
              <a:rPr lang="en-US" dirty="0">
                <a:solidFill>
                  <a:schemeClr val="bg1"/>
                </a:solidFill>
                <a:latin typeface="Open Sans"/>
              </a:rPr>
              <a:t>Repentance requires a seriousness of purpose and a willingness to persevere, even through pain.</a:t>
            </a:r>
            <a:endParaRPr lang="en-US" dirty="0">
              <a:solidFill>
                <a:schemeClr val="bg1"/>
              </a:solidFill>
              <a:latin typeface="Gill Sans MT" panose="020B0502020104020203" pitchFamily="34" charset="0"/>
            </a:endParaRPr>
          </a:p>
        </p:txBody>
      </p:sp>
      <p:sp>
        <p:nvSpPr>
          <p:cNvPr id="30" name="Rectangle 29"/>
          <p:cNvSpPr/>
          <p:nvPr/>
        </p:nvSpPr>
        <p:spPr>
          <a:xfrm>
            <a:off x="4425996" y="5639016"/>
            <a:ext cx="4180428" cy="923330"/>
          </a:xfrm>
          <a:prstGeom prst="rect">
            <a:avLst/>
          </a:prstGeom>
        </p:spPr>
        <p:txBody>
          <a:bodyPr wrap="square">
            <a:spAutoFit/>
          </a:bodyPr>
          <a:lstStyle/>
          <a:p>
            <a:r>
              <a:rPr lang="en-US" dirty="0">
                <a:solidFill>
                  <a:schemeClr val="bg1"/>
                </a:solidFill>
                <a:latin typeface="Open Sans"/>
              </a:rPr>
              <a:t>Whatever the cost of repentance, it is swallowed up in the joy of forgiveness. </a:t>
            </a:r>
            <a:endParaRPr lang="en-US" dirty="0">
              <a:solidFill>
                <a:schemeClr val="bg1"/>
              </a:solidFill>
              <a:latin typeface="Gill Sans MT" panose="020B0502020104020203" pitchFamily="34" charset="0"/>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36" y="4107085"/>
            <a:ext cx="1829446" cy="2230908"/>
          </a:xfrm>
          <a:prstGeom prst="rect">
            <a:avLst/>
          </a:prstGeom>
        </p:spPr>
      </p:pic>
      <p:pic>
        <p:nvPicPr>
          <p:cNvPr id="1024" name="Picture 10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204" y="2599221"/>
            <a:ext cx="1905557" cy="1426209"/>
          </a:xfrm>
          <a:prstGeom prst="rect">
            <a:avLst/>
          </a:prstGeom>
        </p:spPr>
      </p:pic>
    </p:spTree>
    <p:extLst>
      <p:ext uri="{BB962C8B-B14F-4D97-AF65-F5344CB8AC3E}">
        <p14:creationId xmlns:p14="http://schemas.microsoft.com/office/powerpoint/2010/main" val="340639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Cut Off</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133:63-74  </a:t>
            </a:r>
            <a:r>
              <a:rPr lang="en-US" sz="1200" b="0" i="0" dirty="0">
                <a:solidFill>
                  <a:schemeClr val="bg1"/>
                </a:solidFill>
                <a:effectLst/>
                <a:latin typeface="Open Sans"/>
              </a:rPr>
              <a:t>Bible Dictionary</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4" name="Rectangle 3"/>
          <p:cNvSpPr/>
          <p:nvPr/>
        </p:nvSpPr>
        <p:spPr>
          <a:xfrm>
            <a:off x="270095" y="1218701"/>
            <a:ext cx="6096000" cy="4801314"/>
          </a:xfrm>
          <a:prstGeom prst="rect">
            <a:avLst/>
          </a:prstGeom>
        </p:spPr>
        <p:txBody>
          <a:bodyPr>
            <a:spAutoFit/>
          </a:bodyPr>
          <a:lstStyle/>
          <a:p>
            <a:r>
              <a:rPr lang="en-US" dirty="0">
                <a:solidFill>
                  <a:schemeClr val="bg1"/>
                </a:solidFill>
                <a:latin typeface="Open Sans"/>
              </a:rPr>
              <a:t>Latter-day revelation speaks of hell in at least two senses. First, it is the temporary abode in the spirit world for those who were disobedient in mortality. </a:t>
            </a:r>
          </a:p>
          <a:p>
            <a:endParaRPr lang="en-US" dirty="0">
              <a:solidFill>
                <a:schemeClr val="bg1"/>
              </a:solidFill>
              <a:latin typeface="Open Sans"/>
            </a:endParaRPr>
          </a:p>
          <a:p>
            <a:r>
              <a:rPr lang="en-US" dirty="0">
                <a:solidFill>
                  <a:schemeClr val="bg1"/>
                </a:solidFill>
                <a:latin typeface="Open Sans"/>
              </a:rPr>
              <a:t>In this sense, hell has an end. </a:t>
            </a:r>
          </a:p>
          <a:p>
            <a:endParaRPr lang="en-US" dirty="0">
              <a:solidFill>
                <a:schemeClr val="bg1"/>
              </a:solidFill>
              <a:latin typeface="Open Sans"/>
            </a:endParaRPr>
          </a:p>
          <a:p>
            <a:r>
              <a:rPr lang="en-US" dirty="0">
                <a:solidFill>
                  <a:schemeClr val="bg1"/>
                </a:solidFill>
                <a:latin typeface="Open Sans"/>
              </a:rPr>
              <a:t>The spirits there will be taught the gospel, and sometime following their repentance they will be resurrected to a degree of glory of which they are worthy. </a:t>
            </a:r>
          </a:p>
          <a:p>
            <a:endParaRPr lang="en-US" dirty="0">
              <a:solidFill>
                <a:schemeClr val="bg1"/>
              </a:solidFill>
              <a:latin typeface="Open Sans"/>
            </a:endParaRPr>
          </a:p>
          <a:p>
            <a:r>
              <a:rPr lang="en-US" dirty="0">
                <a:solidFill>
                  <a:schemeClr val="bg1"/>
                </a:solidFill>
                <a:latin typeface="Open Sans"/>
              </a:rPr>
              <a:t>Those who will not repent, but are nevertheless not sons of perdition, will remain in hell throughout the Millennium. </a:t>
            </a:r>
          </a:p>
          <a:p>
            <a:endParaRPr lang="en-US" dirty="0">
              <a:solidFill>
                <a:schemeClr val="bg1"/>
              </a:solidFill>
              <a:latin typeface="Open Sans"/>
            </a:endParaRPr>
          </a:p>
          <a:p>
            <a:r>
              <a:rPr lang="en-US" dirty="0">
                <a:solidFill>
                  <a:schemeClr val="bg1"/>
                </a:solidFill>
                <a:latin typeface="Open Sans"/>
              </a:rPr>
              <a:t>After these thousand years of torment, they will be resurrected to a telestial glory.</a:t>
            </a:r>
            <a:endParaRPr lang="en-US" dirty="0">
              <a:solidFill>
                <a:schemeClr val="bg1"/>
              </a:solidFill>
              <a:latin typeface="Gill Sans MT" panose="020B0502020104020203" pitchFamily="34" charset="0"/>
            </a:endParaRPr>
          </a:p>
        </p:txBody>
      </p:sp>
      <p:pic>
        <p:nvPicPr>
          <p:cNvPr id="2052" name="Picture 4" descr="http://fc08.deviantart.net/fs71/f/2013/162/f/e/man_in_a_dark_forest_with_fog_by_macinivnw-d68mxh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854" y="3806693"/>
            <a:ext cx="3776414" cy="25113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rackingwonder.com/wp-content/uploads/2014/02/wanderin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406" y="761017"/>
            <a:ext cx="3557311" cy="266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1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animEffect transition="in" filter="fade">
                                      <p:cBhvr>
                                        <p:cTn id="9" dur="500"/>
                                        <p:tgtEl>
                                          <p:spTgt spid="205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Delivered Into Darkness</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133:63-74</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5" name="Rectangle 4"/>
          <p:cNvSpPr/>
          <p:nvPr/>
        </p:nvSpPr>
        <p:spPr>
          <a:xfrm>
            <a:off x="241426" y="1034035"/>
            <a:ext cx="6096000" cy="1477328"/>
          </a:xfrm>
          <a:prstGeom prst="rect">
            <a:avLst/>
          </a:prstGeom>
        </p:spPr>
        <p:txBody>
          <a:bodyPr>
            <a:spAutoFit/>
          </a:bodyPr>
          <a:lstStyle/>
          <a:p>
            <a:r>
              <a:rPr lang="en-US" dirty="0">
                <a:solidFill>
                  <a:schemeClr val="bg1"/>
                </a:solidFill>
                <a:latin typeface="Open Sans"/>
              </a:rPr>
              <a:t>Second, it is the permanent location of those who are not redeemed by the atonement of Jesus Christ. In this sense, hell is permanent. </a:t>
            </a:r>
          </a:p>
          <a:p>
            <a:endParaRPr lang="en-US" dirty="0">
              <a:solidFill>
                <a:schemeClr val="bg1"/>
              </a:solidFill>
              <a:latin typeface="Open Sans"/>
            </a:endParaRPr>
          </a:p>
          <a:p>
            <a:r>
              <a:rPr lang="en-US" dirty="0">
                <a:solidFill>
                  <a:schemeClr val="bg1"/>
                </a:solidFill>
                <a:latin typeface="Open Sans"/>
              </a:rPr>
              <a:t>It is for those who are found “filthy still”</a:t>
            </a:r>
            <a:endParaRPr lang="en-US" dirty="0">
              <a:solidFill>
                <a:schemeClr val="bg1"/>
              </a:solidFill>
              <a:latin typeface="Gill Sans MT" panose="020B0502020104020203" pitchFamily="34" charset="0"/>
            </a:endParaRPr>
          </a:p>
        </p:txBody>
      </p:sp>
      <p:sp>
        <p:nvSpPr>
          <p:cNvPr id="2" name="Rectangle 1"/>
          <p:cNvSpPr/>
          <p:nvPr/>
        </p:nvSpPr>
        <p:spPr>
          <a:xfrm>
            <a:off x="570368" y="4017361"/>
            <a:ext cx="4635374" cy="2215991"/>
          </a:xfrm>
          <a:prstGeom prst="rect">
            <a:avLst/>
          </a:prstGeom>
        </p:spPr>
        <p:txBody>
          <a:bodyPr wrap="square">
            <a:spAutoFit/>
          </a:bodyPr>
          <a:lstStyle/>
          <a:p>
            <a:r>
              <a:rPr lang="en-US" i="1" dirty="0">
                <a:solidFill>
                  <a:srgbClr val="FFFF00"/>
                </a:solidFill>
                <a:latin typeface="Open Sans"/>
              </a:rPr>
              <a:t>That which </a:t>
            </a:r>
            <a:r>
              <a:rPr lang="en-US" i="1" dirty="0" err="1">
                <a:solidFill>
                  <a:srgbClr val="FFFF00"/>
                </a:solidFill>
                <a:latin typeface="Open Sans"/>
              </a:rPr>
              <a:t>breaketh</a:t>
            </a:r>
            <a:r>
              <a:rPr lang="en-US" i="1" dirty="0">
                <a:solidFill>
                  <a:srgbClr val="FFFF00"/>
                </a:solidFill>
                <a:latin typeface="Open Sans"/>
              </a:rPr>
              <a:t> a law, and </a:t>
            </a:r>
            <a:r>
              <a:rPr lang="en-US" i="1" dirty="0" err="1">
                <a:solidFill>
                  <a:srgbClr val="FFFF00"/>
                </a:solidFill>
                <a:latin typeface="Open Sans"/>
              </a:rPr>
              <a:t>abideth</a:t>
            </a:r>
            <a:r>
              <a:rPr lang="en-US" i="1" dirty="0">
                <a:solidFill>
                  <a:srgbClr val="FFFF00"/>
                </a:solidFill>
                <a:latin typeface="Open Sans"/>
              </a:rPr>
              <a:t> not by law, but </a:t>
            </a:r>
            <a:r>
              <a:rPr lang="en-US" i="1" dirty="0" err="1">
                <a:solidFill>
                  <a:srgbClr val="FFFF00"/>
                </a:solidFill>
                <a:latin typeface="Open Sans"/>
              </a:rPr>
              <a:t>seeketh</a:t>
            </a:r>
            <a:r>
              <a:rPr lang="en-US" i="1" dirty="0">
                <a:solidFill>
                  <a:srgbClr val="FFFF00"/>
                </a:solidFill>
                <a:latin typeface="Open Sans"/>
              </a:rPr>
              <a:t> to become a law unto itself, and </a:t>
            </a:r>
            <a:r>
              <a:rPr lang="en-US" i="1" dirty="0" err="1">
                <a:solidFill>
                  <a:srgbClr val="FFFF00"/>
                </a:solidFill>
                <a:latin typeface="Open Sans"/>
              </a:rPr>
              <a:t>willeth</a:t>
            </a:r>
            <a:r>
              <a:rPr lang="en-US" i="1" dirty="0">
                <a:solidFill>
                  <a:srgbClr val="FFFF00"/>
                </a:solidFill>
                <a:latin typeface="Open Sans"/>
              </a:rPr>
              <a:t> to abide in sin, and altogether </a:t>
            </a:r>
            <a:r>
              <a:rPr lang="en-US" i="1" dirty="0" err="1">
                <a:solidFill>
                  <a:srgbClr val="FFFF00"/>
                </a:solidFill>
                <a:latin typeface="Open Sans"/>
              </a:rPr>
              <a:t>abideth</a:t>
            </a:r>
            <a:r>
              <a:rPr lang="en-US" i="1" dirty="0">
                <a:solidFill>
                  <a:srgbClr val="FFFF00"/>
                </a:solidFill>
                <a:latin typeface="Open Sans"/>
              </a:rPr>
              <a:t> in sin, cannot be sanctified by law, neither by mercy, justice, nor judgment. Therefore, they must remain filthy still.</a:t>
            </a:r>
          </a:p>
          <a:p>
            <a:r>
              <a:rPr lang="en-US" sz="1200" i="1" dirty="0">
                <a:solidFill>
                  <a:srgbClr val="FFFF00"/>
                </a:solidFill>
                <a:latin typeface="Open Sans"/>
              </a:rPr>
              <a:t>D&amp;C 88:35</a:t>
            </a:r>
          </a:p>
        </p:txBody>
      </p:sp>
      <p:sp>
        <p:nvSpPr>
          <p:cNvPr id="6" name="Rectangle 5"/>
          <p:cNvSpPr/>
          <p:nvPr/>
        </p:nvSpPr>
        <p:spPr>
          <a:xfrm>
            <a:off x="7653736" y="3864161"/>
            <a:ext cx="4237022" cy="2585323"/>
          </a:xfrm>
          <a:prstGeom prst="rect">
            <a:avLst/>
          </a:prstGeom>
        </p:spPr>
        <p:txBody>
          <a:bodyPr wrap="square">
            <a:spAutoFit/>
          </a:bodyPr>
          <a:lstStyle/>
          <a:p>
            <a:r>
              <a:rPr lang="en-US" dirty="0">
                <a:solidFill>
                  <a:srgbClr val="00B0F0"/>
                </a:solidFill>
                <a:latin typeface="Palatino"/>
              </a:rPr>
              <a:t>The sons of perdition who deny the Son after the Father has revealed him.</a:t>
            </a:r>
          </a:p>
          <a:p>
            <a:pPr fontAlgn="base"/>
            <a:r>
              <a:rPr lang="en-US" dirty="0">
                <a:solidFill>
                  <a:srgbClr val="00B0F0"/>
                </a:solidFill>
                <a:latin typeface="Gill Sans MT" panose="020B0502020104020203" pitchFamily="34" charset="0"/>
              </a:rPr>
              <a:t>he saves all except them— everlasting, endless eternal punishment-- to reign with the devil and his angels –torment</a:t>
            </a:r>
          </a:p>
          <a:p>
            <a:pPr fontAlgn="base"/>
            <a:r>
              <a:rPr lang="en-US" dirty="0">
                <a:solidFill>
                  <a:srgbClr val="00B0F0"/>
                </a:solidFill>
                <a:latin typeface="Gill Sans MT" panose="020B0502020104020203" pitchFamily="34" charset="0"/>
              </a:rPr>
              <a:t>No man knows how long or where this torment will take place, only to those who are Sons of Perdition.</a:t>
            </a:r>
          </a:p>
          <a:p>
            <a:pPr fontAlgn="base"/>
            <a:r>
              <a:rPr lang="en-US" sz="1200" dirty="0">
                <a:solidFill>
                  <a:srgbClr val="00B0F0"/>
                </a:solidFill>
                <a:latin typeface="Gill Sans MT" panose="020B0502020104020203" pitchFamily="34" charset="0"/>
              </a:rPr>
              <a:t>D&amp;C 76:43-46</a:t>
            </a:r>
          </a:p>
        </p:txBody>
      </p:sp>
      <p:sp>
        <p:nvSpPr>
          <p:cNvPr id="10" name="Rectangle 9"/>
          <p:cNvSpPr/>
          <p:nvPr/>
        </p:nvSpPr>
        <p:spPr>
          <a:xfrm>
            <a:off x="6862527" y="983098"/>
            <a:ext cx="4552384" cy="1200329"/>
          </a:xfrm>
          <a:prstGeom prst="rect">
            <a:avLst/>
          </a:prstGeom>
        </p:spPr>
        <p:txBody>
          <a:bodyPr wrap="square">
            <a:spAutoFit/>
          </a:bodyPr>
          <a:lstStyle/>
          <a:p>
            <a:r>
              <a:rPr lang="en-US" dirty="0">
                <a:solidFill>
                  <a:schemeClr val="bg1"/>
                </a:solidFill>
                <a:latin typeface="Open Sans"/>
              </a:rPr>
              <a:t>This is the place where Satan, his angels, and the sons of perdition—those who have denied the Son after the Father has revealed him—will dwell eternally.</a:t>
            </a:r>
            <a:endParaRPr lang="en-US" dirty="0">
              <a:solidFill>
                <a:schemeClr val="bg1"/>
              </a:solidFill>
              <a:latin typeface="Gill Sans MT" panose="020B0502020104020203" pitchFamily="34" charset="0"/>
            </a:endParaRPr>
          </a:p>
        </p:txBody>
      </p:sp>
      <p:sp>
        <p:nvSpPr>
          <p:cNvPr id="7" name="Down Arrow 6"/>
          <p:cNvSpPr/>
          <p:nvPr/>
        </p:nvSpPr>
        <p:spPr>
          <a:xfrm>
            <a:off x="2562131" y="2596357"/>
            <a:ext cx="525101" cy="1005167"/>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2" name="Down Arrow 11"/>
          <p:cNvSpPr/>
          <p:nvPr/>
        </p:nvSpPr>
        <p:spPr>
          <a:xfrm>
            <a:off x="9247146" y="2415677"/>
            <a:ext cx="525101" cy="1005167"/>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pic>
        <p:nvPicPr>
          <p:cNvPr id="1026" name="Picture 2" descr="https://justincordery.files.wordpress.com/2014/01/he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051" y="2229733"/>
            <a:ext cx="2877290" cy="193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1210492" y="4632990"/>
            <a:ext cx="9771014" cy="1569660"/>
          </a:xfrm>
          <a:prstGeom prst="rect">
            <a:avLst/>
          </a:prstGeom>
        </p:spPr>
        <p:txBody>
          <a:bodyPr wrap="square">
            <a:spAutoFit/>
          </a:bodyPr>
          <a:lstStyle/>
          <a:p>
            <a:pPr algn="ctr"/>
            <a:r>
              <a:rPr lang="en-US" sz="3200" b="0" i="0" dirty="0">
                <a:solidFill>
                  <a:schemeClr val="bg1"/>
                </a:solidFill>
                <a:effectLst/>
                <a:latin typeface="Open Sans"/>
              </a:rPr>
              <a:t>The Second Coming of </a:t>
            </a:r>
            <a:r>
              <a:rPr lang="en-US" sz="3200" b="0" i="0" u="none" strike="noStrike" dirty="0">
                <a:solidFill>
                  <a:schemeClr val="bg1"/>
                </a:solidFill>
                <a:effectLst/>
                <a:latin typeface="Open Sans"/>
              </a:rPr>
              <a:t>Jesus Christ</a:t>
            </a:r>
            <a:r>
              <a:rPr lang="en-US" sz="3200" b="0" i="0" dirty="0">
                <a:solidFill>
                  <a:schemeClr val="bg1"/>
                </a:solidFill>
                <a:effectLst/>
                <a:latin typeface="Open Sans"/>
              </a:rPr>
              <a:t> will be a sweet and wonderful experience for some and a dreadful experience for others</a:t>
            </a:r>
            <a:endParaRPr lang="en-US" sz="3200" dirty="0">
              <a:solidFill>
                <a:schemeClr val="bg1"/>
              </a:solidFill>
              <a:latin typeface="Gill Sans MT" panose="020B05020201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889363"/>
            <a:ext cx="11240445" cy="3639094"/>
          </a:xfrm>
          <a:prstGeom prst="rect">
            <a:avLst/>
          </a:prstGeom>
        </p:spPr>
      </p:pic>
    </p:spTree>
    <p:extLst>
      <p:ext uri="{BB962C8B-B14F-4D97-AF65-F5344CB8AC3E}">
        <p14:creationId xmlns:p14="http://schemas.microsoft.com/office/powerpoint/2010/main" val="209640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72427" y="108642"/>
            <a:ext cx="11945401" cy="6186309"/>
          </a:xfrm>
          <a:prstGeom prst="rect">
            <a:avLst/>
          </a:prstGeom>
          <a:noFill/>
        </p:spPr>
        <p:txBody>
          <a:bodyPr wrap="square" rtlCol="0">
            <a:spAutoFit/>
          </a:bodyPr>
          <a:lstStyle/>
          <a:p>
            <a:r>
              <a:rPr lang="en-US" dirty="0">
                <a:solidFill>
                  <a:schemeClr val="bg1"/>
                </a:solidFill>
                <a:latin typeface="Gill Sans MT" panose="020B0502020104020203" pitchFamily="34" charset="0"/>
              </a:rPr>
              <a:t>Sources:</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Videos:</a:t>
            </a:r>
          </a:p>
          <a:p>
            <a:r>
              <a:rPr lang="en-US" b="1" dirty="0">
                <a:solidFill>
                  <a:schemeClr val="bg1"/>
                </a:solidFill>
                <a:latin typeface="Gill Sans MT" panose="020B0502020104020203" pitchFamily="34" charset="0"/>
              </a:rPr>
              <a:t>Terror, Triumph, and a Wedding Feast</a:t>
            </a:r>
            <a:r>
              <a:rPr lang="en-US" dirty="0">
                <a:solidFill>
                  <a:schemeClr val="bg1"/>
                </a:solidFill>
                <a:latin typeface="Gill Sans MT" panose="020B0502020104020203" pitchFamily="34" charset="0"/>
              </a:rPr>
              <a:t> (:51)</a:t>
            </a:r>
          </a:p>
          <a:p>
            <a:r>
              <a:rPr lang="en-US" b="1" dirty="0">
                <a:solidFill>
                  <a:schemeClr val="bg1"/>
                </a:solidFill>
                <a:latin typeface="Gill Sans MT" panose="020B0502020104020203" pitchFamily="34" charset="0"/>
              </a:rPr>
              <a:t>You Are Needed in the Lord’s Service</a:t>
            </a:r>
            <a:r>
              <a:rPr lang="en-US" dirty="0">
                <a:solidFill>
                  <a:schemeClr val="bg1"/>
                </a:solidFill>
                <a:latin typeface="Gill Sans MT" panose="020B0502020104020203" pitchFamily="34" charset="0"/>
              </a:rPr>
              <a:t> (2:00)</a:t>
            </a:r>
          </a:p>
          <a:p>
            <a:r>
              <a:rPr lang="en-US" b="1" dirty="0">
                <a:solidFill>
                  <a:schemeClr val="bg1"/>
                </a:solidFill>
                <a:latin typeface="Gill Sans MT" panose="020B0502020104020203" pitchFamily="34" charset="0"/>
              </a:rPr>
              <a:t>Wine Press</a:t>
            </a:r>
            <a:r>
              <a:rPr lang="en-US" dirty="0">
                <a:solidFill>
                  <a:schemeClr val="bg1"/>
                </a:solidFill>
                <a:latin typeface="Gill Sans MT" panose="020B0502020104020203" pitchFamily="34" charset="0"/>
              </a:rPr>
              <a:t> (4:00)</a:t>
            </a:r>
          </a:p>
          <a:p>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Elder Richard G. Scott </a:t>
            </a:r>
            <a:r>
              <a:rPr lang="en-US" i="1" dirty="0">
                <a:solidFill>
                  <a:schemeClr val="bg1"/>
                </a:solidFill>
                <a:latin typeface="Gill Sans MT" panose="020B0502020104020203" pitchFamily="34" charset="0"/>
              </a:rPr>
              <a:t>Using the Supernal Gift of Prayer </a:t>
            </a:r>
            <a:r>
              <a:rPr lang="en-US" dirty="0">
                <a:solidFill>
                  <a:schemeClr val="bg1"/>
                </a:solidFill>
                <a:latin typeface="Gill Sans MT" panose="020B0502020104020203" pitchFamily="34" charset="0"/>
              </a:rPr>
              <a:t>April 2007</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Elder Jeffrey R. Holland</a:t>
            </a:r>
            <a:r>
              <a:rPr lang="en-US" dirty="0">
                <a:solidFill>
                  <a:schemeClr val="bg1"/>
                </a:solidFill>
                <a:latin typeface="Open Sans"/>
              </a:rPr>
              <a:t> </a:t>
            </a:r>
            <a:r>
              <a:rPr lang="en-US" i="1" dirty="0">
                <a:solidFill>
                  <a:schemeClr val="bg1"/>
                </a:solidFill>
                <a:latin typeface="Open Sans"/>
              </a:rPr>
              <a:t>Terror, Triumph, and a Wedding Feast </a:t>
            </a:r>
            <a:r>
              <a:rPr lang="en-US" dirty="0">
                <a:solidFill>
                  <a:schemeClr val="bg1"/>
                </a:solidFill>
                <a:latin typeface="Open Sans"/>
              </a:rPr>
              <a:t>[Church Educational System devotional, Sept. 12, 2004], 3,speeches.byu.edu).</a:t>
            </a:r>
          </a:p>
          <a:p>
            <a:pPr fontAlgn="base"/>
            <a:endParaRPr lang="en-US" dirty="0">
              <a:solidFill>
                <a:schemeClr val="bg1"/>
              </a:solidFill>
              <a:latin typeface="Open Sans"/>
            </a:endParaRPr>
          </a:p>
          <a:p>
            <a:pPr fontAlgn="base"/>
            <a:r>
              <a:rPr lang="en-US" dirty="0">
                <a:solidFill>
                  <a:schemeClr val="bg1"/>
                </a:solidFill>
                <a:latin typeface="Gill Sans MT" panose="020B0502020104020203" pitchFamily="34" charset="0"/>
              </a:rPr>
              <a:t>Joseph Fielding McConkie and Craig J. </a:t>
            </a:r>
            <a:r>
              <a:rPr lang="en-US" dirty="0" err="1">
                <a:solidFill>
                  <a:schemeClr val="bg1"/>
                </a:solidFill>
                <a:latin typeface="Gill Sans MT" panose="020B0502020104020203" pitchFamily="34" charset="0"/>
              </a:rPr>
              <a:t>Ostler</a:t>
            </a:r>
            <a:r>
              <a:rPr lang="en-US" dirty="0">
                <a:solidFill>
                  <a:schemeClr val="bg1"/>
                </a:solidFill>
                <a:latin typeface="Gill Sans MT" panose="020B0502020104020203" pitchFamily="34" charset="0"/>
              </a:rPr>
              <a:t> </a:t>
            </a:r>
            <a:r>
              <a:rPr lang="en-US" i="1" dirty="0">
                <a:solidFill>
                  <a:schemeClr val="bg1"/>
                </a:solidFill>
                <a:latin typeface="Gill Sans MT" panose="020B0502020104020203" pitchFamily="34" charset="0"/>
              </a:rPr>
              <a:t>Revelations of the Restoration </a:t>
            </a:r>
            <a:r>
              <a:rPr lang="en-US" dirty="0">
                <a:solidFill>
                  <a:schemeClr val="bg1"/>
                </a:solidFill>
                <a:latin typeface="Gill Sans MT" panose="020B0502020104020203" pitchFamily="34" charset="0"/>
              </a:rPr>
              <a:t>pg. 1117-1119</a:t>
            </a:r>
          </a:p>
          <a:p>
            <a:pPr fontAlgn="base"/>
            <a:endParaRPr lang="en-US" i="1"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(Ludlow, </a:t>
            </a:r>
            <a:r>
              <a:rPr lang="en-US" i="1" dirty="0">
                <a:solidFill>
                  <a:schemeClr val="bg1"/>
                </a:solidFill>
                <a:latin typeface="Gill Sans MT" panose="020B0502020104020203" pitchFamily="34" charset="0"/>
              </a:rPr>
              <a:t>Companion,</a:t>
            </a:r>
            <a:r>
              <a:rPr lang="en-US" dirty="0">
                <a:solidFill>
                  <a:schemeClr val="bg1"/>
                </a:solidFill>
                <a:latin typeface="Gill Sans MT" panose="020B0502020104020203" pitchFamily="34" charset="0"/>
              </a:rPr>
              <a:t> 1:678.)</a:t>
            </a:r>
          </a:p>
          <a:p>
            <a:pPr fontAlgn="base"/>
            <a:endParaRPr lang="en-US" dirty="0">
              <a:solidFill>
                <a:schemeClr val="bg1"/>
              </a:solidFill>
              <a:latin typeface="Open Sans"/>
            </a:endParaRPr>
          </a:p>
          <a:p>
            <a:pPr fontAlgn="base"/>
            <a:r>
              <a:rPr lang="en-US" i="1" dirty="0">
                <a:solidFill>
                  <a:schemeClr val="bg1"/>
                </a:solidFill>
                <a:latin typeface="Gill Sans MT" panose="020B0502020104020203" pitchFamily="34" charset="0"/>
              </a:rPr>
              <a:t>Doctrine and Covenants Student Manual Religion 324-325 </a:t>
            </a:r>
            <a:r>
              <a:rPr lang="en-US" dirty="0">
                <a:solidFill>
                  <a:schemeClr val="bg1"/>
                </a:solidFill>
                <a:latin typeface="Gill Sans MT" panose="020B0502020104020203" pitchFamily="34" charset="0"/>
              </a:rPr>
              <a:t>Section 133</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Smith and Sjodahl, Commentary, p. 186</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D. Todd Christofferson The Divine Gift of Repentance October 2011 </a:t>
            </a:r>
            <a:r>
              <a:rPr lang="en-US" dirty="0" err="1">
                <a:solidFill>
                  <a:schemeClr val="bg1"/>
                </a:solidFill>
                <a:latin typeface="Gill Sans MT" panose="020B0502020104020203" pitchFamily="34" charset="0"/>
              </a:rPr>
              <a:t>Gen.Conf</a:t>
            </a:r>
            <a:r>
              <a:rPr lang="en-US" dirty="0">
                <a:solidFill>
                  <a:schemeClr val="bg1"/>
                </a:solidFill>
                <a:latin typeface="Gill Sans MT" panose="020B0502020104020203" pitchFamily="34" charset="0"/>
              </a:rPr>
              <a:t>.</a:t>
            </a:r>
          </a:p>
          <a:p>
            <a:endParaRPr lang="en-US" dirty="0">
              <a:solidFill>
                <a:schemeClr val="bg1"/>
              </a:solidFill>
              <a:latin typeface="Gill Sans MT" panose="020B0502020104020203" pitchFamily="34" charset="0"/>
            </a:endParaRPr>
          </a:p>
        </p:txBody>
      </p:sp>
      <p:grpSp>
        <p:nvGrpSpPr>
          <p:cNvPr id="5" name="Group 4"/>
          <p:cNvGrpSpPr/>
          <p:nvPr/>
        </p:nvGrpSpPr>
        <p:grpSpPr>
          <a:xfrm>
            <a:off x="4880907" y="842500"/>
            <a:ext cx="598860" cy="779518"/>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9" name="Rounded Rectangle 8"/>
            <p:cNvSpPr/>
            <p:nvPr/>
          </p:nvSpPr>
          <p:spPr>
            <a:xfrm>
              <a:off x="7546257" y="4341667"/>
              <a:ext cx="904569" cy="531667"/>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grpSp>
      <p:sp>
        <p:nvSpPr>
          <p:cNvPr id="24" name="Footer Placeholder 14">
            <a:extLst>
              <a:ext uri="{FF2B5EF4-FFF2-40B4-BE49-F238E27FC236}">
                <a16:creationId xmlns:a16="http://schemas.microsoft.com/office/drawing/2014/main" id="{A2BC01F5-E6AB-4D08-8878-EF0D821CA4F3}"/>
              </a:ext>
            </a:extLst>
          </p:cNvPr>
          <p:cNvSpPr>
            <a:spLocks noGrp="1"/>
          </p:cNvSpPr>
          <p:nvPr/>
        </p:nvSpPr>
        <p:spPr>
          <a:xfrm>
            <a:off x="159821" y="643435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Gill Sans MT" panose="020B0502020104020203" pitchFamily="34" charset="0"/>
              </a:rPr>
              <a:t>Presentation by ©http://fashionsbylynda.com/blog/ </a:t>
            </a:r>
          </a:p>
        </p:txBody>
      </p:sp>
    </p:spTree>
    <p:extLst>
      <p:ext uri="{BB962C8B-B14F-4D97-AF65-F5344CB8AC3E}">
        <p14:creationId xmlns:p14="http://schemas.microsoft.com/office/powerpoint/2010/main" val="362748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553471" y="1052407"/>
            <a:ext cx="3738874"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November 3, 1831</a:t>
            </a:r>
          </a:p>
        </p:txBody>
      </p:sp>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Background</a:t>
            </a:r>
          </a:p>
        </p:txBody>
      </p:sp>
      <p:sp>
        <p:nvSpPr>
          <p:cNvPr id="2" name="Rectangle 1"/>
          <p:cNvSpPr/>
          <p:nvPr/>
        </p:nvSpPr>
        <p:spPr>
          <a:xfrm>
            <a:off x="1074223" y="1936717"/>
            <a:ext cx="6774570" cy="1815882"/>
          </a:xfrm>
          <a:prstGeom prst="rect">
            <a:avLst/>
          </a:prstGeom>
        </p:spPr>
        <p:txBody>
          <a:bodyPr wrap="square">
            <a:spAutoFit/>
          </a:bodyPr>
          <a:lstStyle/>
          <a:p>
            <a:r>
              <a:rPr lang="en-US" sz="2000" b="0" i="1" dirty="0">
                <a:solidFill>
                  <a:schemeClr val="bg1"/>
                </a:solidFill>
                <a:effectLst/>
                <a:latin typeface="Gill Sans MT" panose="020B0502020104020203" pitchFamily="34" charset="0"/>
              </a:rPr>
              <a:t>“At this time there were many things which the Elders desired to know relative to preaching the Gospel to the inhabitants of the earth, and concerning the gathering; and in order to walk by the true light, and be instructed from on high, on the 3rd of November, 1831, I inquired of the Lord and received the following important revelation.” </a:t>
            </a:r>
          </a:p>
          <a:p>
            <a:r>
              <a:rPr lang="en-US" sz="1200" b="0" i="1" dirty="0">
                <a:solidFill>
                  <a:schemeClr val="bg1"/>
                </a:solidFill>
                <a:effectLst/>
                <a:latin typeface="Gill Sans MT" panose="020B0502020104020203" pitchFamily="34" charset="0"/>
              </a:rPr>
              <a:t>Joseph Smith—headline to D&amp;C 133</a:t>
            </a:r>
            <a:endParaRPr lang="en-US" sz="1200" dirty="0">
              <a:solidFill>
                <a:schemeClr val="bg1"/>
              </a:solidFill>
              <a:latin typeface="Gill Sans MT" panose="020B0502020104020203" pitchFamily="34" charset="0"/>
            </a:endParaRPr>
          </a:p>
        </p:txBody>
      </p:sp>
      <p:sp>
        <p:nvSpPr>
          <p:cNvPr id="3" name="Rectangle 2"/>
          <p:cNvSpPr/>
          <p:nvPr/>
        </p:nvSpPr>
        <p:spPr>
          <a:xfrm>
            <a:off x="3510641" y="5270836"/>
            <a:ext cx="5170715" cy="923330"/>
          </a:xfrm>
          <a:prstGeom prst="rect">
            <a:avLst/>
          </a:prstGeom>
        </p:spPr>
        <p:txBody>
          <a:bodyPr wrap="square">
            <a:spAutoFit/>
          </a:bodyPr>
          <a:lstStyle/>
          <a:p>
            <a:r>
              <a:rPr lang="en-US" b="0" dirty="0">
                <a:solidFill>
                  <a:schemeClr val="bg1"/>
                </a:solidFill>
                <a:effectLst/>
                <a:latin typeface="Gill Sans MT" panose="020B0502020104020203" pitchFamily="34" charset="0"/>
              </a:rPr>
              <a:t>This section was first added to the Book of Doctrine and Covenants as an appendix and was subsequently assigned a section number.</a:t>
            </a:r>
            <a:endParaRPr lang="en-US" dirty="0">
              <a:solidFill>
                <a:schemeClr val="bg1"/>
              </a:solidFill>
              <a:latin typeface="Gill Sans MT" panose="020B0502020104020203" pitchFamily="34" charset="0"/>
            </a:endParaRPr>
          </a:p>
        </p:txBody>
      </p:sp>
      <p:pic>
        <p:nvPicPr>
          <p:cNvPr id="4098" name="Picture 2" descr="http://www.benbernards.com/wp-content/uploads/2013/09/llserv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173" y="1295060"/>
            <a:ext cx="2619375"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17409515"/>
              </p:ext>
            </p:extLst>
          </p:nvPr>
        </p:nvGraphicFramePr>
        <p:xfrm>
          <a:off x="208230" y="330366"/>
          <a:ext cx="8854290" cy="3393440"/>
        </p:xfrm>
        <a:graphic>
          <a:graphicData uri="http://schemas.openxmlformats.org/drawingml/2006/table">
            <a:tbl>
              <a:tblPr firstRow="1" bandRow="1">
                <a:tableStyleId>{5940675A-B579-460E-94D1-54222C63F5DA}</a:tableStyleId>
              </a:tblPr>
              <a:tblGrid>
                <a:gridCol w="5423025">
                  <a:extLst>
                    <a:ext uri="{9D8B030D-6E8A-4147-A177-3AD203B41FA5}">
                      <a16:colId xmlns:a16="http://schemas.microsoft.com/office/drawing/2014/main" val="20000"/>
                    </a:ext>
                  </a:extLst>
                </a:gridCol>
                <a:gridCol w="3431265">
                  <a:extLst>
                    <a:ext uri="{9D8B030D-6E8A-4147-A177-3AD203B41FA5}">
                      <a16:colId xmlns:a16="http://schemas.microsoft.com/office/drawing/2014/main" val="20001"/>
                    </a:ext>
                  </a:extLst>
                </a:gridCol>
              </a:tblGrid>
              <a:tr h="370840">
                <a:tc>
                  <a:txBody>
                    <a:bodyPr/>
                    <a:lstStyle/>
                    <a:p>
                      <a:pPr algn="ctr"/>
                      <a:r>
                        <a:rPr lang="en-US" sz="2400" dirty="0">
                          <a:solidFill>
                            <a:schemeClr val="tx1"/>
                          </a:solidFill>
                          <a:latin typeface="Gill Sans MT" panose="020B0502020104020203" pitchFamily="34" charset="0"/>
                        </a:rPr>
                        <a:t>The Effects of the Fullness of God’s Glory</a:t>
                      </a:r>
                    </a:p>
                  </a:txBody>
                  <a:tcPr/>
                </a:tc>
                <a:tc>
                  <a:txBody>
                    <a:bodyPr/>
                    <a:lstStyle/>
                    <a:p>
                      <a:pPr algn="ctr"/>
                      <a:r>
                        <a:rPr lang="en-US" sz="2400" dirty="0">
                          <a:solidFill>
                            <a:schemeClr val="tx1"/>
                          </a:solidFill>
                          <a:latin typeface="Gill Sans MT" panose="020B0502020104020203" pitchFamily="34" charset="0"/>
                        </a:rPr>
                        <a:t>Scripture</a:t>
                      </a:r>
                    </a:p>
                  </a:txBody>
                  <a:tcPr/>
                </a:tc>
                <a:extLst>
                  <a:ext uri="{0D108BD9-81ED-4DB2-BD59-A6C34878D82A}">
                    <a16:rowId xmlns:a16="http://schemas.microsoft.com/office/drawing/2014/main" val="10000"/>
                  </a:ext>
                </a:extLst>
              </a:tr>
              <a:tr h="370840">
                <a:tc>
                  <a:txBody>
                    <a:bodyPr/>
                    <a:lstStyle/>
                    <a:p>
                      <a:r>
                        <a:rPr lang="en-US" dirty="0">
                          <a:solidFill>
                            <a:schemeClr val="tx1"/>
                          </a:solidFill>
                          <a:latin typeface="Open Sans"/>
                        </a:rPr>
                        <a:t>Mountains will flow down at His presence </a:t>
                      </a:r>
                      <a:endParaRPr lang="en-US" dirty="0">
                        <a:solidFill>
                          <a:schemeClr val="tx1"/>
                        </a:solidFill>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a:rPr>
                        <a:t>D&amp;C 133:40, 44; Micah 1:4</a:t>
                      </a:r>
                    </a:p>
                    <a:p>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1"/>
                  </a:ext>
                </a:extLst>
              </a:tr>
              <a:tr h="370840">
                <a:tc>
                  <a:txBody>
                    <a:bodyPr/>
                    <a:lstStyle/>
                    <a:p>
                      <a:r>
                        <a:rPr lang="en-US" dirty="0">
                          <a:solidFill>
                            <a:schemeClr val="tx1"/>
                          </a:solidFill>
                          <a:latin typeface="Open Sans"/>
                        </a:rPr>
                        <a:t>The waters on the earth will boil </a:t>
                      </a:r>
                      <a:endParaRPr lang="en-US" dirty="0">
                        <a:solidFill>
                          <a:schemeClr val="tx1"/>
                        </a:solidFill>
                        <a:latin typeface="Gill Sans MT" panose="020B0502020104020203" pitchFamily="34" charset="0"/>
                      </a:endParaRPr>
                    </a:p>
                  </a:txBody>
                  <a:tcPr/>
                </a:tc>
                <a:tc>
                  <a:txBody>
                    <a:bodyPr/>
                    <a:lstStyle/>
                    <a:p>
                      <a:r>
                        <a:rPr lang="en-US" dirty="0">
                          <a:solidFill>
                            <a:schemeClr val="tx1"/>
                          </a:solidFill>
                          <a:latin typeface="Open Sans"/>
                        </a:rPr>
                        <a:t>D&amp;C 133:41</a:t>
                      </a:r>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2"/>
                  </a:ext>
                </a:extLst>
              </a:tr>
              <a:tr h="370840">
                <a:tc>
                  <a:txBody>
                    <a:bodyPr/>
                    <a:lstStyle/>
                    <a:p>
                      <a:r>
                        <a:rPr lang="en-US" dirty="0">
                          <a:solidFill>
                            <a:schemeClr val="tx1"/>
                          </a:solidFill>
                          <a:latin typeface="Open Sans"/>
                        </a:rPr>
                        <a:t>All nations will tremble at His presence </a:t>
                      </a:r>
                      <a:endParaRPr lang="en-US" dirty="0">
                        <a:solidFill>
                          <a:schemeClr val="tx1"/>
                        </a:solidFill>
                        <a:latin typeface="Gill Sans MT" panose="020B0502020104020203" pitchFamily="34" charset="0"/>
                      </a:endParaRPr>
                    </a:p>
                  </a:txBody>
                  <a:tcPr/>
                </a:tc>
                <a:tc>
                  <a:txBody>
                    <a:bodyPr/>
                    <a:lstStyle/>
                    <a:p>
                      <a:r>
                        <a:rPr lang="en-US" dirty="0">
                          <a:solidFill>
                            <a:schemeClr val="tx1"/>
                          </a:solidFill>
                          <a:latin typeface="Open Sans"/>
                        </a:rPr>
                        <a:t>D&amp;C 133:42</a:t>
                      </a:r>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3"/>
                  </a:ext>
                </a:extLst>
              </a:tr>
              <a:tr h="370840">
                <a:tc>
                  <a:txBody>
                    <a:bodyPr/>
                    <a:lstStyle/>
                    <a:p>
                      <a:r>
                        <a:rPr lang="en-US" dirty="0">
                          <a:solidFill>
                            <a:schemeClr val="tx1"/>
                          </a:solidFill>
                          <a:latin typeface="Open Sans"/>
                        </a:rPr>
                        <a:t>The sun will hide, the moon will withhold its light, and the stars will be hurled from their places </a:t>
                      </a:r>
                      <a:endParaRPr lang="en-US" dirty="0">
                        <a:solidFill>
                          <a:schemeClr val="tx1"/>
                        </a:solidFill>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a:rPr>
                        <a:t>D&amp;C 133:49</a:t>
                      </a:r>
                    </a:p>
                    <a:p>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4"/>
                  </a:ext>
                </a:extLst>
              </a:tr>
              <a:tr h="370840">
                <a:tc>
                  <a:txBody>
                    <a:bodyPr/>
                    <a:lstStyle/>
                    <a:p>
                      <a:r>
                        <a:rPr lang="en-US" dirty="0">
                          <a:solidFill>
                            <a:schemeClr val="tx1"/>
                          </a:solidFill>
                          <a:latin typeface="Open Sans"/>
                        </a:rPr>
                        <a:t>The wicked will be burned by the brightness or fire of the glory of the Lord </a:t>
                      </a:r>
                      <a:endParaRPr lang="en-US" dirty="0">
                        <a:solidFill>
                          <a:schemeClr val="tx1"/>
                        </a:solidFill>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a:rPr>
                        <a:t>Malachi 4:1–3;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a:rPr>
                        <a:t>2 Thessalonians 2:8</a:t>
                      </a:r>
                      <a:endParaRPr lang="en-US" b="0" i="0" dirty="0">
                        <a:solidFill>
                          <a:schemeClr val="tx1"/>
                        </a:solidFill>
                        <a:effectLst/>
                        <a:latin typeface="Open Sans"/>
                      </a:endParaRPr>
                    </a:p>
                    <a:p>
                      <a:endParaRPr lang="en-US" dirty="0">
                        <a:solidFill>
                          <a:schemeClr val="tx1"/>
                        </a:solidFill>
                        <a:latin typeface="Gill Sans MT" panose="020B0502020104020203" pitchFamily="34" charset="0"/>
                      </a:endParaRPr>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1832787" y="3995678"/>
            <a:ext cx="8334469" cy="3170099"/>
          </a:xfrm>
          <a:prstGeom prst="rect">
            <a:avLst/>
          </a:prstGeom>
        </p:spPr>
        <p:txBody>
          <a:bodyPr wrap="square">
            <a:spAutoFit/>
          </a:bodyPr>
          <a:lstStyle/>
          <a:p>
            <a:r>
              <a:rPr lang="en-US" sz="2000" b="1" dirty="0">
                <a:latin typeface="Gill Sans MT" panose="020B0502020104020203" pitchFamily="34" charset="0"/>
              </a:rPr>
              <a:t>Others Rose from the Dead </a:t>
            </a:r>
            <a:r>
              <a:rPr lang="en-US" sz="2000" dirty="0">
                <a:latin typeface="Gill Sans MT" panose="020B0502020104020203" pitchFamily="34" charset="0"/>
              </a:rPr>
              <a:t>“Not only did Christ rise from the dead at that time, but others were seen who had risen from their graves—righteous men and women who died before Christ, and who had the privilege of rising with him. I do not believe that the resurrection then was a general one; I believe it extended to those only who, while upon earth, had proved themselves willing to do all for the kingdom of God, and to whom neither property, honor, nor life itself had been too dear to keep them from carrying out the purposes of God.”</a:t>
            </a:r>
          </a:p>
          <a:p>
            <a:r>
              <a:rPr lang="en-US" sz="2000" dirty="0">
                <a:latin typeface="Gill Sans MT" panose="020B0502020104020203" pitchFamily="34" charset="0"/>
              </a:rPr>
              <a:t>Anthon H. Lund, in Conference Report, Apr. 1904, p. 6</a:t>
            </a:r>
            <a:endParaRPr lang="en-US" sz="2000" dirty="0">
              <a:latin typeface="Open Sans"/>
            </a:endParaRPr>
          </a:p>
          <a:p>
            <a:endParaRPr lang="en-US" sz="2000" dirty="0">
              <a:latin typeface="Gill Sans MT" panose="020B0502020104020203" pitchFamily="34" charset="0"/>
            </a:endParaRPr>
          </a:p>
        </p:txBody>
      </p:sp>
    </p:spTree>
    <p:extLst>
      <p:ext uri="{BB962C8B-B14F-4D97-AF65-F5344CB8AC3E}">
        <p14:creationId xmlns:p14="http://schemas.microsoft.com/office/powerpoint/2010/main" val="162499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2703213" y="2352997"/>
            <a:ext cx="4209215" cy="1200329"/>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The angels will announce that John the Revelator’s prophecy has been fulfilled</a:t>
            </a:r>
          </a:p>
        </p:txBody>
      </p:sp>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Mighty Angels Flying</a:t>
            </a:r>
          </a:p>
        </p:txBody>
      </p:sp>
      <p:sp>
        <p:nvSpPr>
          <p:cNvPr id="2" name="Rectangle 1"/>
          <p:cNvSpPr/>
          <p:nvPr/>
        </p:nvSpPr>
        <p:spPr>
          <a:xfrm>
            <a:off x="168998" y="877908"/>
            <a:ext cx="6509657" cy="1200329"/>
          </a:xfrm>
          <a:prstGeom prst="rect">
            <a:avLst/>
          </a:prstGeom>
        </p:spPr>
        <p:txBody>
          <a:bodyPr wrap="square">
            <a:spAutoFit/>
          </a:bodyPr>
          <a:lstStyle/>
          <a:p>
            <a:r>
              <a:rPr lang="en-US" sz="2000" i="1" dirty="0">
                <a:solidFill>
                  <a:schemeClr val="bg1"/>
                </a:solidFill>
                <a:latin typeface="Gill Sans MT" panose="020B0502020104020203" pitchFamily="34" charset="0"/>
              </a:rPr>
              <a:t>And I saw another angel fly in the midst of heaven, having the everlasting gospel to preach unto them that dwell on the earth, and to every nation, and kindred, and tongue, and people.</a:t>
            </a:r>
          </a:p>
          <a:p>
            <a:r>
              <a:rPr lang="en-US" sz="1200" i="1" dirty="0">
                <a:solidFill>
                  <a:schemeClr val="bg1"/>
                </a:solidFill>
                <a:latin typeface="Gill Sans MT" panose="020B0502020104020203" pitchFamily="34" charset="0"/>
              </a:rPr>
              <a:t>Revelation 14:6</a:t>
            </a:r>
          </a:p>
        </p:txBody>
      </p:sp>
      <p:sp>
        <p:nvSpPr>
          <p:cNvPr id="3" name="Rectangle 2"/>
          <p:cNvSpPr/>
          <p:nvPr/>
        </p:nvSpPr>
        <p:spPr>
          <a:xfrm>
            <a:off x="478972" y="3960385"/>
            <a:ext cx="3733800" cy="923330"/>
          </a:xfrm>
          <a:prstGeom prst="rect">
            <a:avLst/>
          </a:prstGeom>
        </p:spPr>
        <p:txBody>
          <a:bodyPr wrap="square">
            <a:spAutoFit/>
          </a:bodyPr>
          <a:lstStyle/>
          <a:p>
            <a:r>
              <a:rPr lang="en-US" b="0" dirty="0">
                <a:solidFill>
                  <a:schemeClr val="bg1"/>
                </a:solidFill>
                <a:effectLst/>
                <a:latin typeface="Gill Sans MT" panose="020B0502020104020203" pitchFamily="34" charset="0"/>
              </a:rPr>
              <a:t>“These verses confirm that it was Moroni and the Book of Mormon of which John wrote.”</a:t>
            </a:r>
            <a:endParaRPr lang="en-US" dirty="0">
              <a:solidFill>
                <a:schemeClr val="bg1"/>
              </a:solidFill>
              <a:latin typeface="Gill Sans MT" panose="020B0502020104020203" pitchFamily="34" charset="0"/>
            </a:endParaRPr>
          </a:p>
        </p:txBody>
      </p:sp>
      <p:sp>
        <p:nvSpPr>
          <p:cNvPr id="7" name="Rectangle 6"/>
          <p:cNvSpPr/>
          <p:nvPr/>
        </p:nvSpPr>
        <p:spPr>
          <a:xfrm>
            <a:off x="3265713" y="5409682"/>
            <a:ext cx="6096000" cy="1077218"/>
          </a:xfrm>
          <a:prstGeom prst="rect">
            <a:avLst/>
          </a:prstGeom>
        </p:spPr>
        <p:txBody>
          <a:bodyPr>
            <a:spAutoFit/>
          </a:bodyPr>
          <a:lstStyle/>
          <a:p>
            <a:pPr algn="ctr"/>
            <a:r>
              <a:rPr lang="en-US" sz="3200" dirty="0">
                <a:solidFill>
                  <a:srgbClr val="FFFF00"/>
                </a:solidFill>
                <a:latin typeface="Gill Sans MT" panose="020B0502020104020203" pitchFamily="34" charset="0"/>
              </a:rPr>
              <a:t>The Angel Moroni invites all to worship God</a:t>
            </a:r>
          </a:p>
        </p:txBody>
      </p:sp>
      <p:sp>
        <p:nvSpPr>
          <p:cNvPr id="5" name="Rectangle 4"/>
          <p:cNvSpPr/>
          <p:nvPr/>
        </p:nvSpPr>
        <p:spPr>
          <a:xfrm>
            <a:off x="63317" y="6400792"/>
            <a:ext cx="4802487" cy="338554"/>
          </a:xfrm>
          <a:prstGeom prst="rect">
            <a:avLst/>
          </a:prstGeom>
        </p:spPr>
        <p:txBody>
          <a:bodyPr wrap="square">
            <a:spAutoFit/>
          </a:bodyPr>
          <a:lstStyle/>
          <a:p>
            <a:r>
              <a:rPr lang="en-US" sz="1600" b="0" i="0" dirty="0">
                <a:solidFill>
                  <a:schemeClr val="bg1"/>
                </a:solidFill>
                <a:effectLst/>
                <a:latin typeface="Open Sans"/>
              </a:rPr>
              <a:t>D&amp;C 133:36  </a:t>
            </a:r>
            <a:r>
              <a:rPr lang="en-US" sz="1200" b="0" i="0" dirty="0">
                <a:solidFill>
                  <a:schemeClr val="bg1"/>
                </a:solidFill>
                <a:effectLst/>
                <a:latin typeface="Open Sans"/>
              </a:rPr>
              <a:t>McConkie and </a:t>
            </a:r>
            <a:r>
              <a:rPr lang="en-US" sz="1200" b="0" i="0" dirty="0" err="1">
                <a:solidFill>
                  <a:schemeClr val="bg1"/>
                </a:solidFill>
                <a:effectLst/>
                <a:latin typeface="Open Sans"/>
              </a:rPr>
              <a:t>Ostler</a:t>
            </a:r>
            <a:endParaRPr lang="en-US" sz="1200" dirty="0">
              <a:solidFill>
                <a:schemeClr val="bg1"/>
              </a:solidFill>
              <a:latin typeface="Gill Sans MT" panose="020B0502020104020203" pitchFamily="34" charset="0"/>
            </a:endParaRPr>
          </a:p>
        </p:txBody>
      </p:sp>
      <p:sp>
        <p:nvSpPr>
          <p:cNvPr id="9" name="Rectangle 8"/>
          <p:cNvSpPr/>
          <p:nvPr/>
        </p:nvSpPr>
        <p:spPr>
          <a:xfrm>
            <a:off x="9447147" y="2208533"/>
            <a:ext cx="2503715" cy="2031325"/>
          </a:xfrm>
          <a:prstGeom prst="rect">
            <a:avLst/>
          </a:prstGeom>
        </p:spPr>
        <p:txBody>
          <a:bodyPr wrap="square">
            <a:spAutoFit/>
          </a:bodyPr>
          <a:lstStyle/>
          <a:p>
            <a:r>
              <a:rPr lang="en-US" b="0" dirty="0">
                <a:solidFill>
                  <a:schemeClr val="bg1"/>
                </a:solidFill>
                <a:effectLst/>
                <a:latin typeface="Gill Sans MT" panose="020B0502020104020203" pitchFamily="34" charset="0"/>
              </a:rPr>
              <a:t>“This Church is the only Church upon the face of the earth who has claimed that angels from heaven have restored the everlasting gospel on the earth.”</a:t>
            </a:r>
            <a:endParaRPr lang="en-US" dirty="0">
              <a:solidFill>
                <a:schemeClr val="bg1"/>
              </a:solidFill>
              <a:latin typeface="Gill Sans MT" panose="020B0502020104020203" pitchFamily="34" charset="0"/>
            </a:endParaRPr>
          </a:p>
        </p:txBody>
      </p:sp>
      <p:pic>
        <p:nvPicPr>
          <p:cNvPr id="5124" name="Picture 4" descr="http://www.studiofitt.com/3.jpg"/>
          <p:cNvPicPr>
            <a:picLocks noChangeAspect="1" noChangeArrowheads="1"/>
          </p:cNvPicPr>
          <p:nvPr/>
        </p:nvPicPr>
        <p:blipFill rotWithShape="1">
          <a:blip r:embed="rId3">
            <a:extLst>
              <a:ext uri="{28A0092B-C50C-407E-A947-70E740481C1C}">
                <a14:useLocalDpi xmlns:a14="http://schemas.microsoft.com/office/drawing/2010/main" val="0"/>
              </a:ext>
            </a:extLst>
          </a:blip>
          <a:srcRect l="7455" t="88" r="-213" b="16293"/>
          <a:stretch/>
        </p:blipFill>
        <p:spPr bwMode="auto">
          <a:xfrm>
            <a:off x="6654728" y="1451411"/>
            <a:ext cx="2551281" cy="3822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0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The Servants Who Preach</a:t>
            </a:r>
          </a:p>
        </p:txBody>
      </p:sp>
      <p:sp>
        <p:nvSpPr>
          <p:cNvPr id="5" name="Rectangle 4"/>
          <p:cNvSpPr/>
          <p:nvPr/>
        </p:nvSpPr>
        <p:spPr>
          <a:xfrm>
            <a:off x="281142" y="1219894"/>
            <a:ext cx="3145971" cy="1200329"/>
          </a:xfrm>
          <a:prstGeom prst="rect">
            <a:avLst/>
          </a:prstGeom>
        </p:spPr>
        <p:txBody>
          <a:bodyPr wrap="square">
            <a:spAutoFit/>
          </a:bodyPr>
          <a:lstStyle/>
          <a:p>
            <a:r>
              <a:rPr lang="en-US" sz="2400" b="0" i="0" dirty="0">
                <a:solidFill>
                  <a:schemeClr val="bg1"/>
                </a:solidFill>
                <a:effectLst/>
                <a:latin typeface="Gill Sans MT" panose="020B0502020104020203" pitchFamily="34" charset="0"/>
              </a:rPr>
              <a:t>He is also sending His servants to preach the gospel to all people</a:t>
            </a:r>
            <a:endParaRPr lang="en-US" sz="2400" dirty="0">
              <a:solidFill>
                <a:schemeClr val="bg1"/>
              </a:solidFill>
              <a:latin typeface="Gill Sans MT" panose="020B0502020104020203" pitchFamily="34" charset="0"/>
            </a:endParaRPr>
          </a:p>
        </p:txBody>
      </p:sp>
      <p:sp>
        <p:nvSpPr>
          <p:cNvPr id="9" name="Rectangle 8"/>
          <p:cNvSpPr/>
          <p:nvPr/>
        </p:nvSpPr>
        <p:spPr>
          <a:xfrm>
            <a:off x="85199" y="6318008"/>
            <a:ext cx="3145971" cy="338554"/>
          </a:xfrm>
          <a:prstGeom prst="rect">
            <a:avLst/>
          </a:prstGeom>
        </p:spPr>
        <p:txBody>
          <a:bodyPr wrap="square">
            <a:spAutoFit/>
          </a:bodyPr>
          <a:lstStyle/>
          <a:p>
            <a:r>
              <a:rPr lang="en-US" sz="1600" b="0" i="0" dirty="0">
                <a:solidFill>
                  <a:schemeClr val="bg1"/>
                </a:solidFill>
                <a:effectLst/>
                <a:latin typeface="Open Sans"/>
              </a:rPr>
              <a:t>D&amp;C 133:37</a:t>
            </a:r>
            <a:endParaRPr lang="en-US" sz="1600" dirty="0">
              <a:solidFill>
                <a:schemeClr val="bg1"/>
              </a:solidFill>
              <a:latin typeface="Gill Sans MT" panose="020B0502020104020203" pitchFamily="34" charset="0"/>
            </a:endParaRPr>
          </a:p>
        </p:txBody>
      </p:sp>
      <p:sp>
        <p:nvSpPr>
          <p:cNvPr id="6" name="Rectangle 5"/>
          <p:cNvSpPr/>
          <p:nvPr/>
        </p:nvSpPr>
        <p:spPr>
          <a:xfrm>
            <a:off x="3427114" y="3055259"/>
            <a:ext cx="5080074" cy="2308324"/>
          </a:xfrm>
          <a:prstGeom prst="rect">
            <a:avLst/>
          </a:prstGeom>
        </p:spPr>
        <p:txBody>
          <a:bodyPr wrap="square">
            <a:spAutoFit/>
          </a:bodyPr>
          <a:lstStyle/>
          <a:p>
            <a:r>
              <a:rPr lang="en-US" sz="2400" b="0" i="0" dirty="0">
                <a:solidFill>
                  <a:srgbClr val="FFFF00"/>
                </a:solidFill>
                <a:effectLst/>
                <a:latin typeface="Gill Sans MT" panose="020B0502020104020203" pitchFamily="34" charset="0"/>
              </a:rPr>
              <a:t>Who are the servants of God who will be preaching the message of the restored gospel? </a:t>
            </a:r>
            <a:endParaRPr lang="en-US" dirty="0">
              <a:solidFill>
                <a:schemeClr val="bg1"/>
              </a:solidFill>
              <a:latin typeface="Gill Sans MT" panose="020B0502020104020203" pitchFamily="34" charset="0"/>
            </a:endParaRPr>
          </a:p>
          <a:p>
            <a:endParaRPr lang="en-US" b="0" i="0" dirty="0">
              <a:solidFill>
                <a:schemeClr val="bg1"/>
              </a:solidFill>
              <a:effectLst/>
              <a:latin typeface="Gill Sans MT" panose="020B0502020104020203" pitchFamily="34" charset="0"/>
            </a:endParaRPr>
          </a:p>
          <a:p>
            <a:r>
              <a:rPr lang="en-US" b="0" i="0" dirty="0">
                <a:solidFill>
                  <a:schemeClr val="bg1"/>
                </a:solidFill>
                <a:effectLst/>
                <a:latin typeface="Gill Sans MT" panose="020B0502020104020203" pitchFamily="34" charset="0"/>
              </a:rPr>
              <a:t>All members of the Church are servants of God who have the responsibility to share the gospel with others. </a:t>
            </a:r>
            <a:endParaRPr lang="en-US" dirty="0">
              <a:solidFill>
                <a:schemeClr val="bg1"/>
              </a:solidFill>
              <a:latin typeface="Gill Sans MT" panose="020B0502020104020203" pitchFamily="34" charset="0"/>
            </a:endParaRPr>
          </a:p>
        </p:txBody>
      </p:sp>
      <p:grpSp>
        <p:nvGrpSpPr>
          <p:cNvPr id="11" name="Group 10"/>
          <p:cNvGrpSpPr/>
          <p:nvPr/>
        </p:nvGrpSpPr>
        <p:grpSpPr>
          <a:xfrm>
            <a:off x="8926286" y="1161421"/>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7" name="Flowchart: Manual Operation 3"/>
              <p:cNvSpPr/>
              <p:nvPr/>
            </p:nvSpPr>
            <p:spPr>
              <a:xfrm rot="10800000">
                <a:off x="1524000" y="1828800"/>
                <a:ext cx="1371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8" name="Flowchart: Manual Operation 4"/>
              <p:cNvSpPr/>
              <p:nvPr/>
            </p:nvSpPr>
            <p:spPr>
              <a:xfrm rot="10800000">
                <a:off x="1537447" y="1107141"/>
                <a:ext cx="1371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MT" panose="020B0502020104020203" pitchFamily="34" charset="0"/>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4" name="Rounded Rectangle 10"/>
              <p:cNvSpPr/>
              <p:nvPr/>
            </p:nvSpPr>
            <p:spPr>
              <a:xfrm>
                <a:off x="1111624" y="4648200"/>
                <a:ext cx="2241176"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6" name="Rounded Rectangle 12"/>
              <p:cNvSpPr/>
              <p:nvPr/>
            </p:nvSpPr>
            <p:spPr>
              <a:xfrm>
                <a:off x="1600200" y="4267200"/>
                <a:ext cx="1219200" cy="152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7" name="Flowchart: Manual Operation 13"/>
              <p:cNvSpPr/>
              <p:nvPr/>
            </p:nvSpPr>
            <p:spPr>
              <a:xfrm rot="10800000">
                <a:off x="1143000" y="4419600"/>
                <a:ext cx="2133600" cy="2286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grpSp>
        <p:sp>
          <p:nvSpPr>
            <p:cNvPr id="13" name="Rectangle 12"/>
            <p:cNvSpPr/>
            <p:nvPr/>
          </p:nvSpPr>
          <p:spPr>
            <a:xfrm>
              <a:off x="1265473" y="2200647"/>
              <a:ext cx="1905000" cy="1815882"/>
            </a:xfrm>
            <a:prstGeom prst="rect">
              <a:avLst/>
            </a:prstGeom>
          </p:spPr>
          <p:txBody>
            <a:bodyPr wrap="square">
              <a:spAutoFit/>
            </a:bodyPr>
            <a:lstStyle/>
            <a:p>
              <a:pPr algn="ctr"/>
              <a:r>
                <a:rPr lang="en-US" sz="1600" b="1" dirty="0">
                  <a:latin typeface="Gill Sans MT" panose="020B0502020104020203" pitchFamily="34" charset="0"/>
                </a:rPr>
                <a:t>As servants of God, we can help others prepare for the Second Coming by sharing the gospel with them</a:t>
              </a:r>
              <a:endParaRPr lang="en-US" sz="1600" dirty="0">
                <a:solidFill>
                  <a:schemeClr val="bg1"/>
                </a:solidFill>
                <a:latin typeface="Gill Sans MT" panose="020B0502020104020203" pitchFamily="34" charset="0"/>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5713" y="1044002"/>
            <a:ext cx="2396090" cy="178590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8047" y="1044002"/>
            <a:ext cx="2529889" cy="188563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149" y="3437159"/>
            <a:ext cx="2870439" cy="2139458"/>
          </a:xfrm>
          <a:prstGeom prst="rect">
            <a:avLst/>
          </a:prstGeom>
        </p:spPr>
      </p:pic>
      <p:pic>
        <p:nvPicPr>
          <p:cNvPr id="6146" name="Picture 2" descr="http://ldsmediatalk.com/wp-content/uploads/2011/09/youth-share-gosp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5077894"/>
            <a:ext cx="2498258" cy="166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2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His Judgement is Come</a:t>
            </a:r>
          </a:p>
        </p:txBody>
      </p:sp>
      <p:sp>
        <p:nvSpPr>
          <p:cNvPr id="5" name="Rectangle 4"/>
          <p:cNvSpPr/>
          <p:nvPr/>
        </p:nvSpPr>
        <p:spPr>
          <a:xfrm>
            <a:off x="324685" y="1439793"/>
            <a:ext cx="4682744" cy="1477328"/>
          </a:xfrm>
          <a:prstGeom prst="rect">
            <a:avLst/>
          </a:prstGeom>
        </p:spPr>
        <p:txBody>
          <a:bodyPr wrap="square">
            <a:spAutoFit/>
          </a:bodyPr>
          <a:lstStyle/>
          <a:p>
            <a:r>
              <a:rPr lang="en-US" i="1" dirty="0">
                <a:solidFill>
                  <a:schemeClr val="bg1"/>
                </a:solidFill>
                <a:latin typeface="Gill Sans MT" panose="020B0502020104020203" pitchFamily="34" charset="0"/>
              </a:rPr>
              <a:t>Saying with a loud voice, Fear God, and give glory to him; for the hour of his judgment is come: and worship him that made heaven, and earth, and the sea, and the fountains of waters.</a:t>
            </a:r>
          </a:p>
          <a:p>
            <a:r>
              <a:rPr lang="en-US" i="1" dirty="0">
                <a:solidFill>
                  <a:schemeClr val="bg1"/>
                </a:solidFill>
                <a:latin typeface="Gill Sans MT" panose="020B0502020104020203" pitchFamily="34" charset="0"/>
              </a:rPr>
              <a:t>Revelation 14:7</a:t>
            </a:r>
          </a:p>
        </p:txBody>
      </p:sp>
      <p:sp>
        <p:nvSpPr>
          <p:cNvPr id="9" name="Rectangle 8"/>
          <p:cNvSpPr/>
          <p:nvPr/>
        </p:nvSpPr>
        <p:spPr>
          <a:xfrm>
            <a:off x="85199" y="6318008"/>
            <a:ext cx="3145971" cy="338554"/>
          </a:xfrm>
          <a:prstGeom prst="rect">
            <a:avLst/>
          </a:prstGeom>
        </p:spPr>
        <p:txBody>
          <a:bodyPr wrap="square">
            <a:spAutoFit/>
          </a:bodyPr>
          <a:lstStyle/>
          <a:p>
            <a:r>
              <a:rPr lang="en-US" sz="1600" b="0" i="0" dirty="0">
                <a:solidFill>
                  <a:schemeClr val="bg1"/>
                </a:solidFill>
                <a:effectLst/>
                <a:latin typeface="Open Sans"/>
              </a:rPr>
              <a:t>D&amp;C 133:38</a:t>
            </a:r>
            <a:endParaRPr lang="en-US" sz="1600" dirty="0">
              <a:solidFill>
                <a:schemeClr val="bg1"/>
              </a:solidFill>
              <a:latin typeface="Gill Sans MT" panose="020B0502020104020203" pitchFamily="34" charset="0"/>
            </a:endParaRPr>
          </a:p>
        </p:txBody>
      </p:sp>
      <p:sp>
        <p:nvSpPr>
          <p:cNvPr id="6" name="Rectangle 5"/>
          <p:cNvSpPr/>
          <p:nvPr/>
        </p:nvSpPr>
        <p:spPr>
          <a:xfrm>
            <a:off x="3612171" y="896132"/>
            <a:ext cx="4682744" cy="461665"/>
          </a:xfrm>
          <a:prstGeom prst="rect">
            <a:avLst/>
          </a:prstGeom>
        </p:spPr>
        <p:txBody>
          <a:bodyPr wrap="square">
            <a:spAutoFit/>
          </a:bodyPr>
          <a:lstStyle/>
          <a:p>
            <a:r>
              <a:rPr lang="en-US" sz="2400" b="0" i="0" dirty="0">
                <a:solidFill>
                  <a:schemeClr val="bg1"/>
                </a:solidFill>
                <a:effectLst/>
                <a:latin typeface="Open Sans"/>
              </a:rPr>
              <a:t>The Moment of Life or Death</a:t>
            </a:r>
            <a:endParaRPr lang="en-US" dirty="0">
              <a:solidFill>
                <a:schemeClr val="bg1"/>
              </a:solidFill>
              <a:latin typeface="Gill Sans MT" panose="020B0502020104020203" pitchFamily="34" charset="0"/>
            </a:endParaRPr>
          </a:p>
        </p:txBody>
      </p:sp>
      <p:sp>
        <p:nvSpPr>
          <p:cNvPr id="2" name="Rectangle 1"/>
          <p:cNvSpPr/>
          <p:nvPr/>
        </p:nvSpPr>
        <p:spPr>
          <a:xfrm>
            <a:off x="4120243" y="2761878"/>
            <a:ext cx="6672944" cy="830997"/>
          </a:xfrm>
          <a:prstGeom prst="rect">
            <a:avLst/>
          </a:prstGeom>
        </p:spPr>
        <p:txBody>
          <a:bodyPr wrap="square">
            <a:spAutoFit/>
          </a:bodyPr>
          <a:lstStyle/>
          <a:p>
            <a:r>
              <a:rPr lang="en-US" sz="2400" b="0" i="0" dirty="0">
                <a:solidFill>
                  <a:srgbClr val="FFFF00"/>
                </a:solidFill>
                <a:effectLst/>
                <a:latin typeface="Gill Sans MT" panose="020B0502020104020203" pitchFamily="34" charset="0"/>
              </a:rPr>
              <a:t>We will be judged according to our thoughts, words, deeds, and the desires of our hearts</a:t>
            </a:r>
            <a:endParaRPr lang="en-US" sz="2400" dirty="0">
              <a:solidFill>
                <a:srgbClr val="FFFF00"/>
              </a:solidFill>
              <a:latin typeface="Gill Sans MT" panose="020B0502020104020203" pitchFamily="34" charset="0"/>
            </a:endParaRPr>
          </a:p>
        </p:txBody>
      </p:sp>
      <p:sp>
        <p:nvSpPr>
          <p:cNvPr id="3" name="Rectangle 2"/>
          <p:cNvSpPr/>
          <p:nvPr/>
        </p:nvSpPr>
        <p:spPr>
          <a:xfrm>
            <a:off x="5246915" y="4306164"/>
            <a:ext cx="6096000" cy="1754326"/>
          </a:xfrm>
          <a:prstGeom prst="rect">
            <a:avLst/>
          </a:prstGeom>
        </p:spPr>
        <p:txBody>
          <a:bodyPr>
            <a:spAutoFit/>
          </a:bodyPr>
          <a:lstStyle/>
          <a:p>
            <a:r>
              <a:rPr lang="en-US" b="0" i="1" dirty="0">
                <a:solidFill>
                  <a:schemeClr val="bg1"/>
                </a:solidFill>
                <a:effectLst/>
                <a:latin typeface="Gill Sans MT" panose="020B0502020104020203" pitchFamily="34" charset="0"/>
              </a:rPr>
              <a:t>For our words will condemn us, yea, all our works will condemn us; we shall not be found spotless; and our thoughts will also condemn us; and in this awful state we shall not dare to look up to our God; and we would fain be glad if we could command the rocks and the mountains to fall upon us to hide us from his presence.</a:t>
            </a:r>
          </a:p>
          <a:p>
            <a:r>
              <a:rPr lang="en-US" i="1" dirty="0">
                <a:solidFill>
                  <a:schemeClr val="bg1"/>
                </a:solidFill>
                <a:latin typeface="Gill Sans MT" panose="020B0502020104020203" pitchFamily="34" charset="0"/>
              </a:rPr>
              <a:t>Alma 12:14</a:t>
            </a:r>
          </a:p>
        </p:txBody>
      </p:sp>
      <p:pic>
        <p:nvPicPr>
          <p:cNvPr id="7170" name="Picture 2" descr="http://completewellbeing.com/assets/2013/01/awaken-to-the-power-of-your-though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00" y="3534134"/>
            <a:ext cx="4311314" cy="241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10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Calling Upon the Lord</a:t>
            </a:r>
          </a:p>
        </p:txBody>
      </p:sp>
      <p:sp>
        <p:nvSpPr>
          <p:cNvPr id="5" name="Rectangle 4"/>
          <p:cNvSpPr/>
          <p:nvPr/>
        </p:nvSpPr>
        <p:spPr>
          <a:xfrm>
            <a:off x="246842" y="1356088"/>
            <a:ext cx="4682744" cy="2492990"/>
          </a:xfrm>
          <a:prstGeom prst="rect">
            <a:avLst/>
          </a:prstGeom>
        </p:spPr>
        <p:txBody>
          <a:bodyPr wrap="square">
            <a:spAutoFit/>
          </a:bodyPr>
          <a:lstStyle/>
          <a:p>
            <a:r>
              <a:rPr lang="en-US" dirty="0">
                <a:solidFill>
                  <a:schemeClr val="bg1"/>
                </a:solidFill>
                <a:latin typeface="Gill Sans MT" panose="020B0502020104020203" pitchFamily="34" charset="0"/>
              </a:rPr>
              <a:t>Prayer is a supernal gift of our Father in Heaven to every soul. Think of it: the absolute Supreme Being, the most all-knowing, all-seeing, all-powerful personage, encourages you and me, as insignificant as we are, to converse with Him as our Father. Actually, because He knows how desperately we need His guidance, He commands.” </a:t>
            </a:r>
          </a:p>
          <a:p>
            <a:r>
              <a:rPr lang="en-US" sz="1200" dirty="0">
                <a:solidFill>
                  <a:schemeClr val="bg1"/>
                </a:solidFill>
                <a:latin typeface="Gill Sans MT" panose="020B0502020104020203" pitchFamily="34" charset="0"/>
              </a:rPr>
              <a:t>Elder Richard G. Scott</a:t>
            </a:r>
            <a:endParaRPr lang="en-US" sz="1200" i="1" dirty="0">
              <a:solidFill>
                <a:schemeClr val="bg1"/>
              </a:solidFill>
              <a:latin typeface="Gill Sans MT" panose="020B0502020104020203" pitchFamily="34" charset="0"/>
            </a:endParaRPr>
          </a:p>
        </p:txBody>
      </p:sp>
      <p:sp>
        <p:nvSpPr>
          <p:cNvPr id="9" name="Rectangle 8"/>
          <p:cNvSpPr/>
          <p:nvPr/>
        </p:nvSpPr>
        <p:spPr>
          <a:xfrm>
            <a:off x="85199" y="6318008"/>
            <a:ext cx="3145971" cy="338554"/>
          </a:xfrm>
          <a:prstGeom prst="rect">
            <a:avLst/>
          </a:prstGeom>
        </p:spPr>
        <p:txBody>
          <a:bodyPr wrap="square">
            <a:spAutoFit/>
          </a:bodyPr>
          <a:lstStyle/>
          <a:p>
            <a:r>
              <a:rPr lang="en-US" sz="1600" b="0" i="0" dirty="0">
                <a:solidFill>
                  <a:schemeClr val="bg1"/>
                </a:solidFill>
                <a:effectLst/>
                <a:latin typeface="Open Sans"/>
              </a:rPr>
              <a:t>D&amp;C 133:39-40</a:t>
            </a:r>
            <a:endParaRPr lang="en-US" sz="1600" dirty="0">
              <a:solidFill>
                <a:schemeClr val="bg1"/>
              </a:solidFill>
              <a:latin typeface="Gill Sans MT" panose="020B0502020104020203" pitchFamily="34" charset="0"/>
            </a:endParaRPr>
          </a:p>
        </p:txBody>
      </p:sp>
      <p:sp>
        <p:nvSpPr>
          <p:cNvPr id="4" name="Rectangle 3"/>
          <p:cNvSpPr/>
          <p:nvPr/>
        </p:nvSpPr>
        <p:spPr>
          <a:xfrm>
            <a:off x="4306436" y="4275808"/>
            <a:ext cx="4238488" cy="1384995"/>
          </a:xfrm>
          <a:prstGeom prst="rect">
            <a:avLst/>
          </a:prstGeom>
        </p:spPr>
        <p:txBody>
          <a:bodyPr wrap="square">
            <a:spAutoFit/>
          </a:bodyPr>
          <a:lstStyle/>
          <a:p>
            <a:r>
              <a:rPr lang="en-US" b="0" i="1" dirty="0">
                <a:solidFill>
                  <a:schemeClr val="bg1"/>
                </a:solidFill>
                <a:effectLst/>
                <a:latin typeface="Gill Sans MT" panose="020B0502020104020203" pitchFamily="34" charset="0"/>
              </a:rPr>
              <a:t>And again, I command thee that thou shalt pray vocally as well as in thy heart; yea, before the world as well as in secret, in public as well as in private.</a:t>
            </a:r>
          </a:p>
          <a:p>
            <a:r>
              <a:rPr lang="en-US" sz="1200" i="1" dirty="0">
                <a:solidFill>
                  <a:schemeClr val="bg1"/>
                </a:solidFill>
                <a:latin typeface="Gill Sans MT" panose="020B0502020104020203" pitchFamily="34" charset="0"/>
              </a:rPr>
              <a:t>D&amp;C 19:28</a:t>
            </a:r>
          </a:p>
        </p:txBody>
      </p:sp>
      <p:sp>
        <p:nvSpPr>
          <p:cNvPr id="10" name="Rectangle 9"/>
          <p:cNvSpPr/>
          <p:nvPr/>
        </p:nvSpPr>
        <p:spPr>
          <a:xfrm>
            <a:off x="2268173" y="5964065"/>
            <a:ext cx="6672944" cy="523220"/>
          </a:xfrm>
          <a:prstGeom prst="rect">
            <a:avLst/>
          </a:prstGeom>
        </p:spPr>
        <p:txBody>
          <a:bodyPr wrap="square">
            <a:spAutoFit/>
          </a:bodyPr>
          <a:lstStyle/>
          <a:p>
            <a:r>
              <a:rPr lang="en-US" sz="2800" dirty="0">
                <a:solidFill>
                  <a:srgbClr val="FFFF00"/>
                </a:solidFill>
                <a:latin typeface="Gill Sans MT" panose="020B0502020104020203" pitchFamily="34" charset="0"/>
              </a:rPr>
              <a:t>The servants will pray for the Savior’s return</a:t>
            </a:r>
          </a:p>
        </p:txBody>
      </p:sp>
      <p:sp>
        <p:nvSpPr>
          <p:cNvPr id="11" name="Rectangle 10"/>
          <p:cNvSpPr/>
          <p:nvPr/>
        </p:nvSpPr>
        <p:spPr>
          <a:xfrm>
            <a:off x="5176428" y="885795"/>
            <a:ext cx="6127553" cy="954107"/>
          </a:xfrm>
          <a:prstGeom prst="rect">
            <a:avLst/>
          </a:prstGeom>
        </p:spPr>
        <p:txBody>
          <a:bodyPr wrap="square">
            <a:spAutoFit/>
          </a:bodyPr>
          <a:lstStyle/>
          <a:p>
            <a:pPr algn="ctr"/>
            <a:r>
              <a:rPr lang="en-US" sz="2800" dirty="0">
                <a:solidFill>
                  <a:srgbClr val="00B0F0"/>
                </a:solidFill>
                <a:latin typeface="Gill Sans MT" panose="020B0502020104020203" pitchFamily="34" charset="0"/>
              </a:rPr>
              <a:t>Rend the Heavens—tear the veil so that God can be seen </a:t>
            </a:r>
            <a:r>
              <a:rPr lang="en-US" sz="1200" dirty="0">
                <a:solidFill>
                  <a:srgbClr val="00B0F0"/>
                </a:solidFill>
                <a:latin typeface="Gill Sans MT" panose="020B0502020104020203" pitchFamily="34" charset="0"/>
              </a:rPr>
              <a:t>McConkie and </a:t>
            </a:r>
            <a:r>
              <a:rPr lang="en-US" sz="1200" dirty="0" err="1">
                <a:solidFill>
                  <a:srgbClr val="00B0F0"/>
                </a:solidFill>
                <a:latin typeface="Gill Sans MT" panose="020B0502020104020203" pitchFamily="34" charset="0"/>
              </a:rPr>
              <a:t>Ostler</a:t>
            </a:r>
            <a:endParaRPr lang="en-US" sz="1200" i="1" dirty="0">
              <a:solidFill>
                <a:srgbClr val="00B0F0"/>
              </a:solidFill>
              <a:latin typeface="Gill Sans MT" panose="020B0502020104020203" pitchFamily="34" charset="0"/>
            </a:endParaRPr>
          </a:p>
        </p:txBody>
      </p:sp>
      <p:pic>
        <p:nvPicPr>
          <p:cNvPr id="8194" name="Picture 2" descr="http://www.realmormonism.com/wp-content/uploads/2008/11/prayer.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059" y="2205250"/>
            <a:ext cx="2854690" cy="42820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mymorningmeditations.files.wordpress.com/2012/07/torn_veil.jpg"/>
          <p:cNvPicPr>
            <a:picLocks noChangeAspect="1" noChangeArrowheads="1"/>
          </p:cNvPicPr>
          <p:nvPr/>
        </p:nvPicPr>
        <p:blipFill rotWithShape="1">
          <a:blip r:embed="rId4">
            <a:extLst>
              <a:ext uri="{28A0092B-C50C-407E-A947-70E740481C1C}">
                <a14:useLocalDpi xmlns:a14="http://schemas.microsoft.com/office/drawing/2010/main" val="0"/>
              </a:ext>
            </a:extLst>
          </a:blip>
          <a:srcRect l="24162" b="29174"/>
          <a:stretch/>
        </p:blipFill>
        <p:spPr bwMode="auto">
          <a:xfrm>
            <a:off x="5176428" y="1779158"/>
            <a:ext cx="3611789" cy="215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5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xit" presetSubtype="0" fill="hold" nodeType="withEffect">
                                  <p:stCondLst>
                                    <p:cond delay="0"/>
                                  </p:stCondLst>
                                  <p:childTnLst>
                                    <p:animEffect transition="out" filter="fade">
                                      <p:cBhvr>
                                        <p:cTn id="17" dur="500"/>
                                        <p:tgtEl>
                                          <p:spTgt spid="8196"/>
                                        </p:tgtEl>
                                      </p:cBhvr>
                                    </p:animEffect>
                                    <p:set>
                                      <p:cBhvr>
                                        <p:cTn id="18" dur="1" fill="hold">
                                          <p:stCondLst>
                                            <p:cond delay="499"/>
                                          </p:stCondLst>
                                        </p:cTn>
                                        <p:tgtEl>
                                          <p:spTgt spid="819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8194"/>
                                        </p:tgtEl>
                                        <p:attrNameLst>
                                          <p:attrName>style.visibility</p:attrName>
                                        </p:attrNameLst>
                                      </p:cBhvr>
                                      <p:to>
                                        <p:strVal val="visible"/>
                                      </p:to>
                                    </p:set>
                                    <p:animEffect transition="in" filter="fade">
                                      <p:cBhvr>
                                        <p:cTn id="29" dur="500"/>
                                        <p:tgtEl>
                                          <p:spTgt spid="81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Those Who Wait</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133:41-45  </a:t>
            </a:r>
            <a:r>
              <a:rPr lang="en-US" sz="1200" dirty="0">
                <a:solidFill>
                  <a:schemeClr val="bg1"/>
                </a:solidFill>
                <a:latin typeface="Gill Sans MT" panose="020B0502020104020203" pitchFamily="34" charset="0"/>
              </a:rPr>
              <a:t>Elder Jeffrey R. Holland</a:t>
            </a:r>
          </a:p>
          <a:p>
            <a:endParaRPr lang="en-US" sz="1600" dirty="0">
              <a:solidFill>
                <a:schemeClr val="bg1"/>
              </a:solidFill>
              <a:latin typeface="Gill Sans MT" panose="020B0502020104020203" pitchFamily="34" charset="0"/>
            </a:endParaRPr>
          </a:p>
        </p:txBody>
      </p:sp>
      <p:sp>
        <p:nvSpPr>
          <p:cNvPr id="2" name="Rectangle 1"/>
          <p:cNvSpPr/>
          <p:nvPr/>
        </p:nvSpPr>
        <p:spPr>
          <a:xfrm>
            <a:off x="241426" y="934712"/>
            <a:ext cx="6177359" cy="2585323"/>
          </a:xfrm>
          <a:prstGeom prst="rect">
            <a:avLst/>
          </a:prstGeom>
        </p:spPr>
        <p:txBody>
          <a:bodyPr wrap="square">
            <a:spAutoFit/>
          </a:bodyPr>
          <a:lstStyle/>
          <a:p>
            <a:pPr fontAlgn="base"/>
            <a:r>
              <a:rPr lang="en-US" dirty="0">
                <a:solidFill>
                  <a:schemeClr val="bg1"/>
                </a:solidFill>
                <a:latin typeface="Open Sans"/>
              </a:rPr>
              <a:t>“To any of you who are troubled about the future …</a:t>
            </a:r>
          </a:p>
          <a:p>
            <a:pPr fontAlgn="base"/>
            <a:endParaRPr lang="en-US" dirty="0">
              <a:solidFill>
                <a:schemeClr val="bg1"/>
              </a:solidFill>
              <a:latin typeface="Open Sans"/>
            </a:endParaRPr>
          </a:p>
          <a:p>
            <a:pPr fontAlgn="base"/>
            <a:r>
              <a:rPr lang="en-US" dirty="0">
                <a:solidFill>
                  <a:schemeClr val="bg1"/>
                </a:solidFill>
                <a:latin typeface="Open Sans"/>
              </a:rPr>
              <a:t>“God expects you to have enough faith and determination and enough trust in Him to keep moving, keep living, keep rejoicing. In fact, He expects you not simply to </a:t>
            </a:r>
            <a:r>
              <a:rPr lang="en-US" i="1" dirty="0">
                <a:solidFill>
                  <a:schemeClr val="bg1"/>
                </a:solidFill>
                <a:latin typeface="Open Sans"/>
              </a:rPr>
              <a:t>face</a:t>
            </a:r>
            <a:r>
              <a:rPr lang="en-US" dirty="0">
                <a:solidFill>
                  <a:schemeClr val="bg1"/>
                </a:solidFill>
                <a:latin typeface="Open Sans"/>
              </a:rPr>
              <a:t> the future (that sounds pretty grim and stoic); </a:t>
            </a:r>
          </a:p>
          <a:p>
            <a:pPr fontAlgn="base"/>
            <a:endParaRPr lang="en-US" dirty="0">
              <a:solidFill>
                <a:schemeClr val="bg1"/>
              </a:solidFill>
              <a:latin typeface="Open Sans"/>
            </a:endParaRPr>
          </a:p>
          <a:p>
            <a:pPr fontAlgn="base"/>
            <a:r>
              <a:rPr lang="en-US" dirty="0">
                <a:solidFill>
                  <a:schemeClr val="bg1"/>
                </a:solidFill>
                <a:latin typeface="Open Sans"/>
              </a:rPr>
              <a:t>He expects you to embrace and </a:t>
            </a:r>
            <a:r>
              <a:rPr lang="en-US" i="1" dirty="0">
                <a:solidFill>
                  <a:schemeClr val="bg1"/>
                </a:solidFill>
                <a:latin typeface="Open Sans"/>
              </a:rPr>
              <a:t>shape </a:t>
            </a:r>
            <a:r>
              <a:rPr lang="en-US" dirty="0">
                <a:solidFill>
                  <a:schemeClr val="bg1"/>
                </a:solidFill>
                <a:latin typeface="Open Sans"/>
              </a:rPr>
              <a:t>the future—to love it and rejoice in it and delight in your opportunities.</a:t>
            </a:r>
            <a:endParaRPr lang="en-US" b="0" i="0" dirty="0">
              <a:solidFill>
                <a:schemeClr val="bg1"/>
              </a:solidFill>
              <a:effectLst/>
              <a:latin typeface="Open Sans"/>
            </a:endParaRPr>
          </a:p>
        </p:txBody>
      </p:sp>
      <p:sp>
        <p:nvSpPr>
          <p:cNvPr id="3" name="Rectangle 2"/>
          <p:cNvSpPr/>
          <p:nvPr/>
        </p:nvSpPr>
        <p:spPr>
          <a:xfrm>
            <a:off x="6074227" y="4662251"/>
            <a:ext cx="6096000" cy="1477328"/>
          </a:xfrm>
          <a:prstGeom prst="rect">
            <a:avLst/>
          </a:prstGeom>
        </p:spPr>
        <p:txBody>
          <a:bodyPr>
            <a:spAutoFit/>
          </a:bodyPr>
          <a:lstStyle/>
          <a:p>
            <a:r>
              <a:rPr lang="en-US" dirty="0">
                <a:solidFill>
                  <a:schemeClr val="bg1"/>
                </a:solidFill>
                <a:latin typeface="Open Sans"/>
              </a:rPr>
              <a:t>“God is anxiously waiting for the chance to answer your prayers and fulfill your dreams, just as He always has.</a:t>
            </a:r>
          </a:p>
          <a:p>
            <a:endParaRPr lang="en-US" dirty="0">
              <a:solidFill>
                <a:schemeClr val="bg1"/>
              </a:solidFill>
              <a:latin typeface="Open Sans"/>
            </a:endParaRPr>
          </a:p>
          <a:p>
            <a:r>
              <a:rPr lang="en-US" dirty="0">
                <a:solidFill>
                  <a:schemeClr val="bg1"/>
                </a:solidFill>
                <a:latin typeface="Open Sans"/>
              </a:rPr>
              <a:t>But He can’t if you don’t pray, and He can’t if you don’t dream. In short, He can’t if you don’t believe.” </a:t>
            </a:r>
          </a:p>
        </p:txBody>
      </p:sp>
      <p:pic>
        <p:nvPicPr>
          <p:cNvPr id="9218" name="Picture 2" descr="http://www.wallpaperfo.com/thumbnails/detail/20120501/clocks%20antique%20time%201600x1200%20wallpaper_www.wallpaperfo.com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36" y="3849614"/>
            <a:ext cx="3340687" cy="250551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214372" y="1083695"/>
            <a:ext cx="4682744" cy="3367663"/>
            <a:chOff x="7214372" y="1083695"/>
            <a:chExt cx="4682744" cy="3367663"/>
          </a:xfrm>
        </p:grpSpPr>
        <p:sp>
          <p:nvSpPr>
            <p:cNvPr id="7" name="Rectangle 6"/>
            <p:cNvSpPr/>
            <p:nvPr/>
          </p:nvSpPr>
          <p:spPr>
            <a:xfrm>
              <a:off x="7214372" y="1083695"/>
              <a:ext cx="4682744" cy="830997"/>
            </a:xfrm>
            <a:prstGeom prst="rect">
              <a:avLst/>
            </a:prstGeom>
          </p:spPr>
          <p:txBody>
            <a:bodyPr wrap="square">
              <a:spAutoFit/>
            </a:bodyPr>
            <a:lstStyle/>
            <a:p>
              <a:r>
                <a:rPr lang="en-US" dirty="0">
                  <a:solidFill>
                    <a:schemeClr val="bg1"/>
                  </a:solidFill>
                  <a:latin typeface="Open Sans"/>
                </a:rPr>
                <a:t>Melting fire—a fire of such heat that it melts the very elements of the earth</a:t>
              </a:r>
            </a:p>
            <a:p>
              <a:r>
                <a:rPr lang="en-US" sz="1200" i="1" dirty="0">
                  <a:solidFill>
                    <a:schemeClr val="bg1"/>
                  </a:solidFill>
                  <a:latin typeface="Open Sans"/>
                </a:rPr>
                <a:t>McConkie and </a:t>
              </a:r>
              <a:r>
                <a:rPr lang="en-US" sz="1200" i="1" dirty="0" err="1">
                  <a:solidFill>
                    <a:schemeClr val="bg1"/>
                  </a:solidFill>
                  <a:latin typeface="Open Sans"/>
                </a:rPr>
                <a:t>Ostler</a:t>
              </a:r>
              <a:endParaRPr lang="en-US" sz="1200" i="1" dirty="0">
                <a:solidFill>
                  <a:schemeClr val="bg1"/>
                </a:solidFill>
                <a:latin typeface="Open Sans"/>
              </a:endParaRPr>
            </a:p>
          </p:txBody>
        </p:sp>
        <p:pic>
          <p:nvPicPr>
            <p:cNvPr id="9220" name="Picture 4" descr="https://meshack737.files.wordpress.com/2009/01/earth_burn.jpg?w=5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602" y="2032007"/>
              <a:ext cx="2381250" cy="24193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14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The Color of Red</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133:46-48</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241427" y="934712"/>
            <a:ext cx="4725908" cy="3046988"/>
          </a:xfrm>
          <a:prstGeom prst="rect">
            <a:avLst/>
          </a:prstGeom>
        </p:spPr>
        <p:txBody>
          <a:bodyPr wrap="square">
            <a:spAutoFit/>
          </a:bodyPr>
          <a:lstStyle/>
          <a:p>
            <a:pPr fontAlgn="base"/>
            <a:r>
              <a:rPr lang="en-US" dirty="0">
                <a:solidFill>
                  <a:schemeClr val="bg1"/>
                </a:solidFill>
                <a:latin typeface="Gill Sans MT" panose="020B0502020104020203" pitchFamily="34" charset="0"/>
              </a:rPr>
              <a:t>“In ancient times in some parts of the world, people used to squeeze the juice out of the grapes by placing the grapes in a wine vat and then stomping on them. Naturally, the clothes of those persons who ‘</a:t>
            </a:r>
            <a:r>
              <a:rPr lang="en-US" dirty="0" err="1">
                <a:solidFill>
                  <a:schemeClr val="bg1"/>
                </a:solidFill>
                <a:latin typeface="Gill Sans MT" panose="020B0502020104020203" pitchFamily="34" charset="0"/>
              </a:rPr>
              <a:t>treadeth</a:t>
            </a:r>
            <a:r>
              <a:rPr lang="en-US" dirty="0">
                <a:solidFill>
                  <a:schemeClr val="bg1"/>
                </a:solidFill>
                <a:latin typeface="Gill Sans MT" panose="020B0502020104020203" pitchFamily="34" charset="0"/>
              </a:rPr>
              <a:t> in the wine-vat’ were soon stained with the grape juice and became the same color. </a:t>
            </a:r>
          </a:p>
          <a:p>
            <a:pPr fontAlgn="base"/>
            <a:endParaRPr lang="en-US" dirty="0">
              <a:solidFill>
                <a:schemeClr val="bg1"/>
              </a:solidFill>
              <a:latin typeface="Gill Sans MT" panose="020B0502020104020203" pitchFamily="34" charset="0"/>
            </a:endParaRPr>
          </a:p>
          <a:p>
            <a:pPr fontAlgn="base"/>
            <a:r>
              <a:rPr lang="en-US" dirty="0">
                <a:solidFill>
                  <a:schemeClr val="bg1"/>
                </a:solidFill>
                <a:latin typeface="Gill Sans MT" panose="020B0502020104020203" pitchFamily="34" charset="0"/>
              </a:rPr>
              <a:t>When the Savior appears in the last days, his garments will be red.” </a:t>
            </a:r>
          </a:p>
          <a:p>
            <a:pPr fontAlgn="base"/>
            <a:r>
              <a:rPr lang="en-US" sz="1200" dirty="0">
                <a:solidFill>
                  <a:schemeClr val="bg1"/>
                </a:solidFill>
                <a:latin typeface="Gill Sans MT" panose="020B0502020104020203" pitchFamily="34" charset="0"/>
              </a:rPr>
              <a:t>Ludlow</a:t>
            </a:r>
            <a:endParaRPr lang="en-US" sz="1200" b="0" i="0" dirty="0">
              <a:solidFill>
                <a:schemeClr val="bg1"/>
              </a:solidFill>
              <a:effectLst/>
              <a:latin typeface="Open Sans"/>
            </a:endParaRPr>
          </a:p>
        </p:txBody>
      </p:sp>
      <p:sp>
        <p:nvSpPr>
          <p:cNvPr id="3" name="Rectangle 2"/>
          <p:cNvSpPr/>
          <p:nvPr/>
        </p:nvSpPr>
        <p:spPr>
          <a:xfrm>
            <a:off x="7347857" y="2714865"/>
            <a:ext cx="4566504" cy="1661993"/>
          </a:xfrm>
          <a:prstGeom prst="rect">
            <a:avLst/>
          </a:prstGeom>
        </p:spPr>
        <p:txBody>
          <a:bodyPr wrap="square">
            <a:spAutoFit/>
          </a:bodyPr>
          <a:lstStyle/>
          <a:p>
            <a:r>
              <a:rPr lang="en-US" dirty="0">
                <a:solidFill>
                  <a:schemeClr val="bg1"/>
                </a:solidFill>
                <a:latin typeface="Gill Sans MT" panose="020B0502020104020203" pitchFamily="34" charset="0"/>
              </a:rPr>
              <a:t>Wine in Doctrine and Covenants 133:48–51, as in the sacrament, suggests blood, both Christ’s blood when He worked out the Atonement alone, and the blood of vengeance on the wicked at the Second Coming.</a:t>
            </a:r>
          </a:p>
          <a:p>
            <a:r>
              <a:rPr lang="en-US" sz="1200" dirty="0">
                <a:solidFill>
                  <a:schemeClr val="bg1"/>
                </a:solidFill>
                <a:latin typeface="Gill Sans MT" panose="020B0502020104020203" pitchFamily="34" charset="0"/>
              </a:rPr>
              <a:t>Student Manual </a:t>
            </a:r>
            <a:endParaRPr lang="en-US" sz="1200" dirty="0">
              <a:solidFill>
                <a:schemeClr val="bg1"/>
              </a:solidFill>
              <a:latin typeface="Open Sans"/>
            </a:endParaRPr>
          </a:p>
        </p:txBody>
      </p:sp>
      <p:sp>
        <p:nvSpPr>
          <p:cNvPr id="4" name="Rectangle 3"/>
          <p:cNvSpPr/>
          <p:nvPr/>
        </p:nvSpPr>
        <p:spPr>
          <a:xfrm>
            <a:off x="8283921" y="884427"/>
            <a:ext cx="3787366" cy="1107996"/>
          </a:xfrm>
          <a:prstGeom prst="rect">
            <a:avLst/>
          </a:prstGeom>
        </p:spPr>
        <p:txBody>
          <a:bodyPr wrap="square">
            <a:spAutoFit/>
          </a:bodyPr>
          <a:lstStyle/>
          <a:p>
            <a:r>
              <a:rPr lang="en-US" i="1" dirty="0">
                <a:solidFill>
                  <a:srgbClr val="FFFF00"/>
                </a:solidFill>
                <a:latin typeface="Palatino"/>
              </a:rPr>
              <a:t>Wherefore art thou red in thine apparel, and thy garments like him that </a:t>
            </a:r>
            <a:r>
              <a:rPr lang="en-US" i="1" dirty="0" err="1">
                <a:solidFill>
                  <a:srgbClr val="FFFF00"/>
                </a:solidFill>
                <a:latin typeface="Palatino"/>
              </a:rPr>
              <a:t>treadeth</a:t>
            </a:r>
            <a:r>
              <a:rPr lang="en-US" i="1" dirty="0">
                <a:solidFill>
                  <a:srgbClr val="FFFF00"/>
                </a:solidFill>
                <a:latin typeface="Palatino"/>
              </a:rPr>
              <a:t> in the </a:t>
            </a:r>
            <a:r>
              <a:rPr lang="en-US" i="1" dirty="0" err="1">
                <a:solidFill>
                  <a:srgbClr val="FFFF00"/>
                </a:solidFill>
                <a:latin typeface="Palatino"/>
              </a:rPr>
              <a:t>winefat</a:t>
            </a:r>
            <a:r>
              <a:rPr lang="en-US" i="1" dirty="0">
                <a:solidFill>
                  <a:srgbClr val="FFFF00"/>
                </a:solidFill>
                <a:latin typeface="Palatino"/>
              </a:rPr>
              <a:t>?</a:t>
            </a:r>
          </a:p>
          <a:p>
            <a:r>
              <a:rPr lang="en-US" sz="1200" i="1" dirty="0">
                <a:solidFill>
                  <a:srgbClr val="FFFF00"/>
                </a:solidFill>
                <a:latin typeface="Palatino"/>
              </a:rPr>
              <a:t>Isaiah 63:2</a:t>
            </a:r>
            <a:endParaRPr lang="en-US" sz="1200" i="1" dirty="0">
              <a:solidFill>
                <a:srgbClr val="FFFF00"/>
              </a:solidFill>
              <a:latin typeface="Gill Sans MT" panose="020B0502020104020203" pitchFamily="34" charset="0"/>
            </a:endParaRPr>
          </a:p>
        </p:txBody>
      </p:sp>
      <p:sp>
        <p:nvSpPr>
          <p:cNvPr id="5" name="Rectangle 4"/>
          <p:cNvSpPr/>
          <p:nvPr/>
        </p:nvSpPr>
        <p:spPr>
          <a:xfrm>
            <a:off x="2933673" y="5121202"/>
            <a:ext cx="8564228" cy="1477328"/>
          </a:xfrm>
          <a:prstGeom prst="rect">
            <a:avLst/>
          </a:prstGeom>
        </p:spPr>
        <p:txBody>
          <a:bodyPr wrap="square">
            <a:spAutoFit/>
          </a:bodyPr>
          <a:lstStyle/>
          <a:p>
            <a:r>
              <a:rPr lang="en-US" dirty="0">
                <a:solidFill>
                  <a:srgbClr val="00B0F0"/>
                </a:solidFill>
                <a:latin typeface="Open Sans"/>
              </a:rPr>
              <a:t>The wicked who refuse to repent must suffer the demands of justice and will not be able to abide the day of the Second Coming. </a:t>
            </a:r>
          </a:p>
          <a:p>
            <a:endParaRPr lang="en-US" dirty="0">
              <a:solidFill>
                <a:srgbClr val="00B0F0"/>
              </a:solidFill>
              <a:latin typeface="Open Sans"/>
            </a:endParaRPr>
          </a:p>
          <a:p>
            <a:r>
              <a:rPr lang="en-US" dirty="0">
                <a:solidFill>
                  <a:srgbClr val="00B0F0"/>
                </a:solidFill>
                <a:latin typeface="Gill Sans MT" panose="020B0502020104020203" pitchFamily="34" charset="0"/>
              </a:rPr>
              <a:t>The red color of the Lord’s garments represents the blood of the wicked who will be destroyed when justice is poured out upon them at the Second Coming</a:t>
            </a:r>
          </a:p>
        </p:txBody>
      </p:sp>
      <p:pic>
        <p:nvPicPr>
          <p:cNvPr id="10244" name="Picture 4" descr="http://www.chelseawinevault.com/blog/wp-content/uploads/2012/04/le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051" y="2842643"/>
            <a:ext cx="2457817" cy="183915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1.bp.blogspot.com/-nETtTNqHXI8/Upjzl0_ZmSI/AAAAAAAADRc/xsI7xZ842lY/s1600/Jesus%2520Christ%2520Savi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4" y="4051395"/>
            <a:ext cx="1487981" cy="21396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48" name="Picture 8" descr="http://3.bp.blogspot.com/-fOXRVCH9ETI/UI8kT5FbHDI/AAAAAAAAAPo/6sxjOIBvuxE/s320/Treading+winepress,+tb100806677+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4885" y="865856"/>
            <a:ext cx="2567951" cy="171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fade">
                                      <p:cBhvr>
                                        <p:cTn id="14" dur="500"/>
                                        <p:tgtEl>
                                          <p:spTgt spid="102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fade">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0246"/>
                                        </p:tgtEl>
                                        <p:attrNameLst>
                                          <p:attrName>style.visibility</p:attrName>
                                        </p:attrNameLst>
                                      </p:cBhvr>
                                      <p:to>
                                        <p:strVal val="visible"/>
                                      </p:to>
                                    </p:set>
                                    <p:animEffect transition="in" filter="fade">
                                      <p:cBhvr>
                                        <p:cTn id="31" dur="500"/>
                                        <p:tgtEl>
                                          <p:spTgt spid="1024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ylepark.com/db-images/cms/homapal/img/l2_p343757_488_3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68998" y="18372"/>
            <a:ext cx="12023002"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Year of My Redeemed</a:t>
            </a:r>
          </a:p>
        </p:txBody>
      </p:sp>
      <p:sp>
        <p:nvSpPr>
          <p:cNvPr id="9" name="Rectangle 8"/>
          <p:cNvSpPr/>
          <p:nvPr/>
        </p:nvSpPr>
        <p:spPr>
          <a:xfrm>
            <a:off x="85199" y="6318008"/>
            <a:ext cx="4664852" cy="584775"/>
          </a:xfrm>
          <a:prstGeom prst="rect">
            <a:avLst/>
          </a:prstGeom>
        </p:spPr>
        <p:txBody>
          <a:bodyPr wrap="square">
            <a:spAutoFit/>
          </a:bodyPr>
          <a:lstStyle/>
          <a:p>
            <a:r>
              <a:rPr lang="en-US" sz="1600" b="0" i="0" dirty="0">
                <a:solidFill>
                  <a:schemeClr val="bg1"/>
                </a:solidFill>
                <a:effectLst/>
                <a:latin typeface="Open Sans"/>
              </a:rPr>
              <a:t>D&amp;C 133:52-53</a:t>
            </a:r>
            <a:endParaRPr lang="en-US" sz="1200" dirty="0">
              <a:solidFill>
                <a:schemeClr val="bg1"/>
              </a:solidFill>
              <a:latin typeface="Gill Sans MT" panose="020B0502020104020203" pitchFamily="34" charset="0"/>
            </a:endParaRPr>
          </a:p>
          <a:p>
            <a:endParaRPr lang="en-US" sz="1600" dirty="0">
              <a:solidFill>
                <a:schemeClr val="bg1"/>
              </a:solidFill>
              <a:latin typeface="Gill Sans MT" panose="020B0502020104020203" pitchFamily="34" charset="0"/>
            </a:endParaRPr>
          </a:p>
        </p:txBody>
      </p:sp>
      <p:sp>
        <p:nvSpPr>
          <p:cNvPr id="2" name="Rectangle 1"/>
          <p:cNvSpPr/>
          <p:nvPr/>
        </p:nvSpPr>
        <p:spPr>
          <a:xfrm>
            <a:off x="1412273" y="887621"/>
            <a:ext cx="9199019" cy="1200329"/>
          </a:xfrm>
          <a:prstGeom prst="rect">
            <a:avLst/>
          </a:prstGeom>
        </p:spPr>
        <p:txBody>
          <a:bodyPr wrap="square">
            <a:spAutoFit/>
          </a:bodyPr>
          <a:lstStyle/>
          <a:p>
            <a:pPr algn="ctr" fontAlgn="base"/>
            <a:r>
              <a:rPr lang="en-US" sz="3600" dirty="0">
                <a:solidFill>
                  <a:schemeClr val="bg1"/>
                </a:solidFill>
                <a:latin typeface="Gill Sans MT" panose="020B0502020104020203" pitchFamily="34" charset="0"/>
              </a:rPr>
              <a:t>Describing the time of Christ’s return and ushering in of His Millennial kingdom</a:t>
            </a:r>
            <a:endParaRPr lang="en-US" sz="3600" b="0" i="0" dirty="0">
              <a:solidFill>
                <a:schemeClr val="bg1"/>
              </a:solidFill>
              <a:effectLst/>
              <a:latin typeface="Open Sans"/>
            </a:endParaRPr>
          </a:p>
        </p:txBody>
      </p:sp>
      <p:sp>
        <p:nvSpPr>
          <p:cNvPr id="4" name="Rectangle 3"/>
          <p:cNvSpPr/>
          <p:nvPr/>
        </p:nvSpPr>
        <p:spPr>
          <a:xfrm>
            <a:off x="926578" y="3553605"/>
            <a:ext cx="3932501" cy="1661993"/>
          </a:xfrm>
          <a:prstGeom prst="rect">
            <a:avLst/>
          </a:prstGeom>
        </p:spPr>
        <p:txBody>
          <a:bodyPr wrap="square">
            <a:spAutoFit/>
          </a:bodyPr>
          <a:lstStyle/>
          <a:p>
            <a:r>
              <a:rPr lang="en-US" i="1" dirty="0">
                <a:solidFill>
                  <a:srgbClr val="FFFF00"/>
                </a:solidFill>
                <a:latin typeface="Open Sans"/>
              </a:rPr>
              <a:t>In all their affliction he was afflicted, and the angel of his presence saved them: in his love and in his pity here deemed them; and he bare them, and carried them all the days of old.</a:t>
            </a:r>
          </a:p>
          <a:p>
            <a:r>
              <a:rPr lang="en-US" sz="1200" i="1" dirty="0">
                <a:solidFill>
                  <a:srgbClr val="FFFF00"/>
                </a:solidFill>
                <a:latin typeface="Open Sans"/>
              </a:rPr>
              <a:t>Isaiah 63:9</a:t>
            </a:r>
          </a:p>
        </p:txBody>
      </p:sp>
      <p:pic>
        <p:nvPicPr>
          <p:cNvPr id="11266" name="Picture 2" descr="https://s-media-cache-ak0.pinimg.com/originals/d8/2d/94/d82d94a7963bd92676a14183f1bfe2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942" y="2747570"/>
            <a:ext cx="5896163" cy="33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44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2481</Words>
  <Application>Microsoft Office PowerPoint</Application>
  <PresentationFormat>Widescreen</PresentationFormat>
  <Paragraphs>185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Gill Sans MT</vt:lpstr>
      <vt:lpstr>Arial</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2015-03-28T15:33:44Z</dcterms:created>
  <dcterms:modified xsi:type="dcterms:W3CDTF">2020-10-20T15:32:08Z</dcterms:modified>
</cp:coreProperties>
</file>