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5" r:id="rId9"/>
    <p:sldId id="266" r:id="rId10"/>
    <p:sldId id="267" r:id="rId11"/>
    <p:sldId id="271" r:id="rId12"/>
    <p:sldId id="273" r:id="rId13"/>
    <p:sldId id="274" r:id="rId14"/>
    <p:sldId id="275" r:id="rId15"/>
    <p:sldId id="258" r:id="rId16"/>
    <p:sldId id="272" r:id="rId17"/>
    <p:sldId id="264" r:id="rId18"/>
    <p:sldId id="268" r:id="rId19"/>
    <p:sldId id="269" r:id="rId20"/>
    <p:sldId id="270"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lonna MT" panose="04020805060202030203" pitchFamily="82" charset="0"/>
      <p:regular r:id="rId28"/>
    </p:embeddedFont>
    <p:embeddedFont>
      <p:font typeface="Comic Sans MS" panose="030F0702030302020204" pitchFamily="66" charset="0"/>
      <p:regular r:id="rId29"/>
      <p:bold r:id="rId30"/>
      <p:italic r:id="rId31"/>
      <p:boldItalic r:id="rId32"/>
    </p:embeddedFont>
    <p:embeddedFont>
      <p:font typeface="Old English Text MT" panose="03040902040508030806" pitchFamily="66" charset="0"/>
      <p:regular r:id="rId33"/>
    </p:embeddedFont>
    <p:embeddedFont>
      <p:font typeface="Palatino"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BB2FFE-3D2D-49B2-85E5-77F540489109}"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1495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40076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74883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360631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B2FFE-3D2D-49B2-85E5-77F540489109}"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348173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B2FFE-3D2D-49B2-85E5-77F540489109}"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377689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B2FFE-3D2D-49B2-85E5-77F540489109}"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311014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B2FFE-3D2D-49B2-85E5-77F540489109}"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197328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B2FFE-3D2D-49B2-85E5-77F540489109}"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116410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BB2FFE-3D2D-49B2-85E5-77F540489109}"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149860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BB2FFE-3D2D-49B2-85E5-77F540489109}"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t>‹#›</a:t>
            </a:fld>
            <a:endParaRPr lang="en-US"/>
          </a:p>
        </p:txBody>
      </p:sp>
    </p:spTree>
    <p:extLst>
      <p:ext uri="{BB962C8B-B14F-4D97-AF65-F5344CB8AC3E}">
        <p14:creationId xmlns:p14="http://schemas.microsoft.com/office/powerpoint/2010/main" val="97215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2FFE-3D2D-49B2-85E5-77F540489109}"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A11EA-94AB-4A96-82E3-AF1A3BFB8E4B}" type="slidenum">
              <a:rPr lang="en-US" smtClean="0"/>
              <a:t>‹#›</a:t>
            </a:fld>
            <a:endParaRPr lang="en-US"/>
          </a:p>
        </p:txBody>
      </p:sp>
    </p:spTree>
    <p:extLst>
      <p:ext uri="{BB962C8B-B14F-4D97-AF65-F5344CB8AC3E}">
        <p14:creationId xmlns:p14="http://schemas.microsoft.com/office/powerpoint/2010/main" val="235553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535" y="9052"/>
            <a:ext cx="1258432" cy="369332"/>
          </a:xfrm>
          <a:prstGeom prst="rect">
            <a:avLst/>
          </a:prstGeom>
          <a:noFill/>
        </p:spPr>
        <p:txBody>
          <a:bodyPr wrap="square" rtlCol="0">
            <a:spAutoFit/>
          </a:bodyPr>
          <a:lstStyle/>
          <a:p>
            <a:r>
              <a:rPr lang="en-US">
                <a:solidFill>
                  <a:schemeClr val="bg1"/>
                </a:solidFill>
              </a:rPr>
              <a:t>Lesson 1</a:t>
            </a:r>
          </a:p>
        </p:txBody>
      </p:sp>
      <p:sp>
        <p:nvSpPr>
          <p:cNvPr id="6" name="TextBox 5"/>
          <p:cNvSpPr txBox="1"/>
          <p:nvPr/>
        </p:nvSpPr>
        <p:spPr>
          <a:xfrm>
            <a:off x="0" y="758981"/>
            <a:ext cx="12192000" cy="2308324"/>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Introduction to the </a:t>
            </a:r>
          </a:p>
          <a:p>
            <a:pPr algn="ctr"/>
            <a:r>
              <a:rPr lang="en-US" sz="7200" dirty="0">
                <a:solidFill>
                  <a:schemeClr val="bg1"/>
                </a:solidFill>
                <a:latin typeface="Old English Text MT" panose="03040902040508030806" pitchFamily="66" charset="0"/>
              </a:rPr>
              <a:t>Old Testament</a:t>
            </a:r>
          </a:p>
        </p:txBody>
      </p:sp>
      <p:grpSp>
        <p:nvGrpSpPr>
          <p:cNvPr id="5" name="Group 4"/>
          <p:cNvGrpSpPr/>
          <p:nvPr/>
        </p:nvGrpSpPr>
        <p:grpSpPr>
          <a:xfrm>
            <a:off x="4208804" y="2870727"/>
            <a:ext cx="4469570" cy="3674980"/>
            <a:chOff x="4733587" y="1006887"/>
            <a:chExt cx="6858000" cy="5638800"/>
          </a:xfrm>
        </p:grpSpPr>
        <p:sp>
          <p:nvSpPr>
            <p:cNvPr id="14" name="Cube 13"/>
            <p:cNvSpPr/>
            <p:nvPr/>
          </p:nvSpPr>
          <p:spPr>
            <a:xfrm>
              <a:off x="4885987" y="3978687"/>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10143787" y="3902487"/>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5647987" y="3826287"/>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p:cNvSpPr/>
            <p:nvPr/>
          </p:nvSpPr>
          <p:spPr>
            <a:xfrm>
              <a:off x="10905787" y="3597687"/>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4733587" y="3216687"/>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9"/>
            <p:cNvGrpSpPr/>
            <p:nvPr/>
          </p:nvGrpSpPr>
          <p:grpSpPr>
            <a:xfrm>
              <a:off x="9229387" y="1006887"/>
              <a:ext cx="906905" cy="2522095"/>
              <a:chOff x="1603947" y="889774"/>
              <a:chExt cx="1948721" cy="5615957"/>
            </a:xfrm>
          </p:grpSpPr>
          <p:sp>
            <p:nvSpPr>
              <p:cNvPr id="32" name="Oval 31"/>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Wave 33"/>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rot="20369886">
            <a:off x="1313372" y="3178057"/>
            <a:ext cx="2182850" cy="2762349"/>
            <a:chOff x="2819400" y="3657600"/>
            <a:chExt cx="1447800" cy="2121932"/>
          </a:xfrm>
        </p:grpSpPr>
        <p:sp>
          <p:nvSpPr>
            <p:cNvPr id="8" name="TextBox 7"/>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9" name="Rectangle 8"/>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a:t>
              </a:r>
              <a:r>
                <a:rPr lang="en-US" sz="2800" dirty="0">
                  <a:solidFill>
                    <a:srgbClr val="FFC000"/>
                  </a:solidFill>
                  <a:latin typeface="Colonna MT" pitchFamily="82" charset="0"/>
                </a:rPr>
                <a:t>Old Testament</a:t>
              </a:r>
            </a:p>
          </p:txBody>
        </p:sp>
        <p:sp>
          <p:nvSpPr>
            <p:cNvPr id="12" name="Rectangle 11"/>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5277057" y="3638426"/>
            <a:ext cx="1689365" cy="1641911"/>
            <a:chOff x="1066800" y="1775460"/>
            <a:chExt cx="2638697" cy="2573926"/>
          </a:xfrm>
          <a:scene3d>
            <a:camera prst="isometricOffAxis2Top"/>
            <a:lightRig rig="threePt" dir="t"/>
          </a:scene3d>
        </p:grpSpPr>
        <p:sp>
          <p:nvSpPr>
            <p:cNvPr id="52" name="Oval 51"/>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Wave 53"/>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ooter Placeholder 14">
            <a:extLst>
              <a:ext uri="{FF2B5EF4-FFF2-40B4-BE49-F238E27FC236}">
                <a16:creationId xmlns:a16="http://schemas.microsoft.com/office/drawing/2014/main" id="{FF6D466F-FCA9-4D8C-9362-FCD2C07C0BE7}"/>
              </a:ext>
            </a:extLst>
          </p:cNvPr>
          <p:cNvSpPr>
            <a:spLocks noGrp="1"/>
          </p:cNvSpPr>
          <p:nvPr/>
        </p:nvSpPr>
        <p:spPr>
          <a:xfrm>
            <a:off x="39494" y="645112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2868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015663"/>
          </a:xfrm>
          <a:prstGeom prst="rect">
            <a:avLst/>
          </a:prstGeom>
          <a:noFill/>
        </p:spPr>
        <p:txBody>
          <a:bodyPr wrap="square" rtlCol="0">
            <a:spAutoFit/>
          </a:bodyPr>
          <a:lstStyle/>
          <a:p>
            <a:pPr algn="ctr"/>
            <a:r>
              <a:rPr lang="en-US" sz="6000" dirty="0">
                <a:solidFill>
                  <a:schemeClr val="bg1"/>
                </a:solidFill>
                <a:latin typeface="Old English Text MT" panose="03040902040508030806" pitchFamily="66" charset="0"/>
              </a:rPr>
              <a:t>Other Themes in the Old Testament</a:t>
            </a:r>
          </a:p>
        </p:txBody>
      </p:sp>
      <p:sp>
        <p:nvSpPr>
          <p:cNvPr id="12" name="Rectangle 11"/>
          <p:cNvSpPr/>
          <p:nvPr/>
        </p:nvSpPr>
        <p:spPr>
          <a:xfrm>
            <a:off x="367044" y="1492501"/>
            <a:ext cx="2698128" cy="1200329"/>
          </a:xfrm>
          <a:prstGeom prst="rect">
            <a:avLst/>
          </a:prstGeom>
        </p:spPr>
        <p:txBody>
          <a:bodyPr wrap="square">
            <a:spAutoFit/>
          </a:bodyPr>
          <a:lstStyle/>
          <a:p>
            <a:r>
              <a:rPr lang="en-US" sz="2400" dirty="0">
                <a:solidFill>
                  <a:schemeClr val="bg1"/>
                </a:solidFill>
              </a:rPr>
              <a:t>Adam and Eve were cast out from the Garden of Eden</a:t>
            </a:r>
            <a:endParaRPr lang="en-US" sz="1200" dirty="0">
              <a:solidFill>
                <a:schemeClr val="bg1"/>
              </a:solidFill>
            </a:endParaRPr>
          </a:p>
        </p:txBody>
      </p:sp>
      <p:sp>
        <p:nvSpPr>
          <p:cNvPr id="10" name="Rectangle 9"/>
          <p:cNvSpPr/>
          <p:nvPr/>
        </p:nvSpPr>
        <p:spPr>
          <a:xfrm>
            <a:off x="4125528" y="1631001"/>
            <a:ext cx="2698128" cy="461665"/>
          </a:xfrm>
          <a:prstGeom prst="rect">
            <a:avLst/>
          </a:prstGeom>
        </p:spPr>
        <p:txBody>
          <a:bodyPr wrap="square">
            <a:spAutoFit/>
          </a:bodyPr>
          <a:lstStyle/>
          <a:p>
            <a:r>
              <a:rPr lang="en-US" sz="2400" dirty="0">
                <a:solidFill>
                  <a:schemeClr val="bg1"/>
                </a:solidFill>
              </a:rPr>
              <a:t>Noah and the Flood</a:t>
            </a:r>
            <a:endParaRPr lang="en-US" sz="1200" dirty="0">
              <a:solidFill>
                <a:schemeClr val="bg1"/>
              </a:solidFill>
            </a:endParaRPr>
          </a:p>
        </p:txBody>
      </p:sp>
      <p:sp>
        <p:nvSpPr>
          <p:cNvPr id="11" name="Rectangle 10"/>
          <p:cNvSpPr/>
          <p:nvPr/>
        </p:nvSpPr>
        <p:spPr>
          <a:xfrm>
            <a:off x="8064316" y="1491480"/>
            <a:ext cx="3346365" cy="830997"/>
          </a:xfrm>
          <a:prstGeom prst="rect">
            <a:avLst/>
          </a:prstGeom>
        </p:spPr>
        <p:txBody>
          <a:bodyPr wrap="square">
            <a:spAutoFit/>
          </a:bodyPr>
          <a:lstStyle/>
          <a:p>
            <a:r>
              <a:rPr lang="en-US" sz="2400" dirty="0">
                <a:solidFill>
                  <a:schemeClr val="bg1"/>
                </a:solidFill>
              </a:rPr>
              <a:t>Moses rescues the Israelites from Egypt</a:t>
            </a:r>
            <a:endParaRPr lang="en-US" sz="1200" dirty="0">
              <a:solidFill>
                <a:schemeClr val="bg1"/>
              </a:solidFill>
            </a:endParaRPr>
          </a:p>
        </p:txBody>
      </p:sp>
      <p:grpSp>
        <p:nvGrpSpPr>
          <p:cNvPr id="51" name="Group 326"/>
          <p:cNvGrpSpPr/>
          <p:nvPr/>
        </p:nvGrpSpPr>
        <p:grpSpPr>
          <a:xfrm>
            <a:off x="8442098" y="2652339"/>
            <a:ext cx="1680696" cy="3361392"/>
            <a:chOff x="3937483" y="513080"/>
            <a:chExt cx="681026" cy="1754293"/>
          </a:xfrm>
        </p:grpSpPr>
        <p:sp>
          <p:nvSpPr>
            <p:cNvPr id="5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23"/>
            <p:cNvGrpSpPr/>
            <p:nvPr/>
          </p:nvGrpSpPr>
          <p:grpSpPr>
            <a:xfrm>
              <a:off x="4342580" y="1037026"/>
              <a:ext cx="275929" cy="637681"/>
              <a:chOff x="4755948" y="2903312"/>
              <a:chExt cx="1111452" cy="2049688"/>
            </a:xfrm>
          </p:grpSpPr>
          <p:sp>
            <p:nvSpPr>
              <p:cNvPr id="7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43"/>
            <p:cNvSpPr/>
            <p:nvPr/>
          </p:nvSpPr>
          <p:spPr>
            <a:xfrm rot="5225831">
              <a:off x="4241831" y="866959"/>
              <a:ext cx="64255" cy="994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365230" y="2566841"/>
            <a:ext cx="2703244" cy="1582387"/>
            <a:chOff x="1600200" y="1066800"/>
            <a:chExt cx="5105400" cy="3810000"/>
          </a:xfrm>
        </p:grpSpPr>
        <p:sp>
          <p:nvSpPr>
            <p:cNvPr id="100" name="Flowchart: Delay 99"/>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5258816" y="2652339"/>
            <a:ext cx="1714919" cy="2968544"/>
            <a:chOff x="2743200" y="1752600"/>
            <a:chExt cx="1853312" cy="3418171"/>
          </a:xfrm>
        </p:grpSpPr>
        <p:sp>
          <p:nvSpPr>
            <p:cNvPr id="75" name="Oval 74"/>
            <p:cNvSpPr/>
            <p:nvPr/>
          </p:nvSpPr>
          <p:spPr>
            <a:xfrm rot="20039060">
              <a:off x="2743200" y="40503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3837370">
              <a:off x="4200543" y="3895737"/>
              <a:ext cx="466190" cy="32574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436617">
              <a:off x="4157282" y="2129244"/>
              <a:ext cx="295679" cy="99608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596435">
              <a:off x="4193614" y="2019263"/>
              <a:ext cx="336271" cy="90762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20688057">
              <a:off x="4013178" y="1999817"/>
              <a:ext cx="287694" cy="109178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211022">
              <a:off x="3061120" y="2191904"/>
              <a:ext cx="295679" cy="99608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211022">
              <a:off x="3022014" y="2067977"/>
              <a:ext cx="204015" cy="99096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083159">
              <a:off x="3097452" y="2081923"/>
              <a:ext cx="336271" cy="90762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5400000">
              <a:off x="3543122" y="1600200"/>
              <a:ext cx="381000" cy="990600"/>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a:off x="3314522" y="2514600"/>
              <a:ext cx="762000" cy="9144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45806" y="2746927"/>
              <a:ext cx="343907" cy="1130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F03223D4-5C96-46A5-ABB2-EA2B9F4658FF}"/>
              </a:ext>
            </a:extLst>
          </p:cNvPr>
          <p:cNvGrpSpPr/>
          <p:nvPr/>
        </p:nvGrpSpPr>
        <p:grpSpPr>
          <a:xfrm>
            <a:off x="457307" y="2820023"/>
            <a:ext cx="2189949" cy="2984026"/>
            <a:chOff x="177409" y="916081"/>
            <a:chExt cx="3429000" cy="4419600"/>
          </a:xfrm>
        </p:grpSpPr>
        <p:sp>
          <p:nvSpPr>
            <p:cNvPr id="111" name="Rounded Rectangle 2">
              <a:extLst>
                <a:ext uri="{FF2B5EF4-FFF2-40B4-BE49-F238E27FC236}">
                  <a16:creationId xmlns:a16="http://schemas.microsoft.com/office/drawing/2014/main" id="{BCFE2EE8-94B6-464C-A771-EAB048FE6297}"/>
                </a:ext>
              </a:extLst>
            </p:cNvPr>
            <p:cNvSpPr/>
            <p:nvPr/>
          </p:nvSpPr>
          <p:spPr>
            <a:xfrm>
              <a:off x="177409" y="916081"/>
              <a:ext cx="3429000" cy="441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a:extLst>
                <a:ext uri="{FF2B5EF4-FFF2-40B4-BE49-F238E27FC236}">
                  <a16:creationId xmlns:a16="http://schemas.microsoft.com/office/drawing/2014/main" id="{E8C792C7-5193-413B-8A68-F2B7075CF3FB}"/>
                </a:ext>
              </a:extLst>
            </p:cNvPr>
            <p:cNvSpPr/>
            <p:nvPr/>
          </p:nvSpPr>
          <p:spPr>
            <a:xfrm>
              <a:off x="397217" y="2007982"/>
              <a:ext cx="1450731" cy="1663849"/>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a:extLst>
                <a:ext uri="{FF2B5EF4-FFF2-40B4-BE49-F238E27FC236}">
                  <a16:creationId xmlns:a16="http://schemas.microsoft.com/office/drawing/2014/main" id="{F719DF93-A9C3-455F-8189-A84919AA939C}"/>
                </a:ext>
              </a:extLst>
            </p:cNvPr>
            <p:cNvSpPr/>
            <p:nvPr/>
          </p:nvSpPr>
          <p:spPr>
            <a:xfrm>
              <a:off x="1364371" y="1280048"/>
              <a:ext cx="1230923" cy="265176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a:extLst>
                <a:ext uri="{FF2B5EF4-FFF2-40B4-BE49-F238E27FC236}">
                  <a16:creationId xmlns:a16="http://schemas.microsoft.com/office/drawing/2014/main" id="{A4503287-93E6-40CF-8E9A-62A457C1DC50}"/>
                </a:ext>
              </a:extLst>
            </p:cNvPr>
            <p:cNvSpPr/>
            <p:nvPr/>
          </p:nvSpPr>
          <p:spPr>
            <a:xfrm>
              <a:off x="792871" y="138403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a:extLst>
                <a:ext uri="{FF2B5EF4-FFF2-40B4-BE49-F238E27FC236}">
                  <a16:creationId xmlns:a16="http://schemas.microsoft.com/office/drawing/2014/main" id="{7E6653E9-C436-451A-9415-9C327473F1AD}"/>
                </a:ext>
              </a:extLst>
            </p:cNvPr>
            <p:cNvSpPr/>
            <p:nvPr/>
          </p:nvSpPr>
          <p:spPr>
            <a:xfrm>
              <a:off x="2023794" y="1903992"/>
              <a:ext cx="1450731" cy="1663849"/>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11F42A12-A780-4622-916F-0505D5B4CA61}"/>
                </a:ext>
              </a:extLst>
            </p:cNvPr>
            <p:cNvSpPr/>
            <p:nvPr/>
          </p:nvSpPr>
          <p:spPr>
            <a:xfrm rot="2387893">
              <a:off x="2888668" y="2942916"/>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16C824FB-2FEE-4199-B90C-36D092CB758A}"/>
                </a:ext>
              </a:extLst>
            </p:cNvPr>
            <p:cNvSpPr/>
            <p:nvPr/>
          </p:nvSpPr>
          <p:spPr>
            <a:xfrm rot="18542915">
              <a:off x="605175" y="297341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7A34C8-FAA3-4CB5-B108-7ADA7BC13467}"/>
                </a:ext>
              </a:extLst>
            </p:cNvPr>
            <p:cNvSpPr/>
            <p:nvPr/>
          </p:nvSpPr>
          <p:spPr>
            <a:xfrm rot="7204752">
              <a:off x="1735280" y="3027121"/>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09DF3C54-746F-45F5-B057-30BF33C2A7F4}"/>
                </a:ext>
              </a:extLst>
            </p:cNvPr>
            <p:cNvSpPr/>
            <p:nvPr/>
          </p:nvSpPr>
          <p:spPr>
            <a:xfrm rot="2387893">
              <a:off x="1613783" y="299491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A67BA78A-DBB0-474A-9957-DFB23EE52572}"/>
                </a:ext>
              </a:extLst>
            </p:cNvPr>
            <p:cNvSpPr/>
            <p:nvPr/>
          </p:nvSpPr>
          <p:spPr>
            <a:xfrm rot="2280925">
              <a:off x="774785" y="244641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a:extLst>
                <a:ext uri="{FF2B5EF4-FFF2-40B4-BE49-F238E27FC236}">
                  <a16:creationId xmlns:a16="http://schemas.microsoft.com/office/drawing/2014/main" id="{8832B202-1E5C-43B5-9016-3D1034B124BC}"/>
                </a:ext>
              </a:extLst>
            </p:cNvPr>
            <p:cNvSpPr/>
            <p:nvPr/>
          </p:nvSpPr>
          <p:spPr>
            <a:xfrm rot="19556788">
              <a:off x="1416731" y="242834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DA9085D0-8BA3-41DE-AAB2-22C7768F6AD8}"/>
                </a:ext>
              </a:extLst>
            </p:cNvPr>
            <p:cNvSpPr/>
            <p:nvPr/>
          </p:nvSpPr>
          <p:spPr>
            <a:xfrm>
              <a:off x="880794" y="309988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4">
              <a:extLst>
                <a:ext uri="{FF2B5EF4-FFF2-40B4-BE49-F238E27FC236}">
                  <a16:creationId xmlns:a16="http://schemas.microsoft.com/office/drawing/2014/main" id="{4F89CCFC-FAF8-4E1D-8BBB-2E5DB1E93C79}"/>
                </a:ext>
              </a:extLst>
            </p:cNvPr>
            <p:cNvSpPr/>
            <p:nvPr/>
          </p:nvSpPr>
          <p:spPr>
            <a:xfrm>
              <a:off x="1012678" y="242394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5">
              <a:extLst>
                <a:ext uri="{FF2B5EF4-FFF2-40B4-BE49-F238E27FC236}">
                  <a16:creationId xmlns:a16="http://schemas.microsoft.com/office/drawing/2014/main" id="{C2D48FF1-779B-4ECD-B854-957BA2ED5454}"/>
                </a:ext>
              </a:extLst>
            </p:cNvPr>
            <p:cNvSpPr/>
            <p:nvPr/>
          </p:nvSpPr>
          <p:spPr>
            <a:xfrm>
              <a:off x="1012678" y="325586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6">
              <a:extLst>
                <a:ext uri="{FF2B5EF4-FFF2-40B4-BE49-F238E27FC236}">
                  <a16:creationId xmlns:a16="http://schemas.microsoft.com/office/drawing/2014/main" id="{10420AD9-AA64-4FF0-B412-01203F11C191}"/>
                </a:ext>
              </a:extLst>
            </p:cNvPr>
            <p:cNvSpPr/>
            <p:nvPr/>
          </p:nvSpPr>
          <p:spPr>
            <a:xfrm rot="3629068">
              <a:off x="1134407" y="353035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7">
              <a:extLst>
                <a:ext uri="{FF2B5EF4-FFF2-40B4-BE49-F238E27FC236}">
                  <a16:creationId xmlns:a16="http://schemas.microsoft.com/office/drawing/2014/main" id="{BADF6272-3558-43A5-9568-2357DF317225}"/>
                </a:ext>
              </a:extLst>
            </p:cNvPr>
            <p:cNvSpPr/>
            <p:nvPr/>
          </p:nvSpPr>
          <p:spPr>
            <a:xfrm rot="4838901">
              <a:off x="1051481" y="352921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8">
              <a:extLst>
                <a:ext uri="{FF2B5EF4-FFF2-40B4-BE49-F238E27FC236}">
                  <a16:creationId xmlns:a16="http://schemas.microsoft.com/office/drawing/2014/main" id="{E97195F1-5247-4393-8C38-2A21B53956F8}"/>
                </a:ext>
              </a:extLst>
            </p:cNvPr>
            <p:cNvSpPr/>
            <p:nvPr/>
          </p:nvSpPr>
          <p:spPr>
            <a:xfrm rot="3629068">
              <a:off x="1234388" y="325106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a:extLst>
                <a:ext uri="{FF2B5EF4-FFF2-40B4-BE49-F238E27FC236}">
                  <a16:creationId xmlns:a16="http://schemas.microsoft.com/office/drawing/2014/main" id="{DE1CE4C1-F5A6-4726-8663-5D1441051472}"/>
                </a:ext>
              </a:extLst>
            </p:cNvPr>
            <p:cNvSpPr/>
            <p:nvPr/>
          </p:nvSpPr>
          <p:spPr>
            <a:xfrm rot="10800000">
              <a:off x="1188524" y="242394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a:extLst>
                <a:ext uri="{FF2B5EF4-FFF2-40B4-BE49-F238E27FC236}">
                  <a16:creationId xmlns:a16="http://schemas.microsoft.com/office/drawing/2014/main" id="{77CAA44C-A1F9-46A0-967E-1C76E9243D02}"/>
                </a:ext>
              </a:extLst>
            </p:cNvPr>
            <p:cNvSpPr/>
            <p:nvPr/>
          </p:nvSpPr>
          <p:spPr>
            <a:xfrm rot="1673599">
              <a:off x="1869322" y="2288468"/>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a:extLst>
                <a:ext uri="{FF2B5EF4-FFF2-40B4-BE49-F238E27FC236}">
                  <a16:creationId xmlns:a16="http://schemas.microsoft.com/office/drawing/2014/main" id="{9D53549D-8584-4959-A780-88F00F82FC9A}"/>
                </a:ext>
              </a:extLst>
            </p:cNvPr>
            <p:cNvSpPr/>
            <p:nvPr/>
          </p:nvSpPr>
          <p:spPr>
            <a:xfrm rot="19808278">
              <a:off x="2643840" y="2325249"/>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22">
              <a:extLst>
                <a:ext uri="{FF2B5EF4-FFF2-40B4-BE49-F238E27FC236}">
                  <a16:creationId xmlns:a16="http://schemas.microsoft.com/office/drawing/2014/main" id="{A27962A6-5D49-4D05-B8B8-545EC09E8E1C}"/>
                </a:ext>
              </a:extLst>
            </p:cNvPr>
            <p:cNvSpPr/>
            <p:nvPr/>
          </p:nvSpPr>
          <p:spPr>
            <a:xfrm>
              <a:off x="2111717" y="2319954"/>
              <a:ext cx="703385" cy="1611854"/>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23">
              <a:extLst>
                <a:ext uri="{FF2B5EF4-FFF2-40B4-BE49-F238E27FC236}">
                  <a16:creationId xmlns:a16="http://schemas.microsoft.com/office/drawing/2014/main" id="{B686FEF5-297A-4DD8-89E1-341387623E07}"/>
                </a:ext>
              </a:extLst>
            </p:cNvPr>
            <p:cNvSpPr/>
            <p:nvPr/>
          </p:nvSpPr>
          <p:spPr>
            <a:xfrm>
              <a:off x="2155678" y="3411855"/>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24">
              <a:extLst>
                <a:ext uri="{FF2B5EF4-FFF2-40B4-BE49-F238E27FC236}">
                  <a16:creationId xmlns:a16="http://schemas.microsoft.com/office/drawing/2014/main" id="{F10AFB2C-AF42-40AA-8196-93C173DF9A95}"/>
                </a:ext>
              </a:extLst>
            </p:cNvPr>
            <p:cNvSpPr/>
            <p:nvPr/>
          </p:nvSpPr>
          <p:spPr>
            <a:xfrm>
              <a:off x="2562800" y="2319954"/>
              <a:ext cx="296262" cy="1611854"/>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25">
              <a:extLst>
                <a:ext uri="{FF2B5EF4-FFF2-40B4-BE49-F238E27FC236}">
                  <a16:creationId xmlns:a16="http://schemas.microsoft.com/office/drawing/2014/main" id="{54179311-40D0-4F57-8AF7-557412425C09}"/>
                </a:ext>
              </a:extLst>
            </p:cNvPr>
            <p:cNvSpPr/>
            <p:nvPr/>
          </p:nvSpPr>
          <p:spPr>
            <a:xfrm>
              <a:off x="2111716" y="2319954"/>
              <a:ext cx="301997" cy="1611854"/>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EA5C8B1-3A73-49B4-9233-46CB05908FA2}"/>
                </a:ext>
              </a:extLst>
            </p:cNvPr>
            <p:cNvSpPr/>
            <p:nvPr/>
          </p:nvSpPr>
          <p:spPr>
            <a:xfrm>
              <a:off x="2243601" y="2163968"/>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A1F99D3-828D-47D8-8737-45825485E4D0}"/>
                </a:ext>
              </a:extLst>
            </p:cNvPr>
            <p:cNvSpPr/>
            <p:nvPr/>
          </p:nvSpPr>
          <p:spPr>
            <a:xfrm>
              <a:off x="2155678" y="1540025"/>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BDEA7D33-EBE5-4DBC-8943-59DB2A44AF34}"/>
                </a:ext>
              </a:extLst>
            </p:cNvPr>
            <p:cNvSpPr/>
            <p:nvPr/>
          </p:nvSpPr>
          <p:spPr>
            <a:xfrm>
              <a:off x="1056640" y="164401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a:extLst>
                <a:ext uri="{FF2B5EF4-FFF2-40B4-BE49-F238E27FC236}">
                  <a16:creationId xmlns:a16="http://schemas.microsoft.com/office/drawing/2014/main" id="{C631D9A9-765F-4C31-A27A-ADA18216F087}"/>
                </a:ext>
              </a:extLst>
            </p:cNvPr>
            <p:cNvSpPr/>
            <p:nvPr/>
          </p:nvSpPr>
          <p:spPr>
            <a:xfrm>
              <a:off x="309294" y="3463850"/>
              <a:ext cx="1230923" cy="124788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a:extLst>
                <a:ext uri="{FF2B5EF4-FFF2-40B4-BE49-F238E27FC236}">
                  <a16:creationId xmlns:a16="http://schemas.microsoft.com/office/drawing/2014/main" id="{58CB6977-78E8-4D37-B876-8D4966ECBA75}"/>
                </a:ext>
              </a:extLst>
            </p:cNvPr>
            <p:cNvSpPr/>
            <p:nvPr/>
          </p:nvSpPr>
          <p:spPr>
            <a:xfrm rot="5884912">
              <a:off x="1283810" y="3555235"/>
              <a:ext cx="1081521" cy="1065119"/>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a:extLst>
                <a:ext uri="{FF2B5EF4-FFF2-40B4-BE49-F238E27FC236}">
                  <a16:creationId xmlns:a16="http://schemas.microsoft.com/office/drawing/2014/main" id="{FEC02672-BD1A-4D66-993A-DC97C112346A}"/>
                </a:ext>
              </a:extLst>
            </p:cNvPr>
            <p:cNvSpPr/>
            <p:nvPr/>
          </p:nvSpPr>
          <p:spPr>
            <a:xfrm rot="16200000">
              <a:off x="2175316" y="3636128"/>
              <a:ext cx="883919" cy="74734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a:extLst>
                <a:ext uri="{FF2B5EF4-FFF2-40B4-BE49-F238E27FC236}">
                  <a16:creationId xmlns:a16="http://schemas.microsoft.com/office/drawing/2014/main" id="{E7F90171-72D7-45D3-A48F-6BF92785A09F}"/>
                </a:ext>
              </a:extLst>
            </p:cNvPr>
            <p:cNvSpPr/>
            <p:nvPr/>
          </p:nvSpPr>
          <p:spPr>
            <a:xfrm rot="4952528">
              <a:off x="1257067" y="3735234"/>
              <a:ext cx="1135522" cy="1570562"/>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a:extLst>
                <a:ext uri="{FF2B5EF4-FFF2-40B4-BE49-F238E27FC236}">
                  <a16:creationId xmlns:a16="http://schemas.microsoft.com/office/drawing/2014/main" id="{24F4B947-0A5C-4B8E-AD6A-12F9AD49615E}"/>
                </a:ext>
              </a:extLst>
            </p:cNvPr>
            <p:cNvSpPr/>
            <p:nvPr/>
          </p:nvSpPr>
          <p:spPr>
            <a:xfrm rot="16200000">
              <a:off x="2439084" y="3844108"/>
              <a:ext cx="883919" cy="747346"/>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a:extLst>
                <a:ext uri="{FF2B5EF4-FFF2-40B4-BE49-F238E27FC236}">
                  <a16:creationId xmlns:a16="http://schemas.microsoft.com/office/drawing/2014/main" id="{3324925B-77F8-40B9-BD73-5E523155E407}"/>
                </a:ext>
              </a:extLst>
            </p:cNvPr>
            <p:cNvSpPr/>
            <p:nvPr/>
          </p:nvSpPr>
          <p:spPr>
            <a:xfrm>
              <a:off x="880794" y="128004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6D7DF5C6-4463-488E-8C4B-F1B49FBC9CFB}"/>
                </a:ext>
              </a:extLst>
            </p:cNvPr>
            <p:cNvSpPr/>
            <p:nvPr/>
          </p:nvSpPr>
          <p:spPr>
            <a:xfrm>
              <a:off x="2111234" y="1282084"/>
              <a:ext cx="820677" cy="678569"/>
            </a:xfrm>
            <a:custGeom>
              <a:avLst/>
              <a:gdLst>
                <a:gd name="connsiteX0" fmla="*/ 449613 w 820677"/>
                <a:gd name="connsiteY0" fmla="*/ 468 h 678569"/>
                <a:gd name="connsiteX1" fmla="*/ 469629 w 820677"/>
                <a:gd name="connsiteY1" fmla="*/ 7930 h 678569"/>
                <a:gd name="connsiteX2" fmla="*/ 507398 w 820677"/>
                <a:gd name="connsiteY2" fmla="*/ 78499 h 678569"/>
                <a:gd name="connsiteX3" fmla="*/ 507607 w 820677"/>
                <a:gd name="connsiteY3" fmla="*/ 78674 h 678569"/>
                <a:gd name="connsiteX4" fmla="*/ 537429 w 820677"/>
                <a:gd name="connsiteY4" fmla="*/ 103655 h 678569"/>
                <a:gd name="connsiteX5" fmla="*/ 555870 w 820677"/>
                <a:gd name="connsiteY5" fmla="*/ 146988 h 678569"/>
                <a:gd name="connsiteX6" fmla="*/ 557183 w 820677"/>
                <a:gd name="connsiteY6" fmla="*/ 161113 h 678569"/>
                <a:gd name="connsiteX7" fmla="*/ 566703 w 820677"/>
                <a:gd name="connsiteY7" fmla="*/ 167957 h 678569"/>
                <a:gd name="connsiteX8" fmla="*/ 595543 w 820677"/>
                <a:gd name="connsiteY8" fmla="*/ 225991 h 678569"/>
                <a:gd name="connsiteX9" fmla="*/ 595582 w 820677"/>
                <a:gd name="connsiteY9" fmla="*/ 225995 h 678569"/>
                <a:gd name="connsiteX10" fmla="*/ 630907 w 820677"/>
                <a:gd name="connsiteY10" fmla="*/ 229569 h 678569"/>
                <a:gd name="connsiteX11" fmla="*/ 683261 w 820677"/>
                <a:gd name="connsiteY11" fmla="*/ 312758 h 678569"/>
                <a:gd name="connsiteX12" fmla="*/ 683914 w 820677"/>
                <a:gd name="connsiteY12" fmla="*/ 312811 h 678569"/>
                <a:gd name="connsiteX13" fmla="*/ 712655 w 820677"/>
                <a:gd name="connsiteY13" fmla="*/ 315134 h 678569"/>
                <a:gd name="connsiteX14" fmla="*/ 738124 w 820677"/>
                <a:gd name="connsiteY14" fmla="*/ 331027 h 678569"/>
                <a:gd name="connsiteX15" fmla="*/ 754674 w 820677"/>
                <a:gd name="connsiteY15" fmla="*/ 359588 h 678569"/>
                <a:gd name="connsiteX16" fmla="*/ 754988 w 820677"/>
                <a:gd name="connsiteY16" fmla="*/ 391185 h 678569"/>
                <a:gd name="connsiteX17" fmla="*/ 754997 w 820677"/>
                <a:gd name="connsiteY17" fmla="*/ 392129 h 678569"/>
                <a:gd name="connsiteX18" fmla="*/ 818412 w 820677"/>
                <a:gd name="connsiteY18" fmla="*/ 446192 h 678569"/>
                <a:gd name="connsiteX19" fmla="*/ 803429 w 820677"/>
                <a:gd name="connsiteY19" fmla="*/ 509026 h 678569"/>
                <a:gd name="connsiteX20" fmla="*/ 803467 w 820677"/>
                <a:gd name="connsiteY20" fmla="*/ 509281 h 678569"/>
                <a:gd name="connsiteX21" fmla="*/ 808952 w 820677"/>
                <a:gd name="connsiteY21" fmla="*/ 545885 h 678569"/>
                <a:gd name="connsiteX22" fmla="*/ 796636 w 820677"/>
                <a:gd name="connsiteY22" fmla="*/ 580321 h 678569"/>
                <a:gd name="connsiteX23" fmla="*/ 753378 w 820677"/>
                <a:gd name="connsiteY23" fmla="*/ 609858 h 678569"/>
                <a:gd name="connsiteX24" fmla="*/ 699807 w 820677"/>
                <a:gd name="connsiteY24" fmla="*/ 671749 h 678569"/>
                <a:gd name="connsiteX25" fmla="*/ 595128 w 820677"/>
                <a:gd name="connsiteY25" fmla="*/ 649012 h 678569"/>
                <a:gd name="connsiteX26" fmla="*/ 529722 w 820677"/>
                <a:gd name="connsiteY26" fmla="*/ 661859 h 678569"/>
                <a:gd name="connsiteX27" fmla="*/ 464572 w 820677"/>
                <a:gd name="connsiteY27" fmla="*/ 587241 h 678569"/>
                <a:gd name="connsiteX28" fmla="*/ 370983 w 820677"/>
                <a:gd name="connsiteY28" fmla="*/ 569252 h 678569"/>
                <a:gd name="connsiteX29" fmla="*/ 365375 w 820677"/>
                <a:gd name="connsiteY29" fmla="*/ 560655 h 678569"/>
                <a:gd name="connsiteX30" fmla="*/ 354031 w 820677"/>
                <a:gd name="connsiteY30" fmla="*/ 587956 h 678569"/>
                <a:gd name="connsiteX31" fmla="*/ 313578 w 820677"/>
                <a:gd name="connsiteY31" fmla="*/ 620550 h 678569"/>
                <a:gd name="connsiteX32" fmla="*/ 218500 w 820677"/>
                <a:gd name="connsiteY32" fmla="*/ 565089 h 678569"/>
                <a:gd name="connsiteX33" fmla="*/ 77265 w 820677"/>
                <a:gd name="connsiteY33" fmla="*/ 510291 h 678569"/>
                <a:gd name="connsiteX34" fmla="*/ 15168 w 820677"/>
                <a:gd name="connsiteY34" fmla="*/ 449312 h 678569"/>
                <a:gd name="connsiteX35" fmla="*/ 28436 w 820677"/>
                <a:gd name="connsiteY35" fmla="*/ 367001 h 678569"/>
                <a:gd name="connsiteX36" fmla="*/ 417 w 820677"/>
                <a:gd name="connsiteY36" fmla="*/ 282552 h 678569"/>
                <a:gd name="connsiteX37" fmla="*/ 51587 w 820677"/>
                <a:gd name="connsiteY37" fmla="*/ 207491 h 678569"/>
                <a:gd name="connsiteX38" fmla="*/ 52077 w 820677"/>
                <a:gd name="connsiteY38" fmla="*/ 205512 h 678569"/>
                <a:gd name="connsiteX39" fmla="*/ 74871 w 820677"/>
                <a:gd name="connsiteY39" fmla="*/ 97723 h 678569"/>
                <a:gd name="connsiteX40" fmla="*/ 185758 w 820677"/>
                <a:gd name="connsiteY40" fmla="*/ 73097 h 678569"/>
                <a:gd name="connsiteX41" fmla="*/ 185782 w 820677"/>
                <a:gd name="connsiteY41" fmla="*/ 73056 h 678569"/>
                <a:gd name="connsiteX42" fmla="*/ 207834 w 820677"/>
                <a:gd name="connsiteY42" fmla="*/ 36019 h 678569"/>
                <a:gd name="connsiteX43" fmla="*/ 297557 w 820677"/>
                <a:gd name="connsiteY43" fmla="*/ 47533 h 678569"/>
                <a:gd name="connsiteX44" fmla="*/ 297956 w 820677"/>
                <a:gd name="connsiteY44" fmla="*/ 46836 h 678569"/>
                <a:gd name="connsiteX45" fmla="*/ 315470 w 820677"/>
                <a:gd name="connsiteY45" fmla="*/ 16204 h 678569"/>
                <a:gd name="connsiteX46" fmla="*/ 341121 w 820677"/>
                <a:gd name="connsiteY46" fmla="*/ 853 h 678569"/>
                <a:gd name="connsiteX47" fmla="*/ 371141 w 820677"/>
                <a:gd name="connsiteY47" fmla="*/ 6422 h 678569"/>
                <a:gd name="connsiteX48" fmla="*/ 394453 w 820677"/>
                <a:gd name="connsiteY48" fmla="*/ 33004 h 678569"/>
                <a:gd name="connsiteX49" fmla="*/ 395149 w 820677"/>
                <a:gd name="connsiteY49" fmla="*/ 33798 h 678569"/>
                <a:gd name="connsiteX50" fmla="*/ 449613 w 820677"/>
                <a:gd name="connsiteY50" fmla="*/ 468 h 6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0677" h="678569">
                  <a:moveTo>
                    <a:pt x="449613" y="468"/>
                  </a:moveTo>
                  <a:cubicBezTo>
                    <a:pt x="456383" y="1319"/>
                    <a:pt x="463140" y="3777"/>
                    <a:pt x="469629" y="7930"/>
                  </a:cubicBezTo>
                  <a:cubicBezTo>
                    <a:pt x="489407" y="20582"/>
                    <a:pt x="503588" y="47071"/>
                    <a:pt x="507398" y="78499"/>
                  </a:cubicBezTo>
                  <a:lnTo>
                    <a:pt x="507607" y="78674"/>
                  </a:lnTo>
                  <a:lnTo>
                    <a:pt x="537429" y="103655"/>
                  </a:lnTo>
                  <a:cubicBezTo>
                    <a:pt x="545763" y="115430"/>
                    <a:pt x="552166" y="130234"/>
                    <a:pt x="555870" y="146988"/>
                  </a:cubicBezTo>
                  <a:lnTo>
                    <a:pt x="557183" y="161113"/>
                  </a:lnTo>
                  <a:lnTo>
                    <a:pt x="566703" y="167957"/>
                  </a:lnTo>
                  <a:cubicBezTo>
                    <a:pt x="582031" y="183247"/>
                    <a:pt x="592541" y="203488"/>
                    <a:pt x="595543" y="225991"/>
                  </a:cubicBezTo>
                  <a:lnTo>
                    <a:pt x="595582" y="225995"/>
                  </a:lnTo>
                  <a:lnTo>
                    <a:pt x="630907" y="229569"/>
                  </a:lnTo>
                  <a:cubicBezTo>
                    <a:pt x="663864" y="241234"/>
                    <a:pt x="687528" y="275110"/>
                    <a:pt x="683261" y="312758"/>
                  </a:cubicBezTo>
                  <a:lnTo>
                    <a:pt x="683914" y="312811"/>
                  </a:lnTo>
                  <a:lnTo>
                    <a:pt x="712655" y="315134"/>
                  </a:lnTo>
                  <a:cubicBezTo>
                    <a:pt x="722077" y="318270"/>
                    <a:pt x="730846" y="323660"/>
                    <a:pt x="738124" y="331027"/>
                  </a:cubicBezTo>
                  <a:cubicBezTo>
                    <a:pt x="746137" y="339134"/>
                    <a:pt x="751758" y="349029"/>
                    <a:pt x="754674" y="359588"/>
                  </a:cubicBezTo>
                  <a:lnTo>
                    <a:pt x="754988" y="391185"/>
                  </a:lnTo>
                  <a:lnTo>
                    <a:pt x="754997" y="392129"/>
                  </a:lnTo>
                  <a:cubicBezTo>
                    <a:pt x="785000" y="394554"/>
                    <a:pt x="810747" y="416507"/>
                    <a:pt x="818412" y="446192"/>
                  </a:cubicBezTo>
                  <a:cubicBezTo>
                    <a:pt x="824255" y="468810"/>
                    <a:pt x="818634" y="492399"/>
                    <a:pt x="803429" y="509026"/>
                  </a:cubicBezTo>
                  <a:lnTo>
                    <a:pt x="803467" y="509281"/>
                  </a:lnTo>
                  <a:lnTo>
                    <a:pt x="808952" y="545885"/>
                  </a:lnTo>
                  <a:cubicBezTo>
                    <a:pt x="807784" y="558143"/>
                    <a:pt x="803644" y="569997"/>
                    <a:pt x="796636" y="580321"/>
                  </a:cubicBezTo>
                  <a:cubicBezTo>
                    <a:pt x="786466" y="595314"/>
                    <a:pt x="771082" y="605824"/>
                    <a:pt x="753378" y="609858"/>
                  </a:cubicBezTo>
                  <a:cubicBezTo>
                    <a:pt x="746142" y="638074"/>
                    <a:pt x="726407" y="660869"/>
                    <a:pt x="699807" y="671749"/>
                  </a:cubicBezTo>
                  <a:cubicBezTo>
                    <a:pt x="664445" y="686213"/>
                    <a:pt x="623073" y="677227"/>
                    <a:pt x="595128" y="649012"/>
                  </a:cubicBezTo>
                  <a:cubicBezTo>
                    <a:pt x="576571" y="662719"/>
                    <a:pt x="552720" y="667397"/>
                    <a:pt x="529722" y="661859"/>
                  </a:cubicBezTo>
                  <a:cubicBezTo>
                    <a:pt x="494776" y="653447"/>
                    <a:pt x="468376" y="623205"/>
                    <a:pt x="464572" y="587241"/>
                  </a:cubicBezTo>
                  <a:cubicBezTo>
                    <a:pt x="433053" y="598366"/>
                    <a:pt x="397422" y="591516"/>
                    <a:pt x="370983" y="569252"/>
                  </a:cubicBezTo>
                  <a:lnTo>
                    <a:pt x="365375" y="560655"/>
                  </a:lnTo>
                  <a:lnTo>
                    <a:pt x="354031" y="587956"/>
                  </a:lnTo>
                  <a:cubicBezTo>
                    <a:pt x="342870" y="603637"/>
                    <a:pt x="329003" y="615040"/>
                    <a:pt x="313578" y="620550"/>
                  </a:cubicBezTo>
                  <a:cubicBezTo>
                    <a:pt x="277224" y="633535"/>
                    <a:pt x="239283" y="611408"/>
                    <a:pt x="218500" y="565089"/>
                  </a:cubicBezTo>
                  <a:cubicBezTo>
                    <a:pt x="169446" y="609054"/>
                    <a:pt x="105734" y="584341"/>
                    <a:pt x="77265" y="510291"/>
                  </a:cubicBezTo>
                  <a:cubicBezTo>
                    <a:pt x="49299" y="515159"/>
                    <a:pt x="23039" y="489378"/>
                    <a:pt x="15168" y="449312"/>
                  </a:cubicBezTo>
                  <a:cubicBezTo>
                    <a:pt x="9466" y="420325"/>
                    <a:pt x="14506" y="389041"/>
                    <a:pt x="28436" y="367001"/>
                  </a:cubicBezTo>
                  <a:cubicBezTo>
                    <a:pt x="8672" y="349713"/>
                    <a:pt x="-2335" y="316537"/>
                    <a:pt x="417" y="282552"/>
                  </a:cubicBezTo>
                  <a:cubicBezTo>
                    <a:pt x="3645" y="242761"/>
                    <a:pt x="24891" y="211593"/>
                    <a:pt x="51587" y="207491"/>
                  </a:cubicBezTo>
                  <a:cubicBezTo>
                    <a:pt x="51746" y="206826"/>
                    <a:pt x="51918" y="206176"/>
                    <a:pt x="52077" y="205512"/>
                  </a:cubicBezTo>
                  <a:cubicBezTo>
                    <a:pt x="48492" y="166328"/>
                    <a:pt x="56853" y="126811"/>
                    <a:pt x="74871" y="97723"/>
                  </a:cubicBezTo>
                  <a:cubicBezTo>
                    <a:pt x="103340" y="51779"/>
                    <a:pt x="149496" y="41539"/>
                    <a:pt x="185758" y="73097"/>
                  </a:cubicBezTo>
                  <a:lnTo>
                    <a:pt x="185782" y="73056"/>
                  </a:lnTo>
                  <a:lnTo>
                    <a:pt x="207834" y="36019"/>
                  </a:lnTo>
                  <a:cubicBezTo>
                    <a:pt x="234509" y="8566"/>
                    <a:pt x="272336" y="10595"/>
                    <a:pt x="297557" y="47533"/>
                  </a:cubicBezTo>
                  <a:lnTo>
                    <a:pt x="297956" y="46836"/>
                  </a:lnTo>
                  <a:lnTo>
                    <a:pt x="315470" y="16204"/>
                  </a:lnTo>
                  <a:cubicBezTo>
                    <a:pt x="322951" y="8186"/>
                    <a:pt x="331722" y="2831"/>
                    <a:pt x="341121" y="853"/>
                  </a:cubicBezTo>
                  <a:cubicBezTo>
                    <a:pt x="351466" y="-1328"/>
                    <a:pt x="361805" y="730"/>
                    <a:pt x="371141" y="6422"/>
                  </a:cubicBezTo>
                  <a:lnTo>
                    <a:pt x="394453" y="33004"/>
                  </a:lnTo>
                  <a:lnTo>
                    <a:pt x="395149" y="33798"/>
                  </a:lnTo>
                  <a:cubicBezTo>
                    <a:pt x="408861" y="9815"/>
                    <a:pt x="429300" y="-2088"/>
                    <a:pt x="449613" y="468"/>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Cloud 144">
              <a:extLst>
                <a:ext uri="{FF2B5EF4-FFF2-40B4-BE49-F238E27FC236}">
                  <a16:creationId xmlns:a16="http://schemas.microsoft.com/office/drawing/2014/main" id="{C9459E86-06FE-433B-9E3A-659B284CC591}"/>
                </a:ext>
              </a:extLst>
            </p:cNvPr>
            <p:cNvSpPr/>
            <p:nvPr/>
          </p:nvSpPr>
          <p:spPr>
            <a:xfrm rot="16200000">
              <a:off x="2702853" y="3532137"/>
              <a:ext cx="883919" cy="74734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a:extLst>
                <a:ext uri="{FF2B5EF4-FFF2-40B4-BE49-F238E27FC236}">
                  <a16:creationId xmlns:a16="http://schemas.microsoft.com/office/drawing/2014/main" id="{54A7F4BE-C793-49B4-B706-0352322A8EC0}"/>
                </a:ext>
              </a:extLst>
            </p:cNvPr>
            <p:cNvSpPr/>
            <p:nvPr/>
          </p:nvSpPr>
          <p:spPr>
            <a:xfrm rot="16200000">
              <a:off x="109123" y="3636127"/>
              <a:ext cx="883919" cy="74734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66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par>
                                <p:cTn id="16" presetID="10" presetClass="entr" presetSubtype="0"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Prophets</a:t>
            </a:r>
          </a:p>
        </p:txBody>
      </p:sp>
      <p:grpSp>
        <p:nvGrpSpPr>
          <p:cNvPr id="7" name="Group 6"/>
          <p:cNvGrpSpPr/>
          <p:nvPr/>
        </p:nvGrpSpPr>
        <p:grpSpPr>
          <a:xfrm>
            <a:off x="3809999" y="983158"/>
            <a:ext cx="4638541" cy="3057647"/>
            <a:chOff x="980209" y="1679863"/>
            <a:chExt cx="4225636" cy="3057647"/>
          </a:xfrm>
        </p:grpSpPr>
        <p:grpSp>
          <p:nvGrpSpPr>
            <p:cNvPr id="8" name="Group 7"/>
            <p:cNvGrpSpPr/>
            <p:nvPr/>
          </p:nvGrpSpPr>
          <p:grpSpPr>
            <a:xfrm>
              <a:off x="980209" y="1679863"/>
              <a:ext cx="4225636" cy="3057647"/>
              <a:chOff x="1066800" y="1775460"/>
              <a:chExt cx="2638697" cy="2573926"/>
            </a:xfrm>
          </p:grpSpPr>
          <p:sp>
            <p:nvSpPr>
              <p:cNvPr id="10" name="Oval 9"/>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ave 12"/>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670678" y="2865669"/>
              <a:ext cx="2844697" cy="923330"/>
            </a:xfrm>
            <a:prstGeom prst="rect">
              <a:avLst/>
            </a:prstGeom>
          </p:spPr>
          <p:txBody>
            <a:bodyPr wrap="square">
              <a:spAutoFit/>
            </a:bodyPr>
            <a:lstStyle/>
            <a:p>
              <a:pPr algn="ctr"/>
              <a:r>
                <a:rPr lang="en-US" b="1" dirty="0"/>
                <a:t>God calls prophets to preach the gospel and administer His covenants and ordinances.</a:t>
              </a:r>
              <a:r>
                <a:rPr lang="en-US" dirty="0"/>
                <a:t> </a:t>
              </a:r>
              <a:endParaRPr lang="en-US" i="1" dirty="0"/>
            </a:p>
          </p:txBody>
        </p:sp>
      </p:grpSp>
      <p:sp>
        <p:nvSpPr>
          <p:cNvPr id="2" name="TextBox 1"/>
          <p:cNvSpPr txBox="1"/>
          <p:nvPr/>
        </p:nvSpPr>
        <p:spPr>
          <a:xfrm>
            <a:off x="322368" y="910971"/>
            <a:ext cx="3411467" cy="1200329"/>
          </a:xfrm>
          <a:prstGeom prst="rect">
            <a:avLst/>
          </a:prstGeom>
          <a:noFill/>
        </p:spPr>
        <p:txBody>
          <a:bodyPr wrap="square" rtlCol="0">
            <a:spAutoFit/>
          </a:bodyPr>
          <a:lstStyle/>
          <a:p>
            <a:r>
              <a:rPr lang="en-US" sz="2400" dirty="0">
                <a:solidFill>
                  <a:schemeClr val="bg1"/>
                </a:solidFill>
              </a:rPr>
              <a:t>In the lessons you will receive information about Basic Doctrines </a:t>
            </a:r>
          </a:p>
        </p:txBody>
      </p:sp>
      <p:sp>
        <p:nvSpPr>
          <p:cNvPr id="20" name="TextBox 19"/>
          <p:cNvSpPr txBox="1"/>
          <p:nvPr/>
        </p:nvSpPr>
        <p:spPr>
          <a:xfrm>
            <a:off x="4043341" y="4434968"/>
            <a:ext cx="3574703" cy="1938992"/>
          </a:xfrm>
          <a:prstGeom prst="rect">
            <a:avLst/>
          </a:prstGeom>
          <a:noFill/>
        </p:spPr>
        <p:txBody>
          <a:bodyPr wrap="square" rtlCol="0">
            <a:spAutoFit/>
          </a:bodyPr>
          <a:lstStyle/>
          <a:p>
            <a:r>
              <a:rPr lang="en-US" sz="2400" dirty="0">
                <a:solidFill>
                  <a:schemeClr val="bg1"/>
                </a:solidFill>
              </a:rPr>
              <a:t>To help better understand the scripture the Bible offers a Bible Dictionary and a Bible Guide to the scriptures</a:t>
            </a:r>
          </a:p>
        </p:txBody>
      </p:sp>
      <p:pic>
        <p:nvPicPr>
          <p:cNvPr id="16386" name="Picture 2" descr="https://www.lds.org/bc/content/shared/content/images/gospel-library/magazine/ensignlp.nfo:o:29e4.jpg"/>
          <p:cNvPicPr>
            <a:picLocks noChangeAspect="1" noChangeArrowheads="1"/>
          </p:cNvPicPr>
          <p:nvPr/>
        </p:nvPicPr>
        <p:blipFill rotWithShape="1">
          <a:blip r:embed="rId3">
            <a:extLst>
              <a:ext uri="{28A0092B-C50C-407E-A947-70E740481C1C}">
                <a14:useLocalDpi xmlns:a14="http://schemas.microsoft.com/office/drawing/2010/main" val="0"/>
              </a:ext>
            </a:extLst>
          </a:blip>
          <a:srcRect r="527" b="68680"/>
          <a:stretch/>
        </p:blipFill>
        <p:spPr bwMode="auto">
          <a:xfrm>
            <a:off x="8046686" y="4337503"/>
            <a:ext cx="3192424" cy="224708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exmormon.org.uk/tol_arch/atozelph/adam/bible_dictionary.jpg"/>
          <p:cNvPicPr>
            <a:picLocks noChangeAspect="1" noChangeArrowheads="1"/>
          </p:cNvPicPr>
          <p:nvPr/>
        </p:nvPicPr>
        <p:blipFill rotWithShape="1">
          <a:blip r:embed="rId4">
            <a:extLst>
              <a:ext uri="{28A0092B-C50C-407E-A947-70E740481C1C}">
                <a14:useLocalDpi xmlns:a14="http://schemas.microsoft.com/office/drawing/2010/main" val="0"/>
              </a:ext>
            </a:extLst>
          </a:blip>
          <a:srcRect l="46301" t="1363"/>
          <a:stretch/>
        </p:blipFill>
        <p:spPr bwMode="auto">
          <a:xfrm>
            <a:off x="756612" y="3092294"/>
            <a:ext cx="2710482" cy="363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0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500"/>
                                        <p:tgtEl>
                                          <p:spTgt spid="16388"/>
                                        </p:tgtEl>
                                      </p:cBhvr>
                                    </p:animEffect>
                                  </p:childTnLst>
                                </p:cTn>
                              </p:par>
                              <p:par>
                                <p:cTn id="16" presetID="10" presetClass="entr" presetSubtype="0" fill="hold" nodeType="with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fade">
                                      <p:cBhvr>
                                        <p:cTn id="1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9499" y="1048178"/>
            <a:ext cx="5014174" cy="3724096"/>
          </a:xfrm>
          <a:prstGeom prst="rect">
            <a:avLst/>
          </a:prstGeom>
        </p:spPr>
        <p:txBody>
          <a:bodyPr wrap="square">
            <a:spAutoFit/>
          </a:bodyPr>
          <a:lstStyle/>
          <a:p>
            <a:pPr fontAlgn="base"/>
            <a:r>
              <a:rPr lang="en-US" sz="2800" b="0" i="0" dirty="0">
                <a:solidFill>
                  <a:schemeClr val="bg1"/>
                </a:solidFill>
                <a:effectLst/>
                <a:latin typeface="Calibri" panose="020F0502020204030204" pitchFamily="34" charset="0"/>
              </a:rPr>
              <a:t>“Heavenly Father has always helped his children by offering them covenants and empowering his servants to offer ordinances. …”</a:t>
            </a:r>
          </a:p>
          <a:p>
            <a:pPr fontAlgn="base"/>
            <a:r>
              <a:rPr lang="en-US" sz="2800" b="0" i="0" dirty="0">
                <a:solidFill>
                  <a:schemeClr val="bg1"/>
                </a:solidFill>
                <a:effectLst/>
                <a:latin typeface="Calibri" panose="020F0502020204030204" pitchFamily="34" charset="0"/>
              </a:rPr>
              <a:t>“… Every covenant with God is an opportunity to draw closer to him.” </a:t>
            </a:r>
          </a:p>
          <a:p>
            <a:pPr fontAlgn="base"/>
            <a:r>
              <a:rPr lang="en-US" sz="1200" dirty="0">
                <a:solidFill>
                  <a:schemeClr val="bg1"/>
                </a:solidFill>
              </a:rPr>
              <a:t>President Henry B. </a:t>
            </a:r>
            <a:r>
              <a:rPr lang="en-US" sz="1200" dirty="0" err="1">
                <a:solidFill>
                  <a:schemeClr val="bg1"/>
                </a:solidFill>
              </a:rPr>
              <a:t>Eyring</a:t>
            </a:r>
            <a:endParaRPr lang="en-US" sz="1200" b="0" i="0" dirty="0">
              <a:solidFill>
                <a:schemeClr val="bg1"/>
              </a:solidFill>
              <a:effectLst/>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259" y="1457087"/>
            <a:ext cx="2331076" cy="2906277"/>
          </a:xfrm>
          <a:prstGeom prst="rect">
            <a:avLst/>
          </a:prstGeom>
        </p:spPr>
      </p:pic>
    </p:spTree>
    <p:extLst>
      <p:ext uri="{BB962C8B-B14F-4D97-AF65-F5344CB8AC3E}">
        <p14:creationId xmlns:p14="http://schemas.microsoft.com/office/powerpoint/2010/main" val="326140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Entering Into A Covenant</a:t>
            </a:r>
          </a:p>
        </p:txBody>
      </p:sp>
      <p:sp>
        <p:nvSpPr>
          <p:cNvPr id="2" name="Rectangle 1"/>
          <p:cNvSpPr/>
          <p:nvPr/>
        </p:nvSpPr>
        <p:spPr>
          <a:xfrm>
            <a:off x="111616" y="1276698"/>
            <a:ext cx="4640685" cy="923330"/>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prophet Abraham entered into a covenant with God that would help him “walk before [God]” and become perfect.</a:t>
            </a:r>
            <a:endParaRPr lang="en-US" dirty="0">
              <a:solidFill>
                <a:schemeClr val="bg1"/>
              </a:solidFill>
            </a:endParaRPr>
          </a:p>
        </p:txBody>
      </p:sp>
      <p:sp>
        <p:nvSpPr>
          <p:cNvPr id="6" name="Rectangle 5"/>
          <p:cNvSpPr/>
          <p:nvPr/>
        </p:nvSpPr>
        <p:spPr>
          <a:xfrm>
            <a:off x="5424151" y="1738363"/>
            <a:ext cx="6096000" cy="2031325"/>
          </a:xfrm>
          <a:prstGeom prst="rect">
            <a:avLst/>
          </a:prstGeom>
        </p:spPr>
        <p:txBody>
          <a:bodyPr>
            <a:spAutoFit/>
          </a:bodyPr>
          <a:lstStyle/>
          <a:p>
            <a:pPr fontAlgn="base"/>
            <a:r>
              <a:rPr lang="en-US" b="0" i="1" dirty="0">
                <a:solidFill>
                  <a:srgbClr val="FFFF00"/>
                </a:solidFill>
                <a:effectLst/>
                <a:latin typeface="Palatino"/>
              </a:rPr>
              <a:t>And when Abram was ninety years old and nine, the </a:t>
            </a:r>
            <a:r>
              <a:rPr lang="en-US" b="0" i="1" cap="small" dirty="0">
                <a:solidFill>
                  <a:srgbClr val="FFFF00"/>
                </a:solidFill>
                <a:effectLst/>
                <a:latin typeface="Palatino"/>
              </a:rPr>
              <a:t>Lord</a:t>
            </a:r>
            <a:r>
              <a:rPr lang="en-US" b="0" i="1" dirty="0">
                <a:solidFill>
                  <a:srgbClr val="FFFF00"/>
                </a:solidFill>
                <a:effectLst/>
                <a:latin typeface="Palatino"/>
              </a:rPr>
              <a:t> appeared to Abram, and said unto him, I am the Almighty God; walk before me, and be thou perfect.</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And I will make my covenant between me and thee, and will multiply thee exceedingly.</a:t>
            </a:r>
          </a:p>
          <a:p>
            <a:pPr fontAlgn="base"/>
            <a:r>
              <a:rPr lang="en-US" i="1" dirty="0">
                <a:solidFill>
                  <a:srgbClr val="FFFF00"/>
                </a:solidFill>
                <a:latin typeface="Palatino"/>
              </a:rPr>
              <a:t>Genesis 17:1-2</a:t>
            </a:r>
            <a:endParaRPr lang="en-US" b="0" i="1" dirty="0">
              <a:solidFill>
                <a:srgbClr val="FFFF00"/>
              </a:solidFill>
              <a:effectLst/>
              <a:latin typeface="Palatino"/>
            </a:endParaRPr>
          </a:p>
        </p:txBody>
      </p:sp>
      <p:pic>
        <p:nvPicPr>
          <p:cNvPr id="17410" name="Picture 2" descr="http://dwellingintheword.files.wordpress.com/2010/05/11-abraham-starsjpg.jpg"/>
          <p:cNvPicPr>
            <a:picLocks noChangeAspect="1" noChangeArrowheads="1"/>
          </p:cNvPicPr>
          <p:nvPr/>
        </p:nvPicPr>
        <p:blipFill rotWithShape="1">
          <a:blip r:embed="rId3">
            <a:extLst>
              <a:ext uri="{28A0092B-C50C-407E-A947-70E740481C1C}">
                <a14:useLocalDpi xmlns:a14="http://schemas.microsoft.com/office/drawing/2010/main" val="0"/>
              </a:ext>
            </a:extLst>
          </a:blip>
          <a:srcRect t="944" r="29453" b="1"/>
          <a:stretch/>
        </p:blipFill>
        <p:spPr bwMode="auto">
          <a:xfrm>
            <a:off x="287888" y="2401262"/>
            <a:ext cx="3169600" cy="33378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69270" y="3919309"/>
            <a:ext cx="3073567" cy="1200329"/>
          </a:xfrm>
          <a:prstGeom prst="rect">
            <a:avLst/>
          </a:prstGeom>
        </p:spPr>
        <p:txBody>
          <a:bodyPr wrap="square">
            <a:spAutoFit/>
          </a:bodyPr>
          <a:lstStyle/>
          <a:p>
            <a:r>
              <a:rPr lang="en-US" dirty="0">
                <a:solidFill>
                  <a:schemeClr val="bg1"/>
                </a:solidFill>
                <a:latin typeface="Calibri" panose="020F0502020204030204" pitchFamily="34" charset="0"/>
              </a:rPr>
              <a:t>W</a:t>
            </a:r>
            <a:r>
              <a:rPr lang="en-US" b="0" i="0" dirty="0">
                <a:solidFill>
                  <a:schemeClr val="bg1"/>
                </a:solidFill>
                <a:effectLst/>
                <a:latin typeface="Calibri" panose="020F0502020204030204" pitchFamily="34" charset="0"/>
              </a:rPr>
              <a:t>hen people in Old Testament times kept their covenants with God they were blessed and preserved.</a:t>
            </a:r>
            <a:endParaRPr lang="en-US" dirty="0">
              <a:solidFill>
                <a:schemeClr val="bg1"/>
              </a:solidFill>
            </a:endParaRPr>
          </a:p>
        </p:txBody>
      </p:sp>
      <p:grpSp>
        <p:nvGrpSpPr>
          <p:cNvPr id="10" name="Group 9"/>
          <p:cNvGrpSpPr/>
          <p:nvPr/>
        </p:nvGrpSpPr>
        <p:grpSpPr>
          <a:xfrm>
            <a:off x="7217534" y="3638333"/>
            <a:ext cx="4638541" cy="3057647"/>
            <a:chOff x="980209" y="1679863"/>
            <a:chExt cx="4225636" cy="3057647"/>
          </a:xfrm>
        </p:grpSpPr>
        <p:grpSp>
          <p:nvGrpSpPr>
            <p:cNvPr id="11" name="Group 10"/>
            <p:cNvGrpSpPr/>
            <p:nvPr/>
          </p:nvGrpSpPr>
          <p:grpSpPr>
            <a:xfrm>
              <a:off x="980209" y="1679863"/>
              <a:ext cx="4225636" cy="3057647"/>
              <a:chOff x="1066800" y="1775460"/>
              <a:chExt cx="2638697" cy="2573926"/>
            </a:xfrm>
          </p:grpSpPr>
          <p:sp>
            <p:nvSpPr>
              <p:cNvPr id="13" name="Oval 12"/>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677108" y="2807476"/>
              <a:ext cx="2844697" cy="923330"/>
            </a:xfrm>
            <a:prstGeom prst="rect">
              <a:avLst/>
            </a:prstGeom>
          </p:spPr>
          <p:txBody>
            <a:bodyPr wrap="square">
              <a:spAutoFit/>
            </a:bodyPr>
            <a:lstStyle/>
            <a:p>
              <a:pPr algn="ctr"/>
              <a:r>
                <a:rPr lang="en-US" b="1" dirty="0"/>
                <a:t>God’s covenant people were scattered because they broke their covenants with Him</a:t>
              </a:r>
              <a:r>
                <a:rPr lang="en-US" dirty="0"/>
                <a:t> </a:t>
              </a:r>
              <a:endParaRPr lang="en-US" i="1" dirty="0"/>
            </a:p>
          </p:txBody>
        </p:sp>
      </p:grpSp>
    </p:spTree>
    <p:extLst>
      <p:ext uri="{BB962C8B-B14F-4D97-AF65-F5344CB8AC3E}">
        <p14:creationId xmlns:p14="http://schemas.microsoft.com/office/powerpoint/2010/main" val="18333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fade">
                                      <p:cBhvr>
                                        <p:cTn id="10" dur="5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Blessings of Repentance</a:t>
            </a:r>
          </a:p>
        </p:txBody>
      </p:sp>
      <p:sp>
        <p:nvSpPr>
          <p:cNvPr id="2" name="Rectangle 1"/>
          <p:cNvSpPr/>
          <p:nvPr/>
        </p:nvSpPr>
        <p:spPr>
          <a:xfrm>
            <a:off x="504421" y="1556682"/>
            <a:ext cx="3545983" cy="1200329"/>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prophet Abraham entered into a covenant with God that would help him “walk before [God]” and become perfect.</a:t>
            </a:r>
            <a:endParaRPr lang="en-US" dirty="0">
              <a:solidFill>
                <a:schemeClr val="bg1"/>
              </a:solidFill>
            </a:endParaRPr>
          </a:p>
        </p:txBody>
      </p:sp>
      <p:grpSp>
        <p:nvGrpSpPr>
          <p:cNvPr id="10" name="Group 9"/>
          <p:cNvGrpSpPr/>
          <p:nvPr/>
        </p:nvGrpSpPr>
        <p:grpSpPr>
          <a:xfrm>
            <a:off x="7217534" y="3638333"/>
            <a:ext cx="4638541" cy="3057647"/>
            <a:chOff x="980209" y="1679863"/>
            <a:chExt cx="4225636" cy="3057647"/>
          </a:xfrm>
        </p:grpSpPr>
        <p:grpSp>
          <p:nvGrpSpPr>
            <p:cNvPr id="11" name="Group 10"/>
            <p:cNvGrpSpPr/>
            <p:nvPr/>
          </p:nvGrpSpPr>
          <p:grpSpPr>
            <a:xfrm>
              <a:off x="980209" y="1679863"/>
              <a:ext cx="4225636" cy="3057647"/>
              <a:chOff x="1066800" y="1775460"/>
              <a:chExt cx="2638697" cy="2573926"/>
            </a:xfrm>
          </p:grpSpPr>
          <p:sp>
            <p:nvSpPr>
              <p:cNvPr id="13" name="Oval 12"/>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670678" y="2969576"/>
              <a:ext cx="2844697" cy="646331"/>
            </a:xfrm>
            <a:prstGeom prst="rect">
              <a:avLst/>
            </a:prstGeom>
          </p:spPr>
          <p:txBody>
            <a:bodyPr wrap="square">
              <a:spAutoFit/>
            </a:bodyPr>
            <a:lstStyle/>
            <a:p>
              <a:pPr algn="ctr"/>
              <a:r>
                <a:rPr lang="en-US" dirty="0"/>
                <a:t> </a:t>
              </a:r>
              <a:r>
                <a:rPr lang="en-US" b="1" dirty="0"/>
                <a:t>God has promised to gather His covenant people.</a:t>
              </a:r>
              <a:endParaRPr lang="en-US" i="1" dirty="0"/>
            </a:p>
          </p:txBody>
        </p:sp>
      </p:grpSp>
      <p:grpSp>
        <p:nvGrpSpPr>
          <p:cNvPr id="22" name="Group 21"/>
          <p:cNvGrpSpPr/>
          <p:nvPr/>
        </p:nvGrpSpPr>
        <p:grpSpPr>
          <a:xfrm>
            <a:off x="844168" y="3299999"/>
            <a:ext cx="3172691" cy="3256093"/>
            <a:chOff x="1114020" y="3051189"/>
            <a:chExt cx="2967945" cy="3256093"/>
          </a:xfrm>
        </p:grpSpPr>
        <p:sp>
          <p:nvSpPr>
            <p:cNvPr id="23" name="Folded Corner 22"/>
            <p:cNvSpPr/>
            <p:nvPr/>
          </p:nvSpPr>
          <p:spPr>
            <a:xfrm>
              <a:off x="1114020" y="3051189"/>
              <a:ext cx="2967945" cy="3256093"/>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0843922">
              <a:off x="1268700" y="3440640"/>
              <a:ext cx="2372145" cy="2308324"/>
            </a:xfrm>
            <a:prstGeom prst="rect">
              <a:avLst/>
            </a:prstGeom>
          </p:spPr>
          <p:txBody>
            <a:bodyPr wrap="square">
              <a:spAutoFit/>
            </a:bodyPr>
            <a:lstStyle/>
            <a:p>
              <a:pPr algn="ctr"/>
              <a:r>
                <a:rPr lang="en-US" sz="2400" dirty="0">
                  <a:solidFill>
                    <a:srgbClr val="FF0000"/>
                  </a:solidFill>
                </a:rPr>
                <a:t> ”</a:t>
              </a:r>
              <a:r>
                <a:rPr lang="en-US" sz="2400" i="1" dirty="0">
                  <a:solidFill>
                    <a:srgbClr val="FF0000"/>
                  </a:solidFill>
                </a:rPr>
                <a:t>gather”</a:t>
              </a:r>
              <a:r>
                <a:rPr lang="en-US" sz="2400" dirty="0">
                  <a:solidFill>
                    <a:srgbClr val="FF0000"/>
                  </a:solidFill>
                </a:rPr>
                <a:t> not only to a physical but also to the spiritual condition of being gathered to the Lord</a:t>
              </a:r>
            </a:p>
          </p:txBody>
        </p:sp>
      </p:grpSp>
      <p:pic>
        <p:nvPicPr>
          <p:cNvPr id="19460" name="Picture 4" descr="http://biblestudyoutlines.org/wp-content/uploads/2013/07/Ezek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211" y="1348734"/>
            <a:ext cx="2816554" cy="281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3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500"/>
                                        <p:tgtEl>
                                          <p:spTgt spid="1946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534" y="9052"/>
            <a:ext cx="12032055"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#277 </a:t>
            </a:r>
            <a:r>
              <a:rPr lang="en-US" i="1" dirty="0">
                <a:solidFill>
                  <a:schemeClr val="bg1"/>
                </a:solidFill>
              </a:rPr>
              <a:t>As I Search the Holy Scriptures</a:t>
            </a:r>
          </a:p>
          <a:p>
            <a:endParaRPr lang="en-US" i="1" dirty="0">
              <a:solidFill>
                <a:schemeClr val="bg1"/>
              </a:solidFill>
            </a:endParaRPr>
          </a:p>
          <a:p>
            <a:r>
              <a:rPr lang="en-US" i="1" dirty="0">
                <a:solidFill>
                  <a:schemeClr val="bg1"/>
                </a:solidFill>
              </a:rPr>
              <a:t>Video:</a:t>
            </a:r>
          </a:p>
          <a:p>
            <a:r>
              <a:rPr lang="en-US" i="1" dirty="0">
                <a:solidFill>
                  <a:schemeClr val="bg1"/>
                </a:solidFill>
              </a:rPr>
              <a:t>A Marking System that Works (1:57)</a:t>
            </a:r>
          </a:p>
          <a:p>
            <a:endParaRPr lang="en-US" i="1"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Marion G. Romney </a:t>
            </a:r>
            <a:r>
              <a:rPr lang="en-US" i="1" dirty="0">
                <a:solidFill>
                  <a:schemeClr val="bg1"/>
                </a:solidFill>
              </a:rPr>
              <a:t>The Message of the Old Testament </a:t>
            </a:r>
            <a:r>
              <a:rPr lang="en-US" dirty="0">
                <a:solidFill>
                  <a:schemeClr val="bg1"/>
                </a:solidFill>
              </a:rPr>
              <a:t>August 1979</a:t>
            </a:r>
          </a:p>
          <a:p>
            <a:endParaRPr lang="en-US" dirty="0">
              <a:solidFill>
                <a:schemeClr val="bg1"/>
              </a:solidFill>
            </a:endParaRPr>
          </a:p>
          <a:p>
            <a:r>
              <a:rPr lang="en-US" dirty="0">
                <a:solidFill>
                  <a:schemeClr val="bg1"/>
                </a:solidFill>
              </a:rPr>
              <a:t>President Henry B. </a:t>
            </a:r>
            <a:r>
              <a:rPr lang="en-US" dirty="0" err="1">
                <a:solidFill>
                  <a:schemeClr val="bg1"/>
                </a:solidFill>
              </a:rPr>
              <a:t>Eyring</a:t>
            </a:r>
            <a:r>
              <a:rPr lang="en-US" dirty="0">
                <a:solidFill>
                  <a:schemeClr val="bg1"/>
                </a:solidFill>
              </a:rPr>
              <a:t> </a:t>
            </a:r>
            <a:r>
              <a:rPr lang="en-US" b="0" i="0" dirty="0">
                <a:solidFill>
                  <a:schemeClr val="bg1"/>
                </a:solidFill>
                <a:effectLst/>
              </a:rPr>
              <a:t>(“Making Covenants with God” [Brigham Young University fireside, Sept. 8, 1996], 2, 3; </a:t>
            </a:r>
            <a:r>
              <a:rPr lang="en-US" b="0" i="0" u="none" strike="noStrike" dirty="0">
                <a:solidFill>
                  <a:schemeClr val="bg1"/>
                </a:solidFill>
                <a:effectLst/>
              </a:rPr>
              <a:t>speeches.byu.edu</a:t>
            </a:r>
            <a:r>
              <a:rPr lang="en-US" b="0" i="0" dirty="0">
                <a:solidFill>
                  <a:schemeClr val="bg1"/>
                </a:solidFill>
                <a:effectLst/>
              </a:rPr>
              <a:t>).</a:t>
            </a:r>
          </a:p>
          <a:p>
            <a:endParaRPr lang="en-US" dirty="0">
              <a:solidFill>
                <a:schemeClr val="bg1"/>
              </a:solidFill>
            </a:endParaRPr>
          </a:p>
          <a:p>
            <a:r>
              <a:rPr lang="en-US" b="0" i="0" dirty="0">
                <a:solidFill>
                  <a:schemeClr val="bg1"/>
                </a:solidFill>
                <a:effectLst/>
              </a:rPr>
              <a:t>https://www.lds.org/media-library/video/2013-02-1520-231-a-marking-system-that-works-for-you?lang=eng</a:t>
            </a:r>
          </a:p>
          <a:p>
            <a:endParaRPr lang="en-US" dirty="0">
              <a:solidFill>
                <a:schemeClr val="bg1"/>
              </a:solidFill>
            </a:endParaRPr>
          </a:p>
        </p:txBody>
      </p:sp>
      <p:grpSp>
        <p:nvGrpSpPr>
          <p:cNvPr id="5" name="Group 4"/>
          <p:cNvGrpSpPr/>
          <p:nvPr/>
        </p:nvGrpSpPr>
        <p:grpSpPr>
          <a:xfrm>
            <a:off x="3765785" y="934138"/>
            <a:ext cx="787653" cy="997694"/>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C9FB6E01-5437-4967-BBCD-A727E0C015A4}"/>
              </a:ext>
            </a:extLst>
          </p:cNvPr>
          <p:cNvSpPr>
            <a:spLocks noGrp="1"/>
          </p:cNvSpPr>
          <p:nvPr/>
        </p:nvSpPr>
        <p:spPr>
          <a:xfrm>
            <a:off x="39494" y="645112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637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096000" cy="4339650"/>
          </a:xfrm>
          <a:prstGeom prst="rect">
            <a:avLst/>
          </a:prstGeom>
          <a:ln>
            <a:solidFill>
              <a:schemeClr val="tx1"/>
            </a:solidFill>
          </a:ln>
        </p:spPr>
        <p:txBody>
          <a:bodyPr>
            <a:spAutoFit/>
          </a:bodyPr>
          <a:lstStyle/>
          <a:p>
            <a:pPr fontAlgn="base"/>
            <a:r>
              <a:rPr lang="en-US" sz="1200" b="1" i="0" dirty="0">
                <a:solidFill>
                  <a:srgbClr val="2A3753"/>
                </a:solidFill>
                <a:effectLst/>
              </a:rPr>
              <a:t>Prophets and Revelation</a:t>
            </a:r>
          </a:p>
          <a:p>
            <a:pPr fontAlgn="base"/>
            <a:r>
              <a:rPr lang="en-US" sz="1200" b="0" i="0" dirty="0">
                <a:solidFill>
                  <a:srgbClr val="333333"/>
                </a:solidFill>
                <a:effectLst/>
              </a:rPr>
              <a:t>A prophet is a person who has been called by God to speak for Him. Prophets testify of Jesus Christ and teach His gospel. They make known God’s will and true character. They denounce sin and warn of its consequences. At times, they prophesy of future event. Many teachings of prophets are found in the scriptures. As we study the words of prophets, we can learn truth and receive guidance.</a:t>
            </a:r>
          </a:p>
          <a:p>
            <a:pPr fontAlgn="base"/>
            <a:r>
              <a:rPr lang="en-US" sz="1200" b="0" i="0" dirty="0">
                <a:solidFill>
                  <a:srgbClr val="333333"/>
                </a:solidFill>
                <a:effectLst/>
              </a:rPr>
              <a:t>We sustain the President of the Church as a prophet, seer, and revelator and the only person on the earth who receives revelation to guide the entire Church. We also sustain the counselors in the First Presidency and the members of the Quorum of the Twelve Apostles as prophets, seers, and revelators.</a:t>
            </a:r>
          </a:p>
          <a:p>
            <a:pPr fontAlgn="base"/>
            <a:r>
              <a:rPr lang="en-US" sz="1200" b="0" i="0" dirty="0">
                <a:solidFill>
                  <a:srgbClr val="333333"/>
                </a:solidFill>
                <a:effectLst/>
              </a:rPr>
              <a:t>Revelation is communication from God to His children. When the Lord reveals His will to the Church, He speaks through His prophet. The scriptures—the </a:t>
            </a:r>
            <a:r>
              <a:rPr lang="en-US" sz="1200" b="0" i="0" u="none" strike="noStrike" dirty="0">
                <a:solidFill>
                  <a:srgbClr val="2F393A"/>
                </a:solidFill>
                <a:effectLst/>
              </a:rPr>
              <a:t>Bible</a:t>
            </a:r>
            <a:r>
              <a:rPr lang="en-US" sz="1200" b="0" i="0" dirty="0">
                <a:solidFill>
                  <a:srgbClr val="333333"/>
                </a:solidFill>
                <a:effectLst/>
              </a:rPr>
              <a:t>, Book of Mormon, </a:t>
            </a:r>
            <a:r>
              <a:rPr lang="en-US" sz="1200" b="0" i="0" u="none" strike="noStrike" dirty="0">
                <a:solidFill>
                  <a:srgbClr val="2F393A"/>
                </a:solidFill>
                <a:effectLst/>
              </a:rPr>
              <a:t>Doctrine and Covenants</a:t>
            </a:r>
            <a:r>
              <a:rPr lang="en-US" sz="1200" b="0" i="0" dirty="0">
                <a:solidFill>
                  <a:srgbClr val="333333"/>
                </a:solidFill>
                <a:effectLst/>
              </a:rPr>
              <a:t>, and Pearl of Great Price—contain revelations given through ancient and latter-day prophets. The President of The Church of Jesus Christ of Latter-day Saints is God’s prophet on the earth today.</a:t>
            </a:r>
          </a:p>
          <a:p>
            <a:pPr fontAlgn="base"/>
            <a:r>
              <a:rPr lang="en-US" sz="1200" dirty="0"/>
              <a:t>Individuals can receive revelation to help them with their specific needs, responsibilities, and questions and to help strengthen their testimonies. Most revelations to leaders and members of the Church come through impressions and thoughts from the Holy Ghost. The Holy Ghost speaks to our minds and hearts in a still, small voice. Revelation can also come through visions, dreams, and visitations by angels.</a:t>
            </a:r>
          </a:p>
          <a:p>
            <a:pPr fontAlgn="base"/>
            <a:r>
              <a:rPr lang="en-US" sz="1200" dirty="0"/>
              <a:t>Basic Doctrines</a:t>
            </a:r>
          </a:p>
          <a:p>
            <a:pPr fontAlgn="base"/>
            <a:r>
              <a:rPr lang="en-US" sz="1200" i="1" dirty="0"/>
              <a:t>Basic Doctrines</a:t>
            </a:r>
            <a:r>
              <a:rPr lang="en-US" sz="1200" dirty="0"/>
              <a:t>, (2012), 1–3</a:t>
            </a:r>
          </a:p>
          <a:p>
            <a:pPr fontAlgn="base"/>
            <a:r>
              <a:rPr lang="en-US" sz="1200" dirty="0"/>
              <a:t>Lds.org</a:t>
            </a:r>
          </a:p>
        </p:txBody>
      </p:sp>
      <p:sp>
        <p:nvSpPr>
          <p:cNvPr id="5" name="Rectangle 4"/>
          <p:cNvSpPr/>
          <p:nvPr/>
        </p:nvSpPr>
        <p:spPr>
          <a:xfrm>
            <a:off x="6096000" y="0"/>
            <a:ext cx="6096000" cy="1569660"/>
          </a:xfrm>
          <a:prstGeom prst="rect">
            <a:avLst/>
          </a:prstGeom>
          <a:ln>
            <a:solidFill>
              <a:schemeClr val="tx1"/>
            </a:solidFill>
          </a:ln>
        </p:spPr>
        <p:txBody>
          <a:bodyPr>
            <a:spAutoFit/>
          </a:bodyPr>
          <a:lstStyle/>
          <a:p>
            <a:pPr fontAlgn="base"/>
            <a:r>
              <a:rPr lang="en-US" sz="1200" b="1" i="0" dirty="0">
                <a:effectLst/>
              </a:rPr>
              <a:t>What is the Old Testament?</a:t>
            </a:r>
          </a:p>
          <a:p>
            <a:pPr fontAlgn="base"/>
            <a:r>
              <a:rPr lang="en-US" sz="1200" b="0" i="0" dirty="0">
                <a:effectLst/>
              </a:rPr>
              <a:t>“In the Old Testament the word </a:t>
            </a:r>
            <a:r>
              <a:rPr lang="en-US" sz="1200" b="0" i="1" dirty="0">
                <a:effectLst/>
              </a:rPr>
              <a:t>testament</a:t>
            </a:r>
            <a:r>
              <a:rPr lang="en-US" sz="1200" b="0" i="0" dirty="0">
                <a:effectLst/>
              </a:rPr>
              <a:t> represents a Hebrew word meaning ‘covenant’” (Guide to the Scriptures, </a:t>
            </a:r>
            <a:r>
              <a:rPr lang="en-US" sz="1200" b="0" i="0" u="none" strike="noStrike" dirty="0">
                <a:effectLst/>
              </a:rPr>
              <a:t>“Bible”</a:t>
            </a:r>
            <a:r>
              <a:rPr lang="en-US" sz="1200" b="0" i="0" dirty="0">
                <a:effectLst/>
              </a:rPr>
              <a:t>; scriptures.lds.org).</a:t>
            </a:r>
          </a:p>
          <a:p>
            <a:pPr fontAlgn="base"/>
            <a:r>
              <a:rPr lang="en-US" sz="1200" b="0" i="0" dirty="0">
                <a:effectLst/>
              </a:rPr>
              <a:t>The Old Testament contains “writings of ancient prophets who acted under the influence of the Holy Spirit and who over many centuries testified of Christ and his future ministry. It also contains a record of the history of Abraham and his descendants, beginning with Abraham, and the covenant, or </a:t>
            </a:r>
            <a:r>
              <a:rPr lang="en-US" sz="1200" b="0" i="1" dirty="0">
                <a:effectLst/>
              </a:rPr>
              <a:t>testament,</a:t>
            </a:r>
            <a:r>
              <a:rPr lang="en-US" sz="1200" b="0" i="0" dirty="0">
                <a:effectLst/>
              </a:rPr>
              <a:t> the Lord made with Abraham and his posterity” (Guide to the Scriptures, </a:t>
            </a:r>
            <a:r>
              <a:rPr lang="en-US" sz="1200" b="0" i="0" u="none" strike="noStrike" dirty="0">
                <a:effectLst/>
              </a:rPr>
              <a:t>“Old Testament”</a:t>
            </a:r>
            <a:r>
              <a:rPr lang="en-US" sz="1200" b="0" i="0" dirty="0">
                <a:effectLst/>
              </a:rPr>
              <a:t>; scriptures.lds.org).</a:t>
            </a:r>
          </a:p>
        </p:txBody>
      </p:sp>
      <p:sp>
        <p:nvSpPr>
          <p:cNvPr id="6" name="Rectangle 5"/>
          <p:cNvSpPr/>
          <p:nvPr/>
        </p:nvSpPr>
        <p:spPr>
          <a:xfrm>
            <a:off x="6096000" y="1569660"/>
            <a:ext cx="6096000" cy="1200329"/>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Daily Scripture Study</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President Ezra Taft Benson emphasized the importance of daily scripture study:</a:t>
            </a:r>
          </a:p>
          <a:p>
            <a:pPr fontAlgn="base"/>
            <a:r>
              <a:rPr lang="en-US" sz="1200" b="0" i="0" dirty="0">
                <a:effectLst/>
                <a:latin typeface="Calibri" panose="020F0502020204030204" pitchFamily="34" charset="0"/>
              </a:rPr>
              <a:t>“Let us not treat lightly the great things we have received from the hand of the Lord! His word is one of the most valuable gifts he has given us. I urge you to recommit yourselves to a study of the scriptures. Immerse yourselves in them daily so you will have the power of the Spirit to attend you” (</a:t>
            </a:r>
            <a:r>
              <a:rPr lang="en-US" sz="1200" b="0" i="0" u="none" strike="noStrike" dirty="0">
                <a:effectLst/>
                <a:latin typeface="Calibri" panose="020F0502020204030204" pitchFamily="34" charset="0"/>
              </a:rPr>
              <a:t>“The Power of the Word,”</a:t>
            </a:r>
            <a:r>
              <a:rPr lang="en-US" sz="1200" b="0" i="1" dirty="0">
                <a:effectLst/>
                <a:latin typeface="Calibri" panose="020F0502020204030204" pitchFamily="34" charset="0"/>
              </a:rPr>
              <a:t> Ensign,</a:t>
            </a:r>
            <a:r>
              <a:rPr lang="en-US" sz="1200" b="0" i="0" dirty="0">
                <a:effectLst/>
                <a:latin typeface="Calibri" panose="020F0502020204030204" pitchFamily="34" charset="0"/>
              </a:rPr>
              <a:t> May 1986, 82).</a:t>
            </a:r>
          </a:p>
        </p:txBody>
      </p:sp>
      <p:sp>
        <p:nvSpPr>
          <p:cNvPr id="7" name="Rectangle 6"/>
          <p:cNvSpPr/>
          <p:nvPr/>
        </p:nvSpPr>
        <p:spPr>
          <a:xfrm>
            <a:off x="0" y="4339650"/>
            <a:ext cx="6096000" cy="2308324"/>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Elder Russell M. Nelson taught:</a:t>
            </a:r>
          </a:p>
          <a:p>
            <a:pPr fontAlgn="base"/>
            <a:r>
              <a:rPr lang="en-US" sz="1200" b="0" i="0" dirty="0">
                <a:effectLst/>
                <a:latin typeface="Calibri" panose="020F0502020204030204" pitchFamily="34" charset="0"/>
              </a:rPr>
              <a:t>“The Old Testament has many references to </a:t>
            </a:r>
            <a:r>
              <a:rPr lang="en-US" sz="1200" b="0" i="1" dirty="0">
                <a:effectLst/>
                <a:latin typeface="Calibri" panose="020F0502020204030204" pitchFamily="34" charset="0"/>
              </a:rPr>
              <a:t>atonement,</a:t>
            </a:r>
            <a:r>
              <a:rPr lang="en-US" sz="1200" b="0" i="0" dirty="0">
                <a:effectLst/>
                <a:latin typeface="Calibri" panose="020F0502020204030204" pitchFamily="34" charset="0"/>
              </a:rPr>
              <a:t> which called for animal sacrifice. Not any animal would do. Special considerations included:</a:t>
            </a:r>
          </a:p>
          <a:p>
            <a:pPr fontAlgn="base"/>
            <a:r>
              <a:rPr lang="en-US" sz="1200" b="0" i="0" dirty="0">
                <a:effectLst/>
                <a:latin typeface="Calibri" panose="020F0502020204030204" pitchFamily="34" charset="0"/>
              </a:rPr>
              <a:t>“• the selection of a firstling of the flock, without blemish [see </a:t>
            </a:r>
            <a:r>
              <a:rPr lang="en-US" sz="1200" b="0" i="0" u="none" strike="noStrike" dirty="0">
                <a:effectLst/>
                <a:latin typeface="Calibri" panose="020F0502020204030204" pitchFamily="34" charset="0"/>
              </a:rPr>
              <a:t>Leviticus 5:18</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27:26</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 the sacrifice of the animal’s life by the shedding of its blood [see </a:t>
            </a:r>
            <a:r>
              <a:rPr lang="en-US" sz="1200" b="0" i="0" u="none" strike="noStrike" dirty="0">
                <a:effectLst/>
                <a:latin typeface="Calibri" panose="020F0502020204030204" pitchFamily="34" charset="0"/>
              </a:rPr>
              <a:t>Leviticus 9:18</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 death of the animal without breaking a bone [see </a:t>
            </a:r>
            <a:r>
              <a:rPr lang="en-US" sz="1200" b="0" i="0" u="none" strike="noStrike" dirty="0">
                <a:effectLst/>
                <a:latin typeface="Calibri" panose="020F0502020204030204" pitchFamily="34" charset="0"/>
              </a:rPr>
              <a:t>Exodus 12:46</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Numbers 9:12</a:t>
            </a:r>
            <a:r>
              <a:rPr lang="en-US" sz="1200" b="0" i="0" dirty="0">
                <a:effectLst/>
                <a:latin typeface="Calibri" panose="020F0502020204030204" pitchFamily="34" charset="0"/>
              </a:rPr>
              <a:t>], and</a:t>
            </a:r>
          </a:p>
          <a:p>
            <a:pPr fontAlgn="base"/>
            <a:r>
              <a:rPr lang="en-US" sz="1200" b="0" i="0" dirty="0">
                <a:effectLst/>
                <a:latin typeface="Calibri" panose="020F0502020204030204" pitchFamily="34" charset="0"/>
              </a:rPr>
              <a:t>“• one animal could be sacrificed as a vicarious act for another [see </a:t>
            </a:r>
            <a:r>
              <a:rPr lang="en-US" sz="1200" b="0" i="0" u="none" strike="noStrike" dirty="0">
                <a:effectLst/>
                <a:latin typeface="Calibri" panose="020F0502020204030204" pitchFamily="34" charset="0"/>
              </a:rPr>
              <a:t>Leviticus 16:10</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“The Atonement of Christ fulfilled these prototypes of the Old Testament. He was the firstborn Lamb of God, without blemish. His sacrifice occurred by the shedding of blood. No bones of His body were broken—noteworthy in that both malefactors crucified with the Lord had their legs broken [see </a:t>
            </a:r>
            <a:r>
              <a:rPr lang="en-US" sz="1200" b="0" i="0" u="none" strike="noStrike" dirty="0">
                <a:effectLst/>
                <a:latin typeface="Calibri" panose="020F0502020204030204" pitchFamily="34" charset="0"/>
              </a:rPr>
              <a:t>John 19:31–33</a:t>
            </a:r>
            <a:r>
              <a:rPr lang="en-US" sz="1200" b="0" i="0" dirty="0">
                <a:effectLst/>
                <a:latin typeface="Calibri" panose="020F0502020204030204" pitchFamily="34" charset="0"/>
              </a:rPr>
              <a:t>]. And His was a vicarious sacrifice for others” (</a:t>
            </a:r>
            <a:r>
              <a:rPr lang="en-US" sz="1200" b="0" i="0" u="none" strike="noStrike" dirty="0">
                <a:effectLst/>
                <a:latin typeface="Calibri" panose="020F0502020204030204" pitchFamily="34" charset="0"/>
              </a:rPr>
              <a:t>“The Atonement,”</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Nov. 1996, 35).</a:t>
            </a:r>
          </a:p>
        </p:txBody>
      </p:sp>
      <p:sp>
        <p:nvSpPr>
          <p:cNvPr id="8" name="Rectangle 7"/>
          <p:cNvSpPr/>
          <p:nvPr/>
        </p:nvSpPr>
        <p:spPr>
          <a:xfrm>
            <a:off x="6096000" y="2938651"/>
            <a:ext cx="6096000" cy="3416320"/>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name Jehovah is “the covenant or proper name of the God of Israel. It denotes ‘the eternal I AM’ (</a:t>
            </a:r>
            <a:r>
              <a:rPr lang="en-US" sz="1200" b="0" i="0" u="none" strike="noStrike" dirty="0">
                <a:effectLst/>
                <a:latin typeface="Calibri" panose="020F0502020204030204" pitchFamily="34" charset="0"/>
              </a:rPr>
              <a:t>Ex. 3:14</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John 8:58</a:t>
            </a:r>
            <a:r>
              <a:rPr lang="en-US" sz="1200" b="0" i="0" dirty="0">
                <a:effectLst/>
                <a:latin typeface="Calibri" panose="020F0502020204030204" pitchFamily="34" charset="0"/>
              </a:rPr>
              <a:t>). Jehovah is the premortal </a:t>
            </a:r>
            <a:r>
              <a:rPr lang="en-US" sz="1200" b="0" i="0" u="none" strike="noStrike" dirty="0">
                <a:effectLst/>
                <a:latin typeface="Calibri" panose="020F0502020204030204" pitchFamily="34" charset="0"/>
              </a:rPr>
              <a:t>Jesus Christ</a:t>
            </a:r>
            <a:r>
              <a:rPr lang="en-US" sz="1200" b="0" i="0" dirty="0">
                <a:effectLst/>
                <a:latin typeface="Calibri" panose="020F0502020204030204" pitchFamily="34" charset="0"/>
              </a:rPr>
              <a:t> and came to earth as a son of Mary (</a:t>
            </a:r>
            <a:r>
              <a:rPr lang="en-US" sz="1200" b="0" i="0" u="none" strike="noStrike" dirty="0">
                <a:effectLst/>
                <a:latin typeface="Calibri" panose="020F0502020204030204" pitchFamily="34" charset="0"/>
              </a:rPr>
              <a:t>Mosiah 3:8</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15:1</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3 Ne. 15:1–5</a:t>
            </a:r>
            <a:r>
              <a:rPr lang="en-US" sz="1200" b="0" i="0" dirty="0">
                <a:effectLst/>
                <a:latin typeface="Calibri" panose="020F0502020204030204" pitchFamily="34" charset="0"/>
              </a:rPr>
              <a:t>). Usually, when the word </a:t>
            </a:r>
            <a:r>
              <a:rPr lang="en-US" sz="1200" b="0" i="1" dirty="0">
                <a:effectLst/>
                <a:latin typeface="Calibri" panose="020F0502020204030204" pitchFamily="34" charset="0"/>
              </a:rPr>
              <a:t>Lord</a:t>
            </a:r>
            <a:r>
              <a:rPr lang="en-US" sz="1200" b="0" i="0" dirty="0">
                <a:effectLst/>
                <a:latin typeface="Calibri" panose="020F0502020204030204" pitchFamily="34" charset="0"/>
              </a:rPr>
              <a:t> appears in the Old Testament, it means ‘Jehovah.’ Elder Bruce R. McConkie of the Quorum of the Twelve Apostles explained, “In general, in the King James version of the </a:t>
            </a:r>
            <a:r>
              <a:rPr lang="en-US" sz="1200" b="0" i="0" u="none" strike="noStrike" dirty="0">
                <a:effectLst/>
                <a:latin typeface="Calibri" panose="020F0502020204030204" pitchFamily="34" charset="0"/>
              </a:rPr>
              <a:t>Bible</a:t>
            </a:r>
            <a:r>
              <a:rPr lang="en-US" sz="1200" b="0" i="0" dirty="0">
                <a:effectLst/>
                <a:latin typeface="Calibri" panose="020F0502020204030204" pitchFamily="34" charset="0"/>
              </a:rPr>
              <a:t>, the name Jehovah has been translated </a:t>
            </a:r>
            <a:r>
              <a:rPr lang="en-US" sz="1200" b="0" i="1" dirty="0">
                <a:effectLst/>
                <a:latin typeface="Calibri" panose="020F0502020204030204" pitchFamily="34" charset="0"/>
              </a:rPr>
              <a:t>Lord</a:t>
            </a:r>
            <a:r>
              <a:rPr lang="en-US" sz="1200" b="0" i="0" dirty="0">
                <a:effectLst/>
                <a:latin typeface="Calibri" panose="020F0502020204030204" pitchFamily="34" charset="0"/>
              </a:rPr>
              <a:t>” (</a:t>
            </a:r>
            <a:r>
              <a:rPr lang="en-US" sz="1200" b="0" i="1" dirty="0">
                <a:effectLst/>
                <a:latin typeface="Calibri" panose="020F0502020204030204" pitchFamily="34" charset="0"/>
              </a:rPr>
              <a:t>Mormon Doctrine,</a:t>
            </a:r>
            <a:r>
              <a:rPr lang="en-US" sz="1200" b="0" i="0" dirty="0">
                <a:effectLst/>
                <a:latin typeface="Calibri" panose="020F0502020204030204" pitchFamily="34" charset="0"/>
              </a:rPr>
              <a:t> 2nd ed. [1966], 392).</a:t>
            </a:r>
          </a:p>
          <a:p>
            <a:pPr fontAlgn="base"/>
            <a:endParaRPr lang="en-US" sz="1200" b="0" i="0" dirty="0">
              <a:effectLst/>
              <a:latin typeface="Calibri" panose="020F0502020204030204" pitchFamily="34" charset="0"/>
            </a:endParaRPr>
          </a:p>
          <a:p>
            <a:pPr fontAlgn="base"/>
            <a:r>
              <a:rPr lang="en-US" sz="1200" b="0" i="0" dirty="0">
                <a:effectLst/>
                <a:latin typeface="Calibri" panose="020F0502020204030204" pitchFamily="34" charset="0"/>
              </a:rPr>
              <a:t>“</a:t>
            </a:r>
            <a:r>
              <a:rPr lang="en-US" sz="1200" b="0" i="1" dirty="0">
                <a:effectLst/>
                <a:latin typeface="Calibri" panose="020F0502020204030204" pitchFamily="34" charset="0"/>
              </a:rPr>
              <a:t>Jehovah is Christ:</a:t>
            </a:r>
            <a:r>
              <a:rPr lang="en-US" sz="1200" b="0" i="0" dirty="0">
                <a:effectLst/>
                <a:latin typeface="Calibri" panose="020F0502020204030204" pitchFamily="34" charset="0"/>
              </a:rPr>
              <a:t> Jehovah was known to the ancient prophets (</a:t>
            </a:r>
            <a:r>
              <a:rPr lang="en-US" sz="1200" b="0" i="0" u="none" strike="noStrike" dirty="0">
                <a:effectLst/>
                <a:latin typeface="Calibri" panose="020F0502020204030204" pitchFamily="34" charset="0"/>
              </a:rPr>
              <a:t>Ex. 6:3</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Abr. 1:16</a:t>
            </a:r>
            <a:r>
              <a:rPr lang="en-US" sz="1200" b="0" i="0" dirty="0">
                <a:effectLst/>
                <a:latin typeface="Calibri" panose="020F0502020204030204" pitchFamily="34" charset="0"/>
              </a:rPr>
              <a:t>). The Apostle Paul taught that Christ was the Jehovah of the Old Testament (</a:t>
            </a:r>
            <a:r>
              <a:rPr lang="en-US" sz="1200" b="0" i="0" u="none" strike="noStrike" dirty="0">
                <a:effectLst/>
                <a:latin typeface="Calibri" panose="020F0502020204030204" pitchFamily="34" charset="0"/>
              </a:rPr>
              <a:t>Ex. 17:6</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1 Cor. 10:1–4</a:t>
            </a:r>
            <a:r>
              <a:rPr lang="en-US" sz="1200" b="0" i="0" dirty="0">
                <a:effectLst/>
                <a:latin typeface="Calibri" panose="020F0502020204030204" pitchFamily="34" charset="0"/>
              </a:rPr>
              <a:t>). The brother of Jared in the </a:t>
            </a:r>
            <a:r>
              <a:rPr lang="en-US" sz="1200" b="0" i="0" u="none" strike="noStrike" dirty="0">
                <a:effectLst/>
                <a:latin typeface="Calibri" panose="020F0502020204030204" pitchFamily="34" charset="0"/>
              </a:rPr>
              <a:t>Book of Mormon</a:t>
            </a:r>
            <a:r>
              <a:rPr lang="en-US" sz="1200" b="0" i="0" dirty="0">
                <a:effectLst/>
                <a:latin typeface="Calibri" panose="020F0502020204030204" pitchFamily="34" charset="0"/>
              </a:rPr>
              <a:t> saw the premortal Christ and worshiped Him (</a:t>
            </a:r>
            <a:r>
              <a:rPr lang="en-US" sz="1200" b="0" i="0" u="none" strike="noStrike" dirty="0">
                <a:effectLst/>
                <a:latin typeface="Calibri" panose="020F0502020204030204" pitchFamily="34" charset="0"/>
              </a:rPr>
              <a:t>Ether 3:13–15</a:t>
            </a:r>
            <a:r>
              <a:rPr lang="en-US" sz="1200" b="0" i="0" dirty="0">
                <a:effectLst/>
                <a:latin typeface="Calibri" panose="020F0502020204030204" pitchFamily="34" charset="0"/>
              </a:rPr>
              <a:t>). Moroni also called Christ ‘Jehovah’ (</a:t>
            </a:r>
            <a:r>
              <a:rPr lang="en-US" sz="1200" b="0" i="0" u="none" strike="noStrike" dirty="0">
                <a:effectLst/>
                <a:latin typeface="Calibri" panose="020F0502020204030204" pitchFamily="34" charset="0"/>
              </a:rPr>
              <a:t>Moro. 10:34</a:t>
            </a:r>
            <a:r>
              <a:rPr lang="en-US" sz="1200" b="0" i="0" dirty="0">
                <a:effectLst/>
                <a:latin typeface="Calibri" panose="020F0502020204030204" pitchFamily="34" charset="0"/>
              </a:rPr>
              <a:t>). At the Kirtland Temple, </a:t>
            </a:r>
            <a:r>
              <a:rPr lang="en-US" sz="1200" b="0" i="0" u="none" strike="noStrike" dirty="0">
                <a:effectLst/>
                <a:latin typeface="Calibri" panose="020F0502020204030204" pitchFamily="34" charset="0"/>
              </a:rPr>
              <a:t>Joseph Smith</a:t>
            </a:r>
            <a:r>
              <a:rPr lang="en-US" sz="1200" b="0" i="0" dirty="0">
                <a:effectLst/>
                <a:latin typeface="Calibri" panose="020F0502020204030204" pitchFamily="34" charset="0"/>
              </a:rPr>
              <a:t> and Oliver Cowdery saw the resurrected Jehovah (</a:t>
            </a:r>
            <a:r>
              <a:rPr lang="en-US" sz="1200" b="0" i="0" u="none" strike="noStrike" dirty="0">
                <a:effectLst/>
                <a:latin typeface="Calibri" panose="020F0502020204030204" pitchFamily="34" charset="0"/>
              </a:rPr>
              <a:t>D&amp;C 110:3–4</a:t>
            </a:r>
            <a:r>
              <a:rPr lang="en-US" sz="1200" b="0" i="0" dirty="0">
                <a:effectLst/>
                <a:latin typeface="Calibri" panose="020F0502020204030204" pitchFamily="34" charset="0"/>
              </a:rPr>
              <a:t>)” (Guide to the Scriptures, </a:t>
            </a:r>
            <a:r>
              <a:rPr lang="en-US" sz="1200" b="0" i="0" u="none" strike="noStrike" dirty="0">
                <a:effectLst/>
                <a:latin typeface="Calibri" panose="020F0502020204030204" pitchFamily="34" charset="0"/>
              </a:rPr>
              <a:t>“Jehovah”</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In the King James Version of the Bible, the word </a:t>
            </a:r>
            <a:r>
              <a:rPr lang="en-US" sz="1200" b="0" i="1" dirty="0">
                <a:effectLst/>
                <a:latin typeface="Calibri" panose="020F0502020204030204" pitchFamily="34" charset="0"/>
              </a:rPr>
              <a:t>LORD</a:t>
            </a:r>
            <a:r>
              <a:rPr lang="en-US" sz="1200" b="0" i="0" dirty="0">
                <a:effectLst/>
                <a:latin typeface="Calibri" panose="020F0502020204030204" pitchFamily="34" charset="0"/>
              </a:rPr>
              <a:t> in small capital letters was used in place of the Hebrew letters that represented the name of Jehovah in the Hebrew Bible. Those letters are called the tetragrammaton and are represented in English by the letters YHWH, pronounced “Yahweh” by some and “Jehovah” by most members of The Church of Jesus Christ of Latter-day Saints.</a:t>
            </a:r>
          </a:p>
        </p:txBody>
      </p:sp>
    </p:spTree>
    <p:extLst>
      <p:ext uri="{BB962C8B-B14F-4D97-AF65-F5344CB8AC3E}">
        <p14:creationId xmlns:p14="http://schemas.microsoft.com/office/powerpoint/2010/main" val="98121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356264" cy="6740307"/>
          </a:xfrm>
          <a:prstGeom prst="rect">
            <a:avLst/>
          </a:prstGeom>
          <a:noFill/>
          <a:ln>
            <a:solidFill>
              <a:schemeClr val="tx1"/>
            </a:solidFill>
          </a:ln>
        </p:spPr>
        <p:txBody>
          <a:bodyPr wrap="square" numCol="1" rtlCol="0">
            <a:spAutoFit/>
          </a:bodyPr>
          <a:lstStyle/>
          <a:p>
            <a:r>
              <a:rPr lang="en-US" sz="1600" b="1" dirty="0"/>
              <a:t>Other names for Jesus Christ:</a:t>
            </a:r>
          </a:p>
          <a:p>
            <a:r>
              <a:rPr lang="en-US" sz="1600" dirty="0"/>
              <a:t>Anointed One</a:t>
            </a:r>
          </a:p>
          <a:p>
            <a:r>
              <a:rPr lang="en-US" sz="1600" dirty="0"/>
              <a:t>Creator</a:t>
            </a:r>
          </a:p>
          <a:p>
            <a:r>
              <a:rPr lang="en-US" sz="1600" dirty="0"/>
              <a:t>Deliverer</a:t>
            </a:r>
          </a:p>
          <a:p>
            <a:r>
              <a:rPr lang="en-US" sz="1600" dirty="0"/>
              <a:t>Bread of Life</a:t>
            </a:r>
          </a:p>
          <a:p>
            <a:r>
              <a:rPr lang="en-US" sz="1600" dirty="0"/>
              <a:t>Cornerstone</a:t>
            </a:r>
          </a:p>
          <a:p>
            <a:r>
              <a:rPr lang="en-US" sz="1600" dirty="0"/>
              <a:t>God Creator</a:t>
            </a:r>
          </a:p>
          <a:p>
            <a:r>
              <a:rPr lang="en-US" sz="1600" dirty="0"/>
              <a:t>God the Father</a:t>
            </a:r>
          </a:p>
          <a:p>
            <a:r>
              <a:rPr lang="en-US" sz="1600" dirty="0"/>
              <a:t>Jehovah</a:t>
            </a:r>
          </a:p>
          <a:p>
            <a:r>
              <a:rPr lang="en-US" sz="1600" dirty="0"/>
              <a:t>Advocate</a:t>
            </a:r>
          </a:p>
          <a:p>
            <a:r>
              <a:rPr lang="en-US" sz="1600" dirty="0"/>
              <a:t>Divine Redeemer</a:t>
            </a:r>
          </a:p>
          <a:p>
            <a:r>
              <a:rPr lang="en-US" sz="1600" dirty="0"/>
              <a:t>Firstborn</a:t>
            </a:r>
          </a:p>
          <a:p>
            <a:r>
              <a:rPr lang="en-US" sz="1600" dirty="0"/>
              <a:t>Good Shepherd</a:t>
            </a:r>
          </a:p>
          <a:p>
            <a:r>
              <a:rPr lang="en-US" sz="1600" dirty="0"/>
              <a:t>Descendant of David</a:t>
            </a:r>
          </a:p>
          <a:p>
            <a:r>
              <a:rPr lang="en-US" sz="1600" dirty="0"/>
              <a:t>Exemplar</a:t>
            </a:r>
          </a:p>
          <a:p>
            <a:r>
              <a:rPr lang="en-US" sz="1600" dirty="0"/>
              <a:t>King</a:t>
            </a:r>
          </a:p>
          <a:p>
            <a:r>
              <a:rPr lang="en-US" sz="1600" dirty="0"/>
              <a:t>Judge</a:t>
            </a:r>
          </a:p>
          <a:p>
            <a:r>
              <a:rPr lang="en-US" sz="1600" dirty="0"/>
              <a:t>Light of the World</a:t>
            </a:r>
          </a:p>
          <a:p>
            <a:r>
              <a:rPr lang="en-US" sz="1600" dirty="0"/>
              <a:t>Lord</a:t>
            </a:r>
          </a:p>
          <a:p>
            <a:r>
              <a:rPr lang="en-US" sz="1600" dirty="0"/>
              <a:t>Mediator</a:t>
            </a:r>
          </a:p>
          <a:p>
            <a:r>
              <a:rPr lang="en-US" sz="1600" dirty="0"/>
              <a:t>Messenger of the Covenant</a:t>
            </a:r>
          </a:p>
          <a:p>
            <a:r>
              <a:rPr lang="en-US" sz="1600" dirty="0"/>
              <a:t>Messiah</a:t>
            </a:r>
          </a:p>
          <a:p>
            <a:r>
              <a:rPr lang="en-US" sz="1600" dirty="0"/>
              <a:t>Only Begotten Son</a:t>
            </a:r>
          </a:p>
          <a:p>
            <a:r>
              <a:rPr lang="en-US" sz="1600" dirty="0"/>
              <a:t>Rock</a:t>
            </a:r>
          </a:p>
          <a:p>
            <a:r>
              <a:rPr lang="en-US" sz="1600" dirty="0"/>
              <a:t>Comforter</a:t>
            </a:r>
          </a:p>
          <a:p>
            <a:r>
              <a:rPr lang="en-US" sz="1600" dirty="0"/>
              <a:t>God of Abraham, Isaac, and Joseph</a:t>
            </a:r>
          </a:p>
        </p:txBody>
      </p:sp>
      <p:pic>
        <p:nvPicPr>
          <p:cNvPr id="8195" name="Picture 3" descr="http://orcministries.files.wordpress.com/2013/05/bible-timeline-vario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964" y="626953"/>
            <a:ext cx="6858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88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s://s-media-cache-ak0.pinimg.com/736x/07/b2/e7/07b2e797f0ed47c60660a92efff960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676" y="551422"/>
            <a:ext cx="8344481" cy="582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0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christiankonnections.com/assets/images/autogen/a_Time_Line__OT___no_border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22" y="374873"/>
            <a:ext cx="10173281" cy="616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The Message of the Bible</a:t>
            </a:r>
          </a:p>
        </p:txBody>
      </p:sp>
      <p:pic>
        <p:nvPicPr>
          <p:cNvPr id="2050" name="Picture 2" descr="http://media.ldscdn.org/images/media-library/gospel-art/old-testament/adam-eve-altar-39689-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0" y="1637729"/>
            <a:ext cx="2074945" cy="31334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ldscdn.org/images/media-library/gospel-art/old-testament/queen-esther-old-testament-792485-gallery-notice.jpg"/>
          <p:cNvPicPr>
            <a:picLocks noChangeAspect="1" noChangeArrowheads="1"/>
          </p:cNvPicPr>
          <p:nvPr/>
        </p:nvPicPr>
        <p:blipFill rotWithShape="1">
          <a:blip r:embed="rId4">
            <a:extLst>
              <a:ext uri="{28A0092B-C50C-407E-A947-70E740481C1C}">
                <a14:useLocalDpi xmlns:a14="http://schemas.microsoft.com/office/drawing/2010/main" val="0"/>
              </a:ext>
            </a:extLst>
          </a:blip>
          <a:srcRect l="1" t="11256" r="1225"/>
          <a:stretch/>
        </p:blipFill>
        <p:spPr bwMode="auto">
          <a:xfrm>
            <a:off x="3684760" y="3396472"/>
            <a:ext cx="2122830" cy="32409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edia.ldscdn.org/images/media-library/gospel-art/old-testament/city-of-zion-taken-up-82612-gall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2534" y="1880863"/>
            <a:ext cx="2852587" cy="35419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lds.org/bc/content/shared/content/images/gospel-library/manual/10589/prophet-isaiah-foretells-christs-birth_1186088_in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8158" y="1193080"/>
            <a:ext cx="2442527" cy="17586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731" y="1200328"/>
            <a:ext cx="4416530" cy="369332"/>
          </a:xfrm>
          <a:prstGeom prst="rect">
            <a:avLst/>
          </a:prstGeom>
        </p:spPr>
        <p:txBody>
          <a:bodyPr wrap="none">
            <a:spAutoFit/>
          </a:bodyPr>
          <a:lstStyle/>
          <a:p>
            <a:r>
              <a:rPr lang="en-US" b="0" i="0" dirty="0">
                <a:solidFill>
                  <a:schemeClr val="bg1"/>
                </a:solidFill>
                <a:effectLst/>
                <a:latin typeface="Calibri" panose="020F0502020204030204" pitchFamily="34" charset="0"/>
              </a:rPr>
              <a:t>“Scriptures contain the word of God to man.”</a:t>
            </a:r>
            <a:endParaRPr lang="en-US" dirty="0">
              <a:solidFill>
                <a:schemeClr val="bg1"/>
              </a:solidFill>
            </a:endParaRPr>
          </a:p>
        </p:txBody>
      </p:sp>
      <p:sp>
        <p:nvSpPr>
          <p:cNvPr id="5" name="Rectangle 4"/>
          <p:cNvSpPr/>
          <p:nvPr/>
        </p:nvSpPr>
        <p:spPr>
          <a:xfrm>
            <a:off x="289710" y="4944290"/>
            <a:ext cx="3395050" cy="1754326"/>
          </a:xfrm>
          <a:prstGeom prst="rect">
            <a:avLst/>
          </a:prstGeom>
        </p:spPr>
        <p:txBody>
          <a:bodyPr wrap="square">
            <a:spAutoFit/>
          </a:bodyPr>
          <a:lstStyle/>
          <a:p>
            <a:r>
              <a:rPr lang="en-US" b="0" i="0" dirty="0">
                <a:solidFill>
                  <a:schemeClr val="bg1"/>
                </a:solidFill>
                <a:effectLst/>
                <a:latin typeface="Calibri" panose="020F0502020204030204" pitchFamily="34" charset="0"/>
              </a:rPr>
              <a:t>“The word search means to inquire into, study, and examine for the purpose of discovering the meaning of. Searching implies more than just reading or even memorizing.”</a:t>
            </a:r>
            <a:endParaRPr lang="en-US" dirty="0">
              <a:solidFill>
                <a:schemeClr val="bg1"/>
              </a:solidFill>
            </a:endParaRPr>
          </a:p>
        </p:txBody>
      </p:sp>
      <p:sp>
        <p:nvSpPr>
          <p:cNvPr id="8" name="Rectangle 7"/>
          <p:cNvSpPr/>
          <p:nvPr/>
        </p:nvSpPr>
        <p:spPr>
          <a:xfrm>
            <a:off x="8569942" y="5548703"/>
            <a:ext cx="3642511" cy="1200329"/>
          </a:xfrm>
          <a:prstGeom prst="rect">
            <a:avLst/>
          </a:prstGeom>
        </p:spPr>
        <p:txBody>
          <a:bodyPr wrap="square">
            <a:spAutoFit/>
          </a:bodyPr>
          <a:lstStyle/>
          <a:p>
            <a:r>
              <a:rPr lang="en-US" b="0" i="0" dirty="0">
                <a:solidFill>
                  <a:schemeClr val="bg1"/>
                </a:solidFill>
                <a:effectLst/>
                <a:latin typeface="Calibri" panose="020F0502020204030204" pitchFamily="34" charset="0"/>
              </a:rPr>
              <a:t>“In all dispensations holy men have been taught and instructed from heaven with respect to the gospel of Jesus Christ.” </a:t>
            </a:r>
            <a:endParaRPr lang="en-US" dirty="0">
              <a:solidFill>
                <a:schemeClr val="bg1"/>
              </a:solidFill>
            </a:endParaRPr>
          </a:p>
        </p:txBody>
      </p:sp>
      <p:sp>
        <p:nvSpPr>
          <p:cNvPr id="9" name="Rectangle 8"/>
          <p:cNvSpPr/>
          <p:nvPr/>
        </p:nvSpPr>
        <p:spPr>
          <a:xfrm>
            <a:off x="-20176" y="6653709"/>
            <a:ext cx="1293944" cy="261610"/>
          </a:xfrm>
          <a:prstGeom prst="rect">
            <a:avLst/>
          </a:prstGeom>
        </p:spPr>
        <p:txBody>
          <a:bodyPr wrap="none">
            <a:spAutoFit/>
          </a:bodyPr>
          <a:lstStyle/>
          <a:p>
            <a:r>
              <a:rPr lang="en-US" sz="1100" dirty="0">
                <a:solidFill>
                  <a:schemeClr val="bg1"/>
                </a:solidFill>
              </a:rPr>
              <a:t>Marion G. Romney </a:t>
            </a:r>
            <a:endParaRPr lang="en-US" sz="1100" dirty="0"/>
          </a:p>
        </p:txBody>
      </p:sp>
      <p:sp>
        <p:nvSpPr>
          <p:cNvPr id="10" name="Rectangle 9"/>
          <p:cNvSpPr/>
          <p:nvPr/>
        </p:nvSpPr>
        <p:spPr>
          <a:xfrm>
            <a:off x="5947365" y="3172626"/>
            <a:ext cx="2752253" cy="2308324"/>
          </a:xfrm>
          <a:prstGeom prst="rect">
            <a:avLst/>
          </a:prstGeom>
        </p:spPr>
        <p:txBody>
          <a:bodyPr wrap="square">
            <a:spAutoFit/>
          </a:bodyPr>
          <a:lstStyle/>
          <a:p>
            <a:r>
              <a:rPr lang="en-US" b="0" i="0" dirty="0">
                <a:solidFill>
                  <a:schemeClr val="bg1"/>
                </a:solidFill>
                <a:effectLst/>
                <a:latin typeface="Calibri" panose="020F0502020204030204" pitchFamily="34" charset="0"/>
              </a:rPr>
              <a:t>“Latter-day Saints accept as scriptures, in addition to the Bible (held by most Christians to be the only scripture), the Book of Mormon, the Doctrine and Covenants, and the Pearl of Great Price.”</a:t>
            </a:r>
            <a:endParaRPr lang="en-US" dirty="0">
              <a:solidFill>
                <a:schemeClr val="bg1"/>
              </a:solidFill>
            </a:endParaRPr>
          </a:p>
        </p:txBody>
      </p:sp>
    </p:spTree>
    <p:extLst>
      <p:ext uri="{BB962C8B-B14F-4D97-AF65-F5344CB8AC3E}">
        <p14:creationId xmlns:p14="http://schemas.microsoft.com/office/powerpoint/2010/main" val="202811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500"/>
                                        <p:tgtEl>
                                          <p:spTgt spid="20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0305" y="475867"/>
            <a:ext cx="11352657" cy="5152201"/>
            <a:chOff x="347730" y="475867"/>
            <a:chExt cx="11352657" cy="5152201"/>
          </a:xfrm>
        </p:grpSpPr>
        <p:pic>
          <p:nvPicPr>
            <p:cNvPr id="15362" name="Picture 2" descr="http://gracechapelonline.org/dev/wp-content/uploads/2012/06/OT-Time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30" y="475867"/>
              <a:ext cx="11352657" cy="50878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9245" y="5177307"/>
              <a:ext cx="3657600" cy="450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441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The Bible Testifies of Christ</a:t>
            </a:r>
          </a:p>
        </p:txBody>
      </p:sp>
      <p:sp>
        <p:nvSpPr>
          <p:cNvPr id="9" name="Rectangle 8"/>
          <p:cNvSpPr/>
          <p:nvPr/>
        </p:nvSpPr>
        <p:spPr>
          <a:xfrm>
            <a:off x="-20176" y="6653709"/>
            <a:ext cx="1293944" cy="261610"/>
          </a:xfrm>
          <a:prstGeom prst="rect">
            <a:avLst/>
          </a:prstGeom>
        </p:spPr>
        <p:txBody>
          <a:bodyPr wrap="none">
            <a:spAutoFit/>
          </a:bodyPr>
          <a:lstStyle/>
          <a:p>
            <a:r>
              <a:rPr lang="en-US" sz="1100" dirty="0">
                <a:solidFill>
                  <a:schemeClr val="bg1"/>
                </a:solidFill>
              </a:rPr>
              <a:t>Marion G. Romney </a:t>
            </a:r>
            <a:endParaRPr lang="en-US" sz="1100" dirty="0"/>
          </a:p>
        </p:txBody>
      </p:sp>
      <p:pic>
        <p:nvPicPr>
          <p:cNvPr id="3074" name="Picture 2" descr="http://media.ldscdn.org/images/media-library/gospel-art/old-testament/daniel-refuses-kinds-food-wine-39470-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920" y="1569661"/>
            <a:ext cx="1551327" cy="22961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dia.ldscdn.org/images/media-library/gospel-art/old-testament/rebekah-at-the-well-39477-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9266" y="1973980"/>
            <a:ext cx="1544339" cy="20668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media.ldscdn.org/images/media-library/gospel-art/old-testament/noah-and-animals-39461-galler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247" y="4954432"/>
            <a:ext cx="2334130" cy="169927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media.ldscdn.org/images/media-library/gospel-art/old-testament/moses-ten-commandments-37729-galle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382" y="4766905"/>
            <a:ext cx="2308908" cy="188680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media.ldscdn.org/images/media-library/gospel-art/new-testament/jesus-christ-39623-gallery.jpg"/>
          <p:cNvPicPr>
            <a:picLocks noChangeAspect="1" noChangeArrowheads="1"/>
          </p:cNvPicPr>
          <p:nvPr/>
        </p:nvPicPr>
        <p:blipFill rotWithShape="1">
          <a:blip r:embed="rId7">
            <a:extLst>
              <a:ext uri="{28A0092B-C50C-407E-A947-70E740481C1C}">
                <a14:useLocalDpi xmlns:a14="http://schemas.microsoft.com/office/drawing/2010/main" val="0"/>
              </a:ext>
            </a:extLst>
          </a:blip>
          <a:srcRect l="14047" t="6910" r="24016" b="36103"/>
          <a:stretch/>
        </p:blipFill>
        <p:spPr bwMode="auto">
          <a:xfrm>
            <a:off x="5076222" y="1614476"/>
            <a:ext cx="1828801" cy="242632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879002" y="2562131"/>
            <a:ext cx="1602463" cy="445261"/>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7203786" y="2605009"/>
            <a:ext cx="1602463" cy="445261"/>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8538724">
            <a:off x="3546142" y="3965539"/>
            <a:ext cx="1602463" cy="445261"/>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2961810">
            <a:off x="7032468" y="3818175"/>
            <a:ext cx="1602463" cy="445261"/>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01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Effect transition="in" filter="fade">
                                      <p:cBhvr>
                                        <p:cTn id="23" dur="1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Learn of Jesus Christ</a:t>
            </a:r>
          </a:p>
        </p:txBody>
      </p:sp>
      <p:grpSp>
        <p:nvGrpSpPr>
          <p:cNvPr id="4" name="Group 3"/>
          <p:cNvGrpSpPr/>
          <p:nvPr/>
        </p:nvGrpSpPr>
        <p:grpSpPr>
          <a:xfrm>
            <a:off x="3810000" y="983158"/>
            <a:ext cx="4225636" cy="3057647"/>
            <a:chOff x="980209" y="1679863"/>
            <a:chExt cx="4225636" cy="3057647"/>
          </a:xfrm>
        </p:grpSpPr>
        <p:grpSp>
          <p:nvGrpSpPr>
            <p:cNvPr id="13" name="Group 12"/>
            <p:cNvGrpSpPr/>
            <p:nvPr/>
          </p:nvGrpSpPr>
          <p:grpSpPr>
            <a:xfrm>
              <a:off x="980209" y="1679863"/>
              <a:ext cx="4225636" cy="3057647"/>
              <a:chOff x="1066800" y="1775460"/>
              <a:chExt cx="2638697" cy="2573926"/>
            </a:xfrm>
          </p:grpSpPr>
          <p:sp>
            <p:nvSpPr>
              <p:cNvPr id="14" name="Oval 13"/>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766752" y="2788725"/>
              <a:ext cx="2752253" cy="1077218"/>
            </a:xfrm>
            <a:prstGeom prst="rect">
              <a:avLst/>
            </a:prstGeom>
          </p:spPr>
          <p:txBody>
            <a:bodyPr wrap="square">
              <a:spAutoFit/>
            </a:bodyPr>
            <a:lstStyle/>
            <a:p>
              <a:r>
                <a:rPr lang="en-US" sz="1600" b="0" i="1" dirty="0">
                  <a:effectLst/>
                  <a:latin typeface="Calibri" panose="020F0502020204030204" pitchFamily="34" charset="0"/>
                </a:rPr>
                <a:t>As we learn to see how the Old Testament testifies of Jesus Christ, our faith in Jesus Christ will increase</a:t>
              </a:r>
              <a:endParaRPr lang="en-US" sz="1600" i="1" dirty="0"/>
            </a:p>
          </p:txBody>
        </p:sp>
      </p:grpSp>
      <p:sp>
        <p:nvSpPr>
          <p:cNvPr id="7" name="Rectangle 6"/>
          <p:cNvSpPr/>
          <p:nvPr/>
        </p:nvSpPr>
        <p:spPr>
          <a:xfrm>
            <a:off x="195630" y="3341594"/>
            <a:ext cx="3934691" cy="2862322"/>
          </a:xfrm>
          <a:prstGeom prst="rect">
            <a:avLst/>
          </a:prstGeom>
        </p:spPr>
        <p:txBody>
          <a:bodyPr wrap="square">
            <a:spAutoFit/>
          </a:bodyPr>
          <a:lstStyle/>
          <a:p>
            <a:r>
              <a:rPr lang="en-US" dirty="0">
                <a:solidFill>
                  <a:schemeClr val="bg1"/>
                </a:solidFill>
              </a:rPr>
              <a:t>And many signs, and wonders, and types, and shadows showed he unto them, concerning his coming; and also holy prophets </a:t>
            </a:r>
            <a:r>
              <a:rPr lang="en-US" dirty="0" err="1">
                <a:solidFill>
                  <a:schemeClr val="bg1"/>
                </a:solidFill>
              </a:rPr>
              <a:t>spake</a:t>
            </a:r>
            <a:r>
              <a:rPr lang="en-US" dirty="0">
                <a:solidFill>
                  <a:schemeClr val="bg1"/>
                </a:solidFill>
              </a:rPr>
              <a:t> unto them concerning his coming; and yet they hardened their hearts, and understood not that the law of Moses </a:t>
            </a:r>
            <a:r>
              <a:rPr lang="en-US" dirty="0" err="1">
                <a:solidFill>
                  <a:schemeClr val="bg1"/>
                </a:solidFill>
              </a:rPr>
              <a:t>availeth</a:t>
            </a:r>
            <a:r>
              <a:rPr lang="en-US" dirty="0">
                <a:solidFill>
                  <a:schemeClr val="bg1"/>
                </a:solidFill>
              </a:rPr>
              <a:t> nothing except it were through the atonement of his blood.</a:t>
            </a:r>
          </a:p>
          <a:p>
            <a:r>
              <a:rPr lang="en-US" dirty="0">
                <a:solidFill>
                  <a:schemeClr val="bg1"/>
                </a:solidFill>
                <a:latin typeface="Palatino"/>
              </a:rPr>
              <a:t>Mosiah 3:5</a:t>
            </a:r>
            <a:endParaRPr lang="en-US" dirty="0">
              <a:solidFill>
                <a:schemeClr val="bg1"/>
              </a:solidFill>
            </a:endParaRPr>
          </a:p>
        </p:txBody>
      </p:sp>
      <p:sp>
        <p:nvSpPr>
          <p:cNvPr id="12" name="Rectangle 11"/>
          <p:cNvSpPr/>
          <p:nvPr/>
        </p:nvSpPr>
        <p:spPr>
          <a:xfrm>
            <a:off x="6096000" y="4382169"/>
            <a:ext cx="5819989" cy="2308324"/>
          </a:xfrm>
          <a:prstGeom prst="rect">
            <a:avLst/>
          </a:prstGeom>
        </p:spPr>
        <p:txBody>
          <a:bodyPr wrap="square">
            <a:spAutoFit/>
          </a:bodyPr>
          <a:lstStyle/>
          <a:p>
            <a:r>
              <a:rPr lang="en-US" b="0" i="0" dirty="0">
                <a:solidFill>
                  <a:schemeClr val="bg1"/>
                </a:solidFill>
                <a:effectLst/>
                <a:latin typeface="Palatino"/>
              </a:rPr>
              <a:t>And behold, all things have their likeness, and all things are created and made to bear record of me, both things which are temporal, and things which are spiritual; things which are in the heavens above, and things which are on the earth, and things which are in the earth, and things which are under the earth, both above and beneath: all things bear record of me.</a:t>
            </a:r>
          </a:p>
          <a:p>
            <a:r>
              <a:rPr lang="en-US" dirty="0">
                <a:solidFill>
                  <a:schemeClr val="bg1"/>
                </a:solidFill>
                <a:latin typeface="Palatino"/>
              </a:rPr>
              <a:t>Moses 6:63</a:t>
            </a:r>
            <a:endParaRPr lang="en-US" dirty="0">
              <a:solidFill>
                <a:schemeClr val="bg1"/>
              </a:solidFill>
            </a:endParaRPr>
          </a:p>
        </p:txBody>
      </p:sp>
      <p:pic>
        <p:nvPicPr>
          <p:cNvPr id="5122" name="Picture 2" descr="http://lds.net/wp-content/uploads/2014/04/Blood-Moon-650x487.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94" t="5522" r="18028" b="4748"/>
          <a:stretch/>
        </p:blipFill>
        <p:spPr bwMode="auto">
          <a:xfrm>
            <a:off x="927280" y="1313645"/>
            <a:ext cx="1777284" cy="18416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1245" y="2049252"/>
            <a:ext cx="3203597" cy="2142126"/>
          </a:xfrm>
          <a:prstGeom prst="rect">
            <a:avLst/>
          </a:prstGeom>
        </p:spPr>
      </p:pic>
    </p:spTree>
    <p:extLst>
      <p:ext uri="{BB962C8B-B14F-4D97-AF65-F5344CB8AC3E}">
        <p14:creationId xmlns:p14="http://schemas.microsoft.com/office/powerpoint/2010/main" val="245624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Symbols</a:t>
            </a:r>
          </a:p>
        </p:txBody>
      </p:sp>
      <p:sp>
        <p:nvSpPr>
          <p:cNvPr id="7" name="Rectangle 6"/>
          <p:cNvSpPr/>
          <p:nvPr/>
        </p:nvSpPr>
        <p:spPr>
          <a:xfrm>
            <a:off x="174848" y="2936420"/>
            <a:ext cx="3934691" cy="1200329"/>
          </a:xfrm>
          <a:prstGeom prst="rect">
            <a:avLst/>
          </a:prstGeom>
        </p:spPr>
        <p:txBody>
          <a:bodyPr wrap="square">
            <a:spAutoFit/>
          </a:bodyPr>
          <a:lstStyle/>
          <a:p>
            <a:r>
              <a:rPr lang="en-US" dirty="0">
                <a:solidFill>
                  <a:schemeClr val="bg1"/>
                </a:solidFill>
              </a:rPr>
              <a:t>One of the early commandments given to Adam and Eve was to sacrifice the firstborn males of their flocks of sheep as an offering to the Lord.</a:t>
            </a:r>
          </a:p>
        </p:txBody>
      </p:sp>
      <p:sp>
        <p:nvSpPr>
          <p:cNvPr id="12" name="Rectangle 11"/>
          <p:cNvSpPr/>
          <p:nvPr/>
        </p:nvSpPr>
        <p:spPr>
          <a:xfrm>
            <a:off x="6262255" y="5554971"/>
            <a:ext cx="5819989" cy="1200329"/>
          </a:xfrm>
          <a:prstGeom prst="rect">
            <a:avLst/>
          </a:prstGeom>
        </p:spPr>
        <p:txBody>
          <a:bodyPr wrap="square">
            <a:spAutoFit/>
          </a:bodyPr>
          <a:lstStyle/>
          <a:p>
            <a:r>
              <a:rPr lang="en-US" i="1" dirty="0">
                <a:solidFill>
                  <a:srgbClr val="FFFF00"/>
                </a:solidFill>
              </a:rPr>
              <a:t>…let him offer a male without blemish…And he shall put his hand upon the head of the burnt offering; and it shall be accepted for him to make atonement for him. </a:t>
            </a:r>
          </a:p>
          <a:p>
            <a:r>
              <a:rPr lang="en-US" i="1" dirty="0">
                <a:solidFill>
                  <a:srgbClr val="FFFF00"/>
                </a:solidFill>
              </a:rPr>
              <a:t>Leviticus 1:3-4</a:t>
            </a:r>
          </a:p>
        </p:txBody>
      </p:sp>
      <p:pic>
        <p:nvPicPr>
          <p:cNvPr id="6146" name="Picture 2" descr="white la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58" y="600163"/>
            <a:ext cx="3089498" cy="20596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85755" y="1624629"/>
            <a:ext cx="6096000" cy="923330"/>
          </a:xfrm>
          <a:prstGeom prst="rect">
            <a:avLst/>
          </a:prstGeom>
        </p:spPr>
        <p:txBody>
          <a:bodyPr>
            <a:spAutoFit/>
          </a:bodyPr>
          <a:lstStyle/>
          <a:p>
            <a:r>
              <a:rPr lang="en-US" b="0" i="1" dirty="0">
                <a:solidFill>
                  <a:srgbClr val="FFFF00"/>
                </a:solidFill>
                <a:effectLst/>
              </a:rPr>
              <a:t>Your lamb shall be without blemish, a male of the first year: ye shall take it out from the sheep, or from the goats:</a:t>
            </a:r>
          </a:p>
          <a:p>
            <a:r>
              <a:rPr lang="en-US" i="1" dirty="0">
                <a:solidFill>
                  <a:srgbClr val="FFFF00"/>
                </a:solidFill>
              </a:rPr>
              <a:t>Exodus 12:5</a:t>
            </a:r>
          </a:p>
        </p:txBody>
      </p:sp>
      <p:sp>
        <p:nvSpPr>
          <p:cNvPr id="25" name="Rectangle 24"/>
          <p:cNvSpPr/>
          <p:nvPr/>
        </p:nvSpPr>
        <p:spPr>
          <a:xfrm>
            <a:off x="6944592" y="4791394"/>
            <a:ext cx="3934691" cy="646331"/>
          </a:xfrm>
          <a:prstGeom prst="rect">
            <a:avLst/>
          </a:prstGeom>
        </p:spPr>
        <p:txBody>
          <a:bodyPr wrap="square">
            <a:spAutoFit/>
          </a:bodyPr>
          <a:lstStyle/>
          <a:p>
            <a:r>
              <a:rPr lang="en-US" dirty="0">
                <a:solidFill>
                  <a:schemeClr val="bg1"/>
                </a:solidFill>
              </a:rPr>
              <a:t>This symbol is meant to teach about Jesus Christ and the Atonement.</a:t>
            </a:r>
          </a:p>
        </p:txBody>
      </p:sp>
      <p:pic>
        <p:nvPicPr>
          <p:cNvPr id="6148" name="Picture 4" descr="http://binnallofamerica.com/pix/tr51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592" y="2412403"/>
            <a:ext cx="3467966" cy="23789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459235" y="4263552"/>
            <a:ext cx="2385493" cy="2348345"/>
            <a:chOff x="2405906" y="4480484"/>
            <a:chExt cx="2385493" cy="2348345"/>
          </a:xfrm>
        </p:grpSpPr>
        <p:sp>
          <p:nvSpPr>
            <p:cNvPr id="26" name="Folded Corner 25"/>
            <p:cNvSpPr/>
            <p:nvPr/>
          </p:nvSpPr>
          <p:spPr>
            <a:xfrm>
              <a:off x="2498485" y="4480484"/>
              <a:ext cx="2288194"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1105152">
              <a:off x="2405906" y="4616429"/>
              <a:ext cx="2385493" cy="1569660"/>
            </a:xfrm>
            <a:prstGeom prst="rect">
              <a:avLst/>
            </a:prstGeom>
          </p:spPr>
          <p:txBody>
            <a:bodyPr wrap="square">
              <a:spAutoFit/>
            </a:bodyPr>
            <a:lstStyle/>
            <a:p>
              <a:pPr algn="ctr"/>
              <a:r>
                <a:rPr lang="en-US" sz="2400" b="0" i="0" dirty="0">
                  <a:solidFill>
                    <a:srgbClr val="FF0000"/>
                  </a:solidFill>
                  <a:effectLst/>
                  <a:latin typeface="Calibri" panose="020F0502020204030204" pitchFamily="34" charset="0"/>
                </a:rPr>
                <a:t>“without blemish” </a:t>
              </a:r>
            </a:p>
            <a:p>
              <a:pPr algn="ctr"/>
              <a:r>
                <a:rPr lang="en-US" sz="2400" dirty="0">
                  <a:solidFill>
                    <a:srgbClr val="FF0000"/>
                  </a:solidFill>
                  <a:latin typeface="Calibri" panose="020F0502020204030204" pitchFamily="34" charset="0"/>
                </a:rPr>
                <a:t>Free of flaws or imperfections</a:t>
              </a:r>
              <a:endParaRPr lang="en-US" sz="2400" dirty="0">
                <a:solidFill>
                  <a:srgbClr val="FF0000"/>
                </a:solidFill>
              </a:endParaRPr>
            </a:p>
          </p:txBody>
        </p:sp>
      </p:grpSp>
    </p:spTree>
    <p:extLst>
      <p:ext uri="{BB962C8B-B14F-4D97-AF65-F5344CB8AC3E}">
        <p14:creationId xmlns:p14="http://schemas.microsoft.com/office/powerpoint/2010/main" val="420276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The Law of Moses</a:t>
            </a:r>
          </a:p>
        </p:txBody>
      </p:sp>
      <p:sp>
        <p:nvSpPr>
          <p:cNvPr id="7" name="Rectangle 6"/>
          <p:cNvSpPr/>
          <p:nvPr/>
        </p:nvSpPr>
        <p:spPr>
          <a:xfrm>
            <a:off x="268366" y="1523185"/>
            <a:ext cx="3934691" cy="2308324"/>
          </a:xfrm>
          <a:prstGeom prst="rect">
            <a:avLst/>
          </a:prstGeom>
        </p:spPr>
        <p:txBody>
          <a:bodyPr wrap="square">
            <a:spAutoFit/>
          </a:bodyPr>
          <a:lstStyle/>
          <a:p>
            <a:r>
              <a:rPr lang="en-US" i="1" dirty="0">
                <a:solidFill>
                  <a:srgbClr val="FFFF00"/>
                </a:solidFill>
              </a:rPr>
              <a:t>Behold, my soul </a:t>
            </a:r>
            <a:r>
              <a:rPr lang="en-US" i="1" dirty="0" err="1">
                <a:solidFill>
                  <a:srgbClr val="FFFF00"/>
                </a:solidFill>
              </a:rPr>
              <a:t>delighteth</a:t>
            </a:r>
            <a:r>
              <a:rPr lang="en-US" i="1" dirty="0">
                <a:solidFill>
                  <a:srgbClr val="FFFF00"/>
                </a:solidFill>
              </a:rPr>
              <a:t> in proving unto my people the truth of the coming of Christ; for, for this end hath the law of Moses been given; and all things which have been given of God from the beginning of the world, unto man, are the typifying of him.</a:t>
            </a:r>
          </a:p>
          <a:p>
            <a:r>
              <a:rPr lang="en-US" i="1" dirty="0">
                <a:solidFill>
                  <a:srgbClr val="FFFF00"/>
                </a:solidFill>
              </a:rPr>
              <a:t>2 Nephi 11:4</a:t>
            </a:r>
          </a:p>
        </p:txBody>
      </p:sp>
      <p:sp>
        <p:nvSpPr>
          <p:cNvPr id="4" name="Rectangle 3"/>
          <p:cNvSpPr/>
          <p:nvPr/>
        </p:nvSpPr>
        <p:spPr>
          <a:xfrm>
            <a:off x="4824845" y="166149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The offerings and sacrifices explained in the book of Leviticus are part of what was known as the law of Moses</a:t>
            </a:r>
            <a:endParaRPr lang="en-US" dirty="0">
              <a:solidFill>
                <a:schemeClr val="bg1"/>
              </a:solidFill>
            </a:endParaRPr>
          </a:p>
        </p:txBody>
      </p:sp>
      <p:pic>
        <p:nvPicPr>
          <p:cNvPr id="7170" name="Picture 2" descr="http://www.thewitnessesofyahweh.com/wp-content/uploads/2014/07/Moses.jpg"/>
          <p:cNvPicPr>
            <a:picLocks noChangeAspect="1" noChangeArrowheads="1"/>
          </p:cNvPicPr>
          <p:nvPr/>
        </p:nvPicPr>
        <p:blipFill rotWithShape="1">
          <a:blip r:embed="rId3">
            <a:extLst>
              <a:ext uri="{28A0092B-C50C-407E-A947-70E740481C1C}">
                <a14:useLocalDpi xmlns:a14="http://schemas.microsoft.com/office/drawing/2010/main" val="0"/>
              </a:ext>
            </a:extLst>
          </a:blip>
          <a:srcRect l="9927" t="2676" r="3605" b="3983"/>
          <a:stretch/>
        </p:blipFill>
        <p:spPr bwMode="auto">
          <a:xfrm>
            <a:off x="6096000" y="2878283"/>
            <a:ext cx="3719947" cy="326274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66355" y="3958937"/>
            <a:ext cx="2288194" cy="2348345"/>
            <a:chOff x="1114021" y="3958937"/>
            <a:chExt cx="2140528" cy="2348345"/>
          </a:xfrm>
        </p:grpSpPr>
        <p:sp>
          <p:nvSpPr>
            <p:cNvPr id="8" name="Folded Corner 7"/>
            <p:cNvSpPr/>
            <p:nvPr/>
          </p:nvSpPr>
          <p:spPr>
            <a:xfrm>
              <a:off x="1114021" y="3958937"/>
              <a:ext cx="2140528"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0843922">
              <a:off x="1222331" y="4412866"/>
              <a:ext cx="1878561" cy="1200329"/>
            </a:xfrm>
            <a:prstGeom prst="rect">
              <a:avLst/>
            </a:prstGeom>
          </p:spPr>
          <p:txBody>
            <a:bodyPr wrap="square">
              <a:spAutoFit/>
            </a:bodyPr>
            <a:lstStyle/>
            <a:p>
              <a:pPr algn="ctr"/>
              <a:r>
                <a:rPr lang="en-US" sz="2400" b="0" i="0" dirty="0">
                  <a:solidFill>
                    <a:srgbClr val="FF0000"/>
                  </a:solidFill>
                  <a:effectLst/>
                  <a:latin typeface="Calibri" panose="020F0502020204030204" pitchFamily="34" charset="0"/>
                </a:rPr>
                <a:t> “typifying”</a:t>
              </a:r>
            </a:p>
            <a:p>
              <a:pPr algn="ctr"/>
              <a:r>
                <a:rPr lang="en-US" sz="2400" dirty="0">
                  <a:solidFill>
                    <a:srgbClr val="FF0000"/>
                  </a:solidFill>
                  <a:latin typeface="Calibri" panose="020F0502020204030204" pitchFamily="34" charset="0"/>
                </a:rPr>
                <a:t>t</a:t>
              </a:r>
              <a:r>
                <a:rPr lang="en-US" sz="2400" b="0" i="0" dirty="0">
                  <a:solidFill>
                    <a:srgbClr val="FF0000"/>
                  </a:solidFill>
                  <a:effectLst/>
                  <a:latin typeface="Calibri" panose="020F0502020204030204" pitchFamily="34" charset="0"/>
                </a:rPr>
                <a:t>o symbolize or represent</a:t>
              </a:r>
              <a:endParaRPr lang="en-US" sz="2400" dirty="0">
                <a:solidFill>
                  <a:srgbClr val="FF0000"/>
                </a:solidFill>
              </a:endParaRPr>
            </a:p>
          </p:txBody>
        </p:sp>
      </p:grpSp>
    </p:spTree>
    <p:extLst>
      <p:ext uri="{BB962C8B-B14F-4D97-AF65-F5344CB8AC3E}">
        <p14:creationId xmlns:p14="http://schemas.microsoft.com/office/powerpoint/2010/main" val="28403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Jehovah</a:t>
            </a:r>
          </a:p>
        </p:txBody>
      </p:sp>
      <p:sp>
        <p:nvSpPr>
          <p:cNvPr id="7" name="Rectangle 6"/>
          <p:cNvSpPr/>
          <p:nvPr/>
        </p:nvSpPr>
        <p:spPr>
          <a:xfrm>
            <a:off x="313393" y="1091333"/>
            <a:ext cx="3934691" cy="1200329"/>
          </a:xfrm>
          <a:prstGeom prst="rect">
            <a:avLst/>
          </a:prstGeom>
        </p:spPr>
        <p:txBody>
          <a:bodyPr wrap="square">
            <a:spAutoFit/>
          </a:bodyPr>
          <a:lstStyle/>
          <a:p>
            <a:r>
              <a:rPr lang="en-US" i="1" dirty="0">
                <a:solidFill>
                  <a:srgbClr val="FFFF00"/>
                </a:solidFill>
              </a:rPr>
              <a:t>For I know that my redeemer </a:t>
            </a:r>
            <a:r>
              <a:rPr lang="en-US" i="1" dirty="0" err="1">
                <a:solidFill>
                  <a:srgbClr val="FFFF00"/>
                </a:solidFill>
              </a:rPr>
              <a:t>liveth</a:t>
            </a:r>
            <a:r>
              <a:rPr lang="en-US" i="1" dirty="0">
                <a:solidFill>
                  <a:srgbClr val="FFFF00"/>
                </a:solidFill>
              </a:rPr>
              <a:t>, and that he shall stand at the latter day upon the earth:</a:t>
            </a:r>
          </a:p>
          <a:p>
            <a:r>
              <a:rPr lang="en-US" i="1" dirty="0">
                <a:solidFill>
                  <a:srgbClr val="FFFF00"/>
                </a:solidFill>
              </a:rPr>
              <a:t>Job 19:25</a:t>
            </a:r>
          </a:p>
        </p:txBody>
      </p:sp>
      <p:sp>
        <p:nvSpPr>
          <p:cNvPr id="2" name="Right Arrow 1"/>
          <p:cNvSpPr/>
          <p:nvPr/>
        </p:nvSpPr>
        <p:spPr>
          <a:xfrm>
            <a:off x="4170218" y="1355384"/>
            <a:ext cx="2171700" cy="4364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08316" y="1219650"/>
            <a:ext cx="2581156" cy="707886"/>
          </a:xfrm>
          <a:prstGeom prst="rect">
            <a:avLst/>
          </a:prstGeom>
        </p:spPr>
        <p:txBody>
          <a:bodyPr wrap="none">
            <a:spAutoFit/>
          </a:bodyPr>
          <a:lstStyle/>
          <a:p>
            <a:r>
              <a:rPr lang="en-US" sz="4000" b="0" i="0" dirty="0">
                <a:solidFill>
                  <a:schemeClr val="bg1"/>
                </a:solidFill>
                <a:effectLst/>
                <a:latin typeface="Palatino"/>
              </a:rPr>
              <a:t>Redeemer</a:t>
            </a:r>
            <a:endParaRPr lang="en-US" sz="4000" dirty="0">
              <a:solidFill>
                <a:schemeClr val="bg1"/>
              </a:solidFill>
            </a:endParaRPr>
          </a:p>
        </p:txBody>
      </p:sp>
      <p:sp>
        <p:nvSpPr>
          <p:cNvPr id="10" name="Rectangle 9"/>
          <p:cNvSpPr/>
          <p:nvPr/>
        </p:nvSpPr>
        <p:spPr>
          <a:xfrm>
            <a:off x="260122" y="2443686"/>
            <a:ext cx="3810000" cy="1477328"/>
          </a:xfrm>
          <a:prstGeom prst="rect">
            <a:avLst/>
          </a:prstGeom>
        </p:spPr>
        <p:txBody>
          <a:bodyPr wrap="square">
            <a:spAutoFit/>
          </a:bodyPr>
          <a:lstStyle/>
          <a:p>
            <a:r>
              <a:rPr lang="en-US" b="0" i="1" dirty="0">
                <a:solidFill>
                  <a:srgbClr val="FFFF00"/>
                </a:solidFill>
                <a:effectLst/>
                <a:latin typeface="Palatino"/>
              </a:rPr>
              <a:t>For thou wilt not leave my soul in hell; neither wilt thou suffer thine Holy One to see corruption.</a:t>
            </a:r>
          </a:p>
          <a:p>
            <a:r>
              <a:rPr lang="en-US" i="1" dirty="0">
                <a:solidFill>
                  <a:srgbClr val="FFFF00"/>
                </a:solidFill>
                <a:latin typeface="Palatino"/>
              </a:rPr>
              <a:t>Psalms 16:10</a:t>
            </a:r>
            <a:endParaRPr lang="en-US" i="1" dirty="0">
              <a:solidFill>
                <a:srgbClr val="FFFF00"/>
              </a:solidFill>
            </a:endParaRPr>
          </a:p>
        </p:txBody>
      </p:sp>
      <p:sp>
        <p:nvSpPr>
          <p:cNvPr id="13" name="Right Arrow 12"/>
          <p:cNvSpPr/>
          <p:nvPr/>
        </p:nvSpPr>
        <p:spPr>
          <a:xfrm>
            <a:off x="4170218" y="2826939"/>
            <a:ext cx="2171700" cy="4364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70098" y="2570629"/>
            <a:ext cx="2323072" cy="707886"/>
          </a:xfrm>
          <a:prstGeom prst="rect">
            <a:avLst/>
          </a:prstGeom>
        </p:spPr>
        <p:txBody>
          <a:bodyPr wrap="none">
            <a:spAutoFit/>
          </a:bodyPr>
          <a:lstStyle/>
          <a:p>
            <a:r>
              <a:rPr lang="en-US" sz="4000" b="0" i="0" dirty="0">
                <a:solidFill>
                  <a:schemeClr val="bg1"/>
                </a:solidFill>
                <a:effectLst/>
                <a:latin typeface="Palatino"/>
              </a:rPr>
              <a:t>Holy One</a:t>
            </a:r>
            <a:endParaRPr lang="en-US" sz="4000" dirty="0">
              <a:solidFill>
                <a:schemeClr val="bg1"/>
              </a:solidFill>
            </a:endParaRPr>
          </a:p>
        </p:txBody>
      </p:sp>
      <p:sp>
        <p:nvSpPr>
          <p:cNvPr id="11" name="Rectangle 10"/>
          <p:cNvSpPr/>
          <p:nvPr/>
        </p:nvSpPr>
        <p:spPr>
          <a:xfrm>
            <a:off x="159327" y="4197691"/>
            <a:ext cx="4002166" cy="1477328"/>
          </a:xfrm>
          <a:prstGeom prst="rect">
            <a:avLst/>
          </a:prstGeom>
        </p:spPr>
        <p:txBody>
          <a:bodyPr wrap="square">
            <a:spAutoFit/>
          </a:bodyPr>
          <a:lstStyle/>
          <a:p>
            <a:r>
              <a:rPr lang="en-US" b="0" i="0" dirty="0">
                <a:solidFill>
                  <a:srgbClr val="FFFF00"/>
                </a:solidFill>
                <a:effectLst/>
                <a:latin typeface="Palatino"/>
              </a:rPr>
              <a:t>Therefore the Lord himself shall give you a sign; Behold, a virgin shall conceive, and bear a son, and shall call his name Immanuel.</a:t>
            </a:r>
          </a:p>
          <a:p>
            <a:r>
              <a:rPr lang="en-US" dirty="0">
                <a:solidFill>
                  <a:srgbClr val="FFFF00"/>
                </a:solidFill>
                <a:latin typeface="Palatino"/>
              </a:rPr>
              <a:t>Isaiah 7:14</a:t>
            </a:r>
            <a:endParaRPr lang="en-US" dirty="0">
              <a:solidFill>
                <a:srgbClr val="FFFF00"/>
              </a:solidFill>
            </a:endParaRPr>
          </a:p>
        </p:txBody>
      </p:sp>
      <p:sp>
        <p:nvSpPr>
          <p:cNvPr id="16" name="Right Arrow 15"/>
          <p:cNvSpPr/>
          <p:nvPr/>
        </p:nvSpPr>
        <p:spPr>
          <a:xfrm>
            <a:off x="4170218" y="4368264"/>
            <a:ext cx="2171700" cy="4364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08316" y="4119922"/>
            <a:ext cx="2438488" cy="707886"/>
          </a:xfrm>
          <a:prstGeom prst="rect">
            <a:avLst/>
          </a:prstGeom>
        </p:spPr>
        <p:txBody>
          <a:bodyPr wrap="none">
            <a:spAutoFit/>
          </a:bodyPr>
          <a:lstStyle/>
          <a:p>
            <a:r>
              <a:rPr lang="en-US" sz="4000" b="0" i="0" dirty="0">
                <a:solidFill>
                  <a:schemeClr val="bg1"/>
                </a:solidFill>
                <a:effectLst/>
                <a:latin typeface="Palatino"/>
              </a:rPr>
              <a:t>Immanuel</a:t>
            </a:r>
            <a:endParaRPr lang="en-US" sz="4000" dirty="0">
              <a:solidFill>
                <a:schemeClr val="bg1"/>
              </a:solidFill>
            </a:endParaRPr>
          </a:p>
        </p:txBody>
      </p:sp>
      <p:sp>
        <p:nvSpPr>
          <p:cNvPr id="12" name="Rectangle 11"/>
          <p:cNvSpPr/>
          <p:nvPr/>
        </p:nvSpPr>
        <p:spPr>
          <a:xfrm>
            <a:off x="4343396" y="5263380"/>
            <a:ext cx="7909238" cy="1384995"/>
          </a:xfrm>
          <a:prstGeom prst="rect">
            <a:avLst/>
          </a:prstGeom>
        </p:spPr>
        <p:txBody>
          <a:bodyPr wrap="square">
            <a:spAutoFit/>
          </a:bodyPr>
          <a:lstStyle/>
          <a:p>
            <a:r>
              <a:rPr lang="en-US" sz="2400" b="0" i="0" dirty="0">
                <a:solidFill>
                  <a:schemeClr val="bg1"/>
                </a:solidFill>
                <a:effectLst/>
              </a:rPr>
              <a:t>Wonderful, Counsellor, The mighty God, The everlasting Father, The Prince of Peace. </a:t>
            </a:r>
            <a:r>
              <a:rPr lang="en-US" sz="2400" dirty="0">
                <a:solidFill>
                  <a:schemeClr val="bg1"/>
                </a:solidFill>
              </a:rPr>
              <a:t> </a:t>
            </a:r>
            <a:r>
              <a:rPr lang="en-US" sz="2400" dirty="0" err="1">
                <a:solidFill>
                  <a:schemeClr val="bg1"/>
                </a:solidFill>
              </a:rPr>
              <a:t>Saviour</a:t>
            </a:r>
            <a:r>
              <a:rPr lang="en-US" sz="2400" dirty="0">
                <a:solidFill>
                  <a:schemeClr val="bg1"/>
                </a:solidFill>
              </a:rPr>
              <a:t> and thy Redeemer, the mighty One of Jacob.</a:t>
            </a:r>
          </a:p>
          <a:p>
            <a:r>
              <a:rPr lang="en-US" sz="1200" dirty="0">
                <a:solidFill>
                  <a:schemeClr val="bg1"/>
                </a:solidFill>
              </a:rPr>
              <a:t>Isaiah 9:6; Isaiah 49:26</a:t>
            </a:r>
          </a:p>
        </p:txBody>
      </p:sp>
      <p:sp>
        <p:nvSpPr>
          <p:cNvPr id="19" name="Right Arrow 18"/>
          <p:cNvSpPr/>
          <p:nvPr/>
        </p:nvSpPr>
        <p:spPr>
          <a:xfrm>
            <a:off x="1989793" y="5865680"/>
            <a:ext cx="2171700" cy="4364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6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0-#ppt_w/2"/>
                                          </p:val>
                                        </p:tav>
                                        <p:tav tm="100000">
                                          <p:val>
                                            <p:strVal val="#ppt_x"/>
                                          </p:val>
                                        </p:tav>
                                      </p:tavLst>
                                    </p:anim>
                                    <p:anim calcmode="lin" valueType="num">
                                      <p:cBhvr additive="base">
                                        <p:cTn id="18" dur="75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0-#ppt_w/2"/>
                                          </p:val>
                                        </p:tav>
                                        <p:tav tm="100000">
                                          <p:val>
                                            <p:strVal val="#ppt_x"/>
                                          </p:val>
                                        </p:tav>
                                      </p:tavLst>
                                    </p:anim>
                                    <p:anim calcmode="lin" valueType="num">
                                      <p:cBhvr additive="base">
                                        <p:cTn id="22" dur="75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0-#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750" fill="hold"/>
                                        <p:tgtEl>
                                          <p:spTgt spid="11"/>
                                        </p:tgtEl>
                                        <p:attrNameLst>
                                          <p:attrName>ppt_x</p:attrName>
                                        </p:attrNameLst>
                                      </p:cBhvr>
                                      <p:tavLst>
                                        <p:tav tm="0">
                                          <p:val>
                                            <p:strVal val="0-#ppt_w/2"/>
                                          </p:val>
                                        </p:tav>
                                        <p:tav tm="100000">
                                          <p:val>
                                            <p:strVal val="#ppt_x"/>
                                          </p:val>
                                        </p:tav>
                                      </p:tavLst>
                                    </p:anim>
                                    <p:anim calcmode="lin" valueType="num">
                                      <p:cBhvr additive="base">
                                        <p:cTn id="32" dur="75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0-#ppt_w/2"/>
                                          </p:val>
                                        </p:tav>
                                        <p:tav tm="100000">
                                          <p:val>
                                            <p:strVal val="#ppt_x"/>
                                          </p:val>
                                        </p:tav>
                                      </p:tavLst>
                                    </p:anim>
                                    <p:anim calcmode="lin" valueType="num">
                                      <p:cBhvr additive="base">
                                        <p:cTn id="36" dur="75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0-#ppt_w/2"/>
                                          </p:val>
                                        </p:tav>
                                        <p:tav tm="100000">
                                          <p:val>
                                            <p:strVal val="#ppt_x"/>
                                          </p:val>
                                        </p:tav>
                                      </p:tavLst>
                                    </p:anim>
                                    <p:anim calcmode="lin" valueType="num">
                                      <p:cBhvr additive="base">
                                        <p:cTn id="40"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750" fill="hold"/>
                                        <p:tgtEl>
                                          <p:spTgt spid="19"/>
                                        </p:tgtEl>
                                        <p:attrNameLst>
                                          <p:attrName>ppt_x</p:attrName>
                                        </p:attrNameLst>
                                      </p:cBhvr>
                                      <p:tavLst>
                                        <p:tav tm="0">
                                          <p:val>
                                            <p:strVal val="0-#ppt_w/2"/>
                                          </p:val>
                                        </p:tav>
                                        <p:tav tm="100000">
                                          <p:val>
                                            <p:strVal val="#ppt_x"/>
                                          </p:val>
                                        </p:tav>
                                      </p:tavLst>
                                    </p:anim>
                                    <p:anim calcmode="lin" valueType="num">
                                      <p:cBhvr additive="base">
                                        <p:cTn id="46" dur="75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750" fill="hold"/>
                                        <p:tgtEl>
                                          <p:spTgt spid="12"/>
                                        </p:tgtEl>
                                        <p:attrNameLst>
                                          <p:attrName>ppt_x</p:attrName>
                                        </p:attrNameLst>
                                      </p:cBhvr>
                                      <p:tavLst>
                                        <p:tav tm="0">
                                          <p:val>
                                            <p:strVal val="0-#ppt_w/2"/>
                                          </p:val>
                                        </p:tav>
                                        <p:tav tm="100000">
                                          <p:val>
                                            <p:strVal val="#ppt_x"/>
                                          </p:val>
                                        </p:tav>
                                      </p:tavLst>
                                    </p:anim>
                                    <p:anim calcmode="lin" valueType="num">
                                      <p:cBhvr additive="base">
                                        <p:cTn id="50"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3" grpId="0" animBg="1"/>
      <p:bldP spid="14" grpId="0"/>
      <p:bldP spid="11" grpId="0"/>
      <p:bldP spid="16" grpId="0" animBg="1"/>
      <p:bldP spid="17" grpId="0"/>
      <p:bldP spid="12"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LORD God</a:t>
            </a:r>
          </a:p>
        </p:txBody>
      </p:sp>
      <p:sp>
        <p:nvSpPr>
          <p:cNvPr id="12" name="Rectangle 11"/>
          <p:cNvSpPr/>
          <p:nvPr/>
        </p:nvSpPr>
        <p:spPr>
          <a:xfrm>
            <a:off x="457196" y="1491480"/>
            <a:ext cx="4384968" cy="1938992"/>
          </a:xfrm>
          <a:prstGeom prst="rect">
            <a:avLst/>
          </a:prstGeom>
        </p:spPr>
        <p:txBody>
          <a:bodyPr wrap="square">
            <a:spAutoFit/>
          </a:bodyPr>
          <a:lstStyle/>
          <a:p>
            <a:r>
              <a:rPr lang="en-US" sz="2400" dirty="0">
                <a:solidFill>
                  <a:schemeClr val="bg1"/>
                </a:solidFill>
              </a:rPr>
              <a:t>This title implies supreme authority and that “when the word [</a:t>
            </a:r>
            <a:r>
              <a:rPr lang="en-US" sz="2400" i="1" dirty="0">
                <a:solidFill>
                  <a:schemeClr val="bg1"/>
                </a:solidFill>
              </a:rPr>
              <a:t>LORD</a:t>
            </a:r>
            <a:r>
              <a:rPr lang="en-US" sz="2400" dirty="0">
                <a:solidFill>
                  <a:schemeClr val="bg1"/>
                </a:solidFill>
              </a:rPr>
              <a:t>] appears in the Old Testament, it [usually] means Jehovah” </a:t>
            </a:r>
            <a:endParaRPr lang="en-US" sz="1200" dirty="0">
              <a:solidFill>
                <a:schemeClr val="bg1"/>
              </a:solidFill>
            </a:endParaRPr>
          </a:p>
        </p:txBody>
      </p:sp>
      <p:pic>
        <p:nvPicPr>
          <p:cNvPr id="10242" name="Picture 2" descr="http://www.historicsaintpatrick.org/wp-content/uploads/2014/09/Bible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275" y="1761817"/>
            <a:ext cx="5486332" cy="3730414"/>
          </a:xfrm>
          <a:prstGeom prst="rect">
            <a:avLst/>
          </a:prstGeom>
          <a:noFill/>
          <a:extLst>
            <a:ext uri="{909E8E84-426E-40DD-AFC4-6F175D3DCCD1}">
              <a14:hiddenFill xmlns:a14="http://schemas.microsoft.com/office/drawing/2010/main">
                <a:solidFill>
                  <a:srgbClr val="FFFFFF"/>
                </a:solidFill>
              </a14:hiddenFill>
            </a:ext>
          </a:extLst>
        </p:spPr>
      </p:pic>
      <p:sp>
        <p:nvSpPr>
          <p:cNvPr id="4" name="Donut 3"/>
          <p:cNvSpPr/>
          <p:nvPr/>
        </p:nvSpPr>
        <p:spPr>
          <a:xfrm>
            <a:off x="6272011" y="3335628"/>
            <a:ext cx="1622738" cy="1468192"/>
          </a:xfrm>
          <a:prstGeom prst="donut">
            <a:avLst>
              <a:gd name="adj" fmla="val 64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44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
            <a:ext cx="12192000" cy="1200329"/>
          </a:xfrm>
          <a:prstGeom prst="rect">
            <a:avLst/>
          </a:prstGeom>
          <a:noFill/>
        </p:spPr>
        <p:txBody>
          <a:bodyPr wrap="square" rtlCol="0">
            <a:spAutoFit/>
          </a:bodyPr>
          <a:lstStyle/>
          <a:p>
            <a:pPr algn="ctr"/>
            <a:r>
              <a:rPr lang="en-US" sz="7200" dirty="0">
                <a:solidFill>
                  <a:schemeClr val="bg1"/>
                </a:solidFill>
                <a:latin typeface="Old English Text MT" panose="03040902040508030806" pitchFamily="66" charset="0"/>
              </a:rPr>
              <a:t>Reading the Bible</a:t>
            </a:r>
          </a:p>
        </p:txBody>
      </p:sp>
      <p:sp>
        <p:nvSpPr>
          <p:cNvPr id="12" name="Rectangle 11"/>
          <p:cNvSpPr/>
          <p:nvPr/>
        </p:nvSpPr>
        <p:spPr>
          <a:xfrm>
            <a:off x="457196" y="1491480"/>
            <a:ext cx="2698128" cy="830997"/>
          </a:xfrm>
          <a:prstGeom prst="rect">
            <a:avLst/>
          </a:prstGeom>
        </p:spPr>
        <p:txBody>
          <a:bodyPr wrap="square">
            <a:spAutoFit/>
          </a:bodyPr>
          <a:lstStyle/>
          <a:p>
            <a:r>
              <a:rPr lang="en-US" sz="2400" dirty="0">
                <a:solidFill>
                  <a:schemeClr val="bg1"/>
                </a:solidFill>
              </a:rPr>
              <a:t>Set a time every day to read the Bible</a:t>
            </a:r>
            <a:endParaRPr lang="en-US" sz="1200" dirty="0">
              <a:solidFill>
                <a:schemeClr val="bg1"/>
              </a:solidFill>
            </a:endParaRPr>
          </a:p>
        </p:txBody>
      </p:sp>
      <p:pic>
        <p:nvPicPr>
          <p:cNvPr id="11266" name="Picture 2" descr="http://www.praise-and-worship.com/images/dusty-bib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917" y="1200328"/>
            <a:ext cx="38100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pblog.universalmind.com/wp-content/uploads/2013/08/rise-alarm-clock-app-1.jpg"/>
          <p:cNvPicPr>
            <a:picLocks noChangeAspect="1" noChangeArrowheads="1"/>
          </p:cNvPicPr>
          <p:nvPr/>
        </p:nvPicPr>
        <p:blipFill rotWithShape="1">
          <a:blip r:embed="rId4">
            <a:extLst>
              <a:ext uri="{28A0092B-C50C-407E-A947-70E740481C1C}">
                <a14:useLocalDpi xmlns:a14="http://schemas.microsoft.com/office/drawing/2010/main" val="0"/>
              </a:ext>
            </a:extLst>
          </a:blip>
          <a:srcRect l="39400" t="-1410" r="18891" b="-1"/>
          <a:stretch/>
        </p:blipFill>
        <p:spPr bwMode="auto">
          <a:xfrm>
            <a:off x="1462633" y="2348287"/>
            <a:ext cx="3290757" cy="31190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26293" y="4412838"/>
            <a:ext cx="3447249" cy="1569660"/>
          </a:xfrm>
          <a:prstGeom prst="rect">
            <a:avLst/>
          </a:prstGeom>
        </p:spPr>
        <p:txBody>
          <a:bodyPr wrap="square">
            <a:spAutoFit/>
          </a:bodyPr>
          <a:lstStyle/>
          <a:p>
            <a:r>
              <a:rPr lang="en-US" sz="2400" dirty="0">
                <a:solidFill>
                  <a:schemeClr val="bg1"/>
                </a:solidFill>
              </a:rPr>
              <a:t>Start by reading Moses 1 which is part of Joseph Smith’s translation of the book of Genesis </a:t>
            </a:r>
          </a:p>
        </p:txBody>
      </p:sp>
      <p:pic>
        <p:nvPicPr>
          <p:cNvPr id="11270" name="Picture 6" descr="http://askgramps.org/files/2013/03/Pearl-of-Great-Pri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4917" y="3883325"/>
            <a:ext cx="1920814" cy="284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2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fade">
                                      <p:cBhvr>
                                        <p:cTn id="18"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2119</Words>
  <Application>Microsoft Office PowerPoint</Application>
  <PresentationFormat>Widescreen</PresentationFormat>
  <Paragraphs>140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Old English Text MT</vt:lpstr>
      <vt:lpstr>Colonna MT</vt:lpstr>
      <vt:lpstr>Comic Sans MS</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20</cp:revision>
  <dcterms:created xsi:type="dcterms:W3CDTF">2015-05-11T14:25:31Z</dcterms:created>
  <dcterms:modified xsi:type="dcterms:W3CDTF">2020-11-08T16:43:39Z</dcterms:modified>
</cp:coreProperties>
</file>