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2" r:id="rId5"/>
    <p:sldId id="264" r:id="rId6"/>
    <p:sldId id="265" r:id="rId7"/>
    <p:sldId id="266" r:id="rId8"/>
    <p:sldId id="267" r:id="rId9"/>
    <p:sldId id="268" r:id="rId10"/>
    <p:sldId id="269" r:id="rId11"/>
    <p:sldId id="270" r:id="rId12"/>
    <p:sldId id="271" r:id="rId13"/>
    <p:sldId id="273" r:id="rId14"/>
    <p:sldId id="279" r:id="rId15"/>
    <p:sldId id="274" r:id="rId16"/>
    <p:sldId id="275" r:id="rId17"/>
    <p:sldId id="277" r:id="rId18"/>
    <p:sldId id="276" r:id="rId19"/>
    <p:sldId id="280" r:id="rId20"/>
    <p:sldId id="278" r:id="rId21"/>
    <p:sldId id="257" r:id="rId22"/>
    <p:sldId id="281" r:id="rId23"/>
    <p:sldId id="261" r:id="rId24"/>
    <p:sldId id="263" r:id="rId25"/>
    <p:sldId id="272" r:id="rId26"/>
  </p:sldIdLst>
  <p:sldSz cx="12192000" cy="6858000"/>
  <p:notesSz cx="6858000" cy="9144000"/>
  <p:embeddedFontLst>
    <p:embeddedFont>
      <p:font typeface="AR BLANCA" panose="02000000000000000000" pitchFamily="2"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olonna MT" panose="04020805060202030203" pitchFamily="82" charset="0"/>
      <p:regular r:id="rId34"/>
    </p:embeddedFont>
    <p:embeddedFont>
      <p:font typeface="Palatino" pitchFamily="2"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760A59-7DBB-41DF-AC59-EE5BA71F057C}"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116494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760A59-7DBB-41DF-AC59-EE5BA71F057C}"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35435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760A59-7DBB-41DF-AC59-EE5BA71F057C}"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46946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760A59-7DBB-41DF-AC59-EE5BA71F057C}"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379327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760A59-7DBB-41DF-AC59-EE5BA71F057C}"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327045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760A59-7DBB-41DF-AC59-EE5BA71F057C}"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11643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760A59-7DBB-41DF-AC59-EE5BA71F057C}"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200638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760A59-7DBB-41DF-AC59-EE5BA71F057C}"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226587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60A59-7DBB-41DF-AC59-EE5BA71F057C}"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1443254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760A59-7DBB-41DF-AC59-EE5BA71F057C}"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298710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760A59-7DBB-41DF-AC59-EE5BA71F057C}"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3180477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60A59-7DBB-41DF-AC59-EE5BA71F057C}"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9FCB2-90F9-46E4-ABEF-327849067BF0}" type="slidenum">
              <a:rPr lang="en-US" smtClean="0"/>
              <a:t>‹#›</a:t>
            </a:fld>
            <a:endParaRPr lang="en-US"/>
          </a:p>
        </p:txBody>
      </p:sp>
    </p:spTree>
    <p:extLst>
      <p:ext uri="{BB962C8B-B14F-4D97-AF65-F5344CB8AC3E}">
        <p14:creationId xmlns:p14="http://schemas.microsoft.com/office/powerpoint/2010/main" val="265915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55C682-3573-46C8-A613-A09258C76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A1A4BE1-7DF8-46BC-86F6-DD917B75D41E}"/>
              </a:ext>
            </a:extLst>
          </p:cNvPr>
          <p:cNvSpPr txBox="1"/>
          <p:nvPr/>
        </p:nvSpPr>
        <p:spPr>
          <a:xfrm>
            <a:off x="67378" y="34930"/>
            <a:ext cx="1164657" cy="369332"/>
          </a:xfrm>
          <a:prstGeom prst="rect">
            <a:avLst/>
          </a:prstGeom>
          <a:solidFill>
            <a:srgbClr val="7030A0"/>
          </a:solidFill>
        </p:spPr>
        <p:txBody>
          <a:bodyPr wrap="square" rtlCol="0">
            <a:spAutoFit/>
          </a:bodyPr>
          <a:lstStyle/>
          <a:p>
            <a:r>
              <a:rPr lang="en-US" dirty="0">
                <a:solidFill>
                  <a:schemeClr val="bg1"/>
                </a:solidFill>
              </a:rPr>
              <a:t>Lesson 10</a:t>
            </a:r>
          </a:p>
        </p:txBody>
      </p:sp>
    </p:spTree>
    <p:extLst>
      <p:ext uri="{BB962C8B-B14F-4D97-AF65-F5344CB8AC3E}">
        <p14:creationId xmlns:p14="http://schemas.microsoft.com/office/powerpoint/2010/main" val="291637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Third Period</a:t>
            </a:r>
            <a:endParaRPr lang="en-US" sz="4000" dirty="0">
              <a:solidFill>
                <a:schemeClr val="bg1"/>
              </a:solidFill>
              <a:latin typeface="AR BLANCA" panose="02000000000000000000" pitchFamily="2" charset="0"/>
            </a:endParaRPr>
          </a:p>
        </p:txBody>
      </p:sp>
      <p:sp>
        <p:nvSpPr>
          <p:cNvPr id="12" name="Rectangle 11"/>
          <p:cNvSpPr/>
          <p:nvPr/>
        </p:nvSpPr>
        <p:spPr>
          <a:xfrm>
            <a:off x="-1" y="6457890"/>
            <a:ext cx="6011501" cy="400110"/>
          </a:xfrm>
          <a:prstGeom prst="rect">
            <a:avLst/>
          </a:prstGeom>
        </p:spPr>
        <p:txBody>
          <a:bodyPr wrap="square">
            <a:spAutoFit/>
          </a:bodyPr>
          <a:lstStyle/>
          <a:p>
            <a:r>
              <a:rPr lang="en-US" sz="2000" dirty="0">
                <a:solidFill>
                  <a:schemeClr val="bg1"/>
                </a:solidFill>
              </a:rPr>
              <a:t>Moses 2:11-12, Genesis 1:11-12, Abraham 4:11-12</a:t>
            </a:r>
            <a:endParaRPr lang="en-US" sz="1200" dirty="0">
              <a:solidFill>
                <a:schemeClr val="bg1"/>
              </a:solidFill>
            </a:endParaRPr>
          </a:p>
        </p:txBody>
      </p:sp>
      <p:sp>
        <p:nvSpPr>
          <p:cNvPr id="5" name="Rectangle 4"/>
          <p:cNvSpPr/>
          <p:nvPr/>
        </p:nvSpPr>
        <p:spPr>
          <a:xfrm>
            <a:off x="3780902" y="844855"/>
            <a:ext cx="7698893" cy="369332"/>
          </a:xfrm>
          <a:prstGeom prst="rect">
            <a:avLst/>
          </a:prstGeom>
        </p:spPr>
        <p:txBody>
          <a:bodyPr wrap="square">
            <a:spAutoFit/>
          </a:bodyPr>
          <a:lstStyle/>
          <a:p>
            <a:r>
              <a:rPr lang="en-US" dirty="0">
                <a:solidFill>
                  <a:schemeClr val="bg1"/>
                </a:solidFill>
                <a:latin typeface="Calibri" panose="020F0502020204030204" pitchFamily="34" charset="0"/>
              </a:rPr>
              <a:t>Dry land and vegetation comes forth from seeds</a:t>
            </a:r>
            <a:endParaRPr lang="en-US" sz="1200" dirty="0">
              <a:solidFill>
                <a:schemeClr val="bg1"/>
              </a:solidFill>
            </a:endParaRPr>
          </a:p>
        </p:txBody>
      </p:sp>
      <p:sp>
        <p:nvSpPr>
          <p:cNvPr id="13" name="Rectangle 12"/>
          <p:cNvSpPr/>
          <p:nvPr/>
        </p:nvSpPr>
        <p:spPr>
          <a:xfrm>
            <a:off x="327434" y="1394351"/>
            <a:ext cx="3933730" cy="1384995"/>
          </a:xfrm>
          <a:prstGeom prst="rect">
            <a:avLst/>
          </a:prstGeom>
        </p:spPr>
        <p:txBody>
          <a:bodyPr wrap="square">
            <a:spAutoFit/>
          </a:bodyPr>
          <a:lstStyle/>
          <a:p>
            <a:r>
              <a:rPr lang="en-US" dirty="0">
                <a:solidFill>
                  <a:schemeClr val="bg1"/>
                </a:solidFill>
                <a:latin typeface="Calibri" panose="020F0502020204030204" pitchFamily="34" charset="0"/>
              </a:rPr>
              <a:t>“In period three, plant life began. The earth was organized to bring forth grass, herbs, trees, and vegetation—each growing from its own seed.”</a:t>
            </a:r>
          </a:p>
          <a:p>
            <a:r>
              <a:rPr lang="en-US" sz="1200" dirty="0">
                <a:solidFill>
                  <a:schemeClr val="bg1"/>
                </a:solidFill>
                <a:latin typeface="Calibri" panose="020F0502020204030204" pitchFamily="34" charset="0"/>
              </a:rPr>
              <a:t>Elder Russell M. Nelson</a:t>
            </a:r>
          </a:p>
        </p:txBody>
      </p:sp>
      <p:sp>
        <p:nvSpPr>
          <p:cNvPr id="2" name="Rectangle 1"/>
          <p:cNvSpPr/>
          <p:nvPr/>
        </p:nvSpPr>
        <p:spPr>
          <a:xfrm>
            <a:off x="7779448" y="4185678"/>
            <a:ext cx="4019740" cy="1384995"/>
          </a:xfrm>
          <a:prstGeom prst="rect">
            <a:avLst/>
          </a:prstGeom>
        </p:spPr>
        <p:txBody>
          <a:bodyPr wrap="square">
            <a:spAutoFit/>
          </a:bodyPr>
          <a:lstStyle/>
          <a:p>
            <a:r>
              <a:rPr lang="en-US" dirty="0">
                <a:solidFill>
                  <a:schemeClr val="bg1"/>
                </a:solidFill>
                <a:latin typeface="Calibri" panose="020F0502020204030204" pitchFamily="34" charset="0"/>
              </a:rPr>
              <a:t>“Each form of life was destined to bring forth after its own kind so that it would be perpetuated in the earth and avoid confusion.</a:t>
            </a:r>
            <a:r>
              <a:rPr lang="en-US" sz="1200" dirty="0">
                <a:solidFill>
                  <a:schemeClr val="bg1"/>
                </a:solidFill>
                <a:latin typeface="Calibri" panose="020F0502020204030204" pitchFamily="34" charset="0"/>
              </a:rPr>
              <a:t>”</a:t>
            </a:r>
          </a:p>
          <a:p>
            <a:r>
              <a:rPr lang="en-US" sz="1200" dirty="0">
                <a:solidFill>
                  <a:schemeClr val="bg1"/>
                </a:solidFill>
                <a:latin typeface="Calibri" panose="020F0502020204030204" pitchFamily="34" charset="0"/>
              </a:rPr>
              <a:t>Mark E. Petersen</a:t>
            </a:r>
            <a:endParaRPr lang="en-US" dirty="0">
              <a:solidFill>
                <a:schemeClr val="bg1"/>
              </a:solidFill>
              <a:latin typeface="Calibri" panose="020F0502020204030204" pitchFamily="34" charset="0"/>
            </a:endParaRPr>
          </a:p>
        </p:txBody>
      </p:sp>
      <p:pic>
        <p:nvPicPr>
          <p:cNvPr id="3078" name="Picture 6" descr="http://santarosa.ifas.ufl.edu/images/mistleto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362" y="1350053"/>
            <a:ext cx="2581275" cy="3429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0844F53-7A74-4933-8B17-700AF861E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56" y="119896"/>
            <a:ext cx="875433" cy="1094291"/>
          </a:xfrm>
          <a:prstGeom prst="rect">
            <a:avLst/>
          </a:prstGeom>
        </p:spPr>
      </p:pic>
      <p:pic>
        <p:nvPicPr>
          <p:cNvPr id="7" name="Picture 6">
            <a:extLst>
              <a:ext uri="{FF2B5EF4-FFF2-40B4-BE49-F238E27FC236}">
                <a16:creationId xmlns:a16="http://schemas.microsoft.com/office/drawing/2014/main" id="{D63D7A2F-E441-4781-AE33-E272F9FD91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8556" y="5190458"/>
            <a:ext cx="1038746" cy="1384995"/>
          </a:xfrm>
          <a:prstGeom prst="rect">
            <a:avLst/>
          </a:prstGeom>
        </p:spPr>
      </p:pic>
    </p:spTree>
    <p:extLst>
      <p:ext uri="{BB962C8B-B14F-4D97-AF65-F5344CB8AC3E}">
        <p14:creationId xmlns:p14="http://schemas.microsoft.com/office/powerpoint/2010/main" val="16739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Fourth Period</a:t>
            </a:r>
            <a:endParaRPr lang="en-US" sz="4000" dirty="0">
              <a:solidFill>
                <a:schemeClr val="bg1"/>
              </a:solidFill>
              <a:latin typeface="AR BLANCA" panose="02000000000000000000" pitchFamily="2" charset="0"/>
            </a:endParaRPr>
          </a:p>
        </p:txBody>
      </p:sp>
      <p:sp>
        <p:nvSpPr>
          <p:cNvPr id="12" name="Rectangle 11"/>
          <p:cNvSpPr/>
          <p:nvPr/>
        </p:nvSpPr>
        <p:spPr>
          <a:xfrm>
            <a:off x="-1" y="6457890"/>
            <a:ext cx="6011501" cy="400110"/>
          </a:xfrm>
          <a:prstGeom prst="rect">
            <a:avLst/>
          </a:prstGeom>
        </p:spPr>
        <p:txBody>
          <a:bodyPr wrap="square">
            <a:spAutoFit/>
          </a:bodyPr>
          <a:lstStyle/>
          <a:p>
            <a:r>
              <a:rPr lang="de-DE" sz="2000" dirty="0">
                <a:solidFill>
                  <a:schemeClr val="bg1"/>
                </a:solidFill>
              </a:rPr>
              <a:t>Moses 2:14-19; Gen. 1:14–19; Abr. 4:14–19.</a:t>
            </a:r>
            <a:endParaRPr lang="en-US" sz="1200" dirty="0">
              <a:solidFill>
                <a:schemeClr val="bg1"/>
              </a:solidFill>
            </a:endParaRPr>
          </a:p>
        </p:txBody>
      </p:sp>
      <p:sp>
        <p:nvSpPr>
          <p:cNvPr id="5" name="Rectangle 4"/>
          <p:cNvSpPr/>
          <p:nvPr/>
        </p:nvSpPr>
        <p:spPr>
          <a:xfrm>
            <a:off x="2712593" y="817629"/>
            <a:ext cx="7698893" cy="646331"/>
          </a:xfrm>
          <a:prstGeom prst="rect">
            <a:avLst/>
          </a:prstGeom>
        </p:spPr>
        <p:txBody>
          <a:bodyPr wrap="square">
            <a:spAutoFit/>
          </a:bodyPr>
          <a:lstStyle/>
          <a:p>
            <a:pPr algn="ctr"/>
            <a:r>
              <a:rPr lang="en-US" dirty="0">
                <a:solidFill>
                  <a:schemeClr val="bg1"/>
                </a:solidFill>
                <a:latin typeface="Calibri" panose="020F0502020204030204" pitchFamily="34" charset="0"/>
              </a:rPr>
              <a:t>The light is organized for seasons, days, and years. The sun, moon, and stars assume relationship to the earth</a:t>
            </a:r>
            <a:endParaRPr lang="en-US" sz="1200" dirty="0">
              <a:solidFill>
                <a:schemeClr val="bg1"/>
              </a:solidFill>
            </a:endParaRPr>
          </a:p>
        </p:txBody>
      </p:sp>
      <p:sp>
        <p:nvSpPr>
          <p:cNvPr id="13" name="Rectangle 12"/>
          <p:cNvSpPr/>
          <p:nvPr/>
        </p:nvSpPr>
        <p:spPr>
          <a:xfrm>
            <a:off x="363648" y="1551041"/>
            <a:ext cx="3933730" cy="3785652"/>
          </a:xfrm>
          <a:prstGeom prst="rect">
            <a:avLst/>
          </a:prstGeom>
        </p:spPr>
        <p:txBody>
          <a:bodyPr wrap="square">
            <a:spAutoFit/>
          </a:bodyPr>
          <a:lstStyle/>
          <a:p>
            <a:r>
              <a:rPr lang="en-US" dirty="0">
                <a:solidFill>
                  <a:schemeClr val="bg1"/>
                </a:solidFill>
                <a:latin typeface="Calibri" panose="020F0502020204030204" pitchFamily="34" charset="0"/>
              </a:rPr>
              <a:t> ”Lights in the expanse of the heaven were organized so there could be seasons and other means of measuring time.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During this period, the sun, the moon, the stars, and the earth were placed in proper relationship to one another.</a:t>
            </a:r>
            <a:r>
              <a:rPr lang="en-US" baseline="30000" dirty="0">
                <a:solidFill>
                  <a:schemeClr val="bg1"/>
                </a:solidFill>
                <a:latin typeface="Calibri" panose="020F0502020204030204" pitchFamily="34" charset="0"/>
              </a:rPr>
              <a:t>  </a:t>
            </a:r>
          </a:p>
          <a:p>
            <a:endParaRPr lang="en-US" baseline="30000"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sun, with its vast stores of hydrogen, was to serve as a giant furnace to provide light and heat for the earth and life upon it.”</a:t>
            </a:r>
            <a:r>
              <a:rPr lang="en-US" baseline="30000" dirty="0">
                <a:solidFill>
                  <a:schemeClr val="bg1"/>
                </a:solidFill>
                <a:latin typeface="Calibri" panose="020F0502020204030204" pitchFamily="34" charset="0"/>
              </a:rPr>
              <a:t> </a:t>
            </a:r>
          </a:p>
          <a:p>
            <a:r>
              <a:rPr lang="en-US" sz="1200" dirty="0">
                <a:solidFill>
                  <a:schemeClr val="bg1"/>
                </a:solidFill>
                <a:latin typeface="Calibri" panose="020F0502020204030204" pitchFamily="34" charset="0"/>
              </a:rPr>
              <a:t>Elder Russell M. Nelson</a:t>
            </a:r>
          </a:p>
        </p:txBody>
      </p:sp>
      <p:pic>
        <p:nvPicPr>
          <p:cNvPr id="4102" name="Picture 6" descr="https://encrypted-tbn1.gstatic.com/images?q=tbn:ANd9GcTenDKlfU0BNSu89tJA-07GDoephMssZuQPShbOydSsPD80r3LM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289" y="2135850"/>
            <a:ext cx="5887850" cy="329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68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Fifth Period</a:t>
            </a:r>
            <a:endParaRPr lang="en-US" sz="4000" dirty="0">
              <a:solidFill>
                <a:schemeClr val="bg1"/>
              </a:solidFill>
              <a:latin typeface="AR BLANCA" panose="02000000000000000000" pitchFamily="2" charset="0"/>
            </a:endParaRPr>
          </a:p>
        </p:txBody>
      </p:sp>
      <p:sp>
        <p:nvSpPr>
          <p:cNvPr id="12" name="Rectangle 11"/>
          <p:cNvSpPr/>
          <p:nvPr/>
        </p:nvSpPr>
        <p:spPr>
          <a:xfrm>
            <a:off x="-1" y="6457890"/>
            <a:ext cx="6011501" cy="400110"/>
          </a:xfrm>
          <a:prstGeom prst="rect">
            <a:avLst/>
          </a:prstGeom>
        </p:spPr>
        <p:txBody>
          <a:bodyPr wrap="square">
            <a:spAutoFit/>
          </a:bodyPr>
          <a:lstStyle/>
          <a:p>
            <a:r>
              <a:rPr lang="de-DE" sz="2000" dirty="0">
                <a:solidFill>
                  <a:schemeClr val="bg1"/>
                </a:solidFill>
              </a:rPr>
              <a:t>Moses 2:20-23; Gen. 1:20-23; Abr. 4:20-25.</a:t>
            </a:r>
            <a:endParaRPr lang="en-US" sz="1200" dirty="0">
              <a:solidFill>
                <a:schemeClr val="bg1"/>
              </a:solidFill>
            </a:endParaRPr>
          </a:p>
        </p:txBody>
      </p:sp>
      <p:sp>
        <p:nvSpPr>
          <p:cNvPr id="5" name="Rectangle 4"/>
          <p:cNvSpPr/>
          <p:nvPr/>
        </p:nvSpPr>
        <p:spPr>
          <a:xfrm>
            <a:off x="2712593" y="817629"/>
            <a:ext cx="7698893" cy="369332"/>
          </a:xfrm>
          <a:prstGeom prst="rect">
            <a:avLst/>
          </a:prstGeom>
        </p:spPr>
        <p:txBody>
          <a:bodyPr wrap="square">
            <a:spAutoFit/>
          </a:bodyPr>
          <a:lstStyle/>
          <a:p>
            <a:pPr algn="ctr"/>
            <a:r>
              <a:rPr lang="en-US" dirty="0">
                <a:solidFill>
                  <a:schemeClr val="bg1"/>
                </a:solidFill>
                <a:latin typeface="Calibri" panose="020F0502020204030204" pitchFamily="34" charset="0"/>
              </a:rPr>
              <a:t>“Every Living Creature—Be fruitful and multiply”</a:t>
            </a:r>
            <a:endParaRPr lang="en-US" sz="1200" dirty="0">
              <a:solidFill>
                <a:schemeClr val="bg1"/>
              </a:solidFill>
            </a:endParaRPr>
          </a:p>
        </p:txBody>
      </p:sp>
      <p:sp>
        <p:nvSpPr>
          <p:cNvPr id="13" name="Rectangle 12"/>
          <p:cNvSpPr/>
          <p:nvPr/>
        </p:nvSpPr>
        <p:spPr>
          <a:xfrm>
            <a:off x="363648" y="1551041"/>
            <a:ext cx="3933730" cy="1846659"/>
          </a:xfrm>
          <a:prstGeom prst="rect">
            <a:avLst/>
          </a:prstGeom>
        </p:spPr>
        <p:txBody>
          <a:bodyPr wrap="square">
            <a:spAutoFit/>
          </a:bodyPr>
          <a:lstStyle/>
          <a:p>
            <a:r>
              <a:rPr lang="en-US" dirty="0">
                <a:solidFill>
                  <a:schemeClr val="bg1"/>
                </a:solidFill>
                <a:latin typeface="Calibri" panose="020F0502020204030204" pitchFamily="34" charset="0"/>
              </a:rPr>
              <a:t>“Fish, fowl, and “every living creature” were added.</a:t>
            </a:r>
            <a:r>
              <a:rPr lang="en-US" baseline="30000" dirty="0">
                <a:solidFill>
                  <a:schemeClr val="bg1"/>
                </a:solidFill>
                <a:latin typeface="Calibri" panose="020F0502020204030204" pitchFamily="34" charset="0"/>
              </a:rPr>
              <a:t> </a:t>
            </a:r>
          </a:p>
          <a:p>
            <a:endParaRPr lang="en-US" baseline="30000"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were made fruitful and able to multiply—in the sea and on the earth—each after its own kind.”</a:t>
            </a:r>
          </a:p>
          <a:p>
            <a:r>
              <a:rPr lang="en-US" sz="1200" dirty="0">
                <a:solidFill>
                  <a:schemeClr val="bg1"/>
                </a:solidFill>
                <a:latin typeface="Calibri" panose="020F0502020204030204" pitchFamily="34" charset="0"/>
              </a:rPr>
              <a:t>Elder Russell M. Nelson</a:t>
            </a:r>
          </a:p>
        </p:txBody>
      </p:sp>
      <p:sp>
        <p:nvSpPr>
          <p:cNvPr id="8" name="Rectangle 7"/>
          <p:cNvSpPr/>
          <p:nvPr/>
        </p:nvSpPr>
        <p:spPr>
          <a:xfrm>
            <a:off x="6705275" y="2936175"/>
            <a:ext cx="5420972" cy="1508105"/>
          </a:xfrm>
          <a:prstGeom prst="rect">
            <a:avLst/>
          </a:prstGeom>
        </p:spPr>
        <p:txBody>
          <a:bodyPr wrap="square">
            <a:spAutoFit/>
          </a:bodyPr>
          <a:lstStyle/>
          <a:p>
            <a:r>
              <a:rPr lang="en-US" sz="2000" dirty="0">
                <a:solidFill>
                  <a:schemeClr val="bg1"/>
                </a:solidFill>
                <a:latin typeface="Calibri" panose="020F0502020204030204" pitchFamily="34" charset="0"/>
              </a:rPr>
              <a:t>It’s own kind</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There was no provision for evolvement or change from one species to another.</a:t>
            </a:r>
          </a:p>
          <a:p>
            <a:r>
              <a:rPr lang="en-US" sz="1200" dirty="0">
                <a:solidFill>
                  <a:schemeClr val="bg1"/>
                </a:solidFill>
                <a:latin typeface="Calibri" panose="020F0502020204030204" pitchFamily="34" charset="0"/>
              </a:rPr>
              <a:t>Bruce R. McConkie</a:t>
            </a:r>
          </a:p>
        </p:txBody>
      </p:sp>
      <p:pic>
        <p:nvPicPr>
          <p:cNvPr id="5122" name="Picture 2" descr="http://www.ambwallpapers.com/wp-content/uploads/2015/02/bird-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752" y="3934088"/>
            <a:ext cx="3746626" cy="210747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daf.qld.gov.au/__data/assets/image/0016/70423/freshwater-melanotaenia-trifasciata-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026" y="1526152"/>
            <a:ext cx="2137687" cy="13039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2679" y="1319251"/>
            <a:ext cx="2705100" cy="1685925"/>
          </a:xfrm>
          <a:prstGeom prst="rect">
            <a:avLst/>
          </a:prstGeom>
        </p:spPr>
      </p:pic>
      <p:pic>
        <p:nvPicPr>
          <p:cNvPr id="5130" name="Picture 10" descr="https://encrypted-tbn2.gstatic.com/images?q=tbn:ANd9GcS5ajjybz1cHB9jk4LxXLPjajSTeUMHQ0La7qX-v96_hyKiBMf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8130" y="4518499"/>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ww.monkeys.us/wordpress/wp-content/uploads/monkeys_famil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2679" y="4755854"/>
            <a:ext cx="2871561" cy="18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09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5130"/>
                                        </p:tgtEl>
                                        <p:attrNameLst>
                                          <p:attrName>style.visibility</p:attrName>
                                        </p:attrNameLst>
                                      </p:cBhvr>
                                      <p:to>
                                        <p:strVal val="visible"/>
                                      </p:to>
                                    </p:set>
                                    <p:animEffect transition="in" filter="fade">
                                      <p:cBhvr>
                                        <p:cTn id="21" dur="500"/>
                                        <p:tgtEl>
                                          <p:spTgt spid="5130"/>
                                        </p:tgtEl>
                                      </p:cBhvr>
                                    </p:animEffect>
                                  </p:childTnLst>
                                </p:cTn>
                              </p:par>
                              <p:par>
                                <p:cTn id="22" presetID="10" presetClass="entr" presetSubtype="0" fill="hold" nodeType="withEffect">
                                  <p:stCondLst>
                                    <p:cond delay="0"/>
                                  </p:stCondLst>
                                  <p:childTnLst>
                                    <p:set>
                                      <p:cBhvr>
                                        <p:cTn id="23" dur="1" fill="hold">
                                          <p:stCondLst>
                                            <p:cond delay="0"/>
                                          </p:stCondLst>
                                        </p:cTn>
                                        <p:tgtEl>
                                          <p:spTgt spid="5132"/>
                                        </p:tgtEl>
                                        <p:attrNameLst>
                                          <p:attrName>style.visibility</p:attrName>
                                        </p:attrNameLst>
                                      </p:cBhvr>
                                      <p:to>
                                        <p:strVal val="visible"/>
                                      </p:to>
                                    </p:set>
                                    <p:animEffect transition="in" filter="fade">
                                      <p:cBhvr>
                                        <p:cTn id="24" dur="5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Sixth Period</a:t>
            </a:r>
            <a:endParaRPr lang="en-US" sz="4000" dirty="0">
              <a:solidFill>
                <a:schemeClr val="bg1"/>
              </a:solidFill>
              <a:latin typeface="AR BLANCA" panose="02000000000000000000" pitchFamily="2" charset="0"/>
            </a:endParaRPr>
          </a:p>
        </p:txBody>
      </p:sp>
      <p:sp>
        <p:nvSpPr>
          <p:cNvPr id="12" name="Rectangle 11"/>
          <p:cNvSpPr/>
          <p:nvPr/>
        </p:nvSpPr>
        <p:spPr>
          <a:xfrm>
            <a:off x="-1" y="6457890"/>
            <a:ext cx="6825344" cy="400110"/>
          </a:xfrm>
          <a:prstGeom prst="rect">
            <a:avLst/>
          </a:prstGeom>
        </p:spPr>
        <p:txBody>
          <a:bodyPr wrap="square">
            <a:spAutoFit/>
          </a:bodyPr>
          <a:lstStyle/>
          <a:p>
            <a:r>
              <a:rPr lang="de-DE" sz="2000" dirty="0">
                <a:solidFill>
                  <a:schemeClr val="bg1"/>
                </a:solidFill>
              </a:rPr>
              <a:t>Moses 2:28, Moses 6:9 ; Gen. 1:28, Gen. 5:2 ; Abr. 4:28</a:t>
            </a:r>
            <a:endParaRPr lang="en-US" sz="1200" dirty="0">
              <a:solidFill>
                <a:schemeClr val="bg1"/>
              </a:solidFill>
            </a:endParaRPr>
          </a:p>
        </p:txBody>
      </p:sp>
      <p:sp>
        <p:nvSpPr>
          <p:cNvPr id="5" name="Rectangle 4"/>
          <p:cNvSpPr/>
          <p:nvPr/>
        </p:nvSpPr>
        <p:spPr>
          <a:xfrm>
            <a:off x="2424065" y="802559"/>
            <a:ext cx="7698893" cy="830997"/>
          </a:xfrm>
          <a:prstGeom prst="rect">
            <a:avLst/>
          </a:prstGeom>
        </p:spPr>
        <p:txBody>
          <a:bodyPr wrap="square">
            <a:spAutoFit/>
          </a:bodyPr>
          <a:lstStyle/>
          <a:p>
            <a:pPr algn="ctr"/>
            <a:r>
              <a:rPr lang="en-US" dirty="0">
                <a:solidFill>
                  <a:schemeClr val="bg1"/>
                </a:solidFill>
                <a:latin typeface="Calibri" panose="020F0502020204030204" pitchFamily="34" charset="0"/>
              </a:rPr>
              <a:t>Beasts of the Earth – Man is created</a:t>
            </a:r>
          </a:p>
          <a:p>
            <a:pPr algn="ctr"/>
            <a:endParaRPr lang="en-US" sz="12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The Covenant Family</a:t>
            </a:r>
            <a:endParaRPr lang="en-US" dirty="0">
              <a:solidFill>
                <a:schemeClr val="bg1"/>
              </a:solidFill>
            </a:endParaRPr>
          </a:p>
        </p:txBody>
      </p:sp>
      <p:sp>
        <p:nvSpPr>
          <p:cNvPr id="13" name="Rectangle 12"/>
          <p:cNvSpPr/>
          <p:nvPr/>
        </p:nvSpPr>
        <p:spPr>
          <a:xfrm>
            <a:off x="420295" y="767066"/>
            <a:ext cx="3933730" cy="2954655"/>
          </a:xfrm>
          <a:prstGeom prst="rect">
            <a:avLst/>
          </a:prstGeom>
        </p:spPr>
        <p:txBody>
          <a:bodyPr wrap="square">
            <a:spAutoFit/>
          </a:bodyPr>
          <a:lstStyle/>
          <a:p>
            <a:r>
              <a:rPr lang="en-US" dirty="0">
                <a:solidFill>
                  <a:schemeClr val="bg1"/>
                </a:solidFill>
                <a:latin typeface="Calibri" panose="020F0502020204030204" pitchFamily="34" charset="0"/>
              </a:rPr>
              <a:t>“In the sixth period, creation of life continued. The beasts of the earth were made after their kind, cattle after their kind, and everything which “</a:t>
            </a:r>
            <a:r>
              <a:rPr lang="en-US" dirty="0" err="1">
                <a:solidFill>
                  <a:schemeClr val="bg1"/>
                </a:solidFill>
                <a:latin typeface="Calibri" panose="020F0502020204030204" pitchFamily="34" charset="0"/>
              </a:rPr>
              <a:t>creepeth</a:t>
            </a:r>
            <a:r>
              <a:rPr lang="en-US" dirty="0">
                <a:solidFill>
                  <a:schemeClr val="bg1"/>
                </a:solidFill>
                <a:latin typeface="Calibri" panose="020F0502020204030204" pitchFamily="34" charset="0"/>
              </a:rPr>
              <a:t> upon the earth”—again, after its own kind.</a:t>
            </a:r>
            <a:r>
              <a:rPr lang="en-US" baseline="30000" dirty="0">
                <a:solidFill>
                  <a:schemeClr val="bg1"/>
                </a:solidFill>
                <a:latin typeface="Calibri" panose="020F0502020204030204" pitchFamily="34" charset="0"/>
              </a:rPr>
              <a:t> </a:t>
            </a:r>
          </a:p>
          <a:p>
            <a:endParaRPr lang="en-US" baseline="30000"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Then the Gods counseled together and said: “Let us go down and form man in our image, after our likeness.”</a:t>
            </a:r>
          </a:p>
          <a:p>
            <a:r>
              <a:rPr lang="en-US" sz="1200" dirty="0">
                <a:solidFill>
                  <a:schemeClr val="bg1"/>
                </a:solidFill>
                <a:latin typeface="Calibri" panose="020F0502020204030204" pitchFamily="34" charset="0"/>
              </a:rPr>
              <a:t>Elder Russell M. Nelson</a:t>
            </a:r>
          </a:p>
        </p:txBody>
      </p:sp>
      <p:sp>
        <p:nvSpPr>
          <p:cNvPr id="3" name="Rectangle 2"/>
          <p:cNvSpPr/>
          <p:nvPr/>
        </p:nvSpPr>
        <p:spPr>
          <a:xfrm>
            <a:off x="5960790" y="3929466"/>
            <a:ext cx="6096000" cy="2769989"/>
          </a:xfrm>
          <a:prstGeom prst="rect">
            <a:avLst/>
          </a:prstGeom>
        </p:spPr>
        <p:txBody>
          <a:bodyPr>
            <a:spAutoFit/>
          </a:bodyPr>
          <a:lstStyle/>
          <a:p>
            <a:r>
              <a:rPr lang="en-US" dirty="0">
                <a:solidFill>
                  <a:schemeClr val="bg1"/>
                </a:solidFill>
                <a:latin typeface="Calibri" panose="020F0502020204030204" pitchFamily="34" charset="0"/>
              </a:rPr>
              <a:t>“So the Gods went down to organize man in their own image, in the image of the Gods to form they him, male and female to form they them.”</a:t>
            </a:r>
            <a:r>
              <a:rPr lang="en-US" baseline="30000" dirty="0">
                <a:solidFill>
                  <a:schemeClr val="bg1"/>
                </a:solidFill>
                <a:latin typeface="Calibri" panose="020F0502020204030204" pitchFamily="34" charset="0"/>
              </a:rPr>
              <a:t> </a:t>
            </a:r>
          </a:p>
          <a:p>
            <a:endParaRPr lang="en-US" baseline="30000" dirty="0">
              <a:solidFill>
                <a:schemeClr val="bg1"/>
              </a:solidFill>
              <a:latin typeface="Calibri" panose="020F0502020204030204" pitchFamily="34" charset="0"/>
            </a:endParaRPr>
          </a:p>
          <a:p>
            <a:r>
              <a:rPr lang="en-US" baseline="30000" dirty="0">
                <a:solidFill>
                  <a:schemeClr val="bg1"/>
                </a:solidFill>
                <a:latin typeface="Calibri" panose="020F0502020204030204" pitchFamily="34" charset="0"/>
              </a:rPr>
              <a:t> </a:t>
            </a:r>
            <a:r>
              <a:rPr lang="en-US" dirty="0">
                <a:solidFill>
                  <a:schemeClr val="bg1"/>
                </a:solidFill>
                <a:latin typeface="Calibri" panose="020F0502020204030204" pitchFamily="34" charset="0"/>
              </a:rPr>
              <a:t>Thus, Adam and Eve were formed.</a:t>
            </a:r>
            <a:r>
              <a:rPr lang="en-US" baseline="30000" dirty="0">
                <a:solidFill>
                  <a:schemeClr val="bg1"/>
                </a:solidFill>
                <a:latin typeface="Calibri" panose="020F0502020204030204" pitchFamily="34" charset="0"/>
              </a:rPr>
              <a:t>  </a:t>
            </a:r>
            <a:r>
              <a:rPr lang="en-US" dirty="0">
                <a:solidFill>
                  <a:schemeClr val="bg1"/>
                </a:solidFill>
                <a:latin typeface="Calibri" panose="020F0502020204030204" pitchFamily="34" charset="0"/>
              </a:rPr>
              <a:t>And they were blessed to “be fruitful, and multiply, and replenish the earth, and subdue it: and have dominion over the fish of the sea, and over the fowl of the air, and over every living thing that </a:t>
            </a:r>
            <a:r>
              <a:rPr lang="en-US" dirty="0" err="1">
                <a:solidFill>
                  <a:schemeClr val="bg1"/>
                </a:solidFill>
                <a:latin typeface="Calibri" panose="020F0502020204030204" pitchFamily="34" charset="0"/>
              </a:rPr>
              <a:t>moveth</a:t>
            </a:r>
            <a:r>
              <a:rPr lang="en-US" dirty="0">
                <a:solidFill>
                  <a:schemeClr val="bg1"/>
                </a:solidFill>
                <a:latin typeface="Calibri" panose="020F0502020204030204" pitchFamily="34" charset="0"/>
              </a:rPr>
              <a:t> upon the earth.”</a:t>
            </a:r>
          </a:p>
          <a:p>
            <a:r>
              <a:rPr lang="en-US" sz="1200" dirty="0">
                <a:solidFill>
                  <a:schemeClr val="bg1"/>
                </a:solidFill>
                <a:latin typeface="Calibri" panose="020F0502020204030204" pitchFamily="34" charset="0"/>
              </a:rPr>
              <a:t>Elder Russell M. Nelson</a:t>
            </a:r>
            <a:endParaRPr lang="en-US" sz="1200" dirty="0">
              <a:solidFill>
                <a:schemeClr val="bg1"/>
              </a:solidFill>
            </a:endParaRPr>
          </a:p>
        </p:txBody>
      </p:sp>
      <p:pic>
        <p:nvPicPr>
          <p:cNvPr id="6146" name="Picture 2" descr="http://www.freshfromflorida.com/content/download/17531/275089/cracker_cattle1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4" y="1393601"/>
            <a:ext cx="2897414" cy="215691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ages.hngn.com/data/images/full/21215/male-goat-odor-gets-female-goats-in-the-mood.jpg?w=6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721" y="1796517"/>
            <a:ext cx="2738321" cy="189400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lds.org/scriptures/bc/scriptures/pgp/moses/5/images/005-005-adam-and-eve-teaching-their-children-full.jpg?download=tr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371" y="4074933"/>
            <a:ext cx="3292662" cy="209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0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animEffect transition="in" filter="fade">
                                      <p:cBhvr>
                                        <p:cTn id="9" dur="500"/>
                                        <p:tgtEl>
                                          <p:spTgt spid="6148"/>
                                        </p:tgtEl>
                                      </p:cBhvr>
                                    </p:animEffect>
                                  </p:childTnLst>
                                </p:cTn>
                              </p:par>
                              <p:par>
                                <p:cTn id="10" presetID="10"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fade">
                                      <p:cBhvr>
                                        <p:cTn id="3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2" name="Rectangle 1"/>
          <p:cNvSpPr/>
          <p:nvPr/>
        </p:nvSpPr>
        <p:spPr>
          <a:xfrm>
            <a:off x="5702072" y="1917484"/>
            <a:ext cx="5804128" cy="4154984"/>
          </a:xfrm>
          <a:prstGeom prst="rect">
            <a:avLst/>
          </a:prstGeom>
        </p:spPr>
        <p:txBody>
          <a:bodyPr wrap="square">
            <a:spAutoFit/>
          </a:bodyPr>
          <a:lstStyle/>
          <a:p>
            <a:pPr fontAlgn="base"/>
            <a:r>
              <a:rPr lang="en-US" sz="2400" dirty="0">
                <a:solidFill>
                  <a:schemeClr val="bg1"/>
                </a:solidFill>
              </a:rPr>
              <a:t>And God said, Let us make man in our image, after our likeness: and let them have dominion over the fish of the sea, and over the fowl of the air, and over the cattle, and over all the earth, and over every creeping thing that </a:t>
            </a:r>
            <a:r>
              <a:rPr lang="en-US" sz="2400" dirty="0" err="1">
                <a:solidFill>
                  <a:schemeClr val="bg1"/>
                </a:solidFill>
              </a:rPr>
              <a:t>creepeth</a:t>
            </a:r>
            <a:r>
              <a:rPr lang="en-US" sz="2400" dirty="0">
                <a:solidFill>
                  <a:schemeClr val="bg1"/>
                </a:solidFill>
              </a:rPr>
              <a:t> upon the earth.</a:t>
            </a:r>
          </a:p>
          <a:p>
            <a:pPr fontAlgn="base"/>
            <a:endParaRPr lang="en-US" sz="2400" dirty="0">
              <a:solidFill>
                <a:schemeClr val="bg1"/>
              </a:solidFill>
            </a:endParaRPr>
          </a:p>
          <a:p>
            <a:pPr fontAlgn="base"/>
            <a:r>
              <a:rPr lang="en-US" sz="2400" dirty="0">
                <a:solidFill>
                  <a:schemeClr val="bg1"/>
                </a:solidFill>
              </a:rPr>
              <a:t>So God created man in his </a:t>
            </a:r>
            <a:r>
              <a:rPr lang="en-US" sz="2400" i="1" dirty="0">
                <a:solidFill>
                  <a:schemeClr val="bg1"/>
                </a:solidFill>
              </a:rPr>
              <a:t>own</a:t>
            </a:r>
            <a:r>
              <a:rPr lang="en-US" sz="2400" dirty="0">
                <a:solidFill>
                  <a:schemeClr val="bg1"/>
                </a:solidFill>
              </a:rPr>
              <a:t> image, in the image of God created he him; male and female created he them. </a:t>
            </a:r>
          </a:p>
          <a:p>
            <a:pPr fontAlgn="base"/>
            <a:r>
              <a:rPr lang="en-US" sz="2400" dirty="0">
                <a:solidFill>
                  <a:schemeClr val="bg1"/>
                </a:solidFill>
              </a:rPr>
              <a:t>See: Moses 2:26-27</a:t>
            </a:r>
          </a:p>
        </p:txBody>
      </p:sp>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Doctrinal Mastery</a:t>
            </a:r>
            <a:endParaRPr lang="en-US" sz="4000" dirty="0">
              <a:solidFill>
                <a:schemeClr val="bg1"/>
              </a:solidFill>
              <a:latin typeface="AR BLANCA" panose="02000000000000000000" pitchFamily="2" charset="0"/>
            </a:endParaRPr>
          </a:p>
        </p:txBody>
      </p:sp>
      <p:sp>
        <p:nvSpPr>
          <p:cNvPr id="3" name="Right Arrow 2"/>
          <p:cNvSpPr/>
          <p:nvPr/>
        </p:nvSpPr>
        <p:spPr>
          <a:xfrm>
            <a:off x="3414882" y="3178308"/>
            <a:ext cx="1905000" cy="77288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849842" y="2062693"/>
            <a:ext cx="2182850" cy="2667096"/>
            <a:chOff x="2819400" y="3657600"/>
            <a:chExt cx="1447800" cy="2048762"/>
          </a:xfrm>
        </p:grpSpPr>
        <p:sp>
          <p:nvSpPr>
            <p:cNvPr id="11" name="Rectangle 10"/>
            <p:cNvSpPr/>
            <p:nvPr/>
          </p:nvSpPr>
          <p:spPr>
            <a:xfrm>
              <a:off x="2819400" y="3730770"/>
              <a:ext cx="1447800" cy="19755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1800" y="3733799"/>
              <a:ext cx="1219200" cy="189939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19400" y="3657600"/>
              <a:ext cx="1219200" cy="204876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Genesis 1:26-27</a:t>
              </a:r>
            </a:p>
          </p:txBody>
        </p:sp>
        <p:sp>
          <p:nvSpPr>
            <p:cNvPr id="14" name="Rectangle 13"/>
            <p:cNvSpPr/>
            <p:nvPr/>
          </p:nvSpPr>
          <p:spPr>
            <a:xfrm>
              <a:off x="2819400" y="3657600"/>
              <a:ext cx="76200" cy="2048762"/>
            </a:xfrm>
            <a:prstGeom prst="rect">
              <a:avLst/>
            </a:prstGeom>
            <a:solidFill>
              <a:schemeClr val="tx1">
                <a:lumMod val="95000"/>
                <a:lumOff val="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755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Scenarios</a:t>
            </a:r>
            <a:endParaRPr lang="en-US" sz="4000" dirty="0">
              <a:solidFill>
                <a:schemeClr val="bg1"/>
              </a:solidFill>
              <a:latin typeface="AR BLANCA" panose="02000000000000000000" pitchFamily="2" charset="0"/>
            </a:endParaRPr>
          </a:p>
        </p:txBody>
      </p:sp>
      <p:sp>
        <p:nvSpPr>
          <p:cNvPr id="12" name="Rectangle 11"/>
          <p:cNvSpPr/>
          <p:nvPr/>
        </p:nvSpPr>
        <p:spPr>
          <a:xfrm>
            <a:off x="743378" y="3443867"/>
            <a:ext cx="2503715" cy="400110"/>
          </a:xfrm>
          <a:prstGeom prst="rect">
            <a:avLst/>
          </a:prstGeom>
          <a:solidFill>
            <a:schemeClr val="accent6">
              <a:lumMod val="75000"/>
            </a:schemeClr>
          </a:solidFill>
        </p:spPr>
        <p:txBody>
          <a:bodyPr wrap="square">
            <a:spAutoFit/>
          </a:bodyPr>
          <a:lstStyle/>
          <a:p>
            <a:pPr algn="ctr"/>
            <a:r>
              <a:rPr lang="de-DE" sz="2000" dirty="0">
                <a:solidFill>
                  <a:schemeClr val="bg1"/>
                </a:solidFill>
              </a:rPr>
              <a:t>Moses 2:26-27</a:t>
            </a:r>
            <a:endParaRPr lang="en-US" sz="1200" dirty="0">
              <a:solidFill>
                <a:schemeClr val="bg1"/>
              </a:solidFill>
            </a:endParaRPr>
          </a:p>
        </p:txBody>
      </p:sp>
      <p:sp>
        <p:nvSpPr>
          <p:cNvPr id="3" name="Rectangle 2"/>
          <p:cNvSpPr/>
          <p:nvPr/>
        </p:nvSpPr>
        <p:spPr>
          <a:xfrm>
            <a:off x="583246" y="1654351"/>
            <a:ext cx="3085239" cy="923330"/>
          </a:xfrm>
          <a:prstGeom prst="rect">
            <a:avLst/>
          </a:prstGeom>
          <a:solidFill>
            <a:schemeClr val="accent3">
              <a:lumMod val="50000"/>
            </a:schemeClr>
          </a:solidFill>
        </p:spPr>
        <p:txBody>
          <a:bodyPr wrap="square">
            <a:spAutoFit/>
          </a:bodyPr>
          <a:lstStyle/>
          <a:p>
            <a:pPr fontAlgn="base"/>
            <a:r>
              <a:rPr lang="en-US" dirty="0">
                <a:solidFill>
                  <a:schemeClr val="bg1"/>
                </a:solidFill>
                <a:latin typeface="Calibri" panose="020F0502020204030204" pitchFamily="34" charset="0"/>
              </a:rPr>
              <a:t> A missionary is teaching a person who wants to know what God looks like.</a:t>
            </a:r>
          </a:p>
        </p:txBody>
      </p:sp>
      <p:sp>
        <p:nvSpPr>
          <p:cNvPr id="11" name="Rectangle 10"/>
          <p:cNvSpPr/>
          <p:nvPr/>
        </p:nvSpPr>
        <p:spPr>
          <a:xfrm>
            <a:off x="743378" y="4896273"/>
            <a:ext cx="2503715" cy="707886"/>
          </a:xfrm>
          <a:prstGeom prst="rect">
            <a:avLst/>
          </a:prstGeom>
          <a:solidFill>
            <a:srgbClr val="FFFF99"/>
          </a:solidFill>
        </p:spPr>
        <p:txBody>
          <a:bodyPr wrap="square">
            <a:spAutoFit/>
          </a:bodyPr>
          <a:lstStyle/>
          <a:p>
            <a:pPr algn="ctr"/>
            <a:r>
              <a:rPr lang="en-US" sz="2000" i="1" dirty="0"/>
              <a:t>created man in mine own image</a:t>
            </a:r>
            <a:endParaRPr lang="en-US" sz="1200" i="1" dirty="0"/>
          </a:p>
        </p:txBody>
      </p:sp>
      <p:sp>
        <p:nvSpPr>
          <p:cNvPr id="2" name="Down Arrow 1"/>
          <p:cNvSpPr/>
          <p:nvPr/>
        </p:nvSpPr>
        <p:spPr>
          <a:xfrm>
            <a:off x="1701321" y="2693980"/>
            <a:ext cx="587828" cy="63358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1701321" y="4053331"/>
            <a:ext cx="587828" cy="63358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51731" y="1216652"/>
            <a:ext cx="3910978" cy="1477328"/>
          </a:xfrm>
          <a:prstGeom prst="rect">
            <a:avLst/>
          </a:prstGeom>
          <a:solidFill>
            <a:schemeClr val="accent5">
              <a:lumMod val="75000"/>
            </a:schemeClr>
          </a:solidFill>
        </p:spPr>
        <p:txBody>
          <a:bodyPr wrap="square">
            <a:spAutoFit/>
          </a:bodyPr>
          <a:lstStyle/>
          <a:p>
            <a:pPr fontAlgn="base"/>
            <a:r>
              <a:rPr lang="en-US" dirty="0">
                <a:solidFill>
                  <a:schemeClr val="bg1"/>
                </a:solidFill>
                <a:latin typeface="Calibri" panose="020F0502020204030204" pitchFamily="34" charset="0"/>
              </a:rPr>
              <a:t>A young woman has been told that gender is a matter of chance. She has begun to question if gender matters and whether it should influence any of her choices in life</a:t>
            </a:r>
          </a:p>
        </p:txBody>
      </p:sp>
      <p:sp>
        <p:nvSpPr>
          <p:cNvPr id="16" name="Rectangle 15"/>
          <p:cNvSpPr/>
          <p:nvPr/>
        </p:nvSpPr>
        <p:spPr>
          <a:xfrm>
            <a:off x="4844142" y="3442507"/>
            <a:ext cx="2503715" cy="400110"/>
          </a:xfrm>
          <a:prstGeom prst="rect">
            <a:avLst/>
          </a:prstGeom>
          <a:solidFill>
            <a:schemeClr val="accent1">
              <a:lumMod val="75000"/>
            </a:schemeClr>
          </a:solidFill>
        </p:spPr>
        <p:txBody>
          <a:bodyPr wrap="square">
            <a:spAutoFit/>
          </a:bodyPr>
          <a:lstStyle/>
          <a:p>
            <a:pPr algn="ctr"/>
            <a:r>
              <a:rPr lang="de-DE" sz="2000" dirty="0">
                <a:solidFill>
                  <a:schemeClr val="bg1"/>
                </a:solidFill>
              </a:rPr>
              <a:t>Moses 2:27</a:t>
            </a:r>
            <a:endParaRPr lang="en-US" sz="1200" dirty="0">
              <a:solidFill>
                <a:schemeClr val="bg1"/>
              </a:solidFill>
            </a:endParaRPr>
          </a:p>
        </p:txBody>
      </p:sp>
      <p:sp>
        <p:nvSpPr>
          <p:cNvPr id="17" name="Rectangle 16"/>
          <p:cNvSpPr/>
          <p:nvPr/>
        </p:nvSpPr>
        <p:spPr>
          <a:xfrm>
            <a:off x="4912606" y="4900077"/>
            <a:ext cx="2503715" cy="707886"/>
          </a:xfrm>
          <a:prstGeom prst="rect">
            <a:avLst/>
          </a:prstGeom>
          <a:solidFill>
            <a:srgbClr val="99FF99"/>
          </a:solidFill>
        </p:spPr>
        <p:txBody>
          <a:bodyPr wrap="square">
            <a:spAutoFit/>
          </a:bodyPr>
          <a:lstStyle/>
          <a:p>
            <a:pPr algn="ctr"/>
            <a:r>
              <a:rPr lang="en-US" sz="2000" i="1" dirty="0"/>
              <a:t>male and female created I them.</a:t>
            </a:r>
            <a:endParaRPr lang="en-US" sz="1200" i="1" dirty="0"/>
          </a:p>
        </p:txBody>
      </p:sp>
      <p:sp>
        <p:nvSpPr>
          <p:cNvPr id="18" name="Down Arrow 17"/>
          <p:cNvSpPr/>
          <p:nvPr/>
        </p:nvSpPr>
        <p:spPr>
          <a:xfrm>
            <a:off x="5802085" y="2753586"/>
            <a:ext cx="587828" cy="63358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5794350" y="4053331"/>
            <a:ext cx="587828" cy="63358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662735" y="1248592"/>
            <a:ext cx="3318567" cy="1200329"/>
          </a:xfrm>
          <a:prstGeom prst="rect">
            <a:avLst/>
          </a:prstGeom>
          <a:solidFill>
            <a:srgbClr val="FF0000"/>
          </a:solidFill>
        </p:spPr>
        <p:txBody>
          <a:bodyPr wrap="square">
            <a:spAutoFit/>
          </a:bodyPr>
          <a:lstStyle/>
          <a:p>
            <a:pPr fontAlgn="base"/>
            <a:r>
              <a:rPr lang="en-US" dirty="0">
                <a:solidFill>
                  <a:schemeClr val="bg1"/>
                </a:solidFill>
                <a:latin typeface="Calibri" panose="020F0502020204030204" pitchFamily="34" charset="0"/>
              </a:rPr>
              <a:t>A young man does not like his body. He struggles with feelings of low self-worth because of his physical appearance.</a:t>
            </a:r>
          </a:p>
        </p:txBody>
      </p:sp>
      <p:sp>
        <p:nvSpPr>
          <p:cNvPr id="21" name="Rectangle 20"/>
          <p:cNvSpPr/>
          <p:nvPr/>
        </p:nvSpPr>
        <p:spPr>
          <a:xfrm>
            <a:off x="8902221" y="3442507"/>
            <a:ext cx="2503715" cy="400110"/>
          </a:xfrm>
          <a:prstGeom prst="rect">
            <a:avLst/>
          </a:prstGeom>
          <a:solidFill>
            <a:schemeClr val="accent6">
              <a:lumMod val="50000"/>
            </a:schemeClr>
          </a:solidFill>
        </p:spPr>
        <p:txBody>
          <a:bodyPr wrap="square">
            <a:spAutoFit/>
          </a:bodyPr>
          <a:lstStyle/>
          <a:p>
            <a:pPr algn="ctr"/>
            <a:r>
              <a:rPr lang="de-DE" sz="2000" dirty="0">
                <a:solidFill>
                  <a:schemeClr val="bg1"/>
                </a:solidFill>
              </a:rPr>
              <a:t>Moses 2:26-27</a:t>
            </a:r>
            <a:endParaRPr lang="en-US" sz="1200" dirty="0">
              <a:solidFill>
                <a:schemeClr val="bg1"/>
              </a:solidFill>
            </a:endParaRPr>
          </a:p>
        </p:txBody>
      </p:sp>
      <p:sp>
        <p:nvSpPr>
          <p:cNvPr id="22" name="Rectangle 21"/>
          <p:cNvSpPr/>
          <p:nvPr/>
        </p:nvSpPr>
        <p:spPr>
          <a:xfrm>
            <a:off x="9003342" y="4896273"/>
            <a:ext cx="2503715" cy="707886"/>
          </a:xfrm>
          <a:prstGeom prst="rect">
            <a:avLst/>
          </a:prstGeom>
          <a:solidFill>
            <a:schemeClr val="accent1">
              <a:lumMod val="40000"/>
              <a:lumOff val="60000"/>
            </a:schemeClr>
          </a:solidFill>
        </p:spPr>
        <p:txBody>
          <a:bodyPr wrap="square">
            <a:spAutoFit/>
          </a:bodyPr>
          <a:lstStyle/>
          <a:p>
            <a:pPr algn="ctr"/>
            <a:r>
              <a:rPr lang="en-US" sz="2000" i="1" dirty="0"/>
              <a:t>We have been created in the Image of God</a:t>
            </a:r>
            <a:endParaRPr lang="en-US" sz="1200" i="1" dirty="0"/>
          </a:p>
        </p:txBody>
      </p:sp>
      <p:sp>
        <p:nvSpPr>
          <p:cNvPr id="23" name="Down Arrow 22"/>
          <p:cNvSpPr/>
          <p:nvPr/>
        </p:nvSpPr>
        <p:spPr>
          <a:xfrm>
            <a:off x="10035839" y="2753586"/>
            <a:ext cx="587828" cy="63358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10028104" y="4053331"/>
            <a:ext cx="587828" cy="63358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17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1000"/>
                                        <p:tgtEl>
                                          <p:spTgt spid="22"/>
                                        </p:tgtEl>
                                      </p:cBhvr>
                                    </p:animEffect>
                                    <p:anim calcmode="lin" valueType="num">
                                      <p:cBhvr>
                                        <p:cTn id="81" dur="1000" fill="hold"/>
                                        <p:tgtEl>
                                          <p:spTgt spid="22"/>
                                        </p:tgtEl>
                                        <p:attrNameLst>
                                          <p:attrName>ppt_x</p:attrName>
                                        </p:attrNameLst>
                                      </p:cBhvr>
                                      <p:tavLst>
                                        <p:tav tm="0">
                                          <p:val>
                                            <p:strVal val="#ppt_x"/>
                                          </p:val>
                                        </p:tav>
                                        <p:tav tm="100000">
                                          <p:val>
                                            <p:strVal val="#ppt_x"/>
                                          </p:val>
                                        </p:tav>
                                      </p:tavLst>
                                    </p:anim>
                                    <p:anim calcmode="lin" valueType="num">
                                      <p:cBhvr>
                                        <p:cTn id="8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2" name="Rectangle 1"/>
          <p:cNvSpPr/>
          <p:nvPr/>
        </p:nvSpPr>
        <p:spPr>
          <a:xfrm>
            <a:off x="585786" y="1264341"/>
            <a:ext cx="6096000" cy="3724096"/>
          </a:xfrm>
          <a:prstGeom prst="rect">
            <a:avLst/>
          </a:prstGeom>
        </p:spPr>
        <p:txBody>
          <a:bodyPr>
            <a:spAutoFit/>
          </a:bodyPr>
          <a:lstStyle/>
          <a:p>
            <a:r>
              <a:rPr lang="en-US" sz="2800" dirty="0">
                <a:solidFill>
                  <a:schemeClr val="bg1"/>
                </a:solidFill>
                <a:latin typeface="Calibri" panose="020F0502020204030204" pitchFamily="34" charset="0"/>
              </a:rPr>
              <a:t>“God our Father has ears with which to hear our prayers. He has eyes with which to see our actions. He has a mouth with which to speak to us. He has a heart with which to feel compassion and love. He is real. He is living. We are his children, made in his image. We look like him, and he looks like us.” </a:t>
            </a:r>
          </a:p>
          <a:p>
            <a:r>
              <a:rPr lang="en-US" sz="1200" dirty="0">
                <a:solidFill>
                  <a:schemeClr val="bg1"/>
                </a:solidFill>
                <a:latin typeface="Calibri" panose="020F0502020204030204" pitchFamily="34" charset="0"/>
              </a:rPr>
              <a:t>President Thomas S. Monson</a:t>
            </a:r>
            <a:endParaRPr lang="en-US" sz="12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2129" y="1162730"/>
            <a:ext cx="3289528" cy="4358207"/>
          </a:xfrm>
          <a:prstGeom prst="rect">
            <a:avLst/>
          </a:prstGeom>
        </p:spPr>
      </p:pic>
      <p:sp>
        <p:nvSpPr>
          <p:cNvPr id="16" name="TextBox 1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Scenario 1</a:t>
            </a:r>
            <a:endParaRPr lang="en-US" sz="4000" dirty="0">
              <a:solidFill>
                <a:schemeClr val="bg1"/>
              </a:solidFill>
              <a:latin typeface="AR BLANCA" panose="02000000000000000000" pitchFamily="2" charset="0"/>
            </a:endParaRPr>
          </a:p>
        </p:txBody>
      </p:sp>
    </p:spTree>
    <p:extLst>
      <p:ext uri="{BB962C8B-B14F-4D97-AF65-F5344CB8AC3E}">
        <p14:creationId xmlns:p14="http://schemas.microsoft.com/office/powerpoint/2010/main" val="3142171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16" name="TextBox 1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Scenario 2</a:t>
            </a:r>
            <a:endParaRPr lang="en-US" sz="4000" dirty="0">
              <a:solidFill>
                <a:schemeClr val="bg1"/>
              </a:solidFill>
              <a:latin typeface="AR BLANCA" panose="02000000000000000000" pitchFamily="2" charset="0"/>
            </a:endParaRPr>
          </a:p>
        </p:txBody>
      </p:sp>
      <p:sp>
        <p:nvSpPr>
          <p:cNvPr id="6" name="Rectangle 5"/>
          <p:cNvSpPr/>
          <p:nvPr/>
        </p:nvSpPr>
        <p:spPr>
          <a:xfrm>
            <a:off x="1055949" y="1711778"/>
            <a:ext cx="6778650" cy="4216539"/>
          </a:xfrm>
          <a:prstGeom prst="rect">
            <a:avLst/>
          </a:prstGeom>
        </p:spPr>
        <p:txBody>
          <a:bodyPr wrap="square">
            <a:spAutoFit/>
          </a:bodyPr>
          <a:lstStyle/>
          <a:p>
            <a:r>
              <a:rPr lang="en-US" sz="3200" dirty="0">
                <a:solidFill>
                  <a:schemeClr val="bg1"/>
                </a:solidFill>
                <a:latin typeface="Calibri" panose="020F0502020204030204" pitchFamily="34" charset="0"/>
              </a:rPr>
              <a:t>“All human beings—male and female—are created in the image of God. Each is a beloved spirit son or daughter of heavenly parents, and, as such, each has a divine nature and destiny. Gender is an essential characteristic of individual premortal, mortal, and eternal identity and purpose.”</a:t>
            </a:r>
          </a:p>
          <a:p>
            <a:r>
              <a:rPr lang="en-US" sz="1200" dirty="0">
                <a:solidFill>
                  <a:schemeClr val="bg1"/>
                </a:solidFill>
                <a:latin typeface="Calibri" panose="020F0502020204030204" pitchFamily="34" charset="0"/>
              </a:rPr>
              <a:t>Family Proclamation</a:t>
            </a:r>
            <a:endParaRPr lang="en-US" sz="1200" dirty="0">
              <a:solidFill>
                <a:schemeClr val="bg1"/>
              </a:solidFill>
            </a:endParaRPr>
          </a:p>
        </p:txBody>
      </p:sp>
      <p:pic>
        <p:nvPicPr>
          <p:cNvPr id="7170" name="Picture 2" descr="http://us.cdn2.123rf.com/168nwm/gnicolson/gnicolson1310/gnicolson131000029/22707092-siluetas-cabeza-masculinas-y-femenin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17" y="241526"/>
            <a:ext cx="160020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psdgraphics.com/wp-content/uploads/2013/06/male-female-silhouet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9655" y="3845152"/>
            <a:ext cx="3650284" cy="274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11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2" name="Rectangle 1"/>
          <p:cNvSpPr/>
          <p:nvPr/>
        </p:nvSpPr>
        <p:spPr>
          <a:xfrm>
            <a:off x="585786" y="1264341"/>
            <a:ext cx="4367214" cy="3046988"/>
          </a:xfrm>
          <a:prstGeom prst="rect">
            <a:avLst/>
          </a:prstGeom>
        </p:spPr>
        <p:txBody>
          <a:bodyPr wrap="square">
            <a:spAutoFit/>
          </a:bodyPr>
          <a:lstStyle/>
          <a:p>
            <a:r>
              <a:rPr lang="en-US" sz="3200" dirty="0">
                <a:solidFill>
                  <a:schemeClr val="bg1"/>
                </a:solidFill>
              </a:rPr>
              <a:t>“Think of [God’s] gift to you of your own physical body. The many amazing attributes of your body attest to your own ‘divine nature.’” </a:t>
            </a:r>
            <a:r>
              <a:rPr lang="en-US" sz="1200" dirty="0">
                <a:solidFill>
                  <a:schemeClr val="bg1"/>
                </a:solidFill>
              </a:rPr>
              <a:t>Elder Russell M. Nelson</a:t>
            </a:r>
          </a:p>
        </p:txBody>
      </p:sp>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Scenario 3</a:t>
            </a:r>
            <a:endParaRPr lang="en-US" sz="4000" dirty="0">
              <a:solidFill>
                <a:schemeClr val="bg1"/>
              </a:solidFill>
              <a:latin typeface="AR BLANCA" panose="02000000000000000000" pitchFamily="2" charset="0"/>
            </a:endParaRPr>
          </a:p>
        </p:txBody>
      </p:sp>
      <p:sp>
        <p:nvSpPr>
          <p:cNvPr id="3" name="Rectangle 2"/>
          <p:cNvSpPr/>
          <p:nvPr/>
        </p:nvSpPr>
        <p:spPr>
          <a:xfrm>
            <a:off x="5116284" y="4860868"/>
            <a:ext cx="6096000" cy="1477328"/>
          </a:xfrm>
          <a:prstGeom prst="rect">
            <a:avLst/>
          </a:prstGeom>
        </p:spPr>
        <p:txBody>
          <a:bodyPr>
            <a:spAutoFit/>
          </a:bodyPr>
          <a:lstStyle/>
          <a:p>
            <a:r>
              <a:rPr lang="en-US" i="1" dirty="0">
                <a:solidFill>
                  <a:srgbClr val="FFFF00"/>
                </a:solidFill>
                <a:latin typeface="Palatino"/>
              </a:rPr>
              <a:t>Whereby are given unto us exceeding great and precious promises: that by these ye might be partakers of the divine nature, having escaped the corruption that is in the world through lust.</a:t>
            </a:r>
          </a:p>
          <a:p>
            <a:r>
              <a:rPr lang="en-US" i="1" dirty="0">
                <a:solidFill>
                  <a:srgbClr val="FFFF00"/>
                </a:solidFill>
                <a:latin typeface="Palatino"/>
              </a:rPr>
              <a:t>2 Peter 1:4</a:t>
            </a:r>
            <a:endParaRPr lang="en-US" i="1" dirty="0">
              <a:solidFill>
                <a:srgbClr val="FFFF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371" y="1440221"/>
            <a:ext cx="2296886" cy="2871108"/>
          </a:xfrm>
          <a:prstGeom prst="rect">
            <a:avLst/>
          </a:prstGeom>
        </p:spPr>
      </p:pic>
    </p:spTree>
    <p:extLst>
      <p:ext uri="{BB962C8B-B14F-4D97-AF65-F5344CB8AC3E}">
        <p14:creationId xmlns:p14="http://schemas.microsoft.com/office/powerpoint/2010/main" val="97525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2" name="Rectangle 1"/>
          <p:cNvSpPr/>
          <p:nvPr/>
        </p:nvSpPr>
        <p:spPr>
          <a:xfrm>
            <a:off x="5853877" y="2242079"/>
            <a:ext cx="5804128" cy="2308324"/>
          </a:xfrm>
          <a:prstGeom prst="rect">
            <a:avLst/>
          </a:prstGeom>
        </p:spPr>
        <p:txBody>
          <a:bodyPr wrap="square">
            <a:spAutoFit/>
          </a:bodyPr>
          <a:lstStyle/>
          <a:p>
            <a:pPr fontAlgn="base"/>
            <a:r>
              <a:rPr lang="en-US" sz="2400" dirty="0">
                <a:solidFill>
                  <a:schemeClr val="bg1"/>
                </a:solidFill>
              </a:rPr>
              <a:t>And God blessed them, and God said unto them, Be fruitful, and multiply, and replenish the earth, and subdue it: and have dominion over the fish of the sea, and over the fowl of the air, and over every living thing that </a:t>
            </a:r>
            <a:r>
              <a:rPr lang="en-US" sz="2400" dirty="0" err="1">
                <a:solidFill>
                  <a:schemeClr val="bg1"/>
                </a:solidFill>
              </a:rPr>
              <a:t>moveth</a:t>
            </a:r>
            <a:r>
              <a:rPr lang="en-US" sz="2400" dirty="0">
                <a:solidFill>
                  <a:schemeClr val="bg1"/>
                </a:solidFill>
              </a:rPr>
              <a:t> upon the earth.</a:t>
            </a:r>
          </a:p>
        </p:txBody>
      </p:sp>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Doctrinal Mastery</a:t>
            </a:r>
            <a:endParaRPr lang="en-US" sz="4000" dirty="0">
              <a:solidFill>
                <a:schemeClr val="bg1"/>
              </a:solidFill>
              <a:latin typeface="AR BLANCA" panose="02000000000000000000" pitchFamily="2" charset="0"/>
            </a:endParaRPr>
          </a:p>
        </p:txBody>
      </p:sp>
      <p:sp>
        <p:nvSpPr>
          <p:cNvPr id="3" name="Right Arrow 2"/>
          <p:cNvSpPr/>
          <p:nvPr/>
        </p:nvSpPr>
        <p:spPr>
          <a:xfrm>
            <a:off x="3414882" y="3178308"/>
            <a:ext cx="1905000" cy="77288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849842" y="2062693"/>
            <a:ext cx="2182850" cy="2667096"/>
            <a:chOff x="2819400" y="3657600"/>
            <a:chExt cx="1447800" cy="2048762"/>
          </a:xfrm>
        </p:grpSpPr>
        <p:sp>
          <p:nvSpPr>
            <p:cNvPr id="11" name="Rectangle 10"/>
            <p:cNvSpPr/>
            <p:nvPr/>
          </p:nvSpPr>
          <p:spPr>
            <a:xfrm>
              <a:off x="2819400" y="3730770"/>
              <a:ext cx="1447800" cy="19755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1800" y="3733799"/>
              <a:ext cx="1219200" cy="189939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19400" y="3657600"/>
              <a:ext cx="1219200" cy="204876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Genesis 1:28</a:t>
              </a:r>
            </a:p>
          </p:txBody>
        </p:sp>
        <p:sp>
          <p:nvSpPr>
            <p:cNvPr id="14" name="Rectangle 13"/>
            <p:cNvSpPr/>
            <p:nvPr/>
          </p:nvSpPr>
          <p:spPr>
            <a:xfrm>
              <a:off x="2819400" y="3657600"/>
              <a:ext cx="76200" cy="2048762"/>
            </a:xfrm>
            <a:prstGeom prst="rect">
              <a:avLst/>
            </a:prstGeom>
            <a:solidFill>
              <a:schemeClr val="tx1">
                <a:lumMod val="95000"/>
                <a:lumOff val="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787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0-#ppt_w/2"/>
                                          </p:val>
                                        </p:tav>
                                        <p:tav tm="100000">
                                          <p:val>
                                            <p:strVal val="#ppt_x"/>
                                          </p:val>
                                        </p:tav>
                                      </p:tavLst>
                                    </p:anim>
                                    <p:anim calcmode="lin" valueType="num">
                                      <p:cBhvr additive="base">
                                        <p:cTn id="16"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5" name="TextBox 4"/>
          <p:cNvSpPr txBox="1"/>
          <p:nvPr/>
        </p:nvSpPr>
        <p:spPr>
          <a:xfrm>
            <a:off x="1023687" y="1340418"/>
            <a:ext cx="3754514" cy="830997"/>
          </a:xfrm>
          <a:prstGeom prst="rect">
            <a:avLst/>
          </a:prstGeom>
          <a:noFill/>
        </p:spPr>
        <p:txBody>
          <a:bodyPr wrap="square" rtlCol="0">
            <a:spAutoFit/>
          </a:bodyPr>
          <a:lstStyle/>
          <a:p>
            <a:r>
              <a:rPr lang="en-US" sz="2400" dirty="0">
                <a:solidFill>
                  <a:schemeClr val="bg1"/>
                </a:solidFill>
              </a:rPr>
              <a:t>When has someone made something for you? </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Gift</a:t>
            </a:r>
            <a:endParaRPr lang="en-US" sz="4000" dirty="0">
              <a:solidFill>
                <a:schemeClr val="bg1"/>
              </a:solidFill>
              <a:latin typeface="AR BLANCA" panose="02000000000000000000" pitchFamily="2" charset="0"/>
            </a:endParaRPr>
          </a:p>
        </p:txBody>
      </p:sp>
      <p:grpSp>
        <p:nvGrpSpPr>
          <p:cNvPr id="2" name="Group 1"/>
          <p:cNvGrpSpPr/>
          <p:nvPr/>
        </p:nvGrpSpPr>
        <p:grpSpPr>
          <a:xfrm>
            <a:off x="4667580" y="2732412"/>
            <a:ext cx="3048000" cy="3604213"/>
            <a:chOff x="4665552" y="2462772"/>
            <a:chExt cx="3048000" cy="3604213"/>
          </a:xfrm>
        </p:grpSpPr>
        <p:grpSp>
          <p:nvGrpSpPr>
            <p:cNvPr id="45" name="Group 44"/>
            <p:cNvGrpSpPr/>
            <p:nvPr/>
          </p:nvGrpSpPr>
          <p:grpSpPr>
            <a:xfrm>
              <a:off x="4665552" y="3543677"/>
              <a:ext cx="3048000" cy="2523308"/>
              <a:chOff x="609600" y="2819400"/>
              <a:chExt cx="3048000" cy="2523308"/>
            </a:xfrm>
          </p:grpSpPr>
          <p:sp>
            <p:nvSpPr>
              <p:cNvPr id="46" name="Flowchart: Magnetic Disk 45"/>
              <p:cNvSpPr/>
              <p:nvPr/>
            </p:nvSpPr>
            <p:spPr>
              <a:xfrm>
                <a:off x="609600" y="2819400"/>
                <a:ext cx="3048000" cy="381000"/>
              </a:xfrm>
              <a:prstGeom prst="flowChartMagneticDisk">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960121" y="3200400"/>
                <a:ext cx="228600" cy="2142308"/>
                <a:chOff x="960121" y="3200400"/>
                <a:chExt cx="228600" cy="2142308"/>
              </a:xfrm>
            </p:grpSpPr>
            <p:sp>
              <p:nvSpPr>
                <p:cNvPr id="58" name="Trapezoid 57"/>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2667000" y="3191692"/>
                <a:ext cx="228600" cy="2142308"/>
                <a:chOff x="960121" y="3200400"/>
                <a:chExt cx="228600" cy="2142308"/>
              </a:xfrm>
            </p:grpSpPr>
            <p:sp>
              <p:nvSpPr>
                <p:cNvPr id="56" name="Trapezoid 55"/>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1384664" y="3200400"/>
                <a:ext cx="139336" cy="1598022"/>
                <a:chOff x="960121" y="3200400"/>
                <a:chExt cx="228600" cy="2142308"/>
              </a:xfrm>
            </p:grpSpPr>
            <p:sp>
              <p:nvSpPr>
                <p:cNvPr id="54" name="Trapezoid 53"/>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3100252" y="3191692"/>
                <a:ext cx="139336" cy="1598022"/>
                <a:chOff x="960121" y="3200400"/>
                <a:chExt cx="228600" cy="2142308"/>
              </a:xfrm>
            </p:grpSpPr>
            <p:sp>
              <p:nvSpPr>
                <p:cNvPr id="52" name="Trapezoid 51"/>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60"/>
            <p:cNvGrpSpPr/>
            <p:nvPr/>
          </p:nvGrpSpPr>
          <p:grpSpPr>
            <a:xfrm>
              <a:off x="5503752" y="2462772"/>
              <a:ext cx="1371600" cy="1220581"/>
              <a:chOff x="1752600" y="2971800"/>
              <a:chExt cx="1371600" cy="1447800"/>
            </a:xfrm>
          </p:grpSpPr>
          <p:sp>
            <p:nvSpPr>
              <p:cNvPr id="61" name="Cube 60"/>
              <p:cNvSpPr/>
              <p:nvPr/>
            </p:nvSpPr>
            <p:spPr>
              <a:xfrm>
                <a:off x="1752600" y="3276600"/>
                <a:ext cx="1371600" cy="1143000"/>
              </a:xfrm>
              <a:prstGeom prst="cube">
                <a:avLst>
                  <a:gd name="adj" fmla="val 1278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a:off x="1828800" y="2971800"/>
                <a:ext cx="533400" cy="457200"/>
              </a:xfrm>
              <a:prstGeom prst="round2DiagRect">
                <a:avLst>
                  <a:gd name="adj1" fmla="val 0"/>
                  <a:gd name="adj2" fmla="val 50000"/>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p:cNvSpPr/>
              <p:nvPr/>
            </p:nvSpPr>
            <p:spPr>
              <a:xfrm rot="6887454">
                <a:off x="2491062" y="3081175"/>
                <a:ext cx="533400" cy="457200"/>
              </a:xfrm>
              <a:prstGeom prst="round2DiagRect">
                <a:avLst>
                  <a:gd name="adj1" fmla="val 0"/>
                  <a:gd name="adj2" fmla="val 50000"/>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263661" y="3553815"/>
                <a:ext cx="192288" cy="865784"/>
              </a:xfrm>
              <a:prstGeom prst="rect">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2057400" y="3124200"/>
                <a:ext cx="609600" cy="457200"/>
              </a:xfrm>
              <a:prstGeom prst="cloud">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a:off x="2209800" y="3200400"/>
                <a:ext cx="304800" cy="381000"/>
              </a:xfrm>
              <a:prstGeom prst="cloud">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 name="TextBox 66"/>
          <p:cNvSpPr txBox="1"/>
          <p:nvPr/>
        </p:nvSpPr>
        <p:spPr>
          <a:xfrm>
            <a:off x="7768353" y="1351269"/>
            <a:ext cx="3754514" cy="830997"/>
          </a:xfrm>
          <a:prstGeom prst="rect">
            <a:avLst/>
          </a:prstGeom>
          <a:noFill/>
        </p:spPr>
        <p:txBody>
          <a:bodyPr wrap="square" rtlCol="0">
            <a:spAutoFit/>
          </a:bodyPr>
          <a:lstStyle/>
          <a:p>
            <a:r>
              <a:rPr lang="en-US" sz="2400" dirty="0">
                <a:solidFill>
                  <a:schemeClr val="bg1"/>
                </a:solidFill>
              </a:rPr>
              <a:t>What feelings do you have for the person who made it?</a:t>
            </a:r>
          </a:p>
        </p:txBody>
      </p:sp>
      <p:grpSp>
        <p:nvGrpSpPr>
          <p:cNvPr id="70" name="Group 23"/>
          <p:cNvGrpSpPr/>
          <p:nvPr/>
        </p:nvGrpSpPr>
        <p:grpSpPr>
          <a:xfrm>
            <a:off x="1719794" y="2334582"/>
            <a:ext cx="1700464" cy="4235605"/>
            <a:chOff x="7162800" y="1828800"/>
            <a:chExt cx="1271017" cy="3165915"/>
          </a:xfrm>
          <a:solidFill>
            <a:srgbClr val="FFC000"/>
          </a:solidFill>
        </p:grpSpPr>
        <p:sp>
          <p:nvSpPr>
            <p:cNvPr id="95" name="Oval 4"/>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5"/>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6"/>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7"/>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8"/>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8771158" y="2334582"/>
            <a:ext cx="1748903" cy="4367684"/>
            <a:chOff x="5891782" y="1905000"/>
            <a:chExt cx="1271017" cy="3174219"/>
          </a:xfrm>
          <a:solidFill>
            <a:srgbClr val="92D050"/>
          </a:solidFill>
        </p:grpSpPr>
        <p:sp>
          <p:nvSpPr>
            <p:cNvPr id="80" name="Oval 79"/>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2423263">
              <a:off x="6066764" y="4323726"/>
              <a:ext cx="381000" cy="755493"/>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68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2" name="Rectangle 1"/>
          <p:cNvSpPr/>
          <p:nvPr/>
        </p:nvSpPr>
        <p:spPr>
          <a:xfrm>
            <a:off x="585786" y="1264341"/>
            <a:ext cx="5804128" cy="3970318"/>
          </a:xfrm>
          <a:prstGeom prst="rect">
            <a:avLst/>
          </a:prstGeom>
        </p:spPr>
        <p:txBody>
          <a:bodyPr wrap="square">
            <a:spAutoFit/>
          </a:bodyPr>
          <a:lstStyle/>
          <a:p>
            <a:r>
              <a:rPr lang="en-US" sz="2400" dirty="0">
                <a:solidFill>
                  <a:schemeClr val="bg1"/>
                </a:solidFill>
                <a:latin typeface="Calibri" panose="020F0502020204030204" pitchFamily="34" charset="0"/>
              </a:rPr>
              <a:t>“The Lord [brought] together Adam and Eve, his first male and first female on this earth, and perform[</a:t>
            </a:r>
            <a:r>
              <a:rPr lang="en-US" sz="2400" dirty="0" err="1">
                <a:solidFill>
                  <a:schemeClr val="bg1"/>
                </a:solidFill>
                <a:latin typeface="Calibri" panose="020F0502020204030204" pitchFamily="34" charset="0"/>
              </a:rPr>
              <a:t>ed</a:t>
            </a:r>
            <a:r>
              <a:rPr lang="en-US" sz="2400" dirty="0">
                <a:solidFill>
                  <a:schemeClr val="bg1"/>
                </a:solidFill>
                <a:latin typeface="Calibri" panose="020F0502020204030204" pitchFamily="34" charset="0"/>
              </a:rPr>
              <a:t>] a holy marriage ceremony to make them husband and wife.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They were quite different in their makeup, with different roles to play. Hardly had he performed the ceremony than he said to them: ‘Multiply, and replenish the earth, and subdue it: and have dominion.’” </a:t>
            </a:r>
          </a:p>
          <a:p>
            <a:r>
              <a:rPr lang="en-US" sz="1200" dirty="0">
                <a:solidFill>
                  <a:schemeClr val="bg1"/>
                </a:solidFill>
                <a:latin typeface="Calibri" panose="020F0502020204030204" pitchFamily="34" charset="0"/>
              </a:rPr>
              <a:t>President Spencer W. Kimball</a:t>
            </a:r>
          </a:p>
        </p:txBody>
      </p:sp>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Commandment to Adam and Eve</a:t>
            </a:r>
            <a:endParaRPr lang="en-US" sz="4000" dirty="0">
              <a:solidFill>
                <a:schemeClr val="bg1"/>
              </a:solidFill>
              <a:latin typeface="AR BLANCA" panose="02000000000000000000" pitchFamily="2" charset="0"/>
            </a:endParaRPr>
          </a:p>
        </p:txBody>
      </p:sp>
      <p:sp>
        <p:nvSpPr>
          <p:cNvPr id="8" name="Rectangle 7"/>
          <p:cNvSpPr/>
          <p:nvPr/>
        </p:nvSpPr>
        <p:spPr>
          <a:xfrm>
            <a:off x="43542" y="6396335"/>
            <a:ext cx="5804128" cy="338554"/>
          </a:xfrm>
          <a:prstGeom prst="rect">
            <a:avLst/>
          </a:prstGeom>
        </p:spPr>
        <p:txBody>
          <a:bodyPr wrap="square">
            <a:spAutoFit/>
          </a:bodyPr>
          <a:lstStyle/>
          <a:p>
            <a:r>
              <a:rPr lang="en-US" sz="1600" dirty="0">
                <a:solidFill>
                  <a:schemeClr val="bg1"/>
                </a:solidFill>
                <a:latin typeface="Calibri" panose="020F0502020204030204" pitchFamily="34" charset="0"/>
              </a:rPr>
              <a:t>Moses 2: 28; Genesis 1:28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758" y="4472493"/>
            <a:ext cx="1593056" cy="2093119"/>
          </a:xfrm>
          <a:prstGeom prst="rect">
            <a:avLst/>
          </a:prstGeom>
        </p:spPr>
      </p:pic>
      <p:pic>
        <p:nvPicPr>
          <p:cNvPr id="11266" name="Picture 2" descr="https://cdn3.iconfinder.com/data/icons/gray-user-toolbar/512/love-512.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5700" y="1127043"/>
            <a:ext cx="3233058" cy="323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4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5" name="TextBox 4"/>
          <p:cNvSpPr txBox="1"/>
          <p:nvPr/>
        </p:nvSpPr>
        <p:spPr>
          <a:xfrm>
            <a:off x="63375" y="0"/>
            <a:ext cx="12128625" cy="4770537"/>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Suggested Hymn: #92 </a:t>
            </a:r>
            <a:r>
              <a:rPr lang="en-US" sz="1600" i="1" dirty="0">
                <a:solidFill>
                  <a:schemeClr val="bg1"/>
                </a:solidFill>
              </a:rPr>
              <a:t>For the Beauty of the Earth</a:t>
            </a:r>
            <a:endParaRPr lang="en-US" sz="1600" dirty="0">
              <a:solidFill>
                <a:schemeClr val="bg1"/>
              </a:solidFill>
            </a:endParaRPr>
          </a:p>
          <a:p>
            <a:endParaRPr lang="en-US" sz="1600" dirty="0">
              <a:solidFill>
                <a:schemeClr val="bg1"/>
              </a:solidFill>
            </a:endParaRPr>
          </a:p>
          <a:p>
            <a:r>
              <a:rPr lang="en-US" sz="1600" dirty="0">
                <a:solidFill>
                  <a:schemeClr val="bg1"/>
                </a:solidFill>
              </a:rPr>
              <a:t>Video: God’s Greatest Creation (2:51)</a:t>
            </a:r>
          </a:p>
          <a:p>
            <a:endParaRPr lang="en-US" sz="1600" dirty="0">
              <a:solidFill>
                <a:schemeClr val="bg1"/>
              </a:solidFill>
            </a:endParaRPr>
          </a:p>
          <a:p>
            <a:r>
              <a:rPr lang="en-US" sz="1600" dirty="0">
                <a:solidFill>
                  <a:schemeClr val="bg1"/>
                </a:solidFill>
              </a:rPr>
              <a:t>Joseph Smith </a:t>
            </a:r>
            <a:r>
              <a:rPr lang="en-US" sz="1600" i="1" dirty="0">
                <a:solidFill>
                  <a:schemeClr val="bg1"/>
                </a:solidFill>
              </a:rPr>
              <a:t>Teachings of the Prophet Joseph Smith,</a:t>
            </a:r>
            <a:r>
              <a:rPr lang="en-US" sz="1600" dirty="0">
                <a:solidFill>
                  <a:schemeClr val="bg1"/>
                </a:solidFill>
              </a:rPr>
              <a:t> sel. Joseph Fielding Smith (1976), 327.</a:t>
            </a:r>
          </a:p>
          <a:p>
            <a:pPr fontAlgn="base"/>
            <a:r>
              <a:rPr lang="en-US" sz="1600" dirty="0">
                <a:solidFill>
                  <a:schemeClr val="bg1"/>
                </a:solidFill>
              </a:rPr>
              <a:t>David </a:t>
            </a:r>
            <a:r>
              <a:rPr lang="en-US" sz="1600" dirty="0" err="1">
                <a:solidFill>
                  <a:schemeClr val="bg1"/>
                </a:solidFill>
              </a:rPr>
              <a:t>Rolph</a:t>
            </a:r>
            <a:r>
              <a:rPr lang="en-US" sz="1600" dirty="0">
                <a:solidFill>
                  <a:schemeClr val="bg1"/>
                </a:solidFill>
              </a:rPr>
              <a:t> Seely </a:t>
            </a:r>
            <a:r>
              <a:rPr lang="en-US" sz="1600" i="1" dirty="0">
                <a:solidFill>
                  <a:schemeClr val="bg1"/>
                </a:solidFill>
              </a:rPr>
              <a:t>The Joseph Smith Translation: “Plain and Precious Things” Restored </a:t>
            </a:r>
            <a:r>
              <a:rPr lang="en-US" sz="1600" dirty="0">
                <a:solidFill>
                  <a:schemeClr val="bg1"/>
                </a:solidFill>
              </a:rPr>
              <a:t>August 1997 Ensign</a:t>
            </a:r>
          </a:p>
          <a:p>
            <a:pPr fontAlgn="base"/>
            <a:r>
              <a:rPr lang="en-US" sz="1600" dirty="0">
                <a:solidFill>
                  <a:schemeClr val="bg1"/>
                </a:solidFill>
              </a:rPr>
              <a:t>Elder Russell M. Nelson (“The Creation,”</a:t>
            </a:r>
            <a:r>
              <a:rPr lang="en-US" sz="1600" i="1" dirty="0">
                <a:solidFill>
                  <a:schemeClr val="bg1"/>
                </a:solidFill>
              </a:rPr>
              <a:t> Ensign,</a:t>
            </a:r>
            <a:r>
              <a:rPr lang="en-US" sz="1600" dirty="0">
                <a:solidFill>
                  <a:schemeClr val="bg1"/>
                </a:solidFill>
              </a:rPr>
              <a:t> May 2000, 85).</a:t>
            </a:r>
          </a:p>
          <a:p>
            <a:pPr fontAlgn="base"/>
            <a:r>
              <a:rPr lang="en-US" sz="1600" dirty="0">
                <a:solidFill>
                  <a:schemeClr val="bg1"/>
                </a:solidFill>
              </a:rPr>
              <a:t>James E. Talmage </a:t>
            </a:r>
            <a:r>
              <a:rPr lang="en-US" sz="1600" i="1" dirty="0">
                <a:solidFill>
                  <a:schemeClr val="bg1"/>
                </a:solidFill>
              </a:rPr>
              <a:t>Earth and Man </a:t>
            </a:r>
            <a:r>
              <a:rPr lang="en-US" sz="1600" dirty="0">
                <a:solidFill>
                  <a:schemeClr val="bg1"/>
                </a:solidFill>
              </a:rPr>
              <a:t>p. 1</a:t>
            </a:r>
          </a:p>
          <a:p>
            <a:pPr fontAlgn="base"/>
            <a:r>
              <a:rPr lang="en-US" sz="1600" dirty="0">
                <a:solidFill>
                  <a:schemeClr val="bg1"/>
                </a:solidFill>
              </a:rPr>
              <a:t>Dr. John A. </a:t>
            </a:r>
            <a:r>
              <a:rPr lang="en-US" sz="1600" dirty="0" err="1">
                <a:solidFill>
                  <a:schemeClr val="bg1"/>
                </a:solidFill>
              </a:rPr>
              <a:t>Widtsoe</a:t>
            </a:r>
            <a:r>
              <a:rPr lang="en-US" sz="1600" dirty="0">
                <a:solidFill>
                  <a:schemeClr val="bg1"/>
                </a:solidFill>
              </a:rPr>
              <a:t> in Hugh B. Brown’s </a:t>
            </a:r>
            <a:r>
              <a:rPr lang="en-US" sz="1600" i="1" dirty="0">
                <a:solidFill>
                  <a:schemeClr val="bg1"/>
                </a:solidFill>
              </a:rPr>
              <a:t>What Is Man and What He May Become </a:t>
            </a:r>
            <a:r>
              <a:rPr lang="en-US" sz="1600" dirty="0">
                <a:solidFill>
                  <a:schemeClr val="bg1"/>
                </a:solidFill>
              </a:rPr>
              <a:t>Brigham Young University Speeches of the Year (Provo, 25 March 1985 pp. 5-6)</a:t>
            </a:r>
          </a:p>
          <a:p>
            <a:pPr fontAlgn="base"/>
            <a:r>
              <a:rPr lang="en-US" sz="1600" dirty="0">
                <a:solidFill>
                  <a:schemeClr val="bg1"/>
                </a:solidFill>
              </a:rPr>
              <a:t>Orson Pratt </a:t>
            </a:r>
            <a:r>
              <a:rPr lang="en-US" sz="1600" i="1" dirty="0">
                <a:solidFill>
                  <a:schemeClr val="bg1"/>
                </a:solidFill>
              </a:rPr>
              <a:t>Journal of Discourses </a:t>
            </a:r>
            <a:r>
              <a:rPr lang="en-US" sz="1600" dirty="0">
                <a:solidFill>
                  <a:schemeClr val="bg1"/>
                </a:solidFill>
              </a:rPr>
              <a:t>16:314-15</a:t>
            </a:r>
          </a:p>
          <a:p>
            <a:pPr fontAlgn="base"/>
            <a:r>
              <a:rPr lang="en-US" sz="1600" dirty="0">
                <a:solidFill>
                  <a:schemeClr val="bg1"/>
                </a:solidFill>
              </a:rPr>
              <a:t>Bruce R. McConkie Ensign June 1982</a:t>
            </a:r>
          </a:p>
          <a:p>
            <a:pPr fontAlgn="base"/>
            <a:r>
              <a:rPr lang="en-US" sz="1600" dirty="0">
                <a:solidFill>
                  <a:schemeClr val="bg1"/>
                </a:solidFill>
              </a:rPr>
              <a:t>President Thomas S. Monson (“I Know That My Redeemer Lives,”</a:t>
            </a:r>
            <a:r>
              <a:rPr lang="en-US" sz="1600" i="1" dirty="0">
                <a:solidFill>
                  <a:schemeClr val="bg1"/>
                </a:solidFill>
              </a:rPr>
              <a:t> Ensign,</a:t>
            </a:r>
            <a:r>
              <a:rPr lang="en-US" sz="1600" dirty="0">
                <a:solidFill>
                  <a:schemeClr val="bg1"/>
                </a:solidFill>
              </a:rPr>
              <a:t> Apr. 1990, 6).</a:t>
            </a:r>
          </a:p>
          <a:p>
            <a:pPr fontAlgn="base"/>
            <a:r>
              <a:rPr lang="en-US" sz="1600" dirty="0">
                <a:solidFill>
                  <a:schemeClr val="bg1"/>
                </a:solidFill>
              </a:rPr>
              <a:t>Family Proclamation (</a:t>
            </a:r>
            <a:r>
              <a:rPr lang="en-US" sz="1600" i="1" dirty="0">
                <a:solidFill>
                  <a:schemeClr val="bg1"/>
                </a:solidFill>
              </a:rPr>
              <a:t>Ensign </a:t>
            </a:r>
            <a:r>
              <a:rPr lang="en-US" sz="1600" dirty="0">
                <a:solidFill>
                  <a:schemeClr val="bg1"/>
                </a:solidFill>
              </a:rPr>
              <a:t>or </a:t>
            </a:r>
            <a:r>
              <a:rPr lang="en-US" sz="1600" i="1" dirty="0">
                <a:solidFill>
                  <a:schemeClr val="bg1"/>
                </a:solidFill>
              </a:rPr>
              <a:t>Liahona,</a:t>
            </a:r>
            <a:r>
              <a:rPr lang="en-US" sz="1600" dirty="0">
                <a:solidFill>
                  <a:schemeClr val="bg1"/>
                </a:solidFill>
              </a:rPr>
              <a:t> Nov. 2010)</a:t>
            </a:r>
          </a:p>
          <a:p>
            <a:r>
              <a:rPr lang="en-US" sz="1600" dirty="0">
                <a:solidFill>
                  <a:schemeClr val="bg1"/>
                </a:solidFill>
              </a:rPr>
              <a:t>Elder Russell M. Nelson (“Thanks Be to God,”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May 2012, 78).</a:t>
            </a:r>
          </a:p>
          <a:p>
            <a:r>
              <a:rPr lang="en-US" sz="1600" dirty="0">
                <a:solidFill>
                  <a:schemeClr val="bg1"/>
                </a:solidFill>
              </a:rPr>
              <a:t>President Spencer W. Kimball (</a:t>
            </a:r>
            <a:r>
              <a:rPr lang="en-US" sz="1600" i="1" dirty="0">
                <a:solidFill>
                  <a:schemeClr val="bg1"/>
                </a:solidFill>
              </a:rPr>
              <a:t>Teachings of Presidents of the Church: Spencer W. Kimball</a:t>
            </a:r>
            <a:r>
              <a:rPr lang="en-US" sz="1600" dirty="0">
                <a:solidFill>
                  <a:schemeClr val="bg1"/>
                </a:solidFill>
              </a:rPr>
              <a:t> [2006], 192).</a:t>
            </a:r>
          </a:p>
          <a:p>
            <a:pPr fontAlgn="base"/>
            <a:endParaRPr lang="en-US" sz="1600" dirty="0">
              <a:solidFill>
                <a:schemeClr val="bg1"/>
              </a:solidFill>
            </a:endParaRPr>
          </a:p>
        </p:txBody>
      </p:sp>
      <p:grpSp>
        <p:nvGrpSpPr>
          <p:cNvPr id="6" name="Group 5"/>
          <p:cNvGrpSpPr/>
          <p:nvPr/>
        </p:nvGrpSpPr>
        <p:grpSpPr>
          <a:xfrm>
            <a:off x="3346045" y="781329"/>
            <a:ext cx="507786" cy="643196"/>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E5E56F44-8E2C-4A24-8B73-6D77578CD624}"/>
              </a:ext>
            </a:extLst>
          </p:cNvPr>
          <p:cNvSpPr>
            <a:spLocks noGrp="1"/>
          </p:cNvSpPr>
          <p:nvPr/>
        </p:nvSpPr>
        <p:spPr>
          <a:xfrm>
            <a:off x="63375" y="654758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273554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333B173-5787-4575-B8D1-2907BEB4B96D}"/>
              </a:ext>
            </a:extLst>
          </p:cNvPr>
          <p:cNvGraphicFramePr>
            <a:graphicFrameLocks noGrp="1"/>
          </p:cNvGraphicFramePr>
          <p:nvPr>
            <p:extLst>
              <p:ext uri="{D42A27DB-BD31-4B8C-83A1-F6EECF244321}">
                <p14:modId xmlns:p14="http://schemas.microsoft.com/office/powerpoint/2010/main" val="49394562"/>
              </p:ext>
            </p:extLst>
          </p:nvPr>
        </p:nvGraphicFramePr>
        <p:xfrm>
          <a:off x="0" y="0"/>
          <a:ext cx="6015789" cy="3063240"/>
        </p:xfrm>
        <a:graphic>
          <a:graphicData uri="http://schemas.openxmlformats.org/drawingml/2006/table">
            <a:tbl>
              <a:tblPr firstRow="1" bandRow="1">
                <a:tableStyleId>{5940675A-B579-460E-94D1-54222C63F5DA}</a:tableStyleId>
              </a:tblPr>
              <a:tblGrid>
                <a:gridCol w="909908">
                  <a:extLst>
                    <a:ext uri="{9D8B030D-6E8A-4147-A177-3AD203B41FA5}">
                      <a16:colId xmlns:a16="http://schemas.microsoft.com/office/drawing/2014/main" val="1692117848"/>
                    </a:ext>
                  </a:extLst>
                </a:gridCol>
                <a:gridCol w="1993178">
                  <a:extLst>
                    <a:ext uri="{9D8B030D-6E8A-4147-A177-3AD203B41FA5}">
                      <a16:colId xmlns:a16="http://schemas.microsoft.com/office/drawing/2014/main" val="2562073222"/>
                    </a:ext>
                  </a:extLst>
                </a:gridCol>
                <a:gridCol w="3112703">
                  <a:extLst>
                    <a:ext uri="{9D8B030D-6E8A-4147-A177-3AD203B41FA5}">
                      <a16:colId xmlns:a16="http://schemas.microsoft.com/office/drawing/2014/main" val="798527911"/>
                    </a:ext>
                  </a:extLst>
                </a:gridCol>
              </a:tblGrid>
              <a:tr h="654949">
                <a:tc>
                  <a:txBody>
                    <a:bodyPr/>
                    <a:lstStyle/>
                    <a:p>
                      <a:pPr fontAlgn="base"/>
                      <a:r>
                        <a:rPr lang="en-US" dirty="0">
                          <a:solidFill>
                            <a:schemeClr val="tx1"/>
                          </a:solidFill>
                          <a:effectLst/>
                          <a:latin typeface="Calibri" panose="020F0502020204030204" pitchFamily="34" charset="0"/>
                        </a:rPr>
                        <a:t>Day 1</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2:2–5</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dirty="0">
                          <a:solidFill>
                            <a:schemeClr val="tx1"/>
                          </a:solidFill>
                          <a:effectLst/>
                          <a:latin typeface="Calibri" panose="020F0502020204030204" pitchFamily="34" charset="0"/>
                        </a:rPr>
                        <a:t>Divided the light from the darkness</a:t>
                      </a:r>
                    </a:p>
                  </a:txBody>
                  <a:tcPr marL="95250" marR="95250" marT="95250" marB="95250" anchor="ctr"/>
                </a:tc>
                <a:extLst>
                  <a:ext uri="{0D108BD9-81ED-4DB2-BD59-A6C34878D82A}">
                    <a16:rowId xmlns:a16="http://schemas.microsoft.com/office/drawing/2014/main" val="2070099437"/>
                  </a:ext>
                </a:extLst>
              </a:tr>
              <a:tr h="411875">
                <a:tc>
                  <a:txBody>
                    <a:bodyPr/>
                    <a:lstStyle/>
                    <a:p>
                      <a:pPr fontAlgn="base"/>
                      <a:r>
                        <a:rPr lang="en-US" dirty="0">
                          <a:solidFill>
                            <a:schemeClr val="tx1"/>
                          </a:solidFill>
                          <a:effectLst/>
                          <a:latin typeface="Calibri" panose="020F0502020204030204" pitchFamily="34" charset="0"/>
                        </a:rPr>
                        <a:t>Day 2</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2:6–8</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973462806"/>
                  </a:ext>
                </a:extLst>
              </a:tr>
              <a:tr h="411875">
                <a:tc>
                  <a:txBody>
                    <a:bodyPr/>
                    <a:lstStyle/>
                    <a:p>
                      <a:pPr fontAlgn="base"/>
                      <a:r>
                        <a:rPr lang="en-US" dirty="0">
                          <a:solidFill>
                            <a:schemeClr val="tx1"/>
                          </a:solidFill>
                          <a:effectLst/>
                          <a:latin typeface="Calibri" panose="020F0502020204030204" pitchFamily="34" charset="0"/>
                        </a:rPr>
                        <a:t>Day 3</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2:9–13</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375031184"/>
                  </a:ext>
                </a:extLst>
              </a:tr>
              <a:tr h="411875">
                <a:tc>
                  <a:txBody>
                    <a:bodyPr/>
                    <a:lstStyle/>
                    <a:p>
                      <a:pPr fontAlgn="base"/>
                      <a:r>
                        <a:rPr lang="en-US" dirty="0">
                          <a:solidFill>
                            <a:schemeClr val="tx1"/>
                          </a:solidFill>
                          <a:effectLst/>
                          <a:latin typeface="Calibri" panose="020F0502020204030204" pitchFamily="34" charset="0"/>
                        </a:rPr>
                        <a:t>Day 4</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2:14–19</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533077395"/>
                  </a:ext>
                </a:extLst>
              </a:tr>
              <a:tr h="411875">
                <a:tc>
                  <a:txBody>
                    <a:bodyPr/>
                    <a:lstStyle/>
                    <a:p>
                      <a:pPr fontAlgn="base"/>
                      <a:r>
                        <a:rPr lang="en-US" dirty="0">
                          <a:solidFill>
                            <a:schemeClr val="tx1"/>
                          </a:solidFill>
                          <a:effectLst/>
                          <a:latin typeface="Calibri" panose="020F0502020204030204" pitchFamily="34" charset="0"/>
                        </a:rPr>
                        <a:t>Day 5</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2:20–23</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613512791"/>
                  </a:ext>
                </a:extLst>
              </a:tr>
              <a:tr h="411875">
                <a:tc>
                  <a:txBody>
                    <a:bodyPr/>
                    <a:lstStyle/>
                    <a:p>
                      <a:pPr fontAlgn="base"/>
                      <a:r>
                        <a:rPr lang="en-US" dirty="0">
                          <a:solidFill>
                            <a:schemeClr val="tx1"/>
                          </a:solidFill>
                          <a:effectLst/>
                          <a:latin typeface="Calibri" panose="020F0502020204030204" pitchFamily="34" charset="0"/>
                        </a:rPr>
                        <a:t>Day 6</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2:24–31</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dirty="0">
                          <a:solidFill>
                            <a:schemeClr val="tx1"/>
                          </a:solidFill>
                          <a:effectLst/>
                        </a:rPr>
                        <a:t> </a:t>
                      </a:r>
                    </a:p>
                  </a:txBody>
                  <a:tcPr marL="95250" marR="95250" marT="95250" marB="95250" anchor="ctr"/>
                </a:tc>
                <a:extLst>
                  <a:ext uri="{0D108BD9-81ED-4DB2-BD59-A6C34878D82A}">
                    <a16:rowId xmlns:a16="http://schemas.microsoft.com/office/drawing/2014/main" val="2458485154"/>
                  </a:ext>
                </a:extLst>
              </a:tr>
            </a:tbl>
          </a:graphicData>
        </a:graphic>
      </p:graphicFrame>
      <p:graphicFrame>
        <p:nvGraphicFramePr>
          <p:cNvPr id="4" name="Table 3">
            <a:extLst>
              <a:ext uri="{FF2B5EF4-FFF2-40B4-BE49-F238E27FC236}">
                <a16:creationId xmlns:a16="http://schemas.microsoft.com/office/drawing/2014/main" id="{2A3FD78C-53FA-4125-A78B-8DFCC50E92E1}"/>
              </a:ext>
            </a:extLst>
          </p:cNvPr>
          <p:cNvGraphicFramePr>
            <a:graphicFrameLocks noGrp="1"/>
          </p:cNvGraphicFramePr>
          <p:nvPr>
            <p:extLst>
              <p:ext uri="{D42A27DB-BD31-4B8C-83A1-F6EECF244321}">
                <p14:modId xmlns:p14="http://schemas.microsoft.com/office/powerpoint/2010/main" val="2963222948"/>
              </p:ext>
            </p:extLst>
          </p:nvPr>
        </p:nvGraphicFramePr>
        <p:xfrm>
          <a:off x="6015789" y="0"/>
          <a:ext cx="6015789" cy="3063240"/>
        </p:xfrm>
        <a:graphic>
          <a:graphicData uri="http://schemas.openxmlformats.org/drawingml/2006/table">
            <a:tbl>
              <a:tblPr firstRow="1" bandRow="1">
                <a:tableStyleId>{5940675A-B579-460E-94D1-54222C63F5DA}</a:tableStyleId>
              </a:tblPr>
              <a:tblGrid>
                <a:gridCol w="909908">
                  <a:extLst>
                    <a:ext uri="{9D8B030D-6E8A-4147-A177-3AD203B41FA5}">
                      <a16:colId xmlns:a16="http://schemas.microsoft.com/office/drawing/2014/main" val="1692117848"/>
                    </a:ext>
                  </a:extLst>
                </a:gridCol>
                <a:gridCol w="1993178">
                  <a:extLst>
                    <a:ext uri="{9D8B030D-6E8A-4147-A177-3AD203B41FA5}">
                      <a16:colId xmlns:a16="http://schemas.microsoft.com/office/drawing/2014/main" val="2562073222"/>
                    </a:ext>
                  </a:extLst>
                </a:gridCol>
                <a:gridCol w="3112703">
                  <a:extLst>
                    <a:ext uri="{9D8B030D-6E8A-4147-A177-3AD203B41FA5}">
                      <a16:colId xmlns:a16="http://schemas.microsoft.com/office/drawing/2014/main" val="798527911"/>
                    </a:ext>
                  </a:extLst>
                </a:gridCol>
              </a:tblGrid>
              <a:tr h="654949">
                <a:tc>
                  <a:txBody>
                    <a:bodyPr/>
                    <a:lstStyle/>
                    <a:p>
                      <a:pPr fontAlgn="base"/>
                      <a:r>
                        <a:rPr lang="en-US" dirty="0">
                          <a:solidFill>
                            <a:schemeClr val="tx1"/>
                          </a:solidFill>
                          <a:effectLst/>
                          <a:latin typeface="Calibri" panose="020F0502020204030204" pitchFamily="34" charset="0"/>
                        </a:rPr>
                        <a:t>Day 1</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2:2–5</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dirty="0">
                          <a:solidFill>
                            <a:schemeClr val="tx1"/>
                          </a:solidFill>
                          <a:effectLst/>
                          <a:latin typeface="Calibri" panose="020F0502020204030204" pitchFamily="34" charset="0"/>
                        </a:rPr>
                        <a:t>Divided the light from the darkness</a:t>
                      </a:r>
                    </a:p>
                  </a:txBody>
                  <a:tcPr marL="95250" marR="95250" marT="95250" marB="95250" anchor="ctr"/>
                </a:tc>
                <a:extLst>
                  <a:ext uri="{0D108BD9-81ED-4DB2-BD59-A6C34878D82A}">
                    <a16:rowId xmlns:a16="http://schemas.microsoft.com/office/drawing/2014/main" val="2070099437"/>
                  </a:ext>
                </a:extLst>
              </a:tr>
              <a:tr h="411875">
                <a:tc>
                  <a:txBody>
                    <a:bodyPr/>
                    <a:lstStyle/>
                    <a:p>
                      <a:pPr fontAlgn="base"/>
                      <a:r>
                        <a:rPr lang="en-US" dirty="0">
                          <a:solidFill>
                            <a:schemeClr val="tx1"/>
                          </a:solidFill>
                          <a:effectLst/>
                          <a:latin typeface="Calibri" panose="020F0502020204030204" pitchFamily="34" charset="0"/>
                        </a:rPr>
                        <a:t>Day 2</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2:6–8</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973462806"/>
                  </a:ext>
                </a:extLst>
              </a:tr>
              <a:tr h="411875">
                <a:tc>
                  <a:txBody>
                    <a:bodyPr/>
                    <a:lstStyle/>
                    <a:p>
                      <a:pPr fontAlgn="base"/>
                      <a:r>
                        <a:rPr lang="en-US" dirty="0">
                          <a:solidFill>
                            <a:schemeClr val="tx1"/>
                          </a:solidFill>
                          <a:effectLst/>
                          <a:latin typeface="Calibri" panose="020F0502020204030204" pitchFamily="34" charset="0"/>
                        </a:rPr>
                        <a:t>Day 3</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2:9–13</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375031184"/>
                  </a:ext>
                </a:extLst>
              </a:tr>
              <a:tr h="411875">
                <a:tc>
                  <a:txBody>
                    <a:bodyPr/>
                    <a:lstStyle/>
                    <a:p>
                      <a:pPr fontAlgn="base"/>
                      <a:r>
                        <a:rPr lang="en-US" dirty="0">
                          <a:solidFill>
                            <a:schemeClr val="tx1"/>
                          </a:solidFill>
                          <a:effectLst/>
                          <a:latin typeface="Calibri" panose="020F0502020204030204" pitchFamily="34" charset="0"/>
                        </a:rPr>
                        <a:t>Day 4</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2:14–19</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533077395"/>
                  </a:ext>
                </a:extLst>
              </a:tr>
              <a:tr h="411875">
                <a:tc>
                  <a:txBody>
                    <a:bodyPr/>
                    <a:lstStyle/>
                    <a:p>
                      <a:pPr fontAlgn="base"/>
                      <a:r>
                        <a:rPr lang="en-US" dirty="0">
                          <a:solidFill>
                            <a:schemeClr val="tx1"/>
                          </a:solidFill>
                          <a:effectLst/>
                          <a:latin typeface="Calibri" panose="020F0502020204030204" pitchFamily="34" charset="0"/>
                        </a:rPr>
                        <a:t>Day 5</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2:20–23</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613512791"/>
                  </a:ext>
                </a:extLst>
              </a:tr>
              <a:tr h="411875">
                <a:tc>
                  <a:txBody>
                    <a:bodyPr/>
                    <a:lstStyle/>
                    <a:p>
                      <a:pPr fontAlgn="base"/>
                      <a:r>
                        <a:rPr lang="en-US" dirty="0">
                          <a:solidFill>
                            <a:schemeClr val="tx1"/>
                          </a:solidFill>
                          <a:effectLst/>
                          <a:latin typeface="Calibri" panose="020F0502020204030204" pitchFamily="34" charset="0"/>
                        </a:rPr>
                        <a:t>Day 6</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2:24–31</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dirty="0">
                          <a:solidFill>
                            <a:schemeClr val="tx1"/>
                          </a:solidFill>
                          <a:effectLst/>
                        </a:rPr>
                        <a:t> </a:t>
                      </a:r>
                    </a:p>
                  </a:txBody>
                  <a:tcPr marL="95250" marR="95250" marT="95250" marB="95250" anchor="ctr"/>
                </a:tc>
                <a:extLst>
                  <a:ext uri="{0D108BD9-81ED-4DB2-BD59-A6C34878D82A}">
                    <a16:rowId xmlns:a16="http://schemas.microsoft.com/office/drawing/2014/main" val="2458485154"/>
                  </a:ext>
                </a:extLst>
              </a:tr>
            </a:tbl>
          </a:graphicData>
        </a:graphic>
      </p:graphicFrame>
      <p:graphicFrame>
        <p:nvGraphicFramePr>
          <p:cNvPr id="5" name="Table 4">
            <a:extLst>
              <a:ext uri="{FF2B5EF4-FFF2-40B4-BE49-F238E27FC236}">
                <a16:creationId xmlns:a16="http://schemas.microsoft.com/office/drawing/2014/main" id="{CD8EA4AA-A5C7-4782-9596-9498BB90DCA2}"/>
              </a:ext>
            </a:extLst>
          </p:cNvPr>
          <p:cNvGraphicFramePr>
            <a:graphicFrameLocks noGrp="1"/>
          </p:cNvGraphicFramePr>
          <p:nvPr>
            <p:extLst>
              <p:ext uri="{D42A27DB-BD31-4B8C-83A1-F6EECF244321}">
                <p14:modId xmlns:p14="http://schemas.microsoft.com/office/powerpoint/2010/main" val="3104432942"/>
              </p:ext>
            </p:extLst>
          </p:nvPr>
        </p:nvGraphicFramePr>
        <p:xfrm>
          <a:off x="-1" y="3063240"/>
          <a:ext cx="6015789" cy="3063240"/>
        </p:xfrm>
        <a:graphic>
          <a:graphicData uri="http://schemas.openxmlformats.org/drawingml/2006/table">
            <a:tbl>
              <a:tblPr firstRow="1" bandRow="1">
                <a:tableStyleId>{5940675A-B579-460E-94D1-54222C63F5DA}</a:tableStyleId>
              </a:tblPr>
              <a:tblGrid>
                <a:gridCol w="909908">
                  <a:extLst>
                    <a:ext uri="{9D8B030D-6E8A-4147-A177-3AD203B41FA5}">
                      <a16:colId xmlns:a16="http://schemas.microsoft.com/office/drawing/2014/main" val="1692117848"/>
                    </a:ext>
                  </a:extLst>
                </a:gridCol>
                <a:gridCol w="1993178">
                  <a:extLst>
                    <a:ext uri="{9D8B030D-6E8A-4147-A177-3AD203B41FA5}">
                      <a16:colId xmlns:a16="http://schemas.microsoft.com/office/drawing/2014/main" val="2562073222"/>
                    </a:ext>
                  </a:extLst>
                </a:gridCol>
                <a:gridCol w="3112703">
                  <a:extLst>
                    <a:ext uri="{9D8B030D-6E8A-4147-A177-3AD203B41FA5}">
                      <a16:colId xmlns:a16="http://schemas.microsoft.com/office/drawing/2014/main" val="798527911"/>
                    </a:ext>
                  </a:extLst>
                </a:gridCol>
              </a:tblGrid>
              <a:tr h="654949">
                <a:tc>
                  <a:txBody>
                    <a:bodyPr/>
                    <a:lstStyle/>
                    <a:p>
                      <a:pPr fontAlgn="base"/>
                      <a:r>
                        <a:rPr lang="en-US" dirty="0">
                          <a:solidFill>
                            <a:schemeClr val="tx1"/>
                          </a:solidFill>
                          <a:effectLst/>
                          <a:latin typeface="Calibri" panose="020F0502020204030204" pitchFamily="34" charset="0"/>
                        </a:rPr>
                        <a:t>Day 1</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2:2–5</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dirty="0">
                          <a:solidFill>
                            <a:schemeClr val="tx1"/>
                          </a:solidFill>
                          <a:effectLst/>
                          <a:latin typeface="Calibri" panose="020F0502020204030204" pitchFamily="34" charset="0"/>
                        </a:rPr>
                        <a:t>Divided the light from the darkness</a:t>
                      </a:r>
                    </a:p>
                  </a:txBody>
                  <a:tcPr marL="95250" marR="95250" marT="95250" marB="95250" anchor="ctr"/>
                </a:tc>
                <a:extLst>
                  <a:ext uri="{0D108BD9-81ED-4DB2-BD59-A6C34878D82A}">
                    <a16:rowId xmlns:a16="http://schemas.microsoft.com/office/drawing/2014/main" val="2070099437"/>
                  </a:ext>
                </a:extLst>
              </a:tr>
              <a:tr h="411875">
                <a:tc>
                  <a:txBody>
                    <a:bodyPr/>
                    <a:lstStyle/>
                    <a:p>
                      <a:pPr fontAlgn="base"/>
                      <a:r>
                        <a:rPr lang="en-US" dirty="0">
                          <a:solidFill>
                            <a:schemeClr val="tx1"/>
                          </a:solidFill>
                          <a:effectLst/>
                          <a:latin typeface="Calibri" panose="020F0502020204030204" pitchFamily="34" charset="0"/>
                        </a:rPr>
                        <a:t>Day 2</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2:6–8</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973462806"/>
                  </a:ext>
                </a:extLst>
              </a:tr>
              <a:tr h="411875">
                <a:tc>
                  <a:txBody>
                    <a:bodyPr/>
                    <a:lstStyle/>
                    <a:p>
                      <a:pPr fontAlgn="base"/>
                      <a:r>
                        <a:rPr lang="en-US" dirty="0">
                          <a:solidFill>
                            <a:schemeClr val="tx1"/>
                          </a:solidFill>
                          <a:effectLst/>
                          <a:latin typeface="Calibri" panose="020F0502020204030204" pitchFamily="34" charset="0"/>
                        </a:rPr>
                        <a:t>Day 3</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2:9–13</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375031184"/>
                  </a:ext>
                </a:extLst>
              </a:tr>
              <a:tr h="411875">
                <a:tc>
                  <a:txBody>
                    <a:bodyPr/>
                    <a:lstStyle/>
                    <a:p>
                      <a:pPr fontAlgn="base"/>
                      <a:r>
                        <a:rPr lang="en-US" dirty="0">
                          <a:solidFill>
                            <a:schemeClr val="tx1"/>
                          </a:solidFill>
                          <a:effectLst/>
                          <a:latin typeface="Calibri" panose="020F0502020204030204" pitchFamily="34" charset="0"/>
                        </a:rPr>
                        <a:t>Day 4</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2:14–19</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533077395"/>
                  </a:ext>
                </a:extLst>
              </a:tr>
              <a:tr h="411875">
                <a:tc>
                  <a:txBody>
                    <a:bodyPr/>
                    <a:lstStyle/>
                    <a:p>
                      <a:pPr fontAlgn="base"/>
                      <a:r>
                        <a:rPr lang="en-US" dirty="0">
                          <a:solidFill>
                            <a:schemeClr val="tx1"/>
                          </a:solidFill>
                          <a:effectLst/>
                          <a:latin typeface="Calibri" panose="020F0502020204030204" pitchFamily="34" charset="0"/>
                        </a:rPr>
                        <a:t>Day 5</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2:20–23</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613512791"/>
                  </a:ext>
                </a:extLst>
              </a:tr>
              <a:tr h="411875">
                <a:tc>
                  <a:txBody>
                    <a:bodyPr/>
                    <a:lstStyle/>
                    <a:p>
                      <a:pPr fontAlgn="base"/>
                      <a:r>
                        <a:rPr lang="en-US" dirty="0">
                          <a:solidFill>
                            <a:schemeClr val="tx1"/>
                          </a:solidFill>
                          <a:effectLst/>
                          <a:latin typeface="Calibri" panose="020F0502020204030204" pitchFamily="34" charset="0"/>
                        </a:rPr>
                        <a:t>Day 6</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2:24–31</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dirty="0">
                          <a:solidFill>
                            <a:schemeClr val="tx1"/>
                          </a:solidFill>
                          <a:effectLst/>
                        </a:rPr>
                        <a:t> </a:t>
                      </a:r>
                    </a:p>
                  </a:txBody>
                  <a:tcPr marL="95250" marR="95250" marT="95250" marB="95250" anchor="ctr"/>
                </a:tc>
                <a:extLst>
                  <a:ext uri="{0D108BD9-81ED-4DB2-BD59-A6C34878D82A}">
                    <a16:rowId xmlns:a16="http://schemas.microsoft.com/office/drawing/2014/main" val="2458485154"/>
                  </a:ext>
                </a:extLst>
              </a:tr>
            </a:tbl>
          </a:graphicData>
        </a:graphic>
      </p:graphicFrame>
      <p:graphicFrame>
        <p:nvGraphicFramePr>
          <p:cNvPr id="6" name="Table 5">
            <a:extLst>
              <a:ext uri="{FF2B5EF4-FFF2-40B4-BE49-F238E27FC236}">
                <a16:creationId xmlns:a16="http://schemas.microsoft.com/office/drawing/2014/main" id="{75C6DBD3-ADED-4323-A9B9-161A413F30A2}"/>
              </a:ext>
            </a:extLst>
          </p:cNvPr>
          <p:cNvGraphicFramePr>
            <a:graphicFrameLocks noGrp="1"/>
          </p:cNvGraphicFramePr>
          <p:nvPr>
            <p:extLst>
              <p:ext uri="{D42A27DB-BD31-4B8C-83A1-F6EECF244321}">
                <p14:modId xmlns:p14="http://schemas.microsoft.com/office/powerpoint/2010/main" val="3499155343"/>
              </p:ext>
            </p:extLst>
          </p:nvPr>
        </p:nvGraphicFramePr>
        <p:xfrm>
          <a:off x="6015788" y="3063240"/>
          <a:ext cx="6015789" cy="3063240"/>
        </p:xfrm>
        <a:graphic>
          <a:graphicData uri="http://schemas.openxmlformats.org/drawingml/2006/table">
            <a:tbl>
              <a:tblPr firstRow="1" bandRow="1">
                <a:tableStyleId>{5940675A-B579-460E-94D1-54222C63F5DA}</a:tableStyleId>
              </a:tblPr>
              <a:tblGrid>
                <a:gridCol w="909908">
                  <a:extLst>
                    <a:ext uri="{9D8B030D-6E8A-4147-A177-3AD203B41FA5}">
                      <a16:colId xmlns:a16="http://schemas.microsoft.com/office/drawing/2014/main" val="1692117848"/>
                    </a:ext>
                  </a:extLst>
                </a:gridCol>
                <a:gridCol w="1993178">
                  <a:extLst>
                    <a:ext uri="{9D8B030D-6E8A-4147-A177-3AD203B41FA5}">
                      <a16:colId xmlns:a16="http://schemas.microsoft.com/office/drawing/2014/main" val="2562073222"/>
                    </a:ext>
                  </a:extLst>
                </a:gridCol>
                <a:gridCol w="3112703">
                  <a:extLst>
                    <a:ext uri="{9D8B030D-6E8A-4147-A177-3AD203B41FA5}">
                      <a16:colId xmlns:a16="http://schemas.microsoft.com/office/drawing/2014/main" val="798527911"/>
                    </a:ext>
                  </a:extLst>
                </a:gridCol>
              </a:tblGrid>
              <a:tr h="654949">
                <a:tc>
                  <a:txBody>
                    <a:bodyPr/>
                    <a:lstStyle/>
                    <a:p>
                      <a:pPr fontAlgn="base"/>
                      <a:r>
                        <a:rPr lang="en-US" dirty="0">
                          <a:solidFill>
                            <a:schemeClr val="tx1"/>
                          </a:solidFill>
                          <a:effectLst/>
                          <a:latin typeface="Calibri" panose="020F0502020204030204" pitchFamily="34" charset="0"/>
                        </a:rPr>
                        <a:t>Day 1</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2:2–5</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dirty="0">
                          <a:solidFill>
                            <a:schemeClr val="tx1"/>
                          </a:solidFill>
                          <a:effectLst/>
                          <a:latin typeface="Calibri" panose="020F0502020204030204" pitchFamily="34" charset="0"/>
                        </a:rPr>
                        <a:t>Divided the light from the darkness</a:t>
                      </a:r>
                    </a:p>
                  </a:txBody>
                  <a:tcPr marL="95250" marR="95250" marT="95250" marB="95250" anchor="ctr"/>
                </a:tc>
                <a:extLst>
                  <a:ext uri="{0D108BD9-81ED-4DB2-BD59-A6C34878D82A}">
                    <a16:rowId xmlns:a16="http://schemas.microsoft.com/office/drawing/2014/main" val="2070099437"/>
                  </a:ext>
                </a:extLst>
              </a:tr>
              <a:tr h="411875">
                <a:tc>
                  <a:txBody>
                    <a:bodyPr/>
                    <a:lstStyle/>
                    <a:p>
                      <a:pPr fontAlgn="base"/>
                      <a:r>
                        <a:rPr lang="en-US" dirty="0">
                          <a:solidFill>
                            <a:schemeClr val="tx1"/>
                          </a:solidFill>
                          <a:effectLst/>
                          <a:latin typeface="Calibri" panose="020F0502020204030204" pitchFamily="34" charset="0"/>
                        </a:rPr>
                        <a:t>Day 2</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2:6–8</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973462806"/>
                  </a:ext>
                </a:extLst>
              </a:tr>
              <a:tr h="411875">
                <a:tc>
                  <a:txBody>
                    <a:bodyPr/>
                    <a:lstStyle/>
                    <a:p>
                      <a:pPr fontAlgn="base"/>
                      <a:r>
                        <a:rPr lang="en-US" dirty="0">
                          <a:solidFill>
                            <a:schemeClr val="tx1"/>
                          </a:solidFill>
                          <a:effectLst/>
                          <a:latin typeface="Calibri" panose="020F0502020204030204" pitchFamily="34" charset="0"/>
                        </a:rPr>
                        <a:t>Day 3</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2:9–13</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375031184"/>
                  </a:ext>
                </a:extLst>
              </a:tr>
              <a:tr h="411875">
                <a:tc>
                  <a:txBody>
                    <a:bodyPr/>
                    <a:lstStyle/>
                    <a:p>
                      <a:pPr fontAlgn="base"/>
                      <a:r>
                        <a:rPr lang="en-US" dirty="0">
                          <a:solidFill>
                            <a:schemeClr val="tx1"/>
                          </a:solidFill>
                          <a:effectLst/>
                          <a:latin typeface="Calibri" panose="020F0502020204030204" pitchFamily="34" charset="0"/>
                        </a:rPr>
                        <a:t>Day 4</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2:14–19</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533077395"/>
                  </a:ext>
                </a:extLst>
              </a:tr>
              <a:tr h="411875">
                <a:tc>
                  <a:txBody>
                    <a:bodyPr/>
                    <a:lstStyle/>
                    <a:p>
                      <a:pPr fontAlgn="base"/>
                      <a:r>
                        <a:rPr lang="en-US" dirty="0">
                          <a:solidFill>
                            <a:schemeClr val="tx1"/>
                          </a:solidFill>
                          <a:effectLst/>
                          <a:latin typeface="Calibri" panose="020F0502020204030204" pitchFamily="34" charset="0"/>
                        </a:rPr>
                        <a:t>Day 5</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2:20–23</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613512791"/>
                  </a:ext>
                </a:extLst>
              </a:tr>
              <a:tr h="411875">
                <a:tc>
                  <a:txBody>
                    <a:bodyPr/>
                    <a:lstStyle/>
                    <a:p>
                      <a:pPr fontAlgn="base"/>
                      <a:r>
                        <a:rPr lang="en-US" dirty="0">
                          <a:solidFill>
                            <a:schemeClr val="tx1"/>
                          </a:solidFill>
                          <a:effectLst/>
                          <a:latin typeface="Calibri" panose="020F0502020204030204" pitchFamily="34" charset="0"/>
                        </a:rPr>
                        <a:t>Day 6</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2:24–31</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dirty="0">
                          <a:solidFill>
                            <a:schemeClr val="tx1"/>
                          </a:solidFill>
                          <a:effectLst/>
                        </a:rPr>
                        <a:t> </a:t>
                      </a:r>
                    </a:p>
                  </a:txBody>
                  <a:tcPr marL="95250" marR="95250" marT="95250" marB="95250" anchor="ctr"/>
                </a:tc>
                <a:extLst>
                  <a:ext uri="{0D108BD9-81ED-4DB2-BD59-A6C34878D82A}">
                    <a16:rowId xmlns:a16="http://schemas.microsoft.com/office/drawing/2014/main" val="2458485154"/>
                  </a:ext>
                </a:extLst>
              </a:tr>
            </a:tbl>
          </a:graphicData>
        </a:graphic>
      </p:graphicFrame>
      <p:sp>
        <p:nvSpPr>
          <p:cNvPr id="7" name="Rectangle 6">
            <a:extLst>
              <a:ext uri="{FF2B5EF4-FFF2-40B4-BE49-F238E27FC236}">
                <a16:creationId xmlns:a16="http://schemas.microsoft.com/office/drawing/2014/main" id="{92AE3143-A1CF-484B-B45E-C35A53BDB311}"/>
              </a:ext>
            </a:extLst>
          </p:cNvPr>
          <p:cNvSpPr/>
          <p:nvPr/>
        </p:nvSpPr>
        <p:spPr>
          <a:xfrm>
            <a:off x="3336884" y="6199290"/>
            <a:ext cx="896784" cy="369332"/>
          </a:xfrm>
          <a:prstGeom prst="rect">
            <a:avLst/>
          </a:prstGeom>
        </p:spPr>
        <p:txBody>
          <a:bodyPr wrap="none">
            <a:spAutoFit/>
          </a:bodyPr>
          <a:lstStyle/>
          <a:p>
            <a:pPr fontAlgn="base"/>
            <a:r>
              <a:rPr lang="en-US" dirty="0">
                <a:latin typeface="Calibri" panose="020F0502020204030204" pitchFamily="34" charset="0"/>
              </a:rPr>
              <a:t>Set of 4</a:t>
            </a:r>
          </a:p>
        </p:txBody>
      </p:sp>
    </p:spTree>
    <p:extLst>
      <p:ext uri="{BB962C8B-B14F-4D97-AF65-F5344CB8AC3E}">
        <p14:creationId xmlns:p14="http://schemas.microsoft.com/office/powerpoint/2010/main" val="2188871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893647"/>
          </a:xfrm>
          <a:prstGeom prst="rect">
            <a:avLst/>
          </a:prstGeom>
          <a:ln>
            <a:solidFill>
              <a:schemeClr val="tx1"/>
            </a:solidFill>
          </a:ln>
        </p:spPr>
        <p:txBody>
          <a:bodyPr>
            <a:spAutoFit/>
          </a:bodyPr>
          <a:lstStyle/>
          <a:p>
            <a:r>
              <a:rPr lang="en-US" sz="1200" b="1" i="0" dirty="0">
                <a:effectLst/>
              </a:rPr>
              <a:t>Translation of the Bible:</a:t>
            </a:r>
          </a:p>
          <a:p>
            <a:r>
              <a:rPr lang="en-US" sz="1200" b="0" i="0" dirty="0">
                <a:effectLst/>
              </a:rPr>
              <a:t>The Prophet did not “translate” the Bible in the traditional sense of the word—that is, go back to the earliest Hebrew and Greek manuscripts to make a new rendering into English. Rather, he went through the biblical text of the King James Version and made inspired corrections, revisions, and additions to the biblical text. Both the Lord and Joseph Smith consistently refer to the process of these inspired revisions and additions as “translation” (</a:t>
            </a:r>
            <a:r>
              <a:rPr lang="en-US" sz="1200" b="0" i="0" u="none" strike="noStrike" dirty="0">
                <a:effectLst/>
              </a:rPr>
              <a:t>D&amp;C 76:15</a:t>
            </a:r>
            <a:r>
              <a:rPr lang="en-US" sz="1200" b="0" i="0" dirty="0">
                <a:effectLst/>
              </a:rPr>
              <a:t>;</a:t>
            </a:r>
            <a:r>
              <a:rPr lang="en-US" sz="1200" b="0" i="0" u="none" strike="noStrike" dirty="0">
                <a:effectLst/>
              </a:rPr>
              <a:t>D&amp;C 124:89</a:t>
            </a:r>
            <a:r>
              <a:rPr lang="en-US" sz="1200" b="0" i="0" dirty="0">
                <a:effectLst/>
              </a:rPr>
              <a:t>). The Prophet acknowledged the revelatory nature of this translation work. He introduced the first chapter of the book of Moses in his journal as an example of the Lord granting “‘line upon line of knowledge—here a little and there a little’ [see </a:t>
            </a:r>
            <a:r>
              <a:rPr lang="en-US" sz="1200" b="0" i="0" u="none" strike="noStrike" dirty="0">
                <a:effectLst/>
              </a:rPr>
              <a:t>Isa. 28:13</a:t>
            </a:r>
            <a:r>
              <a:rPr lang="en-US" sz="1200" b="0" i="0" dirty="0">
                <a:effectLst/>
              </a:rPr>
              <a:t>], of which the following was a precious morsel.”</a:t>
            </a:r>
          </a:p>
          <a:p>
            <a:r>
              <a:rPr lang="en-US" sz="1200" dirty="0"/>
              <a:t>But the Prophet never recorded exactly how he did this work called translation. One clue is the 1828 copy of the King James Bible that the Prophet and Oliver Cowdery purchased from E. B. Grandin in Palmyra on 8 October 1829. It was marked by Joseph Smith in ink and pencil; words were crossed out and verses marked with various symbols. In addition, there are five handwritten manuscripts containing long Joseph Smith Translation passages of the Bible. These are in the handwriting of various scribes, including Oliver Cowdery, John Whitmer, Sidney Rigdon, and others. Some of the manuscripts have entire biblical passages written out and others have only the specific verses or passages that were changed in some way by the Prophet.</a:t>
            </a:r>
          </a:p>
          <a:p>
            <a:r>
              <a:rPr lang="en-US" sz="1200" dirty="0"/>
              <a:t>From this evidence it appears “that the Prophet and a scribe would sit at a table, with the Prophet having the King James Version of the Bible open before him. Probably he would read from the King James Version and dictate the revisions, while the scribe recorded what he said.”</a:t>
            </a:r>
            <a:r>
              <a:rPr lang="en-US" sz="1200" baseline="30000" dirty="0"/>
              <a:t>  </a:t>
            </a:r>
            <a:r>
              <a:rPr lang="en-US" sz="1200" dirty="0"/>
              <a:t>Some of the corrections and revisions were small, including sometimes only vital punctuation changes. Other revisions were much more lengthy, restoring large passages of text.</a:t>
            </a:r>
          </a:p>
          <a:p>
            <a:pPr fontAlgn="base"/>
            <a:r>
              <a:rPr lang="en-US" sz="1200" dirty="0"/>
              <a:t>The Joseph Smith Translation: “Plain and Precious Things” Restored</a:t>
            </a:r>
          </a:p>
          <a:p>
            <a:pPr fontAlgn="base"/>
            <a:r>
              <a:rPr lang="en-US" sz="1200" dirty="0"/>
              <a:t>By David </a:t>
            </a:r>
            <a:r>
              <a:rPr lang="en-US" sz="1200" dirty="0" err="1"/>
              <a:t>Rolph</a:t>
            </a:r>
            <a:r>
              <a:rPr lang="en-US" sz="1200" dirty="0"/>
              <a:t> </a:t>
            </a:r>
            <a:r>
              <a:rPr lang="en-US" sz="1200" dirty="0" err="1"/>
              <a:t>Seely</a:t>
            </a:r>
            <a:r>
              <a:rPr lang="en-US" sz="1200" dirty="0"/>
              <a:t> August 1997 Ensign</a:t>
            </a:r>
          </a:p>
        </p:txBody>
      </p:sp>
      <p:sp>
        <p:nvSpPr>
          <p:cNvPr id="4" name="Rectangle 3"/>
          <p:cNvSpPr/>
          <p:nvPr/>
        </p:nvSpPr>
        <p:spPr>
          <a:xfrm>
            <a:off x="6096000" y="0"/>
            <a:ext cx="6096000" cy="1754326"/>
          </a:xfrm>
          <a:prstGeom prst="rect">
            <a:avLst/>
          </a:prstGeom>
          <a:ln>
            <a:solidFill>
              <a:schemeClr val="tx1"/>
            </a:solidFill>
          </a:ln>
        </p:spPr>
        <p:txBody>
          <a:bodyPr>
            <a:spAutoFit/>
          </a:bodyPr>
          <a:lstStyle/>
          <a:p>
            <a:r>
              <a:rPr lang="en-US" sz="1200" b="0" i="0" dirty="0">
                <a:effectLst/>
                <a:latin typeface="Calibri" panose="020F0502020204030204" pitchFamily="34" charset="0"/>
              </a:rPr>
              <a:t>The NASA/ESA Hubble Space Telescope has revisited one of its most iconic and popular images: the Eagle Nebula’s Pillars of Creation. This image shows the pillars as seen in visible light, capturing the </a:t>
            </a:r>
            <a:r>
              <a:rPr lang="en-US" sz="1200" b="0" i="0" dirty="0" err="1">
                <a:effectLst/>
                <a:latin typeface="Calibri" panose="020F0502020204030204" pitchFamily="34" charset="0"/>
              </a:rPr>
              <a:t>multi-coloured</a:t>
            </a:r>
            <a:r>
              <a:rPr lang="en-US" sz="1200" b="0" i="0" dirty="0">
                <a:effectLst/>
                <a:latin typeface="Calibri" panose="020F0502020204030204" pitchFamily="34" charset="0"/>
              </a:rPr>
              <a:t> glow of gas clouds, wispy tendrils of dark cosmic dust, and the rust-</a:t>
            </a:r>
            <a:r>
              <a:rPr lang="en-US" sz="1200" b="0" i="0" dirty="0" err="1">
                <a:effectLst/>
                <a:latin typeface="Calibri" panose="020F0502020204030204" pitchFamily="34" charset="0"/>
              </a:rPr>
              <a:t>coloured</a:t>
            </a:r>
            <a:r>
              <a:rPr lang="en-US" sz="1200" b="0" i="0" dirty="0">
                <a:effectLst/>
                <a:latin typeface="Calibri" panose="020F0502020204030204" pitchFamily="34" charset="0"/>
              </a:rPr>
              <a:t> elephants’ trunks of the nebula’s famous pillars.</a:t>
            </a:r>
          </a:p>
          <a:p>
            <a:r>
              <a:rPr lang="en-US" sz="1200" b="0" i="0" dirty="0">
                <a:effectLst/>
                <a:latin typeface="Calibri" panose="020F0502020204030204" pitchFamily="34" charset="0"/>
              </a:rPr>
              <a:t>The dust and gas in the pillars is seared by the intense radiation from young stars and eroded by strong winds from massive nearby stars. With these new images comes better contrast and a clearer view for astronomers to study how the structure of the pillars is changing over time.</a:t>
            </a:r>
          </a:p>
          <a:p>
            <a:r>
              <a:rPr lang="en-US" sz="1200" b="1" dirty="0"/>
              <a:t>Credit: </a:t>
            </a:r>
            <a:r>
              <a:rPr lang="en-US" sz="1200" dirty="0"/>
              <a:t>NASA, ESA/Hubble and the Hubble Heritage Team</a:t>
            </a:r>
          </a:p>
          <a:p>
            <a:endParaRPr lang="en-US" sz="1200" b="0" i="0" dirty="0">
              <a:effectLst/>
              <a:latin typeface="Calibri" panose="020F0502020204030204" pitchFamily="34" charset="0"/>
            </a:endParaRPr>
          </a:p>
        </p:txBody>
      </p:sp>
      <p:sp>
        <p:nvSpPr>
          <p:cNvPr id="3" name="Rectangle 2"/>
          <p:cNvSpPr/>
          <p:nvPr/>
        </p:nvSpPr>
        <p:spPr>
          <a:xfrm>
            <a:off x="6096000" y="1938992"/>
            <a:ext cx="6096000" cy="1384995"/>
          </a:xfrm>
          <a:prstGeom prst="rect">
            <a:avLst/>
          </a:prstGeom>
          <a:ln>
            <a:solidFill>
              <a:schemeClr val="tx1"/>
            </a:solidFill>
          </a:ln>
        </p:spPr>
        <p:txBody>
          <a:bodyPr>
            <a:spAutoFit/>
          </a:bodyPr>
          <a:lstStyle/>
          <a:p>
            <a:pPr fontAlgn="base"/>
            <a:r>
              <a:rPr lang="en-US" sz="1200" dirty="0">
                <a:latin typeface="Calibri" panose="020F0502020204030204" pitchFamily="34" charset="0"/>
              </a:rPr>
              <a:t>“</a:t>
            </a:r>
            <a:r>
              <a:rPr lang="en-US" sz="1200" b="1" dirty="0">
                <a:latin typeface="Calibri" panose="020F0502020204030204" pitchFamily="34" charset="0"/>
              </a:rPr>
              <a:t>Maleness and femaleness, marriage</a:t>
            </a:r>
            <a:r>
              <a:rPr lang="en-US" sz="1200" dirty="0">
                <a:latin typeface="Calibri" panose="020F0502020204030204" pitchFamily="34" charset="0"/>
              </a:rPr>
              <a:t>, and the bearing and nurturing of children are all essential to the great plan of happiness. …</a:t>
            </a:r>
          </a:p>
          <a:p>
            <a:pPr fontAlgn="base"/>
            <a:r>
              <a:rPr lang="en-US" sz="1200" dirty="0">
                <a:latin typeface="Calibri" panose="020F0502020204030204" pitchFamily="34" charset="0"/>
              </a:rPr>
              <a:t>“To the first man and woman on earth, the Lord said, ‘Be fruitful, and multiply’ (Moses 2:28; see also Gen. 1:28; Abr. 4:28). This commandment was first in sequence and first in importance. It was essential that God’s spirit children have mortal birth and an opportunity to progress toward eternal life” Dallin H. Oaks (“The Great Plan of Happiness,”</a:t>
            </a:r>
            <a:r>
              <a:rPr lang="en-US" sz="1200" i="1" dirty="0">
                <a:latin typeface="Calibri" panose="020F0502020204030204" pitchFamily="34" charset="0"/>
              </a:rPr>
              <a:t> Ensign,</a:t>
            </a:r>
            <a:r>
              <a:rPr lang="en-US" sz="1200" dirty="0">
                <a:latin typeface="Calibri" panose="020F0502020204030204" pitchFamily="34" charset="0"/>
              </a:rPr>
              <a:t> Nov. 1993, 72).</a:t>
            </a:r>
            <a:endParaRPr lang="en-US" sz="1200" b="0" i="0" dirty="0">
              <a:effectLst/>
              <a:latin typeface="Calibri" panose="020F0502020204030204" pitchFamily="34" charset="0"/>
            </a:endParaRPr>
          </a:p>
        </p:txBody>
      </p:sp>
    </p:spTree>
    <p:extLst>
      <p:ext uri="{BB962C8B-B14F-4D97-AF65-F5344CB8AC3E}">
        <p14:creationId xmlns:p14="http://schemas.microsoft.com/office/powerpoint/2010/main" val="3634040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49086"/>
            <a:ext cx="6096000" cy="4893647"/>
          </a:xfrm>
          <a:prstGeom prst="rect">
            <a:avLst/>
          </a:prstGeom>
          <a:ln>
            <a:solidFill>
              <a:schemeClr val="tx1"/>
            </a:solidFill>
          </a:ln>
        </p:spPr>
        <p:txBody>
          <a:bodyPr>
            <a:spAutoFit/>
          </a:bodyPr>
          <a:lstStyle/>
          <a:p>
            <a:r>
              <a:rPr lang="en-US" sz="1200" b="1" dirty="0"/>
              <a:t>The core accretion mode</a:t>
            </a:r>
          </a:p>
          <a:p>
            <a:r>
              <a:rPr lang="en-US" sz="1200" b="0" i="0" dirty="0">
                <a:effectLst/>
              </a:rPr>
              <a:t>Approximately 4.6 billion years ago, the solar system was a cloud of dust and gas known as a solar nebula. Gravity collapsed the material in on itself as it began to spin, forming the sun in the center of the nebula.</a:t>
            </a:r>
          </a:p>
          <a:p>
            <a:r>
              <a:rPr lang="en-US" sz="1200" dirty="0"/>
              <a:t>With the rise of the sun, the remaining material began to clump up. Small particles drew together, bound by the force of gravity, into larger particles. The solar wind swept away lighter elements such as hydrogen and helium, from the closer regions, leaving only heavy, rocky materials to create smaller terrestrial worlds like Earth. But farther away, the solar winds had less impact on lighter elements, allowing them to coalesce into gas giants. In this way, asteroids, comets, planets, and moons were created.</a:t>
            </a:r>
          </a:p>
          <a:p>
            <a:r>
              <a:rPr lang="en-US" sz="1200" dirty="0"/>
              <a:t>Earth's rocky core formed first, with heavy elements colliding and binding together. Dense material sank to the center, while the lighter pieces created the crust. The planet's magnetic field probably formed around this time. Gravity captured some of the lighter elements that make up the planet's early atmosphere.</a:t>
            </a:r>
          </a:p>
          <a:p>
            <a:r>
              <a:rPr lang="en-US" sz="1200" dirty="0"/>
              <a:t>Early in its evolution, Earth suffered an impact by a large body that catapulted pieces of the young planet's mantle into space.  Gravity caused many of these pieces to draw together and form the moon, which took up orbit around its creator.</a:t>
            </a:r>
          </a:p>
          <a:p>
            <a:r>
              <a:rPr lang="en-US" sz="1200" dirty="0"/>
              <a:t>The flow of the mantle beneath the crust causes plate tectonics, the movement of the large plates of rock on the surface of the Earth. collisions and friction gave rise to mountains and volcanoes, which began to spew gases into the atmosphere.</a:t>
            </a:r>
          </a:p>
          <a:p>
            <a:r>
              <a:rPr lang="en-US" sz="1200" dirty="0"/>
              <a:t>Although the population of comets and asteroids passing through the inner solar system is sparse today, they were more abundant when the planets and sun were young. Collisions from these icy bodies likely deposited much of the Earth's water on its surface. Because the planet is in the Goldilocks zone, the region where liquid water neither freezes nor evaporates but can remain as a liquid, the water remained at the surface, which many feel plays a key role in the development of life.</a:t>
            </a:r>
          </a:p>
        </p:txBody>
      </p:sp>
      <p:sp>
        <p:nvSpPr>
          <p:cNvPr id="7" name="Rectangle 6"/>
          <p:cNvSpPr/>
          <p:nvPr/>
        </p:nvSpPr>
        <p:spPr>
          <a:xfrm>
            <a:off x="6553198" y="1284512"/>
            <a:ext cx="5181601" cy="3600986"/>
          </a:xfrm>
          <a:prstGeom prst="rect">
            <a:avLst/>
          </a:prstGeom>
          <a:ln>
            <a:solidFill>
              <a:schemeClr val="tx1"/>
            </a:solidFill>
          </a:ln>
        </p:spPr>
        <p:txBody>
          <a:bodyPr wrap="square">
            <a:spAutoFit/>
          </a:bodyPr>
          <a:lstStyle/>
          <a:p>
            <a:r>
              <a:rPr lang="en-US" sz="1200" b="1" dirty="0"/>
              <a:t>The disk instability model</a:t>
            </a:r>
            <a:endParaRPr lang="en-US" sz="1200" dirty="0"/>
          </a:p>
          <a:p>
            <a:r>
              <a:rPr lang="en-US" sz="1200" dirty="0"/>
              <a:t>Although the core accretion model works fine for terrestrial planets, gas giants would have needed to evolve rapidly to grab hold of the significant mass of lighter gases they contain. But simulations have not been able to account for this rapid formation. According to models, the process takes several million years, longer than the light gases were available in the early solar system. At the same time, the core accretion model faces a migration issue, as the baby planets are likely to spiral into the sun in a short amount of time.</a:t>
            </a:r>
          </a:p>
          <a:p>
            <a:r>
              <a:rPr lang="en-US" sz="1200" dirty="0"/>
              <a:t>According to a relatively new theory, disk instability, clumps of dust and gas are bound together early in the life of the solar system. Over time, these clumps slowly compact into a giant planet. These planets can form faster than their core accretion rivals, sometimes in as little as a thousand years, allowing them to trap the rapidly-vanishing lighter gases. They also quickly reach an orbit-stabilizing mass that keeps them from death-marching into the sun.</a:t>
            </a:r>
          </a:p>
          <a:p>
            <a:r>
              <a:rPr lang="en-US" sz="1200" dirty="0"/>
              <a:t>As scientists continue to study planets inside of the solar system, as well as around other stars, they will better understand how Earth and its siblings formed.</a:t>
            </a:r>
          </a:p>
          <a:p>
            <a:endParaRPr lang="en-US" sz="1200" dirty="0"/>
          </a:p>
          <a:p>
            <a:endParaRPr lang="en-US" sz="1200" dirty="0"/>
          </a:p>
        </p:txBody>
      </p:sp>
      <p:sp>
        <p:nvSpPr>
          <p:cNvPr id="5" name="Rectangle 4"/>
          <p:cNvSpPr/>
          <p:nvPr/>
        </p:nvSpPr>
        <p:spPr>
          <a:xfrm>
            <a:off x="6313714" y="5663978"/>
            <a:ext cx="6096000" cy="923330"/>
          </a:xfrm>
          <a:prstGeom prst="rect">
            <a:avLst/>
          </a:prstGeom>
        </p:spPr>
        <p:txBody>
          <a:bodyPr>
            <a:spAutoFit/>
          </a:bodyPr>
          <a:lstStyle/>
          <a:p>
            <a:r>
              <a:rPr lang="en-US" b="0" i="0" dirty="0">
                <a:effectLst/>
                <a:latin typeface="Calibri" panose="020F0502020204030204" pitchFamily="34" charset="0"/>
              </a:rPr>
              <a:t>How Was Earth Formed?</a:t>
            </a:r>
          </a:p>
          <a:p>
            <a:r>
              <a:rPr lang="en-US" b="0" i="0" dirty="0">
                <a:effectLst/>
                <a:latin typeface="Arial" panose="020B0604020202020204" pitchFamily="34" charset="0"/>
              </a:rPr>
              <a:t>by Nola Taylor Redd, </a:t>
            </a:r>
            <a:r>
              <a:rPr lang="en-US" b="0" i="0" u="none" strike="noStrike" dirty="0">
                <a:effectLst/>
                <a:latin typeface="Arial" panose="020B0604020202020204" pitchFamily="34" charset="0"/>
              </a:rPr>
              <a:t>SPACE.com</a:t>
            </a:r>
          </a:p>
          <a:p>
            <a:r>
              <a:rPr lang="en-US" dirty="0"/>
              <a:t>January 08, 2013</a:t>
            </a:r>
            <a:endParaRPr lang="en-US" b="0" i="0" dirty="0">
              <a:effectLst/>
              <a:latin typeface="Arial" panose="020B0604020202020204" pitchFamily="34" charset="0"/>
            </a:endParaRPr>
          </a:p>
        </p:txBody>
      </p:sp>
      <p:sp>
        <p:nvSpPr>
          <p:cNvPr id="9" name="Rectangle 8"/>
          <p:cNvSpPr/>
          <p:nvPr/>
        </p:nvSpPr>
        <p:spPr>
          <a:xfrm>
            <a:off x="3668485" y="201234"/>
            <a:ext cx="6096000" cy="369332"/>
          </a:xfrm>
          <a:prstGeom prst="rect">
            <a:avLst/>
          </a:prstGeom>
        </p:spPr>
        <p:txBody>
          <a:bodyPr>
            <a:spAutoFit/>
          </a:bodyPr>
          <a:lstStyle/>
          <a:p>
            <a:r>
              <a:rPr lang="en-US" b="0" i="0" dirty="0">
                <a:effectLst/>
                <a:latin typeface="Calibri" panose="020F0502020204030204" pitchFamily="34" charset="0"/>
              </a:rPr>
              <a:t>The World’s View---A Scientific Explanation</a:t>
            </a:r>
            <a:endParaRPr lang="en-US" b="0" i="0" dirty="0">
              <a:effectLst/>
              <a:latin typeface="Arial" panose="020B0604020202020204" pitchFamily="34" charset="0"/>
            </a:endParaRPr>
          </a:p>
        </p:txBody>
      </p:sp>
    </p:spTree>
    <p:extLst>
      <p:ext uri="{BB962C8B-B14F-4D97-AF65-F5344CB8AC3E}">
        <p14:creationId xmlns:p14="http://schemas.microsoft.com/office/powerpoint/2010/main" val="675642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4365173" cy="2308324"/>
          </a:xfrm>
          <a:prstGeom prst="rect">
            <a:avLst/>
          </a:prstGeom>
          <a:ln>
            <a:solidFill>
              <a:schemeClr val="tx1"/>
            </a:solidFill>
          </a:ln>
        </p:spPr>
        <p:txBody>
          <a:bodyPr wrap="square">
            <a:spAutoFit/>
          </a:bodyPr>
          <a:lstStyle/>
          <a:p>
            <a:r>
              <a:rPr lang="en-US" sz="1200" b="1" i="1" dirty="0">
                <a:solidFill>
                  <a:srgbClr val="333333"/>
                </a:solidFill>
                <a:latin typeface="Calibri" panose="020F0502020204030204" pitchFamily="34" charset="0"/>
              </a:rPr>
              <a:t>The First Day </a:t>
            </a:r>
            <a:r>
              <a:rPr lang="en-US" sz="1200" i="1" dirty="0">
                <a:solidFill>
                  <a:srgbClr val="333333"/>
                </a:solidFill>
                <a:latin typeface="Calibri" panose="020F0502020204030204" pitchFamily="34" charset="0"/>
              </a:rPr>
              <a:t>—</a:t>
            </a:r>
            <a:r>
              <a:rPr lang="en-US" sz="1200" dirty="0">
                <a:solidFill>
                  <a:srgbClr val="333333"/>
                </a:solidFill>
                <a:latin typeface="Calibri" panose="020F0502020204030204" pitchFamily="34" charset="0"/>
              </a:rPr>
              <a:t>Elohim, Jehovah, Michael, a host of noble and great ones—all these played their parts. “The Gods” created the atmospheric heavens and the temporal earth. It was “without form, and void”; as yet it could serve no useful purpose with respect to the salvation of man. It was “empty and desolate”; life could not yet exist on its surface; it was not yet a fit abiding place for those sons of God who shouted for joy at the prospect of a mortal probation. The “waters” of the great “deep” were present, and “darkness reigned” until the divine decree: “Let there be light.” The light and the darkness were then “divided,” the one being called “Day” and the other “Night.” Clearly our planet was thus formed as a revolving orb and placed in its relationship to our sun. </a:t>
            </a:r>
            <a:endParaRPr lang="en-US" sz="1200" dirty="0"/>
          </a:p>
        </p:txBody>
      </p:sp>
      <p:sp>
        <p:nvSpPr>
          <p:cNvPr id="3" name="Rectangle 2"/>
          <p:cNvSpPr/>
          <p:nvPr/>
        </p:nvSpPr>
        <p:spPr>
          <a:xfrm>
            <a:off x="4365171" y="0"/>
            <a:ext cx="2830285" cy="2308324"/>
          </a:xfrm>
          <a:prstGeom prst="rect">
            <a:avLst/>
          </a:prstGeom>
          <a:ln>
            <a:solidFill>
              <a:schemeClr val="tx1"/>
            </a:solidFill>
          </a:ln>
        </p:spPr>
        <p:txBody>
          <a:bodyPr wrap="square">
            <a:spAutoFit/>
          </a:bodyPr>
          <a:lstStyle/>
          <a:p>
            <a:r>
              <a:rPr lang="en-US" sz="1200" b="1" i="1" dirty="0">
                <a:solidFill>
                  <a:srgbClr val="333333"/>
                </a:solidFill>
                <a:latin typeface="Calibri" panose="020F0502020204030204" pitchFamily="34" charset="0"/>
              </a:rPr>
              <a:t>The Second Day </a:t>
            </a:r>
            <a:r>
              <a:rPr lang="en-US" sz="1200" i="1" dirty="0">
                <a:solidFill>
                  <a:srgbClr val="333333"/>
                </a:solidFill>
                <a:latin typeface="Calibri" panose="020F0502020204030204" pitchFamily="34" charset="0"/>
              </a:rPr>
              <a:t>—</a:t>
            </a:r>
            <a:r>
              <a:rPr lang="en-US" sz="1200" dirty="0">
                <a:solidFill>
                  <a:srgbClr val="333333"/>
                </a:solidFill>
                <a:latin typeface="Calibri" panose="020F0502020204030204" pitchFamily="34" charset="0"/>
              </a:rPr>
              <a:t>On this day “the waters” were “divided” between the surface of the earth and the atmospheric heavens that surround it. A “firmament” or an “expanse” called “Heaven” was created to divide “the waters which were under the expanse from the waters which were above the expanse.” Thus, as the creative events unfold, provision seems to be made for clouds and rain and storms to give life to that which will yet grow and dwell upon the earth.</a:t>
            </a:r>
            <a:endParaRPr lang="en-US" sz="1200" dirty="0"/>
          </a:p>
        </p:txBody>
      </p:sp>
      <p:sp>
        <p:nvSpPr>
          <p:cNvPr id="4" name="Rectangle 3"/>
          <p:cNvSpPr/>
          <p:nvPr/>
        </p:nvSpPr>
        <p:spPr>
          <a:xfrm>
            <a:off x="7195456" y="0"/>
            <a:ext cx="4778828" cy="2123658"/>
          </a:xfrm>
          <a:prstGeom prst="rect">
            <a:avLst/>
          </a:prstGeom>
          <a:ln>
            <a:solidFill>
              <a:schemeClr val="tx1"/>
            </a:solidFill>
          </a:ln>
        </p:spPr>
        <p:txBody>
          <a:bodyPr wrap="square">
            <a:spAutoFit/>
          </a:bodyPr>
          <a:lstStyle/>
          <a:p>
            <a:r>
              <a:rPr lang="en-US" sz="1200" b="1" i="1" dirty="0">
                <a:solidFill>
                  <a:srgbClr val="333333"/>
                </a:solidFill>
                <a:latin typeface="Calibri" panose="020F0502020204030204" pitchFamily="34" charset="0"/>
              </a:rPr>
              <a:t>The Third Day </a:t>
            </a:r>
            <a:r>
              <a:rPr lang="en-US" sz="1200" i="1" dirty="0">
                <a:solidFill>
                  <a:srgbClr val="333333"/>
                </a:solidFill>
                <a:latin typeface="Calibri" panose="020F0502020204030204" pitchFamily="34" charset="0"/>
              </a:rPr>
              <a:t>—</a:t>
            </a:r>
            <a:r>
              <a:rPr lang="en-US" sz="1200" dirty="0">
                <a:solidFill>
                  <a:srgbClr val="333333"/>
                </a:solidFill>
                <a:latin typeface="Calibri" panose="020F0502020204030204" pitchFamily="34" charset="0"/>
              </a:rPr>
              <a:t>This is the day when life began. In it “the waters under the heaven” were “gathered together unto one place,” and the “dry land” appeared. The dry land was called “Earth,” and the assembled waters became “the Sea.” This is the day in which “the Gods organized the earth to bring forth” grass and herbs and plants and trees; and it is the day in which vegetation in all its varied forms actually came forth from the seeds planted by the Creators. This is the day when the decree went forth that grass, herbs, and trees could each grow only from “its own seed,” and that each could in turn bring forth only after its own “kind.” And thus the bounds of the plant and vegetable kingdoms were set by the hands of those by whom each varied plant and tree was made.</a:t>
            </a:r>
            <a:endParaRPr lang="en-US" sz="1200" dirty="0"/>
          </a:p>
        </p:txBody>
      </p:sp>
      <p:sp>
        <p:nvSpPr>
          <p:cNvPr id="5" name="Rectangle 4"/>
          <p:cNvSpPr/>
          <p:nvPr/>
        </p:nvSpPr>
        <p:spPr>
          <a:xfrm>
            <a:off x="-1" y="2492990"/>
            <a:ext cx="4495801" cy="2677656"/>
          </a:xfrm>
          <a:prstGeom prst="rect">
            <a:avLst/>
          </a:prstGeom>
          <a:ln>
            <a:solidFill>
              <a:schemeClr val="tx1"/>
            </a:solidFill>
          </a:ln>
        </p:spPr>
        <p:txBody>
          <a:bodyPr wrap="square">
            <a:spAutoFit/>
          </a:bodyPr>
          <a:lstStyle/>
          <a:p>
            <a:r>
              <a:rPr lang="en-US" sz="1200" b="1" i="1" dirty="0">
                <a:solidFill>
                  <a:srgbClr val="333333"/>
                </a:solidFill>
                <a:latin typeface="Calibri" panose="020F0502020204030204" pitchFamily="34" charset="0"/>
              </a:rPr>
              <a:t>The Fourth Day </a:t>
            </a:r>
            <a:r>
              <a:rPr lang="en-US" sz="1200" i="1" dirty="0">
                <a:solidFill>
                  <a:srgbClr val="333333"/>
                </a:solidFill>
                <a:latin typeface="Calibri" panose="020F0502020204030204" pitchFamily="34" charset="0"/>
              </a:rPr>
              <a:t>—</a:t>
            </a:r>
            <a:r>
              <a:rPr lang="en-US" sz="1200" dirty="0">
                <a:solidFill>
                  <a:srgbClr val="333333"/>
                </a:solidFill>
                <a:latin typeface="Calibri" panose="020F0502020204030204" pitchFamily="34" charset="0"/>
              </a:rPr>
              <a:t>After seeds in all their varieties had been planted on the earth; after these had sprouted and grown; after each variety was prepared to bring forth fruit and seed after its own kind—the Creators organized all things in such a way as to make their earthly garden a productive and beautiful place. They then “organized the lights in the expanse of the heaven” so there would be “seasons” and a way of measuring “days” and “years.” We have no way of knowing what changes then took place in either the atmospheric or the sidereal heavens, but during this period the sun, moon, and stars assumed the relationship to the earth that now is theirs. At least the light of each of them began to shine through the lifting hazes that enshrouded the newly created earth so they could play their parts with reference to life in all its forms as it soon would be upon the new orb. </a:t>
            </a:r>
            <a:endParaRPr lang="en-US" sz="1200" dirty="0"/>
          </a:p>
        </p:txBody>
      </p:sp>
      <p:sp>
        <p:nvSpPr>
          <p:cNvPr id="6" name="Rectangle 5"/>
          <p:cNvSpPr/>
          <p:nvPr/>
        </p:nvSpPr>
        <p:spPr>
          <a:xfrm>
            <a:off x="4506686" y="2492990"/>
            <a:ext cx="2688770" cy="3785652"/>
          </a:xfrm>
          <a:prstGeom prst="rect">
            <a:avLst/>
          </a:prstGeom>
          <a:ln>
            <a:solidFill>
              <a:schemeClr val="tx1"/>
            </a:solidFill>
          </a:ln>
        </p:spPr>
        <p:txBody>
          <a:bodyPr wrap="square">
            <a:spAutoFit/>
          </a:bodyPr>
          <a:lstStyle/>
          <a:p>
            <a:r>
              <a:rPr lang="en-US" sz="1200" b="1" i="1" dirty="0">
                <a:solidFill>
                  <a:srgbClr val="333333"/>
                </a:solidFill>
                <a:latin typeface="Calibri" panose="020F0502020204030204" pitchFamily="34" charset="0"/>
              </a:rPr>
              <a:t>The Fifth Day </a:t>
            </a:r>
            <a:r>
              <a:rPr lang="en-US" sz="1200" i="1" dirty="0">
                <a:solidFill>
                  <a:srgbClr val="333333"/>
                </a:solidFill>
                <a:latin typeface="Calibri" panose="020F0502020204030204" pitchFamily="34" charset="0"/>
              </a:rPr>
              <a:t>—</a:t>
            </a:r>
            <a:r>
              <a:rPr lang="en-US" sz="1200" dirty="0">
                <a:solidFill>
                  <a:srgbClr val="333333"/>
                </a:solidFill>
                <a:latin typeface="Calibri" panose="020F0502020204030204" pitchFamily="34" charset="0"/>
              </a:rPr>
              <a:t>Next came fish and fowl and “every living creature” whose abode is “the waters.” Their Creators placed them on the newly organized earth, and they were given the command: “Be fruitful, and multiply, and fill the waters in the sea; and let fowl multiply in the earth.” This command—as with a similar decree given to man and applicable to all animal life—they could not then keep, but they soon would be able to do so. Appended to this command to multiply was the heaven-sent restriction that the creatures in the waters could only bring forth “after their kind,” and that “every winged fowl” could only bring forth “after his kind.” There was no provision for evolvement or change from one species to another. </a:t>
            </a:r>
            <a:endParaRPr lang="en-US" sz="1200" dirty="0"/>
          </a:p>
        </p:txBody>
      </p:sp>
      <p:sp>
        <p:nvSpPr>
          <p:cNvPr id="7" name="Rectangle 6"/>
          <p:cNvSpPr/>
          <p:nvPr/>
        </p:nvSpPr>
        <p:spPr>
          <a:xfrm>
            <a:off x="7206341" y="2308324"/>
            <a:ext cx="4767943" cy="3970318"/>
          </a:xfrm>
          <a:prstGeom prst="rect">
            <a:avLst/>
          </a:prstGeom>
          <a:ln>
            <a:solidFill>
              <a:schemeClr val="tx1"/>
            </a:solidFill>
          </a:ln>
        </p:spPr>
        <p:txBody>
          <a:bodyPr wrap="square">
            <a:spAutoFit/>
          </a:bodyPr>
          <a:lstStyle/>
          <a:p>
            <a:r>
              <a:rPr lang="en-US" sz="1200" b="1" i="1" dirty="0">
                <a:solidFill>
                  <a:srgbClr val="333333"/>
                </a:solidFill>
                <a:latin typeface="Calibri" panose="020F0502020204030204" pitchFamily="34" charset="0"/>
              </a:rPr>
              <a:t>The Sixth Day </a:t>
            </a:r>
            <a:r>
              <a:rPr lang="en-US" sz="1200" i="1" dirty="0">
                <a:solidFill>
                  <a:srgbClr val="333333"/>
                </a:solidFill>
                <a:latin typeface="Calibri" panose="020F0502020204030204" pitchFamily="34" charset="0"/>
              </a:rPr>
              <a:t>—</a:t>
            </a:r>
            <a:r>
              <a:rPr lang="en-US" sz="1200" dirty="0">
                <a:solidFill>
                  <a:srgbClr val="333333"/>
                </a:solidFill>
                <a:latin typeface="Calibri" panose="020F0502020204030204" pitchFamily="34" charset="0"/>
              </a:rPr>
              <a:t>The crowning day of creation is at hand. In its early hours, the great Creators “made the beasts of the earth after their kind, and cattle after their kind, and everything which </a:t>
            </a:r>
            <a:r>
              <a:rPr lang="en-US" sz="1200" dirty="0" err="1">
                <a:solidFill>
                  <a:srgbClr val="333333"/>
                </a:solidFill>
                <a:latin typeface="Calibri" panose="020F0502020204030204" pitchFamily="34" charset="0"/>
              </a:rPr>
              <a:t>creepeth</a:t>
            </a:r>
            <a:r>
              <a:rPr lang="en-US" sz="1200" dirty="0">
                <a:solidFill>
                  <a:srgbClr val="333333"/>
                </a:solidFill>
                <a:latin typeface="Calibri" panose="020F0502020204030204" pitchFamily="34" charset="0"/>
              </a:rPr>
              <a:t> upon the earth after his kind.” And the same procreative restrictions applied to them that apply to all forms of life; they too are to reproduce only after their kind.</a:t>
            </a:r>
          </a:p>
          <a:p>
            <a:r>
              <a:rPr lang="en-US" sz="1200" dirty="0"/>
              <a:t>All that we have recited is now accomplished, but what of man? Is man found upon the earth? He is not. And so “the Gods,” having so counseled among themselves, said: “Let us go down and form man in our image, after our likeness. … So the Gods went down to organize man in their own image, in the image of the Gods to form they him, male and female to form they them.” They then did as they had counseled, and the most glorious of all the creative acts was accomplished. Man is the crowning creature to step forth according to the divine will. He is in the image and likeness of the Eternal Elohim, and to him is given “dominion” over all things. And, then, finally, that his purposes shall roll everlastingly onward, God blesses the “male and female” whom he has created and commands them: “Be fruitful, and multiply, and replenish the earth, and subdue it, and have dominion over the fish of the sea, and over the fowl of the air, and over every living thing that </a:t>
            </a:r>
            <a:r>
              <a:rPr lang="en-US" sz="1200" dirty="0" err="1"/>
              <a:t>moveth</a:t>
            </a:r>
            <a:r>
              <a:rPr lang="en-US" sz="1200" dirty="0"/>
              <a:t> upon the earth.” As the “sixth day” closes, the Creators, viewing their creative labors with satisfaction, see that “all things” which they have “made “are “very good.” </a:t>
            </a:r>
          </a:p>
        </p:txBody>
      </p:sp>
      <p:sp>
        <p:nvSpPr>
          <p:cNvPr id="8" name="TextBox 7"/>
          <p:cNvSpPr txBox="1"/>
          <p:nvPr/>
        </p:nvSpPr>
        <p:spPr>
          <a:xfrm>
            <a:off x="979713" y="5693229"/>
            <a:ext cx="2852057" cy="923330"/>
          </a:xfrm>
          <a:prstGeom prst="rect">
            <a:avLst/>
          </a:prstGeom>
          <a:noFill/>
        </p:spPr>
        <p:txBody>
          <a:bodyPr wrap="square" rtlCol="0">
            <a:spAutoFit/>
          </a:bodyPr>
          <a:lstStyle/>
          <a:p>
            <a:r>
              <a:rPr lang="en-US" dirty="0"/>
              <a:t>Bruce R. McConkie </a:t>
            </a:r>
            <a:r>
              <a:rPr lang="en-US" i="1" dirty="0"/>
              <a:t>Christ and the Creation </a:t>
            </a:r>
            <a:endParaRPr lang="en-US" dirty="0"/>
          </a:p>
          <a:p>
            <a:r>
              <a:rPr lang="en-US" dirty="0"/>
              <a:t>June Ensign 1982</a:t>
            </a:r>
          </a:p>
        </p:txBody>
      </p:sp>
    </p:spTree>
    <p:extLst>
      <p:ext uri="{BB962C8B-B14F-4D97-AF65-F5344CB8AC3E}">
        <p14:creationId xmlns:p14="http://schemas.microsoft.com/office/powerpoint/2010/main" val="72663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5" name="TextBox 4"/>
          <p:cNvSpPr txBox="1"/>
          <p:nvPr/>
        </p:nvSpPr>
        <p:spPr>
          <a:xfrm>
            <a:off x="2970182" y="716375"/>
            <a:ext cx="7531837" cy="461665"/>
          </a:xfrm>
          <a:prstGeom prst="rect">
            <a:avLst/>
          </a:prstGeom>
          <a:noFill/>
        </p:spPr>
        <p:txBody>
          <a:bodyPr wrap="square" rtlCol="0">
            <a:spAutoFit/>
          </a:bodyPr>
          <a:lstStyle/>
          <a:p>
            <a:r>
              <a:rPr lang="en-US" sz="2400" dirty="0">
                <a:solidFill>
                  <a:schemeClr val="bg1"/>
                </a:solidFill>
              </a:rPr>
              <a:t>Moses 2 is the Joseph Smith translation of Genesis 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Moses 2</a:t>
            </a:r>
            <a:endParaRPr lang="en-US" sz="4000" dirty="0">
              <a:solidFill>
                <a:schemeClr val="bg1"/>
              </a:solidFill>
              <a:latin typeface="AR BLANCA" panose="02000000000000000000" pitchFamily="2" charset="0"/>
            </a:endParaRPr>
          </a:p>
        </p:txBody>
      </p:sp>
      <p:sp>
        <p:nvSpPr>
          <p:cNvPr id="3" name="Rectangle 2"/>
          <p:cNvSpPr/>
          <p:nvPr/>
        </p:nvSpPr>
        <p:spPr>
          <a:xfrm>
            <a:off x="5899841" y="5486906"/>
            <a:ext cx="6096000" cy="1200329"/>
          </a:xfrm>
          <a:prstGeom prst="rect">
            <a:avLst/>
          </a:prstGeom>
        </p:spPr>
        <p:txBody>
          <a:bodyPr>
            <a:spAutoFit/>
          </a:bodyPr>
          <a:lstStyle/>
          <a:p>
            <a:r>
              <a:rPr lang="en-US" b="0" i="1" dirty="0">
                <a:solidFill>
                  <a:srgbClr val="FFFF00"/>
                </a:solidFill>
                <a:effectLst/>
                <a:latin typeface="Palatino"/>
              </a:rPr>
              <a:t>And, inasmuch as it is practicable, to preach in the regions round about until conference; and after that it is expedient to continue the work of </a:t>
            </a:r>
            <a:r>
              <a:rPr lang="en-US" b="0" i="1" u="none" strike="noStrike" dirty="0">
                <a:solidFill>
                  <a:srgbClr val="FFFF00"/>
                </a:solidFill>
                <a:effectLst/>
                <a:latin typeface="Palatino"/>
              </a:rPr>
              <a:t>translation</a:t>
            </a:r>
            <a:r>
              <a:rPr lang="en-US" b="0" i="1" dirty="0">
                <a:solidFill>
                  <a:srgbClr val="FFFF00"/>
                </a:solidFill>
                <a:effectLst/>
                <a:latin typeface="Palatino"/>
              </a:rPr>
              <a:t> until it be finished.</a:t>
            </a:r>
          </a:p>
          <a:p>
            <a:r>
              <a:rPr lang="en-US" i="1" dirty="0">
                <a:solidFill>
                  <a:srgbClr val="FFFF00"/>
                </a:solidFill>
                <a:latin typeface="Palatino"/>
              </a:rPr>
              <a:t>D&amp;C 73:4</a:t>
            </a:r>
            <a:endParaRPr lang="en-US" i="1" dirty="0">
              <a:solidFill>
                <a:srgbClr val="FFFF00"/>
              </a:solidFill>
            </a:endParaRPr>
          </a:p>
        </p:txBody>
      </p:sp>
      <p:sp>
        <p:nvSpPr>
          <p:cNvPr id="41" name="TextBox 40"/>
          <p:cNvSpPr txBox="1"/>
          <p:nvPr/>
        </p:nvSpPr>
        <p:spPr>
          <a:xfrm>
            <a:off x="1348103" y="5771116"/>
            <a:ext cx="3754514" cy="830997"/>
          </a:xfrm>
          <a:prstGeom prst="rect">
            <a:avLst/>
          </a:prstGeom>
          <a:noFill/>
        </p:spPr>
        <p:txBody>
          <a:bodyPr wrap="square" rtlCol="0">
            <a:spAutoFit/>
          </a:bodyPr>
          <a:lstStyle/>
          <a:p>
            <a:r>
              <a:rPr lang="en-US" sz="2400" dirty="0">
                <a:solidFill>
                  <a:schemeClr val="bg1"/>
                </a:solidFill>
              </a:rPr>
              <a:t>A Revelation given to Joseph Smith January 10, 1832</a:t>
            </a:r>
          </a:p>
        </p:txBody>
      </p:sp>
      <p:sp>
        <p:nvSpPr>
          <p:cNvPr id="7" name="Rectangle 6"/>
          <p:cNvSpPr/>
          <p:nvPr/>
        </p:nvSpPr>
        <p:spPr>
          <a:xfrm>
            <a:off x="573966" y="1182698"/>
            <a:ext cx="5203424" cy="1384995"/>
          </a:xfrm>
          <a:prstGeom prst="rect">
            <a:avLst/>
          </a:prstGeom>
        </p:spPr>
        <p:txBody>
          <a:bodyPr wrap="square">
            <a:spAutoFit/>
          </a:bodyPr>
          <a:lstStyle/>
          <a:p>
            <a:r>
              <a:rPr lang="en-US" b="0" i="0" dirty="0">
                <a:solidFill>
                  <a:schemeClr val="bg1"/>
                </a:solidFill>
                <a:effectLst/>
                <a:latin typeface="Calibri" panose="020F0502020204030204" pitchFamily="34" charset="0"/>
              </a:rPr>
              <a:t>“I believe the Bible as it read when it came from the pen of the original writers. Ignorant translators, careless transcribers, or designing and corrupt priests have committed many errors.”</a:t>
            </a:r>
          </a:p>
          <a:p>
            <a:r>
              <a:rPr lang="en-US" sz="1200" dirty="0">
                <a:solidFill>
                  <a:schemeClr val="bg1"/>
                </a:solidFill>
                <a:latin typeface="Calibri" panose="020F0502020204030204" pitchFamily="34" charset="0"/>
              </a:rPr>
              <a:t>Joseph Smith</a:t>
            </a:r>
            <a:endParaRPr lang="en-US" sz="1200" dirty="0">
              <a:solidFill>
                <a:schemeClr val="bg1"/>
              </a:solidFill>
            </a:endParaRPr>
          </a:p>
        </p:txBody>
      </p:sp>
      <p:sp>
        <p:nvSpPr>
          <p:cNvPr id="8" name="Rectangle 7"/>
          <p:cNvSpPr/>
          <p:nvPr/>
        </p:nvSpPr>
        <p:spPr>
          <a:xfrm>
            <a:off x="6351355" y="1116481"/>
            <a:ext cx="5051834" cy="1200329"/>
          </a:xfrm>
          <a:prstGeom prst="rect">
            <a:avLst/>
          </a:prstGeom>
        </p:spPr>
        <p:txBody>
          <a:bodyPr wrap="square">
            <a:spAutoFit/>
          </a:bodyPr>
          <a:lstStyle/>
          <a:p>
            <a:r>
              <a:rPr lang="en-US" b="0" i="0" dirty="0">
                <a:solidFill>
                  <a:schemeClr val="bg1"/>
                </a:solidFill>
                <a:effectLst/>
                <a:latin typeface="Calibri" panose="020F0502020204030204" pitchFamily="34" charset="0"/>
              </a:rPr>
              <a:t>In June 1830 the Prophet received by revelation the first part of the book of Moses. By February 1831 he had received the rest of the book. It appears in the JST manuscripts as chapters 1 through 6 of Genesis.</a:t>
            </a:r>
            <a:endParaRPr lang="en-US" dirty="0">
              <a:solidFill>
                <a:schemeClr val="bg1"/>
              </a:solidFill>
            </a:endParaRPr>
          </a:p>
        </p:txBody>
      </p:sp>
      <p:pic>
        <p:nvPicPr>
          <p:cNvPr id="1026" name="Picture 2" descr="http://mormoninsights.byu.edu/files/2015/03/Jibson-Book-of-Moses_05_s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286" b="7179"/>
          <a:stretch/>
        </p:blipFill>
        <p:spPr bwMode="auto">
          <a:xfrm>
            <a:off x="8143813" y="2677213"/>
            <a:ext cx="2729835" cy="2647316"/>
          </a:xfrm>
          <a:prstGeom prst="roundRect">
            <a:avLst>
              <a:gd name="adj" fmla="val 10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https://history.lds.org/bc/content/images/revelations-in-context/780x390/J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86" y="3048545"/>
            <a:ext cx="4844304" cy="24221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46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1"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5" name="TextBox 4"/>
          <p:cNvSpPr txBox="1"/>
          <p:nvPr/>
        </p:nvSpPr>
        <p:spPr>
          <a:xfrm>
            <a:off x="2133922" y="831118"/>
            <a:ext cx="7531837" cy="461665"/>
          </a:xfrm>
          <a:prstGeom prst="rect">
            <a:avLst/>
          </a:prstGeom>
          <a:noFill/>
        </p:spPr>
        <p:txBody>
          <a:bodyPr wrap="square" rtlCol="0">
            <a:spAutoFit/>
          </a:bodyPr>
          <a:lstStyle/>
          <a:p>
            <a:pPr algn="ctr"/>
            <a:r>
              <a:rPr lang="en-US" sz="2400" dirty="0">
                <a:solidFill>
                  <a:schemeClr val="bg1"/>
                </a:solidFill>
              </a:rPr>
              <a:t>Under the direction of Heavenly Father</a:t>
            </a:r>
          </a:p>
        </p:txBody>
      </p:sp>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Jesus Christ Created the Earth</a:t>
            </a:r>
            <a:endParaRPr lang="en-US" sz="4000" dirty="0">
              <a:solidFill>
                <a:schemeClr val="bg1"/>
              </a:solidFill>
              <a:latin typeface="AR BLANCA" panose="02000000000000000000" pitchFamily="2" charset="0"/>
            </a:endParaRPr>
          </a:p>
        </p:txBody>
      </p:sp>
      <p:sp>
        <p:nvSpPr>
          <p:cNvPr id="7" name="Rectangle 6"/>
          <p:cNvSpPr/>
          <p:nvPr/>
        </p:nvSpPr>
        <p:spPr>
          <a:xfrm>
            <a:off x="359120" y="1363132"/>
            <a:ext cx="5203424" cy="3354765"/>
          </a:xfrm>
          <a:prstGeom prst="rect">
            <a:avLst/>
          </a:prstGeom>
        </p:spPr>
        <p:txBody>
          <a:bodyPr wrap="square">
            <a:spAutoFit/>
          </a:bodyPr>
          <a:lstStyle/>
          <a:p>
            <a:r>
              <a:rPr lang="en-US" sz="2000" dirty="0">
                <a:solidFill>
                  <a:schemeClr val="bg1"/>
                </a:solidFill>
              </a:rPr>
              <a:t>Under the direction of Heavenly Father, Jesus Christ created the heavens and the earth. </a:t>
            </a:r>
          </a:p>
          <a:p>
            <a:endParaRPr lang="en-US" sz="2000" dirty="0">
              <a:solidFill>
                <a:schemeClr val="bg1"/>
              </a:solidFill>
            </a:endParaRPr>
          </a:p>
          <a:p>
            <a:r>
              <a:rPr lang="en-US" sz="2000" dirty="0">
                <a:solidFill>
                  <a:schemeClr val="bg1"/>
                </a:solidFill>
              </a:rPr>
              <a:t>From scripture revealed through the Prophet Joseph Smith, we know that in the work of the Creation, the Lord organized elements that had already existed.</a:t>
            </a:r>
          </a:p>
          <a:p>
            <a:endParaRPr lang="en-US" sz="2000" dirty="0">
              <a:solidFill>
                <a:schemeClr val="bg1"/>
              </a:solidFill>
            </a:endParaRPr>
          </a:p>
          <a:p>
            <a:r>
              <a:rPr lang="en-US" sz="2000" dirty="0">
                <a:solidFill>
                  <a:schemeClr val="bg1"/>
                </a:solidFill>
              </a:rPr>
              <a:t>He did not create the world “out of nothing,” as some people believe. </a:t>
            </a:r>
          </a:p>
          <a:p>
            <a:r>
              <a:rPr lang="en-US" sz="1200" dirty="0">
                <a:solidFill>
                  <a:schemeClr val="bg1"/>
                </a:solidFill>
              </a:rPr>
              <a:t>Bible Dictionary</a:t>
            </a:r>
          </a:p>
        </p:txBody>
      </p:sp>
      <p:sp>
        <p:nvSpPr>
          <p:cNvPr id="2" name="Rectangle 1"/>
          <p:cNvSpPr/>
          <p:nvPr/>
        </p:nvSpPr>
        <p:spPr>
          <a:xfrm>
            <a:off x="5921664" y="1471346"/>
            <a:ext cx="6096000" cy="923330"/>
          </a:xfrm>
          <a:prstGeom prst="rect">
            <a:avLst/>
          </a:prstGeom>
        </p:spPr>
        <p:txBody>
          <a:bodyPr>
            <a:spAutoFit/>
          </a:bodyPr>
          <a:lstStyle/>
          <a:p>
            <a:r>
              <a:rPr lang="en-US" b="0" i="1" dirty="0">
                <a:solidFill>
                  <a:srgbClr val="FFFF00"/>
                </a:solidFill>
                <a:effectLst/>
                <a:latin typeface="Palatino"/>
              </a:rPr>
              <a:t>And he shall be called </a:t>
            </a:r>
            <a:r>
              <a:rPr lang="en-US" b="0" i="1" u="none" strike="noStrike" dirty="0">
                <a:solidFill>
                  <a:srgbClr val="FFFF00"/>
                </a:solidFill>
                <a:effectLst/>
                <a:latin typeface="Palatino"/>
              </a:rPr>
              <a:t>Jesus</a:t>
            </a:r>
            <a:r>
              <a:rPr lang="en-US" b="0" i="1" dirty="0">
                <a:solidFill>
                  <a:srgbClr val="FFFF00"/>
                </a:solidFill>
                <a:effectLst/>
                <a:latin typeface="Palatino"/>
              </a:rPr>
              <a:t> </a:t>
            </a:r>
            <a:r>
              <a:rPr lang="en-US" b="0" i="1" u="none" strike="noStrike" dirty="0">
                <a:solidFill>
                  <a:srgbClr val="FFFF00"/>
                </a:solidFill>
                <a:effectLst/>
                <a:latin typeface="Palatino"/>
              </a:rPr>
              <a:t>Christ</a:t>
            </a:r>
            <a:r>
              <a:rPr lang="en-US" b="0" i="1" dirty="0">
                <a:solidFill>
                  <a:srgbClr val="FFFF00"/>
                </a:solidFill>
                <a:effectLst/>
                <a:latin typeface="Palatino"/>
              </a:rPr>
              <a:t>, the </a:t>
            </a:r>
            <a:r>
              <a:rPr lang="en-US" b="0" i="1" u="none" strike="noStrike" dirty="0">
                <a:solidFill>
                  <a:srgbClr val="FFFF00"/>
                </a:solidFill>
                <a:effectLst/>
                <a:latin typeface="Palatino"/>
              </a:rPr>
              <a:t>Son of God</a:t>
            </a:r>
            <a:r>
              <a:rPr lang="en-US" b="0" i="1" dirty="0">
                <a:solidFill>
                  <a:srgbClr val="FFFF00"/>
                </a:solidFill>
                <a:effectLst/>
                <a:latin typeface="Palatino"/>
              </a:rPr>
              <a:t>, the </a:t>
            </a:r>
            <a:r>
              <a:rPr lang="en-US" b="0" i="1" u="none" strike="noStrike" dirty="0">
                <a:solidFill>
                  <a:srgbClr val="FFFF00"/>
                </a:solidFill>
                <a:effectLst/>
                <a:latin typeface="Palatino"/>
              </a:rPr>
              <a:t>Father</a:t>
            </a:r>
            <a:r>
              <a:rPr lang="en-US" b="0" i="1" dirty="0">
                <a:solidFill>
                  <a:srgbClr val="FFFF00"/>
                </a:solidFill>
                <a:effectLst/>
                <a:latin typeface="Palatino"/>
              </a:rPr>
              <a:t> of heaven and earth, the </a:t>
            </a:r>
            <a:r>
              <a:rPr lang="en-US" b="0" i="1" u="none" strike="noStrike" dirty="0">
                <a:solidFill>
                  <a:srgbClr val="FFFF00"/>
                </a:solidFill>
                <a:effectLst/>
                <a:latin typeface="Palatino"/>
              </a:rPr>
              <a:t>Creator</a:t>
            </a:r>
            <a:r>
              <a:rPr lang="en-US" b="0" i="1" dirty="0">
                <a:solidFill>
                  <a:srgbClr val="FFFF00"/>
                </a:solidFill>
                <a:effectLst/>
                <a:latin typeface="Palatino"/>
              </a:rPr>
              <a:t> of all things from the beginning; Mosiah 3:8</a:t>
            </a:r>
            <a:endParaRPr lang="en-US" i="1" dirty="0">
              <a:solidFill>
                <a:srgbClr val="FFFF00"/>
              </a:solidFill>
            </a:endParaRPr>
          </a:p>
        </p:txBody>
      </p:sp>
      <p:sp>
        <p:nvSpPr>
          <p:cNvPr id="12" name="Rectangle 11"/>
          <p:cNvSpPr/>
          <p:nvPr/>
        </p:nvSpPr>
        <p:spPr>
          <a:xfrm>
            <a:off x="0" y="6457890"/>
            <a:ext cx="5203424" cy="400110"/>
          </a:xfrm>
          <a:prstGeom prst="rect">
            <a:avLst/>
          </a:prstGeom>
        </p:spPr>
        <p:txBody>
          <a:bodyPr wrap="square">
            <a:spAutoFit/>
          </a:bodyPr>
          <a:lstStyle/>
          <a:p>
            <a:r>
              <a:rPr lang="en-US" sz="2000" dirty="0">
                <a:solidFill>
                  <a:schemeClr val="bg1"/>
                </a:solidFill>
              </a:rPr>
              <a:t>Moses 2:1</a:t>
            </a:r>
          </a:p>
        </p:txBody>
      </p:sp>
      <p:sp>
        <p:nvSpPr>
          <p:cNvPr id="9" name="Rectangle 8"/>
          <p:cNvSpPr/>
          <p:nvPr/>
        </p:nvSpPr>
        <p:spPr>
          <a:xfrm>
            <a:off x="2302164" y="5489669"/>
            <a:ext cx="7239000" cy="1200329"/>
          </a:xfrm>
          <a:prstGeom prst="rect">
            <a:avLst/>
          </a:prstGeom>
        </p:spPr>
        <p:txBody>
          <a:bodyPr wrap="square">
            <a:spAutoFit/>
          </a:bodyPr>
          <a:lstStyle/>
          <a:p>
            <a:r>
              <a:rPr lang="en-US" b="0" i="1" dirty="0">
                <a:solidFill>
                  <a:srgbClr val="FFFF00"/>
                </a:solidFill>
                <a:effectLst/>
                <a:latin typeface="Palatino"/>
              </a:rPr>
              <a:t>And there stood </a:t>
            </a:r>
            <a:r>
              <a:rPr lang="en-US" b="0" i="1" u="none" strike="noStrike" dirty="0">
                <a:solidFill>
                  <a:srgbClr val="FFFF00"/>
                </a:solidFill>
                <a:effectLst/>
                <a:latin typeface="Palatino"/>
              </a:rPr>
              <a:t>one</a:t>
            </a:r>
            <a:r>
              <a:rPr lang="en-US" b="0" i="1" dirty="0">
                <a:solidFill>
                  <a:srgbClr val="FFFF00"/>
                </a:solidFill>
                <a:effectLst/>
                <a:latin typeface="Palatino"/>
              </a:rPr>
              <a:t> among them that was like unto God, and he said unto those who were with him: We will go down, for there is space there, and we will take of these materials, and </a:t>
            </a:r>
            <a:r>
              <a:rPr lang="en-US" b="0" i="1" u="none" strike="noStrike" dirty="0">
                <a:solidFill>
                  <a:srgbClr val="FFFF00"/>
                </a:solidFill>
                <a:effectLst/>
                <a:latin typeface="Palatino"/>
              </a:rPr>
              <a:t>we</a:t>
            </a:r>
            <a:r>
              <a:rPr lang="en-US" b="0" i="1" dirty="0">
                <a:solidFill>
                  <a:srgbClr val="FFFF00"/>
                </a:solidFill>
                <a:effectLst/>
                <a:latin typeface="Palatino"/>
              </a:rPr>
              <a:t> will make an earth whereon these may</a:t>
            </a:r>
            <a:r>
              <a:rPr lang="en-US" i="1" baseline="30000" dirty="0">
                <a:solidFill>
                  <a:srgbClr val="FFFF00"/>
                </a:solidFill>
                <a:latin typeface="Palatino"/>
              </a:rPr>
              <a:t> </a:t>
            </a:r>
            <a:r>
              <a:rPr lang="en-US" b="0" i="1" u="none" strike="noStrike" dirty="0">
                <a:solidFill>
                  <a:srgbClr val="FFFF00"/>
                </a:solidFill>
                <a:effectLst/>
                <a:latin typeface="Palatino"/>
              </a:rPr>
              <a:t>dwell</a:t>
            </a:r>
            <a:r>
              <a:rPr lang="en-US" b="0" i="1" dirty="0">
                <a:solidFill>
                  <a:srgbClr val="FFFF00"/>
                </a:solidFill>
                <a:effectLst/>
                <a:latin typeface="Palatino"/>
              </a:rPr>
              <a:t>; Abraham 3;24</a:t>
            </a:r>
            <a:endParaRPr lang="en-US" i="1" dirty="0">
              <a:solidFill>
                <a:srgbClr val="FFFF00"/>
              </a:solidFill>
            </a:endParaRPr>
          </a:p>
        </p:txBody>
      </p:sp>
      <p:grpSp>
        <p:nvGrpSpPr>
          <p:cNvPr id="17" name="Group 16"/>
          <p:cNvGrpSpPr/>
          <p:nvPr/>
        </p:nvGrpSpPr>
        <p:grpSpPr>
          <a:xfrm>
            <a:off x="5899840" y="2508276"/>
            <a:ext cx="5151841" cy="2885836"/>
            <a:chOff x="5987141" y="2072352"/>
            <a:chExt cx="5729061" cy="3209169"/>
          </a:xfrm>
        </p:grpSpPr>
        <p:pic>
          <p:nvPicPr>
            <p:cNvPr id="18" name="Picture 2" descr="Hubble Mosaic of the Majestic Sombrero Galax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7141" y="2072352"/>
              <a:ext cx="5729061" cy="320916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189228" y="5004522"/>
              <a:ext cx="3324885" cy="276999"/>
            </a:xfrm>
            <a:prstGeom prst="rect">
              <a:avLst/>
            </a:prstGeom>
          </p:spPr>
          <p:txBody>
            <a:bodyPr wrap="none">
              <a:spAutoFit/>
            </a:bodyPr>
            <a:lstStyle/>
            <a:p>
              <a:r>
                <a:rPr lang="en-US" sz="1200" b="0" i="0" dirty="0">
                  <a:solidFill>
                    <a:schemeClr val="bg1"/>
                  </a:solidFill>
                  <a:effectLst/>
                </a:rPr>
                <a:t>Sombrero    equivalent to </a:t>
              </a:r>
              <a:r>
                <a:rPr lang="en-US" sz="1200" dirty="0">
                  <a:solidFill>
                    <a:schemeClr val="bg1"/>
                  </a:solidFill>
                </a:rPr>
                <a:t>800 billion suns   Hubble</a:t>
              </a:r>
            </a:p>
          </p:txBody>
        </p:sp>
      </p:grpSp>
    </p:spTree>
    <p:extLst>
      <p:ext uri="{BB962C8B-B14F-4D97-AF65-F5344CB8AC3E}">
        <p14:creationId xmlns:p14="http://schemas.microsoft.com/office/powerpoint/2010/main" val="91984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Spiritual Creation</a:t>
            </a:r>
            <a:endParaRPr lang="en-US" sz="4000" dirty="0">
              <a:solidFill>
                <a:schemeClr val="bg1"/>
              </a:solidFill>
              <a:latin typeface="AR BLANCA" panose="02000000000000000000" pitchFamily="2" charset="0"/>
            </a:endParaRPr>
          </a:p>
        </p:txBody>
      </p:sp>
      <p:sp>
        <p:nvSpPr>
          <p:cNvPr id="7" name="Rectangle 6"/>
          <p:cNvSpPr/>
          <p:nvPr/>
        </p:nvSpPr>
        <p:spPr>
          <a:xfrm>
            <a:off x="478862" y="1643896"/>
            <a:ext cx="6009023" cy="707886"/>
          </a:xfrm>
          <a:prstGeom prst="rect">
            <a:avLst/>
          </a:prstGeom>
        </p:spPr>
        <p:txBody>
          <a:bodyPr wrap="square">
            <a:spAutoFit/>
          </a:bodyPr>
          <a:lstStyle/>
          <a:p>
            <a:r>
              <a:rPr lang="en-US" sz="2000" dirty="0">
                <a:solidFill>
                  <a:schemeClr val="bg1"/>
                </a:solidFill>
              </a:rPr>
              <a:t> “the Lord God, created all things … spiritually, before they were naturally upon the face of the earth.”</a:t>
            </a:r>
            <a:r>
              <a:rPr lang="en-US" sz="2000" baseline="30000" dirty="0">
                <a:solidFill>
                  <a:schemeClr val="bg1"/>
                </a:solidFill>
              </a:rPr>
              <a:t> </a:t>
            </a:r>
            <a:endParaRPr lang="en-US" sz="2000" dirty="0">
              <a:solidFill>
                <a:schemeClr val="bg1"/>
              </a:solidFill>
            </a:endParaRPr>
          </a:p>
        </p:txBody>
      </p:sp>
      <p:sp>
        <p:nvSpPr>
          <p:cNvPr id="12" name="Rectangle 11"/>
          <p:cNvSpPr/>
          <p:nvPr/>
        </p:nvSpPr>
        <p:spPr>
          <a:xfrm>
            <a:off x="0" y="6457890"/>
            <a:ext cx="5203424" cy="400110"/>
          </a:xfrm>
          <a:prstGeom prst="rect">
            <a:avLst/>
          </a:prstGeom>
        </p:spPr>
        <p:txBody>
          <a:bodyPr wrap="square">
            <a:spAutoFit/>
          </a:bodyPr>
          <a:lstStyle/>
          <a:p>
            <a:r>
              <a:rPr lang="en-US" sz="2000" dirty="0">
                <a:solidFill>
                  <a:schemeClr val="bg1"/>
                </a:solidFill>
              </a:rPr>
              <a:t>Moses 2:1  Elder Russell M. Nelson</a:t>
            </a:r>
          </a:p>
        </p:txBody>
      </p:sp>
      <p:sp>
        <p:nvSpPr>
          <p:cNvPr id="8" name="Rectangle 7"/>
          <p:cNvSpPr/>
          <p:nvPr/>
        </p:nvSpPr>
        <p:spPr>
          <a:xfrm>
            <a:off x="5451219" y="2669737"/>
            <a:ext cx="5670444" cy="3046988"/>
          </a:xfrm>
          <a:prstGeom prst="rect">
            <a:avLst/>
          </a:prstGeom>
        </p:spPr>
        <p:txBody>
          <a:bodyPr wrap="square">
            <a:spAutoFit/>
          </a:bodyPr>
          <a:lstStyle/>
          <a:p>
            <a:r>
              <a:rPr lang="en-US" sz="3200" b="0" i="1" dirty="0">
                <a:solidFill>
                  <a:srgbClr val="FFFF00"/>
                </a:solidFill>
                <a:effectLst/>
                <a:latin typeface="Palatino"/>
              </a:rPr>
              <a:t>…For I, the Lord God, </a:t>
            </a:r>
            <a:r>
              <a:rPr lang="en-US" sz="3200" b="0" i="1" u="none" strike="noStrike" dirty="0">
                <a:solidFill>
                  <a:srgbClr val="FFFF00"/>
                </a:solidFill>
                <a:effectLst/>
                <a:latin typeface="Palatino"/>
              </a:rPr>
              <a:t>created</a:t>
            </a:r>
            <a:r>
              <a:rPr lang="en-US" sz="3200" i="1" dirty="0">
                <a:solidFill>
                  <a:srgbClr val="FFFF00"/>
                </a:solidFill>
                <a:latin typeface="Palatino"/>
              </a:rPr>
              <a:t> </a:t>
            </a:r>
            <a:r>
              <a:rPr lang="en-US" sz="3200" b="0" i="1" dirty="0">
                <a:solidFill>
                  <a:srgbClr val="FFFF00"/>
                </a:solidFill>
                <a:effectLst/>
                <a:latin typeface="Palatino"/>
              </a:rPr>
              <a:t>all things, of which I have spoken,</a:t>
            </a:r>
            <a:r>
              <a:rPr lang="en-US" sz="3200" i="1" baseline="30000" dirty="0">
                <a:solidFill>
                  <a:srgbClr val="FFFF00"/>
                </a:solidFill>
                <a:latin typeface="Palatino"/>
              </a:rPr>
              <a:t> </a:t>
            </a:r>
            <a:r>
              <a:rPr lang="en-US" sz="3200" b="0" i="1" u="none" strike="noStrike" dirty="0">
                <a:solidFill>
                  <a:srgbClr val="FFFF00"/>
                </a:solidFill>
                <a:effectLst/>
                <a:latin typeface="Palatino"/>
              </a:rPr>
              <a:t>spiritually</a:t>
            </a:r>
            <a:r>
              <a:rPr lang="en-US" sz="3200" b="0" i="1" dirty="0">
                <a:solidFill>
                  <a:srgbClr val="FFFF00"/>
                </a:solidFill>
                <a:effectLst/>
                <a:latin typeface="Palatino"/>
              </a:rPr>
              <a:t>, before they were </a:t>
            </a:r>
            <a:r>
              <a:rPr lang="en-US" sz="3200" b="0" i="1" u="none" strike="noStrike" dirty="0">
                <a:solidFill>
                  <a:srgbClr val="FFFF00"/>
                </a:solidFill>
                <a:effectLst/>
                <a:latin typeface="Palatino"/>
              </a:rPr>
              <a:t>naturally</a:t>
            </a:r>
            <a:r>
              <a:rPr lang="en-US" sz="3200" b="0" i="1" dirty="0">
                <a:solidFill>
                  <a:srgbClr val="FFFF00"/>
                </a:solidFill>
                <a:effectLst/>
                <a:latin typeface="Palatino"/>
              </a:rPr>
              <a:t> upon the face of the earth…</a:t>
            </a:r>
          </a:p>
          <a:p>
            <a:r>
              <a:rPr lang="en-US" sz="3200" b="0" i="1" dirty="0">
                <a:solidFill>
                  <a:srgbClr val="FFFF00"/>
                </a:solidFill>
                <a:effectLst/>
                <a:latin typeface="Palatino"/>
              </a:rPr>
              <a:t> Moses 3:5</a:t>
            </a:r>
            <a:endParaRPr lang="en-US" sz="3200" i="1" dirty="0">
              <a:solidFill>
                <a:srgbClr val="FFFF00"/>
              </a:solidFill>
            </a:endParaRPr>
          </a:p>
        </p:txBody>
      </p:sp>
      <p:grpSp>
        <p:nvGrpSpPr>
          <p:cNvPr id="13" name="Group 12"/>
          <p:cNvGrpSpPr/>
          <p:nvPr/>
        </p:nvGrpSpPr>
        <p:grpSpPr>
          <a:xfrm>
            <a:off x="1617146" y="2940753"/>
            <a:ext cx="2763737" cy="2759172"/>
            <a:chOff x="1355889" y="2659559"/>
            <a:chExt cx="2763737" cy="2759172"/>
          </a:xfrm>
        </p:grpSpPr>
        <p:pic>
          <p:nvPicPr>
            <p:cNvPr id="6146" name="Picture 2" descr="Antennae Galaxies reload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5889" y="2659559"/>
              <a:ext cx="2763737" cy="274430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48088" y="5172510"/>
              <a:ext cx="2262158" cy="246221"/>
            </a:xfrm>
            <a:prstGeom prst="rect">
              <a:avLst/>
            </a:prstGeom>
          </p:spPr>
          <p:txBody>
            <a:bodyPr wrap="none">
              <a:spAutoFit/>
            </a:bodyPr>
            <a:lstStyle/>
            <a:p>
              <a:r>
                <a:rPr lang="en-US" sz="1000" b="0" i="0" dirty="0">
                  <a:solidFill>
                    <a:schemeClr val="bg1"/>
                  </a:solidFill>
                  <a:effectLst/>
                  <a:latin typeface="Calibri" panose="020F0502020204030204" pitchFamily="34" charset="0"/>
                </a:rPr>
                <a:t>The NASA/ESA Hubble Space Telescope </a:t>
              </a:r>
              <a:endParaRPr lang="en-US" sz="1000" dirty="0">
                <a:solidFill>
                  <a:schemeClr val="bg1"/>
                </a:solidFill>
              </a:endParaRPr>
            </a:p>
          </p:txBody>
        </p:sp>
      </p:grpSp>
    </p:spTree>
    <p:extLst>
      <p:ext uri="{BB962C8B-B14F-4D97-AF65-F5344CB8AC3E}">
        <p14:creationId xmlns:p14="http://schemas.microsoft.com/office/powerpoint/2010/main" val="333532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Physical Creation</a:t>
            </a:r>
            <a:endParaRPr lang="en-US" sz="4000" dirty="0">
              <a:solidFill>
                <a:schemeClr val="bg1"/>
              </a:solidFill>
              <a:latin typeface="AR BLANCA" panose="02000000000000000000" pitchFamily="2" charset="0"/>
            </a:endParaRPr>
          </a:p>
        </p:txBody>
      </p:sp>
      <p:sp>
        <p:nvSpPr>
          <p:cNvPr id="7" name="Rectangle 6"/>
          <p:cNvSpPr/>
          <p:nvPr/>
        </p:nvSpPr>
        <p:spPr>
          <a:xfrm>
            <a:off x="946215" y="1960343"/>
            <a:ext cx="5203424" cy="4154984"/>
          </a:xfrm>
          <a:prstGeom prst="rect">
            <a:avLst/>
          </a:prstGeom>
        </p:spPr>
        <p:txBody>
          <a:bodyPr wrap="square">
            <a:spAutoFit/>
          </a:bodyPr>
          <a:lstStyle/>
          <a:p>
            <a:r>
              <a:rPr lang="en-US" sz="2400" dirty="0">
                <a:solidFill>
                  <a:schemeClr val="bg1"/>
                </a:solidFill>
              </a:rPr>
              <a:t>“The physical Creation itself was staged through ordered periods of time. </a:t>
            </a:r>
          </a:p>
          <a:p>
            <a:endParaRPr lang="en-US" sz="2400" dirty="0">
              <a:solidFill>
                <a:schemeClr val="bg1"/>
              </a:solidFill>
            </a:endParaRPr>
          </a:p>
          <a:p>
            <a:r>
              <a:rPr lang="en-US" sz="2400" dirty="0">
                <a:solidFill>
                  <a:schemeClr val="bg1"/>
                </a:solidFill>
              </a:rPr>
              <a:t>In Genesis and Moses, those periods are called </a:t>
            </a:r>
            <a:r>
              <a:rPr lang="en-US" sz="2400" i="1" dirty="0">
                <a:solidFill>
                  <a:schemeClr val="bg1"/>
                </a:solidFill>
              </a:rPr>
              <a:t>days.</a:t>
            </a:r>
            <a:r>
              <a:rPr lang="en-US" sz="2400" dirty="0">
                <a:solidFill>
                  <a:schemeClr val="bg1"/>
                </a:solidFill>
              </a:rPr>
              <a:t> But in the book of Abraham, each period is referred to as a </a:t>
            </a:r>
            <a:r>
              <a:rPr lang="en-US" sz="2400" i="1" dirty="0">
                <a:solidFill>
                  <a:schemeClr val="bg1"/>
                </a:solidFill>
              </a:rPr>
              <a:t>time.</a:t>
            </a:r>
            <a:r>
              <a:rPr lang="en-US" sz="2400" dirty="0">
                <a:solidFill>
                  <a:schemeClr val="bg1"/>
                </a:solidFill>
              </a:rPr>
              <a:t> </a:t>
            </a:r>
          </a:p>
          <a:p>
            <a:endParaRPr lang="en-US" sz="2400" dirty="0">
              <a:solidFill>
                <a:schemeClr val="bg1"/>
              </a:solidFill>
            </a:endParaRPr>
          </a:p>
          <a:p>
            <a:r>
              <a:rPr lang="en-US" sz="2400" dirty="0">
                <a:solidFill>
                  <a:schemeClr val="bg1"/>
                </a:solidFill>
              </a:rPr>
              <a:t>Whether termed a </a:t>
            </a:r>
            <a:r>
              <a:rPr lang="en-US" sz="2400" i="1" dirty="0">
                <a:solidFill>
                  <a:schemeClr val="bg1"/>
                </a:solidFill>
              </a:rPr>
              <a:t>day,</a:t>
            </a:r>
            <a:r>
              <a:rPr lang="en-US" sz="2400" dirty="0">
                <a:solidFill>
                  <a:schemeClr val="bg1"/>
                </a:solidFill>
              </a:rPr>
              <a:t> a </a:t>
            </a:r>
            <a:r>
              <a:rPr lang="en-US" sz="2400" i="1" dirty="0">
                <a:solidFill>
                  <a:schemeClr val="bg1"/>
                </a:solidFill>
              </a:rPr>
              <a:t>time,</a:t>
            </a:r>
            <a:r>
              <a:rPr lang="en-US" sz="2400" dirty="0">
                <a:solidFill>
                  <a:schemeClr val="bg1"/>
                </a:solidFill>
              </a:rPr>
              <a:t> or an </a:t>
            </a:r>
            <a:r>
              <a:rPr lang="en-US" sz="2400" i="1" dirty="0">
                <a:solidFill>
                  <a:schemeClr val="bg1"/>
                </a:solidFill>
              </a:rPr>
              <a:t>age,</a:t>
            </a:r>
            <a:r>
              <a:rPr lang="en-US" sz="2400" dirty="0">
                <a:solidFill>
                  <a:schemeClr val="bg1"/>
                </a:solidFill>
              </a:rPr>
              <a:t> each phase was a period between two identifiable events—a division of eternity.” </a:t>
            </a:r>
          </a:p>
        </p:txBody>
      </p:sp>
      <p:sp>
        <p:nvSpPr>
          <p:cNvPr id="12" name="Rectangle 11"/>
          <p:cNvSpPr/>
          <p:nvPr/>
        </p:nvSpPr>
        <p:spPr>
          <a:xfrm>
            <a:off x="0" y="6457890"/>
            <a:ext cx="5203424" cy="400110"/>
          </a:xfrm>
          <a:prstGeom prst="rect">
            <a:avLst/>
          </a:prstGeom>
        </p:spPr>
        <p:txBody>
          <a:bodyPr wrap="square">
            <a:spAutoFit/>
          </a:bodyPr>
          <a:lstStyle/>
          <a:p>
            <a:r>
              <a:rPr lang="en-US" sz="2000" dirty="0">
                <a:solidFill>
                  <a:schemeClr val="bg1"/>
                </a:solidFill>
              </a:rPr>
              <a:t>Moses 2:1  Elder Russell M. Nelson</a:t>
            </a:r>
          </a:p>
        </p:txBody>
      </p:sp>
      <p:sp>
        <p:nvSpPr>
          <p:cNvPr id="3" name="Rectangle 2"/>
          <p:cNvSpPr/>
          <p:nvPr/>
        </p:nvSpPr>
        <p:spPr>
          <a:xfrm>
            <a:off x="2547283" y="851510"/>
            <a:ext cx="8305800" cy="369332"/>
          </a:xfrm>
          <a:prstGeom prst="rect">
            <a:avLst/>
          </a:prstGeom>
        </p:spPr>
        <p:txBody>
          <a:bodyPr wrap="square">
            <a:spAutoFit/>
          </a:bodyPr>
          <a:lstStyle/>
          <a:p>
            <a:r>
              <a:rPr lang="en-US" b="0" i="0" dirty="0">
                <a:solidFill>
                  <a:srgbClr val="FFFF00"/>
                </a:solidFill>
                <a:effectLst/>
                <a:latin typeface="Calibri" panose="020F0502020204030204" pitchFamily="34" charset="0"/>
              </a:rPr>
              <a:t>“Any manmade creation is possible only because of our divine Creator.” </a:t>
            </a:r>
            <a:endParaRPr lang="en-US" dirty="0">
              <a:solidFill>
                <a:srgbClr val="FFFF00"/>
              </a:solidFill>
            </a:endParaRPr>
          </a:p>
        </p:txBody>
      </p:sp>
      <p:grpSp>
        <p:nvGrpSpPr>
          <p:cNvPr id="10" name="Group 9"/>
          <p:cNvGrpSpPr/>
          <p:nvPr/>
        </p:nvGrpSpPr>
        <p:grpSpPr>
          <a:xfrm>
            <a:off x="6815471" y="2194259"/>
            <a:ext cx="3405168" cy="3538168"/>
            <a:chOff x="7114738" y="2399007"/>
            <a:chExt cx="2802251" cy="2924330"/>
          </a:xfrm>
        </p:grpSpPr>
        <p:pic>
          <p:nvPicPr>
            <p:cNvPr id="11" name="Picture 2" descr="New view of the Pillars of Creation — visi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4738" y="2399007"/>
              <a:ext cx="2802251" cy="292266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230094" y="5119833"/>
              <a:ext cx="1861622" cy="203504"/>
            </a:xfrm>
            <a:prstGeom prst="rect">
              <a:avLst/>
            </a:prstGeom>
          </p:spPr>
          <p:txBody>
            <a:bodyPr wrap="none">
              <a:spAutoFit/>
            </a:bodyPr>
            <a:lstStyle/>
            <a:p>
              <a:r>
                <a:rPr lang="en-US" sz="1000" b="0" i="0" dirty="0">
                  <a:solidFill>
                    <a:schemeClr val="bg1"/>
                  </a:solidFill>
                  <a:effectLst/>
                  <a:latin typeface="Calibri" panose="020F0502020204030204" pitchFamily="34" charset="0"/>
                </a:rPr>
                <a:t>The NASA/ESA Hubble Space Telescope </a:t>
              </a:r>
              <a:endParaRPr lang="en-US" sz="1000" dirty="0">
                <a:solidFill>
                  <a:schemeClr val="bg1"/>
                </a:solidFill>
              </a:endParaRPr>
            </a:p>
          </p:txBody>
        </p:sp>
      </p:grpSp>
      <p:pic>
        <p:nvPicPr>
          <p:cNvPr id="5" name="Picture 4">
            <a:extLst>
              <a:ext uri="{FF2B5EF4-FFF2-40B4-BE49-F238E27FC236}">
                <a16:creationId xmlns:a16="http://schemas.microsoft.com/office/drawing/2014/main" id="{BEBBF504-50F9-4A4B-9D2F-675AD6E40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56" y="119896"/>
            <a:ext cx="1054249" cy="1317811"/>
          </a:xfrm>
          <a:prstGeom prst="rect">
            <a:avLst/>
          </a:prstGeom>
        </p:spPr>
      </p:pic>
    </p:spTree>
    <p:extLst>
      <p:ext uri="{BB962C8B-B14F-4D97-AF65-F5344CB8AC3E}">
        <p14:creationId xmlns:p14="http://schemas.microsoft.com/office/powerpoint/2010/main" val="71153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Periods of Time</a:t>
            </a:r>
            <a:endParaRPr lang="en-US" sz="4000" dirty="0">
              <a:solidFill>
                <a:schemeClr val="bg1"/>
              </a:solidFill>
              <a:latin typeface="AR BLANCA" panose="02000000000000000000" pitchFamily="2" charset="0"/>
            </a:endParaRPr>
          </a:p>
        </p:txBody>
      </p:sp>
      <p:sp>
        <p:nvSpPr>
          <p:cNvPr id="7" name="Rectangle 6"/>
          <p:cNvSpPr/>
          <p:nvPr/>
        </p:nvSpPr>
        <p:spPr>
          <a:xfrm>
            <a:off x="478863" y="1643896"/>
            <a:ext cx="3939228" cy="1938992"/>
          </a:xfrm>
          <a:prstGeom prst="rect">
            <a:avLst/>
          </a:prstGeom>
        </p:spPr>
        <p:txBody>
          <a:bodyPr wrap="square">
            <a:spAutoFit/>
          </a:bodyPr>
          <a:lstStyle/>
          <a:p>
            <a:r>
              <a:rPr lang="en-US" sz="2000" dirty="0">
                <a:solidFill>
                  <a:schemeClr val="bg1"/>
                </a:solidFill>
              </a:rPr>
              <a:t>“The physical Creation itself was staged through ordered periods of time.</a:t>
            </a:r>
          </a:p>
          <a:p>
            <a:endParaRPr lang="en-US" sz="2000" dirty="0">
              <a:solidFill>
                <a:schemeClr val="bg1"/>
              </a:solidFill>
            </a:endParaRPr>
          </a:p>
          <a:p>
            <a:r>
              <a:rPr lang="en-US" sz="2000" dirty="0">
                <a:solidFill>
                  <a:schemeClr val="bg1"/>
                </a:solidFill>
              </a:rPr>
              <a:t>In Genesis</a:t>
            </a:r>
            <a:r>
              <a:rPr lang="en-US" sz="2000" baseline="30000" dirty="0">
                <a:solidFill>
                  <a:schemeClr val="bg1"/>
                </a:solidFill>
              </a:rPr>
              <a:t> </a:t>
            </a:r>
            <a:r>
              <a:rPr lang="en-US" sz="2000" dirty="0">
                <a:solidFill>
                  <a:schemeClr val="bg1"/>
                </a:solidFill>
              </a:rPr>
              <a:t>and Moses,</a:t>
            </a:r>
            <a:r>
              <a:rPr lang="en-US" sz="2000" baseline="30000" dirty="0">
                <a:solidFill>
                  <a:schemeClr val="bg1"/>
                </a:solidFill>
              </a:rPr>
              <a:t>  </a:t>
            </a:r>
            <a:r>
              <a:rPr lang="en-US" sz="2000" dirty="0">
                <a:solidFill>
                  <a:schemeClr val="bg1"/>
                </a:solidFill>
              </a:rPr>
              <a:t>those periods are called days.”</a:t>
            </a:r>
          </a:p>
        </p:txBody>
      </p:sp>
      <p:sp>
        <p:nvSpPr>
          <p:cNvPr id="12" name="Rectangle 11"/>
          <p:cNvSpPr/>
          <p:nvPr/>
        </p:nvSpPr>
        <p:spPr>
          <a:xfrm>
            <a:off x="0" y="6457890"/>
            <a:ext cx="5203424" cy="400110"/>
          </a:xfrm>
          <a:prstGeom prst="rect">
            <a:avLst/>
          </a:prstGeom>
        </p:spPr>
        <p:txBody>
          <a:bodyPr wrap="square">
            <a:spAutoFit/>
          </a:bodyPr>
          <a:lstStyle/>
          <a:p>
            <a:r>
              <a:rPr lang="en-US" sz="2000" dirty="0">
                <a:solidFill>
                  <a:schemeClr val="bg1"/>
                </a:solidFill>
              </a:rPr>
              <a:t>Moses 2:1  </a:t>
            </a:r>
            <a:r>
              <a:rPr lang="en-US" sz="1200" dirty="0">
                <a:solidFill>
                  <a:schemeClr val="bg1"/>
                </a:solidFill>
              </a:rPr>
              <a:t>Elder Russell M. Nelson</a:t>
            </a:r>
          </a:p>
        </p:txBody>
      </p:sp>
      <p:sp>
        <p:nvSpPr>
          <p:cNvPr id="2" name="Rectangle 1"/>
          <p:cNvSpPr/>
          <p:nvPr/>
        </p:nvSpPr>
        <p:spPr>
          <a:xfrm>
            <a:off x="8021370" y="1681395"/>
            <a:ext cx="3603978" cy="1754326"/>
          </a:xfrm>
          <a:prstGeom prst="rect">
            <a:avLst/>
          </a:prstGeom>
        </p:spPr>
        <p:txBody>
          <a:bodyPr wrap="square">
            <a:spAutoFit/>
          </a:bodyPr>
          <a:lstStyle/>
          <a:p>
            <a:r>
              <a:rPr lang="en-US" b="0" i="0" dirty="0">
                <a:solidFill>
                  <a:schemeClr val="bg1"/>
                </a:solidFill>
                <a:effectLst/>
                <a:latin typeface="Calibri" panose="020F0502020204030204" pitchFamily="34" charset="0"/>
              </a:rPr>
              <a:t>“…the book of Abraham, each period is referred to as a time.</a:t>
            </a:r>
            <a:r>
              <a:rPr lang="en-US" b="0" i="0" baseline="30000" dirty="0">
                <a:solidFill>
                  <a:schemeClr val="bg1"/>
                </a:solidFill>
                <a:effectLst/>
                <a:latin typeface="Calibri" panose="020F0502020204030204" pitchFamily="34" charset="0"/>
              </a:rPr>
              <a:t> </a:t>
            </a:r>
            <a:r>
              <a:rPr lang="en-US" b="0" i="0" dirty="0">
                <a:solidFill>
                  <a:schemeClr val="bg1"/>
                </a:solidFill>
                <a:effectLst/>
                <a:latin typeface="Calibri" panose="020F0502020204030204" pitchFamily="34" charset="0"/>
              </a:rPr>
              <a:t>Whether termed a day, a time, or an age, each phase was a period between two identifiable events—a division of eternity.</a:t>
            </a:r>
            <a:r>
              <a:rPr lang="en-US" baseline="30000" dirty="0">
                <a:solidFill>
                  <a:schemeClr val="bg1"/>
                </a:solidFill>
                <a:latin typeface="Calibri" panose="020F0502020204030204" pitchFamily="34" charset="0"/>
              </a:rPr>
              <a:t>”</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342" y="1530669"/>
            <a:ext cx="2555952" cy="3461860"/>
          </a:xfrm>
          <a:prstGeom prst="rect">
            <a:avLst/>
          </a:prstGeom>
        </p:spPr>
      </p:pic>
      <p:sp>
        <p:nvSpPr>
          <p:cNvPr id="8" name="Rectangle 7"/>
          <p:cNvSpPr/>
          <p:nvPr/>
        </p:nvSpPr>
        <p:spPr>
          <a:xfrm>
            <a:off x="1282940" y="4420971"/>
            <a:ext cx="3603978" cy="1384995"/>
          </a:xfrm>
          <a:prstGeom prst="rect">
            <a:avLst/>
          </a:prstGeom>
        </p:spPr>
        <p:txBody>
          <a:bodyPr wrap="square">
            <a:spAutoFit/>
          </a:bodyPr>
          <a:lstStyle/>
          <a:p>
            <a:r>
              <a:rPr lang="en-US" dirty="0">
                <a:solidFill>
                  <a:schemeClr val="bg1"/>
                </a:solidFill>
                <a:latin typeface="Calibri" panose="020F0502020204030204" pitchFamily="34" charset="0"/>
              </a:rPr>
              <a:t>“We have no time unit by which to measure back through the ages to the time when at which, so far as the earth began, time began.” </a:t>
            </a:r>
          </a:p>
          <a:p>
            <a:r>
              <a:rPr lang="en-US" sz="1200" dirty="0">
                <a:solidFill>
                  <a:schemeClr val="bg1"/>
                </a:solidFill>
                <a:latin typeface="Calibri" panose="020F0502020204030204" pitchFamily="34" charset="0"/>
              </a:rPr>
              <a:t>James E. </a:t>
            </a:r>
            <a:r>
              <a:rPr lang="en-US" sz="1200" dirty="0" err="1">
                <a:solidFill>
                  <a:schemeClr val="bg1"/>
                </a:solidFill>
                <a:latin typeface="Calibri" panose="020F0502020204030204" pitchFamily="34" charset="0"/>
              </a:rPr>
              <a:t>Talmage</a:t>
            </a:r>
            <a:endParaRPr lang="en-US" sz="1200" dirty="0">
              <a:solidFill>
                <a:schemeClr val="bg1"/>
              </a:solidFill>
            </a:endParaRPr>
          </a:p>
        </p:txBody>
      </p:sp>
      <p:sp>
        <p:nvSpPr>
          <p:cNvPr id="9" name="Rectangle 8"/>
          <p:cNvSpPr/>
          <p:nvPr/>
        </p:nvSpPr>
        <p:spPr>
          <a:xfrm>
            <a:off x="7618857" y="4401907"/>
            <a:ext cx="3603978" cy="1384995"/>
          </a:xfrm>
          <a:prstGeom prst="rect">
            <a:avLst/>
          </a:prstGeom>
        </p:spPr>
        <p:txBody>
          <a:bodyPr wrap="square">
            <a:spAutoFit/>
          </a:bodyPr>
          <a:lstStyle/>
          <a:p>
            <a:r>
              <a:rPr lang="en-US" dirty="0">
                <a:solidFill>
                  <a:schemeClr val="bg1"/>
                </a:solidFill>
                <a:latin typeface="Calibri" panose="020F0502020204030204" pitchFamily="34" charset="0"/>
              </a:rPr>
              <a:t>“It seems reasonable to suppose that the great acts of creation could well have continued through eons of time.”</a:t>
            </a:r>
          </a:p>
          <a:p>
            <a:r>
              <a:rPr lang="en-US" sz="1200" dirty="0">
                <a:solidFill>
                  <a:schemeClr val="bg1"/>
                </a:solidFill>
              </a:rPr>
              <a:t>Dr. John A. </a:t>
            </a:r>
            <a:r>
              <a:rPr lang="en-US" sz="1200" dirty="0" err="1">
                <a:solidFill>
                  <a:schemeClr val="bg1"/>
                </a:solidFill>
              </a:rPr>
              <a:t>Widtsoe</a:t>
            </a:r>
            <a:endParaRPr lang="en-US" sz="1200" dirty="0">
              <a:solidFill>
                <a:schemeClr val="bg1"/>
              </a:solidFill>
            </a:endParaRPr>
          </a:p>
        </p:txBody>
      </p:sp>
      <p:pic>
        <p:nvPicPr>
          <p:cNvPr id="10" name="Picture 9">
            <a:extLst>
              <a:ext uri="{FF2B5EF4-FFF2-40B4-BE49-F238E27FC236}">
                <a16:creationId xmlns:a16="http://schemas.microsoft.com/office/drawing/2014/main" id="{EE304300-61AE-4CCE-97C0-4352E306F1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440" y="253307"/>
            <a:ext cx="914500" cy="1216629"/>
          </a:xfrm>
          <a:prstGeom prst="rect">
            <a:avLst/>
          </a:prstGeom>
        </p:spPr>
      </p:pic>
      <p:pic>
        <p:nvPicPr>
          <p:cNvPr id="13" name="Picture 12">
            <a:extLst>
              <a:ext uri="{FF2B5EF4-FFF2-40B4-BE49-F238E27FC236}">
                <a16:creationId xmlns:a16="http://schemas.microsoft.com/office/drawing/2014/main" id="{882B20E3-9236-4ACE-8D8F-065598DDB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9970" y="5176605"/>
            <a:ext cx="1030868" cy="1534071"/>
          </a:xfrm>
          <a:prstGeom prst="rect">
            <a:avLst/>
          </a:prstGeom>
        </p:spPr>
      </p:pic>
    </p:spTree>
    <p:extLst>
      <p:ext uri="{BB962C8B-B14F-4D97-AF65-F5344CB8AC3E}">
        <p14:creationId xmlns:p14="http://schemas.microsoft.com/office/powerpoint/2010/main" val="344633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First Period</a:t>
            </a:r>
            <a:endParaRPr lang="en-US" sz="4000" dirty="0">
              <a:solidFill>
                <a:schemeClr val="bg1"/>
              </a:solidFill>
              <a:latin typeface="AR BLANCA" panose="02000000000000000000" pitchFamily="2" charset="0"/>
            </a:endParaRPr>
          </a:p>
        </p:txBody>
      </p:sp>
      <p:sp>
        <p:nvSpPr>
          <p:cNvPr id="7" name="Rectangle 6"/>
          <p:cNvSpPr/>
          <p:nvPr/>
        </p:nvSpPr>
        <p:spPr>
          <a:xfrm>
            <a:off x="5358681" y="814598"/>
            <a:ext cx="3939228" cy="400110"/>
          </a:xfrm>
          <a:prstGeom prst="rect">
            <a:avLst/>
          </a:prstGeom>
        </p:spPr>
        <p:txBody>
          <a:bodyPr wrap="square">
            <a:spAutoFit/>
          </a:bodyPr>
          <a:lstStyle/>
          <a:p>
            <a:r>
              <a:rPr lang="en-US" sz="2000" dirty="0">
                <a:solidFill>
                  <a:schemeClr val="bg1"/>
                </a:solidFill>
              </a:rPr>
              <a:t>Earth is formed</a:t>
            </a:r>
          </a:p>
        </p:txBody>
      </p:sp>
      <p:sp>
        <p:nvSpPr>
          <p:cNvPr id="12" name="Rectangle 11"/>
          <p:cNvSpPr/>
          <p:nvPr/>
        </p:nvSpPr>
        <p:spPr>
          <a:xfrm>
            <a:off x="0" y="6457890"/>
            <a:ext cx="5203424" cy="400110"/>
          </a:xfrm>
          <a:prstGeom prst="rect">
            <a:avLst/>
          </a:prstGeom>
        </p:spPr>
        <p:txBody>
          <a:bodyPr wrap="square">
            <a:spAutoFit/>
          </a:bodyPr>
          <a:lstStyle/>
          <a:p>
            <a:r>
              <a:rPr lang="en-US" sz="2000" dirty="0">
                <a:solidFill>
                  <a:schemeClr val="bg1"/>
                </a:solidFill>
              </a:rPr>
              <a:t>Moses 2:2, Genesis 1:2, Abraham 4:2</a:t>
            </a:r>
            <a:endParaRPr lang="en-US" sz="1200" dirty="0">
              <a:solidFill>
                <a:schemeClr val="bg1"/>
              </a:solidFill>
            </a:endParaRPr>
          </a:p>
        </p:txBody>
      </p:sp>
      <p:sp>
        <p:nvSpPr>
          <p:cNvPr id="5" name="Rectangle 4"/>
          <p:cNvSpPr/>
          <p:nvPr/>
        </p:nvSpPr>
        <p:spPr>
          <a:xfrm>
            <a:off x="485440" y="487749"/>
            <a:ext cx="3585173" cy="1384995"/>
          </a:xfrm>
          <a:prstGeom prst="rect">
            <a:avLst/>
          </a:prstGeom>
        </p:spPr>
        <p:txBody>
          <a:bodyPr wrap="square">
            <a:spAutoFit/>
          </a:bodyPr>
          <a:lstStyle/>
          <a:p>
            <a:r>
              <a:rPr lang="en-US" dirty="0">
                <a:solidFill>
                  <a:schemeClr val="bg1"/>
                </a:solidFill>
                <a:latin typeface="Calibri" panose="020F0502020204030204" pitchFamily="34" charset="0"/>
              </a:rPr>
              <a:t>Period one included the creation of atmospheric heavens and physical earth, culminating in the emergence of light from darkness.”</a:t>
            </a:r>
          </a:p>
          <a:p>
            <a:r>
              <a:rPr lang="en-US" sz="1200" dirty="0">
                <a:solidFill>
                  <a:schemeClr val="bg1"/>
                </a:solidFill>
                <a:latin typeface="Calibri" panose="020F0502020204030204" pitchFamily="34" charset="0"/>
              </a:rPr>
              <a:t>Elder Russell M. Nelson</a:t>
            </a:r>
            <a:endParaRPr lang="en-US" sz="1200" dirty="0">
              <a:solidFill>
                <a:schemeClr val="bg1"/>
              </a:solidFill>
            </a:endParaRPr>
          </a:p>
        </p:txBody>
      </p:sp>
      <p:pic>
        <p:nvPicPr>
          <p:cNvPr id="10" name="Picture 9"/>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34780" y="2308237"/>
            <a:ext cx="1734131" cy="2766099"/>
          </a:xfrm>
          <a:prstGeom prst="rect">
            <a:avLst/>
          </a:prstGeom>
        </p:spPr>
      </p:pic>
      <p:sp>
        <p:nvSpPr>
          <p:cNvPr id="13" name="Rectangle 12"/>
          <p:cNvSpPr/>
          <p:nvPr/>
        </p:nvSpPr>
        <p:spPr>
          <a:xfrm>
            <a:off x="8258270" y="1290642"/>
            <a:ext cx="3933730" cy="1200329"/>
          </a:xfrm>
          <a:prstGeom prst="rect">
            <a:avLst/>
          </a:prstGeom>
        </p:spPr>
        <p:txBody>
          <a:bodyPr wrap="square">
            <a:spAutoFit/>
          </a:bodyPr>
          <a:lstStyle/>
          <a:p>
            <a:r>
              <a:rPr lang="en-US" dirty="0">
                <a:solidFill>
                  <a:schemeClr val="bg1"/>
                </a:solidFill>
                <a:latin typeface="Calibri" panose="020F0502020204030204" pitchFamily="34" charset="0"/>
              </a:rPr>
              <a:t>“Where the light came from or how it was produced is not mentioned, but the Lord was obliged to create darkness in order to envelop the earth therein…</a:t>
            </a:r>
          </a:p>
        </p:txBody>
      </p:sp>
      <p:pic>
        <p:nvPicPr>
          <p:cNvPr id="1026" name="Picture 2" descr="http://cache.wallpaperdownloader.com/bing/img/EarthHourDark_20100328.jpg"/>
          <p:cNvPicPr>
            <a:picLocks noChangeAspect="1" noChangeArrowheads="1"/>
          </p:cNvPicPr>
          <p:nvPr/>
        </p:nvPicPr>
        <p:blipFill rotWithShape="1">
          <a:blip r:embed="rId4">
            <a:extLst>
              <a:ext uri="{28A0092B-C50C-407E-A947-70E740481C1C}">
                <a14:useLocalDpi xmlns:a14="http://schemas.microsoft.com/office/drawing/2010/main" val="0"/>
              </a:ext>
            </a:extLst>
          </a:blip>
          <a:srcRect l="12979" t="240" r="27888" b="16778"/>
          <a:stretch/>
        </p:blipFill>
        <p:spPr bwMode="auto">
          <a:xfrm>
            <a:off x="4070613" y="2149742"/>
            <a:ext cx="3950496" cy="296287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258270" y="3996856"/>
            <a:ext cx="3781331" cy="1661993"/>
          </a:xfrm>
          <a:prstGeom prst="rect">
            <a:avLst/>
          </a:prstGeom>
        </p:spPr>
        <p:txBody>
          <a:bodyPr wrap="square">
            <a:spAutoFit/>
          </a:bodyPr>
          <a:lstStyle/>
          <a:p>
            <a:r>
              <a:rPr lang="en-US" dirty="0">
                <a:solidFill>
                  <a:schemeClr val="bg1"/>
                </a:solidFill>
                <a:latin typeface="Calibri" panose="020F0502020204030204" pitchFamily="34" charset="0"/>
              </a:rPr>
              <a:t>…The sun was not permitted to shine forth on the first, second, or third day of creation, but on the fourth day it was permitted to give its light to the earth.”</a:t>
            </a:r>
          </a:p>
          <a:p>
            <a:r>
              <a:rPr lang="en-US" sz="1200" dirty="0">
                <a:solidFill>
                  <a:schemeClr val="bg1"/>
                </a:solidFill>
                <a:latin typeface="Calibri" panose="020F0502020204030204" pitchFamily="34" charset="0"/>
              </a:rPr>
              <a:t>Orson Pratt</a:t>
            </a:r>
            <a:endParaRPr lang="en-US" sz="1200" dirty="0">
              <a:solidFill>
                <a:schemeClr val="bg1"/>
              </a:solidFill>
            </a:endParaRPr>
          </a:p>
        </p:txBody>
      </p:sp>
      <p:sp>
        <p:nvSpPr>
          <p:cNvPr id="15" name="Rectangle 14"/>
          <p:cNvSpPr/>
          <p:nvPr/>
        </p:nvSpPr>
        <p:spPr>
          <a:xfrm>
            <a:off x="3163781" y="5815508"/>
            <a:ext cx="5864438" cy="369332"/>
          </a:xfrm>
          <a:prstGeom prst="rect">
            <a:avLst/>
          </a:prstGeom>
        </p:spPr>
        <p:txBody>
          <a:bodyPr wrap="square">
            <a:spAutoFit/>
          </a:bodyPr>
          <a:lstStyle/>
          <a:p>
            <a:r>
              <a:rPr lang="en-US" dirty="0">
                <a:solidFill>
                  <a:schemeClr val="bg1"/>
                </a:solidFill>
                <a:latin typeface="Calibri" panose="020F0502020204030204" pitchFamily="34" charset="0"/>
              </a:rPr>
              <a:t>The earth that was left was empty and desolate</a:t>
            </a:r>
            <a:endParaRPr lang="en-US" sz="1200" dirty="0">
              <a:solidFill>
                <a:schemeClr val="bg1"/>
              </a:solidFill>
            </a:endParaRPr>
          </a:p>
        </p:txBody>
      </p:sp>
    </p:spTree>
    <p:extLst>
      <p:ext uri="{BB962C8B-B14F-4D97-AF65-F5344CB8AC3E}">
        <p14:creationId xmlns:p14="http://schemas.microsoft.com/office/powerpoint/2010/main" val="29732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Second Period</a:t>
            </a:r>
            <a:endParaRPr lang="en-US" sz="4000" dirty="0">
              <a:solidFill>
                <a:schemeClr val="bg1"/>
              </a:solidFill>
              <a:latin typeface="AR BLANCA" panose="02000000000000000000" pitchFamily="2" charset="0"/>
            </a:endParaRPr>
          </a:p>
        </p:txBody>
      </p:sp>
      <p:sp>
        <p:nvSpPr>
          <p:cNvPr id="12" name="Rectangle 11"/>
          <p:cNvSpPr/>
          <p:nvPr/>
        </p:nvSpPr>
        <p:spPr>
          <a:xfrm>
            <a:off x="0" y="6457890"/>
            <a:ext cx="5203424" cy="400110"/>
          </a:xfrm>
          <a:prstGeom prst="rect">
            <a:avLst/>
          </a:prstGeom>
        </p:spPr>
        <p:txBody>
          <a:bodyPr wrap="square">
            <a:spAutoFit/>
          </a:bodyPr>
          <a:lstStyle/>
          <a:p>
            <a:r>
              <a:rPr lang="en-US" sz="2000" dirty="0">
                <a:solidFill>
                  <a:schemeClr val="bg1"/>
                </a:solidFill>
              </a:rPr>
              <a:t>Moses 2:2, 6-8, Genesis 1:2, 6-8, Abraham 4:2</a:t>
            </a:r>
            <a:endParaRPr lang="en-US" sz="1200" dirty="0">
              <a:solidFill>
                <a:schemeClr val="bg1"/>
              </a:solidFill>
            </a:endParaRPr>
          </a:p>
        </p:txBody>
      </p:sp>
      <p:sp>
        <p:nvSpPr>
          <p:cNvPr id="5" name="Rectangle 4"/>
          <p:cNvSpPr/>
          <p:nvPr/>
        </p:nvSpPr>
        <p:spPr>
          <a:xfrm>
            <a:off x="3780902" y="844855"/>
            <a:ext cx="7698893" cy="369332"/>
          </a:xfrm>
          <a:prstGeom prst="rect">
            <a:avLst/>
          </a:prstGeom>
        </p:spPr>
        <p:txBody>
          <a:bodyPr wrap="square">
            <a:spAutoFit/>
          </a:bodyPr>
          <a:lstStyle/>
          <a:p>
            <a:r>
              <a:rPr lang="en-US" dirty="0">
                <a:solidFill>
                  <a:schemeClr val="bg1"/>
                </a:solidFill>
                <a:latin typeface="Calibri" panose="020F0502020204030204" pitchFamily="34" charset="0"/>
              </a:rPr>
              <a:t>Clouds, rain and storms give life to the earth</a:t>
            </a:r>
            <a:endParaRPr lang="en-US" sz="1200" dirty="0">
              <a:solidFill>
                <a:schemeClr val="bg1"/>
              </a:solidFill>
            </a:endParaRPr>
          </a:p>
        </p:txBody>
      </p:sp>
      <p:sp>
        <p:nvSpPr>
          <p:cNvPr id="13" name="Rectangle 12"/>
          <p:cNvSpPr/>
          <p:nvPr/>
        </p:nvSpPr>
        <p:spPr>
          <a:xfrm>
            <a:off x="327434" y="1308494"/>
            <a:ext cx="3933730" cy="3139321"/>
          </a:xfrm>
          <a:prstGeom prst="rect">
            <a:avLst/>
          </a:prstGeom>
        </p:spPr>
        <p:txBody>
          <a:bodyPr wrap="square">
            <a:spAutoFit/>
          </a:bodyPr>
          <a:lstStyle/>
          <a:p>
            <a:r>
              <a:rPr lang="en-US" dirty="0">
                <a:solidFill>
                  <a:schemeClr val="bg1"/>
                </a:solidFill>
                <a:latin typeface="Calibri" panose="020F0502020204030204" pitchFamily="34" charset="0"/>
              </a:rPr>
              <a:t>Brooding—to sit or incubate</a:t>
            </a:r>
          </a:p>
          <a:p>
            <a:r>
              <a:rPr lang="en-US" dirty="0">
                <a:solidFill>
                  <a:schemeClr val="bg1"/>
                </a:solidFill>
                <a:latin typeface="Calibri" panose="020F0502020204030204" pitchFamily="34" charset="0"/>
              </a:rPr>
              <a:t>A long quiet period of preparation in which seemingly nothing is happening.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the creation, something was to come out of the water after a long time of incubating.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Relation of the Dove—a covering—the Atonement—a process of transformation</a:t>
            </a:r>
          </a:p>
        </p:txBody>
      </p:sp>
      <p:sp>
        <p:nvSpPr>
          <p:cNvPr id="2" name="Rectangle 1"/>
          <p:cNvSpPr/>
          <p:nvPr/>
        </p:nvSpPr>
        <p:spPr>
          <a:xfrm>
            <a:off x="7185435" y="2174045"/>
            <a:ext cx="4475430" cy="1661993"/>
          </a:xfrm>
          <a:prstGeom prst="rect">
            <a:avLst/>
          </a:prstGeom>
        </p:spPr>
        <p:txBody>
          <a:bodyPr wrap="square">
            <a:spAutoFit/>
          </a:bodyPr>
          <a:lstStyle/>
          <a:p>
            <a:r>
              <a:rPr lang="en-US" dirty="0">
                <a:solidFill>
                  <a:schemeClr val="bg1"/>
                </a:solidFill>
                <a:latin typeface="Calibri" panose="020F0502020204030204" pitchFamily="34" charset="0"/>
              </a:rPr>
              <a:t>“The waters were divided between the surface of the earth and its atmospheric heavens. Provision was made for clouds and rain to give life to all that would later dwell upon the earth.”</a:t>
            </a:r>
          </a:p>
          <a:p>
            <a:r>
              <a:rPr lang="en-US" sz="1200" dirty="0">
                <a:solidFill>
                  <a:schemeClr val="bg1"/>
                </a:solidFill>
                <a:latin typeface="Calibri" panose="020F0502020204030204" pitchFamily="34" charset="0"/>
              </a:rPr>
              <a:t>Elder Russell M. Nelson</a:t>
            </a:r>
            <a:endParaRPr lang="en-US" sz="1200" dirty="0">
              <a:solidFill>
                <a:schemeClr val="bg1"/>
              </a:solidFill>
            </a:endParaRPr>
          </a:p>
        </p:txBody>
      </p:sp>
      <p:pic>
        <p:nvPicPr>
          <p:cNvPr id="2050" name="Picture 2" descr="http://media.virbcdn.com/cdn_images/resize_1280x640/f1/PageImage-490353-4810518-FredBayer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24" t="7896" r="4971" b="5520"/>
          <a:stretch/>
        </p:blipFill>
        <p:spPr bwMode="auto">
          <a:xfrm>
            <a:off x="4266232" y="1479892"/>
            <a:ext cx="2553077" cy="17490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k3.picdn.net/shutterstock/videos/591205/preview/stock-footage-hd-p-wide-screen-abstract-loop-resembling-blue-ripples-on-dark-wa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0348" y="4108954"/>
            <a:ext cx="4104781" cy="231920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685785" y="4349834"/>
            <a:ext cx="3933730" cy="1938992"/>
          </a:xfrm>
          <a:prstGeom prst="rect">
            <a:avLst/>
          </a:prstGeom>
        </p:spPr>
        <p:txBody>
          <a:bodyPr wrap="square">
            <a:spAutoFit/>
          </a:bodyPr>
          <a:lstStyle/>
          <a:p>
            <a:r>
              <a:rPr lang="en-US" dirty="0">
                <a:solidFill>
                  <a:schemeClr val="bg1"/>
                </a:solidFill>
                <a:latin typeface="Calibri" panose="020F0502020204030204" pitchFamily="34" charset="0"/>
              </a:rPr>
              <a:t>Firmament—</a:t>
            </a:r>
          </a:p>
          <a:p>
            <a:r>
              <a:rPr lang="en-US" dirty="0">
                <a:solidFill>
                  <a:schemeClr val="bg1"/>
                </a:solidFill>
                <a:latin typeface="Calibri" panose="020F0502020204030204" pitchFamily="34" charset="0"/>
              </a:rPr>
              <a:t>The atmosphere around the earth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expanse of the heavens. It is the KJV English translation of a Hebrew word meaning expanse</a:t>
            </a:r>
          </a:p>
          <a:p>
            <a:r>
              <a:rPr lang="en-US" sz="1200" dirty="0">
                <a:solidFill>
                  <a:schemeClr val="bg1"/>
                </a:solidFill>
                <a:latin typeface="Calibri" panose="020F0502020204030204" pitchFamily="34" charset="0"/>
              </a:rPr>
              <a:t>Bible Dictionary</a:t>
            </a:r>
          </a:p>
        </p:txBody>
      </p:sp>
      <p:pic>
        <p:nvPicPr>
          <p:cNvPr id="11" name="Picture 10">
            <a:extLst>
              <a:ext uri="{FF2B5EF4-FFF2-40B4-BE49-F238E27FC236}">
                <a16:creationId xmlns:a16="http://schemas.microsoft.com/office/drawing/2014/main" id="{7121A628-A03E-48FC-903F-148F7A0BE2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2670" y="196824"/>
            <a:ext cx="1054249" cy="1317811"/>
          </a:xfrm>
          <a:prstGeom prst="rect">
            <a:avLst/>
          </a:prstGeom>
        </p:spPr>
      </p:pic>
    </p:spTree>
    <p:extLst>
      <p:ext uri="{BB962C8B-B14F-4D97-AF65-F5344CB8AC3E}">
        <p14:creationId xmlns:p14="http://schemas.microsoft.com/office/powerpoint/2010/main" val="179247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54"/>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4704</Words>
  <Application>Microsoft Office PowerPoint</Application>
  <PresentationFormat>Widescreen</PresentationFormat>
  <Paragraphs>275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 BLANCA</vt:lpstr>
      <vt:lpstr>Colonna MT</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39</cp:revision>
  <dcterms:created xsi:type="dcterms:W3CDTF">2015-06-16T14:19:13Z</dcterms:created>
  <dcterms:modified xsi:type="dcterms:W3CDTF">2020-11-08T18:59:14Z</dcterms:modified>
</cp:coreProperties>
</file>