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4" r:id="rId5"/>
    <p:sldId id="266" r:id="rId6"/>
    <p:sldId id="268" r:id="rId7"/>
    <p:sldId id="270" r:id="rId8"/>
    <p:sldId id="265" r:id="rId9"/>
    <p:sldId id="272" r:id="rId10"/>
    <p:sldId id="274" r:id="rId11"/>
    <p:sldId id="275" r:id="rId12"/>
    <p:sldId id="276" r:id="rId13"/>
    <p:sldId id="277" r:id="rId14"/>
    <p:sldId id="278" r:id="rId15"/>
    <p:sldId id="279" r:id="rId16"/>
    <p:sldId id="280" r:id="rId17"/>
    <p:sldId id="281" r:id="rId18"/>
    <p:sldId id="282" r:id="rId19"/>
    <p:sldId id="283" r:id="rId20"/>
    <p:sldId id="258" r:id="rId21"/>
    <p:sldId id="271" r:id="rId22"/>
    <p:sldId id="284"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Harrington" panose="04040505050A02020702" pitchFamily="82" charset="0"/>
      <p:regular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AC3DD6-9070-43BB-A1A8-47D1E618FD3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27806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34586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129408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9967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C3DD6-9070-43BB-A1A8-47D1E618FD36}"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5007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C3DD6-9070-43BB-A1A8-47D1E618FD3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02180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C3DD6-9070-43BB-A1A8-47D1E618FD36}"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45778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C3DD6-9070-43BB-A1A8-47D1E618FD36}"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19156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C3DD6-9070-43BB-A1A8-47D1E618FD36}"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119697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C3DD6-9070-43BB-A1A8-47D1E618FD3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261173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C3DD6-9070-43BB-A1A8-47D1E618FD36}"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73363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F9AC3DD6-9070-43BB-A1A8-47D1E618FD36}" type="datetimeFigureOut">
              <a:rPr lang="en-US" smtClean="0"/>
              <a:pPr/>
              <a:t>11/16/2020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A99B28CE-03C5-41BA-8464-BFBB49F1FE78}" type="slidenum">
              <a:rPr lang="en-US" smtClean="0"/>
              <a:pPr/>
              <a:t>‹#›</a:t>
            </a:fld>
            <a:endParaRPr lang="en-US" dirty="0"/>
          </a:p>
        </p:txBody>
      </p:sp>
    </p:spTree>
    <p:extLst>
      <p:ext uri="{BB962C8B-B14F-4D97-AF65-F5344CB8AC3E}">
        <p14:creationId xmlns:p14="http://schemas.microsoft.com/office/powerpoint/2010/main" val="14283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962" y="81481"/>
            <a:ext cx="1475715" cy="369332"/>
          </a:xfrm>
          <a:prstGeom prst="rect">
            <a:avLst/>
          </a:prstGeom>
          <a:noFill/>
        </p:spPr>
        <p:txBody>
          <a:bodyPr wrap="square" rtlCol="0">
            <a:spAutoFit/>
          </a:bodyPr>
          <a:lstStyle/>
          <a:p>
            <a:r>
              <a:rPr lang="en-US" dirty="0">
                <a:solidFill>
                  <a:schemeClr val="bg1"/>
                </a:solidFill>
                <a:latin typeface="Calibri" panose="020F0502020204030204" pitchFamily="34" charset="0"/>
              </a:rPr>
              <a:t>Lesson 101</a:t>
            </a:r>
          </a:p>
        </p:txBody>
      </p:sp>
      <p:sp>
        <p:nvSpPr>
          <p:cNvPr id="4" name="TextBox 3"/>
          <p:cNvSpPr txBox="1"/>
          <p:nvPr/>
        </p:nvSpPr>
        <p:spPr>
          <a:xfrm>
            <a:off x="162961" y="768035"/>
            <a:ext cx="11914362" cy="2031325"/>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Elijah is Translated</a:t>
            </a:r>
          </a:p>
          <a:p>
            <a:pPr algn="ctr"/>
            <a:r>
              <a:rPr lang="en-US" sz="6000" dirty="0">
                <a:solidFill>
                  <a:schemeClr val="bg1"/>
                </a:solidFill>
                <a:latin typeface="Calibri" panose="020F0502020204030204" pitchFamily="34" charset="0"/>
              </a:rPr>
              <a:t>2 Kings 1-4</a:t>
            </a:r>
          </a:p>
        </p:txBody>
      </p:sp>
      <p:sp>
        <p:nvSpPr>
          <p:cNvPr id="3" name="Rectangle 2"/>
          <p:cNvSpPr/>
          <p:nvPr/>
        </p:nvSpPr>
        <p:spPr>
          <a:xfrm>
            <a:off x="3564048" y="3225223"/>
            <a:ext cx="4837568" cy="1200329"/>
          </a:xfrm>
          <a:prstGeom prst="rect">
            <a:avLst/>
          </a:prstGeom>
        </p:spPr>
        <p:txBody>
          <a:bodyPr wrap="square">
            <a:spAutoFit/>
          </a:bodyPr>
          <a:lstStyle/>
          <a:p>
            <a:r>
              <a:rPr lang="en-US" i="1" dirty="0">
                <a:solidFill>
                  <a:schemeClr val="bg1"/>
                </a:solidFill>
                <a:latin typeface="Palatino"/>
              </a:rPr>
              <a:t>As also through your administration the keys of the school of the prophets, which I have commanded to be organized;</a:t>
            </a:r>
          </a:p>
          <a:p>
            <a:r>
              <a:rPr lang="en-US" i="1" dirty="0">
                <a:solidFill>
                  <a:schemeClr val="bg1"/>
                </a:solidFill>
                <a:latin typeface="Palatino"/>
              </a:rPr>
              <a:t>D&amp;C 90:7</a:t>
            </a:r>
            <a:endParaRPr lang="en-US" i="1" dirty="0">
              <a:solidFill>
                <a:schemeClr val="bg1"/>
              </a:solidFill>
              <a:latin typeface="Calibri" panose="020F0502020204030204" pitchFamily="34" charset="0"/>
            </a:endParaRPr>
          </a:p>
        </p:txBody>
      </p:sp>
      <p:grpSp>
        <p:nvGrpSpPr>
          <p:cNvPr id="6" name="Group 5"/>
          <p:cNvGrpSpPr/>
          <p:nvPr/>
        </p:nvGrpSpPr>
        <p:grpSpPr>
          <a:xfrm>
            <a:off x="9057266" y="1842644"/>
            <a:ext cx="2032551" cy="4700431"/>
            <a:chOff x="1027520" y="1379901"/>
            <a:chExt cx="1602142" cy="3705077"/>
          </a:xfrm>
        </p:grpSpPr>
        <p:sp>
          <p:nvSpPr>
            <p:cNvPr id="7" name="Cloud 6"/>
            <p:cNvSpPr/>
            <p:nvPr/>
          </p:nvSpPr>
          <p:spPr>
            <a:xfrm rot="15233394">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Oval 7"/>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rapezoid 11"/>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rapezoid 12"/>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Trapezoid 16"/>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Cloud 18"/>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1" name="Group 20"/>
            <p:cNvGrpSpPr/>
            <p:nvPr/>
          </p:nvGrpSpPr>
          <p:grpSpPr>
            <a:xfrm>
              <a:off x="1827889" y="2873752"/>
              <a:ext cx="289672" cy="238079"/>
              <a:chOff x="2698645" y="3004177"/>
              <a:chExt cx="806555" cy="662901"/>
            </a:xfrm>
          </p:grpSpPr>
          <p:sp>
            <p:nvSpPr>
              <p:cNvPr id="22" name="Hexagon 21"/>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7-Point Star 22"/>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4" name="Group 23"/>
          <p:cNvGrpSpPr/>
          <p:nvPr/>
        </p:nvGrpSpPr>
        <p:grpSpPr>
          <a:xfrm>
            <a:off x="795846" y="1546659"/>
            <a:ext cx="2001888" cy="4934660"/>
            <a:chOff x="3379176" y="481253"/>
            <a:chExt cx="2001888" cy="4934660"/>
          </a:xfrm>
        </p:grpSpPr>
        <p:grpSp>
          <p:nvGrpSpPr>
            <p:cNvPr id="25" name="Group 24"/>
            <p:cNvGrpSpPr/>
            <p:nvPr/>
          </p:nvGrpSpPr>
          <p:grpSpPr>
            <a:xfrm>
              <a:off x="3379176" y="481253"/>
              <a:ext cx="2001888" cy="4934660"/>
              <a:chOff x="3104183" y="529034"/>
              <a:chExt cx="1415407" cy="3344532"/>
            </a:xfrm>
          </p:grpSpPr>
          <p:sp>
            <p:nvSpPr>
              <p:cNvPr id="48" name="Oval 47"/>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Oval 48"/>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Oval 49"/>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52"/>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rapezoid 53"/>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Trapezoid 54"/>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Oval 55"/>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Round Diagonal Corner Rectangle 56"/>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 Diagonal Corner Rectangle 57"/>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Trapezoid 59"/>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Trapezoid 60"/>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Oval 61"/>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6" name="Group 25"/>
            <p:cNvGrpSpPr/>
            <p:nvPr/>
          </p:nvGrpSpPr>
          <p:grpSpPr>
            <a:xfrm rot="5064542">
              <a:off x="3663476" y="3438057"/>
              <a:ext cx="2025923" cy="403837"/>
              <a:chOff x="5852664" y="2219295"/>
              <a:chExt cx="4456611" cy="986155"/>
            </a:xfrm>
          </p:grpSpPr>
          <p:grpSp>
            <p:nvGrpSpPr>
              <p:cNvPr id="38" name="Group 37"/>
              <p:cNvGrpSpPr/>
              <p:nvPr/>
            </p:nvGrpSpPr>
            <p:grpSpPr>
              <a:xfrm>
                <a:off x="5852664" y="2219295"/>
                <a:ext cx="1926771" cy="964384"/>
                <a:chOff x="5852664" y="2219295"/>
                <a:chExt cx="1926771" cy="964384"/>
              </a:xfrm>
            </p:grpSpPr>
            <p:sp>
              <p:nvSpPr>
                <p:cNvPr id="45" name="Notched Right Arrow 4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Notched Right Arrow 4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Diamond 4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9" name="Notched Right Arrow 38"/>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Notched Right Arrow 39"/>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1" name="Group 40"/>
              <p:cNvGrpSpPr/>
              <p:nvPr/>
            </p:nvGrpSpPr>
            <p:grpSpPr>
              <a:xfrm>
                <a:off x="8382504" y="2241066"/>
                <a:ext cx="1926771" cy="964384"/>
                <a:chOff x="5852664" y="2219295"/>
                <a:chExt cx="1926771" cy="964384"/>
              </a:xfrm>
            </p:grpSpPr>
            <p:sp>
              <p:nvSpPr>
                <p:cNvPr id="42" name="Notched Right Arrow 4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Notched Right Arrow 4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Diamond 4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7" name="Group 26"/>
            <p:cNvGrpSpPr/>
            <p:nvPr/>
          </p:nvGrpSpPr>
          <p:grpSpPr>
            <a:xfrm rot="16535458" flipH="1">
              <a:off x="3004808" y="3414764"/>
              <a:ext cx="2025923" cy="403837"/>
              <a:chOff x="5852664" y="2219295"/>
              <a:chExt cx="4456611" cy="986155"/>
            </a:xfrm>
          </p:grpSpPr>
          <p:grpSp>
            <p:nvGrpSpPr>
              <p:cNvPr id="28" name="Group 27"/>
              <p:cNvGrpSpPr/>
              <p:nvPr/>
            </p:nvGrpSpPr>
            <p:grpSpPr>
              <a:xfrm>
                <a:off x="5852664" y="2219295"/>
                <a:ext cx="1926771" cy="964384"/>
                <a:chOff x="5852664" y="2219295"/>
                <a:chExt cx="1926771" cy="964384"/>
              </a:xfrm>
            </p:grpSpPr>
            <p:sp>
              <p:nvSpPr>
                <p:cNvPr id="35" name="Notched Right Arrow 3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Notched Right Arrow 3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Diamond 3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9" name="Notched Right Arrow 28"/>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Notched Right Arrow 29"/>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1" name="Group 30"/>
              <p:cNvGrpSpPr/>
              <p:nvPr/>
            </p:nvGrpSpPr>
            <p:grpSpPr>
              <a:xfrm>
                <a:off x="8382504" y="2241066"/>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
        <p:nvSpPr>
          <p:cNvPr id="5" name="Double Wave 4"/>
          <p:cNvSpPr/>
          <p:nvPr/>
        </p:nvSpPr>
        <p:spPr>
          <a:xfrm rot="19000865">
            <a:off x="4373374" y="4732851"/>
            <a:ext cx="3405547" cy="1150377"/>
          </a:xfrm>
          <a:prstGeom prst="double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Footer Placeholder 14">
            <a:extLst>
              <a:ext uri="{FF2B5EF4-FFF2-40B4-BE49-F238E27FC236}">
                <a16:creationId xmlns:a16="http://schemas.microsoft.com/office/drawing/2014/main" id="{5A4729F3-16D0-4EE4-BEEA-2605647E829A}"/>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222499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Dividing the Waters</a:t>
            </a:r>
          </a:p>
        </p:txBody>
      </p:sp>
      <p:sp>
        <p:nvSpPr>
          <p:cNvPr id="88" name="TextBox 87"/>
          <p:cNvSpPr txBox="1"/>
          <p:nvPr/>
        </p:nvSpPr>
        <p:spPr>
          <a:xfrm>
            <a:off x="781638" y="1489749"/>
            <a:ext cx="4614227" cy="1200329"/>
          </a:xfrm>
          <a:prstGeom prst="rect">
            <a:avLst/>
          </a:prstGeom>
          <a:noFill/>
        </p:spPr>
        <p:txBody>
          <a:bodyPr wrap="square" rtlCol="0">
            <a:spAutoFit/>
          </a:bodyPr>
          <a:lstStyle/>
          <a:p>
            <a:r>
              <a:rPr lang="en-US" dirty="0">
                <a:solidFill>
                  <a:schemeClr val="bg1"/>
                </a:solidFill>
                <a:latin typeface="Calibri" panose="020F0502020204030204" pitchFamily="34" charset="0"/>
              </a:rPr>
              <a:t>Mantle-- a covering such as a cloak or other article of clothing. In biblical times, a mantle was typically a large, loosely fitting garment made of animal skin, probably sheepskin.</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2:7-10</a:t>
            </a:r>
          </a:p>
        </p:txBody>
      </p:sp>
      <p:sp>
        <p:nvSpPr>
          <p:cNvPr id="2" name="Rectangle 1"/>
          <p:cNvSpPr/>
          <p:nvPr/>
        </p:nvSpPr>
        <p:spPr>
          <a:xfrm>
            <a:off x="5957180" y="3239740"/>
            <a:ext cx="4802627" cy="1200329"/>
          </a:xfrm>
          <a:prstGeom prst="rect">
            <a:avLst/>
          </a:prstGeom>
        </p:spPr>
        <p:txBody>
          <a:bodyPr wrap="square">
            <a:spAutoFit/>
          </a:bodyPr>
          <a:lstStyle/>
          <a:p>
            <a:r>
              <a:rPr lang="en-US" dirty="0">
                <a:solidFill>
                  <a:schemeClr val="bg1"/>
                </a:solidFill>
                <a:latin typeface="Calibri" panose="020F0502020204030204" pitchFamily="34" charset="0"/>
              </a:rPr>
              <a:t>Elisha requested  a double portion of Elijah’s spirit was essentially a request to inherit Elijah’s spiritual gifts, which would help Elisha to carry on the prophetic ministry.</a:t>
            </a:r>
          </a:p>
        </p:txBody>
      </p:sp>
      <p:sp>
        <p:nvSpPr>
          <p:cNvPr id="3" name="Rectangle 2"/>
          <p:cNvSpPr/>
          <p:nvPr/>
        </p:nvSpPr>
        <p:spPr>
          <a:xfrm>
            <a:off x="5745932" y="2079683"/>
            <a:ext cx="6096000" cy="954107"/>
          </a:xfrm>
          <a:prstGeom prst="rect">
            <a:avLst/>
          </a:prstGeom>
        </p:spPr>
        <p:txBody>
          <a:bodyPr>
            <a:spAutoFit/>
          </a:bodyPr>
          <a:lstStyle/>
          <a:p>
            <a:r>
              <a:rPr lang="en-US" sz="2800" i="1" dirty="0">
                <a:solidFill>
                  <a:srgbClr val="FFFF00"/>
                </a:solidFill>
                <a:latin typeface="Calibri" panose="020F0502020204030204" pitchFamily="34" charset="0"/>
              </a:rPr>
              <a:t>Elisha, Ask what I shall do for thee, before I be taken away from thee.</a:t>
            </a:r>
          </a:p>
        </p:txBody>
      </p:sp>
      <p:pic>
        <p:nvPicPr>
          <p:cNvPr id="5124" name="Picture 4" descr="https://encrypted-tbn2.gstatic.com/images?q=tbn:ANd9GcTChdUfjxZ_bgXZ2mbKn00d3GWORPjQ8hz68P-UPV3dB0geydPq"/>
          <p:cNvPicPr>
            <a:picLocks noChangeAspect="1" noChangeArrowheads="1"/>
          </p:cNvPicPr>
          <p:nvPr/>
        </p:nvPicPr>
        <p:blipFill rotWithShape="1">
          <a:blip r:embed="rId3">
            <a:extLst>
              <a:ext uri="{28A0092B-C50C-407E-A947-70E740481C1C}">
                <a14:useLocalDpi xmlns:a14="http://schemas.microsoft.com/office/drawing/2010/main" val="0"/>
              </a:ext>
            </a:extLst>
          </a:blip>
          <a:srcRect r="17819" b="28730"/>
          <a:stretch/>
        </p:blipFill>
        <p:spPr bwMode="auto">
          <a:xfrm>
            <a:off x="7208994" y="4547266"/>
            <a:ext cx="4567769" cy="19806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media-cache-ak0.pinimg.com/736x/57/51/09/575109342d9822ad32d0f52077fd9b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07" y="3358017"/>
            <a:ext cx="5189452" cy="259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 is Translated</a:t>
            </a:r>
          </a:p>
        </p:txBody>
      </p:sp>
      <p:sp>
        <p:nvSpPr>
          <p:cNvPr id="88" name="TextBox 87"/>
          <p:cNvSpPr txBox="1"/>
          <p:nvPr/>
        </p:nvSpPr>
        <p:spPr>
          <a:xfrm>
            <a:off x="781638" y="1489749"/>
            <a:ext cx="4967312" cy="1077218"/>
          </a:xfrm>
          <a:prstGeom prst="rect">
            <a:avLst/>
          </a:prstGeom>
          <a:noFill/>
        </p:spPr>
        <p:txBody>
          <a:bodyPr wrap="square" rtlCol="0">
            <a:spAutoFit/>
          </a:bodyPr>
          <a:lstStyle/>
          <a:p>
            <a:r>
              <a:rPr lang="en-US" sz="3200" dirty="0">
                <a:solidFill>
                  <a:schemeClr val="bg1"/>
                </a:solidFill>
                <a:latin typeface="Calibri" panose="020F0502020204030204" pitchFamily="34" charset="0"/>
              </a:rPr>
              <a:t>Elijah was taken from the earth as a translated being.</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2:7-9</a:t>
            </a:r>
          </a:p>
        </p:txBody>
      </p:sp>
      <p:pic>
        <p:nvPicPr>
          <p:cNvPr id="10" name="Picture 2" descr="http://media.ldscdn.org/images/media-library/old-testament-seminary-curriculum-images/elijah-ascending-into-heaven-211623-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39" y="1300162"/>
            <a:ext cx="3402437" cy="4921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08634" y="3321882"/>
            <a:ext cx="4300396" cy="2062103"/>
          </a:xfrm>
          <a:prstGeom prst="rect">
            <a:avLst/>
          </a:prstGeom>
        </p:spPr>
        <p:txBody>
          <a:bodyPr wrap="square">
            <a:spAutoFit/>
          </a:bodyPr>
          <a:lstStyle/>
          <a:p>
            <a:r>
              <a:rPr lang="en-US" sz="3200" dirty="0">
                <a:solidFill>
                  <a:schemeClr val="bg1"/>
                </a:solidFill>
                <a:latin typeface="Calibri" panose="020F0502020204030204" pitchFamily="34" charset="0"/>
              </a:rPr>
              <a:t>Elisha called upon God to part the waters in the same way that Elijah had done earlier.</a:t>
            </a:r>
          </a:p>
        </p:txBody>
      </p:sp>
    </p:spTree>
    <p:extLst>
      <p:ext uri="{BB962C8B-B14F-4D97-AF65-F5344CB8AC3E}">
        <p14:creationId xmlns:p14="http://schemas.microsoft.com/office/powerpoint/2010/main" val="31370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A Chariot of Fire</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2:11-12</a:t>
            </a:r>
          </a:p>
        </p:txBody>
      </p:sp>
      <p:pic>
        <p:nvPicPr>
          <p:cNvPr id="6146" name="Picture 2" descr="http://www.godsgrazingfield.net/web_images/elijah_trans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384" y="1731667"/>
            <a:ext cx="5629275" cy="3714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2562" y="2095202"/>
            <a:ext cx="4328427" cy="1754326"/>
          </a:xfrm>
          <a:prstGeom prst="rect">
            <a:avLst/>
          </a:prstGeom>
        </p:spPr>
        <p:txBody>
          <a:bodyPr wrap="square">
            <a:spAutoFit/>
          </a:bodyPr>
          <a:lstStyle/>
          <a:p>
            <a:r>
              <a:rPr lang="en-US" dirty="0">
                <a:solidFill>
                  <a:schemeClr val="bg1"/>
                </a:solidFill>
                <a:latin typeface="Calibri" panose="020F0502020204030204" pitchFamily="34" charset="0"/>
              </a:rPr>
              <a:t>And it came to pass, as they still went on, and talked, that, behold, </a:t>
            </a:r>
            <a:r>
              <a:rPr lang="en-US" i="1" dirty="0">
                <a:solidFill>
                  <a:schemeClr val="bg1"/>
                </a:solidFill>
                <a:latin typeface="Calibri" panose="020F0502020204030204" pitchFamily="34" charset="0"/>
              </a:rPr>
              <a:t>there appeared</a:t>
            </a:r>
            <a:r>
              <a:rPr lang="en-US" dirty="0">
                <a:solidFill>
                  <a:schemeClr val="bg1"/>
                </a:solidFill>
                <a:latin typeface="Calibri" panose="020F0502020204030204" pitchFamily="34" charset="0"/>
              </a:rPr>
              <a:t> a chariot of fire, and horses of fire, and parted them both asunder; and Elijah went up by a whirlwind into heaven.</a:t>
            </a:r>
          </a:p>
        </p:txBody>
      </p:sp>
    </p:spTree>
    <p:extLst>
      <p:ext uri="{BB962C8B-B14F-4D97-AF65-F5344CB8AC3E}">
        <p14:creationId xmlns:p14="http://schemas.microsoft.com/office/powerpoint/2010/main" val="894347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Taking Elijah’s Mantel</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2:13-14</a:t>
            </a:r>
          </a:p>
        </p:txBody>
      </p:sp>
      <p:sp>
        <p:nvSpPr>
          <p:cNvPr id="3" name="Rectangle 2"/>
          <p:cNvSpPr/>
          <p:nvPr/>
        </p:nvSpPr>
        <p:spPr>
          <a:xfrm>
            <a:off x="660903" y="1226678"/>
            <a:ext cx="4300396" cy="646331"/>
          </a:xfrm>
          <a:prstGeom prst="rect">
            <a:avLst/>
          </a:prstGeom>
        </p:spPr>
        <p:txBody>
          <a:bodyPr wrap="square">
            <a:spAutoFit/>
          </a:bodyPr>
          <a:lstStyle/>
          <a:p>
            <a:r>
              <a:rPr lang="en-US" dirty="0">
                <a:solidFill>
                  <a:schemeClr val="bg1"/>
                </a:solidFill>
                <a:latin typeface="Calibri" panose="020F0502020204030204" pitchFamily="34" charset="0"/>
              </a:rPr>
              <a:t>Elisha called upon God to part the waters in the same way that Elijah had done earlier.</a:t>
            </a:r>
          </a:p>
        </p:txBody>
      </p:sp>
      <p:pic>
        <p:nvPicPr>
          <p:cNvPr id="7170" name="Picture 2" descr="http://s3-eu-west-1.amazonaws.com/lookandlearn-preview/M/M084/M084569.jpg"/>
          <p:cNvPicPr>
            <a:picLocks noChangeAspect="1" noChangeArrowheads="1"/>
          </p:cNvPicPr>
          <p:nvPr/>
        </p:nvPicPr>
        <p:blipFill rotWithShape="1">
          <a:blip r:embed="rId3">
            <a:extLst>
              <a:ext uri="{28A0092B-C50C-407E-A947-70E740481C1C}">
                <a14:useLocalDpi xmlns:a14="http://schemas.microsoft.com/office/drawing/2010/main" val="0"/>
              </a:ext>
            </a:extLst>
          </a:blip>
          <a:srcRect l="9096" t="4035" r="1980" b="8859"/>
          <a:stretch/>
        </p:blipFill>
        <p:spPr bwMode="auto">
          <a:xfrm>
            <a:off x="5051834" y="1569997"/>
            <a:ext cx="4336610" cy="30781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83113" y="5119363"/>
            <a:ext cx="7666776" cy="1200329"/>
          </a:xfrm>
          <a:prstGeom prst="rect">
            <a:avLst/>
          </a:prstGeom>
        </p:spPr>
        <p:txBody>
          <a:bodyPr wrap="square">
            <a:spAutoFit/>
          </a:bodyPr>
          <a:lstStyle/>
          <a:p>
            <a:r>
              <a:rPr lang="en-US" dirty="0">
                <a:solidFill>
                  <a:schemeClr val="bg1"/>
                </a:solidFill>
                <a:latin typeface="Calibri" panose="020F0502020204030204" pitchFamily="34" charset="0"/>
              </a:rPr>
              <a:t>The authority and power of a leader being transferred to the new leader.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Church today we sometimes refer to a leader’s calling, authority, and duties as his or her “mantle.”</a:t>
            </a:r>
          </a:p>
        </p:txBody>
      </p:sp>
      <p:grpSp>
        <p:nvGrpSpPr>
          <p:cNvPr id="12" name="Group 11"/>
          <p:cNvGrpSpPr/>
          <p:nvPr/>
        </p:nvGrpSpPr>
        <p:grpSpPr>
          <a:xfrm>
            <a:off x="331676" y="273009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4" name="Rectangle 13"/>
            <p:cNvSpPr/>
            <p:nvPr/>
          </p:nvSpPr>
          <p:spPr>
            <a:xfrm>
              <a:off x="842492" y="1115232"/>
              <a:ext cx="2293346" cy="830997"/>
            </a:xfrm>
            <a:prstGeom prst="rect">
              <a:avLst/>
            </a:prstGeom>
          </p:spPr>
          <p:txBody>
            <a:bodyPr wrap="square">
              <a:spAutoFit/>
            </a:bodyPr>
            <a:lstStyle/>
            <a:p>
              <a:pPr algn="ctr"/>
              <a:r>
                <a:rPr lang="en-US" sz="1600" b="1" dirty="0">
                  <a:latin typeface="Calibri" panose="020F0502020204030204" pitchFamily="34" charset="0"/>
                </a:rPr>
                <a:t>The Lord gives authority and power to those whom He calls</a:t>
              </a:r>
              <a:endParaRPr lang="en-US" sz="1600" i="1" dirty="0">
                <a:latin typeface="Calibri" panose="020F0502020204030204" pitchFamily="34" charset="0"/>
              </a:endParaRPr>
            </a:p>
          </p:txBody>
        </p:sp>
      </p:grpSp>
    </p:spTree>
    <p:extLst>
      <p:ext uri="{BB962C8B-B14F-4D97-AF65-F5344CB8AC3E}">
        <p14:creationId xmlns:p14="http://schemas.microsoft.com/office/powerpoint/2010/main" val="16942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Son’s of the Prophets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2:15-18</a:t>
            </a:r>
          </a:p>
        </p:txBody>
      </p:sp>
      <p:sp>
        <p:nvSpPr>
          <p:cNvPr id="2" name="Rectangle 1"/>
          <p:cNvSpPr/>
          <p:nvPr/>
        </p:nvSpPr>
        <p:spPr>
          <a:xfrm>
            <a:off x="685046" y="1071521"/>
            <a:ext cx="4575018" cy="2862322"/>
          </a:xfrm>
          <a:prstGeom prst="rect">
            <a:avLst/>
          </a:prstGeom>
        </p:spPr>
        <p:txBody>
          <a:bodyPr wrap="square">
            <a:spAutoFit/>
          </a:bodyPr>
          <a:lstStyle/>
          <a:p>
            <a:r>
              <a:rPr lang="en-US" dirty="0">
                <a:solidFill>
                  <a:schemeClr val="bg1"/>
                </a:solidFill>
                <a:latin typeface="Calibri" panose="020F0502020204030204" pitchFamily="34" charset="0"/>
              </a:rPr>
              <a:t>These “sons of the prophets” formed a peculiar group. Possibly they assisted the prophets in their duties, and in time succeeded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“sons of the prophets” were trained teachers of religion. Some of them were married and probably lived in houses of their own. Others were unmarried and occupied a building in common, eating at a common table.</a:t>
            </a:r>
          </a:p>
        </p:txBody>
      </p:sp>
      <p:pic>
        <p:nvPicPr>
          <p:cNvPr id="10242" name="Picture 2" descr="http://static.ddmcdn.com/gif/sahara-nomads-camels-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487" y="961020"/>
            <a:ext cx="4925907" cy="32316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828871" y="4239972"/>
            <a:ext cx="6489827" cy="923330"/>
          </a:xfrm>
          <a:prstGeom prst="rect">
            <a:avLst/>
          </a:prstGeom>
        </p:spPr>
        <p:txBody>
          <a:bodyPr wrap="square">
            <a:spAutoFit/>
          </a:bodyPr>
          <a:lstStyle/>
          <a:p>
            <a:r>
              <a:rPr lang="en-US" dirty="0">
                <a:solidFill>
                  <a:schemeClr val="bg1"/>
                </a:solidFill>
                <a:latin typeface="Calibri" panose="020F0502020204030204" pitchFamily="34" charset="0"/>
              </a:rPr>
              <a:t>The 50 did not know that Elijah had been translated and wanted to go look for him and Elisha encouraged them not to go…they did anyway and returned empty handed…</a:t>
            </a:r>
          </a:p>
        </p:txBody>
      </p:sp>
      <p:sp>
        <p:nvSpPr>
          <p:cNvPr id="27" name="Rectangle 26"/>
          <p:cNvSpPr/>
          <p:nvPr/>
        </p:nvSpPr>
        <p:spPr>
          <a:xfrm>
            <a:off x="3610824" y="5533597"/>
            <a:ext cx="6489827" cy="954107"/>
          </a:xfrm>
          <a:prstGeom prst="rect">
            <a:avLst/>
          </a:prstGeom>
        </p:spPr>
        <p:txBody>
          <a:bodyPr wrap="square">
            <a:spAutoFit/>
          </a:bodyPr>
          <a:lstStyle/>
          <a:p>
            <a:r>
              <a:rPr lang="en-US" sz="2800" dirty="0">
                <a:solidFill>
                  <a:srgbClr val="FF0000"/>
                </a:solidFill>
                <a:latin typeface="Calibri" panose="020F0502020204030204" pitchFamily="34" charset="0"/>
              </a:rPr>
              <a:t>Did Elisha ever tell the son’s of the Prophets where Elijah had gone?</a:t>
            </a:r>
          </a:p>
        </p:txBody>
      </p:sp>
    </p:spTree>
    <p:extLst>
      <p:ext uri="{BB962C8B-B14F-4D97-AF65-F5344CB8AC3E}">
        <p14:creationId xmlns:p14="http://schemas.microsoft.com/office/powerpoint/2010/main" val="24050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The Water in Jericho</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2:19-25</a:t>
            </a:r>
          </a:p>
        </p:txBody>
      </p:sp>
      <p:sp>
        <p:nvSpPr>
          <p:cNvPr id="2" name="Rectangle 1"/>
          <p:cNvSpPr/>
          <p:nvPr/>
        </p:nvSpPr>
        <p:spPr>
          <a:xfrm>
            <a:off x="4344437" y="1261209"/>
            <a:ext cx="3179854" cy="1477328"/>
          </a:xfrm>
          <a:prstGeom prst="rect">
            <a:avLst/>
          </a:prstGeom>
        </p:spPr>
        <p:txBody>
          <a:bodyPr wrap="square">
            <a:spAutoFit/>
          </a:bodyPr>
          <a:lstStyle/>
          <a:p>
            <a:r>
              <a:rPr lang="en-US" dirty="0">
                <a:solidFill>
                  <a:schemeClr val="bg1"/>
                </a:solidFill>
                <a:latin typeface="Calibri" panose="020F0502020204030204" pitchFamily="34" charset="0"/>
              </a:rPr>
              <a:t>Elisha learned that the water in Jericho was unusable. Elisha healed the waters for the people, saving them from death and famine.</a:t>
            </a:r>
          </a:p>
        </p:txBody>
      </p:sp>
      <p:grpSp>
        <p:nvGrpSpPr>
          <p:cNvPr id="7" name="Group 6"/>
          <p:cNvGrpSpPr/>
          <p:nvPr/>
        </p:nvGrpSpPr>
        <p:grpSpPr>
          <a:xfrm>
            <a:off x="128632" y="887817"/>
            <a:ext cx="3890571" cy="5480159"/>
            <a:chOff x="6224632" y="1205200"/>
            <a:chExt cx="3890571" cy="5480159"/>
          </a:xfrm>
        </p:grpSpPr>
        <p:grpSp>
          <p:nvGrpSpPr>
            <p:cNvPr id="10" name="Group 9"/>
            <p:cNvGrpSpPr/>
            <p:nvPr/>
          </p:nvGrpSpPr>
          <p:grpSpPr>
            <a:xfrm>
              <a:off x="6224632" y="1205200"/>
              <a:ext cx="3890571" cy="5480159"/>
              <a:chOff x="2370363" y="1010310"/>
              <a:chExt cx="3890571" cy="5480159"/>
            </a:xfrm>
          </p:grpSpPr>
          <p:sp>
            <p:nvSpPr>
              <p:cNvPr id="11" name="Rectangle 10"/>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Freeform 11"/>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Freeform 12"/>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Frame 13"/>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6" name="Group 5"/>
            <p:cNvGrpSpPr/>
            <p:nvPr/>
          </p:nvGrpSpPr>
          <p:grpSpPr>
            <a:xfrm>
              <a:off x="7325486" y="4083998"/>
              <a:ext cx="1308529" cy="652688"/>
              <a:chOff x="7325486" y="4083998"/>
              <a:chExt cx="1308529" cy="652688"/>
            </a:xfrm>
          </p:grpSpPr>
          <p:sp>
            <p:nvSpPr>
              <p:cNvPr id="3" name="TextBox 2"/>
              <p:cNvSpPr txBox="1"/>
              <p:nvPr/>
            </p:nvSpPr>
            <p:spPr>
              <a:xfrm>
                <a:off x="7547598" y="4428909"/>
                <a:ext cx="1086417" cy="307777"/>
              </a:xfrm>
              <a:prstGeom prst="rect">
                <a:avLst/>
              </a:prstGeom>
              <a:noFill/>
            </p:spPr>
            <p:txBody>
              <a:bodyPr wrap="square" rtlCol="0">
                <a:spAutoFit/>
              </a:bodyPr>
              <a:lstStyle/>
              <a:p>
                <a:r>
                  <a:rPr lang="en-US" sz="1400" dirty="0">
                    <a:latin typeface="Calibri" panose="020F0502020204030204" pitchFamily="34" charset="0"/>
                  </a:rPr>
                  <a:t>Jericho</a:t>
                </a:r>
              </a:p>
            </p:txBody>
          </p:sp>
          <p:sp>
            <p:nvSpPr>
              <p:cNvPr id="5" name="5-Point Star 4"/>
              <p:cNvSpPr/>
              <p:nvPr/>
            </p:nvSpPr>
            <p:spPr>
              <a:xfrm>
                <a:off x="8171816" y="4377650"/>
                <a:ext cx="172293" cy="1834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5-Point Star 16"/>
              <p:cNvSpPr/>
              <p:nvPr/>
            </p:nvSpPr>
            <p:spPr>
              <a:xfrm>
                <a:off x="7913377" y="4222444"/>
                <a:ext cx="172293" cy="1834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TextBox 17"/>
              <p:cNvSpPr txBox="1"/>
              <p:nvPr/>
            </p:nvSpPr>
            <p:spPr>
              <a:xfrm>
                <a:off x="7325486" y="4083998"/>
                <a:ext cx="1086417" cy="307777"/>
              </a:xfrm>
              <a:prstGeom prst="rect">
                <a:avLst/>
              </a:prstGeom>
              <a:noFill/>
            </p:spPr>
            <p:txBody>
              <a:bodyPr wrap="square" rtlCol="0">
                <a:spAutoFit/>
              </a:bodyPr>
              <a:lstStyle/>
              <a:p>
                <a:r>
                  <a:rPr lang="en-US" sz="1400" dirty="0">
                    <a:latin typeface="Calibri" panose="020F0502020204030204" pitchFamily="34" charset="0"/>
                  </a:rPr>
                  <a:t>Bethel</a:t>
                </a:r>
              </a:p>
            </p:txBody>
          </p:sp>
        </p:grpSp>
      </p:grpSp>
      <p:sp>
        <p:nvSpPr>
          <p:cNvPr id="21" name="Rectangle 20"/>
          <p:cNvSpPr/>
          <p:nvPr/>
        </p:nvSpPr>
        <p:spPr>
          <a:xfrm>
            <a:off x="4254620" y="3429000"/>
            <a:ext cx="3301566" cy="2308324"/>
          </a:xfrm>
          <a:prstGeom prst="rect">
            <a:avLst/>
          </a:prstGeom>
        </p:spPr>
        <p:txBody>
          <a:bodyPr wrap="square">
            <a:spAutoFit/>
          </a:bodyPr>
          <a:lstStyle/>
          <a:p>
            <a:r>
              <a:rPr lang="en-US" dirty="0">
                <a:solidFill>
                  <a:schemeClr val="bg1"/>
                </a:solidFill>
                <a:latin typeface="Calibri" panose="020F0502020204030204" pitchFamily="34" charset="0"/>
              </a:rPr>
              <a:t>On his way to Bethel from Jericho ‘little children’  (youth) mock him because he was bald.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Elisha cursed them and 2 she-bears came ‘tare’ 42 of them…whether any of them died, it is not known.</a:t>
            </a:r>
          </a:p>
        </p:txBody>
      </p:sp>
      <p:pic>
        <p:nvPicPr>
          <p:cNvPr id="11266" name="Picture 2" descr="http://static1.squarespace.com/static/55a9a1e3e4b069b20edab1b0/t/55c19389e4b0f9e9e0c04127/1438749578599/"/>
          <p:cNvPicPr>
            <a:picLocks noChangeAspect="1" noChangeArrowheads="1"/>
          </p:cNvPicPr>
          <p:nvPr/>
        </p:nvPicPr>
        <p:blipFill rotWithShape="1">
          <a:blip r:embed="rId3">
            <a:extLst>
              <a:ext uri="{28A0092B-C50C-407E-A947-70E740481C1C}">
                <a14:useLocalDpi xmlns:a14="http://schemas.microsoft.com/office/drawing/2010/main" val="0"/>
              </a:ext>
            </a:extLst>
          </a:blip>
          <a:srcRect r="1602" b="12676"/>
          <a:stretch/>
        </p:blipFill>
        <p:spPr bwMode="auto">
          <a:xfrm>
            <a:off x="7791604" y="1692531"/>
            <a:ext cx="4009059" cy="445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 </a:t>
            </a:r>
            <a:r>
              <a:rPr lang="en-US" sz="6600" dirty="0" err="1">
                <a:solidFill>
                  <a:schemeClr val="bg1"/>
                </a:solidFill>
                <a:latin typeface="Calibri" panose="020F0502020204030204" pitchFamily="34" charset="0"/>
              </a:rPr>
              <a:t>Jehoram</a:t>
            </a:r>
            <a:r>
              <a:rPr lang="en-US" sz="6600" dirty="0">
                <a:solidFill>
                  <a:schemeClr val="bg1"/>
                </a:solidFill>
                <a:latin typeface="Calibri" panose="020F0502020204030204" pitchFamily="34" charset="0"/>
              </a:rPr>
              <a:t> </a:t>
            </a:r>
          </a:p>
        </p:txBody>
      </p:sp>
      <p:sp>
        <p:nvSpPr>
          <p:cNvPr id="13" name="TextBox 12"/>
          <p:cNvSpPr txBox="1"/>
          <p:nvPr/>
        </p:nvSpPr>
        <p:spPr>
          <a:xfrm>
            <a:off x="309581" y="1639698"/>
            <a:ext cx="8092035" cy="4093428"/>
          </a:xfrm>
          <a:prstGeom prst="rect">
            <a:avLst/>
          </a:prstGeom>
          <a:noFill/>
        </p:spPr>
        <p:txBody>
          <a:bodyPr wrap="square" rtlCol="0">
            <a:spAutoFit/>
          </a:bodyPr>
          <a:lstStyle/>
          <a:p>
            <a:pPr fontAlgn="base"/>
            <a:r>
              <a:rPr lang="en-US" sz="2000" dirty="0">
                <a:solidFill>
                  <a:schemeClr val="bg1"/>
                </a:solidFill>
                <a:latin typeface="Calibri" panose="020F0502020204030204" pitchFamily="34" charset="0"/>
              </a:rPr>
              <a:t>He was the son of Ahab and brother of </a:t>
            </a:r>
            <a:r>
              <a:rPr lang="en-US" sz="2000" dirty="0" err="1">
                <a:solidFill>
                  <a:schemeClr val="bg1"/>
                </a:solidFill>
                <a:latin typeface="Calibri" panose="020F0502020204030204" pitchFamily="34" charset="0"/>
              </a:rPr>
              <a:t>Ahaziah</a:t>
            </a:r>
            <a:r>
              <a:rPr lang="en-US" sz="2000" dirty="0">
                <a:solidFill>
                  <a:schemeClr val="bg1"/>
                </a:solidFill>
                <a:latin typeface="Calibri" panose="020F0502020204030204" pitchFamily="34" charset="0"/>
              </a:rPr>
              <a:t> and reigned 12 years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forbade the worship of foreign gods but retained the idol worship instituted by Jeroboam</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joined in an alliance with Judah against Moab and wounded in battle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successful in holding off Syrian attacks on the people of Israel</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Part of his reign was simultaneous with King </a:t>
            </a:r>
            <a:r>
              <a:rPr lang="en-US" sz="2000" dirty="0" err="1">
                <a:solidFill>
                  <a:schemeClr val="bg1"/>
                </a:solidFill>
                <a:latin typeface="Calibri" panose="020F0502020204030204" pitchFamily="34" charset="0"/>
              </a:rPr>
              <a:t>Jehoram</a:t>
            </a:r>
            <a:r>
              <a:rPr lang="en-US" sz="2000" dirty="0">
                <a:solidFill>
                  <a:schemeClr val="bg1"/>
                </a:solidFill>
                <a:latin typeface="Calibri" panose="020F0502020204030204" pitchFamily="34" charset="0"/>
              </a:rPr>
              <a:t> of Judah</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killed by Jehu in a bloody purge of the </a:t>
            </a:r>
            <a:r>
              <a:rPr lang="en-US" sz="2000" dirty="0" err="1">
                <a:solidFill>
                  <a:schemeClr val="bg1"/>
                </a:solidFill>
                <a:latin typeface="Calibri" panose="020F0502020204030204" pitchFamily="34" charset="0"/>
              </a:rPr>
              <a:t>Omri</a:t>
            </a:r>
            <a:r>
              <a:rPr lang="en-US" sz="2000" dirty="0">
                <a:solidFill>
                  <a:schemeClr val="bg1"/>
                </a:solidFill>
                <a:latin typeface="Calibri" panose="020F0502020204030204" pitchFamily="34" charset="0"/>
              </a:rPr>
              <a:t> dynasty—a fulfilment of Elijah’s prophecy (1 Kings 21:29)</a:t>
            </a:r>
          </a:p>
        </p:txBody>
      </p:sp>
      <p:sp>
        <p:nvSpPr>
          <p:cNvPr id="14" name="TextBox 13"/>
          <p:cNvSpPr txBox="1"/>
          <p:nvPr/>
        </p:nvSpPr>
        <p:spPr>
          <a:xfrm>
            <a:off x="11516009" y="6488668"/>
            <a:ext cx="785906"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(2,3)</a:t>
            </a:r>
          </a:p>
        </p:txBody>
      </p:sp>
      <p:grpSp>
        <p:nvGrpSpPr>
          <p:cNvPr id="24" name="Group 23"/>
          <p:cNvGrpSpPr/>
          <p:nvPr/>
        </p:nvGrpSpPr>
        <p:grpSpPr>
          <a:xfrm>
            <a:off x="8711197" y="2116410"/>
            <a:ext cx="2164561" cy="2156826"/>
            <a:chOff x="524633" y="2581369"/>
            <a:chExt cx="2351642" cy="2343239"/>
          </a:xfrm>
        </p:grpSpPr>
        <p:grpSp>
          <p:nvGrpSpPr>
            <p:cNvPr id="25" name="Group 24"/>
            <p:cNvGrpSpPr/>
            <p:nvPr/>
          </p:nvGrpSpPr>
          <p:grpSpPr>
            <a:xfrm>
              <a:off x="524633" y="2581369"/>
              <a:ext cx="2351642" cy="2343239"/>
              <a:chOff x="987717" y="3230880"/>
              <a:chExt cx="1079863" cy="1114697"/>
            </a:xfrm>
          </p:grpSpPr>
          <p:sp>
            <p:nvSpPr>
              <p:cNvPr id="54" name="Rectangle 5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Frame 5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26" name="Trapezoid 25"/>
            <p:cNvSpPr/>
            <p:nvPr/>
          </p:nvSpPr>
          <p:spPr>
            <a:xfrm>
              <a:off x="1222629" y="3970811"/>
              <a:ext cx="867623" cy="71580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1222629" y="3057128"/>
              <a:ext cx="826952" cy="10018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 Diagonal Corner Rectangle 27"/>
            <p:cNvSpPr/>
            <p:nvPr/>
          </p:nvSpPr>
          <p:spPr>
            <a:xfrm rot="1236535">
              <a:off x="1230483" y="3099334"/>
              <a:ext cx="418444" cy="368853"/>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Round Diagonal Corner Rectangle 40"/>
            <p:cNvSpPr/>
            <p:nvPr/>
          </p:nvSpPr>
          <p:spPr>
            <a:xfrm rot="5076663">
              <a:off x="1645316" y="3008476"/>
              <a:ext cx="401325" cy="546389"/>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a:off x="1378452" y="3684129"/>
              <a:ext cx="563533" cy="47522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Oval 42"/>
            <p:cNvSpPr/>
            <p:nvPr/>
          </p:nvSpPr>
          <p:spPr>
            <a:xfrm>
              <a:off x="1541622" y="3752989"/>
              <a:ext cx="237193" cy="119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4" name="Group 43"/>
            <p:cNvGrpSpPr/>
            <p:nvPr/>
          </p:nvGrpSpPr>
          <p:grpSpPr>
            <a:xfrm>
              <a:off x="1174012" y="2778372"/>
              <a:ext cx="950442" cy="420187"/>
              <a:chOff x="1239442" y="2583838"/>
              <a:chExt cx="1535084" cy="678655"/>
            </a:xfrm>
          </p:grpSpPr>
          <p:sp>
            <p:nvSpPr>
              <p:cNvPr id="45" name="Rounded Rectangle 44"/>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gular Pentagon 45"/>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Regular Pentagon 46"/>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Regular Pentagon 47"/>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Diamond 48"/>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Diamond 49"/>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Diamond 50"/>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Diamond 51"/>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Diamond 52"/>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41252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fltVal val="0"/>
                                          </p:val>
                                        </p:tav>
                                        <p:tav tm="100000">
                                          <p:val>
                                            <p:strVal val="#ppt_w"/>
                                          </p:val>
                                        </p:tav>
                                      </p:tavLst>
                                    </p:anim>
                                    <p:anim calcmode="lin" valueType="num">
                                      <p:cBhvr>
                                        <p:cTn id="12" dur="1000" fill="hold"/>
                                        <p:tgtEl>
                                          <p:spTgt spid="24"/>
                                        </p:tgtEl>
                                        <p:attrNameLst>
                                          <p:attrName>ppt_h</p:attrName>
                                        </p:attrNameLst>
                                      </p:cBhvr>
                                      <p:tavLst>
                                        <p:tav tm="0">
                                          <p:val>
                                            <p:fltVal val="0"/>
                                          </p:val>
                                        </p:tav>
                                        <p:tav tm="100000">
                                          <p:val>
                                            <p:strVal val="#ppt_h"/>
                                          </p:val>
                                        </p:tav>
                                      </p:tavLst>
                                    </p:anim>
                                    <p:anim calcmode="lin" valueType="num">
                                      <p:cBhvr>
                                        <p:cTn id="13" dur="1000" fill="hold"/>
                                        <p:tgtEl>
                                          <p:spTgt spid="24"/>
                                        </p:tgtEl>
                                        <p:attrNameLst>
                                          <p:attrName>style.rotation</p:attrName>
                                        </p:attrNameLst>
                                      </p:cBhvr>
                                      <p:tavLst>
                                        <p:tav tm="0">
                                          <p:val>
                                            <p:fltVal val="90"/>
                                          </p:val>
                                        </p:tav>
                                        <p:tav tm="100000">
                                          <p:val>
                                            <p:fltVal val="0"/>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King Turns to Elisha</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3:21-37</a:t>
            </a:r>
          </a:p>
        </p:txBody>
      </p:sp>
      <p:sp>
        <p:nvSpPr>
          <p:cNvPr id="15" name="Rectangle 14"/>
          <p:cNvSpPr/>
          <p:nvPr/>
        </p:nvSpPr>
        <p:spPr>
          <a:xfrm>
            <a:off x="784633" y="1193410"/>
            <a:ext cx="6684476" cy="1200329"/>
          </a:xfrm>
          <a:prstGeom prst="rect">
            <a:avLst/>
          </a:prstGeom>
        </p:spPr>
        <p:txBody>
          <a:bodyPr wrap="square">
            <a:spAutoFit/>
          </a:bodyPr>
          <a:lstStyle/>
          <a:p>
            <a:r>
              <a:rPr lang="en-US" i="1" dirty="0">
                <a:solidFill>
                  <a:srgbClr val="FFFF00"/>
                </a:solidFill>
                <a:latin typeface="Palatino"/>
              </a:rPr>
              <a:t>But Jehoshaphat said, Is there not here a prophet of the </a:t>
            </a:r>
            <a:r>
              <a:rPr lang="en-US" i="1" cap="small" dirty="0">
                <a:solidFill>
                  <a:srgbClr val="FFFF00"/>
                </a:solidFill>
                <a:latin typeface="Palatino"/>
              </a:rPr>
              <a:t>Lord</a:t>
            </a:r>
            <a:r>
              <a:rPr lang="en-US" i="1" dirty="0">
                <a:solidFill>
                  <a:srgbClr val="FFFF00"/>
                </a:solidFill>
                <a:latin typeface="Palatino"/>
              </a:rPr>
              <a:t>, that we may inquire of the </a:t>
            </a:r>
            <a:r>
              <a:rPr lang="en-US" i="1" cap="small" dirty="0">
                <a:solidFill>
                  <a:srgbClr val="FFFF00"/>
                </a:solidFill>
                <a:latin typeface="Palatino"/>
              </a:rPr>
              <a:t>Lord</a:t>
            </a:r>
            <a:r>
              <a:rPr lang="en-US" i="1" dirty="0">
                <a:solidFill>
                  <a:srgbClr val="FFFF00"/>
                </a:solidFill>
                <a:latin typeface="Palatino"/>
              </a:rPr>
              <a:t> by him? And one of the king of Israel’s servants answered and said, Here is Elisha the son of </a:t>
            </a:r>
            <a:r>
              <a:rPr lang="en-US" i="1" dirty="0" err="1">
                <a:solidFill>
                  <a:srgbClr val="FFFF00"/>
                </a:solidFill>
                <a:latin typeface="Palatino"/>
              </a:rPr>
              <a:t>Shaphat</a:t>
            </a:r>
            <a:r>
              <a:rPr lang="en-US" i="1" dirty="0">
                <a:solidFill>
                  <a:srgbClr val="FFFF00"/>
                </a:solidFill>
                <a:latin typeface="Palatino"/>
              </a:rPr>
              <a:t>, which poured water on the hands of Elijah.</a:t>
            </a:r>
            <a:endParaRPr lang="en-US" i="1" dirty="0">
              <a:solidFill>
                <a:srgbClr val="FFFF00"/>
              </a:solidFill>
              <a:latin typeface="Calibri" panose="020F0502020204030204" pitchFamily="34" charset="0"/>
            </a:endParaRPr>
          </a:p>
        </p:txBody>
      </p:sp>
      <p:sp>
        <p:nvSpPr>
          <p:cNvPr id="16" name="TextBox 15"/>
          <p:cNvSpPr txBox="1"/>
          <p:nvPr/>
        </p:nvSpPr>
        <p:spPr>
          <a:xfrm>
            <a:off x="7094932" y="4800814"/>
            <a:ext cx="4713769"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 armies of the three kings(Israel, Judah and Edom) were put to work digging ditches, canals, and reservoirs to catch the water which was to flow through the Arabah valley</a:t>
            </a:r>
          </a:p>
        </p:txBody>
      </p:sp>
      <p:pic>
        <p:nvPicPr>
          <p:cNvPr id="12290" name="Picture 2" descr="http://www253.pair.com/jfazli/physica_sacra/cccclxx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7" y="2709481"/>
            <a:ext cx="5302167" cy="365849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677338" y="1793574"/>
            <a:ext cx="3896417" cy="2780833"/>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6" name="Rectangle 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7" name="Group 26"/>
              <p:cNvGrpSpPr/>
              <p:nvPr/>
            </p:nvGrpSpPr>
            <p:grpSpPr>
              <a:xfrm>
                <a:off x="534986" y="384805"/>
                <a:ext cx="457200" cy="2497726"/>
                <a:chOff x="533400" y="381000"/>
                <a:chExt cx="457200" cy="2497726"/>
              </a:xfrm>
            </p:grpSpPr>
            <p:sp>
              <p:nvSpPr>
                <p:cNvPr id="33" name="Oval 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ounded Rectangle 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8" name="Group 27"/>
              <p:cNvGrpSpPr/>
              <p:nvPr/>
            </p:nvGrpSpPr>
            <p:grpSpPr>
              <a:xfrm>
                <a:off x="2714897" y="381000"/>
                <a:ext cx="457200" cy="2497726"/>
                <a:chOff x="2714897" y="457200"/>
                <a:chExt cx="457200" cy="2497726"/>
              </a:xfrm>
            </p:grpSpPr>
            <p:sp>
              <p:nvSpPr>
                <p:cNvPr id="29" name="Oval 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5" name="Rectangle 24"/>
            <p:cNvSpPr/>
            <p:nvPr/>
          </p:nvSpPr>
          <p:spPr>
            <a:xfrm>
              <a:off x="827961" y="1006436"/>
              <a:ext cx="2293346" cy="1412006"/>
            </a:xfrm>
            <a:prstGeom prst="rect">
              <a:avLst/>
            </a:prstGeom>
          </p:spPr>
          <p:txBody>
            <a:bodyPr wrap="square">
              <a:spAutoFit/>
            </a:bodyPr>
            <a:lstStyle/>
            <a:p>
              <a:pPr algn="ctr"/>
              <a:r>
                <a:rPr lang="en-US" sz="1600" b="1" dirty="0">
                  <a:latin typeface="Calibri" panose="020F0502020204030204" pitchFamily="34" charset="0"/>
                </a:rPr>
                <a:t>If we seek for guidance from the Lord’s prophets, then we can receive His protection from those influences that would harm us</a:t>
              </a:r>
              <a:endParaRPr lang="en-US" sz="1600" i="1" dirty="0">
                <a:latin typeface="Calibri" panose="020F0502020204030204" pitchFamily="34" charset="0"/>
              </a:endParaRPr>
            </a:p>
          </p:txBody>
        </p:sp>
      </p:grpSp>
    </p:spTree>
    <p:extLst>
      <p:ext uri="{BB962C8B-B14F-4D97-AF65-F5344CB8AC3E}">
        <p14:creationId xmlns:p14="http://schemas.microsoft.com/office/powerpoint/2010/main" val="38000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A Widow’s Oil</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4:1-7</a:t>
            </a:r>
          </a:p>
        </p:txBody>
      </p:sp>
      <p:sp>
        <p:nvSpPr>
          <p:cNvPr id="16" name="TextBox 15"/>
          <p:cNvSpPr txBox="1"/>
          <p:nvPr/>
        </p:nvSpPr>
        <p:spPr>
          <a:xfrm>
            <a:off x="618689" y="1502462"/>
            <a:ext cx="5477311" cy="4247317"/>
          </a:xfrm>
          <a:prstGeom prst="rect">
            <a:avLst/>
          </a:prstGeom>
          <a:noFill/>
        </p:spPr>
        <p:txBody>
          <a:bodyPr wrap="square" rtlCol="0">
            <a:spAutoFit/>
          </a:bodyPr>
          <a:lstStyle/>
          <a:p>
            <a:r>
              <a:rPr lang="en-US" dirty="0">
                <a:solidFill>
                  <a:schemeClr val="bg1"/>
                </a:solidFill>
                <a:latin typeface="Calibri" panose="020F0502020204030204" pitchFamily="34" charset="0"/>
              </a:rPr>
              <a:t>A widow woman from the community of the faithful was about to have her sons sold into bondage to pay for their dead father’s debts.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she appealed to Elisha he asked her what resources she had. It turned out to be nothing more than a small vessel of oil.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Elisha had her obtain every empty jar, pot and vessel from the whole neighborhood and out of the one jar he poured out enough of this substance to fill everything she should set before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all of them were filled, he told her to sell the oil, pay the debt, and live with her children.</a:t>
            </a:r>
          </a:p>
        </p:txBody>
      </p:sp>
      <p:pic>
        <p:nvPicPr>
          <p:cNvPr id="13314" name="Picture 2" descr="http://joyfilleddays.com/wp-content/uploads/2013/10/Elisha-Revealed-Gods-Power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97" y="1502462"/>
            <a:ext cx="3538208" cy="452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Elisha’s Miracles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4:8-44</a:t>
            </a:r>
          </a:p>
        </p:txBody>
      </p:sp>
      <p:sp>
        <p:nvSpPr>
          <p:cNvPr id="16" name="TextBox 15"/>
          <p:cNvSpPr txBox="1"/>
          <p:nvPr/>
        </p:nvSpPr>
        <p:spPr>
          <a:xfrm>
            <a:off x="618689" y="1045592"/>
            <a:ext cx="5973497" cy="646331"/>
          </a:xfrm>
          <a:prstGeom prst="rect">
            <a:avLst/>
          </a:prstGeom>
          <a:noFill/>
        </p:spPr>
        <p:txBody>
          <a:bodyPr wrap="square" rtlCol="0">
            <a:spAutoFit/>
          </a:bodyPr>
          <a:lstStyle/>
          <a:p>
            <a:r>
              <a:rPr lang="en-US" dirty="0">
                <a:solidFill>
                  <a:schemeClr val="bg1"/>
                </a:solidFill>
                <a:latin typeface="Calibri" panose="020F0502020204030204" pitchFamily="34" charset="0"/>
              </a:rPr>
              <a:t>Elisha promised a woman that she would bear a child. When that child later died, Elisha raised him from the dead</a:t>
            </a:r>
          </a:p>
        </p:txBody>
      </p:sp>
      <p:sp>
        <p:nvSpPr>
          <p:cNvPr id="10" name="TextBox 9"/>
          <p:cNvSpPr txBox="1"/>
          <p:nvPr/>
        </p:nvSpPr>
        <p:spPr>
          <a:xfrm>
            <a:off x="7604912" y="4177838"/>
            <a:ext cx="2814117" cy="1200329"/>
          </a:xfrm>
          <a:prstGeom prst="rect">
            <a:avLst/>
          </a:prstGeom>
          <a:noFill/>
        </p:spPr>
        <p:txBody>
          <a:bodyPr wrap="square" rtlCol="0">
            <a:spAutoFit/>
          </a:bodyPr>
          <a:lstStyle/>
          <a:p>
            <a:r>
              <a:rPr lang="en-US" dirty="0">
                <a:solidFill>
                  <a:schemeClr val="bg1"/>
                </a:solidFill>
                <a:latin typeface="Calibri" panose="020F0502020204030204" pitchFamily="34" charset="0"/>
              </a:rPr>
              <a:t>Elisha also purified a poisonous pot of pottage and multiplied food for the people to eat.</a:t>
            </a:r>
          </a:p>
        </p:txBody>
      </p:sp>
      <p:pic>
        <p:nvPicPr>
          <p:cNvPr id="14340" name="Picture 4" descr="http://25.media.tumblr.com/tumblr_m9ap0ctcjP1qbhp9xo1_1280.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8" b="4179"/>
          <a:stretch/>
        </p:blipFill>
        <p:spPr bwMode="auto">
          <a:xfrm>
            <a:off x="1909570" y="1952845"/>
            <a:ext cx="3939156" cy="444998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dirvinish.files.wordpress.com/2013/09/death-in-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09" y="1417599"/>
            <a:ext cx="2411307" cy="244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974" y="4382121"/>
            <a:ext cx="3389842" cy="923330"/>
          </a:xfrm>
          <a:prstGeom prst="rect">
            <a:avLst/>
          </a:prstGeom>
          <a:noFill/>
        </p:spPr>
        <p:txBody>
          <a:bodyPr wrap="square" rtlCol="0">
            <a:spAutoFit/>
          </a:bodyPr>
          <a:lstStyle/>
          <a:p>
            <a:r>
              <a:rPr lang="en-US" dirty="0">
                <a:solidFill>
                  <a:schemeClr val="bg1"/>
                </a:solidFill>
                <a:latin typeface="Calibri" panose="020F0502020204030204" pitchFamily="34" charset="0"/>
              </a:rPr>
              <a:t>2 Kings is a continuation of the two kingdoms—Israel (to the north)and Judah (to the south)</a:t>
            </a:r>
          </a:p>
        </p:txBody>
      </p:sp>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2 Kings</a:t>
            </a:r>
          </a:p>
        </p:txBody>
      </p:sp>
      <p:grpSp>
        <p:nvGrpSpPr>
          <p:cNvPr id="5" name="Group 4"/>
          <p:cNvGrpSpPr/>
          <p:nvPr/>
        </p:nvGrpSpPr>
        <p:grpSpPr>
          <a:xfrm>
            <a:off x="2581036" y="1107996"/>
            <a:ext cx="7265575" cy="2526780"/>
            <a:chOff x="627614" y="1034073"/>
            <a:chExt cx="7265575" cy="2526780"/>
          </a:xfrm>
        </p:grpSpPr>
        <p:grpSp>
          <p:nvGrpSpPr>
            <p:cNvPr id="6" name="Group 5"/>
            <p:cNvGrpSpPr/>
            <p:nvPr/>
          </p:nvGrpSpPr>
          <p:grpSpPr>
            <a:xfrm>
              <a:off x="627614" y="1034073"/>
              <a:ext cx="3020978" cy="2521676"/>
              <a:chOff x="457200" y="457200"/>
              <a:chExt cx="3020978" cy="2521676"/>
            </a:xfrm>
          </p:grpSpPr>
          <p:grpSp>
            <p:nvGrpSpPr>
              <p:cNvPr id="53" name="Group 52"/>
              <p:cNvGrpSpPr/>
              <p:nvPr/>
            </p:nvGrpSpPr>
            <p:grpSpPr>
              <a:xfrm>
                <a:off x="457200" y="457200"/>
                <a:ext cx="1215358" cy="2497726"/>
                <a:chOff x="5410200" y="1299205"/>
                <a:chExt cx="1215358" cy="2497726"/>
              </a:xfrm>
            </p:grpSpPr>
            <p:grpSp>
              <p:nvGrpSpPr>
                <p:cNvPr id="75" name="Group 74"/>
                <p:cNvGrpSpPr/>
                <p:nvPr/>
              </p:nvGrpSpPr>
              <p:grpSpPr>
                <a:xfrm>
                  <a:off x="5410200" y="1299205"/>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2" name="Rounded Rectangle 81"/>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Oval 82"/>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6" name="Group 75"/>
                <p:cNvGrpSpPr/>
                <p:nvPr/>
              </p:nvGrpSpPr>
              <p:grpSpPr>
                <a:xfrm>
                  <a:off x="6017879" y="1299205"/>
                  <a:ext cx="607679"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4" name="Group 53"/>
              <p:cNvGrpSpPr/>
              <p:nvPr/>
            </p:nvGrpSpPr>
            <p:grpSpPr>
              <a:xfrm>
                <a:off x="1655141" y="459377"/>
                <a:ext cx="1215358" cy="2497726"/>
                <a:chOff x="5410200" y="1299205"/>
                <a:chExt cx="1215358" cy="2497726"/>
              </a:xfrm>
            </p:grpSpPr>
            <p:grpSp>
              <p:nvGrpSpPr>
                <p:cNvPr id="65" name="Group 64"/>
                <p:cNvGrpSpPr/>
                <p:nvPr/>
              </p:nvGrpSpPr>
              <p:grpSpPr>
                <a:xfrm>
                  <a:off x="5410200" y="1299205"/>
                  <a:ext cx="607679" cy="2497726"/>
                  <a:chOff x="533400" y="381000"/>
                  <a:chExt cx="457200" cy="2497726"/>
                </a:xfrm>
              </p:grpSpPr>
              <p:sp>
                <p:nvSpPr>
                  <p:cNvPr id="71" name="Oval 7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Rounded Rectangle 7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Oval 7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Oval 7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6" name="Group 65"/>
                <p:cNvGrpSpPr/>
                <p:nvPr/>
              </p:nvGrpSpPr>
              <p:grpSpPr>
                <a:xfrm>
                  <a:off x="6017879" y="1299205"/>
                  <a:ext cx="607679" cy="2497726"/>
                  <a:chOff x="2714897" y="457200"/>
                  <a:chExt cx="457200" cy="2497726"/>
                </a:xfrm>
              </p:grpSpPr>
              <p:sp>
                <p:nvSpPr>
                  <p:cNvPr id="67" name="Oval 6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Rounded Rectangle 6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Oval 6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Oval 6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5" name="Group 54"/>
              <p:cNvGrpSpPr/>
              <p:nvPr/>
            </p:nvGrpSpPr>
            <p:grpSpPr>
              <a:xfrm>
                <a:off x="2870499" y="481150"/>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6" name="TextBox 5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7" name="TextBox 5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8" name="TextBox 57"/>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9" name="TextBox 58"/>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0" name="TextBox 59"/>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 name="Group 6"/>
            <p:cNvGrpSpPr/>
            <p:nvPr/>
          </p:nvGrpSpPr>
          <p:grpSpPr>
            <a:xfrm>
              <a:off x="3655956" y="1039177"/>
              <a:ext cx="3020978" cy="252167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ounded Rectangle 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ounded Rectangle 45"/>
                  <p:cNvSpPr/>
                  <p:nvPr/>
                </p:nvSpPr>
                <p:spPr>
                  <a:xfrm>
                    <a:off x="2714897" y="1043940"/>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p:cNvSpPr/>
                  <p:nvPr/>
                </p:nvSpPr>
                <p:spPr>
                  <a:xfrm>
                    <a:off x="2714897" y="956854"/>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Oval 47"/>
                  <p:cNvSpPr/>
                  <p:nvPr/>
                </p:nvSpPr>
                <p:spPr>
                  <a:xfrm rot="16200000">
                    <a:off x="2642508" y="6172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TextBox 23"/>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5" name="TextBox 24"/>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6" name="TextBox 25"/>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7" name="TextBox 26"/>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8" name="TextBox 27"/>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8" name="Group 7"/>
            <p:cNvGrpSpPr/>
            <p:nvPr/>
          </p:nvGrpSpPr>
          <p:grpSpPr>
            <a:xfrm>
              <a:off x="6677831" y="1057129"/>
              <a:ext cx="1215358" cy="2497726"/>
              <a:chOff x="5410200" y="1299205"/>
              <a:chExt cx="1215358" cy="2497726"/>
            </a:xfrm>
          </p:grpSpPr>
          <p:grpSp>
            <p:nvGrpSpPr>
              <p:cNvPr id="11" name="Group 10"/>
              <p:cNvGrpSpPr/>
              <p:nvPr/>
            </p:nvGrpSpPr>
            <p:grpSpPr>
              <a:xfrm>
                <a:off x="5410200" y="1299205"/>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2" name="Group 11"/>
              <p:cNvGrpSpPr/>
              <p:nvPr/>
            </p:nvGrpSpPr>
            <p:grpSpPr>
              <a:xfrm>
                <a:off x="6017879" y="1299205"/>
                <a:ext cx="607679"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9" name="TextBox 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0" name="TextBox 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85" name="TextBox 84"/>
          <p:cNvSpPr txBox="1"/>
          <p:nvPr/>
        </p:nvSpPr>
        <p:spPr>
          <a:xfrm>
            <a:off x="143212" y="1424422"/>
            <a:ext cx="2074962"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2 Kings is commonly called the Fourth Book of the Kings</a:t>
            </a:r>
          </a:p>
        </p:txBody>
      </p:sp>
      <p:sp>
        <p:nvSpPr>
          <p:cNvPr id="86" name="TextBox 85"/>
          <p:cNvSpPr txBox="1"/>
          <p:nvPr/>
        </p:nvSpPr>
        <p:spPr>
          <a:xfrm>
            <a:off x="6668510" y="4883912"/>
            <a:ext cx="5140844"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division leads to decline, and ultimately ends in double deportation.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is captured and dispersed by the Assyrian, while Judah is led off to exile in Babylonia</a:t>
            </a:r>
          </a:p>
        </p:txBody>
      </p:sp>
      <p:sp>
        <p:nvSpPr>
          <p:cNvPr id="87" name="TextBox 86"/>
          <p:cNvSpPr txBox="1"/>
          <p:nvPr/>
        </p:nvSpPr>
        <p:spPr>
          <a:xfrm>
            <a:off x="4503127" y="3728118"/>
            <a:ext cx="5532990"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kingdom divided in 1 Kings becomes the kingdom dissolved in 2 Kings</a:t>
            </a:r>
          </a:p>
        </p:txBody>
      </p:sp>
      <p:sp>
        <p:nvSpPr>
          <p:cNvPr id="88" name="TextBox 87"/>
          <p:cNvSpPr txBox="1"/>
          <p:nvPr/>
        </p:nvSpPr>
        <p:spPr>
          <a:xfrm>
            <a:off x="11348744" y="6361347"/>
            <a:ext cx="638257"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17842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962" y="81481"/>
            <a:ext cx="11923414"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Suggested Hymn: #4 </a:t>
            </a:r>
            <a:r>
              <a:rPr lang="en-US" i="1" dirty="0">
                <a:solidFill>
                  <a:schemeClr val="bg1"/>
                </a:solidFill>
                <a:latin typeface="Calibri" panose="020F0502020204030204" pitchFamily="34" charset="0"/>
              </a:rPr>
              <a:t>Truth Eternal</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Videos: Our Work is to Go About Doing Good (1:35)</a:t>
            </a:r>
          </a:p>
          <a:p>
            <a:r>
              <a:rPr lang="en-US" dirty="0">
                <a:solidFill>
                  <a:schemeClr val="bg1"/>
                </a:solidFill>
                <a:latin typeface="Calibri" panose="020F0502020204030204" pitchFamily="34" charset="0"/>
              </a:rPr>
              <a:t>	We Need Living Prophets (2:44)</a:t>
            </a:r>
          </a:p>
          <a:p>
            <a:r>
              <a:rPr lang="en-US" dirty="0">
                <a:solidFill>
                  <a:schemeClr val="bg1"/>
                </a:solidFill>
                <a:latin typeface="Calibri" panose="020F0502020204030204" pitchFamily="34" charset="0"/>
              </a:rPr>
              <a:t>	Pure and Simple Faith (5:22)</a:t>
            </a:r>
          </a:p>
          <a:p>
            <a:endParaRPr lang="en-US" dirty="0">
              <a:solidFill>
                <a:schemeClr val="bg1"/>
              </a:solidFill>
              <a:latin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rPr>
              <a:t>Talk thru the Bible </a:t>
            </a:r>
            <a:r>
              <a:rPr lang="en-US" dirty="0">
                <a:solidFill>
                  <a:schemeClr val="bg1"/>
                </a:solidFill>
                <a:latin typeface="Calibri" panose="020F0502020204030204" pitchFamily="34" charset="0"/>
              </a:rPr>
              <a:t> by Bruce Wilkinson and Kenneth Boa p. 92-94</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rPr>
              <a:t>Who’s Who in the Old Testament </a:t>
            </a:r>
            <a:r>
              <a:rPr lang="en-US" dirty="0">
                <a:solidFill>
                  <a:schemeClr val="bg1"/>
                </a:solidFill>
                <a:latin typeface="Calibri" panose="020F0502020204030204" pitchFamily="34" charset="0"/>
              </a:rPr>
              <a:t>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13, 48-49, 88</a:t>
            </a:r>
          </a:p>
          <a:p>
            <a:pPr marL="342900" indent="-342900">
              <a:buAutoNum type="arabicPeriod"/>
            </a:pPr>
            <a:endParaRPr lang="en-US" i="1" dirty="0">
              <a:solidFill>
                <a:schemeClr val="bg1"/>
              </a:solidFill>
              <a:latin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rPr>
              <a:t>Old Testament Institute Manual </a:t>
            </a:r>
            <a:r>
              <a:rPr lang="en-US" dirty="0">
                <a:solidFill>
                  <a:schemeClr val="bg1"/>
                </a:solidFill>
                <a:latin typeface="Calibri" panose="020F0502020204030204" pitchFamily="34" charset="0"/>
              </a:rPr>
              <a:t>(The Divided Kingdoms)</a:t>
            </a:r>
            <a:endParaRPr lang="en-US" i="1"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9220" name="Picture 4" descr="http://newkilpatrickblog.typepad.com/files/elijahchariot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489" y="3268919"/>
            <a:ext cx="4343865" cy="32578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131945" y="1186874"/>
            <a:ext cx="644127" cy="81589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4" name="Footer Placeholder 14">
            <a:extLst>
              <a:ext uri="{FF2B5EF4-FFF2-40B4-BE49-F238E27FC236}">
                <a16:creationId xmlns:a16="http://schemas.microsoft.com/office/drawing/2014/main" id="{B779AE58-C897-45B0-AF5B-799AA934E75E}"/>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298023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4" y="0"/>
            <a:ext cx="6096000" cy="3231654"/>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Prophets: </a:t>
            </a:r>
          </a:p>
          <a:p>
            <a:pPr fontAlgn="base"/>
            <a:r>
              <a:rPr lang="en-US" sz="1200" dirty="0">
                <a:solidFill>
                  <a:srgbClr val="333333"/>
                </a:solidFill>
                <a:latin typeface="Calibri" panose="020F0502020204030204" pitchFamily="34" charset="0"/>
              </a:rPr>
              <a:t>Elder John A. </a:t>
            </a:r>
            <a:r>
              <a:rPr lang="en-US" sz="1200" dirty="0" err="1">
                <a:solidFill>
                  <a:srgbClr val="333333"/>
                </a:solidFill>
                <a:latin typeface="Calibri" panose="020F0502020204030204" pitchFamily="34" charset="0"/>
              </a:rPr>
              <a:t>Widtsoe</a:t>
            </a:r>
            <a:r>
              <a:rPr lang="en-US" sz="1200" dirty="0">
                <a:solidFill>
                  <a:srgbClr val="333333"/>
                </a:solidFill>
                <a:latin typeface="Calibri" panose="020F0502020204030204" pitchFamily="34" charset="0"/>
              </a:rPr>
              <a:t> gave this important insight about prophets as men:</a:t>
            </a:r>
          </a:p>
          <a:p>
            <a:pPr fontAlgn="base"/>
            <a:r>
              <a:rPr lang="en-US" sz="1200" dirty="0">
                <a:solidFill>
                  <a:srgbClr val="333333"/>
                </a:solidFill>
                <a:latin typeface="Calibri" panose="020F0502020204030204" pitchFamily="34" charset="0"/>
              </a:rPr>
              <a:t>“Men are called to the prophetic office because of their humility and their willingness to be in the hands of the Lord as clay in the hands of the potter. Yet a man called to the prophetic office is almost without exception of high native endowment, often with large experience in life, and possessed of wisdom and sound judgment. </a:t>
            </a:r>
          </a:p>
          <a:p>
            <a:pPr fontAlgn="base"/>
            <a:r>
              <a:rPr lang="en-US" sz="1200" dirty="0">
                <a:latin typeface="Calibri" panose="020F0502020204030204" pitchFamily="34" charset="0"/>
              </a:rPr>
              <a:t>That is, the prophet, though but a man, is an able man, rising in ability above the multitude. An examination of sacred history from Adam to the present will show that able men, in the words of Jethro, men ‘such as fear God, men of truth, hating covetousness’ (Exodus 18:21), have been called to the prophetic office. The unofficial views and expressions of such a man with respect to any vital subject, should command respectful attention. Wise men seek the counsel of those wiser or abler than themselves. …</a:t>
            </a:r>
          </a:p>
          <a:p>
            <a:pPr fontAlgn="base"/>
            <a:r>
              <a:rPr lang="en-US" sz="1200" dirty="0">
                <a:latin typeface="Calibri" panose="020F0502020204030204" pitchFamily="34" charset="0"/>
              </a:rPr>
              <a:t>“How may the rank and file of the Church recognize the prophetic voice, whether official or unofficial, when it speaks? The answer is simple enough. A person who is in harmony in his life, in thought and practice, with the gospel and its requirements, who loves truth so well that he is willing to surrender to it, will recognize a message from the Lord.” (</a:t>
            </a:r>
            <a:r>
              <a:rPr lang="en-US" sz="1200" i="1" dirty="0">
                <a:latin typeface="Calibri" panose="020F0502020204030204" pitchFamily="34" charset="0"/>
              </a:rPr>
              <a:t>Evidences and Reconciliations, </a:t>
            </a:r>
            <a:r>
              <a:rPr lang="en-US" sz="1200" dirty="0">
                <a:latin typeface="Calibri" panose="020F0502020204030204" pitchFamily="34" charset="0"/>
              </a:rPr>
              <a:t>pp. 237–38.)</a:t>
            </a:r>
            <a:endParaRPr lang="en-US" sz="1200" b="0" i="0" dirty="0">
              <a:solidFill>
                <a:srgbClr val="333333"/>
              </a:solidFill>
              <a:effectLst/>
              <a:latin typeface="Calibri" panose="020F0502020204030204" pitchFamily="34" charset="0"/>
            </a:endParaRPr>
          </a:p>
        </p:txBody>
      </p:sp>
      <p:sp>
        <p:nvSpPr>
          <p:cNvPr id="3" name="Rectangle 2"/>
          <p:cNvSpPr/>
          <p:nvPr/>
        </p:nvSpPr>
        <p:spPr>
          <a:xfrm>
            <a:off x="6228784" y="0"/>
            <a:ext cx="5963216" cy="323165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Prophets and Teachers:</a:t>
            </a:r>
          </a:p>
          <a:p>
            <a:pPr fontAlgn="base"/>
            <a:r>
              <a:rPr lang="en-US" sz="1200" dirty="0">
                <a:latin typeface="Calibri" panose="020F0502020204030204" pitchFamily="34" charset="0"/>
              </a:rPr>
              <a:t>Elder </a:t>
            </a:r>
            <a:r>
              <a:rPr lang="en-US" sz="1200" dirty="0" err="1">
                <a:latin typeface="Calibri" panose="020F0502020204030204" pitchFamily="34" charset="0"/>
              </a:rPr>
              <a:t>Widtsoe</a:t>
            </a:r>
            <a:r>
              <a:rPr lang="en-US" sz="1200" dirty="0">
                <a:latin typeface="Calibri" panose="020F0502020204030204" pitchFamily="34" charset="0"/>
              </a:rPr>
              <a:t> also explained that “the teacher must learn before he can teach. Therefore, in ancient and modern times there have been schools of the prophets, in which the mysteries of the kingdom have been taught to men who would go out to teach the gospel and to fight the battles of the Lord.” (</a:t>
            </a:r>
            <a:r>
              <a:rPr lang="en-US" sz="1200" i="1" dirty="0">
                <a:latin typeface="Calibri" panose="020F0502020204030204" pitchFamily="34" charset="0"/>
              </a:rPr>
              <a:t>Evidences and Reconciliations,</a:t>
            </a:r>
            <a:r>
              <a:rPr lang="en-US" sz="1200" dirty="0">
                <a:latin typeface="Calibri" panose="020F0502020204030204" pitchFamily="34" charset="0"/>
              </a:rPr>
              <a:t> p. 257.)</a:t>
            </a:r>
          </a:p>
          <a:p>
            <a:pPr fontAlgn="base"/>
            <a:r>
              <a:rPr lang="en-US" sz="1200" b="1" dirty="0">
                <a:latin typeface="Calibri" panose="020F0502020204030204" pitchFamily="34" charset="0"/>
              </a:rPr>
              <a:t>The disciples of the prophets were called sons</a:t>
            </a:r>
            <a:r>
              <a:rPr lang="en-US" sz="1200" dirty="0">
                <a:latin typeface="Calibri" panose="020F0502020204030204" pitchFamily="34" charset="0"/>
              </a:rPr>
              <a:t>, just as teachers were sometimes called fathers (see 2 Kings 2:12; 6:21). These “sons of the prophets” formed a peculiar group. Possibly they assisted the prophets in their duties, and in time succeeded them. These “sons of the prophets” were trained teachers of religion. Some of them were married and probably lived in houses of their own. Others were unmarried and occupied a building in common, eating at a common table.</a:t>
            </a:r>
          </a:p>
          <a:p>
            <a:pPr fontAlgn="base"/>
            <a:r>
              <a:rPr lang="en-US" sz="1200" dirty="0">
                <a:latin typeface="Calibri" panose="020F0502020204030204" pitchFamily="34" charset="0"/>
              </a:rPr>
              <a:t>It is supposed that the schools of the prophets were founded by the prophet Samuel. A description of him instructing them is found in 1 Samuel 19:19–20. But just how long the schools of the prophets lasted in Old Testament times is not known. They seem to have flourished in the times of Samuel, Elijah, and Elisha. Eventually they degenerated into an unscrupulous guild that divined for money and power. (See C. F. </a:t>
            </a:r>
            <a:r>
              <a:rPr lang="en-US" sz="1200" dirty="0" err="1">
                <a:latin typeface="Calibri" panose="020F0502020204030204" pitchFamily="34" charset="0"/>
              </a:rPr>
              <a:t>Keil</a:t>
            </a:r>
            <a:r>
              <a:rPr lang="en-US" sz="1200" dirty="0">
                <a:latin typeface="Calibri" panose="020F0502020204030204" pitchFamily="34" charset="0"/>
              </a:rPr>
              <a:t> and F. </a:t>
            </a:r>
            <a:r>
              <a:rPr lang="en-US" sz="1200" dirty="0" err="1">
                <a:latin typeface="Calibri" panose="020F0502020204030204" pitchFamily="34" charset="0"/>
              </a:rPr>
              <a:t>Delitzsch</a:t>
            </a:r>
            <a:r>
              <a:rPr lang="en-US" sz="1200" dirty="0">
                <a:latin typeface="Calibri" panose="020F0502020204030204" pitchFamily="34" charset="0"/>
              </a:rPr>
              <a:t>, </a:t>
            </a:r>
            <a:r>
              <a:rPr lang="en-US" sz="1200" i="1" dirty="0">
                <a:latin typeface="Calibri" panose="020F0502020204030204" pitchFamily="34" charset="0"/>
              </a:rPr>
              <a:t>Commentary on the Old Testament,</a:t>
            </a:r>
            <a:r>
              <a:rPr lang="en-US" sz="1200" dirty="0">
                <a:latin typeface="Calibri" panose="020F0502020204030204" pitchFamily="34" charset="0"/>
              </a:rPr>
              <a:t> 2:2:199–206.)</a:t>
            </a:r>
            <a:endParaRPr lang="en-US" sz="1200" b="0" i="0" dirty="0">
              <a:effectLst/>
              <a:latin typeface="Calibri" panose="020F0502020204030204" pitchFamily="34" charset="0"/>
            </a:endParaRPr>
          </a:p>
        </p:txBody>
      </p:sp>
      <p:sp>
        <p:nvSpPr>
          <p:cNvPr id="4" name="Rectangle 3"/>
          <p:cNvSpPr/>
          <p:nvPr/>
        </p:nvSpPr>
        <p:spPr>
          <a:xfrm>
            <a:off x="132784" y="3272556"/>
            <a:ext cx="6096000" cy="3108543"/>
          </a:xfrm>
          <a:prstGeom prst="rect">
            <a:avLst/>
          </a:prstGeom>
          <a:ln>
            <a:solidFill>
              <a:schemeClr val="tx1"/>
            </a:solidFill>
          </a:ln>
        </p:spPr>
        <p:txBody>
          <a:bodyPr wrap="square">
            <a:spAutoFit/>
          </a:bodyPr>
          <a:lstStyle/>
          <a:p>
            <a:pPr fontAlgn="base"/>
            <a:r>
              <a:rPr lang="en-US" sz="1400" b="1" dirty="0">
                <a:solidFill>
                  <a:srgbClr val="333333"/>
                </a:solidFill>
                <a:latin typeface="Calibri" panose="020F0502020204030204" pitchFamily="34" charset="0"/>
              </a:rPr>
              <a:t>A Prophet and a Seer:</a:t>
            </a:r>
          </a:p>
          <a:p>
            <a:pPr fontAlgn="base"/>
            <a:r>
              <a:rPr lang="en-US" sz="1400" dirty="0">
                <a:solidFill>
                  <a:srgbClr val="333333"/>
                </a:solidFill>
                <a:latin typeface="Calibri" panose="020F0502020204030204" pitchFamily="34" charset="0"/>
              </a:rPr>
              <a:t>Elder John A. </a:t>
            </a:r>
            <a:r>
              <a:rPr lang="en-US" sz="1400" dirty="0" err="1">
                <a:solidFill>
                  <a:srgbClr val="333333"/>
                </a:solidFill>
                <a:latin typeface="Calibri" panose="020F0502020204030204" pitchFamily="34" charset="0"/>
              </a:rPr>
              <a:t>Widtsoe</a:t>
            </a:r>
            <a:r>
              <a:rPr lang="en-US" sz="1400" dirty="0">
                <a:solidFill>
                  <a:srgbClr val="333333"/>
                </a:solidFill>
                <a:latin typeface="Calibri" panose="020F0502020204030204" pitchFamily="34" charset="0"/>
              </a:rPr>
              <a:t> summarized the role of prophets in these words:</a:t>
            </a:r>
          </a:p>
          <a:p>
            <a:pPr fontAlgn="base"/>
            <a:r>
              <a:rPr lang="en-US" sz="1400" dirty="0">
                <a:solidFill>
                  <a:srgbClr val="333333"/>
                </a:solidFill>
                <a:latin typeface="Calibri" panose="020F0502020204030204" pitchFamily="34" charset="0"/>
              </a:rPr>
              <a:t>“A prophet is a teacher of known truth; a seer is a perceiver of hidden truth, a revelator is a bearer of new truth. In the widest sense, the one most commonly used, the title, prophet, includes the other titles and makes of the prophet, a teacher, perceiver, and bearer of truth.</a:t>
            </a:r>
          </a:p>
          <a:p>
            <a:pPr fontAlgn="base"/>
            <a:r>
              <a:rPr lang="en-US" sz="1400" dirty="0">
                <a:solidFill>
                  <a:srgbClr val="333333"/>
                </a:solidFill>
                <a:latin typeface="Calibri" panose="020F0502020204030204" pitchFamily="34" charset="0"/>
              </a:rPr>
              <a:t>“One who bears the title of prophet, and they who sustain him as such, are first of all believers in God, and in a divine plan of salvation for the human family; and, secondly, they commit themselves to the task of bringing to pass the purposes of the Almighty. They believe that the children of men are capable of receiving and obeying truth. Were it not so, the title ‘prophet, seer, and revelator’ would be empty, hollow words. As it is, they are clarion calls of the Church of Christ to a world walking in the dim shadows of misunderstanding.” (</a:t>
            </a:r>
            <a:r>
              <a:rPr lang="en-US" sz="1400" i="1" dirty="0">
                <a:solidFill>
                  <a:srgbClr val="333333"/>
                </a:solidFill>
                <a:latin typeface="Calibri" panose="020F0502020204030204" pitchFamily="34" charset="0"/>
              </a:rPr>
              <a:t>Evidences and Reconciliations, </a:t>
            </a:r>
            <a:r>
              <a:rPr lang="en-US" sz="1400" dirty="0">
                <a:solidFill>
                  <a:srgbClr val="333333"/>
                </a:solidFill>
                <a:latin typeface="Calibri" panose="020F0502020204030204" pitchFamily="34" charset="0"/>
              </a:rPr>
              <a:t>pp. 258–59.)</a:t>
            </a:r>
            <a:endParaRPr lang="en-US" sz="1400" b="0" i="0" dirty="0">
              <a:solidFill>
                <a:srgbClr val="333333"/>
              </a:solidFill>
              <a:effectLst/>
              <a:latin typeface="Calibri" panose="020F0502020204030204" pitchFamily="34" charset="0"/>
            </a:endParaRPr>
          </a:p>
        </p:txBody>
      </p:sp>
      <p:sp>
        <p:nvSpPr>
          <p:cNvPr id="5" name="Rectangle 4"/>
          <p:cNvSpPr/>
          <p:nvPr/>
        </p:nvSpPr>
        <p:spPr>
          <a:xfrm>
            <a:off x="8733576" y="6397048"/>
            <a:ext cx="6096000" cy="369332"/>
          </a:xfrm>
          <a:prstGeom prst="rect">
            <a:avLst/>
          </a:prstGeom>
        </p:spPr>
        <p:txBody>
          <a:bodyPr>
            <a:spAutoFit/>
          </a:bodyPr>
          <a:lstStyle/>
          <a:p>
            <a:r>
              <a:rPr lang="en-US" dirty="0">
                <a:solidFill>
                  <a:srgbClr val="333333"/>
                </a:solidFill>
                <a:latin typeface="Calibri" panose="020F0502020204030204" pitchFamily="34" charset="0"/>
              </a:rPr>
              <a:t>Old Testament Institute Manual</a:t>
            </a:r>
            <a:endParaRPr lang="en-US" dirty="0">
              <a:latin typeface="Calibri" panose="020F0502020204030204" pitchFamily="34" charset="0"/>
            </a:endParaRPr>
          </a:p>
        </p:txBody>
      </p:sp>
      <p:sp>
        <p:nvSpPr>
          <p:cNvPr id="6" name="Rectangle 5"/>
          <p:cNvSpPr/>
          <p:nvPr/>
        </p:nvSpPr>
        <p:spPr>
          <a:xfrm>
            <a:off x="6228783" y="3231654"/>
            <a:ext cx="5963217" cy="2677656"/>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Little Children and Bears:</a:t>
            </a:r>
          </a:p>
          <a:p>
            <a:pPr fontAlgn="base"/>
            <a:r>
              <a:rPr lang="en-US" sz="1400" dirty="0">
                <a:latin typeface="Calibri" panose="020F0502020204030204" pitchFamily="34" charset="0"/>
              </a:rPr>
              <a:t>In 2 Kings 2:23, foo</a:t>
            </a:r>
            <a:r>
              <a:rPr lang="en-US" sz="1400" i="1" dirty="0">
                <a:latin typeface="Calibri" panose="020F0502020204030204" pitchFamily="34" charset="0"/>
              </a:rPr>
              <a:t>tnote a </a:t>
            </a:r>
            <a:r>
              <a:rPr lang="en-US" sz="1400" dirty="0">
                <a:latin typeface="Calibri" panose="020F0502020204030204" pitchFamily="34" charset="0"/>
              </a:rPr>
              <a:t>we learn that the people who mocked Elisha were “youths (not little children).” These youths were likely young men who were old enough to go into battle. The phrase “go up, thou bald head” was intentional mocking, scorning, or jeering that showed the youths’ contempt for God’s chosen prophet.</a:t>
            </a:r>
          </a:p>
          <a:p>
            <a:pPr fontAlgn="base"/>
            <a:r>
              <a:rPr lang="en-US" sz="1400" dirty="0">
                <a:latin typeface="Calibri" panose="020F0502020204030204" pitchFamily="34" charset="0"/>
              </a:rPr>
              <a:t>Additionally, the bears likely did not kill the youths: “When [Elisha] ‘cursed them in the name of the Lord’ [2 Kings 2:24], he called upon the Lord to punish them (compare the imprecation in Jude 1:9); it is the opposite of blessing someone in the name of the Lord. The bears did not kill the offenders, as some commentaries assume, but ‘tare,’ or lacerated, them” (Ellis T. Rasmussen, </a:t>
            </a:r>
            <a:r>
              <a:rPr lang="en-US" sz="1400" i="1" dirty="0">
                <a:latin typeface="Calibri" panose="020F0502020204030204" pitchFamily="34" charset="0"/>
              </a:rPr>
              <a:t>A Latter-day Saint Commentary on the Old Testament</a:t>
            </a:r>
            <a:r>
              <a:rPr lang="en-US" sz="1400" dirty="0">
                <a:latin typeface="Calibri" panose="020F0502020204030204" pitchFamily="34" charset="0"/>
              </a:rPr>
              <a:t>[1993], 301).</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729222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5195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extLst>
                  <a:ext uri="{0D108BD9-81ED-4DB2-BD59-A6C34878D82A}">
                    <a16:rowId xmlns:a16="http://schemas.microsoft.com/office/drawing/2014/main" val="10000"/>
                  </a:ext>
                </a:extLst>
              </a:tr>
              <a:tr h="231252">
                <a:tc>
                  <a:txBody>
                    <a:bodyPr/>
                    <a:lstStyle/>
                    <a:p>
                      <a:r>
                        <a:rPr lang="en-US" sz="1300" dirty="0">
                          <a:latin typeface="Calibri" panose="020F0502020204030204" pitchFamily="34" charset="0"/>
                        </a:rPr>
                        <a:t>Jeroboam</a:t>
                      </a:r>
                    </a:p>
                  </a:txBody>
                  <a:tcPr/>
                </a:tc>
                <a:tc>
                  <a:txBody>
                    <a:bodyPr/>
                    <a:lstStyle/>
                    <a:p>
                      <a:r>
                        <a:rPr lang="en-US" sz="1300" dirty="0">
                          <a:latin typeface="Calibri" panose="020F0502020204030204" pitchFamily="34" charset="0"/>
                        </a:rPr>
                        <a:t>930-909 BC</a:t>
                      </a:r>
                    </a:p>
                  </a:txBody>
                  <a:tcPr/>
                </a:tc>
                <a:tc>
                  <a:txBody>
                    <a:bodyPr/>
                    <a:lstStyle/>
                    <a:p>
                      <a:r>
                        <a:rPr lang="en-US" sz="1300" dirty="0">
                          <a:latin typeface="Calibri" panose="020F0502020204030204" pitchFamily="34" charset="0"/>
                        </a:rPr>
                        <a:t>22</a:t>
                      </a:r>
                    </a:p>
                  </a:txBody>
                  <a:tcPr/>
                </a:tc>
                <a:tc>
                  <a:txBody>
                    <a:bodyPr/>
                    <a:lstStyle/>
                    <a:p>
                      <a:r>
                        <a:rPr lang="en-US" sz="1300" dirty="0" err="1">
                          <a:latin typeface="Calibri" panose="020F0502020204030204" pitchFamily="34" charset="0"/>
                        </a:rPr>
                        <a:t>Ahijah</a:t>
                      </a:r>
                      <a:r>
                        <a:rPr lang="en-US" sz="1300" dirty="0"/>
                        <a:t>, man of God </a:t>
                      </a:r>
                      <a:r>
                        <a:rPr lang="en-US" sz="1300" dirty="0" err="1"/>
                        <a:t>Iddo</a:t>
                      </a:r>
                      <a:endParaRPr lang="en-US" sz="1300" dirty="0"/>
                    </a:p>
                  </a:txBody>
                  <a:tcPr/>
                </a:tc>
                <a:tc>
                  <a:txBody>
                    <a:bodyPr/>
                    <a:lstStyle/>
                    <a:p>
                      <a:r>
                        <a:rPr lang="en-US" sz="1300" dirty="0" err="1">
                          <a:latin typeface="Calibri" panose="020F0502020204030204" pitchFamily="34" charset="0"/>
                        </a:rPr>
                        <a:t>Rehoboam</a:t>
                      </a:r>
                      <a:endParaRPr lang="en-US" sz="1300" dirty="0"/>
                    </a:p>
                  </a:txBody>
                  <a:tcPr/>
                </a:tc>
                <a:tc>
                  <a:txBody>
                    <a:bodyPr/>
                    <a:lstStyle/>
                    <a:p>
                      <a:r>
                        <a:rPr lang="en-US" sz="1300" dirty="0">
                          <a:latin typeface="Calibri" panose="020F0502020204030204" pitchFamily="34" charset="0"/>
                        </a:rPr>
                        <a:t>930-913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latin typeface="Calibri" panose="020F0502020204030204" pitchFamily="34" charset="0"/>
                        </a:rPr>
                        <a:t>Nadab</a:t>
                      </a:r>
                      <a:endParaRPr lang="en-US" sz="1300" dirty="0"/>
                    </a:p>
                  </a:txBody>
                  <a:tcPr/>
                </a:tc>
                <a:tc>
                  <a:txBody>
                    <a:bodyPr/>
                    <a:lstStyle/>
                    <a:p>
                      <a:r>
                        <a:rPr lang="en-US" sz="1300" dirty="0">
                          <a:latin typeface="Calibri" panose="020F0502020204030204" pitchFamily="34" charset="0"/>
                        </a:rPr>
                        <a:t>909-908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Abijam</a:t>
                      </a:r>
                      <a:r>
                        <a:rPr lang="en-US" sz="1300" dirty="0"/>
                        <a:t>/</a:t>
                      </a:r>
                      <a:r>
                        <a:rPr lang="en-US" sz="1300" dirty="0" err="1"/>
                        <a:t>Abijah</a:t>
                      </a:r>
                      <a:endParaRPr lang="en-US" sz="1300" dirty="0"/>
                    </a:p>
                  </a:txBody>
                  <a:tcPr/>
                </a:tc>
                <a:tc>
                  <a:txBody>
                    <a:bodyPr/>
                    <a:lstStyle/>
                    <a:p>
                      <a:r>
                        <a:rPr lang="en-US" sz="1300" dirty="0">
                          <a:latin typeface="Calibri" panose="020F0502020204030204" pitchFamily="34" charset="0"/>
                        </a:rPr>
                        <a:t>913-910 BC</a:t>
                      </a:r>
                    </a:p>
                  </a:txBody>
                  <a:tcPr/>
                </a:tc>
                <a:tc>
                  <a:txBody>
                    <a:bodyPr/>
                    <a:lstStyle/>
                    <a:p>
                      <a:r>
                        <a:rPr lang="en-US" sz="1300" dirty="0">
                          <a:latin typeface="Calibri" panose="020F0502020204030204" pitchFamily="34" charset="0"/>
                        </a:rPr>
                        <a:t>3</a:t>
                      </a:r>
                    </a:p>
                  </a:txBody>
                  <a:tcPr/>
                </a:tc>
                <a:tc>
                  <a:txBody>
                    <a:bodyPr/>
                    <a:lstStyle/>
                    <a:p>
                      <a:r>
                        <a:rPr lang="en-US" sz="1300" dirty="0" err="1">
                          <a:latin typeface="Calibri" panose="020F0502020204030204" pitchFamily="34" charset="0"/>
                        </a:rPr>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latin typeface="Calibri" panose="020F0502020204030204" pitchFamily="34" charset="0"/>
                        </a:rPr>
                        <a:t>Baasha</a:t>
                      </a:r>
                      <a:endParaRPr lang="en-US" sz="1300" dirty="0"/>
                    </a:p>
                  </a:txBody>
                  <a:tcPr/>
                </a:tc>
                <a:tc>
                  <a:txBody>
                    <a:bodyPr/>
                    <a:lstStyle/>
                    <a:p>
                      <a:r>
                        <a:rPr lang="en-US" sz="1300" dirty="0">
                          <a:latin typeface="Calibri" panose="020F0502020204030204" pitchFamily="34" charset="0"/>
                        </a:rPr>
                        <a:t>908-886 BC</a:t>
                      </a:r>
                    </a:p>
                  </a:txBody>
                  <a:tcPr/>
                </a:tc>
                <a:tc>
                  <a:txBody>
                    <a:bodyPr/>
                    <a:lstStyle/>
                    <a:p>
                      <a:r>
                        <a:rPr lang="en-US" sz="1300" dirty="0">
                          <a:latin typeface="Calibri" panose="020F0502020204030204" pitchFamily="34" charset="0"/>
                        </a:rPr>
                        <a:t>24</a:t>
                      </a:r>
                    </a:p>
                  </a:txBody>
                  <a:tcPr/>
                </a:tc>
                <a:tc>
                  <a:txBody>
                    <a:bodyPr/>
                    <a:lstStyle/>
                    <a:p>
                      <a:r>
                        <a:rPr lang="en-US" sz="1300" dirty="0">
                          <a:latin typeface="Calibri" panose="020F0502020204030204" pitchFamily="34" charset="0"/>
                        </a:rPr>
                        <a:t>Jehu</a:t>
                      </a:r>
                    </a:p>
                  </a:txBody>
                  <a:tcPr/>
                </a:tc>
                <a:tc>
                  <a:txBody>
                    <a:bodyPr/>
                    <a:lstStyle/>
                    <a:p>
                      <a:r>
                        <a:rPr lang="en-US" sz="1300" dirty="0">
                          <a:solidFill>
                            <a:srgbClr val="FF0000"/>
                          </a:solidFill>
                          <a:latin typeface="Calibri" panose="020F0502020204030204" pitchFamily="34" charset="0"/>
                        </a:rPr>
                        <a:t>Asa</a:t>
                      </a:r>
                    </a:p>
                  </a:txBody>
                  <a:tcPr/>
                </a:tc>
                <a:tc>
                  <a:txBody>
                    <a:bodyPr/>
                    <a:lstStyle/>
                    <a:p>
                      <a:r>
                        <a:rPr lang="en-US" sz="1300" dirty="0">
                          <a:solidFill>
                            <a:schemeClr val="tx1"/>
                          </a:solidFill>
                          <a:latin typeface="Calibri" panose="020F0502020204030204" pitchFamily="34" charset="0"/>
                        </a:rPr>
                        <a:t>910-869 BC</a:t>
                      </a:r>
                    </a:p>
                  </a:txBody>
                  <a:tcPr/>
                </a:tc>
                <a:tc>
                  <a:txBody>
                    <a:bodyPr/>
                    <a:lstStyle/>
                    <a:p>
                      <a:r>
                        <a:rPr lang="en-US" sz="1300" dirty="0">
                          <a:latin typeface="Calibri" panose="020F0502020204030204" pitchFamily="34" charset="0"/>
                        </a:rPr>
                        <a:t>41</a:t>
                      </a:r>
                    </a:p>
                  </a:txBody>
                  <a:tcPr/>
                </a:tc>
                <a:tc>
                  <a:txBody>
                    <a:bodyPr/>
                    <a:lstStyle/>
                    <a:p>
                      <a:r>
                        <a:rPr lang="en-US" sz="1300" dirty="0" err="1">
                          <a:latin typeface="Calibri" panose="020F0502020204030204" pitchFamily="34" charset="0"/>
                        </a:rPr>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latin typeface="Calibri" panose="020F0502020204030204" pitchFamily="34" charset="0"/>
                        </a:rPr>
                        <a:t>Elah</a:t>
                      </a:r>
                      <a:endParaRPr lang="en-US" sz="1300" dirty="0"/>
                    </a:p>
                  </a:txBody>
                  <a:tcPr/>
                </a:tc>
                <a:tc>
                  <a:txBody>
                    <a:bodyPr/>
                    <a:lstStyle/>
                    <a:p>
                      <a:r>
                        <a:rPr lang="en-US" sz="1300" dirty="0">
                          <a:latin typeface="Calibri" panose="020F0502020204030204" pitchFamily="34" charset="0"/>
                        </a:rPr>
                        <a:t>886-895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a:solidFill>
                            <a:srgbClr val="FF0000"/>
                          </a:solidFill>
                          <a:latin typeface="Calibri" panose="020F0502020204030204" pitchFamily="34" charset="0"/>
                        </a:rPr>
                        <a:t>Jehoshaphat</a:t>
                      </a:r>
                    </a:p>
                  </a:txBody>
                  <a:tcPr/>
                </a:tc>
                <a:tc>
                  <a:txBody>
                    <a:bodyPr/>
                    <a:lstStyle/>
                    <a:p>
                      <a:r>
                        <a:rPr lang="en-US" sz="1300" dirty="0">
                          <a:solidFill>
                            <a:schemeClr val="tx1"/>
                          </a:solidFill>
                          <a:latin typeface="Calibri" panose="020F0502020204030204" pitchFamily="34" charset="0"/>
                        </a:rPr>
                        <a:t>872-848 BC</a:t>
                      </a:r>
                    </a:p>
                  </a:txBody>
                  <a:tcPr/>
                </a:tc>
                <a:tc>
                  <a:txBody>
                    <a:bodyPr/>
                    <a:lstStyle/>
                    <a:p>
                      <a:r>
                        <a:rPr lang="en-US" sz="1300" dirty="0">
                          <a:latin typeface="Calibri" panose="020F0502020204030204" pitchFamily="34" charset="0"/>
                        </a:rPr>
                        <a:t>25</a:t>
                      </a:r>
                    </a:p>
                  </a:txBody>
                  <a:tcPr/>
                </a:tc>
                <a:tc>
                  <a:txBody>
                    <a:bodyPr/>
                    <a:lstStyle/>
                    <a:p>
                      <a:r>
                        <a:rPr lang="en-US" sz="1300" dirty="0" err="1">
                          <a:latin typeface="Calibri" panose="020F0502020204030204" pitchFamily="34" charset="0"/>
                        </a:rPr>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latin typeface="Calibri" panose="020F0502020204030204" pitchFamily="34" charset="0"/>
                        </a:rPr>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latin typeface="Calibri" panose="020F0502020204030204" pitchFamily="34" charset="0"/>
                        </a:rPr>
                        <a:t>885 BC</a:t>
                      </a:r>
                    </a:p>
                  </a:txBody>
                  <a:tcPr/>
                </a:tc>
                <a:tc>
                  <a:txBody>
                    <a:bodyPr/>
                    <a:lstStyle/>
                    <a:p>
                      <a:r>
                        <a:rPr lang="en-US" sz="1300" dirty="0">
                          <a:latin typeface="Calibri" panose="020F0502020204030204" pitchFamily="34" charset="0"/>
                        </a:rPr>
                        <a:t>7 days, 12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Jehoran</a:t>
                      </a:r>
                      <a:endParaRPr lang="en-US" sz="1300" dirty="0"/>
                    </a:p>
                  </a:txBody>
                  <a:tcPr/>
                </a:tc>
                <a:tc>
                  <a:txBody>
                    <a:bodyPr/>
                    <a:lstStyle/>
                    <a:p>
                      <a:r>
                        <a:rPr lang="en-US" sz="1300" dirty="0">
                          <a:latin typeface="Calibri" panose="020F0502020204030204" pitchFamily="34" charset="0"/>
                        </a:rPr>
                        <a:t>848-841 BC</a:t>
                      </a:r>
                    </a:p>
                  </a:txBody>
                  <a:tcPr/>
                </a:tc>
                <a:tc>
                  <a:txBody>
                    <a:bodyPr/>
                    <a:lstStyle/>
                    <a:p>
                      <a:r>
                        <a:rPr lang="en-US" sz="1300" dirty="0">
                          <a:latin typeface="Calibri" panose="020F0502020204030204" pitchFamily="34" charset="0"/>
                        </a:rPr>
                        <a:t>8</a:t>
                      </a:r>
                    </a:p>
                  </a:txBody>
                  <a:tcPr/>
                </a:tc>
                <a:tc>
                  <a:txBody>
                    <a:bodyPr/>
                    <a:lstStyle/>
                    <a:p>
                      <a:r>
                        <a:rPr lang="en-US" sz="1300" dirty="0">
                          <a:latin typeface="Calibri" panose="020F0502020204030204" pitchFamily="34" charset="0"/>
                        </a:rPr>
                        <a:t>Obadiah ?</a:t>
                      </a:r>
                    </a:p>
                  </a:txBody>
                  <a:tcPr/>
                </a:tc>
                <a:extLst>
                  <a:ext uri="{0D108BD9-81ED-4DB2-BD59-A6C34878D82A}">
                    <a16:rowId xmlns:a16="http://schemas.microsoft.com/office/drawing/2014/main" val="10005"/>
                  </a:ext>
                </a:extLst>
              </a:tr>
              <a:tr h="231252">
                <a:tc>
                  <a:txBody>
                    <a:bodyPr/>
                    <a:lstStyle/>
                    <a:p>
                      <a:r>
                        <a:rPr lang="en-US" sz="1300" dirty="0">
                          <a:latin typeface="Calibri" panose="020F0502020204030204" pitchFamily="34" charset="0"/>
                        </a:rPr>
                        <a:t>Ahab</a:t>
                      </a:r>
                    </a:p>
                  </a:txBody>
                  <a:tcPr/>
                </a:tc>
                <a:tc>
                  <a:txBody>
                    <a:bodyPr/>
                    <a:lstStyle/>
                    <a:p>
                      <a:r>
                        <a:rPr lang="en-US" sz="1300" dirty="0">
                          <a:latin typeface="Calibri" panose="020F0502020204030204" pitchFamily="34" charset="0"/>
                        </a:rPr>
                        <a:t>874-853 BC</a:t>
                      </a:r>
                    </a:p>
                  </a:txBody>
                  <a:tcPr/>
                </a:tc>
                <a:tc>
                  <a:txBody>
                    <a:bodyPr/>
                    <a:lstStyle/>
                    <a:p>
                      <a:r>
                        <a:rPr lang="en-US" sz="1300" dirty="0">
                          <a:latin typeface="Calibri" panose="020F0502020204030204" pitchFamily="34" charset="0"/>
                        </a:rPr>
                        <a:t>22</a:t>
                      </a:r>
                    </a:p>
                  </a:txBody>
                  <a:tcPr/>
                </a:tc>
                <a:tc>
                  <a:txBody>
                    <a:bodyPr/>
                    <a:lstStyle/>
                    <a:p>
                      <a:r>
                        <a:rPr lang="en-US" sz="1300" dirty="0">
                          <a:latin typeface="Calibri" panose="020F0502020204030204" pitchFamily="34" charset="0"/>
                        </a:rPr>
                        <a:t>Elijah, </a:t>
                      </a:r>
                      <a:r>
                        <a:rPr lang="en-US" sz="1300" dirty="0" err="1"/>
                        <a:t>Michaiah</a:t>
                      </a:r>
                      <a:endParaRPr lang="en-US" sz="1300" dirty="0"/>
                    </a:p>
                  </a:txBody>
                  <a:tcPr/>
                </a:tc>
                <a:tc>
                  <a:txBody>
                    <a:bodyPr/>
                    <a:lstStyle/>
                    <a:p>
                      <a:r>
                        <a:rPr lang="en-US" sz="1300" dirty="0" err="1">
                          <a:latin typeface="Calibri" panose="020F0502020204030204" pitchFamily="34" charset="0"/>
                        </a:rPr>
                        <a:t>Ahazaih</a:t>
                      </a:r>
                      <a:endParaRPr lang="en-US" sz="1300" dirty="0"/>
                    </a:p>
                  </a:txBody>
                  <a:tcPr/>
                </a:tc>
                <a:tc>
                  <a:txBody>
                    <a:bodyPr/>
                    <a:lstStyle/>
                    <a:p>
                      <a:r>
                        <a:rPr lang="en-US" sz="1300" dirty="0">
                          <a:latin typeface="Calibri" panose="020F0502020204030204" pitchFamily="34" charset="0"/>
                        </a:rPr>
                        <a:t>841 BC</a:t>
                      </a:r>
                    </a:p>
                  </a:txBody>
                  <a:tcPr/>
                </a:tc>
                <a:tc>
                  <a:txBody>
                    <a:bodyPr/>
                    <a:lstStyle/>
                    <a:p>
                      <a:r>
                        <a:rPr lang="en-US" sz="1300" dirty="0">
                          <a:latin typeface="Calibri" panose="020F0502020204030204" pitchFamily="34" charset="0"/>
                        </a:rPr>
                        <a:t>1</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6"/>
                  </a:ext>
                </a:extLst>
              </a:tr>
              <a:tr h="231252">
                <a:tc>
                  <a:txBody>
                    <a:bodyPr/>
                    <a:lstStyle/>
                    <a:p>
                      <a:r>
                        <a:rPr lang="en-US" sz="1300" dirty="0" err="1">
                          <a:latin typeface="Calibri" panose="020F0502020204030204" pitchFamily="34" charset="0"/>
                        </a:rPr>
                        <a:t>Ahaziah</a:t>
                      </a:r>
                      <a:endParaRPr lang="en-US" sz="1300" dirty="0"/>
                    </a:p>
                  </a:txBody>
                  <a:tcPr/>
                </a:tc>
                <a:tc>
                  <a:txBody>
                    <a:bodyPr/>
                    <a:lstStyle/>
                    <a:p>
                      <a:r>
                        <a:rPr lang="en-US" sz="1300" dirty="0">
                          <a:latin typeface="Calibri" panose="020F0502020204030204" pitchFamily="34" charset="0"/>
                        </a:rPr>
                        <a:t>853-852</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Elijah</a:t>
                      </a:r>
                    </a:p>
                  </a:txBody>
                  <a:tcPr/>
                </a:tc>
                <a:tc>
                  <a:txBody>
                    <a:bodyPr/>
                    <a:lstStyle/>
                    <a:p>
                      <a:r>
                        <a:rPr lang="en-US" sz="1300" dirty="0" err="1">
                          <a:latin typeface="Calibri" panose="020F0502020204030204" pitchFamily="34" charset="0"/>
                        </a:rPr>
                        <a:t>Athaliah</a:t>
                      </a:r>
                      <a:endParaRPr lang="en-US" sz="1300" dirty="0"/>
                    </a:p>
                  </a:txBody>
                  <a:tcPr/>
                </a:tc>
                <a:tc>
                  <a:txBody>
                    <a:bodyPr/>
                    <a:lstStyle/>
                    <a:p>
                      <a:r>
                        <a:rPr lang="en-US" sz="1300" dirty="0">
                          <a:latin typeface="Calibri" panose="020F0502020204030204" pitchFamily="34" charset="0"/>
                        </a:rPr>
                        <a:t>841-835 BC</a:t>
                      </a:r>
                    </a:p>
                  </a:txBody>
                  <a:tcPr/>
                </a:tc>
                <a:tc>
                  <a:txBody>
                    <a:bodyPr/>
                    <a:lstStyle/>
                    <a:p>
                      <a:r>
                        <a:rPr lang="en-US" sz="1300" dirty="0">
                          <a:latin typeface="Calibri" panose="020F0502020204030204" pitchFamily="34" charset="0"/>
                        </a:rPr>
                        <a:t>6</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7"/>
                  </a:ext>
                </a:extLst>
              </a:tr>
              <a:tr h="231252">
                <a:tc>
                  <a:txBody>
                    <a:bodyPr/>
                    <a:lstStyle/>
                    <a:p>
                      <a:r>
                        <a:rPr lang="en-US" sz="1300" dirty="0" err="1">
                          <a:latin typeface="Calibri" panose="020F0502020204030204" pitchFamily="34" charset="0"/>
                        </a:rPr>
                        <a:t>Jehoram</a:t>
                      </a:r>
                      <a:r>
                        <a:rPr lang="en-US" sz="1300" dirty="0"/>
                        <a:t>/</a:t>
                      </a:r>
                      <a:r>
                        <a:rPr lang="en-US" sz="1300" dirty="0" err="1"/>
                        <a:t>Joram</a:t>
                      </a:r>
                      <a:endParaRPr lang="en-US" sz="1300" dirty="0"/>
                    </a:p>
                  </a:txBody>
                  <a:tcPr/>
                </a:tc>
                <a:tc>
                  <a:txBody>
                    <a:bodyPr/>
                    <a:lstStyle/>
                    <a:p>
                      <a:r>
                        <a:rPr lang="en-US" sz="1300" dirty="0">
                          <a:latin typeface="Calibri" panose="020F0502020204030204" pitchFamily="34" charset="0"/>
                        </a:rPr>
                        <a:t>852-841 BC</a:t>
                      </a:r>
                    </a:p>
                  </a:txBody>
                  <a:tcPr/>
                </a:tc>
                <a:tc>
                  <a:txBody>
                    <a:bodyPr/>
                    <a:lstStyle/>
                    <a:p>
                      <a:r>
                        <a:rPr lang="en-US" sz="1300" dirty="0">
                          <a:latin typeface="Calibri" panose="020F0502020204030204" pitchFamily="34" charset="0"/>
                        </a:rPr>
                        <a:t>12</a:t>
                      </a:r>
                    </a:p>
                  </a:txBody>
                  <a:tcPr/>
                </a:tc>
                <a:tc>
                  <a:txBody>
                    <a:bodyPr/>
                    <a:lstStyle/>
                    <a:p>
                      <a:r>
                        <a:rPr lang="en-US" sz="1300" dirty="0">
                          <a:latin typeface="Calibri" panose="020F0502020204030204" pitchFamily="34" charset="0"/>
                        </a:rPr>
                        <a:t>Elisha</a:t>
                      </a:r>
                    </a:p>
                  </a:txBody>
                  <a:tcPr/>
                </a:tc>
                <a:tc>
                  <a:txBody>
                    <a:bodyPr/>
                    <a:lstStyle/>
                    <a:p>
                      <a:r>
                        <a:rPr lang="en-US" sz="1300" dirty="0">
                          <a:solidFill>
                            <a:srgbClr val="FF0000"/>
                          </a:solidFill>
                          <a:latin typeface="Calibri" panose="020F0502020204030204" pitchFamily="34" charset="0"/>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835-796 BC</a:t>
                      </a:r>
                    </a:p>
                  </a:txBody>
                  <a:tcPr/>
                </a:tc>
                <a:tc>
                  <a:txBody>
                    <a:bodyPr/>
                    <a:lstStyle/>
                    <a:p>
                      <a:r>
                        <a:rPr lang="en-US" sz="1300" dirty="0">
                          <a:latin typeface="Calibri" panose="020F0502020204030204" pitchFamily="34" charset="0"/>
                        </a:rPr>
                        <a:t>40</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8"/>
                  </a:ext>
                </a:extLst>
              </a:tr>
              <a:tr h="231252">
                <a:tc>
                  <a:txBody>
                    <a:bodyPr/>
                    <a:lstStyle/>
                    <a:p>
                      <a:r>
                        <a:rPr lang="en-US" sz="1300" dirty="0">
                          <a:latin typeface="Calibri" panose="020F0502020204030204" pitchFamily="34" charset="0"/>
                        </a:rPr>
                        <a:t>Jehu</a:t>
                      </a:r>
                    </a:p>
                  </a:txBody>
                  <a:tcPr/>
                </a:tc>
                <a:tc>
                  <a:txBody>
                    <a:bodyPr/>
                    <a:lstStyle/>
                    <a:p>
                      <a:r>
                        <a:rPr lang="en-US" sz="1300" dirty="0">
                          <a:latin typeface="Calibri" panose="020F0502020204030204" pitchFamily="34" charset="0"/>
                        </a:rPr>
                        <a:t>841-814 BC</a:t>
                      </a:r>
                    </a:p>
                  </a:txBody>
                  <a:tcPr/>
                </a:tc>
                <a:tc>
                  <a:txBody>
                    <a:bodyPr/>
                    <a:lstStyle/>
                    <a:p>
                      <a:r>
                        <a:rPr lang="en-US" sz="1300" dirty="0">
                          <a:latin typeface="Calibri" panose="020F0502020204030204" pitchFamily="34" charset="0"/>
                        </a:rPr>
                        <a:t>28</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Amaziah</a:t>
                      </a:r>
                      <a:endParaRPr lang="en-US" sz="1300" dirty="0">
                        <a:solidFill>
                          <a:srgbClr val="FF0000"/>
                        </a:solidFill>
                      </a:endParaRPr>
                    </a:p>
                  </a:txBody>
                  <a:tcPr/>
                </a:tc>
                <a:tc>
                  <a:txBody>
                    <a:bodyPr/>
                    <a:lstStyle/>
                    <a:p>
                      <a:r>
                        <a:rPr lang="en-US" sz="1300" b="0" dirty="0">
                          <a:solidFill>
                            <a:schemeClr val="tx1"/>
                          </a:solidFill>
                          <a:latin typeface="Calibri" panose="020F0502020204030204" pitchFamily="34" charset="0"/>
                        </a:rPr>
                        <a:t>796-767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9"/>
                  </a:ext>
                </a:extLst>
              </a:tr>
              <a:tr h="231252">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814-798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792-740 BC</a:t>
                      </a:r>
                    </a:p>
                  </a:txBody>
                  <a:tcPr/>
                </a:tc>
                <a:tc>
                  <a:txBody>
                    <a:bodyPr/>
                    <a:lstStyle/>
                    <a:p>
                      <a:r>
                        <a:rPr lang="en-US" sz="1300" dirty="0">
                          <a:latin typeface="Calibri" panose="020F0502020204030204" pitchFamily="34" charset="0"/>
                        </a:rPr>
                        <a:t>52</a:t>
                      </a:r>
                    </a:p>
                  </a:txBody>
                  <a:tcPr/>
                </a:tc>
                <a:tc>
                  <a:txBody>
                    <a:bodyPr/>
                    <a:lstStyle/>
                    <a:p>
                      <a:r>
                        <a:rPr lang="en-US" sz="1300" dirty="0">
                          <a:latin typeface="Calibri" panose="020F0502020204030204" pitchFamily="34" charset="0"/>
                        </a:rPr>
                        <a:t>Joel, Isaiah</a:t>
                      </a:r>
                    </a:p>
                  </a:txBody>
                  <a:tcPr/>
                </a:tc>
                <a:extLst>
                  <a:ext uri="{0D108BD9-81ED-4DB2-BD59-A6C34878D82A}">
                    <a16:rowId xmlns:a16="http://schemas.microsoft.com/office/drawing/2014/main" val="10010"/>
                  </a:ext>
                </a:extLst>
              </a:tr>
              <a:tr h="231252">
                <a:tc>
                  <a:txBody>
                    <a:bodyPr/>
                    <a:lstStyle/>
                    <a:p>
                      <a:r>
                        <a:rPr lang="en-US" sz="1300" dirty="0">
                          <a:latin typeface="Calibri" panose="020F0502020204030204" pitchFamily="34" charset="0"/>
                        </a:rPr>
                        <a:t>Jehoash/</a:t>
                      </a:r>
                      <a:r>
                        <a:rPr lang="en-US" sz="1300" dirty="0" err="1"/>
                        <a:t>Joash</a:t>
                      </a:r>
                      <a:endParaRPr lang="en-US" sz="1300" dirty="0"/>
                    </a:p>
                  </a:txBody>
                  <a:tcPr/>
                </a:tc>
                <a:tc>
                  <a:txBody>
                    <a:bodyPr/>
                    <a:lstStyle/>
                    <a:p>
                      <a:r>
                        <a:rPr lang="en-US" sz="1300" dirty="0">
                          <a:latin typeface="Calibri" panose="020F0502020204030204" pitchFamily="34" charset="0"/>
                        </a:rPr>
                        <a:t>798-782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Elisha</a:t>
                      </a:r>
                    </a:p>
                    <a:p>
                      <a:r>
                        <a:rPr lang="en-US" sz="1300" dirty="0"/>
                        <a:t>Jonah</a:t>
                      </a:r>
                    </a:p>
                  </a:txBody>
                  <a:tcPr/>
                </a:tc>
                <a:tc>
                  <a:txBody>
                    <a:bodyPr/>
                    <a:lstStyle/>
                    <a:p>
                      <a:r>
                        <a:rPr lang="en-US" sz="1300" dirty="0" err="1">
                          <a:solidFill>
                            <a:srgbClr val="FF0000"/>
                          </a:solidFill>
                          <a:latin typeface="Calibri" panose="020F0502020204030204" pitchFamily="34" charset="0"/>
                        </a:rPr>
                        <a:t>Jotham</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750-735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1"/>
                  </a:ext>
                </a:extLst>
              </a:tr>
              <a:tr h="231252">
                <a:tc>
                  <a:txBody>
                    <a:bodyPr/>
                    <a:lstStyle/>
                    <a:p>
                      <a:r>
                        <a:rPr lang="en-US" sz="1300" dirty="0">
                          <a:latin typeface="Calibri" panose="020F0502020204030204" pitchFamily="34" charset="0"/>
                        </a:rPr>
                        <a:t>Jeroboam</a:t>
                      </a:r>
                      <a:r>
                        <a:rPr lang="en-US" sz="1300" baseline="0" dirty="0"/>
                        <a:t> II</a:t>
                      </a:r>
                      <a:endParaRPr lang="en-US" sz="1300" dirty="0"/>
                    </a:p>
                  </a:txBody>
                  <a:tcPr/>
                </a:tc>
                <a:tc>
                  <a:txBody>
                    <a:bodyPr/>
                    <a:lstStyle/>
                    <a:p>
                      <a:r>
                        <a:rPr lang="en-US" sz="1300" dirty="0">
                          <a:latin typeface="Calibri" panose="020F0502020204030204" pitchFamily="34" charset="0"/>
                        </a:rPr>
                        <a:t>793-753 BC</a:t>
                      </a:r>
                    </a:p>
                  </a:txBody>
                  <a:tcPr/>
                </a:tc>
                <a:tc>
                  <a:txBody>
                    <a:bodyPr/>
                    <a:lstStyle/>
                    <a:p>
                      <a:r>
                        <a:rPr lang="en-US" sz="1300" dirty="0">
                          <a:latin typeface="Calibri" panose="020F0502020204030204" pitchFamily="34" charset="0"/>
                        </a:rPr>
                        <a:t>41</a:t>
                      </a:r>
                    </a:p>
                  </a:txBody>
                  <a:tcPr/>
                </a:tc>
                <a:tc>
                  <a:txBody>
                    <a:bodyPr/>
                    <a:lstStyle/>
                    <a:p>
                      <a:r>
                        <a:rPr lang="en-US" sz="1300" dirty="0">
                          <a:latin typeface="Calibri" panose="020F0502020204030204" pitchFamily="34" charset="0"/>
                        </a:rPr>
                        <a:t>Jonah, Amos,</a:t>
                      </a:r>
                      <a:r>
                        <a:rPr lang="en-US" sz="1300" baseline="0" dirty="0"/>
                        <a:t> Hosea</a:t>
                      </a:r>
                      <a:endParaRPr lang="en-US" sz="1300" dirty="0"/>
                    </a:p>
                  </a:txBody>
                  <a:tcPr/>
                </a:tc>
                <a:tc>
                  <a:txBody>
                    <a:bodyPr/>
                    <a:lstStyle/>
                    <a:p>
                      <a:r>
                        <a:rPr lang="en-US" sz="1300" dirty="0">
                          <a:latin typeface="Calibri" panose="020F0502020204030204" pitchFamily="34" charset="0"/>
                        </a:rPr>
                        <a:t>Ahaz</a:t>
                      </a:r>
                    </a:p>
                  </a:txBody>
                  <a:tcPr/>
                </a:tc>
                <a:tc>
                  <a:txBody>
                    <a:bodyPr/>
                    <a:lstStyle/>
                    <a:p>
                      <a:r>
                        <a:rPr lang="en-US" sz="1300" dirty="0">
                          <a:latin typeface="Calibri" panose="020F0502020204030204" pitchFamily="34" charset="0"/>
                        </a:rPr>
                        <a:t>735-715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2"/>
                  </a:ext>
                </a:extLst>
              </a:tr>
              <a:tr h="231252">
                <a:tc>
                  <a:txBody>
                    <a:bodyPr/>
                    <a:lstStyle/>
                    <a:p>
                      <a:r>
                        <a:rPr lang="en-US" sz="1300" dirty="0">
                          <a:latin typeface="Calibri" panose="020F0502020204030204" pitchFamily="34" charset="0"/>
                        </a:rPr>
                        <a:t>Zechariah</a:t>
                      </a:r>
                    </a:p>
                  </a:txBody>
                  <a:tcPr/>
                </a:tc>
                <a:tc>
                  <a:txBody>
                    <a:bodyPr/>
                    <a:lstStyle/>
                    <a:p>
                      <a:r>
                        <a:rPr lang="en-US" sz="1300" dirty="0">
                          <a:latin typeface="Calibri" panose="020F0502020204030204" pitchFamily="34" charset="0"/>
                        </a:rPr>
                        <a:t>753 BC</a:t>
                      </a:r>
                    </a:p>
                  </a:txBody>
                  <a:tcPr/>
                </a:tc>
                <a:tc>
                  <a:txBody>
                    <a:bodyPr/>
                    <a:lstStyle/>
                    <a:p>
                      <a:r>
                        <a:rPr lang="en-US" sz="1300" dirty="0">
                          <a:latin typeface="Calibri" panose="020F0502020204030204" pitchFamily="34" charset="0"/>
                        </a:rPr>
                        <a:t>6 mon</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Hezekiah</a:t>
                      </a:r>
                    </a:p>
                  </a:txBody>
                  <a:tcPr/>
                </a:tc>
                <a:tc>
                  <a:txBody>
                    <a:bodyPr/>
                    <a:lstStyle/>
                    <a:p>
                      <a:r>
                        <a:rPr lang="en-US" sz="1300" dirty="0">
                          <a:solidFill>
                            <a:schemeClr val="tx1"/>
                          </a:solidFill>
                          <a:latin typeface="Calibri" panose="020F0502020204030204" pitchFamily="34" charset="0"/>
                        </a:rPr>
                        <a:t>715-686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3"/>
                  </a:ext>
                </a:extLst>
              </a:tr>
              <a:tr h="231252">
                <a:tc>
                  <a:txBody>
                    <a:bodyPr/>
                    <a:lstStyle/>
                    <a:p>
                      <a:r>
                        <a:rPr lang="en-US" sz="1300" dirty="0">
                          <a:latin typeface="Calibri" panose="020F0502020204030204" pitchFamily="34" charset="0"/>
                        </a:rPr>
                        <a:t>Shallum</a:t>
                      </a:r>
                    </a:p>
                  </a:txBody>
                  <a:tcPr/>
                </a:tc>
                <a:tc>
                  <a:txBody>
                    <a:bodyPr/>
                    <a:lstStyle/>
                    <a:p>
                      <a:r>
                        <a:rPr lang="en-US" sz="1300" dirty="0">
                          <a:latin typeface="Calibri" panose="020F0502020204030204" pitchFamily="34" charset="0"/>
                        </a:rPr>
                        <a:t>752 BC</a:t>
                      </a:r>
                    </a:p>
                  </a:txBody>
                  <a:tcPr/>
                </a:tc>
                <a:tc>
                  <a:txBody>
                    <a:bodyPr/>
                    <a:lstStyle/>
                    <a:p>
                      <a:r>
                        <a:rPr lang="en-US" sz="1300" dirty="0">
                          <a:latin typeface="Calibri" panose="020F0502020204030204" pitchFamily="34" charset="0"/>
                        </a:rPr>
                        <a:t>1 mon</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Manasseh</a:t>
                      </a:r>
                    </a:p>
                  </a:txBody>
                  <a:tcPr/>
                </a:tc>
                <a:tc>
                  <a:txBody>
                    <a:bodyPr/>
                    <a:lstStyle/>
                    <a:p>
                      <a:r>
                        <a:rPr lang="en-US" sz="1300" dirty="0">
                          <a:latin typeface="Calibri" panose="020F0502020204030204" pitchFamily="34" charset="0"/>
                        </a:rPr>
                        <a:t>697-642 BC</a:t>
                      </a:r>
                    </a:p>
                  </a:txBody>
                  <a:tcPr/>
                </a:tc>
                <a:tc>
                  <a:txBody>
                    <a:bodyPr/>
                    <a:lstStyle/>
                    <a:p>
                      <a:r>
                        <a:rPr lang="en-US" sz="1300" dirty="0">
                          <a:latin typeface="Calibri" panose="020F0502020204030204" pitchFamily="34" charset="0"/>
                        </a:rPr>
                        <a:t>55</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4"/>
                  </a:ext>
                </a:extLst>
              </a:tr>
              <a:tr h="231252">
                <a:tc>
                  <a:txBody>
                    <a:bodyPr/>
                    <a:lstStyle/>
                    <a:p>
                      <a:r>
                        <a:rPr lang="en-US" sz="1300" dirty="0" err="1">
                          <a:latin typeface="Calibri" panose="020F0502020204030204" pitchFamily="34" charset="0"/>
                        </a:rPr>
                        <a:t>Menahem</a:t>
                      </a:r>
                      <a:endParaRPr lang="en-US" sz="1300" dirty="0"/>
                    </a:p>
                  </a:txBody>
                  <a:tcPr/>
                </a:tc>
                <a:tc>
                  <a:txBody>
                    <a:bodyPr/>
                    <a:lstStyle/>
                    <a:p>
                      <a:r>
                        <a:rPr lang="en-US" sz="1300" dirty="0">
                          <a:latin typeface="Calibri" panose="020F0502020204030204" pitchFamily="34" charset="0"/>
                        </a:rPr>
                        <a:t>752-742 BC</a:t>
                      </a:r>
                    </a:p>
                  </a:txBody>
                  <a:tcPr/>
                </a:tc>
                <a:tc>
                  <a:txBody>
                    <a:bodyPr/>
                    <a:lstStyle/>
                    <a:p>
                      <a:r>
                        <a:rPr lang="en-US" sz="1300" dirty="0">
                          <a:latin typeface="Calibri" panose="020F0502020204030204" pitchFamily="34" charset="0"/>
                        </a:rPr>
                        <a:t>10</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Amon</a:t>
                      </a:r>
                    </a:p>
                  </a:txBody>
                  <a:tcPr/>
                </a:tc>
                <a:tc>
                  <a:txBody>
                    <a:bodyPr/>
                    <a:lstStyle/>
                    <a:p>
                      <a:r>
                        <a:rPr lang="en-US" sz="1300" dirty="0">
                          <a:latin typeface="Calibri" panose="020F0502020204030204" pitchFamily="34" charset="0"/>
                        </a:rPr>
                        <a:t>642-640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5"/>
                  </a:ext>
                </a:extLst>
              </a:tr>
              <a:tr h="231252">
                <a:tc>
                  <a:txBody>
                    <a:bodyPr/>
                    <a:lstStyle/>
                    <a:p>
                      <a:r>
                        <a:rPr lang="en-US" sz="1300" dirty="0" err="1">
                          <a:latin typeface="Calibri" panose="020F0502020204030204" pitchFamily="34" charset="0"/>
                        </a:rPr>
                        <a:t>Pekahiah</a:t>
                      </a:r>
                      <a:endParaRPr lang="en-US" sz="1300" dirty="0"/>
                    </a:p>
                  </a:txBody>
                  <a:tcPr/>
                </a:tc>
                <a:tc>
                  <a:txBody>
                    <a:bodyPr/>
                    <a:lstStyle/>
                    <a:p>
                      <a:r>
                        <a:rPr lang="en-US" sz="1300" dirty="0">
                          <a:latin typeface="Calibri" panose="020F0502020204030204" pitchFamily="34" charset="0"/>
                        </a:rPr>
                        <a:t>742-740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Josiah</a:t>
                      </a:r>
                    </a:p>
                  </a:txBody>
                  <a:tcPr/>
                </a:tc>
                <a:tc>
                  <a:txBody>
                    <a:bodyPr/>
                    <a:lstStyle/>
                    <a:p>
                      <a:r>
                        <a:rPr lang="en-US" sz="1300" dirty="0">
                          <a:solidFill>
                            <a:schemeClr val="tx1"/>
                          </a:solidFill>
                          <a:latin typeface="Calibri" panose="020F0502020204030204" pitchFamily="34" charset="0"/>
                        </a:rPr>
                        <a:t>640-609 BC</a:t>
                      </a:r>
                    </a:p>
                  </a:txBody>
                  <a:tcPr/>
                </a:tc>
                <a:tc>
                  <a:txBody>
                    <a:bodyPr/>
                    <a:lstStyle/>
                    <a:p>
                      <a:r>
                        <a:rPr lang="en-US" sz="1300" dirty="0">
                          <a:latin typeface="Calibri" panose="020F0502020204030204" pitchFamily="34" charset="0"/>
                        </a:rPr>
                        <a:t>31</a:t>
                      </a:r>
                    </a:p>
                  </a:txBody>
                  <a:tcPr/>
                </a:tc>
                <a:tc>
                  <a:txBody>
                    <a:bodyPr/>
                    <a:lstStyle/>
                    <a:p>
                      <a:r>
                        <a:rPr lang="en-US" sz="1300" dirty="0" err="1">
                          <a:latin typeface="Calibri" panose="020F0502020204030204" pitchFamily="34" charset="0"/>
                        </a:rPr>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latin typeface="Calibri" panose="020F0502020204030204" pitchFamily="34" charset="0"/>
                        </a:rPr>
                        <a:t>Pekah</a:t>
                      </a:r>
                      <a:endParaRPr lang="en-US" sz="1300" dirty="0"/>
                    </a:p>
                  </a:txBody>
                  <a:tcPr/>
                </a:tc>
                <a:tc>
                  <a:txBody>
                    <a:bodyPr/>
                    <a:lstStyle/>
                    <a:p>
                      <a:r>
                        <a:rPr lang="en-US" sz="1300" dirty="0">
                          <a:latin typeface="Calibri" panose="020F0502020204030204" pitchFamily="34" charset="0"/>
                        </a:rPr>
                        <a:t>752-732 BC</a:t>
                      </a:r>
                    </a:p>
                  </a:txBody>
                  <a:tcPr/>
                </a:tc>
                <a:tc>
                  <a:txBody>
                    <a:bodyPr/>
                    <a:lstStyle/>
                    <a:p>
                      <a:r>
                        <a:rPr lang="en-US" sz="1300" dirty="0">
                          <a:latin typeface="Calibri" panose="020F0502020204030204" pitchFamily="34" charset="0"/>
                        </a:rPr>
                        <a:t>20</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609 BC</a:t>
                      </a:r>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Habakkuk, Jeremiah</a:t>
                      </a:r>
                    </a:p>
                  </a:txBody>
                  <a:tcPr/>
                </a:tc>
                <a:extLst>
                  <a:ext uri="{0D108BD9-81ED-4DB2-BD59-A6C34878D82A}">
                    <a16:rowId xmlns:a16="http://schemas.microsoft.com/office/drawing/2014/main" val="10017"/>
                  </a:ext>
                </a:extLst>
              </a:tr>
              <a:tr h="231252">
                <a:tc>
                  <a:txBody>
                    <a:bodyPr/>
                    <a:lstStyle/>
                    <a:p>
                      <a:r>
                        <a:rPr lang="en-US" sz="1300" dirty="0" err="1">
                          <a:latin typeface="Calibri" panose="020F0502020204030204" pitchFamily="34" charset="0"/>
                        </a:rPr>
                        <a:t>Hoshea</a:t>
                      </a:r>
                      <a:endParaRPr lang="en-US" sz="1300" dirty="0"/>
                    </a:p>
                  </a:txBody>
                  <a:tcPr/>
                </a:tc>
                <a:tc>
                  <a:txBody>
                    <a:bodyPr/>
                    <a:lstStyle/>
                    <a:p>
                      <a:r>
                        <a:rPr lang="en-US" sz="1300" dirty="0">
                          <a:latin typeface="Calibri" panose="020F0502020204030204" pitchFamily="34" charset="0"/>
                        </a:rPr>
                        <a:t>732-722 BC</a:t>
                      </a:r>
                    </a:p>
                  </a:txBody>
                  <a:tcPr/>
                </a:tc>
                <a:tc>
                  <a:txBody>
                    <a:bodyPr/>
                    <a:lstStyle/>
                    <a:p>
                      <a:r>
                        <a:rPr lang="en-US" sz="1300" dirty="0">
                          <a:latin typeface="Calibri" panose="020F0502020204030204" pitchFamily="34" charset="0"/>
                        </a:rPr>
                        <a:t>9</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Jehoiakim</a:t>
                      </a:r>
                      <a:endParaRPr lang="en-US" sz="1300" dirty="0"/>
                    </a:p>
                  </a:txBody>
                  <a:tcPr/>
                </a:tc>
                <a:tc>
                  <a:txBody>
                    <a:bodyPr/>
                    <a:lstStyle/>
                    <a:p>
                      <a:r>
                        <a:rPr lang="en-US" sz="1300" dirty="0">
                          <a:latin typeface="Calibri" panose="020F0502020204030204" pitchFamily="34" charset="0"/>
                        </a:rPr>
                        <a:t>609-598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Habakkuk, Jeremiah, Daniel</a:t>
                      </a:r>
                    </a:p>
                  </a:txBody>
                  <a:tcPr/>
                </a:tc>
                <a:extLst>
                  <a:ext uri="{0D108BD9-81ED-4DB2-BD59-A6C34878D82A}">
                    <a16:rowId xmlns:a16="http://schemas.microsoft.com/office/drawing/2014/main" val="10018"/>
                  </a:ext>
                </a:extLst>
              </a:tr>
              <a:tr h="33211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Jehoiachin</a:t>
                      </a:r>
                      <a:endParaRPr lang="en-US" sz="1300" dirty="0"/>
                    </a:p>
                  </a:txBody>
                  <a:tcPr/>
                </a:tc>
                <a:tc>
                  <a:txBody>
                    <a:bodyPr/>
                    <a:lstStyle/>
                    <a:p>
                      <a:r>
                        <a:rPr lang="en-US" sz="1300" dirty="0">
                          <a:latin typeface="Calibri" panose="020F0502020204030204" pitchFamily="34" charset="0"/>
                        </a:rPr>
                        <a:t>598</a:t>
                      </a:r>
                      <a:r>
                        <a:rPr lang="en-US" sz="1300" baseline="0" dirty="0"/>
                        <a:t> BC</a:t>
                      </a:r>
                      <a:endParaRPr lang="en-US" sz="1300" dirty="0"/>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Jeremiah, Daniel</a:t>
                      </a:r>
                    </a:p>
                  </a:txBody>
                  <a:tcPr/>
                </a:tc>
                <a:extLst>
                  <a:ext uri="{0D108BD9-81ED-4DB2-BD59-A6C34878D82A}">
                    <a16:rowId xmlns:a16="http://schemas.microsoft.com/office/drawing/2014/main" val="10019"/>
                  </a:ext>
                </a:extLst>
              </a:tr>
              <a:tr h="23125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a:latin typeface="Calibri" panose="020F0502020204030204" pitchFamily="34" charset="0"/>
                        </a:rPr>
                        <a:t>Zedekiah</a:t>
                      </a:r>
                    </a:p>
                  </a:txBody>
                  <a:tcPr/>
                </a:tc>
                <a:tc>
                  <a:txBody>
                    <a:bodyPr/>
                    <a:lstStyle/>
                    <a:p>
                      <a:r>
                        <a:rPr lang="en-US" sz="1300" dirty="0">
                          <a:latin typeface="Calibri" panose="020F0502020204030204" pitchFamily="34" charset="0"/>
                        </a:rPr>
                        <a:t>597-586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latin typeface="Calibri" panose="020F0502020204030204" pitchFamily="34" charset="0"/>
              </a:rPr>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latin typeface="Calibri" panose="020F0502020204030204" pitchFamily="34" charset="0"/>
              </a:rPr>
              <a:t>Judah—931 BC to 586 BC</a:t>
            </a:r>
          </a:p>
        </p:txBody>
      </p:sp>
      <p:sp>
        <p:nvSpPr>
          <p:cNvPr id="6" name="Rectangle 5"/>
          <p:cNvSpPr/>
          <p:nvPr/>
        </p:nvSpPr>
        <p:spPr>
          <a:xfrm>
            <a:off x="0" y="6491150"/>
            <a:ext cx="3111749" cy="246221"/>
          </a:xfrm>
          <a:prstGeom prst="rect">
            <a:avLst/>
          </a:prstGeom>
        </p:spPr>
        <p:txBody>
          <a:bodyPr wrap="none">
            <a:spAutoFit/>
          </a:bodyPr>
          <a:lstStyle/>
          <a:p>
            <a:r>
              <a:rPr lang="en-US" sz="1000" dirty="0">
                <a:latin typeface="Calibri" panose="020F0502020204030204" pitchFamily="34" charset="0"/>
              </a:rPr>
              <a:t>http://gen2revarg.com/gentorevkingsandprophets.html</a:t>
            </a:r>
          </a:p>
        </p:txBody>
      </p:sp>
      <p:sp>
        <p:nvSpPr>
          <p:cNvPr id="7" name="Rectangle 6"/>
          <p:cNvSpPr/>
          <p:nvPr/>
        </p:nvSpPr>
        <p:spPr>
          <a:xfrm>
            <a:off x="3676806" y="6491150"/>
            <a:ext cx="1728358" cy="246221"/>
          </a:xfrm>
          <a:prstGeom prst="rect">
            <a:avLst/>
          </a:prstGeom>
        </p:spPr>
        <p:txBody>
          <a:bodyPr wrap="none">
            <a:spAutoFit/>
          </a:bodyPr>
          <a:lstStyle/>
          <a:p>
            <a:r>
              <a:rPr lang="en-US" sz="1000" dirty="0">
                <a:solidFill>
                  <a:srgbClr val="FF0000"/>
                </a:solidFill>
                <a:latin typeface="Calibri" panose="020F0502020204030204" pitchFamily="34" charset="0"/>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latin typeface="Calibri" panose="020F0502020204030204" pitchFamily="34" charset="0"/>
              </a:rPr>
              <a:t>Approximate dates</a:t>
            </a:r>
          </a:p>
        </p:txBody>
      </p:sp>
      <p:sp>
        <p:nvSpPr>
          <p:cNvPr id="8" name="Rectangle 7"/>
          <p:cNvSpPr/>
          <p:nvPr/>
        </p:nvSpPr>
        <p:spPr>
          <a:xfrm>
            <a:off x="180659" y="6705500"/>
            <a:ext cx="2350323" cy="246221"/>
          </a:xfrm>
          <a:prstGeom prst="rect">
            <a:avLst/>
          </a:prstGeom>
        </p:spPr>
        <p:txBody>
          <a:bodyPr wrap="none">
            <a:spAutoFit/>
          </a:bodyPr>
          <a:lstStyle/>
          <a:p>
            <a:r>
              <a:rPr lang="en-US" sz="1000" dirty="0">
                <a:latin typeface="Calibri" panose="020F0502020204030204" pitchFamily="34" charset="0"/>
              </a:rPr>
              <a:t>Mark Barry—the kings of Judah and Israel</a:t>
            </a:r>
          </a:p>
        </p:txBody>
      </p:sp>
    </p:spTree>
    <p:extLst>
      <p:ext uri="{BB962C8B-B14F-4D97-AF65-F5344CB8AC3E}">
        <p14:creationId xmlns:p14="http://schemas.microsoft.com/office/powerpoint/2010/main" val="196527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Kings and Prophets</a:t>
            </a:r>
          </a:p>
        </p:txBody>
      </p:sp>
      <p:sp>
        <p:nvSpPr>
          <p:cNvPr id="88" name="TextBox 87"/>
          <p:cNvSpPr txBox="1"/>
          <p:nvPr/>
        </p:nvSpPr>
        <p:spPr>
          <a:xfrm>
            <a:off x="3497678" y="1107996"/>
            <a:ext cx="5196643"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books of Kings show that judgment come to the kingdoms of Israel and Judah because of their idolatry, immorality, and disunity.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Judah lasts 136 years longer than Israel because of the relative goodness of 8 of its 20 kings.</a:t>
            </a:r>
          </a:p>
        </p:txBody>
      </p:sp>
      <p:sp>
        <p:nvSpPr>
          <p:cNvPr id="6" name="TextBox 5"/>
          <p:cNvSpPr txBox="1"/>
          <p:nvPr/>
        </p:nvSpPr>
        <p:spPr>
          <a:xfrm>
            <a:off x="150879" y="3015798"/>
            <a:ext cx="3346799"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Righteous Kings—only in Judah</a:t>
            </a:r>
          </a:p>
        </p:txBody>
      </p:sp>
      <p:sp>
        <p:nvSpPr>
          <p:cNvPr id="10" name="TextBox 9"/>
          <p:cNvSpPr txBox="1"/>
          <p:nvPr/>
        </p:nvSpPr>
        <p:spPr>
          <a:xfrm>
            <a:off x="109914" y="3671316"/>
            <a:ext cx="3346799" cy="2308324"/>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Asa</a:t>
            </a:r>
          </a:p>
          <a:p>
            <a:pPr algn="ctr"/>
            <a:r>
              <a:rPr lang="en-US" dirty="0" err="1">
                <a:solidFill>
                  <a:schemeClr val="bg1"/>
                </a:solidFill>
                <a:latin typeface="Calibri" panose="020F0502020204030204" pitchFamily="34" charset="0"/>
              </a:rPr>
              <a:t>Jehosephat</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Jehoash</a:t>
            </a:r>
          </a:p>
          <a:p>
            <a:pPr algn="ctr"/>
            <a:r>
              <a:rPr lang="en-US" dirty="0" err="1">
                <a:solidFill>
                  <a:schemeClr val="bg1"/>
                </a:solidFill>
                <a:latin typeface="Calibri" panose="020F0502020204030204" pitchFamily="34" charset="0"/>
              </a:rPr>
              <a:t>Amaziah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Uzziah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Jotham</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Hezekiah</a:t>
            </a:r>
          </a:p>
          <a:p>
            <a:pPr algn="ctr"/>
            <a:r>
              <a:rPr lang="en-US" dirty="0">
                <a:solidFill>
                  <a:schemeClr val="bg1"/>
                </a:solidFill>
                <a:latin typeface="Calibri" panose="020F0502020204030204" pitchFamily="34" charset="0"/>
              </a:rPr>
              <a:t>Josiah</a:t>
            </a:r>
          </a:p>
        </p:txBody>
      </p:sp>
      <p:sp>
        <p:nvSpPr>
          <p:cNvPr id="11" name="TextBox 10"/>
          <p:cNvSpPr txBox="1"/>
          <p:nvPr/>
        </p:nvSpPr>
        <p:spPr>
          <a:xfrm>
            <a:off x="3072019" y="5370288"/>
            <a:ext cx="5540720"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 last chapter of 2 Kings records the utter destruction of the city of Jerusalem and its glorious temple. Only the poor of Israel are left, and even some of them flee for their lives to Egypt. </a:t>
            </a:r>
          </a:p>
        </p:txBody>
      </p:sp>
      <p:sp>
        <p:nvSpPr>
          <p:cNvPr id="12" name="TextBox 11"/>
          <p:cNvSpPr txBox="1"/>
          <p:nvPr/>
        </p:nvSpPr>
        <p:spPr>
          <a:xfrm>
            <a:off x="8228044" y="3338963"/>
            <a:ext cx="3346799" cy="2031325"/>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Israel Kings</a:t>
            </a:r>
          </a:p>
          <a:p>
            <a:pPr algn="ct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Of Israel’s 19 kings, not one is righteous in God’s sight. All but one of its nine dynasties are created by murdering the previous king. </a:t>
            </a:r>
          </a:p>
        </p:txBody>
      </p:sp>
      <p:sp>
        <p:nvSpPr>
          <p:cNvPr id="13" name="TextBox 12"/>
          <p:cNvSpPr txBox="1"/>
          <p:nvPr/>
        </p:nvSpPr>
        <p:spPr>
          <a:xfrm>
            <a:off x="11348744" y="6361347"/>
            <a:ext cx="638257"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a:t>
            </a:r>
          </a:p>
        </p:txBody>
      </p:sp>
      <p:pic>
        <p:nvPicPr>
          <p:cNvPr id="15362" name="Picture 2" descr="http://www.kingjamesbibleonline.org/images/king-james-bi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592" y="3233081"/>
            <a:ext cx="4346596" cy="1937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2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2" end="2"/>
                                            </p:txEl>
                                          </p:spTgt>
                                        </p:tgtEl>
                                        <p:attrNameLst>
                                          <p:attrName>style.visibility</p:attrName>
                                        </p:attrNameLst>
                                      </p:cBhvr>
                                      <p:to>
                                        <p:strVal val="visible"/>
                                      </p:to>
                                    </p:set>
                                    <p:animEffect transition="in" filter="fade">
                                      <p:cBhvr>
                                        <p:cTn id="12" dur="500"/>
                                        <p:tgtEl>
                                          <p:spTgt spid="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When Someone You Admire is Released From Their Calling</a:t>
            </a:r>
          </a:p>
        </p:txBody>
      </p:sp>
      <p:grpSp>
        <p:nvGrpSpPr>
          <p:cNvPr id="6" name="Group 5"/>
          <p:cNvGrpSpPr/>
          <p:nvPr/>
        </p:nvGrpSpPr>
        <p:grpSpPr>
          <a:xfrm>
            <a:off x="522460" y="2548883"/>
            <a:ext cx="7747645" cy="2837930"/>
            <a:chOff x="522460" y="2548883"/>
            <a:chExt cx="7747645" cy="2837930"/>
          </a:xfrm>
        </p:grpSpPr>
        <p:sp>
          <p:nvSpPr>
            <p:cNvPr id="88" name="TextBox 87"/>
            <p:cNvSpPr txBox="1"/>
            <p:nvPr/>
          </p:nvSpPr>
          <p:spPr>
            <a:xfrm>
              <a:off x="3073462" y="3036384"/>
              <a:ext cx="5196643" cy="1200329"/>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Why can it sometimes be difficult when leaders we admire are released from their callings?</a:t>
              </a:r>
            </a:p>
          </p:txBody>
        </p:sp>
        <p:pic>
          <p:nvPicPr>
            <p:cNvPr id="6152" name="Picture 8" descr="http://mormonsinbusiness.org/files/2008/07/mormon-welc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60" y="2548883"/>
              <a:ext cx="2270344" cy="2837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790480" y="739539"/>
            <a:ext cx="10766779" cy="2132893"/>
            <a:chOff x="790480" y="739539"/>
            <a:chExt cx="10766779" cy="2132893"/>
          </a:xfrm>
        </p:grpSpPr>
        <p:sp>
          <p:nvSpPr>
            <p:cNvPr id="9" name="TextBox 8"/>
            <p:cNvSpPr txBox="1"/>
            <p:nvPr/>
          </p:nvSpPr>
          <p:spPr>
            <a:xfrm>
              <a:off x="790480" y="1085305"/>
              <a:ext cx="5196643" cy="830997"/>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How did you feel when this person was released?</a:t>
              </a:r>
            </a:p>
          </p:txBody>
        </p:sp>
        <p:grpSp>
          <p:nvGrpSpPr>
            <p:cNvPr id="3" name="Group 2"/>
            <p:cNvGrpSpPr/>
            <p:nvPr/>
          </p:nvGrpSpPr>
          <p:grpSpPr>
            <a:xfrm>
              <a:off x="5830729" y="739539"/>
              <a:ext cx="5726530" cy="2132893"/>
              <a:chOff x="5830729" y="739539"/>
              <a:chExt cx="5726530" cy="2132893"/>
            </a:xfrm>
          </p:grpSpPr>
          <p:pic>
            <p:nvPicPr>
              <p:cNvPr id="6154" name="Picture 10" descr="http://eaglenewspapers.media.clients.ellingtoncms.com/img/photos/2013/11/08/LDS-bishop_t670.jpg?b3f6a5d7692ccc373d56e40cf708e3fa67d9af9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729" y="739539"/>
                <a:ext cx="3323345" cy="21328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54074" y="1531581"/>
                <a:ext cx="2403185" cy="769441"/>
              </a:xfrm>
              <a:prstGeom prst="rect">
                <a:avLst/>
              </a:prstGeom>
            </p:spPr>
            <p:txBody>
              <a:bodyPr wrap="square">
                <a:spAutoFit/>
              </a:bodyPr>
              <a:lstStyle/>
              <a:p>
                <a:r>
                  <a:rPr lang="en-US" sz="1100" dirty="0">
                    <a:solidFill>
                      <a:schemeClr val="bg1"/>
                    </a:solidFill>
                    <a:latin typeface="arial" panose="020B0604020202020204" pitchFamily="34" charset="0"/>
                  </a:rPr>
                  <a:t>THE DALLES FIRST WARD of the Church of Jesus Christ of Latter-day Saints has named a new bishop, Jeff Hodges</a:t>
                </a:r>
                <a:endParaRPr lang="en-US" sz="1100" dirty="0">
                  <a:solidFill>
                    <a:schemeClr val="bg1"/>
                  </a:solidFill>
                  <a:latin typeface="Calibri" panose="020F0502020204030204" pitchFamily="34" charset="0"/>
                </a:endParaRPr>
              </a:p>
            </p:txBody>
          </p:sp>
        </p:grpSp>
      </p:grpSp>
      <p:grpSp>
        <p:nvGrpSpPr>
          <p:cNvPr id="7" name="Group 6"/>
          <p:cNvGrpSpPr/>
          <p:nvPr/>
        </p:nvGrpSpPr>
        <p:grpSpPr>
          <a:xfrm>
            <a:off x="3836453" y="4374788"/>
            <a:ext cx="8410504" cy="2152036"/>
            <a:chOff x="3836453" y="4374788"/>
            <a:chExt cx="8410504" cy="2152036"/>
          </a:xfrm>
        </p:grpSpPr>
        <p:sp>
          <p:nvSpPr>
            <p:cNvPr id="12" name="TextBox 11"/>
            <p:cNvSpPr txBox="1"/>
            <p:nvPr/>
          </p:nvSpPr>
          <p:spPr>
            <a:xfrm>
              <a:off x="7050314" y="4374788"/>
              <a:ext cx="5196643" cy="830997"/>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What challenges can we sometimes experience in accepting a new leader?</a:t>
              </a:r>
            </a:p>
          </p:txBody>
        </p:sp>
        <p:pic>
          <p:nvPicPr>
            <p:cNvPr id="6156" name="Picture 12" descr="https://www.lds.org/bc/content/shared/content/images/gospel-library/manual/31179/31179_all_005_03-sustain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453" y="4567889"/>
              <a:ext cx="3103947" cy="19589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3814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rPr>
              <a:t>Ahaziah</a:t>
            </a:r>
            <a:endParaRPr lang="en-US" sz="6600" dirty="0">
              <a:solidFill>
                <a:schemeClr val="bg1"/>
              </a:solidFill>
              <a:latin typeface="Calibri" panose="020F0502020204030204" pitchFamily="34" charset="0"/>
            </a:endParaRPr>
          </a:p>
        </p:txBody>
      </p:sp>
      <p:sp>
        <p:nvSpPr>
          <p:cNvPr id="13" name="TextBox 12"/>
          <p:cNvSpPr txBox="1"/>
          <p:nvPr/>
        </p:nvSpPr>
        <p:spPr>
          <a:xfrm>
            <a:off x="226090" y="930142"/>
            <a:ext cx="9144000" cy="5016758"/>
          </a:xfrm>
          <a:prstGeom prst="rect">
            <a:avLst/>
          </a:prstGeom>
          <a:noFill/>
        </p:spPr>
        <p:txBody>
          <a:bodyPr wrap="square" rtlCol="0">
            <a:spAutoFit/>
          </a:bodyPr>
          <a:lstStyle/>
          <a:p>
            <a:pPr fontAlgn="base"/>
            <a:r>
              <a:rPr lang="en-US" sz="1600" dirty="0">
                <a:solidFill>
                  <a:schemeClr val="bg1"/>
                </a:solidFill>
                <a:latin typeface="Calibri" panose="020F0502020204030204" pitchFamily="34" charset="0"/>
              </a:rPr>
              <a:t>He was the son of Ahab and Jezebel and successor as the king of Israel</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continued the depraved practices of Ahab and furthered the idolatrous culture of his mother</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fell through the roof of his palace</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Lord sent Elijah to tell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that he would not recover from his injury and that he would die. This event occurred near the end of Elijah’s ministry</a:t>
            </a:r>
          </a:p>
          <a:p>
            <a:pPr fontAlgn="base"/>
            <a:endParaRPr lang="en-US" sz="1600" dirty="0">
              <a:solidFill>
                <a:schemeClr val="bg1"/>
              </a:solidFill>
              <a:latin typeface="Calibri" panose="020F0502020204030204" pitchFamily="34" charset="0"/>
            </a:endParaRPr>
          </a:p>
          <a:p>
            <a:pPr fontAlgn="base"/>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sent his messengers to go to the oracle or chief priest of </a:t>
            </a:r>
            <a:r>
              <a:rPr lang="en-US" sz="1600" dirty="0" err="1">
                <a:solidFill>
                  <a:schemeClr val="bg1"/>
                </a:solidFill>
                <a:latin typeface="Calibri" panose="020F0502020204030204" pitchFamily="34" charset="0"/>
              </a:rPr>
              <a:t>Baalzebub</a:t>
            </a:r>
            <a:r>
              <a:rPr lang="en-US" sz="1600" dirty="0">
                <a:solidFill>
                  <a:schemeClr val="bg1"/>
                </a:solidFill>
                <a:latin typeface="Calibri" panose="020F0502020204030204" pitchFamily="34" charset="0"/>
              </a:rPr>
              <a:t> to see if he would recover</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Elijah intercepted the messengers, told them what an angel had said about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dying</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messengers returned to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and told them about the man and instantly he knew that it was ‘Elijah, the </a:t>
            </a:r>
            <a:r>
              <a:rPr lang="en-US" sz="1600" dirty="0" err="1">
                <a:solidFill>
                  <a:schemeClr val="bg1"/>
                </a:solidFill>
                <a:latin typeface="Calibri" panose="020F0502020204030204" pitchFamily="34" charset="0"/>
              </a:rPr>
              <a:t>Tishbite</a:t>
            </a:r>
            <a:r>
              <a:rPr lang="en-US" sz="1600" dirty="0">
                <a:solidFill>
                  <a:schemeClr val="bg1"/>
                </a:solidFill>
                <a:latin typeface="Calibri" panose="020F0502020204030204" pitchFamily="34" charset="0"/>
              </a:rPr>
              <a:t>’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sent 50 men to find the prophet, fire fell upon the captain and his guard and killed them…</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attempted again and sent 50 men, but the same thing happened.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could not touch Elijah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died as a result of the injury. He reigned only 2 years.</a:t>
            </a: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a:t>
            </a:r>
          </a:p>
        </p:txBody>
      </p:sp>
      <p:grpSp>
        <p:nvGrpSpPr>
          <p:cNvPr id="15" name="Group 14"/>
          <p:cNvGrpSpPr/>
          <p:nvPr/>
        </p:nvGrpSpPr>
        <p:grpSpPr>
          <a:xfrm>
            <a:off x="9469925" y="3336230"/>
            <a:ext cx="2451341" cy="2530416"/>
            <a:chOff x="609600" y="2286000"/>
            <a:chExt cx="2805113" cy="2895600"/>
          </a:xfrm>
        </p:grpSpPr>
        <p:grpSp>
          <p:nvGrpSpPr>
            <p:cNvPr id="16" name="Group 15"/>
            <p:cNvGrpSpPr/>
            <p:nvPr/>
          </p:nvGrpSpPr>
          <p:grpSpPr>
            <a:xfrm>
              <a:off x="609600" y="2286000"/>
              <a:ext cx="2805113" cy="2895600"/>
              <a:chOff x="987717" y="3230880"/>
              <a:chExt cx="1079863" cy="1114697"/>
            </a:xfrm>
          </p:grpSpPr>
          <p:sp>
            <p:nvSpPr>
              <p:cNvPr id="39" name="Rectangle 3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Frame 39"/>
              <p:cNvSpPr/>
              <p:nvPr/>
            </p:nvSpPr>
            <p:spPr>
              <a:xfrm>
                <a:off x="987717" y="3230880"/>
                <a:ext cx="1079863" cy="1114697"/>
              </a:xfrm>
              <a:prstGeom prst="frame">
                <a:avLst>
                  <a:gd name="adj1" fmla="val 10081"/>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17" name="Oval 16"/>
            <p:cNvSpPr/>
            <p:nvPr/>
          </p:nvSpPr>
          <p:spPr>
            <a:xfrm flipH="1">
              <a:off x="1235957" y="3465714"/>
              <a:ext cx="1604767" cy="137676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 Diagonal Corner Rectangle 17"/>
            <p:cNvSpPr/>
            <p:nvPr/>
          </p:nvSpPr>
          <p:spPr>
            <a:xfrm rot="892649" flipH="1">
              <a:off x="2268695" y="3185807"/>
              <a:ext cx="607508" cy="66520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 Diagonal Corner Rectangle 18"/>
            <p:cNvSpPr/>
            <p:nvPr/>
          </p:nvSpPr>
          <p:spPr>
            <a:xfrm rot="3096286" flipH="1">
              <a:off x="1158667" y="3211820"/>
              <a:ext cx="604073" cy="668989"/>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Trapezoid 19"/>
            <p:cNvSpPr/>
            <p:nvPr/>
          </p:nvSpPr>
          <p:spPr>
            <a:xfrm flipH="1">
              <a:off x="1434638" y="4171339"/>
              <a:ext cx="1112036" cy="732189"/>
            </a:xfrm>
            <a:prstGeom prst="trapezoid">
              <a:avLst>
                <a:gd name="adj" fmla="val 45952"/>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flipH="1">
              <a:off x="1486767" y="2857573"/>
              <a:ext cx="1059909" cy="14404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flipH="1">
              <a:off x="1641571" y="3646697"/>
              <a:ext cx="702261" cy="770765"/>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flipH="1">
              <a:off x="1788110" y="3760589"/>
              <a:ext cx="377051" cy="25102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flipH="1">
              <a:off x="1274137" y="3785556"/>
              <a:ext cx="259479" cy="2847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flipH="1">
              <a:off x="2549742" y="3717363"/>
              <a:ext cx="259479" cy="2847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6" name="Group 25"/>
            <p:cNvGrpSpPr/>
            <p:nvPr/>
          </p:nvGrpSpPr>
          <p:grpSpPr>
            <a:xfrm>
              <a:off x="1239442" y="2583838"/>
              <a:ext cx="1535084" cy="780077"/>
              <a:chOff x="1239442" y="2583838"/>
              <a:chExt cx="1535084" cy="780077"/>
            </a:xfrm>
          </p:grpSpPr>
          <p:sp>
            <p:nvSpPr>
              <p:cNvPr id="27" name="Round Diagonal Corner Rectangle 26"/>
              <p:cNvSpPr/>
              <p:nvPr/>
            </p:nvSpPr>
            <p:spPr>
              <a:xfrm rot="20363465" flipH="1">
                <a:off x="1992355" y="2653828"/>
                <a:ext cx="607508" cy="66520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 Diagonal Corner Rectangle 27"/>
              <p:cNvSpPr/>
              <p:nvPr/>
            </p:nvSpPr>
            <p:spPr>
              <a:xfrm rot="16523337" flipH="1">
                <a:off x="1457051" y="2725232"/>
                <a:ext cx="577057" cy="700309"/>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Oval 28"/>
              <p:cNvSpPr/>
              <p:nvPr/>
            </p:nvSpPr>
            <p:spPr>
              <a:xfrm flipH="1">
                <a:off x="1804740" y="2756895"/>
                <a:ext cx="529954" cy="5033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Regular Pentagon 30"/>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Regular Pentagon 31"/>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Regular Pentagon 32"/>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Diamond 33"/>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Diamond 34"/>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Diamond 35"/>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Diamond 36"/>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Diamond 37"/>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29337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3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1000" fill="hold"/>
                                        <p:tgtEl>
                                          <p:spTgt spid="15"/>
                                        </p:tgtEl>
                                        <p:attrNameLst>
                                          <p:attrName>ppt_w</p:attrName>
                                        </p:attrNameLst>
                                      </p:cBhvr>
                                      <p:tavLst>
                                        <p:tav tm="0">
                                          <p:val>
                                            <p:fltVal val="0"/>
                                          </p:val>
                                        </p:tav>
                                        <p:tav tm="100000">
                                          <p:val>
                                            <p:strVal val="#ppt_w"/>
                                          </p:val>
                                        </p:tav>
                                      </p:tavLst>
                                    </p:anim>
                                    <p:anim calcmode="lin" valueType="num">
                                      <p:cBhvr>
                                        <p:cTn id="10" dur="1000" fill="hold"/>
                                        <p:tgtEl>
                                          <p:spTgt spid="15"/>
                                        </p:tgtEl>
                                        <p:attrNameLst>
                                          <p:attrName>ppt_h</p:attrName>
                                        </p:attrNameLst>
                                      </p:cBhvr>
                                      <p:tavLst>
                                        <p:tav tm="0">
                                          <p:val>
                                            <p:fltVal val="0"/>
                                          </p:val>
                                        </p:tav>
                                        <p:tav tm="100000">
                                          <p:val>
                                            <p:strVal val="#ppt_h"/>
                                          </p:val>
                                        </p:tav>
                                      </p:tavLst>
                                    </p:anim>
                                    <p:anim calcmode="lin" valueType="num">
                                      <p:cBhvr>
                                        <p:cTn id="11" dur="1000" fill="hold"/>
                                        <p:tgtEl>
                                          <p:spTgt spid="15"/>
                                        </p:tgtEl>
                                        <p:attrNameLst>
                                          <p:attrName>style.rotation</p:attrName>
                                        </p:attrNameLst>
                                      </p:cBhvr>
                                      <p:tavLst>
                                        <p:tav tm="0">
                                          <p:val>
                                            <p:fltVal val="90"/>
                                          </p:val>
                                        </p:tav>
                                        <p:tav tm="100000">
                                          <p:val>
                                            <p:fltVal val="0"/>
                                          </p:val>
                                        </p:tav>
                                      </p:tavLst>
                                    </p:anim>
                                    <p:animEffect transition="in" filter="fade">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rPr>
              <a:t>Jephoshapat</a:t>
            </a:r>
            <a:endParaRPr lang="en-US" sz="6600" dirty="0">
              <a:solidFill>
                <a:schemeClr val="bg1"/>
              </a:solidFill>
              <a:latin typeface="Calibri" panose="020F0502020204030204" pitchFamily="34" charset="0"/>
            </a:endParaRPr>
          </a:p>
        </p:txBody>
      </p:sp>
      <p:sp>
        <p:nvSpPr>
          <p:cNvPr id="13" name="TextBox 12"/>
          <p:cNvSpPr txBox="1"/>
          <p:nvPr/>
        </p:nvSpPr>
        <p:spPr>
          <a:xfrm>
            <a:off x="209993" y="960688"/>
            <a:ext cx="9599708" cy="5586145"/>
          </a:xfrm>
          <a:prstGeom prst="rect">
            <a:avLst/>
          </a:prstGeom>
          <a:noFill/>
        </p:spPr>
        <p:txBody>
          <a:bodyPr wrap="square" rtlCol="0">
            <a:spAutoFit/>
          </a:bodyPr>
          <a:lstStyle/>
          <a:p>
            <a:pPr fontAlgn="base"/>
            <a:r>
              <a:rPr lang="en-US" sz="1700" dirty="0">
                <a:solidFill>
                  <a:schemeClr val="bg1"/>
                </a:solidFill>
                <a:latin typeface="Calibri" panose="020F0502020204030204" pitchFamily="34" charset="0"/>
              </a:rPr>
              <a:t>He was the son of Asa and </a:t>
            </a:r>
            <a:r>
              <a:rPr lang="en-US" sz="1700" dirty="0" err="1">
                <a:solidFill>
                  <a:schemeClr val="bg1"/>
                </a:solidFill>
                <a:latin typeface="Calibri" panose="020F0502020204030204" pitchFamily="34" charset="0"/>
              </a:rPr>
              <a:t>Azubah</a:t>
            </a:r>
            <a:r>
              <a:rPr lang="en-US" sz="1700" dirty="0">
                <a:solidFill>
                  <a:schemeClr val="bg1"/>
                </a:solidFill>
                <a:latin typeface="Calibri" panose="020F0502020204030204" pitchFamily="34" charset="0"/>
              </a:rPr>
              <a:t>, who ruled jointly with his father for 3 years before becoming king for Judah</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strengthened the military fortification and promoted further religious reform</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established instructional programs directed by the priesthood</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received tribute from the Philistines and Arabians as a guarantee of peace</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joined alliance with King Ahab of Israel against the Syrian</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His son, </a:t>
            </a:r>
            <a:r>
              <a:rPr lang="en-US" sz="1700" dirty="0" err="1">
                <a:solidFill>
                  <a:schemeClr val="bg1"/>
                </a:solidFill>
                <a:latin typeface="Calibri" panose="020F0502020204030204" pitchFamily="34" charset="0"/>
              </a:rPr>
              <a:t>Jehoram</a:t>
            </a:r>
            <a:r>
              <a:rPr lang="en-US" sz="1700" dirty="0">
                <a:solidFill>
                  <a:schemeClr val="bg1"/>
                </a:solidFill>
                <a:latin typeface="Calibri" panose="020F0502020204030204" pitchFamily="34" charset="0"/>
              </a:rPr>
              <a:t> married </a:t>
            </a:r>
            <a:r>
              <a:rPr lang="en-US" sz="1700" dirty="0" err="1">
                <a:solidFill>
                  <a:schemeClr val="bg1"/>
                </a:solidFill>
                <a:latin typeface="Calibri" panose="020F0502020204030204" pitchFamily="34" charset="0"/>
              </a:rPr>
              <a:t>Athaliah</a:t>
            </a:r>
            <a:r>
              <a:rPr lang="en-US" sz="1700" dirty="0">
                <a:solidFill>
                  <a:schemeClr val="bg1"/>
                </a:solidFill>
                <a:latin typeface="Calibri" panose="020F0502020204030204" pitchFamily="34" charset="0"/>
              </a:rPr>
              <a:t>, the daughter of Ahab and Jezebel in which </a:t>
            </a:r>
            <a:r>
              <a:rPr lang="en-US" sz="1700" dirty="0" err="1">
                <a:solidFill>
                  <a:schemeClr val="bg1"/>
                </a:solidFill>
                <a:latin typeface="Calibri" panose="020F0502020204030204" pitchFamily="34" charset="0"/>
              </a:rPr>
              <a:t>Athaliah</a:t>
            </a:r>
            <a:r>
              <a:rPr lang="en-US" sz="1700" dirty="0">
                <a:solidFill>
                  <a:schemeClr val="bg1"/>
                </a:solidFill>
                <a:latin typeface="Calibri" panose="020F0502020204030204" pitchFamily="34" charset="0"/>
              </a:rPr>
              <a:t> promoted idolatrous worship </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established a system of religious and civil courts</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miraculously withstood an attack from the Ammonites and their allies</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continued the alliance with Israel in an attempt to jointly establish ships for trade, but the venture failed</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reigned for 25 years </a:t>
            </a: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(3)</a:t>
            </a:r>
          </a:p>
        </p:txBody>
      </p:sp>
      <p:grpSp>
        <p:nvGrpSpPr>
          <p:cNvPr id="41" name="Group 40"/>
          <p:cNvGrpSpPr/>
          <p:nvPr/>
        </p:nvGrpSpPr>
        <p:grpSpPr>
          <a:xfrm>
            <a:off x="9734632" y="1601367"/>
            <a:ext cx="1844750" cy="2083394"/>
            <a:chOff x="5095095" y="1894013"/>
            <a:chExt cx="1366209" cy="1710387"/>
          </a:xfrm>
        </p:grpSpPr>
        <p:grpSp>
          <p:nvGrpSpPr>
            <p:cNvPr id="42" name="Group 41"/>
            <p:cNvGrpSpPr/>
            <p:nvPr/>
          </p:nvGrpSpPr>
          <p:grpSpPr>
            <a:xfrm>
              <a:off x="5095095" y="1894013"/>
              <a:ext cx="1366209" cy="1710387"/>
              <a:chOff x="6812404" y="4014427"/>
              <a:chExt cx="1532462" cy="1723166"/>
            </a:xfrm>
          </p:grpSpPr>
          <p:sp>
            <p:nvSpPr>
              <p:cNvPr id="62" name="Rectangle 6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latin typeface="Calibri" panose="020F0502020204030204" pitchFamily="34" charset="0"/>
                </a:endParaRPr>
              </a:p>
            </p:txBody>
          </p:sp>
          <p:sp>
            <p:nvSpPr>
              <p:cNvPr id="63" name="Frame 62"/>
              <p:cNvSpPr/>
              <p:nvPr/>
            </p:nvSpPr>
            <p:spPr>
              <a:xfrm>
                <a:off x="6812404" y="4014427"/>
                <a:ext cx="1532462" cy="1723166"/>
              </a:xfrm>
              <a:prstGeom prst="frame">
                <a:avLst>
                  <a:gd name="adj1" fmla="val 659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schemeClr val="tx1"/>
                  </a:solidFill>
                  <a:latin typeface="Calibri" panose="020F0502020204030204" pitchFamily="34" charset="0"/>
                </a:endParaRPr>
              </a:p>
            </p:txBody>
          </p:sp>
        </p:grpSp>
        <p:sp>
          <p:nvSpPr>
            <p:cNvPr id="43" name="Trapezoid 42"/>
            <p:cNvSpPr/>
            <p:nvPr/>
          </p:nvSpPr>
          <p:spPr>
            <a:xfrm flipH="1">
              <a:off x="5521680" y="3291803"/>
              <a:ext cx="536050" cy="205442"/>
            </a:xfrm>
            <a:prstGeom prst="trapezoid">
              <a:avLst>
                <a:gd name="adj" fmla="val 77128"/>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4" name="Cloud 43"/>
            <p:cNvSpPr/>
            <p:nvPr/>
          </p:nvSpPr>
          <p:spPr>
            <a:xfrm rot="671737">
              <a:off x="5212637" y="2543418"/>
              <a:ext cx="377871" cy="463584"/>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5" name="Cloud 44"/>
            <p:cNvSpPr/>
            <p:nvPr/>
          </p:nvSpPr>
          <p:spPr>
            <a:xfrm rot="20706537">
              <a:off x="5892504" y="2583606"/>
              <a:ext cx="431939" cy="421526"/>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6" name="Oval 45"/>
            <p:cNvSpPr/>
            <p:nvPr/>
          </p:nvSpPr>
          <p:spPr>
            <a:xfrm flipH="1">
              <a:off x="5413192" y="2380479"/>
              <a:ext cx="739995" cy="941983"/>
            </a:xfrm>
            <a:prstGeom prst="ellipse">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sp>
          <p:nvSpPr>
            <p:cNvPr id="47" name="Cloud 46"/>
            <p:cNvSpPr/>
            <p:nvPr/>
          </p:nvSpPr>
          <p:spPr>
            <a:xfrm rot="16200000">
              <a:off x="5589498" y="2095155"/>
              <a:ext cx="375407" cy="877659"/>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Calibri" panose="020F0502020204030204" pitchFamily="34" charset="0"/>
              </a:endParaRPr>
            </a:p>
          </p:txBody>
        </p:sp>
        <p:grpSp>
          <p:nvGrpSpPr>
            <p:cNvPr id="48" name="Group 47"/>
            <p:cNvGrpSpPr/>
            <p:nvPr/>
          </p:nvGrpSpPr>
          <p:grpSpPr>
            <a:xfrm>
              <a:off x="5280584" y="2096065"/>
              <a:ext cx="916344" cy="605597"/>
              <a:chOff x="3539000" y="2369309"/>
              <a:chExt cx="1718800" cy="1135927"/>
            </a:xfrm>
          </p:grpSpPr>
          <p:sp>
            <p:nvSpPr>
              <p:cNvPr id="49" name="Oval 48"/>
              <p:cNvSpPr/>
              <p:nvPr/>
            </p:nvSpPr>
            <p:spPr>
              <a:xfrm>
                <a:off x="4262734" y="2369309"/>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50" name="Group 49"/>
              <p:cNvGrpSpPr/>
              <p:nvPr/>
            </p:nvGrpSpPr>
            <p:grpSpPr>
              <a:xfrm>
                <a:off x="3539000" y="2521067"/>
                <a:ext cx="1718800" cy="984169"/>
                <a:chOff x="1239442" y="2684447"/>
                <a:chExt cx="1535084" cy="576949"/>
              </a:xfrm>
            </p:grpSpPr>
            <p:sp>
              <p:nvSpPr>
                <p:cNvPr id="60" name="Rounded Rectangle 59"/>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Diamond 60"/>
                <p:cNvSpPr/>
                <p:nvPr/>
              </p:nvSpPr>
              <p:spPr>
                <a:xfrm>
                  <a:off x="1982582" y="26844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1" name="Group 50"/>
              <p:cNvGrpSpPr/>
              <p:nvPr/>
            </p:nvGrpSpPr>
            <p:grpSpPr>
              <a:xfrm>
                <a:off x="3697716" y="2570791"/>
                <a:ext cx="329982" cy="444930"/>
                <a:chOff x="3697716" y="2570791"/>
                <a:chExt cx="329982" cy="444930"/>
              </a:xfrm>
            </p:grpSpPr>
            <p:sp>
              <p:nvSpPr>
                <p:cNvPr id="58" name="Oval 57"/>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Regular Pentagon 58"/>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52" name="Group 51"/>
              <p:cNvGrpSpPr/>
              <p:nvPr/>
            </p:nvGrpSpPr>
            <p:grpSpPr>
              <a:xfrm>
                <a:off x="4767609" y="2574639"/>
                <a:ext cx="329982" cy="444930"/>
                <a:chOff x="3697716" y="2570791"/>
                <a:chExt cx="329982" cy="444930"/>
              </a:xfrm>
            </p:grpSpPr>
            <p:sp>
              <p:nvSpPr>
                <p:cNvPr id="56" name="Oval 55"/>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Regular Pentagon 56"/>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3" name="Quad Arrow 52"/>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Quad Arrow 53"/>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Quad Arrow 54"/>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31960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1000" fill="hold"/>
                                        <p:tgtEl>
                                          <p:spTgt spid="41"/>
                                        </p:tgtEl>
                                        <p:attrNameLst>
                                          <p:attrName>ppt_w</p:attrName>
                                        </p:attrNameLst>
                                      </p:cBhvr>
                                      <p:tavLst>
                                        <p:tav tm="0">
                                          <p:val>
                                            <p:fltVal val="0"/>
                                          </p:val>
                                        </p:tav>
                                        <p:tav tm="100000">
                                          <p:val>
                                            <p:strVal val="#ppt_w"/>
                                          </p:val>
                                        </p:tav>
                                      </p:tavLst>
                                    </p:anim>
                                    <p:anim calcmode="lin" valueType="num">
                                      <p:cBhvr>
                                        <p:cTn id="12" dur="1000" fill="hold"/>
                                        <p:tgtEl>
                                          <p:spTgt spid="41"/>
                                        </p:tgtEl>
                                        <p:attrNameLst>
                                          <p:attrName>ppt_h</p:attrName>
                                        </p:attrNameLst>
                                      </p:cBhvr>
                                      <p:tavLst>
                                        <p:tav tm="0">
                                          <p:val>
                                            <p:fltVal val="0"/>
                                          </p:val>
                                        </p:tav>
                                        <p:tav tm="100000">
                                          <p:val>
                                            <p:strVal val="#ppt_h"/>
                                          </p:val>
                                        </p:tav>
                                      </p:tavLst>
                                    </p:anim>
                                    <p:anim calcmode="lin" valueType="num">
                                      <p:cBhvr>
                                        <p:cTn id="13" dur="1000" fill="hold"/>
                                        <p:tgtEl>
                                          <p:spTgt spid="41"/>
                                        </p:tgtEl>
                                        <p:attrNameLst>
                                          <p:attrName>style.rotation</p:attrName>
                                        </p:attrNameLst>
                                      </p:cBhvr>
                                      <p:tavLst>
                                        <p:tav tm="0">
                                          <p:val>
                                            <p:fltVal val="90"/>
                                          </p:val>
                                        </p:tav>
                                        <p:tav tm="100000">
                                          <p:val>
                                            <p:fltVal val="0"/>
                                          </p:val>
                                        </p:tav>
                                      </p:tavLst>
                                    </p:anim>
                                    <p:animEffect transition="in" filter="fade">
                                      <p:cBhvr>
                                        <p:cTn id="14" dur="1000"/>
                                        <p:tgtEl>
                                          <p:spTgt spid="4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a:t>
            </a:r>
          </a:p>
        </p:txBody>
      </p:sp>
      <p:sp>
        <p:nvSpPr>
          <p:cNvPr id="13" name="TextBox 12"/>
          <p:cNvSpPr txBox="1"/>
          <p:nvPr/>
        </p:nvSpPr>
        <p:spPr>
          <a:xfrm>
            <a:off x="209993" y="960688"/>
            <a:ext cx="9599708" cy="5078313"/>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Shaphat</a:t>
            </a:r>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name means </a:t>
            </a:r>
            <a:r>
              <a:rPr lang="en-US" i="1" dirty="0">
                <a:solidFill>
                  <a:schemeClr val="bg1"/>
                </a:solidFill>
                <a:latin typeface="Calibri" panose="020F0502020204030204" pitchFamily="34" charset="0"/>
              </a:rPr>
              <a:t>God of salvation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God shall save</a:t>
            </a:r>
          </a:p>
          <a:p>
            <a:pPr fontAlgn="base"/>
            <a:endParaRPr lang="en-US" i="1"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Elisha lived among the people in the cities while Elijah lived apart from the people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student and companion of Elijah for several years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a prophet  of the Northern kingdom of Israel</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calling came by divine command to Elijah at the same time the prophet was directed to anoint Jehu as king</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divided the waters of the Jordan River, and preformed mighty miracle, including raising the dead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ministry lasted more than half a century during the </a:t>
            </a:r>
            <a:r>
              <a:rPr lang="en-US" dirty="0" err="1">
                <a:solidFill>
                  <a:schemeClr val="bg1"/>
                </a:solidFill>
                <a:latin typeface="Calibri" panose="020F0502020204030204" pitchFamily="34" charset="0"/>
              </a:rPr>
              <a:t>righns</a:t>
            </a:r>
            <a:r>
              <a:rPr lang="en-US" dirty="0">
                <a:solidFill>
                  <a:schemeClr val="bg1"/>
                </a:solidFill>
                <a:latin typeface="Calibri" panose="020F0502020204030204" pitchFamily="34" charset="0"/>
              </a:rPr>
              <a:t> of </a:t>
            </a:r>
            <a:r>
              <a:rPr lang="en-US" dirty="0" err="1">
                <a:solidFill>
                  <a:schemeClr val="bg1"/>
                </a:solidFill>
                <a:latin typeface="Calibri" panose="020F0502020204030204" pitchFamily="34" charset="0"/>
              </a:rPr>
              <a:t>Jehoram</a:t>
            </a:r>
            <a:r>
              <a:rPr lang="en-US" dirty="0">
                <a:solidFill>
                  <a:schemeClr val="bg1"/>
                </a:solidFill>
                <a:latin typeface="Calibri" panose="020F0502020204030204" pitchFamily="34" charset="0"/>
              </a:rPr>
              <a:t>, Jehu, </a:t>
            </a:r>
            <a:r>
              <a:rPr lang="en-US" dirty="0" err="1">
                <a:solidFill>
                  <a:schemeClr val="bg1"/>
                </a:solidFill>
                <a:latin typeface="Calibri" panose="020F0502020204030204" pitchFamily="34" charset="0"/>
              </a:rPr>
              <a:t>Jehoahaz</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Joash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a:t>
            </a:r>
          </a:p>
        </p:txBody>
      </p:sp>
      <p:grpSp>
        <p:nvGrpSpPr>
          <p:cNvPr id="29" name="Group 28"/>
          <p:cNvGrpSpPr/>
          <p:nvPr/>
        </p:nvGrpSpPr>
        <p:grpSpPr>
          <a:xfrm>
            <a:off x="9985514" y="1751093"/>
            <a:ext cx="1602142" cy="3705077"/>
            <a:chOff x="1027520" y="1379901"/>
            <a:chExt cx="1602142" cy="3705077"/>
          </a:xfrm>
        </p:grpSpPr>
        <p:sp>
          <p:nvSpPr>
            <p:cNvPr id="30" name="Cloud 29"/>
            <p:cNvSpPr/>
            <p:nvPr/>
          </p:nvSpPr>
          <p:spPr>
            <a:xfrm rot="15233394">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Oval 32"/>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Trapezoid 34"/>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Trapezoid 35"/>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Trapezoid 36"/>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Trapezoid 37"/>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Oval 38"/>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rapezoid 39"/>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Oval 63"/>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Cloud 64"/>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6" name="Oval 65"/>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7" name="Group 66"/>
            <p:cNvGrpSpPr/>
            <p:nvPr/>
          </p:nvGrpSpPr>
          <p:grpSpPr>
            <a:xfrm>
              <a:off x="1827889" y="2873752"/>
              <a:ext cx="289672" cy="238079"/>
              <a:chOff x="2698645" y="3004177"/>
              <a:chExt cx="806555" cy="662901"/>
            </a:xfrm>
          </p:grpSpPr>
          <p:sp>
            <p:nvSpPr>
              <p:cNvPr id="68" name="Hexagon 67"/>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7-Point Star 68"/>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14322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Elijah and Elisha</a:t>
            </a:r>
          </a:p>
        </p:txBody>
      </p:sp>
      <p:sp>
        <p:nvSpPr>
          <p:cNvPr id="88" name="TextBox 87"/>
          <p:cNvSpPr txBox="1"/>
          <p:nvPr/>
        </p:nvSpPr>
        <p:spPr>
          <a:xfrm>
            <a:off x="3497678" y="1245305"/>
            <a:ext cx="5196643"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Elijah generally lived apart from the people and stresses law, judgment, and repentance.</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 Elisha lives among the people and emphasized grace, life, and hope</a:t>
            </a:r>
          </a:p>
        </p:txBody>
      </p:sp>
      <p:sp>
        <p:nvSpPr>
          <p:cNvPr id="2" name="Rectangle 1"/>
          <p:cNvSpPr/>
          <p:nvPr/>
        </p:nvSpPr>
        <p:spPr>
          <a:xfrm>
            <a:off x="575563" y="3400728"/>
            <a:ext cx="6096000" cy="1200329"/>
          </a:xfrm>
          <a:prstGeom prst="rect">
            <a:avLst/>
          </a:prstGeom>
        </p:spPr>
        <p:txBody>
          <a:bodyPr>
            <a:spAutoFit/>
          </a:bodyPr>
          <a:lstStyle/>
          <a:p>
            <a:pPr fontAlgn="base"/>
            <a:r>
              <a:rPr lang="en-US" sz="2400" dirty="0">
                <a:solidFill>
                  <a:schemeClr val="bg1"/>
                </a:solidFill>
                <a:latin typeface="Calibri" panose="020F0502020204030204" pitchFamily="34" charset="0"/>
              </a:rPr>
              <a:t>What did Elijah request of Elisha three times?</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What did Elisha say to Elijah three times?</a:t>
            </a:r>
          </a:p>
        </p:txBody>
      </p:sp>
      <p:sp>
        <p:nvSpPr>
          <p:cNvPr id="3" name="Rectangle 2"/>
          <p:cNvSpPr/>
          <p:nvPr/>
        </p:nvSpPr>
        <p:spPr>
          <a:xfrm>
            <a:off x="7038899" y="3432937"/>
            <a:ext cx="2441759" cy="369332"/>
          </a:xfrm>
          <a:prstGeom prst="rect">
            <a:avLst/>
          </a:prstGeom>
        </p:spPr>
        <p:txBody>
          <a:bodyPr wrap="none">
            <a:spAutoFit/>
          </a:bodyPr>
          <a:lstStyle/>
          <a:p>
            <a:r>
              <a:rPr lang="en-US" dirty="0">
                <a:solidFill>
                  <a:srgbClr val="FFFF00"/>
                </a:solidFill>
                <a:latin typeface="Palatino"/>
              </a:rPr>
              <a:t>Tarry here, I pray thee</a:t>
            </a:r>
            <a:endParaRPr lang="en-US" dirty="0">
              <a:solidFill>
                <a:srgbClr val="FFFF00"/>
              </a:solidFill>
              <a:latin typeface="Calibri" panose="020F0502020204030204" pitchFamily="34" charset="0"/>
            </a:endParaRPr>
          </a:p>
        </p:txBody>
      </p:sp>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42" y="1107996"/>
            <a:ext cx="3210900" cy="1605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0.gstatic.com/images?q=tbn:ANd9GcR0_Z4TFAWDStcrdg_5OBzdODB9yvPprMW4vJJ__2bapF39K4x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794557" y="1190852"/>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038898" y="4194089"/>
            <a:ext cx="4268879" cy="646331"/>
          </a:xfrm>
          <a:prstGeom prst="rect">
            <a:avLst/>
          </a:prstGeom>
        </p:spPr>
        <p:txBody>
          <a:bodyPr wrap="square">
            <a:spAutoFit/>
          </a:bodyPr>
          <a:lstStyle/>
          <a:p>
            <a:r>
              <a:rPr lang="en-US" i="1" dirty="0">
                <a:solidFill>
                  <a:srgbClr val="FFFF00"/>
                </a:solidFill>
                <a:latin typeface="Palatino"/>
              </a:rPr>
              <a:t>As</a:t>
            </a:r>
            <a:r>
              <a:rPr lang="en-US" dirty="0">
                <a:solidFill>
                  <a:srgbClr val="FFFF00"/>
                </a:solidFill>
                <a:latin typeface="Palatino"/>
              </a:rPr>
              <a:t> the </a:t>
            </a:r>
            <a:r>
              <a:rPr lang="en-US" cap="small" dirty="0">
                <a:solidFill>
                  <a:srgbClr val="FFFF00"/>
                </a:solidFill>
                <a:latin typeface="Palatino"/>
              </a:rPr>
              <a:t>Lord</a:t>
            </a:r>
            <a:r>
              <a:rPr lang="en-US" dirty="0">
                <a:solidFill>
                  <a:srgbClr val="FFFF00"/>
                </a:solidFill>
                <a:latin typeface="Palatino"/>
              </a:rPr>
              <a:t> </a:t>
            </a:r>
            <a:r>
              <a:rPr lang="en-US" dirty="0" err="1">
                <a:solidFill>
                  <a:srgbClr val="FFFF00"/>
                </a:solidFill>
                <a:latin typeface="Palatino"/>
              </a:rPr>
              <a:t>liveth</a:t>
            </a:r>
            <a:r>
              <a:rPr lang="en-US" dirty="0">
                <a:solidFill>
                  <a:srgbClr val="FFFF00"/>
                </a:solidFill>
                <a:latin typeface="Palatino"/>
              </a:rPr>
              <a:t>, and </a:t>
            </a:r>
            <a:r>
              <a:rPr lang="en-US" i="1" dirty="0">
                <a:solidFill>
                  <a:srgbClr val="FFFF00"/>
                </a:solidFill>
                <a:latin typeface="Palatino"/>
              </a:rPr>
              <a:t>as</a:t>
            </a:r>
            <a:r>
              <a:rPr lang="en-US" dirty="0">
                <a:solidFill>
                  <a:srgbClr val="FFFF00"/>
                </a:solidFill>
                <a:latin typeface="Palatino"/>
              </a:rPr>
              <a:t> thy soul </a:t>
            </a:r>
            <a:r>
              <a:rPr lang="en-US" dirty="0" err="1">
                <a:solidFill>
                  <a:srgbClr val="FFFF00"/>
                </a:solidFill>
                <a:latin typeface="Palatino"/>
              </a:rPr>
              <a:t>liveth</a:t>
            </a:r>
            <a:r>
              <a:rPr lang="en-US" dirty="0">
                <a:solidFill>
                  <a:srgbClr val="FFFF00"/>
                </a:solidFill>
                <a:latin typeface="Palatino"/>
              </a:rPr>
              <a:t>, I will not leave thee. </a:t>
            </a:r>
            <a:endParaRPr lang="en-US" dirty="0">
              <a:solidFill>
                <a:srgbClr val="FFFF00"/>
              </a:solidFill>
              <a:latin typeface="Calibri" panose="020F0502020204030204" pitchFamily="34" charset="0"/>
            </a:endParaRPr>
          </a:p>
        </p:txBody>
      </p:sp>
      <p:sp>
        <p:nvSpPr>
          <p:cNvPr id="7" name="Rectangle 6"/>
          <p:cNvSpPr/>
          <p:nvPr/>
        </p:nvSpPr>
        <p:spPr>
          <a:xfrm>
            <a:off x="3047999" y="5568030"/>
            <a:ext cx="6096000" cy="954107"/>
          </a:xfrm>
          <a:prstGeom prst="rect">
            <a:avLst/>
          </a:prstGeom>
        </p:spPr>
        <p:txBody>
          <a:bodyPr>
            <a:spAutoFit/>
          </a:bodyPr>
          <a:lstStyle/>
          <a:p>
            <a:pPr algn="ctr" fontAlgn="base"/>
            <a:r>
              <a:rPr lang="en-US" sz="2800" dirty="0">
                <a:solidFill>
                  <a:schemeClr val="bg1"/>
                </a:solidFill>
                <a:latin typeface="Calibri" panose="020F0502020204030204" pitchFamily="34" charset="0"/>
              </a:rPr>
              <a:t>What can Elisha’s responses teach us about following the prophet?</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2:1-6</a:t>
            </a:r>
          </a:p>
        </p:txBody>
      </p:sp>
    </p:spTree>
    <p:extLst>
      <p:ext uri="{BB962C8B-B14F-4D97-AF65-F5344CB8AC3E}">
        <p14:creationId xmlns:p14="http://schemas.microsoft.com/office/powerpoint/2010/main" val="9122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
                                            <p:txEl>
                                              <p:pRg st="0" end="0"/>
                                            </p:txEl>
                                          </p:spTgt>
                                        </p:tgtEl>
                                      </p:cBhvr>
                                    </p:animEffect>
                                    <p:set>
                                      <p:cBhvr>
                                        <p:cTn id="39" dur="1" fill="hold">
                                          <p:stCondLst>
                                            <p:cond delay="499"/>
                                          </p:stCondLst>
                                        </p:cTn>
                                        <p:tgtEl>
                                          <p:spTgt spid="2">
                                            <p:txEl>
                                              <p:pRg st="0" end="0"/>
                                            </p:txEl>
                                          </p:spTgt>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
                                            <p:txEl>
                                              <p:pRg st="2" end="2"/>
                                            </p:txEl>
                                          </p:spTgt>
                                        </p:tgtEl>
                                      </p:cBhvr>
                                    </p:animEffect>
                                    <p:set>
                                      <p:cBhvr>
                                        <p:cTn id="42"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 grpId="0" build="allAtOnce"/>
      <p:bldP spid="3" grpId="0"/>
      <p:bldP spid="3" grpId="1"/>
      <p:bldP spid="6" grpId="0"/>
      <p:bldP spid="6" grpId="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School of the Prophets</a:t>
            </a:r>
          </a:p>
        </p:txBody>
      </p:sp>
      <p:sp>
        <p:nvSpPr>
          <p:cNvPr id="88" name="TextBox 87"/>
          <p:cNvSpPr txBox="1"/>
          <p:nvPr/>
        </p:nvSpPr>
        <p:spPr>
          <a:xfrm>
            <a:off x="781638" y="1489749"/>
            <a:ext cx="4614227" cy="3970318"/>
          </a:xfrm>
          <a:prstGeom prst="rect">
            <a:avLst/>
          </a:prstGeom>
          <a:noFill/>
        </p:spPr>
        <p:txBody>
          <a:bodyPr wrap="square" rtlCol="0">
            <a:spAutoFit/>
          </a:bodyPr>
          <a:lstStyle/>
          <a:p>
            <a:r>
              <a:rPr lang="en-US" dirty="0">
                <a:solidFill>
                  <a:schemeClr val="bg1"/>
                </a:solidFill>
                <a:latin typeface="Calibri" panose="020F0502020204030204" pitchFamily="34" charset="0"/>
              </a:rPr>
              <a:t>The name given to bands of prophets or “sons of prophets” living together for instruction and worship under Samuel, Elijah, and Elisha.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Little is known about these schools, but they seem to have been important religious institutions in Israel and references to them are frequent.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Not all the “sons of the prophets” claimed to have a supernatural gift; they were simply trained religious teachers, while some inspired prophets had received no training in the schools.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2:1-6</a:t>
            </a:r>
          </a:p>
        </p:txBody>
      </p:sp>
      <p:pic>
        <p:nvPicPr>
          <p:cNvPr id="2052" name="Picture 4" descr="http://il9.picdn.net/shutterstock/videos/5196788/thu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606" y="2232036"/>
            <a:ext cx="5436928" cy="306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TotalTime>
  <Words>3117</Words>
  <Application>Microsoft Office PowerPoint</Application>
  <PresentationFormat>Widescreen</PresentationFormat>
  <Paragraphs>382</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arial</vt:lpstr>
      <vt:lpstr>Century Gothic</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2016-01-26T15:28:12Z</dcterms:created>
  <dcterms:modified xsi:type="dcterms:W3CDTF">2020-11-16T15:15:00Z</dcterms:modified>
</cp:coreProperties>
</file>