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58" r:id="rId16"/>
    <p:sldId id="259" r:id="rId17"/>
  </p:sldIdLst>
  <p:sldSz cx="12192000" cy="6858000"/>
  <p:notesSz cx="6858000" cy="9144000"/>
  <p:embeddedFontLst>
    <p:embeddedFont>
      <p:font typeface="Abadi" panose="020B0604020104020204" pitchFamily="34" charset="0"/>
      <p:regular r:id="rId18"/>
    </p:embeddedFont>
    <p:embeddedFont>
      <p:font typeface="Bahnschrift Condensed" panose="020B0502040204020203" pitchFamily="34" charset="0"/>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Palatino"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23AF-2B92-4159-8A3E-76A6506E39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71E2B7-FEDF-4EBE-9E6E-4A9DE8F0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619D63-A09F-4204-9366-F01D16053F57}"/>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5" name="Footer Placeholder 4">
            <a:extLst>
              <a:ext uri="{FF2B5EF4-FFF2-40B4-BE49-F238E27FC236}">
                <a16:creationId xmlns:a16="http://schemas.microsoft.com/office/drawing/2014/main" id="{04558371-F468-4DC3-B02F-52D569D05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3CA51-B0DE-4D33-B9FB-D60780AD8BCC}"/>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167378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EB33-4546-4114-90DD-EC86FF8F9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0F9B1-9F26-4528-BF83-69BFF32EE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42551-CA81-4159-B085-9F97E478E0AF}"/>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5" name="Footer Placeholder 4">
            <a:extLst>
              <a:ext uri="{FF2B5EF4-FFF2-40B4-BE49-F238E27FC236}">
                <a16:creationId xmlns:a16="http://schemas.microsoft.com/office/drawing/2014/main" id="{A1C3BDDB-C539-47A3-A715-B5D6FBBE4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D877B-BDA5-4DDF-9410-3E4116DF10AF}"/>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115059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7A2A4-E5E9-4719-AF41-4AB0D74D6C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7DF6A-58DC-4F2B-A89B-441BEFA6CD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DF6D-44BF-4D76-86AB-AC25603E2A69}"/>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5" name="Footer Placeholder 4">
            <a:extLst>
              <a:ext uri="{FF2B5EF4-FFF2-40B4-BE49-F238E27FC236}">
                <a16:creationId xmlns:a16="http://schemas.microsoft.com/office/drawing/2014/main" id="{1817B300-8EFE-422F-B28E-7362E4D13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4411F-9D9A-4930-A5E0-57E15AC8509C}"/>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407015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2C5C-F695-47B8-958C-68ACBA1BA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B1D33-A64C-4EAF-A460-B14E12926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EEBB1-5DE6-4810-837E-27325954B725}"/>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5" name="Footer Placeholder 4">
            <a:extLst>
              <a:ext uri="{FF2B5EF4-FFF2-40B4-BE49-F238E27FC236}">
                <a16:creationId xmlns:a16="http://schemas.microsoft.com/office/drawing/2014/main" id="{7511C15C-5A25-4C28-803D-E565BC6F7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29BB5-42F1-40D9-BA3D-7D2F914A6174}"/>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406282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5CBC-A5C8-42C3-81E0-C45A1FA2ED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1A12E0-B70D-4967-B521-2FCFE5D00D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E64AA-2453-4AE0-B95F-F5E3C1BB952C}"/>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5" name="Footer Placeholder 4">
            <a:extLst>
              <a:ext uri="{FF2B5EF4-FFF2-40B4-BE49-F238E27FC236}">
                <a16:creationId xmlns:a16="http://schemas.microsoft.com/office/drawing/2014/main" id="{2914F058-88B4-4D69-A49F-7C7A11F56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720EA-0000-436E-B1BF-0C3A65FEC41F}"/>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399581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1D7C-A099-42C1-BFBC-268BA018B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405A6-7B50-4A16-9D4D-C90ADA89DD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FC497-55DF-4E48-A520-25E5013B54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2C5F4-D571-4300-B6F6-98C0898277EF}"/>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6" name="Footer Placeholder 5">
            <a:extLst>
              <a:ext uri="{FF2B5EF4-FFF2-40B4-BE49-F238E27FC236}">
                <a16:creationId xmlns:a16="http://schemas.microsoft.com/office/drawing/2014/main" id="{12D768FA-8A6E-4D65-990F-8976F4A1D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0EF2B-F8CC-4231-B6EF-93248C044031}"/>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41234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5AE-5D91-489F-A93B-63BEAF48A1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869E44-E0A9-4053-BFD5-55A58B9B5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D742E-560D-48ED-A5A6-77AF70E3C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5B7474-E7EC-4A00-B572-668CA81E3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F8D2CE-744B-4771-84C2-382DABC7E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BE3723-63B1-4F4C-AF51-A9328821EC04}"/>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8" name="Footer Placeholder 7">
            <a:extLst>
              <a:ext uri="{FF2B5EF4-FFF2-40B4-BE49-F238E27FC236}">
                <a16:creationId xmlns:a16="http://schemas.microsoft.com/office/drawing/2014/main" id="{8BDC12FD-C824-46E6-B1D5-43B1A6A1EA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967A97-31A5-4817-B706-BFDCE90FCA4F}"/>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146901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4BC4-7E84-4010-9948-A9942FB0F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5351FA-4DE4-40EE-86B3-3083FB83FE79}"/>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4" name="Footer Placeholder 3">
            <a:extLst>
              <a:ext uri="{FF2B5EF4-FFF2-40B4-BE49-F238E27FC236}">
                <a16:creationId xmlns:a16="http://schemas.microsoft.com/office/drawing/2014/main" id="{1C4C0BC5-9591-46F3-AF12-5E21B4C48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36D31-AEE2-4243-942D-B1EE985D61FE}"/>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7092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F63D0-E97D-4811-8E01-329607E4AF04}"/>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3" name="Footer Placeholder 2">
            <a:extLst>
              <a:ext uri="{FF2B5EF4-FFF2-40B4-BE49-F238E27FC236}">
                <a16:creationId xmlns:a16="http://schemas.microsoft.com/office/drawing/2014/main" id="{FA25A823-02C1-4ED1-8169-9132E899E0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8822A2-B0E5-4949-9DFF-0D205634BB63}"/>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332045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DD06-2414-4F2E-8CEF-582A5DB2F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A2EABE-B55B-4C62-9E3B-A5683A38C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331C17-8C46-4069-A6FF-026538827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AAE30-AE5A-475D-BF50-19BE5C25BA97}"/>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6" name="Footer Placeholder 5">
            <a:extLst>
              <a:ext uri="{FF2B5EF4-FFF2-40B4-BE49-F238E27FC236}">
                <a16:creationId xmlns:a16="http://schemas.microsoft.com/office/drawing/2014/main" id="{40989538-15BF-4214-943E-E22C8F052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FFF3A-0FF6-4BFB-9055-8835AE43754A}"/>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410722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3B5C-7D42-4B87-A066-B84442D99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BE3D29-CDCC-4A5E-97FB-47B7E40FC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C0296C-F9C4-44FA-991E-9CE912F9F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7B586-7F15-4291-9F69-3CB575D472AD}"/>
              </a:ext>
            </a:extLst>
          </p:cNvPr>
          <p:cNvSpPr>
            <a:spLocks noGrp="1"/>
          </p:cNvSpPr>
          <p:nvPr>
            <p:ph type="dt" sz="half" idx="10"/>
          </p:nvPr>
        </p:nvSpPr>
        <p:spPr/>
        <p:txBody>
          <a:bodyPr/>
          <a:lstStyle/>
          <a:p>
            <a:fld id="{A09C2490-6880-47BC-B2EA-B9068FC980EF}" type="datetimeFigureOut">
              <a:rPr lang="en-US" smtClean="0"/>
              <a:t>11/16/2020</a:t>
            </a:fld>
            <a:endParaRPr lang="en-US"/>
          </a:p>
        </p:txBody>
      </p:sp>
      <p:sp>
        <p:nvSpPr>
          <p:cNvPr id="6" name="Footer Placeholder 5">
            <a:extLst>
              <a:ext uri="{FF2B5EF4-FFF2-40B4-BE49-F238E27FC236}">
                <a16:creationId xmlns:a16="http://schemas.microsoft.com/office/drawing/2014/main" id="{842CCC30-8DE0-47A8-B58F-2AD697C14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592E6-071F-4C46-B468-53EBB2685969}"/>
              </a:ext>
            </a:extLst>
          </p:cNvPr>
          <p:cNvSpPr>
            <a:spLocks noGrp="1"/>
          </p:cNvSpPr>
          <p:nvPr>
            <p:ph type="sldNum" sz="quarter" idx="12"/>
          </p:nvPr>
        </p:nvSpPr>
        <p:spPr/>
        <p:txBody>
          <a:bodyPr/>
          <a:lstStyle/>
          <a:p>
            <a:fld id="{0F422FB2-56F5-4EFC-809F-E7D9BB9BE128}" type="slidenum">
              <a:rPr lang="en-US" smtClean="0"/>
              <a:t>‹#›</a:t>
            </a:fld>
            <a:endParaRPr lang="en-US"/>
          </a:p>
        </p:txBody>
      </p:sp>
    </p:spTree>
    <p:extLst>
      <p:ext uri="{BB962C8B-B14F-4D97-AF65-F5344CB8AC3E}">
        <p14:creationId xmlns:p14="http://schemas.microsoft.com/office/powerpoint/2010/main" val="410046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50A376-E07C-4540-A418-7ED9C3FBC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5C4FB5-C86C-42EB-AD95-E1926E723E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00DA6-65B6-452B-8D59-BC77F52CA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C2490-6880-47BC-B2EA-B9068FC980EF}" type="datetimeFigureOut">
              <a:rPr lang="en-US" smtClean="0"/>
              <a:t>11/16/2020</a:t>
            </a:fld>
            <a:endParaRPr lang="en-US"/>
          </a:p>
        </p:txBody>
      </p:sp>
      <p:sp>
        <p:nvSpPr>
          <p:cNvPr id="5" name="Footer Placeholder 4">
            <a:extLst>
              <a:ext uri="{FF2B5EF4-FFF2-40B4-BE49-F238E27FC236}">
                <a16:creationId xmlns:a16="http://schemas.microsoft.com/office/drawing/2014/main" id="{BC392157-2304-486B-885D-87A90E14E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432505-B6D2-4CF6-BB3C-6AE5A7B9F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22FB2-56F5-4EFC-809F-E7D9BB9BE128}" type="slidenum">
              <a:rPr lang="en-US" smtClean="0"/>
              <a:t>‹#›</a:t>
            </a:fld>
            <a:endParaRPr lang="en-US"/>
          </a:p>
        </p:txBody>
      </p:sp>
    </p:spTree>
    <p:extLst>
      <p:ext uri="{BB962C8B-B14F-4D97-AF65-F5344CB8AC3E}">
        <p14:creationId xmlns:p14="http://schemas.microsoft.com/office/powerpoint/2010/main" val="68593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urchofjesuschrist.org/study/scriptures/bofm/moro/4.3?lang=eng#p3" TargetMode="External"/><Relationship Id="rId2" Type="http://schemas.openxmlformats.org/officeDocument/2006/relationships/hyperlink" Target="https://www.churchofjesuschrist.org/study/scriptures/dc-testament/dc/20.77?lang=eng#p77" TargetMode="External"/><Relationship Id="rId1" Type="http://schemas.openxmlformats.org/officeDocument/2006/relationships/slideLayout" Target="../slideLayouts/slideLayout7.xml"/><Relationship Id="rId4" Type="http://schemas.openxmlformats.org/officeDocument/2006/relationships/hyperlink" Target="https://www.churchofjesuschrist.org/study/scriptures/bofm/mosiah/18.8-10?lang=eng#p8"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churchofjesuschrist.org/study/new-era/2012/01/keeping-covenants-a-message-for-those-who-will-serve-a-mission?lang=eng&amp;para=p5#p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2CFAB4-A371-4C39-B8A7-6DEE23F42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645D5F8-3CBA-4830-9DCB-E74A2CD9EAB3}"/>
              </a:ext>
            </a:extLst>
          </p:cNvPr>
          <p:cNvSpPr txBox="1"/>
          <p:nvPr/>
        </p:nvSpPr>
        <p:spPr>
          <a:xfrm>
            <a:off x="2588301" y="1738859"/>
            <a:ext cx="7015397" cy="1938992"/>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Ordinances and Covenants</a:t>
            </a:r>
          </a:p>
          <a:p>
            <a:pPr algn="ctr"/>
            <a:r>
              <a:rPr lang="en-US" sz="6000" dirty="0">
                <a:solidFill>
                  <a:schemeClr val="bg1"/>
                </a:solidFill>
                <a:latin typeface="Bahnschrift Condensed" panose="020B0502040204020203" pitchFamily="34" charset="0"/>
              </a:rPr>
              <a:t>Part 1</a:t>
            </a:r>
          </a:p>
        </p:txBody>
      </p:sp>
      <p:sp>
        <p:nvSpPr>
          <p:cNvPr id="9" name="TextBox 8">
            <a:extLst>
              <a:ext uri="{FF2B5EF4-FFF2-40B4-BE49-F238E27FC236}">
                <a16:creationId xmlns:a16="http://schemas.microsoft.com/office/drawing/2014/main" id="{B7BBB3B8-FD6E-407A-9FB9-7F1B3C16BB3A}"/>
              </a:ext>
            </a:extLst>
          </p:cNvPr>
          <p:cNvSpPr txBox="1"/>
          <p:nvPr/>
        </p:nvSpPr>
        <p:spPr>
          <a:xfrm>
            <a:off x="119922" y="14990"/>
            <a:ext cx="1768839" cy="369332"/>
          </a:xfrm>
          <a:prstGeom prst="rect">
            <a:avLst/>
          </a:prstGeom>
          <a:noFill/>
        </p:spPr>
        <p:txBody>
          <a:bodyPr wrap="square" rtlCol="0">
            <a:spAutoFit/>
          </a:bodyPr>
          <a:lstStyle/>
          <a:p>
            <a:r>
              <a:rPr lang="en-US" dirty="0">
                <a:solidFill>
                  <a:schemeClr val="bg1"/>
                </a:solidFill>
              </a:rPr>
              <a:t>Lesson 103</a:t>
            </a:r>
          </a:p>
        </p:txBody>
      </p:sp>
    </p:spTree>
    <p:extLst>
      <p:ext uri="{BB962C8B-B14F-4D97-AF65-F5344CB8AC3E}">
        <p14:creationId xmlns:p14="http://schemas.microsoft.com/office/powerpoint/2010/main" val="93223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AAAAC8-F7F2-4FAE-B009-BAAA2498523D}"/>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97C1AED-5504-4B8A-9959-D77C6684F36C}"/>
              </a:ext>
            </a:extLst>
          </p:cNvPr>
          <p:cNvSpPr/>
          <p:nvPr/>
        </p:nvSpPr>
        <p:spPr>
          <a:xfrm>
            <a:off x="7565036" y="412072"/>
            <a:ext cx="4557009" cy="6109365"/>
          </a:xfrm>
          <a:prstGeom prst="rect">
            <a:avLst/>
          </a:prstGeom>
        </p:spPr>
        <p:txBody>
          <a:bodyPr wrap="square">
            <a:spAutoFit/>
          </a:bodyPr>
          <a:lstStyle/>
          <a:p>
            <a:pPr fontAlgn="base"/>
            <a:r>
              <a:rPr lang="en-US" sz="1700" b="0" i="0" dirty="0">
                <a:solidFill>
                  <a:srgbClr val="FFFF00"/>
                </a:solidFill>
                <a:effectLst/>
              </a:rPr>
              <a:t>And it came to pass that he said unto them: Behold, here are the waters of Mormon (for thus were they called) and now, as ye are </a:t>
            </a:r>
            <a:r>
              <a:rPr lang="en-US" sz="1700" dirty="0">
                <a:solidFill>
                  <a:srgbClr val="FFFF00"/>
                </a:solidFill>
              </a:rPr>
              <a:t>desirous</a:t>
            </a:r>
            <a:r>
              <a:rPr lang="en-US" sz="1700" b="0" i="0" dirty="0">
                <a:solidFill>
                  <a:srgbClr val="FFFF00"/>
                </a:solidFill>
                <a:effectLst/>
              </a:rPr>
              <a:t> to come into the </a:t>
            </a:r>
            <a:r>
              <a:rPr lang="en-US" sz="1700" dirty="0">
                <a:solidFill>
                  <a:srgbClr val="FFFF00"/>
                </a:solidFill>
              </a:rPr>
              <a:t>fold</a:t>
            </a:r>
            <a:r>
              <a:rPr lang="en-US" sz="1700" b="0" i="0" dirty="0">
                <a:solidFill>
                  <a:srgbClr val="FFFF00"/>
                </a:solidFill>
                <a:effectLst/>
              </a:rPr>
              <a:t> of God, and to be called his people, and are willing to bear one another’s burdens, that they may be light;</a:t>
            </a:r>
          </a:p>
          <a:p>
            <a:pPr fontAlgn="base"/>
            <a:endParaRPr lang="en-US" sz="1700" b="1" dirty="0">
              <a:solidFill>
                <a:srgbClr val="FFFF00"/>
              </a:solidFill>
            </a:endParaRPr>
          </a:p>
          <a:p>
            <a:pPr fontAlgn="base"/>
            <a:r>
              <a:rPr lang="en-US" sz="1700" b="0" i="0" dirty="0">
                <a:solidFill>
                  <a:srgbClr val="FFFF00"/>
                </a:solidFill>
                <a:effectLst/>
              </a:rPr>
              <a:t>Yea, and are </a:t>
            </a:r>
            <a:r>
              <a:rPr lang="en-US" sz="1700" dirty="0">
                <a:solidFill>
                  <a:srgbClr val="FFFF00"/>
                </a:solidFill>
              </a:rPr>
              <a:t>willing</a:t>
            </a:r>
            <a:r>
              <a:rPr lang="en-US" sz="1700" b="0" i="0" dirty="0">
                <a:solidFill>
                  <a:srgbClr val="FFFF00"/>
                </a:solidFill>
                <a:effectLst/>
              </a:rPr>
              <a:t> to mourn with those that </a:t>
            </a:r>
            <a:r>
              <a:rPr lang="en-US" sz="1700" dirty="0">
                <a:solidFill>
                  <a:srgbClr val="FFFF00"/>
                </a:solidFill>
              </a:rPr>
              <a:t>mourn</a:t>
            </a:r>
            <a:r>
              <a:rPr lang="en-US" sz="1700" b="0" i="0" dirty="0">
                <a:solidFill>
                  <a:srgbClr val="FFFF00"/>
                </a:solidFill>
                <a:effectLst/>
              </a:rPr>
              <a:t>; yea, and comfort those that stand in need of comfort, and to stand as </a:t>
            </a:r>
            <a:r>
              <a:rPr lang="en-US" sz="1700" dirty="0">
                <a:solidFill>
                  <a:srgbClr val="FFFF00"/>
                </a:solidFill>
              </a:rPr>
              <a:t>witnesses</a:t>
            </a:r>
            <a:r>
              <a:rPr lang="en-US" sz="1700" b="0" i="0" dirty="0">
                <a:solidFill>
                  <a:srgbClr val="FFFF00"/>
                </a:solidFill>
                <a:effectLst/>
              </a:rPr>
              <a:t> of God at all times and in all things, and in all places that ye may be in, even until death, that ye may be redeemed of God, and be numbered with those of the </a:t>
            </a:r>
            <a:r>
              <a:rPr lang="en-US" sz="1700" dirty="0">
                <a:solidFill>
                  <a:srgbClr val="FFFF00"/>
                </a:solidFill>
              </a:rPr>
              <a:t>first resurrection</a:t>
            </a:r>
            <a:r>
              <a:rPr lang="en-US" sz="1700" b="0" i="0" dirty="0">
                <a:solidFill>
                  <a:srgbClr val="FFFF00"/>
                </a:solidFill>
                <a:effectLst/>
              </a:rPr>
              <a:t>, that ye may have eternal life—</a:t>
            </a:r>
          </a:p>
          <a:p>
            <a:pPr fontAlgn="base"/>
            <a:endParaRPr lang="en-US" sz="1700" b="1" dirty="0">
              <a:solidFill>
                <a:srgbClr val="FFFF00"/>
              </a:solidFill>
            </a:endParaRPr>
          </a:p>
          <a:p>
            <a:pPr fontAlgn="base"/>
            <a:r>
              <a:rPr lang="en-US" sz="1700" b="0" i="0" dirty="0">
                <a:solidFill>
                  <a:srgbClr val="FFFF00"/>
                </a:solidFill>
                <a:effectLst/>
              </a:rPr>
              <a:t>Now I say unto you, if this be the desire of your hearts, what have you against being </a:t>
            </a:r>
            <a:r>
              <a:rPr lang="en-US" sz="1700" dirty="0">
                <a:solidFill>
                  <a:srgbClr val="FFFF00"/>
                </a:solidFill>
              </a:rPr>
              <a:t>baptized</a:t>
            </a:r>
            <a:r>
              <a:rPr lang="en-US" sz="1700" b="0" i="0" dirty="0">
                <a:solidFill>
                  <a:srgbClr val="FFFF00"/>
                </a:solidFill>
                <a:effectLst/>
              </a:rPr>
              <a:t> in the </a:t>
            </a:r>
            <a:r>
              <a:rPr lang="en-US" sz="1700" dirty="0">
                <a:solidFill>
                  <a:srgbClr val="FFFF00"/>
                </a:solidFill>
              </a:rPr>
              <a:t>name</a:t>
            </a:r>
            <a:r>
              <a:rPr lang="en-US" sz="1700" b="0" i="0" dirty="0">
                <a:solidFill>
                  <a:srgbClr val="FFFF00"/>
                </a:solidFill>
                <a:effectLst/>
              </a:rPr>
              <a:t> of the Lord, as a witness before him that ye have entered into a </a:t>
            </a:r>
            <a:r>
              <a:rPr lang="en-US" sz="1700" dirty="0">
                <a:solidFill>
                  <a:srgbClr val="FFFF00"/>
                </a:solidFill>
              </a:rPr>
              <a:t>covenant</a:t>
            </a:r>
            <a:r>
              <a:rPr lang="en-US" sz="1700" b="0" i="0" dirty="0">
                <a:solidFill>
                  <a:srgbClr val="FFFF00"/>
                </a:solidFill>
                <a:effectLst/>
              </a:rPr>
              <a:t> with him, that ye will serve him and keep his commandments, that he may pour out his Spirit more abundantly upon you? Mosiah 18:8-10</a:t>
            </a:r>
          </a:p>
        </p:txBody>
      </p:sp>
      <p:pic>
        <p:nvPicPr>
          <p:cNvPr id="4" name="Picture 3">
            <a:extLst>
              <a:ext uri="{FF2B5EF4-FFF2-40B4-BE49-F238E27FC236}">
                <a16:creationId xmlns:a16="http://schemas.microsoft.com/office/drawing/2014/main" id="{E249625D-B3A5-409C-ABDD-56943682D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5" y="671664"/>
            <a:ext cx="7495081" cy="5514671"/>
          </a:xfrm>
          <a:prstGeom prst="rect">
            <a:avLst/>
          </a:prstGeom>
        </p:spPr>
      </p:pic>
    </p:spTree>
    <p:extLst>
      <p:ext uri="{BB962C8B-B14F-4D97-AF65-F5344CB8AC3E}">
        <p14:creationId xmlns:p14="http://schemas.microsoft.com/office/powerpoint/2010/main" val="218140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Further Covenants</a:t>
            </a:r>
          </a:p>
        </p:txBody>
      </p:sp>
      <p:sp>
        <p:nvSpPr>
          <p:cNvPr id="3" name="Rectangle 2">
            <a:extLst>
              <a:ext uri="{FF2B5EF4-FFF2-40B4-BE49-F238E27FC236}">
                <a16:creationId xmlns:a16="http://schemas.microsoft.com/office/drawing/2014/main" id="{82CC7936-0FBA-4036-9C8C-F31F7E47AAF1}"/>
              </a:ext>
            </a:extLst>
          </p:cNvPr>
          <p:cNvSpPr/>
          <p:nvPr/>
        </p:nvSpPr>
        <p:spPr>
          <a:xfrm>
            <a:off x="395084" y="1311322"/>
            <a:ext cx="4487917" cy="1569660"/>
          </a:xfrm>
          <a:prstGeom prst="rect">
            <a:avLst/>
          </a:prstGeom>
        </p:spPr>
        <p:txBody>
          <a:bodyPr wrap="square">
            <a:spAutoFit/>
          </a:bodyPr>
          <a:lstStyle/>
          <a:p>
            <a:r>
              <a:rPr lang="en-US" sz="2400" dirty="0">
                <a:solidFill>
                  <a:schemeClr val="bg1"/>
                </a:solidFill>
              </a:rPr>
              <a:t>We make further covenants as we receive the saving ordinances of the endowment and the marriage sealing in the temple. </a:t>
            </a:r>
          </a:p>
        </p:txBody>
      </p:sp>
      <p:sp>
        <p:nvSpPr>
          <p:cNvPr id="2" name="Rectangle 1">
            <a:extLst>
              <a:ext uri="{FF2B5EF4-FFF2-40B4-BE49-F238E27FC236}">
                <a16:creationId xmlns:a16="http://schemas.microsoft.com/office/drawing/2014/main" id="{E18A3B42-8472-4288-9223-3D4781B638CD}"/>
              </a:ext>
            </a:extLst>
          </p:cNvPr>
          <p:cNvSpPr/>
          <p:nvPr/>
        </p:nvSpPr>
        <p:spPr>
          <a:xfrm>
            <a:off x="6850504" y="4251067"/>
            <a:ext cx="4601981" cy="1569660"/>
          </a:xfrm>
          <a:prstGeom prst="rect">
            <a:avLst/>
          </a:prstGeom>
        </p:spPr>
        <p:txBody>
          <a:bodyPr wrap="square">
            <a:spAutoFit/>
          </a:bodyPr>
          <a:lstStyle/>
          <a:p>
            <a:r>
              <a:rPr lang="en-US" sz="2400" b="0" i="0" dirty="0">
                <a:solidFill>
                  <a:schemeClr val="bg1"/>
                </a:solidFill>
                <a:effectLst/>
              </a:rPr>
              <a:t>We prepare to participate in ordinances and make covenants in the temple by living the standards of worthiness the Lord has set </a:t>
            </a:r>
            <a:endParaRPr lang="en-US" sz="2400" dirty="0">
              <a:solidFill>
                <a:schemeClr val="bg1"/>
              </a:solidFill>
            </a:endParaRPr>
          </a:p>
        </p:txBody>
      </p:sp>
      <p:pic>
        <p:nvPicPr>
          <p:cNvPr id="7" name="Picture 6">
            <a:extLst>
              <a:ext uri="{FF2B5EF4-FFF2-40B4-BE49-F238E27FC236}">
                <a16:creationId xmlns:a16="http://schemas.microsoft.com/office/drawing/2014/main" id="{690BBBC9-271A-4D40-B0EC-23DA95F82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502" y="3176641"/>
            <a:ext cx="5057561" cy="3359070"/>
          </a:xfrm>
          <a:prstGeom prst="rect">
            <a:avLst/>
          </a:prstGeom>
        </p:spPr>
      </p:pic>
    </p:spTree>
    <p:extLst>
      <p:ext uri="{BB962C8B-B14F-4D97-AF65-F5344CB8AC3E}">
        <p14:creationId xmlns:p14="http://schemas.microsoft.com/office/powerpoint/2010/main" val="342594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Worthy</a:t>
            </a:r>
          </a:p>
        </p:txBody>
      </p:sp>
      <p:sp>
        <p:nvSpPr>
          <p:cNvPr id="3" name="Rectangle 2">
            <a:extLst>
              <a:ext uri="{FF2B5EF4-FFF2-40B4-BE49-F238E27FC236}">
                <a16:creationId xmlns:a16="http://schemas.microsoft.com/office/drawing/2014/main" id="{82CC7936-0FBA-4036-9C8C-F31F7E47AAF1}"/>
              </a:ext>
            </a:extLst>
          </p:cNvPr>
          <p:cNvSpPr/>
          <p:nvPr/>
        </p:nvSpPr>
        <p:spPr>
          <a:xfrm>
            <a:off x="395084" y="1311322"/>
            <a:ext cx="4487917" cy="3108543"/>
          </a:xfrm>
          <a:prstGeom prst="rect">
            <a:avLst/>
          </a:prstGeom>
        </p:spPr>
        <p:txBody>
          <a:bodyPr wrap="square">
            <a:spAutoFit/>
          </a:bodyPr>
          <a:lstStyle/>
          <a:p>
            <a:r>
              <a:rPr lang="en-US" sz="2800" dirty="0">
                <a:solidFill>
                  <a:schemeClr val="bg1"/>
                </a:solidFill>
              </a:rPr>
              <a:t>It is vital that we are worthy to enter the temple because the temple is literally the house of the Lord. </a:t>
            </a:r>
          </a:p>
          <a:p>
            <a:endParaRPr lang="en-US" sz="2800" dirty="0">
              <a:solidFill>
                <a:schemeClr val="bg1"/>
              </a:solidFill>
            </a:endParaRPr>
          </a:p>
          <a:p>
            <a:r>
              <a:rPr lang="en-US" sz="2800" dirty="0">
                <a:solidFill>
                  <a:schemeClr val="bg1"/>
                </a:solidFill>
              </a:rPr>
              <a:t>It is the most holy of any place of worship on earth.</a:t>
            </a:r>
          </a:p>
        </p:txBody>
      </p:sp>
      <p:sp>
        <p:nvSpPr>
          <p:cNvPr id="5" name="Rectangle 4">
            <a:extLst>
              <a:ext uri="{FF2B5EF4-FFF2-40B4-BE49-F238E27FC236}">
                <a16:creationId xmlns:a16="http://schemas.microsoft.com/office/drawing/2014/main" id="{0000EA71-6BB3-4851-9BAD-6A6F9FCE81C0}"/>
              </a:ext>
            </a:extLst>
          </p:cNvPr>
          <p:cNvSpPr/>
          <p:nvPr/>
        </p:nvSpPr>
        <p:spPr>
          <a:xfrm>
            <a:off x="5151620" y="5205336"/>
            <a:ext cx="6096000" cy="1200329"/>
          </a:xfrm>
          <a:prstGeom prst="rect">
            <a:avLst/>
          </a:prstGeom>
        </p:spPr>
        <p:txBody>
          <a:bodyPr>
            <a:spAutoFit/>
          </a:bodyPr>
          <a:lstStyle/>
          <a:p>
            <a:r>
              <a:rPr lang="en-US" sz="2400" b="0" i="0" dirty="0">
                <a:solidFill>
                  <a:schemeClr val="bg1"/>
                </a:solidFill>
                <a:effectLst/>
              </a:rPr>
              <a:t>“When we talk about covenant keeping, we are talking about the heart and soul of our purpose in mortality” (1).</a:t>
            </a:r>
            <a:endParaRPr lang="en-US" sz="2400" dirty="0">
              <a:solidFill>
                <a:schemeClr val="bg1"/>
              </a:solidFill>
            </a:endParaRPr>
          </a:p>
        </p:txBody>
      </p:sp>
      <p:pic>
        <p:nvPicPr>
          <p:cNvPr id="8" name="Picture 7">
            <a:extLst>
              <a:ext uri="{FF2B5EF4-FFF2-40B4-BE49-F238E27FC236}">
                <a16:creationId xmlns:a16="http://schemas.microsoft.com/office/drawing/2014/main" id="{707EF2B3-6F48-46E5-87D4-3D7AAF9E6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085" y="1784519"/>
            <a:ext cx="5641298" cy="3173230"/>
          </a:xfrm>
          <a:prstGeom prst="rect">
            <a:avLst/>
          </a:prstGeom>
        </p:spPr>
      </p:pic>
      <p:pic>
        <p:nvPicPr>
          <p:cNvPr id="10" name="Picture 9">
            <a:extLst>
              <a:ext uri="{FF2B5EF4-FFF2-40B4-BE49-F238E27FC236}">
                <a16:creationId xmlns:a16="http://schemas.microsoft.com/office/drawing/2014/main" id="{AA13F0F7-AC73-4FA4-9641-045F8414F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617" y="4715524"/>
            <a:ext cx="1422944" cy="1777358"/>
          </a:xfrm>
          <a:prstGeom prst="rect">
            <a:avLst/>
          </a:prstGeom>
        </p:spPr>
      </p:pic>
    </p:spTree>
    <p:extLst>
      <p:ext uri="{BB962C8B-B14F-4D97-AF65-F5344CB8AC3E}">
        <p14:creationId xmlns:p14="http://schemas.microsoft.com/office/powerpoint/2010/main" val="16597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76F32E-E55D-42D3-AE04-6CE0D4CA2281}"/>
              </a:ext>
            </a:extLst>
          </p:cNvPr>
          <p:cNvSpPr/>
          <p:nvPr/>
        </p:nvSpPr>
        <p:spPr>
          <a:xfrm>
            <a:off x="3048000" y="1678181"/>
            <a:ext cx="6096000" cy="2554545"/>
          </a:xfrm>
          <a:prstGeom prst="rect">
            <a:avLst/>
          </a:prstGeom>
        </p:spPr>
        <p:txBody>
          <a:bodyPr>
            <a:spAutoFit/>
          </a:bodyPr>
          <a:lstStyle/>
          <a:p>
            <a:pPr algn="ctr"/>
            <a:r>
              <a:rPr lang="en-US" sz="3200" b="1" i="0" dirty="0">
                <a:solidFill>
                  <a:schemeClr val="bg1"/>
                </a:solidFill>
                <a:effectLst/>
              </a:rPr>
              <a:t>God gives the conditions for the covenant, and we agree to do what He asks us to do; God then promises us certain blessings for our obedience.</a:t>
            </a:r>
            <a:endParaRPr lang="en-US" sz="3200" dirty="0">
              <a:solidFill>
                <a:schemeClr val="bg1"/>
              </a:solidFill>
            </a:endParaRPr>
          </a:p>
        </p:txBody>
      </p:sp>
    </p:spTree>
    <p:extLst>
      <p:ext uri="{BB962C8B-B14F-4D97-AF65-F5344CB8AC3E}">
        <p14:creationId xmlns:p14="http://schemas.microsoft.com/office/powerpoint/2010/main" val="325610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76F32E-E55D-42D3-AE04-6CE0D4CA2281}"/>
              </a:ext>
            </a:extLst>
          </p:cNvPr>
          <p:cNvSpPr/>
          <p:nvPr/>
        </p:nvSpPr>
        <p:spPr>
          <a:xfrm>
            <a:off x="3048000" y="314076"/>
            <a:ext cx="6096000" cy="1323439"/>
          </a:xfrm>
          <a:prstGeom prst="rect">
            <a:avLst/>
          </a:prstGeom>
        </p:spPr>
        <p:txBody>
          <a:bodyPr>
            <a:spAutoFit/>
          </a:bodyPr>
          <a:lstStyle/>
          <a:p>
            <a:pPr algn="ctr"/>
            <a:r>
              <a:rPr lang="en-US" sz="4000">
                <a:solidFill>
                  <a:schemeClr val="bg1"/>
                </a:solidFill>
              </a:rPr>
              <a:t>What do we covenant to do when we are baptized? </a:t>
            </a:r>
            <a:endParaRPr lang="en-US" sz="4000" dirty="0">
              <a:solidFill>
                <a:schemeClr val="bg1"/>
              </a:solidFill>
            </a:endParaRPr>
          </a:p>
        </p:txBody>
      </p:sp>
      <p:sp>
        <p:nvSpPr>
          <p:cNvPr id="3" name="Rectangle 2">
            <a:extLst>
              <a:ext uri="{FF2B5EF4-FFF2-40B4-BE49-F238E27FC236}">
                <a16:creationId xmlns:a16="http://schemas.microsoft.com/office/drawing/2014/main" id="{9F6A8F05-6666-46E1-9B26-98E05CD7B19C}"/>
              </a:ext>
            </a:extLst>
          </p:cNvPr>
          <p:cNvSpPr/>
          <p:nvPr/>
        </p:nvSpPr>
        <p:spPr>
          <a:xfrm>
            <a:off x="1798820" y="2248447"/>
            <a:ext cx="9413823" cy="3970318"/>
          </a:xfrm>
          <a:prstGeom prst="rect">
            <a:avLst/>
          </a:prstGeom>
        </p:spPr>
        <p:txBody>
          <a:bodyPr wrap="square">
            <a:spAutoFit/>
          </a:bodyPr>
          <a:lstStyle/>
          <a:p>
            <a:r>
              <a:rPr lang="en-US" sz="2800" b="0" i="0" dirty="0">
                <a:solidFill>
                  <a:srgbClr val="FFFF00"/>
                </a:solidFill>
                <a:effectLst/>
                <a:latin typeface="Abadi" panose="020B0604020104020204" pitchFamily="34" charset="0"/>
              </a:rPr>
              <a:t>We “are willing to take upon [ourselves] the name of [Jesus Christ]” and promise to “always remember him and keep his commandments” [</a:t>
            </a:r>
            <a:r>
              <a:rPr lang="en-US" sz="2800" b="0" i="0" u="none" strike="noStrike" dirty="0">
                <a:solidFill>
                  <a:srgbClr val="FFFF00"/>
                </a:solidFill>
                <a:effectLst/>
                <a:latin typeface="Abadi" panose="020B0604020104020204" pitchFamily="34" charset="0"/>
                <a:hlinkClick r:id="rId2">
                  <a:extLst>
                    <a:ext uri="{A12FA001-AC4F-418D-AE19-62706E023703}">
                      <ahyp:hlinkClr xmlns:ahyp="http://schemas.microsoft.com/office/drawing/2018/hyperlinkcolor" val="tx"/>
                    </a:ext>
                  </a:extLst>
                </a:hlinkClick>
              </a:rPr>
              <a:t>D&amp;C 20:77</a:t>
            </a:r>
            <a:r>
              <a:rPr lang="en-US" sz="2800" b="0" i="0" dirty="0">
                <a:solidFill>
                  <a:srgbClr val="FFFF00"/>
                </a:solidFill>
                <a:effectLst/>
                <a:latin typeface="Abadi" panose="020B0604020104020204" pitchFamily="34" charset="0"/>
              </a:rPr>
              <a:t>; see also </a:t>
            </a:r>
            <a:r>
              <a:rPr lang="en-US" sz="2800" b="0" i="0" u="none" strike="noStrike" dirty="0">
                <a:solidFill>
                  <a:srgbClr val="FFFF00"/>
                </a:solidFill>
                <a:effectLst/>
                <a:latin typeface="Abadi" panose="020B0604020104020204" pitchFamily="34" charset="0"/>
                <a:hlinkClick r:id="rId3">
                  <a:extLst>
                    <a:ext uri="{A12FA001-AC4F-418D-AE19-62706E023703}">
                      <ahyp:hlinkClr xmlns:ahyp="http://schemas.microsoft.com/office/drawing/2018/hyperlinkcolor" val="tx"/>
                    </a:ext>
                  </a:extLst>
                </a:hlinkClick>
              </a:rPr>
              <a:t>Moroni 4:3</a:t>
            </a:r>
            <a:r>
              <a:rPr lang="en-US" sz="2800" b="0" i="0" dirty="0">
                <a:solidFill>
                  <a:srgbClr val="FFFF00"/>
                </a:solidFill>
                <a:effectLst/>
                <a:latin typeface="Abadi" panose="020B0604020104020204" pitchFamily="34" charset="0"/>
              </a:rPr>
              <a:t>]. </a:t>
            </a:r>
          </a:p>
          <a:p>
            <a:endParaRPr lang="en-US" sz="2800" dirty="0">
              <a:solidFill>
                <a:srgbClr val="FFFF00"/>
              </a:solidFill>
              <a:latin typeface="Abadi" panose="020B0604020104020204" pitchFamily="34" charset="0"/>
            </a:endParaRPr>
          </a:p>
          <a:p>
            <a:r>
              <a:rPr lang="en-US" sz="2800" b="0" i="0" dirty="0">
                <a:solidFill>
                  <a:srgbClr val="FFFF00"/>
                </a:solidFill>
                <a:effectLst/>
                <a:latin typeface="Abadi" panose="020B0604020104020204" pitchFamily="34" charset="0"/>
              </a:rPr>
              <a:t>We also covenant to “bear one another’s burdens, … to mourn with those that mourn[,] … [to] comfort those that stand in need of comfort, and to stand as witnesses of God at all times and in all things, and in all places” [</a:t>
            </a:r>
            <a:r>
              <a:rPr lang="en-US" sz="2800" b="0" i="0" u="none" strike="noStrike" dirty="0">
                <a:solidFill>
                  <a:srgbClr val="FFFF00"/>
                </a:solidFill>
                <a:effectLst/>
                <a:latin typeface="Abadi" panose="020B0604020104020204" pitchFamily="34" charset="0"/>
                <a:hlinkClick r:id="rId4">
                  <a:extLst>
                    <a:ext uri="{A12FA001-AC4F-418D-AE19-62706E023703}">
                      <ahyp:hlinkClr xmlns:ahyp="http://schemas.microsoft.com/office/drawing/2018/hyperlinkcolor" val="tx"/>
                    </a:ext>
                  </a:extLst>
                </a:hlinkClick>
              </a:rPr>
              <a:t>Mosiah 18:8–10</a:t>
            </a:r>
            <a:r>
              <a:rPr lang="en-US" sz="2800" b="0" i="0" dirty="0">
                <a:solidFill>
                  <a:srgbClr val="FFFF00"/>
                </a:solidFill>
                <a:effectLst/>
                <a:latin typeface="Abadi" panose="020B0604020104020204" pitchFamily="34" charset="0"/>
              </a:rPr>
              <a:t>].)</a:t>
            </a:r>
            <a:endParaRPr lang="en-US" sz="2800" dirty="0">
              <a:solidFill>
                <a:srgbClr val="FFFF00"/>
              </a:solidFill>
            </a:endParaRPr>
          </a:p>
        </p:txBody>
      </p:sp>
    </p:spTree>
    <p:extLst>
      <p:ext uri="{BB962C8B-B14F-4D97-AF65-F5344CB8AC3E}">
        <p14:creationId xmlns:p14="http://schemas.microsoft.com/office/powerpoint/2010/main" val="39083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4">
            <a:extLst>
              <a:ext uri="{FF2B5EF4-FFF2-40B4-BE49-F238E27FC236}">
                <a16:creationId xmlns:a16="http://schemas.microsoft.com/office/drawing/2014/main" id="{B574DFB1-08C2-4EF5-B80E-88F5A4C7A016}"/>
              </a:ext>
            </a:extLst>
          </p:cNvPr>
          <p:cNvSpPr>
            <a:spLocks noGrp="1"/>
          </p:cNvSpPr>
          <p:nvPr/>
        </p:nvSpPr>
        <p:spPr>
          <a:xfrm>
            <a:off x="66030" y="647427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
        <p:nvSpPr>
          <p:cNvPr id="6" name="Rectangle 5">
            <a:extLst>
              <a:ext uri="{FF2B5EF4-FFF2-40B4-BE49-F238E27FC236}">
                <a16:creationId xmlns:a16="http://schemas.microsoft.com/office/drawing/2014/main" id="{C1B7890C-0D7B-4A0D-BC45-00A23518AB59}"/>
              </a:ext>
            </a:extLst>
          </p:cNvPr>
          <p:cNvSpPr/>
          <p:nvPr/>
        </p:nvSpPr>
        <p:spPr>
          <a:xfrm>
            <a:off x="244431" y="185964"/>
            <a:ext cx="11193064" cy="2308324"/>
          </a:xfrm>
          <a:prstGeom prst="rect">
            <a:avLst/>
          </a:prstGeom>
        </p:spPr>
        <p:txBody>
          <a:bodyPr wrap="square">
            <a:spAutoFit/>
          </a:bodyPr>
          <a:lstStyle/>
          <a:p>
            <a:r>
              <a:rPr lang="en-US" sz="2400" b="0" i="0" dirty="0">
                <a:solidFill>
                  <a:schemeClr val="bg1"/>
                </a:solidFill>
                <a:effectLst/>
              </a:rPr>
              <a:t>Sources:</a:t>
            </a:r>
          </a:p>
          <a:p>
            <a:endParaRPr lang="en-US" sz="2400" dirty="0">
              <a:solidFill>
                <a:schemeClr val="bg1"/>
              </a:solidFill>
            </a:endParaRPr>
          </a:p>
          <a:p>
            <a:r>
              <a:rPr lang="en-US" sz="2400" b="0" i="0" dirty="0">
                <a:solidFill>
                  <a:schemeClr val="bg1"/>
                </a:solidFill>
                <a:effectLst/>
              </a:rPr>
              <a:t>Suggested Hymn: #180 Father in Heaven, We Do Believe</a:t>
            </a:r>
          </a:p>
          <a:p>
            <a:endParaRPr lang="en-US" sz="2400" dirty="0">
              <a:solidFill>
                <a:schemeClr val="bg1"/>
              </a:solidFill>
            </a:endParaRPr>
          </a:p>
          <a:p>
            <a:r>
              <a:rPr lang="en-US" sz="2400" dirty="0">
                <a:solidFill>
                  <a:schemeClr val="bg1"/>
                </a:solidFill>
              </a:rPr>
              <a:t>1. </a:t>
            </a:r>
            <a:r>
              <a:rPr lang="en-US" sz="2400" b="0" i="0" dirty="0">
                <a:solidFill>
                  <a:schemeClr val="bg1"/>
                </a:solidFill>
                <a:effectLst/>
              </a:rPr>
              <a:t>Jeffrey R. Holland, “</a:t>
            </a:r>
            <a:r>
              <a:rPr lang="en-US" sz="2400" b="0" i="0" u="none" strike="noStrike" dirty="0">
                <a:solidFill>
                  <a:schemeClr val="bg1"/>
                </a:solidFill>
                <a:effectLst/>
                <a:hlinkClick r:id="rId2">
                  <a:extLst>
                    <a:ext uri="{A12FA001-AC4F-418D-AE19-62706E023703}">
                      <ahyp:hlinkClr xmlns:ahyp="http://schemas.microsoft.com/office/drawing/2018/hyperlinkcolor" val="tx"/>
                    </a:ext>
                  </a:extLst>
                </a:hlinkClick>
              </a:rPr>
              <a:t>Keeping Covenants: A Message for Those Who Will Serve a Mission</a:t>
            </a:r>
            <a:r>
              <a:rPr lang="en-US" sz="2400" b="0" i="0" dirty="0">
                <a:solidFill>
                  <a:schemeClr val="bg1"/>
                </a:solidFill>
                <a:effectLst/>
              </a:rPr>
              <a:t>,” </a:t>
            </a:r>
            <a:r>
              <a:rPr lang="en-US" sz="2400" b="0" i="1" dirty="0">
                <a:solidFill>
                  <a:schemeClr val="bg1"/>
                </a:solidFill>
                <a:effectLst/>
              </a:rPr>
              <a:t>New Era,</a:t>
            </a:r>
            <a:r>
              <a:rPr lang="en-US" sz="2400" b="0" i="0" dirty="0">
                <a:solidFill>
                  <a:schemeClr val="bg1"/>
                </a:solidFill>
                <a:effectLst/>
              </a:rPr>
              <a:t> Jan. 2012, 2</a:t>
            </a:r>
            <a:endParaRPr lang="en-US" sz="2400" dirty="0">
              <a:solidFill>
                <a:schemeClr val="bg1"/>
              </a:solidFill>
            </a:endParaRPr>
          </a:p>
        </p:txBody>
      </p:sp>
    </p:spTree>
    <p:extLst>
      <p:ext uri="{BB962C8B-B14F-4D97-AF65-F5344CB8AC3E}">
        <p14:creationId xmlns:p14="http://schemas.microsoft.com/office/powerpoint/2010/main" val="138967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DCACC-0E4C-48DA-9843-7EAAAE72D1BB}"/>
              </a:ext>
            </a:extLst>
          </p:cNvPr>
          <p:cNvSpPr/>
          <p:nvPr/>
        </p:nvSpPr>
        <p:spPr>
          <a:xfrm>
            <a:off x="0" y="0"/>
            <a:ext cx="6096000" cy="3277820"/>
          </a:xfrm>
          <a:prstGeom prst="rect">
            <a:avLst/>
          </a:prstGeom>
          <a:ln>
            <a:solidFill>
              <a:schemeClr val="tx1"/>
            </a:solidFill>
          </a:ln>
        </p:spPr>
        <p:txBody>
          <a:bodyPr wrap="square">
            <a:spAutoFit/>
          </a:bodyPr>
          <a:lstStyle/>
          <a:p>
            <a:pPr fontAlgn="base">
              <a:buFont typeface="+mj-lt"/>
              <a:buAutoNum type="arabicPeriod"/>
            </a:pPr>
            <a:r>
              <a:rPr lang="en-US" sz="2300" b="0" i="0" dirty="0">
                <a:solidFill>
                  <a:srgbClr val="212225"/>
                </a:solidFill>
                <a:effectLst/>
              </a:rPr>
              <a:t>What is the definition of an ordinance?</a:t>
            </a:r>
          </a:p>
          <a:p>
            <a:pPr fontAlgn="base">
              <a:buFont typeface="+mj-lt"/>
              <a:buAutoNum type="arabicPeriod"/>
            </a:pPr>
            <a:r>
              <a:rPr lang="en-US" sz="2300" b="0" i="0" dirty="0">
                <a:solidFill>
                  <a:srgbClr val="212225"/>
                </a:solidFill>
                <a:effectLst/>
              </a:rPr>
              <a:t>What makes saving ordinances different from other ordinances?</a:t>
            </a:r>
          </a:p>
          <a:p>
            <a:pPr fontAlgn="base">
              <a:buFont typeface="+mj-lt"/>
              <a:buAutoNum type="arabicPeriod"/>
            </a:pPr>
            <a:r>
              <a:rPr lang="en-US" sz="2300" b="0" i="0" dirty="0">
                <a:solidFill>
                  <a:srgbClr val="212225"/>
                </a:solidFill>
                <a:effectLst/>
              </a:rPr>
              <a:t>What are some examples of saving ordinances?</a:t>
            </a:r>
          </a:p>
          <a:p>
            <a:pPr fontAlgn="base">
              <a:buFont typeface="+mj-lt"/>
              <a:buAutoNum type="arabicPeriod"/>
            </a:pPr>
            <a:r>
              <a:rPr lang="en-US" sz="2300" b="0" i="0" dirty="0">
                <a:solidFill>
                  <a:srgbClr val="212225"/>
                </a:solidFill>
                <a:effectLst/>
              </a:rPr>
              <a:t>What are some examples of ordinances that are not saving ordinances?</a:t>
            </a:r>
          </a:p>
          <a:p>
            <a:pPr fontAlgn="base">
              <a:buFont typeface="+mj-lt"/>
              <a:buAutoNum type="arabicPeriod"/>
            </a:pPr>
            <a:r>
              <a:rPr lang="en-US" sz="2300" b="0" i="0" dirty="0">
                <a:solidFill>
                  <a:srgbClr val="212225"/>
                </a:solidFill>
                <a:effectLst/>
              </a:rPr>
              <a:t>What is the definition of a covenant?</a:t>
            </a:r>
          </a:p>
          <a:p>
            <a:pPr fontAlgn="base">
              <a:buFont typeface="+mj-lt"/>
              <a:buAutoNum type="arabicPeriod"/>
            </a:pPr>
            <a:r>
              <a:rPr lang="en-US" sz="2300" b="0" i="0" dirty="0">
                <a:solidFill>
                  <a:srgbClr val="212225"/>
                </a:solidFill>
                <a:effectLst/>
              </a:rPr>
              <a:t>What is the relationship between a saving ordinance and a covenant?</a:t>
            </a:r>
          </a:p>
        </p:txBody>
      </p:sp>
      <p:sp>
        <p:nvSpPr>
          <p:cNvPr id="4" name="Rectangle 3">
            <a:extLst>
              <a:ext uri="{FF2B5EF4-FFF2-40B4-BE49-F238E27FC236}">
                <a16:creationId xmlns:a16="http://schemas.microsoft.com/office/drawing/2014/main" id="{F4E79831-0E9B-4FB6-82CC-A89123BB783E}"/>
              </a:ext>
            </a:extLst>
          </p:cNvPr>
          <p:cNvSpPr/>
          <p:nvPr/>
        </p:nvSpPr>
        <p:spPr>
          <a:xfrm>
            <a:off x="6096000" y="-3748"/>
            <a:ext cx="6096000" cy="3277820"/>
          </a:xfrm>
          <a:prstGeom prst="rect">
            <a:avLst/>
          </a:prstGeom>
          <a:ln>
            <a:solidFill>
              <a:schemeClr val="tx1"/>
            </a:solidFill>
          </a:ln>
        </p:spPr>
        <p:txBody>
          <a:bodyPr wrap="square">
            <a:spAutoFit/>
          </a:bodyPr>
          <a:lstStyle/>
          <a:p>
            <a:pPr fontAlgn="base">
              <a:buFont typeface="+mj-lt"/>
              <a:buAutoNum type="arabicPeriod"/>
            </a:pPr>
            <a:r>
              <a:rPr lang="en-US" sz="2300" b="0" i="0" dirty="0">
                <a:solidFill>
                  <a:srgbClr val="212225"/>
                </a:solidFill>
                <a:effectLst/>
              </a:rPr>
              <a:t>What is the definition of an ordinance?</a:t>
            </a:r>
          </a:p>
          <a:p>
            <a:pPr fontAlgn="base">
              <a:buFont typeface="+mj-lt"/>
              <a:buAutoNum type="arabicPeriod"/>
            </a:pPr>
            <a:r>
              <a:rPr lang="en-US" sz="2300" b="0" i="0" dirty="0">
                <a:solidFill>
                  <a:srgbClr val="212225"/>
                </a:solidFill>
                <a:effectLst/>
              </a:rPr>
              <a:t>What makes saving ordinances different from other ordinances?</a:t>
            </a:r>
          </a:p>
          <a:p>
            <a:pPr fontAlgn="base">
              <a:buFont typeface="+mj-lt"/>
              <a:buAutoNum type="arabicPeriod"/>
            </a:pPr>
            <a:r>
              <a:rPr lang="en-US" sz="2300" b="0" i="0" dirty="0">
                <a:solidFill>
                  <a:srgbClr val="212225"/>
                </a:solidFill>
                <a:effectLst/>
              </a:rPr>
              <a:t>What are some examples of saving ordinances?</a:t>
            </a:r>
          </a:p>
          <a:p>
            <a:pPr fontAlgn="base">
              <a:buFont typeface="+mj-lt"/>
              <a:buAutoNum type="arabicPeriod"/>
            </a:pPr>
            <a:r>
              <a:rPr lang="en-US" sz="2300" b="0" i="0" dirty="0">
                <a:solidFill>
                  <a:srgbClr val="212225"/>
                </a:solidFill>
                <a:effectLst/>
              </a:rPr>
              <a:t>What are some examples of ordinances that are not saving ordinances?</a:t>
            </a:r>
          </a:p>
          <a:p>
            <a:pPr fontAlgn="base">
              <a:buFont typeface="+mj-lt"/>
              <a:buAutoNum type="arabicPeriod"/>
            </a:pPr>
            <a:r>
              <a:rPr lang="en-US" sz="2300" b="0" i="0" dirty="0">
                <a:solidFill>
                  <a:srgbClr val="212225"/>
                </a:solidFill>
                <a:effectLst/>
              </a:rPr>
              <a:t>What is the definition of a covenant?</a:t>
            </a:r>
          </a:p>
          <a:p>
            <a:pPr fontAlgn="base">
              <a:buFont typeface="+mj-lt"/>
              <a:buAutoNum type="arabicPeriod"/>
            </a:pPr>
            <a:r>
              <a:rPr lang="en-US" sz="2300" b="0" i="0" dirty="0">
                <a:solidFill>
                  <a:srgbClr val="212225"/>
                </a:solidFill>
                <a:effectLst/>
              </a:rPr>
              <a:t>What is the relationship between a saving ordinance and a covenant?</a:t>
            </a:r>
          </a:p>
        </p:txBody>
      </p:sp>
      <p:sp>
        <p:nvSpPr>
          <p:cNvPr id="5" name="Rectangle 4">
            <a:extLst>
              <a:ext uri="{FF2B5EF4-FFF2-40B4-BE49-F238E27FC236}">
                <a16:creationId xmlns:a16="http://schemas.microsoft.com/office/drawing/2014/main" id="{5947AB54-3219-4E7F-B208-925AF9AF8FC1}"/>
              </a:ext>
            </a:extLst>
          </p:cNvPr>
          <p:cNvSpPr/>
          <p:nvPr/>
        </p:nvSpPr>
        <p:spPr>
          <a:xfrm>
            <a:off x="0" y="3281568"/>
            <a:ext cx="6096000" cy="3277820"/>
          </a:xfrm>
          <a:prstGeom prst="rect">
            <a:avLst/>
          </a:prstGeom>
          <a:ln>
            <a:solidFill>
              <a:schemeClr val="tx1"/>
            </a:solidFill>
          </a:ln>
        </p:spPr>
        <p:txBody>
          <a:bodyPr wrap="square">
            <a:spAutoFit/>
          </a:bodyPr>
          <a:lstStyle/>
          <a:p>
            <a:pPr fontAlgn="base">
              <a:buFont typeface="+mj-lt"/>
              <a:buAutoNum type="arabicPeriod"/>
            </a:pPr>
            <a:r>
              <a:rPr lang="en-US" sz="2300" b="0" i="0" dirty="0">
                <a:solidFill>
                  <a:srgbClr val="212225"/>
                </a:solidFill>
                <a:effectLst/>
              </a:rPr>
              <a:t>What is the definition of an ordinance?</a:t>
            </a:r>
          </a:p>
          <a:p>
            <a:pPr fontAlgn="base">
              <a:buFont typeface="+mj-lt"/>
              <a:buAutoNum type="arabicPeriod"/>
            </a:pPr>
            <a:r>
              <a:rPr lang="en-US" sz="2300" b="0" i="0" dirty="0">
                <a:solidFill>
                  <a:srgbClr val="212225"/>
                </a:solidFill>
                <a:effectLst/>
              </a:rPr>
              <a:t>What makes saving ordinances different from other ordinances?</a:t>
            </a:r>
          </a:p>
          <a:p>
            <a:pPr fontAlgn="base">
              <a:buFont typeface="+mj-lt"/>
              <a:buAutoNum type="arabicPeriod"/>
            </a:pPr>
            <a:r>
              <a:rPr lang="en-US" sz="2300" b="0" i="0" dirty="0">
                <a:solidFill>
                  <a:srgbClr val="212225"/>
                </a:solidFill>
                <a:effectLst/>
              </a:rPr>
              <a:t>What are some examples of saving ordinances?</a:t>
            </a:r>
          </a:p>
          <a:p>
            <a:pPr fontAlgn="base">
              <a:buFont typeface="+mj-lt"/>
              <a:buAutoNum type="arabicPeriod"/>
            </a:pPr>
            <a:r>
              <a:rPr lang="en-US" sz="2300" b="0" i="0" dirty="0">
                <a:solidFill>
                  <a:srgbClr val="212225"/>
                </a:solidFill>
                <a:effectLst/>
              </a:rPr>
              <a:t>What are some examples of ordinances that are not saving ordinances?</a:t>
            </a:r>
          </a:p>
          <a:p>
            <a:pPr fontAlgn="base">
              <a:buFont typeface="+mj-lt"/>
              <a:buAutoNum type="arabicPeriod"/>
            </a:pPr>
            <a:r>
              <a:rPr lang="en-US" sz="2300" b="0" i="0" dirty="0">
                <a:solidFill>
                  <a:srgbClr val="212225"/>
                </a:solidFill>
                <a:effectLst/>
              </a:rPr>
              <a:t>What is the definition of a covenant?</a:t>
            </a:r>
          </a:p>
          <a:p>
            <a:pPr fontAlgn="base">
              <a:buFont typeface="+mj-lt"/>
              <a:buAutoNum type="arabicPeriod"/>
            </a:pPr>
            <a:r>
              <a:rPr lang="en-US" sz="2300" b="0" i="0" dirty="0">
                <a:solidFill>
                  <a:srgbClr val="212225"/>
                </a:solidFill>
                <a:effectLst/>
              </a:rPr>
              <a:t>What is the relationship between a saving ordinance and a covenant?</a:t>
            </a:r>
          </a:p>
        </p:txBody>
      </p:sp>
      <p:sp>
        <p:nvSpPr>
          <p:cNvPr id="6" name="Rectangle 5">
            <a:extLst>
              <a:ext uri="{FF2B5EF4-FFF2-40B4-BE49-F238E27FC236}">
                <a16:creationId xmlns:a16="http://schemas.microsoft.com/office/drawing/2014/main" id="{169BEBE6-A0AE-475A-8F80-0113CC4EEAFB}"/>
              </a:ext>
            </a:extLst>
          </p:cNvPr>
          <p:cNvSpPr/>
          <p:nvPr/>
        </p:nvSpPr>
        <p:spPr>
          <a:xfrm>
            <a:off x="6096000" y="3277820"/>
            <a:ext cx="6096000" cy="3277820"/>
          </a:xfrm>
          <a:prstGeom prst="rect">
            <a:avLst/>
          </a:prstGeom>
          <a:ln>
            <a:solidFill>
              <a:schemeClr val="tx1"/>
            </a:solidFill>
          </a:ln>
        </p:spPr>
        <p:txBody>
          <a:bodyPr wrap="square">
            <a:spAutoFit/>
          </a:bodyPr>
          <a:lstStyle/>
          <a:p>
            <a:pPr fontAlgn="base">
              <a:buFont typeface="+mj-lt"/>
              <a:buAutoNum type="arabicPeriod"/>
            </a:pPr>
            <a:r>
              <a:rPr lang="en-US" sz="2300" b="0" i="0" dirty="0">
                <a:solidFill>
                  <a:srgbClr val="212225"/>
                </a:solidFill>
                <a:effectLst/>
              </a:rPr>
              <a:t>What is the definition of an ordinance?</a:t>
            </a:r>
          </a:p>
          <a:p>
            <a:pPr fontAlgn="base">
              <a:buFont typeface="+mj-lt"/>
              <a:buAutoNum type="arabicPeriod"/>
            </a:pPr>
            <a:r>
              <a:rPr lang="en-US" sz="2300" b="0" i="0" dirty="0">
                <a:solidFill>
                  <a:srgbClr val="212225"/>
                </a:solidFill>
                <a:effectLst/>
              </a:rPr>
              <a:t>What makes saving ordinances different from other ordinances?</a:t>
            </a:r>
          </a:p>
          <a:p>
            <a:pPr fontAlgn="base">
              <a:buFont typeface="+mj-lt"/>
              <a:buAutoNum type="arabicPeriod"/>
            </a:pPr>
            <a:r>
              <a:rPr lang="en-US" sz="2300" b="0" i="0" dirty="0">
                <a:solidFill>
                  <a:srgbClr val="212225"/>
                </a:solidFill>
                <a:effectLst/>
              </a:rPr>
              <a:t>What are some examples of saving ordinances?</a:t>
            </a:r>
          </a:p>
          <a:p>
            <a:pPr fontAlgn="base">
              <a:buFont typeface="+mj-lt"/>
              <a:buAutoNum type="arabicPeriod"/>
            </a:pPr>
            <a:r>
              <a:rPr lang="en-US" sz="2300" b="0" i="0" dirty="0">
                <a:solidFill>
                  <a:srgbClr val="212225"/>
                </a:solidFill>
                <a:effectLst/>
              </a:rPr>
              <a:t>What are some examples of ordinances that are not saving ordinances?</a:t>
            </a:r>
          </a:p>
          <a:p>
            <a:pPr fontAlgn="base">
              <a:buFont typeface="+mj-lt"/>
              <a:buAutoNum type="arabicPeriod"/>
            </a:pPr>
            <a:r>
              <a:rPr lang="en-US" sz="2300" b="0" i="0" dirty="0">
                <a:solidFill>
                  <a:srgbClr val="212225"/>
                </a:solidFill>
                <a:effectLst/>
              </a:rPr>
              <a:t>What is the definition of a covenant?</a:t>
            </a:r>
          </a:p>
          <a:p>
            <a:pPr fontAlgn="base">
              <a:buFont typeface="+mj-lt"/>
              <a:buAutoNum type="arabicPeriod"/>
            </a:pPr>
            <a:r>
              <a:rPr lang="en-US" sz="2300" b="0" i="0" dirty="0">
                <a:solidFill>
                  <a:srgbClr val="212225"/>
                </a:solidFill>
                <a:effectLst/>
              </a:rPr>
              <a:t>What is the relationship between a saving ordinance and a covenant?</a:t>
            </a:r>
          </a:p>
        </p:txBody>
      </p:sp>
    </p:spTree>
    <p:extLst>
      <p:ext uri="{BB962C8B-B14F-4D97-AF65-F5344CB8AC3E}">
        <p14:creationId xmlns:p14="http://schemas.microsoft.com/office/powerpoint/2010/main" val="199638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Definition of Ordinance</a:t>
            </a:r>
          </a:p>
        </p:txBody>
      </p:sp>
      <p:sp>
        <p:nvSpPr>
          <p:cNvPr id="2" name="Rectangle 1">
            <a:extLst>
              <a:ext uri="{FF2B5EF4-FFF2-40B4-BE49-F238E27FC236}">
                <a16:creationId xmlns:a16="http://schemas.microsoft.com/office/drawing/2014/main" id="{264EC824-E32B-45CC-A755-C3A8C34D67E1}"/>
              </a:ext>
            </a:extLst>
          </p:cNvPr>
          <p:cNvSpPr/>
          <p:nvPr/>
        </p:nvSpPr>
        <p:spPr>
          <a:xfrm>
            <a:off x="3956325" y="1377313"/>
            <a:ext cx="4799204" cy="1938992"/>
          </a:xfrm>
          <a:prstGeom prst="rect">
            <a:avLst/>
          </a:prstGeom>
        </p:spPr>
        <p:txBody>
          <a:bodyPr wrap="square">
            <a:spAutoFit/>
          </a:bodyPr>
          <a:lstStyle/>
          <a:p>
            <a:r>
              <a:rPr lang="en-US" sz="2400" b="0" i="0" dirty="0">
                <a:solidFill>
                  <a:schemeClr val="bg1"/>
                </a:solidFill>
                <a:effectLst/>
                <a:latin typeface="Abadi" panose="020B0604020104020204" pitchFamily="34" charset="0"/>
              </a:rPr>
              <a:t>An ordinance is a sacred act that is performed by the authority of the priesthood. Each ordinance was designed by God to teach spiritual truths, often through symbolism.</a:t>
            </a:r>
            <a:endParaRPr lang="en-US" sz="2400" dirty="0">
              <a:solidFill>
                <a:schemeClr val="bg1"/>
              </a:solidFill>
            </a:endParaRPr>
          </a:p>
        </p:txBody>
      </p:sp>
      <p:pic>
        <p:nvPicPr>
          <p:cNvPr id="7" name="Picture 6">
            <a:extLst>
              <a:ext uri="{FF2B5EF4-FFF2-40B4-BE49-F238E27FC236}">
                <a16:creationId xmlns:a16="http://schemas.microsoft.com/office/drawing/2014/main" id="{CDE2B8AD-789B-44BA-88AC-933930B5A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97" y="1015663"/>
            <a:ext cx="11229805" cy="5547841"/>
          </a:xfrm>
          <a:prstGeom prst="rect">
            <a:avLst/>
          </a:prstGeom>
        </p:spPr>
      </p:pic>
    </p:spTree>
    <p:extLst>
      <p:ext uri="{BB962C8B-B14F-4D97-AF65-F5344CB8AC3E}">
        <p14:creationId xmlns:p14="http://schemas.microsoft.com/office/powerpoint/2010/main" val="79908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Exaltation</a:t>
            </a:r>
          </a:p>
        </p:txBody>
      </p:sp>
      <p:sp>
        <p:nvSpPr>
          <p:cNvPr id="2" name="Rectangle 1">
            <a:extLst>
              <a:ext uri="{FF2B5EF4-FFF2-40B4-BE49-F238E27FC236}">
                <a16:creationId xmlns:a16="http://schemas.microsoft.com/office/drawing/2014/main" id="{264EC824-E32B-45CC-A755-C3A8C34D67E1}"/>
              </a:ext>
            </a:extLst>
          </p:cNvPr>
          <p:cNvSpPr/>
          <p:nvPr/>
        </p:nvSpPr>
        <p:spPr>
          <a:xfrm>
            <a:off x="354315" y="939395"/>
            <a:ext cx="3884392" cy="3785652"/>
          </a:xfrm>
          <a:prstGeom prst="rect">
            <a:avLst/>
          </a:prstGeom>
        </p:spPr>
        <p:txBody>
          <a:bodyPr wrap="square">
            <a:spAutoFit/>
          </a:bodyPr>
          <a:lstStyle/>
          <a:p>
            <a:r>
              <a:rPr lang="en-US" sz="2400" dirty="0">
                <a:solidFill>
                  <a:schemeClr val="bg1"/>
                </a:solidFill>
              </a:rPr>
              <a:t>Some ordinances are essential to exaltation and are called saving ordinances.</a:t>
            </a:r>
          </a:p>
          <a:p>
            <a:endParaRPr lang="en-US" sz="2400" dirty="0">
              <a:solidFill>
                <a:schemeClr val="bg1"/>
              </a:solidFill>
            </a:endParaRPr>
          </a:p>
          <a:p>
            <a:r>
              <a:rPr lang="en-US" sz="2400" dirty="0">
                <a:solidFill>
                  <a:schemeClr val="bg1"/>
                </a:solidFill>
              </a:rPr>
              <a:t>Only by receiving the saving ordinances and keeping the associated covenants can we obtain all of the blessings made available through the Atonement of Jesus Christ. </a:t>
            </a:r>
          </a:p>
        </p:txBody>
      </p:sp>
      <p:sp>
        <p:nvSpPr>
          <p:cNvPr id="3" name="Rectangle 2">
            <a:extLst>
              <a:ext uri="{FF2B5EF4-FFF2-40B4-BE49-F238E27FC236}">
                <a16:creationId xmlns:a16="http://schemas.microsoft.com/office/drawing/2014/main" id="{EB6D060F-93C0-498C-BAA2-4EF8ED6FF365}"/>
              </a:ext>
            </a:extLst>
          </p:cNvPr>
          <p:cNvSpPr/>
          <p:nvPr/>
        </p:nvSpPr>
        <p:spPr>
          <a:xfrm>
            <a:off x="8477414" y="754729"/>
            <a:ext cx="3457903" cy="3785652"/>
          </a:xfrm>
          <a:prstGeom prst="rect">
            <a:avLst/>
          </a:prstGeom>
        </p:spPr>
        <p:txBody>
          <a:bodyPr wrap="square">
            <a:spAutoFit/>
          </a:bodyPr>
          <a:lstStyle/>
          <a:p>
            <a:r>
              <a:rPr lang="en-US" sz="2400" b="0" i="0" dirty="0">
                <a:solidFill>
                  <a:schemeClr val="bg1"/>
                </a:solidFill>
                <a:effectLst/>
              </a:rPr>
              <a:t>Without these saving ordinances we cannot become like our Heavenly Father or return to live in His presence eternally.</a:t>
            </a:r>
          </a:p>
          <a:p>
            <a:endParaRPr lang="en-US" sz="2400" dirty="0">
              <a:solidFill>
                <a:schemeClr val="bg1"/>
              </a:solidFill>
            </a:endParaRPr>
          </a:p>
          <a:p>
            <a:r>
              <a:rPr lang="en-US" sz="2400" b="0" i="0" dirty="0">
                <a:solidFill>
                  <a:schemeClr val="bg1"/>
                </a:solidFill>
                <a:effectLst/>
              </a:rPr>
              <a:t>The saving ordinances are performed under the direction of those who hold priesthood keys.</a:t>
            </a:r>
            <a:endParaRPr lang="en-US" sz="2400" dirty="0">
              <a:solidFill>
                <a:schemeClr val="bg1"/>
              </a:solidFill>
            </a:endParaRPr>
          </a:p>
        </p:txBody>
      </p:sp>
      <p:sp>
        <p:nvSpPr>
          <p:cNvPr id="5" name="Rectangle 4">
            <a:extLst>
              <a:ext uri="{FF2B5EF4-FFF2-40B4-BE49-F238E27FC236}">
                <a16:creationId xmlns:a16="http://schemas.microsoft.com/office/drawing/2014/main" id="{EB4539D5-55F4-4FA1-B782-CBB3A425D7F5}"/>
              </a:ext>
            </a:extLst>
          </p:cNvPr>
          <p:cNvSpPr/>
          <p:nvPr/>
        </p:nvSpPr>
        <p:spPr>
          <a:xfrm>
            <a:off x="2638096" y="4775861"/>
            <a:ext cx="8106514" cy="2031325"/>
          </a:xfrm>
          <a:prstGeom prst="rect">
            <a:avLst/>
          </a:prstGeom>
        </p:spPr>
        <p:txBody>
          <a:bodyPr wrap="square">
            <a:spAutoFit/>
          </a:bodyPr>
          <a:lstStyle/>
          <a:p>
            <a:pPr fontAlgn="base"/>
            <a:r>
              <a:rPr lang="en-US" b="0" i="1" dirty="0">
                <a:solidFill>
                  <a:srgbClr val="FFFF00"/>
                </a:solidFill>
                <a:effectLst/>
              </a:rPr>
              <a:t>Therefore, in the </a:t>
            </a:r>
            <a:r>
              <a:rPr lang="en-US" i="1" dirty="0">
                <a:solidFill>
                  <a:srgbClr val="FFFF00"/>
                </a:solidFill>
              </a:rPr>
              <a:t>ordinances</a:t>
            </a:r>
            <a:r>
              <a:rPr lang="en-US" b="0" i="1" dirty="0">
                <a:solidFill>
                  <a:srgbClr val="FFFF00"/>
                </a:solidFill>
                <a:effectLst/>
              </a:rPr>
              <a:t> thereof, the power of </a:t>
            </a:r>
            <a:r>
              <a:rPr lang="en-US" i="1" dirty="0">
                <a:solidFill>
                  <a:srgbClr val="FFFF00"/>
                </a:solidFill>
              </a:rPr>
              <a:t>godliness</a:t>
            </a:r>
            <a:r>
              <a:rPr lang="en-US" b="0" i="1" dirty="0">
                <a:solidFill>
                  <a:srgbClr val="FFFF00"/>
                </a:solidFill>
                <a:effectLst/>
              </a:rPr>
              <a:t> is manifest.</a:t>
            </a:r>
          </a:p>
          <a:p>
            <a:pPr fontAlgn="base"/>
            <a:endParaRPr lang="en-US" b="1" i="1" dirty="0">
              <a:solidFill>
                <a:srgbClr val="FFFF00"/>
              </a:solidFill>
            </a:endParaRPr>
          </a:p>
          <a:p>
            <a:pPr fontAlgn="base"/>
            <a:r>
              <a:rPr lang="en-US" b="0" i="1" dirty="0">
                <a:solidFill>
                  <a:srgbClr val="FFFF00"/>
                </a:solidFill>
                <a:effectLst/>
              </a:rPr>
              <a:t>And without the ordinances thereof, and the </a:t>
            </a:r>
            <a:r>
              <a:rPr lang="en-US" i="1" dirty="0">
                <a:solidFill>
                  <a:srgbClr val="FFFF00"/>
                </a:solidFill>
              </a:rPr>
              <a:t>authority</a:t>
            </a:r>
            <a:r>
              <a:rPr lang="en-US" b="0" i="1" dirty="0">
                <a:solidFill>
                  <a:srgbClr val="FFFF00"/>
                </a:solidFill>
                <a:effectLst/>
              </a:rPr>
              <a:t> of the priesthood, the power of godliness is </a:t>
            </a:r>
            <a:r>
              <a:rPr lang="en-US" i="1" dirty="0">
                <a:solidFill>
                  <a:srgbClr val="FFFF00"/>
                </a:solidFill>
              </a:rPr>
              <a:t>not</a:t>
            </a:r>
            <a:r>
              <a:rPr lang="en-US" b="0" i="1" dirty="0">
                <a:solidFill>
                  <a:srgbClr val="FFFF00"/>
                </a:solidFill>
                <a:effectLst/>
              </a:rPr>
              <a:t> manifest unto men in the flesh; </a:t>
            </a:r>
          </a:p>
          <a:p>
            <a:pPr fontAlgn="base"/>
            <a:endParaRPr lang="en-US" i="1" dirty="0">
              <a:solidFill>
                <a:srgbClr val="FFFF00"/>
              </a:solidFill>
            </a:endParaRPr>
          </a:p>
          <a:p>
            <a:pPr fontAlgn="base"/>
            <a:r>
              <a:rPr lang="en-US" dirty="0">
                <a:solidFill>
                  <a:srgbClr val="FFFF00"/>
                </a:solidFill>
              </a:rPr>
              <a:t>For without this no man can see the face of God, even the Father, and live. </a:t>
            </a:r>
          </a:p>
          <a:p>
            <a:pPr fontAlgn="base"/>
            <a:r>
              <a:rPr lang="en-US" b="0" i="1" dirty="0">
                <a:solidFill>
                  <a:srgbClr val="FFFF00"/>
                </a:solidFill>
                <a:effectLst/>
              </a:rPr>
              <a:t>D&amp;C 84:20-22</a:t>
            </a:r>
          </a:p>
        </p:txBody>
      </p:sp>
      <p:pic>
        <p:nvPicPr>
          <p:cNvPr id="9" name="Picture 8">
            <a:extLst>
              <a:ext uri="{FF2B5EF4-FFF2-40B4-BE49-F238E27FC236}">
                <a16:creationId xmlns:a16="http://schemas.microsoft.com/office/drawing/2014/main" id="{7915A339-43CA-4DAA-9F35-D28E1817E851}"/>
              </a:ext>
            </a:extLst>
          </p:cNvPr>
          <p:cNvPicPr>
            <a:picLocks noChangeAspect="1"/>
          </p:cNvPicPr>
          <p:nvPr/>
        </p:nvPicPr>
        <p:blipFill rotWithShape="1">
          <a:blip r:embed="rId2">
            <a:extLst>
              <a:ext uri="{28A0092B-C50C-407E-A947-70E740481C1C}">
                <a14:useLocalDpi xmlns:a14="http://schemas.microsoft.com/office/drawing/2010/main" val="0"/>
              </a:ext>
            </a:extLst>
          </a:blip>
          <a:srcRect b="6966"/>
          <a:stretch/>
        </p:blipFill>
        <p:spPr>
          <a:xfrm>
            <a:off x="4394943" y="1066477"/>
            <a:ext cx="3402114" cy="3473904"/>
          </a:xfrm>
          <a:prstGeom prst="rect">
            <a:avLst/>
          </a:prstGeom>
        </p:spPr>
      </p:pic>
    </p:spTree>
    <p:extLst>
      <p:ext uri="{BB962C8B-B14F-4D97-AF65-F5344CB8AC3E}">
        <p14:creationId xmlns:p14="http://schemas.microsoft.com/office/powerpoint/2010/main" val="40520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Saving Ordinances</a:t>
            </a:r>
          </a:p>
        </p:txBody>
      </p:sp>
      <p:sp>
        <p:nvSpPr>
          <p:cNvPr id="2" name="Rectangle 1">
            <a:extLst>
              <a:ext uri="{FF2B5EF4-FFF2-40B4-BE49-F238E27FC236}">
                <a16:creationId xmlns:a16="http://schemas.microsoft.com/office/drawing/2014/main" id="{264EC824-E32B-45CC-A755-C3A8C34D67E1}"/>
              </a:ext>
            </a:extLst>
          </p:cNvPr>
          <p:cNvSpPr/>
          <p:nvPr/>
        </p:nvSpPr>
        <p:spPr>
          <a:xfrm>
            <a:off x="453557" y="1423868"/>
            <a:ext cx="3884392" cy="3785652"/>
          </a:xfrm>
          <a:prstGeom prst="rect">
            <a:avLst/>
          </a:prstGeom>
        </p:spPr>
        <p:txBody>
          <a:bodyPr wrap="square">
            <a:spAutoFit/>
          </a:bodyPr>
          <a:lstStyle/>
          <a:p>
            <a:r>
              <a:rPr lang="en-US" sz="2400" dirty="0">
                <a:solidFill>
                  <a:schemeClr val="bg1"/>
                </a:solidFill>
              </a:rPr>
              <a:t>The first saving ordinance of the gospel is baptism by immersion in water by one having authority. </a:t>
            </a:r>
          </a:p>
          <a:p>
            <a:endParaRPr lang="en-US" sz="2400" dirty="0">
              <a:solidFill>
                <a:schemeClr val="bg1"/>
              </a:solidFill>
            </a:endParaRPr>
          </a:p>
          <a:p>
            <a:r>
              <a:rPr lang="en-US" sz="2400" dirty="0">
                <a:solidFill>
                  <a:schemeClr val="bg1"/>
                </a:solidFill>
              </a:rPr>
              <a:t>Baptism is necessary for an individual to become a member of the Church of Jesus Christ and to enter the celestial kingdom. </a:t>
            </a:r>
          </a:p>
        </p:txBody>
      </p:sp>
      <p:sp>
        <p:nvSpPr>
          <p:cNvPr id="3" name="Rectangle 2">
            <a:extLst>
              <a:ext uri="{FF2B5EF4-FFF2-40B4-BE49-F238E27FC236}">
                <a16:creationId xmlns:a16="http://schemas.microsoft.com/office/drawing/2014/main" id="{EB6D060F-93C0-498C-BAA2-4EF8ED6FF365}"/>
              </a:ext>
            </a:extLst>
          </p:cNvPr>
          <p:cNvSpPr/>
          <p:nvPr/>
        </p:nvSpPr>
        <p:spPr>
          <a:xfrm>
            <a:off x="8264169" y="2194646"/>
            <a:ext cx="3665072" cy="2677656"/>
          </a:xfrm>
          <a:prstGeom prst="rect">
            <a:avLst/>
          </a:prstGeom>
        </p:spPr>
        <p:txBody>
          <a:bodyPr wrap="square">
            <a:spAutoFit/>
          </a:bodyPr>
          <a:lstStyle/>
          <a:p>
            <a:r>
              <a:rPr lang="en-US" sz="2400" dirty="0">
                <a:solidFill>
                  <a:schemeClr val="bg1"/>
                </a:solidFill>
              </a:rPr>
              <a:t>After a person is baptized, one or more Melchizedek Priesthood holders confirm him or her a member of the Church and bestow upon him or her the gift of the Holy Ghost.</a:t>
            </a:r>
          </a:p>
        </p:txBody>
      </p:sp>
      <p:pic>
        <p:nvPicPr>
          <p:cNvPr id="8" name="Picture 7">
            <a:extLst>
              <a:ext uri="{FF2B5EF4-FFF2-40B4-BE49-F238E27FC236}">
                <a16:creationId xmlns:a16="http://schemas.microsoft.com/office/drawing/2014/main" id="{673A1AED-51CA-443C-A1E0-2589B6F6F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708" y="1088859"/>
            <a:ext cx="3214339" cy="4455670"/>
          </a:xfrm>
          <a:prstGeom prst="rect">
            <a:avLst/>
          </a:prstGeom>
        </p:spPr>
      </p:pic>
      <p:sp>
        <p:nvSpPr>
          <p:cNvPr id="10" name="Rectangle 9">
            <a:extLst>
              <a:ext uri="{FF2B5EF4-FFF2-40B4-BE49-F238E27FC236}">
                <a16:creationId xmlns:a16="http://schemas.microsoft.com/office/drawing/2014/main" id="{8B0CCA8C-27C0-4A4A-A409-553B838725E7}"/>
              </a:ext>
            </a:extLst>
          </p:cNvPr>
          <p:cNvSpPr/>
          <p:nvPr/>
        </p:nvSpPr>
        <p:spPr>
          <a:xfrm>
            <a:off x="2879835" y="5544529"/>
            <a:ext cx="8395940" cy="1200329"/>
          </a:xfrm>
          <a:prstGeom prst="rect">
            <a:avLst/>
          </a:prstGeom>
        </p:spPr>
        <p:txBody>
          <a:bodyPr wrap="square">
            <a:spAutoFit/>
          </a:bodyPr>
          <a:lstStyle/>
          <a:p>
            <a:r>
              <a:rPr lang="en-US" b="0" i="1" dirty="0">
                <a:solidFill>
                  <a:srgbClr val="FFFF00"/>
                </a:solidFill>
                <a:effectLst/>
                <a:latin typeface="Palatino"/>
              </a:rPr>
              <a:t>Now this is the commandment: </a:t>
            </a:r>
            <a:r>
              <a:rPr lang="en-US" i="1" dirty="0">
                <a:solidFill>
                  <a:srgbClr val="FFFF00"/>
                </a:solidFill>
                <a:latin typeface="Palatino"/>
              </a:rPr>
              <a:t>Repent</a:t>
            </a:r>
            <a:r>
              <a:rPr lang="en-US" b="0" i="1" dirty="0">
                <a:solidFill>
                  <a:srgbClr val="FFFF00"/>
                </a:solidFill>
                <a:effectLst/>
                <a:latin typeface="Palatino"/>
              </a:rPr>
              <a:t>, all ye ends of the earth, and come unto me and be </a:t>
            </a:r>
            <a:r>
              <a:rPr lang="en-US" i="1" dirty="0">
                <a:solidFill>
                  <a:srgbClr val="FFFF00"/>
                </a:solidFill>
                <a:latin typeface="Palatino"/>
              </a:rPr>
              <a:t>baptized</a:t>
            </a:r>
            <a:r>
              <a:rPr lang="en-US" b="0" i="1" dirty="0">
                <a:solidFill>
                  <a:srgbClr val="FFFF00"/>
                </a:solidFill>
                <a:effectLst/>
                <a:latin typeface="Palatino"/>
              </a:rPr>
              <a:t> in my name, that ye may be </a:t>
            </a:r>
            <a:r>
              <a:rPr lang="en-US" i="1" dirty="0">
                <a:solidFill>
                  <a:srgbClr val="FFFF00"/>
                </a:solidFill>
                <a:latin typeface="Palatino"/>
              </a:rPr>
              <a:t>sanctified</a:t>
            </a:r>
            <a:r>
              <a:rPr lang="en-US" b="0" i="1" dirty="0">
                <a:solidFill>
                  <a:srgbClr val="FFFF00"/>
                </a:solidFill>
                <a:effectLst/>
                <a:latin typeface="Palatino"/>
              </a:rPr>
              <a:t> by the reception of the Holy Ghost, that ye may stand </a:t>
            </a:r>
            <a:r>
              <a:rPr lang="en-US" i="1" dirty="0">
                <a:solidFill>
                  <a:srgbClr val="FFFF00"/>
                </a:solidFill>
                <a:latin typeface="Palatino"/>
              </a:rPr>
              <a:t>spotless</a:t>
            </a:r>
            <a:r>
              <a:rPr lang="en-US" b="0" i="1" dirty="0">
                <a:solidFill>
                  <a:srgbClr val="FFFF00"/>
                </a:solidFill>
                <a:effectLst/>
                <a:latin typeface="Palatino"/>
              </a:rPr>
              <a:t> before me at the last day.</a:t>
            </a:r>
          </a:p>
          <a:p>
            <a:r>
              <a:rPr lang="en-US" i="1" dirty="0">
                <a:solidFill>
                  <a:srgbClr val="FFFF00"/>
                </a:solidFill>
                <a:latin typeface="Palatino"/>
              </a:rPr>
              <a:t>3 Nephi 27:20</a:t>
            </a:r>
            <a:endParaRPr lang="en-US" i="1" dirty="0">
              <a:solidFill>
                <a:srgbClr val="FFFF00"/>
              </a:solidFill>
            </a:endParaRPr>
          </a:p>
        </p:txBody>
      </p:sp>
    </p:spTree>
    <p:extLst>
      <p:ext uri="{BB962C8B-B14F-4D97-AF65-F5344CB8AC3E}">
        <p14:creationId xmlns:p14="http://schemas.microsoft.com/office/powerpoint/2010/main" val="5857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Gift of the Holy Ghost</a:t>
            </a:r>
          </a:p>
        </p:txBody>
      </p:sp>
      <p:sp>
        <p:nvSpPr>
          <p:cNvPr id="2" name="Rectangle 1">
            <a:extLst>
              <a:ext uri="{FF2B5EF4-FFF2-40B4-BE49-F238E27FC236}">
                <a16:creationId xmlns:a16="http://schemas.microsoft.com/office/drawing/2014/main" id="{264EC824-E32B-45CC-A755-C3A8C34D67E1}"/>
              </a:ext>
            </a:extLst>
          </p:cNvPr>
          <p:cNvSpPr/>
          <p:nvPr/>
        </p:nvSpPr>
        <p:spPr>
          <a:xfrm>
            <a:off x="453557" y="1423868"/>
            <a:ext cx="3424760" cy="3785652"/>
          </a:xfrm>
          <a:prstGeom prst="rect">
            <a:avLst/>
          </a:prstGeom>
        </p:spPr>
        <p:txBody>
          <a:bodyPr wrap="square">
            <a:spAutoFit/>
          </a:bodyPr>
          <a:lstStyle/>
          <a:p>
            <a:r>
              <a:rPr lang="en-US" sz="2400" dirty="0">
                <a:solidFill>
                  <a:schemeClr val="bg1"/>
                </a:solidFill>
                <a:latin typeface="Abadi" panose="020B0604020104020204" pitchFamily="34" charset="0"/>
              </a:rPr>
              <a:t>The gift of the Holy Ghost is different from the influence of the Holy Ghost.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Before baptism, a person can feel the influence of the Holy Ghost and receive a testimony of the truth.</a:t>
            </a:r>
          </a:p>
        </p:txBody>
      </p:sp>
      <p:sp>
        <p:nvSpPr>
          <p:cNvPr id="5" name="Rectangle 4">
            <a:extLst>
              <a:ext uri="{FF2B5EF4-FFF2-40B4-BE49-F238E27FC236}">
                <a16:creationId xmlns:a16="http://schemas.microsoft.com/office/drawing/2014/main" id="{9E77F047-B5B3-41FC-992A-291AE5671BAC}"/>
              </a:ext>
            </a:extLst>
          </p:cNvPr>
          <p:cNvSpPr/>
          <p:nvPr/>
        </p:nvSpPr>
        <p:spPr>
          <a:xfrm>
            <a:off x="8634561" y="2613124"/>
            <a:ext cx="3162002" cy="3046988"/>
          </a:xfrm>
          <a:prstGeom prst="rect">
            <a:avLst/>
          </a:prstGeom>
        </p:spPr>
        <p:txBody>
          <a:bodyPr wrap="square">
            <a:spAutoFit/>
          </a:bodyPr>
          <a:lstStyle/>
          <a:p>
            <a:r>
              <a:rPr lang="en-US" sz="2400" dirty="0">
                <a:solidFill>
                  <a:schemeClr val="bg1"/>
                </a:solidFill>
              </a:rPr>
              <a:t>After receiving the gift of the Holy Ghost, a person who keeps his or her covenants has the right to the constant companionship of the Holy Ghost. </a:t>
            </a:r>
          </a:p>
        </p:txBody>
      </p:sp>
      <p:pic>
        <p:nvPicPr>
          <p:cNvPr id="9" name="Picture 8">
            <a:extLst>
              <a:ext uri="{FF2B5EF4-FFF2-40B4-BE49-F238E27FC236}">
                <a16:creationId xmlns:a16="http://schemas.microsoft.com/office/drawing/2014/main" id="{B9E26552-6B4F-4A18-B071-C8A40B249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5" y="1666875"/>
            <a:ext cx="4286250" cy="3524250"/>
          </a:xfrm>
          <a:prstGeom prst="rect">
            <a:avLst/>
          </a:prstGeom>
        </p:spPr>
      </p:pic>
    </p:spTree>
    <p:extLst>
      <p:ext uri="{BB962C8B-B14F-4D97-AF65-F5344CB8AC3E}">
        <p14:creationId xmlns:p14="http://schemas.microsoft.com/office/powerpoint/2010/main" val="311040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Other Saving Ordinances</a:t>
            </a:r>
          </a:p>
        </p:txBody>
      </p:sp>
      <p:sp>
        <p:nvSpPr>
          <p:cNvPr id="2" name="Rectangle 1">
            <a:extLst>
              <a:ext uri="{FF2B5EF4-FFF2-40B4-BE49-F238E27FC236}">
                <a16:creationId xmlns:a16="http://schemas.microsoft.com/office/drawing/2014/main" id="{264EC824-E32B-45CC-A755-C3A8C34D67E1}"/>
              </a:ext>
            </a:extLst>
          </p:cNvPr>
          <p:cNvSpPr/>
          <p:nvPr/>
        </p:nvSpPr>
        <p:spPr>
          <a:xfrm>
            <a:off x="341585" y="1319795"/>
            <a:ext cx="5074884" cy="3046988"/>
          </a:xfrm>
          <a:prstGeom prst="rect">
            <a:avLst/>
          </a:prstGeom>
        </p:spPr>
        <p:txBody>
          <a:bodyPr wrap="square">
            <a:spAutoFit/>
          </a:bodyPr>
          <a:lstStyle/>
          <a:p>
            <a:r>
              <a:rPr lang="en-US" sz="2400" dirty="0">
                <a:solidFill>
                  <a:schemeClr val="bg1"/>
                </a:solidFill>
              </a:rPr>
              <a:t>Other saving ordinances include ordination to the Melchizedek Priesthood (for men), the temple endowment, and the marriage sealing. </a:t>
            </a:r>
          </a:p>
          <a:p>
            <a:endParaRPr lang="en-US" sz="2400" dirty="0">
              <a:solidFill>
                <a:schemeClr val="bg1"/>
              </a:solidFill>
            </a:endParaRPr>
          </a:p>
          <a:p>
            <a:r>
              <a:rPr lang="en-US" sz="2400" dirty="0">
                <a:solidFill>
                  <a:schemeClr val="bg1"/>
                </a:solidFill>
              </a:rPr>
              <a:t>In the temple, these saving ordinances can also be performed vicariously for the dead. </a:t>
            </a:r>
            <a:endParaRPr lang="en-US" sz="2400" dirty="0">
              <a:solidFill>
                <a:schemeClr val="bg1"/>
              </a:solidFill>
              <a:latin typeface="Abadi" panose="020B0604020104020204" pitchFamily="34" charset="0"/>
            </a:endParaRPr>
          </a:p>
        </p:txBody>
      </p:sp>
      <p:sp>
        <p:nvSpPr>
          <p:cNvPr id="3" name="Rectangle 2">
            <a:extLst>
              <a:ext uri="{FF2B5EF4-FFF2-40B4-BE49-F238E27FC236}">
                <a16:creationId xmlns:a16="http://schemas.microsoft.com/office/drawing/2014/main" id="{47513A79-9952-4376-93C0-6B6D37E341CC}"/>
              </a:ext>
            </a:extLst>
          </p:cNvPr>
          <p:cNvSpPr/>
          <p:nvPr/>
        </p:nvSpPr>
        <p:spPr>
          <a:xfrm>
            <a:off x="7851227" y="4606948"/>
            <a:ext cx="3887215" cy="1938992"/>
          </a:xfrm>
          <a:prstGeom prst="rect">
            <a:avLst/>
          </a:prstGeom>
        </p:spPr>
        <p:txBody>
          <a:bodyPr wrap="square">
            <a:spAutoFit/>
          </a:bodyPr>
          <a:lstStyle/>
          <a:p>
            <a:r>
              <a:rPr lang="en-US" sz="2400" dirty="0">
                <a:solidFill>
                  <a:schemeClr val="bg1"/>
                </a:solidFill>
              </a:rPr>
              <a:t>Vicarious ordinances become effective only when the deceased persons accept them in the spirit world and honor the related covenants.</a:t>
            </a:r>
            <a:endParaRPr lang="en-US" sz="2400" dirty="0"/>
          </a:p>
        </p:txBody>
      </p:sp>
      <p:grpSp>
        <p:nvGrpSpPr>
          <p:cNvPr id="14" name="Group 13">
            <a:extLst>
              <a:ext uri="{FF2B5EF4-FFF2-40B4-BE49-F238E27FC236}">
                <a16:creationId xmlns:a16="http://schemas.microsoft.com/office/drawing/2014/main" id="{F918BC2D-7C95-4A34-826F-7A878BB25A5C}"/>
              </a:ext>
            </a:extLst>
          </p:cNvPr>
          <p:cNvGrpSpPr/>
          <p:nvPr/>
        </p:nvGrpSpPr>
        <p:grpSpPr>
          <a:xfrm>
            <a:off x="6096000" y="1113809"/>
            <a:ext cx="4151586" cy="3359911"/>
            <a:chOff x="6096000" y="1113809"/>
            <a:chExt cx="4151586" cy="3359911"/>
          </a:xfrm>
        </p:grpSpPr>
        <p:sp>
          <p:nvSpPr>
            <p:cNvPr id="10" name="Rectangle 9">
              <a:extLst>
                <a:ext uri="{FF2B5EF4-FFF2-40B4-BE49-F238E27FC236}">
                  <a16:creationId xmlns:a16="http://schemas.microsoft.com/office/drawing/2014/main" id="{B794C0D1-D0C2-4285-AD56-265946EB2EFE}"/>
                </a:ext>
              </a:extLst>
            </p:cNvPr>
            <p:cNvSpPr/>
            <p:nvPr/>
          </p:nvSpPr>
          <p:spPr>
            <a:xfrm>
              <a:off x="6096000" y="4227499"/>
              <a:ext cx="3457903" cy="246221"/>
            </a:xfrm>
            <a:prstGeom prst="rect">
              <a:avLst/>
            </a:prstGeom>
          </p:spPr>
          <p:txBody>
            <a:bodyPr wrap="square">
              <a:spAutoFit/>
            </a:bodyPr>
            <a:lstStyle/>
            <a:p>
              <a:r>
                <a:rPr lang="en-US" sz="1000" b="0" i="0" dirty="0">
                  <a:solidFill>
                    <a:schemeClr val="bg1"/>
                  </a:solidFill>
                  <a:effectLst/>
                </a:rPr>
                <a:t>Meridian Idaho Temple</a:t>
              </a:r>
              <a:endParaRPr lang="en-US" sz="1000" dirty="0">
                <a:solidFill>
                  <a:schemeClr val="bg1"/>
                </a:solidFill>
              </a:endParaRPr>
            </a:p>
          </p:txBody>
        </p:sp>
        <p:pic>
          <p:nvPicPr>
            <p:cNvPr id="13" name="Picture 12">
              <a:extLst>
                <a:ext uri="{FF2B5EF4-FFF2-40B4-BE49-F238E27FC236}">
                  <a16:creationId xmlns:a16="http://schemas.microsoft.com/office/drawing/2014/main" id="{344C6852-140A-42DD-8CA4-80C47552A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13809"/>
              <a:ext cx="4151586" cy="3113690"/>
            </a:xfrm>
            <a:prstGeom prst="rect">
              <a:avLst/>
            </a:prstGeom>
          </p:spPr>
        </p:pic>
      </p:grpSp>
      <p:grpSp>
        <p:nvGrpSpPr>
          <p:cNvPr id="17" name="Group 16">
            <a:extLst>
              <a:ext uri="{FF2B5EF4-FFF2-40B4-BE49-F238E27FC236}">
                <a16:creationId xmlns:a16="http://schemas.microsoft.com/office/drawing/2014/main" id="{6818111B-E484-446D-A79D-985C14E62C08}"/>
              </a:ext>
            </a:extLst>
          </p:cNvPr>
          <p:cNvGrpSpPr/>
          <p:nvPr/>
        </p:nvGrpSpPr>
        <p:grpSpPr>
          <a:xfrm>
            <a:off x="1697419" y="4227499"/>
            <a:ext cx="4058816" cy="2475071"/>
            <a:chOff x="1697419" y="4050611"/>
            <a:chExt cx="4058816" cy="2475071"/>
          </a:xfrm>
        </p:grpSpPr>
        <p:pic>
          <p:nvPicPr>
            <p:cNvPr id="16" name="Picture 15">
              <a:extLst>
                <a:ext uri="{FF2B5EF4-FFF2-40B4-BE49-F238E27FC236}">
                  <a16:creationId xmlns:a16="http://schemas.microsoft.com/office/drawing/2014/main" id="{34E798EA-6086-42B0-8B20-16B81BE41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35" y="4050611"/>
              <a:ext cx="3962400" cy="2228850"/>
            </a:xfrm>
            <a:prstGeom prst="rect">
              <a:avLst/>
            </a:prstGeom>
          </p:spPr>
        </p:pic>
        <p:sp>
          <p:nvSpPr>
            <p:cNvPr id="19" name="Rectangle 18">
              <a:extLst>
                <a:ext uri="{FF2B5EF4-FFF2-40B4-BE49-F238E27FC236}">
                  <a16:creationId xmlns:a16="http://schemas.microsoft.com/office/drawing/2014/main" id="{FD60C1FE-D48B-4C27-9785-3207FACC4802}"/>
                </a:ext>
              </a:extLst>
            </p:cNvPr>
            <p:cNvSpPr/>
            <p:nvPr/>
          </p:nvSpPr>
          <p:spPr>
            <a:xfrm>
              <a:off x="1697419" y="6279461"/>
              <a:ext cx="3457903" cy="246221"/>
            </a:xfrm>
            <a:prstGeom prst="rect">
              <a:avLst/>
            </a:prstGeom>
          </p:spPr>
          <p:txBody>
            <a:bodyPr wrap="square">
              <a:spAutoFit/>
            </a:bodyPr>
            <a:lstStyle/>
            <a:p>
              <a:r>
                <a:rPr lang="en-US" sz="1000" b="0" i="0" dirty="0">
                  <a:solidFill>
                    <a:schemeClr val="bg1"/>
                  </a:solidFill>
                  <a:effectLst/>
                </a:rPr>
                <a:t>Kansas City Temple Baptismal Font</a:t>
              </a:r>
              <a:endParaRPr lang="en-US" sz="1000" dirty="0">
                <a:solidFill>
                  <a:schemeClr val="bg1"/>
                </a:solidFill>
              </a:endParaRPr>
            </a:p>
          </p:txBody>
        </p:sp>
      </p:grpSp>
    </p:spTree>
    <p:extLst>
      <p:ext uri="{BB962C8B-B14F-4D97-AF65-F5344CB8AC3E}">
        <p14:creationId xmlns:p14="http://schemas.microsoft.com/office/powerpoint/2010/main" val="2609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Other  Ordinances</a:t>
            </a:r>
          </a:p>
        </p:txBody>
      </p:sp>
      <p:sp>
        <p:nvSpPr>
          <p:cNvPr id="2" name="Rectangle 1">
            <a:extLst>
              <a:ext uri="{FF2B5EF4-FFF2-40B4-BE49-F238E27FC236}">
                <a16:creationId xmlns:a16="http://schemas.microsoft.com/office/drawing/2014/main" id="{264EC824-E32B-45CC-A755-C3A8C34D67E1}"/>
              </a:ext>
            </a:extLst>
          </p:cNvPr>
          <p:cNvSpPr/>
          <p:nvPr/>
        </p:nvSpPr>
        <p:spPr>
          <a:xfrm>
            <a:off x="4073141" y="1137599"/>
            <a:ext cx="4210306" cy="2677656"/>
          </a:xfrm>
          <a:prstGeom prst="rect">
            <a:avLst/>
          </a:prstGeom>
        </p:spPr>
        <p:txBody>
          <a:bodyPr wrap="square">
            <a:spAutoFit/>
          </a:bodyPr>
          <a:lstStyle/>
          <a:p>
            <a:r>
              <a:rPr lang="en-US" sz="2400" dirty="0">
                <a:solidFill>
                  <a:schemeClr val="bg1"/>
                </a:solidFill>
              </a:rPr>
              <a:t>Other ordinances, such as partaking of the sacrament to renew our baptismal covenants, administering to the sick, and the naming and blessing of children, are also important to our spiritual development.</a:t>
            </a:r>
            <a:endParaRPr lang="en-US" sz="2400" dirty="0">
              <a:solidFill>
                <a:schemeClr val="bg1"/>
              </a:solidFill>
              <a:latin typeface="Abadi" panose="020B0604020104020204" pitchFamily="34" charset="0"/>
            </a:endParaRPr>
          </a:p>
        </p:txBody>
      </p:sp>
      <p:pic>
        <p:nvPicPr>
          <p:cNvPr id="7" name="Picture 6">
            <a:extLst>
              <a:ext uri="{FF2B5EF4-FFF2-40B4-BE49-F238E27FC236}">
                <a16:creationId xmlns:a16="http://schemas.microsoft.com/office/drawing/2014/main" id="{67B457FB-B6CF-4B27-8CA1-577BFB816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8" y="968176"/>
            <a:ext cx="11266384" cy="5694158"/>
          </a:xfrm>
          <a:prstGeom prst="rect">
            <a:avLst/>
          </a:prstGeom>
        </p:spPr>
      </p:pic>
    </p:spTree>
    <p:extLst>
      <p:ext uri="{BB962C8B-B14F-4D97-AF65-F5344CB8AC3E}">
        <p14:creationId xmlns:p14="http://schemas.microsoft.com/office/powerpoint/2010/main" val="65308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Covenant</a:t>
            </a:r>
          </a:p>
        </p:txBody>
      </p:sp>
      <p:sp>
        <p:nvSpPr>
          <p:cNvPr id="2" name="Rectangle 1">
            <a:extLst>
              <a:ext uri="{FF2B5EF4-FFF2-40B4-BE49-F238E27FC236}">
                <a16:creationId xmlns:a16="http://schemas.microsoft.com/office/drawing/2014/main" id="{264EC824-E32B-45CC-A755-C3A8C34D67E1}"/>
              </a:ext>
            </a:extLst>
          </p:cNvPr>
          <p:cNvSpPr/>
          <p:nvPr/>
        </p:nvSpPr>
        <p:spPr>
          <a:xfrm>
            <a:off x="214549" y="494289"/>
            <a:ext cx="4210306" cy="2677656"/>
          </a:xfrm>
          <a:prstGeom prst="rect">
            <a:avLst/>
          </a:prstGeom>
        </p:spPr>
        <p:txBody>
          <a:bodyPr wrap="square">
            <a:spAutoFit/>
          </a:bodyPr>
          <a:lstStyle/>
          <a:p>
            <a:r>
              <a:rPr lang="en-US" sz="2400" dirty="0">
                <a:solidFill>
                  <a:schemeClr val="bg1"/>
                </a:solidFill>
              </a:rPr>
              <a:t>A covenant is a sacred agreement between God and man. God gives the conditions for the covenant, and we agree to do what He asks us to do; God then promises us certain blessings for our obedience.</a:t>
            </a:r>
          </a:p>
        </p:txBody>
      </p:sp>
      <p:sp>
        <p:nvSpPr>
          <p:cNvPr id="3" name="Rectangle 2">
            <a:extLst>
              <a:ext uri="{FF2B5EF4-FFF2-40B4-BE49-F238E27FC236}">
                <a16:creationId xmlns:a16="http://schemas.microsoft.com/office/drawing/2014/main" id="{82CC7936-0FBA-4036-9C8C-F31F7E47AAF1}"/>
              </a:ext>
            </a:extLst>
          </p:cNvPr>
          <p:cNvSpPr/>
          <p:nvPr/>
        </p:nvSpPr>
        <p:spPr>
          <a:xfrm>
            <a:off x="964710" y="4639945"/>
            <a:ext cx="4487917" cy="1200329"/>
          </a:xfrm>
          <a:prstGeom prst="rect">
            <a:avLst/>
          </a:prstGeom>
        </p:spPr>
        <p:txBody>
          <a:bodyPr wrap="square">
            <a:spAutoFit/>
          </a:bodyPr>
          <a:lstStyle/>
          <a:p>
            <a:r>
              <a:rPr lang="en-US" sz="2400" b="0" i="0" dirty="0">
                <a:solidFill>
                  <a:schemeClr val="bg1"/>
                </a:solidFill>
                <a:effectLst/>
              </a:rPr>
              <a:t>If we do not abide by our covenants, then we will not receive the promised blessings.</a:t>
            </a:r>
            <a:endParaRPr lang="en-US" sz="2400" dirty="0">
              <a:solidFill>
                <a:schemeClr val="bg1"/>
              </a:solidFill>
            </a:endParaRPr>
          </a:p>
        </p:txBody>
      </p:sp>
      <p:sp>
        <p:nvSpPr>
          <p:cNvPr id="5" name="Rectangle 4">
            <a:extLst>
              <a:ext uri="{FF2B5EF4-FFF2-40B4-BE49-F238E27FC236}">
                <a16:creationId xmlns:a16="http://schemas.microsoft.com/office/drawing/2014/main" id="{4F18F532-3669-4FD6-9F04-7856AE0AC357}"/>
              </a:ext>
            </a:extLst>
          </p:cNvPr>
          <p:cNvSpPr/>
          <p:nvPr/>
        </p:nvSpPr>
        <p:spPr>
          <a:xfrm>
            <a:off x="4415419" y="1509952"/>
            <a:ext cx="7477729" cy="2246769"/>
          </a:xfrm>
          <a:prstGeom prst="rect">
            <a:avLst/>
          </a:prstGeom>
        </p:spPr>
        <p:txBody>
          <a:bodyPr wrap="square">
            <a:spAutoFit/>
          </a:bodyPr>
          <a:lstStyle/>
          <a:p>
            <a:r>
              <a:rPr lang="en-US" sz="2000" b="0" i="1" dirty="0">
                <a:solidFill>
                  <a:srgbClr val="FFFF00"/>
                </a:solidFill>
                <a:effectLst/>
              </a:rPr>
              <a:t>Now therefore, if ye will </a:t>
            </a:r>
            <a:r>
              <a:rPr lang="en-US" sz="2000" i="1" dirty="0">
                <a:solidFill>
                  <a:srgbClr val="FFFF00"/>
                </a:solidFill>
              </a:rPr>
              <a:t>obey</a:t>
            </a:r>
            <a:r>
              <a:rPr lang="en-US" sz="2000" b="0" i="1" dirty="0">
                <a:solidFill>
                  <a:srgbClr val="FFFF00"/>
                </a:solidFill>
                <a:effectLst/>
              </a:rPr>
              <a:t> my voice indeed, and keep my </a:t>
            </a:r>
            <a:r>
              <a:rPr lang="en-US" sz="2000" i="1" dirty="0">
                <a:solidFill>
                  <a:srgbClr val="FFFF00"/>
                </a:solidFill>
              </a:rPr>
              <a:t>covenant</a:t>
            </a:r>
            <a:r>
              <a:rPr lang="en-US" sz="2000" b="0" i="1" dirty="0">
                <a:solidFill>
                  <a:srgbClr val="FFFF00"/>
                </a:solidFill>
                <a:effectLst/>
              </a:rPr>
              <a:t>, then ye shall be a </a:t>
            </a:r>
            <a:r>
              <a:rPr lang="en-US" sz="2000" i="1" dirty="0">
                <a:solidFill>
                  <a:srgbClr val="FFFF00"/>
                </a:solidFill>
              </a:rPr>
              <a:t>peculiar</a:t>
            </a:r>
            <a:r>
              <a:rPr lang="en-US" sz="2000" b="0" i="1" dirty="0">
                <a:solidFill>
                  <a:srgbClr val="FFFF00"/>
                </a:solidFill>
                <a:effectLst/>
              </a:rPr>
              <a:t> </a:t>
            </a:r>
            <a:r>
              <a:rPr lang="en-US" sz="2000" i="1" dirty="0">
                <a:solidFill>
                  <a:srgbClr val="FFFF00"/>
                </a:solidFill>
              </a:rPr>
              <a:t>treasure</a:t>
            </a:r>
            <a:r>
              <a:rPr lang="en-US" sz="2000" b="0" i="1" dirty="0">
                <a:solidFill>
                  <a:srgbClr val="FFFF00"/>
                </a:solidFill>
                <a:effectLst/>
              </a:rPr>
              <a:t> unto me above all people: for all the earth is mine:</a:t>
            </a:r>
          </a:p>
          <a:p>
            <a:endParaRPr lang="en-US" sz="2000" b="0" i="1" dirty="0">
              <a:solidFill>
                <a:srgbClr val="FFFF00"/>
              </a:solidFill>
              <a:effectLst/>
            </a:endParaRPr>
          </a:p>
          <a:p>
            <a:r>
              <a:rPr lang="en-US" sz="2000" i="1" dirty="0">
                <a:solidFill>
                  <a:srgbClr val="FFFF00"/>
                </a:solidFill>
              </a:rPr>
              <a:t>And ye shall be unto me a kingdom of priests, and an holy</a:t>
            </a:r>
            <a:r>
              <a:rPr lang="en-US" sz="2000" i="1" baseline="30000" dirty="0">
                <a:solidFill>
                  <a:srgbClr val="FFFF00"/>
                </a:solidFill>
              </a:rPr>
              <a:t> </a:t>
            </a:r>
            <a:r>
              <a:rPr lang="en-US" sz="2000" i="1" dirty="0">
                <a:solidFill>
                  <a:srgbClr val="FFFF00"/>
                </a:solidFill>
              </a:rPr>
              <a:t>nation. These are the words which thou shalt speak unto the children of Israel.</a:t>
            </a:r>
          </a:p>
          <a:p>
            <a:r>
              <a:rPr lang="en-US" sz="2000" i="1" dirty="0">
                <a:solidFill>
                  <a:srgbClr val="FFFF00"/>
                </a:solidFill>
              </a:rPr>
              <a:t>Exodus 19:5-6</a:t>
            </a:r>
          </a:p>
        </p:txBody>
      </p:sp>
      <p:grpSp>
        <p:nvGrpSpPr>
          <p:cNvPr id="7" name="Group 6">
            <a:extLst>
              <a:ext uri="{FF2B5EF4-FFF2-40B4-BE49-F238E27FC236}">
                <a16:creationId xmlns:a16="http://schemas.microsoft.com/office/drawing/2014/main" id="{D93E007B-9046-4C4A-8600-3CEF17B5B321}"/>
              </a:ext>
            </a:extLst>
          </p:cNvPr>
          <p:cNvGrpSpPr/>
          <p:nvPr/>
        </p:nvGrpSpPr>
        <p:grpSpPr>
          <a:xfrm>
            <a:off x="5976078" y="3647090"/>
            <a:ext cx="5101436" cy="3054149"/>
            <a:chOff x="5976078" y="3647090"/>
            <a:chExt cx="5101436" cy="3054149"/>
          </a:xfrm>
        </p:grpSpPr>
        <p:pic>
          <p:nvPicPr>
            <p:cNvPr id="8194" name="Picture 2" descr="Image result for between god and me art">
              <a:extLst>
                <a:ext uri="{FF2B5EF4-FFF2-40B4-BE49-F238E27FC236}">
                  <a16:creationId xmlns:a16="http://schemas.microsoft.com/office/drawing/2014/main" id="{F721933D-8F1D-43BD-B09A-8F9BF0A84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078" y="3647090"/>
              <a:ext cx="5101436" cy="30541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E2E1085-8949-4313-ADDF-F275FA2B915A}"/>
                </a:ext>
              </a:extLst>
            </p:cNvPr>
            <p:cNvSpPr/>
            <p:nvPr/>
          </p:nvSpPr>
          <p:spPr>
            <a:xfrm>
              <a:off x="6136531" y="3647090"/>
              <a:ext cx="4842469" cy="923330"/>
            </a:xfrm>
            <a:prstGeom prst="rect">
              <a:avLst/>
            </a:prstGeom>
          </p:spPr>
          <p:txBody>
            <a:bodyPr wrap="square">
              <a:spAutoFit/>
            </a:bodyPr>
            <a:lstStyle/>
            <a:p>
              <a:r>
                <a:rPr lang="en-US" b="1" i="1" dirty="0">
                  <a:effectLst/>
                </a:rPr>
                <a:t>I, the Lord, am </a:t>
              </a:r>
              <a:r>
                <a:rPr lang="en-US" b="1" i="1" dirty="0"/>
                <a:t>bound</a:t>
              </a:r>
              <a:r>
                <a:rPr lang="en-US" b="1" i="1" dirty="0">
                  <a:effectLst/>
                </a:rPr>
                <a:t> when ye do what I say; but when ye do not what I say, ye have no </a:t>
              </a:r>
              <a:r>
                <a:rPr lang="en-US" b="1" i="1" dirty="0"/>
                <a:t>promise</a:t>
              </a:r>
              <a:r>
                <a:rPr lang="en-US" b="1" i="1" dirty="0">
                  <a:effectLst/>
                </a:rPr>
                <a:t>.</a:t>
              </a:r>
            </a:p>
            <a:p>
              <a:r>
                <a:rPr lang="en-US" b="1" i="1" dirty="0"/>
                <a:t>D&amp;C 82:10</a:t>
              </a:r>
            </a:p>
          </p:txBody>
        </p:sp>
      </p:grpSp>
    </p:spTree>
    <p:extLst>
      <p:ext uri="{BB962C8B-B14F-4D97-AF65-F5344CB8AC3E}">
        <p14:creationId xmlns:p14="http://schemas.microsoft.com/office/powerpoint/2010/main" val="12227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17D45-2ED8-4C3A-9CE1-14732AE1E7B2}"/>
              </a:ext>
            </a:extLst>
          </p:cNvPr>
          <p:cNvSpPr/>
          <p:nvPr/>
        </p:nvSpPr>
        <p:spPr>
          <a:xfrm>
            <a:off x="0" y="0"/>
            <a:ext cx="12192000" cy="6858000"/>
          </a:xfrm>
          <a:prstGeom prst="rect">
            <a:avLst/>
          </a:prstGeom>
          <a:gradFill flip="none" rotWithShape="1">
            <a:gsLst>
              <a:gs pos="0">
                <a:schemeClr val="accent5">
                  <a:lumMod val="50000"/>
                </a:schemeClr>
              </a:gs>
              <a:gs pos="24000">
                <a:schemeClr val="accent1">
                  <a:lumMod val="50000"/>
                </a:schemeClr>
              </a:gs>
              <a:gs pos="49000">
                <a:schemeClr val="accent3">
                  <a:lumMod val="50000"/>
                </a:schemeClr>
              </a:gs>
              <a:gs pos="90000">
                <a:schemeClr val="accent5">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CA2A7-E685-4A8B-ADFB-45F3C73C6F14}"/>
              </a:ext>
            </a:extLst>
          </p:cNvPr>
          <p:cNvSpPr txBox="1"/>
          <p:nvPr/>
        </p:nvSpPr>
        <p:spPr>
          <a:xfrm>
            <a:off x="-119921" y="0"/>
            <a:ext cx="12191999" cy="1015663"/>
          </a:xfrm>
          <a:prstGeom prst="rect">
            <a:avLst/>
          </a:prstGeom>
          <a:noFill/>
        </p:spPr>
        <p:txBody>
          <a:bodyPr wrap="square" rtlCol="0">
            <a:spAutoFit/>
          </a:bodyPr>
          <a:lstStyle/>
          <a:p>
            <a:pPr algn="ctr"/>
            <a:r>
              <a:rPr lang="en-US" sz="6000" dirty="0">
                <a:solidFill>
                  <a:schemeClr val="bg1"/>
                </a:solidFill>
                <a:latin typeface="Bahnschrift Condensed" panose="020B0502040204020203" pitchFamily="34" charset="0"/>
              </a:rPr>
              <a:t>Covenant Through Ordinances</a:t>
            </a:r>
          </a:p>
        </p:txBody>
      </p:sp>
      <p:sp>
        <p:nvSpPr>
          <p:cNvPr id="3" name="Rectangle 2">
            <a:extLst>
              <a:ext uri="{FF2B5EF4-FFF2-40B4-BE49-F238E27FC236}">
                <a16:creationId xmlns:a16="http://schemas.microsoft.com/office/drawing/2014/main" id="{82CC7936-0FBA-4036-9C8C-F31F7E47AAF1}"/>
              </a:ext>
            </a:extLst>
          </p:cNvPr>
          <p:cNvSpPr/>
          <p:nvPr/>
        </p:nvSpPr>
        <p:spPr>
          <a:xfrm>
            <a:off x="395084" y="1311322"/>
            <a:ext cx="4487917" cy="4893647"/>
          </a:xfrm>
          <a:prstGeom prst="rect">
            <a:avLst/>
          </a:prstGeom>
        </p:spPr>
        <p:txBody>
          <a:bodyPr wrap="square">
            <a:spAutoFit/>
          </a:bodyPr>
          <a:lstStyle/>
          <a:p>
            <a:r>
              <a:rPr lang="en-US" sz="2400" dirty="0">
                <a:solidFill>
                  <a:schemeClr val="bg1"/>
                </a:solidFill>
              </a:rPr>
              <a:t>All of the saving ordinances of the priesthood are accompanied by covenants. For example, we covenant with the Lord through baptism.</a:t>
            </a:r>
          </a:p>
          <a:p>
            <a:endParaRPr lang="en-US" sz="2400" dirty="0">
              <a:solidFill>
                <a:schemeClr val="bg1"/>
              </a:solidFill>
            </a:endParaRPr>
          </a:p>
          <a:p>
            <a:r>
              <a:rPr lang="en-US" sz="2400" dirty="0">
                <a:solidFill>
                  <a:schemeClr val="bg1"/>
                </a:solidFill>
              </a:rPr>
              <a:t>Men who receive the Melchizedek Priesthood enter into the oath and covenant of the priesthood. </a:t>
            </a:r>
          </a:p>
          <a:p>
            <a:endParaRPr lang="en-US" sz="2400" dirty="0">
              <a:solidFill>
                <a:schemeClr val="bg1"/>
              </a:solidFill>
            </a:endParaRPr>
          </a:p>
          <a:p>
            <a:r>
              <a:rPr lang="en-US" sz="2400" dirty="0">
                <a:solidFill>
                  <a:schemeClr val="bg1"/>
                </a:solidFill>
              </a:rPr>
              <a:t>We renew covenants we have made by partaking of the sacrament.</a:t>
            </a:r>
          </a:p>
        </p:txBody>
      </p:sp>
      <p:pic>
        <p:nvPicPr>
          <p:cNvPr id="9" name="Picture 8">
            <a:extLst>
              <a:ext uri="{FF2B5EF4-FFF2-40B4-BE49-F238E27FC236}">
                <a16:creationId xmlns:a16="http://schemas.microsoft.com/office/drawing/2014/main" id="{9811971F-3D37-4F5E-B915-06380E126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164" y="1783830"/>
            <a:ext cx="5982380" cy="3851513"/>
          </a:xfrm>
          <a:prstGeom prst="rect">
            <a:avLst/>
          </a:prstGeom>
        </p:spPr>
      </p:pic>
    </p:spTree>
    <p:extLst>
      <p:ext uri="{BB962C8B-B14F-4D97-AF65-F5344CB8AC3E}">
        <p14:creationId xmlns:p14="http://schemas.microsoft.com/office/powerpoint/2010/main" val="15176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1436</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 Light</vt:lpstr>
      <vt:lpstr>Calibri</vt:lpstr>
      <vt:lpstr>Arial</vt:lpstr>
      <vt:lpstr>Abadi</vt:lpstr>
      <vt:lpstr>Bahnschrift Condensed</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2019-08-14T14:09:17Z</dcterms:created>
  <dcterms:modified xsi:type="dcterms:W3CDTF">2020-11-16T15:19:53Z</dcterms:modified>
</cp:coreProperties>
</file>