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2" r:id="rId4"/>
    <p:sldId id="265" r:id="rId5"/>
    <p:sldId id="266" r:id="rId6"/>
    <p:sldId id="267" r:id="rId7"/>
    <p:sldId id="268" r:id="rId8"/>
    <p:sldId id="269" r:id="rId9"/>
    <p:sldId id="270" r:id="rId10"/>
    <p:sldId id="272" r:id="rId11"/>
    <p:sldId id="273" r:id="rId12"/>
    <p:sldId id="274" r:id="rId13"/>
    <p:sldId id="275" r:id="rId14"/>
    <p:sldId id="276" r:id="rId15"/>
    <p:sldId id="277" r:id="rId16"/>
    <p:sldId id="278" r:id="rId17"/>
    <p:sldId id="280" r:id="rId18"/>
    <p:sldId id="281" r:id="rId19"/>
    <p:sldId id="279" r:id="rId20"/>
    <p:sldId id="257" r:id="rId21"/>
    <p:sldId id="263" r:id="rId22"/>
    <p:sldId id="264" r:id="rId23"/>
    <p:sldId id="271" r:id="rId24"/>
    <p:sldId id="282"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Palatino" pitchFamily="2" charset="0"/>
      <p:regular r:id="rId34"/>
    </p:embeddedFont>
    <p:embeddedFont>
      <p:font typeface="Palatino Linotype" panose="02040502050505030304" pitchFamily="18"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41C"/>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90A9F4-1CF1-4046-8B30-41E5286141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2234342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90A9F4-1CF1-4046-8B30-41E5286141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213950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90A9F4-1CF1-4046-8B30-41E5286141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125185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90A9F4-1CF1-4046-8B30-41E5286141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407448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90A9F4-1CF1-4046-8B30-41E5286141D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25953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90A9F4-1CF1-4046-8B30-41E5286141D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93929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90A9F4-1CF1-4046-8B30-41E5286141DB}"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221262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90A9F4-1CF1-4046-8B30-41E5286141DB}"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266353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0A9F4-1CF1-4046-8B30-41E5286141DB}"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335122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90A9F4-1CF1-4046-8B30-41E5286141D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379272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90A9F4-1CF1-4046-8B30-41E5286141D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57F07E-F8B6-4029-8A88-8A0372EFB78D}" type="slidenum">
              <a:rPr lang="en-US" smtClean="0"/>
              <a:t>‹#›</a:t>
            </a:fld>
            <a:endParaRPr lang="en-US"/>
          </a:p>
        </p:txBody>
      </p:sp>
    </p:spTree>
    <p:extLst>
      <p:ext uri="{BB962C8B-B14F-4D97-AF65-F5344CB8AC3E}">
        <p14:creationId xmlns:p14="http://schemas.microsoft.com/office/powerpoint/2010/main" val="365515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0A9F4-1CF1-4046-8B30-41E5286141DB}"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7F07E-F8B6-4029-8A88-8A0372EFB78D}" type="slidenum">
              <a:rPr lang="en-US" smtClean="0"/>
              <a:t>‹#›</a:t>
            </a:fld>
            <a:endParaRPr lang="en-US"/>
          </a:p>
        </p:txBody>
      </p:sp>
    </p:spTree>
    <p:extLst>
      <p:ext uri="{BB962C8B-B14F-4D97-AF65-F5344CB8AC3E}">
        <p14:creationId xmlns:p14="http://schemas.microsoft.com/office/powerpoint/2010/main" val="1047601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363DAA2-90F7-400D-93B7-F99FB7CF4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0"/>
            <a:ext cx="2805441" cy="369332"/>
          </a:xfrm>
          <a:prstGeom prst="rect">
            <a:avLst/>
          </a:prstGeom>
          <a:noFill/>
        </p:spPr>
        <p:txBody>
          <a:bodyPr wrap="square" rtlCol="0">
            <a:spAutoFit/>
          </a:bodyPr>
          <a:lstStyle/>
          <a:p>
            <a:r>
              <a:rPr lang="en-US" dirty="0">
                <a:solidFill>
                  <a:schemeClr val="bg1"/>
                </a:solidFill>
              </a:rPr>
              <a:t>Lesson 104 Part 1</a:t>
            </a:r>
          </a:p>
        </p:txBody>
      </p:sp>
      <p:sp>
        <p:nvSpPr>
          <p:cNvPr id="6" name="TextBox 5"/>
          <p:cNvSpPr txBox="1"/>
          <p:nvPr/>
        </p:nvSpPr>
        <p:spPr>
          <a:xfrm>
            <a:off x="0" y="772886"/>
            <a:ext cx="12192000" cy="1846659"/>
          </a:xfrm>
          <a:prstGeom prst="rect">
            <a:avLst/>
          </a:prstGeom>
          <a:noFill/>
        </p:spPr>
        <p:txBody>
          <a:bodyPr wrap="square" rtlCol="0">
            <a:spAutoFit/>
          </a:bodyPr>
          <a:lstStyle/>
          <a:p>
            <a:pPr algn="ctr"/>
            <a:r>
              <a:rPr lang="en-US" sz="6600" dirty="0">
                <a:solidFill>
                  <a:schemeClr val="bg1"/>
                </a:solidFill>
              </a:rPr>
              <a:t>Kings of Divided Israel</a:t>
            </a:r>
          </a:p>
          <a:p>
            <a:pPr algn="ctr"/>
            <a:r>
              <a:rPr lang="en-US" sz="4800" dirty="0">
                <a:solidFill>
                  <a:schemeClr val="bg1"/>
                </a:solidFill>
              </a:rPr>
              <a:t>2 Kings 14-17</a:t>
            </a:r>
          </a:p>
        </p:txBody>
      </p:sp>
      <p:grpSp>
        <p:nvGrpSpPr>
          <p:cNvPr id="5" name="Group 4"/>
          <p:cNvGrpSpPr/>
          <p:nvPr/>
        </p:nvGrpSpPr>
        <p:grpSpPr>
          <a:xfrm>
            <a:off x="662421" y="2415545"/>
            <a:ext cx="3836671" cy="1776089"/>
            <a:chOff x="1239442" y="2583838"/>
            <a:chExt cx="1535084" cy="678655"/>
          </a:xfrm>
        </p:grpSpPr>
        <p:sp>
          <p:nvSpPr>
            <p:cNvPr id="7" name="Rounded Rectangle 6"/>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1789331"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gular Pentagon 8"/>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gular Pentagon 9"/>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508341" y="1944689"/>
            <a:ext cx="3584164" cy="2342642"/>
            <a:chOff x="3539000" y="2381812"/>
            <a:chExt cx="1718800" cy="1123423"/>
          </a:xfrm>
        </p:grpSpPr>
        <p:sp>
          <p:nvSpPr>
            <p:cNvPr id="17" name="Oval 16"/>
            <p:cNvSpPr/>
            <p:nvPr/>
          </p:nvSpPr>
          <p:spPr>
            <a:xfrm>
              <a:off x="4253460" y="2381812"/>
              <a:ext cx="344666" cy="65879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539000" y="2499914"/>
              <a:ext cx="1718800" cy="1005321"/>
              <a:chOff x="1239442" y="2672047"/>
              <a:chExt cx="1535084" cy="589349"/>
            </a:xfrm>
          </p:grpSpPr>
          <p:sp>
            <p:nvSpPr>
              <p:cNvPr id="28" name="Rounded Rectangle 27"/>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1974299" y="2672047"/>
                <a:ext cx="114300" cy="274254"/>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697716" y="2570791"/>
              <a:ext cx="329982" cy="462688"/>
              <a:chOff x="3697716" y="2570791"/>
              <a:chExt cx="329982" cy="462688"/>
            </a:xfrm>
          </p:grpSpPr>
          <p:sp>
            <p:nvSpPr>
              <p:cNvPr id="26" name="Oval 25"/>
              <p:cNvSpPr/>
              <p:nvPr/>
            </p:nvSpPr>
            <p:spPr>
              <a:xfrm>
                <a:off x="3775334" y="2570791"/>
                <a:ext cx="174745" cy="33400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gular Pentagon 26"/>
              <p:cNvSpPr/>
              <p:nvPr/>
            </p:nvSpPr>
            <p:spPr>
              <a:xfrm>
                <a:off x="3697716" y="27592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767607" y="2574639"/>
              <a:ext cx="329982" cy="467059"/>
              <a:chOff x="3697714" y="2570791"/>
              <a:chExt cx="329982" cy="467059"/>
            </a:xfrm>
          </p:grpSpPr>
          <p:sp>
            <p:nvSpPr>
              <p:cNvPr id="24" name="Oval 23"/>
              <p:cNvSpPr/>
              <p:nvPr/>
            </p:nvSpPr>
            <p:spPr>
              <a:xfrm>
                <a:off x="3775334" y="2570791"/>
                <a:ext cx="174745" cy="33400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gular Pentagon 24"/>
              <p:cNvSpPr/>
              <p:nvPr/>
            </p:nvSpPr>
            <p:spPr>
              <a:xfrm>
                <a:off x="3697714" y="2763596"/>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Quad Arrow 20"/>
            <p:cNvSpPr/>
            <p:nvPr/>
          </p:nvSpPr>
          <p:spPr>
            <a:xfrm>
              <a:off x="3661987" y="3033479"/>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ad Arrow 21"/>
            <p:cNvSpPr/>
            <p:nvPr/>
          </p:nvSpPr>
          <p:spPr>
            <a:xfrm>
              <a:off x="4176134" y="3036782"/>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22"/>
            <p:cNvSpPr/>
            <p:nvPr/>
          </p:nvSpPr>
          <p:spPr>
            <a:xfrm>
              <a:off x="4690281" y="3044962"/>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246235" y="4547642"/>
            <a:ext cx="6096000" cy="1477328"/>
          </a:xfrm>
          <a:prstGeom prst="rect">
            <a:avLst/>
          </a:prstGeom>
        </p:spPr>
        <p:txBody>
          <a:bodyPr>
            <a:spAutoFit/>
          </a:bodyPr>
          <a:lstStyle/>
          <a:p>
            <a:r>
              <a:rPr lang="en-US" i="1" dirty="0">
                <a:solidFill>
                  <a:schemeClr val="bg1"/>
                </a:solidFill>
              </a:rPr>
              <a:t>Yet the </a:t>
            </a:r>
            <a:r>
              <a:rPr lang="en-US" i="1" cap="small" dirty="0">
                <a:solidFill>
                  <a:schemeClr val="bg1"/>
                </a:solidFill>
              </a:rPr>
              <a:t>Lord</a:t>
            </a:r>
            <a:r>
              <a:rPr lang="en-US" i="1" dirty="0">
                <a:solidFill>
                  <a:schemeClr val="bg1"/>
                </a:solidFill>
              </a:rPr>
              <a:t> testified against Israel, and against Judah, by all the prophets, and by all the seers, saying, Turn ye from your evil ways, and keep my commandments and my statutes, according to all the law which I commanded your fathers, and which I sent to you by my servants the prophets. 2 Kings 17:13</a:t>
            </a:r>
          </a:p>
        </p:txBody>
      </p:sp>
    </p:spTree>
    <p:extLst>
      <p:ext uri="{BB962C8B-B14F-4D97-AF65-F5344CB8AC3E}">
        <p14:creationId xmlns:p14="http://schemas.microsoft.com/office/powerpoint/2010/main" val="127896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Disrespect in the Holy Temple</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(2)</a:t>
            </a:r>
            <a:endParaRPr lang="en-US" dirty="0">
              <a:solidFill>
                <a:schemeClr val="bg1"/>
              </a:solidFill>
            </a:endParaRPr>
          </a:p>
        </p:txBody>
      </p:sp>
      <p:sp>
        <p:nvSpPr>
          <p:cNvPr id="4" name="Rectangle 3"/>
          <p:cNvSpPr/>
          <p:nvPr/>
        </p:nvSpPr>
        <p:spPr>
          <a:xfrm>
            <a:off x="7469108" y="1727264"/>
            <a:ext cx="3820563" cy="3416320"/>
          </a:xfrm>
          <a:prstGeom prst="rect">
            <a:avLst/>
          </a:prstGeom>
        </p:spPr>
        <p:txBody>
          <a:bodyPr wrap="square">
            <a:spAutoFit/>
          </a:bodyPr>
          <a:lstStyle/>
          <a:p>
            <a:r>
              <a:rPr lang="en-US" sz="2400" dirty="0">
                <a:solidFill>
                  <a:schemeClr val="bg1"/>
                </a:solidFill>
              </a:rPr>
              <a:t>Ahaz “turned” or changed the furnishings in the Lord’s house to please the Assyrian king and win his favor. </a:t>
            </a:r>
          </a:p>
          <a:p>
            <a:endParaRPr lang="en-US" sz="2400" dirty="0">
              <a:solidFill>
                <a:schemeClr val="bg1"/>
              </a:solidFill>
            </a:endParaRPr>
          </a:p>
          <a:p>
            <a:r>
              <a:rPr lang="en-US" sz="2400" dirty="0">
                <a:solidFill>
                  <a:schemeClr val="bg1"/>
                </a:solidFill>
              </a:rPr>
              <a:t>These actions show that Ahaz sought to please the world instead of Jehovah.</a:t>
            </a:r>
          </a:p>
        </p:txBody>
      </p:sp>
      <p:sp>
        <p:nvSpPr>
          <p:cNvPr id="46" name="Rectangle 45"/>
          <p:cNvSpPr/>
          <p:nvPr/>
        </p:nvSpPr>
        <p:spPr>
          <a:xfrm>
            <a:off x="176425" y="6398213"/>
            <a:ext cx="1736373" cy="369332"/>
          </a:xfrm>
          <a:prstGeom prst="rect">
            <a:avLst/>
          </a:prstGeom>
        </p:spPr>
        <p:txBody>
          <a:bodyPr wrap="none">
            <a:spAutoFit/>
          </a:bodyPr>
          <a:lstStyle/>
          <a:p>
            <a:r>
              <a:rPr lang="en-US" dirty="0">
                <a:solidFill>
                  <a:schemeClr val="bg1"/>
                </a:solidFill>
                <a:latin typeface="Calibri" panose="020F0502020204030204" pitchFamily="34" charset="0"/>
              </a:rPr>
              <a:t>2 Kings 16:17-18</a:t>
            </a:r>
            <a:endParaRPr lang="en-US" dirty="0">
              <a:solidFill>
                <a:schemeClr val="bg1"/>
              </a:solidFill>
            </a:endParaRPr>
          </a:p>
        </p:txBody>
      </p:sp>
      <p:pic>
        <p:nvPicPr>
          <p:cNvPr id="2050" name="Picture 2" descr="https://upload.wikimedia.org/wikipedia/commons/thumb/b/b1/Ahaz.png/200px-Aha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33" y="558088"/>
            <a:ext cx="19050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iblicalartifacts.org/images/king-aha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350" y="1166680"/>
            <a:ext cx="3876675"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0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err="1">
                <a:solidFill>
                  <a:schemeClr val="bg1"/>
                </a:solidFill>
              </a:rPr>
              <a:t>Hoshea</a:t>
            </a:r>
            <a:endParaRPr lang="en-US" sz="4800" dirty="0">
              <a:solidFill>
                <a:schemeClr val="bg1"/>
              </a:solidFill>
            </a:endParaRP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(2, 3)</a:t>
            </a:r>
            <a:endParaRPr lang="en-US" dirty="0">
              <a:solidFill>
                <a:schemeClr val="bg1"/>
              </a:solidFill>
            </a:endParaRPr>
          </a:p>
        </p:txBody>
      </p:sp>
      <p:sp>
        <p:nvSpPr>
          <p:cNvPr id="4" name="Rectangle 3"/>
          <p:cNvSpPr/>
          <p:nvPr/>
        </p:nvSpPr>
        <p:spPr>
          <a:xfrm>
            <a:off x="485546" y="1020568"/>
            <a:ext cx="7445289" cy="5016758"/>
          </a:xfrm>
          <a:prstGeom prst="rect">
            <a:avLst/>
          </a:prstGeom>
        </p:spPr>
        <p:txBody>
          <a:bodyPr wrap="square">
            <a:spAutoFit/>
          </a:bodyPr>
          <a:lstStyle/>
          <a:p>
            <a:r>
              <a:rPr lang="en-US" sz="2000" dirty="0">
                <a:solidFill>
                  <a:schemeClr val="bg1"/>
                </a:solidFill>
              </a:rPr>
              <a:t>He was the son of </a:t>
            </a:r>
            <a:r>
              <a:rPr lang="en-US" sz="2000" dirty="0" err="1">
                <a:solidFill>
                  <a:schemeClr val="bg1"/>
                </a:solidFill>
              </a:rPr>
              <a:t>Elah</a:t>
            </a:r>
            <a:endParaRPr lang="en-US" sz="2000" dirty="0">
              <a:solidFill>
                <a:schemeClr val="bg1"/>
              </a:solidFill>
            </a:endParaRPr>
          </a:p>
          <a:p>
            <a:endParaRPr lang="en-US" sz="2000" dirty="0">
              <a:solidFill>
                <a:schemeClr val="bg1"/>
              </a:solidFill>
            </a:endParaRPr>
          </a:p>
          <a:p>
            <a:r>
              <a:rPr lang="en-US" sz="2000" dirty="0">
                <a:solidFill>
                  <a:schemeClr val="bg1"/>
                </a:solidFill>
              </a:rPr>
              <a:t>He was the last king of Israel prior to the Assyrian deportation of the ten tribes of Israel beyond the Euphrates River around 721 BC</a:t>
            </a:r>
          </a:p>
          <a:p>
            <a:endParaRPr lang="en-US" sz="2000" dirty="0">
              <a:solidFill>
                <a:schemeClr val="bg1"/>
              </a:solidFill>
            </a:endParaRPr>
          </a:p>
          <a:p>
            <a:r>
              <a:rPr lang="en-US" sz="2000" dirty="0" err="1">
                <a:solidFill>
                  <a:schemeClr val="bg1"/>
                </a:solidFill>
              </a:rPr>
              <a:t>Hoshea</a:t>
            </a:r>
            <a:r>
              <a:rPr lang="en-US" sz="2000" dirty="0">
                <a:solidFill>
                  <a:schemeClr val="bg1"/>
                </a:solidFill>
              </a:rPr>
              <a:t> placed himself at the head of the Assyrian party in Samaria and removed </a:t>
            </a:r>
            <a:r>
              <a:rPr lang="en-US" sz="2000" dirty="0" err="1">
                <a:solidFill>
                  <a:schemeClr val="bg1"/>
                </a:solidFill>
              </a:rPr>
              <a:t>Pekah</a:t>
            </a:r>
            <a:r>
              <a:rPr lang="en-US" sz="2000" dirty="0">
                <a:solidFill>
                  <a:schemeClr val="bg1"/>
                </a:solidFill>
              </a:rPr>
              <a:t> by assassination </a:t>
            </a:r>
          </a:p>
          <a:p>
            <a:endParaRPr lang="en-US" sz="2000" dirty="0">
              <a:solidFill>
                <a:schemeClr val="bg1"/>
              </a:solidFill>
            </a:endParaRPr>
          </a:p>
          <a:p>
            <a:r>
              <a:rPr lang="en-US" sz="2000" dirty="0" err="1">
                <a:solidFill>
                  <a:schemeClr val="bg1"/>
                </a:solidFill>
              </a:rPr>
              <a:t>Hoshea</a:t>
            </a:r>
            <a:r>
              <a:rPr lang="en-US" sz="2000" dirty="0">
                <a:solidFill>
                  <a:schemeClr val="bg1"/>
                </a:solidFill>
              </a:rPr>
              <a:t> offended the Assyrian king and was put in prison, and his people were conquered after three years of siege</a:t>
            </a:r>
          </a:p>
          <a:p>
            <a:endParaRPr lang="en-US" sz="2000" dirty="0">
              <a:solidFill>
                <a:schemeClr val="bg1"/>
              </a:solidFill>
            </a:endParaRPr>
          </a:p>
          <a:p>
            <a:r>
              <a:rPr lang="en-US" sz="2000" dirty="0">
                <a:solidFill>
                  <a:schemeClr val="bg1"/>
                </a:solidFill>
              </a:rPr>
              <a:t>Hosea, the prophet during </a:t>
            </a:r>
            <a:r>
              <a:rPr lang="en-US" sz="2000" dirty="0" err="1">
                <a:solidFill>
                  <a:schemeClr val="bg1"/>
                </a:solidFill>
              </a:rPr>
              <a:t>Hoshea’s</a:t>
            </a:r>
            <a:r>
              <a:rPr lang="en-US" sz="2000" dirty="0">
                <a:solidFill>
                  <a:schemeClr val="bg1"/>
                </a:solidFill>
              </a:rPr>
              <a:t> time, writings have been handed down to us as part of the canon</a:t>
            </a:r>
          </a:p>
          <a:p>
            <a:endParaRPr lang="en-US" sz="2000" dirty="0">
              <a:solidFill>
                <a:schemeClr val="bg1"/>
              </a:solidFill>
            </a:endParaRPr>
          </a:p>
          <a:p>
            <a:r>
              <a:rPr lang="en-US" sz="2000" dirty="0" err="1">
                <a:solidFill>
                  <a:schemeClr val="bg1"/>
                </a:solidFill>
              </a:rPr>
              <a:t>Hoshea</a:t>
            </a:r>
            <a:r>
              <a:rPr lang="en-US" sz="2000" dirty="0">
                <a:solidFill>
                  <a:schemeClr val="bg1"/>
                </a:solidFill>
              </a:rPr>
              <a:t> ruled 9 years</a:t>
            </a:r>
          </a:p>
        </p:txBody>
      </p:sp>
      <p:pic>
        <p:nvPicPr>
          <p:cNvPr id="2" name="Picture 2" descr="https://upload.wikimedia.org/wikipedia/commons/thumb/3/38/Hosea_rex.jpg/200px-Hosea_r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686" y="112295"/>
            <a:ext cx="891561" cy="896019"/>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8771559" y="913390"/>
            <a:ext cx="2579717" cy="4835561"/>
            <a:chOff x="1950589" y="273617"/>
            <a:chExt cx="2919748" cy="5472933"/>
          </a:xfrm>
        </p:grpSpPr>
        <p:sp>
          <p:nvSpPr>
            <p:cNvPr id="48" name="Moon 47"/>
            <p:cNvSpPr/>
            <p:nvPr/>
          </p:nvSpPr>
          <p:spPr>
            <a:xfrm rot="1257637" flipH="1">
              <a:off x="3832662" y="1322400"/>
              <a:ext cx="803791" cy="1764119"/>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0342363">
              <a:off x="2426235" y="1340368"/>
              <a:ext cx="803791" cy="1764119"/>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9597410">
              <a:off x="4260737" y="3522807"/>
              <a:ext cx="609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997215">
              <a:off x="2064889" y="3536600"/>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3339312">
              <a:off x="2922366" y="5107124"/>
              <a:ext cx="593052"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7729451">
              <a:off x="3561382" y="5090160"/>
              <a:ext cx="588765"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996156">
              <a:off x="2109156" y="2630576"/>
              <a:ext cx="1009860"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041752">
              <a:off x="2260798" y="2455035"/>
              <a:ext cx="1003899" cy="1306453"/>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9870960">
              <a:off x="3774049" y="2634587"/>
              <a:ext cx="948562" cy="1443356"/>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036208">
              <a:off x="3588760" y="2476990"/>
              <a:ext cx="1003899" cy="1306453"/>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2743200" y="2514600"/>
              <a:ext cx="1447800" cy="289560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203541" y="2154433"/>
              <a:ext cx="599605"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1335299">
              <a:off x="3522912" y="2361518"/>
              <a:ext cx="699099" cy="2898914"/>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353417">
              <a:off x="2726133" y="2437522"/>
              <a:ext cx="699099" cy="277102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8"/>
            <p:cNvGrpSpPr/>
            <p:nvPr/>
          </p:nvGrpSpPr>
          <p:grpSpPr>
            <a:xfrm>
              <a:off x="2590800" y="914400"/>
              <a:ext cx="1828800" cy="1676400"/>
              <a:chOff x="2819400" y="1066800"/>
              <a:chExt cx="1828800" cy="1676400"/>
            </a:xfrm>
          </p:grpSpPr>
          <p:sp>
            <p:nvSpPr>
              <p:cNvPr id="131" name="Oval 130"/>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6174437">
                <a:off x="3123439" y="969223"/>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4898057">
                <a:off x="3836728" y="1005297"/>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6938956">
                <a:off x="3469398" y="943473"/>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14661044" flipH="1">
                <a:off x="3368946" y="943474"/>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266913" y="1226742"/>
                <a:ext cx="954298" cy="410886"/>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2643943" y="273617"/>
              <a:ext cx="1718800" cy="1135927"/>
              <a:chOff x="3539000" y="2369309"/>
              <a:chExt cx="1718800" cy="1135927"/>
            </a:xfrm>
          </p:grpSpPr>
          <p:sp>
            <p:nvSpPr>
              <p:cNvPr id="80" name="Oval 79"/>
              <p:cNvSpPr/>
              <p:nvPr/>
            </p:nvSpPr>
            <p:spPr>
              <a:xfrm>
                <a:off x="4262734" y="2369309"/>
                <a:ext cx="344666" cy="65879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3539000" y="2521067"/>
                <a:ext cx="1718800" cy="984169"/>
                <a:chOff x="1239442" y="2684447"/>
                <a:chExt cx="1535084" cy="576949"/>
              </a:xfrm>
            </p:grpSpPr>
            <p:sp>
              <p:nvSpPr>
                <p:cNvPr id="129" name="Rounded Rectangle 128"/>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1982582" y="2684447"/>
                  <a:ext cx="114300" cy="274254"/>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697716" y="2570791"/>
                <a:ext cx="329982" cy="444930"/>
                <a:chOff x="3697716" y="2570791"/>
                <a:chExt cx="329982" cy="444930"/>
              </a:xfrm>
            </p:grpSpPr>
            <p:sp>
              <p:nvSpPr>
                <p:cNvPr id="127" name="Oval 126"/>
                <p:cNvSpPr/>
                <p:nvPr/>
              </p:nvSpPr>
              <p:spPr>
                <a:xfrm>
                  <a:off x="3775334" y="2570791"/>
                  <a:ext cx="174745" cy="33400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gular Pentagon 127"/>
                <p:cNvSpPr/>
                <p:nvPr/>
              </p:nvSpPr>
              <p:spPr>
                <a:xfrm>
                  <a:off x="3697716" y="274146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4767609" y="2574639"/>
                <a:ext cx="329982" cy="444930"/>
                <a:chOff x="3697716" y="2570791"/>
                <a:chExt cx="329982" cy="444930"/>
              </a:xfrm>
            </p:grpSpPr>
            <p:sp>
              <p:nvSpPr>
                <p:cNvPr id="87" name="Oval 86"/>
                <p:cNvSpPr/>
                <p:nvPr/>
              </p:nvSpPr>
              <p:spPr>
                <a:xfrm>
                  <a:off x="3775334" y="2570791"/>
                  <a:ext cx="174745" cy="33400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gular Pentagon 125"/>
                <p:cNvSpPr/>
                <p:nvPr/>
              </p:nvSpPr>
              <p:spPr>
                <a:xfrm>
                  <a:off x="3697716" y="274146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Quad Arrow 83"/>
              <p:cNvSpPr/>
              <p:nvPr/>
            </p:nvSpPr>
            <p:spPr>
              <a:xfrm>
                <a:off x="3661987" y="3033479"/>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4176134" y="3036782"/>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4690281" y="3044962"/>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3021366" y="2799724"/>
              <a:ext cx="947073" cy="435985"/>
              <a:chOff x="5185320" y="2017253"/>
              <a:chExt cx="1630860" cy="750766"/>
            </a:xfrm>
          </p:grpSpPr>
          <p:sp>
            <p:nvSpPr>
              <p:cNvPr id="73" name="Rounded Rectangle 72"/>
              <p:cNvSpPr/>
              <p:nvPr/>
            </p:nvSpPr>
            <p:spPr>
              <a:xfrm>
                <a:off x="5602083" y="2262724"/>
                <a:ext cx="792991" cy="25187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5185320" y="2017253"/>
                <a:ext cx="567780" cy="718109"/>
                <a:chOff x="5147220" y="2006370"/>
                <a:chExt cx="567780" cy="718109"/>
              </a:xfrm>
            </p:grpSpPr>
            <p:sp>
              <p:nvSpPr>
                <p:cNvPr id="78" name="Diamond 77"/>
                <p:cNvSpPr/>
                <p:nvPr/>
              </p:nvSpPr>
              <p:spPr>
                <a:xfrm>
                  <a:off x="5147220" y="2006370"/>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268629" y="2161817"/>
                  <a:ext cx="339180" cy="42898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6248400" y="2049910"/>
                <a:ext cx="567780" cy="718109"/>
                <a:chOff x="5147220" y="2006370"/>
                <a:chExt cx="567780" cy="718109"/>
              </a:xfrm>
            </p:grpSpPr>
            <p:sp>
              <p:nvSpPr>
                <p:cNvPr id="76" name="Diamond 75"/>
                <p:cNvSpPr/>
                <p:nvPr/>
              </p:nvSpPr>
              <p:spPr>
                <a:xfrm>
                  <a:off x="5147220" y="2006370"/>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268629" y="2161817"/>
                  <a:ext cx="339180" cy="42898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p:cNvGrpSpPr/>
            <p:nvPr/>
          </p:nvGrpSpPr>
          <p:grpSpPr>
            <a:xfrm>
              <a:off x="3024993" y="3224229"/>
              <a:ext cx="947073" cy="435985"/>
              <a:chOff x="5185320" y="2017253"/>
              <a:chExt cx="1630860" cy="750766"/>
            </a:xfrm>
          </p:grpSpPr>
          <p:sp>
            <p:nvSpPr>
              <p:cNvPr id="66" name="Rounded Rectangle 65"/>
              <p:cNvSpPr/>
              <p:nvPr/>
            </p:nvSpPr>
            <p:spPr>
              <a:xfrm>
                <a:off x="5602083" y="2262724"/>
                <a:ext cx="792991" cy="25187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5185320" y="2017253"/>
                <a:ext cx="567780" cy="718109"/>
                <a:chOff x="5147220" y="2006370"/>
                <a:chExt cx="567780" cy="718109"/>
              </a:xfrm>
            </p:grpSpPr>
            <p:sp>
              <p:nvSpPr>
                <p:cNvPr id="71" name="Diamond 70"/>
                <p:cNvSpPr/>
                <p:nvPr/>
              </p:nvSpPr>
              <p:spPr>
                <a:xfrm>
                  <a:off x="5147220" y="2006370"/>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268629" y="2161817"/>
                  <a:ext cx="339180" cy="42898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248400" y="2049910"/>
                <a:ext cx="567780" cy="718109"/>
                <a:chOff x="5147220" y="2006370"/>
                <a:chExt cx="567780" cy="718109"/>
              </a:xfrm>
            </p:grpSpPr>
            <p:sp>
              <p:nvSpPr>
                <p:cNvPr id="69" name="Diamond 68"/>
                <p:cNvSpPr/>
                <p:nvPr/>
              </p:nvSpPr>
              <p:spPr>
                <a:xfrm>
                  <a:off x="5147220" y="2006370"/>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268629" y="2161817"/>
                  <a:ext cx="339180" cy="42898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28969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wipe(down)">
                                      <p:cBhvr>
                                        <p:cTn id="9" dur="580">
                                          <p:stCondLst>
                                            <p:cond delay="0"/>
                                          </p:stCondLst>
                                        </p:cTn>
                                        <p:tgtEl>
                                          <p:spTgt spid="47"/>
                                        </p:tgtEl>
                                      </p:cBhvr>
                                    </p:animEffect>
                                    <p:anim calcmode="lin" valueType="num">
                                      <p:cBhvr>
                                        <p:cTn id="10"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5" dur="26">
                                          <p:stCondLst>
                                            <p:cond delay="650"/>
                                          </p:stCondLst>
                                        </p:cTn>
                                        <p:tgtEl>
                                          <p:spTgt spid="47"/>
                                        </p:tgtEl>
                                      </p:cBhvr>
                                      <p:to x="100000" y="60000"/>
                                    </p:animScale>
                                    <p:animScale>
                                      <p:cBhvr>
                                        <p:cTn id="16" dur="166" decel="50000">
                                          <p:stCondLst>
                                            <p:cond delay="676"/>
                                          </p:stCondLst>
                                        </p:cTn>
                                        <p:tgtEl>
                                          <p:spTgt spid="47"/>
                                        </p:tgtEl>
                                      </p:cBhvr>
                                      <p:to x="100000" y="100000"/>
                                    </p:animScale>
                                    <p:animScale>
                                      <p:cBhvr>
                                        <p:cTn id="17" dur="26">
                                          <p:stCondLst>
                                            <p:cond delay="1312"/>
                                          </p:stCondLst>
                                        </p:cTn>
                                        <p:tgtEl>
                                          <p:spTgt spid="47"/>
                                        </p:tgtEl>
                                      </p:cBhvr>
                                      <p:to x="100000" y="80000"/>
                                    </p:animScale>
                                    <p:animScale>
                                      <p:cBhvr>
                                        <p:cTn id="18" dur="166" decel="50000">
                                          <p:stCondLst>
                                            <p:cond delay="1338"/>
                                          </p:stCondLst>
                                        </p:cTn>
                                        <p:tgtEl>
                                          <p:spTgt spid="47"/>
                                        </p:tgtEl>
                                      </p:cBhvr>
                                      <p:to x="100000" y="100000"/>
                                    </p:animScale>
                                    <p:animScale>
                                      <p:cBhvr>
                                        <p:cTn id="19" dur="26">
                                          <p:stCondLst>
                                            <p:cond delay="1642"/>
                                          </p:stCondLst>
                                        </p:cTn>
                                        <p:tgtEl>
                                          <p:spTgt spid="47"/>
                                        </p:tgtEl>
                                      </p:cBhvr>
                                      <p:to x="100000" y="90000"/>
                                    </p:animScale>
                                    <p:animScale>
                                      <p:cBhvr>
                                        <p:cTn id="20" dur="166" decel="50000">
                                          <p:stCondLst>
                                            <p:cond delay="1668"/>
                                          </p:stCondLst>
                                        </p:cTn>
                                        <p:tgtEl>
                                          <p:spTgt spid="47"/>
                                        </p:tgtEl>
                                      </p:cBhvr>
                                      <p:to x="100000" y="100000"/>
                                    </p:animScale>
                                    <p:animScale>
                                      <p:cBhvr>
                                        <p:cTn id="21" dur="26">
                                          <p:stCondLst>
                                            <p:cond delay="1808"/>
                                          </p:stCondLst>
                                        </p:cTn>
                                        <p:tgtEl>
                                          <p:spTgt spid="47"/>
                                        </p:tgtEl>
                                      </p:cBhvr>
                                      <p:to x="100000" y="95000"/>
                                    </p:animScale>
                                    <p:animScale>
                                      <p:cBhvr>
                                        <p:cTn id="22" dur="166" decel="50000">
                                          <p:stCondLst>
                                            <p:cond delay="1834"/>
                                          </p:stCondLst>
                                        </p:cTn>
                                        <p:tgtEl>
                                          <p:spTgt spid="4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Hosea</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(2)</a:t>
            </a:r>
            <a:endParaRPr lang="en-US" dirty="0">
              <a:solidFill>
                <a:schemeClr val="bg1"/>
              </a:solidFill>
            </a:endParaRPr>
          </a:p>
        </p:txBody>
      </p:sp>
      <p:sp>
        <p:nvSpPr>
          <p:cNvPr id="4" name="Rectangle 3"/>
          <p:cNvSpPr/>
          <p:nvPr/>
        </p:nvSpPr>
        <p:spPr>
          <a:xfrm>
            <a:off x="485546" y="1020568"/>
            <a:ext cx="7445289" cy="5016758"/>
          </a:xfrm>
          <a:prstGeom prst="rect">
            <a:avLst/>
          </a:prstGeom>
        </p:spPr>
        <p:txBody>
          <a:bodyPr wrap="square">
            <a:spAutoFit/>
          </a:bodyPr>
          <a:lstStyle/>
          <a:p>
            <a:r>
              <a:rPr lang="en-US" sz="2000" dirty="0">
                <a:solidFill>
                  <a:schemeClr val="bg1"/>
                </a:solidFill>
              </a:rPr>
              <a:t>He was the son of </a:t>
            </a:r>
            <a:r>
              <a:rPr lang="en-US" sz="2000" dirty="0" err="1">
                <a:solidFill>
                  <a:schemeClr val="bg1"/>
                </a:solidFill>
              </a:rPr>
              <a:t>Beeri</a:t>
            </a:r>
            <a:endParaRPr lang="en-US" sz="2000" dirty="0">
              <a:solidFill>
                <a:schemeClr val="bg1"/>
              </a:solidFill>
            </a:endParaRPr>
          </a:p>
          <a:p>
            <a:endParaRPr lang="en-US" sz="2000" dirty="0">
              <a:solidFill>
                <a:schemeClr val="bg1"/>
              </a:solidFill>
            </a:endParaRPr>
          </a:p>
          <a:p>
            <a:r>
              <a:rPr lang="en-US" sz="2000" dirty="0">
                <a:solidFill>
                  <a:schemeClr val="bg1"/>
                </a:solidFill>
              </a:rPr>
              <a:t>He was the only prophet of the northern kingdom in which his writings have been handed down to us as part of the canon</a:t>
            </a:r>
          </a:p>
          <a:p>
            <a:endParaRPr lang="en-US" sz="2000" dirty="0">
              <a:solidFill>
                <a:schemeClr val="bg1"/>
              </a:solidFill>
            </a:endParaRPr>
          </a:p>
          <a:p>
            <a:r>
              <a:rPr lang="en-US" sz="2000" dirty="0">
                <a:solidFill>
                  <a:schemeClr val="bg1"/>
                </a:solidFill>
              </a:rPr>
              <a:t>He prophesied during the reign of Jeroboam II and just prior to the ministry of Isaiah</a:t>
            </a:r>
          </a:p>
          <a:p>
            <a:endParaRPr lang="en-US" sz="2000" dirty="0">
              <a:solidFill>
                <a:schemeClr val="bg1"/>
              </a:solidFill>
            </a:endParaRPr>
          </a:p>
          <a:p>
            <a:r>
              <a:rPr lang="en-US" sz="2000" dirty="0">
                <a:solidFill>
                  <a:schemeClr val="bg1"/>
                </a:solidFill>
              </a:rPr>
              <a:t>He lived during a time of national decline and ruin, the result of the sin of Israel. </a:t>
            </a:r>
          </a:p>
          <a:p>
            <a:endParaRPr lang="en-US" sz="2000" dirty="0">
              <a:solidFill>
                <a:schemeClr val="bg1"/>
              </a:solidFill>
            </a:endParaRPr>
          </a:p>
          <a:p>
            <a:r>
              <a:rPr lang="en-US" sz="2000" dirty="0">
                <a:solidFill>
                  <a:schemeClr val="bg1"/>
                </a:solidFill>
              </a:rPr>
              <a:t>Hosea’s fundamental idea is the love of God for His people</a:t>
            </a:r>
          </a:p>
          <a:p>
            <a:endParaRPr lang="en-US" sz="2000" dirty="0">
              <a:solidFill>
                <a:schemeClr val="bg1"/>
              </a:solidFill>
            </a:endParaRPr>
          </a:p>
          <a:p>
            <a:r>
              <a:rPr lang="en-US" sz="2000" dirty="0">
                <a:solidFill>
                  <a:schemeClr val="bg1"/>
                </a:solidFill>
              </a:rPr>
              <a:t>He teaches that God the holy and supreme and that happiness and joy can flow to mankind only through obedience to His laws and commandments</a:t>
            </a:r>
          </a:p>
        </p:txBody>
      </p:sp>
      <p:grpSp>
        <p:nvGrpSpPr>
          <p:cNvPr id="88" name="Group 87"/>
          <p:cNvGrpSpPr/>
          <p:nvPr/>
        </p:nvGrpSpPr>
        <p:grpSpPr>
          <a:xfrm>
            <a:off x="9141997" y="1020568"/>
            <a:ext cx="2342041" cy="4625677"/>
            <a:chOff x="5946124" y="911916"/>
            <a:chExt cx="2342041" cy="4625677"/>
          </a:xfrm>
        </p:grpSpPr>
        <p:sp>
          <p:nvSpPr>
            <p:cNvPr id="89" name="Oval 88"/>
            <p:cNvSpPr/>
            <p:nvPr/>
          </p:nvSpPr>
          <p:spPr>
            <a:xfrm>
              <a:off x="6370142" y="911916"/>
              <a:ext cx="1417652" cy="282188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rot="10954493">
              <a:off x="6713235" y="1151943"/>
              <a:ext cx="1070191" cy="1549469"/>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a:off x="6370143" y="1061614"/>
              <a:ext cx="1070191" cy="152918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750594">
              <a:off x="5778205" y="3789650"/>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3837370">
              <a:off x="7750417" y="3828091"/>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0039060">
              <a:off x="6541557" y="5131840"/>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560940" flipH="1">
              <a:off x="7086162" y="5131842"/>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6223663" y="2814415"/>
              <a:ext cx="1724575" cy="241009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9906957">
              <a:off x="7374291" y="2390350"/>
              <a:ext cx="635369" cy="1777451"/>
            </a:xfrm>
            <a:prstGeom prst="trapezoi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389622">
              <a:off x="6166231" y="2290956"/>
              <a:ext cx="635369" cy="1767855"/>
            </a:xfrm>
            <a:prstGeom prst="trapezoi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6260208" y="2376216"/>
              <a:ext cx="1597263" cy="2410097"/>
            </a:xfrm>
            <a:prstGeom prst="trapezoi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586732" y="1061617"/>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6678970" y="949270"/>
              <a:ext cx="801144" cy="61329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5400000">
              <a:off x="6838987" y="531052"/>
              <a:ext cx="475648" cy="123737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6652743" y="2554285"/>
              <a:ext cx="857531" cy="778967"/>
              <a:chOff x="4597982" y="265687"/>
              <a:chExt cx="1247118" cy="1132861"/>
            </a:xfrm>
          </p:grpSpPr>
          <p:sp>
            <p:nvSpPr>
              <p:cNvPr id="106" name="Diamond 105"/>
              <p:cNvSpPr/>
              <p:nvPr/>
            </p:nvSpPr>
            <p:spPr>
              <a:xfrm>
                <a:off x="4597982" y="265687"/>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4924561" y="680439"/>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277320" y="283047"/>
                <a:ext cx="567780" cy="718109"/>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108"/>
              <p:cNvSpPr/>
              <p:nvPr/>
            </p:nvSpPr>
            <p:spPr>
              <a:xfrm>
                <a:off x="4752926" y="450325"/>
                <a:ext cx="276745" cy="357445"/>
              </a:xfrm>
              <a:prstGeom prst="quad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109"/>
              <p:cNvSpPr/>
              <p:nvPr/>
            </p:nvSpPr>
            <p:spPr>
              <a:xfrm>
                <a:off x="5077224" y="833726"/>
                <a:ext cx="276745" cy="357445"/>
              </a:xfrm>
              <a:prstGeom prst="quad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110"/>
              <p:cNvSpPr/>
              <p:nvPr/>
            </p:nvSpPr>
            <p:spPr>
              <a:xfrm>
                <a:off x="5415692" y="446018"/>
                <a:ext cx="276745" cy="357445"/>
              </a:xfrm>
              <a:prstGeom prst="quad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Cloud 103"/>
            <p:cNvSpPr/>
            <p:nvPr/>
          </p:nvSpPr>
          <p:spPr>
            <a:xfrm>
              <a:off x="6707378" y="2067133"/>
              <a:ext cx="784355" cy="822861"/>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6968569" y="2216691"/>
              <a:ext cx="244200" cy="1678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477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animEffect transition="in" filter="wipe(down)">
                                      <p:cBhvr>
                                        <p:cTn id="9" dur="580">
                                          <p:stCondLst>
                                            <p:cond delay="0"/>
                                          </p:stCondLst>
                                        </p:cTn>
                                        <p:tgtEl>
                                          <p:spTgt spid="88"/>
                                        </p:tgtEl>
                                      </p:cBhvr>
                                    </p:animEffect>
                                    <p:anim calcmode="lin" valueType="num">
                                      <p:cBhvr>
                                        <p:cTn id="10"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5" dur="26">
                                          <p:stCondLst>
                                            <p:cond delay="650"/>
                                          </p:stCondLst>
                                        </p:cTn>
                                        <p:tgtEl>
                                          <p:spTgt spid="88"/>
                                        </p:tgtEl>
                                      </p:cBhvr>
                                      <p:to x="100000" y="60000"/>
                                    </p:animScale>
                                    <p:animScale>
                                      <p:cBhvr>
                                        <p:cTn id="16" dur="166" decel="50000">
                                          <p:stCondLst>
                                            <p:cond delay="676"/>
                                          </p:stCondLst>
                                        </p:cTn>
                                        <p:tgtEl>
                                          <p:spTgt spid="88"/>
                                        </p:tgtEl>
                                      </p:cBhvr>
                                      <p:to x="100000" y="100000"/>
                                    </p:animScale>
                                    <p:animScale>
                                      <p:cBhvr>
                                        <p:cTn id="17" dur="26">
                                          <p:stCondLst>
                                            <p:cond delay="1312"/>
                                          </p:stCondLst>
                                        </p:cTn>
                                        <p:tgtEl>
                                          <p:spTgt spid="88"/>
                                        </p:tgtEl>
                                      </p:cBhvr>
                                      <p:to x="100000" y="80000"/>
                                    </p:animScale>
                                    <p:animScale>
                                      <p:cBhvr>
                                        <p:cTn id="18" dur="166" decel="50000">
                                          <p:stCondLst>
                                            <p:cond delay="1338"/>
                                          </p:stCondLst>
                                        </p:cTn>
                                        <p:tgtEl>
                                          <p:spTgt spid="88"/>
                                        </p:tgtEl>
                                      </p:cBhvr>
                                      <p:to x="100000" y="100000"/>
                                    </p:animScale>
                                    <p:animScale>
                                      <p:cBhvr>
                                        <p:cTn id="19" dur="26">
                                          <p:stCondLst>
                                            <p:cond delay="1642"/>
                                          </p:stCondLst>
                                        </p:cTn>
                                        <p:tgtEl>
                                          <p:spTgt spid="88"/>
                                        </p:tgtEl>
                                      </p:cBhvr>
                                      <p:to x="100000" y="90000"/>
                                    </p:animScale>
                                    <p:animScale>
                                      <p:cBhvr>
                                        <p:cTn id="20" dur="166" decel="50000">
                                          <p:stCondLst>
                                            <p:cond delay="1668"/>
                                          </p:stCondLst>
                                        </p:cTn>
                                        <p:tgtEl>
                                          <p:spTgt spid="88"/>
                                        </p:tgtEl>
                                      </p:cBhvr>
                                      <p:to x="100000" y="100000"/>
                                    </p:animScale>
                                    <p:animScale>
                                      <p:cBhvr>
                                        <p:cTn id="21" dur="26">
                                          <p:stCondLst>
                                            <p:cond delay="1808"/>
                                          </p:stCondLst>
                                        </p:cTn>
                                        <p:tgtEl>
                                          <p:spTgt spid="88"/>
                                        </p:tgtEl>
                                      </p:cBhvr>
                                      <p:to x="100000" y="95000"/>
                                    </p:animScale>
                                    <p:animScale>
                                      <p:cBhvr>
                                        <p:cTn id="22" dur="166" decel="50000">
                                          <p:stCondLst>
                                            <p:cond delay="1834"/>
                                          </p:stCondLst>
                                        </p:cTn>
                                        <p:tgtEl>
                                          <p:spTgt spid="8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Conquered by Assyrians</a:t>
            </a:r>
          </a:p>
        </p:txBody>
      </p:sp>
      <p:sp>
        <p:nvSpPr>
          <p:cNvPr id="4" name="Rectangle 3"/>
          <p:cNvSpPr/>
          <p:nvPr/>
        </p:nvSpPr>
        <p:spPr>
          <a:xfrm>
            <a:off x="8150696" y="1014996"/>
            <a:ext cx="3820563" cy="2246769"/>
          </a:xfrm>
          <a:prstGeom prst="rect">
            <a:avLst/>
          </a:prstGeom>
        </p:spPr>
        <p:txBody>
          <a:bodyPr wrap="square">
            <a:spAutoFit/>
          </a:bodyPr>
          <a:lstStyle/>
          <a:p>
            <a:r>
              <a:rPr lang="en-US" sz="2000" dirty="0">
                <a:solidFill>
                  <a:schemeClr val="bg1"/>
                </a:solidFill>
              </a:rPr>
              <a:t>Their identity as distinct tribes and as the covenant people of Jehovah was lost. However, the ten tribes are not lost to the Lord, and some of them were visited by Jesus Christ after His Resurrection </a:t>
            </a:r>
          </a:p>
        </p:txBody>
      </p:sp>
      <p:sp>
        <p:nvSpPr>
          <p:cNvPr id="46" name="Rectangle 45"/>
          <p:cNvSpPr/>
          <p:nvPr/>
        </p:nvSpPr>
        <p:spPr>
          <a:xfrm>
            <a:off x="176425" y="6398213"/>
            <a:ext cx="1736373" cy="369332"/>
          </a:xfrm>
          <a:prstGeom prst="rect">
            <a:avLst/>
          </a:prstGeom>
        </p:spPr>
        <p:txBody>
          <a:bodyPr wrap="none">
            <a:spAutoFit/>
          </a:bodyPr>
          <a:lstStyle/>
          <a:p>
            <a:r>
              <a:rPr lang="en-US" dirty="0">
                <a:solidFill>
                  <a:schemeClr val="bg1"/>
                </a:solidFill>
                <a:latin typeface="Calibri" panose="020F0502020204030204" pitchFamily="34" charset="0"/>
              </a:rPr>
              <a:t>2 Kings 17:13-14</a:t>
            </a:r>
            <a:endParaRPr lang="en-US" dirty="0">
              <a:solidFill>
                <a:schemeClr val="bg1"/>
              </a:solidFill>
            </a:endParaRPr>
          </a:p>
        </p:txBody>
      </p:sp>
      <p:pic>
        <p:nvPicPr>
          <p:cNvPr id="1028" name="Picture 4" descr="http://www.bible-history.com/black-obelisk/ancient-assy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102601"/>
            <a:ext cx="3753666" cy="21958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emples.elds.org/indianapolismormontemple-com/files/2012/03/mormon-religion-chri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1208" y="3620364"/>
            <a:ext cx="3599537" cy="28796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98221" y="3778206"/>
            <a:ext cx="3833262" cy="1754326"/>
          </a:xfrm>
          <a:prstGeom prst="rect">
            <a:avLst/>
          </a:prstGeom>
        </p:spPr>
        <p:txBody>
          <a:bodyPr wrap="square">
            <a:spAutoFit/>
          </a:bodyPr>
          <a:lstStyle/>
          <a:p>
            <a:r>
              <a:rPr lang="en-US" b="1" i="1" dirty="0">
                <a:solidFill>
                  <a:srgbClr val="FFFF00"/>
                </a:solidFill>
              </a:rPr>
              <a:t>Neither at any time hath the Father given me commandment that I should tell unto them concerning the other tribes of the house of Israel, whom the Father hath led away out of the land. 3 Nephi 15:15</a:t>
            </a:r>
          </a:p>
        </p:txBody>
      </p:sp>
      <p:sp>
        <p:nvSpPr>
          <p:cNvPr id="14" name="Rectangle 13"/>
          <p:cNvSpPr/>
          <p:nvPr/>
        </p:nvSpPr>
        <p:spPr>
          <a:xfrm>
            <a:off x="288829" y="3685873"/>
            <a:ext cx="3820563" cy="1938992"/>
          </a:xfrm>
          <a:prstGeom prst="rect">
            <a:avLst/>
          </a:prstGeom>
        </p:spPr>
        <p:txBody>
          <a:bodyPr wrap="square">
            <a:spAutoFit/>
          </a:bodyPr>
          <a:lstStyle/>
          <a:p>
            <a:r>
              <a:rPr lang="en-US" sz="2000" dirty="0">
                <a:solidFill>
                  <a:schemeClr val="bg1"/>
                </a:solidFill>
              </a:rPr>
              <a:t>Because they hardened their hearts against the Lord’s servants, the people of the kingdom of Israel were conquered and taken captive by Assyria. </a:t>
            </a:r>
          </a:p>
        </p:txBody>
      </p:sp>
    </p:spTree>
    <p:extLst>
      <p:ext uri="{BB962C8B-B14F-4D97-AF65-F5344CB8AC3E}">
        <p14:creationId xmlns:p14="http://schemas.microsoft.com/office/powerpoint/2010/main" val="96928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The Scattering</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(2)</a:t>
            </a:r>
            <a:endParaRPr lang="en-US" dirty="0">
              <a:solidFill>
                <a:schemeClr val="bg1"/>
              </a:solidFill>
            </a:endParaRPr>
          </a:p>
        </p:txBody>
      </p:sp>
      <p:sp>
        <p:nvSpPr>
          <p:cNvPr id="4" name="Rectangle 3"/>
          <p:cNvSpPr/>
          <p:nvPr/>
        </p:nvSpPr>
        <p:spPr>
          <a:xfrm>
            <a:off x="464744" y="1890253"/>
            <a:ext cx="3820563" cy="3170099"/>
          </a:xfrm>
          <a:prstGeom prst="rect">
            <a:avLst/>
          </a:prstGeom>
        </p:spPr>
        <p:txBody>
          <a:bodyPr wrap="square">
            <a:spAutoFit/>
          </a:bodyPr>
          <a:lstStyle/>
          <a:p>
            <a:r>
              <a:rPr lang="en-US" sz="2000" dirty="0">
                <a:solidFill>
                  <a:schemeClr val="bg1"/>
                </a:solidFill>
              </a:rPr>
              <a:t>The scattering of the ten tribes began with the Assyrians, and they were eventually scattered and lost among other peoples of the earth.</a:t>
            </a:r>
          </a:p>
          <a:p>
            <a:endParaRPr lang="en-US" sz="2000" dirty="0">
              <a:solidFill>
                <a:schemeClr val="bg1"/>
              </a:solidFill>
            </a:endParaRPr>
          </a:p>
          <a:p>
            <a:r>
              <a:rPr lang="en-US" sz="2000" dirty="0">
                <a:solidFill>
                  <a:schemeClr val="bg1"/>
                </a:solidFill>
              </a:rPr>
              <a:t>They will remain lost until they turn their hearts to Jesus Christ as part of the Restoration and gathering in the latter days. </a:t>
            </a:r>
          </a:p>
        </p:txBody>
      </p:sp>
      <p:sp>
        <p:nvSpPr>
          <p:cNvPr id="46" name="Rectangle 45"/>
          <p:cNvSpPr/>
          <p:nvPr/>
        </p:nvSpPr>
        <p:spPr>
          <a:xfrm>
            <a:off x="176425" y="6398213"/>
            <a:ext cx="1736373" cy="369332"/>
          </a:xfrm>
          <a:prstGeom prst="rect">
            <a:avLst/>
          </a:prstGeom>
        </p:spPr>
        <p:txBody>
          <a:bodyPr wrap="none">
            <a:spAutoFit/>
          </a:bodyPr>
          <a:lstStyle/>
          <a:p>
            <a:r>
              <a:rPr lang="en-US" dirty="0">
                <a:solidFill>
                  <a:schemeClr val="bg1"/>
                </a:solidFill>
                <a:latin typeface="Calibri" panose="020F0502020204030204" pitchFamily="34" charset="0"/>
              </a:rPr>
              <a:t>2 Kings 17:13-14</a:t>
            </a:r>
            <a:endParaRPr lang="en-US" dirty="0">
              <a:solidFill>
                <a:schemeClr val="bg1"/>
              </a:solidFill>
            </a:endParaRPr>
          </a:p>
        </p:txBody>
      </p:sp>
      <p:sp>
        <p:nvSpPr>
          <p:cNvPr id="5" name="Rectangle 4"/>
          <p:cNvSpPr/>
          <p:nvPr/>
        </p:nvSpPr>
        <p:spPr>
          <a:xfrm>
            <a:off x="3048000" y="702615"/>
            <a:ext cx="6096000" cy="646331"/>
          </a:xfrm>
          <a:prstGeom prst="rect">
            <a:avLst/>
          </a:prstGeom>
        </p:spPr>
        <p:txBody>
          <a:bodyPr>
            <a:spAutoFit/>
          </a:bodyPr>
          <a:lstStyle/>
          <a:p>
            <a:r>
              <a:rPr lang="en-US" i="1" dirty="0">
                <a:solidFill>
                  <a:srgbClr val="FFFF00"/>
                </a:solidFill>
                <a:latin typeface="Palatino"/>
              </a:rPr>
              <a:t>Because of iniquity, the Lord’s people in Jerusalem do not know of the scattered sheep of Israel. (4)</a:t>
            </a:r>
            <a:endParaRPr lang="en-US" dirty="0">
              <a:solidFill>
                <a:srgbClr val="FFFF00"/>
              </a:solidFill>
            </a:endParaRPr>
          </a:p>
        </p:txBody>
      </p:sp>
      <p:sp>
        <p:nvSpPr>
          <p:cNvPr id="2" name="Rectangle 1"/>
          <p:cNvSpPr/>
          <p:nvPr/>
        </p:nvSpPr>
        <p:spPr>
          <a:xfrm>
            <a:off x="5387374" y="1533612"/>
            <a:ext cx="3520516" cy="523220"/>
          </a:xfrm>
          <a:prstGeom prst="rect">
            <a:avLst/>
          </a:prstGeom>
        </p:spPr>
        <p:txBody>
          <a:bodyPr wrap="none">
            <a:spAutoFit/>
          </a:bodyPr>
          <a:lstStyle/>
          <a:p>
            <a:r>
              <a:rPr lang="en-US" sz="2800" dirty="0">
                <a:solidFill>
                  <a:srgbClr val="FF0000"/>
                </a:solidFill>
              </a:rPr>
              <a:t>Read 1 Nephi 22:3–5 </a:t>
            </a:r>
          </a:p>
        </p:txBody>
      </p:sp>
      <p:pic>
        <p:nvPicPr>
          <p:cNvPr id="3074" name="Picture 2" descr="http://1.bp.blogspot.com/-oADPe-ihYEY/UxXNfB3DqZI/AAAAAAAAGDs/3YmFF872DRI/s1600/JESUS-CHRIST-SON-GO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157" y="2244183"/>
            <a:ext cx="5283343" cy="415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85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Seeking to Please</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(2)</a:t>
            </a:r>
            <a:endParaRPr lang="en-US" dirty="0">
              <a:solidFill>
                <a:schemeClr val="bg1"/>
              </a:solidFill>
            </a:endParaRPr>
          </a:p>
        </p:txBody>
      </p:sp>
      <p:sp>
        <p:nvSpPr>
          <p:cNvPr id="46" name="Rectangle 45"/>
          <p:cNvSpPr/>
          <p:nvPr/>
        </p:nvSpPr>
        <p:spPr>
          <a:xfrm>
            <a:off x="176425" y="6398213"/>
            <a:ext cx="1736373" cy="369332"/>
          </a:xfrm>
          <a:prstGeom prst="rect">
            <a:avLst/>
          </a:prstGeom>
        </p:spPr>
        <p:txBody>
          <a:bodyPr wrap="none">
            <a:spAutoFit/>
          </a:bodyPr>
          <a:lstStyle/>
          <a:p>
            <a:r>
              <a:rPr lang="en-US" dirty="0">
                <a:solidFill>
                  <a:schemeClr val="bg1"/>
                </a:solidFill>
                <a:latin typeface="Calibri" panose="020F0502020204030204" pitchFamily="34" charset="0"/>
              </a:rPr>
              <a:t>2 Kings 17:15-17</a:t>
            </a:r>
            <a:endParaRPr lang="en-US" dirty="0">
              <a:solidFill>
                <a:schemeClr val="bg1"/>
              </a:solidFill>
            </a:endParaRPr>
          </a:p>
        </p:txBody>
      </p:sp>
      <p:grpSp>
        <p:nvGrpSpPr>
          <p:cNvPr id="9" name="Group 8"/>
          <p:cNvGrpSpPr/>
          <p:nvPr/>
        </p:nvGrpSpPr>
        <p:grpSpPr>
          <a:xfrm>
            <a:off x="408999" y="415498"/>
            <a:ext cx="4256506" cy="2331237"/>
            <a:chOff x="408999" y="415498"/>
            <a:chExt cx="4256506" cy="2331237"/>
          </a:xfrm>
        </p:grpSpPr>
        <p:sp>
          <p:nvSpPr>
            <p:cNvPr id="4" name="Rectangle 3"/>
            <p:cNvSpPr/>
            <p:nvPr/>
          </p:nvSpPr>
          <p:spPr>
            <a:xfrm>
              <a:off x="844942" y="1417129"/>
              <a:ext cx="3820563" cy="1015663"/>
            </a:xfrm>
            <a:prstGeom prst="rect">
              <a:avLst/>
            </a:prstGeom>
          </p:spPr>
          <p:txBody>
            <a:bodyPr wrap="square">
              <a:spAutoFit/>
            </a:bodyPr>
            <a:lstStyle/>
            <a:p>
              <a:pPr fontAlgn="base"/>
              <a:r>
                <a:rPr lang="en-US" sz="2000" dirty="0">
                  <a:solidFill>
                    <a:schemeClr val="bg1"/>
                  </a:solidFill>
                </a:rPr>
                <a:t>What did the Israelites reject?</a:t>
              </a:r>
            </a:p>
            <a:p>
              <a:pPr fontAlgn="base"/>
              <a:endParaRPr lang="en-US" sz="2000" dirty="0">
                <a:solidFill>
                  <a:schemeClr val="bg1"/>
                </a:solidFill>
              </a:endParaRPr>
            </a:p>
            <a:p>
              <a:pPr fontAlgn="base"/>
              <a:r>
                <a:rPr lang="en-US" sz="2000" dirty="0">
                  <a:solidFill>
                    <a:schemeClr val="bg1"/>
                  </a:solidFill>
                </a:rPr>
                <a:t>What did they follow?</a:t>
              </a:r>
            </a:p>
          </p:txBody>
        </p:sp>
        <p:grpSp>
          <p:nvGrpSpPr>
            <p:cNvPr id="3" name="Group 2"/>
            <p:cNvGrpSpPr/>
            <p:nvPr/>
          </p:nvGrpSpPr>
          <p:grpSpPr>
            <a:xfrm>
              <a:off x="408999" y="415498"/>
              <a:ext cx="1662263" cy="2331237"/>
              <a:chOff x="3846916" y="1104585"/>
              <a:chExt cx="1662263" cy="2331237"/>
            </a:xfrm>
          </p:grpSpPr>
          <p:sp>
            <p:nvSpPr>
              <p:cNvPr id="10" name="Rounded Rectangle 9"/>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4139205" y="888496"/>
                <a:ext cx="1153886" cy="1586063"/>
              </a:xfrm>
              <a:prstGeom prst="triangle">
                <a:avLst/>
              </a:prstGeom>
              <a:solidFill>
                <a:schemeClr val="bg1">
                  <a:lumMod val="5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rPr>
                  <a:t>2 Kings 17:15</a:t>
                </a:r>
              </a:p>
            </p:txBody>
          </p:sp>
        </p:grpSp>
      </p:grpSp>
      <p:grpSp>
        <p:nvGrpSpPr>
          <p:cNvPr id="13" name="Group 12"/>
          <p:cNvGrpSpPr/>
          <p:nvPr/>
        </p:nvGrpSpPr>
        <p:grpSpPr>
          <a:xfrm>
            <a:off x="6347532" y="818951"/>
            <a:ext cx="4276438" cy="2331237"/>
            <a:chOff x="6347532" y="818951"/>
            <a:chExt cx="4276438" cy="2331237"/>
          </a:xfrm>
        </p:grpSpPr>
        <p:sp>
          <p:nvSpPr>
            <p:cNvPr id="14" name="Rectangle 13"/>
            <p:cNvSpPr/>
            <p:nvPr/>
          </p:nvSpPr>
          <p:spPr>
            <a:xfrm>
              <a:off x="6803407" y="2048297"/>
              <a:ext cx="3820563" cy="1015663"/>
            </a:xfrm>
            <a:prstGeom prst="rect">
              <a:avLst/>
            </a:prstGeom>
          </p:spPr>
          <p:txBody>
            <a:bodyPr wrap="square">
              <a:spAutoFit/>
            </a:bodyPr>
            <a:lstStyle/>
            <a:p>
              <a:pPr fontAlgn="base"/>
              <a:r>
                <a:rPr lang="en-US" sz="2000" dirty="0">
                  <a:solidFill>
                    <a:schemeClr val="bg1"/>
                  </a:solidFill>
                </a:rPr>
                <a:t>What did the Israelites leave? </a:t>
              </a:r>
            </a:p>
            <a:p>
              <a:pPr fontAlgn="base"/>
              <a:endParaRPr lang="en-US" sz="2000" dirty="0">
                <a:solidFill>
                  <a:schemeClr val="bg1"/>
                </a:solidFill>
              </a:endParaRPr>
            </a:p>
            <a:p>
              <a:pPr fontAlgn="base"/>
              <a:r>
                <a:rPr lang="en-US" sz="2000" dirty="0">
                  <a:solidFill>
                    <a:schemeClr val="bg1"/>
                  </a:solidFill>
                </a:rPr>
                <a:t>Whom did they serve?</a:t>
              </a:r>
            </a:p>
          </p:txBody>
        </p:sp>
        <p:grpSp>
          <p:nvGrpSpPr>
            <p:cNvPr id="16" name="Group 15"/>
            <p:cNvGrpSpPr/>
            <p:nvPr/>
          </p:nvGrpSpPr>
          <p:grpSpPr>
            <a:xfrm>
              <a:off x="6347532" y="818951"/>
              <a:ext cx="1662263" cy="2331237"/>
              <a:chOff x="3846916" y="1104585"/>
              <a:chExt cx="1662263" cy="2331237"/>
            </a:xfrm>
          </p:grpSpPr>
          <p:sp>
            <p:nvSpPr>
              <p:cNvPr id="17" name="Rounded Rectangle 16"/>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5400000">
                <a:off x="4139205" y="888496"/>
                <a:ext cx="1153886" cy="1586063"/>
              </a:xfrm>
              <a:prstGeom prst="triangle">
                <a:avLst/>
              </a:prstGeom>
              <a:solidFill>
                <a:schemeClr val="tx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rPr>
                  <a:t>2 Kings 17:16</a:t>
                </a:r>
              </a:p>
            </p:txBody>
          </p:sp>
        </p:grpSp>
      </p:grpSp>
      <p:grpSp>
        <p:nvGrpSpPr>
          <p:cNvPr id="8" name="Group 7"/>
          <p:cNvGrpSpPr/>
          <p:nvPr/>
        </p:nvGrpSpPr>
        <p:grpSpPr>
          <a:xfrm>
            <a:off x="1223763" y="3493594"/>
            <a:ext cx="6347096" cy="2331237"/>
            <a:chOff x="3964801" y="3932659"/>
            <a:chExt cx="6347096" cy="2331237"/>
          </a:xfrm>
        </p:grpSpPr>
        <p:sp>
          <p:nvSpPr>
            <p:cNvPr id="15" name="Rectangle 14"/>
            <p:cNvSpPr/>
            <p:nvPr/>
          </p:nvSpPr>
          <p:spPr>
            <a:xfrm>
              <a:off x="4761605" y="5013768"/>
              <a:ext cx="5550292" cy="1015663"/>
            </a:xfrm>
            <a:prstGeom prst="rect">
              <a:avLst/>
            </a:prstGeom>
          </p:spPr>
          <p:txBody>
            <a:bodyPr wrap="square">
              <a:spAutoFit/>
            </a:bodyPr>
            <a:lstStyle/>
            <a:p>
              <a:pPr fontAlgn="base"/>
              <a:r>
                <a:rPr lang="en-US" sz="2000" dirty="0">
                  <a:solidFill>
                    <a:schemeClr val="bg1"/>
                  </a:solidFill>
                </a:rPr>
                <a:t>What did the Israelites do to their children?</a:t>
              </a:r>
            </a:p>
            <a:p>
              <a:pPr fontAlgn="base"/>
              <a:r>
                <a:rPr lang="en-US" sz="2000" dirty="0">
                  <a:solidFill>
                    <a:schemeClr val="bg1"/>
                  </a:solidFill>
                </a:rPr>
                <a:t> </a:t>
              </a:r>
            </a:p>
            <a:p>
              <a:pPr fontAlgn="base"/>
              <a:r>
                <a:rPr lang="en-US" sz="2000" dirty="0">
                  <a:solidFill>
                    <a:schemeClr val="bg1"/>
                  </a:solidFill>
                </a:rPr>
                <a:t>What things did they turn to for revelation?</a:t>
              </a:r>
            </a:p>
          </p:txBody>
        </p:sp>
        <p:grpSp>
          <p:nvGrpSpPr>
            <p:cNvPr id="20" name="Group 19"/>
            <p:cNvGrpSpPr/>
            <p:nvPr/>
          </p:nvGrpSpPr>
          <p:grpSpPr>
            <a:xfrm>
              <a:off x="3964801" y="3932659"/>
              <a:ext cx="1662263" cy="2331237"/>
              <a:chOff x="3846916" y="1104585"/>
              <a:chExt cx="1662263" cy="2331237"/>
            </a:xfrm>
          </p:grpSpPr>
          <p:sp>
            <p:nvSpPr>
              <p:cNvPr id="21" name="Rounded Rectangle 20"/>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5400000">
                <a:off x="4139205" y="888496"/>
                <a:ext cx="1153886" cy="1586063"/>
              </a:xfrm>
              <a:prstGeom prst="triangle">
                <a:avLst/>
              </a:prstGeom>
              <a:solidFill>
                <a:schemeClr val="accent1">
                  <a:lumMod val="75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rPr>
                  <a:t>2 Kings 17:17</a:t>
                </a:r>
              </a:p>
            </p:txBody>
          </p:sp>
        </p:grpSp>
      </p:grpSp>
      <p:grpSp>
        <p:nvGrpSpPr>
          <p:cNvPr id="26" name="Group 25"/>
          <p:cNvGrpSpPr/>
          <p:nvPr/>
        </p:nvGrpSpPr>
        <p:grpSpPr>
          <a:xfrm>
            <a:off x="7780257" y="3638952"/>
            <a:ext cx="3680202" cy="2626522"/>
            <a:chOff x="228600" y="381000"/>
            <a:chExt cx="3505068" cy="2501531"/>
          </a:xfrm>
        </p:grpSpPr>
        <p:grpSp>
          <p:nvGrpSpPr>
            <p:cNvPr id="27" name="Group 26"/>
            <p:cNvGrpSpPr/>
            <p:nvPr/>
          </p:nvGrpSpPr>
          <p:grpSpPr>
            <a:xfrm>
              <a:off x="228600" y="381000"/>
              <a:ext cx="3505068" cy="2501531"/>
              <a:chOff x="534986" y="381000"/>
              <a:chExt cx="2637111" cy="2501531"/>
            </a:xfrm>
          </p:grpSpPr>
          <p:sp>
            <p:nvSpPr>
              <p:cNvPr id="29" name="Rectangle 28"/>
              <p:cNvSpPr/>
              <p:nvPr/>
            </p:nvSpPr>
            <p:spPr>
              <a:xfrm>
                <a:off x="902971" y="100866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534986" y="384805"/>
                <a:ext cx="457200" cy="2497726"/>
                <a:chOff x="533400" y="381000"/>
                <a:chExt cx="457200" cy="2497726"/>
              </a:xfrm>
            </p:grpSpPr>
            <p:sp>
              <p:nvSpPr>
                <p:cNvPr id="36" name="Oval 3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714897" y="381000"/>
                <a:ext cx="457200" cy="2497726"/>
                <a:chOff x="2714897" y="457200"/>
                <a:chExt cx="457200" cy="2497726"/>
              </a:xfrm>
            </p:grpSpPr>
            <p:sp>
              <p:nvSpPr>
                <p:cNvPr id="32" name="Oval 3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ectangle 27"/>
            <p:cNvSpPr/>
            <p:nvPr/>
          </p:nvSpPr>
          <p:spPr>
            <a:xfrm>
              <a:off x="842492" y="1138298"/>
              <a:ext cx="2293346" cy="1143208"/>
            </a:xfrm>
            <a:prstGeom prst="rect">
              <a:avLst/>
            </a:prstGeom>
          </p:spPr>
          <p:txBody>
            <a:bodyPr wrap="square">
              <a:spAutoFit/>
            </a:bodyPr>
            <a:lstStyle/>
            <a:p>
              <a:pPr algn="ctr"/>
              <a:r>
                <a:rPr lang="en-US" b="1" dirty="0"/>
                <a:t>When we seek to please others above God, we lose His protection</a:t>
              </a:r>
              <a:endParaRPr lang="en-US" i="1" dirty="0"/>
            </a:p>
          </p:txBody>
        </p:sp>
      </p:grpSp>
    </p:spTree>
    <p:extLst>
      <p:ext uri="{BB962C8B-B14F-4D97-AF65-F5344CB8AC3E}">
        <p14:creationId xmlns:p14="http://schemas.microsoft.com/office/powerpoint/2010/main" val="405993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outVertic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Loss of Protection </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(2)</a:t>
            </a:r>
            <a:endParaRPr lang="en-US" dirty="0">
              <a:solidFill>
                <a:schemeClr val="bg1"/>
              </a:solidFill>
            </a:endParaRPr>
          </a:p>
        </p:txBody>
      </p:sp>
      <p:sp>
        <p:nvSpPr>
          <p:cNvPr id="46" name="Rectangle 45"/>
          <p:cNvSpPr/>
          <p:nvPr/>
        </p:nvSpPr>
        <p:spPr>
          <a:xfrm>
            <a:off x="176425" y="6398213"/>
            <a:ext cx="1736373" cy="369332"/>
          </a:xfrm>
          <a:prstGeom prst="rect">
            <a:avLst/>
          </a:prstGeom>
        </p:spPr>
        <p:txBody>
          <a:bodyPr wrap="none">
            <a:spAutoFit/>
          </a:bodyPr>
          <a:lstStyle/>
          <a:p>
            <a:r>
              <a:rPr lang="en-US" dirty="0">
                <a:solidFill>
                  <a:schemeClr val="bg1"/>
                </a:solidFill>
                <a:latin typeface="Calibri" panose="020F0502020204030204" pitchFamily="34" charset="0"/>
              </a:rPr>
              <a:t>2 Kings 17:18-23</a:t>
            </a:r>
            <a:endParaRPr lang="en-US" dirty="0">
              <a:solidFill>
                <a:schemeClr val="bg1"/>
              </a:solidFill>
            </a:endParaRPr>
          </a:p>
        </p:txBody>
      </p:sp>
      <p:grpSp>
        <p:nvGrpSpPr>
          <p:cNvPr id="7" name="Group 6"/>
          <p:cNvGrpSpPr/>
          <p:nvPr/>
        </p:nvGrpSpPr>
        <p:grpSpPr>
          <a:xfrm>
            <a:off x="601079" y="396300"/>
            <a:ext cx="2868357" cy="2331237"/>
            <a:chOff x="608175" y="1335019"/>
            <a:chExt cx="2868357" cy="2331237"/>
          </a:xfrm>
        </p:grpSpPr>
        <p:grpSp>
          <p:nvGrpSpPr>
            <p:cNvPr id="24" name="Group 23"/>
            <p:cNvGrpSpPr/>
            <p:nvPr/>
          </p:nvGrpSpPr>
          <p:grpSpPr>
            <a:xfrm>
              <a:off x="608175" y="1335019"/>
              <a:ext cx="1662263" cy="2331237"/>
              <a:chOff x="3846916" y="1104585"/>
              <a:chExt cx="1662263" cy="2331237"/>
            </a:xfrm>
          </p:grpSpPr>
          <p:sp>
            <p:nvSpPr>
              <p:cNvPr id="26" name="Rounded Rectangle 25"/>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5400000">
                <a:off x="4139205" y="888496"/>
                <a:ext cx="1153886" cy="1586063"/>
              </a:xfrm>
              <a:prstGeom prst="triangle">
                <a:avLst/>
              </a:prstGeom>
              <a:solidFill>
                <a:schemeClr val="accent6">
                  <a:lumMod val="75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rPr>
                  <a:t>2 Kings 17:18</a:t>
                </a:r>
              </a:p>
            </p:txBody>
          </p:sp>
        </p:grpSp>
        <p:sp>
          <p:nvSpPr>
            <p:cNvPr id="29" name="Rectangle 28"/>
            <p:cNvSpPr/>
            <p:nvPr/>
          </p:nvSpPr>
          <p:spPr>
            <a:xfrm>
              <a:off x="1098761" y="2448195"/>
              <a:ext cx="2377771" cy="1015663"/>
            </a:xfrm>
            <a:prstGeom prst="rect">
              <a:avLst/>
            </a:prstGeom>
          </p:spPr>
          <p:txBody>
            <a:bodyPr wrap="square">
              <a:spAutoFit/>
            </a:bodyPr>
            <a:lstStyle/>
            <a:p>
              <a:pPr fontAlgn="base"/>
              <a:r>
                <a:rPr lang="en-US" sz="2000" dirty="0">
                  <a:solidFill>
                    <a:schemeClr val="bg1"/>
                  </a:solidFill>
                </a:rPr>
                <a:t>Removed them (Israel) out of his sight</a:t>
              </a:r>
            </a:p>
          </p:txBody>
        </p:sp>
      </p:grpSp>
      <p:grpSp>
        <p:nvGrpSpPr>
          <p:cNvPr id="5" name="Group 4"/>
          <p:cNvGrpSpPr/>
          <p:nvPr/>
        </p:nvGrpSpPr>
        <p:grpSpPr>
          <a:xfrm>
            <a:off x="1652154" y="2968564"/>
            <a:ext cx="2291243" cy="2436615"/>
            <a:chOff x="2985946" y="3566745"/>
            <a:chExt cx="2291243" cy="2436615"/>
          </a:xfrm>
        </p:grpSpPr>
        <p:grpSp>
          <p:nvGrpSpPr>
            <p:cNvPr id="30" name="Group 29"/>
            <p:cNvGrpSpPr/>
            <p:nvPr/>
          </p:nvGrpSpPr>
          <p:grpSpPr>
            <a:xfrm>
              <a:off x="2985946" y="3566745"/>
              <a:ext cx="1662263" cy="2331237"/>
              <a:chOff x="3846916" y="1104585"/>
              <a:chExt cx="1662263" cy="2331237"/>
            </a:xfrm>
          </p:grpSpPr>
          <p:sp>
            <p:nvSpPr>
              <p:cNvPr id="31" name="Rounded Rectangle 30"/>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5400000">
                <a:off x="4139205" y="888496"/>
                <a:ext cx="1153886" cy="1586063"/>
              </a:xfrm>
              <a:prstGeom prst="triangle">
                <a:avLst/>
              </a:prstGeom>
              <a:solidFill>
                <a:schemeClr val="tx2">
                  <a:lumMod val="75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rPr>
                  <a:t>2 Kings 17:19</a:t>
                </a:r>
              </a:p>
            </p:txBody>
          </p:sp>
        </p:grpSp>
        <p:sp>
          <p:nvSpPr>
            <p:cNvPr id="34" name="Rectangle 33"/>
            <p:cNvSpPr/>
            <p:nvPr/>
          </p:nvSpPr>
          <p:spPr>
            <a:xfrm>
              <a:off x="3476533" y="4679921"/>
              <a:ext cx="1800656" cy="1323439"/>
            </a:xfrm>
            <a:prstGeom prst="rect">
              <a:avLst/>
            </a:prstGeom>
          </p:spPr>
          <p:txBody>
            <a:bodyPr wrap="square">
              <a:spAutoFit/>
            </a:bodyPr>
            <a:lstStyle/>
            <a:p>
              <a:pPr fontAlgn="base"/>
              <a:r>
                <a:rPr lang="en-US" sz="2000" dirty="0">
                  <a:solidFill>
                    <a:schemeClr val="bg1"/>
                  </a:solidFill>
                </a:rPr>
                <a:t>Judah followed the statutes of Israel</a:t>
              </a:r>
            </a:p>
          </p:txBody>
        </p:sp>
      </p:grpSp>
      <p:grpSp>
        <p:nvGrpSpPr>
          <p:cNvPr id="35" name="Group 34"/>
          <p:cNvGrpSpPr/>
          <p:nvPr/>
        </p:nvGrpSpPr>
        <p:grpSpPr>
          <a:xfrm>
            <a:off x="4653379" y="4298630"/>
            <a:ext cx="3277137" cy="2424587"/>
            <a:chOff x="2985946" y="3566745"/>
            <a:chExt cx="3277137" cy="2424587"/>
          </a:xfrm>
        </p:grpSpPr>
        <p:grpSp>
          <p:nvGrpSpPr>
            <p:cNvPr id="36" name="Group 35"/>
            <p:cNvGrpSpPr/>
            <p:nvPr/>
          </p:nvGrpSpPr>
          <p:grpSpPr>
            <a:xfrm>
              <a:off x="2985946" y="3566745"/>
              <a:ext cx="1662263" cy="2331237"/>
              <a:chOff x="3846916" y="1104585"/>
              <a:chExt cx="1662263" cy="2331237"/>
            </a:xfrm>
          </p:grpSpPr>
          <p:sp>
            <p:nvSpPr>
              <p:cNvPr id="38" name="Rounded Rectangle 37"/>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5400000">
                <a:off x="4139205" y="888496"/>
                <a:ext cx="1153886" cy="1586063"/>
              </a:xfrm>
              <a:prstGeom prst="triangle">
                <a:avLst/>
              </a:prstGeom>
              <a:solidFill>
                <a:srgbClr val="FF0000"/>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rPr>
                  <a:t>2 Kings 17:20</a:t>
                </a:r>
              </a:p>
            </p:txBody>
          </p:sp>
        </p:grpSp>
        <p:sp>
          <p:nvSpPr>
            <p:cNvPr id="37" name="Rectangle 36"/>
            <p:cNvSpPr/>
            <p:nvPr/>
          </p:nvSpPr>
          <p:spPr>
            <a:xfrm>
              <a:off x="3401935" y="4667893"/>
              <a:ext cx="2861148" cy="1323439"/>
            </a:xfrm>
            <a:prstGeom prst="rect">
              <a:avLst/>
            </a:prstGeom>
          </p:spPr>
          <p:txBody>
            <a:bodyPr wrap="square">
              <a:spAutoFit/>
            </a:bodyPr>
            <a:lstStyle/>
            <a:p>
              <a:pPr fontAlgn="base"/>
              <a:r>
                <a:rPr lang="en-US" sz="2000" dirty="0">
                  <a:solidFill>
                    <a:schemeClr val="bg1"/>
                  </a:solidFill>
                </a:rPr>
                <a:t>All of Israel was rejected and delivered into the hands of their enemies</a:t>
              </a:r>
            </a:p>
          </p:txBody>
        </p:sp>
      </p:grpSp>
      <p:grpSp>
        <p:nvGrpSpPr>
          <p:cNvPr id="41" name="Group 40"/>
          <p:cNvGrpSpPr/>
          <p:nvPr/>
        </p:nvGrpSpPr>
        <p:grpSpPr>
          <a:xfrm>
            <a:off x="8403424" y="3567712"/>
            <a:ext cx="2868357" cy="2331237"/>
            <a:chOff x="2985946" y="3566745"/>
            <a:chExt cx="2868357" cy="2331237"/>
          </a:xfrm>
        </p:grpSpPr>
        <p:grpSp>
          <p:nvGrpSpPr>
            <p:cNvPr id="42" name="Group 41"/>
            <p:cNvGrpSpPr/>
            <p:nvPr/>
          </p:nvGrpSpPr>
          <p:grpSpPr>
            <a:xfrm>
              <a:off x="2985946" y="3566745"/>
              <a:ext cx="1662263" cy="2331237"/>
              <a:chOff x="3846916" y="1104585"/>
              <a:chExt cx="1662263" cy="2331237"/>
            </a:xfrm>
          </p:grpSpPr>
          <p:sp>
            <p:nvSpPr>
              <p:cNvPr id="44" name="Rounded Rectangle 43"/>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5400000">
                <a:off x="4139205" y="888496"/>
                <a:ext cx="1153886" cy="1586063"/>
              </a:xfrm>
              <a:prstGeom prst="triangle">
                <a:avLst/>
              </a:prstGeom>
              <a:solidFill>
                <a:schemeClr val="accent4">
                  <a:lumMod val="75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rPr>
                  <a:t>2 Kings 17:21</a:t>
                </a:r>
              </a:p>
            </p:txBody>
          </p:sp>
        </p:grpSp>
        <p:sp>
          <p:nvSpPr>
            <p:cNvPr id="43" name="Rectangle 42"/>
            <p:cNvSpPr/>
            <p:nvPr/>
          </p:nvSpPr>
          <p:spPr>
            <a:xfrm>
              <a:off x="3476532" y="4679921"/>
              <a:ext cx="2377771" cy="707886"/>
            </a:xfrm>
            <a:prstGeom prst="rect">
              <a:avLst/>
            </a:prstGeom>
          </p:spPr>
          <p:txBody>
            <a:bodyPr wrap="square">
              <a:spAutoFit/>
            </a:bodyPr>
            <a:lstStyle/>
            <a:p>
              <a:pPr fontAlgn="base"/>
              <a:r>
                <a:rPr lang="en-US" sz="2000" dirty="0">
                  <a:solidFill>
                    <a:schemeClr val="bg1"/>
                  </a:solidFill>
                </a:rPr>
                <a:t>Jeroboam made Israel sin</a:t>
              </a:r>
            </a:p>
          </p:txBody>
        </p:sp>
      </p:grpSp>
      <p:grpSp>
        <p:nvGrpSpPr>
          <p:cNvPr id="48" name="Group 47"/>
          <p:cNvGrpSpPr/>
          <p:nvPr/>
        </p:nvGrpSpPr>
        <p:grpSpPr>
          <a:xfrm>
            <a:off x="9378586" y="796377"/>
            <a:ext cx="2868357" cy="2331237"/>
            <a:chOff x="2985946" y="3566745"/>
            <a:chExt cx="2868357" cy="2331237"/>
          </a:xfrm>
        </p:grpSpPr>
        <p:grpSp>
          <p:nvGrpSpPr>
            <p:cNvPr id="49" name="Group 48"/>
            <p:cNvGrpSpPr/>
            <p:nvPr/>
          </p:nvGrpSpPr>
          <p:grpSpPr>
            <a:xfrm>
              <a:off x="2985946" y="3566745"/>
              <a:ext cx="1662263" cy="2331237"/>
              <a:chOff x="3846916" y="1104585"/>
              <a:chExt cx="1662263" cy="2331237"/>
            </a:xfrm>
          </p:grpSpPr>
          <p:sp>
            <p:nvSpPr>
              <p:cNvPr id="51" name="Rounded Rectangle 50"/>
              <p:cNvSpPr/>
              <p:nvPr/>
            </p:nvSpPr>
            <p:spPr>
              <a:xfrm>
                <a:off x="3923117" y="1475480"/>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5400000">
                <a:off x="4139205" y="888496"/>
                <a:ext cx="1153886" cy="1586063"/>
              </a:xfrm>
              <a:prstGeom prst="triangle">
                <a:avLst/>
              </a:prstGeom>
              <a:solidFill>
                <a:schemeClr val="tx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846916" y="1366454"/>
                <a:ext cx="1253484" cy="584775"/>
              </a:xfrm>
              <a:prstGeom prst="rect">
                <a:avLst/>
              </a:prstGeom>
              <a:noFill/>
            </p:spPr>
            <p:txBody>
              <a:bodyPr wrap="square" rtlCol="0">
                <a:spAutoFit/>
              </a:bodyPr>
              <a:lstStyle/>
              <a:p>
                <a:pPr algn="ctr"/>
                <a:r>
                  <a:rPr lang="en-US" sz="1600" dirty="0">
                    <a:solidFill>
                      <a:schemeClr val="bg1"/>
                    </a:solidFill>
                  </a:rPr>
                  <a:t>2 Kings 17:23</a:t>
                </a:r>
              </a:p>
            </p:txBody>
          </p:sp>
        </p:grpSp>
        <p:sp>
          <p:nvSpPr>
            <p:cNvPr id="50" name="Rectangle 49"/>
            <p:cNvSpPr/>
            <p:nvPr/>
          </p:nvSpPr>
          <p:spPr>
            <a:xfrm>
              <a:off x="3476532" y="4679921"/>
              <a:ext cx="2377771" cy="707886"/>
            </a:xfrm>
            <a:prstGeom prst="rect">
              <a:avLst/>
            </a:prstGeom>
          </p:spPr>
          <p:txBody>
            <a:bodyPr wrap="square">
              <a:spAutoFit/>
            </a:bodyPr>
            <a:lstStyle/>
            <a:p>
              <a:pPr fontAlgn="base"/>
              <a:r>
                <a:rPr lang="en-US" sz="2000" dirty="0">
                  <a:solidFill>
                    <a:schemeClr val="bg1"/>
                  </a:solidFill>
                </a:rPr>
                <a:t>Israel was taken captive by Assyria</a:t>
              </a:r>
            </a:p>
          </p:txBody>
        </p:sp>
      </p:grpSp>
      <p:grpSp>
        <p:nvGrpSpPr>
          <p:cNvPr id="8" name="Group 7"/>
          <p:cNvGrpSpPr/>
          <p:nvPr/>
        </p:nvGrpSpPr>
        <p:grpSpPr>
          <a:xfrm>
            <a:off x="3943397" y="767195"/>
            <a:ext cx="4194512" cy="3424475"/>
            <a:chOff x="3920230" y="720179"/>
            <a:chExt cx="4194512" cy="3424475"/>
          </a:xfrm>
        </p:grpSpPr>
        <p:pic>
          <p:nvPicPr>
            <p:cNvPr id="4098" name="Picture 2" descr="https://upload.wikimedia.org/wikipedia/commons/8/8f/Tissot_The_Flight_of_the_Prison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644" y="869090"/>
              <a:ext cx="3848326" cy="289560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framefinders.com/wp-content/uploads/2012/11/12-034AA-1-670x547.png"/>
            <p:cNvPicPr>
              <a:picLocks noChangeAspect="1" noChangeArrowheads="1"/>
            </p:cNvPicPr>
            <p:nvPr/>
          </p:nvPicPr>
          <p:blipFill>
            <a:blip r:embed="rId4" cstate="print"/>
            <a:srcRect/>
            <a:stretch>
              <a:fillRect/>
            </a:stretch>
          </p:blipFill>
          <p:spPr bwMode="auto">
            <a:xfrm>
              <a:off x="3920230" y="720179"/>
              <a:ext cx="4194512" cy="3424475"/>
            </a:xfrm>
            <a:prstGeom prst="rect">
              <a:avLst/>
            </a:prstGeom>
            <a:noFill/>
          </p:spPr>
        </p:pic>
      </p:grpSp>
    </p:spTree>
    <p:extLst>
      <p:ext uri="{BB962C8B-B14F-4D97-AF65-F5344CB8AC3E}">
        <p14:creationId xmlns:p14="http://schemas.microsoft.com/office/powerpoint/2010/main" val="134025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Who Were Lost? </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(6)</a:t>
            </a:r>
            <a:endParaRPr lang="en-US" dirty="0">
              <a:solidFill>
                <a:schemeClr val="bg1"/>
              </a:solidFill>
            </a:endParaRPr>
          </a:p>
        </p:txBody>
      </p:sp>
      <p:sp>
        <p:nvSpPr>
          <p:cNvPr id="4" name="Rectangle 3"/>
          <p:cNvSpPr/>
          <p:nvPr/>
        </p:nvSpPr>
        <p:spPr>
          <a:xfrm>
            <a:off x="411816" y="939639"/>
            <a:ext cx="4250720" cy="4524315"/>
          </a:xfrm>
          <a:prstGeom prst="rect">
            <a:avLst/>
          </a:prstGeom>
        </p:spPr>
        <p:txBody>
          <a:bodyPr wrap="square">
            <a:spAutoFit/>
          </a:bodyPr>
          <a:lstStyle/>
          <a:p>
            <a:pPr fontAlgn="base"/>
            <a:r>
              <a:rPr lang="en-US" dirty="0">
                <a:solidFill>
                  <a:schemeClr val="bg1"/>
                </a:solidFill>
              </a:rPr>
              <a:t>Assyria practiced a policy of deporting and relocating conquered peoples. Thus, they moved Israelites to foreign lands and brought other foreign captives into the land Israel had possessed. </a:t>
            </a:r>
          </a:p>
          <a:p>
            <a:pPr fontAlgn="base"/>
            <a:endParaRPr lang="en-US" dirty="0">
              <a:solidFill>
                <a:schemeClr val="bg1"/>
              </a:solidFill>
            </a:endParaRPr>
          </a:p>
          <a:p>
            <a:pPr fontAlgn="base"/>
            <a:r>
              <a:rPr lang="en-US" dirty="0">
                <a:solidFill>
                  <a:schemeClr val="bg1"/>
                </a:solidFill>
              </a:rPr>
              <a:t>The foreign peoples that the Assyrians moved into the land of Israel after the conquest were the ancestors of the people who became the Samaritans. </a:t>
            </a:r>
          </a:p>
          <a:p>
            <a:pPr fontAlgn="base"/>
            <a:endParaRPr lang="en-US" dirty="0">
              <a:solidFill>
                <a:schemeClr val="bg1"/>
              </a:solidFill>
            </a:endParaRPr>
          </a:p>
          <a:p>
            <a:pPr fontAlgn="base"/>
            <a:r>
              <a:rPr lang="en-US" dirty="0">
                <a:solidFill>
                  <a:schemeClr val="bg1"/>
                </a:solidFill>
              </a:rPr>
              <a:t>These chapters relate the origins of the animosity between Jews and Samaritans.</a:t>
            </a:r>
          </a:p>
          <a:p>
            <a:pPr fontAlgn="base"/>
            <a:endParaRPr lang="en-US" dirty="0">
              <a:solidFill>
                <a:schemeClr val="bg1"/>
              </a:solidFill>
            </a:endParaRPr>
          </a:p>
        </p:txBody>
      </p:sp>
      <p:sp>
        <p:nvSpPr>
          <p:cNvPr id="46" name="Rectangle 45"/>
          <p:cNvSpPr/>
          <p:nvPr/>
        </p:nvSpPr>
        <p:spPr>
          <a:xfrm>
            <a:off x="176425" y="6398213"/>
            <a:ext cx="1431802" cy="369332"/>
          </a:xfrm>
          <a:prstGeom prst="rect">
            <a:avLst/>
          </a:prstGeom>
        </p:spPr>
        <p:txBody>
          <a:bodyPr wrap="none">
            <a:spAutoFit/>
          </a:bodyPr>
          <a:lstStyle/>
          <a:p>
            <a:r>
              <a:rPr lang="en-US" dirty="0">
                <a:solidFill>
                  <a:schemeClr val="bg1"/>
                </a:solidFill>
                <a:latin typeface="Calibri" panose="020F0502020204030204" pitchFamily="34" charset="0"/>
              </a:rPr>
              <a:t>2 Kings 17:18</a:t>
            </a:r>
            <a:endParaRPr lang="en-US" dirty="0">
              <a:solidFill>
                <a:schemeClr val="bg1"/>
              </a:solidFill>
            </a:endParaRPr>
          </a:p>
        </p:txBody>
      </p:sp>
      <p:sp>
        <p:nvSpPr>
          <p:cNvPr id="3" name="Rectangle 2"/>
          <p:cNvSpPr/>
          <p:nvPr/>
        </p:nvSpPr>
        <p:spPr>
          <a:xfrm>
            <a:off x="3523650" y="4996909"/>
            <a:ext cx="8063620" cy="1477328"/>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“The statement that ‘there was none left but the tribe of Judah only’ can be understood correctly only if one realizes that at this time Benjamin, Levi, and all other Israelites who had left the nation of Israel and joined Judah were included under the title of Judah [for Judah was the chief tribe in the south]. </a:t>
            </a:r>
          </a:p>
        </p:txBody>
      </p:sp>
      <p:pic>
        <p:nvPicPr>
          <p:cNvPr id="11" name="Picture 2" descr="https://www.lds.org/scriptures/bc/images/03990_000_bible-map-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148" y="1142856"/>
            <a:ext cx="5123884" cy="385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5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The Scattering</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(6)</a:t>
            </a:r>
            <a:endParaRPr lang="en-US" dirty="0">
              <a:solidFill>
                <a:schemeClr val="bg1"/>
              </a:solidFill>
            </a:endParaRPr>
          </a:p>
        </p:txBody>
      </p:sp>
      <p:sp>
        <p:nvSpPr>
          <p:cNvPr id="4" name="Rectangle 3"/>
          <p:cNvSpPr/>
          <p:nvPr/>
        </p:nvSpPr>
        <p:spPr>
          <a:xfrm>
            <a:off x="3716330" y="1404099"/>
            <a:ext cx="5065531" cy="4524315"/>
          </a:xfrm>
          <a:prstGeom prst="rect">
            <a:avLst/>
          </a:prstGeom>
        </p:spPr>
        <p:txBody>
          <a:bodyPr wrap="square">
            <a:spAutoFit/>
          </a:bodyPr>
          <a:lstStyle/>
          <a:p>
            <a:pPr fontAlgn="base"/>
            <a:r>
              <a:rPr lang="en-US" dirty="0">
                <a:solidFill>
                  <a:schemeClr val="bg1"/>
                </a:solidFill>
              </a:rPr>
              <a:t>The ten tribes carried into captivity at this time were Reuben, Simeon, Issachar, Zebulon, Gad, Dan, Asher, Naphtali, Ephraim, and Manasseh. [Ephraim was the chief tribe in this northern kingdom and as such the northern tribes or the tribes of Israel were often collectively called Ephraim.] </a:t>
            </a:r>
          </a:p>
          <a:p>
            <a:pPr fontAlgn="base"/>
            <a:endParaRPr lang="en-US" dirty="0">
              <a:solidFill>
                <a:schemeClr val="bg1"/>
              </a:solidFill>
            </a:endParaRPr>
          </a:p>
          <a:p>
            <a:pPr fontAlgn="base"/>
            <a:r>
              <a:rPr lang="en-US" dirty="0">
                <a:solidFill>
                  <a:schemeClr val="bg1"/>
                </a:solidFill>
              </a:rPr>
              <a:t>The three remaining tribes were Judah, Benjamin, and Levi. Some of the tribe of Levi were still with Israel (the ten tribes), however, and some of Ephraim, Manasseh, and other tribes were with Judah, [such as Lehi, who was descended from Manasseh (see Alma 10:3)]. So, the division is not as clear as a superficial reading might indicate”</a:t>
            </a:r>
          </a:p>
        </p:txBody>
      </p:sp>
      <p:grpSp>
        <p:nvGrpSpPr>
          <p:cNvPr id="7" name="Group 6"/>
          <p:cNvGrpSpPr/>
          <p:nvPr/>
        </p:nvGrpSpPr>
        <p:grpSpPr>
          <a:xfrm>
            <a:off x="244129" y="269169"/>
            <a:ext cx="928297" cy="1043818"/>
            <a:chOff x="6812404" y="4782789"/>
            <a:chExt cx="849134" cy="954803"/>
          </a:xfrm>
        </p:grpSpPr>
        <p:grpSp>
          <p:nvGrpSpPr>
            <p:cNvPr id="8" name="Group 7"/>
            <p:cNvGrpSpPr/>
            <p:nvPr/>
          </p:nvGrpSpPr>
          <p:grpSpPr>
            <a:xfrm>
              <a:off x="6812404" y="4782789"/>
              <a:ext cx="849134" cy="954803"/>
              <a:chOff x="6812404" y="4014427"/>
              <a:chExt cx="1532462" cy="1723166"/>
            </a:xfrm>
          </p:grpSpPr>
          <p:sp>
            <p:nvSpPr>
              <p:cNvPr id="20" name="Rectangle 1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1" name="Frame 2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9" name="Group 8"/>
            <p:cNvGrpSpPr/>
            <p:nvPr/>
          </p:nvGrpSpPr>
          <p:grpSpPr>
            <a:xfrm>
              <a:off x="6888541" y="4860256"/>
              <a:ext cx="657510" cy="817888"/>
              <a:chOff x="1717426" y="610207"/>
              <a:chExt cx="1272475" cy="1582855"/>
            </a:xfrm>
          </p:grpSpPr>
          <p:sp>
            <p:nvSpPr>
              <p:cNvPr id="10" name="Cloud 9"/>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Cloud 10"/>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loud 11"/>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Cloud 13"/>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ounded Rectangle 14"/>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17" name="Trapezoid 16"/>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Cloud 17"/>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2" name="Group 21"/>
          <p:cNvGrpSpPr/>
          <p:nvPr/>
        </p:nvGrpSpPr>
        <p:grpSpPr>
          <a:xfrm>
            <a:off x="1294466" y="250991"/>
            <a:ext cx="950525" cy="1030559"/>
            <a:chOff x="7001463" y="2112155"/>
            <a:chExt cx="459033" cy="507700"/>
          </a:xfrm>
        </p:grpSpPr>
        <p:grpSp>
          <p:nvGrpSpPr>
            <p:cNvPr id="23" name="Group 22"/>
            <p:cNvGrpSpPr/>
            <p:nvPr/>
          </p:nvGrpSpPr>
          <p:grpSpPr>
            <a:xfrm>
              <a:off x="7001463" y="2112155"/>
              <a:ext cx="459033" cy="507700"/>
              <a:chOff x="6812404" y="4014427"/>
              <a:chExt cx="1532462" cy="1723166"/>
            </a:xfrm>
          </p:grpSpPr>
          <p:sp>
            <p:nvSpPr>
              <p:cNvPr id="102" name="Rectangle 10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3" name="Frame 10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24" name="Group 23"/>
            <p:cNvGrpSpPr/>
            <p:nvPr/>
          </p:nvGrpSpPr>
          <p:grpSpPr>
            <a:xfrm>
              <a:off x="7063108" y="2172832"/>
              <a:ext cx="360734" cy="404463"/>
              <a:chOff x="1497157" y="344790"/>
              <a:chExt cx="1300625" cy="1383924"/>
            </a:xfrm>
          </p:grpSpPr>
          <p:sp>
            <p:nvSpPr>
              <p:cNvPr id="26" name="Trapezoid 25"/>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27" name="Group 26"/>
              <p:cNvGrpSpPr/>
              <p:nvPr/>
            </p:nvGrpSpPr>
            <p:grpSpPr>
              <a:xfrm>
                <a:off x="1497157" y="344790"/>
                <a:ext cx="1300625" cy="1347713"/>
                <a:chOff x="1735183" y="108823"/>
                <a:chExt cx="1300625" cy="1347713"/>
              </a:xfrm>
            </p:grpSpPr>
            <p:sp>
              <p:nvSpPr>
                <p:cNvPr id="28" name="Cloud 27"/>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Cloud 28"/>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Isosceles Triangle 29"/>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Cloud 31"/>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ounded Rectangle 32"/>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4" name="Group 33"/>
                <p:cNvGrpSpPr/>
                <p:nvPr/>
              </p:nvGrpSpPr>
              <p:grpSpPr>
                <a:xfrm>
                  <a:off x="1891332" y="305708"/>
                  <a:ext cx="933596" cy="288192"/>
                  <a:chOff x="3811872" y="17998"/>
                  <a:chExt cx="805120" cy="270515"/>
                </a:xfrm>
              </p:grpSpPr>
              <p:grpSp>
                <p:nvGrpSpPr>
                  <p:cNvPr id="35" name="Group 34"/>
                  <p:cNvGrpSpPr/>
                  <p:nvPr/>
                </p:nvGrpSpPr>
                <p:grpSpPr>
                  <a:xfrm>
                    <a:off x="3811872" y="17998"/>
                    <a:ext cx="627615" cy="262087"/>
                    <a:chOff x="4649991" y="5423557"/>
                    <a:chExt cx="2704332" cy="1129307"/>
                  </a:xfrm>
                </p:grpSpPr>
                <p:grpSp>
                  <p:nvGrpSpPr>
                    <p:cNvPr id="50" name="Group 49"/>
                    <p:cNvGrpSpPr/>
                    <p:nvPr/>
                  </p:nvGrpSpPr>
                  <p:grpSpPr>
                    <a:xfrm>
                      <a:off x="4649991" y="5427911"/>
                      <a:ext cx="516959" cy="1119063"/>
                      <a:chOff x="4649991" y="5427911"/>
                      <a:chExt cx="516959" cy="1119063"/>
                    </a:xfrm>
                  </p:grpSpPr>
                  <p:grpSp>
                    <p:nvGrpSpPr>
                      <p:cNvPr id="90" name="Group 118"/>
                      <p:cNvGrpSpPr/>
                      <p:nvPr/>
                    </p:nvGrpSpPr>
                    <p:grpSpPr>
                      <a:xfrm rot="1912894">
                        <a:off x="4649991" y="5427911"/>
                        <a:ext cx="321016" cy="1106001"/>
                        <a:chOff x="2438400" y="990600"/>
                        <a:chExt cx="762000" cy="3200400"/>
                      </a:xfrm>
                    </p:grpSpPr>
                    <p:sp>
                      <p:nvSpPr>
                        <p:cNvPr id="97" name="Pentagon 9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Plaque 9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Rounded Rectangle 9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Donut 9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1" name="Donut 10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91" name="Group 118"/>
                      <p:cNvGrpSpPr/>
                      <p:nvPr/>
                    </p:nvGrpSpPr>
                    <p:grpSpPr>
                      <a:xfrm rot="19542321">
                        <a:off x="4845934" y="5440973"/>
                        <a:ext cx="321016" cy="1106001"/>
                        <a:chOff x="2438400" y="990600"/>
                        <a:chExt cx="762000" cy="3200400"/>
                      </a:xfrm>
                    </p:grpSpPr>
                    <p:sp>
                      <p:nvSpPr>
                        <p:cNvPr id="92" name="Pentagon 9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Plaque 9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ounded Rectangle 9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Donut 9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6" name="Donut 9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51" name="Group 50"/>
                    <p:cNvGrpSpPr/>
                    <p:nvPr/>
                  </p:nvGrpSpPr>
                  <p:grpSpPr>
                    <a:xfrm rot="10800000">
                      <a:off x="5378679" y="5433801"/>
                      <a:ext cx="516959" cy="1119063"/>
                      <a:chOff x="4649991" y="5427911"/>
                      <a:chExt cx="516959" cy="1119063"/>
                    </a:xfrm>
                  </p:grpSpPr>
                  <p:grpSp>
                    <p:nvGrpSpPr>
                      <p:cNvPr id="78" name="Group 118"/>
                      <p:cNvGrpSpPr/>
                      <p:nvPr/>
                    </p:nvGrpSpPr>
                    <p:grpSpPr>
                      <a:xfrm rot="1912894">
                        <a:off x="4649991" y="5427911"/>
                        <a:ext cx="321016" cy="1106001"/>
                        <a:chOff x="2438400" y="990600"/>
                        <a:chExt cx="762000" cy="3200400"/>
                      </a:xfrm>
                    </p:grpSpPr>
                    <p:sp>
                      <p:nvSpPr>
                        <p:cNvPr id="85" name="Pentagon 8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Plaque 8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Rounded Rectangle 8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Donut 8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9" name="Donut 8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79" name="Group 118"/>
                      <p:cNvGrpSpPr/>
                      <p:nvPr/>
                    </p:nvGrpSpPr>
                    <p:grpSpPr>
                      <a:xfrm rot="19542321">
                        <a:off x="4845934" y="5440973"/>
                        <a:ext cx="321016" cy="1106001"/>
                        <a:chOff x="2438400" y="990600"/>
                        <a:chExt cx="762000" cy="3200400"/>
                      </a:xfrm>
                    </p:grpSpPr>
                    <p:sp>
                      <p:nvSpPr>
                        <p:cNvPr id="80" name="Pentagon 7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Plaque 8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ounded Rectangle 8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Donut 8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4" name="Donut 8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52" name="Group 51"/>
                    <p:cNvGrpSpPr/>
                    <p:nvPr/>
                  </p:nvGrpSpPr>
                  <p:grpSpPr>
                    <a:xfrm>
                      <a:off x="6108676" y="5423557"/>
                      <a:ext cx="516959" cy="1119063"/>
                      <a:chOff x="4649991" y="5427911"/>
                      <a:chExt cx="516959" cy="1119063"/>
                    </a:xfrm>
                  </p:grpSpPr>
                  <p:grpSp>
                    <p:nvGrpSpPr>
                      <p:cNvPr id="66" name="Group 118"/>
                      <p:cNvGrpSpPr/>
                      <p:nvPr/>
                    </p:nvGrpSpPr>
                    <p:grpSpPr>
                      <a:xfrm rot="1912894">
                        <a:off x="4649991" y="5427911"/>
                        <a:ext cx="321016" cy="1106001"/>
                        <a:chOff x="2438400" y="990600"/>
                        <a:chExt cx="762000" cy="3200400"/>
                      </a:xfrm>
                    </p:grpSpPr>
                    <p:sp>
                      <p:nvSpPr>
                        <p:cNvPr id="73" name="Pentagon 7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Plaque 7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ounded Rectangle 7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Donut 7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7" name="Donut 7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67" name="Group 118"/>
                      <p:cNvGrpSpPr/>
                      <p:nvPr/>
                    </p:nvGrpSpPr>
                    <p:grpSpPr>
                      <a:xfrm rot="19542321">
                        <a:off x="4845934" y="5440973"/>
                        <a:ext cx="321016" cy="1106001"/>
                        <a:chOff x="2438400" y="990600"/>
                        <a:chExt cx="762000" cy="3200400"/>
                      </a:xfrm>
                    </p:grpSpPr>
                    <p:sp>
                      <p:nvSpPr>
                        <p:cNvPr id="68" name="Pentagon 6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Plaque 6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ounded Rectangle 6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Donut 7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2" name="Donut 7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53" name="Group 52"/>
                    <p:cNvGrpSpPr/>
                    <p:nvPr/>
                  </p:nvGrpSpPr>
                  <p:grpSpPr>
                    <a:xfrm rot="10800000">
                      <a:off x="6837364" y="5429447"/>
                      <a:ext cx="516959" cy="1119063"/>
                      <a:chOff x="4649991" y="5427911"/>
                      <a:chExt cx="516959" cy="1119063"/>
                    </a:xfrm>
                  </p:grpSpPr>
                  <p:grpSp>
                    <p:nvGrpSpPr>
                      <p:cNvPr id="54" name="Group 118"/>
                      <p:cNvGrpSpPr/>
                      <p:nvPr/>
                    </p:nvGrpSpPr>
                    <p:grpSpPr>
                      <a:xfrm rot="1912894">
                        <a:off x="4649991" y="5427911"/>
                        <a:ext cx="321016" cy="1106001"/>
                        <a:chOff x="2438400" y="990600"/>
                        <a:chExt cx="762000" cy="3200400"/>
                      </a:xfrm>
                    </p:grpSpPr>
                    <p:sp>
                      <p:nvSpPr>
                        <p:cNvPr id="61" name="Pentagon 6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Plaque 6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ounded Rectangle 6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Donut 6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5" name="Donut 6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5" name="Group 118"/>
                      <p:cNvGrpSpPr/>
                      <p:nvPr/>
                    </p:nvGrpSpPr>
                    <p:grpSpPr>
                      <a:xfrm rot="19542321">
                        <a:off x="4845934" y="5440973"/>
                        <a:ext cx="321016" cy="1106001"/>
                        <a:chOff x="2438400" y="990600"/>
                        <a:chExt cx="762000" cy="3200400"/>
                      </a:xfrm>
                    </p:grpSpPr>
                    <p:sp>
                      <p:nvSpPr>
                        <p:cNvPr id="56" name="Pentagon 5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Plaque 5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ounded Rectangle 5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Donut 5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Donut 5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nvGrpSpPr>
                  <p:cNvPr id="36" name="Group 35"/>
                  <p:cNvGrpSpPr/>
                  <p:nvPr/>
                </p:nvGrpSpPr>
                <p:grpSpPr>
                  <a:xfrm>
                    <a:off x="4497017" y="28803"/>
                    <a:ext cx="119975" cy="259710"/>
                    <a:chOff x="4649991" y="5427911"/>
                    <a:chExt cx="516959" cy="1119063"/>
                  </a:xfrm>
                </p:grpSpPr>
                <p:grpSp>
                  <p:nvGrpSpPr>
                    <p:cNvPr id="37" name="Group 118"/>
                    <p:cNvGrpSpPr/>
                    <p:nvPr/>
                  </p:nvGrpSpPr>
                  <p:grpSpPr>
                    <a:xfrm rot="1912894">
                      <a:off x="4649991" y="5427911"/>
                      <a:ext cx="321016" cy="1106001"/>
                      <a:chOff x="2438400" y="990600"/>
                      <a:chExt cx="762000" cy="3200400"/>
                    </a:xfrm>
                  </p:grpSpPr>
                  <p:sp>
                    <p:nvSpPr>
                      <p:cNvPr id="44" name="Pentagon 4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Plaque 4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ounded Rectangle 4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Donut 4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9" name="Donut 4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38" name="Group 118"/>
                    <p:cNvGrpSpPr/>
                    <p:nvPr/>
                  </p:nvGrpSpPr>
                  <p:grpSpPr>
                    <a:xfrm rot="19542321">
                      <a:off x="4845934" y="5440973"/>
                      <a:ext cx="321016" cy="1106001"/>
                      <a:chOff x="2438400" y="990600"/>
                      <a:chExt cx="762000" cy="3200400"/>
                    </a:xfrm>
                  </p:grpSpPr>
                  <p:sp>
                    <p:nvSpPr>
                      <p:cNvPr id="39" name="Pentagon 3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Plaque 3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ounded Rectangle 4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Donut 4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3" name="Donut 4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grpSp>
      </p:grpSp>
      <p:grpSp>
        <p:nvGrpSpPr>
          <p:cNvPr id="104" name="Group 103"/>
          <p:cNvGrpSpPr/>
          <p:nvPr/>
        </p:nvGrpSpPr>
        <p:grpSpPr>
          <a:xfrm>
            <a:off x="1431564" y="1565555"/>
            <a:ext cx="964583" cy="1140846"/>
            <a:chOff x="8029894" y="3559127"/>
            <a:chExt cx="459033" cy="542915"/>
          </a:xfrm>
        </p:grpSpPr>
        <p:grpSp>
          <p:nvGrpSpPr>
            <p:cNvPr id="105" name="Group 104"/>
            <p:cNvGrpSpPr/>
            <p:nvPr/>
          </p:nvGrpSpPr>
          <p:grpSpPr>
            <a:xfrm>
              <a:off x="8029894" y="3559127"/>
              <a:ext cx="459033" cy="507700"/>
              <a:chOff x="6812404" y="4014427"/>
              <a:chExt cx="1532462" cy="1723166"/>
            </a:xfrm>
          </p:grpSpPr>
          <p:sp>
            <p:nvSpPr>
              <p:cNvPr id="148" name="Rectangle 14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9" name="Frame 14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06" name="Group 105"/>
            <p:cNvGrpSpPr/>
            <p:nvPr/>
          </p:nvGrpSpPr>
          <p:grpSpPr>
            <a:xfrm>
              <a:off x="8110751" y="3598299"/>
              <a:ext cx="321925" cy="503743"/>
              <a:chOff x="3434062" y="145729"/>
              <a:chExt cx="1036333" cy="1621637"/>
            </a:xfrm>
          </p:grpSpPr>
          <p:sp>
            <p:nvSpPr>
              <p:cNvPr id="107" name="Trapezoid 106"/>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Cloud 107"/>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Cloud 108"/>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Oval 109"/>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1" name="Group 26"/>
              <p:cNvGrpSpPr/>
              <p:nvPr/>
            </p:nvGrpSpPr>
            <p:grpSpPr>
              <a:xfrm>
                <a:off x="3575349" y="145729"/>
                <a:ext cx="752390" cy="503086"/>
                <a:chOff x="3276599" y="3962400"/>
                <a:chExt cx="2362200" cy="1430616"/>
              </a:xfrm>
            </p:grpSpPr>
            <p:sp>
              <p:nvSpPr>
                <p:cNvPr id="140" name="Moon 139"/>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Pentagon 143"/>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Pentagon 144"/>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Pentagon 145"/>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Moon 146"/>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2" name="Cloud 111"/>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Oval 112"/>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4" name="Group 44"/>
              <p:cNvGrpSpPr/>
              <p:nvPr/>
            </p:nvGrpSpPr>
            <p:grpSpPr>
              <a:xfrm>
                <a:off x="3630420" y="1296759"/>
                <a:ext cx="543951" cy="288954"/>
                <a:chOff x="3416724" y="3667852"/>
                <a:chExt cx="2655030" cy="1513748"/>
              </a:xfrm>
            </p:grpSpPr>
            <p:grpSp>
              <p:nvGrpSpPr>
                <p:cNvPr id="128" name="Group 31"/>
                <p:cNvGrpSpPr/>
                <p:nvPr/>
              </p:nvGrpSpPr>
              <p:grpSpPr>
                <a:xfrm>
                  <a:off x="4114800" y="4495800"/>
                  <a:ext cx="1219200" cy="685800"/>
                  <a:chOff x="4114800" y="4495800"/>
                  <a:chExt cx="1219200" cy="685800"/>
                </a:xfrm>
              </p:grpSpPr>
              <p:sp>
                <p:nvSpPr>
                  <p:cNvPr id="137"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rapezoid 13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Trapezoid 13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9" name="Group 36"/>
                <p:cNvGrpSpPr/>
                <p:nvPr/>
              </p:nvGrpSpPr>
              <p:grpSpPr>
                <a:xfrm rot="3976231">
                  <a:off x="3150024" y="3934552"/>
                  <a:ext cx="1219200" cy="685800"/>
                  <a:chOff x="4114800" y="4495800"/>
                  <a:chExt cx="1219200" cy="685800"/>
                </a:xfrm>
              </p:grpSpPr>
              <p:sp>
                <p:nvSpPr>
                  <p:cNvPr id="134" name="Trapezoid 133"/>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Trapezoid 134"/>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rapezoid 135"/>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0" name="Group 40"/>
                <p:cNvGrpSpPr/>
                <p:nvPr/>
              </p:nvGrpSpPr>
              <p:grpSpPr>
                <a:xfrm rot="18434064">
                  <a:off x="5119254" y="3990109"/>
                  <a:ext cx="1219200" cy="685800"/>
                  <a:chOff x="4114800" y="4495800"/>
                  <a:chExt cx="1219200" cy="685800"/>
                </a:xfrm>
              </p:grpSpPr>
              <p:sp>
                <p:nvSpPr>
                  <p:cNvPr id="131" name="Trapezoid 130"/>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rapezoid 131"/>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Trapezoid 132"/>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15" name="Group 60"/>
              <p:cNvGrpSpPr/>
              <p:nvPr/>
            </p:nvGrpSpPr>
            <p:grpSpPr>
              <a:xfrm>
                <a:off x="3713895" y="1505186"/>
                <a:ext cx="364753" cy="262180"/>
                <a:chOff x="4724400" y="4267200"/>
                <a:chExt cx="1905000" cy="1369291"/>
              </a:xfrm>
            </p:grpSpPr>
            <p:sp>
              <p:nvSpPr>
                <p:cNvPr id="116" name="Hexagon 115"/>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ounded Rectangle 116"/>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ounded Rectangle 117"/>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ounded Rectangle 118"/>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ounded Rectangle 119"/>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ounded Rectangle 120"/>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ounded Rectangle 121"/>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Oval 122"/>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Oval 123"/>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Oval 124"/>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Oval 126"/>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50" name="Group 149"/>
          <p:cNvGrpSpPr/>
          <p:nvPr/>
        </p:nvGrpSpPr>
        <p:grpSpPr>
          <a:xfrm>
            <a:off x="9354888" y="1679538"/>
            <a:ext cx="1073405" cy="1092232"/>
            <a:chOff x="9490279" y="3972469"/>
            <a:chExt cx="472773" cy="507700"/>
          </a:xfrm>
        </p:grpSpPr>
        <p:grpSp>
          <p:nvGrpSpPr>
            <p:cNvPr id="151" name="Group 150"/>
            <p:cNvGrpSpPr/>
            <p:nvPr/>
          </p:nvGrpSpPr>
          <p:grpSpPr>
            <a:xfrm>
              <a:off x="9490279" y="3972469"/>
              <a:ext cx="459033" cy="507700"/>
              <a:chOff x="6812404" y="4014427"/>
              <a:chExt cx="1532462" cy="1723166"/>
            </a:xfrm>
          </p:grpSpPr>
          <p:sp>
            <p:nvSpPr>
              <p:cNvPr id="353" name="Rectangle 35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54" name="Frame 35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52" name="Group 151"/>
            <p:cNvGrpSpPr/>
            <p:nvPr/>
          </p:nvGrpSpPr>
          <p:grpSpPr>
            <a:xfrm>
              <a:off x="9502359" y="4000177"/>
              <a:ext cx="460693" cy="456361"/>
              <a:chOff x="4420561" y="478856"/>
              <a:chExt cx="1493146" cy="1479106"/>
            </a:xfrm>
          </p:grpSpPr>
          <p:sp>
            <p:nvSpPr>
              <p:cNvPr id="153" name="Trapezoid 152"/>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Regular Pentagon 153"/>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5" name="Oval 154"/>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nvGrpSpPr>
              <p:cNvPr id="156" name="Group 70"/>
              <p:cNvGrpSpPr/>
              <p:nvPr/>
            </p:nvGrpSpPr>
            <p:grpSpPr>
              <a:xfrm>
                <a:off x="4512033" y="552733"/>
                <a:ext cx="1377894" cy="962821"/>
                <a:chOff x="2731569" y="4101704"/>
                <a:chExt cx="2435810" cy="2042401"/>
              </a:xfrm>
            </p:grpSpPr>
            <p:sp>
              <p:nvSpPr>
                <p:cNvPr id="344"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5"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6"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7"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8"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9"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0"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1"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2"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57" name="Group 125"/>
              <p:cNvGrpSpPr/>
              <p:nvPr/>
            </p:nvGrpSpPr>
            <p:grpSpPr>
              <a:xfrm flipV="1">
                <a:off x="4512032" y="899906"/>
                <a:ext cx="1305373" cy="168627"/>
                <a:chOff x="5029200" y="838200"/>
                <a:chExt cx="1905000" cy="457200"/>
              </a:xfrm>
            </p:grpSpPr>
            <p:sp>
              <p:nvSpPr>
                <p:cNvPr id="333" name="Rounded Rectangle 332"/>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34" name="Group 114"/>
                <p:cNvGrpSpPr/>
                <p:nvPr/>
              </p:nvGrpSpPr>
              <p:grpSpPr>
                <a:xfrm rot="10800000">
                  <a:off x="5334000" y="914400"/>
                  <a:ext cx="1211525" cy="322729"/>
                  <a:chOff x="6019800" y="5334000"/>
                  <a:chExt cx="2590800" cy="914400"/>
                </a:xfrm>
              </p:grpSpPr>
              <p:grpSp>
                <p:nvGrpSpPr>
                  <p:cNvPr id="335" name="Group 79"/>
                  <p:cNvGrpSpPr/>
                  <p:nvPr/>
                </p:nvGrpSpPr>
                <p:grpSpPr>
                  <a:xfrm>
                    <a:off x="6019800" y="5334000"/>
                    <a:ext cx="914400" cy="914400"/>
                    <a:chOff x="6019800" y="5334000"/>
                    <a:chExt cx="914400" cy="914400"/>
                  </a:xfrm>
                </p:grpSpPr>
                <p:sp>
                  <p:nvSpPr>
                    <p:cNvPr id="342" name="Quad Arrow 34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3" name="Diamond 34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6" name="Group 80"/>
                  <p:cNvGrpSpPr/>
                  <p:nvPr/>
                </p:nvGrpSpPr>
                <p:grpSpPr>
                  <a:xfrm>
                    <a:off x="6858000" y="5334000"/>
                    <a:ext cx="914400" cy="914400"/>
                    <a:chOff x="6019800" y="5334000"/>
                    <a:chExt cx="914400" cy="914400"/>
                  </a:xfrm>
                </p:grpSpPr>
                <p:sp>
                  <p:nvSpPr>
                    <p:cNvPr id="340" name="Quad Arrow 33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1" name="Diamond 34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7" name="Group 83"/>
                  <p:cNvGrpSpPr/>
                  <p:nvPr/>
                </p:nvGrpSpPr>
                <p:grpSpPr>
                  <a:xfrm>
                    <a:off x="7696200" y="5334000"/>
                    <a:ext cx="914400" cy="914400"/>
                    <a:chOff x="6019800" y="5334000"/>
                    <a:chExt cx="914400" cy="914400"/>
                  </a:xfrm>
                </p:grpSpPr>
                <p:sp>
                  <p:nvSpPr>
                    <p:cNvPr id="338" name="Quad Arrow 33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9" name="Diamond 33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58" name="Group 157"/>
              <p:cNvGrpSpPr/>
              <p:nvPr/>
            </p:nvGrpSpPr>
            <p:grpSpPr>
              <a:xfrm>
                <a:off x="4420561" y="478856"/>
                <a:ext cx="1493146" cy="652928"/>
                <a:chOff x="4823577" y="4053405"/>
                <a:chExt cx="2270956" cy="1287310"/>
              </a:xfrm>
            </p:grpSpPr>
            <p:grpSp>
              <p:nvGrpSpPr>
                <p:cNvPr id="159" name="Group 113"/>
                <p:cNvGrpSpPr/>
                <p:nvPr/>
              </p:nvGrpSpPr>
              <p:grpSpPr>
                <a:xfrm>
                  <a:off x="4823577" y="4493188"/>
                  <a:ext cx="1404453" cy="847527"/>
                  <a:chOff x="5334000" y="1676401"/>
                  <a:chExt cx="3200400" cy="2295940"/>
                </a:xfrm>
              </p:grpSpPr>
              <p:grpSp>
                <p:nvGrpSpPr>
                  <p:cNvPr id="276" name="Group 59"/>
                  <p:cNvGrpSpPr/>
                  <p:nvPr/>
                </p:nvGrpSpPr>
                <p:grpSpPr>
                  <a:xfrm>
                    <a:off x="5334000" y="1676401"/>
                    <a:ext cx="3200400" cy="2295940"/>
                    <a:chOff x="3329709" y="1676400"/>
                    <a:chExt cx="5204691" cy="3733801"/>
                  </a:xfrm>
                </p:grpSpPr>
                <p:grpSp>
                  <p:nvGrpSpPr>
                    <p:cNvPr id="280" name="Group 139"/>
                    <p:cNvGrpSpPr/>
                    <p:nvPr/>
                  </p:nvGrpSpPr>
                  <p:grpSpPr>
                    <a:xfrm>
                      <a:off x="5784951" y="1676400"/>
                      <a:ext cx="2749449" cy="2932281"/>
                      <a:chOff x="4370181" y="2237947"/>
                      <a:chExt cx="1395285" cy="1533800"/>
                    </a:xfrm>
                    <a:solidFill>
                      <a:schemeClr val="accent6">
                        <a:lumMod val="50000"/>
                      </a:schemeClr>
                    </a:solidFill>
                  </p:grpSpPr>
                  <p:sp>
                    <p:nvSpPr>
                      <p:cNvPr id="312"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13" name="Group 122"/>
                      <p:cNvGrpSpPr/>
                      <p:nvPr/>
                    </p:nvGrpSpPr>
                    <p:grpSpPr>
                      <a:xfrm>
                        <a:off x="4975163" y="2434420"/>
                        <a:ext cx="790303" cy="409072"/>
                        <a:chOff x="4975163" y="2434420"/>
                        <a:chExt cx="790303" cy="409072"/>
                      </a:xfrm>
                      <a:grpFill/>
                    </p:grpSpPr>
                    <p:sp>
                      <p:nvSpPr>
                        <p:cNvPr id="330"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1"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2"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4" name="Group 123"/>
                      <p:cNvGrpSpPr/>
                      <p:nvPr/>
                    </p:nvGrpSpPr>
                    <p:grpSpPr>
                      <a:xfrm>
                        <a:off x="4842164" y="2673927"/>
                        <a:ext cx="856672" cy="364837"/>
                        <a:chOff x="4975163" y="2434420"/>
                        <a:chExt cx="790303" cy="409072"/>
                      </a:xfrm>
                      <a:grpFill/>
                    </p:grpSpPr>
                    <p:sp>
                      <p:nvSpPr>
                        <p:cNvPr id="327"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8"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9"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5" name="Group 127"/>
                      <p:cNvGrpSpPr/>
                      <p:nvPr/>
                    </p:nvGrpSpPr>
                    <p:grpSpPr>
                      <a:xfrm>
                        <a:off x="4702690" y="2882384"/>
                        <a:ext cx="790303" cy="409072"/>
                        <a:chOff x="4975163" y="2434420"/>
                        <a:chExt cx="790303" cy="409072"/>
                      </a:xfrm>
                      <a:grpFill/>
                    </p:grpSpPr>
                    <p:sp>
                      <p:nvSpPr>
                        <p:cNvPr id="324"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5"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6"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6" name="Group 131"/>
                      <p:cNvGrpSpPr/>
                      <p:nvPr/>
                    </p:nvGrpSpPr>
                    <p:grpSpPr>
                      <a:xfrm>
                        <a:off x="4545672" y="3122529"/>
                        <a:ext cx="790303" cy="409072"/>
                        <a:chOff x="4975163" y="2434420"/>
                        <a:chExt cx="790303" cy="409072"/>
                      </a:xfrm>
                      <a:grpFill/>
                    </p:grpSpPr>
                    <p:sp>
                      <p:nvSpPr>
                        <p:cNvPr id="321"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2"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3"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7" name="Group 135"/>
                      <p:cNvGrpSpPr/>
                      <p:nvPr/>
                    </p:nvGrpSpPr>
                    <p:grpSpPr>
                      <a:xfrm rot="1269795">
                        <a:off x="4370181" y="3362675"/>
                        <a:ext cx="790303" cy="409072"/>
                        <a:chOff x="4975163" y="2434420"/>
                        <a:chExt cx="790303" cy="409072"/>
                      </a:xfrm>
                      <a:grpFill/>
                    </p:grpSpPr>
                    <p:sp>
                      <p:nvSpPr>
                        <p:cNvPr id="318"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9"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0"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1" name="Group 140"/>
                    <p:cNvGrpSpPr/>
                    <p:nvPr/>
                  </p:nvGrpSpPr>
                  <p:grpSpPr>
                    <a:xfrm flipH="1">
                      <a:off x="3329709" y="1768267"/>
                      <a:ext cx="2749449" cy="2932281"/>
                      <a:chOff x="4370181" y="2237947"/>
                      <a:chExt cx="1395285" cy="1533800"/>
                    </a:xfrm>
                    <a:solidFill>
                      <a:schemeClr val="accent6">
                        <a:lumMod val="50000"/>
                      </a:schemeClr>
                    </a:solidFill>
                  </p:grpSpPr>
                  <p:sp>
                    <p:nvSpPr>
                      <p:cNvPr id="291" name="Rounded Rectangle 290"/>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92" name="Group 122"/>
                      <p:cNvGrpSpPr/>
                      <p:nvPr/>
                    </p:nvGrpSpPr>
                    <p:grpSpPr>
                      <a:xfrm>
                        <a:off x="4975163" y="2434420"/>
                        <a:ext cx="790303" cy="409072"/>
                        <a:chOff x="4975163" y="2434420"/>
                        <a:chExt cx="790303" cy="409072"/>
                      </a:xfrm>
                      <a:grpFill/>
                    </p:grpSpPr>
                    <p:sp>
                      <p:nvSpPr>
                        <p:cNvPr id="309"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0"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1"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3" name="Group 123"/>
                      <p:cNvGrpSpPr/>
                      <p:nvPr/>
                    </p:nvGrpSpPr>
                    <p:grpSpPr>
                      <a:xfrm>
                        <a:off x="4842164" y="2673927"/>
                        <a:ext cx="856672" cy="364837"/>
                        <a:chOff x="4975163" y="2434420"/>
                        <a:chExt cx="790303" cy="409072"/>
                      </a:xfrm>
                      <a:grpFill/>
                    </p:grpSpPr>
                    <p:sp>
                      <p:nvSpPr>
                        <p:cNvPr id="306"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7"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8"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4" name="Group 127"/>
                      <p:cNvGrpSpPr/>
                      <p:nvPr/>
                    </p:nvGrpSpPr>
                    <p:grpSpPr>
                      <a:xfrm>
                        <a:off x="4702690" y="2882384"/>
                        <a:ext cx="790303" cy="409072"/>
                        <a:chOff x="4975163" y="2434420"/>
                        <a:chExt cx="790303" cy="409072"/>
                      </a:xfrm>
                      <a:grpFill/>
                    </p:grpSpPr>
                    <p:sp>
                      <p:nvSpPr>
                        <p:cNvPr id="303"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4" name="Moon 30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5" name="Moon 30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5" name="Group 131"/>
                      <p:cNvGrpSpPr/>
                      <p:nvPr/>
                    </p:nvGrpSpPr>
                    <p:grpSpPr>
                      <a:xfrm>
                        <a:off x="4545672" y="3122529"/>
                        <a:ext cx="790303" cy="409072"/>
                        <a:chOff x="4975163" y="2434420"/>
                        <a:chExt cx="790303" cy="409072"/>
                      </a:xfrm>
                      <a:grpFill/>
                    </p:grpSpPr>
                    <p:sp>
                      <p:nvSpPr>
                        <p:cNvPr id="300" name="Moon 29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1" name="Moon 30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2"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6" name="Group 135"/>
                      <p:cNvGrpSpPr/>
                      <p:nvPr/>
                    </p:nvGrpSpPr>
                    <p:grpSpPr>
                      <a:xfrm rot="1269795">
                        <a:off x="4370181" y="3362675"/>
                        <a:ext cx="790303" cy="409072"/>
                        <a:chOff x="4975163" y="2434420"/>
                        <a:chExt cx="790303" cy="409072"/>
                      </a:xfrm>
                      <a:grpFill/>
                    </p:grpSpPr>
                    <p:sp>
                      <p:nvSpPr>
                        <p:cNvPr id="297" name="Moon 29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8" name="Moon 29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9" name="Moon 29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2" name="Group 162"/>
                    <p:cNvGrpSpPr/>
                    <p:nvPr/>
                  </p:nvGrpSpPr>
                  <p:grpSpPr>
                    <a:xfrm rot="4467257">
                      <a:off x="4822952" y="4237309"/>
                      <a:ext cx="1510882" cy="806088"/>
                      <a:chOff x="4975163" y="2434420"/>
                      <a:chExt cx="790303" cy="409072"/>
                    </a:xfrm>
                    <a:solidFill>
                      <a:schemeClr val="accent6">
                        <a:lumMod val="50000"/>
                      </a:schemeClr>
                    </a:solidFill>
                  </p:grpSpPr>
                  <p:sp>
                    <p:nvSpPr>
                      <p:cNvPr id="288" name="Moon 28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9"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0"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3"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85"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6" name="Moon 28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7"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84" name="Oval 283"/>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77" name="Group 110"/>
                  <p:cNvGrpSpPr/>
                  <p:nvPr/>
                </p:nvGrpSpPr>
                <p:grpSpPr>
                  <a:xfrm>
                    <a:off x="6705600" y="2819400"/>
                    <a:ext cx="457200" cy="457200"/>
                    <a:chOff x="6019800" y="5334000"/>
                    <a:chExt cx="914400" cy="914400"/>
                  </a:xfrm>
                </p:grpSpPr>
                <p:sp>
                  <p:nvSpPr>
                    <p:cNvPr id="278" name="Quad Arrow 277"/>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9" name="Diamond 278"/>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60" name="Group 113"/>
                <p:cNvGrpSpPr/>
                <p:nvPr/>
              </p:nvGrpSpPr>
              <p:grpSpPr>
                <a:xfrm rot="10800000">
                  <a:off x="5254651" y="4053405"/>
                  <a:ext cx="1404453" cy="847527"/>
                  <a:chOff x="5334000" y="1676401"/>
                  <a:chExt cx="3200400" cy="2295940"/>
                </a:xfrm>
              </p:grpSpPr>
              <p:grpSp>
                <p:nvGrpSpPr>
                  <p:cNvPr id="219" name="Group 59"/>
                  <p:cNvGrpSpPr/>
                  <p:nvPr/>
                </p:nvGrpSpPr>
                <p:grpSpPr>
                  <a:xfrm>
                    <a:off x="5334000" y="1676401"/>
                    <a:ext cx="3200400" cy="2295940"/>
                    <a:chOff x="3329709" y="1676400"/>
                    <a:chExt cx="5204691" cy="3733801"/>
                  </a:xfrm>
                </p:grpSpPr>
                <p:grpSp>
                  <p:nvGrpSpPr>
                    <p:cNvPr id="223" name="Group 139"/>
                    <p:cNvGrpSpPr/>
                    <p:nvPr/>
                  </p:nvGrpSpPr>
                  <p:grpSpPr>
                    <a:xfrm>
                      <a:off x="5784951" y="1676400"/>
                      <a:ext cx="2749449" cy="2932281"/>
                      <a:chOff x="4370181" y="2237947"/>
                      <a:chExt cx="1395285" cy="1533800"/>
                    </a:xfrm>
                    <a:solidFill>
                      <a:schemeClr val="accent6">
                        <a:lumMod val="50000"/>
                      </a:schemeClr>
                    </a:solidFill>
                  </p:grpSpPr>
                  <p:sp>
                    <p:nvSpPr>
                      <p:cNvPr id="255"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6" name="Group 122"/>
                      <p:cNvGrpSpPr/>
                      <p:nvPr/>
                    </p:nvGrpSpPr>
                    <p:grpSpPr>
                      <a:xfrm>
                        <a:off x="4975163" y="2434420"/>
                        <a:ext cx="790303" cy="409072"/>
                        <a:chOff x="4975163" y="2434420"/>
                        <a:chExt cx="790303" cy="409072"/>
                      </a:xfrm>
                      <a:grpFill/>
                    </p:grpSpPr>
                    <p:sp>
                      <p:nvSpPr>
                        <p:cNvPr id="273"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4"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5"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7" name="Group 123"/>
                      <p:cNvGrpSpPr/>
                      <p:nvPr/>
                    </p:nvGrpSpPr>
                    <p:grpSpPr>
                      <a:xfrm>
                        <a:off x="4842164" y="2673927"/>
                        <a:ext cx="856672" cy="364837"/>
                        <a:chOff x="4975163" y="2434420"/>
                        <a:chExt cx="790303" cy="409072"/>
                      </a:xfrm>
                      <a:grpFill/>
                    </p:grpSpPr>
                    <p:sp>
                      <p:nvSpPr>
                        <p:cNvPr id="270"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1"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2"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8" name="Group 127"/>
                      <p:cNvGrpSpPr/>
                      <p:nvPr/>
                    </p:nvGrpSpPr>
                    <p:grpSpPr>
                      <a:xfrm>
                        <a:off x="4702690" y="2882384"/>
                        <a:ext cx="790303" cy="409072"/>
                        <a:chOff x="4975163" y="2434420"/>
                        <a:chExt cx="790303" cy="409072"/>
                      </a:xfrm>
                      <a:grpFill/>
                    </p:grpSpPr>
                    <p:sp>
                      <p:nvSpPr>
                        <p:cNvPr id="267"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8"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9"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9" name="Group 131"/>
                      <p:cNvGrpSpPr/>
                      <p:nvPr/>
                    </p:nvGrpSpPr>
                    <p:grpSpPr>
                      <a:xfrm>
                        <a:off x="4545672" y="3122529"/>
                        <a:ext cx="790303" cy="409072"/>
                        <a:chOff x="4975163" y="2434420"/>
                        <a:chExt cx="790303" cy="409072"/>
                      </a:xfrm>
                      <a:grpFill/>
                    </p:grpSpPr>
                    <p:sp>
                      <p:nvSpPr>
                        <p:cNvPr id="264"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5"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6"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0" name="Group 135"/>
                      <p:cNvGrpSpPr/>
                      <p:nvPr/>
                    </p:nvGrpSpPr>
                    <p:grpSpPr>
                      <a:xfrm rot="1269795">
                        <a:off x="4370181" y="3362675"/>
                        <a:ext cx="790303" cy="409072"/>
                        <a:chOff x="4975163" y="2434420"/>
                        <a:chExt cx="790303" cy="409072"/>
                      </a:xfrm>
                      <a:grpFill/>
                    </p:grpSpPr>
                    <p:sp>
                      <p:nvSpPr>
                        <p:cNvPr id="261"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2"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3"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24" name="Group 140"/>
                    <p:cNvGrpSpPr/>
                    <p:nvPr/>
                  </p:nvGrpSpPr>
                  <p:grpSpPr>
                    <a:xfrm flipH="1">
                      <a:off x="3329709" y="1768267"/>
                      <a:ext cx="2749449" cy="2932281"/>
                      <a:chOff x="4370181" y="2237947"/>
                      <a:chExt cx="1395285" cy="1533800"/>
                    </a:xfrm>
                    <a:solidFill>
                      <a:schemeClr val="accent6">
                        <a:lumMod val="50000"/>
                      </a:schemeClr>
                    </a:solidFill>
                  </p:grpSpPr>
                  <p:sp>
                    <p:nvSpPr>
                      <p:cNvPr id="234" name="Rounded Rectangle 233"/>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5" name="Group 122"/>
                      <p:cNvGrpSpPr/>
                      <p:nvPr/>
                    </p:nvGrpSpPr>
                    <p:grpSpPr>
                      <a:xfrm>
                        <a:off x="4975163" y="2434420"/>
                        <a:ext cx="790303" cy="409072"/>
                        <a:chOff x="4975163" y="2434420"/>
                        <a:chExt cx="790303" cy="409072"/>
                      </a:xfrm>
                      <a:grpFill/>
                    </p:grpSpPr>
                    <p:sp>
                      <p:nvSpPr>
                        <p:cNvPr id="252"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4"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6" name="Group 123"/>
                      <p:cNvGrpSpPr/>
                      <p:nvPr/>
                    </p:nvGrpSpPr>
                    <p:grpSpPr>
                      <a:xfrm>
                        <a:off x="4842164" y="2673927"/>
                        <a:ext cx="856672" cy="364837"/>
                        <a:chOff x="4975163" y="2434420"/>
                        <a:chExt cx="790303" cy="409072"/>
                      </a:xfrm>
                      <a:grpFill/>
                    </p:grpSpPr>
                    <p:sp>
                      <p:nvSpPr>
                        <p:cNvPr id="249"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0"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1"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7" name="Group 127"/>
                      <p:cNvGrpSpPr/>
                      <p:nvPr/>
                    </p:nvGrpSpPr>
                    <p:grpSpPr>
                      <a:xfrm>
                        <a:off x="4702690" y="2882384"/>
                        <a:ext cx="790303" cy="409072"/>
                        <a:chOff x="4975163" y="2434420"/>
                        <a:chExt cx="790303" cy="409072"/>
                      </a:xfrm>
                      <a:grpFill/>
                    </p:grpSpPr>
                    <p:sp>
                      <p:nvSpPr>
                        <p:cNvPr id="246"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7" name="Moon 24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8" name="Moon 24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8" name="Group 131"/>
                      <p:cNvGrpSpPr/>
                      <p:nvPr/>
                    </p:nvGrpSpPr>
                    <p:grpSpPr>
                      <a:xfrm>
                        <a:off x="4545672" y="3122529"/>
                        <a:ext cx="790303" cy="409072"/>
                        <a:chOff x="4975163" y="2434420"/>
                        <a:chExt cx="790303" cy="409072"/>
                      </a:xfrm>
                      <a:grpFill/>
                    </p:grpSpPr>
                    <p:sp>
                      <p:nvSpPr>
                        <p:cNvPr id="243" name="Moon 24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4" name="Moon 24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9" name="Group 135"/>
                      <p:cNvGrpSpPr/>
                      <p:nvPr/>
                    </p:nvGrpSpPr>
                    <p:grpSpPr>
                      <a:xfrm rot="1269795">
                        <a:off x="4370181" y="3362675"/>
                        <a:ext cx="790303" cy="409072"/>
                        <a:chOff x="4975163" y="2434420"/>
                        <a:chExt cx="790303" cy="409072"/>
                      </a:xfrm>
                      <a:grpFill/>
                    </p:grpSpPr>
                    <p:sp>
                      <p:nvSpPr>
                        <p:cNvPr id="240" name="Moon 23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1" name="Moon 24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2" name="Moon 24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25" name="Group 162"/>
                    <p:cNvGrpSpPr/>
                    <p:nvPr/>
                  </p:nvGrpSpPr>
                  <p:grpSpPr>
                    <a:xfrm rot="4467257">
                      <a:off x="4822952" y="4237309"/>
                      <a:ext cx="1510882" cy="806088"/>
                      <a:chOff x="4975163" y="2434420"/>
                      <a:chExt cx="790303" cy="409072"/>
                    </a:xfrm>
                    <a:solidFill>
                      <a:schemeClr val="accent6">
                        <a:lumMod val="50000"/>
                      </a:schemeClr>
                    </a:solidFill>
                  </p:grpSpPr>
                  <p:sp>
                    <p:nvSpPr>
                      <p:cNvPr id="231" name="Moon 23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2"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3"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28"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Moon 22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27" name="Oval 226"/>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0" name="Group 110"/>
                  <p:cNvGrpSpPr/>
                  <p:nvPr/>
                </p:nvGrpSpPr>
                <p:grpSpPr>
                  <a:xfrm>
                    <a:off x="6705600" y="2819400"/>
                    <a:ext cx="457200" cy="457200"/>
                    <a:chOff x="6019800" y="5334000"/>
                    <a:chExt cx="914400" cy="914400"/>
                  </a:xfrm>
                </p:grpSpPr>
                <p:sp>
                  <p:nvSpPr>
                    <p:cNvPr id="221" name="Quad Arrow 220"/>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2" name="Diamond 221"/>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61" name="Group 113"/>
                <p:cNvGrpSpPr/>
                <p:nvPr/>
              </p:nvGrpSpPr>
              <p:grpSpPr>
                <a:xfrm>
                  <a:off x="5690080" y="4462708"/>
                  <a:ext cx="1404453" cy="847527"/>
                  <a:chOff x="5334000" y="1676401"/>
                  <a:chExt cx="3200400" cy="2295940"/>
                </a:xfrm>
              </p:grpSpPr>
              <p:grpSp>
                <p:nvGrpSpPr>
                  <p:cNvPr id="162" name="Group 59"/>
                  <p:cNvGrpSpPr/>
                  <p:nvPr/>
                </p:nvGrpSpPr>
                <p:grpSpPr>
                  <a:xfrm>
                    <a:off x="5334000" y="1676401"/>
                    <a:ext cx="3200400" cy="2295940"/>
                    <a:chOff x="3329709" y="1676400"/>
                    <a:chExt cx="5204691" cy="3733801"/>
                  </a:xfrm>
                </p:grpSpPr>
                <p:grpSp>
                  <p:nvGrpSpPr>
                    <p:cNvPr id="166" name="Group 139"/>
                    <p:cNvGrpSpPr/>
                    <p:nvPr/>
                  </p:nvGrpSpPr>
                  <p:grpSpPr>
                    <a:xfrm>
                      <a:off x="5784951" y="1676400"/>
                      <a:ext cx="2749449" cy="2932281"/>
                      <a:chOff x="4370181" y="2237947"/>
                      <a:chExt cx="1395285" cy="1533800"/>
                    </a:xfrm>
                    <a:solidFill>
                      <a:schemeClr val="accent6">
                        <a:lumMod val="50000"/>
                      </a:schemeClr>
                    </a:solidFill>
                  </p:grpSpPr>
                  <p:sp>
                    <p:nvSpPr>
                      <p:cNvPr id="19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9" name="Group 122"/>
                      <p:cNvGrpSpPr/>
                      <p:nvPr/>
                    </p:nvGrpSpPr>
                    <p:grpSpPr>
                      <a:xfrm>
                        <a:off x="4975163" y="2434420"/>
                        <a:ext cx="790303" cy="409072"/>
                        <a:chOff x="4975163" y="2434420"/>
                        <a:chExt cx="790303" cy="409072"/>
                      </a:xfrm>
                      <a:grpFill/>
                    </p:grpSpPr>
                    <p:sp>
                      <p:nvSpPr>
                        <p:cNvPr id="21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0" name="Group 123"/>
                      <p:cNvGrpSpPr/>
                      <p:nvPr/>
                    </p:nvGrpSpPr>
                    <p:grpSpPr>
                      <a:xfrm>
                        <a:off x="4842164" y="2673927"/>
                        <a:ext cx="856672" cy="364837"/>
                        <a:chOff x="4975163" y="2434420"/>
                        <a:chExt cx="790303" cy="409072"/>
                      </a:xfrm>
                      <a:grpFill/>
                    </p:grpSpPr>
                    <p:sp>
                      <p:nvSpPr>
                        <p:cNvPr id="21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1" name="Group 127"/>
                      <p:cNvGrpSpPr/>
                      <p:nvPr/>
                    </p:nvGrpSpPr>
                    <p:grpSpPr>
                      <a:xfrm>
                        <a:off x="4702690" y="2882384"/>
                        <a:ext cx="790303" cy="409072"/>
                        <a:chOff x="4975163" y="2434420"/>
                        <a:chExt cx="790303" cy="409072"/>
                      </a:xfrm>
                      <a:grpFill/>
                    </p:grpSpPr>
                    <p:sp>
                      <p:nvSpPr>
                        <p:cNvPr id="21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2" name="Group 131"/>
                      <p:cNvGrpSpPr/>
                      <p:nvPr/>
                    </p:nvGrpSpPr>
                    <p:grpSpPr>
                      <a:xfrm>
                        <a:off x="4545672" y="3122529"/>
                        <a:ext cx="790303" cy="409072"/>
                        <a:chOff x="4975163" y="2434420"/>
                        <a:chExt cx="790303" cy="409072"/>
                      </a:xfrm>
                      <a:grpFill/>
                    </p:grpSpPr>
                    <p:sp>
                      <p:nvSpPr>
                        <p:cNvPr id="20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3" name="Group 135"/>
                      <p:cNvGrpSpPr/>
                      <p:nvPr/>
                    </p:nvGrpSpPr>
                    <p:grpSpPr>
                      <a:xfrm rot="1269795">
                        <a:off x="4370181" y="3362675"/>
                        <a:ext cx="790303" cy="409072"/>
                        <a:chOff x="4975163" y="2434420"/>
                        <a:chExt cx="790303" cy="409072"/>
                      </a:xfrm>
                      <a:grpFill/>
                    </p:grpSpPr>
                    <p:sp>
                      <p:nvSpPr>
                        <p:cNvPr id="20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67" name="Group 140"/>
                    <p:cNvGrpSpPr/>
                    <p:nvPr/>
                  </p:nvGrpSpPr>
                  <p:grpSpPr>
                    <a:xfrm flipH="1">
                      <a:off x="3329709" y="1768267"/>
                      <a:ext cx="2749449" cy="2932281"/>
                      <a:chOff x="4370181" y="2237947"/>
                      <a:chExt cx="1395285" cy="1533800"/>
                    </a:xfrm>
                    <a:solidFill>
                      <a:schemeClr val="accent6">
                        <a:lumMod val="50000"/>
                      </a:schemeClr>
                    </a:solidFill>
                  </p:grpSpPr>
                  <p:sp>
                    <p:nvSpPr>
                      <p:cNvPr id="177" name="Rounded Rectangle 17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8" name="Group 122"/>
                      <p:cNvGrpSpPr/>
                      <p:nvPr/>
                    </p:nvGrpSpPr>
                    <p:grpSpPr>
                      <a:xfrm>
                        <a:off x="4975163" y="2434420"/>
                        <a:ext cx="790303" cy="409072"/>
                        <a:chOff x="4975163" y="2434420"/>
                        <a:chExt cx="790303" cy="409072"/>
                      </a:xfrm>
                      <a:grpFill/>
                    </p:grpSpPr>
                    <p:sp>
                      <p:nvSpPr>
                        <p:cNvPr id="19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9" name="Group 123"/>
                      <p:cNvGrpSpPr/>
                      <p:nvPr/>
                    </p:nvGrpSpPr>
                    <p:grpSpPr>
                      <a:xfrm>
                        <a:off x="4842164" y="2673927"/>
                        <a:ext cx="856672" cy="364837"/>
                        <a:chOff x="4975163" y="2434420"/>
                        <a:chExt cx="790303" cy="409072"/>
                      </a:xfrm>
                      <a:grpFill/>
                    </p:grpSpPr>
                    <p:sp>
                      <p:nvSpPr>
                        <p:cNvPr id="19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0" name="Group 127"/>
                      <p:cNvGrpSpPr/>
                      <p:nvPr/>
                    </p:nvGrpSpPr>
                    <p:grpSpPr>
                      <a:xfrm>
                        <a:off x="4702690" y="2882384"/>
                        <a:ext cx="790303" cy="409072"/>
                        <a:chOff x="4975163" y="2434420"/>
                        <a:chExt cx="790303" cy="409072"/>
                      </a:xfrm>
                      <a:grpFill/>
                    </p:grpSpPr>
                    <p:sp>
                      <p:nvSpPr>
                        <p:cNvPr id="18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Moon 18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Moon 19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1" name="Group 131"/>
                      <p:cNvGrpSpPr/>
                      <p:nvPr/>
                    </p:nvGrpSpPr>
                    <p:grpSpPr>
                      <a:xfrm>
                        <a:off x="4545672" y="3122529"/>
                        <a:ext cx="790303" cy="409072"/>
                        <a:chOff x="4975163" y="2434420"/>
                        <a:chExt cx="790303" cy="409072"/>
                      </a:xfrm>
                      <a:grpFill/>
                    </p:grpSpPr>
                    <p:sp>
                      <p:nvSpPr>
                        <p:cNvPr id="186" name="Moon 18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7" name="Moon 18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2" name="Group 135"/>
                      <p:cNvGrpSpPr/>
                      <p:nvPr/>
                    </p:nvGrpSpPr>
                    <p:grpSpPr>
                      <a:xfrm rot="1269795">
                        <a:off x="4370181" y="3362675"/>
                        <a:ext cx="790303" cy="409072"/>
                        <a:chOff x="4975163" y="2434420"/>
                        <a:chExt cx="790303" cy="409072"/>
                      </a:xfrm>
                      <a:grpFill/>
                    </p:grpSpPr>
                    <p:sp>
                      <p:nvSpPr>
                        <p:cNvPr id="183" name="Moon 18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4" name="Moon 18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5" name="Moon 18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68" name="Group 162"/>
                    <p:cNvGrpSpPr/>
                    <p:nvPr/>
                  </p:nvGrpSpPr>
                  <p:grpSpPr>
                    <a:xfrm rot="4467257">
                      <a:off x="4822952" y="4237309"/>
                      <a:ext cx="1510882" cy="806088"/>
                      <a:chOff x="4975163" y="2434420"/>
                      <a:chExt cx="790303" cy="409072"/>
                    </a:xfrm>
                    <a:solidFill>
                      <a:schemeClr val="accent6">
                        <a:lumMod val="50000"/>
                      </a:schemeClr>
                    </a:solidFill>
                  </p:grpSpPr>
                  <p:sp>
                    <p:nvSpPr>
                      <p:cNvPr id="174" name="Moon 17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7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Moon 17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0" name="Oval 16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3" name="Group 110"/>
                  <p:cNvGrpSpPr/>
                  <p:nvPr/>
                </p:nvGrpSpPr>
                <p:grpSpPr>
                  <a:xfrm>
                    <a:off x="6705600" y="2819400"/>
                    <a:ext cx="457200" cy="457200"/>
                    <a:chOff x="6019800" y="5334000"/>
                    <a:chExt cx="914400" cy="914400"/>
                  </a:xfrm>
                </p:grpSpPr>
                <p:sp>
                  <p:nvSpPr>
                    <p:cNvPr id="164" name="Quad Arrow 16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Diamond 16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grpSp>
        <p:nvGrpSpPr>
          <p:cNvPr id="355" name="Group 354"/>
          <p:cNvGrpSpPr/>
          <p:nvPr/>
        </p:nvGrpSpPr>
        <p:grpSpPr>
          <a:xfrm>
            <a:off x="2370680" y="260608"/>
            <a:ext cx="992850" cy="1020941"/>
            <a:chOff x="6793509" y="4122454"/>
            <a:chExt cx="459033" cy="507700"/>
          </a:xfrm>
        </p:grpSpPr>
        <p:grpSp>
          <p:nvGrpSpPr>
            <p:cNvPr id="356" name="Group 355"/>
            <p:cNvGrpSpPr/>
            <p:nvPr/>
          </p:nvGrpSpPr>
          <p:grpSpPr>
            <a:xfrm>
              <a:off x="6793509" y="4122454"/>
              <a:ext cx="459033" cy="507700"/>
              <a:chOff x="6812404" y="4014427"/>
              <a:chExt cx="1532462" cy="1723166"/>
            </a:xfrm>
          </p:grpSpPr>
          <p:sp>
            <p:nvSpPr>
              <p:cNvPr id="390" name="Rectangle 38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91" name="Frame 39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357" name="Group 356"/>
            <p:cNvGrpSpPr/>
            <p:nvPr/>
          </p:nvGrpSpPr>
          <p:grpSpPr>
            <a:xfrm>
              <a:off x="6833002" y="4173648"/>
              <a:ext cx="373556" cy="423040"/>
              <a:chOff x="7547862" y="393823"/>
              <a:chExt cx="1312604" cy="1402584"/>
            </a:xfrm>
          </p:grpSpPr>
          <p:sp>
            <p:nvSpPr>
              <p:cNvPr id="358" name="Trapezoid 357"/>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59" name="Group 358"/>
              <p:cNvGrpSpPr/>
              <p:nvPr/>
            </p:nvGrpSpPr>
            <p:grpSpPr>
              <a:xfrm>
                <a:off x="7547862" y="393823"/>
                <a:ext cx="1312604" cy="1386455"/>
                <a:chOff x="5972512" y="382610"/>
                <a:chExt cx="1312604" cy="1386455"/>
              </a:xfrm>
            </p:grpSpPr>
            <p:sp>
              <p:nvSpPr>
                <p:cNvPr id="360" name="Cloud 359"/>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1" name="Cloud 360"/>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2" name="Oval 361"/>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3" name="Cloud 362"/>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64" name="Group 363"/>
                <p:cNvGrpSpPr/>
                <p:nvPr/>
              </p:nvGrpSpPr>
              <p:grpSpPr>
                <a:xfrm>
                  <a:off x="6036962" y="571671"/>
                  <a:ext cx="1197394" cy="315103"/>
                  <a:chOff x="7086600" y="914400"/>
                  <a:chExt cx="1828800" cy="472130"/>
                </a:xfrm>
              </p:grpSpPr>
              <p:sp>
                <p:nvSpPr>
                  <p:cNvPr id="371" name="Rounded Rectangle 370"/>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72" name="Group 371"/>
                  <p:cNvGrpSpPr/>
                  <p:nvPr/>
                </p:nvGrpSpPr>
                <p:grpSpPr>
                  <a:xfrm>
                    <a:off x="7086600" y="914400"/>
                    <a:ext cx="1828800" cy="472130"/>
                    <a:chOff x="1578077" y="297425"/>
                    <a:chExt cx="3603523" cy="958646"/>
                  </a:xfrm>
                </p:grpSpPr>
                <p:grpSp>
                  <p:nvGrpSpPr>
                    <p:cNvPr id="373" name="Group 372"/>
                    <p:cNvGrpSpPr/>
                    <p:nvPr/>
                  </p:nvGrpSpPr>
                  <p:grpSpPr>
                    <a:xfrm>
                      <a:off x="3352800" y="304800"/>
                      <a:ext cx="1828800" cy="951271"/>
                      <a:chOff x="3352800" y="304800"/>
                      <a:chExt cx="1828800" cy="951271"/>
                    </a:xfrm>
                  </p:grpSpPr>
                  <p:grpSp>
                    <p:nvGrpSpPr>
                      <p:cNvPr id="383" name="Group 382"/>
                      <p:cNvGrpSpPr/>
                      <p:nvPr/>
                    </p:nvGrpSpPr>
                    <p:grpSpPr>
                      <a:xfrm>
                        <a:off x="4267200" y="341671"/>
                        <a:ext cx="914400" cy="914400"/>
                        <a:chOff x="3352800" y="304800"/>
                        <a:chExt cx="914400" cy="914400"/>
                      </a:xfrm>
                    </p:grpSpPr>
                    <p:sp>
                      <p:nvSpPr>
                        <p:cNvPr id="388" name="Quad Arrow Callout 38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9" name="Quad Arrow 38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84" name="Group 383"/>
                      <p:cNvGrpSpPr/>
                      <p:nvPr/>
                    </p:nvGrpSpPr>
                    <p:grpSpPr>
                      <a:xfrm>
                        <a:off x="3352800" y="304800"/>
                        <a:ext cx="914400" cy="914400"/>
                        <a:chOff x="3352800" y="304800"/>
                        <a:chExt cx="914400" cy="914400"/>
                      </a:xfrm>
                    </p:grpSpPr>
                    <p:sp>
                      <p:nvSpPr>
                        <p:cNvPr id="386" name="Quad Arrow Callout 38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7" name="Quad Arrow 38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85" name="Quad Arrow 384"/>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74" name="Group 373"/>
                    <p:cNvGrpSpPr/>
                    <p:nvPr/>
                  </p:nvGrpSpPr>
                  <p:grpSpPr>
                    <a:xfrm>
                      <a:off x="1578077" y="297425"/>
                      <a:ext cx="1828800" cy="951271"/>
                      <a:chOff x="3352800" y="304800"/>
                      <a:chExt cx="1828800" cy="951271"/>
                    </a:xfrm>
                  </p:grpSpPr>
                  <p:grpSp>
                    <p:nvGrpSpPr>
                      <p:cNvPr id="376" name="Group 256"/>
                      <p:cNvGrpSpPr/>
                      <p:nvPr/>
                    </p:nvGrpSpPr>
                    <p:grpSpPr>
                      <a:xfrm>
                        <a:off x="4267200" y="341671"/>
                        <a:ext cx="914400" cy="914400"/>
                        <a:chOff x="3352800" y="304800"/>
                        <a:chExt cx="914400" cy="914400"/>
                      </a:xfrm>
                    </p:grpSpPr>
                    <p:sp>
                      <p:nvSpPr>
                        <p:cNvPr id="381" name="Quad Arrow Callout 38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2" name="Quad Arrow 38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77" name="Group 254"/>
                      <p:cNvGrpSpPr/>
                      <p:nvPr/>
                    </p:nvGrpSpPr>
                    <p:grpSpPr>
                      <a:xfrm>
                        <a:off x="3352800" y="304800"/>
                        <a:ext cx="914400" cy="914400"/>
                        <a:chOff x="3352800" y="304800"/>
                        <a:chExt cx="914400" cy="914400"/>
                      </a:xfrm>
                    </p:grpSpPr>
                    <p:sp>
                      <p:nvSpPr>
                        <p:cNvPr id="379" name="Quad Arrow Callout 37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0" name="Quad Arrow 37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78" name="Quad Arrow 37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75" name="Quad Arrow 374"/>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365" name="Group 364"/>
                <p:cNvGrpSpPr/>
                <p:nvPr/>
              </p:nvGrpSpPr>
              <p:grpSpPr>
                <a:xfrm>
                  <a:off x="6289045" y="1516982"/>
                  <a:ext cx="189062" cy="252083"/>
                  <a:chOff x="3352800" y="304800"/>
                  <a:chExt cx="914400" cy="914400"/>
                </a:xfrm>
              </p:grpSpPr>
              <p:sp>
                <p:nvSpPr>
                  <p:cNvPr id="369" name="Quad Arrow Callout 36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0" name="Quad Arrow 36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66" name="Group 365"/>
                <p:cNvGrpSpPr/>
                <p:nvPr/>
              </p:nvGrpSpPr>
              <p:grpSpPr>
                <a:xfrm>
                  <a:off x="6730190" y="1516982"/>
                  <a:ext cx="189062" cy="252083"/>
                  <a:chOff x="3352800" y="304800"/>
                  <a:chExt cx="914400" cy="914400"/>
                </a:xfrm>
              </p:grpSpPr>
              <p:sp>
                <p:nvSpPr>
                  <p:cNvPr id="367" name="Quad Arrow Callout 36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8" name="Quad Arrow 367"/>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392" name="Group 391"/>
          <p:cNvGrpSpPr/>
          <p:nvPr/>
        </p:nvGrpSpPr>
        <p:grpSpPr>
          <a:xfrm>
            <a:off x="210908" y="1538102"/>
            <a:ext cx="994737" cy="1100199"/>
            <a:chOff x="8742190" y="5136297"/>
            <a:chExt cx="459033" cy="507700"/>
          </a:xfrm>
        </p:grpSpPr>
        <p:grpSp>
          <p:nvGrpSpPr>
            <p:cNvPr id="393" name="Group 392"/>
            <p:cNvGrpSpPr/>
            <p:nvPr/>
          </p:nvGrpSpPr>
          <p:grpSpPr>
            <a:xfrm>
              <a:off x="8742190" y="5136297"/>
              <a:ext cx="459033" cy="507700"/>
              <a:chOff x="6812404" y="4014427"/>
              <a:chExt cx="1532462" cy="1723166"/>
            </a:xfrm>
          </p:grpSpPr>
          <p:sp>
            <p:nvSpPr>
              <p:cNvPr id="425" name="Rectangle 42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26" name="Frame 42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394" name="Group 393"/>
            <p:cNvGrpSpPr/>
            <p:nvPr/>
          </p:nvGrpSpPr>
          <p:grpSpPr>
            <a:xfrm>
              <a:off x="8799969" y="5187182"/>
              <a:ext cx="315668" cy="444073"/>
              <a:chOff x="7879965" y="906115"/>
              <a:chExt cx="975921" cy="1293876"/>
            </a:xfrm>
          </p:grpSpPr>
          <p:sp>
            <p:nvSpPr>
              <p:cNvPr id="395" name="Cloud 394"/>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6" name="Group 395"/>
              <p:cNvGrpSpPr/>
              <p:nvPr/>
            </p:nvGrpSpPr>
            <p:grpSpPr>
              <a:xfrm>
                <a:off x="7971578" y="906115"/>
                <a:ext cx="757705" cy="1293876"/>
                <a:chOff x="9076117" y="3567575"/>
                <a:chExt cx="757705" cy="1293876"/>
              </a:xfrm>
            </p:grpSpPr>
            <p:sp>
              <p:nvSpPr>
                <p:cNvPr id="397" name="Trapezoid 396"/>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8" name="Trapezoid 397"/>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9" name="Oval 398"/>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0" name="Cloud 399"/>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1" name="Cloud 400"/>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2" name="Oval 401"/>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3" name="Rounded Rectangle 402"/>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4" name="Group 403"/>
                <p:cNvGrpSpPr/>
                <p:nvPr/>
              </p:nvGrpSpPr>
              <p:grpSpPr>
                <a:xfrm>
                  <a:off x="9091606" y="3716708"/>
                  <a:ext cx="716666" cy="260068"/>
                  <a:chOff x="4720480" y="4388132"/>
                  <a:chExt cx="1756255" cy="533320"/>
                </a:xfrm>
              </p:grpSpPr>
              <p:grpSp>
                <p:nvGrpSpPr>
                  <p:cNvPr id="405" name="Group 404"/>
                  <p:cNvGrpSpPr/>
                  <p:nvPr/>
                </p:nvGrpSpPr>
                <p:grpSpPr>
                  <a:xfrm>
                    <a:off x="4720480" y="4427320"/>
                    <a:ext cx="471740" cy="446235"/>
                    <a:chOff x="5108731" y="4165198"/>
                    <a:chExt cx="1206700" cy="1141460"/>
                  </a:xfrm>
                </p:grpSpPr>
                <p:sp>
                  <p:nvSpPr>
                    <p:cNvPr id="422" name="Right Triangle 42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3" name="Right Triangle 42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4" name="Diagonal Stripe 42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406" name="Group 405"/>
                  <p:cNvGrpSpPr/>
                  <p:nvPr/>
                </p:nvGrpSpPr>
                <p:grpSpPr>
                  <a:xfrm rot="10800000">
                    <a:off x="5064468" y="4388132"/>
                    <a:ext cx="471740" cy="446235"/>
                    <a:chOff x="5108731" y="4165198"/>
                    <a:chExt cx="1206700" cy="1141460"/>
                  </a:xfrm>
                </p:grpSpPr>
                <p:sp>
                  <p:nvSpPr>
                    <p:cNvPr id="419" name="Right Triangle 41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0" name="Right Triangle 41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1" name="Diagonal Stripe 42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407" name="Group 406"/>
                  <p:cNvGrpSpPr/>
                  <p:nvPr/>
                </p:nvGrpSpPr>
                <p:grpSpPr>
                  <a:xfrm>
                    <a:off x="5360560" y="4449092"/>
                    <a:ext cx="471740" cy="446235"/>
                    <a:chOff x="5108731" y="4165198"/>
                    <a:chExt cx="1206700" cy="1141460"/>
                  </a:xfrm>
                </p:grpSpPr>
                <p:sp>
                  <p:nvSpPr>
                    <p:cNvPr id="416" name="Right Triangle 41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7" name="Right Triangle 41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8" name="Diagonal Stripe 41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408" name="Group 407"/>
                  <p:cNvGrpSpPr/>
                  <p:nvPr/>
                </p:nvGrpSpPr>
                <p:grpSpPr>
                  <a:xfrm rot="10800000">
                    <a:off x="5704548" y="4409904"/>
                    <a:ext cx="471740" cy="446235"/>
                    <a:chOff x="5108731" y="4165198"/>
                    <a:chExt cx="1206700" cy="1141460"/>
                  </a:xfrm>
                </p:grpSpPr>
                <p:sp>
                  <p:nvSpPr>
                    <p:cNvPr id="413" name="Right Triangle 41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4" name="Right Triangle 41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5" name="Diagonal Stripe 41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409" name="Group 408"/>
                  <p:cNvGrpSpPr/>
                  <p:nvPr/>
                </p:nvGrpSpPr>
                <p:grpSpPr>
                  <a:xfrm>
                    <a:off x="6004995" y="4475217"/>
                    <a:ext cx="471740" cy="446235"/>
                    <a:chOff x="5108731" y="4165198"/>
                    <a:chExt cx="1206700" cy="1141460"/>
                  </a:xfrm>
                </p:grpSpPr>
                <p:sp>
                  <p:nvSpPr>
                    <p:cNvPr id="410" name="Right Triangle 40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1" name="Right Triangle 41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2" name="Diagonal Stripe 41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grpSp>
      <p:grpSp>
        <p:nvGrpSpPr>
          <p:cNvPr id="427" name="Group 426"/>
          <p:cNvGrpSpPr/>
          <p:nvPr/>
        </p:nvGrpSpPr>
        <p:grpSpPr>
          <a:xfrm>
            <a:off x="1451601" y="4215908"/>
            <a:ext cx="1009252" cy="1066633"/>
            <a:chOff x="743475" y="5949315"/>
            <a:chExt cx="459033" cy="507700"/>
          </a:xfrm>
        </p:grpSpPr>
        <p:grpSp>
          <p:nvGrpSpPr>
            <p:cNvPr id="428" name="Group 427"/>
            <p:cNvGrpSpPr/>
            <p:nvPr/>
          </p:nvGrpSpPr>
          <p:grpSpPr>
            <a:xfrm>
              <a:off x="743475" y="5949315"/>
              <a:ext cx="459033" cy="507700"/>
              <a:chOff x="6812404" y="4014427"/>
              <a:chExt cx="1532462" cy="1723166"/>
            </a:xfrm>
          </p:grpSpPr>
          <p:sp>
            <p:nvSpPr>
              <p:cNvPr id="457" name="Rectangle 45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58" name="Frame 45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429" name="Group 428"/>
            <p:cNvGrpSpPr/>
            <p:nvPr/>
          </p:nvGrpSpPr>
          <p:grpSpPr>
            <a:xfrm>
              <a:off x="796704" y="6028949"/>
              <a:ext cx="364033" cy="380905"/>
              <a:chOff x="9045034" y="3188136"/>
              <a:chExt cx="1533708" cy="1576241"/>
            </a:xfrm>
          </p:grpSpPr>
          <p:sp>
            <p:nvSpPr>
              <p:cNvPr id="430" name="Round Diagonal Corner Rectangle 429"/>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1" name="Round Diagonal Corner Rectangle 430"/>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v</a:t>
                </a:r>
              </a:p>
            </p:txBody>
          </p:sp>
          <p:sp>
            <p:nvSpPr>
              <p:cNvPr id="432" name="Trapezoid 431"/>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3" name="Oval 432"/>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4" name="Oval 433"/>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35" name="Group 46"/>
              <p:cNvGrpSpPr/>
              <p:nvPr/>
            </p:nvGrpSpPr>
            <p:grpSpPr>
              <a:xfrm>
                <a:off x="9045034" y="3188136"/>
                <a:ext cx="1533708" cy="744487"/>
                <a:chOff x="518540" y="1084217"/>
                <a:chExt cx="2193567" cy="1008603"/>
              </a:xfrm>
              <a:solidFill>
                <a:srgbClr val="663300"/>
              </a:solidFill>
            </p:grpSpPr>
            <p:sp>
              <p:nvSpPr>
                <p:cNvPr id="448" name="Moon 447"/>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9" name="Moon 448"/>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0" name="Moon 449"/>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1" name="Moon 450"/>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2" name="Moon 451"/>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3" name="Moon 452"/>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4" name="Moon 453"/>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5" name="Moon 454"/>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6" name="Oval 455"/>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6" name="Group 435"/>
              <p:cNvGrpSpPr/>
              <p:nvPr/>
            </p:nvGrpSpPr>
            <p:grpSpPr>
              <a:xfrm>
                <a:off x="9124272" y="3468485"/>
                <a:ext cx="1371051" cy="192879"/>
                <a:chOff x="4492674" y="468559"/>
                <a:chExt cx="2030314" cy="440258"/>
              </a:xfrm>
            </p:grpSpPr>
            <p:grpSp>
              <p:nvGrpSpPr>
                <p:cNvPr id="437" name="Group 436"/>
                <p:cNvGrpSpPr/>
                <p:nvPr/>
              </p:nvGrpSpPr>
              <p:grpSpPr>
                <a:xfrm>
                  <a:off x="4492674" y="468559"/>
                  <a:ext cx="724258" cy="436918"/>
                  <a:chOff x="4492674" y="468559"/>
                  <a:chExt cx="724258" cy="436918"/>
                </a:xfrm>
              </p:grpSpPr>
              <p:sp>
                <p:nvSpPr>
                  <p:cNvPr id="445" name="Hexagon 444"/>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6" name="Diamond 445"/>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7" name="Diamond 446"/>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8" name="Group 437"/>
                <p:cNvGrpSpPr/>
                <p:nvPr/>
              </p:nvGrpSpPr>
              <p:grpSpPr>
                <a:xfrm>
                  <a:off x="5229042" y="471899"/>
                  <a:ext cx="724258" cy="436918"/>
                  <a:chOff x="4492674" y="468559"/>
                  <a:chExt cx="724258" cy="436918"/>
                </a:xfrm>
              </p:grpSpPr>
              <p:sp>
                <p:nvSpPr>
                  <p:cNvPr id="442" name="Hexagon 441"/>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3" name="Diamond 442"/>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4" name="Diamond 443"/>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39" name="Group 438"/>
                <p:cNvGrpSpPr/>
                <p:nvPr/>
              </p:nvGrpSpPr>
              <p:grpSpPr>
                <a:xfrm>
                  <a:off x="5960371" y="491492"/>
                  <a:ext cx="562617" cy="394746"/>
                  <a:chOff x="4492674" y="499522"/>
                  <a:chExt cx="562617" cy="394746"/>
                </a:xfrm>
              </p:grpSpPr>
              <p:sp>
                <p:nvSpPr>
                  <p:cNvPr id="440" name="Hexagon 439"/>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1" name="Diamond 440"/>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459" name="Group 458"/>
          <p:cNvGrpSpPr/>
          <p:nvPr/>
        </p:nvGrpSpPr>
        <p:grpSpPr>
          <a:xfrm>
            <a:off x="2625717" y="4198911"/>
            <a:ext cx="979523" cy="1061188"/>
            <a:chOff x="5679008" y="4907252"/>
            <a:chExt cx="459033" cy="507700"/>
          </a:xfrm>
        </p:grpSpPr>
        <p:grpSp>
          <p:nvGrpSpPr>
            <p:cNvPr id="460" name="Group 459"/>
            <p:cNvGrpSpPr/>
            <p:nvPr/>
          </p:nvGrpSpPr>
          <p:grpSpPr>
            <a:xfrm>
              <a:off x="5679008" y="4907252"/>
              <a:ext cx="459033" cy="507700"/>
              <a:chOff x="6812404" y="4014427"/>
              <a:chExt cx="1532462" cy="1723166"/>
            </a:xfrm>
          </p:grpSpPr>
          <p:sp>
            <p:nvSpPr>
              <p:cNvPr id="491" name="Rectangle 49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92" name="Frame 49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461" name="Group 460"/>
            <p:cNvGrpSpPr/>
            <p:nvPr/>
          </p:nvGrpSpPr>
          <p:grpSpPr>
            <a:xfrm>
              <a:off x="5727564" y="4934139"/>
              <a:ext cx="365417" cy="441315"/>
              <a:chOff x="9490957" y="3436938"/>
              <a:chExt cx="1208250" cy="1401894"/>
            </a:xfrm>
          </p:grpSpPr>
          <p:sp>
            <p:nvSpPr>
              <p:cNvPr id="462" name="Oval 461"/>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3" name="Trapezoid 462"/>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4" name="Oval 463"/>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5" name="Round Diagonal Corner Rectangle 464"/>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6" name="Round Diagonal Corner Rectangle 465"/>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7" name="Oval 466"/>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8" name="Oval 467"/>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9" name="Oval 468"/>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70" name="Group 57"/>
              <p:cNvGrpSpPr/>
              <p:nvPr/>
            </p:nvGrpSpPr>
            <p:grpSpPr>
              <a:xfrm rot="10800000">
                <a:off x="9501077" y="3729182"/>
                <a:ext cx="1150804" cy="171151"/>
                <a:chOff x="6096000" y="1376597"/>
                <a:chExt cx="3810000" cy="1867525"/>
              </a:xfrm>
            </p:grpSpPr>
            <p:grpSp>
              <p:nvGrpSpPr>
                <p:cNvPr id="471" name="Group 34"/>
                <p:cNvGrpSpPr/>
                <p:nvPr/>
              </p:nvGrpSpPr>
              <p:grpSpPr>
                <a:xfrm>
                  <a:off x="6096000" y="1447800"/>
                  <a:ext cx="3810000" cy="1752600"/>
                  <a:chOff x="4800600" y="183630"/>
                  <a:chExt cx="5791200" cy="1311639"/>
                </a:xfrm>
              </p:grpSpPr>
              <p:grpSp>
                <p:nvGrpSpPr>
                  <p:cNvPr id="482" name="Group 28"/>
                  <p:cNvGrpSpPr/>
                  <p:nvPr/>
                </p:nvGrpSpPr>
                <p:grpSpPr>
                  <a:xfrm>
                    <a:off x="4800600" y="184879"/>
                    <a:ext cx="2895600" cy="1295400"/>
                    <a:chOff x="4800600" y="184879"/>
                    <a:chExt cx="2895600" cy="1295400"/>
                  </a:xfrm>
                </p:grpSpPr>
                <p:sp>
                  <p:nvSpPr>
                    <p:cNvPr id="488" name="Flowchart: Decision 487"/>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9" name="Flowchart: Decision 488"/>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0" name="4-Point Star 489"/>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83" name="Group 29"/>
                  <p:cNvGrpSpPr/>
                  <p:nvPr/>
                </p:nvGrpSpPr>
                <p:grpSpPr>
                  <a:xfrm>
                    <a:off x="7696200" y="183630"/>
                    <a:ext cx="2895600" cy="1295400"/>
                    <a:chOff x="4800600" y="184879"/>
                    <a:chExt cx="2895600" cy="1295400"/>
                  </a:xfrm>
                </p:grpSpPr>
                <p:sp>
                  <p:nvSpPr>
                    <p:cNvPr id="485" name="Flowchart: Decision 484"/>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6" name="Flowchart: Decision 485"/>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7" name="4-Point Star 486"/>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84" name="4-Point Star 483"/>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2" name="Oval 471"/>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3" name="Oval 472"/>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4" name="Oval 473"/>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5" name="Oval 474"/>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6" name="Oval 475"/>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7" name="Oval 476"/>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8" name="Oval 477"/>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9" name="Oval 478"/>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0" name="Oval 479"/>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1" name="Oval 480"/>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493" name="Group 492"/>
          <p:cNvGrpSpPr/>
          <p:nvPr/>
        </p:nvGrpSpPr>
        <p:grpSpPr>
          <a:xfrm>
            <a:off x="10385205" y="2859165"/>
            <a:ext cx="909905" cy="1006373"/>
            <a:chOff x="10201461" y="5510756"/>
            <a:chExt cx="459033" cy="507700"/>
          </a:xfrm>
        </p:grpSpPr>
        <p:grpSp>
          <p:nvGrpSpPr>
            <p:cNvPr id="494" name="Group 493"/>
            <p:cNvGrpSpPr/>
            <p:nvPr/>
          </p:nvGrpSpPr>
          <p:grpSpPr>
            <a:xfrm>
              <a:off x="10201461" y="5510756"/>
              <a:ext cx="459033" cy="507700"/>
              <a:chOff x="6812404" y="4014427"/>
              <a:chExt cx="1532462" cy="1723166"/>
            </a:xfrm>
          </p:grpSpPr>
          <p:sp>
            <p:nvSpPr>
              <p:cNvPr id="517" name="Rectangle 51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18" name="Frame 51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495" name="Group 494"/>
            <p:cNvGrpSpPr/>
            <p:nvPr/>
          </p:nvGrpSpPr>
          <p:grpSpPr>
            <a:xfrm>
              <a:off x="10248523" y="5549774"/>
              <a:ext cx="388601" cy="453646"/>
              <a:chOff x="8741000" y="2944622"/>
              <a:chExt cx="1483387" cy="1661455"/>
            </a:xfrm>
          </p:grpSpPr>
          <p:sp>
            <p:nvSpPr>
              <p:cNvPr id="496" name="Trapezoid 495"/>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7" name="Oval 496"/>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8" name="Cloud 497"/>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9" name="Cloud 498"/>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0" name="Cloud 499"/>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01" name="Group 500"/>
              <p:cNvGrpSpPr/>
              <p:nvPr/>
            </p:nvGrpSpPr>
            <p:grpSpPr>
              <a:xfrm>
                <a:off x="8820957" y="3249422"/>
                <a:ext cx="1295400" cy="228600"/>
                <a:chOff x="4267200" y="3733800"/>
                <a:chExt cx="1981200" cy="1524000"/>
              </a:xfrm>
            </p:grpSpPr>
            <p:sp>
              <p:nvSpPr>
                <p:cNvPr id="502" name="Rectangle 501"/>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03" name="Group 502"/>
                <p:cNvGrpSpPr/>
                <p:nvPr/>
              </p:nvGrpSpPr>
              <p:grpSpPr>
                <a:xfrm>
                  <a:off x="4438482" y="3818965"/>
                  <a:ext cx="1706545" cy="1362635"/>
                  <a:chOff x="4438482" y="3818965"/>
                  <a:chExt cx="1706545" cy="1362635"/>
                </a:xfrm>
              </p:grpSpPr>
              <p:grpSp>
                <p:nvGrpSpPr>
                  <p:cNvPr id="504" name="Group 503"/>
                  <p:cNvGrpSpPr/>
                  <p:nvPr/>
                </p:nvGrpSpPr>
                <p:grpSpPr>
                  <a:xfrm>
                    <a:off x="4438482" y="4052314"/>
                    <a:ext cx="536650" cy="863189"/>
                    <a:chOff x="4438482" y="4052314"/>
                    <a:chExt cx="536650" cy="863189"/>
                  </a:xfrm>
                </p:grpSpPr>
                <p:sp>
                  <p:nvSpPr>
                    <p:cNvPr id="515" name="Chevron 514"/>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16" name="Chevron 515"/>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05" name="Group 504"/>
                  <p:cNvGrpSpPr/>
                  <p:nvPr/>
                </p:nvGrpSpPr>
                <p:grpSpPr>
                  <a:xfrm>
                    <a:off x="5025671" y="4043350"/>
                    <a:ext cx="536650" cy="863189"/>
                    <a:chOff x="4438482" y="4052314"/>
                    <a:chExt cx="536650" cy="863189"/>
                  </a:xfrm>
                </p:grpSpPr>
                <p:sp>
                  <p:nvSpPr>
                    <p:cNvPr id="513" name="Chevron 512"/>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14" name="Chevron 513"/>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06" name="Group 505"/>
                  <p:cNvGrpSpPr/>
                  <p:nvPr/>
                </p:nvGrpSpPr>
                <p:grpSpPr>
                  <a:xfrm>
                    <a:off x="5608377" y="4038867"/>
                    <a:ext cx="536650" cy="863189"/>
                    <a:chOff x="4438482" y="4052314"/>
                    <a:chExt cx="536650" cy="863189"/>
                  </a:xfrm>
                </p:grpSpPr>
                <p:sp>
                  <p:nvSpPr>
                    <p:cNvPr id="511" name="Chevron 51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12" name="Chevron 51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507" name="Diamond 506"/>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8" name="Diamond 507"/>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9" name="Diamond 508"/>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0" name="Diamond 509"/>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519" name="Group 518"/>
          <p:cNvGrpSpPr/>
          <p:nvPr/>
        </p:nvGrpSpPr>
        <p:grpSpPr>
          <a:xfrm>
            <a:off x="252048" y="2907664"/>
            <a:ext cx="912456" cy="1009194"/>
            <a:chOff x="5477413" y="5902127"/>
            <a:chExt cx="459033" cy="507700"/>
          </a:xfrm>
        </p:grpSpPr>
        <p:grpSp>
          <p:nvGrpSpPr>
            <p:cNvPr id="520" name="Group 519"/>
            <p:cNvGrpSpPr/>
            <p:nvPr/>
          </p:nvGrpSpPr>
          <p:grpSpPr>
            <a:xfrm>
              <a:off x="5477413" y="5902127"/>
              <a:ext cx="459033" cy="507700"/>
              <a:chOff x="6812404" y="4014427"/>
              <a:chExt cx="1532462" cy="1723166"/>
            </a:xfrm>
          </p:grpSpPr>
          <p:sp>
            <p:nvSpPr>
              <p:cNvPr id="541" name="Rectangle 54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42" name="Frame 54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521" name="Group 520"/>
            <p:cNvGrpSpPr/>
            <p:nvPr/>
          </p:nvGrpSpPr>
          <p:grpSpPr>
            <a:xfrm>
              <a:off x="5516479" y="5936642"/>
              <a:ext cx="393516" cy="443747"/>
              <a:chOff x="8414775" y="3915682"/>
              <a:chExt cx="1194375" cy="1346834"/>
            </a:xfrm>
          </p:grpSpPr>
          <p:sp>
            <p:nvSpPr>
              <p:cNvPr id="522" name="Double Wave 521"/>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3" name="Double Wave 522"/>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4" name="Double Wave 523"/>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5" name="Double Wave 524"/>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6" name="Trapezoid 525"/>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7" name="Isosceles Triangle 526"/>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8" name="Oval 527"/>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9" name="Double Wave 528"/>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0" name="Double Wave 529"/>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1" name="Double Wave 530"/>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2" name="Oval 531"/>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3" name="Oval 532"/>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4" name="Rounded Rectangle 533"/>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35" name="Group 91"/>
              <p:cNvGrpSpPr/>
              <p:nvPr/>
            </p:nvGrpSpPr>
            <p:grpSpPr>
              <a:xfrm>
                <a:off x="8531490" y="4146185"/>
                <a:ext cx="894819" cy="156271"/>
                <a:chOff x="4038600" y="287312"/>
                <a:chExt cx="5102902" cy="474688"/>
              </a:xfrm>
              <a:solidFill>
                <a:srgbClr val="996633"/>
              </a:solidFill>
            </p:grpSpPr>
            <p:sp>
              <p:nvSpPr>
                <p:cNvPr id="537" name="Quad Arrow Callout 536"/>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8" name="Quad Arrow Callout 537"/>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9" name="Quad Arrow Callout 538"/>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0" name="Quad Arrow Callout 539"/>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36" name="Oval 535"/>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543" name="Group 542"/>
          <p:cNvGrpSpPr/>
          <p:nvPr/>
        </p:nvGrpSpPr>
        <p:grpSpPr>
          <a:xfrm>
            <a:off x="1484151" y="2909631"/>
            <a:ext cx="954865" cy="1056099"/>
            <a:chOff x="6709871" y="4952518"/>
            <a:chExt cx="459033" cy="507700"/>
          </a:xfrm>
        </p:grpSpPr>
        <p:grpSp>
          <p:nvGrpSpPr>
            <p:cNvPr id="544" name="Group 543"/>
            <p:cNvGrpSpPr/>
            <p:nvPr/>
          </p:nvGrpSpPr>
          <p:grpSpPr>
            <a:xfrm>
              <a:off x="6709871" y="4952518"/>
              <a:ext cx="459033" cy="507700"/>
              <a:chOff x="6812404" y="4014427"/>
              <a:chExt cx="1532462" cy="1723166"/>
            </a:xfrm>
          </p:grpSpPr>
          <p:sp>
            <p:nvSpPr>
              <p:cNvPr id="580" name="Rectangle 57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81" name="Frame 58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545" name="Group 544"/>
            <p:cNvGrpSpPr/>
            <p:nvPr/>
          </p:nvGrpSpPr>
          <p:grpSpPr>
            <a:xfrm>
              <a:off x="6793637" y="5004838"/>
              <a:ext cx="259014" cy="418188"/>
              <a:chOff x="5409227" y="3337761"/>
              <a:chExt cx="866744" cy="1375844"/>
            </a:xfrm>
          </p:grpSpPr>
          <p:sp>
            <p:nvSpPr>
              <p:cNvPr id="546" name="Trapezoid 545"/>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7" name="Oval 546"/>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48" name="Group 284"/>
              <p:cNvGrpSpPr/>
              <p:nvPr/>
            </p:nvGrpSpPr>
            <p:grpSpPr>
              <a:xfrm flipH="1">
                <a:off x="5417436" y="3337761"/>
                <a:ext cx="844513" cy="587871"/>
                <a:chOff x="3818466" y="457200"/>
                <a:chExt cx="1547496" cy="1041881"/>
              </a:xfrm>
            </p:grpSpPr>
            <p:grpSp>
              <p:nvGrpSpPr>
                <p:cNvPr id="561" name="Group 18"/>
                <p:cNvGrpSpPr/>
                <p:nvPr/>
              </p:nvGrpSpPr>
              <p:grpSpPr>
                <a:xfrm flipH="1">
                  <a:off x="3847638" y="457200"/>
                  <a:ext cx="1518324" cy="1041881"/>
                  <a:chOff x="4850118" y="788842"/>
                  <a:chExt cx="2160282" cy="1573358"/>
                </a:xfrm>
              </p:grpSpPr>
              <p:grpSp>
                <p:nvGrpSpPr>
                  <p:cNvPr id="564" name="Group 10"/>
                  <p:cNvGrpSpPr/>
                  <p:nvPr/>
                </p:nvGrpSpPr>
                <p:grpSpPr>
                  <a:xfrm rot="10800000">
                    <a:off x="5181600" y="1371600"/>
                    <a:ext cx="1295400" cy="990600"/>
                    <a:chOff x="4850118" y="788842"/>
                    <a:chExt cx="2160282" cy="1497158"/>
                  </a:xfrm>
                </p:grpSpPr>
                <p:sp>
                  <p:nvSpPr>
                    <p:cNvPr id="573" name="Moon 57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4" name="Moon 573"/>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5"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6"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7"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8"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9"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65" name="Group 9"/>
                  <p:cNvGrpSpPr/>
                  <p:nvPr/>
                </p:nvGrpSpPr>
                <p:grpSpPr>
                  <a:xfrm>
                    <a:off x="4850118" y="788842"/>
                    <a:ext cx="2160282" cy="1497158"/>
                    <a:chOff x="4850118" y="788842"/>
                    <a:chExt cx="2160282" cy="1497158"/>
                  </a:xfrm>
                </p:grpSpPr>
                <p:sp>
                  <p:nvSpPr>
                    <p:cNvPr id="566" name="Moon 565"/>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7"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8"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9"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0"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1"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2"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562" name="Oval 561"/>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3" name="Oval 562"/>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49" name="Group 548"/>
              <p:cNvGrpSpPr/>
              <p:nvPr/>
            </p:nvGrpSpPr>
            <p:grpSpPr>
              <a:xfrm>
                <a:off x="5409227" y="3671706"/>
                <a:ext cx="866744" cy="176920"/>
                <a:chOff x="6598652" y="3262350"/>
                <a:chExt cx="1132641" cy="460283"/>
              </a:xfrm>
            </p:grpSpPr>
            <p:sp>
              <p:nvSpPr>
                <p:cNvPr id="550" name="Rounded Rectangle 549"/>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51" name="Group 550"/>
                <p:cNvGrpSpPr/>
                <p:nvPr/>
              </p:nvGrpSpPr>
              <p:grpSpPr>
                <a:xfrm>
                  <a:off x="6701427" y="3319491"/>
                  <a:ext cx="1023542" cy="303832"/>
                  <a:chOff x="6545687" y="3859098"/>
                  <a:chExt cx="1578458" cy="468555"/>
                </a:xfrm>
              </p:grpSpPr>
              <p:grpSp>
                <p:nvGrpSpPr>
                  <p:cNvPr id="552" name="Group 551"/>
                  <p:cNvGrpSpPr/>
                  <p:nvPr/>
                </p:nvGrpSpPr>
                <p:grpSpPr>
                  <a:xfrm flipH="1">
                    <a:off x="6545687" y="3863453"/>
                    <a:ext cx="529075" cy="459845"/>
                    <a:chOff x="6545687" y="3863453"/>
                    <a:chExt cx="529075" cy="459845"/>
                  </a:xfrm>
                </p:grpSpPr>
                <p:sp>
                  <p:nvSpPr>
                    <p:cNvPr id="559" name="Block Arc 558"/>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60" name="Rounded Rectangle 559"/>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3" name="Group 552"/>
                  <p:cNvGrpSpPr/>
                  <p:nvPr/>
                </p:nvGrpSpPr>
                <p:grpSpPr>
                  <a:xfrm flipH="1">
                    <a:off x="7072556" y="3859098"/>
                    <a:ext cx="529075" cy="459845"/>
                    <a:chOff x="6545687" y="3863453"/>
                    <a:chExt cx="529075" cy="459845"/>
                  </a:xfrm>
                </p:grpSpPr>
                <p:sp>
                  <p:nvSpPr>
                    <p:cNvPr id="557" name="Block Arc 556"/>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58" name="Rounded Rectangle 557"/>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54" name="Group 553"/>
                  <p:cNvGrpSpPr/>
                  <p:nvPr/>
                </p:nvGrpSpPr>
                <p:grpSpPr>
                  <a:xfrm flipH="1">
                    <a:off x="7595070" y="3867808"/>
                    <a:ext cx="529075" cy="459845"/>
                    <a:chOff x="6545687" y="3863453"/>
                    <a:chExt cx="529075" cy="459845"/>
                  </a:xfrm>
                </p:grpSpPr>
                <p:sp>
                  <p:nvSpPr>
                    <p:cNvPr id="555" name="Block Arc 55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556" name="Rounded Rectangle 55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grpSp>
        <p:nvGrpSpPr>
          <p:cNvPr id="582" name="Group 581"/>
          <p:cNvGrpSpPr/>
          <p:nvPr/>
        </p:nvGrpSpPr>
        <p:grpSpPr>
          <a:xfrm>
            <a:off x="136282" y="4176150"/>
            <a:ext cx="1040625" cy="1150952"/>
            <a:chOff x="7357172" y="4986485"/>
            <a:chExt cx="501919" cy="555133"/>
          </a:xfrm>
        </p:grpSpPr>
        <p:grpSp>
          <p:nvGrpSpPr>
            <p:cNvPr id="583" name="Group 582"/>
            <p:cNvGrpSpPr/>
            <p:nvPr/>
          </p:nvGrpSpPr>
          <p:grpSpPr>
            <a:xfrm>
              <a:off x="7357172" y="4986485"/>
              <a:ext cx="501919" cy="555133"/>
              <a:chOff x="6669230" y="3853436"/>
              <a:chExt cx="1675636" cy="1884157"/>
            </a:xfrm>
          </p:grpSpPr>
          <p:sp>
            <p:nvSpPr>
              <p:cNvPr id="599" name="Rectangle 598"/>
              <p:cNvSpPr/>
              <p:nvPr/>
            </p:nvSpPr>
            <p:spPr>
              <a:xfrm>
                <a:off x="6732763" y="3886567"/>
                <a:ext cx="1562378" cy="17991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00" name="Frame 599"/>
              <p:cNvSpPr/>
              <p:nvPr/>
            </p:nvSpPr>
            <p:spPr>
              <a:xfrm>
                <a:off x="6669230" y="3853436"/>
                <a:ext cx="1675636" cy="1884157"/>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584" name="Group 583"/>
            <p:cNvGrpSpPr/>
            <p:nvPr/>
          </p:nvGrpSpPr>
          <p:grpSpPr>
            <a:xfrm>
              <a:off x="7420767" y="5051835"/>
              <a:ext cx="405481" cy="472892"/>
              <a:chOff x="6652901" y="3444547"/>
              <a:chExt cx="1335011" cy="1205400"/>
            </a:xfrm>
          </p:grpSpPr>
          <p:sp>
            <p:nvSpPr>
              <p:cNvPr id="585" name="Cloud 584"/>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6" name="Cloud 585"/>
              <p:cNvSpPr/>
              <p:nvPr/>
            </p:nvSpPr>
            <p:spPr>
              <a:xfrm rot="19405997">
                <a:off x="7050526" y="3642934"/>
                <a:ext cx="937386" cy="821401"/>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7" name="Trapezoid 586"/>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8" name="Cloud 587"/>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9" name="Group 78"/>
              <p:cNvGrpSpPr/>
              <p:nvPr/>
            </p:nvGrpSpPr>
            <p:grpSpPr>
              <a:xfrm rot="2570505">
                <a:off x="6737343" y="3557881"/>
                <a:ext cx="210131" cy="627297"/>
                <a:chOff x="4876800" y="2209800"/>
                <a:chExt cx="721689" cy="2209800"/>
              </a:xfrm>
              <a:solidFill>
                <a:schemeClr val="bg1">
                  <a:lumMod val="75000"/>
                </a:schemeClr>
              </a:solidFill>
            </p:grpSpPr>
            <p:sp>
              <p:nvSpPr>
                <p:cNvPr id="596" name="Moon 595"/>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7" name="Moon 596"/>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8" name="Moon 597"/>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90" name="Group 79"/>
              <p:cNvGrpSpPr/>
              <p:nvPr/>
            </p:nvGrpSpPr>
            <p:grpSpPr>
              <a:xfrm rot="19276754" flipH="1">
                <a:off x="7712141" y="3559421"/>
                <a:ext cx="210131" cy="627297"/>
                <a:chOff x="4876800" y="2209800"/>
                <a:chExt cx="721689" cy="2209800"/>
              </a:xfrm>
              <a:solidFill>
                <a:schemeClr val="bg1">
                  <a:lumMod val="75000"/>
                </a:schemeClr>
              </a:solidFill>
            </p:grpSpPr>
            <p:sp>
              <p:nvSpPr>
                <p:cNvPr id="593" name="Moon 592"/>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4" name="Moon 593"/>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5" name="Moon 594"/>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91" name="Oval 590"/>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2"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01" name="Group 600"/>
          <p:cNvGrpSpPr/>
          <p:nvPr/>
        </p:nvGrpSpPr>
        <p:grpSpPr>
          <a:xfrm>
            <a:off x="9329938" y="4068148"/>
            <a:ext cx="1140140" cy="1148496"/>
            <a:chOff x="10158695" y="2780800"/>
            <a:chExt cx="1140140" cy="1148496"/>
          </a:xfrm>
        </p:grpSpPr>
        <p:grpSp>
          <p:nvGrpSpPr>
            <p:cNvPr id="602" name="Group 601"/>
            <p:cNvGrpSpPr/>
            <p:nvPr/>
          </p:nvGrpSpPr>
          <p:grpSpPr>
            <a:xfrm>
              <a:off x="10158695" y="2780800"/>
              <a:ext cx="1140140" cy="1148496"/>
              <a:chOff x="6812404" y="4014427"/>
              <a:chExt cx="1532462" cy="1723166"/>
            </a:xfrm>
          </p:grpSpPr>
          <p:sp>
            <p:nvSpPr>
              <p:cNvPr id="633" name="Rectangle 63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Frame 63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3" name="Group 602"/>
            <p:cNvGrpSpPr/>
            <p:nvPr/>
          </p:nvGrpSpPr>
          <p:grpSpPr>
            <a:xfrm>
              <a:off x="10399695" y="2956291"/>
              <a:ext cx="723558" cy="895865"/>
              <a:chOff x="8960550" y="2813200"/>
              <a:chExt cx="723558" cy="895865"/>
            </a:xfrm>
          </p:grpSpPr>
          <p:sp>
            <p:nvSpPr>
              <p:cNvPr id="604" name="Trapezoid 603"/>
              <p:cNvSpPr/>
              <p:nvPr/>
            </p:nvSpPr>
            <p:spPr>
              <a:xfrm>
                <a:off x="9080625" y="3377329"/>
                <a:ext cx="492928" cy="331736"/>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5" name="Group 604"/>
              <p:cNvGrpSpPr/>
              <p:nvPr/>
            </p:nvGrpSpPr>
            <p:grpSpPr>
              <a:xfrm>
                <a:off x="8960550" y="2813200"/>
                <a:ext cx="723558" cy="764803"/>
                <a:chOff x="9984741" y="949395"/>
                <a:chExt cx="723558" cy="764803"/>
              </a:xfrm>
            </p:grpSpPr>
            <p:sp>
              <p:nvSpPr>
                <p:cNvPr id="606" name="Round Diagonal Corner Rectangle 605"/>
                <p:cNvSpPr/>
                <p:nvPr/>
              </p:nvSpPr>
              <p:spPr>
                <a:xfrm rot="5204949" flipH="1">
                  <a:off x="10208539" y="1143576"/>
                  <a:ext cx="667913" cy="331607"/>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 Diagonal Corner Rectangle 606"/>
                <p:cNvSpPr/>
                <p:nvPr/>
              </p:nvSpPr>
              <p:spPr>
                <a:xfrm rot="5751864">
                  <a:off x="9832641" y="1115984"/>
                  <a:ext cx="661836" cy="357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Trapezoid 607"/>
                <p:cNvSpPr/>
                <p:nvPr/>
              </p:nvSpPr>
              <p:spPr>
                <a:xfrm rot="10800000">
                  <a:off x="10233016" y="1512114"/>
                  <a:ext cx="261728" cy="20208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a:off x="10060675" y="949395"/>
                  <a:ext cx="569813" cy="702518"/>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0" name="Group 609"/>
                <p:cNvGrpSpPr/>
                <p:nvPr/>
              </p:nvGrpSpPr>
              <p:grpSpPr>
                <a:xfrm>
                  <a:off x="10022275" y="1034232"/>
                  <a:ext cx="651657" cy="206486"/>
                  <a:chOff x="5029199" y="838201"/>
                  <a:chExt cx="1411403" cy="516024"/>
                </a:xfrm>
              </p:grpSpPr>
              <p:sp>
                <p:nvSpPr>
                  <p:cNvPr id="611" name="Rounded Rectangle 610"/>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2" name="Group 253"/>
                  <p:cNvGrpSpPr/>
                  <p:nvPr/>
                </p:nvGrpSpPr>
                <p:grpSpPr>
                  <a:xfrm rot="5400000">
                    <a:off x="5476889" y="390511"/>
                    <a:ext cx="516024" cy="1411403"/>
                    <a:chOff x="9000565" y="475129"/>
                    <a:chExt cx="806823" cy="4258236"/>
                  </a:xfrm>
                </p:grpSpPr>
                <p:grpSp>
                  <p:nvGrpSpPr>
                    <p:cNvPr id="613" name="Group 243"/>
                    <p:cNvGrpSpPr/>
                    <p:nvPr/>
                  </p:nvGrpSpPr>
                  <p:grpSpPr>
                    <a:xfrm>
                      <a:off x="9036424" y="3012141"/>
                      <a:ext cx="770964" cy="1721224"/>
                      <a:chOff x="9000565" y="475129"/>
                      <a:chExt cx="770964" cy="1721224"/>
                    </a:xfrm>
                  </p:grpSpPr>
                  <p:sp>
                    <p:nvSpPr>
                      <p:cNvPr id="628" name="Multiply 62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Multiply 62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Left-Right Arrow 62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Diamond 63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Diamond 63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236"/>
                    <p:cNvGrpSpPr/>
                    <p:nvPr/>
                  </p:nvGrpSpPr>
                  <p:grpSpPr>
                    <a:xfrm>
                      <a:off x="9027459" y="1757082"/>
                      <a:ext cx="770964" cy="1721224"/>
                      <a:chOff x="9000565" y="475129"/>
                      <a:chExt cx="770964" cy="1721224"/>
                    </a:xfrm>
                  </p:grpSpPr>
                  <p:sp>
                    <p:nvSpPr>
                      <p:cNvPr id="622" name="Multiply 621"/>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Multiply 62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Left-Right Arrow 62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Left-Right Arrow 62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Diamond 62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Diamond 62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5" name="Group 235"/>
                    <p:cNvGrpSpPr/>
                    <p:nvPr/>
                  </p:nvGrpSpPr>
                  <p:grpSpPr>
                    <a:xfrm>
                      <a:off x="9000565" y="475129"/>
                      <a:ext cx="770964" cy="1721224"/>
                      <a:chOff x="9000565" y="475129"/>
                      <a:chExt cx="770964" cy="1721224"/>
                    </a:xfrm>
                  </p:grpSpPr>
                  <p:sp>
                    <p:nvSpPr>
                      <p:cNvPr id="616" name="Multiply 615"/>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Multiply 616"/>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Left-Right Arrow 617"/>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Left-Right Arrow 618"/>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Diamond 619"/>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Diamond 620"/>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nvGrpSpPr>
          <p:cNvPr id="677" name="Group 676"/>
          <p:cNvGrpSpPr/>
          <p:nvPr/>
        </p:nvGrpSpPr>
        <p:grpSpPr>
          <a:xfrm>
            <a:off x="10280627" y="5376664"/>
            <a:ext cx="1224449" cy="1324898"/>
            <a:chOff x="3780289" y="4325626"/>
            <a:chExt cx="1224449" cy="1324898"/>
          </a:xfrm>
        </p:grpSpPr>
        <p:sp>
          <p:nvSpPr>
            <p:cNvPr id="678" name="Rectangle 677"/>
            <p:cNvSpPr/>
            <p:nvPr/>
          </p:nvSpPr>
          <p:spPr>
            <a:xfrm>
              <a:off x="3780289" y="4325626"/>
              <a:ext cx="1224449" cy="1324898"/>
            </a:xfrm>
            <a:prstGeom prst="rect">
              <a:avLst/>
            </a:prstGeom>
            <a:solidFill>
              <a:schemeClr val="tx2">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9" name="Group 678"/>
            <p:cNvGrpSpPr/>
            <p:nvPr/>
          </p:nvGrpSpPr>
          <p:grpSpPr>
            <a:xfrm>
              <a:off x="4060026" y="4411835"/>
              <a:ext cx="633379" cy="1222940"/>
              <a:chOff x="427286" y="228600"/>
              <a:chExt cx="934853" cy="1805031"/>
            </a:xfrm>
          </p:grpSpPr>
          <p:sp>
            <p:nvSpPr>
              <p:cNvPr id="680" name="Trapezoid 679"/>
              <p:cNvSpPr/>
              <p:nvPr/>
            </p:nvSpPr>
            <p:spPr>
              <a:xfrm>
                <a:off x="467710" y="1324419"/>
                <a:ext cx="840828" cy="709212"/>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520262" y="376216"/>
                <a:ext cx="735724" cy="11155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Double Wave 681"/>
              <p:cNvSpPr/>
              <p:nvPr/>
            </p:nvSpPr>
            <p:spPr>
              <a:xfrm rot="21185090">
                <a:off x="1114479" y="387561"/>
                <a:ext cx="247426" cy="1227086"/>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Double Wave 682"/>
              <p:cNvSpPr/>
              <p:nvPr/>
            </p:nvSpPr>
            <p:spPr>
              <a:xfrm rot="10800000">
                <a:off x="783021" y="1212865"/>
                <a:ext cx="229596" cy="708046"/>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730469" y="1143000"/>
                <a:ext cx="315310" cy="237195"/>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Double Wave 684"/>
              <p:cNvSpPr/>
              <p:nvPr/>
            </p:nvSpPr>
            <p:spPr>
              <a:xfrm rot="366356">
                <a:off x="427286" y="498982"/>
                <a:ext cx="256376" cy="1148884"/>
              </a:xfrm>
              <a:prstGeom prst="doubleWave">
                <a:avLst>
                  <a:gd name="adj1" fmla="val 5066"/>
                  <a:gd name="adj2" fmla="val 26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lowchart: Delay 685"/>
              <p:cNvSpPr/>
              <p:nvPr/>
            </p:nvSpPr>
            <p:spPr>
              <a:xfrm rot="16357899">
                <a:off x="695388" y="10153"/>
                <a:ext cx="448304" cy="885198"/>
              </a:xfrm>
              <a:prstGeom prst="flowChartDelay">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7" name="Group 686"/>
          <p:cNvGrpSpPr/>
          <p:nvPr/>
        </p:nvGrpSpPr>
        <p:grpSpPr>
          <a:xfrm>
            <a:off x="7820140" y="5638257"/>
            <a:ext cx="979523" cy="1061188"/>
            <a:chOff x="5679008" y="4907252"/>
            <a:chExt cx="459033" cy="507700"/>
          </a:xfrm>
        </p:grpSpPr>
        <p:grpSp>
          <p:nvGrpSpPr>
            <p:cNvPr id="688" name="Group 687"/>
            <p:cNvGrpSpPr/>
            <p:nvPr/>
          </p:nvGrpSpPr>
          <p:grpSpPr>
            <a:xfrm>
              <a:off x="5679008" y="4907252"/>
              <a:ext cx="459033" cy="507700"/>
              <a:chOff x="6812404" y="4014427"/>
              <a:chExt cx="1532462" cy="1723166"/>
            </a:xfrm>
          </p:grpSpPr>
          <p:sp>
            <p:nvSpPr>
              <p:cNvPr id="719" name="Rectangle 71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20" name="Frame 71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689" name="Group 688"/>
            <p:cNvGrpSpPr/>
            <p:nvPr/>
          </p:nvGrpSpPr>
          <p:grpSpPr>
            <a:xfrm>
              <a:off x="5727564" y="4934139"/>
              <a:ext cx="365417" cy="441315"/>
              <a:chOff x="9490957" y="3436938"/>
              <a:chExt cx="1208250" cy="1401894"/>
            </a:xfrm>
          </p:grpSpPr>
          <p:sp>
            <p:nvSpPr>
              <p:cNvPr id="690" name="Oval 689"/>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1" name="Trapezoid 690"/>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2" name="Oval 691"/>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3" name="Round Diagonal Corner Rectangle 692"/>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4" name="Round Diagonal Corner Rectangle 693"/>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5" name="Oval 694"/>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6" name="Oval 695"/>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7" name="Oval 696"/>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8" name="Group 57"/>
              <p:cNvGrpSpPr/>
              <p:nvPr/>
            </p:nvGrpSpPr>
            <p:grpSpPr>
              <a:xfrm rot="10800000">
                <a:off x="9501077" y="3729182"/>
                <a:ext cx="1150804" cy="171151"/>
                <a:chOff x="6096000" y="1376597"/>
                <a:chExt cx="3810000" cy="1867525"/>
              </a:xfrm>
            </p:grpSpPr>
            <p:grpSp>
              <p:nvGrpSpPr>
                <p:cNvPr id="699" name="Group 34"/>
                <p:cNvGrpSpPr/>
                <p:nvPr/>
              </p:nvGrpSpPr>
              <p:grpSpPr>
                <a:xfrm>
                  <a:off x="6096000" y="1447800"/>
                  <a:ext cx="3810000" cy="1752600"/>
                  <a:chOff x="4800600" y="183630"/>
                  <a:chExt cx="5791200" cy="1311639"/>
                </a:xfrm>
              </p:grpSpPr>
              <p:grpSp>
                <p:nvGrpSpPr>
                  <p:cNvPr id="710" name="Group 28"/>
                  <p:cNvGrpSpPr/>
                  <p:nvPr/>
                </p:nvGrpSpPr>
                <p:grpSpPr>
                  <a:xfrm>
                    <a:off x="4800600" y="184879"/>
                    <a:ext cx="2895600" cy="1295400"/>
                    <a:chOff x="4800600" y="184879"/>
                    <a:chExt cx="2895600" cy="1295400"/>
                  </a:xfrm>
                </p:grpSpPr>
                <p:sp>
                  <p:nvSpPr>
                    <p:cNvPr id="716" name="Flowchart: Decision 715"/>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7" name="Flowchart: Decision 716"/>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8" name="4-Point Star 717"/>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11" name="Group 29"/>
                  <p:cNvGrpSpPr/>
                  <p:nvPr/>
                </p:nvGrpSpPr>
                <p:grpSpPr>
                  <a:xfrm>
                    <a:off x="7696200" y="183630"/>
                    <a:ext cx="2895600" cy="1295400"/>
                    <a:chOff x="4800600" y="184879"/>
                    <a:chExt cx="2895600" cy="1295400"/>
                  </a:xfrm>
                </p:grpSpPr>
                <p:sp>
                  <p:nvSpPr>
                    <p:cNvPr id="713" name="Flowchart: Decision 712"/>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4" name="Flowchart: Decision 713"/>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5" name="4-Point Star 714"/>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12" name="4-Point Star 711"/>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00" name="Oval 699"/>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1" name="Oval 700"/>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2" name="Oval 701"/>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3" name="Oval 702"/>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4" name="Oval 703"/>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5" name="Oval 704"/>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6" name="Oval 705"/>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7" name="Oval 706"/>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8" name="Oval 707"/>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9" name="Oval 708"/>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cxnSp>
        <p:nvCxnSpPr>
          <p:cNvPr id="5" name="Straight Arrow Connector 4"/>
          <p:cNvCxnSpPr/>
          <p:nvPr/>
        </p:nvCxnSpPr>
        <p:spPr>
          <a:xfrm>
            <a:off x="8917663" y="6082395"/>
            <a:ext cx="112859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1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A Young Woman’s Facebook</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(5)</a:t>
            </a:r>
            <a:endParaRPr lang="en-US" dirty="0">
              <a:solidFill>
                <a:schemeClr val="bg1"/>
              </a:solidFill>
            </a:endParaRPr>
          </a:p>
        </p:txBody>
      </p:sp>
      <p:sp>
        <p:nvSpPr>
          <p:cNvPr id="4" name="Rectangle 3"/>
          <p:cNvSpPr/>
          <p:nvPr/>
        </p:nvSpPr>
        <p:spPr>
          <a:xfrm>
            <a:off x="1351459" y="1330225"/>
            <a:ext cx="4731945" cy="646331"/>
          </a:xfrm>
          <a:prstGeom prst="rect">
            <a:avLst/>
          </a:prstGeom>
        </p:spPr>
        <p:txBody>
          <a:bodyPr wrap="square">
            <a:spAutoFit/>
          </a:bodyPr>
          <a:lstStyle/>
          <a:p>
            <a:pPr fontAlgn="base"/>
            <a:r>
              <a:rPr lang="en-US" dirty="0">
                <a:solidFill>
                  <a:schemeClr val="bg1"/>
                </a:solidFill>
              </a:rPr>
              <a:t>“I spoke with a Laurel from the United States. I quote from her email:</a:t>
            </a:r>
          </a:p>
        </p:txBody>
      </p:sp>
      <p:sp>
        <p:nvSpPr>
          <p:cNvPr id="3" name="Rectangle 2"/>
          <p:cNvSpPr/>
          <p:nvPr/>
        </p:nvSpPr>
        <p:spPr>
          <a:xfrm>
            <a:off x="6180499" y="1582637"/>
            <a:ext cx="6096000" cy="4247317"/>
          </a:xfrm>
          <a:prstGeom prst="rect">
            <a:avLst/>
          </a:prstGeom>
        </p:spPr>
        <p:txBody>
          <a:bodyPr>
            <a:spAutoFit/>
          </a:bodyPr>
          <a:lstStyle/>
          <a:p>
            <a:pPr fontAlgn="base"/>
            <a:endParaRPr lang="en-US" dirty="0">
              <a:solidFill>
                <a:schemeClr val="bg1"/>
              </a:solidFill>
            </a:endParaRPr>
          </a:p>
          <a:p>
            <a:pPr fontAlgn="base"/>
            <a:r>
              <a:rPr lang="en-US" dirty="0">
                <a:solidFill>
                  <a:schemeClr val="bg1"/>
                </a:solidFill>
              </a:rPr>
              <a:t>“‘I decided to declare my belief in traditional marriage in a thoughtful way.</a:t>
            </a:r>
          </a:p>
          <a:p>
            <a:pPr fontAlgn="base"/>
            <a:r>
              <a:rPr lang="en-US" dirty="0">
                <a:solidFill>
                  <a:schemeClr val="bg1"/>
                </a:solidFill>
              </a:rPr>
              <a:t>“‘With my profile picture, I added the caption “I believe in marriage between a man and a woman.” Almost instantly I started receiving messages. “You are selfish.” “You are judgmental.” One compared me to a slave owner.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And I received this post from a great friend who is a strong member of the Church: “You need to catch up with the times. Things are changing and so should you.”</a:t>
            </a:r>
          </a:p>
          <a:p>
            <a:pPr fontAlgn="base"/>
            <a:r>
              <a:rPr lang="en-US" dirty="0">
                <a:solidFill>
                  <a:schemeClr val="bg1"/>
                </a:solidFill>
              </a:rPr>
              <a:t>“‘I did not fight back,’ she said, ‘but I did not take my statement down’”</a:t>
            </a:r>
          </a:p>
        </p:txBody>
      </p:sp>
      <p:grpSp>
        <p:nvGrpSpPr>
          <p:cNvPr id="11" name="Group 10"/>
          <p:cNvGrpSpPr/>
          <p:nvPr/>
        </p:nvGrpSpPr>
        <p:grpSpPr>
          <a:xfrm>
            <a:off x="3695578" y="4194178"/>
            <a:ext cx="2062426" cy="2134193"/>
            <a:chOff x="9679806" y="1526158"/>
            <a:chExt cx="1726855" cy="1753470"/>
          </a:xfrm>
        </p:grpSpPr>
        <p:sp>
          <p:nvSpPr>
            <p:cNvPr id="12" name="Rectangle 11"/>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0197726" y="1829361"/>
              <a:ext cx="799917" cy="1320146"/>
              <a:chOff x="4455643" y="2321799"/>
              <a:chExt cx="1088409" cy="1874697"/>
            </a:xfrm>
            <a:solidFill>
              <a:schemeClr val="tx2">
                <a:lumMod val="20000"/>
                <a:lumOff val="80000"/>
              </a:schemeClr>
            </a:solidFill>
          </p:grpSpPr>
          <p:sp>
            <p:nvSpPr>
              <p:cNvPr id="15" name="Wave 14"/>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Wave 15"/>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19"/>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ame 13"/>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62" y="577536"/>
            <a:ext cx="1085850" cy="1447800"/>
          </a:xfrm>
          <a:prstGeom prst="rect">
            <a:avLst/>
          </a:prstGeom>
        </p:spPr>
      </p:pic>
      <p:sp>
        <p:nvSpPr>
          <p:cNvPr id="23" name="Rectangle 22"/>
          <p:cNvSpPr/>
          <p:nvPr/>
        </p:nvSpPr>
        <p:spPr>
          <a:xfrm>
            <a:off x="132619" y="2406146"/>
            <a:ext cx="4731945" cy="1477328"/>
          </a:xfrm>
          <a:prstGeom prst="rect">
            <a:avLst/>
          </a:prstGeom>
        </p:spPr>
        <p:txBody>
          <a:bodyPr wrap="square">
            <a:spAutoFit/>
          </a:bodyPr>
          <a:lstStyle/>
          <a:p>
            <a:pPr fontAlgn="base"/>
            <a:r>
              <a:rPr lang="en-US" dirty="0">
                <a:solidFill>
                  <a:schemeClr val="bg1"/>
                </a:solidFill>
              </a:rPr>
              <a:t>“‘This past year some of my friends on Facebook began posting their position on marriage. Many favored same-sex marriage, and several LDS youth indicated they “liked” the postings. I made no comment.</a:t>
            </a:r>
          </a:p>
        </p:txBody>
      </p:sp>
    </p:spTree>
    <p:extLst>
      <p:ext uri="{BB962C8B-B14F-4D97-AF65-F5344CB8AC3E}">
        <p14:creationId xmlns:p14="http://schemas.microsoft.com/office/powerpoint/2010/main" val="101003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92000" cy="1107996"/>
          </a:xfrm>
          <a:prstGeom prst="rect">
            <a:avLst/>
          </a:prstGeom>
          <a:noFill/>
        </p:spPr>
        <p:txBody>
          <a:bodyPr wrap="square" rtlCol="0">
            <a:spAutoFit/>
          </a:bodyPr>
          <a:lstStyle/>
          <a:p>
            <a:pPr algn="ctr"/>
            <a:r>
              <a:rPr lang="en-US" sz="6600" dirty="0">
                <a:solidFill>
                  <a:schemeClr val="bg1"/>
                </a:solidFill>
              </a:rPr>
              <a:t>2 Kings 14-17</a:t>
            </a:r>
          </a:p>
        </p:txBody>
      </p:sp>
      <p:grpSp>
        <p:nvGrpSpPr>
          <p:cNvPr id="11" name="Group 10"/>
          <p:cNvGrpSpPr/>
          <p:nvPr/>
        </p:nvGrpSpPr>
        <p:grpSpPr>
          <a:xfrm>
            <a:off x="328137" y="1003342"/>
            <a:ext cx="3482220" cy="2331237"/>
            <a:chOff x="620484" y="1010677"/>
            <a:chExt cx="3482220" cy="2331237"/>
          </a:xfrm>
        </p:grpSpPr>
        <p:grpSp>
          <p:nvGrpSpPr>
            <p:cNvPr id="16" name="Group 15"/>
            <p:cNvGrpSpPr/>
            <p:nvPr/>
          </p:nvGrpSpPr>
          <p:grpSpPr>
            <a:xfrm>
              <a:off x="620484" y="1010677"/>
              <a:ext cx="1586063" cy="2331237"/>
              <a:chOff x="1404256" y="2044820"/>
              <a:chExt cx="1586063" cy="2331237"/>
            </a:xfrm>
          </p:grpSpPr>
          <p:sp>
            <p:nvSpPr>
              <p:cNvPr id="5" name="Rounded Rectangle 4"/>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rot="5400000">
                <a:off x="1620345" y="1828731"/>
                <a:ext cx="1153886" cy="1586063"/>
              </a:xfrm>
              <a:prstGeom prst="triangle">
                <a:avLst/>
              </a:prstGeom>
              <a:solidFill>
                <a:schemeClr val="accent6">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465506" y="2363294"/>
                <a:ext cx="1155512" cy="584775"/>
              </a:xfrm>
              <a:prstGeom prst="rect">
                <a:avLst/>
              </a:prstGeom>
              <a:noFill/>
            </p:spPr>
            <p:txBody>
              <a:bodyPr wrap="square" rtlCol="0">
                <a:spAutoFit/>
              </a:bodyPr>
              <a:lstStyle/>
              <a:p>
                <a:pPr algn="ctr"/>
                <a:r>
                  <a:rPr lang="en-US" sz="1600" dirty="0">
                    <a:solidFill>
                      <a:schemeClr val="bg1"/>
                    </a:solidFill>
                  </a:rPr>
                  <a:t>2 Kings 14:1,3</a:t>
                </a:r>
              </a:p>
            </p:txBody>
          </p:sp>
        </p:grpSp>
        <p:sp>
          <p:nvSpPr>
            <p:cNvPr id="4" name="Rectangle 3"/>
            <p:cNvSpPr/>
            <p:nvPr/>
          </p:nvSpPr>
          <p:spPr>
            <a:xfrm>
              <a:off x="749024" y="2128093"/>
              <a:ext cx="3353680" cy="1200329"/>
            </a:xfrm>
            <a:prstGeom prst="rect">
              <a:avLst/>
            </a:prstGeom>
          </p:spPr>
          <p:txBody>
            <a:bodyPr wrap="square">
              <a:spAutoFit/>
            </a:bodyPr>
            <a:lstStyle/>
            <a:p>
              <a:r>
                <a:rPr lang="en-US" dirty="0" err="1">
                  <a:solidFill>
                    <a:schemeClr val="bg1"/>
                  </a:solidFill>
                </a:rPr>
                <a:t>Amaziah</a:t>
              </a:r>
              <a:r>
                <a:rPr lang="en-US" dirty="0">
                  <a:solidFill>
                    <a:schemeClr val="bg1"/>
                  </a:solidFill>
                </a:rPr>
                <a:t> (Judah)—son of </a:t>
              </a:r>
              <a:r>
                <a:rPr lang="en-US" dirty="0" err="1">
                  <a:solidFill>
                    <a:schemeClr val="bg1"/>
                  </a:solidFill>
                </a:rPr>
                <a:t>Joash</a:t>
              </a:r>
              <a:r>
                <a:rPr lang="en-US" dirty="0">
                  <a:solidFill>
                    <a:schemeClr val="bg1"/>
                  </a:solidFill>
                </a:rPr>
                <a:t> and </a:t>
              </a:r>
              <a:r>
                <a:rPr lang="en-US" dirty="0" err="1">
                  <a:solidFill>
                    <a:schemeClr val="bg1"/>
                  </a:solidFill>
                </a:rPr>
                <a:t>Jehoaddan</a:t>
              </a:r>
              <a:endParaRPr lang="en-US" dirty="0">
                <a:solidFill>
                  <a:schemeClr val="bg1"/>
                </a:solidFill>
              </a:endParaRPr>
            </a:p>
            <a:p>
              <a:r>
                <a:rPr lang="en-US" dirty="0">
                  <a:solidFill>
                    <a:schemeClr val="bg1"/>
                  </a:solidFill>
                </a:rPr>
                <a:t>25 years old &amp; reigned 29 years</a:t>
              </a:r>
            </a:p>
            <a:p>
              <a:r>
                <a:rPr lang="en-US" i="1" dirty="0">
                  <a:solidFill>
                    <a:schemeClr val="bg1"/>
                  </a:solidFill>
                </a:rPr>
                <a:t>“he did that which was right”</a:t>
              </a:r>
            </a:p>
          </p:txBody>
        </p:sp>
      </p:grpSp>
      <p:grpSp>
        <p:nvGrpSpPr>
          <p:cNvPr id="12" name="Group 11"/>
          <p:cNvGrpSpPr/>
          <p:nvPr/>
        </p:nvGrpSpPr>
        <p:grpSpPr>
          <a:xfrm>
            <a:off x="213238" y="3882872"/>
            <a:ext cx="3086681" cy="2331237"/>
            <a:chOff x="544285" y="3890022"/>
            <a:chExt cx="3086681" cy="2331237"/>
          </a:xfrm>
        </p:grpSpPr>
        <p:grpSp>
          <p:nvGrpSpPr>
            <p:cNvPr id="18" name="Group 17"/>
            <p:cNvGrpSpPr/>
            <p:nvPr/>
          </p:nvGrpSpPr>
          <p:grpSpPr>
            <a:xfrm>
              <a:off x="544285" y="3890022"/>
              <a:ext cx="1662263" cy="2331237"/>
              <a:chOff x="1328056" y="2044820"/>
              <a:chExt cx="1662263" cy="2331237"/>
            </a:xfrm>
          </p:grpSpPr>
          <p:sp>
            <p:nvSpPr>
              <p:cNvPr id="19" name="Rounded Rectangle 18"/>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5400000">
                <a:off x="1620345" y="1828731"/>
                <a:ext cx="1153886" cy="1586063"/>
              </a:xfrm>
              <a:prstGeom prst="triangle">
                <a:avLst/>
              </a:prstGeom>
              <a:solidFill>
                <a:srgbClr val="E20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28056" y="2306689"/>
                <a:ext cx="1253484" cy="584775"/>
              </a:xfrm>
              <a:prstGeom prst="rect">
                <a:avLst/>
              </a:prstGeom>
              <a:noFill/>
            </p:spPr>
            <p:txBody>
              <a:bodyPr wrap="square" rtlCol="0">
                <a:spAutoFit/>
              </a:bodyPr>
              <a:lstStyle/>
              <a:p>
                <a:pPr algn="ctr"/>
                <a:r>
                  <a:rPr lang="en-US" sz="1600" dirty="0">
                    <a:solidFill>
                      <a:schemeClr val="bg1"/>
                    </a:solidFill>
                  </a:rPr>
                  <a:t>2 Kings 14:23-24</a:t>
                </a:r>
              </a:p>
            </p:txBody>
          </p:sp>
        </p:grpSp>
        <p:sp>
          <p:nvSpPr>
            <p:cNvPr id="8" name="Rectangle 7"/>
            <p:cNvSpPr/>
            <p:nvPr/>
          </p:nvSpPr>
          <p:spPr>
            <a:xfrm>
              <a:off x="751725" y="4967305"/>
              <a:ext cx="2879241" cy="1200329"/>
            </a:xfrm>
            <a:prstGeom prst="rect">
              <a:avLst/>
            </a:prstGeom>
          </p:spPr>
          <p:txBody>
            <a:bodyPr wrap="square">
              <a:spAutoFit/>
            </a:bodyPr>
            <a:lstStyle/>
            <a:p>
              <a:r>
                <a:rPr lang="en-US" dirty="0">
                  <a:solidFill>
                    <a:schemeClr val="bg1"/>
                  </a:solidFill>
                </a:rPr>
                <a:t>Jeroboam (Israel)--son of </a:t>
              </a:r>
              <a:r>
                <a:rPr lang="en-US" dirty="0" err="1">
                  <a:solidFill>
                    <a:schemeClr val="bg1"/>
                  </a:solidFill>
                </a:rPr>
                <a:t>Joash</a:t>
              </a:r>
              <a:r>
                <a:rPr lang="en-US" dirty="0">
                  <a:solidFill>
                    <a:schemeClr val="bg1"/>
                  </a:solidFill>
                </a:rPr>
                <a:t> </a:t>
              </a:r>
            </a:p>
            <a:p>
              <a:r>
                <a:rPr lang="en-US" dirty="0">
                  <a:solidFill>
                    <a:schemeClr val="bg1"/>
                  </a:solidFill>
                </a:rPr>
                <a:t>Reigned 41 year</a:t>
              </a:r>
            </a:p>
            <a:p>
              <a:r>
                <a:rPr lang="en-US" i="1" dirty="0">
                  <a:solidFill>
                    <a:schemeClr val="bg1"/>
                  </a:solidFill>
                </a:rPr>
                <a:t>“he did that which was evil”</a:t>
              </a:r>
            </a:p>
          </p:txBody>
        </p:sp>
      </p:grpSp>
      <p:grpSp>
        <p:nvGrpSpPr>
          <p:cNvPr id="13" name="Group 12"/>
          <p:cNvGrpSpPr/>
          <p:nvPr/>
        </p:nvGrpSpPr>
        <p:grpSpPr>
          <a:xfrm>
            <a:off x="3846916" y="1104585"/>
            <a:ext cx="3298753" cy="2377680"/>
            <a:chOff x="4259883" y="1131520"/>
            <a:chExt cx="3298753" cy="2377680"/>
          </a:xfrm>
        </p:grpSpPr>
        <p:grpSp>
          <p:nvGrpSpPr>
            <p:cNvPr id="22" name="Group 21"/>
            <p:cNvGrpSpPr/>
            <p:nvPr/>
          </p:nvGrpSpPr>
          <p:grpSpPr>
            <a:xfrm>
              <a:off x="4259883" y="1131520"/>
              <a:ext cx="1662263" cy="2331237"/>
              <a:chOff x="1328056" y="2044820"/>
              <a:chExt cx="1662263" cy="2331237"/>
            </a:xfrm>
          </p:grpSpPr>
          <p:sp>
            <p:nvSpPr>
              <p:cNvPr id="23" name="Rounded Rectangle 22"/>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5400000">
                <a:off x="1620345" y="1828731"/>
                <a:ext cx="1153886" cy="1586063"/>
              </a:xfrm>
              <a:prstGeom prst="triangle">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328056" y="2306689"/>
                <a:ext cx="1253484" cy="584775"/>
              </a:xfrm>
              <a:prstGeom prst="rect">
                <a:avLst/>
              </a:prstGeom>
              <a:noFill/>
            </p:spPr>
            <p:txBody>
              <a:bodyPr wrap="square" rtlCol="0">
                <a:spAutoFit/>
              </a:bodyPr>
              <a:lstStyle/>
              <a:p>
                <a:pPr algn="ctr"/>
                <a:r>
                  <a:rPr lang="en-US" sz="1600" dirty="0">
                    <a:solidFill>
                      <a:schemeClr val="bg1"/>
                    </a:solidFill>
                  </a:rPr>
                  <a:t>2 Kings 15:1,3</a:t>
                </a:r>
              </a:p>
            </p:txBody>
          </p:sp>
        </p:grpSp>
        <p:sp>
          <p:nvSpPr>
            <p:cNvPr id="46" name="Rectangle 45"/>
            <p:cNvSpPr/>
            <p:nvPr/>
          </p:nvSpPr>
          <p:spPr>
            <a:xfrm>
              <a:off x="4623090" y="2031872"/>
              <a:ext cx="2935546" cy="1477328"/>
            </a:xfrm>
            <a:prstGeom prst="rect">
              <a:avLst/>
            </a:prstGeom>
          </p:spPr>
          <p:txBody>
            <a:bodyPr wrap="square">
              <a:spAutoFit/>
            </a:bodyPr>
            <a:lstStyle/>
            <a:p>
              <a:r>
                <a:rPr lang="en-US" dirty="0" err="1">
                  <a:solidFill>
                    <a:schemeClr val="bg1"/>
                  </a:solidFill>
                </a:rPr>
                <a:t>Azariah</a:t>
              </a:r>
              <a:r>
                <a:rPr lang="en-US" dirty="0">
                  <a:solidFill>
                    <a:schemeClr val="bg1"/>
                  </a:solidFill>
                </a:rPr>
                <a:t> (Judah)--son of </a:t>
              </a:r>
              <a:r>
                <a:rPr lang="en-US" dirty="0" err="1">
                  <a:solidFill>
                    <a:schemeClr val="bg1"/>
                  </a:solidFill>
                </a:rPr>
                <a:t>Amaziah</a:t>
              </a:r>
              <a:r>
                <a:rPr lang="en-US" dirty="0">
                  <a:solidFill>
                    <a:schemeClr val="bg1"/>
                  </a:solidFill>
                </a:rPr>
                <a:t> and </a:t>
              </a:r>
              <a:r>
                <a:rPr lang="en-US" dirty="0" err="1">
                  <a:solidFill>
                    <a:schemeClr val="bg1"/>
                  </a:solidFill>
                </a:rPr>
                <a:t>Jecholiah</a:t>
              </a:r>
              <a:endParaRPr lang="en-US" dirty="0">
                <a:solidFill>
                  <a:schemeClr val="bg1"/>
                </a:solidFill>
              </a:endParaRPr>
            </a:p>
            <a:p>
              <a:r>
                <a:rPr lang="en-US" dirty="0">
                  <a:solidFill>
                    <a:schemeClr val="bg1"/>
                  </a:solidFill>
                </a:rPr>
                <a:t>Reigned at age 6 for 52 years</a:t>
              </a:r>
            </a:p>
            <a:p>
              <a:r>
                <a:rPr lang="en-US" i="1" dirty="0">
                  <a:solidFill>
                    <a:schemeClr val="bg1"/>
                  </a:solidFill>
                </a:rPr>
                <a:t>“he did that which was right”</a:t>
              </a:r>
            </a:p>
          </p:txBody>
        </p:sp>
      </p:grpSp>
      <p:grpSp>
        <p:nvGrpSpPr>
          <p:cNvPr id="14" name="Group 13"/>
          <p:cNvGrpSpPr/>
          <p:nvPr/>
        </p:nvGrpSpPr>
        <p:grpSpPr>
          <a:xfrm>
            <a:off x="3312271" y="3899913"/>
            <a:ext cx="3124890" cy="2331237"/>
            <a:chOff x="3791958" y="3944619"/>
            <a:chExt cx="3124890" cy="2331237"/>
          </a:xfrm>
        </p:grpSpPr>
        <p:grpSp>
          <p:nvGrpSpPr>
            <p:cNvPr id="26" name="Group 25"/>
            <p:cNvGrpSpPr/>
            <p:nvPr/>
          </p:nvGrpSpPr>
          <p:grpSpPr>
            <a:xfrm>
              <a:off x="3791958" y="3944619"/>
              <a:ext cx="1662263" cy="2331237"/>
              <a:chOff x="1328056" y="2044820"/>
              <a:chExt cx="1662263" cy="2331237"/>
            </a:xfrm>
          </p:grpSpPr>
          <p:sp>
            <p:nvSpPr>
              <p:cNvPr id="27" name="Rounded Rectangle 26"/>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5400000">
                <a:off x="1620345" y="1828731"/>
                <a:ext cx="1153886" cy="1586063"/>
              </a:xfrm>
              <a:prstGeom prst="triangle">
                <a:avLst/>
              </a:prstGeom>
              <a:solidFill>
                <a:schemeClr val="bg1">
                  <a:lumMod val="6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328056" y="2306689"/>
                <a:ext cx="1253484" cy="584775"/>
              </a:xfrm>
              <a:prstGeom prst="rect">
                <a:avLst/>
              </a:prstGeom>
              <a:noFill/>
            </p:spPr>
            <p:txBody>
              <a:bodyPr wrap="square" rtlCol="0">
                <a:spAutoFit/>
              </a:bodyPr>
              <a:lstStyle/>
              <a:p>
                <a:pPr algn="ctr"/>
                <a:r>
                  <a:rPr lang="en-US" sz="1600" dirty="0">
                    <a:solidFill>
                      <a:schemeClr val="bg1"/>
                    </a:solidFill>
                  </a:rPr>
                  <a:t>2 Kings 15:8-9</a:t>
                </a:r>
              </a:p>
            </p:txBody>
          </p:sp>
        </p:grpSp>
        <p:sp>
          <p:nvSpPr>
            <p:cNvPr id="47" name="Rectangle 46"/>
            <p:cNvSpPr/>
            <p:nvPr/>
          </p:nvSpPr>
          <p:spPr>
            <a:xfrm>
              <a:off x="4032148" y="5067816"/>
              <a:ext cx="2884700" cy="1200329"/>
            </a:xfrm>
            <a:prstGeom prst="rect">
              <a:avLst/>
            </a:prstGeom>
          </p:spPr>
          <p:txBody>
            <a:bodyPr wrap="square">
              <a:spAutoFit/>
            </a:bodyPr>
            <a:lstStyle/>
            <a:p>
              <a:r>
                <a:rPr lang="en-US" dirty="0">
                  <a:solidFill>
                    <a:schemeClr val="bg1"/>
                  </a:solidFill>
                </a:rPr>
                <a:t>Zachariah (Israel)--son of Jeroboam </a:t>
              </a:r>
            </a:p>
            <a:p>
              <a:r>
                <a:rPr lang="en-US" dirty="0">
                  <a:solidFill>
                    <a:schemeClr val="bg1"/>
                  </a:solidFill>
                </a:rPr>
                <a:t>Reigned for 6 months</a:t>
              </a:r>
            </a:p>
            <a:p>
              <a:r>
                <a:rPr lang="en-US" i="1" dirty="0">
                  <a:solidFill>
                    <a:schemeClr val="bg1"/>
                  </a:solidFill>
                </a:rPr>
                <a:t>“he did that which was evil”</a:t>
              </a:r>
            </a:p>
          </p:txBody>
        </p:sp>
      </p:grpSp>
      <p:grpSp>
        <p:nvGrpSpPr>
          <p:cNvPr id="17" name="Group 16"/>
          <p:cNvGrpSpPr/>
          <p:nvPr/>
        </p:nvGrpSpPr>
        <p:grpSpPr>
          <a:xfrm>
            <a:off x="7050236" y="1132746"/>
            <a:ext cx="3131459" cy="2331237"/>
            <a:chOff x="7050236" y="1132746"/>
            <a:chExt cx="3131459" cy="2331237"/>
          </a:xfrm>
        </p:grpSpPr>
        <p:grpSp>
          <p:nvGrpSpPr>
            <p:cNvPr id="34" name="Group 33"/>
            <p:cNvGrpSpPr/>
            <p:nvPr/>
          </p:nvGrpSpPr>
          <p:grpSpPr>
            <a:xfrm>
              <a:off x="7050236" y="1132746"/>
              <a:ext cx="1662263" cy="2331237"/>
              <a:chOff x="1328056" y="2044820"/>
              <a:chExt cx="1662263" cy="2331237"/>
            </a:xfrm>
          </p:grpSpPr>
          <p:sp>
            <p:nvSpPr>
              <p:cNvPr id="35" name="Rounded Rectangle 34"/>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5400000">
                <a:off x="1620345" y="1828731"/>
                <a:ext cx="1153886" cy="1586063"/>
              </a:xfrm>
              <a:prstGeom prst="triangle">
                <a:avLst/>
              </a:prstGeom>
              <a:solidFill>
                <a:srgbClr val="FFC000"/>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328056" y="2306689"/>
                <a:ext cx="1253484" cy="584775"/>
              </a:xfrm>
              <a:prstGeom prst="rect">
                <a:avLst/>
              </a:prstGeom>
              <a:noFill/>
            </p:spPr>
            <p:txBody>
              <a:bodyPr wrap="square" rtlCol="0">
                <a:spAutoFit/>
              </a:bodyPr>
              <a:lstStyle/>
              <a:p>
                <a:pPr algn="ctr"/>
                <a:r>
                  <a:rPr lang="en-US" sz="1600" dirty="0">
                    <a:solidFill>
                      <a:schemeClr val="bg1"/>
                    </a:solidFill>
                  </a:rPr>
                  <a:t>2 Kings 15:23-24</a:t>
                </a:r>
              </a:p>
            </p:txBody>
          </p:sp>
        </p:grpSp>
        <p:sp>
          <p:nvSpPr>
            <p:cNvPr id="10" name="Rectangle 9"/>
            <p:cNvSpPr/>
            <p:nvPr/>
          </p:nvSpPr>
          <p:spPr>
            <a:xfrm>
              <a:off x="7301215" y="2186724"/>
              <a:ext cx="2880480" cy="1200329"/>
            </a:xfrm>
            <a:prstGeom prst="rect">
              <a:avLst/>
            </a:prstGeom>
          </p:spPr>
          <p:txBody>
            <a:bodyPr wrap="square">
              <a:spAutoFit/>
            </a:bodyPr>
            <a:lstStyle/>
            <a:p>
              <a:r>
                <a:rPr lang="en-US" dirty="0" err="1">
                  <a:solidFill>
                    <a:schemeClr val="bg1"/>
                  </a:solidFill>
                </a:rPr>
                <a:t>Pekahiah</a:t>
              </a:r>
              <a:r>
                <a:rPr lang="en-US" dirty="0">
                  <a:solidFill>
                    <a:schemeClr val="bg1"/>
                  </a:solidFill>
                </a:rPr>
                <a:t>(Israel)--son of </a:t>
              </a:r>
              <a:r>
                <a:rPr lang="en-US" dirty="0" err="1">
                  <a:solidFill>
                    <a:schemeClr val="bg1"/>
                  </a:solidFill>
                </a:rPr>
                <a:t>Menahem</a:t>
              </a:r>
              <a:r>
                <a:rPr lang="en-US" dirty="0">
                  <a:solidFill>
                    <a:schemeClr val="bg1"/>
                  </a:solidFill>
                </a:rPr>
                <a:t> </a:t>
              </a:r>
            </a:p>
            <a:p>
              <a:r>
                <a:rPr lang="en-US" dirty="0">
                  <a:solidFill>
                    <a:schemeClr val="bg1"/>
                  </a:solidFill>
                </a:rPr>
                <a:t>Reigned 2 years</a:t>
              </a:r>
            </a:p>
            <a:p>
              <a:r>
                <a:rPr lang="en-US" i="1" dirty="0">
                  <a:solidFill>
                    <a:schemeClr val="bg1"/>
                  </a:solidFill>
                </a:rPr>
                <a:t>“he did that which was evil”</a:t>
              </a:r>
            </a:p>
          </p:txBody>
        </p:sp>
      </p:grpSp>
      <p:grpSp>
        <p:nvGrpSpPr>
          <p:cNvPr id="52" name="Group 51"/>
          <p:cNvGrpSpPr/>
          <p:nvPr/>
        </p:nvGrpSpPr>
        <p:grpSpPr>
          <a:xfrm>
            <a:off x="9395627" y="3863510"/>
            <a:ext cx="3066949" cy="2678201"/>
            <a:chOff x="9188322" y="3904467"/>
            <a:chExt cx="3066949" cy="2678201"/>
          </a:xfrm>
        </p:grpSpPr>
        <p:grpSp>
          <p:nvGrpSpPr>
            <p:cNvPr id="38" name="Group 37"/>
            <p:cNvGrpSpPr/>
            <p:nvPr/>
          </p:nvGrpSpPr>
          <p:grpSpPr>
            <a:xfrm>
              <a:off x="9188322" y="3904467"/>
              <a:ext cx="1662263" cy="2331237"/>
              <a:chOff x="1328056" y="2044820"/>
              <a:chExt cx="1662263" cy="2331237"/>
            </a:xfrm>
          </p:grpSpPr>
          <p:sp>
            <p:nvSpPr>
              <p:cNvPr id="39" name="Rounded Rectangle 38"/>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rot="5400000">
                <a:off x="1620345" y="1828731"/>
                <a:ext cx="1153886" cy="1586063"/>
              </a:xfrm>
              <a:prstGeom prst="triangle">
                <a:avLst/>
              </a:prstGeom>
              <a:solidFill>
                <a:schemeClr val="tx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328056" y="2306689"/>
                <a:ext cx="1253484" cy="584775"/>
              </a:xfrm>
              <a:prstGeom prst="rect">
                <a:avLst/>
              </a:prstGeom>
              <a:noFill/>
            </p:spPr>
            <p:txBody>
              <a:bodyPr wrap="square" rtlCol="0">
                <a:spAutoFit/>
              </a:bodyPr>
              <a:lstStyle/>
              <a:p>
                <a:pPr algn="ctr"/>
                <a:r>
                  <a:rPr lang="en-US" sz="1600" dirty="0">
                    <a:solidFill>
                      <a:schemeClr val="bg1"/>
                    </a:solidFill>
                  </a:rPr>
                  <a:t>2 Kings 15:27-28</a:t>
                </a:r>
              </a:p>
            </p:txBody>
          </p:sp>
        </p:grpSp>
        <p:sp>
          <p:nvSpPr>
            <p:cNvPr id="48" name="Rectangle 47"/>
            <p:cNvSpPr/>
            <p:nvPr/>
          </p:nvSpPr>
          <p:spPr>
            <a:xfrm>
              <a:off x="9492192" y="5105340"/>
              <a:ext cx="2763079" cy="1477328"/>
            </a:xfrm>
            <a:prstGeom prst="rect">
              <a:avLst/>
            </a:prstGeom>
          </p:spPr>
          <p:txBody>
            <a:bodyPr wrap="square">
              <a:spAutoFit/>
            </a:bodyPr>
            <a:lstStyle/>
            <a:p>
              <a:r>
                <a:rPr lang="en-US" dirty="0" err="1">
                  <a:solidFill>
                    <a:schemeClr val="bg1"/>
                  </a:solidFill>
                </a:rPr>
                <a:t>Pekah</a:t>
              </a:r>
              <a:r>
                <a:rPr lang="en-US" dirty="0">
                  <a:solidFill>
                    <a:schemeClr val="bg1"/>
                  </a:solidFill>
                </a:rPr>
                <a:t>(Israel) the son </a:t>
              </a:r>
            </a:p>
            <a:p>
              <a:r>
                <a:rPr lang="en-US" dirty="0">
                  <a:solidFill>
                    <a:schemeClr val="bg1"/>
                  </a:solidFill>
                </a:rPr>
                <a:t>of </a:t>
              </a:r>
              <a:r>
                <a:rPr lang="en-US" dirty="0" err="1">
                  <a:solidFill>
                    <a:schemeClr val="bg1"/>
                  </a:solidFill>
                </a:rPr>
                <a:t>Remaliah</a:t>
              </a:r>
              <a:endParaRPr lang="en-US" dirty="0">
                <a:solidFill>
                  <a:schemeClr val="bg1"/>
                </a:solidFill>
              </a:endParaRPr>
            </a:p>
            <a:p>
              <a:r>
                <a:rPr lang="en-US" dirty="0">
                  <a:solidFill>
                    <a:schemeClr val="bg1"/>
                  </a:solidFill>
                </a:rPr>
                <a:t>Reigned 22 years</a:t>
              </a:r>
            </a:p>
            <a:p>
              <a:r>
                <a:rPr lang="en-US" i="1" dirty="0">
                  <a:solidFill>
                    <a:schemeClr val="bg1"/>
                  </a:solidFill>
                </a:rPr>
                <a:t>“he did that which was evil”</a:t>
              </a:r>
              <a:r>
                <a:rPr lang="en-US" dirty="0">
                  <a:solidFill>
                    <a:schemeClr val="bg1"/>
                  </a:solidFill>
                </a:rPr>
                <a:t> </a:t>
              </a:r>
            </a:p>
          </p:txBody>
        </p:sp>
      </p:grpSp>
      <p:grpSp>
        <p:nvGrpSpPr>
          <p:cNvPr id="53" name="Group 52"/>
          <p:cNvGrpSpPr/>
          <p:nvPr/>
        </p:nvGrpSpPr>
        <p:grpSpPr>
          <a:xfrm>
            <a:off x="10058529" y="1104584"/>
            <a:ext cx="2238572" cy="2596747"/>
            <a:chOff x="10029628" y="996376"/>
            <a:chExt cx="2238572" cy="2596747"/>
          </a:xfrm>
        </p:grpSpPr>
        <p:grpSp>
          <p:nvGrpSpPr>
            <p:cNvPr id="30" name="Group 29"/>
            <p:cNvGrpSpPr/>
            <p:nvPr/>
          </p:nvGrpSpPr>
          <p:grpSpPr>
            <a:xfrm>
              <a:off x="10029628" y="996376"/>
              <a:ext cx="1662263" cy="2331237"/>
              <a:chOff x="1328056" y="2044820"/>
              <a:chExt cx="1662263" cy="2331237"/>
            </a:xfrm>
          </p:grpSpPr>
          <p:sp>
            <p:nvSpPr>
              <p:cNvPr id="31" name="Rounded Rectangle 30"/>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5400000">
                <a:off x="1620345" y="1828731"/>
                <a:ext cx="1153886" cy="1586063"/>
              </a:xfrm>
              <a:prstGeom prst="triangle">
                <a:avLst/>
              </a:prstGeom>
              <a:solidFill>
                <a:srgbClr val="37441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28056" y="2306689"/>
                <a:ext cx="1253484" cy="584775"/>
              </a:xfrm>
              <a:prstGeom prst="rect">
                <a:avLst/>
              </a:prstGeom>
              <a:noFill/>
            </p:spPr>
            <p:txBody>
              <a:bodyPr wrap="square" rtlCol="0">
                <a:spAutoFit/>
              </a:bodyPr>
              <a:lstStyle/>
              <a:p>
                <a:pPr algn="ctr"/>
                <a:r>
                  <a:rPr lang="en-US" sz="1600" dirty="0">
                    <a:solidFill>
                      <a:schemeClr val="bg1"/>
                    </a:solidFill>
                  </a:rPr>
                  <a:t>2 Kings 15:17-18</a:t>
                </a:r>
              </a:p>
            </p:txBody>
          </p:sp>
        </p:grpSp>
        <p:sp>
          <p:nvSpPr>
            <p:cNvPr id="49" name="Rectangle 48"/>
            <p:cNvSpPr/>
            <p:nvPr/>
          </p:nvSpPr>
          <p:spPr>
            <a:xfrm>
              <a:off x="10186810" y="2115795"/>
              <a:ext cx="2081390" cy="1477328"/>
            </a:xfrm>
            <a:prstGeom prst="rect">
              <a:avLst/>
            </a:prstGeom>
          </p:spPr>
          <p:txBody>
            <a:bodyPr wrap="square">
              <a:spAutoFit/>
            </a:bodyPr>
            <a:lstStyle/>
            <a:p>
              <a:r>
                <a:rPr lang="en-US" dirty="0" err="1">
                  <a:solidFill>
                    <a:schemeClr val="bg1"/>
                  </a:solidFill>
                </a:rPr>
                <a:t>Menahem</a:t>
              </a:r>
              <a:r>
                <a:rPr lang="en-US" dirty="0">
                  <a:solidFill>
                    <a:schemeClr val="bg1"/>
                  </a:solidFill>
                </a:rPr>
                <a:t> the son of </a:t>
              </a:r>
              <a:r>
                <a:rPr lang="en-US" dirty="0" err="1">
                  <a:solidFill>
                    <a:schemeClr val="bg1"/>
                  </a:solidFill>
                </a:rPr>
                <a:t>Gadi</a:t>
              </a:r>
              <a:r>
                <a:rPr lang="en-US" dirty="0">
                  <a:solidFill>
                    <a:schemeClr val="bg1"/>
                  </a:solidFill>
                </a:rPr>
                <a:t> </a:t>
              </a:r>
            </a:p>
            <a:p>
              <a:r>
                <a:rPr lang="en-US" dirty="0">
                  <a:solidFill>
                    <a:schemeClr val="bg1"/>
                  </a:solidFill>
                </a:rPr>
                <a:t>Reigned 10 years</a:t>
              </a:r>
            </a:p>
            <a:p>
              <a:r>
                <a:rPr lang="en-US" i="1" dirty="0">
                  <a:solidFill>
                    <a:schemeClr val="bg1"/>
                  </a:solidFill>
                </a:rPr>
                <a:t>“he did that which was evil”</a:t>
              </a:r>
            </a:p>
          </p:txBody>
        </p:sp>
      </p:grpSp>
      <p:grpSp>
        <p:nvGrpSpPr>
          <p:cNvPr id="51" name="Group 50"/>
          <p:cNvGrpSpPr/>
          <p:nvPr/>
        </p:nvGrpSpPr>
        <p:grpSpPr>
          <a:xfrm>
            <a:off x="6263219" y="3965510"/>
            <a:ext cx="3402984" cy="2460959"/>
            <a:chOff x="6487504" y="4023194"/>
            <a:chExt cx="3402984" cy="2460959"/>
          </a:xfrm>
        </p:grpSpPr>
        <p:grpSp>
          <p:nvGrpSpPr>
            <p:cNvPr id="42" name="Group 41"/>
            <p:cNvGrpSpPr/>
            <p:nvPr/>
          </p:nvGrpSpPr>
          <p:grpSpPr>
            <a:xfrm>
              <a:off x="6487504" y="4023194"/>
              <a:ext cx="1662263" cy="2331237"/>
              <a:chOff x="1328056" y="2044820"/>
              <a:chExt cx="1662263" cy="2331237"/>
            </a:xfrm>
          </p:grpSpPr>
          <p:sp>
            <p:nvSpPr>
              <p:cNvPr id="43" name="Rounded Rectangle 42"/>
              <p:cNvSpPr/>
              <p:nvPr/>
            </p:nvSpPr>
            <p:spPr>
              <a:xfrm>
                <a:off x="1404257" y="2415715"/>
                <a:ext cx="108857" cy="196034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5400000">
                <a:off x="1620345" y="1828731"/>
                <a:ext cx="1153886" cy="1586063"/>
              </a:xfrm>
              <a:prstGeom prst="triangle">
                <a:avLst/>
              </a:prstGeom>
              <a:solidFill>
                <a:schemeClr val="accent3">
                  <a:lumMod val="5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328056" y="2306689"/>
                <a:ext cx="1253484" cy="584775"/>
              </a:xfrm>
              <a:prstGeom prst="rect">
                <a:avLst/>
              </a:prstGeom>
              <a:noFill/>
            </p:spPr>
            <p:txBody>
              <a:bodyPr wrap="square" rtlCol="0">
                <a:spAutoFit/>
              </a:bodyPr>
              <a:lstStyle/>
              <a:p>
                <a:pPr algn="ctr"/>
                <a:r>
                  <a:rPr lang="en-US" sz="1600" dirty="0">
                    <a:solidFill>
                      <a:schemeClr val="bg1"/>
                    </a:solidFill>
                  </a:rPr>
                  <a:t>2 Kings 15:32,34</a:t>
                </a:r>
              </a:p>
            </p:txBody>
          </p:sp>
        </p:grpSp>
        <p:sp>
          <p:nvSpPr>
            <p:cNvPr id="50" name="Rectangle 49"/>
            <p:cNvSpPr/>
            <p:nvPr/>
          </p:nvSpPr>
          <p:spPr>
            <a:xfrm>
              <a:off x="6779055" y="5006825"/>
              <a:ext cx="3111433" cy="1477328"/>
            </a:xfrm>
            <a:prstGeom prst="rect">
              <a:avLst/>
            </a:prstGeom>
          </p:spPr>
          <p:txBody>
            <a:bodyPr wrap="square">
              <a:spAutoFit/>
            </a:bodyPr>
            <a:lstStyle/>
            <a:p>
              <a:pPr fontAlgn="base"/>
              <a:r>
                <a:rPr lang="en-US" dirty="0" err="1">
                  <a:solidFill>
                    <a:schemeClr val="bg1"/>
                  </a:solidFill>
                </a:rPr>
                <a:t>Jotham</a:t>
              </a:r>
              <a:r>
                <a:rPr lang="en-US" dirty="0">
                  <a:solidFill>
                    <a:schemeClr val="bg1"/>
                  </a:solidFill>
                </a:rPr>
                <a:t>(Judah)--son of </a:t>
              </a:r>
              <a:r>
                <a:rPr lang="en-US" dirty="0" err="1">
                  <a:solidFill>
                    <a:schemeClr val="bg1"/>
                  </a:solidFill>
                </a:rPr>
                <a:t>Uzziah</a:t>
              </a:r>
              <a:r>
                <a:rPr lang="en-US" dirty="0">
                  <a:solidFill>
                    <a:schemeClr val="bg1"/>
                  </a:solidFill>
                </a:rPr>
                <a:t> and </a:t>
              </a:r>
              <a:r>
                <a:rPr lang="en-US" dirty="0" err="1">
                  <a:solidFill>
                    <a:schemeClr val="bg1"/>
                  </a:solidFill>
                </a:rPr>
                <a:t>Jerusha</a:t>
              </a:r>
              <a:r>
                <a:rPr lang="en-US" dirty="0">
                  <a:solidFill>
                    <a:schemeClr val="bg1"/>
                  </a:solidFill>
                </a:rPr>
                <a:t> </a:t>
              </a:r>
            </a:p>
            <a:p>
              <a:pPr fontAlgn="base"/>
              <a:r>
                <a:rPr lang="en-US" dirty="0">
                  <a:solidFill>
                    <a:schemeClr val="bg1"/>
                  </a:solidFill>
                </a:rPr>
                <a:t>25 years old &amp; reigned 16 years</a:t>
              </a:r>
            </a:p>
            <a:p>
              <a:pPr fontAlgn="base"/>
              <a:r>
                <a:rPr lang="en-US" b="0" i="1" dirty="0">
                  <a:solidFill>
                    <a:schemeClr val="bg1"/>
                  </a:solidFill>
                  <a:effectLst/>
                </a:rPr>
                <a:t>‘he did that which was right”</a:t>
              </a:r>
            </a:p>
          </p:txBody>
        </p:sp>
      </p:grpSp>
    </p:spTree>
    <p:extLst>
      <p:ext uri="{BB962C8B-B14F-4D97-AF65-F5344CB8AC3E}">
        <p14:creationId xmlns:p14="http://schemas.microsoft.com/office/powerpoint/2010/main" val="353594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#106 </a:t>
            </a:r>
            <a:r>
              <a:rPr lang="en-US" i="1" dirty="0">
                <a:solidFill>
                  <a:schemeClr val="bg1"/>
                </a:solidFill>
              </a:rPr>
              <a:t>God Speed the Right</a:t>
            </a:r>
            <a:endParaRPr lang="en-US" dirty="0">
              <a:solidFill>
                <a:schemeClr val="bg1"/>
              </a:solidFill>
            </a:endParaRPr>
          </a:p>
          <a:p>
            <a:endParaRPr lang="en-US" dirty="0">
              <a:solidFill>
                <a:schemeClr val="bg1"/>
              </a:solidFill>
            </a:endParaRPr>
          </a:p>
          <a:p>
            <a:r>
              <a:rPr lang="en-US" dirty="0">
                <a:solidFill>
                  <a:schemeClr val="bg1"/>
                </a:solidFill>
              </a:rPr>
              <a:t>Videos: Things as They Really Are (3:27)</a:t>
            </a:r>
          </a:p>
          <a:p>
            <a:r>
              <a:rPr lang="en-US" dirty="0">
                <a:solidFill>
                  <a:schemeClr val="bg1"/>
                </a:solidFill>
              </a:rPr>
              <a:t>	Spiritual Whirlwinds ((7:42–9:14)</a:t>
            </a:r>
          </a:p>
          <a:p>
            <a:endParaRPr lang="en-US" dirty="0">
              <a:solidFill>
                <a:schemeClr val="bg1"/>
              </a:solidFill>
            </a:endParaRPr>
          </a:p>
          <a:p>
            <a:pPr marL="342900" indent="-342900" fontAlgn="base">
              <a:buAutoNum type="arabicPeriod"/>
            </a:pPr>
            <a:r>
              <a:rPr lang="en-US" dirty="0">
                <a:solidFill>
                  <a:schemeClr val="bg1"/>
                </a:solidFill>
              </a:rPr>
              <a:t>President Ezra Taft Benson Excerpts from: </a:t>
            </a:r>
            <a:r>
              <a:rPr lang="en-US" i="1" dirty="0">
                <a:solidFill>
                  <a:schemeClr val="bg1"/>
                </a:solidFill>
              </a:rPr>
              <a:t>The Law of Chastity </a:t>
            </a:r>
            <a:r>
              <a:rPr lang="en-US" dirty="0">
                <a:solidFill>
                  <a:schemeClr val="bg1"/>
                </a:solidFill>
              </a:rPr>
              <a:t>Oct. 1988 Devotional Address BYU</a:t>
            </a:r>
          </a:p>
          <a:p>
            <a:pPr marL="342900" indent="-342900" fontAlgn="base">
              <a:buAutoNum type="arabicPeriod"/>
            </a:pPr>
            <a:endParaRPr lang="en-US" dirty="0">
              <a:solidFill>
                <a:schemeClr val="bg1"/>
              </a:solidFill>
            </a:endParaRPr>
          </a:p>
          <a:p>
            <a:pPr marL="342900" indent="-342900" fontAlgn="base">
              <a:buAutoNum type="arabicPeriod"/>
            </a:pPr>
            <a:r>
              <a:rPr lang="en-US" i="1" dirty="0">
                <a:solidFill>
                  <a:schemeClr val="bg1"/>
                </a:solidFill>
              </a:rPr>
              <a:t>Who’s Who in the Old Testament </a:t>
            </a:r>
            <a:r>
              <a:rPr lang="en-US" dirty="0">
                <a:solidFill>
                  <a:schemeClr val="bg1"/>
                </a:solidFill>
              </a:rPr>
              <a:t>by Ed J. </a:t>
            </a:r>
            <a:r>
              <a:rPr lang="en-US" dirty="0" err="1">
                <a:solidFill>
                  <a:schemeClr val="bg1"/>
                </a:solidFill>
              </a:rPr>
              <a:t>Pinegar</a:t>
            </a:r>
            <a:r>
              <a:rPr lang="en-US" dirty="0">
                <a:solidFill>
                  <a:schemeClr val="bg1"/>
                </a:solidFill>
              </a:rPr>
              <a:t> and Richard J. Allen pp. 12-13, 75</a:t>
            </a:r>
          </a:p>
          <a:p>
            <a:pPr marL="342900" indent="-342900" fontAlgn="base">
              <a:buAutoNum type="arabicPeriod"/>
            </a:pPr>
            <a:endParaRPr lang="en-US" i="1" dirty="0">
              <a:solidFill>
                <a:schemeClr val="bg1"/>
              </a:solidFill>
            </a:endParaRPr>
          </a:p>
          <a:p>
            <a:pPr marL="342900" indent="-342900" fontAlgn="base">
              <a:buAutoNum type="arabicPeriod"/>
            </a:pPr>
            <a:r>
              <a:rPr lang="en-US" i="1" dirty="0">
                <a:solidFill>
                  <a:schemeClr val="bg1"/>
                </a:solidFill>
              </a:rPr>
              <a:t>Wikipedia</a:t>
            </a:r>
          </a:p>
          <a:p>
            <a:pPr fontAlgn="base"/>
            <a:endParaRPr lang="en-US" i="1" dirty="0">
              <a:solidFill>
                <a:schemeClr val="bg1"/>
              </a:solidFill>
            </a:endParaRPr>
          </a:p>
          <a:p>
            <a:pPr marL="342900" indent="-342900" fontAlgn="base">
              <a:buAutoNum type="arabicPeriod" startAt="4"/>
            </a:pPr>
            <a:r>
              <a:rPr lang="en-US" dirty="0">
                <a:solidFill>
                  <a:schemeClr val="bg1"/>
                </a:solidFill>
              </a:rPr>
              <a:t>Heading for 3 Nephi 15</a:t>
            </a:r>
          </a:p>
          <a:p>
            <a:pPr marL="342900" indent="-342900" fontAlgn="base">
              <a:buAutoNum type="arabicPeriod" startAt="4"/>
            </a:pPr>
            <a:endParaRPr lang="en-US" dirty="0">
              <a:solidFill>
                <a:schemeClr val="bg1"/>
              </a:solidFill>
            </a:endParaRPr>
          </a:p>
          <a:p>
            <a:pPr marL="342900" indent="-342900" fontAlgn="base">
              <a:buFontTx/>
              <a:buAutoNum type="arabicPeriod" startAt="4"/>
            </a:pPr>
            <a:r>
              <a:rPr lang="en-US" dirty="0">
                <a:solidFill>
                  <a:schemeClr val="bg1"/>
                </a:solidFill>
              </a:rPr>
              <a:t>Elder Neil L. Andersen (“Spiritual Whirlwinds,” </a:t>
            </a:r>
            <a:r>
              <a:rPr lang="en-US" i="1" dirty="0">
                <a:solidFill>
                  <a:schemeClr val="bg1"/>
                </a:solidFill>
              </a:rPr>
              <a:t>Ensign</a:t>
            </a:r>
            <a:r>
              <a:rPr lang="en-US" dirty="0">
                <a:solidFill>
                  <a:schemeClr val="bg1"/>
                </a:solidFill>
              </a:rPr>
              <a:t> or</a:t>
            </a:r>
            <a:r>
              <a:rPr lang="en-US" i="1" dirty="0">
                <a:solidFill>
                  <a:schemeClr val="bg1"/>
                </a:solidFill>
              </a:rPr>
              <a:t> Liahona,</a:t>
            </a:r>
            <a:r>
              <a:rPr lang="en-US" dirty="0">
                <a:solidFill>
                  <a:schemeClr val="bg1"/>
                </a:solidFill>
              </a:rPr>
              <a:t> May 2014, 19–20).</a:t>
            </a:r>
          </a:p>
          <a:p>
            <a:pPr marL="342900" indent="-342900" fontAlgn="base">
              <a:buFontTx/>
              <a:buAutoNum type="arabicPeriod" startAt="4"/>
            </a:pPr>
            <a:endParaRPr lang="en-US" dirty="0">
              <a:solidFill>
                <a:schemeClr val="bg1"/>
              </a:solidFill>
            </a:endParaRPr>
          </a:p>
          <a:p>
            <a:pPr marL="342900" indent="-342900" fontAlgn="base">
              <a:buFontTx/>
              <a:buAutoNum type="arabicPeriod" startAt="4"/>
            </a:pPr>
            <a:r>
              <a:rPr lang="en-US" dirty="0">
                <a:solidFill>
                  <a:schemeClr val="bg1"/>
                </a:solidFill>
              </a:rPr>
              <a:t>(</a:t>
            </a:r>
            <a:r>
              <a:rPr lang="en-US" i="1" dirty="0">
                <a:solidFill>
                  <a:schemeClr val="bg1"/>
                </a:solidFill>
              </a:rPr>
              <a:t>Old Testament Student Manual: 1 Kings–Malachi,</a:t>
            </a:r>
            <a:r>
              <a:rPr lang="en-US" dirty="0">
                <a:solidFill>
                  <a:schemeClr val="bg1"/>
                </a:solidFill>
              </a:rPr>
              <a:t> 3rd ed. [Church Educational System manual, 2003], 127).</a:t>
            </a:r>
          </a:p>
          <a:p>
            <a:pPr marL="342900" indent="-342900" fontAlgn="base">
              <a:buFontTx/>
              <a:buAutoNum type="arabicPeriod" startAt="4"/>
            </a:pPr>
            <a:endParaRPr lang="en-US" dirty="0">
              <a:solidFill>
                <a:schemeClr val="bg1"/>
              </a:solidFill>
            </a:endParaRPr>
          </a:p>
          <a:p>
            <a:pPr marL="285750" indent="-285750" fontAlgn="base">
              <a:buFont typeface="Arial" panose="020B0604020202020204" pitchFamily="34" charset="0"/>
              <a:buChar char="•"/>
            </a:pPr>
            <a:r>
              <a:rPr lang="en-US" dirty="0">
                <a:solidFill>
                  <a:schemeClr val="bg1"/>
                </a:solidFill>
              </a:rPr>
              <a:t>Note to Seminary Teacher: I found that while I was reading in 2 Kings it was handy to have a handout of the list of Kings and prophets during this time period in the history of the Divided Kingdom. Below is a good reference to the kings of Judah and Israel</a:t>
            </a:r>
          </a:p>
          <a:p>
            <a:pPr fontAlgn="base"/>
            <a:r>
              <a:rPr lang="en-US" dirty="0">
                <a:solidFill>
                  <a:schemeClr val="bg1"/>
                </a:solidFill>
              </a:rPr>
              <a:t>https://www.lds.org/manual/old-testament-student-manual-kings-malachi/enrichment-a?lang=eng</a:t>
            </a:r>
            <a:br>
              <a:rPr lang="en-US" dirty="0">
                <a:solidFill>
                  <a:schemeClr val="bg1"/>
                </a:solidFill>
              </a:rPr>
            </a:br>
            <a:endParaRPr lang="en-US" dirty="0">
              <a:solidFill>
                <a:schemeClr val="bg1"/>
              </a:solidFill>
            </a:endParaRPr>
          </a:p>
        </p:txBody>
      </p:sp>
      <p:sp>
        <p:nvSpPr>
          <p:cNvPr id="5" name="Footer Placeholder 14">
            <a:extLst>
              <a:ext uri="{FF2B5EF4-FFF2-40B4-BE49-F238E27FC236}">
                <a16:creationId xmlns:a16="http://schemas.microsoft.com/office/drawing/2014/main" id="{A565F2EF-60EE-49E0-AAD1-AD08405418E8}"/>
              </a:ext>
            </a:extLst>
          </p:cNvPr>
          <p:cNvSpPr>
            <a:spLocks noGrp="1"/>
          </p:cNvSpPr>
          <p:nvPr/>
        </p:nvSpPr>
        <p:spPr>
          <a:xfrm>
            <a:off x="70794" y="649034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1" name="Group 10">
            <a:extLst>
              <a:ext uri="{FF2B5EF4-FFF2-40B4-BE49-F238E27FC236}">
                <a16:creationId xmlns:a16="http://schemas.microsoft.com/office/drawing/2014/main" id="{8D1C5615-DDA7-4A00-A780-2436F9683C19}"/>
              </a:ext>
            </a:extLst>
          </p:cNvPr>
          <p:cNvGrpSpPr/>
          <p:nvPr/>
        </p:nvGrpSpPr>
        <p:grpSpPr>
          <a:xfrm>
            <a:off x="4517623" y="865667"/>
            <a:ext cx="693216" cy="878073"/>
            <a:chOff x="7543800" y="3810000"/>
            <a:chExt cx="1143000" cy="1447800"/>
          </a:xfrm>
        </p:grpSpPr>
        <p:sp>
          <p:nvSpPr>
            <p:cNvPr id="12" name="Trapezoid 11">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6" name="Group 15">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24" name="Group 23">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7" name="Oval 26">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5" name="Oval 24">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7" name="Group 16">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18" name="Group 17">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 name="Oval 18">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128090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17696"/>
            <a:ext cx="3168712" cy="2492990"/>
          </a:xfrm>
          <a:prstGeom prst="rect">
            <a:avLst/>
          </a:prstGeom>
          <a:ln>
            <a:solidFill>
              <a:schemeClr val="tx1"/>
            </a:solidFill>
          </a:ln>
        </p:spPr>
        <p:txBody>
          <a:bodyPr wrap="square">
            <a:spAutoFit/>
          </a:bodyPr>
          <a:lstStyle/>
          <a:p>
            <a:r>
              <a:rPr lang="en-US" sz="1200" b="1" i="1" dirty="0"/>
              <a:t>Asa (911–869  B.C.).</a:t>
            </a:r>
            <a:r>
              <a:rPr lang="en-US" sz="1200" dirty="0"/>
              <a:t> see 1 Kings 15:9–24; 2 Chronicles 14:1–16:14. Son of </a:t>
            </a:r>
            <a:r>
              <a:rPr lang="en-US" sz="1200" dirty="0" err="1"/>
              <a:t>Abijam</a:t>
            </a:r>
            <a:r>
              <a:rPr lang="en-US" sz="1200" dirty="0"/>
              <a:t>. Began religious reform in the nation with the encouragement of </a:t>
            </a:r>
            <a:r>
              <a:rPr lang="en-US" sz="1200" dirty="0" err="1"/>
              <a:t>Ahijah</a:t>
            </a:r>
            <a:r>
              <a:rPr lang="en-US" sz="1200" dirty="0"/>
              <a:t> the prophet. Destroyed the idols of the people of Judah and banned idolatrous worship. Was attacked by </a:t>
            </a:r>
            <a:r>
              <a:rPr lang="en-US" sz="1200" dirty="0" err="1"/>
              <a:t>Baasha</a:t>
            </a:r>
            <a:r>
              <a:rPr lang="en-US" sz="1200" dirty="0"/>
              <a:t> of Israel but defeated him. Withstood the attack of an Ethiopian force. Allied with Syria late in his reign against further attacks from Israel. Because of his sickness, three years before his death he appointed his son Jehoshaphat to reign jointly with him.</a:t>
            </a:r>
          </a:p>
        </p:txBody>
      </p:sp>
      <p:sp>
        <p:nvSpPr>
          <p:cNvPr id="3" name="Rectangle 2"/>
          <p:cNvSpPr/>
          <p:nvPr/>
        </p:nvSpPr>
        <p:spPr>
          <a:xfrm>
            <a:off x="7948943" y="210509"/>
            <a:ext cx="4010685" cy="3970318"/>
          </a:xfrm>
          <a:prstGeom prst="rect">
            <a:avLst/>
          </a:prstGeom>
          <a:ln>
            <a:solidFill>
              <a:schemeClr val="tx1"/>
            </a:solidFill>
          </a:ln>
        </p:spPr>
        <p:txBody>
          <a:bodyPr wrap="square">
            <a:spAutoFit/>
          </a:bodyPr>
          <a:lstStyle/>
          <a:p>
            <a:r>
              <a:rPr lang="en-US" sz="1200" b="1" i="1" dirty="0"/>
              <a:t>Jehoshaphat (870–848  B.C.).</a:t>
            </a:r>
            <a:r>
              <a:rPr lang="en-US" sz="1200" dirty="0"/>
              <a:t> see 1 Kings 22:41–50; 2 Chronicles 17:1–20:37. Son of Asa. Ruled jointly with his father for three years before becoming king. Strengthened military fortifications in the kingdom and promoted further religious reform. Established instructional programs directed by the priesthood. Received tribute from the Philistines and Arabians as a guarantee of peace because of Judah’s great military presence as a nation. Joined in an alliance with King Ahab of Israel against the Syrians. King Ahab was killed in the war, but the Syrians were defeated. The marriage of Jehoshaphat’s son </a:t>
            </a:r>
            <a:r>
              <a:rPr lang="en-US" sz="1200" dirty="0" err="1"/>
              <a:t>Jehoram</a:t>
            </a:r>
            <a:r>
              <a:rPr lang="en-US" sz="1200" dirty="0"/>
              <a:t> to Ahab’s daughter </a:t>
            </a:r>
            <a:r>
              <a:rPr lang="en-US" sz="1200" dirty="0" err="1"/>
              <a:t>Athaliah</a:t>
            </a:r>
            <a:r>
              <a:rPr lang="en-US" sz="1200" dirty="0"/>
              <a:t> promoted idolatrous worship and eventually threatened the continuation of David’s line on the throne of Judah. Established a system of religious and civil courts. Miraculously withstood an attack from the Ammonites and their allies. Continued the alliance with Israel in an attempt to jointly establish ships for trade, but the venture failed.</a:t>
            </a:r>
          </a:p>
          <a:p>
            <a:r>
              <a:rPr lang="en-US" sz="1200" dirty="0"/>
              <a:t>Elijah’s ministry, though primarily in the Northern Kingdom, took place during Jehoshaphat’s reign.</a:t>
            </a:r>
          </a:p>
        </p:txBody>
      </p:sp>
      <p:sp>
        <p:nvSpPr>
          <p:cNvPr id="4" name="Rectangle 3"/>
          <p:cNvSpPr/>
          <p:nvPr/>
        </p:nvSpPr>
        <p:spPr>
          <a:xfrm>
            <a:off x="218949" y="2922565"/>
            <a:ext cx="3078178" cy="3416320"/>
          </a:xfrm>
          <a:prstGeom prst="rect">
            <a:avLst/>
          </a:prstGeom>
          <a:ln>
            <a:solidFill>
              <a:schemeClr val="tx1"/>
            </a:solidFill>
          </a:ln>
        </p:spPr>
        <p:txBody>
          <a:bodyPr wrap="square">
            <a:spAutoFit/>
          </a:bodyPr>
          <a:lstStyle/>
          <a:p>
            <a:r>
              <a:rPr lang="en-US" sz="1200" b="1" i="1" dirty="0" err="1"/>
              <a:t>Joash</a:t>
            </a:r>
            <a:r>
              <a:rPr lang="en-US" sz="1200" b="1" i="1" dirty="0"/>
              <a:t>/Jehoash (835–796  B.C.).</a:t>
            </a:r>
            <a:r>
              <a:rPr lang="en-US" sz="1200" dirty="0"/>
              <a:t> see 2 Kings 12; 2 Chronicles 24. Son of </a:t>
            </a:r>
            <a:r>
              <a:rPr lang="en-US" sz="1200" dirty="0" err="1"/>
              <a:t>Ahaziah</a:t>
            </a:r>
            <a:r>
              <a:rPr lang="en-US" sz="1200" dirty="0"/>
              <a:t>. Supported the priesthood and renewed the worship of Jehovah. Repaired the temple. Turned to idolatrous worship after the death of the leading priest, who had saved his life and his throne. Murdered his cousin Zechariah, who was a prophet raised up by God to call the people to repentance (see 2 Chronicles 22:10–11; 24:20–21). Was severely wounded in an attack on Judah by the Syrians. Gave tribute from the treasures and sacred furnishings of the temple to the Syrians to secure the safety of his people. Was assassinated by his own servants for his wicked deeds, especially those against the priestly family that had preserved his life.</a:t>
            </a:r>
          </a:p>
        </p:txBody>
      </p:sp>
      <p:sp>
        <p:nvSpPr>
          <p:cNvPr id="5" name="Rectangle 4"/>
          <p:cNvSpPr/>
          <p:nvPr/>
        </p:nvSpPr>
        <p:spPr>
          <a:xfrm>
            <a:off x="7669794" y="4437701"/>
            <a:ext cx="4051426" cy="2123658"/>
          </a:xfrm>
          <a:prstGeom prst="rect">
            <a:avLst/>
          </a:prstGeom>
          <a:ln>
            <a:solidFill>
              <a:schemeClr val="tx1"/>
            </a:solidFill>
          </a:ln>
        </p:spPr>
        <p:txBody>
          <a:bodyPr wrap="square">
            <a:spAutoFit/>
          </a:bodyPr>
          <a:lstStyle/>
          <a:p>
            <a:r>
              <a:rPr lang="en-US" sz="1200" b="1" i="1" dirty="0" err="1"/>
              <a:t>Amaziah</a:t>
            </a:r>
            <a:r>
              <a:rPr lang="en-US" sz="1200" b="1" i="1" dirty="0"/>
              <a:t> (796–767  B.C.).</a:t>
            </a:r>
            <a:r>
              <a:rPr lang="en-US" sz="1200" dirty="0"/>
              <a:t> see 2 Kings 14:1–22; 2 Chronicles 25. Son of </a:t>
            </a:r>
            <a:r>
              <a:rPr lang="en-US" sz="1200" dirty="0" err="1"/>
              <a:t>Joash</a:t>
            </a:r>
            <a:r>
              <a:rPr lang="en-US" sz="1200" dirty="0"/>
              <a:t>. Prepared his people and led them victoriously against their long-time enemies, the </a:t>
            </a:r>
            <a:r>
              <a:rPr lang="en-US" sz="1200" dirty="0" err="1"/>
              <a:t>Edomites</a:t>
            </a:r>
            <a:r>
              <a:rPr lang="en-US" sz="1200" dirty="0"/>
              <a:t>, who had been weakened by Assyrian attacks. Reestablished the worship of idols among the people of Judah. Challenged the kingdom of Israel for power and was defeated. As had been prophesied, Jerusalem’s walls were partially destroyed and the temple ransacked. Because of that destruction, an insurrection arose against </a:t>
            </a:r>
            <a:r>
              <a:rPr lang="en-US" sz="1200" dirty="0" err="1"/>
              <a:t>Amaziah</a:t>
            </a:r>
            <a:r>
              <a:rPr lang="en-US" sz="1200" dirty="0"/>
              <a:t>. Fled to Lachish for safety but was discovered and put to death.</a:t>
            </a:r>
          </a:p>
        </p:txBody>
      </p:sp>
      <p:pic>
        <p:nvPicPr>
          <p:cNvPr id="1026" name="Picture 2" descr="Asa of Jud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127" y="210509"/>
            <a:ext cx="20955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saphat r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897" y="210509"/>
            <a:ext cx="2095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067" y="3142602"/>
            <a:ext cx="20955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asi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567" y="4343153"/>
            <a:ext cx="2095500" cy="2124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309" y="6439189"/>
            <a:ext cx="6475758" cy="369332"/>
          </a:xfrm>
          <a:prstGeom prst="rect">
            <a:avLst/>
          </a:prstGeom>
          <a:noFill/>
        </p:spPr>
        <p:txBody>
          <a:bodyPr wrap="square" rtlCol="0">
            <a:spAutoFit/>
          </a:bodyPr>
          <a:lstStyle/>
          <a:p>
            <a:r>
              <a:rPr lang="en-US" dirty="0"/>
              <a:t>Old Testament Institute Manual: The Divided Kingdoms</a:t>
            </a:r>
          </a:p>
        </p:txBody>
      </p:sp>
    </p:spTree>
    <p:extLst>
      <p:ext uri="{BB962C8B-B14F-4D97-AF65-F5344CB8AC3E}">
        <p14:creationId xmlns:p14="http://schemas.microsoft.com/office/powerpoint/2010/main" val="2484768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32071" y="2416520"/>
            <a:ext cx="4264179" cy="4154984"/>
          </a:xfrm>
          <a:prstGeom prst="rect">
            <a:avLst/>
          </a:prstGeom>
          <a:ln>
            <a:solidFill>
              <a:schemeClr val="tx1"/>
            </a:solidFill>
          </a:ln>
        </p:spPr>
        <p:txBody>
          <a:bodyPr wrap="square">
            <a:spAutoFit/>
          </a:bodyPr>
          <a:lstStyle/>
          <a:p>
            <a:pPr fontAlgn="base"/>
            <a:r>
              <a:rPr lang="en-US" sz="1200" b="1" i="1" dirty="0"/>
              <a:t>Josiah (640–609  B.C.).</a:t>
            </a:r>
            <a:r>
              <a:rPr lang="en-US" sz="1200" dirty="0"/>
              <a:t> see 2 Kings 22–23:30; 2 Chronicles 33:25–35:27. Son of Amon. Was upheld by the people as king at the age of eight years. Turned his heart continually to the Lord as he grew. Purged the land of idolatrous practices and sanctuaries. Renovated and restored the temple. Discovered sacred records in the temple during its renovation. Established religious reform and administered by covenant to the people.</a:t>
            </a:r>
          </a:p>
          <a:p>
            <a:pPr fontAlgn="base"/>
            <a:r>
              <a:rPr lang="en-US" sz="1200" dirty="0"/>
              <a:t>Although outward changes came to the kingdom, it was prophesied that Judah would be spared until after Josiah’s day. Assyria fell to Babylonia, and Judah was freed from tribute. The Egyptians, however, were allied with Babylonia and marched through Judah to assist with the conquest. Josiah attempted to stop the Egyptians but was defeated in the process and died of wounds received in the battle at Megiddo. Judah then became a vassal of Egypt.</a:t>
            </a:r>
          </a:p>
          <a:p>
            <a:pPr fontAlgn="base"/>
            <a:r>
              <a:rPr lang="en-US" sz="1200" dirty="0"/>
              <a:t>Zephaniah, and probably Nahum, prophesied during the early years of Josiah’s reign. Lehi was living in the land of Jerusalem about that time. Jeremiah’s ministry began in the thirteenth year of Josiah’s reign (see Jeremiah 1:1–2), and Habakkuk seems to have prophesied shortly after Josiah’s reign ended.</a:t>
            </a:r>
          </a:p>
        </p:txBody>
      </p:sp>
      <p:sp>
        <p:nvSpPr>
          <p:cNvPr id="6" name="Rectangle 5"/>
          <p:cNvSpPr/>
          <p:nvPr/>
        </p:nvSpPr>
        <p:spPr>
          <a:xfrm>
            <a:off x="253498" y="147681"/>
            <a:ext cx="4001632" cy="3046988"/>
          </a:xfrm>
          <a:prstGeom prst="rect">
            <a:avLst/>
          </a:prstGeom>
          <a:ln>
            <a:solidFill>
              <a:schemeClr val="tx1"/>
            </a:solidFill>
          </a:ln>
        </p:spPr>
        <p:txBody>
          <a:bodyPr wrap="square">
            <a:spAutoFit/>
          </a:bodyPr>
          <a:lstStyle/>
          <a:p>
            <a:r>
              <a:rPr lang="en-US" sz="1200" b="1" i="1" dirty="0" err="1"/>
              <a:t>Azariah</a:t>
            </a:r>
            <a:r>
              <a:rPr lang="en-US" sz="1200" b="1" i="1" dirty="0"/>
              <a:t>/</a:t>
            </a:r>
            <a:r>
              <a:rPr lang="en-US" sz="1200" b="1" i="1" dirty="0" err="1"/>
              <a:t>Uzziah</a:t>
            </a:r>
            <a:r>
              <a:rPr lang="en-US" sz="1200" b="1" i="1" dirty="0"/>
              <a:t> (767–740  B.C.).</a:t>
            </a:r>
            <a:r>
              <a:rPr lang="en-US" sz="1200" dirty="0"/>
              <a:t> see 2 Kings 15:1–7; 2 Chronicles 26. Son of </a:t>
            </a:r>
            <a:r>
              <a:rPr lang="en-US" sz="1200" dirty="0" err="1"/>
              <a:t>Amaziah</a:t>
            </a:r>
            <a:r>
              <a:rPr lang="en-US" sz="1200" dirty="0"/>
              <a:t>. Became king at the age of sixteen and reigned for a total of fifty-two years, jointly occupying the throne with his father for over twenty years. Strengthened the nation of Judah. Sought to obey God in his early years but could not purge the land of idolatry. Destroyed the Philistine strongholds and controlled the Philistines and the Arabians. Received tribute from the country of Ammon, which recognized Judah’s strength. Built up the defenses of Jerusalem and established a large military force. Unlawfully entered the sanctuary of the temple to officiate in priestly rites and was afflicted of the Lord with leprosy for his presumptuous act. Lived in isolation until his death. Ruled jointly with his son </a:t>
            </a:r>
            <a:r>
              <a:rPr lang="en-US" sz="1200" dirty="0" err="1"/>
              <a:t>Jotham</a:t>
            </a:r>
            <a:r>
              <a:rPr lang="en-US" sz="1200" dirty="0"/>
              <a:t> for the last ten years of his life.</a:t>
            </a:r>
          </a:p>
        </p:txBody>
      </p:sp>
      <p:sp>
        <p:nvSpPr>
          <p:cNvPr id="7" name="Rectangle 6"/>
          <p:cNvSpPr/>
          <p:nvPr/>
        </p:nvSpPr>
        <p:spPr>
          <a:xfrm>
            <a:off x="8799970" y="332347"/>
            <a:ext cx="3223029" cy="1938992"/>
          </a:xfrm>
          <a:prstGeom prst="rect">
            <a:avLst/>
          </a:prstGeom>
          <a:ln>
            <a:solidFill>
              <a:schemeClr val="tx1"/>
            </a:solidFill>
          </a:ln>
        </p:spPr>
        <p:txBody>
          <a:bodyPr wrap="square">
            <a:spAutoFit/>
          </a:bodyPr>
          <a:lstStyle/>
          <a:p>
            <a:r>
              <a:rPr lang="en-US" sz="1200" b="1" i="1" dirty="0" err="1"/>
              <a:t>Jotham</a:t>
            </a:r>
            <a:r>
              <a:rPr lang="en-US" sz="1200" b="1" i="1" dirty="0"/>
              <a:t> (740–732  B.C.).</a:t>
            </a:r>
            <a:r>
              <a:rPr lang="en-US" sz="1200" dirty="0"/>
              <a:t> see 2 Kings 15:32–38; 2 Chronicles 27. Son of </a:t>
            </a:r>
            <a:r>
              <a:rPr lang="en-US" sz="1200" dirty="0" err="1"/>
              <a:t>Azariah</a:t>
            </a:r>
            <a:r>
              <a:rPr lang="en-US" sz="1200" dirty="0"/>
              <a:t>. Continued to strengthen the fortifications of Jerusalem and the cities of Judah. Constructed an addition to the temple complex. Put down a rebellion of the Ammonites when they attempted to free themselves from being a tribute state. Ruled in righteousness all his days, but idolatry continued among the people.</a:t>
            </a:r>
          </a:p>
        </p:txBody>
      </p:sp>
      <p:pic>
        <p:nvPicPr>
          <p:cNvPr id="2050" name="Picture 2" descr="https://upload.wikimedia.org/wikipedia/commons/thumb/d/dc/Ozias-Uzziah.jpg/200px-Ozias-Uzzi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757" y="337763"/>
            <a:ext cx="19050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c/cb/Joatham_rex.jpg/200px-Joatham_r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863" y="147681"/>
            <a:ext cx="19050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zechias-Hezeki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1221" y="4233912"/>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ol.jw.org/en/wol/mp/r1/lp-e/jr/2010/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6721" y="2531343"/>
            <a:ext cx="1281441" cy="180683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44857" y="3624165"/>
            <a:ext cx="3956364" cy="2862322"/>
          </a:xfrm>
          <a:prstGeom prst="rect">
            <a:avLst/>
          </a:prstGeom>
          <a:ln>
            <a:solidFill>
              <a:schemeClr val="tx1"/>
            </a:solidFill>
          </a:ln>
        </p:spPr>
        <p:txBody>
          <a:bodyPr wrap="square">
            <a:spAutoFit/>
          </a:bodyPr>
          <a:lstStyle/>
          <a:p>
            <a:r>
              <a:rPr lang="en-US" sz="1200" b="1" i="1" dirty="0"/>
              <a:t>Hezekiah (715–686  B.C.).</a:t>
            </a:r>
            <a:r>
              <a:rPr lang="en-US" sz="1200" dirty="0"/>
              <a:t> see 2 Kings 18:1–20:21; 2 Chronicles 29:1–32:33. Instituted religious reforms and restored the temple to the worship of Jehovah. Destroyed the brazen serpent Moses had made because the people misused it as an object to be worshiped. Besieged in the fourteenth year of his reign by the Assyrian emperor Sennacherib, the successor of Sargon II. Repaired Jerusalem’s defenses and constructed a water tunnel for the security of the city. Sought help from the Lord on this occasion, and Judah was miraculously delivered from the invading Assyrians as Isaiah had predicted. Became very sick, but his pleading with the Lord brought him a blessing through Isaiah that lengthened his days of kingship. Ruled in goodness until his death.</a:t>
            </a:r>
          </a:p>
        </p:txBody>
      </p:sp>
      <p:sp>
        <p:nvSpPr>
          <p:cNvPr id="10" name="TextBox 9"/>
          <p:cNvSpPr txBox="1"/>
          <p:nvPr/>
        </p:nvSpPr>
        <p:spPr>
          <a:xfrm>
            <a:off x="1068309" y="6439189"/>
            <a:ext cx="6475758" cy="369332"/>
          </a:xfrm>
          <a:prstGeom prst="rect">
            <a:avLst/>
          </a:prstGeom>
          <a:noFill/>
        </p:spPr>
        <p:txBody>
          <a:bodyPr wrap="square" rtlCol="0">
            <a:spAutoFit/>
          </a:bodyPr>
          <a:lstStyle/>
          <a:p>
            <a:r>
              <a:rPr lang="en-US" dirty="0"/>
              <a:t>Old Testament Institute Manual: The Divided Kingdoms</a:t>
            </a:r>
          </a:p>
        </p:txBody>
      </p:sp>
    </p:spTree>
    <p:extLst>
      <p:ext uri="{BB962C8B-B14F-4D97-AF65-F5344CB8AC3E}">
        <p14:creationId xmlns:p14="http://schemas.microsoft.com/office/powerpoint/2010/main" val="1775220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637"/>
            <a:ext cx="6096000" cy="2677656"/>
          </a:xfrm>
          <a:prstGeom prst="rect">
            <a:avLst/>
          </a:prstGeom>
          <a:ln>
            <a:solidFill>
              <a:schemeClr val="tx1"/>
            </a:solidFill>
          </a:ln>
        </p:spPr>
        <p:txBody>
          <a:bodyPr>
            <a:spAutoFit/>
          </a:bodyPr>
          <a:lstStyle/>
          <a:p>
            <a:pPr fontAlgn="base"/>
            <a:r>
              <a:rPr lang="en-US" sz="1200" b="1" i="1" dirty="0">
                <a:latin typeface="Calibri" panose="020F0502020204030204" pitchFamily="34" charset="0"/>
              </a:rPr>
              <a:t>Ahaz (732–715  B.C.).</a:t>
            </a:r>
            <a:r>
              <a:rPr lang="en-US" sz="1200" dirty="0">
                <a:latin typeface="Calibri" panose="020F0502020204030204" pitchFamily="34" charset="0"/>
              </a:rPr>
              <a:t> see 2 Kings 16; 2 Chronicles 28. Son of </a:t>
            </a:r>
            <a:r>
              <a:rPr lang="en-US" sz="1200" dirty="0" err="1">
                <a:latin typeface="Calibri" panose="020F0502020204030204" pitchFamily="34" charset="0"/>
              </a:rPr>
              <a:t>Jotham</a:t>
            </a:r>
            <a:r>
              <a:rPr lang="en-US" sz="1200" dirty="0">
                <a:latin typeface="Calibri" panose="020F0502020204030204" pitchFamily="34" charset="0"/>
              </a:rPr>
              <a:t>. Ruled jointly with his father for four years. Encouraged Judah to engage in idolatrous worship after the death of his father. Even offered human sacrifice by burning his own children. Warned by the prophet Isaiah of the consequences of doing this evil deed, but refused to follow Isaiah’s counsel. Defeated by the alliance of Israel under King </a:t>
            </a:r>
            <a:r>
              <a:rPr lang="en-US" sz="1200" dirty="0" err="1">
                <a:latin typeface="Calibri" panose="020F0502020204030204" pitchFamily="34" charset="0"/>
              </a:rPr>
              <a:t>Pekah</a:t>
            </a:r>
            <a:r>
              <a:rPr lang="en-US" sz="1200" dirty="0">
                <a:latin typeface="Calibri" panose="020F0502020204030204" pitchFamily="34" charset="0"/>
              </a:rPr>
              <a:t> and Syria. </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Thousands of his people were taken captive into the Northern Kingdom, though they were later released at the request of the prophet </a:t>
            </a:r>
            <a:r>
              <a:rPr lang="en-US" sz="1200" dirty="0" err="1">
                <a:latin typeface="Calibri" panose="020F0502020204030204" pitchFamily="34" charset="0"/>
              </a:rPr>
              <a:t>Oded</a:t>
            </a:r>
            <a:r>
              <a:rPr lang="en-US" sz="1200" dirty="0">
                <a:latin typeface="Calibri" panose="020F0502020204030204" pitchFamily="34" charset="0"/>
              </a:rPr>
              <a:t>. Attacked by the </a:t>
            </a:r>
            <a:r>
              <a:rPr lang="en-US" sz="1200" dirty="0" err="1">
                <a:latin typeface="Calibri" panose="020F0502020204030204" pitchFamily="34" charset="0"/>
              </a:rPr>
              <a:t>Edomites</a:t>
            </a:r>
            <a:r>
              <a:rPr lang="en-US" sz="1200" dirty="0">
                <a:latin typeface="Calibri" panose="020F0502020204030204" pitchFamily="34" charset="0"/>
              </a:rPr>
              <a:t> and Philistines, who gained control of some villages. Finally sought aid from Assyria. Became an Assyrian vassal, paying high tribute. Sacrificed to the Assyrian gods, desecrated the temple in Jerusalem, and gave of its sacred treasures to the Assyrians. Established places of idol worship throughout Judah. Was refused a royal burial by the people at the time of his death.</a:t>
            </a:r>
          </a:p>
          <a:p>
            <a:pPr fontAlgn="base"/>
            <a:r>
              <a:rPr lang="en-US" sz="1200" dirty="0">
                <a:latin typeface="Calibri" panose="020F0502020204030204" pitchFamily="34" charset="0"/>
              </a:rPr>
              <a:t>The prophet Micah’s ministry continued through Ahaz’s reign and into the reign of Hezekiah. Old Testament Institute Manual (The Divided Kingdoms)</a:t>
            </a:r>
            <a:endParaRPr lang="en-US" sz="1200" b="0" i="0" dirty="0">
              <a:effectLst/>
              <a:latin typeface="Calibri" panose="020F0502020204030204" pitchFamily="34" charset="0"/>
            </a:endParaRPr>
          </a:p>
        </p:txBody>
      </p:sp>
      <p:sp>
        <p:nvSpPr>
          <p:cNvPr id="3" name="Rectangle 2"/>
          <p:cNvSpPr/>
          <p:nvPr/>
        </p:nvSpPr>
        <p:spPr>
          <a:xfrm>
            <a:off x="0" y="2747293"/>
            <a:ext cx="6096000" cy="2492990"/>
          </a:xfrm>
          <a:prstGeom prst="rect">
            <a:avLst/>
          </a:prstGeom>
          <a:ln>
            <a:solidFill>
              <a:schemeClr val="tx1"/>
            </a:solidFill>
          </a:ln>
        </p:spPr>
        <p:txBody>
          <a:bodyPr>
            <a:spAutoFit/>
          </a:bodyPr>
          <a:lstStyle/>
          <a:p>
            <a:r>
              <a:rPr lang="en-US" sz="1200" b="1" dirty="0">
                <a:latin typeface="Calibri" panose="020F0502020204030204" pitchFamily="34" charset="0"/>
              </a:rPr>
              <a:t>Hosea, the Prophet:</a:t>
            </a:r>
          </a:p>
          <a:p>
            <a:r>
              <a:rPr lang="en-US" sz="1200" dirty="0">
                <a:latin typeface="Calibri" panose="020F0502020204030204" pitchFamily="34" charset="0"/>
              </a:rPr>
              <a:t>Son of </a:t>
            </a:r>
            <a:r>
              <a:rPr lang="en-US" sz="1200" dirty="0" err="1">
                <a:latin typeface="Calibri" panose="020F0502020204030204" pitchFamily="34" charset="0"/>
              </a:rPr>
              <a:t>Beeri</a:t>
            </a:r>
            <a:r>
              <a:rPr lang="en-US" sz="1200" dirty="0">
                <a:latin typeface="Calibri" panose="020F0502020204030204" pitchFamily="34" charset="0"/>
              </a:rPr>
              <a:t>, and the only prophet of the northern kingdom who has left written prophecies. He began to prophesy during the latter part of the reign of Jeroboam Ⅱ. He probably died before the accession of </a:t>
            </a:r>
            <a:r>
              <a:rPr lang="en-US" sz="1200" dirty="0" err="1">
                <a:latin typeface="Calibri" panose="020F0502020204030204" pitchFamily="34" charset="0"/>
              </a:rPr>
              <a:t>Pekah</a:t>
            </a:r>
            <a:r>
              <a:rPr lang="en-US" sz="1200" dirty="0">
                <a:latin typeface="Calibri" panose="020F0502020204030204" pitchFamily="34" charset="0"/>
              </a:rPr>
              <a:t>, 736 </a:t>
            </a:r>
            <a:r>
              <a:rPr lang="en-US" sz="1200" cap="all" dirty="0">
                <a:latin typeface="Calibri" panose="020F0502020204030204" pitchFamily="34" charset="0"/>
              </a:rPr>
              <a:t>B.C.</a:t>
            </a:r>
            <a:r>
              <a:rPr lang="en-US" sz="1200" dirty="0">
                <a:latin typeface="Calibri" panose="020F0502020204030204" pitchFamily="34" charset="0"/>
              </a:rPr>
              <a:t>, for he makes no allusion to the </a:t>
            </a:r>
            <a:r>
              <a:rPr lang="en-US" sz="1200" dirty="0" err="1">
                <a:latin typeface="Calibri" panose="020F0502020204030204" pitchFamily="34" charset="0"/>
              </a:rPr>
              <a:t>Syro-Ephraimitic</a:t>
            </a:r>
            <a:r>
              <a:rPr lang="en-US" sz="1200" dirty="0">
                <a:latin typeface="Calibri" panose="020F0502020204030204" pitchFamily="34" charset="0"/>
              </a:rPr>
              <a:t> war nor to the deportation of the northern tribes by </a:t>
            </a:r>
            <a:r>
              <a:rPr lang="en-US" sz="1200" dirty="0" err="1">
                <a:latin typeface="Calibri" panose="020F0502020204030204" pitchFamily="34" charset="0"/>
              </a:rPr>
              <a:t>Tiglath-pileser</a:t>
            </a:r>
            <a:r>
              <a:rPr lang="en-US" sz="1200" dirty="0">
                <a:latin typeface="Calibri" panose="020F0502020204030204" pitchFamily="34" charset="0"/>
              </a:rPr>
              <a:t> two years later. He lived during a time of national decline and ruin, the result of the sin of Israel. Hosea’s fundamental idea is the love of God for His people. In love God redeemed them from Egypt (Hosea 11:1); their history has been but an illustration of His love (11–13); all His chastisements are inflicted in love (2:14; 3); and their restoration shall be due to His love (2:19; 14:4). In contrast with this moral Being, who is Love, Hosea sets Israel, characterized always by want of affection, by treachery and infidelity. Yet he is able to look forward to a final redemption (2:19; 11:12–14:9). The profound thought and pathos of this prophet of the north deeply influenced succeeding writers (see Isa. 40–66; Jer. 2–3; Ezek. 16; 33). Bible Dictionary</a:t>
            </a:r>
            <a:endParaRPr lang="en-US" sz="1200" dirty="0"/>
          </a:p>
        </p:txBody>
      </p:sp>
      <p:pic>
        <p:nvPicPr>
          <p:cNvPr id="4" name="Picture 2" descr="https://www.lds.org/scriptures/bc/images/03990_000_bible-ma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5944" y="69637"/>
            <a:ext cx="4381500" cy="32956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3301291"/>
            <a:ext cx="6096000" cy="2492990"/>
          </a:xfrm>
          <a:prstGeom prst="rect">
            <a:avLst/>
          </a:prstGeom>
          <a:ln>
            <a:solidFill>
              <a:schemeClr val="tx1"/>
            </a:solidFill>
          </a:ln>
        </p:spPr>
        <p:txBody>
          <a:bodyPr>
            <a:spAutoFit/>
          </a:bodyPr>
          <a:lstStyle/>
          <a:p>
            <a:pPr fontAlgn="base"/>
            <a:r>
              <a:rPr lang="en-US" sz="1200" b="1" dirty="0">
                <a:latin typeface="Calibri" panose="020F0502020204030204" pitchFamily="34" charset="0"/>
              </a:rPr>
              <a:t>Ahaz and his son; Walk in fire: </a:t>
            </a:r>
          </a:p>
          <a:p>
            <a:pPr fontAlgn="base"/>
            <a:r>
              <a:rPr lang="en-US" sz="1200" b="1" dirty="0">
                <a:latin typeface="Calibri" panose="020F0502020204030204" pitchFamily="34" charset="0"/>
              </a:rPr>
              <a:t>2 Kings 16:3 </a:t>
            </a:r>
            <a:r>
              <a:rPr lang="en-US" sz="1200" dirty="0">
                <a:latin typeface="Calibri" panose="020F0502020204030204" pitchFamily="34" charset="0"/>
              </a:rPr>
              <a:t>“This verse leaves some doubt about what Ahaz did. Did he kill his son or merely initiate him into the worship of a false god? Second Chronicles 28:3 supports the idea of an actual human sacrifice, and the commentators generally agree that Ahaz did murder some of his children in this fashion.</a:t>
            </a:r>
          </a:p>
          <a:p>
            <a:pPr fontAlgn="base"/>
            <a:r>
              <a:rPr lang="en-US" sz="1200" dirty="0">
                <a:latin typeface="Calibri" panose="020F0502020204030204" pitchFamily="34" charset="0"/>
              </a:rPr>
              <a:t>“‘So far as the fact is concerned, we have here the first instance of an actual Moloch-sacrifice among the Israelites, </a:t>
            </a:r>
            <a:r>
              <a:rPr lang="en-US" sz="1200" i="1" dirty="0">
                <a:latin typeface="Calibri" panose="020F0502020204030204" pitchFamily="34" charset="0"/>
              </a:rPr>
              <a:t>i.e.</a:t>
            </a:r>
            <a:r>
              <a:rPr lang="en-US" sz="1200" dirty="0">
                <a:latin typeface="Calibri" panose="020F0502020204030204" pitchFamily="34" charset="0"/>
              </a:rPr>
              <a:t> of one performed by slaying and burning. …</a:t>
            </a:r>
          </a:p>
          <a:p>
            <a:pPr fontAlgn="base"/>
            <a:r>
              <a:rPr lang="en-US" sz="1200" dirty="0">
                <a:latin typeface="Calibri" panose="020F0502020204030204" pitchFamily="34" charset="0"/>
              </a:rPr>
              <a:t>“‘The offering of his son for Moloch took place, in all probability, during the severe oppression of Ahaz by the Syrians, and was intended to appease the wrath of the gods, as was done by the king of the Moabites in similar circumstances [2 Kings 3:27].’ [C. F. </a:t>
            </a:r>
            <a:r>
              <a:rPr lang="en-US" sz="1200" dirty="0" err="1">
                <a:latin typeface="Calibri" panose="020F0502020204030204" pitchFamily="34" charset="0"/>
              </a:rPr>
              <a:t>Keil</a:t>
            </a:r>
            <a:r>
              <a:rPr lang="en-US" sz="1200" dirty="0">
                <a:latin typeface="Calibri" panose="020F0502020204030204" pitchFamily="34" charset="0"/>
              </a:rPr>
              <a:t> and F. </a:t>
            </a:r>
            <a:r>
              <a:rPr lang="en-US" sz="1200" dirty="0" err="1">
                <a:latin typeface="Calibri" panose="020F0502020204030204" pitchFamily="34" charset="0"/>
              </a:rPr>
              <a:t>Delitzsch</a:t>
            </a:r>
            <a:r>
              <a:rPr lang="en-US" sz="1200" dirty="0">
                <a:latin typeface="Calibri" panose="020F0502020204030204" pitchFamily="34" charset="0"/>
              </a:rPr>
              <a:t>, </a:t>
            </a:r>
            <a:r>
              <a:rPr lang="en-US" sz="1200" i="1" dirty="0">
                <a:latin typeface="Calibri" panose="020F0502020204030204" pitchFamily="34" charset="0"/>
              </a:rPr>
              <a:t>Commentary on the Old Testament,</a:t>
            </a:r>
            <a:r>
              <a:rPr lang="en-US" sz="1200" dirty="0">
                <a:latin typeface="Calibri" panose="020F0502020204030204" pitchFamily="34" charset="0"/>
              </a:rPr>
              <a:t>10 vols. (</a:t>
            </a:r>
            <a:r>
              <a:rPr lang="en-US" sz="1200" dirty="0" err="1">
                <a:latin typeface="Calibri" panose="020F0502020204030204" pitchFamily="34" charset="0"/>
              </a:rPr>
              <a:t>n.d.</a:t>
            </a:r>
            <a:r>
              <a:rPr lang="en-US" sz="1200" dirty="0">
                <a:latin typeface="Calibri" panose="020F0502020204030204" pitchFamily="34" charset="0"/>
              </a:rPr>
              <a:t>; </a:t>
            </a:r>
            <a:r>
              <a:rPr lang="en-US" sz="1200" dirty="0" err="1">
                <a:latin typeface="Calibri" panose="020F0502020204030204" pitchFamily="34" charset="0"/>
              </a:rPr>
              <a:t>repr</a:t>
            </a:r>
            <a:r>
              <a:rPr lang="en-US" sz="1200" dirty="0">
                <a:latin typeface="Calibri" panose="020F0502020204030204" pitchFamily="34" charset="0"/>
              </a:rPr>
              <a:t>., 1975), 3:1:399–400]” (</a:t>
            </a:r>
            <a:r>
              <a:rPr lang="en-US" sz="1200" i="1" dirty="0">
                <a:latin typeface="Calibri" panose="020F0502020204030204" pitchFamily="34" charset="0"/>
              </a:rPr>
              <a:t>Old Testament Student Manual: 1 Kings–Malachi,</a:t>
            </a:r>
            <a:r>
              <a:rPr lang="en-US" sz="1200" dirty="0">
                <a:latin typeface="Calibri" panose="020F0502020204030204" pitchFamily="34" charset="0"/>
              </a:rPr>
              <a:t> 3rd ed. [Church Educational System manual, 2003], 126).</a:t>
            </a:r>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1674668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236144"/>
          <a:ext cx="12191999" cy="682435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110557">
                  <a:extLst>
                    <a:ext uri="{9D8B030D-6E8A-4147-A177-3AD203B41FA5}">
                      <a16:colId xmlns:a16="http://schemas.microsoft.com/office/drawing/2014/main" val="20001"/>
                    </a:ext>
                  </a:extLst>
                </a:gridCol>
                <a:gridCol w="968721">
                  <a:extLst>
                    <a:ext uri="{9D8B030D-6E8A-4147-A177-3AD203B41FA5}">
                      <a16:colId xmlns:a16="http://schemas.microsoft.com/office/drawing/2014/main" val="20002"/>
                    </a:ext>
                  </a:extLst>
                </a:gridCol>
                <a:gridCol w="2100404">
                  <a:extLst>
                    <a:ext uri="{9D8B030D-6E8A-4147-A177-3AD203B41FA5}">
                      <a16:colId xmlns:a16="http://schemas.microsoft.com/office/drawing/2014/main" val="20003"/>
                    </a:ext>
                  </a:extLst>
                </a:gridCol>
                <a:gridCol w="1520982">
                  <a:extLst>
                    <a:ext uri="{9D8B030D-6E8A-4147-A177-3AD203B41FA5}">
                      <a16:colId xmlns:a16="http://schemas.microsoft.com/office/drawing/2014/main" val="20004"/>
                    </a:ext>
                  </a:extLst>
                </a:gridCol>
                <a:gridCol w="1204111">
                  <a:extLst>
                    <a:ext uri="{9D8B030D-6E8A-4147-A177-3AD203B41FA5}">
                      <a16:colId xmlns:a16="http://schemas.microsoft.com/office/drawing/2014/main" val="20005"/>
                    </a:ext>
                  </a:extLst>
                </a:gridCol>
                <a:gridCol w="1001164">
                  <a:extLst>
                    <a:ext uri="{9D8B030D-6E8A-4147-A177-3AD203B41FA5}">
                      <a16:colId xmlns:a16="http://schemas.microsoft.com/office/drawing/2014/main" val="20006"/>
                    </a:ext>
                  </a:extLst>
                </a:gridCol>
                <a:gridCol w="2762060">
                  <a:extLst>
                    <a:ext uri="{9D8B030D-6E8A-4147-A177-3AD203B41FA5}">
                      <a16:colId xmlns:a16="http://schemas.microsoft.com/office/drawing/2014/main" val="20007"/>
                    </a:ext>
                  </a:extLst>
                </a:gridCol>
              </a:tblGrid>
              <a:tr h="157078">
                <a:tc>
                  <a:txBody>
                    <a:bodyPr/>
                    <a:lstStyle/>
                    <a:p>
                      <a:pPr algn="ctr"/>
                      <a:r>
                        <a:rPr lang="en-US" sz="1300" dirty="0"/>
                        <a:t>Kings</a:t>
                      </a:r>
                    </a:p>
                  </a:txBody>
                  <a:tcPr/>
                </a:tc>
                <a:tc>
                  <a:txBody>
                    <a:bodyPr/>
                    <a:lstStyle/>
                    <a:p>
                      <a:pPr algn="ctr"/>
                      <a:r>
                        <a:rPr lang="en-US" sz="1300" dirty="0"/>
                        <a:t>Year</a:t>
                      </a:r>
                    </a:p>
                  </a:txBody>
                  <a:tcPr/>
                </a:tc>
                <a:tc>
                  <a:txBody>
                    <a:bodyPr/>
                    <a:lstStyle/>
                    <a:p>
                      <a:pPr algn="ctr"/>
                      <a:r>
                        <a:rPr lang="en-US" sz="1000" dirty="0"/>
                        <a:t>Years Reigned</a:t>
                      </a:r>
                    </a:p>
                  </a:txBody>
                  <a:tcPr/>
                </a:tc>
                <a:tc>
                  <a:txBody>
                    <a:bodyPr/>
                    <a:lstStyle/>
                    <a:p>
                      <a:pPr algn="ctr"/>
                      <a:r>
                        <a:rPr lang="en-US" sz="1300" dirty="0"/>
                        <a:t>Prophets</a:t>
                      </a:r>
                    </a:p>
                  </a:txBody>
                  <a:tcPr/>
                </a:tc>
                <a:tc>
                  <a:txBody>
                    <a:bodyPr/>
                    <a:lstStyle/>
                    <a:p>
                      <a:pPr algn="ctr"/>
                      <a:r>
                        <a:rPr lang="en-US" sz="1300" dirty="0"/>
                        <a:t>Kings</a:t>
                      </a:r>
                    </a:p>
                  </a:txBody>
                  <a:tcPr/>
                </a:tc>
                <a:tc>
                  <a:txBody>
                    <a:bodyPr/>
                    <a:lstStyle/>
                    <a:p>
                      <a:pPr algn="ctr"/>
                      <a:r>
                        <a:rPr lang="en-US" sz="1300" dirty="0"/>
                        <a:t>Year</a:t>
                      </a:r>
                    </a:p>
                  </a:txBody>
                  <a:tcPr/>
                </a:tc>
                <a:tc>
                  <a:txBody>
                    <a:bodyPr/>
                    <a:lstStyle/>
                    <a:p>
                      <a:pPr algn="ctr"/>
                      <a:r>
                        <a:rPr lang="en-US" sz="1000" dirty="0"/>
                        <a:t>Years Reigned</a:t>
                      </a:r>
                    </a:p>
                  </a:txBody>
                  <a:tcPr/>
                </a:tc>
                <a:tc>
                  <a:txBody>
                    <a:bodyPr/>
                    <a:lstStyle/>
                    <a:p>
                      <a:pPr algn="ctr"/>
                      <a:r>
                        <a:rPr lang="en-US" sz="1300" dirty="0"/>
                        <a:t>Prophets</a:t>
                      </a:r>
                    </a:p>
                  </a:txBody>
                  <a:tcPr/>
                </a:tc>
                <a:extLst>
                  <a:ext uri="{0D108BD9-81ED-4DB2-BD59-A6C34878D82A}">
                    <a16:rowId xmlns:a16="http://schemas.microsoft.com/office/drawing/2014/main" val="10000"/>
                  </a:ext>
                </a:extLst>
              </a:tr>
              <a:tr h="231252">
                <a:tc>
                  <a:txBody>
                    <a:bodyPr/>
                    <a:lstStyle/>
                    <a:p>
                      <a:r>
                        <a:rPr lang="en-US" sz="1300" dirty="0"/>
                        <a:t>Jeroboam</a:t>
                      </a:r>
                    </a:p>
                  </a:txBody>
                  <a:tcPr/>
                </a:tc>
                <a:tc>
                  <a:txBody>
                    <a:bodyPr/>
                    <a:lstStyle/>
                    <a:p>
                      <a:r>
                        <a:rPr lang="en-US" sz="1300" dirty="0"/>
                        <a:t>930-909 BC</a:t>
                      </a:r>
                    </a:p>
                  </a:txBody>
                  <a:tcPr/>
                </a:tc>
                <a:tc>
                  <a:txBody>
                    <a:bodyPr/>
                    <a:lstStyle/>
                    <a:p>
                      <a:r>
                        <a:rPr lang="en-US" sz="1300" dirty="0"/>
                        <a:t>22</a:t>
                      </a:r>
                    </a:p>
                  </a:txBody>
                  <a:tcPr/>
                </a:tc>
                <a:tc>
                  <a:txBody>
                    <a:bodyPr/>
                    <a:lstStyle/>
                    <a:p>
                      <a:r>
                        <a:rPr lang="en-US" sz="1300" dirty="0" err="1"/>
                        <a:t>Ahijah</a:t>
                      </a:r>
                      <a:r>
                        <a:rPr lang="en-US" sz="1300" dirty="0"/>
                        <a:t>, man of God </a:t>
                      </a:r>
                      <a:r>
                        <a:rPr lang="en-US" sz="1300" dirty="0" err="1"/>
                        <a:t>Iddo</a:t>
                      </a:r>
                      <a:endParaRPr lang="en-US" sz="1300" dirty="0"/>
                    </a:p>
                  </a:txBody>
                  <a:tcPr/>
                </a:tc>
                <a:tc>
                  <a:txBody>
                    <a:bodyPr/>
                    <a:lstStyle/>
                    <a:p>
                      <a:r>
                        <a:rPr lang="en-US" sz="1300" dirty="0" err="1"/>
                        <a:t>Rehoboam</a:t>
                      </a:r>
                      <a:endParaRPr lang="en-US" sz="1300" dirty="0"/>
                    </a:p>
                  </a:txBody>
                  <a:tcPr/>
                </a:tc>
                <a:tc>
                  <a:txBody>
                    <a:bodyPr/>
                    <a:lstStyle/>
                    <a:p>
                      <a:r>
                        <a:rPr lang="en-US" sz="1300" dirty="0"/>
                        <a:t>930-913 BC</a:t>
                      </a:r>
                    </a:p>
                  </a:txBody>
                  <a:tcPr/>
                </a:tc>
                <a:tc>
                  <a:txBody>
                    <a:bodyPr/>
                    <a:lstStyle/>
                    <a:p>
                      <a:r>
                        <a:rPr lang="en-US" sz="1300" dirty="0"/>
                        <a:t>17</a:t>
                      </a:r>
                    </a:p>
                  </a:txBody>
                  <a:tcPr/>
                </a:tc>
                <a:tc>
                  <a:txBody>
                    <a:bodyPr/>
                    <a:lstStyle/>
                    <a:p>
                      <a:r>
                        <a:rPr lang="en-US" sz="1300" dirty="0"/>
                        <a:t>Shemaiah, </a:t>
                      </a:r>
                      <a:r>
                        <a:rPr lang="en-US" sz="1300" dirty="0" err="1"/>
                        <a:t>Iddo</a:t>
                      </a:r>
                      <a:endParaRPr lang="en-US" sz="1300" dirty="0"/>
                    </a:p>
                  </a:txBody>
                  <a:tcPr/>
                </a:tc>
                <a:extLst>
                  <a:ext uri="{0D108BD9-81ED-4DB2-BD59-A6C34878D82A}">
                    <a16:rowId xmlns:a16="http://schemas.microsoft.com/office/drawing/2014/main" val="10001"/>
                  </a:ext>
                </a:extLst>
              </a:tr>
              <a:tr h="231252">
                <a:tc>
                  <a:txBody>
                    <a:bodyPr/>
                    <a:lstStyle/>
                    <a:p>
                      <a:r>
                        <a:rPr lang="en-US" sz="1300" dirty="0" err="1"/>
                        <a:t>Nadab</a:t>
                      </a:r>
                      <a:endParaRPr lang="en-US" sz="1300" dirty="0"/>
                    </a:p>
                  </a:txBody>
                  <a:tcPr/>
                </a:tc>
                <a:tc>
                  <a:txBody>
                    <a:bodyPr/>
                    <a:lstStyle/>
                    <a:p>
                      <a:r>
                        <a:rPr lang="en-US" sz="1300" dirty="0"/>
                        <a:t>909-908 BC</a:t>
                      </a:r>
                    </a:p>
                  </a:txBody>
                  <a:tcPr/>
                </a:tc>
                <a:tc>
                  <a:txBody>
                    <a:bodyPr/>
                    <a:lstStyle/>
                    <a:p>
                      <a:r>
                        <a:rPr lang="en-US" sz="1300" dirty="0"/>
                        <a:t>2</a:t>
                      </a:r>
                    </a:p>
                  </a:txBody>
                  <a:tcPr/>
                </a:tc>
                <a:tc>
                  <a:txBody>
                    <a:bodyPr/>
                    <a:lstStyle/>
                    <a:p>
                      <a:endParaRPr lang="en-US" sz="1300" dirty="0"/>
                    </a:p>
                  </a:txBody>
                  <a:tcPr/>
                </a:tc>
                <a:tc>
                  <a:txBody>
                    <a:bodyPr/>
                    <a:lstStyle/>
                    <a:p>
                      <a:r>
                        <a:rPr lang="en-US" sz="1300" dirty="0" err="1"/>
                        <a:t>Abijam</a:t>
                      </a:r>
                      <a:r>
                        <a:rPr lang="en-US" sz="1300" dirty="0"/>
                        <a:t>/</a:t>
                      </a:r>
                      <a:r>
                        <a:rPr lang="en-US" sz="1300" dirty="0" err="1"/>
                        <a:t>Abijah</a:t>
                      </a:r>
                      <a:endParaRPr lang="en-US" sz="1300" dirty="0"/>
                    </a:p>
                  </a:txBody>
                  <a:tcPr/>
                </a:tc>
                <a:tc>
                  <a:txBody>
                    <a:bodyPr/>
                    <a:lstStyle/>
                    <a:p>
                      <a:r>
                        <a:rPr lang="en-US" sz="1300" dirty="0"/>
                        <a:t>913-910 BC</a:t>
                      </a:r>
                    </a:p>
                  </a:txBody>
                  <a:tcPr/>
                </a:tc>
                <a:tc>
                  <a:txBody>
                    <a:bodyPr/>
                    <a:lstStyle/>
                    <a:p>
                      <a:r>
                        <a:rPr lang="en-US" sz="1300" dirty="0"/>
                        <a:t>3</a:t>
                      </a:r>
                    </a:p>
                  </a:txBody>
                  <a:tcPr/>
                </a:tc>
                <a:tc>
                  <a:txBody>
                    <a:bodyPr/>
                    <a:lstStyle/>
                    <a:p>
                      <a:r>
                        <a:rPr lang="en-US" sz="1300" dirty="0" err="1"/>
                        <a:t>Iddo</a:t>
                      </a:r>
                      <a:endParaRPr lang="en-US" sz="1300" dirty="0"/>
                    </a:p>
                  </a:txBody>
                  <a:tcPr/>
                </a:tc>
                <a:extLst>
                  <a:ext uri="{0D108BD9-81ED-4DB2-BD59-A6C34878D82A}">
                    <a16:rowId xmlns:a16="http://schemas.microsoft.com/office/drawing/2014/main" val="10002"/>
                  </a:ext>
                </a:extLst>
              </a:tr>
              <a:tr h="231252">
                <a:tc>
                  <a:txBody>
                    <a:bodyPr/>
                    <a:lstStyle/>
                    <a:p>
                      <a:r>
                        <a:rPr lang="en-US" sz="1300" dirty="0" err="1"/>
                        <a:t>Baasha</a:t>
                      </a:r>
                      <a:endParaRPr lang="en-US" sz="1300" dirty="0"/>
                    </a:p>
                  </a:txBody>
                  <a:tcPr/>
                </a:tc>
                <a:tc>
                  <a:txBody>
                    <a:bodyPr/>
                    <a:lstStyle/>
                    <a:p>
                      <a:r>
                        <a:rPr lang="en-US" sz="1300" dirty="0"/>
                        <a:t>908-886 BC</a:t>
                      </a:r>
                    </a:p>
                  </a:txBody>
                  <a:tcPr/>
                </a:tc>
                <a:tc>
                  <a:txBody>
                    <a:bodyPr/>
                    <a:lstStyle/>
                    <a:p>
                      <a:r>
                        <a:rPr lang="en-US" sz="1300" dirty="0"/>
                        <a:t>24</a:t>
                      </a:r>
                    </a:p>
                  </a:txBody>
                  <a:tcPr/>
                </a:tc>
                <a:tc>
                  <a:txBody>
                    <a:bodyPr/>
                    <a:lstStyle/>
                    <a:p>
                      <a:r>
                        <a:rPr lang="en-US" sz="1300" dirty="0"/>
                        <a:t>Jehu</a:t>
                      </a:r>
                    </a:p>
                  </a:txBody>
                  <a:tcPr/>
                </a:tc>
                <a:tc>
                  <a:txBody>
                    <a:bodyPr/>
                    <a:lstStyle/>
                    <a:p>
                      <a:r>
                        <a:rPr lang="en-US" sz="1300" dirty="0">
                          <a:solidFill>
                            <a:srgbClr val="FF0000"/>
                          </a:solidFill>
                        </a:rPr>
                        <a:t>Asa</a:t>
                      </a:r>
                    </a:p>
                  </a:txBody>
                  <a:tcPr/>
                </a:tc>
                <a:tc>
                  <a:txBody>
                    <a:bodyPr/>
                    <a:lstStyle/>
                    <a:p>
                      <a:r>
                        <a:rPr lang="en-US" sz="1300" dirty="0">
                          <a:solidFill>
                            <a:schemeClr val="tx1"/>
                          </a:solidFill>
                        </a:rPr>
                        <a:t>910-869 BC</a:t>
                      </a:r>
                    </a:p>
                  </a:txBody>
                  <a:tcPr/>
                </a:tc>
                <a:tc>
                  <a:txBody>
                    <a:bodyPr/>
                    <a:lstStyle/>
                    <a:p>
                      <a:r>
                        <a:rPr lang="en-US" sz="1300" dirty="0"/>
                        <a:t>41</a:t>
                      </a:r>
                    </a:p>
                  </a:txBody>
                  <a:tcPr/>
                </a:tc>
                <a:tc>
                  <a:txBody>
                    <a:bodyPr/>
                    <a:lstStyle/>
                    <a:p>
                      <a:r>
                        <a:rPr lang="en-US" sz="1300" dirty="0" err="1"/>
                        <a:t>Azariah</a:t>
                      </a:r>
                      <a:r>
                        <a:rPr lang="en-US" sz="1300" dirty="0"/>
                        <a:t>, </a:t>
                      </a:r>
                      <a:r>
                        <a:rPr lang="en-US" sz="1300" dirty="0" err="1"/>
                        <a:t>Hanani</a:t>
                      </a:r>
                      <a:endParaRPr lang="en-US" sz="1300" dirty="0"/>
                    </a:p>
                  </a:txBody>
                  <a:tcPr/>
                </a:tc>
                <a:extLst>
                  <a:ext uri="{0D108BD9-81ED-4DB2-BD59-A6C34878D82A}">
                    <a16:rowId xmlns:a16="http://schemas.microsoft.com/office/drawing/2014/main" val="10003"/>
                  </a:ext>
                </a:extLst>
              </a:tr>
              <a:tr h="231252">
                <a:tc>
                  <a:txBody>
                    <a:bodyPr/>
                    <a:lstStyle/>
                    <a:p>
                      <a:r>
                        <a:rPr lang="en-US" sz="1300" dirty="0" err="1"/>
                        <a:t>Elah</a:t>
                      </a:r>
                      <a:endParaRPr lang="en-US" sz="1300" dirty="0"/>
                    </a:p>
                  </a:txBody>
                  <a:tcPr/>
                </a:tc>
                <a:tc>
                  <a:txBody>
                    <a:bodyPr/>
                    <a:lstStyle/>
                    <a:p>
                      <a:r>
                        <a:rPr lang="en-US" sz="1300" dirty="0"/>
                        <a:t>886-895 BC</a:t>
                      </a:r>
                    </a:p>
                  </a:txBody>
                  <a:tcPr/>
                </a:tc>
                <a:tc>
                  <a:txBody>
                    <a:bodyPr/>
                    <a:lstStyle/>
                    <a:p>
                      <a:r>
                        <a:rPr lang="en-US" sz="1300" dirty="0"/>
                        <a:t>2</a:t>
                      </a:r>
                    </a:p>
                  </a:txBody>
                  <a:tcPr/>
                </a:tc>
                <a:tc>
                  <a:txBody>
                    <a:bodyPr/>
                    <a:lstStyle/>
                    <a:p>
                      <a:endParaRPr lang="en-US" sz="1300" dirty="0"/>
                    </a:p>
                  </a:txBody>
                  <a:tcPr/>
                </a:tc>
                <a:tc>
                  <a:txBody>
                    <a:bodyPr/>
                    <a:lstStyle/>
                    <a:p>
                      <a:r>
                        <a:rPr lang="en-US" sz="1300" dirty="0">
                          <a:solidFill>
                            <a:srgbClr val="FF0000"/>
                          </a:solidFill>
                        </a:rPr>
                        <a:t>Jehoshaphat</a:t>
                      </a:r>
                    </a:p>
                  </a:txBody>
                  <a:tcPr/>
                </a:tc>
                <a:tc>
                  <a:txBody>
                    <a:bodyPr/>
                    <a:lstStyle/>
                    <a:p>
                      <a:r>
                        <a:rPr lang="en-US" sz="1300" dirty="0">
                          <a:solidFill>
                            <a:schemeClr val="tx1"/>
                          </a:solidFill>
                        </a:rPr>
                        <a:t>872-848 BC</a:t>
                      </a:r>
                    </a:p>
                  </a:txBody>
                  <a:tcPr/>
                </a:tc>
                <a:tc>
                  <a:txBody>
                    <a:bodyPr/>
                    <a:lstStyle/>
                    <a:p>
                      <a:r>
                        <a:rPr lang="en-US" sz="1300" dirty="0"/>
                        <a:t>25</a:t>
                      </a:r>
                    </a:p>
                  </a:txBody>
                  <a:tcPr/>
                </a:tc>
                <a:tc>
                  <a:txBody>
                    <a:bodyPr/>
                    <a:lstStyle/>
                    <a:p>
                      <a:r>
                        <a:rPr lang="en-US" sz="1300" dirty="0" err="1"/>
                        <a:t>Jehaziel</a:t>
                      </a:r>
                      <a:endParaRPr lang="en-US" sz="1300" dirty="0"/>
                    </a:p>
                  </a:txBody>
                  <a:tcPr/>
                </a:tc>
                <a:extLst>
                  <a:ext uri="{0D108BD9-81ED-4DB2-BD59-A6C34878D82A}">
                    <a16:rowId xmlns:a16="http://schemas.microsoft.com/office/drawing/2014/main" val="10004"/>
                  </a:ext>
                </a:extLst>
              </a:tr>
              <a:tr h="231252">
                <a:tc>
                  <a:txBody>
                    <a:bodyPr/>
                    <a:lstStyle/>
                    <a:p>
                      <a:r>
                        <a:rPr lang="en-US" sz="1300" dirty="0" err="1"/>
                        <a:t>Zimri</a:t>
                      </a:r>
                      <a:r>
                        <a:rPr lang="en-US" sz="1300" dirty="0"/>
                        <a:t>, </a:t>
                      </a:r>
                      <a:r>
                        <a:rPr lang="en-US" sz="1300" dirty="0" err="1"/>
                        <a:t>Tibni</a:t>
                      </a:r>
                      <a:r>
                        <a:rPr lang="en-US" sz="1300" dirty="0"/>
                        <a:t>, </a:t>
                      </a:r>
                      <a:r>
                        <a:rPr lang="en-US" sz="1300" dirty="0" err="1"/>
                        <a:t>Omri</a:t>
                      </a:r>
                      <a:endParaRPr lang="en-US" sz="1300" dirty="0"/>
                    </a:p>
                  </a:txBody>
                  <a:tcPr/>
                </a:tc>
                <a:tc>
                  <a:txBody>
                    <a:bodyPr/>
                    <a:lstStyle/>
                    <a:p>
                      <a:r>
                        <a:rPr lang="en-US" sz="1300" dirty="0"/>
                        <a:t>885 BC</a:t>
                      </a:r>
                    </a:p>
                  </a:txBody>
                  <a:tcPr/>
                </a:tc>
                <a:tc>
                  <a:txBody>
                    <a:bodyPr/>
                    <a:lstStyle/>
                    <a:p>
                      <a:r>
                        <a:rPr lang="en-US" sz="1300" dirty="0"/>
                        <a:t>7 days, 12</a:t>
                      </a:r>
                    </a:p>
                  </a:txBody>
                  <a:tcPr/>
                </a:tc>
                <a:tc>
                  <a:txBody>
                    <a:bodyPr/>
                    <a:lstStyle/>
                    <a:p>
                      <a:endParaRPr lang="en-US" sz="1300" dirty="0"/>
                    </a:p>
                  </a:txBody>
                  <a:tcPr/>
                </a:tc>
                <a:tc>
                  <a:txBody>
                    <a:bodyPr/>
                    <a:lstStyle/>
                    <a:p>
                      <a:r>
                        <a:rPr lang="en-US" sz="1300" dirty="0" err="1"/>
                        <a:t>Jehoran</a:t>
                      </a:r>
                      <a:endParaRPr lang="en-US" sz="1300" dirty="0"/>
                    </a:p>
                  </a:txBody>
                  <a:tcPr/>
                </a:tc>
                <a:tc>
                  <a:txBody>
                    <a:bodyPr/>
                    <a:lstStyle/>
                    <a:p>
                      <a:r>
                        <a:rPr lang="en-US" sz="1300" dirty="0"/>
                        <a:t>848-841 BC</a:t>
                      </a:r>
                    </a:p>
                  </a:txBody>
                  <a:tcPr/>
                </a:tc>
                <a:tc>
                  <a:txBody>
                    <a:bodyPr/>
                    <a:lstStyle/>
                    <a:p>
                      <a:r>
                        <a:rPr lang="en-US" sz="1300" dirty="0"/>
                        <a:t>8</a:t>
                      </a:r>
                    </a:p>
                  </a:txBody>
                  <a:tcPr/>
                </a:tc>
                <a:tc>
                  <a:txBody>
                    <a:bodyPr/>
                    <a:lstStyle/>
                    <a:p>
                      <a:r>
                        <a:rPr lang="en-US" sz="1300" dirty="0"/>
                        <a:t>Obadiah ?</a:t>
                      </a:r>
                    </a:p>
                  </a:txBody>
                  <a:tcPr/>
                </a:tc>
                <a:extLst>
                  <a:ext uri="{0D108BD9-81ED-4DB2-BD59-A6C34878D82A}">
                    <a16:rowId xmlns:a16="http://schemas.microsoft.com/office/drawing/2014/main" val="10005"/>
                  </a:ext>
                </a:extLst>
              </a:tr>
              <a:tr h="231252">
                <a:tc>
                  <a:txBody>
                    <a:bodyPr/>
                    <a:lstStyle/>
                    <a:p>
                      <a:r>
                        <a:rPr lang="en-US" sz="1300" dirty="0"/>
                        <a:t>Ahab</a:t>
                      </a:r>
                    </a:p>
                  </a:txBody>
                  <a:tcPr/>
                </a:tc>
                <a:tc>
                  <a:txBody>
                    <a:bodyPr/>
                    <a:lstStyle/>
                    <a:p>
                      <a:r>
                        <a:rPr lang="en-US" sz="1300" dirty="0"/>
                        <a:t>874-853 BC</a:t>
                      </a:r>
                    </a:p>
                  </a:txBody>
                  <a:tcPr/>
                </a:tc>
                <a:tc>
                  <a:txBody>
                    <a:bodyPr/>
                    <a:lstStyle/>
                    <a:p>
                      <a:r>
                        <a:rPr lang="en-US" sz="1300" dirty="0"/>
                        <a:t>22</a:t>
                      </a:r>
                    </a:p>
                  </a:txBody>
                  <a:tcPr/>
                </a:tc>
                <a:tc>
                  <a:txBody>
                    <a:bodyPr/>
                    <a:lstStyle/>
                    <a:p>
                      <a:r>
                        <a:rPr lang="en-US" sz="1300" dirty="0"/>
                        <a:t>Elijah, </a:t>
                      </a:r>
                      <a:r>
                        <a:rPr lang="en-US" sz="1300" dirty="0" err="1"/>
                        <a:t>Michaiah</a:t>
                      </a:r>
                      <a:endParaRPr lang="en-US" sz="1300" dirty="0"/>
                    </a:p>
                  </a:txBody>
                  <a:tcPr/>
                </a:tc>
                <a:tc>
                  <a:txBody>
                    <a:bodyPr/>
                    <a:lstStyle/>
                    <a:p>
                      <a:r>
                        <a:rPr lang="en-US" sz="1300" dirty="0" err="1"/>
                        <a:t>Ahazaih</a:t>
                      </a:r>
                      <a:endParaRPr lang="en-US" sz="1300" dirty="0"/>
                    </a:p>
                  </a:txBody>
                  <a:tcPr/>
                </a:tc>
                <a:tc>
                  <a:txBody>
                    <a:bodyPr/>
                    <a:lstStyle/>
                    <a:p>
                      <a:r>
                        <a:rPr lang="en-US" sz="1300" dirty="0"/>
                        <a:t>841 BC</a:t>
                      </a:r>
                    </a:p>
                  </a:txBody>
                  <a:tcPr/>
                </a:tc>
                <a:tc>
                  <a:txBody>
                    <a:bodyPr/>
                    <a:lstStyle/>
                    <a:p>
                      <a:r>
                        <a:rPr lang="en-US" sz="1300" dirty="0"/>
                        <a:t>1</a:t>
                      </a:r>
                    </a:p>
                  </a:txBody>
                  <a:tcPr/>
                </a:tc>
                <a:tc>
                  <a:txBody>
                    <a:bodyPr/>
                    <a:lstStyle/>
                    <a:p>
                      <a:endParaRPr lang="en-US" sz="1300" dirty="0"/>
                    </a:p>
                  </a:txBody>
                  <a:tcPr/>
                </a:tc>
                <a:extLst>
                  <a:ext uri="{0D108BD9-81ED-4DB2-BD59-A6C34878D82A}">
                    <a16:rowId xmlns:a16="http://schemas.microsoft.com/office/drawing/2014/main" val="10006"/>
                  </a:ext>
                </a:extLst>
              </a:tr>
              <a:tr h="231252">
                <a:tc>
                  <a:txBody>
                    <a:bodyPr/>
                    <a:lstStyle/>
                    <a:p>
                      <a:r>
                        <a:rPr lang="en-US" sz="1300" dirty="0" err="1"/>
                        <a:t>Ahaziah</a:t>
                      </a:r>
                      <a:endParaRPr lang="en-US" sz="1300" dirty="0"/>
                    </a:p>
                  </a:txBody>
                  <a:tcPr/>
                </a:tc>
                <a:tc>
                  <a:txBody>
                    <a:bodyPr/>
                    <a:lstStyle/>
                    <a:p>
                      <a:r>
                        <a:rPr lang="en-US" sz="1300" dirty="0"/>
                        <a:t>853-852</a:t>
                      </a:r>
                    </a:p>
                  </a:txBody>
                  <a:tcPr/>
                </a:tc>
                <a:tc>
                  <a:txBody>
                    <a:bodyPr/>
                    <a:lstStyle/>
                    <a:p>
                      <a:r>
                        <a:rPr lang="en-US" sz="1300" dirty="0"/>
                        <a:t>2</a:t>
                      </a:r>
                    </a:p>
                  </a:txBody>
                  <a:tcPr/>
                </a:tc>
                <a:tc>
                  <a:txBody>
                    <a:bodyPr/>
                    <a:lstStyle/>
                    <a:p>
                      <a:r>
                        <a:rPr lang="en-US" sz="1300" dirty="0"/>
                        <a:t>Elijah</a:t>
                      </a:r>
                    </a:p>
                  </a:txBody>
                  <a:tcPr/>
                </a:tc>
                <a:tc>
                  <a:txBody>
                    <a:bodyPr/>
                    <a:lstStyle/>
                    <a:p>
                      <a:r>
                        <a:rPr lang="en-US" sz="1300" dirty="0" err="1"/>
                        <a:t>Athaliah</a:t>
                      </a:r>
                      <a:endParaRPr lang="en-US" sz="1300" dirty="0"/>
                    </a:p>
                  </a:txBody>
                  <a:tcPr/>
                </a:tc>
                <a:tc>
                  <a:txBody>
                    <a:bodyPr/>
                    <a:lstStyle/>
                    <a:p>
                      <a:r>
                        <a:rPr lang="en-US" sz="1300" dirty="0"/>
                        <a:t>841-835 BC</a:t>
                      </a:r>
                    </a:p>
                  </a:txBody>
                  <a:tcPr/>
                </a:tc>
                <a:tc>
                  <a:txBody>
                    <a:bodyPr/>
                    <a:lstStyle/>
                    <a:p>
                      <a:r>
                        <a:rPr lang="en-US" sz="1300" dirty="0"/>
                        <a:t>6</a:t>
                      </a:r>
                    </a:p>
                  </a:txBody>
                  <a:tcPr/>
                </a:tc>
                <a:tc>
                  <a:txBody>
                    <a:bodyPr/>
                    <a:lstStyle/>
                    <a:p>
                      <a:endParaRPr lang="en-US" sz="1300" dirty="0"/>
                    </a:p>
                  </a:txBody>
                  <a:tcPr/>
                </a:tc>
                <a:extLst>
                  <a:ext uri="{0D108BD9-81ED-4DB2-BD59-A6C34878D82A}">
                    <a16:rowId xmlns:a16="http://schemas.microsoft.com/office/drawing/2014/main" val="10007"/>
                  </a:ext>
                </a:extLst>
              </a:tr>
              <a:tr h="231252">
                <a:tc>
                  <a:txBody>
                    <a:bodyPr/>
                    <a:lstStyle/>
                    <a:p>
                      <a:r>
                        <a:rPr lang="en-US" sz="1300" dirty="0" err="1"/>
                        <a:t>Jehoram</a:t>
                      </a:r>
                      <a:r>
                        <a:rPr lang="en-US" sz="1300" dirty="0"/>
                        <a:t>/</a:t>
                      </a:r>
                      <a:r>
                        <a:rPr lang="en-US" sz="1300" dirty="0" err="1"/>
                        <a:t>Joram</a:t>
                      </a:r>
                      <a:endParaRPr lang="en-US" sz="1300" dirty="0"/>
                    </a:p>
                  </a:txBody>
                  <a:tcPr/>
                </a:tc>
                <a:tc>
                  <a:txBody>
                    <a:bodyPr/>
                    <a:lstStyle/>
                    <a:p>
                      <a:r>
                        <a:rPr lang="en-US" sz="1300" dirty="0"/>
                        <a:t>852-841 BC</a:t>
                      </a:r>
                    </a:p>
                  </a:txBody>
                  <a:tcPr/>
                </a:tc>
                <a:tc>
                  <a:txBody>
                    <a:bodyPr/>
                    <a:lstStyle/>
                    <a:p>
                      <a:r>
                        <a:rPr lang="en-US" sz="1300" dirty="0"/>
                        <a:t>12</a:t>
                      </a:r>
                    </a:p>
                  </a:txBody>
                  <a:tcPr/>
                </a:tc>
                <a:tc>
                  <a:txBody>
                    <a:bodyPr/>
                    <a:lstStyle/>
                    <a:p>
                      <a:r>
                        <a:rPr lang="en-US" sz="1300" dirty="0"/>
                        <a:t>Elisha</a:t>
                      </a:r>
                    </a:p>
                  </a:txBody>
                  <a:tcPr/>
                </a:tc>
                <a:tc>
                  <a:txBody>
                    <a:bodyPr/>
                    <a:lstStyle/>
                    <a:p>
                      <a:r>
                        <a:rPr lang="en-US" sz="1300" dirty="0">
                          <a:solidFill>
                            <a:srgbClr val="FF0000"/>
                          </a:solidFill>
                        </a:rPr>
                        <a:t>Jehoash/</a:t>
                      </a:r>
                      <a:r>
                        <a:rPr lang="en-US" sz="1300" dirty="0" err="1">
                          <a:solidFill>
                            <a:srgbClr val="FF0000"/>
                          </a:solidFill>
                        </a:rPr>
                        <a:t>Joash</a:t>
                      </a:r>
                      <a:endParaRPr lang="en-US" sz="1300" dirty="0">
                        <a:solidFill>
                          <a:srgbClr val="FF0000"/>
                        </a:solidFill>
                      </a:endParaRPr>
                    </a:p>
                  </a:txBody>
                  <a:tcPr/>
                </a:tc>
                <a:tc>
                  <a:txBody>
                    <a:bodyPr/>
                    <a:lstStyle/>
                    <a:p>
                      <a:r>
                        <a:rPr lang="en-US" sz="1300" dirty="0">
                          <a:solidFill>
                            <a:schemeClr val="tx1"/>
                          </a:solidFill>
                        </a:rPr>
                        <a:t>835-796 BC</a:t>
                      </a:r>
                    </a:p>
                  </a:txBody>
                  <a:tcPr/>
                </a:tc>
                <a:tc>
                  <a:txBody>
                    <a:bodyPr/>
                    <a:lstStyle/>
                    <a:p>
                      <a:r>
                        <a:rPr lang="en-US" sz="1300" dirty="0"/>
                        <a:t>40</a:t>
                      </a:r>
                    </a:p>
                  </a:txBody>
                  <a:tcPr/>
                </a:tc>
                <a:tc>
                  <a:txBody>
                    <a:bodyPr/>
                    <a:lstStyle/>
                    <a:p>
                      <a:r>
                        <a:rPr lang="en-US" sz="1300" dirty="0"/>
                        <a:t>Joel</a:t>
                      </a:r>
                    </a:p>
                  </a:txBody>
                  <a:tcPr/>
                </a:tc>
                <a:extLst>
                  <a:ext uri="{0D108BD9-81ED-4DB2-BD59-A6C34878D82A}">
                    <a16:rowId xmlns:a16="http://schemas.microsoft.com/office/drawing/2014/main" val="10008"/>
                  </a:ext>
                </a:extLst>
              </a:tr>
              <a:tr h="231252">
                <a:tc>
                  <a:txBody>
                    <a:bodyPr/>
                    <a:lstStyle/>
                    <a:p>
                      <a:r>
                        <a:rPr lang="en-US" sz="1300" dirty="0"/>
                        <a:t>Jehu</a:t>
                      </a:r>
                    </a:p>
                  </a:txBody>
                  <a:tcPr/>
                </a:tc>
                <a:tc>
                  <a:txBody>
                    <a:bodyPr/>
                    <a:lstStyle/>
                    <a:p>
                      <a:r>
                        <a:rPr lang="en-US" sz="1300" dirty="0"/>
                        <a:t>841-814 BC</a:t>
                      </a:r>
                    </a:p>
                  </a:txBody>
                  <a:tcPr/>
                </a:tc>
                <a:tc>
                  <a:txBody>
                    <a:bodyPr/>
                    <a:lstStyle/>
                    <a:p>
                      <a:r>
                        <a:rPr lang="en-US" sz="1300" dirty="0"/>
                        <a:t>28</a:t>
                      </a:r>
                    </a:p>
                  </a:txBody>
                  <a:tcPr/>
                </a:tc>
                <a:tc>
                  <a:txBody>
                    <a:bodyPr/>
                    <a:lstStyle/>
                    <a:p>
                      <a:r>
                        <a:rPr lang="en-US" sz="1300" dirty="0"/>
                        <a:t>Elisha</a:t>
                      </a:r>
                    </a:p>
                  </a:txBody>
                  <a:tcPr/>
                </a:tc>
                <a:tc>
                  <a:txBody>
                    <a:bodyPr/>
                    <a:lstStyle/>
                    <a:p>
                      <a:r>
                        <a:rPr lang="en-US" sz="1300" dirty="0" err="1">
                          <a:solidFill>
                            <a:srgbClr val="FF0000"/>
                          </a:solidFill>
                        </a:rPr>
                        <a:t>Amaziah</a:t>
                      </a:r>
                      <a:endParaRPr lang="en-US" sz="1300" dirty="0">
                        <a:solidFill>
                          <a:srgbClr val="FF0000"/>
                        </a:solidFill>
                      </a:endParaRPr>
                    </a:p>
                  </a:txBody>
                  <a:tcPr/>
                </a:tc>
                <a:tc>
                  <a:txBody>
                    <a:bodyPr/>
                    <a:lstStyle/>
                    <a:p>
                      <a:r>
                        <a:rPr lang="en-US" sz="1300" b="0" dirty="0">
                          <a:solidFill>
                            <a:schemeClr val="tx1"/>
                          </a:solidFill>
                        </a:rPr>
                        <a:t>796-767 BC</a:t>
                      </a:r>
                    </a:p>
                  </a:txBody>
                  <a:tcPr/>
                </a:tc>
                <a:tc>
                  <a:txBody>
                    <a:bodyPr/>
                    <a:lstStyle/>
                    <a:p>
                      <a:r>
                        <a:rPr lang="en-US" sz="1300" dirty="0"/>
                        <a:t>29</a:t>
                      </a:r>
                    </a:p>
                  </a:txBody>
                  <a:tcPr/>
                </a:tc>
                <a:tc>
                  <a:txBody>
                    <a:bodyPr/>
                    <a:lstStyle/>
                    <a:p>
                      <a:r>
                        <a:rPr lang="en-US" sz="1300" dirty="0"/>
                        <a:t>Joel</a:t>
                      </a:r>
                    </a:p>
                  </a:txBody>
                  <a:tcPr/>
                </a:tc>
                <a:extLst>
                  <a:ext uri="{0D108BD9-81ED-4DB2-BD59-A6C34878D82A}">
                    <a16:rowId xmlns:a16="http://schemas.microsoft.com/office/drawing/2014/main" val="10009"/>
                  </a:ext>
                </a:extLst>
              </a:tr>
              <a:tr h="231252">
                <a:tc>
                  <a:txBody>
                    <a:bodyPr/>
                    <a:lstStyle/>
                    <a:p>
                      <a:r>
                        <a:rPr lang="en-US" sz="1300" dirty="0" err="1"/>
                        <a:t>Jehoahaz</a:t>
                      </a:r>
                      <a:endParaRPr lang="en-US" sz="1300" dirty="0"/>
                    </a:p>
                  </a:txBody>
                  <a:tcPr/>
                </a:tc>
                <a:tc>
                  <a:txBody>
                    <a:bodyPr/>
                    <a:lstStyle/>
                    <a:p>
                      <a:r>
                        <a:rPr lang="en-US" sz="1300" dirty="0"/>
                        <a:t>814-798 BC</a:t>
                      </a:r>
                    </a:p>
                  </a:txBody>
                  <a:tcPr/>
                </a:tc>
                <a:tc>
                  <a:txBody>
                    <a:bodyPr/>
                    <a:lstStyle/>
                    <a:p>
                      <a:r>
                        <a:rPr lang="en-US" sz="1300" dirty="0"/>
                        <a:t>17</a:t>
                      </a:r>
                    </a:p>
                  </a:txBody>
                  <a:tcPr/>
                </a:tc>
                <a:tc>
                  <a:txBody>
                    <a:bodyPr/>
                    <a:lstStyle/>
                    <a:p>
                      <a:r>
                        <a:rPr lang="en-US" sz="1300" dirty="0"/>
                        <a:t>Elisha</a:t>
                      </a:r>
                    </a:p>
                  </a:txBody>
                  <a:tcPr/>
                </a:tc>
                <a:tc>
                  <a:txBody>
                    <a:bodyPr/>
                    <a:lstStyle/>
                    <a:p>
                      <a:r>
                        <a:rPr lang="en-US" sz="1300" dirty="0" err="1">
                          <a:solidFill>
                            <a:srgbClr val="FF0000"/>
                          </a:solidFill>
                        </a:rPr>
                        <a:t>Azariah</a:t>
                      </a:r>
                      <a:r>
                        <a:rPr lang="en-US" sz="1300" dirty="0">
                          <a:solidFill>
                            <a:srgbClr val="FF0000"/>
                          </a:solidFill>
                        </a:rPr>
                        <a:t>/</a:t>
                      </a:r>
                      <a:r>
                        <a:rPr lang="en-US" sz="1300" dirty="0" err="1">
                          <a:solidFill>
                            <a:srgbClr val="FF0000"/>
                          </a:solidFill>
                        </a:rPr>
                        <a:t>Uzziah</a:t>
                      </a:r>
                      <a:endParaRPr lang="en-US" sz="1300" dirty="0">
                        <a:solidFill>
                          <a:srgbClr val="FF0000"/>
                        </a:solidFill>
                      </a:endParaRPr>
                    </a:p>
                  </a:txBody>
                  <a:tcPr/>
                </a:tc>
                <a:tc>
                  <a:txBody>
                    <a:bodyPr/>
                    <a:lstStyle/>
                    <a:p>
                      <a:r>
                        <a:rPr lang="en-US" sz="1300" dirty="0">
                          <a:solidFill>
                            <a:schemeClr val="tx1"/>
                          </a:solidFill>
                        </a:rPr>
                        <a:t>792-740 BC</a:t>
                      </a:r>
                    </a:p>
                  </a:txBody>
                  <a:tcPr/>
                </a:tc>
                <a:tc>
                  <a:txBody>
                    <a:bodyPr/>
                    <a:lstStyle/>
                    <a:p>
                      <a:r>
                        <a:rPr lang="en-US" sz="1300" dirty="0"/>
                        <a:t>52</a:t>
                      </a:r>
                    </a:p>
                  </a:txBody>
                  <a:tcPr/>
                </a:tc>
                <a:tc>
                  <a:txBody>
                    <a:bodyPr/>
                    <a:lstStyle/>
                    <a:p>
                      <a:r>
                        <a:rPr lang="en-US" sz="1300" dirty="0"/>
                        <a:t>Joel, Isaiah</a:t>
                      </a:r>
                    </a:p>
                  </a:txBody>
                  <a:tcPr/>
                </a:tc>
                <a:extLst>
                  <a:ext uri="{0D108BD9-81ED-4DB2-BD59-A6C34878D82A}">
                    <a16:rowId xmlns:a16="http://schemas.microsoft.com/office/drawing/2014/main" val="10010"/>
                  </a:ext>
                </a:extLst>
              </a:tr>
              <a:tr h="231252">
                <a:tc>
                  <a:txBody>
                    <a:bodyPr/>
                    <a:lstStyle/>
                    <a:p>
                      <a:r>
                        <a:rPr lang="en-US" sz="1300" dirty="0"/>
                        <a:t>Jehoash/</a:t>
                      </a:r>
                      <a:r>
                        <a:rPr lang="en-US" sz="1300" dirty="0" err="1"/>
                        <a:t>Joash</a:t>
                      </a:r>
                      <a:endParaRPr lang="en-US" sz="1300" dirty="0"/>
                    </a:p>
                  </a:txBody>
                  <a:tcPr/>
                </a:tc>
                <a:tc>
                  <a:txBody>
                    <a:bodyPr/>
                    <a:lstStyle/>
                    <a:p>
                      <a:r>
                        <a:rPr lang="en-US" sz="1300" dirty="0"/>
                        <a:t>798-782 BC</a:t>
                      </a:r>
                    </a:p>
                  </a:txBody>
                  <a:tcPr/>
                </a:tc>
                <a:tc>
                  <a:txBody>
                    <a:bodyPr/>
                    <a:lstStyle/>
                    <a:p>
                      <a:r>
                        <a:rPr lang="en-US" sz="1300" dirty="0"/>
                        <a:t>16</a:t>
                      </a:r>
                    </a:p>
                  </a:txBody>
                  <a:tcPr/>
                </a:tc>
                <a:tc>
                  <a:txBody>
                    <a:bodyPr/>
                    <a:lstStyle/>
                    <a:p>
                      <a:r>
                        <a:rPr lang="en-US" sz="1300" dirty="0"/>
                        <a:t>Elisha</a:t>
                      </a:r>
                    </a:p>
                    <a:p>
                      <a:r>
                        <a:rPr lang="en-US" sz="1300" dirty="0"/>
                        <a:t>Jonah</a:t>
                      </a:r>
                    </a:p>
                  </a:txBody>
                  <a:tcPr/>
                </a:tc>
                <a:tc>
                  <a:txBody>
                    <a:bodyPr/>
                    <a:lstStyle/>
                    <a:p>
                      <a:r>
                        <a:rPr lang="en-US" sz="1300" dirty="0" err="1">
                          <a:solidFill>
                            <a:srgbClr val="FF0000"/>
                          </a:solidFill>
                        </a:rPr>
                        <a:t>Jotham</a:t>
                      </a:r>
                      <a:endParaRPr lang="en-US" sz="1300" dirty="0">
                        <a:solidFill>
                          <a:srgbClr val="FF0000"/>
                        </a:solidFill>
                      </a:endParaRPr>
                    </a:p>
                  </a:txBody>
                  <a:tcPr/>
                </a:tc>
                <a:tc>
                  <a:txBody>
                    <a:bodyPr/>
                    <a:lstStyle/>
                    <a:p>
                      <a:r>
                        <a:rPr lang="en-US" sz="1300" dirty="0">
                          <a:solidFill>
                            <a:schemeClr val="tx1"/>
                          </a:solidFill>
                        </a:rPr>
                        <a:t>750-735 BC</a:t>
                      </a:r>
                    </a:p>
                  </a:txBody>
                  <a:tcPr/>
                </a:tc>
                <a:tc>
                  <a:txBody>
                    <a:bodyPr/>
                    <a:lstStyle/>
                    <a:p>
                      <a:r>
                        <a:rPr lang="en-US" sz="1300" dirty="0"/>
                        <a:t>16</a:t>
                      </a:r>
                    </a:p>
                  </a:txBody>
                  <a:tcPr/>
                </a:tc>
                <a:tc>
                  <a:txBody>
                    <a:bodyPr/>
                    <a:lstStyle/>
                    <a:p>
                      <a:r>
                        <a:rPr lang="en-US" sz="1300" dirty="0"/>
                        <a:t>Isaiah, Micah</a:t>
                      </a:r>
                    </a:p>
                  </a:txBody>
                  <a:tcPr/>
                </a:tc>
                <a:extLst>
                  <a:ext uri="{0D108BD9-81ED-4DB2-BD59-A6C34878D82A}">
                    <a16:rowId xmlns:a16="http://schemas.microsoft.com/office/drawing/2014/main" val="10011"/>
                  </a:ext>
                </a:extLst>
              </a:tr>
              <a:tr h="231252">
                <a:tc>
                  <a:txBody>
                    <a:bodyPr/>
                    <a:lstStyle/>
                    <a:p>
                      <a:r>
                        <a:rPr lang="en-US" sz="1300" dirty="0"/>
                        <a:t>Jeroboam</a:t>
                      </a:r>
                      <a:r>
                        <a:rPr lang="en-US" sz="1300" baseline="0" dirty="0"/>
                        <a:t> II</a:t>
                      </a:r>
                      <a:endParaRPr lang="en-US" sz="1300" dirty="0"/>
                    </a:p>
                  </a:txBody>
                  <a:tcPr/>
                </a:tc>
                <a:tc>
                  <a:txBody>
                    <a:bodyPr/>
                    <a:lstStyle/>
                    <a:p>
                      <a:r>
                        <a:rPr lang="en-US" sz="1300" dirty="0"/>
                        <a:t>793-753 BC</a:t>
                      </a:r>
                    </a:p>
                  </a:txBody>
                  <a:tcPr/>
                </a:tc>
                <a:tc>
                  <a:txBody>
                    <a:bodyPr/>
                    <a:lstStyle/>
                    <a:p>
                      <a:r>
                        <a:rPr lang="en-US" sz="1300" dirty="0"/>
                        <a:t>41</a:t>
                      </a:r>
                    </a:p>
                  </a:txBody>
                  <a:tcPr/>
                </a:tc>
                <a:tc>
                  <a:txBody>
                    <a:bodyPr/>
                    <a:lstStyle/>
                    <a:p>
                      <a:r>
                        <a:rPr lang="en-US" sz="1300" dirty="0"/>
                        <a:t>Jonah, Amos,</a:t>
                      </a:r>
                      <a:r>
                        <a:rPr lang="en-US" sz="1300" baseline="0" dirty="0"/>
                        <a:t> Hosea</a:t>
                      </a:r>
                      <a:endParaRPr lang="en-US" sz="1300" dirty="0"/>
                    </a:p>
                  </a:txBody>
                  <a:tcPr/>
                </a:tc>
                <a:tc>
                  <a:txBody>
                    <a:bodyPr/>
                    <a:lstStyle/>
                    <a:p>
                      <a:r>
                        <a:rPr lang="en-US" sz="1300" dirty="0"/>
                        <a:t>Ahaz</a:t>
                      </a:r>
                    </a:p>
                  </a:txBody>
                  <a:tcPr/>
                </a:tc>
                <a:tc>
                  <a:txBody>
                    <a:bodyPr/>
                    <a:lstStyle/>
                    <a:p>
                      <a:r>
                        <a:rPr lang="en-US" sz="1300" dirty="0"/>
                        <a:t>735-715 BC</a:t>
                      </a:r>
                    </a:p>
                  </a:txBody>
                  <a:tcPr/>
                </a:tc>
                <a:tc>
                  <a:txBody>
                    <a:bodyPr/>
                    <a:lstStyle/>
                    <a:p>
                      <a:r>
                        <a:rPr lang="en-US" sz="1300" dirty="0"/>
                        <a:t>16</a:t>
                      </a:r>
                    </a:p>
                  </a:txBody>
                  <a:tcPr/>
                </a:tc>
                <a:tc>
                  <a:txBody>
                    <a:bodyPr/>
                    <a:lstStyle/>
                    <a:p>
                      <a:r>
                        <a:rPr lang="en-US" sz="1300" dirty="0"/>
                        <a:t>Isaiah, Micah</a:t>
                      </a:r>
                    </a:p>
                  </a:txBody>
                  <a:tcPr/>
                </a:tc>
                <a:extLst>
                  <a:ext uri="{0D108BD9-81ED-4DB2-BD59-A6C34878D82A}">
                    <a16:rowId xmlns:a16="http://schemas.microsoft.com/office/drawing/2014/main" val="10012"/>
                  </a:ext>
                </a:extLst>
              </a:tr>
              <a:tr h="231252">
                <a:tc>
                  <a:txBody>
                    <a:bodyPr/>
                    <a:lstStyle/>
                    <a:p>
                      <a:r>
                        <a:rPr lang="en-US" sz="1300" dirty="0"/>
                        <a:t>Zechariah</a:t>
                      </a:r>
                    </a:p>
                  </a:txBody>
                  <a:tcPr/>
                </a:tc>
                <a:tc>
                  <a:txBody>
                    <a:bodyPr/>
                    <a:lstStyle/>
                    <a:p>
                      <a:r>
                        <a:rPr lang="en-US" sz="1300" dirty="0"/>
                        <a:t>753 BC</a:t>
                      </a:r>
                    </a:p>
                  </a:txBody>
                  <a:tcPr/>
                </a:tc>
                <a:tc>
                  <a:txBody>
                    <a:bodyPr/>
                    <a:lstStyle/>
                    <a:p>
                      <a:r>
                        <a:rPr lang="en-US" sz="1300" dirty="0"/>
                        <a:t>6 mon</a:t>
                      </a:r>
                    </a:p>
                  </a:txBody>
                  <a:tcPr/>
                </a:tc>
                <a:tc>
                  <a:txBody>
                    <a:bodyPr/>
                    <a:lstStyle/>
                    <a:p>
                      <a:r>
                        <a:rPr lang="en-US" sz="1300" dirty="0"/>
                        <a:t>Hosea</a:t>
                      </a:r>
                    </a:p>
                  </a:txBody>
                  <a:tcPr/>
                </a:tc>
                <a:tc>
                  <a:txBody>
                    <a:bodyPr/>
                    <a:lstStyle/>
                    <a:p>
                      <a:r>
                        <a:rPr lang="en-US" sz="1300" dirty="0">
                          <a:solidFill>
                            <a:srgbClr val="FF0000"/>
                          </a:solidFill>
                        </a:rPr>
                        <a:t>Hezekiah</a:t>
                      </a:r>
                    </a:p>
                  </a:txBody>
                  <a:tcPr/>
                </a:tc>
                <a:tc>
                  <a:txBody>
                    <a:bodyPr/>
                    <a:lstStyle/>
                    <a:p>
                      <a:r>
                        <a:rPr lang="en-US" sz="1300" dirty="0">
                          <a:solidFill>
                            <a:schemeClr val="tx1"/>
                          </a:solidFill>
                        </a:rPr>
                        <a:t>715-686 BC</a:t>
                      </a:r>
                    </a:p>
                  </a:txBody>
                  <a:tcPr/>
                </a:tc>
                <a:tc>
                  <a:txBody>
                    <a:bodyPr/>
                    <a:lstStyle/>
                    <a:p>
                      <a:r>
                        <a:rPr lang="en-US" sz="1300" dirty="0"/>
                        <a:t>29</a:t>
                      </a:r>
                    </a:p>
                  </a:txBody>
                  <a:tcPr/>
                </a:tc>
                <a:tc>
                  <a:txBody>
                    <a:bodyPr/>
                    <a:lstStyle/>
                    <a:p>
                      <a:r>
                        <a:rPr lang="en-US" sz="1300" dirty="0"/>
                        <a:t>Isaiah, Micah</a:t>
                      </a:r>
                    </a:p>
                  </a:txBody>
                  <a:tcPr/>
                </a:tc>
                <a:extLst>
                  <a:ext uri="{0D108BD9-81ED-4DB2-BD59-A6C34878D82A}">
                    <a16:rowId xmlns:a16="http://schemas.microsoft.com/office/drawing/2014/main" val="10013"/>
                  </a:ext>
                </a:extLst>
              </a:tr>
              <a:tr h="231252">
                <a:tc>
                  <a:txBody>
                    <a:bodyPr/>
                    <a:lstStyle/>
                    <a:p>
                      <a:r>
                        <a:rPr lang="en-US" sz="1300" dirty="0"/>
                        <a:t>Shallum</a:t>
                      </a:r>
                    </a:p>
                  </a:txBody>
                  <a:tcPr/>
                </a:tc>
                <a:tc>
                  <a:txBody>
                    <a:bodyPr/>
                    <a:lstStyle/>
                    <a:p>
                      <a:r>
                        <a:rPr lang="en-US" sz="1300" dirty="0"/>
                        <a:t>752 BC</a:t>
                      </a:r>
                    </a:p>
                  </a:txBody>
                  <a:tcPr/>
                </a:tc>
                <a:tc>
                  <a:txBody>
                    <a:bodyPr/>
                    <a:lstStyle/>
                    <a:p>
                      <a:r>
                        <a:rPr lang="en-US" sz="1300" dirty="0"/>
                        <a:t>1 mon</a:t>
                      </a:r>
                    </a:p>
                  </a:txBody>
                  <a:tcPr/>
                </a:tc>
                <a:tc>
                  <a:txBody>
                    <a:bodyPr/>
                    <a:lstStyle/>
                    <a:p>
                      <a:r>
                        <a:rPr lang="en-US" sz="1300" dirty="0"/>
                        <a:t>Hosea</a:t>
                      </a:r>
                    </a:p>
                  </a:txBody>
                  <a:tcPr/>
                </a:tc>
                <a:tc>
                  <a:txBody>
                    <a:bodyPr/>
                    <a:lstStyle/>
                    <a:p>
                      <a:r>
                        <a:rPr lang="en-US" sz="1300" dirty="0"/>
                        <a:t>Manasseh</a:t>
                      </a:r>
                    </a:p>
                  </a:txBody>
                  <a:tcPr/>
                </a:tc>
                <a:tc>
                  <a:txBody>
                    <a:bodyPr/>
                    <a:lstStyle/>
                    <a:p>
                      <a:r>
                        <a:rPr lang="en-US" sz="1300" dirty="0"/>
                        <a:t>697-642 BC</a:t>
                      </a:r>
                    </a:p>
                  </a:txBody>
                  <a:tcPr/>
                </a:tc>
                <a:tc>
                  <a:txBody>
                    <a:bodyPr/>
                    <a:lstStyle/>
                    <a:p>
                      <a:r>
                        <a:rPr lang="en-US" sz="1300" dirty="0"/>
                        <a:t>55</a:t>
                      </a:r>
                    </a:p>
                  </a:txBody>
                  <a:tcPr/>
                </a:tc>
                <a:tc>
                  <a:txBody>
                    <a:bodyPr/>
                    <a:lstStyle/>
                    <a:p>
                      <a:r>
                        <a:rPr lang="en-US" sz="1300" dirty="0"/>
                        <a:t>Nahum</a:t>
                      </a:r>
                    </a:p>
                  </a:txBody>
                  <a:tcPr/>
                </a:tc>
                <a:extLst>
                  <a:ext uri="{0D108BD9-81ED-4DB2-BD59-A6C34878D82A}">
                    <a16:rowId xmlns:a16="http://schemas.microsoft.com/office/drawing/2014/main" val="10014"/>
                  </a:ext>
                </a:extLst>
              </a:tr>
              <a:tr h="231252">
                <a:tc>
                  <a:txBody>
                    <a:bodyPr/>
                    <a:lstStyle/>
                    <a:p>
                      <a:r>
                        <a:rPr lang="en-US" sz="1300" dirty="0" err="1"/>
                        <a:t>Menahem</a:t>
                      </a:r>
                      <a:endParaRPr lang="en-US" sz="1300" dirty="0"/>
                    </a:p>
                  </a:txBody>
                  <a:tcPr/>
                </a:tc>
                <a:tc>
                  <a:txBody>
                    <a:bodyPr/>
                    <a:lstStyle/>
                    <a:p>
                      <a:r>
                        <a:rPr lang="en-US" sz="1300" dirty="0"/>
                        <a:t>752-742 BC</a:t>
                      </a:r>
                    </a:p>
                  </a:txBody>
                  <a:tcPr/>
                </a:tc>
                <a:tc>
                  <a:txBody>
                    <a:bodyPr/>
                    <a:lstStyle/>
                    <a:p>
                      <a:r>
                        <a:rPr lang="en-US" sz="1300" dirty="0"/>
                        <a:t>10</a:t>
                      </a:r>
                    </a:p>
                  </a:txBody>
                  <a:tcPr/>
                </a:tc>
                <a:tc>
                  <a:txBody>
                    <a:bodyPr/>
                    <a:lstStyle/>
                    <a:p>
                      <a:r>
                        <a:rPr lang="en-US" sz="1300" dirty="0"/>
                        <a:t>Hosea</a:t>
                      </a:r>
                    </a:p>
                  </a:txBody>
                  <a:tcPr/>
                </a:tc>
                <a:tc>
                  <a:txBody>
                    <a:bodyPr/>
                    <a:lstStyle/>
                    <a:p>
                      <a:r>
                        <a:rPr lang="en-US" sz="1300" dirty="0"/>
                        <a:t>Amon</a:t>
                      </a:r>
                    </a:p>
                  </a:txBody>
                  <a:tcPr/>
                </a:tc>
                <a:tc>
                  <a:txBody>
                    <a:bodyPr/>
                    <a:lstStyle/>
                    <a:p>
                      <a:r>
                        <a:rPr lang="en-US" sz="1300" dirty="0"/>
                        <a:t>642-640 BC</a:t>
                      </a:r>
                    </a:p>
                  </a:txBody>
                  <a:tcPr/>
                </a:tc>
                <a:tc>
                  <a:txBody>
                    <a:bodyPr/>
                    <a:lstStyle/>
                    <a:p>
                      <a:r>
                        <a:rPr lang="en-US" sz="1300" dirty="0"/>
                        <a:t>2</a:t>
                      </a:r>
                    </a:p>
                  </a:txBody>
                  <a:tcPr/>
                </a:tc>
                <a:tc>
                  <a:txBody>
                    <a:bodyPr/>
                    <a:lstStyle/>
                    <a:p>
                      <a:r>
                        <a:rPr lang="en-US" sz="1300" dirty="0"/>
                        <a:t>Nahum</a:t>
                      </a:r>
                    </a:p>
                  </a:txBody>
                  <a:tcPr/>
                </a:tc>
                <a:extLst>
                  <a:ext uri="{0D108BD9-81ED-4DB2-BD59-A6C34878D82A}">
                    <a16:rowId xmlns:a16="http://schemas.microsoft.com/office/drawing/2014/main" val="10015"/>
                  </a:ext>
                </a:extLst>
              </a:tr>
              <a:tr h="231252">
                <a:tc>
                  <a:txBody>
                    <a:bodyPr/>
                    <a:lstStyle/>
                    <a:p>
                      <a:r>
                        <a:rPr lang="en-US" sz="1300" dirty="0" err="1"/>
                        <a:t>Pekahiah</a:t>
                      </a:r>
                      <a:endParaRPr lang="en-US" sz="1300" dirty="0"/>
                    </a:p>
                  </a:txBody>
                  <a:tcPr/>
                </a:tc>
                <a:tc>
                  <a:txBody>
                    <a:bodyPr/>
                    <a:lstStyle/>
                    <a:p>
                      <a:r>
                        <a:rPr lang="en-US" sz="1300" dirty="0"/>
                        <a:t>742-740 BC</a:t>
                      </a:r>
                    </a:p>
                  </a:txBody>
                  <a:tcPr/>
                </a:tc>
                <a:tc>
                  <a:txBody>
                    <a:bodyPr/>
                    <a:lstStyle/>
                    <a:p>
                      <a:r>
                        <a:rPr lang="en-US" sz="1300" dirty="0"/>
                        <a:t>2</a:t>
                      </a:r>
                    </a:p>
                  </a:txBody>
                  <a:tcPr/>
                </a:tc>
                <a:tc>
                  <a:txBody>
                    <a:bodyPr/>
                    <a:lstStyle/>
                    <a:p>
                      <a:r>
                        <a:rPr lang="en-US" sz="1300" dirty="0"/>
                        <a:t>Hosea</a:t>
                      </a:r>
                    </a:p>
                  </a:txBody>
                  <a:tcPr/>
                </a:tc>
                <a:tc>
                  <a:txBody>
                    <a:bodyPr/>
                    <a:lstStyle/>
                    <a:p>
                      <a:r>
                        <a:rPr lang="en-US" sz="1300" dirty="0">
                          <a:solidFill>
                            <a:srgbClr val="FF0000"/>
                          </a:solidFill>
                        </a:rPr>
                        <a:t>Josiah</a:t>
                      </a:r>
                    </a:p>
                  </a:txBody>
                  <a:tcPr/>
                </a:tc>
                <a:tc>
                  <a:txBody>
                    <a:bodyPr/>
                    <a:lstStyle/>
                    <a:p>
                      <a:r>
                        <a:rPr lang="en-US" sz="1300" dirty="0">
                          <a:solidFill>
                            <a:schemeClr val="tx1"/>
                          </a:solidFill>
                        </a:rPr>
                        <a:t>640-609 BC</a:t>
                      </a:r>
                    </a:p>
                  </a:txBody>
                  <a:tcPr/>
                </a:tc>
                <a:tc>
                  <a:txBody>
                    <a:bodyPr/>
                    <a:lstStyle/>
                    <a:p>
                      <a:r>
                        <a:rPr lang="en-US" sz="1300" dirty="0"/>
                        <a:t>31</a:t>
                      </a:r>
                    </a:p>
                  </a:txBody>
                  <a:tcPr/>
                </a:tc>
                <a:tc>
                  <a:txBody>
                    <a:bodyPr/>
                    <a:lstStyle/>
                    <a:p>
                      <a:r>
                        <a:rPr lang="en-US" sz="1300" dirty="0" err="1"/>
                        <a:t>Naham</a:t>
                      </a:r>
                      <a:r>
                        <a:rPr lang="en-US" sz="1300" dirty="0"/>
                        <a:t>, Zephaniah,</a:t>
                      </a:r>
                      <a:r>
                        <a:rPr lang="en-US" sz="1300" baseline="0" dirty="0"/>
                        <a:t> Habakkuk, Jeremiah, Huldah</a:t>
                      </a:r>
                      <a:endParaRPr lang="en-US" sz="1300" dirty="0"/>
                    </a:p>
                  </a:txBody>
                  <a:tcPr/>
                </a:tc>
                <a:extLst>
                  <a:ext uri="{0D108BD9-81ED-4DB2-BD59-A6C34878D82A}">
                    <a16:rowId xmlns:a16="http://schemas.microsoft.com/office/drawing/2014/main" val="10016"/>
                  </a:ext>
                </a:extLst>
              </a:tr>
              <a:tr h="231252">
                <a:tc>
                  <a:txBody>
                    <a:bodyPr/>
                    <a:lstStyle/>
                    <a:p>
                      <a:r>
                        <a:rPr lang="en-US" sz="1300" dirty="0" err="1"/>
                        <a:t>Pekah</a:t>
                      </a:r>
                      <a:endParaRPr lang="en-US" sz="1300" dirty="0"/>
                    </a:p>
                  </a:txBody>
                  <a:tcPr/>
                </a:tc>
                <a:tc>
                  <a:txBody>
                    <a:bodyPr/>
                    <a:lstStyle/>
                    <a:p>
                      <a:r>
                        <a:rPr lang="en-US" sz="1300" dirty="0"/>
                        <a:t>752-732 BC</a:t>
                      </a:r>
                    </a:p>
                  </a:txBody>
                  <a:tcPr/>
                </a:tc>
                <a:tc>
                  <a:txBody>
                    <a:bodyPr/>
                    <a:lstStyle/>
                    <a:p>
                      <a:r>
                        <a:rPr lang="en-US" sz="1300" dirty="0"/>
                        <a:t>20</a:t>
                      </a:r>
                    </a:p>
                  </a:txBody>
                  <a:tcPr/>
                </a:tc>
                <a:tc>
                  <a:txBody>
                    <a:bodyPr/>
                    <a:lstStyle/>
                    <a:p>
                      <a:r>
                        <a:rPr lang="en-US" sz="1300" dirty="0"/>
                        <a:t>Hosea, Micha</a:t>
                      </a:r>
                    </a:p>
                  </a:txBody>
                  <a:tcPr/>
                </a:tc>
                <a:tc>
                  <a:txBody>
                    <a:bodyPr/>
                    <a:lstStyle/>
                    <a:p>
                      <a:r>
                        <a:rPr lang="en-US" sz="1300" dirty="0" err="1"/>
                        <a:t>Jehoahaz</a:t>
                      </a:r>
                      <a:endParaRPr lang="en-US" sz="1300" dirty="0"/>
                    </a:p>
                  </a:txBody>
                  <a:tcPr/>
                </a:tc>
                <a:tc>
                  <a:txBody>
                    <a:bodyPr/>
                    <a:lstStyle/>
                    <a:p>
                      <a:r>
                        <a:rPr lang="en-US" sz="1300" dirty="0"/>
                        <a:t>609 BC</a:t>
                      </a:r>
                    </a:p>
                  </a:txBody>
                  <a:tcPr/>
                </a:tc>
                <a:tc>
                  <a:txBody>
                    <a:bodyPr/>
                    <a:lstStyle/>
                    <a:p>
                      <a:r>
                        <a:rPr lang="en-US" sz="1300" dirty="0"/>
                        <a:t>3 mon</a:t>
                      </a:r>
                    </a:p>
                  </a:txBody>
                  <a:tcPr/>
                </a:tc>
                <a:tc>
                  <a:txBody>
                    <a:bodyPr/>
                    <a:lstStyle/>
                    <a:p>
                      <a:r>
                        <a:rPr lang="en-US" sz="1300" dirty="0"/>
                        <a:t>Habakkuk, Jeremiah</a:t>
                      </a:r>
                    </a:p>
                  </a:txBody>
                  <a:tcPr/>
                </a:tc>
                <a:extLst>
                  <a:ext uri="{0D108BD9-81ED-4DB2-BD59-A6C34878D82A}">
                    <a16:rowId xmlns:a16="http://schemas.microsoft.com/office/drawing/2014/main" val="10017"/>
                  </a:ext>
                </a:extLst>
              </a:tr>
              <a:tr h="231252">
                <a:tc>
                  <a:txBody>
                    <a:bodyPr/>
                    <a:lstStyle/>
                    <a:p>
                      <a:r>
                        <a:rPr lang="en-US" sz="1300" dirty="0" err="1"/>
                        <a:t>Hoshea</a:t>
                      </a:r>
                      <a:endParaRPr lang="en-US" sz="1300" dirty="0"/>
                    </a:p>
                  </a:txBody>
                  <a:tcPr/>
                </a:tc>
                <a:tc>
                  <a:txBody>
                    <a:bodyPr/>
                    <a:lstStyle/>
                    <a:p>
                      <a:r>
                        <a:rPr lang="en-US" sz="1300" dirty="0"/>
                        <a:t>732-722 BC</a:t>
                      </a:r>
                    </a:p>
                  </a:txBody>
                  <a:tcPr/>
                </a:tc>
                <a:tc>
                  <a:txBody>
                    <a:bodyPr/>
                    <a:lstStyle/>
                    <a:p>
                      <a:r>
                        <a:rPr lang="en-US" sz="1300" dirty="0"/>
                        <a:t>9</a:t>
                      </a:r>
                    </a:p>
                  </a:txBody>
                  <a:tcPr/>
                </a:tc>
                <a:tc>
                  <a:txBody>
                    <a:bodyPr/>
                    <a:lstStyle/>
                    <a:p>
                      <a:r>
                        <a:rPr lang="en-US" sz="1300" dirty="0"/>
                        <a:t>Hosea, Micha</a:t>
                      </a:r>
                    </a:p>
                  </a:txBody>
                  <a:tcPr/>
                </a:tc>
                <a:tc>
                  <a:txBody>
                    <a:bodyPr/>
                    <a:lstStyle/>
                    <a:p>
                      <a:r>
                        <a:rPr lang="en-US" sz="1300" dirty="0" err="1"/>
                        <a:t>Jehoiakim</a:t>
                      </a:r>
                      <a:endParaRPr lang="en-US" sz="1300" dirty="0"/>
                    </a:p>
                  </a:txBody>
                  <a:tcPr/>
                </a:tc>
                <a:tc>
                  <a:txBody>
                    <a:bodyPr/>
                    <a:lstStyle/>
                    <a:p>
                      <a:r>
                        <a:rPr lang="en-US" sz="1300" dirty="0"/>
                        <a:t>609-598 BC</a:t>
                      </a:r>
                    </a:p>
                  </a:txBody>
                  <a:tcPr/>
                </a:tc>
                <a:tc>
                  <a:txBody>
                    <a:bodyPr/>
                    <a:lstStyle/>
                    <a:p>
                      <a:r>
                        <a:rPr lang="en-US" sz="1300" dirty="0"/>
                        <a:t>11</a:t>
                      </a:r>
                    </a:p>
                  </a:txBody>
                  <a:tcPr/>
                </a:tc>
                <a:tc>
                  <a:txBody>
                    <a:bodyPr/>
                    <a:lstStyle/>
                    <a:p>
                      <a:r>
                        <a:rPr lang="en-US" sz="1300" dirty="0"/>
                        <a:t>Habakkuk, Jeremiah, Daniel</a:t>
                      </a:r>
                    </a:p>
                  </a:txBody>
                  <a:tcPr/>
                </a:tc>
                <a:extLst>
                  <a:ext uri="{0D108BD9-81ED-4DB2-BD59-A6C34878D82A}">
                    <a16:rowId xmlns:a16="http://schemas.microsoft.com/office/drawing/2014/main" val="10018"/>
                  </a:ext>
                </a:extLst>
              </a:tr>
              <a:tr h="332112">
                <a:tc>
                  <a:txBody>
                    <a:bodyPr/>
                    <a:lstStyle/>
                    <a:p>
                      <a:endParaRPr lang="en-US" sz="1300" dirty="0"/>
                    </a:p>
                  </a:txBody>
                  <a:tcPr/>
                </a:tc>
                <a:tc>
                  <a:txBody>
                    <a:bodyPr/>
                    <a:lstStyle/>
                    <a:p>
                      <a:endParaRPr lang="en-US" sz="1300" dirty="0"/>
                    </a:p>
                  </a:txBody>
                  <a:tcPr/>
                </a:tc>
                <a:tc>
                  <a:txBody>
                    <a:bodyPr/>
                    <a:lstStyle/>
                    <a:p>
                      <a:endParaRPr lang="en-US" sz="1300" dirty="0"/>
                    </a:p>
                  </a:txBody>
                  <a:tcPr/>
                </a:tc>
                <a:tc>
                  <a:txBody>
                    <a:bodyPr/>
                    <a:lstStyle/>
                    <a:p>
                      <a:endParaRPr lang="en-US" sz="1300" dirty="0"/>
                    </a:p>
                  </a:txBody>
                  <a:tcPr/>
                </a:tc>
                <a:tc>
                  <a:txBody>
                    <a:bodyPr/>
                    <a:lstStyle/>
                    <a:p>
                      <a:r>
                        <a:rPr lang="en-US" sz="1300" dirty="0" err="1"/>
                        <a:t>Jehoiachin</a:t>
                      </a:r>
                      <a:endParaRPr lang="en-US" sz="1300" dirty="0"/>
                    </a:p>
                  </a:txBody>
                  <a:tcPr/>
                </a:tc>
                <a:tc>
                  <a:txBody>
                    <a:bodyPr/>
                    <a:lstStyle/>
                    <a:p>
                      <a:r>
                        <a:rPr lang="en-US" sz="1300" dirty="0"/>
                        <a:t>598</a:t>
                      </a:r>
                      <a:r>
                        <a:rPr lang="en-US" sz="1300" baseline="0" dirty="0"/>
                        <a:t> BC</a:t>
                      </a:r>
                      <a:endParaRPr lang="en-US" sz="1300" dirty="0"/>
                    </a:p>
                  </a:txBody>
                  <a:tcPr/>
                </a:tc>
                <a:tc>
                  <a:txBody>
                    <a:bodyPr/>
                    <a:lstStyle/>
                    <a:p>
                      <a:r>
                        <a:rPr lang="en-US" sz="1300" dirty="0"/>
                        <a:t>3 mon</a:t>
                      </a:r>
                    </a:p>
                  </a:txBody>
                  <a:tcPr/>
                </a:tc>
                <a:tc>
                  <a:txBody>
                    <a:bodyPr/>
                    <a:lstStyle/>
                    <a:p>
                      <a:r>
                        <a:rPr lang="en-US" sz="1300" dirty="0"/>
                        <a:t>Jeremiah, Daniel</a:t>
                      </a:r>
                    </a:p>
                  </a:txBody>
                  <a:tcPr/>
                </a:tc>
                <a:extLst>
                  <a:ext uri="{0D108BD9-81ED-4DB2-BD59-A6C34878D82A}">
                    <a16:rowId xmlns:a16="http://schemas.microsoft.com/office/drawing/2014/main" val="10019"/>
                  </a:ext>
                </a:extLst>
              </a:tr>
              <a:tr h="231252">
                <a:tc>
                  <a:txBody>
                    <a:bodyPr/>
                    <a:lstStyle/>
                    <a:p>
                      <a:endParaRPr lang="en-US" sz="1300" dirty="0"/>
                    </a:p>
                  </a:txBody>
                  <a:tcPr/>
                </a:tc>
                <a:tc>
                  <a:txBody>
                    <a:bodyPr/>
                    <a:lstStyle/>
                    <a:p>
                      <a:endParaRPr lang="en-US" sz="1300" dirty="0"/>
                    </a:p>
                  </a:txBody>
                  <a:tcPr/>
                </a:tc>
                <a:tc>
                  <a:txBody>
                    <a:bodyPr/>
                    <a:lstStyle/>
                    <a:p>
                      <a:endParaRPr lang="en-US" sz="1300" dirty="0"/>
                    </a:p>
                  </a:txBody>
                  <a:tcPr/>
                </a:tc>
                <a:tc>
                  <a:txBody>
                    <a:bodyPr/>
                    <a:lstStyle/>
                    <a:p>
                      <a:endParaRPr lang="en-US" sz="1300" dirty="0"/>
                    </a:p>
                  </a:txBody>
                  <a:tcPr/>
                </a:tc>
                <a:tc>
                  <a:txBody>
                    <a:bodyPr/>
                    <a:lstStyle/>
                    <a:p>
                      <a:r>
                        <a:rPr lang="en-US" sz="1300" dirty="0"/>
                        <a:t>Zedekiah</a:t>
                      </a:r>
                    </a:p>
                  </a:txBody>
                  <a:tcPr/>
                </a:tc>
                <a:tc>
                  <a:txBody>
                    <a:bodyPr/>
                    <a:lstStyle/>
                    <a:p>
                      <a:r>
                        <a:rPr lang="en-US" sz="1300" dirty="0"/>
                        <a:t>597-586 BC</a:t>
                      </a:r>
                    </a:p>
                  </a:txBody>
                  <a:tcPr/>
                </a:tc>
                <a:tc>
                  <a:txBody>
                    <a:bodyPr/>
                    <a:lstStyle/>
                    <a:p>
                      <a:r>
                        <a:rPr lang="en-US" sz="1300" dirty="0"/>
                        <a:t>11</a:t>
                      </a:r>
                    </a:p>
                  </a:txBody>
                  <a:tcPr/>
                </a:tc>
                <a:tc>
                  <a:txBody>
                    <a:bodyPr/>
                    <a:lstStyle/>
                    <a:p>
                      <a:r>
                        <a:rPr lang="en-US" sz="1300" dirty="0"/>
                        <a:t>Jeremiah, Ezekiel, Daniel</a:t>
                      </a:r>
                    </a:p>
                  </a:txBody>
                  <a:tcPr/>
                </a:tc>
                <a:extLst>
                  <a:ext uri="{0D108BD9-81ED-4DB2-BD59-A6C34878D82A}">
                    <a16:rowId xmlns:a16="http://schemas.microsoft.com/office/drawing/2014/main" val="10020"/>
                  </a:ext>
                </a:extLst>
              </a:tr>
            </a:tbl>
          </a:graphicData>
        </a:graphic>
      </p:graphicFrame>
      <p:sp>
        <p:nvSpPr>
          <p:cNvPr id="4" name="TextBox 3"/>
          <p:cNvSpPr txBox="1"/>
          <p:nvPr/>
        </p:nvSpPr>
        <p:spPr>
          <a:xfrm>
            <a:off x="6095999" y="-53013"/>
            <a:ext cx="6083929" cy="369332"/>
          </a:xfrm>
          <a:prstGeom prst="rect">
            <a:avLst/>
          </a:prstGeom>
          <a:noFill/>
        </p:spPr>
        <p:txBody>
          <a:bodyPr wrap="square" rtlCol="0">
            <a:spAutoFit/>
          </a:bodyPr>
          <a:lstStyle/>
          <a:p>
            <a:pPr algn="ctr"/>
            <a:r>
              <a:rPr lang="en-US" dirty="0"/>
              <a:t>Israel—931 BC to 722 BC</a:t>
            </a:r>
          </a:p>
        </p:txBody>
      </p:sp>
      <p:sp>
        <p:nvSpPr>
          <p:cNvPr id="5" name="TextBox 4"/>
          <p:cNvSpPr txBox="1"/>
          <p:nvPr/>
        </p:nvSpPr>
        <p:spPr>
          <a:xfrm>
            <a:off x="37313" y="-53013"/>
            <a:ext cx="6083929" cy="369332"/>
          </a:xfrm>
          <a:prstGeom prst="rect">
            <a:avLst/>
          </a:prstGeom>
          <a:noFill/>
        </p:spPr>
        <p:txBody>
          <a:bodyPr wrap="square" rtlCol="0">
            <a:spAutoFit/>
          </a:bodyPr>
          <a:lstStyle/>
          <a:p>
            <a:pPr algn="ctr"/>
            <a:r>
              <a:rPr lang="en-US" dirty="0"/>
              <a:t>Judah—931 BC to 586 BC</a:t>
            </a:r>
          </a:p>
        </p:txBody>
      </p:sp>
      <p:sp>
        <p:nvSpPr>
          <p:cNvPr id="6" name="Rectangle 5"/>
          <p:cNvSpPr/>
          <p:nvPr/>
        </p:nvSpPr>
        <p:spPr>
          <a:xfrm>
            <a:off x="0" y="6491150"/>
            <a:ext cx="3329758" cy="246221"/>
          </a:xfrm>
          <a:prstGeom prst="rect">
            <a:avLst/>
          </a:prstGeom>
        </p:spPr>
        <p:txBody>
          <a:bodyPr wrap="none">
            <a:spAutoFit/>
          </a:bodyPr>
          <a:lstStyle/>
          <a:p>
            <a:r>
              <a:rPr lang="en-US" sz="1000" dirty="0"/>
              <a:t>http://gen2revarg.com/gentorevkingsandprophets.html</a:t>
            </a:r>
          </a:p>
        </p:txBody>
      </p:sp>
      <p:sp>
        <p:nvSpPr>
          <p:cNvPr id="7" name="Rectangle 6"/>
          <p:cNvSpPr/>
          <p:nvPr/>
        </p:nvSpPr>
        <p:spPr>
          <a:xfrm>
            <a:off x="3676806" y="6491150"/>
            <a:ext cx="1728358" cy="246221"/>
          </a:xfrm>
          <a:prstGeom prst="rect">
            <a:avLst/>
          </a:prstGeom>
        </p:spPr>
        <p:txBody>
          <a:bodyPr wrap="none">
            <a:spAutoFit/>
          </a:bodyPr>
          <a:lstStyle/>
          <a:p>
            <a:r>
              <a:rPr lang="en-US" sz="1000" dirty="0">
                <a:solidFill>
                  <a:srgbClr val="FF0000"/>
                </a:solidFill>
              </a:rPr>
              <a:t>Red indicates Righteous Kings</a:t>
            </a:r>
          </a:p>
        </p:txBody>
      </p:sp>
      <p:sp>
        <p:nvSpPr>
          <p:cNvPr id="3" name="TextBox 2"/>
          <p:cNvSpPr txBox="1"/>
          <p:nvPr/>
        </p:nvSpPr>
        <p:spPr>
          <a:xfrm>
            <a:off x="5314384" y="36784"/>
            <a:ext cx="1837854" cy="276999"/>
          </a:xfrm>
          <a:prstGeom prst="rect">
            <a:avLst/>
          </a:prstGeom>
          <a:noFill/>
        </p:spPr>
        <p:txBody>
          <a:bodyPr wrap="square" rtlCol="0">
            <a:spAutoFit/>
          </a:bodyPr>
          <a:lstStyle/>
          <a:p>
            <a:r>
              <a:rPr lang="en-US" sz="1200" dirty="0"/>
              <a:t>Approximate dates</a:t>
            </a:r>
          </a:p>
        </p:txBody>
      </p:sp>
      <p:sp>
        <p:nvSpPr>
          <p:cNvPr id="8" name="Rectangle 7"/>
          <p:cNvSpPr/>
          <p:nvPr/>
        </p:nvSpPr>
        <p:spPr>
          <a:xfrm>
            <a:off x="180659" y="6705500"/>
            <a:ext cx="2350323" cy="246221"/>
          </a:xfrm>
          <a:prstGeom prst="rect">
            <a:avLst/>
          </a:prstGeom>
        </p:spPr>
        <p:txBody>
          <a:bodyPr wrap="none">
            <a:spAutoFit/>
          </a:bodyPr>
          <a:lstStyle/>
          <a:p>
            <a:r>
              <a:rPr lang="en-US" sz="1000" dirty="0"/>
              <a:t>Mark Barry—the kings of Judah and Israel</a:t>
            </a:r>
          </a:p>
        </p:txBody>
      </p:sp>
    </p:spTree>
    <p:extLst>
      <p:ext uri="{BB962C8B-B14F-4D97-AF65-F5344CB8AC3E}">
        <p14:creationId xmlns:p14="http://schemas.microsoft.com/office/powerpoint/2010/main" val="171551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rPr>
              <a:t>The Righteous Kings of Judah</a:t>
            </a:r>
          </a:p>
        </p:txBody>
      </p:sp>
      <p:sp>
        <p:nvSpPr>
          <p:cNvPr id="5" name="TextBox 4"/>
          <p:cNvSpPr txBox="1"/>
          <p:nvPr/>
        </p:nvSpPr>
        <p:spPr>
          <a:xfrm>
            <a:off x="4188550" y="2318270"/>
            <a:ext cx="3346799" cy="2308324"/>
          </a:xfrm>
          <a:prstGeom prst="rect">
            <a:avLst/>
          </a:prstGeom>
          <a:noFill/>
        </p:spPr>
        <p:txBody>
          <a:bodyPr wrap="square" rtlCol="0">
            <a:spAutoFit/>
          </a:bodyPr>
          <a:lstStyle/>
          <a:p>
            <a:pPr algn="ctr"/>
            <a:r>
              <a:rPr lang="en-US" dirty="0">
                <a:solidFill>
                  <a:schemeClr val="bg1"/>
                </a:solidFill>
              </a:rPr>
              <a:t>Asa</a:t>
            </a:r>
          </a:p>
          <a:p>
            <a:pPr algn="ctr"/>
            <a:r>
              <a:rPr lang="en-US" dirty="0" err="1">
                <a:solidFill>
                  <a:schemeClr val="bg1"/>
                </a:solidFill>
              </a:rPr>
              <a:t>Jehosephat</a:t>
            </a:r>
            <a:endParaRPr lang="en-US" dirty="0">
              <a:solidFill>
                <a:schemeClr val="bg1"/>
              </a:solidFill>
            </a:endParaRPr>
          </a:p>
          <a:p>
            <a:pPr algn="ctr"/>
            <a:r>
              <a:rPr lang="en-US" dirty="0">
                <a:solidFill>
                  <a:schemeClr val="bg1"/>
                </a:solidFill>
              </a:rPr>
              <a:t>Jehoash</a:t>
            </a:r>
          </a:p>
          <a:p>
            <a:pPr algn="ctr"/>
            <a:r>
              <a:rPr lang="en-US" dirty="0" err="1">
                <a:solidFill>
                  <a:schemeClr val="bg1"/>
                </a:solidFill>
              </a:rPr>
              <a:t>Amaziah</a:t>
            </a:r>
            <a:endParaRPr lang="en-US" dirty="0">
              <a:solidFill>
                <a:schemeClr val="bg1"/>
              </a:solidFill>
            </a:endParaRPr>
          </a:p>
          <a:p>
            <a:pPr algn="ctr"/>
            <a:r>
              <a:rPr lang="en-US" dirty="0" err="1">
                <a:solidFill>
                  <a:schemeClr val="bg1"/>
                </a:solidFill>
              </a:rPr>
              <a:t>Uzziah</a:t>
            </a:r>
            <a:endParaRPr lang="en-US" dirty="0">
              <a:solidFill>
                <a:schemeClr val="bg1"/>
              </a:solidFill>
            </a:endParaRPr>
          </a:p>
          <a:p>
            <a:pPr algn="ctr"/>
            <a:r>
              <a:rPr lang="en-US" dirty="0" err="1">
                <a:solidFill>
                  <a:schemeClr val="bg1"/>
                </a:solidFill>
              </a:rPr>
              <a:t>Jotham</a:t>
            </a:r>
            <a:endParaRPr lang="en-US" dirty="0">
              <a:solidFill>
                <a:schemeClr val="bg1"/>
              </a:solidFill>
            </a:endParaRPr>
          </a:p>
          <a:p>
            <a:pPr algn="ctr"/>
            <a:r>
              <a:rPr lang="en-US" dirty="0">
                <a:solidFill>
                  <a:schemeClr val="bg1"/>
                </a:solidFill>
              </a:rPr>
              <a:t>Hezekiah</a:t>
            </a:r>
          </a:p>
          <a:p>
            <a:pPr algn="ctr"/>
            <a:r>
              <a:rPr lang="en-US" dirty="0">
                <a:solidFill>
                  <a:schemeClr val="bg1"/>
                </a:solidFill>
              </a:rPr>
              <a:t>Josiah</a:t>
            </a:r>
          </a:p>
        </p:txBody>
      </p:sp>
      <p:pic>
        <p:nvPicPr>
          <p:cNvPr id="8" name="Picture 2" descr="Asa of Jud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84" y="1078485"/>
            <a:ext cx="20955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Josaphat r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206" y="1088011"/>
            <a:ext cx="2095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Jo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5240" y="1163006"/>
            <a:ext cx="20955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Amasia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9662" y="1139193"/>
            <a:ext cx="2095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upload.wikimedia.org/wikipedia/commons/thumb/d/dc/Ozias-Uzziah.jpg/200px-Ozias-Uzzia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558" y="3862332"/>
            <a:ext cx="190500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upload.wikimedia.org/wikipedia/commons/thumb/c/cb/Joatham_rex.jpg/200px-Joatham_rex.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1162" y="3828995"/>
            <a:ext cx="19050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Ezechias-Hezekiah.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2000" y="3922885"/>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ol.jw.org/en/wol/mp/r1/lp-e/jr/2010/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23288" y="3922885"/>
            <a:ext cx="1458153" cy="205599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03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rPr>
              <a:t>“High Places”</a:t>
            </a:r>
          </a:p>
        </p:txBody>
      </p:sp>
      <p:sp>
        <p:nvSpPr>
          <p:cNvPr id="5" name="TextBox 4"/>
          <p:cNvSpPr txBox="1"/>
          <p:nvPr/>
        </p:nvSpPr>
        <p:spPr>
          <a:xfrm>
            <a:off x="718148" y="1295229"/>
            <a:ext cx="4602365" cy="4524315"/>
          </a:xfrm>
          <a:prstGeom prst="rect">
            <a:avLst/>
          </a:prstGeom>
          <a:noFill/>
        </p:spPr>
        <p:txBody>
          <a:bodyPr wrap="square" rtlCol="0">
            <a:spAutoFit/>
          </a:bodyPr>
          <a:lstStyle/>
          <a:p>
            <a:r>
              <a:rPr lang="en-US" sz="2400" dirty="0">
                <a:solidFill>
                  <a:schemeClr val="bg1"/>
                </a:solidFill>
              </a:rPr>
              <a:t> Locations where idol worship took place. </a:t>
            </a:r>
          </a:p>
          <a:p>
            <a:endParaRPr lang="en-US" sz="2400" dirty="0">
              <a:solidFill>
                <a:schemeClr val="bg1"/>
              </a:solidFill>
            </a:endParaRPr>
          </a:p>
          <a:p>
            <a:r>
              <a:rPr lang="en-US" sz="2400" dirty="0">
                <a:solidFill>
                  <a:schemeClr val="bg1"/>
                </a:solidFill>
              </a:rPr>
              <a:t>They may also have been places where other wicked acts were committed (like human sacrifice and sexual immorality).</a:t>
            </a:r>
          </a:p>
          <a:p>
            <a:endParaRPr lang="en-US" sz="2400" dirty="0">
              <a:solidFill>
                <a:schemeClr val="bg1"/>
              </a:solidFill>
            </a:endParaRPr>
          </a:p>
          <a:p>
            <a:r>
              <a:rPr lang="en-US" sz="2400" dirty="0">
                <a:solidFill>
                  <a:schemeClr val="bg1"/>
                </a:solidFill>
              </a:rPr>
              <a:t>The failure to remove these high places allowed wicked practices to continue within the kingdom of Judah.</a:t>
            </a:r>
          </a:p>
        </p:txBody>
      </p:sp>
      <p:sp>
        <p:nvSpPr>
          <p:cNvPr id="2" name="Rectangle 1"/>
          <p:cNvSpPr/>
          <p:nvPr/>
        </p:nvSpPr>
        <p:spPr>
          <a:xfrm>
            <a:off x="176425" y="6398213"/>
            <a:ext cx="2436886" cy="369332"/>
          </a:xfrm>
          <a:prstGeom prst="rect">
            <a:avLst/>
          </a:prstGeom>
        </p:spPr>
        <p:txBody>
          <a:bodyPr wrap="none">
            <a:spAutoFit/>
          </a:bodyPr>
          <a:lstStyle/>
          <a:p>
            <a:r>
              <a:rPr lang="en-US" dirty="0">
                <a:solidFill>
                  <a:schemeClr val="bg1"/>
                </a:solidFill>
                <a:latin typeface="Calibri" panose="020F0502020204030204" pitchFamily="34" charset="0"/>
              </a:rPr>
              <a:t>2 Kings 14:4; 15:4;15:35</a:t>
            </a:r>
            <a:endParaRPr lang="en-US" dirty="0">
              <a:solidFill>
                <a:schemeClr val="bg1"/>
              </a:solidFill>
            </a:endParaRPr>
          </a:p>
        </p:txBody>
      </p:sp>
      <p:grpSp>
        <p:nvGrpSpPr>
          <p:cNvPr id="16" name="Group 15"/>
          <p:cNvGrpSpPr/>
          <p:nvPr/>
        </p:nvGrpSpPr>
        <p:grpSpPr>
          <a:xfrm>
            <a:off x="6038661" y="1295229"/>
            <a:ext cx="5015619" cy="3856193"/>
            <a:chOff x="4825497" y="3788754"/>
            <a:chExt cx="3810000" cy="2886458"/>
          </a:xfrm>
        </p:grpSpPr>
        <p:pic>
          <p:nvPicPr>
            <p:cNvPr id="3074" name="Picture 2" descr="http://3.bp.blogspot.com/-gHa3o0A9JPU/T30Z2FQ3ChI/AAAAAAAACGs/hWgTIkNCRG4/s1600/peru01al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497" y="3788754"/>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25497" y="6398213"/>
              <a:ext cx="2882520" cy="276999"/>
            </a:xfrm>
            <a:prstGeom prst="rect">
              <a:avLst/>
            </a:prstGeom>
          </p:spPr>
          <p:txBody>
            <a:bodyPr wrap="none">
              <a:spAutoFit/>
            </a:bodyPr>
            <a:lstStyle/>
            <a:p>
              <a:r>
                <a:rPr lang="en-US" sz="1200" dirty="0">
                  <a:solidFill>
                    <a:schemeClr val="bg1"/>
                  </a:solidFill>
                  <a:latin typeface="arial" panose="020B0604020202020204" pitchFamily="34" charset="0"/>
                </a:rPr>
                <a:t>Altar of Human Sacrifice of Inca Culture</a:t>
              </a:r>
              <a:endParaRPr lang="en-US" sz="1200" dirty="0">
                <a:solidFill>
                  <a:schemeClr val="bg1"/>
                </a:solidFill>
              </a:endParaRPr>
            </a:p>
          </p:txBody>
        </p:sp>
      </p:grpSp>
    </p:spTree>
    <p:extLst>
      <p:ext uri="{BB962C8B-B14F-4D97-AF65-F5344CB8AC3E}">
        <p14:creationId xmlns:p14="http://schemas.microsoft.com/office/powerpoint/2010/main" val="6383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To Remove Evil Influences From Our Lives</a:t>
            </a:r>
          </a:p>
        </p:txBody>
      </p:sp>
      <p:grpSp>
        <p:nvGrpSpPr>
          <p:cNvPr id="2" name="Group 1"/>
          <p:cNvGrpSpPr/>
          <p:nvPr/>
        </p:nvGrpSpPr>
        <p:grpSpPr>
          <a:xfrm>
            <a:off x="333688" y="851029"/>
            <a:ext cx="4615067" cy="3150318"/>
            <a:chOff x="333688" y="851029"/>
            <a:chExt cx="4615067" cy="3150318"/>
          </a:xfrm>
        </p:grpSpPr>
        <p:sp>
          <p:nvSpPr>
            <p:cNvPr id="5" name="TextBox 4"/>
            <p:cNvSpPr txBox="1"/>
            <p:nvPr/>
          </p:nvSpPr>
          <p:spPr>
            <a:xfrm>
              <a:off x="333688" y="851029"/>
              <a:ext cx="4615067" cy="923330"/>
            </a:xfrm>
            <a:prstGeom prst="rect">
              <a:avLst/>
            </a:prstGeom>
            <a:noFill/>
          </p:spPr>
          <p:txBody>
            <a:bodyPr wrap="square" rtlCol="0">
              <a:spAutoFit/>
            </a:bodyPr>
            <a:lstStyle/>
            <a:p>
              <a:r>
                <a:rPr lang="en-US" i="1" dirty="0">
                  <a:solidFill>
                    <a:schemeClr val="bg1"/>
                  </a:solidFill>
                </a:rPr>
                <a:t>Remove yourself immediately from any situation you are in that is either causing you to sin or that may cause you to sin.</a:t>
              </a:r>
              <a:endParaRPr lang="en-US" dirty="0">
                <a:solidFill>
                  <a:schemeClr val="bg1"/>
                </a:solidFill>
              </a:endParaRPr>
            </a:p>
          </p:txBody>
        </p:sp>
        <p:pic>
          <p:nvPicPr>
            <p:cNvPr id="6146" name="Picture 2" descr="http://ch24.org/ch24static/archive/2014/ec/html/Emergency_Exit_Sign_clip_art_medi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321" y="1829068"/>
              <a:ext cx="2172279" cy="21722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565030" y="830997"/>
            <a:ext cx="5809553" cy="1879520"/>
            <a:chOff x="5565030" y="830997"/>
            <a:chExt cx="5809553" cy="1879520"/>
          </a:xfrm>
        </p:grpSpPr>
        <p:sp>
          <p:nvSpPr>
            <p:cNvPr id="4" name="Rectangle 3"/>
            <p:cNvSpPr/>
            <p:nvPr/>
          </p:nvSpPr>
          <p:spPr>
            <a:xfrm>
              <a:off x="5565030" y="1143906"/>
              <a:ext cx="4500591" cy="369332"/>
            </a:xfrm>
            <a:prstGeom prst="rect">
              <a:avLst/>
            </a:prstGeom>
          </p:spPr>
          <p:txBody>
            <a:bodyPr wrap="none">
              <a:spAutoFit/>
            </a:bodyPr>
            <a:lstStyle/>
            <a:p>
              <a:r>
                <a:rPr lang="en-US" i="1" dirty="0">
                  <a:solidFill>
                    <a:schemeClr val="bg1"/>
                  </a:solidFill>
                </a:rPr>
                <a:t>Plead with the Lord for the power to overcome.</a:t>
              </a:r>
              <a:endParaRPr lang="en-US" dirty="0">
                <a:solidFill>
                  <a:schemeClr val="bg1"/>
                </a:solidFill>
              </a:endParaRPr>
            </a:p>
          </p:txBody>
        </p:sp>
        <p:grpSp>
          <p:nvGrpSpPr>
            <p:cNvPr id="26" name="Group 25"/>
            <p:cNvGrpSpPr/>
            <p:nvPr/>
          </p:nvGrpSpPr>
          <p:grpSpPr>
            <a:xfrm>
              <a:off x="10065621" y="830997"/>
              <a:ext cx="1308962" cy="1879520"/>
              <a:chOff x="4412007" y="2131165"/>
              <a:chExt cx="2262980" cy="3249380"/>
            </a:xfrm>
          </p:grpSpPr>
          <p:sp>
            <p:nvSpPr>
              <p:cNvPr id="25" name="Rectangle 24"/>
              <p:cNvSpPr/>
              <p:nvPr/>
            </p:nvSpPr>
            <p:spPr>
              <a:xfrm>
                <a:off x="4412007" y="2131165"/>
                <a:ext cx="2262980" cy="32493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4494325" y="2217491"/>
                <a:ext cx="2057402" cy="3038706"/>
                <a:chOff x="1371598" y="923694"/>
                <a:chExt cx="3089534" cy="4562706"/>
              </a:xfrm>
              <a:solidFill>
                <a:schemeClr val="tx1"/>
              </a:solidFill>
            </p:grpSpPr>
            <p:sp>
              <p:nvSpPr>
                <p:cNvPr id="29" name="Rounded Rectangle 28"/>
                <p:cNvSpPr/>
                <p:nvPr/>
              </p:nvSpPr>
              <p:spPr>
                <a:xfrm rot="1802092">
                  <a:off x="1971052" y="1845413"/>
                  <a:ext cx="1173002" cy="2709972"/>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2315181">
                  <a:off x="3648370" y="2264076"/>
                  <a:ext cx="566679" cy="137413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9186555">
                  <a:off x="2949762" y="1829423"/>
                  <a:ext cx="760287" cy="177404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5400000">
                  <a:off x="2400299" y="3543299"/>
                  <a:ext cx="914400" cy="297180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7465154">
                  <a:off x="2518032" y="2948707"/>
                  <a:ext cx="914400" cy="297180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110357" y="923694"/>
                  <a:ext cx="1133293" cy="113329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 name="Group 8"/>
          <p:cNvGrpSpPr/>
          <p:nvPr/>
        </p:nvGrpSpPr>
        <p:grpSpPr>
          <a:xfrm>
            <a:off x="3883102" y="2049833"/>
            <a:ext cx="6096000" cy="2069058"/>
            <a:chOff x="3883102" y="2049833"/>
            <a:chExt cx="6096000" cy="2069058"/>
          </a:xfrm>
        </p:grpSpPr>
        <p:sp>
          <p:nvSpPr>
            <p:cNvPr id="7" name="Rectangle 6"/>
            <p:cNvSpPr/>
            <p:nvPr/>
          </p:nvSpPr>
          <p:spPr>
            <a:xfrm>
              <a:off x="3883102" y="2049833"/>
              <a:ext cx="6096000" cy="646331"/>
            </a:xfrm>
            <a:prstGeom prst="rect">
              <a:avLst/>
            </a:prstGeom>
          </p:spPr>
          <p:txBody>
            <a:bodyPr>
              <a:spAutoFit/>
            </a:bodyPr>
            <a:lstStyle/>
            <a:p>
              <a:r>
                <a:rPr lang="en-US" i="1" dirty="0">
                  <a:solidFill>
                    <a:schemeClr val="bg1"/>
                  </a:solidFill>
                </a:rPr>
                <a:t>Let your priesthood leaders help you resolve the transgression and come back into full fellowship with the Lord.</a:t>
              </a:r>
              <a:endParaRPr lang="en-US" dirty="0">
                <a:solidFill>
                  <a:schemeClr val="bg1"/>
                </a:solidFill>
              </a:endParaRPr>
            </a:p>
          </p:txBody>
        </p:sp>
        <p:grpSp>
          <p:nvGrpSpPr>
            <p:cNvPr id="27" name="Group 26"/>
            <p:cNvGrpSpPr/>
            <p:nvPr/>
          </p:nvGrpSpPr>
          <p:grpSpPr>
            <a:xfrm>
              <a:off x="5417506" y="2761105"/>
              <a:ext cx="1975750" cy="1357786"/>
              <a:chOff x="9422542" y="1706991"/>
              <a:chExt cx="1975750" cy="1357786"/>
            </a:xfrm>
          </p:grpSpPr>
          <p:sp>
            <p:nvSpPr>
              <p:cNvPr id="46" name="Rectangle 45"/>
              <p:cNvSpPr/>
              <p:nvPr/>
            </p:nvSpPr>
            <p:spPr>
              <a:xfrm>
                <a:off x="9422542" y="1706991"/>
                <a:ext cx="1975750" cy="13577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9574604" y="2002238"/>
                <a:ext cx="1671626" cy="932936"/>
                <a:chOff x="6696052" y="1106687"/>
                <a:chExt cx="3100584" cy="1730438"/>
              </a:xfrm>
              <a:solidFill>
                <a:schemeClr val="accent2">
                  <a:lumMod val="75000"/>
                </a:schemeClr>
              </a:solidFill>
            </p:grpSpPr>
            <p:grpSp>
              <p:nvGrpSpPr>
                <p:cNvPr id="48" name="Group 47"/>
                <p:cNvGrpSpPr/>
                <p:nvPr/>
              </p:nvGrpSpPr>
              <p:grpSpPr>
                <a:xfrm>
                  <a:off x="6696052" y="1382055"/>
                  <a:ext cx="1076099" cy="1455070"/>
                  <a:chOff x="6696052" y="1382055"/>
                  <a:chExt cx="1076099" cy="1455070"/>
                </a:xfrm>
                <a:grpFill/>
              </p:grpSpPr>
              <p:sp>
                <p:nvSpPr>
                  <p:cNvPr id="55" name="Oval 5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7576458" y="1106687"/>
                  <a:ext cx="1271794" cy="1719683"/>
                  <a:chOff x="6696052" y="1382055"/>
                  <a:chExt cx="1076099" cy="1455070"/>
                </a:xfrm>
                <a:grpFill/>
              </p:grpSpPr>
              <p:sp>
                <p:nvSpPr>
                  <p:cNvPr id="53" name="Oval 5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5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8720537" y="1382055"/>
                  <a:ext cx="1076099" cy="1455070"/>
                  <a:chOff x="6696052" y="1382055"/>
                  <a:chExt cx="1076099" cy="1455070"/>
                </a:xfrm>
                <a:grpFill/>
              </p:grpSpPr>
              <p:sp>
                <p:nvSpPr>
                  <p:cNvPr id="51" name="Oval 5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0" name="Group 9"/>
          <p:cNvGrpSpPr/>
          <p:nvPr/>
        </p:nvGrpSpPr>
        <p:grpSpPr>
          <a:xfrm>
            <a:off x="530996" y="4756074"/>
            <a:ext cx="5883532" cy="1969941"/>
            <a:chOff x="530996" y="4756074"/>
            <a:chExt cx="5883532" cy="1969941"/>
          </a:xfrm>
        </p:grpSpPr>
        <p:sp>
          <p:nvSpPr>
            <p:cNvPr id="8" name="Rectangle 7"/>
            <p:cNvSpPr/>
            <p:nvPr/>
          </p:nvSpPr>
          <p:spPr>
            <a:xfrm>
              <a:off x="530996" y="5417880"/>
              <a:ext cx="3965725" cy="646331"/>
            </a:xfrm>
            <a:prstGeom prst="rect">
              <a:avLst/>
            </a:prstGeom>
          </p:spPr>
          <p:txBody>
            <a:bodyPr wrap="square">
              <a:spAutoFit/>
            </a:bodyPr>
            <a:lstStyle/>
            <a:p>
              <a:r>
                <a:rPr lang="en-US" i="1" dirty="0">
                  <a:solidFill>
                    <a:schemeClr val="bg1"/>
                  </a:solidFill>
                </a:rPr>
                <a:t>Drink from the divine fountain, and fill your lives with positive sources of power.</a:t>
              </a:r>
              <a:endParaRPr lang="en-US" dirty="0">
                <a:solidFill>
                  <a:schemeClr val="bg1"/>
                </a:solidFill>
              </a:endParaRPr>
            </a:p>
          </p:txBody>
        </p:sp>
        <p:grpSp>
          <p:nvGrpSpPr>
            <p:cNvPr id="35" name="Group 34"/>
            <p:cNvGrpSpPr/>
            <p:nvPr/>
          </p:nvGrpSpPr>
          <p:grpSpPr>
            <a:xfrm>
              <a:off x="4508409" y="4756074"/>
              <a:ext cx="1906119" cy="1969941"/>
              <a:chOff x="9557480" y="1241338"/>
              <a:chExt cx="1906119" cy="1969941"/>
            </a:xfrm>
          </p:grpSpPr>
          <p:sp>
            <p:nvSpPr>
              <p:cNvPr id="59" name="Rectangle 58"/>
              <p:cNvSpPr/>
              <p:nvPr/>
            </p:nvSpPr>
            <p:spPr>
              <a:xfrm>
                <a:off x="9557480" y="1241338"/>
                <a:ext cx="1864489" cy="1879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s://d30y9cdsu7xlg0.cloudfront.net/png/154888-200.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8599" y="1306279"/>
                <a:ext cx="1905000" cy="1905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 name="Group 10"/>
          <p:cNvGrpSpPr/>
          <p:nvPr/>
        </p:nvGrpSpPr>
        <p:grpSpPr>
          <a:xfrm>
            <a:off x="6980917" y="4258423"/>
            <a:ext cx="4854094" cy="2308324"/>
            <a:chOff x="6980917" y="4258423"/>
            <a:chExt cx="4854094" cy="2308324"/>
          </a:xfrm>
        </p:grpSpPr>
        <p:sp>
          <p:nvSpPr>
            <p:cNvPr id="24" name="Rectangle 23"/>
            <p:cNvSpPr/>
            <p:nvPr/>
          </p:nvSpPr>
          <p:spPr>
            <a:xfrm>
              <a:off x="6980917" y="4258423"/>
              <a:ext cx="4246075" cy="2308324"/>
            </a:xfrm>
            <a:prstGeom prst="rect">
              <a:avLst/>
            </a:prstGeom>
          </p:spPr>
          <p:txBody>
            <a:bodyPr wrap="square">
              <a:spAutoFit/>
            </a:bodyPr>
            <a:lstStyle/>
            <a:p>
              <a:r>
                <a:rPr lang="en-US" b="1" dirty="0">
                  <a:solidFill>
                    <a:srgbClr val="FFFF00"/>
                  </a:solidFill>
                </a:rPr>
                <a:t>It is not enough simply to try to resist evil or empty our lives of sin.</a:t>
              </a:r>
            </a:p>
            <a:p>
              <a:endParaRPr lang="en-US" b="1" dirty="0">
                <a:solidFill>
                  <a:srgbClr val="FFFF00"/>
                </a:solidFill>
              </a:endParaRPr>
            </a:p>
            <a:p>
              <a:r>
                <a:rPr lang="en-US" b="1" dirty="0">
                  <a:solidFill>
                    <a:srgbClr val="FFFF00"/>
                  </a:solidFill>
                </a:rPr>
                <a:t>We must also fill our lives with righteousness. </a:t>
              </a:r>
            </a:p>
            <a:p>
              <a:endParaRPr lang="en-US" b="1" dirty="0">
                <a:solidFill>
                  <a:srgbClr val="FFFF00"/>
                </a:solidFill>
              </a:endParaRPr>
            </a:p>
            <a:p>
              <a:r>
                <a:rPr lang="en-US" b="1" dirty="0">
                  <a:solidFill>
                    <a:srgbClr val="FFFF00"/>
                  </a:solidFill>
                </a:rPr>
                <a:t>We must engage in activities that</a:t>
              </a:r>
            </a:p>
            <a:p>
              <a:r>
                <a:rPr lang="en-US" b="1" dirty="0">
                  <a:solidFill>
                    <a:srgbClr val="FFFF00"/>
                  </a:solidFill>
                </a:rPr>
                <a:t>bring spiritual power.</a:t>
              </a:r>
            </a:p>
          </p:txBody>
        </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2961" y="4821015"/>
              <a:ext cx="1142050" cy="1615762"/>
            </a:xfrm>
            <a:prstGeom prst="rect">
              <a:avLst/>
            </a:prstGeom>
          </p:spPr>
        </p:pic>
      </p:grpSp>
      <p:sp>
        <p:nvSpPr>
          <p:cNvPr id="62" name="Rectangle 61"/>
          <p:cNvSpPr/>
          <p:nvPr/>
        </p:nvSpPr>
        <p:spPr>
          <a:xfrm>
            <a:off x="8247090" y="6501516"/>
            <a:ext cx="3965725" cy="369332"/>
          </a:xfrm>
          <a:prstGeom prst="rect">
            <a:avLst/>
          </a:prstGeom>
        </p:spPr>
        <p:txBody>
          <a:bodyPr wrap="square">
            <a:spAutoFit/>
          </a:bodyPr>
          <a:lstStyle/>
          <a:p>
            <a:pPr algn="r"/>
            <a:r>
              <a:rPr lang="en-US" i="1" dirty="0">
                <a:solidFill>
                  <a:schemeClr val="bg1"/>
                </a:solidFill>
              </a:rPr>
              <a:t>(1)</a:t>
            </a:r>
            <a:endParaRPr lang="en-US" dirty="0">
              <a:solidFill>
                <a:schemeClr val="bg1"/>
              </a:solidFill>
            </a:endParaRPr>
          </a:p>
        </p:txBody>
      </p:sp>
    </p:spTree>
    <p:extLst>
      <p:ext uri="{BB962C8B-B14F-4D97-AF65-F5344CB8AC3E}">
        <p14:creationId xmlns:p14="http://schemas.microsoft.com/office/powerpoint/2010/main" val="191210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Activities That Lead to Righteousness</a:t>
            </a:r>
          </a:p>
        </p:txBody>
      </p:sp>
      <p:sp>
        <p:nvSpPr>
          <p:cNvPr id="5" name="TextBox 4"/>
          <p:cNvSpPr txBox="1"/>
          <p:nvPr/>
        </p:nvSpPr>
        <p:spPr>
          <a:xfrm>
            <a:off x="753638" y="1044616"/>
            <a:ext cx="6018354" cy="5355312"/>
          </a:xfrm>
          <a:prstGeom prst="rect">
            <a:avLst/>
          </a:prstGeom>
          <a:noFill/>
        </p:spPr>
        <p:txBody>
          <a:bodyPr wrap="square" rtlCol="0">
            <a:spAutoFit/>
          </a:bodyPr>
          <a:lstStyle/>
          <a:p>
            <a:pPr fontAlgn="base"/>
            <a:r>
              <a:rPr lang="en-US" dirty="0">
                <a:solidFill>
                  <a:schemeClr val="bg1"/>
                </a:solidFill>
              </a:rPr>
              <a:t>I speak of such activities as immersing ourselves in the scriptures. There is a power that flows into our lives when we read and study the scriptures on a daily basis that cannot be found in any other way. </a:t>
            </a:r>
          </a:p>
          <a:p>
            <a:pPr fontAlgn="base"/>
            <a:endParaRPr lang="en-US" dirty="0">
              <a:solidFill>
                <a:schemeClr val="bg1"/>
              </a:solidFill>
            </a:endParaRPr>
          </a:p>
          <a:p>
            <a:pPr fontAlgn="base"/>
            <a:r>
              <a:rPr lang="en-US" dirty="0">
                <a:solidFill>
                  <a:schemeClr val="bg1"/>
                </a:solidFill>
              </a:rPr>
              <a:t>Daily prayer is another source of great power. </a:t>
            </a:r>
          </a:p>
          <a:p>
            <a:pPr fontAlgn="base"/>
            <a:endParaRPr lang="en-US" dirty="0">
              <a:solidFill>
                <a:schemeClr val="bg1"/>
              </a:solidFill>
            </a:endParaRPr>
          </a:p>
          <a:p>
            <a:pPr fontAlgn="base"/>
            <a:r>
              <a:rPr lang="en-US" dirty="0">
                <a:solidFill>
                  <a:schemeClr val="bg1"/>
                </a:solidFill>
              </a:rPr>
              <a:t>Fasting for specific strength or special blessings can strengthen us beyond our normal ability. </a:t>
            </a:r>
          </a:p>
          <a:p>
            <a:pPr fontAlgn="base"/>
            <a:endParaRPr lang="en-US" dirty="0">
              <a:solidFill>
                <a:schemeClr val="bg1"/>
              </a:solidFill>
            </a:endParaRPr>
          </a:p>
          <a:p>
            <a:pPr fontAlgn="base"/>
            <a:r>
              <a:rPr lang="en-US" dirty="0">
                <a:solidFill>
                  <a:schemeClr val="bg1"/>
                </a:solidFill>
              </a:rPr>
              <a:t>Christian service, church attendance, service in the kingdom—all can add to our storehouse of strength and power.</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We must do more than simply remove the negative influences from our lives. We must replace them with righteous activities that fill us with the strength and determination to live as we should.</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(1)</a:t>
            </a:r>
            <a:endParaRPr lang="en-US" dirty="0">
              <a:solidFill>
                <a:schemeClr val="bg1"/>
              </a:solidFill>
            </a:endParaRPr>
          </a:p>
        </p:txBody>
      </p:sp>
      <p:grpSp>
        <p:nvGrpSpPr>
          <p:cNvPr id="2" name="Group 1"/>
          <p:cNvGrpSpPr/>
          <p:nvPr/>
        </p:nvGrpSpPr>
        <p:grpSpPr>
          <a:xfrm>
            <a:off x="7031243" y="948122"/>
            <a:ext cx="1803839" cy="1535091"/>
            <a:chOff x="5721790" y="2131165"/>
            <a:chExt cx="1803839" cy="1535091"/>
          </a:xfrm>
        </p:grpSpPr>
        <p:sp>
          <p:nvSpPr>
            <p:cNvPr id="26" name="Rectangle 25"/>
            <p:cNvSpPr/>
            <p:nvPr/>
          </p:nvSpPr>
          <p:spPr>
            <a:xfrm>
              <a:off x="5721790" y="2131165"/>
              <a:ext cx="1803839" cy="15350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s://cdn0.iconfinder.com/data/icons/education-15/500/reader-512.pn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5030" y="2210031"/>
              <a:ext cx="1377357" cy="13773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9149904" y="2521205"/>
            <a:ext cx="1110919" cy="1595153"/>
            <a:chOff x="9173266" y="2180139"/>
            <a:chExt cx="814702" cy="1169819"/>
          </a:xfrm>
        </p:grpSpPr>
        <p:sp>
          <p:nvSpPr>
            <p:cNvPr id="28" name="Rectangle 27"/>
            <p:cNvSpPr/>
            <p:nvPr/>
          </p:nvSpPr>
          <p:spPr>
            <a:xfrm>
              <a:off x="9173266" y="2180139"/>
              <a:ext cx="814702" cy="11698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9202902" y="2211217"/>
              <a:ext cx="740691" cy="1093974"/>
              <a:chOff x="1371598" y="923694"/>
              <a:chExt cx="3089534" cy="4562706"/>
            </a:xfrm>
            <a:solidFill>
              <a:srgbClr val="92D050"/>
            </a:solidFill>
          </p:grpSpPr>
          <p:sp>
            <p:nvSpPr>
              <p:cNvPr id="30" name="Rounded Rectangle 29"/>
              <p:cNvSpPr/>
              <p:nvPr/>
            </p:nvSpPr>
            <p:spPr>
              <a:xfrm rot="1802092">
                <a:off x="1971052" y="1845413"/>
                <a:ext cx="1173002" cy="2709972"/>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315181">
                <a:off x="3648370" y="2264076"/>
                <a:ext cx="566679" cy="1374130"/>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9186555">
                <a:off x="2949762" y="1829423"/>
                <a:ext cx="760287" cy="1774049"/>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5400000">
                <a:off x="2400299" y="3543299"/>
                <a:ext cx="914400" cy="2971801"/>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7465154">
                <a:off x="2518032" y="2948707"/>
                <a:ext cx="914400" cy="2971801"/>
              </a:xfrm>
              <a:prstGeom prst="roundRect">
                <a:avLst>
                  <a:gd name="adj" fmla="val 50000"/>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110357" y="923694"/>
                <a:ext cx="1133293" cy="1133293"/>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7438904" y="4517760"/>
            <a:ext cx="2336029" cy="1582354"/>
            <a:chOff x="4576914" y="3032788"/>
            <a:chExt cx="2774735" cy="1879520"/>
          </a:xfrm>
        </p:grpSpPr>
        <p:sp>
          <p:nvSpPr>
            <p:cNvPr id="37" name="Rectangle 36"/>
            <p:cNvSpPr/>
            <p:nvPr/>
          </p:nvSpPr>
          <p:spPr>
            <a:xfrm>
              <a:off x="4576914" y="3032788"/>
              <a:ext cx="2774735" cy="1879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4965194" y="3159110"/>
              <a:ext cx="2088389" cy="1753198"/>
              <a:chOff x="4431614" y="3505200"/>
              <a:chExt cx="3785971" cy="3178314"/>
            </a:xfrm>
            <a:solidFill>
              <a:srgbClr val="FF0000"/>
            </a:solidFill>
          </p:grpSpPr>
          <p:sp>
            <p:nvSpPr>
              <p:cNvPr id="39" name="Rounded Rectangle 38"/>
              <p:cNvSpPr/>
              <p:nvPr/>
            </p:nvSpPr>
            <p:spPr>
              <a:xfrm rot="726065">
                <a:off x="4676487" y="5567223"/>
                <a:ext cx="235797" cy="1070439"/>
              </a:xfrm>
              <a:prstGeom prst="roundRect">
                <a:avLst>
                  <a:gd name="adj" fmla="val 4057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431614" y="3505200"/>
                <a:ext cx="915914" cy="89969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738714" y="4304338"/>
                <a:ext cx="274774" cy="1619442"/>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rot="15047263">
                <a:off x="5055944" y="4179393"/>
                <a:ext cx="216801" cy="770854"/>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rot="16988078">
                <a:off x="5125485" y="4430855"/>
                <a:ext cx="189645" cy="634192"/>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p:nvGrpSpPr>
            <p:grpSpPr>
              <a:xfrm>
                <a:off x="7204647" y="3698129"/>
                <a:ext cx="1012938" cy="2141515"/>
                <a:chOff x="6274819" y="2018086"/>
                <a:chExt cx="1359523" cy="2926080"/>
              </a:xfrm>
              <a:grpFill/>
            </p:grpSpPr>
            <p:sp>
              <p:nvSpPr>
                <p:cNvPr id="50" name="Oval 49"/>
                <p:cNvSpPr/>
                <p:nvPr/>
              </p:nvSpPr>
              <p:spPr>
                <a:xfrm>
                  <a:off x="6491342" y="2018086"/>
                  <a:ext cx="1143000" cy="1143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796142" y="2475286"/>
                  <a:ext cx="411480" cy="246888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rot="15866519">
                  <a:off x="6544408" y="3023015"/>
                  <a:ext cx="289631" cy="82881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Cube 44"/>
              <p:cNvSpPr/>
              <p:nvPr/>
            </p:nvSpPr>
            <p:spPr>
              <a:xfrm>
                <a:off x="5319182" y="4333438"/>
                <a:ext cx="2017533" cy="656290"/>
              </a:xfrm>
              <a:prstGeom prst="cub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20503403">
                <a:off x="4938276" y="5539311"/>
                <a:ext cx="235797" cy="1070439"/>
              </a:xfrm>
              <a:prstGeom prst="roundRect">
                <a:avLst>
                  <a:gd name="adj" fmla="val 4430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726065">
                <a:off x="7490076" y="5613075"/>
                <a:ext cx="235797" cy="1070439"/>
              </a:xfrm>
              <a:prstGeom prst="roundRect">
                <a:avLst>
                  <a:gd name="adj" fmla="val 40579"/>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20503403">
                <a:off x="7819888" y="5572493"/>
                <a:ext cx="235797" cy="1070439"/>
              </a:xfrm>
              <a:prstGeom prst="roundRect">
                <a:avLst>
                  <a:gd name="adj" fmla="val 4430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4762107">
                <a:off x="7357972" y="4594854"/>
                <a:ext cx="257619" cy="755994"/>
              </a:xfrm>
              <a:prstGeom prst="roundRect">
                <a:avLst>
                  <a:gd name="adj" fmla="val 4430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876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202981" y="1450794"/>
            <a:ext cx="5413543" cy="3863590"/>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100866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2492" y="972693"/>
              <a:ext cx="2293346" cy="1604017"/>
            </a:xfrm>
            <a:prstGeom prst="rect">
              <a:avLst/>
            </a:prstGeom>
          </p:spPr>
          <p:txBody>
            <a:bodyPr wrap="square">
              <a:spAutoFit/>
            </a:bodyPr>
            <a:lstStyle/>
            <a:p>
              <a:pPr algn="ctr"/>
              <a:r>
                <a:rPr lang="en-US" sz="2400" b="1" dirty="0"/>
                <a:t>If we do not remove evil influences from our lives, we place ourselves and our families in spiritual danger</a:t>
              </a:r>
              <a:endParaRPr lang="en-US" sz="2400" i="1" dirty="0"/>
            </a:p>
          </p:txBody>
        </p:sp>
      </p:gr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(1)</a:t>
            </a:r>
            <a:endParaRPr lang="en-US" dirty="0">
              <a:solidFill>
                <a:schemeClr val="bg1"/>
              </a:solidFill>
            </a:endParaRPr>
          </a:p>
        </p:txBody>
      </p:sp>
    </p:spTree>
    <p:extLst>
      <p:ext uri="{BB962C8B-B14F-4D97-AF65-F5344CB8AC3E}">
        <p14:creationId xmlns:p14="http://schemas.microsoft.com/office/powerpoint/2010/main" val="19117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Ahaz</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(2)</a:t>
            </a:r>
            <a:endParaRPr lang="en-US" dirty="0">
              <a:solidFill>
                <a:schemeClr val="bg1"/>
              </a:solidFill>
            </a:endParaRPr>
          </a:p>
        </p:txBody>
      </p:sp>
      <p:sp>
        <p:nvSpPr>
          <p:cNvPr id="4" name="Rectangle 3"/>
          <p:cNvSpPr/>
          <p:nvPr/>
        </p:nvSpPr>
        <p:spPr>
          <a:xfrm>
            <a:off x="159292" y="830997"/>
            <a:ext cx="9236942" cy="5909310"/>
          </a:xfrm>
          <a:prstGeom prst="rect">
            <a:avLst/>
          </a:prstGeom>
        </p:spPr>
        <p:txBody>
          <a:bodyPr wrap="square">
            <a:spAutoFit/>
          </a:bodyPr>
          <a:lstStyle/>
          <a:p>
            <a:r>
              <a:rPr lang="en-US" dirty="0">
                <a:solidFill>
                  <a:schemeClr val="bg1"/>
                </a:solidFill>
              </a:rPr>
              <a:t>He was the son of </a:t>
            </a:r>
            <a:r>
              <a:rPr lang="en-US" dirty="0" err="1">
                <a:solidFill>
                  <a:schemeClr val="bg1"/>
                </a:solidFill>
              </a:rPr>
              <a:t>Jotham</a:t>
            </a:r>
            <a:r>
              <a:rPr lang="en-US" dirty="0">
                <a:solidFill>
                  <a:schemeClr val="bg1"/>
                </a:solidFill>
              </a:rPr>
              <a:t>—who ruled in righteousness.</a:t>
            </a:r>
          </a:p>
          <a:p>
            <a:endParaRPr lang="en-US" dirty="0">
              <a:solidFill>
                <a:schemeClr val="bg1"/>
              </a:solidFill>
            </a:endParaRPr>
          </a:p>
          <a:p>
            <a:r>
              <a:rPr lang="en-US" dirty="0">
                <a:solidFill>
                  <a:schemeClr val="bg1"/>
                </a:solidFill>
              </a:rPr>
              <a:t>He began his reign at the age of 20 and ruled in wickedness </a:t>
            </a:r>
          </a:p>
          <a:p>
            <a:endParaRPr lang="en-US" dirty="0">
              <a:solidFill>
                <a:schemeClr val="bg1"/>
              </a:solidFill>
            </a:endParaRPr>
          </a:p>
          <a:p>
            <a:r>
              <a:rPr lang="en-US" dirty="0">
                <a:solidFill>
                  <a:schemeClr val="bg1"/>
                </a:solidFill>
              </a:rPr>
              <a:t>His name means </a:t>
            </a:r>
            <a:r>
              <a:rPr lang="en-US" i="1" dirty="0">
                <a:solidFill>
                  <a:schemeClr val="bg1"/>
                </a:solidFill>
              </a:rPr>
              <a:t>possessor</a:t>
            </a:r>
          </a:p>
          <a:p>
            <a:endParaRPr lang="en-US" i="1" dirty="0">
              <a:solidFill>
                <a:schemeClr val="bg1"/>
              </a:solidFill>
            </a:endParaRPr>
          </a:p>
          <a:p>
            <a:r>
              <a:rPr lang="en-US" dirty="0">
                <a:solidFill>
                  <a:schemeClr val="bg1"/>
                </a:solidFill>
              </a:rPr>
              <a:t>He was the king of Judah in 730 and 720 BC</a:t>
            </a:r>
          </a:p>
          <a:p>
            <a:endParaRPr lang="en-US" dirty="0">
              <a:solidFill>
                <a:schemeClr val="bg1"/>
              </a:solidFill>
            </a:endParaRPr>
          </a:p>
          <a:p>
            <a:r>
              <a:rPr lang="en-US" dirty="0">
                <a:solidFill>
                  <a:schemeClr val="bg1"/>
                </a:solidFill>
              </a:rPr>
              <a:t>He was given to the life of idolatry and evil and corrupted the temple rites and subjected his own son to walk in fire (human sacrifice * see notes)</a:t>
            </a:r>
          </a:p>
          <a:p>
            <a:endParaRPr lang="en-US" dirty="0">
              <a:solidFill>
                <a:schemeClr val="bg1"/>
              </a:solidFill>
            </a:endParaRPr>
          </a:p>
          <a:p>
            <a:r>
              <a:rPr lang="en-US" dirty="0">
                <a:solidFill>
                  <a:schemeClr val="bg1"/>
                </a:solidFill>
              </a:rPr>
              <a:t>Isaiah was the prophet at that time and he said that Ahaz was like Ahab</a:t>
            </a:r>
          </a:p>
          <a:p>
            <a:endParaRPr lang="en-US" dirty="0">
              <a:solidFill>
                <a:schemeClr val="bg1"/>
              </a:solidFill>
            </a:endParaRPr>
          </a:p>
          <a:p>
            <a:r>
              <a:rPr lang="en-US" dirty="0">
                <a:solidFill>
                  <a:schemeClr val="bg1"/>
                </a:solidFill>
              </a:rPr>
              <a:t>The nation during his reign was vexed by the aggression of the alliance between Syria and the northern kingdom of Israel (under King </a:t>
            </a:r>
            <a:r>
              <a:rPr lang="en-US" dirty="0" err="1">
                <a:solidFill>
                  <a:schemeClr val="bg1"/>
                </a:solidFill>
              </a:rPr>
              <a:t>Pekah</a:t>
            </a:r>
            <a:r>
              <a:rPr lang="en-US" dirty="0">
                <a:solidFill>
                  <a:schemeClr val="bg1"/>
                </a:solidFill>
              </a:rPr>
              <a:t>)---the Lord commanded Isaiah to counsel him to be calm…and Isaiah prophesied of the coming Messiah, which Ahaz did not acknowledge</a:t>
            </a:r>
          </a:p>
          <a:p>
            <a:endParaRPr lang="en-US" dirty="0">
              <a:solidFill>
                <a:schemeClr val="bg1"/>
              </a:solidFill>
            </a:endParaRPr>
          </a:p>
          <a:p>
            <a:r>
              <a:rPr lang="en-US" dirty="0">
                <a:solidFill>
                  <a:schemeClr val="bg1"/>
                </a:solidFill>
              </a:rPr>
              <a:t>He made an alliance with the king of Assyria (Tiglath-</a:t>
            </a:r>
            <a:r>
              <a:rPr lang="en-US" dirty="0" err="1">
                <a:solidFill>
                  <a:schemeClr val="bg1"/>
                </a:solidFill>
              </a:rPr>
              <a:t>pileser</a:t>
            </a:r>
            <a:r>
              <a:rPr lang="en-US" dirty="0">
                <a:solidFill>
                  <a:schemeClr val="bg1"/>
                </a:solidFill>
              </a:rPr>
              <a:t>) and the consequences were devastating</a:t>
            </a:r>
          </a:p>
          <a:p>
            <a:endParaRPr lang="en-US" dirty="0">
              <a:solidFill>
                <a:schemeClr val="bg1"/>
              </a:solidFill>
            </a:endParaRPr>
          </a:p>
        </p:txBody>
      </p:sp>
      <p:grpSp>
        <p:nvGrpSpPr>
          <p:cNvPr id="88" name="Group 87"/>
          <p:cNvGrpSpPr/>
          <p:nvPr/>
        </p:nvGrpSpPr>
        <p:grpSpPr>
          <a:xfrm>
            <a:off x="9922599" y="1615010"/>
            <a:ext cx="1696770" cy="3771666"/>
            <a:chOff x="5105400" y="638682"/>
            <a:chExt cx="1371599" cy="3242799"/>
          </a:xfrm>
        </p:grpSpPr>
        <p:sp>
          <p:nvSpPr>
            <p:cNvPr id="89" name="Oval 88"/>
            <p:cNvSpPr/>
            <p:nvPr/>
          </p:nvSpPr>
          <p:spPr>
            <a:xfrm rot="19151953">
              <a:off x="5105400" y="2563095"/>
              <a:ext cx="383014" cy="29226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6691" y="638682"/>
              <a:ext cx="1270308" cy="3242799"/>
              <a:chOff x="5206691" y="638682"/>
              <a:chExt cx="1270308" cy="3242799"/>
            </a:xfrm>
          </p:grpSpPr>
          <p:sp>
            <p:nvSpPr>
              <p:cNvPr id="91" name="Oval 90"/>
              <p:cNvSpPr/>
              <p:nvPr/>
            </p:nvSpPr>
            <p:spPr>
              <a:xfrm rot="649721" flipH="1">
                <a:off x="5804503" y="3613260"/>
                <a:ext cx="383014" cy="268221"/>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649721" flipH="1">
                <a:off x="5496309" y="3613260"/>
                <a:ext cx="383014" cy="268221"/>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flipH="1">
                <a:off x="5373612" y="2819330"/>
                <a:ext cx="877429" cy="896573"/>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3335437" flipH="1">
                <a:off x="6136139" y="2564219"/>
                <a:ext cx="389162" cy="292558"/>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217087" flipH="1">
                <a:off x="5310394" y="1725267"/>
                <a:ext cx="343065" cy="988360"/>
              </a:xfrm>
              <a:prstGeom prst="trapezoid">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382913">
                <a:off x="5997486" y="1853304"/>
                <a:ext cx="373445" cy="892149"/>
              </a:xfrm>
              <a:prstGeom prst="trapezoid">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671737">
                <a:off x="5206691" y="1133031"/>
                <a:ext cx="482077" cy="1023926"/>
              </a:xfrm>
              <a:prstGeom prst="clou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rot="20706537">
                <a:off x="5938762" y="1177582"/>
                <a:ext cx="519085" cy="910924"/>
              </a:xfrm>
              <a:prstGeom prst="clou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flipH="1">
                <a:off x="5396235" y="1812877"/>
                <a:ext cx="829947" cy="1487336"/>
              </a:xfrm>
              <a:prstGeom prst="trapezoid">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p:cNvSpPr/>
              <p:nvPr/>
            </p:nvSpPr>
            <p:spPr>
              <a:xfrm rot="10800000" flipH="1">
                <a:off x="5683779" y="1836838"/>
                <a:ext cx="276649" cy="436500"/>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flipH="1">
                <a:off x="5461364" y="939877"/>
                <a:ext cx="764820" cy="1091253"/>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101"/>
              <p:cNvSpPr/>
              <p:nvPr/>
            </p:nvSpPr>
            <p:spPr>
              <a:xfrm rot="16200000">
                <a:off x="5541850" y="585872"/>
                <a:ext cx="591467" cy="907101"/>
              </a:xfrm>
              <a:prstGeom prst="clou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5449507" y="2609705"/>
                <a:ext cx="741382" cy="20751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5495791" y="2645275"/>
                <a:ext cx="672005" cy="140605"/>
                <a:chOff x="7162800" y="4789357"/>
                <a:chExt cx="2676993" cy="1001843"/>
              </a:xfrm>
            </p:grpSpPr>
            <p:grpSp>
              <p:nvGrpSpPr>
                <p:cNvPr id="117" name="Group 116"/>
                <p:cNvGrpSpPr/>
                <p:nvPr/>
              </p:nvGrpSpPr>
              <p:grpSpPr>
                <a:xfrm>
                  <a:off x="7162800" y="4800600"/>
                  <a:ext cx="838200" cy="990600"/>
                  <a:chOff x="7162800" y="4800600"/>
                  <a:chExt cx="838200" cy="990600"/>
                </a:xfrm>
              </p:grpSpPr>
              <p:sp>
                <p:nvSpPr>
                  <p:cNvPr id="124" name="Cross 123"/>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8077200" y="4800600"/>
                  <a:ext cx="838200" cy="990600"/>
                  <a:chOff x="7162800" y="4800600"/>
                  <a:chExt cx="838200" cy="990600"/>
                </a:xfrm>
              </p:grpSpPr>
              <p:sp>
                <p:nvSpPr>
                  <p:cNvPr id="122" name="Cross 121"/>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9001593" y="4789357"/>
                  <a:ext cx="838200" cy="990600"/>
                  <a:chOff x="7162800" y="4800600"/>
                  <a:chExt cx="838200" cy="990600"/>
                </a:xfrm>
              </p:grpSpPr>
              <p:sp>
                <p:nvSpPr>
                  <p:cNvPr id="120" name="Cross 119"/>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a:off x="5277646" y="638682"/>
                <a:ext cx="1013488" cy="580236"/>
                <a:chOff x="1239442" y="2583838"/>
                <a:chExt cx="1535084" cy="678655"/>
              </a:xfrm>
            </p:grpSpPr>
            <p:sp>
              <p:nvSpPr>
                <p:cNvPr id="108" name="Rounded Rectangle 107"/>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gular Pentagon 108"/>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gular Pentagon 109"/>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gular Pentagon 110"/>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Cloud 105"/>
              <p:cNvSpPr/>
              <p:nvPr/>
            </p:nvSpPr>
            <p:spPr>
              <a:xfrm rot="325355">
                <a:off x="5593302" y="1728225"/>
                <a:ext cx="497324" cy="425829"/>
              </a:xfrm>
              <a:prstGeom prst="clou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flipH="1">
                <a:off x="5745190" y="1775381"/>
                <a:ext cx="176717" cy="14956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939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animEffect transition="in" filter="wipe(down)">
                                      <p:cBhvr>
                                        <p:cTn id="9" dur="580">
                                          <p:stCondLst>
                                            <p:cond delay="0"/>
                                          </p:stCondLst>
                                        </p:cTn>
                                        <p:tgtEl>
                                          <p:spTgt spid="88"/>
                                        </p:tgtEl>
                                      </p:cBhvr>
                                    </p:animEffect>
                                    <p:anim calcmode="lin" valueType="num">
                                      <p:cBhvr>
                                        <p:cTn id="10"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5" dur="26">
                                          <p:stCondLst>
                                            <p:cond delay="650"/>
                                          </p:stCondLst>
                                        </p:cTn>
                                        <p:tgtEl>
                                          <p:spTgt spid="88"/>
                                        </p:tgtEl>
                                      </p:cBhvr>
                                      <p:to x="100000" y="60000"/>
                                    </p:animScale>
                                    <p:animScale>
                                      <p:cBhvr>
                                        <p:cTn id="16" dur="166" decel="50000">
                                          <p:stCondLst>
                                            <p:cond delay="676"/>
                                          </p:stCondLst>
                                        </p:cTn>
                                        <p:tgtEl>
                                          <p:spTgt spid="88"/>
                                        </p:tgtEl>
                                      </p:cBhvr>
                                      <p:to x="100000" y="100000"/>
                                    </p:animScale>
                                    <p:animScale>
                                      <p:cBhvr>
                                        <p:cTn id="17" dur="26">
                                          <p:stCondLst>
                                            <p:cond delay="1312"/>
                                          </p:stCondLst>
                                        </p:cTn>
                                        <p:tgtEl>
                                          <p:spTgt spid="88"/>
                                        </p:tgtEl>
                                      </p:cBhvr>
                                      <p:to x="100000" y="80000"/>
                                    </p:animScale>
                                    <p:animScale>
                                      <p:cBhvr>
                                        <p:cTn id="18" dur="166" decel="50000">
                                          <p:stCondLst>
                                            <p:cond delay="1338"/>
                                          </p:stCondLst>
                                        </p:cTn>
                                        <p:tgtEl>
                                          <p:spTgt spid="88"/>
                                        </p:tgtEl>
                                      </p:cBhvr>
                                      <p:to x="100000" y="100000"/>
                                    </p:animScale>
                                    <p:animScale>
                                      <p:cBhvr>
                                        <p:cTn id="19" dur="26">
                                          <p:stCondLst>
                                            <p:cond delay="1642"/>
                                          </p:stCondLst>
                                        </p:cTn>
                                        <p:tgtEl>
                                          <p:spTgt spid="88"/>
                                        </p:tgtEl>
                                      </p:cBhvr>
                                      <p:to x="100000" y="90000"/>
                                    </p:animScale>
                                    <p:animScale>
                                      <p:cBhvr>
                                        <p:cTn id="20" dur="166" decel="50000">
                                          <p:stCondLst>
                                            <p:cond delay="1668"/>
                                          </p:stCondLst>
                                        </p:cTn>
                                        <p:tgtEl>
                                          <p:spTgt spid="88"/>
                                        </p:tgtEl>
                                      </p:cBhvr>
                                      <p:to x="100000" y="100000"/>
                                    </p:animScale>
                                    <p:animScale>
                                      <p:cBhvr>
                                        <p:cTn id="21" dur="26">
                                          <p:stCondLst>
                                            <p:cond delay="1808"/>
                                          </p:stCondLst>
                                        </p:cTn>
                                        <p:tgtEl>
                                          <p:spTgt spid="88"/>
                                        </p:tgtEl>
                                      </p:cBhvr>
                                      <p:to x="100000" y="95000"/>
                                    </p:animScale>
                                    <p:animScale>
                                      <p:cBhvr>
                                        <p:cTn id="22" dur="166" decel="50000">
                                          <p:stCondLst>
                                            <p:cond delay="1834"/>
                                          </p:stCondLst>
                                        </p:cTn>
                                        <p:tgtEl>
                                          <p:spTgt spid="8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llpapercave.com/wp/koCKDe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rPr>
              <a:t>Ahaz Seeks Favor With King of Assyria</a:t>
            </a:r>
          </a:p>
        </p:txBody>
      </p:sp>
      <p:sp>
        <p:nvSpPr>
          <p:cNvPr id="25" name="Rectangle 24"/>
          <p:cNvSpPr/>
          <p:nvPr/>
        </p:nvSpPr>
        <p:spPr>
          <a:xfrm>
            <a:off x="8247090" y="6501516"/>
            <a:ext cx="3965725" cy="369332"/>
          </a:xfrm>
          <a:prstGeom prst="rect">
            <a:avLst/>
          </a:prstGeom>
        </p:spPr>
        <p:txBody>
          <a:bodyPr wrap="square">
            <a:spAutoFit/>
          </a:bodyPr>
          <a:lstStyle/>
          <a:p>
            <a:pPr algn="r"/>
            <a:r>
              <a:rPr lang="en-US" i="1" dirty="0">
                <a:solidFill>
                  <a:schemeClr val="bg1"/>
                </a:solidFill>
              </a:rPr>
              <a:t>(2)</a:t>
            </a:r>
            <a:endParaRPr lang="en-US" dirty="0">
              <a:solidFill>
                <a:schemeClr val="bg1"/>
              </a:solidFill>
            </a:endParaRPr>
          </a:p>
        </p:txBody>
      </p:sp>
      <p:sp>
        <p:nvSpPr>
          <p:cNvPr id="4" name="Rectangle 3"/>
          <p:cNvSpPr/>
          <p:nvPr/>
        </p:nvSpPr>
        <p:spPr>
          <a:xfrm>
            <a:off x="485547" y="1020568"/>
            <a:ext cx="4648098" cy="1200329"/>
          </a:xfrm>
          <a:prstGeom prst="rect">
            <a:avLst/>
          </a:prstGeom>
        </p:spPr>
        <p:txBody>
          <a:bodyPr wrap="square">
            <a:spAutoFit/>
          </a:bodyPr>
          <a:lstStyle/>
          <a:p>
            <a:r>
              <a:rPr lang="en-US" dirty="0">
                <a:solidFill>
                  <a:schemeClr val="bg1"/>
                </a:solidFill>
              </a:rPr>
              <a:t>Ahaz also went to the city of Damascus (the capital of Syria, north of Judah and Israel) to meet with the king of Assyria and further seek his favor and help.</a:t>
            </a:r>
          </a:p>
        </p:txBody>
      </p:sp>
      <p:sp>
        <p:nvSpPr>
          <p:cNvPr id="2" name="Rectangle 1"/>
          <p:cNvSpPr/>
          <p:nvPr/>
        </p:nvSpPr>
        <p:spPr>
          <a:xfrm>
            <a:off x="3048000" y="2413338"/>
            <a:ext cx="6096000" cy="2585323"/>
          </a:xfrm>
          <a:prstGeom prst="rect">
            <a:avLst/>
          </a:prstGeom>
        </p:spPr>
        <p:txBody>
          <a:bodyPr>
            <a:spAutoFit/>
          </a:bodyPr>
          <a:lstStyle/>
          <a:p>
            <a:r>
              <a:rPr lang="en-US" dirty="0">
                <a:solidFill>
                  <a:schemeClr val="bg1"/>
                </a:solidFill>
              </a:rPr>
              <a:t>Ahaz offered sacrifices to the idols in Damascus and ordered that the altar in the temple at Jerusalem be replaced with an altar designed like one he had seen in Damascus. </a:t>
            </a:r>
          </a:p>
          <a:p>
            <a:endParaRPr lang="en-US" dirty="0">
              <a:solidFill>
                <a:schemeClr val="bg1"/>
              </a:solidFill>
            </a:endParaRPr>
          </a:p>
          <a:p>
            <a:r>
              <a:rPr lang="en-US" dirty="0">
                <a:solidFill>
                  <a:schemeClr val="bg1"/>
                </a:solidFill>
              </a:rPr>
              <a:t>He also made unauthorized changes to the holy priesthood ordinances, destroyed or altered sacred temple lavers and the “sea” (font), had the temple closed, and set up places of idolatry in Jerusalem.</a:t>
            </a:r>
          </a:p>
        </p:txBody>
      </p:sp>
      <p:sp>
        <p:nvSpPr>
          <p:cNvPr id="45" name="Rectangle 44"/>
          <p:cNvSpPr/>
          <p:nvPr/>
        </p:nvSpPr>
        <p:spPr>
          <a:xfrm>
            <a:off x="2414057" y="5380673"/>
            <a:ext cx="8932816" cy="1200329"/>
          </a:xfrm>
          <a:prstGeom prst="rect">
            <a:avLst/>
          </a:prstGeom>
        </p:spPr>
        <p:txBody>
          <a:bodyPr wrap="square">
            <a:spAutoFit/>
          </a:bodyPr>
          <a:lstStyle/>
          <a:p>
            <a:r>
              <a:rPr lang="en-US" sz="3600" dirty="0">
                <a:solidFill>
                  <a:srgbClr val="FFFF00"/>
                </a:solidFill>
              </a:rPr>
              <a:t>Who was Ahaz trying to please…or make an impression upon?</a:t>
            </a:r>
          </a:p>
        </p:txBody>
      </p:sp>
      <p:sp>
        <p:nvSpPr>
          <p:cNvPr id="46" name="Rectangle 45"/>
          <p:cNvSpPr/>
          <p:nvPr/>
        </p:nvSpPr>
        <p:spPr>
          <a:xfrm>
            <a:off x="176425" y="6398213"/>
            <a:ext cx="1135247" cy="369332"/>
          </a:xfrm>
          <a:prstGeom prst="rect">
            <a:avLst/>
          </a:prstGeom>
        </p:spPr>
        <p:txBody>
          <a:bodyPr wrap="none">
            <a:spAutoFit/>
          </a:bodyPr>
          <a:lstStyle/>
          <a:p>
            <a:r>
              <a:rPr lang="en-US" dirty="0">
                <a:solidFill>
                  <a:schemeClr val="bg1"/>
                </a:solidFill>
                <a:latin typeface="Calibri" panose="020F0502020204030204" pitchFamily="34" charset="0"/>
              </a:rPr>
              <a:t>2 Kings 16</a:t>
            </a:r>
            <a:endParaRPr lang="en-US" dirty="0">
              <a:solidFill>
                <a:schemeClr val="bg1"/>
              </a:solidFill>
            </a:endParaRPr>
          </a:p>
        </p:txBody>
      </p:sp>
      <p:pic>
        <p:nvPicPr>
          <p:cNvPr id="3074" name="Picture 2" descr="http://www.carpescriptura.com/wp-content/uploads/2015/05/2-Kings-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9039" y="1974241"/>
            <a:ext cx="2586679" cy="314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1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4219</Words>
  <Application>Microsoft Office PowerPoint</Application>
  <PresentationFormat>Widescreen</PresentationFormat>
  <Paragraphs>414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Arial</vt:lpstr>
      <vt:lpstr>Century Gothic</vt:lpstr>
      <vt:lpstr>Palatino Linotype</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42</cp:revision>
  <dcterms:created xsi:type="dcterms:W3CDTF">2016-01-28T01:08:11Z</dcterms:created>
  <dcterms:modified xsi:type="dcterms:W3CDTF">2020-11-16T15:22:30Z</dcterms:modified>
</cp:coreProperties>
</file>