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1" r:id="rId4"/>
    <p:sldId id="262" r:id="rId5"/>
    <p:sldId id="263" r:id="rId6"/>
    <p:sldId id="266" r:id="rId7"/>
    <p:sldId id="268" r:id="rId8"/>
    <p:sldId id="269" r:id="rId9"/>
    <p:sldId id="270" r:id="rId10"/>
    <p:sldId id="271" r:id="rId11"/>
    <p:sldId id="272" r:id="rId12"/>
    <p:sldId id="273" r:id="rId13"/>
    <p:sldId id="275" r:id="rId14"/>
    <p:sldId id="274" r:id="rId15"/>
    <p:sldId id="276" r:id="rId16"/>
    <p:sldId id="278" r:id="rId17"/>
    <p:sldId id="277" r:id="rId18"/>
    <p:sldId id="257" r:id="rId19"/>
    <p:sldId id="259" r:id="rId20"/>
    <p:sldId id="265" r:id="rId21"/>
    <p:sldId id="264" r:id="rId22"/>
    <p:sldId id="279" r:id="rId23"/>
    <p:sldId id="267"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Palatino" pitchFamily="2" charset="0"/>
      <p:regular r:id="rId33"/>
    </p:embeddedFont>
    <p:embeddedFont>
      <p:font typeface="Palatino Linotype" panose="02040502050505030304" pitchFamily="18"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F9AFC0-A292-4D7F-99E9-88B83152479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283337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65911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95113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9AFC0-A292-4D7F-99E9-88B83152479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1430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9AFC0-A292-4D7F-99E9-88B831524794}"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03580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9AFC0-A292-4D7F-99E9-88B83152479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46999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9AFC0-A292-4D7F-99E9-88B831524794}"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36271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9AFC0-A292-4D7F-99E9-88B831524794}"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176288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9AFC0-A292-4D7F-99E9-88B831524794}"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91651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9AFC0-A292-4D7F-99E9-88B83152479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27810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9AFC0-A292-4D7F-99E9-88B831524794}"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F596-B2FA-4FB6-BDCF-EE87317917FF}" type="slidenum">
              <a:rPr lang="en-US" smtClean="0"/>
              <a:t>‹#›</a:t>
            </a:fld>
            <a:endParaRPr lang="en-US"/>
          </a:p>
        </p:txBody>
      </p:sp>
    </p:spTree>
    <p:extLst>
      <p:ext uri="{BB962C8B-B14F-4D97-AF65-F5344CB8AC3E}">
        <p14:creationId xmlns:p14="http://schemas.microsoft.com/office/powerpoint/2010/main" val="310218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9AFC0-A292-4D7F-99E9-88B831524794}"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8F596-B2FA-4FB6-BDCF-EE87317917FF}" type="slidenum">
              <a:rPr lang="en-US" smtClean="0"/>
              <a:t>‹#›</a:t>
            </a:fld>
            <a:endParaRPr lang="en-US"/>
          </a:p>
        </p:txBody>
      </p:sp>
    </p:spTree>
    <p:extLst>
      <p:ext uri="{BB962C8B-B14F-4D97-AF65-F5344CB8AC3E}">
        <p14:creationId xmlns:p14="http://schemas.microsoft.com/office/powerpoint/2010/main" val="1579610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6823A-D222-4FF7-B007-90479A5C0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41514" y="141514"/>
            <a:ext cx="2362200" cy="369332"/>
          </a:xfrm>
          <a:prstGeom prst="rect">
            <a:avLst/>
          </a:prstGeom>
          <a:noFill/>
        </p:spPr>
        <p:txBody>
          <a:bodyPr wrap="square" rtlCol="0">
            <a:spAutoFit/>
          </a:bodyPr>
          <a:lstStyle/>
          <a:p>
            <a:r>
              <a:rPr lang="en-US" dirty="0">
                <a:solidFill>
                  <a:schemeClr val="bg1"/>
                </a:solidFill>
              </a:rPr>
              <a:t>Lesson 104 Part 2</a:t>
            </a:r>
          </a:p>
        </p:txBody>
      </p:sp>
      <p:sp>
        <p:nvSpPr>
          <p:cNvPr id="6" name="TextBox 5"/>
          <p:cNvSpPr txBox="1"/>
          <p:nvPr/>
        </p:nvSpPr>
        <p:spPr>
          <a:xfrm>
            <a:off x="0" y="733379"/>
            <a:ext cx="12192000" cy="1846659"/>
          </a:xfrm>
          <a:prstGeom prst="rect">
            <a:avLst/>
          </a:prstGeom>
          <a:noFill/>
        </p:spPr>
        <p:txBody>
          <a:bodyPr wrap="square" rtlCol="0">
            <a:spAutoFit/>
          </a:bodyPr>
          <a:lstStyle/>
          <a:p>
            <a:pPr algn="ctr"/>
            <a:r>
              <a:rPr lang="en-US" sz="6600" dirty="0">
                <a:solidFill>
                  <a:schemeClr val="bg1"/>
                </a:solidFill>
              </a:rPr>
              <a:t>Hezekiah and Isaiah</a:t>
            </a:r>
          </a:p>
          <a:p>
            <a:pPr algn="ctr"/>
            <a:r>
              <a:rPr lang="en-US" sz="4800" dirty="0">
                <a:solidFill>
                  <a:schemeClr val="bg1"/>
                </a:solidFill>
              </a:rPr>
              <a:t>2 Kings 18-20</a:t>
            </a:r>
          </a:p>
        </p:txBody>
      </p:sp>
      <p:grpSp>
        <p:nvGrpSpPr>
          <p:cNvPr id="7" name="Group 6"/>
          <p:cNvGrpSpPr/>
          <p:nvPr/>
        </p:nvGrpSpPr>
        <p:grpSpPr>
          <a:xfrm>
            <a:off x="1235217" y="2077617"/>
            <a:ext cx="2348233" cy="4371537"/>
            <a:chOff x="459371" y="679434"/>
            <a:chExt cx="2727448" cy="5077495"/>
          </a:xfrm>
        </p:grpSpPr>
        <p:sp>
          <p:nvSpPr>
            <p:cNvPr id="8" name="Cloud 7"/>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96433" y="3532625"/>
              <a:ext cx="39038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507477">
              <a:off x="459371" y="3509246"/>
              <a:ext cx="37818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19934" y="1072591"/>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99389" y="2033529"/>
              <a:ext cx="288755" cy="1813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82948" y="679434"/>
              <a:ext cx="1977108" cy="874072"/>
              <a:chOff x="1239442" y="2583838"/>
              <a:chExt cx="1535084" cy="678655"/>
            </a:xfrm>
          </p:grpSpPr>
          <p:sp>
            <p:nvSpPr>
              <p:cNvPr id="44" name="Rounded Rectangle 43"/>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gular Pentagon 44"/>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gular Pentagon 45"/>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gular Pentagon 46"/>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384009" y="3202933"/>
              <a:ext cx="1009700" cy="346917"/>
              <a:chOff x="2998644" y="4611964"/>
              <a:chExt cx="1353076" cy="464896"/>
            </a:xfrm>
          </p:grpSpPr>
          <p:sp>
            <p:nvSpPr>
              <p:cNvPr id="39" name="Rounded Rectangle 38"/>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12-Point Star 41"/>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12-Point Star 42"/>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395421" y="3635735"/>
              <a:ext cx="1009700" cy="346917"/>
              <a:chOff x="2998644" y="4611964"/>
              <a:chExt cx="1353076" cy="464896"/>
            </a:xfrm>
          </p:grpSpPr>
          <p:sp>
            <p:nvSpPr>
              <p:cNvPr id="34" name="Rounded Rectangle 33"/>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12-Point Star 36"/>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12-Point Star 37"/>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371359" y="4104779"/>
              <a:ext cx="1009700" cy="346917"/>
              <a:chOff x="2998644" y="4611964"/>
              <a:chExt cx="1353076" cy="464896"/>
            </a:xfrm>
          </p:grpSpPr>
          <p:sp>
            <p:nvSpPr>
              <p:cNvPr id="29" name="Rounded Rectangle 28"/>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12-Point Star 31"/>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12-Point Star 32"/>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8579150" y="2021143"/>
            <a:ext cx="2411020" cy="4226418"/>
            <a:chOff x="1593589" y="398948"/>
            <a:chExt cx="2902209" cy="5087452"/>
          </a:xfrm>
        </p:grpSpPr>
        <p:grpSp>
          <p:nvGrpSpPr>
            <p:cNvPr id="54" name="Group 33"/>
            <p:cNvGrpSpPr/>
            <p:nvPr/>
          </p:nvGrpSpPr>
          <p:grpSpPr>
            <a:xfrm>
              <a:off x="1593589" y="398948"/>
              <a:ext cx="2902209" cy="5087452"/>
              <a:chOff x="1593589" y="398948"/>
              <a:chExt cx="1375870" cy="4260181"/>
            </a:xfrm>
          </p:grpSpPr>
          <p:sp>
            <p:nvSpPr>
              <p:cNvPr id="72"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23"/>
              <p:cNvGrpSpPr/>
              <p:nvPr/>
            </p:nvGrpSpPr>
            <p:grpSpPr>
              <a:xfrm>
                <a:off x="2383609" y="1732280"/>
                <a:ext cx="585850" cy="1566411"/>
                <a:chOff x="4699336" y="2759583"/>
                <a:chExt cx="1168064" cy="2193417"/>
              </a:xfrm>
            </p:grpSpPr>
            <p:sp>
              <p:nvSpPr>
                <p:cNvPr id="88"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43"/>
              <p:cNvSpPr/>
              <p:nvPr/>
            </p:nvSpPr>
            <p:spPr>
              <a:xfrm rot="5225831">
                <a:off x="2194404" y="1517225"/>
                <a:ext cx="178716" cy="22895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3"/>
            <p:cNvGrpSpPr/>
            <p:nvPr/>
          </p:nvGrpSpPr>
          <p:grpSpPr>
            <a:xfrm rot="5003920">
              <a:off x="2288001" y="3506278"/>
              <a:ext cx="2489460" cy="381000"/>
              <a:chOff x="1600200" y="6781800"/>
              <a:chExt cx="2754086" cy="1143000"/>
            </a:xfrm>
          </p:grpSpPr>
          <p:sp>
            <p:nvSpPr>
              <p:cNvPr id="65" name="Chevron 64"/>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65"/>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68"/>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69"/>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70"/>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44"/>
            <p:cNvGrpSpPr/>
            <p:nvPr/>
          </p:nvGrpSpPr>
          <p:grpSpPr>
            <a:xfrm rot="16596080" flipH="1">
              <a:off x="1145001" y="3506278"/>
              <a:ext cx="2489460" cy="381000"/>
              <a:chOff x="1600200" y="6781800"/>
              <a:chExt cx="2754086" cy="1143000"/>
            </a:xfrm>
          </p:grpSpPr>
          <p:sp>
            <p:nvSpPr>
              <p:cNvPr id="58" name="Chevron 5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5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6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6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6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hevron 6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7" name="Rectangle 56"/>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p:cNvSpPr/>
          <p:nvPr/>
        </p:nvSpPr>
        <p:spPr>
          <a:xfrm>
            <a:off x="4209582" y="3642837"/>
            <a:ext cx="4065006" cy="1754326"/>
          </a:xfrm>
          <a:prstGeom prst="rect">
            <a:avLst/>
          </a:prstGeom>
        </p:spPr>
        <p:txBody>
          <a:bodyPr wrap="square">
            <a:spAutoFit/>
          </a:bodyPr>
          <a:lstStyle/>
          <a:p>
            <a:r>
              <a:rPr lang="en-US" i="1" dirty="0">
                <a:solidFill>
                  <a:srgbClr val="FFFF00"/>
                </a:solidFill>
              </a:rPr>
              <a:t>Behold, the days come, that all that is in thine house, and that which thy fathers have laid up in store unto this day, shall be carried into Babylon: nothing shall be left, </a:t>
            </a:r>
            <a:r>
              <a:rPr lang="en-US" i="1" dirty="0" err="1">
                <a:solidFill>
                  <a:srgbClr val="FFFF00"/>
                </a:solidFill>
              </a:rPr>
              <a:t>saith</a:t>
            </a:r>
            <a:r>
              <a:rPr lang="en-US" i="1" dirty="0">
                <a:solidFill>
                  <a:srgbClr val="FFFF00"/>
                </a:solidFill>
              </a:rPr>
              <a:t> the </a:t>
            </a:r>
            <a:r>
              <a:rPr lang="en-US" i="1" cap="small" dirty="0">
                <a:solidFill>
                  <a:srgbClr val="FFFF00"/>
                </a:solidFill>
              </a:rPr>
              <a:t>Lord</a:t>
            </a:r>
            <a:r>
              <a:rPr lang="en-US" i="1" dirty="0">
                <a:solidFill>
                  <a:srgbClr val="FFFF00"/>
                </a:solidFill>
              </a:rPr>
              <a:t>.</a:t>
            </a:r>
          </a:p>
          <a:p>
            <a:r>
              <a:rPr lang="en-US" i="1" dirty="0">
                <a:solidFill>
                  <a:srgbClr val="FFFF00"/>
                </a:solidFill>
              </a:rPr>
              <a:t>2 Kings 20:17</a:t>
            </a:r>
          </a:p>
        </p:txBody>
      </p:sp>
    </p:spTree>
    <p:extLst>
      <p:ext uri="{BB962C8B-B14F-4D97-AF65-F5344CB8AC3E}">
        <p14:creationId xmlns:p14="http://schemas.microsoft.com/office/powerpoint/2010/main" val="1618193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Clothes Rent</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18:37</a:t>
            </a:r>
          </a:p>
        </p:txBody>
      </p:sp>
      <p:sp>
        <p:nvSpPr>
          <p:cNvPr id="4097" name="Rectangle 4096"/>
          <p:cNvSpPr/>
          <p:nvPr/>
        </p:nvSpPr>
        <p:spPr>
          <a:xfrm>
            <a:off x="3455540" y="1917342"/>
            <a:ext cx="8358389" cy="3447098"/>
          </a:xfrm>
          <a:prstGeom prst="rect">
            <a:avLst/>
          </a:prstGeom>
        </p:spPr>
        <p:txBody>
          <a:bodyPr wrap="square">
            <a:spAutoFit/>
          </a:bodyPr>
          <a:lstStyle/>
          <a:p>
            <a:r>
              <a:rPr lang="en-US" sz="2800" b="1" dirty="0">
                <a:solidFill>
                  <a:schemeClr val="bg1"/>
                </a:solidFill>
              </a:rPr>
              <a:t>Then</a:t>
            </a:r>
            <a:r>
              <a:rPr lang="en-US" sz="2800" dirty="0">
                <a:solidFill>
                  <a:schemeClr val="bg1"/>
                </a:solidFill>
              </a:rPr>
              <a:t> </a:t>
            </a:r>
            <a:r>
              <a:rPr lang="en-US" sz="2800" b="1" dirty="0">
                <a:solidFill>
                  <a:schemeClr val="bg1"/>
                </a:solidFill>
              </a:rPr>
              <a:t>came</a:t>
            </a:r>
            <a:r>
              <a:rPr lang="en-US" sz="2800" dirty="0">
                <a:solidFill>
                  <a:schemeClr val="bg1"/>
                </a:solidFill>
              </a:rPr>
              <a:t> </a:t>
            </a:r>
            <a:r>
              <a:rPr lang="en-US" sz="2800" b="1" dirty="0" err="1">
                <a:solidFill>
                  <a:schemeClr val="bg1"/>
                </a:solidFill>
              </a:rPr>
              <a:t>Eliakim</a:t>
            </a:r>
            <a:r>
              <a:rPr lang="en-US" sz="2800" dirty="0">
                <a:solidFill>
                  <a:schemeClr val="bg1"/>
                </a:solidFill>
              </a:rPr>
              <a:t> - </a:t>
            </a:r>
            <a:r>
              <a:rPr lang="en-US" sz="2800" b="1" dirty="0">
                <a:solidFill>
                  <a:schemeClr val="bg1"/>
                </a:solidFill>
              </a:rPr>
              <a:t>and</a:t>
            </a:r>
            <a:r>
              <a:rPr lang="en-US" sz="2800" dirty="0">
                <a:solidFill>
                  <a:schemeClr val="bg1"/>
                </a:solidFill>
              </a:rPr>
              <a:t> </a:t>
            </a:r>
            <a:r>
              <a:rPr lang="en-US" sz="2800" b="1" dirty="0" err="1">
                <a:solidFill>
                  <a:schemeClr val="bg1"/>
                </a:solidFill>
              </a:rPr>
              <a:t>Shebna</a:t>
            </a:r>
            <a:r>
              <a:rPr lang="en-US" sz="2800" dirty="0">
                <a:solidFill>
                  <a:schemeClr val="bg1"/>
                </a:solidFill>
              </a:rPr>
              <a:t> - </a:t>
            </a:r>
            <a:r>
              <a:rPr lang="en-US" sz="2800" b="1" dirty="0">
                <a:solidFill>
                  <a:schemeClr val="bg1"/>
                </a:solidFill>
              </a:rPr>
              <a:t>and</a:t>
            </a:r>
            <a:r>
              <a:rPr lang="en-US" sz="2800" dirty="0">
                <a:solidFill>
                  <a:schemeClr val="bg1"/>
                </a:solidFill>
              </a:rPr>
              <a:t> </a:t>
            </a:r>
            <a:r>
              <a:rPr lang="en-US" sz="2800" b="1" dirty="0" err="1">
                <a:solidFill>
                  <a:schemeClr val="bg1"/>
                </a:solidFill>
              </a:rPr>
              <a:t>Joah</a:t>
            </a:r>
            <a:r>
              <a:rPr lang="en-US" sz="2800" dirty="0">
                <a:solidFill>
                  <a:schemeClr val="bg1"/>
                </a:solidFill>
              </a:rPr>
              <a:t> - </a:t>
            </a:r>
            <a:r>
              <a:rPr lang="en-US" sz="2800" b="1" dirty="0">
                <a:solidFill>
                  <a:schemeClr val="bg1"/>
                </a:solidFill>
              </a:rPr>
              <a:t>to</a:t>
            </a:r>
            <a:r>
              <a:rPr lang="en-US" sz="2800" dirty="0">
                <a:solidFill>
                  <a:schemeClr val="bg1"/>
                </a:solidFill>
              </a:rPr>
              <a:t> </a:t>
            </a:r>
            <a:r>
              <a:rPr lang="en-US" sz="2800" b="1" dirty="0">
                <a:solidFill>
                  <a:schemeClr val="bg1"/>
                </a:solidFill>
              </a:rPr>
              <a:t>Hezekiah</a:t>
            </a:r>
            <a:r>
              <a:rPr lang="en-US" sz="2800" dirty="0">
                <a:solidFill>
                  <a:schemeClr val="bg1"/>
                </a:solidFill>
              </a:rPr>
              <a:t> </a:t>
            </a:r>
            <a:r>
              <a:rPr lang="en-US" sz="2800" b="1" dirty="0">
                <a:solidFill>
                  <a:schemeClr val="bg1"/>
                </a:solidFill>
              </a:rPr>
              <a:t>with</a:t>
            </a:r>
            <a:r>
              <a:rPr lang="en-US" sz="2800" dirty="0">
                <a:solidFill>
                  <a:schemeClr val="bg1"/>
                </a:solidFill>
              </a:rPr>
              <a:t> </a:t>
            </a:r>
            <a:r>
              <a:rPr lang="en-US" sz="2800" b="1" dirty="0">
                <a:solidFill>
                  <a:schemeClr val="bg1"/>
                </a:solidFill>
              </a:rPr>
              <a:t>their</a:t>
            </a:r>
            <a:r>
              <a:rPr lang="en-US" sz="2800" dirty="0">
                <a:solidFill>
                  <a:schemeClr val="bg1"/>
                </a:solidFill>
              </a:rPr>
              <a:t> </a:t>
            </a:r>
            <a:r>
              <a:rPr lang="en-US" sz="2800" b="1" dirty="0">
                <a:solidFill>
                  <a:schemeClr val="bg1"/>
                </a:solidFill>
              </a:rPr>
              <a:t>clothes</a:t>
            </a:r>
            <a:r>
              <a:rPr lang="en-US" sz="2800" dirty="0">
                <a:solidFill>
                  <a:schemeClr val="bg1"/>
                </a:solidFill>
              </a:rPr>
              <a:t> </a:t>
            </a:r>
            <a:r>
              <a:rPr lang="en-US" sz="2800" b="1" dirty="0">
                <a:solidFill>
                  <a:schemeClr val="bg1"/>
                </a:solidFill>
              </a:rPr>
              <a:t>rent</a:t>
            </a:r>
            <a:r>
              <a:rPr lang="en-US" sz="2800" dirty="0">
                <a:solidFill>
                  <a:schemeClr val="bg1"/>
                </a:solidFill>
              </a:rPr>
              <a:t> -</a:t>
            </a:r>
          </a:p>
          <a:p>
            <a:endParaRPr lang="en-US" dirty="0">
              <a:solidFill>
                <a:schemeClr val="bg1"/>
              </a:solidFill>
            </a:endParaRPr>
          </a:p>
          <a:p>
            <a:r>
              <a:rPr lang="en-US" dirty="0">
                <a:solidFill>
                  <a:schemeClr val="bg1"/>
                </a:solidFill>
              </a:rPr>
              <a:t>It was the custom of the Hebrews, when they heard any blasphemy, to rend their clothes, because this was the greatest of crimes, as it immediately affected the majesty of God, and it was right that a religious people should have in the utmost abhorrence every insult offered to the object of their religious worship. </a:t>
            </a:r>
          </a:p>
          <a:p>
            <a:endParaRPr lang="en-US" dirty="0">
              <a:solidFill>
                <a:schemeClr val="bg1"/>
              </a:solidFill>
            </a:endParaRPr>
          </a:p>
          <a:p>
            <a:r>
              <a:rPr lang="en-US" dirty="0">
                <a:solidFill>
                  <a:schemeClr val="bg1"/>
                </a:solidFill>
              </a:rPr>
              <a:t>These three ambassadors lay the matter before the king as God's representative; he lays it before the prophet, as God's minister; and the prophet lays it before God, as the people's mediator. (4)</a:t>
            </a:r>
          </a:p>
        </p:txBody>
      </p:sp>
      <p:pic>
        <p:nvPicPr>
          <p:cNvPr id="5124" name="Picture 4" descr="http://cdn.algarabia.com/wp-content/uploads/2015/01/s5-dedonde-home.jpg?c08c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20" y="110799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32587" y="923330"/>
            <a:ext cx="4058099" cy="369332"/>
          </a:xfrm>
          <a:prstGeom prst="rect">
            <a:avLst/>
          </a:prstGeom>
        </p:spPr>
        <p:txBody>
          <a:bodyPr wrap="none">
            <a:spAutoFit/>
          </a:bodyPr>
          <a:lstStyle/>
          <a:p>
            <a:r>
              <a:rPr lang="en-US" dirty="0">
                <a:solidFill>
                  <a:schemeClr val="bg1"/>
                </a:solidFill>
                <a:latin typeface="Calibri" panose="020F0502020204030204" pitchFamily="34" charset="0"/>
              </a:rPr>
              <a:t>Outward symbols of distress and humility</a:t>
            </a:r>
            <a:endParaRPr lang="en-US" dirty="0">
              <a:solidFill>
                <a:schemeClr val="bg1"/>
              </a:solidFill>
            </a:endParaRPr>
          </a:p>
        </p:txBody>
      </p:sp>
    </p:spTree>
    <p:extLst>
      <p:ext uri="{BB962C8B-B14F-4D97-AF65-F5344CB8AC3E}">
        <p14:creationId xmlns:p14="http://schemas.microsoft.com/office/powerpoint/2010/main" val="13870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Assyrian Threats</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19:2-5</a:t>
            </a:r>
          </a:p>
        </p:txBody>
      </p:sp>
      <p:sp>
        <p:nvSpPr>
          <p:cNvPr id="4097" name="Rectangle 4096"/>
          <p:cNvSpPr/>
          <p:nvPr/>
        </p:nvSpPr>
        <p:spPr>
          <a:xfrm>
            <a:off x="1717275" y="1107996"/>
            <a:ext cx="8358389" cy="707886"/>
          </a:xfrm>
          <a:prstGeom prst="rect">
            <a:avLst/>
          </a:prstGeom>
        </p:spPr>
        <p:txBody>
          <a:bodyPr wrap="square">
            <a:spAutoFit/>
          </a:bodyPr>
          <a:lstStyle/>
          <a:p>
            <a:r>
              <a:rPr lang="en-US" sz="2000" dirty="0">
                <a:solidFill>
                  <a:schemeClr val="bg1"/>
                </a:solidFill>
              </a:rPr>
              <a:t>Hezekiah sent messengers to inform the prophet Isaiah of the Assyrians’ threats, to seek his counsel, and to ask him to pray for the people.</a:t>
            </a:r>
          </a:p>
        </p:txBody>
      </p:sp>
      <p:pic>
        <p:nvPicPr>
          <p:cNvPr id="1028" name="Picture 4" descr="http://bibleencyclopedia.com/picturesjpeg/Hez_prays_C-841.jpg"/>
          <p:cNvPicPr>
            <a:picLocks noChangeAspect="1" noChangeArrowheads="1"/>
          </p:cNvPicPr>
          <p:nvPr/>
        </p:nvPicPr>
        <p:blipFill rotWithShape="1">
          <a:blip r:embed="rId3">
            <a:extLst>
              <a:ext uri="{28A0092B-C50C-407E-A947-70E740481C1C}">
                <a14:useLocalDpi xmlns:a14="http://schemas.microsoft.com/office/drawing/2010/main" val="0"/>
              </a:ext>
            </a:extLst>
          </a:blip>
          <a:srcRect r="2102" b="38129"/>
          <a:stretch/>
        </p:blipFill>
        <p:spPr bwMode="auto">
          <a:xfrm>
            <a:off x="1198115" y="2454147"/>
            <a:ext cx="3729909" cy="2651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12012" y="2520779"/>
            <a:ext cx="6096000" cy="3139321"/>
          </a:xfrm>
          <a:prstGeom prst="rect">
            <a:avLst/>
          </a:prstGeom>
        </p:spPr>
        <p:txBody>
          <a:bodyPr>
            <a:spAutoFit/>
          </a:bodyPr>
          <a:lstStyle/>
          <a:p>
            <a:pPr fontAlgn="base"/>
            <a:r>
              <a:rPr lang="en-US" dirty="0">
                <a:solidFill>
                  <a:srgbClr val="FFFF00"/>
                </a:solidFill>
                <a:latin typeface="Palatino"/>
              </a:rPr>
              <a:t>O Assyrian, the rod of mine anger, and the staff in their hand is mine indignation.</a:t>
            </a:r>
          </a:p>
          <a:p>
            <a:pPr fontAlgn="base"/>
            <a:endParaRPr lang="en-US" dirty="0">
              <a:solidFill>
                <a:srgbClr val="FFFF00"/>
              </a:solidFill>
              <a:latin typeface="Palatino"/>
            </a:endParaRPr>
          </a:p>
          <a:p>
            <a:pPr fontAlgn="base"/>
            <a:r>
              <a:rPr lang="en-US" dirty="0">
                <a:solidFill>
                  <a:srgbClr val="FFFF00"/>
                </a:solidFill>
                <a:latin typeface="Palatino"/>
              </a:rPr>
              <a:t>I will send him against an hypocritical nation, and against the people of my wrath will I give him a charge, to take the spoil, and to take the prey, and to tread them down like the mire of the streets.</a:t>
            </a:r>
          </a:p>
          <a:p>
            <a:pPr fontAlgn="base"/>
            <a:endParaRPr lang="en-US" dirty="0">
              <a:solidFill>
                <a:srgbClr val="FFFF00"/>
              </a:solidFill>
              <a:latin typeface="Palatino"/>
            </a:endParaRPr>
          </a:p>
          <a:p>
            <a:pPr fontAlgn="base"/>
            <a:r>
              <a:rPr lang="en-US" dirty="0">
                <a:solidFill>
                  <a:srgbClr val="FFFF00"/>
                </a:solidFill>
                <a:latin typeface="Palatino"/>
              </a:rPr>
              <a:t>Howbeit he </a:t>
            </a:r>
            <a:r>
              <a:rPr lang="en-US" dirty="0" err="1">
                <a:solidFill>
                  <a:srgbClr val="FFFF00"/>
                </a:solidFill>
                <a:latin typeface="Palatino"/>
              </a:rPr>
              <a:t>meaneth</a:t>
            </a:r>
            <a:r>
              <a:rPr lang="en-US" dirty="0">
                <a:solidFill>
                  <a:srgbClr val="FFFF00"/>
                </a:solidFill>
                <a:latin typeface="Palatino"/>
              </a:rPr>
              <a:t> not so, neither doth his heart think so; but </a:t>
            </a:r>
            <a:r>
              <a:rPr lang="en-US" i="1" dirty="0">
                <a:solidFill>
                  <a:srgbClr val="FFFF00"/>
                </a:solidFill>
                <a:latin typeface="Palatino"/>
              </a:rPr>
              <a:t>it is</a:t>
            </a:r>
            <a:r>
              <a:rPr lang="en-US" dirty="0">
                <a:solidFill>
                  <a:srgbClr val="FFFF00"/>
                </a:solidFill>
                <a:latin typeface="Palatino"/>
              </a:rPr>
              <a:t> in his heart to destroy and cut off nations not a few. Isaiah 10:5-7</a:t>
            </a:r>
            <a:endParaRPr lang="en-US" b="0" i="0" dirty="0">
              <a:solidFill>
                <a:srgbClr val="FFFF00"/>
              </a:solidFill>
              <a:effectLst/>
              <a:latin typeface="Palatino"/>
            </a:endParaRPr>
          </a:p>
        </p:txBody>
      </p:sp>
    </p:spTree>
    <p:extLst>
      <p:ext uri="{BB962C8B-B14F-4D97-AF65-F5344CB8AC3E}">
        <p14:creationId xmlns:p14="http://schemas.microsoft.com/office/powerpoint/2010/main" val="5269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Hezekiah’s Prayer</a:t>
            </a:r>
          </a:p>
        </p:txBody>
      </p:sp>
      <p:sp>
        <p:nvSpPr>
          <p:cNvPr id="54" name="TextBox 53"/>
          <p:cNvSpPr txBox="1"/>
          <p:nvPr/>
        </p:nvSpPr>
        <p:spPr>
          <a:xfrm>
            <a:off x="-1" y="6488668"/>
            <a:ext cx="3195873" cy="369332"/>
          </a:xfrm>
          <a:prstGeom prst="rect">
            <a:avLst/>
          </a:prstGeom>
          <a:noFill/>
        </p:spPr>
        <p:txBody>
          <a:bodyPr wrap="square" rtlCol="0">
            <a:spAutoFit/>
          </a:bodyPr>
          <a:lstStyle/>
          <a:p>
            <a:r>
              <a:rPr lang="en-US" dirty="0">
                <a:solidFill>
                  <a:schemeClr val="bg1"/>
                </a:solidFill>
              </a:rPr>
              <a:t>2 Kings 19:10-34</a:t>
            </a:r>
          </a:p>
        </p:txBody>
      </p:sp>
      <p:grpSp>
        <p:nvGrpSpPr>
          <p:cNvPr id="5" name="Group 4"/>
          <p:cNvGrpSpPr/>
          <p:nvPr/>
        </p:nvGrpSpPr>
        <p:grpSpPr>
          <a:xfrm>
            <a:off x="1668325" y="1423045"/>
            <a:ext cx="1810063" cy="1843809"/>
            <a:chOff x="1426099" y="2308466"/>
            <a:chExt cx="1810063" cy="1843809"/>
          </a:xfrm>
        </p:grpSpPr>
        <p:sp>
          <p:nvSpPr>
            <p:cNvPr id="4097" name="Rectangle 4096"/>
            <p:cNvSpPr/>
            <p:nvPr/>
          </p:nvSpPr>
          <p:spPr>
            <a:xfrm>
              <a:off x="1465658" y="2308466"/>
              <a:ext cx="1770504" cy="400110"/>
            </a:xfrm>
            <a:prstGeom prst="rect">
              <a:avLst/>
            </a:prstGeom>
          </p:spPr>
          <p:txBody>
            <a:bodyPr wrap="square">
              <a:spAutoFit/>
            </a:bodyPr>
            <a:lstStyle/>
            <a:p>
              <a:r>
                <a:rPr lang="en-US" sz="2000" dirty="0" err="1">
                  <a:solidFill>
                    <a:schemeClr val="bg1"/>
                  </a:solidFill>
                </a:rPr>
                <a:t>Rab-shakeh</a:t>
              </a:r>
              <a:endParaRPr lang="en-US" sz="2000" dirty="0">
                <a:solidFill>
                  <a:schemeClr val="bg1"/>
                </a:solidFill>
              </a:endParaRPr>
            </a:p>
          </p:txBody>
        </p:sp>
        <p:grpSp>
          <p:nvGrpSpPr>
            <p:cNvPr id="8" name="Group 7"/>
            <p:cNvGrpSpPr/>
            <p:nvPr/>
          </p:nvGrpSpPr>
          <p:grpSpPr>
            <a:xfrm>
              <a:off x="1426099" y="2704475"/>
              <a:ext cx="1402557" cy="1447800"/>
              <a:chOff x="9655433" y="3460679"/>
              <a:chExt cx="1079863" cy="1114697"/>
            </a:xfrm>
            <a:solidFill>
              <a:schemeClr val="accent1">
                <a:lumMod val="20000"/>
                <a:lumOff val="80000"/>
              </a:schemeClr>
            </a:solidFill>
          </p:grpSpPr>
          <p:grpSp>
            <p:nvGrpSpPr>
              <p:cNvPr id="9" name="Group 8"/>
              <p:cNvGrpSpPr/>
              <p:nvPr/>
            </p:nvGrpSpPr>
            <p:grpSpPr>
              <a:xfrm>
                <a:off x="9655433" y="3460679"/>
                <a:ext cx="1079863" cy="1114697"/>
                <a:chOff x="987717" y="3230880"/>
                <a:chExt cx="1079863" cy="1114697"/>
              </a:xfrm>
              <a:grpFill/>
            </p:grpSpPr>
            <p:sp>
              <p:nvSpPr>
                <p:cNvPr id="41" name="Rectangle 40"/>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ame 41"/>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a:off x="9878689" y="3627979"/>
                <a:ext cx="589705" cy="833478"/>
                <a:chOff x="6979316" y="597061"/>
                <a:chExt cx="1800985" cy="2545478"/>
              </a:xfrm>
              <a:grpFill/>
            </p:grpSpPr>
            <p:sp>
              <p:nvSpPr>
                <p:cNvPr id="11" name="Rounded Rectangle 10"/>
                <p:cNvSpPr/>
                <p:nvPr/>
              </p:nvSpPr>
              <p:spPr>
                <a:xfrm rot="4517960">
                  <a:off x="7740521" y="1839482"/>
                  <a:ext cx="1780042" cy="27082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4845266">
                  <a:off x="7505406" y="1991508"/>
                  <a:ext cx="1955738" cy="30409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7126955" y="2131094"/>
                  <a:ext cx="1531926" cy="1011445"/>
                </a:xfrm>
                <a:prstGeom prst="trapezoid">
                  <a:avLst>
                    <a:gd name="adj" fmla="val 47472"/>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7646853" y="1355977"/>
                  <a:ext cx="437693" cy="1387338"/>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20670214">
                  <a:off x="6979316" y="900669"/>
                  <a:ext cx="1800985" cy="1786569"/>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199905" y="813123"/>
                  <a:ext cx="1313079"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1"/>
                <p:cNvGrpSpPr/>
                <p:nvPr/>
              </p:nvGrpSpPr>
              <p:grpSpPr>
                <a:xfrm rot="21037220">
                  <a:off x="7229003" y="597061"/>
                  <a:ext cx="1283294" cy="1252629"/>
                  <a:chOff x="6862932" y="1711953"/>
                  <a:chExt cx="1742735" cy="1770839"/>
                </a:xfrm>
                <a:grpFill/>
              </p:grpSpPr>
              <p:sp>
                <p:nvSpPr>
                  <p:cNvPr id="37" name="Chord 36"/>
                  <p:cNvSpPr/>
                  <p:nvPr/>
                </p:nvSpPr>
                <p:spPr>
                  <a:xfrm rot="8556574">
                    <a:off x="6874226" y="1711953"/>
                    <a:ext cx="1709272" cy="1770839"/>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hord 37"/>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551536">
                    <a:off x="6862932" y="2145504"/>
                    <a:ext cx="1742735" cy="201855"/>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114955" y="842981"/>
                  <a:ext cx="1452531" cy="673316"/>
                  <a:chOff x="1456353" y="1224259"/>
                  <a:chExt cx="1452531" cy="673316"/>
                </a:xfrm>
                <a:grpFill/>
              </p:grpSpPr>
              <p:sp>
                <p:nvSpPr>
                  <p:cNvPr id="32" name="Rounded Rectangle 31"/>
                  <p:cNvSpPr/>
                  <p:nvPr/>
                </p:nvSpPr>
                <p:spPr>
                  <a:xfrm>
                    <a:off x="1456353" y="1364495"/>
                    <a:ext cx="1452531" cy="322562"/>
                  </a:xfrm>
                  <a:prstGeom prst="roundRect">
                    <a:avLst>
                      <a:gd name="adj" fmla="val 28478"/>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530652" y="1224259"/>
                    <a:ext cx="1363234" cy="673316"/>
                    <a:chOff x="1501255" y="1225618"/>
                    <a:chExt cx="1363234" cy="673316"/>
                  </a:xfrm>
                  <a:grpFill/>
                </p:grpSpPr>
                <p:sp>
                  <p:nvSpPr>
                    <p:cNvPr id="34" name="Half Frame 33"/>
                    <p:cNvSpPr/>
                    <p:nvPr/>
                  </p:nvSpPr>
                  <p:spPr>
                    <a:xfrm rot="2834828">
                      <a:off x="1944115" y="1429597"/>
                      <a:ext cx="443658" cy="495015"/>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p:cNvSpPr/>
                    <p:nvPr/>
                  </p:nvSpPr>
                  <p:spPr>
                    <a:xfrm rot="13551181">
                      <a:off x="1551666" y="1175207"/>
                      <a:ext cx="346977" cy="447800"/>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p:cNvSpPr/>
                    <p:nvPr/>
                  </p:nvSpPr>
                  <p:spPr>
                    <a:xfrm rot="8048819" flipH="1">
                      <a:off x="2505125" y="1189553"/>
                      <a:ext cx="267036" cy="451692"/>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 name="Group 18"/>
                <p:cNvGrpSpPr/>
                <p:nvPr/>
              </p:nvGrpSpPr>
              <p:grpSpPr>
                <a:xfrm>
                  <a:off x="7564560" y="2616961"/>
                  <a:ext cx="672494" cy="517321"/>
                  <a:chOff x="6573231" y="263874"/>
                  <a:chExt cx="1719645" cy="1322850"/>
                </a:xfrm>
                <a:grpFill/>
              </p:grpSpPr>
              <p:sp>
                <p:nvSpPr>
                  <p:cNvPr id="20" name="Oval 19"/>
                  <p:cNvSpPr/>
                  <p:nvPr/>
                </p:nvSpPr>
                <p:spPr>
                  <a:xfrm rot="19451047">
                    <a:off x="6573231" y="2638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725631" y="416274"/>
                    <a:ext cx="914400" cy="1170450"/>
                    <a:chOff x="6725631" y="416274"/>
                    <a:chExt cx="914400" cy="1170450"/>
                  </a:xfrm>
                  <a:grpFill/>
                </p:grpSpPr>
                <p:sp>
                  <p:nvSpPr>
                    <p:cNvPr id="29" name="Oval 28"/>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flipH="1">
                    <a:off x="7378476" y="326007"/>
                    <a:ext cx="914400" cy="1170450"/>
                    <a:chOff x="6725631" y="416274"/>
                    <a:chExt cx="914400" cy="1170450"/>
                  </a:xfrm>
                  <a:grpFill/>
                </p:grpSpPr>
                <p:sp>
                  <p:nvSpPr>
                    <p:cNvPr id="26" name="Oval 25"/>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7369647" y="884241"/>
                    <a:ext cx="161229" cy="621041"/>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5220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156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3" name="Group 42"/>
          <p:cNvGrpSpPr/>
          <p:nvPr/>
        </p:nvGrpSpPr>
        <p:grpSpPr>
          <a:xfrm>
            <a:off x="9201952" y="5047225"/>
            <a:ext cx="1372250" cy="1461003"/>
            <a:chOff x="4558298" y="308014"/>
            <a:chExt cx="1372250" cy="1461003"/>
          </a:xfrm>
        </p:grpSpPr>
        <p:sp>
          <p:nvSpPr>
            <p:cNvPr id="44" name="Rectangle 43"/>
            <p:cNvSpPr/>
            <p:nvPr/>
          </p:nvSpPr>
          <p:spPr>
            <a:xfrm>
              <a:off x="4578131" y="381000"/>
              <a:ext cx="1267916" cy="1306921"/>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813706" y="473169"/>
              <a:ext cx="907872" cy="1180390"/>
              <a:chOff x="6342763" y="1005310"/>
              <a:chExt cx="1489094" cy="1936079"/>
            </a:xfrm>
            <a:solidFill>
              <a:schemeClr val="accent1">
                <a:lumMod val="20000"/>
                <a:lumOff val="80000"/>
              </a:schemeClr>
            </a:solidFill>
          </p:grpSpPr>
          <p:sp>
            <p:nvSpPr>
              <p:cNvPr id="47" name="Trapezoid 34"/>
              <p:cNvSpPr/>
              <p:nvPr/>
            </p:nvSpPr>
            <p:spPr>
              <a:xfrm>
                <a:off x="6600413" y="2331477"/>
                <a:ext cx="908194" cy="609912"/>
              </a:xfrm>
              <a:prstGeom prst="trapezoid">
                <a:avLst>
                  <a:gd name="adj" fmla="val 53549"/>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36"/>
              <p:cNvSpPr/>
              <p:nvPr/>
            </p:nvSpPr>
            <p:spPr>
              <a:xfrm>
                <a:off x="6342763" y="1290728"/>
                <a:ext cx="535784" cy="1079726"/>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37"/>
              <p:cNvSpPr/>
              <p:nvPr/>
            </p:nvSpPr>
            <p:spPr>
              <a:xfrm rot="21175570">
                <a:off x="7229101" y="1316412"/>
                <a:ext cx="602756" cy="1112243"/>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38"/>
              <p:cNvSpPr/>
              <p:nvPr/>
            </p:nvSpPr>
            <p:spPr>
              <a:xfrm>
                <a:off x="6543681" y="1236741"/>
                <a:ext cx="1071565" cy="1295671"/>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37"/>
              <p:cNvSpPr/>
              <p:nvPr/>
            </p:nvSpPr>
            <p:spPr>
              <a:xfrm rot="21175570">
                <a:off x="6357849" y="1005310"/>
                <a:ext cx="1256901" cy="703425"/>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42"/>
              <p:cNvSpPr/>
              <p:nvPr/>
            </p:nvSpPr>
            <p:spPr>
              <a:xfrm rot="21175570">
                <a:off x="6564468" y="1935244"/>
                <a:ext cx="1007702" cy="906624"/>
              </a:xfrm>
              <a:prstGeom prst="cloud">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43"/>
              <p:cNvSpPr/>
              <p:nvPr/>
            </p:nvSpPr>
            <p:spPr>
              <a:xfrm rot="5225831">
                <a:off x="7007769" y="2073371"/>
                <a:ext cx="118598" cy="278562"/>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ame 45"/>
            <p:cNvSpPr/>
            <p:nvPr/>
          </p:nvSpPr>
          <p:spPr>
            <a:xfrm>
              <a:off x="4558298" y="308014"/>
              <a:ext cx="1372250" cy="1461003"/>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Rectangle 2"/>
          <p:cNvSpPr/>
          <p:nvPr/>
        </p:nvSpPr>
        <p:spPr>
          <a:xfrm>
            <a:off x="3865013" y="1452124"/>
            <a:ext cx="4023525" cy="1477328"/>
          </a:xfrm>
          <a:prstGeom prst="rect">
            <a:avLst/>
          </a:prstGeom>
        </p:spPr>
        <p:txBody>
          <a:bodyPr wrap="square">
            <a:spAutoFit/>
          </a:bodyPr>
          <a:lstStyle/>
          <a:p>
            <a:r>
              <a:rPr lang="en-US" dirty="0">
                <a:solidFill>
                  <a:schemeClr val="bg1"/>
                </a:solidFill>
              </a:rPr>
              <a:t>Hezekiah needed to choose whether to believe the words of the prophet Isaiah and trust in the Lord or to believe the words of </a:t>
            </a:r>
            <a:r>
              <a:rPr lang="en-US" dirty="0" err="1">
                <a:solidFill>
                  <a:schemeClr val="bg1"/>
                </a:solidFill>
              </a:rPr>
              <a:t>Rab-shakeh</a:t>
            </a:r>
            <a:r>
              <a:rPr lang="en-US" dirty="0">
                <a:solidFill>
                  <a:schemeClr val="bg1"/>
                </a:solidFill>
              </a:rPr>
              <a:t> and surrender the city of Jerusalem.</a:t>
            </a:r>
          </a:p>
        </p:txBody>
      </p:sp>
      <p:grpSp>
        <p:nvGrpSpPr>
          <p:cNvPr id="4" name="Group 3"/>
          <p:cNvGrpSpPr/>
          <p:nvPr/>
        </p:nvGrpSpPr>
        <p:grpSpPr>
          <a:xfrm>
            <a:off x="8696906" y="1410027"/>
            <a:ext cx="1770504" cy="1838520"/>
            <a:chOff x="8766839" y="2204610"/>
            <a:chExt cx="1770504" cy="1838520"/>
          </a:xfrm>
        </p:grpSpPr>
        <p:grpSp>
          <p:nvGrpSpPr>
            <p:cNvPr id="55" name="Group 54"/>
            <p:cNvGrpSpPr/>
            <p:nvPr/>
          </p:nvGrpSpPr>
          <p:grpSpPr>
            <a:xfrm>
              <a:off x="8766839" y="2582127"/>
              <a:ext cx="1372250" cy="1461003"/>
              <a:chOff x="6656938" y="344018"/>
              <a:chExt cx="1372250" cy="1461003"/>
            </a:xfrm>
          </p:grpSpPr>
          <p:sp>
            <p:nvSpPr>
              <p:cNvPr id="56" name="Rectangle 55"/>
              <p:cNvSpPr/>
              <p:nvPr/>
            </p:nvSpPr>
            <p:spPr>
              <a:xfrm>
                <a:off x="6712072" y="415934"/>
                <a:ext cx="1267916" cy="1306921"/>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ame 56"/>
              <p:cNvSpPr/>
              <p:nvPr/>
            </p:nvSpPr>
            <p:spPr>
              <a:xfrm>
                <a:off x="6656938" y="344018"/>
                <a:ext cx="1372250" cy="1461003"/>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8" name="Group 57"/>
              <p:cNvGrpSpPr/>
              <p:nvPr/>
            </p:nvGrpSpPr>
            <p:grpSpPr>
              <a:xfrm>
                <a:off x="6840987" y="572723"/>
                <a:ext cx="1004151" cy="1069234"/>
                <a:chOff x="6339112" y="1892451"/>
                <a:chExt cx="2071267" cy="2205514"/>
              </a:xfrm>
              <a:solidFill>
                <a:schemeClr val="accent1">
                  <a:lumMod val="20000"/>
                  <a:lumOff val="80000"/>
                </a:schemeClr>
              </a:solidFill>
            </p:grpSpPr>
            <p:sp>
              <p:nvSpPr>
                <p:cNvPr id="59" name="Cloud 58"/>
                <p:cNvSpPr/>
                <p:nvPr/>
              </p:nvSpPr>
              <p:spPr>
                <a:xfrm rot="2502709" flipH="1">
                  <a:off x="6339112" y="2311292"/>
                  <a:ext cx="1067937" cy="1367831"/>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6536884" y="1892451"/>
                  <a:ext cx="1873495" cy="2205514"/>
                  <a:chOff x="6536884" y="1892451"/>
                  <a:chExt cx="1873495" cy="2205514"/>
                </a:xfrm>
                <a:grpFill/>
              </p:grpSpPr>
              <p:sp>
                <p:nvSpPr>
                  <p:cNvPr id="61" name="Cloud 60"/>
                  <p:cNvSpPr/>
                  <p:nvPr/>
                </p:nvSpPr>
                <p:spPr>
                  <a:xfrm rot="20132220">
                    <a:off x="7524146" y="2307721"/>
                    <a:ext cx="886233" cy="1306502"/>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a:off x="6786036" y="3494713"/>
                    <a:ext cx="1067344" cy="603252"/>
                  </a:xfrm>
                  <a:prstGeom prst="trapezoi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131270" y="3297895"/>
                    <a:ext cx="516238" cy="524843"/>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654824" y="2230945"/>
                    <a:ext cx="1574530" cy="132937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rot="16470926" flipH="1">
                    <a:off x="6894339" y="2858868"/>
                    <a:ext cx="969842" cy="112860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39810" y="3058277"/>
                    <a:ext cx="248607" cy="15617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6536884" y="1892451"/>
                    <a:ext cx="1702218" cy="752544"/>
                    <a:chOff x="1239442" y="2583838"/>
                    <a:chExt cx="1535084" cy="678655"/>
                  </a:xfrm>
                  <a:grpFill/>
                </p:grpSpPr>
                <p:sp>
                  <p:nvSpPr>
                    <p:cNvPr id="68" name="Rounded Rectangle 67"/>
                    <p:cNvSpPr/>
                    <p:nvPr/>
                  </p:nvSpPr>
                  <p:spPr>
                    <a:xfrm>
                      <a:off x="1239442" y="2984838"/>
                      <a:ext cx="1535084" cy="276558"/>
                    </a:xfrm>
                    <a:prstGeom prst="roundRect">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gular Pentagon 68"/>
                    <p:cNvSpPr/>
                    <p:nvPr/>
                  </p:nvSpPr>
                  <p:spPr>
                    <a:xfrm>
                      <a:off x="1807497" y="2583838"/>
                      <a:ext cx="491369" cy="408386"/>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gular Pentagon 69"/>
                    <p:cNvSpPr/>
                    <p:nvPr/>
                  </p:nvSpPr>
                  <p:spPr>
                    <a:xfrm>
                      <a:off x="1328217" y="2712925"/>
                      <a:ext cx="329982" cy="274254"/>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gular Pentagon 70"/>
                    <p:cNvSpPr/>
                    <p:nvPr/>
                  </p:nvSpPr>
                  <p:spPr>
                    <a:xfrm>
                      <a:off x="2385544" y="2708757"/>
                      <a:ext cx="329982" cy="274254"/>
                    </a:xfrm>
                    <a:prstGeom prst="pentag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1982582" y="2684447"/>
                      <a:ext cx="114300"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a:off x="1494521" y="2975696"/>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a:off x="1752775" y="2988239"/>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p:cNvSpPr/>
                    <p:nvPr/>
                  </p:nvSpPr>
                  <p:spPr>
                    <a:xfrm>
                      <a:off x="2017838" y="2979774"/>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p:cNvSpPr/>
                    <p:nvPr/>
                  </p:nvSpPr>
                  <p:spPr>
                    <a:xfrm>
                      <a:off x="2274465" y="2979774"/>
                      <a:ext cx="274391" cy="274254"/>
                    </a:xfrm>
                    <a:prstGeom prst="diamon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77" name="Rectangle 76"/>
            <p:cNvSpPr/>
            <p:nvPr/>
          </p:nvSpPr>
          <p:spPr>
            <a:xfrm>
              <a:off x="8766839" y="2204610"/>
              <a:ext cx="1770504" cy="400110"/>
            </a:xfrm>
            <a:prstGeom prst="rect">
              <a:avLst/>
            </a:prstGeom>
          </p:spPr>
          <p:txBody>
            <a:bodyPr wrap="square">
              <a:spAutoFit/>
            </a:bodyPr>
            <a:lstStyle/>
            <a:p>
              <a:r>
                <a:rPr lang="en-US" sz="2000" dirty="0">
                  <a:solidFill>
                    <a:schemeClr val="bg1"/>
                  </a:solidFill>
                </a:rPr>
                <a:t>Hezekiah</a:t>
              </a:r>
            </a:p>
          </p:txBody>
        </p:sp>
      </p:grpSp>
      <p:sp>
        <p:nvSpPr>
          <p:cNvPr id="4096" name="Rectangle 4095"/>
          <p:cNvSpPr/>
          <p:nvPr/>
        </p:nvSpPr>
        <p:spPr>
          <a:xfrm>
            <a:off x="3247599" y="5706796"/>
            <a:ext cx="6096000" cy="646331"/>
          </a:xfrm>
          <a:prstGeom prst="rect">
            <a:avLst/>
          </a:prstGeom>
        </p:spPr>
        <p:txBody>
          <a:bodyPr>
            <a:spAutoFit/>
          </a:bodyPr>
          <a:lstStyle/>
          <a:p>
            <a:r>
              <a:rPr lang="en-US" dirty="0">
                <a:solidFill>
                  <a:schemeClr val="bg1"/>
                </a:solidFill>
              </a:rPr>
              <a:t>Isaiah again reassured Hezekiah that the Lord would defend Jerusalem against the Assyrian army.</a:t>
            </a:r>
          </a:p>
        </p:txBody>
      </p:sp>
      <p:sp>
        <p:nvSpPr>
          <p:cNvPr id="4098" name="Rectangle 4097"/>
          <p:cNvSpPr/>
          <p:nvPr/>
        </p:nvSpPr>
        <p:spPr>
          <a:xfrm>
            <a:off x="3419266" y="3323170"/>
            <a:ext cx="6096000" cy="1754326"/>
          </a:xfrm>
          <a:prstGeom prst="rect">
            <a:avLst/>
          </a:prstGeom>
        </p:spPr>
        <p:txBody>
          <a:bodyPr>
            <a:spAutoFit/>
          </a:bodyPr>
          <a:lstStyle/>
          <a:p>
            <a:r>
              <a:rPr lang="en-US" dirty="0">
                <a:solidFill>
                  <a:schemeClr val="bg1"/>
                </a:solidFill>
                <a:latin typeface="Calibri" panose="020F0502020204030204" pitchFamily="34" charset="0"/>
              </a:rPr>
              <a:t>Hezekiah:</a:t>
            </a:r>
          </a:p>
          <a:p>
            <a:pPr marL="342900" indent="-342900">
              <a:buAutoNum type="arabicPeriod"/>
            </a:pPr>
            <a:r>
              <a:rPr lang="en-US" dirty="0">
                <a:solidFill>
                  <a:schemeClr val="bg1"/>
                </a:solidFill>
                <a:latin typeface="Calibri" panose="020F0502020204030204" pitchFamily="34" charset="0"/>
              </a:rPr>
              <a:t>Went to the temple</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He sought the counsel of the prophet</a:t>
            </a:r>
          </a:p>
          <a:p>
            <a:pPr marL="342900" indent="-342900">
              <a:buAutoNum type="arabicPeriod"/>
            </a:pPr>
            <a:endParaRPr lang="en-US" dirty="0">
              <a:solidFill>
                <a:schemeClr val="bg1"/>
              </a:solidFill>
              <a:latin typeface="Calibri" panose="020F0502020204030204" pitchFamily="34" charset="0"/>
            </a:endParaRPr>
          </a:p>
          <a:p>
            <a:pPr marL="342900" indent="-342900">
              <a:buAutoNum type="arabicPeriod"/>
            </a:pPr>
            <a:r>
              <a:rPr lang="en-US" dirty="0">
                <a:solidFill>
                  <a:schemeClr val="bg1"/>
                </a:solidFill>
                <a:latin typeface="Calibri" panose="020F0502020204030204" pitchFamily="34" charset="0"/>
              </a:rPr>
              <a:t>He prayed to the Lord</a:t>
            </a:r>
            <a:endParaRPr lang="en-US" dirty="0">
              <a:solidFill>
                <a:schemeClr val="bg1"/>
              </a:solidFill>
            </a:endParaRPr>
          </a:p>
        </p:txBody>
      </p:sp>
    </p:spTree>
    <p:extLst>
      <p:ext uri="{BB962C8B-B14F-4D97-AF65-F5344CB8AC3E}">
        <p14:creationId xmlns:p14="http://schemas.microsoft.com/office/powerpoint/2010/main" val="211892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0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Isaiah’s Prophecy</a:t>
            </a:r>
          </a:p>
        </p:txBody>
      </p:sp>
      <p:sp>
        <p:nvSpPr>
          <p:cNvPr id="54" name="TextBox 53"/>
          <p:cNvSpPr txBox="1"/>
          <p:nvPr/>
        </p:nvSpPr>
        <p:spPr>
          <a:xfrm>
            <a:off x="-1" y="6488668"/>
            <a:ext cx="3195873" cy="369332"/>
          </a:xfrm>
          <a:prstGeom prst="rect">
            <a:avLst/>
          </a:prstGeom>
          <a:noFill/>
        </p:spPr>
        <p:txBody>
          <a:bodyPr wrap="square" rtlCol="0">
            <a:spAutoFit/>
          </a:bodyPr>
          <a:lstStyle/>
          <a:p>
            <a:r>
              <a:rPr lang="en-US" dirty="0">
                <a:solidFill>
                  <a:schemeClr val="bg1"/>
                </a:solidFill>
              </a:rPr>
              <a:t>2 Kings 19:30-31</a:t>
            </a:r>
          </a:p>
        </p:txBody>
      </p:sp>
      <p:sp>
        <p:nvSpPr>
          <p:cNvPr id="3" name="Rectangle 2"/>
          <p:cNvSpPr/>
          <p:nvPr/>
        </p:nvSpPr>
        <p:spPr>
          <a:xfrm>
            <a:off x="3443434" y="1707708"/>
            <a:ext cx="4303021" cy="3046988"/>
          </a:xfrm>
          <a:prstGeom prst="rect">
            <a:avLst/>
          </a:prstGeom>
        </p:spPr>
        <p:txBody>
          <a:bodyPr wrap="square">
            <a:spAutoFit/>
          </a:bodyPr>
          <a:lstStyle/>
          <a:p>
            <a:r>
              <a:rPr lang="en-US" sz="3200" i="1" dirty="0">
                <a:solidFill>
                  <a:srgbClr val="FFFF00"/>
                </a:solidFill>
              </a:rPr>
              <a:t>For out of Jerusalem shall go forth a remnant, and they that escape out of mount Zion: the zeal of the </a:t>
            </a:r>
            <a:r>
              <a:rPr lang="en-US" sz="3200" i="1" cap="small" dirty="0">
                <a:solidFill>
                  <a:srgbClr val="FFFF00"/>
                </a:solidFill>
              </a:rPr>
              <a:t>Lord</a:t>
            </a:r>
            <a:r>
              <a:rPr lang="en-US" sz="3200" i="1" dirty="0">
                <a:solidFill>
                  <a:srgbClr val="FFFF00"/>
                </a:solidFill>
              </a:rPr>
              <a:t> of hosts shall do this.</a:t>
            </a:r>
          </a:p>
        </p:txBody>
      </p:sp>
      <p:pic>
        <p:nvPicPr>
          <p:cNvPr id="2052" name="Picture 4" descr="https://www.lds.org/bc/content/shared/content/images/gospel-library/manual/35666/35666_all_00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455" y="1442565"/>
            <a:ext cx="42862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g.utahscouts.org/wp-content/uploads/2014/10/Ne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99" y="1598573"/>
            <a:ext cx="3049924" cy="29823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media-cache-ak0.pinimg.com/236x/19/6a/4a/196a4aaaff688ee9a9fab15ed5f285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735" y="4680852"/>
            <a:ext cx="1407862" cy="19924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6109" y="952242"/>
            <a:ext cx="6096000" cy="646331"/>
          </a:xfrm>
          <a:prstGeom prst="rect">
            <a:avLst/>
          </a:prstGeom>
        </p:spPr>
        <p:txBody>
          <a:bodyPr>
            <a:spAutoFit/>
          </a:bodyPr>
          <a:lstStyle/>
          <a:p>
            <a:r>
              <a:rPr lang="en-US" i="1" dirty="0">
                <a:solidFill>
                  <a:srgbClr val="FFFF00"/>
                </a:solidFill>
              </a:rPr>
              <a:t>And the remnant that is escaped of the house of Judah shall yet again take root downward, and bear fruit upward.</a:t>
            </a:r>
          </a:p>
        </p:txBody>
      </p:sp>
      <p:pic>
        <p:nvPicPr>
          <p:cNvPr id="2058" name="Picture 10" descr="http://bookofmormonresearch.org/files/2010/08/lehi-nephi-mormo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1604" y="4726869"/>
            <a:ext cx="1414087" cy="197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fade">
                                      <p:cBhvr>
                                        <p:cTn id="16" dur="500"/>
                                        <p:tgtEl>
                                          <p:spTgt spid="2058"/>
                                        </p:tgtEl>
                                      </p:cBhvr>
                                    </p:animEffect>
                                  </p:childTnLst>
                                </p:cTn>
                              </p:par>
                              <p:par>
                                <p:cTn id="17" presetID="10" presetClass="entr" presetSubtype="0"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The Lord Extends Hezekiah’s Life</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20:1-7</a:t>
            </a:r>
          </a:p>
        </p:txBody>
      </p:sp>
      <p:pic>
        <p:nvPicPr>
          <p:cNvPr id="2" name="Picture 2" descr="http://bibleencyclopedia.com/gs400px/stdas0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141" y="1156695"/>
            <a:ext cx="2947154" cy="3540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1133" y="1606618"/>
            <a:ext cx="6096000" cy="923330"/>
          </a:xfrm>
          <a:prstGeom prst="rect">
            <a:avLst/>
          </a:prstGeom>
        </p:spPr>
        <p:txBody>
          <a:bodyPr>
            <a:spAutoFit/>
          </a:bodyPr>
          <a:lstStyle/>
          <a:p>
            <a:r>
              <a:rPr lang="en-US" i="1" dirty="0">
                <a:solidFill>
                  <a:srgbClr val="FFFF00"/>
                </a:solidFill>
              </a:rPr>
              <a:t>I beseech thee, O </a:t>
            </a:r>
            <a:r>
              <a:rPr lang="en-US" i="1" cap="small" dirty="0">
                <a:solidFill>
                  <a:srgbClr val="FFFF00"/>
                </a:solidFill>
              </a:rPr>
              <a:t>Lord</a:t>
            </a:r>
            <a:r>
              <a:rPr lang="en-US" i="1" dirty="0">
                <a:solidFill>
                  <a:srgbClr val="FFFF00"/>
                </a:solidFill>
              </a:rPr>
              <a:t>, remember now how I have walked before thee in truth and with a perfect heart, and have done that which is good in thy sight. And Hezekiah wept sore.</a:t>
            </a:r>
          </a:p>
        </p:txBody>
      </p:sp>
      <p:sp>
        <p:nvSpPr>
          <p:cNvPr id="4" name="Rectangle 3"/>
          <p:cNvSpPr/>
          <p:nvPr/>
        </p:nvSpPr>
        <p:spPr>
          <a:xfrm>
            <a:off x="1374774" y="3429000"/>
            <a:ext cx="6096000" cy="1754326"/>
          </a:xfrm>
          <a:prstGeom prst="rect">
            <a:avLst/>
          </a:prstGeom>
        </p:spPr>
        <p:txBody>
          <a:bodyPr>
            <a:spAutoFit/>
          </a:bodyPr>
          <a:lstStyle/>
          <a:p>
            <a:pPr fontAlgn="base"/>
            <a:r>
              <a:rPr lang="en-US" i="1" dirty="0">
                <a:solidFill>
                  <a:srgbClr val="FFFF00"/>
                </a:solidFill>
              </a:rPr>
              <a:t>I have heard thy prayer, I have seen thy tears: behold, I will </a:t>
            </a:r>
            <a:r>
              <a:rPr lang="en-US" i="1" dirty="0" err="1">
                <a:solidFill>
                  <a:srgbClr val="FFFF00"/>
                </a:solidFill>
              </a:rPr>
              <a:t>healthee</a:t>
            </a:r>
            <a:r>
              <a:rPr lang="en-US" i="1" dirty="0">
                <a:solidFill>
                  <a:srgbClr val="FFFF00"/>
                </a:solidFill>
              </a:rPr>
              <a:t>: on the third day thou shalt go up unto the house of the </a:t>
            </a:r>
            <a:r>
              <a:rPr lang="en-US" i="1" cap="small" dirty="0">
                <a:solidFill>
                  <a:srgbClr val="FFFF00"/>
                </a:solidFill>
              </a:rPr>
              <a:t>Lord</a:t>
            </a:r>
            <a:r>
              <a:rPr lang="en-US" i="1" dirty="0">
                <a:solidFill>
                  <a:srgbClr val="FFFF00"/>
                </a:solidFill>
              </a:rPr>
              <a:t>.</a:t>
            </a:r>
          </a:p>
          <a:p>
            <a:pPr fontAlgn="base"/>
            <a:endParaRPr lang="en-US" i="1" dirty="0">
              <a:solidFill>
                <a:srgbClr val="FFFF00"/>
              </a:solidFill>
            </a:endParaRPr>
          </a:p>
          <a:p>
            <a:pPr fontAlgn="base"/>
            <a:endParaRPr lang="en-US" i="1" dirty="0">
              <a:solidFill>
                <a:srgbClr val="FFFF00"/>
              </a:solidFill>
            </a:endParaRPr>
          </a:p>
          <a:p>
            <a:pPr fontAlgn="base"/>
            <a:r>
              <a:rPr lang="en-US" i="1" dirty="0">
                <a:solidFill>
                  <a:srgbClr val="FFFF00"/>
                </a:solidFill>
              </a:rPr>
              <a:t>And I will add unto thy days fifteen years; </a:t>
            </a:r>
            <a:endParaRPr lang="en-US" b="0" i="1" dirty="0">
              <a:solidFill>
                <a:srgbClr val="FFFF00"/>
              </a:solidFill>
              <a:effectLst/>
            </a:endParaRPr>
          </a:p>
        </p:txBody>
      </p:sp>
      <p:pic>
        <p:nvPicPr>
          <p:cNvPr id="3076" name="Picture 4" descr="https://heavenawaits.files.wordpress.com/2008/07/fig-t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355" y="5214758"/>
            <a:ext cx="1454087" cy="13951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96230" y="5343714"/>
            <a:ext cx="3831125" cy="1323439"/>
          </a:xfrm>
          <a:prstGeom prst="rect">
            <a:avLst/>
          </a:prstGeom>
          <a:noFill/>
        </p:spPr>
        <p:txBody>
          <a:bodyPr wrap="square" rtlCol="0">
            <a:spAutoFit/>
          </a:bodyPr>
          <a:lstStyle/>
          <a:p>
            <a:r>
              <a:rPr lang="en-US" sz="1600" dirty="0">
                <a:solidFill>
                  <a:schemeClr val="bg1"/>
                </a:solidFill>
              </a:rPr>
              <a:t>Lump of figs--This, however was the natural means which God chose to bless to the recovery of Hezekiah's health; and without this interposition he must have died.</a:t>
            </a:r>
          </a:p>
        </p:txBody>
      </p:sp>
      <p:grpSp>
        <p:nvGrpSpPr>
          <p:cNvPr id="12" name="Group 11"/>
          <p:cNvGrpSpPr/>
          <p:nvPr/>
        </p:nvGrpSpPr>
        <p:grpSpPr>
          <a:xfrm>
            <a:off x="8622148" y="4790759"/>
            <a:ext cx="2629145" cy="1876394"/>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4986" y="384805"/>
                <a:ext cx="457200" cy="2497726"/>
                <a:chOff x="533400" y="381000"/>
                <a:chExt cx="457200" cy="2497726"/>
              </a:xfrm>
            </p:grpSpPr>
            <p:sp>
              <p:nvSpPr>
                <p:cNvPr id="22" name="Oval 2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714897" y="381000"/>
                <a:ext cx="457200" cy="2497726"/>
                <a:chOff x="2714897" y="457200"/>
                <a:chExt cx="457200" cy="2497726"/>
              </a:xfrm>
            </p:grpSpPr>
            <p:sp>
              <p:nvSpPr>
                <p:cNvPr id="18" name="Oval 1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42492" y="972693"/>
              <a:ext cx="2293347" cy="1559197"/>
            </a:xfrm>
            <a:prstGeom prst="rect">
              <a:avLst/>
            </a:prstGeom>
          </p:spPr>
          <p:txBody>
            <a:bodyPr wrap="square">
              <a:spAutoFit/>
            </a:bodyPr>
            <a:lstStyle/>
            <a:p>
              <a:pPr algn="ctr"/>
              <a:r>
                <a:rPr lang="en-US" sz="1400" b="1" dirty="0"/>
                <a:t>If we exercise faith in the Lord, we can be healed according to His will</a:t>
              </a:r>
              <a:endParaRPr lang="en-US" sz="1400" i="1" dirty="0"/>
            </a:p>
          </p:txBody>
        </p:sp>
      </p:grpSp>
    </p:spTree>
    <p:extLst>
      <p:ext uri="{BB962C8B-B14F-4D97-AF65-F5344CB8AC3E}">
        <p14:creationId xmlns:p14="http://schemas.microsoft.com/office/powerpoint/2010/main" val="297590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1000"/>
                                        <p:tgtEl>
                                          <p:spTgt spid="3076"/>
                                        </p:tgtEl>
                                      </p:cBhvr>
                                    </p:animEffect>
                                    <p:anim calcmode="lin" valueType="num">
                                      <p:cBhvr>
                                        <p:cTn id="17" dur="1000" fill="hold"/>
                                        <p:tgtEl>
                                          <p:spTgt spid="3076"/>
                                        </p:tgtEl>
                                        <p:attrNameLst>
                                          <p:attrName>ppt_x</p:attrName>
                                        </p:attrNameLst>
                                      </p:cBhvr>
                                      <p:tavLst>
                                        <p:tav tm="0">
                                          <p:val>
                                            <p:strVal val="#ppt_x"/>
                                          </p:val>
                                        </p:tav>
                                        <p:tav tm="100000">
                                          <p:val>
                                            <p:strVal val="#ppt_x"/>
                                          </p:val>
                                        </p:tav>
                                      </p:tavLst>
                                    </p:anim>
                                    <p:anim calcmode="lin" valueType="num">
                                      <p:cBhvr>
                                        <p:cTn id="18"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Turn Back Time</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20:9-11</a:t>
            </a:r>
          </a:p>
        </p:txBody>
      </p:sp>
      <p:sp>
        <p:nvSpPr>
          <p:cNvPr id="3" name="Rectangle 2"/>
          <p:cNvSpPr/>
          <p:nvPr/>
        </p:nvSpPr>
        <p:spPr>
          <a:xfrm>
            <a:off x="631133" y="1606618"/>
            <a:ext cx="6096000" cy="646331"/>
          </a:xfrm>
          <a:prstGeom prst="rect">
            <a:avLst/>
          </a:prstGeom>
        </p:spPr>
        <p:txBody>
          <a:bodyPr>
            <a:spAutoFit/>
          </a:bodyPr>
          <a:lstStyle/>
          <a:p>
            <a:r>
              <a:rPr lang="en-US" dirty="0">
                <a:solidFill>
                  <a:schemeClr val="bg1"/>
                </a:solidFill>
              </a:rPr>
              <a:t>The Lord showed Hezekiah a sign to confirm that He would heal him</a:t>
            </a:r>
            <a:r>
              <a:rPr lang="en-US" i="1" dirty="0">
                <a:solidFill>
                  <a:schemeClr val="bg1"/>
                </a:solidFill>
              </a:rPr>
              <a:t>.</a:t>
            </a:r>
          </a:p>
        </p:txBody>
      </p:sp>
      <p:pic>
        <p:nvPicPr>
          <p:cNvPr id="10" name="Picture 2" descr="Ezechias-Hezek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424" y="157448"/>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83382" y="2985814"/>
            <a:ext cx="6096000" cy="3139321"/>
          </a:xfrm>
          <a:prstGeom prst="rect">
            <a:avLst/>
          </a:prstGeom>
        </p:spPr>
        <p:txBody>
          <a:bodyPr>
            <a:spAutoFit/>
          </a:bodyPr>
          <a:lstStyle/>
          <a:p>
            <a:pPr fontAlgn="base"/>
            <a:r>
              <a:rPr lang="en-US" i="1" dirty="0">
                <a:solidFill>
                  <a:srgbClr val="FFFF00"/>
                </a:solidFill>
              </a:rPr>
              <a:t>And Isaiah said, This sign shalt thou have of the </a:t>
            </a:r>
            <a:r>
              <a:rPr lang="en-US" i="1" cap="small" dirty="0">
                <a:solidFill>
                  <a:srgbClr val="FFFF00"/>
                </a:solidFill>
              </a:rPr>
              <a:t>Lord</a:t>
            </a:r>
            <a:r>
              <a:rPr lang="en-US" i="1" dirty="0">
                <a:solidFill>
                  <a:srgbClr val="FFFF00"/>
                </a:solidFill>
              </a:rPr>
              <a:t>, that the </a:t>
            </a:r>
            <a:r>
              <a:rPr lang="en-US" i="1" cap="small" dirty="0">
                <a:solidFill>
                  <a:srgbClr val="FFFF00"/>
                </a:solidFill>
              </a:rPr>
              <a:t>Lord</a:t>
            </a:r>
            <a:r>
              <a:rPr lang="en-US" i="1" dirty="0">
                <a:solidFill>
                  <a:srgbClr val="FFFF00"/>
                </a:solidFill>
              </a:rPr>
              <a:t> will do the thing that he hath spoken: shall the shadow go forward ten degrees, or go back ten degrees?</a:t>
            </a:r>
          </a:p>
          <a:p>
            <a:pPr fontAlgn="base"/>
            <a:endParaRPr lang="en-US" i="1" dirty="0">
              <a:solidFill>
                <a:srgbClr val="FFFF00"/>
              </a:solidFill>
            </a:endParaRPr>
          </a:p>
          <a:p>
            <a:pPr fontAlgn="base"/>
            <a:r>
              <a:rPr lang="en-US" i="1" dirty="0">
                <a:solidFill>
                  <a:srgbClr val="FFFF00"/>
                </a:solidFill>
              </a:rPr>
              <a:t>And Hezekiah answered, It is a light thing for </a:t>
            </a:r>
            <a:r>
              <a:rPr lang="en-US" i="1" dirty="0" err="1">
                <a:solidFill>
                  <a:srgbClr val="FFFF00"/>
                </a:solidFill>
              </a:rPr>
              <a:t>theshadow</a:t>
            </a:r>
            <a:r>
              <a:rPr lang="en-US" i="1" dirty="0">
                <a:solidFill>
                  <a:srgbClr val="FFFF00"/>
                </a:solidFill>
              </a:rPr>
              <a:t> to go down ten degrees: nay, but let the shadow return backward ten degrees.</a:t>
            </a:r>
          </a:p>
          <a:p>
            <a:pPr fontAlgn="base"/>
            <a:endParaRPr lang="en-US" i="1" dirty="0">
              <a:solidFill>
                <a:srgbClr val="FFFF00"/>
              </a:solidFill>
            </a:endParaRPr>
          </a:p>
          <a:p>
            <a:pPr fontAlgn="base"/>
            <a:r>
              <a:rPr lang="en-US" i="1" dirty="0">
                <a:solidFill>
                  <a:srgbClr val="FFFF00"/>
                </a:solidFill>
              </a:rPr>
              <a:t>And Isaiah the prophet cried unto the </a:t>
            </a:r>
            <a:r>
              <a:rPr lang="en-US" i="1" cap="small" dirty="0">
                <a:solidFill>
                  <a:srgbClr val="FFFF00"/>
                </a:solidFill>
              </a:rPr>
              <a:t>Lord</a:t>
            </a:r>
            <a:r>
              <a:rPr lang="en-US" i="1" dirty="0">
                <a:solidFill>
                  <a:srgbClr val="FFFF00"/>
                </a:solidFill>
              </a:rPr>
              <a:t>: and he brought the shadow ten degrees backward, by which it had gone down in the dial of Ahaz.</a:t>
            </a:r>
            <a:endParaRPr lang="en-US" b="0" i="1" dirty="0">
              <a:solidFill>
                <a:srgbClr val="FFFF00"/>
              </a:solidFill>
              <a:effectLst/>
            </a:endParaRPr>
          </a:p>
        </p:txBody>
      </p:sp>
      <p:pic>
        <p:nvPicPr>
          <p:cNvPr id="6150" name="Picture 6" descr="https://d.gr-assets.com/hostedimages/1443573341ra/1637865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42122" y="2650474"/>
            <a:ext cx="3328642" cy="332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3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Babylon</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20:17-18</a:t>
            </a:r>
          </a:p>
        </p:txBody>
      </p:sp>
      <p:sp>
        <p:nvSpPr>
          <p:cNvPr id="3" name="Rectangle 2"/>
          <p:cNvSpPr/>
          <p:nvPr/>
        </p:nvSpPr>
        <p:spPr>
          <a:xfrm>
            <a:off x="3818314" y="929669"/>
            <a:ext cx="4555371" cy="646331"/>
          </a:xfrm>
          <a:prstGeom prst="rect">
            <a:avLst/>
          </a:prstGeom>
        </p:spPr>
        <p:txBody>
          <a:bodyPr wrap="square">
            <a:spAutoFit/>
          </a:bodyPr>
          <a:lstStyle/>
          <a:p>
            <a:r>
              <a:rPr lang="en-US" dirty="0">
                <a:solidFill>
                  <a:schemeClr val="bg1"/>
                </a:solidFill>
              </a:rPr>
              <a:t>Isaiah prophesied that Babylon eventually would conquer the kingdom of Judah.</a:t>
            </a:r>
            <a:endParaRPr lang="en-US" i="1" dirty="0">
              <a:solidFill>
                <a:schemeClr val="bg1"/>
              </a:solidFill>
            </a:endParaRPr>
          </a:p>
        </p:txBody>
      </p:sp>
      <p:pic>
        <p:nvPicPr>
          <p:cNvPr id="6148" name="Picture 4" descr="http://www.acutallc.com/images/content/arcs-slide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0837" y="2136338"/>
            <a:ext cx="2362200" cy="3467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00261" y="2227140"/>
            <a:ext cx="6096000" cy="923330"/>
          </a:xfrm>
          <a:prstGeom prst="rect">
            <a:avLst/>
          </a:prstGeom>
        </p:spPr>
        <p:txBody>
          <a:bodyPr>
            <a:spAutoFit/>
          </a:bodyPr>
          <a:lstStyle/>
          <a:p>
            <a:r>
              <a:rPr lang="en-US" i="1" dirty="0">
                <a:solidFill>
                  <a:srgbClr val="FFFF00"/>
                </a:solidFill>
              </a:rPr>
              <a:t>Behold, the days come, that all that is in thine house, and that which thy fathers have laid up in store unto this day, shall be carried into Babylon: nothing shall be left, </a:t>
            </a:r>
            <a:r>
              <a:rPr lang="en-US" i="1" dirty="0" err="1">
                <a:solidFill>
                  <a:srgbClr val="FFFF00"/>
                </a:solidFill>
              </a:rPr>
              <a:t>saith</a:t>
            </a:r>
            <a:r>
              <a:rPr lang="en-US" i="1" dirty="0">
                <a:solidFill>
                  <a:srgbClr val="FFFF00"/>
                </a:solidFill>
              </a:rPr>
              <a:t> the </a:t>
            </a:r>
            <a:r>
              <a:rPr lang="en-US" i="1" cap="small" dirty="0">
                <a:solidFill>
                  <a:srgbClr val="FFFF00"/>
                </a:solidFill>
              </a:rPr>
              <a:t>Lord</a:t>
            </a:r>
            <a:r>
              <a:rPr lang="en-US" i="1" dirty="0">
                <a:solidFill>
                  <a:srgbClr val="FFFF00"/>
                </a:solidFill>
              </a:rPr>
              <a:t>.</a:t>
            </a:r>
          </a:p>
        </p:txBody>
      </p:sp>
      <p:pic>
        <p:nvPicPr>
          <p:cNvPr id="9218" name="Picture 2" descr="http://endtimestruth.com/wp-content/uploads/2015/07/Chaldeans-destroy-the-Brazen-Sea-in-Temple-Tiss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696" y="3429000"/>
            <a:ext cx="5459978" cy="293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07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464" y="1107996"/>
            <a:ext cx="7428409" cy="5016758"/>
          </a:xfrm>
          <a:prstGeom prst="rect">
            <a:avLst/>
          </a:prstGeom>
          <a:noFill/>
        </p:spPr>
        <p:txBody>
          <a:bodyPr wrap="square" rtlCol="0">
            <a:spAutoFit/>
          </a:bodyPr>
          <a:lstStyle/>
          <a:p>
            <a:pPr fontAlgn="base"/>
            <a:r>
              <a:rPr lang="en-US" sz="1600" dirty="0">
                <a:solidFill>
                  <a:schemeClr val="bg1"/>
                </a:solidFill>
              </a:rPr>
              <a:t>An elaborate engineering scheme extending about 1770 feet through limestone rock, bringing the waters of Gihon spring inside the walls of Jerusalem to the pool of Siloam. The tunnel was built in the days of Hezekiah, about 701 </a:t>
            </a:r>
            <a:r>
              <a:rPr lang="en-US" sz="1600" cap="all" dirty="0">
                <a:solidFill>
                  <a:schemeClr val="bg1"/>
                </a:solidFill>
              </a:rPr>
              <a:t>B.C.</a:t>
            </a:r>
            <a:r>
              <a:rPr lang="en-US" sz="1600" dirty="0">
                <a:solidFill>
                  <a:schemeClr val="bg1"/>
                </a:solidFill>
              </a:rPr>
              <a:t>, as a defense against possible attack from the Assyrian army under.</a:t>
            </a:r>
          </a:p>
          <a:p>
            <a:pPr fontAlgn="base"/>
            <a:endParaRPr lang="en-US" sz="1600" dirty="0">
              <a:solidFill>
                <a:schemeClr val="bg1"/>
              </a:solidFill>
            </a:endParaRPr>
          </a:p>
          <a:p>
            <a:pPr fontAlgn="base"/>
            <a:r>
              <a:rPr lang="en-US" sz="1600" dirty="0">
                <a:solidFill>
                  <a:schemeClr val="bg1"/>
                </a:solidFill>
              </a:rPr>
              <a:t>Workmen dug from both ends, in a zig-zag course, until they met. A dramatic account of the meeting of the workmen is told by an inscription carved in stone near the Siloam end of the tunnel. </a:t>
            </a:r>
          </a:p>
          <a:p>
            <a:pPr fontAlgn="base"/>
            <a:endParaRPr lang="en-US" sz="1600" dirty="0">
              <a:solidFill>
                <a:schemeClr val="bg1"/>
              </a:solidFill>
            </a:endParaRPr>
          </a:p>
          <a:p>
            <a:pPr fontAlgn="base"/>
            <a:r>
              <a:rPr lang="en-US" sz="1600" dirty="0">
                <a:solidFill>
                  <a:schemeClr val="bg1"/>
                </a:solidFill>
              </a:rPr>
              <a:t>It reads: “The boring through is completed. Now this is the story of the boring through. While the workmen were still lifting pick to pick, each toward his neighbor, and while three cubits remained to be cut through, each heard the voice of the other who called his neighbor, since there was a crevice in the rock on the right side. And on the day of the boring through the stonecutters struck, each to meet his fellow, pick to pick, and there flowed the waters to the pool for a thousand and two hundred cubits, and a hundred cubits was the height of the rock above the heads of the stonecutters.”</a:t>
            </a:r>
          </a:p>
          <a:p>
            <a:pPr fontAlgn="base"/>
            <a:endParaRPr lang="en-US" sz="1600" dirty="0">
              <a:solidFill>
                <a:schemeClr val="bg1"/>
              </a:solidFill>
            </a:endParaRPr>
          </a:p>
          <a:p>
            <a:pPr fontAlgn="base"/>
            <a:r>
              <a:rPr lang="en-US" sz="1600" dirty="0">
                <a:solidFill>
                  <a:schemeClr val="bg1"/>
                </a:solidFill>
              </a:rPr>
              <a:t>The inscription has been removed from its original location and is now kept in the Turkish Archaeological Museum at Istanbul. The tunnel is still in use today.</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Hezekiah’s Tunnel (Pool)</a:t>
            </a:r>
          </a:p>
        </p:txBody>
      </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rPr>
              <a:t>(4)</a:t>
            </a:r>
          </a:p>
        </p:txBody>
      </p:sp>
      <p:sp>
        <p:nvSpPr>
          <p:cNvPr id="2" name="Rectangle 1"/>
          <p:cNvSpPr/>
          <p:nvPr/>
        </p:nvSpPr>
        <p:spPr>
          <a:xfrm>
            <a:off x="0" y="6372501"/>
            <a:ext cx="3186385" cy="369332"/>
          </a:xfrm>
          <a:prstGeom prst="rect">
            <a:avLst/>
          </a:prstGeom>
        </p:spPr>
        <p:txBody>
          <a:bodyPr wrap="none">
            <a:spAutoFit/>
          </a:bodyPr>
          <a:lstStyle/>
          <a:p>
            <a:r>
              <a:rPr lang="en-US" dirty="0">
                <a:solidFill>
                  <a:schemeClr val="bg1"/>
                </a:solidFill>
              </a:rPr>
              <a:t>(2 Kgs. 20:20; 2 Chr. 32:4, 30). </a:t>
            </a:r>
            <a:endParaRPr lang="en-US" dirty="0"/>
          </a:p>
        </p:txBody>
      </p:sp>
      <p:pic>
        <p:nvPicPr>
          <p:cNvPr id="5124" name="Picture 4" descr="http://www.bibleplaces.com/wp-content/uploads/2015/07/Hezekiahs-Tunnel-tb051803206-bibleplaces.jpg"/>
          <p:cNvPicPr>
            <a:picLocks noChangeAspect="1" noChangeArrowheads="1"/>
          </p:cNvPicPr>
          <p:nvPr/>
        </p:nvPicPr>
        <p:blipFill rotWithShape="1">
          <a:blip r:embed="rId3">
            <a:extLst>
              <a:ext uri="{28A0092B-C50C-407E-A947-70E740481C1C}">
                <a14:useLocalDpi xmlns:a14="http://schemas.microsoft.com/office/drawing/2010/main" val="0"/>
              </a:ext>
            </a:extLst>
          </a:blip>
          <a:srcRect r="1466" b="8219"/>
          <a:stretch/>
        </p:blipFill>
        <p:spPr bwMode="auto">
          <a:xfrm>
            <a:off x="8015336" y="3840803"/>
            <a:ext cx="3754170" cy="262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1514" y="141514"/>
            <a:ext cx="11898086"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#165  </a:t>
            </a:r>
            <a:r>
              <a:rPr lang="en-US" i="1" dirty="0">
                <a:solidFill>
                  <a:schemeClr val="bg1"/>
                </a:solidFill>
              </a:rPr>
              <a:t>Abide With Me; </a:t>
            </a:r>
            <a:r>
              <a:rPr lang="en-US" i="1" dirty="0" err="1">
                <a:solidFill>
                  <a:schemeClr val="bg1"/>
                </a:solidFill>
              </a:rPr>
              <a:t>‘Tis</a:t>
            </a:r>
            <a:r>
              <a:rPr lang="en-US" i="1" dirty="0">
                <a:solidFill>
                  <a:schemeClr val="bg1"/>
                </a:solidFill>
              </a:rPr>
              <a:t> Eventide</a:t>
            </a:r>
            <a:endParaRPr lang="en-US" dirty="0">
              <a:solidFill>
                <a:schemeClr val="bg1"/>
              </a:solidFill>
            </a:endParaRPr>
          </a:p>
          <a:p>
            <a:endParaRPr lang="en-US" dirty="0">
              <a:solidFill>
                <a:schemeClr val="bg1"/>
              </a:solidFill>
            </a:endParaRPr>
          </a:p>
          <a:p>
            <a:r>
              <a:rPr lang="en-US" dirty="0">
                <a:solidFill>
                  <a:schemeClr val="bg1"/>
                </a:solidFill>
              </a:rPr>
              <a:t>Video: Abide With Me</a:t>
            </a:r>
          </a:p>
          <a:p>
            <a:endParaRPr lang="en-US" dirty="0">
              <a:solidFill>
                <a:schemeClr val="bg1"/>
              </a:solidFill>
            </a:endParaRPr>
          </a:p>
          <a:p>
            <a:r>
              <a:rPr lang="en-US" dirty="0">
                <a:solidFill>
                  <a:schemeClr val="bg1"/>
                </a:solidFill>
              </a:rPr>
              <a:t>1. Old Testament Institute Manual </a:t>
            </a:r>
            <a:r>
              <a:rPr lang="en-US" i="1" dirty="0">
                <a:solidFill>
                  <a:schemeClr val="bg1"/>
                </a:solidFill>
              </a:rPr>
              <a:t>The Divided Kingdoms and The Fall of the Northern Kingdoms 2 Kings 14-20 </a:t>
            </a:r>
            <a:endParaRPr lang="en-US" dirty="0">
              <a:solidFill>
                <a:schemeClr val="bg1"/>
              </a:solidFill>
            </a:endParaRPr>
          </a:p>
          <a:p>
            <a:endParaRPr lang="en-US" dirty="0">
              <a:solidFill>
                <a:schemeClr val="bg1"/>
              </a:solidFill>
            </a:endParaRPr>
          </a:p>
          <a:p>
            <a:r>
              <a:rPr lang="en-US" dirty="0">
                <a:solidFill>
                  <a:schemeClr val="bg1"/>
                </a:solidFill>
              </a:rPr>
              <a:t>2. </a:t>
            </a:r>
            <a:r>
              <a:rPr lang="en-US" i="1" dirty="0">
                <a:solidFill>
                  <a:schemeClr val="bg1"/>
                </a:solidFill>
              </a:rPr>
              <a:t>Who’s Who in the Old Testament </a:t>
            </a:r>
            <a:r>
              <a:rPr lang="en-US" dirty="0">
                <a:solidFill>
                  <a:schemeClr val="bg1"/>
                </a:solidFill>
              </a:rPr>
              <a:t> by Ed J. </a:t>
            </a:r>
            <a:r>
              <a:rPr lang="en-US" dirty="0" err="1">
                <a:solidFill>
                  <a:schemeClr val="bg1"/>
                </a:solidFill>
              </a:rPr>
              <a:t>Pinegar</a:t>
            </a:r>
            <a:r>
              <a:rPr lang="en-US" dirty="0">
                <a:solidFill>
                  <a:schemeClr val="bg1"/>
                </a:solidFill>
              </a:rPr>
              <a:t> and Richard J. Allen pp. 69-70, 79-80</a:t>
            </a:r>
          </a:p>
          <a:p>
            <a:endParaRPr lang="en-US" dirty="0">
              <a:solidFill>
                <a:schemeClr val="bg1"/>
              </a:solidFill>
            </a:endParaRPr>
          </a:p>
          <a:p>
            <a:pPr marL="342900" indent="-342900">
              <a:buAutoNum type="arabicPeriod" startAt="3"/>
            </a:pPr>
            <a:r>
              <a:rPr lang="en-US" dirty="0">
                <a:solidFill>
                  <a:schemeClr val="bg1"/>
                </a:solidFill>
              </a:rPr>
              <a:t>Bible Dictionary</a:t>
            </a:r>
          </a:p>
          <a:p>
            <a:pPr marL="342900" indent="-342900">
              <a:buAutoNum type="arabicPeriod" startAt="3"/>
            </a:pPr>
            <a:endParaRPr lang="en-US" dirty="0">
              <a:solidFill>
                <a:schemeClr val="bg1"/>
              </a:solidFill>
            </a:endParaRPr>
          </a:p>
          <a:p>
            <a:pPr marL="342900" indent="-342900">
              <a:buAutoNum type="arabicPeriod" startAt="3"/>
            </a:pPr>
            <a:r>
              <a:rPr lang="en-US" dirty="0">
                <a:solidFill>
                  <a:schemeClr val="bg1"/>
                </a:solidFill>
              </a:rPr>
              <a:t>Adam Clarke Bible Commentary 2 Kings 18:37</a:t>
            </a:r>
          </a:p>
          <a:p>
            <a:pPr marL="342900" indent="-342900">
              <a:buAutoNum type="arabicPeriod" startAt="3"/>
            </a:pPr>
            <a:endParaRPr lang="en-US" dirty="0">
              <a:solidFill>
                <a:schemeClr val="bg1"/>
              </a:solidFill>
            </a:endParaRPr>
          </a:p>
          <a:p>
            <a:pPr marL="342900" indent="-342900">
              <a:buAutoNum type="arabicPeriod" startAt="3"/>
            </a:pPr>
            <a:r>
              <a:rPr lang="en-US" dirty="0">
                <a:solidFill>
                  <a:schemeClr val="bg1"/>
                </a:solidFill>
              </a:rPr>
              <a:t>Bible Dictionary</a:t>
            </a:r>
          </a:p>
        </p:txBody>
      </p:sp>
      <p:sp>
        <p:nvSpPr>
          <p:cNvPr id="5" name="Footer Placeholder 14">
            <a:extLst>
              <a:ext uri="{FF2B5EF4-FFF2-40B4-BE49-F238E27FC236}">
                <a16:creationId xmlns:a16="http://schemas.microsoft.com/office/drawing/2014/main" id="{F3E842FC-895A-403F-8FC4-9050FF5D11A2}"/>
              </a:ext>
            </a:extLst>
          </p:cNvPr>
          <p:cNvSpPr>
            <a:spLocks noGrp="1"/>
          </p:cNvSpPr>
          <p:nvPr/>
        </p:nvSpPr>
        <p:spPr>
          <a:xfrm>
            <a:off x="70794" y="649034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6" name="Group 5">
            <a:extLst>
              <a:ext uri="{FF2B5EF4-FFF2-40B4-BE49-F238E27FC236}">
                <a16:creationId xmlns:a16="http://schemas.microsoft.com/office/drawing/2014/main" id="{E0C2E095-A618-44C9-81BA-0033C0E3856B}"/>
              </a:ext>
            </a:extLst>
          </p:cNvPr>
          <p:cNvGrpSpPr/>
          <p:nvPr/>
        </p:nvGrpSpPr>
        <p:grpSpPr>
          <a:xfrm>
            <a:off x="2671235" y="1150423"/>
            <a:ext cx="648100" cy="544629"/>
            <a:chOff x="5305110" y="533400"/>
            <a:chExt cx="1705290" cy="1545145"/>
          </a:xfrm>
        </p:grpSpPr>
        <p:sp>
          <p:nvSpPr>
            <p:cNvPr id="7" name="Right Arrow Callout 6">
              <a:extLst>
                <a:ext uri="{FF2B5EF4-FFF2-40B4-BE49-F238E27FC236}">
                  <a16:creationId xmlns:a16="http://schemas.microsoft.com/office/drawing/2014/main" id="{4C8405D3-1193-4A90-A306-5436FB2B3130}"/>
                </a:ext>
              </a:extLst>
            </p:cNvPr>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
              <a:extLst>
                <a:ext uri="{FF2B5EF4-FFF2-40B4-BE49-F238E27FC236}">
                  <a16:creationId xmlns:a16="http://schemas.microsoft.com/office/drawing/2014/main" id="{A20C6388-F42B-4FEC-B104-4C7E2F0A6C8A}"/>
                </a:ext>
              </a:extLst>
            </p:cNvPr>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2F42B2-ECCC-4D92-8D41-D57C9D702859}"/>
                </a:ext>
              </a:extLst>
            </p:cNvPr>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D3BCDBF-5026-476D-9611-E4B27DF7DEA6}"/>
                </a:ext>
              </a:extLst>
            </p:cNvPr>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806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zechias-Hezeki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372" y="394196"/>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4566" y="2855222"/>
            <a:ext cx="4339628" cy="2492990"/>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Sources we can turn to when we need to be physically healed:</a:t>
            </a:r>
          </a:p>
          <a:p>
            <a:pPr fontAlgn="base"/>
            <a:r>
              <a:rPr lang="en-US" sz="1200" dirty="0">
                <a:solidFill>
                  <a:srgbClr val="333333"/>
                </a:solidFill>
                <a:latin typeface="Calibri" panose="020F0502020204030204" pitchFamily="34" charset="0"/>
              </a:rPr>
              <a:t>“Latter-day Saints believe in applying the best available scientific knowledge and techniques. We use nutrition, exercise, and other practices to preserve health, and we enlist the help of healing practitioners, such as physicians and surgeons, to restore health.</a:t>
            </a:r>
          </a:p>
          <a:p>
            <a:pPr fontAlgn="base"/>
            <a:r>
              <a:rPr lang="en-US" sz="1200" dirty="0">
                <a:solidFill>
                  <a:srgbClr val="333333"/>
                </a:solidFill>
                <a:latin typeface="Calibri" panose="020F0502020204030204" pitchFamily="34" charset="0"/>
              </a:rPr>
              <a:t>“The use of medical science is not at odds with our prayers of faith and our reliance on </a:t>
            </a:r>
            <a:r>
              <a:rPr lang="en-US" sz="1200" dirty="0">
                <a:solidFill>
                  <a:srgbClr val="2F393A"/>
                </a:solidFill>
                <a:latin typeface="Calibri" panose="020F0502020204030204" pitchFamily="34" charset="0"/>
              </a:rPr>
              <a:t>priesthood blessings</a:t>
            </a:r>
            <a:r>
              <a:rPr lang="en-US" sz="1200" dirty="0">
                <a:solidFill>
                  <a:srgbClr val="333333"/>
                </a:solidFill>
                <a:latin typeface="Calibri" panose="020F0502020204030204" pitchFamily="34" charset="0"/>
              </a:rPr>
              <a:t>. …</a:t>
            </a:r>
          </a:p>
          <a:p>
            <a:pPr fontAlgn="base"/>
            <a:r>
              <a:rPr lang="en-US" sz="1200" dirty="0"/>
              <a:t>“Of course we don’t wait until all other methods are exhausted before we pray in faith or give priesthood blessings for healing. In emergencies, prayers and blessings come first. Most often we pursue all efforts simultaneously.” Elder Dallin H. Oaks(“Healing the Sick,”</a:t>
            </a:r>
            <a:r>
              <a:rPr lang="en-US" sz="1200" i="1" dirty="0"/>
              <a:t> Ensign</a:t>
            </a:r>
            <a:r>
              <a:rPr lang="en-US" sz="1200" dirty="0"/>
              <a:t> or </a:t>
            </a:r>
            <a:r>
              <a:rPr lang="en-US" sz="1200" i="1" dirty="0"/>
              <a:t>Liahona,</a:t>
            </a:r>
            <a:r>
              <a:rPr lang="en-US" sz="1200" dirty="0"/>
              <a:t> May 2010, 47).</a:t>
            </a:r>
            <a:endParaRPr lang="en-US" sz="1200" b="0" i="0" dirty="0">
              <a:solidFill>
                <a:srgbClr val="333333"/>
              </a:solidFill>
              <a:effectLst/>
              <a:latin typeface="Calibri" panose="020F0502020204030204" pitchFamily="34" charset="0"/>
            </a:endParaRPr>
          </a:p>
        </p:txBody>
      </p:sp>
      <p:sp>
        <p:nvSpPr>
          <p:cNvPr id="5" name="Rectangle 4"/>
          <p:cNvSpPr/>
          <p:nvPr/>
        </p:nvSpPr>
        <p:spPr>
          <a:xfrm>
            <a:off x="5791200" y="323135"/>
            <a:ext cx="6096000" cy="2677656"/>
          </a:xfrm>
          <a:prstGeom prst="rect">
            <a:avLst/>
          </a:prstGeom>
          <a:ln>
            <a:solidFill>
              <a:schemeClr val="tx1"/>
            </a:solidFill>
          </a:ln>
        </p:spPr>
        <p:txBody>
          <a:bodyPr>
            <a:spAutoFit/>
          </a:bodyPr>
          <a:lstStyle/>
          <a:p>
            <a:pPr fontAlgn="base"/>
            <a:r>
              <a:rPr lang="en-US" sz="1200" b="1" dirty="0">
                <a:latin typeface="Calibri" panose="020F0502020204030204" pitchFamily="34" charset="0"/>
              </a:rPr>
              <a:t>Prayer:</a:t>
            </a:r>
          </a:p>
          <a:p>
            <a:pPr fontAlgn="base"/>
            <a:r>
              <a:rPr lang="en-US" sz="1200" dirty="0">
                <a:latin typeface="Calibri" panose="020F0502020204030204" pitchFamily="34" charset="0"/>
              </a:rPr>
              <a:t>Consider the example given by Elder David A. Bednar of the Quorum of the Twelve Apostles of a young father who learned that his four-year-old daughter was critically ill:</a:t>
            </a:r>
          </a:p>
          <a:p>
            <a:pPr fontAlgn="base"/>
            <a:r>
              <a:rPr lang="en-US" sz="1200" dirty="0">
                <a:latin typeface="Calibri" panose="020F0502020204030204" pitchFamily="34" charset="0"/>
              </a:rPr>
              <a:t>“The father was found on his knees in prayer, asking that the life of his daughter be spared. Yet her condition worsened. Gradually, this father sensed that his little girl would not live, and slowly his prayers changed; he no longer prayed for healing but rather for understanding. ‘Let Thy will be done’ was now the manner of his pleadings. …</a:t>
            </a:r>
          </a:p>
          <a:p>
            <a:pPr fontAlgn="base"/>
            <a:r>
              <a:rPr lang="en-US" sz="1200" dirty="0">
                <a:latin typeface="Calibri" panose="020F0502020204030204" pitchFamily="34" charset="0"/>
              </a:rPr>
              <a:t>“Discerning and accepting the will of God in our lives are fundamental elements of asking in faith in meaningful prayer. However, simply saying the words ‘Thy will be done’ is not enough. Each of us needs God’s help in surrendering our will to Him.</a:t>
            </a:r>
          </a:p>
          <a:p>
            <a:pPr fontAlgn="base"/>
            <a:r>
              <a:rPr lang="en-US" sz="1200" dirty="0">
                <a:latin typeface="Calibri" panose="020F0502020204030204" pitchFamily="34" charset="0"/>
              </a:rPr>
              <a:t>“‘Prayer is the act by which the will of the Father and the will of the child are brought into correspondence with each other’ [Bible Dictionary, “Prayer”]. Humble, earnest, and persistent prayer enables us to recognize and align ourselves with the will of our Heavenly Father” (“Ask in Faith,”</a:t>
            </a:r>
            <a:r>
              <a:rPr lang="en-US" sz="1200" i="1" dirty="0">
                <a:latin typeface="Calibri" panose="020F0502020204030204" pitchFamily="34" charset="0"/>
              </a:rPr>
              <a:t> Ensign</a:t>
            </a:r>
            <a:r>
              <a:rPr lang="en-US" sz="1200" dirty="0">
                <a:latin typeface="Calibri" panose="020F0502020204030204" pitchFamily="34" charset="0"/>
              </a:rPr>
              <a:t> or</a:t>
            </a:r>
            <a:r>
              <a:rPr lang="en-US" sz="1200" i="1" dirty="0">
                <a:latin typeface="Calibri" panose="020F0502020204030204" pitchFamily="34" charset="0"/>
              </a:rPr>
              <a:t> Liahona,</a:t>
            </a:r>
            <a:r>
              <a:rPr lang="en-US" sz="1200" dirty="0">
                <a:latin typeface="Calibri" panose="020F0502020204030204" pitchFamily="34" charset="0"/>
              </a:rPr>
              <a:t> May 2008, 96–97).</a:t>
            </a:r>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338753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432" y="1028815"/>
            <a:ext cx="9265153" cy="5755422"/>
          </a:xfrm>
          <a:prstGeom prst="rect">
            <a:avLst/>
          </a:prstGeom>
          <a:noFill/>
        </p:spPr>
        <p:txBody>
          <a:bodyPr wrap="square" rtlCol="0">
            <a:spAutoFit/>
          </a:bodyPr>
          <a:lstStyle/>
          <a:p>
            <a:r>
              <a:rPr lang="en-US" sz="1600" dirty="0">
                <a:solidFill>
                  <a:schemeClr val="bg1"/>
                </a:solidFill>
              </a:rPr>
              <a:t>Was the son of Ahaz and Abi (daughter of </a:t>
            </a:r>
            <a:r>
              <a:rPr lang="en-US" sz="1600" dirty="0" err="1">
                <a:solidFill>
                  <a:schemeClr val="bg1"/>
                </a:solidFill>
              </a:rPr>
              <a:t>Zacharia</a:t>
            </a:r>
            <a:r>
              <a:rPr lang="en-US" sz="1600" dirty="0">
                <a:solidFill>
                  <a:schemeClr val="bg1"/>
                </a:solidFill>
              </a:rPr>
              <a:t>) and reigned around 726 to 697 BC (29 years) at age 25</a:t>
            </a:r>
          </a:p>
          <a:p>
            <a:endParaRPr lang="en-US" sz="1600" dirty="0">
              <a:solidFill>
                <a:schemeClr val="bg1"/>
              </a:solidFill>
            </a:endParaRPr>
          </a:p>
          <a:p>
            <a:r>
              <a:rPr lang="en-US" sz="1600" dirty="0">
                <a:solidFill>
                  <a:schemeClr val="bg1"/>
                </a:solidFill>
              </a:rPr>
              <a:t>His reign is, in part, concurrent with the ministry of the prophet Isaiah who served him as a religious and political counselor.</a:t>
            </a:r>
          </a:p>
          <a:p>
            <a:endParaRPr lang="en-US" sz="1600" dirty="0">
              <a:solidFill>
                <a:schemeClr val="bg1"/>
              </a:solidFill>
            </a:endParaRPr>
          </a:p>
          <a:p>
            <a:r>
              <a:rPr lang="en-US" sz="1600" dirty="0">
                <a:solidFill>
                  <a:schemeClr val="bg1"/>
                </a:solidFill>
              </a:rPr>
              <a:t>He instituted religious reforms and restored the temple to the worship of Jehovah. </a:t>
            </a:r>
          </a:p>
          <a:p>
            <a:endParaRPr lang="en-US" sz="1600" dirty="0">
              <a:solidFill>
                <a:schemeClr val="bg1"/>
              </a:solidFill>
            </a:endParaRPr>
          </a:p>
          <a:p>
            <a:r>
              <a:rPr lang="en-US" sz="1600" dirty="0">
                <a:solidFill>
                  <a:schemeClr val="bg1"/>
                </a:solidFill>
              </a:rPr>
              <a:t>He destroyed the brazen serpent Moses had made because the people misused it as an object to be worshiped. </a:t>
            </a:r>
          </a:p>
          <a:p>
            <a:endParaRPr lang="en-US" sz="1600" dirty="0">
              <a:solidFill>
                <a:schemeClr val="bg1"/>
              </a:solidFill>
            </a:endParaRPr>
          </a:p>
          <a:p>
            <a:r>
              <a:rPr lang="en-US" sz="1600" dirty="0">
                <a:solidFill>
                  <a:schemeClr val="bg1"/>
                </a:solidFill>
              </a:rPr>
              <a:t>He besieged in the fourteenth year of his reign by the Assyrian emperor Sennacherib, the successor of Sargon II. </a:t>
            </a:r>
          </a:p>
          <a:p>
            <a:endParaRPr lang="en-US" sz="1600" dirty="0">
              <a:solidFill>
                <a:schemeClr val="bg1"/>
              </a:solidFill>
            </a:endParaRPr>
          </a:p>
          <a:p>
            <a:r>
              <a:rPr lang="en-US" sz="1600" dirty="0">
                <a:solidFill>
                  <a:schemeClr val="bg1"/>
                </a:solidFill>
              </a:rPr>
              <a:t>He repaired Jerusalem’s defenses and constructed a water tunnel for the security of the city. </a:t>
            </a:r>
          </a:p>
          <a:p>
            <a:endParaRPr lang="en-US" sz="1600" dirty="0">
              <a:solidFill>
                <a:schemeClr val="bg1"/>
              </a:solidFill>
            </a:endParaRPr>
          </a:p>
          <a:p>
            <a:r>
              <a:rPr lang="en-US" sz="1600" dirty="0">
                <a:solidFill>
                  <a:schemeClr val="bg1"/>
                </a:solidFill>
              </a:rPr>
              <a:t>He sought help from the Lord on this occasion, and Judah was miraculously delivered from the invading Assyrians as Isaiah had predicted.</a:t>
            </a:r>
          </a:p>
          <a:p>
            <a:endParaRPr lang="en-US" sz="1600" dirty="0">
              <a:solidFill>
                <a:schemeClr val="bg1"/>
              </a:solidFill>
            </a:endParaRPr>
          </a:p>
          <a:p>
            <a:r>
              <a:rPr lang="en-US" sz="1600" dirty="0">
                <a:solidFill>
                  <a:schemeClr val="bg1"/>
                </a:solidFill>
              </a:rPr>
              <a:t>He became very sick, but his pleading with the Lord brought him a blessing through Isaiah that lengthened his days (15 years) of kingship. </a:t>
            </a:r>
          </a:p>
          <a:p>
            <a:endParaRPr lang="en-US" sz="1600" dirty="0">
              <a:solidFill>
                <a:schemeClr val="bg1"/>
              </a:solidFill>
            </a:endParaRPr>
          </a:p>
          <a:p>
            <a:r>
              <a:rPr lang="en-US" sz="1600" dirty="0">
                <a:solidFill>
                  <a:schemeClr val="bg1"/>
                </a:solidFill>
              </a:rPr>
              <a:t>He ruled in goodness until his death.</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Hezekiah</a:t>
            </a:r>
          </a:p>
        </p:txBody>
      </p:sp>
      <p:grpSp>
        <p:nvGrpSpPr>
          <p:cNvPr id="5" name="Group 4"/>
          <p:cNvGrpSpPr/>
          <p:nvPr/>
        </p:nvGrpSpPr>
        <p:grpSpPr>
          <a:xfrm>
            <a:off x="9318556" y="1797229"/>
            <a:ext cx="2348233" cy="4371537"/>
            <a:chOff x="459371" y="679434"/>
            <a:chExt cx="2727448" cy="5077495"/>
          </a:xfrm>
        </p:grpSpPr>
        <p:sp>
          <p:nvSpPr>
            <p:cNvPr id="7" name="Cloud 6"/>
            <p:cNvSpPr/>
            <p:nvPr/>
          </p:nvSpPr>
          <p:spPr>
            <a:xfrm rot="2502709" flipH="1">
              <a:off x="653238" y="1165914"/>
              <a:ext cx="1240398" cy="1588721"/>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rot="20132220">
              <a:off x="2029642" y="1161766"/>
              <a:ext cx="1029350" cy="1517489"/>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96433" y="3532625"/>
              <a:ext cx="39038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507477">
              <a:off x="459371" y="3509246"/>
              <a:ext cx="37818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8753595">
              <a:off x="1359743" y="5154894"/>
              <a:ext cx="51827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8449323">
              <a:off x="1961813" y="5140451"/>
              <a:ext cx="49856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996156">
              <a:off x="538290" y="2656419"/>
              <a:ext cx="1009860"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041752">
              <a:off x="689932" y="2480878"/>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9870960">
              <a:off x="2203183" y="2660430"/>
              <a:ext cx="948562" cy="144335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036208">
              <a:off x="2017894" y="2502833"/>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1172334" y="2540443"/>
              <a:ext cx="1447800" cy="2895600"/>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573321" y="2311843"/>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1335299">
              <a:off x="1962035" y="2487090"/>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353417">
              <a:off x="1155267" y="2463365"/>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19934" y="1072591"/>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16470926" flipH="1">
              <a:off x="1298128" y="1801918"/>
              <a:ext cx="1126461" cy="1310863"/>
            </a:xfrm>
            <a:prstGeom prst="clou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99389" y="2033529"/>
              <a:ext cx="288755" cy="1813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82948" y="679434"/>
              <a:ext cx="1977108" cy="874072"/>
              <a:chOff x="1239442" y="2583838"/>
              <a:chExt cx="1535084" cy="678655"/>
            </a:xfrm>
          </p:grpSpPr>
          <p:sp>
            <p:nvSpPr>
              <p:cNvPr id="43" name="Rounded Rectangle 42"/>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gular Pentagon 43"/>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gular Pentagon 44"/>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gular Pentagon 45"/>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384009" y="3202933"/>
              <a:ext cx="1009700" cy="346917"/>
              <a:chOff x="2998644" y="4611964"/>
              <a:chExt cx="1353076" cy="464896"/>
            </a:xfrm>
          </p:grpSpPr>
          <p:sp>
            <p:nvSpPr>
              <p:cNvPr id="38" name="Rounded Rectangle 37"/>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12-Point Star 40"/>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12-Point Star 41"/>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395421" y="3635735"/>
              <a:ext cx="1009700" cy="346917"/>
              <a:chOff x="2998644" y="4611964"/>
              <a:chExt cx="1353076" cy="464896"/>
            </a:xfrm>
          </p:grpSpPr>
          <p:sp>
            <p:nvSpPr>
              <p:cNvPr id="33" name="Rounded Rectangle 32"/>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12-Point Star 35"/>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12-Point Star 36"/>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371359" y="4104779"/>
              <a:ext cx="1009700" cy="346917"/>
              <a:chOff x="2998644" y="4611964"/>
              <a:chExt cx="1353076" cy="464896"/>
            </a:xfrm>
          </p:grpSpPr>
          <p:sp>
            <p:nvSpPr>
              <p:cNvPr id="28" name="Rounded Rectangle 27"/>
              <p:cNvSpPr/>
              <p:nvPr/>
            </p:nvSpPr>
            <p:spPr>
              <a:xfrm>
                <a:off x="2998644" y="4619660"/>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899529" y="4611964"/>
                <a:ext cx="452191"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5248191">
                <a:off x="3552484" y="4424617"/>
                <a:ext cx="190275" cy="780117"/>
              </a:xfrm>
              <a:prstGeom prst="moon">
                <a:avLst>
                  <a:gd name="adj" fmla="val 87500"/>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12-Point Star 30"/>
              <p:cNvSpPr/>
              <p:nvPr/>
            </p:nvSpPr>
            <p:spPr>
              <a:xfrm>
                <a:off x="3153284" y="4752623"/>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12-Point Star 31"/>
              <p:cNvSpPr/>
              <p:nvPr/>
            </p:nvSpPr>
            <p:spPr>
              <a:xfrm>
                <a:off x="3931074" y="4739234"/>
                <a:ext cx="249277" cy="249277"/>
              </a:xfrm>
              <a:prstGeom prst="star1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rPr>
              <a:t>(1,2)</a:t>
            </a:r>
          </a:p>
        </p:txBody>
      </p:sp>
    </p:spTree>
    <p:extLst>
      <p:ext uri="{BB962C8B-B14F-4D97-AF65-F5344CB8AC3E}">
        <p14:creationId xmlns:p14="http://schemas.microsoft.com/office/powerpoint/2010/main" val="151456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881036" cy="3046988"/>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The Brazen Serpent:</a:t>
            </a:r>
          </a:p>
          <a:p>
            <a:pPr fontAlgn="base"/>
            <a:r>
              <a:rPr lang="en-US" sz="1200" b="0" i="0" dirty="0">
                <a:effectLst/>
                <a:latin typeface="Calibri" panose="020F0502020204030204" pitchFamily="34" charset="0"/>
              </a:rPr>
              <a:t>During their forty-year journey in the desert, the ancient Israelites often murmured against God and His prophet, Moses. The Lord sent among the people “fiery serpents” that threatened great destruction as a punishment. As a means of physical salvation and as a type of the spiritual salvation to be wrought by </a:t>
            </a:r>
            <a:r>
              <a:rPr lang="en-US" sz="1200" b="0" i="0" u="none" strike="noStrike" dirty="0">
                <a:effectLst/>
                <a:latin typeface="Calibri" panose="020F0502020204030204" pitchFamily="34" charset="0"/>
              </a:rPr>
              <a:t>Jesus Christ</a:t>
            </a:r>
            <a:r>
              <a:rPr lang="en-US" sz="1200" b="0" i="0" dirty="0">
                <a:effectLst/>
                <a:latin typeface="Calibri" panose="020F0502020204030204" pitchFamily="34" charset="0"/>
              </a:rPr>
              <a:t> (see </a:t>
            </a:r>
            <a:r>
              <a:rPr lang="en-US" sz="1200" b="0" i="0" u="none" strike="noStrike" dirty="0">
                <a:effectLst/>
                <a:latin typeface="Calibri" panose="020F0502020204030204" pitchFamily="34" charset="0"/>
              </a:rPr>
              <a:t>John 3:14–15</a:t>
            </a:r>
            <a:r>
              <a:rPr lang="en-US" sz="1200" b="0" i="0" dirty="0">
                <a:effectLst/>
                <a:latin typeface="Calibri" panose="020F0502020204030204" pitchFamily="34" charset="0"/>
              </a:rPr>
              <a:t>; </a:t>
            </a:r>
            <a:r>
              <a:rPr lang="en-US" sz="1200" b="0" i="0" u="none" strike="noStrike" dirty="0">
                <a:effectLst/>
                <a:latin typeface="Calibri" panose="020F0502020204030204" pitchFamily="34" charset="0"/>
              </a:rPr>
              <a:t>2 Nephi 25:20</a:t>
            </a:r>
            <a:r>
              <a:rPr lang="en-US" sz="1200" b="0" i="0" dirty="0">
                <a:effectLst/>
                <a:latin typeface="Calibri" panose="020F0502020204030204" pitchFamily="34" charset="0"/>
              </a:rPr>
              <a:t>; </a:t>
            </a:r>
            <a:r>
              <a:rPr lang="en-US" sz="1200" b="0" i="0" u="none" strike="noStrike" dirty="0">
                <a:effectLst/>
                <a:latin typeface="Calibri" panose="020F0502020204030204" pitchFamily="34" charset="0"/>
              </a:rPr>
              <a:t>Helaman 8:13–15</a:t>
            </a:r>
            <a:r>
              <a:rPr lang="en-US" sz="1200" b="0" i="0" dirty="0">
                <a:effectLst/>
                <a:latin typeface="Calibri" panose="020F0502020204030204" pitchFamily="34" charset="0"/>
              </a:rPr>
              <a:t>), Moses made a serpent of brass, placed it on a pole, and taught his people that if they would gaze upon the serpent when they were bitten, physical healing would follow (see </a:t>
            </a:r>
            <a:r>
              <a:rPr lang="en-US" sz="1200" b="0" i="0" u="none" strike="noStrike" dirty="0">
                <a:effectLst/>
                <a:latin typeface="Calibri" panose="020F0502020204030204" pitchFamily="34" charset="0"/>
              </a:rPr>
              <a:t>Numbers 21:4–9</a:t>
            </a:r>
            <a:r>
              <a:rPr lang="en-US" sz="1200" b="0" i="0" dirty="0">
                <a:effectLst/>
                <a:latin typeface="Calibri" panose="020F0502020204030204" pitchFamily="34" charset="0"/>
              </a:rPr>
              <a:t>). The brass serpent was preserved in Israel and, in time, became an object of adoration and was worshiped by the Israelites much as they worshiped idols. In his zeal to eradicate all forms of idolatry in Judah, King Hezekiah had the brazen serpent destroyed along with the idols.</a:t>
            </a:r>
          </a:p>
          <a:p>
            <a:pPr fontAlgn="base"/>
            <a:endParaRPr lang="en-US" sz="1200" dirty="0">
              <a:latin typeface="Calibri" panose="020F0502020204030204" pitchFamily="34" charset="0"/>
            </a:endParaRPr>
          </a:p>
          <a:p>
            <a:pPr fontAlgn="base"/>
            <a:endParaRPr lang="en-US" sz="1200" b="0" i="0" dirty="0">
              <a:effectLst/>
              <a:latin typeface="Calibri" panose="020F0502020204030204" pitchFamily="34" charset="0"/>
            </a:endParaRPr>
          </a:p>
          <a:p>
            <a:pPr fontAlgn="base"/>
            <a:r>
              <a:rPr lang="en-US" sz="1200" b="0" i="0" dirty="0">
                <a:effectLst/>
                <a:latin typeface="Calibri" panose="020F0502020204030204" pitchFamily="34" charset="0"/>
              </a:rPr>
              <a:t>The word </a:t>
            </a:r>
            <a:r>
              <a:rPr lang="en-US" sz="1200" b="0" i="1" dirty="0" err="1">
                <a:effectLst/>
                <a:latin typeface="Calibri" panose="020F0502020204030204" pitchFamily="34" charset="0"/>
              </a:rPr>
              <a:t>nehushtan</a:t>
            </a:r>
            <a:r>
              <a:rPr lang="en-US" sz="1200" b="0" i="0" dirty="0">
                <a:effectLst/>
                <a:latin typeface="Calibri" panose="020F0502020204030204" pitchFamily="34" charset="0"/>
              </a:rPr>
              <a:t> comes from the Hebrew and means an object made of brass. The implication may be that Hezekiah was speaking contemptuously of the object being worshiped, saying it was merely a “thing of brass” and nothing more.</a:t>
            </a:r>
          </a:p>
        </p:txBody>
      </p:sp>
      <p:sp>
        <p:nvSpPr>
          <p:cNvPr id="3" name="Rectangle 2"/>
          <p:cNvSpPr/>
          <p:nvPr/>
        </p:nvSpPr>
        <p:spPr>
          <a:xfrm>
            <a:off x="0" y="3046988"/>
            <a:ext cx="5881036" cy="2677656"/>
          </a:xfrm>
          <a:prstGeom prst="rect">
            <a:avLst/>
          </a:prstGeom>
          <a:ln>
            <a:solidFill>
              <a:schemeClr val="tx1"/>
            </a:solidFill>
          </a:ln>
        </p:spPr>
        <p:txBody>
          <a:bodyPr wrap="square">
            <a:spAutoFit/>
          </a:bodyPr>
          <a:lstStyle/>
          <a:p>
            <a:r>
              <a:rPr lang="en-US" sz="1200" b="1" i="0" dirty="0">
                <a:solidFill>
                  <a:srgbClr val="333333"/>
                </a:solidFill>
                <a:effectLst/>
                <a:latin typeface="Calibri" panose="020F0502020204030204" pitchFamily="34" charset="0"/>
              </a:rPr>
              <a:t>King of </a:t>
            </a:r>
            <a:r>
              <a:rPr lang="en-US" sz="1200" b="1" dirty="0">
                <a:solidFill>
                  <a:srgbClr val="333333"/>
                </a:solidFill>
                <a:latin typeface="Calibri" panose="020F0502020204030204" pitchFamily="34" charset="0"/>
              </a:rPr>
              <a:t>Assyria: </a:t>
            </a:r>
          </a:p>
          <a:p>
            <a:r>
              <a:rPr lang="en-US" sz="1200" b="1" i="0" dirty="0">
                <a:solidFill>
                  <a:srgbClr val="333333"/>
                </a:solidFill>
                <a:effectLst/>
                <a:latin typeface="Calibri" panose="020F0502020204030204" pitchFamily="34" charset="0"/>
              </a:rPr>
              <a:t>Sennacherib</a:t>
            </a:r>
            <a:r>
              <a:rPr lang="en-US" sz="1200" b="0" i="0" dirty="0">
                <a:solidFill>
                  <a:srgbClr val="333333"/>
                </a:solidFill>
                <a:effectLst/>
                <a:latin typeface="Calibri" panose="020F0502020204030204" pitchFamily="34" charset="0"/>
              </a:rPr>
              <a:t> was the son of Sargon II and had numerous conquests to his credit. Clay tablets recording his various campaigns have been preserved and deciphered. The portion of one tablet that relates to the partial conquest of Judah reads as follows: “As for Hezekiah the Jew, who did not submit to my yoke, forty-six of his strong, walled cities, as well as the small cities in their neighborhood, which were without number—by constructing a rampart out of trampled earth and by bringing up battering-rams, by the attack of infantry, by tunnels, breaches, and [the use of] axes, I besieged and took [those cities]. Two hundred thousand, one hundred and fifty people, great and small, male and female, horses, mules, asses, camels, cattle, and sheep without number, I brought away from them and counted as spoil. Himself like a caged bird I shut in Jerusalem his royal city. </a:t>
            </a:r>
            <a:r>
              <a:rPr lang="en-US" sz="1200" dirty="0"/>
              <a:t>Earthworks I threw up against him; the one coming out of the city gate I turned back to his misery.” (In Madeleine S. Miller and J. Lane Miller, </a:t>
            </a:r>
            <a:r>
              <a:rPr lang="en-US" sz="1200" i="1" dirty="0"/>
              <a:t>Harper’s Bible Dictionary, </a:t>
            </a:r>
            <a:r>
              <a:rPr lang="en-US" sz="1200" dirty="0" err="1"/>
              <a:t>s.v</a:t>
            </a:r>
            <a:r>
              <a:rPr lang="en-US" sz="1200" dirty="0"/>
              <a:t>.  “Sennacherib.”) found in Old Testament Institute Manual The Fall of the Northern Kingdom</a:t>
            </a:r>
          </a:p>
        </p:txBody>
      </p:sp>
      <p:sp>
        <p:nvSpPr>
          <p:cNvPr id="4" name="Rectangle 3"/>
          <p:cNvSpPr/>
          <p:nvPr/>
        </p:nvSpPr>
        <p:spPr>
          <a:xfrm>
            <a:off x="5881036" y="0"/>
            <a:ext cx="6310964" cy="6555641"/>
          </a:xfrm>
          <a:prstGeom prst="rect">
            <a:avLst/>
          </a:prstGeom>
          <a:ln>
            <a:solidFill>
              <a:schemeClr val="tx1"/>
            </a:solidFill>
          </a:ln>
        </p:spPr>
        <p:txBody>
          <a:bodyPr wrap="square">
            <a:spAutoFit/>
          </a:bodyPr>
          <a:lstStyle/>
          <a:p>
            <a:pPr fontAlgn="base"/>
            <a:r>
              <a:rPr lang="en-US" sz="1200" b="1" dirty="0">
                <a:solidFill>
                  <a:srgbClr val="333333"/>
                </a:solidFill>
              </a:rPr>
              <a:t>Assyria, </a:t>
            </a:r>
            <a:r>
              <a:rPr lang="en-US" sz="1200" dirty="0">
                <a:solidFill>
                  <a:srgbClr val="333333"/>
                </a:solidFill>
              </a:rPr>
              <a:t>named for the god Ashur (highest in the pantheon of Assyrian gods), was located in the Mesopotamian plain. It was bordered on the west by the Syrian desert, on the south by Babylonia, and on the north and east by the Persian and </a:t>
            </a:r>
            <a:r>
              <a:rPr lang="en-US" sz="1200" dirty="0" err="1">
                <a:solidFill>
                  <a:srgbClr val="333333"/>
                </a:solidFill>
              </a:rPr>
              <a:t>Urarthian</a:t>
            </a:r>
            <a:r>
              <a:rPr lang="en-US" sz="1200" dirty="0">
                <a:solidFill>
                  <a:srgbClr val="333333"/>
                </a:solidFill>
              </a:rPr>
              <a:t> hills (see J. D. Douglas, ed., </a:t>
            </a:r>
            <a:r>
              <a:rPr lang="en-US" sz="1200" i="1" dirty="0">
                <a:solidFill>
                  <a:srgbClr val="333333"/>
                </a:solidFill>
              </a:rPr>
              <a:t>The Illustrated </a:t>
            </a:r>
            <a:r>
              <a:rPr lang="en-US" sz="1200" i="1" dirty="0">
                <a:solidFill>
                  <a:srgbClr val="2F393A"/>
                </a:solidFill>
              </a:rPr>
              <a:t>Bible</a:t>
            </a:r>
            <a:r>
              <a:rPr lang="en-US" sz="1200" i="1" dirty="0">
                <a:solidFill>
                  <a:srgbClr val="333333"/>
                </a:solidFill>
              </a:rPr>
              <a:t> </a:t>
            </a:r>
            <a:r>
              <a:rPr lang="en-US" sz="1200" i="1" dirty="0" err="1">
                <a:solidFill>
                  <a:srgbClr val="333333"/>
                </a:solidFill>
              </a:rPr>
              <a:t>Dictionary,</a:t>
            </a:r>
            <a:r>
              <a:rPr lang="en-US" sz="1200" dirty="0" err="1">
                <a:solidFill>
                  <a:srgbClr val="333333"/>
                </a:solidFill>
              </a:rPr>
              <a:t>s.v</a:t>
            </a:r>
            <a:r>
              <a:rPr lang="en-US" sz="1200" dirty="0">
                <a:solidFill>
                  <a:srgbClr val="333333"/>
                </a:solidFill>
              </a:rPr>
              <a:t>. “Assyria,” 1:137). This area today is primarily the nation of Iraq.</a:t>
            </a:r>
            <a:r>
              <a:rPr lang="en-US" sz="1200" dirty="0"/>
              <a:t> </a:t>
            </a:r>
          </a:p>
          <a:p>
            <a:pPr fontAlgn="base"/>
            <a:endParaRPr lang="en-US" sz="1200" dirty="0"/>
          </a:p>
          <a:p>
            <a:pPr fontAlgn="base"/>
            <a:r>
              <a:rPr lang="en-US" sz="1200" dirty="0"/>
              <a:t>The most vital part of the Assyrian government was its army. Warfare was a science to the leaders of Assyria. Infantry, chariots, cavalry (introduced by </a:t>
            </a:r>
            <a:r>
              <a:rPr lang="en-US" sz="1200" dirty="0" err="1"/>
              <a:t>Ashurnasirpal</a:t>
            </a:r>
            <a:r>
              <a:rPr lang="en-US" sz="1200" dirty="0"/>
              <a:t> to aid the infantry and chariots), sappers, armor made from iron, siege machines, and battering rams were all developed or perfected by the Assyrians. Strategy and tactics were also well understood by the Assyrian officers. (See Durant, </a:t>
            </a:r>
            <a:r>
              <a:rPr lang="en-US" sz="1200" i="1" dirty="0"/>
              <a:t>Our Oriental Heritage,</a:t>
            </a:r>
            <a:r>
              <a:rPr lang="en-US" sz="1200" dirty="0"/>
              <a:t> 1:270–71.)</a:t>
            </a:r>
          </a:p>
          <a:p>
            <a:pPr fontAlgn="base"/>
            <a:r>
              <a:rPr lang="en-US" sz="1200" dirty="0"/>
              <a:t>But it was not just Assyrian effectiveness in warfare that struck terror to the hearts of the Near Eastern world. They were savage and brutal as well.</a:t>
            </a:r>
          </a:p>
          <a:p>
            <a:pPr fontAlgn="base"/>
            <a:endParaRPr lang="en-US" sz="1200" dirty="0"/>
          </a:p>
          <a:p>
            <a:pPr fontAlgn="base"/>
            <a:r>
              <a:rPr lang="en-US" sz="1200" dirty="0"/>
              <a:t>“A captured city was usually plundered and burnt to the ground, and its site was deliberately denuded by killing its trees. The loyalty of the troops was secured by dividing a large part of the spoils among them; their bravery was ensured by the general rule of the Near East that all captives in war might be enslaved or slain. </a:t>
            </a:r>
          </a:p>
          <a:p>
            <a:pPr fontAlgn="base"/>
            <a:endParaRPr lang="en-US" sz="1200" dirty="0"/>
          </a:p>
          <a:p>
            <a:pPr fontAlgn="base"/>
            <a:r>
              <a:rPr lang="en-US" sz="1200" dirty="0"/>
              <a:t>Soldiers were rewarded for every severed head they brought in from the field, so that the aftermath of a victory generally witnessed the wholesale decapitation of fallen foes. Most often the prisoners, who would have consumed much food in a long campaign, and would have constituted a danger and nuisance in the rear, were dispatched after the battle; they knelt with their backs to their captors, who beat their heads in with clubs, or cut them off with cutlasses. </a:t>
            </a:r>
          </a:p>
          <a:p>
            <a:pPr fontAlgn="base"/>
            <a:endParaRPr lang="en-US" sz="1200" dirty="0"/>
          </a:p>
          <a:p>
            <a:pPr fontAlgn="base"/>
            <a:r>
              <a:rPr lang="en-US" sz="1200" dirty="0"/>
              <a:t>Scribes stood by to count the number of prisoners taken and killed by each soldier, and apportioned the booty accordingly; the king, if time permitted, presided at the slaughter. The nobles among the defeated were given more special treatment: their ears, noses, hands and feet were sliced off, or they were thrown from high towers, or they and their children were beheaded, or flayed alive, or roasted over a slow fire. …</a:t>
            </a:r>
          </a:p>
          <a:p>
            <a:pPr fontAlgn="base"/>
            <a:endParaRPr lang="en-US" sz="1200" dirty="0"/>
          </a:p>
          <a:p>
            <a:pPr fontAlgn="base"/>
            <a:r>
              <a:rPr lang="en-US" sz="1200" dirty="0"/>
              <a:t>For more information read:</a:t>
            </a:r>
          </a:p>
          <a:p>
            <a:pPr fontAlgn="base"/>
            <a:r>
              <a:rPr lang="en-US" sz="1200" dirty="0"/>
              <a:t>https://www.lds.org/manual/old-testament-student-manual-kings-malachi/enrichment-d?lang=eng</a:t>
            </a:r>
          </a:p>
        </p:txBody>
      </p:sp>
    </p:spTree>
    <p:extLst>
      <p:ext uri="{BB962C8B-B14F-4D97-AF65-F5344CB8AC3E}">
        <p14:creationId xmlns:p14="http://schemas.microsoft.com/office/powerpoint/2010/main" val="1388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886"/>
            <a:ext cx="3995057" cy="6001643"/>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JERUSALEM: A Threat to King Hezekiah:</a:t>
            </a:r>
          </a:p>
          <a:p>
            <a:pPr fontAlgn="base"/>
            <a:r>
              <a:rPr lang="en-US" sz="1200" b="0" i="0" dirty="0">
                <a:effectLst/>
                <a:latin typeface="Calibri" panose="020F0502020204030204" pitchFamily="34" charset="0"/>
              </a:rPr>
              <a:t>In approximately 701 B.C., when his victory at Lachish seemed certain, “the king of Assyria sent Tartan and </a:t>
            </a:r>
            <a:r>
              <a:rPr lang="en-US" sz="1200" b="0" i="0" dirty="0" err="1">
                <a:effectLst/>
                <a:latin typeface="Calibri" panose="020F0502020204030204" pitchFamily="34" charset="0"/>
              </a:rPr>
              <a:t>Rabsaris</a:t>
            </a:r>
            <a:r>
              <a:rPr lang="en-US" sz="1200" b="0" i="0" dirty="0">
                <a:effectLst/>
                <a:latin typeface="Calibri" panose="020F0502020204030204" pitchFamily="34" charset="0"/>
              </a:rPr>
              <a:t> and Rabshakeh from Lachish to king Hezekiah with a great host against Jerusalem.” (</a:t>
            </a:r>
            <a:r>
              <a:rPr lang="en-US" sz="1200" b="0" i="0" u="none" strike="noStrike" dirty="0">
                <a:effectLst/>
                <a:latin typeface="Calibri" panose="020F0502020204030204" pitchFamily="34" charset="0"/>
              </a:rPr>
              <a:t>2 Kgs. 18:17</a:t>
            </a:r>
            <a:r>
              <a:rPr lang="en-US" sz="1200" b="0" i="0" dirty="0">
                <a:effectLst/>
                <a:latin typeface="Calibri" panose="020F0502020204030204" pitchFamily="34" charset="0"/>
              </a:rPr>
              <a:t>.) </a:t>
            </a:r>
          </a:p>
          <a:p>
            <a:pPr fontAlgn="base"/>
            <a:endParaRPr lang="en-US" sz="1200" dirty="0">
              <a:latin typeface="Calibri" panose="020F0502020204030204" pitchFamily="34" charset="0"/>
            </a:endParaRPr>
          </a:p>
          <a:p>
            <a:pPr fontAlgn="base"/>
            <a:r>
              <a:rPr lang="en-US" sz="1200" b="0" i="0" dirty="0">
                <a:effectLst/>
                <a:latin typeface="Calibri" panose="020F0502020204030204" pitchFamily="34" charset="0"/>
              </a:rPr>
              <a:t>This terrible threat caused Hezekiah to seek counsel from the prophet Isaiah, who said, “Thus </a:t>
            </a:r>
            <a:r>
              <a:rPr lang="en-US" sz="1200" b="0" i="0" dirty="0" err="1">
                <a:effectLst/>
                <a:latin typeface="Calibri" panose="020F0502020204030204" pitchFamily="34" charset="0"/>
              </a:rPr>
              <a:t>saith</a:t>
            </a:r>
            <a:r>
              <a:rPr lang="en-US" sz="1200" b="0" i="0" dirty="0">
                <a:effectLst/>
                <a:latin typeface="Calibri" panose="020F0502020204030204" pitchFamily="34" charset="0"/>
              </a:rPr>
              <a:t> the Lord God of Israel, That which thou hast prayed to me against Sennacherib king of Assyria I have heard. …</a:t>
            </a:r>
          </a:p>
          <a:p>
            <a:pPr fontAlgn="base"/>
            <a:r>
              <a:rPr lang="en-US" sz="1200" b="0" i="0" dirty="0">
                <a:effectLst/>
                <a:latin typeface="Calibri" panose="020F0502020204030204" pitchFamily="34" charset="0"/>
              </a:rPr>
              <a:t>“And it came to pass that night, that the angel of the Lord went out, and smote in the camp of the Assyrians an hundred fourscore and five thousand: and when they arose early in the morning, behold, they were all dead corpses.” (</a:t>
            </a:r>
            <a:r>
              <a:rPr lang="en-US" sz="1200" b="0" i="0" u="none" strike="noStrike" dirty="0">
                <a:effectLst/>
                <a:latin typeface="Calibri" panose="020F0502020204030204" pitchFamily="34" charset="0"/>
              </a:rPr>
              <a:t>2 Kgs. 19:20, 35</a:t>
            </a:r>
            <a:r>
              <a:rPr lang="en-US" sz="1200" b="0" i="0" dirty="0">
                <a:effectLst/>
                <a:latin typeface="Calibri" panose="020F0502020204030204" pitchFamily="34" charset="0"/>
              </a:rPr>
              <a:t>.)</a:t>
            </a:r>
          </a:p>
          <a:p>
            <a:pPr fontAlgn="base"/>
            <a:endParaRPr lang="en-US" sz="1200" b="0" i="0" dirty="0">
              <a:effectLst/>
              <a:latin typeface="Calibri" panose="020F0502020204030204" pitchFamily="34" charset="0"/>
            </a:endParaRPr>
          </a:p>
          <a:p>
            <a:pPr fontAlgn="base"/>
            <a:r>
              <a:rPr lang="en-US" sz="1200" b="0" i="0" dirty="0">
                <a:effectLst/>
                <a:latin typeface="Calibri" panose="020F0502020204030204" pitchFamily="34" charset="0"/>
              </a:rPr>
              <a:t>About a hundred years later, the Lord commanded Jeremiah and Lehi to warn the city to repent upon the pain of utter destruction. (See </a:t>
            </a:r>
            <a:r>
              <a:rPr lang="en-US" sz="1200" b="0" i="0" u="none" strike="noStrike" dirty="0">
                <a:effectLst/>
                <a:latin typeface="Calibri" panose="020F0502020204030204" pitchFamily="34" charset="0"/>
              </a:rPr>
              <a:t>1 Ne. 1:4</a:t>
            </a:r>
            <a:r>
              <a:rPr lang="en-US" sz="1200" b="0" i="0" dirty="0">
                <a:effectLst/>
                <a:latin typeface="Calibri" panose="020F0502020204030204" pitchFamily="34" charset="0"/>
              </a:rPr>
              <a:t>.) This time the people did not repent, but rejected the prophets. A few years after Lehi fled Jerusalem with his </a:t>
            </a:r>
            <a:r>
              <a:rPr lang="en-US" sz="1200" b="0" i="0" u="none" strike="noStrike" dirty="0">
                <a:effectLst/>
                <a:latin typeface="Calibri" panose="020F0502020204030204" pitchFamily="34" charset="0"/>
              </a:rPr>
              <a:t>family</a:t>
            </a:r>
            <a:r>
              <a:rPr lang="en-US" sz="1200" b="0" i="0" dirty="0">
                <a:effectLst/>
                <a:latin typeface="Calibri" panose="020F0502020204030204" pitchFamily="34" charset="0"/>
              </a:rPr>
              <a:t>, in the ninth year of the reign of king Zedekiah, Nebuchadnezzar besieged Jerusalem. (See </a:t>
            </a:r>
            <a:r>
              <a:rPr lang="en-US" sz="1200" b="0" i="0" u="none" strike="noStrike" dirty="0">
                <a:effectLst/>
                <a:latin typeface="Calibri" panose="020F0502020204030204" pitchFamily="34" charset="0"/>
              </a:rPr>
              <a:t>Jer. 52:1–5</a:t>
            </a:r>
            <a:r>
              <a:rPr lang="en-US" sz="1200" b="0" i="0" dirty="0">
                <a:effectLst/>
                <a:latin typeface="Calibri" panose="020F0502020204030204" pitchFamily="34" charset="0"/>
              </a:rPr>
              <a:t>.)</a:t>
            </a:r>
          </a:p>
          <a:p>
            <a:pPr fontAlgn="base"/>
            <a:endParaRPr lang="en-US" sz="1200" b="0" i="0" dirty="0">
              <a:effectLst/>
              <a:latin typeface="Calibri" panose="020F0502020204030204" pitchFamily="34" charset="0"/>
            </a:endParaRPr>
          </a:p>
          <a:p>
            <a:pPr fontAlgn="base"/>
            <a:r>
              <a:rPr lang="en-US" sz="1200" b="0" i="0" dirty="0">
                <a:effectLst/>
                <a:latin typeface="Calibri" panose="020F0502020204030204" pitchFamily="34" charset="0"/>
              </a:rPr>
              <a:t>During the Jews’ captivity in Babylon, while officiating in the palace at </a:t>
            </a:r>
            <a:r>
              <a:rPr lang="en-US" sz="1200" b="0" i="0" dirty="0" err="1">
                <a:effectLst/>
                <a:latin typeface="Calibri" panose="020F0502020204030204" pitchFamily="34" charset="0"/>
              </a:rPr>
              <a:t>Shushan</a:t>
            </a:r>
            <a:r>
              <a:rPr lang="en-US" sz="1200" b="0" i="0" dirty="0">
                <a:effectLst/>
                <a:latin typeface="Calibri" panose="020F0502020204030204" pitchFamily="34" charset="0"/>
              </a:rPr>
              <a:t>, Nehemiah received the news that “the wall of Jerusalem also is broken down, and the gates thereof are burned with fire.” In great sorrow he “sat down and wept, and mourned certain days.” (See </a:t>
            </a:r>
            <a:r>
              <a:rPr lang="en-US" sz="1200" b="0" i="0" u="sng" dirty="0">
                <a:effectLst/>
                <a:latin typeface="Calibri" panose="020F0502020204030204" pitchFamily="34" charset="0"/>
              </a:rPr>
              <a:t>Neh. 1:3–4</a:t>
            </a:r>
            <a:r>
              <a:rPr lang="en-US" sz="1200" b="0" i="0" dirty="0">
                <a:effectLst/>
                <a:latin typeface="Calibri" panose="020F0502020204030204" pitchFamily="34" charset="0"/>
              </a:rPr>
              <a:t>.)</a:t>
            </a:r>
          </a:p>
          <a:p>
            <a:pPr fontAlgn="base"/>
            <a:r>
              <a:rPr lang="en-US" sz="1200" dirty="0"/>
              <a:t>Ancient Israel under Siege</a:t>
            </a:r>
          </a:p>
          <a:p>
            <a:pPr fontAlgn="base"/>
            <a:r>
              <a:rPr lang="en-US" sz="1200" dirty="0">
                <a:effectLst/>
              </a:rPr>
              <a:t>By </a:t>
            </a:r>
            <a:r>
              <a:rPr lang="en-US" sz="1200" dirty="0"/>
              <a:t>David H. Garner Sept. 1986 Ensign</a:t>
            </a:r>
            <a:endParaRPr lang="en-US" sz="1200" dirty="0">
              <a:effectLst/>
            </a:endParaRPr>
          </a:p>
          <a:p>
            <a:pPr fontAlgn="base"/>
            <a:endParaRPr lang="en-US" sz="1200" b="0" i="0" dirty="0">
              <a:effectLst/>
              <a:latin typeface="Calibri" panose="020F0502020204030204" pitchFamily="34" charset="0"/>
            </a:endParaRPr>
          </a:p>
        </p:txBody>
      </p:sp>
      <p:sp>
        <p:nvSpPr>
          <p:cNvPr id="3" name="Rectangle 2"/>
          <p:cNvSpPr/>
          <p:nvPr/>
        </p:nvSpPr>
        <p:spPr>
          <a:xfrm>
            <a:off x="3995057" y="0"/>
            <a:ext cx="8196943" cy="6001643"/>
          </a:xfrm>
          <a:prstGeom prst="rect">
            <a:avLst/>
          </a:prstGeom>
          <a:ln>
            <a:solidFill>
              <a:schemeClr val="tx1"/>
            </a:solidFill>
          </a:ln>
        </p:spPr>
        <p:txBody>
          <a:bodyPr wrap="square">
            <a:spAutoFit/>
          </a:bodyPr>
          <a:lstStyle/>
          <a:p>
            <a:pPr fontAlgn="base"/>
            <a:r>
              <a:rPr lang="en-US" sz="1200" b="1" i="0" dirty="0">
                <a:effectLst/>
                <a:latin typeface="Calibri" panose="020F0502020204030204" pitchFamily="34" charset="0"/>
              </a:rPr>
              <a:t>Hezekiah and Assyria:</a:t>
            </a:r>
          </a:p>
          <a:p>
            <a:pPr fontAlgn="base"/>
            <a:r>
              <a:rPr lang="en-US" sz="1200" b="0" i="0" dirty="0">
                <a:effectLst/>
                <a:latin typeface="Calibri" panose="020F0502020204030204" pitchFamily="34" charset="0"/>
              </a:rPr>
              <a:t>“Now in the fourteenth year of King Hezekiah did Sennacherib king of Assyria come up against all the fenced cities of Judah, and took them” (</a:t>
            </a:r>
            <a:r>
              <a:rPr lang="en-US" sz="1200" b="0" i="0" u="none" strike="noStrike" dirty="0">
                <a:effectLst/>
                <a:latin typeface="Calibri" panose="020F0502020204030204" pitchFamily="34" charset="0"/>
              </a:rPr>
              <a:t>2 Kgs. 18:13</a:t>
            </a:r>
            <a:r>
              <a:rPr lang="en-US" sz="1200" b="0" i="0" dirty="0">
                <a:effectLst/>
                <a:latin typeface="Calibri" panose="020F0502020204030204" pitchFamily="34" charset="0"/>
              </a:rPr>
              <a:t>). The Assyrian Prism Inscription of King Sennacherib sheds further light on this biblical account: “As for Hezekiah, the </a:t>
            </a:r>
            <a:r>
              <a:rPr lang="en-US" sz="1200" b="0" i="0" dirty="0" err="1">
                <a:effectLst/>
                <a:latin typeface="Calibri" panose="020F0502020204030204" pitchFamily="34" charset="0"/>
              </a:rPr>
              <a:t>Judaean</a:t>
            </a:r>
            <a:r>
              <a:rPr lang="en-US" sz="1200" b="0" i="0" dirty="0">
                <a:effectLst/>
                <a:latin typeface="Calibri" panose="020F0502020204030204" pitchFamily="34" charset="0"/>
              </a:rPr>
              <a:t>, who had not submitted to my yoke, I besieged forty-six of his fortified walled cities and surrounding small towns. … I conquered [them]. … Himself, I locked him up within Jerusalem, his royal city, like a bird in a cage” (Mordechai Cogan and </a:t>
            </a:r>
            <a:r>
              <a:rPr lang="en-US" sz="1200" b="0" i="0" dirty="0" err="1">
                <a:effectLst/>
                <a:latin typeface="Calibri" panose="020F0502020204030204" pitchFamily="34" charset="0"/>
              </a:rPr>
              <a:t>Hayim</a:t>
            </a:r>
            <a:r>
              <a:rPr lang="en-US" sz="1200" b="0" i="0" dirty="0">
                <a:effectLst/>
                <a:latin typeface="Calibri" panose="020F0502020204030204" pitchFamily="34" charset="0"/>
              </a:rPr>
              <a:t> </a:t>
            </a:r>
            <a:r>
              <a:rPr lang="en-US" sz="1200" b="0" i="0" dirty="0" err="1">
                <a:effectLst/>
                <a:latin typeface="Calibri" panose="020F0502020204030204" pitchFamily="34" charset="0"/>
              </a:rPr>
              <a:t>Tadmor</a:t>
            </a:r>
            <a:r>
              <a:rPr lang="en-US" sz="1200" b="0" i="0" dirty="0">
                <a:effectLst/>
                <a:latin typeface="Calibri" panose="020F0502020204030204" pitchFamily="34" charset="0"/>
              </a:rPr>
              <a:t>, “II Kings: A New Translation with Introduction and Commentary,” </a:t>
            </a:r>
            <a:r>
              <a:rPr lang="en-US" sz="1200" b="0" i="1" dirty="0">
                <a:effectLst/>
                <a:latin typeface="Calibri" panose="020F0502020204030204" pitchFamily="34" charset="0"/>
              </a:rPr>
              <a:t>Anchor </a:t>
            </a:r>
            <a:r>
              <a:rPr lang="en-US" sz="1200" b="0" i="1" u="none" strike="noStrike" dirty="0">
                <a:effectLst/>
                <a:latin typeface="Calibri" panose="020F0502020204030204" pitchFamily="34" charset="0"/>
              </a:rPr>
              <a:t>Bible</a:t>
            </a:r>
            <a:r>
              <a:rPr lang="en-US" sz="1200" b="0" i="1" dirty="0">
                <a:effectLst/>
                <a:latin typeface="Calibri" panose="020F0502020204030204" pitchFamily="34" charset="0"/>
              </a:rPr>
              <a:t>,</a:t>
            </a:r>
            <a:r>
              <a:rPr lang="en-US" sz="1200" b="0" i="0" dirty="0">
                <a:effectLst/>
                <a:latin typeface="Calibri" panose="020F0502020204030204" pitchFamily="34" charset="0"/>
              </a:rPr>
              <a:t> ed. W. F. Albright and D. N. Freedman, 44 vols., Garden City, N.Y.: Doubleday &amp; Co., 1984, 11:338).</a:t>
            </a:r>
          </a:p>
          <a:p>
            <a:pPr fontAlgn="base"/>
            <a:r>
              <a:rPr lang="en-US" sz="1200" b="0" i="0" dirty="0">
                <a:effectLst/>
                <a:latin typeface="Calibri" panose="020F0502020204030204" pitchFamily="34" charset="0"/>
              </a:rPr>
              <a:t>The </a:t>
            </a:r>
            <a:r>
              <a:rPr lang="en-US" sz="1200" b="0" i="0" u="none" strike="noStrike" dirty="0">
                <a:effectLst/>
                <a:latin typeface="Calibri" panose="020F0502020204030204" pitchFamily="34" charset="0"/>
              </a:rPr>
              <a:t>Bible</a:t>
            </a:r>
            <a:r>
              <a:rPr lang="en-US" sz="1200" b="0" i="0" dirty="0">
                <a:effectLst/>
                <a:latin typeface="Calibri" panose="020F0502020204030204" pitchFamily="34" charset="0"/>
              </a:rPr>
              <a:t> says King Hezekiah, who had returned righteousness to Judah, went to the temple to plead with the Lord for protection. In answer to his prayer, the Lord told Hezekiah that his petition would be granted: “For I will defend this city, to save it, for mine own sake, and for my servant David’s sake.</a:t>
            </a:r>
          </a:p>
          <a:p>
            <a:pPr fontAlgn="base"/>
            <a:r>
              <a:rPr lang="en-US" sz="1200" dirty="0"/>
              <a:t>“And it came to pass that night, that the angel of the Lord went out, and smote in the camp of the Assyrians an hundred fourscore and five thousand” (2 Kgs. 19:34–35).</a:t>
            </a:r>
          </a:p>
          <a:p>
            <a:pPr fontAlgn="base"/>
            <a:r>
              <a:rPr lang="en-US" sz="1200" dirty="0"/>
              <a:t>This miraculous display of divine intervention had a tremendous impact on future generations, particularly on those who dwelt securely in Jerusalem from the time following this deliverance in 701 B.C. until the Babylonian captivity in 586 B.C. Jerusalem’s deliverance led to the erroneous belief that the holy city was impregnable. The Jews believed the city enjoyed divine protection, even if they did not abide the law of the covenant. Isaiah observed, “They call themselves of the holy city, but they do not stay themselves upon the God of Israel” (Isa. 48:2).</a:t>
            </a:r>
          </a:p>
          <a:p>
            <a:pPr fontAlgn="base"/>
            <a:r>
              <a:rPr lang="en-US" sz="1200" dirty="0"/>
              <a:t>“There came many prophets, prophesying unto the people that they must repent, or the great city Jerusalem must be destroyed” (1 Ne. 1:4). Prophets like Lehi and Jeremiah were threatened with death when they spoke what many Jews considered to be blasphemous words against the holy city.</a:t>
            </a:r>
          </a:p>
          <a:p>
            <a:pPr fontAlgn="base"/>
            <a:r>
              <a:rPr lang="en-US" sz="1200" dirty="0"/>
              <a:t>Priests and false prophets said of Jeremiah, “This man is worthy to die; for he hath prophesied against this city, as ye have heard with your ears” (Jer. 26:11). Jeremiah responded, “The Lord sent me to prophesy against this house and against this city. …</a:t>
            </a:r>
          </a:p>
          <a:p>
            <a:pPr fontAlgn="base"/>
            <a:r>
              <a:rPr lang="en-US" sz="1200" dirty="0"/>
              <a:t>“Therefore now, amend your ways and your doings, and obey the voice of the Lord your God; and repent, and the Lord will turn away the evil that he hath pronounced against you” (JST, Jer. 26:12–13).</a:t>
            </a:r>
          </a:p>
          <a:p>
            <a:pPr fontAlgn="base"/>
            <a:r>
              <a:rPr lang="en-US" sz="1200" dirty="0"/>
              <a:t>Judah did not repent. The great city and the holy temple were destroyed, and the Jews were exiled. The chosen people forgot that the Lord is bound only when they do what he says (see D&amp;C 82:10). The peace that prevailed in Salem during Melchizedek’s day and the divine intervention Jerusalem enjoyed during the reign of Hezekiah were conditioned only on obedience to the covenants. Dec. 1995 </a:t>
            </a:r>
            <a:r>
              <a:rPr lang="en-US" sz="1200" i="1" dirty="0"/>
              <a:t>I Have a Question</a:t>
            </a:r>
            <a:endParaRPr lang="en-US" sz="1200" dirty="0"/>
          </a:p>
          <a:p>
            <a:pPr fontAlgn="base"/>
            <a:endParaRPr lang="en-US" sz="1200" dirty="0"/>
          </a:p>
          <a:p>
            <a:pPr fontAlgn="base"/>
            <a:endParaRPr lang="en-US" sz="1200" b="0" i="0" dirty="0">
              <a:effectLst/>
              <a:latin typeface="Calibri" panose="020F0502020204030204" pitchFamily="34" charset="0"/>
            </a:endParaRPr>
          </a:p>
        </p:txBody>
      </p:sp>
    </p:spTree>
    <p:extLst>
      <p:ext uri="{BB962C8B-B14F-4D97-AF65-F5344CB8AC3E}">
        <p14:creationId xmlns:p14="http://schemas.microsoft.com/office/powerpoint/2010/main" val="1133779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236144"/>
          <a:ext cx="12191999" cy="682435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110557">
                  <a:extLst>
                    <a:ext uri="{9D8B030D-6E8A-4147-A177-3AD203B41FA5}">
                      <a16:colId xmlns:a16="http://schemas.microsoft.com/office/drawing/2014/main" val="20001"/>
                    </a:ext>
                  </a:extLst>
                </a:gridCol>
                <a:gridCol w="968721">
                  <a:extLst>
                    <a:ext uri="{9D8B030D-6E8A-4147-A177-3AD203B41FA5}">
                      <a16:colId xmlns:a16="http://schemas.microsoft.com/office/drawing/2014/main" val="20002"/>
                    </a:ext>
                  </a:extLst>
                </a:gridCol>
                <a:gridCol w="2100404">
                  <a:extLst>
                    <a:ext uri="{9D8B030D-6E8A-4147-A177-3AD203B41FA5}">
                      <a16:colId xmlns:a16="http://schemas.microsoft.com/office/drawing/2014/main" val="20003"/>
                    </a:ext>
                  </a:extLst>
                </a:gridCol>
                <a:gridCol w="1520982">
                  <a:extLst>
                    <a:ext uri="{9D8B030D-6E8A-4147-A177-3AD203B41FA5}">
                      <a16:colId xmlns:a16="http://schemas.microsoft.com/office/drawing/2014/main" val="20004"/>
                    </a:ext>
                  </a:extLst>
                </a:gridCol>
                <a:gridCol w="1204111">
                  <a:extLst>
                    <a:ext uri="{9D8B030D-6E8A-4147-A177-3AD203B41FA5}">
                      <a16:colId xmlns:a16="http://schemas.microsoft.com/office/drawing/2014/main" val="20005"/>
                    </a:ext>
                  </a:extLst>
                </a:gridCol>
                <a:gridCol w="1001164">
                  <a:extLst>
                    <a:ext uri="{9D8B030D-6E8A-4147-A177-3AD203B41FA5}">
                      <a16:colId xmlns:a16="http://schemas.microsoft.com/office/drawing/2014/main" val="20006"/>
                    </a:ext>
                  </a:extLst>
                </a:gridCol>
                <a:gridCol w="2762060">
                  <a:extLst>
                    <a:ext uri="{9D8B030D-6E8A-4147-A177-3AD203B41FA5}">
                      <a16:colId xmlns:a16="http://schemas.microsoft.com/office/drawing/2014/main" val="20007"/>
                    </a:ext>
                  </a:extLst>
                </a:gridCol>
              </a:tblGrid>
              <a:tr h="157078">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extLst>
                  <a:ext uri="{0D108BD9-81ED-4DB2-BD59-A6C34878D82A}">
                    <a16:rowId xmlns:a16="http://schemas.microsoft.com/office/drawing/2014/main" val="10000"/>
                  </a:ext>
                </a:extLst>
              </a:tr>
              <a:tr h="231252">
                <a:tc>
                  <a:txBody>
                    <a:bodyPr/>
                    <a:lstStyle/>
                    <a:p>
                      <a:r>
                        <a:rPr lang="en-US" sz="1300" dirty="0"/>
                        <a:t>Jeroboam</a:t>
                      </a:r>
                    </a:p>
                  </a:txBody>
                  <a:tcPr/>
                </a:tc>
                <a:tc>
                  <a:txBody>
                    <a:bodyPr/>
                    <a:lstStyle/>
                    <a:p>
                      <a:r>
                        <a:rPr lang="en-US" sz="1300" dirty="0"/>
                        <a:t>930-909 BC</a:t>
                      </a:r>
                    </a:p>
                  </a:txBody>
                  <a:tcPr/>
                </a:tc>
                <a:tc>
                  <a:txBody>
                    <a:bodyPr/>
                    <a:lstStyle/>
                    <a:p>
                      <a:r>
                        <a:rPr lang="en-US" sz="1300" dirty="0"/>
                        <a:t>22</a:t>
                      </a:r>
                    </a:p>
                  </a:txBody>
                  <a:tcPr/>
                </a:tc>
                <a:tc>
                  <a:txBody>
                    <a:bodyPr/>
                    <a:lstStyle/>
                    <a:p>
                      <a:r>
                        <a:rPr lang="en-US" sz="1300" dirty="0" err="1"/>
                        <a:t>Ahijah</a:t>
                      </a:r>
                      <a:r>
                        <a:rPr lang="en-US" sz="1300" dirty="0"/>
                        <a:t>, man of God </a:t>
                      </a:r>
                      <a:r>
                        <a:rPr lang="en-US" sz="1300" dirty="0" err="1"/>
                        <a:t>Iddo</a:t>
                      </a:r>
                      <a:endParaRPr lang="en-US" sz="1300" dirty="0"/>
                    </a:p>
                  </a:txBody>
                  <a:tcPr/>
                </a:tc>
                <a:tc>
                  <a:txBody>
                    <a:bodyPr/>
                    <a:lstStyle/>
                    <a:p>
                      <a:r>
                        <a:rPr lang="en-US" sz="1300" dirty="0" err="1"/>
                        <a:t>Rehoboam</a:t>
                      </a:r>
                      <a:endParaRPr lang="en-US" sz="1300" dirty="0"/>
                    </a:p>
                  </a:txBody>
                  <a:tcPr/>
                </a:tc>
                <a:tc>
                  <a:txBody>
                    <a:bodyPr/>
                    <a:lstStyle/>
                    <a:p>
                      <a:r>
                        <a:rPr lang="en-US" sz="1300" dirty="0"/>
                        <a:t>930-913 BC</a:t>
                      </a:r>
                    </a:p>
                  </a:txBody>
                  <a:tcPr/>
                </a:tc>
                <a:tc>
                  <a:txBody>
                    <a:bodyPr/>
                    <a:lstStyle/>
                    <a:p>
                      <a:r>
                        <a:rPr lang="en-US" sz="1300" dirty="0"/>
                        <a:t>17</a:t>
                      </a:r>
                    </a:p>
                  </a:txBody>
                  <a:tcPr/>
                </a:tc>
                <a:tc>
                  <a:txBody>
                    <a:bodyPr/>
                    <a:lstStyle/>
                    <a:p>
                      <a:r>
                        <a:rPr lang="en-US" sz="1300" dirty="0"/>
                        <a:t>Shemaiah, </a:t>
                      </a:r>
                      <a:r>
                        <a:rPr lang="en-US" sz="1300" dirty="0" err="1"/>
                        <a:t>Iddo</a:t>
                      </a:r>
                      <a:endParaRPr lang="en-US" sz="1300" dirty="0"/>
                    </a:p>
                  </a:txBody>
                  <a:tcPr/>
                </a:tc>
                <a:extLst>
                  <a:ext uri="{0D108BD9-81ED-4DB2-BD59-A6C34878D82A}">
                    <a16:rowId xmlns:a16="http://schemas.microsoft.com/office/drawing/2014/main" val="10001"/>
                  </a:ext>
                </a:extLst>
              </a:tr>
              <a:tr h="231252">
                <a:tc>
                  <a:txBody>
                    <a:bodyPr/>
                    <a:lstStyle/>
                    <a:p>
                      <a:r>
                        <a:rPr lang="en-US" sz="1300" dirty="0" err="1"/>
                        <a:t>Nadab</a:t>
                      </a:r>
                      <a:endParaRPr lang="en-US" sz="1300" dirty="0"/>
                    </a:p>
                  </a:txBody>
                  <a:tcPr/>
                </a:tc>
                <a:tc>
                  <a:txBody>
                    <a:bodyPr/>
                    <a:lstStyle/>
                    <a:p>
                      <a:r>
                        <a:rPr lang="en-US" sz="1300" dirty="0"/>
                        <a:t>909-908 BC</a:t>
                      </a:r>
                    </a:p>
                  </a:txBody>
                  <a:tcPr/>
                </a:tc>
                <a:tc>
                  <a:txBody>
                    <a:bodyPr/>
                    <a:lstStyle/>
                    <a:p>
                      <a:r>
                        <a:rPr lang="en-US" sz="1300" dirty="0"/>
                        <a:t>2</a:t>
                      </a:r>
                    </a:p>
                  </a:txBody>
                  <a:tcPr/>
                </a:tc>
                <a:tc>
                  <a:txBody>
                    <a:bodyPr/>
                    <a:lstStyle/>
                    <a:p>
                      <a:endParaRPr lang="en-US" sz="1300" dirty="0"/>
                    </a:p>
                  </a:txBody>
                  <a:tcPr/>
                </a:tc>
                <a:tc>
                  <a:txBody>
                    <a:bodyPr/>
                    <a:lstStyle/>
                    <a:p>
                      <a:r>
                        <a:rPr lang="en-US" sz="1300" dirty="0" err="1"/>
                        <a:t>Abijam</a:t>
                      </a:r>
                      <a:r>
                        <a:rPr lang="en-US" sz="1300" dirty="0"/>
                        <a:t>/</a:t>
                      </a:r>
                      <a:r>
                        <a:rPr lang="en-US" sz="1300" dirty="0" err="1"/>
                        <a:t>Abijah</a:t>
                      </a:r>
                      <a:endParaRPr lang="en-US" sz="1300" dirty="0"/>
                    </a:p>
                  </a:txBody>
                  <a:tcPr/>
                </a:tc>
                <a:tc>
                  <a:txBody>
                    <a:bodyPr/>
                    <a:lstStyle/>
                    <a:p>
                      <a:r>
                        <a:rPr lang="en-US" sz="1300" dirty="0"/>
                        <a:t>913-910 BC</a:t>
                      </a:r>
                    </a:p>
                  </a:txBody>
                  <a:tcPr/>
                </a:tc>
                <a:tc>
                  <a:txBody>
                    <a:bodyPr/>
                    <a:lstStyle/>
                    <a:p>
                      <a:r>
                        <a:rPr lang="en-US" sz="1300" dirty="0"/>
                        <a:t>3</a:t>
                      </a:r>
                    </a:p>
                  </a:txBody>
                  <a:tcPr/>
                </a:tc>
                <a:tc>
                  <a:txBody>
                    <a:bodyPr/>
                    <a:lstStyle/>
                    <a:p>
                      <a:r>
                        <a:rPr lang="en-US" sz="1300" dirty="0" err="1"/>
                        <a:t>Iddo</a:t>
                      </a:r>
                      <a:endParaRPr lang="en-US" sz="1300" dirty="0"/>
                    </a:p>
                  </a:txBody>
                  <a:tcPr/>
                </a:tc>
                <a:extLst>
                  <a:ext uri="{0D108BD9-81ED-4DB2-BD59-A6C34878D82A}">
                    <a16:rowId xmlns:a16="http://schemas.microsoft.com/office/drawing/2014/main" val="10002"/>
                  </a:ext>
                </a:extLst>
              </a:tr>
              <a:tr h="231252">
                <a:tc>
                  <a:txBody>
                    <a:bodyPr/>
                    <a:lstStyle/>
                    <a:p>
                      <a:r>
                        <a:rPr lang="en-US" sz="1300" dirty="0" err="1"/>
                        <a:t>Baasha</a:t>
                      </a:r>
                      <a:endParaRPr lang="en-US" sz="1300" dirty="0"/>
                    </a:p>
                  </a:txBody>
                  <a:tcPr/>
                </a:tc>
                <a:tc>
                  <a:txBody>
                    <a:bodyPr/>
                    <a:lstStyle/>
                    <a:p>
                      <a:r>
                        <a:rPr lang="en-US" sz="1300" dirty="0"/>
                        <a:t>908-886 BC</a:t>
                      </a:r>
                    </a:p>
                  </a:txBody>
                  <a:tcPr/>
                </a:tc>
                <a:tc>
                  <a:txBody>
                    <a:bodyPr/>
                    <a:lstStyle/>
                    <a:p>
                      <a:r>
                        <a:rPr lang="en-US" sz="1300" dirty="0"/>
                        <a:t>24</a:t>
                      </a:r>
                    </a:p>
                  </a:txBody>
                  <a:tcPr/>
                </a:tc>
                <a:tc>
                  <a:txBody>
                    <a:bodyPr/>
                    <a:lstStyle/>
                    <a:p>
                      <a:r>
                        <a:rPr lang="en-US" sz="1300" dirty="0"/>
                        <a:t>Jehu</a:t>
                      </a:r>
                    </a:p>
                  </a:txBody>
                  <a:tcPr/>
                </a:tc>
                <a:tc>
                  <a:txBody>
                    <a:bodyPr/>
                    <a:lstStyle/>
                    <a:p>
                      <a:r>
                        <a:rPr lang="en-US" sz="1300" dirty="0">
                          <a:solidFill>
                            <a:srgbClr val="FF0000"/>
                          </a:solidFill>
                        </a:rPr>
                        <a:t>Asa</a:t>
                      </a:r>
                    </a:p>
                  </a:txBody>
                  <a:tcPr/>
                </a:tc>
                <a:tc>
                  <a:txBody>
                    <a:bodyPr/>
                    <a:lstStyle/>
                    <a:p>
                      <a:r>
                        <a:rPr lang="en-US" sz="1300" dirty="0">
                          <a:solidFill>
                            <a:schemeClr val="tx1"/>
                          </a:solidFill>
                        </a:rPr>
                        <a:t>910-869 BC</a:t>
                      </a:r>
                    </a:p>
                  </a:txBody>
                  <a:tcPr/>
                </a:tc>
                <a:tc>
                  <a:txBody>
                    <a:bodyPr/>
                    <a:lstStyle/>
                    <a:p>
                      <a:r>
                        <a:rPr lang="en-US" sz="1300" dirty="0"/>
                        <a:t>41</a:t>
                      </a:r>
                    </a:p>
                  </a:txBody>
                  <a:tcPr/>
                </a:tc>
                <a:tc>
                  <a:txBody>
                    <a:bodyPr/>
                    <a:lstStyle/>
                    <a:p>
                      <a:r>
                        <a:rPr lang="en-US" sz="1300" dirty="0" err="1"/>
                        <a:t>Azariah</a:t>
                      </a:r>
                      <a:r>
                        <a:rPr lang="en-US" sz="1300" dirty="0"/>
                        <a:t>, </a:t>
                      </a:r>
                      <a:r>
                        <a:rPr lang="en-US" sz="1300" dirty="0" err="1"/>
                        <a:t>Hanani</a:t>
                      </a:r>
                      <a:endParaRPr lang="en-US" sz="1300" dirty="0"/>
                    </a:p>
                  </a:txBody>
                  <a:tcPr/>
                </a:tc>
                <a:extLst>
                  <a:ext uri="{0D108BD9-81ED-4DB2-BD59-A6C34878D82A}">
                    <a16:rowId xmlns:a16="http://schemas.microsoft.com/office/drawing/2014/main" val="10003"/>
                  </a:ext>
                </a:extLst>
              </a:tr>
              <a:tr h="231252">
                <a:tc>
                  <a:txBody>
                    <a:bodyPr/>
                    <a:lstStyle/>
                    <a:p>
                      <a:r>
                        <a:rPr lang="en-US" sz="1300" dirty="0" err="1"/>
                        <a:t>Elah</a:t>
                      </a:r>
                      <a:endParaRPr lang="en-US" sz="1300" dirty="0"/>
                    </a:p>
                  </a:txBody>
                  <a:tcPr/>
                </a:tc>
                <a:tc>
                  <a:txBody>
                    <a:bodyPr/>
                    <a:lstStyle/>
                    <a:p>
                      <a:r>
                        <a:rPr lang="en-US" sz="1300" dirty="0"/>
                        <a:t>886-895 BC</a:t>
                      </a:r>
                    </a:p>
                  </a:txBody>
                  <a:tcPr/>
                </a:tc>
                <a:tc>
                  <a:txBody>
                    <a:bodyPr/>
                    <a:lstStyle/>
                    <a:p>
                      <a:r>
                        <a:rPr lang="en-US" sz="1300" dirty="0"/>
                        <a:t>2</a:t>
                      </a:r>
                    </a:p>
                  </a:txBody>
                  <a:tcPr/>
                </a:tc>
                <a:tc>
                  <a:txBody>
                    <a:bodyPr/>
                    <a:lstStyle/>
                    <a:p>
                      <a:endParaRPr lang="en-US" sz="1300" dirty="0"/>
                    </a:p>
                  </a:txBody>
                  <a:tcPr/>
                </a:tc>
                <a:tc>
                  <a:txBody>
                    <a:bodyPr/>
                    <a:lstStyle/>
                    <a:p>
                      <a:r>
                        <a:rPr lang="en-US" sz="1300" dirty="0">
                          <a:solidFill>
                            <a:srgbClr val="FF0000"/>
                          </a:solidFill>
                        </a:rPr>
                        <a:t>Jehoshaphat</a:t>
                      </a:r>
                    </a:p>
                  </a:txBody>
                  <a:tcPr/>
                </a:tc>
                <a:tc>
                  <a:txBody>
                    <a:bodyPr/>
                    <a:lstStyle/>
                    <a:p>
                      <a:r>
                        <a:rPr lang="en-US" sz="1300" dirty="0">
                          <a:solidFill>
                            <a:schemeClr val="tx1"/>
                          </a:solidFill>
                        </a:rPr>
                        <a:t>872-848 BC</a:t>
                      </a:r>
                    </a:p>
                  </a:txBody>
                  <a:tcPr/>
                </a:tc>
                <a:tc>
                  <a:txBody>
                    <a:bodyPr/>
                    <a:lstStyle/>
                    <a:p>
                      <a:r>
                        <a:rPr lang="en-US" sz="1300" dirty="0"/>
                        <a:t>25</a:t>
                      </a:r>
                    </a:p>
                  </a:txBody>
                  <a:tcPr/>
                </a:tc>
                <a:tc>
                  <a:txBody>
                    <a:bodyPr/>
                    <a:lstStyle/>
                    <a:p>
                      <a:r>
                        <a:rPr lang="en-US" sz="1300" dirty="0" err="1"/>
                        <a:t>Jehaziel</a:t>
                      </a:r>
                      <a:endParaRPr lang="en-US" sz="1300" dirty="0"/>
                    </a:p>
                  </a:txBody>
                  <a:tcPr/>
                </a:tc>
                <a:extLst>
                  <a:ext uri="{0D108BD9-81ED-4DB2-BD59-A6C34878D82A}">
                    <a16:rowId xmlns:a16="http://schemas.microsoft.com/office/drawing/2014/main" val="10004"/>
                  </a:ext>
                </a:extLst>
              </a:tr>
              <a:tr h="231252">
                <a:tc>
                  <a:txBody>
                    <a:bodyPr/>
                    <a:lstStyle/>
                    <a:p>
                      <a:r>
                        <a:rPr lang="en-US" sz="1300" dirty="0" err="1"/>
                        <a:t>Zimri</a:t>
                      </a:r>
                      <a:r>
                        <a:rPr lang="en-US" sz="1300" dirty="0"/>
                        <a:t>, </a:t>
                      </a:r>
                      <a:r>
                        <a:rPr lang="en-US" sz="1300" dirty="0" err="1"/>
                        <a:t>Tibni</a:t>
                      </a:r>
                      <a:r>
                        <a:rPr lang="en-US" sz="1300" dirty="0"/>
                        <a:t>, </a:t>
                      </a:r>
                      <a:r>
                        <a:rPr lang="en-US" sz="1300" dirty="0" err="1"/>
                        <a:t>Omri</a:t>
                      </a:r>
                      <a:endParaRPr lang="en-US" sz="1300" dirty="0"/>
                    </a:p>
                  </a:txBody>
                  <a:tcPr/>
                </a:tc>
                <a:tc>
                  <a:txBody>
                    <a:bodyPr/>
                    <a:lstStyle/>
                    <a:p>
                      <a:r>
                        <a:rPr lang="en-US" sz="1300" dirty="0"/>
                        <a:t>885 BC</a:t>
                      </a:r>
                    </a:p>
                  </a:txBody>
                  <a:tcPr/>
                </a:tc>
                <a:tc>
                  <a:txBody>
                    <a:bodyPr/>
                    <a:lstStyle/>
                    <a:p>
                      <a:r>
                        <a:rPr lang="en-US" sz="1300" dirty="0"/>
                        <a:t>7 days, 12</a:t>
                      </a:r>
                    </a:p>
                  </a:txBody>
                  <a:tcPr/>
                </a:tc>
                <a:tc>
                  <a:txBody>
                    <a:bodyPr/>
                    <a:lstStyle/>
                    <a:p>
                      <a:endParaRPr lang="en-US" sz="1300" dirty="0"/>
                    </a:p>
                  </a:txBody>
                  <a:tcPr/>
                </a:tc>
                <a:tc>
                  <a:txBody>
                    <a:bodyPr/>
                    <a:lstStyle/>
                    <a:p>
                      <a:r>
                        <a:rPr lang="en-US" sz="1300" dirty="0" err="1"/>
                        <a:t>Jehoran</a:t>
                      </a:r>
                      <a:endParaRPr lang="en-US" sz="1300" dirty="0"/>
                    </a:p>
                  </a:txBody>
                  <a:tcPr/>
                </a:tc>
                <a:tc>
                  <a:txBody>
                    <a:bodyPr/>
                    <a:lstStyle/>
                    <a:p>
                      <a:r>
                        <a:rPr lang="en-US" sz="1300" dirty="0"/>
                        <a:t>848-841 BC</a:t>
                      </a:r>
                    </a:p>
                  </a:txBody>
                  <a:tcPr/>
                </a:tc>
                <a:tc>
                  <a:txBody>
                    <a:bodyPr/>
                    <a:lstStyle/>
                    <a:p>
                      <a:r>
                        <a:rPr lang="en-US" sz="1300" dirty="0"/>
                        <a:t>8</a:t>
                      </a:r>
                    </a:p>
                  </a:txBody>
                  <a:tcPr/>
                </a:tc>
                <a:tc>
                  <a:txBody>
                    <a:bodyPr/>
                    <a:lstStyle/>
                    <a:p>
                      <a:r>
                        <a:rPr lang="en-US" sz="1300" dirty="0"/>
                        <a:t>Obadiah ?</a:t>
                      </a:r>
                    </a:p>
                  </a:txBody>
                  <a:tcPr/>
                </a:tc>
                <a:extLst>
                  <a:ext uri="{0D108BD9-81ED-4DB2-BD59-A6C34878D82A}">
                    <a16:rowId xmlns:a16="http://schemas.microsoft.com/office/drawing/2014/main" val="10005"/>
                  </a:ext>
                </a:extLst>
              </a:tr>
              <a:tr h="231252">
                <a:tc>
                  <a:txBody>
                    <a:bodyPr/>
                    <a:lstStyle/>
                    <a:p>
                      <a:r>
                        <a:rPr lang="en-US" sz="1300" dirty="0"/>
                        <a:t>Ahab</a:t>
                      </a:r>
                    </a:p>
                  </a:txBody>
                  <a:tcPr/>
                </a:tc>
                <a:tc>
                  <a:txBody>
                    <a:bodyPr/>
                    <a:lstStyle/>
                    <a:p>
                      <a:r>
                        <a:rPr lang="en-US" sz="1300" dirty="0"/>
                        <a:t>874-853 BC</a:t>
                      </a:r>
                    </a:p>
                  </a:txBody>
                  <a:tcPr/>
                </a:tc>
                <a:tc>
                  <a:txBody>
                    <a:bodyPr/>
                    <a:lstStyle/>
                    <a:p>
                      <a:r>
                        <a:rPr lang="en-US" sz="1300" dirty="0"/>
                        <a:t>22</a:t>
                      </a:r>
                    </a:p>
                  </a:txBody>
                  <a:tcPr/>
                </a:tc>
                <a:tc>
                  <a:txBody>
                    <a:bodyPr/>
                    <a:lstStyle/>
                    <a:p>
                      <a:r>
                        <a:rPr lang="en-US" sz="1300" dirty="0"/>
                        <a:t>Elijah, </a:t>
                      </a:r>
                      <a:r>
                        <a:rPr lang="en-US" sz="1300" dirty="0" err="1"/>
                        <a:t>Michaiah</a:t>
                      </a:r>
                      <a:endParaRPr lang="en-US" sz="1300" dirty="0"/>
                    </a:p>
                  </a:txBody>
                  <a:tcPr/>
                </a:tc>
                <a:tc>
                  <a:txBody>
                    <a:bodyPr/>
                    <a:lstStyle/>
                    <a:p>
                      <a:r>
                        <a:rPr lang="en-US" sz="1300" dirty="0" err="1"/>
                        <a:t>Ahazaih</a:t>
                      </a:r>
                      <a:endParaRPr lang="en-US" sz="1300" dirty="0"/>
                    </a:p>
                  </a:txBody>
                  <a:tcPr/>
                </a:tc>
                <a:tc>
                  <a:txBody>
                    <a:bodyPr/>
                    <a:lstStyle/>
                    <a:p>
                      <a:r>
                        <a:rPr lang="en-US" sz="1300" dirty="0"/>
                        <a:t>841 BC</a:t>
                      </a:r>
                    </a:p>
                  </a:txBody>
                  <a:tcPr/>
                </a:tc>
                <a:tc>
                  <a:txBody>
                    <a:bodyPr/>
                    <a:lstStyle/>
                    <a:p>
                      <a:r>
                        <a:rPr lang="en-US" sz="1300" dirty="0"/>
                        <a:t>1</a:t>
                      </a:r>
                    </a:p>
                  </a:txBody>
                  <a:tcPr/>
                </a:tc>
                <a:tc>
                  <a:txBody>
                    <a:bodyPr/>
                    <a:lstStyle/>
                    <a:p>
                      <a:endParaRPr lang="en-US" sz="1300" dirty="0"/>
                    </a:p>
                  </a:txBody>
                  <a:tcPr/>
                </a:tc>
                <a:extLst>
                  <a:ext uri="{0D108BD9-81ED-4DB2-BD59-A6C34878D82A}">
                    <a16:rowId xmlns:a16="http://schemas.microsoft.com/office/drawing/2014/main" val="10006"/>
                  </a:ext>
                </a:extLst>
              </a:tr>
              <a:tr h="231252">
                <a:tc>
                  <a:txBody>
                    <a:bodyPr/>
                    <a:lstStyle/>
                    <a:p>
                      <a:r>
                        <a:rPr lang="en-US" sz="1300" dirty="0" err="1"/>
                        <a:t>Ahaziah</a:t>
                      </a:r>
                      <a:endParaRPr lang="en-US" sz="1300" dirty="0"/>
                    </a:p>
                  </a:txBody>
                  <a:tcPr/>
                </a:tc>
                <a:tc>
                  <a:txBody>
                    <a:bodyPr/>
                    <a:lstStyle/>
                    <a:p>
                      <a:r>
                        <a:rPr lang="en-US" sz="1300" dirty="0"/>
                        <a:t>853-852</a:t>
                      </a:r>
                    </a:p>
                  </a:txBody>
                  <a:tcPr/>
                </a:tc>
                <a:tc>
                  <a:txBody>
                    <a:bodyPr/>
                    <a:lstStyle/>
                    <a:p>
                      <a:r>
                        <a:rPr lang="en-US" sz="1300" dirty="0"/>
                        <a:t>2</a:t>
                      </a:r>
                    </a:p>
                  </a:txBody>
                  <a:tcPr/>
                </a:tc>
                <a:tc>
                  <a:txBody>
                    <a:bodyPr/>
                    <a:lstStyle/>
                    <a:p>
                      <a:r>
                        <a:rPr lang="en-US" sz="1300" dirty="0"/>
                        <a:t>Elijah</a:t>
                      </a:r>
                    </a:p>
                  </a:txBody>
                  <a:tcPr/>
                </a:tc>
                <a:tc>
                  <a:txBody>
                    <a:bodyPr/>
                    <a:lstStyle/>
                    <a:p>
                      <a:r>
                        <a:rPr lang="en-US" sz="1300" dirty="0" err="1"/>
                        <a:t>Athaliah</a:t>
                      </a:r>
                      <a:endParaRPr lang="en-US" sz="1300" dirty="0"/>
                    </a:p>
                  </a:txBody>
                  <a:tcPr/>
                </a:tc>
                <a:tc>
                  <a:txBody>
                    <a:bodyPr/>
                    <a:lstStyle/>
                    <a:p>
                      <a:r>
                        <a:rPr lang="en-US" sz="1300" dirty="0"/>
                        <a:t>841-835 BC</a:t>
                      </a:r>
                    </a:p>
                  </a:txBody>
                  <a:tcPr/>
                </a:tc>
                <a:tc>
                  <a:txBody>
                    <a:bodyPr/>
                    <a:lstStyle/>
                    <a:p>
                      <a:r>
                        <a:rPr lang="en-US" sz="1300" dirty="0"/>
                        <a:t>6</a:t>
                      </a:r>
                    </a:p>
                  </a:txBody>
                  <a:tcPr/>
                </a:tc>
                <a:tc>
                  <a:txBody>
                    <a:bodyPr/>
                    <a:lstStyle/>
                    <a:p>
                      <a:endParaRPr lang="en-US" sz="1300" dirty="0"/>
                    </a:p>
                  </a:txBody>
                  <a:tcPr/>
                </a:tc>
                <a:extLst>
                  <a:ext uri="{0D108BD9-81ED-4DB2-BD59-A6C34878D82A}">
                    <a16:rowId xmlns:a16="http://schemas.microsoft.com/office/drawing/2014/main" val="10007"/>
                  </a:ext>
                </a:extLst>
              </a:tr>
              <a:tr h="231252">
                <a:tc>
                  <a:txBody>
                    <a:bodyPr/>
                    <a:lstStyle/>
                    <a:p>
                      <a:r>
                        <a:rPr lang="en-US" sz="1300" dirty="0" err="1"/>
                        <a:t>Jehoram</a:t>
                      </a:r>
                      <a:r>
                        <a:rPr lang="en-US" sz="1300" dirty="0"/>
                        <a:t>/</a:t>
                      </a:r>
                      <a:r>
                        <a:rPr lang="en-US" sz="1300" dirty="0" err="1"/>
                        <a:t>Joram</a:t>
                      </a:r>
                      <a:endParaRPr lang="en-US" sz="1300" dirty="0"/>
                    </a:p>
                  </a:txBody>
                  <a:tcPr/>
                </a:tc>
                <a:tc>
                  <a:txBody>
                    <a:bodyPr/>
                    <a:lstStyle/>
                    <a:p>
                      <a:r>
                        <a:rPr lang="en-US" sz="1300" dirty="0"/>
                        <a:t>852-841 BC</a:t>
                      </a:r>
                    </a:p>
                  </a:txBody>
                  <a:tcPr/>
                </a:tc>
                <a:tc>
                  <a:txBody>
                    <a:bodyPr/>
                    <a:lstStyle/>
                    <a:p>
                      <a:r>
                        <a:rPr lang="en-US" sz="1300" dirty="0"/>
                        <a:t>12</a:t>
                      </a:r>
                    </a:p>
                  </a:txBody>
                  <a:tcPr/>
                </a:tc>
                <a:tc>
                  <a:txBody>
                    <a:bodyPr/>
                    <a:lstStyle/>
                    <a:p>
                      <a:r>
                        <a:rPr lang="en-US" sz="1300" dirty="0"/>
                        <a:t>Elisha</a:t>
                      </a:r>
                    </a:p>
                  </a:txBody>
                  <a:tcPr/>
                </a:tc>
                <a:tc>
                  <a:txBody>
                    <a:bodyPr/>
                    <a:lstStyle/>
                    <a:p>
                      <a:r>
                        <a:rPr lang="en-US" sz="1300" dirty="0">
                          <a:solidFill>
                            <a:srgbClr val="FF0000"/>
                          </a:solidFill>
                        </a:rPr>
                        <a:t>Jehoash/</a:t>
                      </a:r>
                      <a:r>
                        <a:rPr lang="en-US" sz="1300" dirty="0" err="1">
                          <a:solidFill>
                            <a:srgbClr val="FF0000"/>
                          </a:solidFill>
                        </a:rPr>
                        <a:t>Joash</a:t>
                      </a:r>
                      <a:endParaRPr lang="en-US" sz="1300" dirty="0">
                        <a:solidFill>
                          <a:srgbClr val="FF0000"/>
                        </a:solidFill>
                      </a:endParaRPr>
                    </a:p>
                  </a:txBody>
                  <a:tcPr/>
                </a:tc>
                <a:tc>
                  <a:txBody>
                    <a:bodyPr/>
                    <a:lstStyle/>
                    <a:p>
                      <a:r>
                        <a:rPr lang="en-US" sz="1300" dirty="0">
                          <a:solidFill>
                            <a:schemeClr val="tx1"/>
                          </a:solidFill>
                        </a:rPr>
                        <a:t>835-796 BC</a:t>
                      </a:r>
                    </a:p>
                  </a:txBody>
                  <a:tcPr/>
                </a:tc>
                <a:tc>
                  <a:txBody>
                    <a:bodyPr/>
                    <a:lstStyle/>
                    <a:p>
                      <a:r>
                        <a:rPr lang="en-US" sz="1300" dirty="0"/>
                        <a:t>40</a:t>
                      </a:r>
                    </a:p>
                  </a:txBody>
                  <a:tcPr/>
                </a:tc>
                <a:tc>
                  <a:txBody>
                    <a:bodyPr/>
                    <a:lstStyle/>
                    <a:p>
                      <a:r>
                        <a:rPr lang="en-US" sz="1300" dirty="0"/>
                        <a:t>Joel</a:t>
                      </a:r>
                    </a:p>
                  </a:txBody>
                  <a:tcPr/>
                </a:tc>
                <a:extLst>
                  <a:ext uri="{0D108BD9-81ED-4DB2-BD59-A6C34878D82A}">
                    <a16:rowId xmlns:a16="http://schemas.microsoft.com/office/drawing/2014/main" val="10008"/>
                  </a:ext>
                </a:extLst>
              </a:tr>
              <a:tr h="231252">
                <a:tc>
                  <a:txBody>
                    <a:bodyPr/>
                    <a:lstStyle/>
                    <a:p>
                      <a:r>
                        <a:rPr lang="en-US" sz="1300" dirty="0"/>
                        <a:t>Jehu</a:t>
                      </a:r>
                    </a:p>
                  </a:txBody>
                  <a:tcPr/>
                </a:tc>
                <a:tc>
                  <a:txBody>
                    <a:bodyPr/>
                    <a:lstStyle/>
                    <a:p>
                      <a:r>
                        <a:rPr lang="en-US" sz="1300" dirty="0"/>
                        <a:t>841-814 BC</a:t>
                      </a:r>
                    </a:p>
                  </a:txBody>
                  <a:tcPr/>
                </a:tc>
                <a:tc>
                  <a:txBody>
                    <a:bodyPr/>
                    <a:lstStyle/>
                    <a:p>
                      <a:r>
                        <a:rPr lang="en-US" sz="1300" dirty="0"/>
                        <a:t>28</a:t>
                      </a:r>
                    </a:p>
                  </a:txBody>
                  <a:tcPr/>
                </a:tc>
                <a:tc>
                  <a:txBody>
                    <a:bodyPr/>
                    <a:lstStyle/>
                    <a:p>
                      <a:r>
                        <a:rPr lang="en-US" sz="1300" dirty="0"/>
                        <a:t>Elisha</a:t>
                      </a:r>
                    </a:p>
                  </a:txBody>
                  <a:tcPr/>
                </a:tc>
                <a:tc>
                  <a:txBody>
                    <a:bodyPr/>
                    <a:lstStyle/>
                    <a:p>
                      <a:r>
                        <a:rPr lang="en-US" sz="1300" dirty="0" err="1">
                          <a:solidFill>
                            <a:srgbClr val="FF0000"/>
                          </a:solidFill>
                        </a:rPr>
                        <a:t>Amaziah</a:t>
                      </a:r>
                      <a:endParaRPr lang="en-US" sz="1300" dirty="0">
                        <a:solidFill>
                          <a:srgbClr val="FF0000"/>
                        </a:solidFill>
                      </a:endParaRPr>
                    </a:p>
                  </a:txBody>
                  <a:tcPr/>
                </a:tc>
                <a:tc>
                  <a:txBody>
                    <a:bodyPr/>
                    <a:lstStyle/>
                    <a:p>
                      <a:r>
                        <a:rPr lang="en-US" sz="1300" b="0" dirty="0">
                          <a:solidFill>
                            <a:schemeClr val="tx1"/>
                          </a:solidFill>
                        </a:rPr>
                        <a:t>796-767 BC</a:t>
                      </a:r>
                    </a:p>
                  </a:txBody>
                  <a:tcPr/>
                </a:tc>
                <a:tc>
                  <a:txBody>
                    <a:bodyPr/>
                    <a:lstStyle/>
                    <a:p>
                      <a:r>
                        <a:rPr lang="en-US" sz="1300" dirty="0"/>
                        <a:t>29</a:t>
                      </a:r>
                    </a:p>
                  </a:txBody>
                  <a:tcPr/>
                </a:tc>
                <a:tc>
                  <a:txBody>
                    <a:bodyPr/>
                    <a:lstStyle/>
                    <a:p>
                      <a:r>
                        <a:rPr lang="en-US" sz="1300" dirty="0"/>
                        <a:t>Joel</a:t>
                      </a:r>
                    </a:p>
                  </a:txBody>
                  <a:tcPr/>
                </a:tc>
                <a:extLst>
                  <a:ext uri="{0D108BD9-81ED-4DB2-BD59-A6C34878D82A}">
                    <a16:rowId xmlns:a16="http://schemas.microsoft.com/office/drawing/2014/main" val="10009"/>
                  </a:ext>
                </a:extLst>
              </a:tr>
              <a:tr h="231252">
                <a:tc>
                  <a:txBody>
                    <a:bodyPr/>
                    <a:lstStyle/>
                    <a:p>
                      <a:r>
                        <a:rPr lang="en-US" sz="1300" dirty="0" err="1"/>
                        <a:t>Jehoahaz</a:t>
                      </a:r>
                      <a:endParaRPr lang="en-US" sz="1300" dirty="0"/>
                    </a:p>
                  </a:txBody>
                  <a:tcPr/>
                </a:tc>
                <a:tc>
                  <a:txBody>
                    <a:bodyPr/>
                    <a:lstStyle/>
                    <a:p>
                      <a:r>
                        <a:rPr lang="en-US" sz="1300" dirty="0"/>
                        <a:t>814-798 BC</a:t>
                      </a:r>
                    </a:p>
                  </a:txBody>
                  <a:tcPr/>
                </a:tc>
                <a:tc>
                  <a:txBody>
                    <a:bodyPr/>
                    <a:lstStyle/>
                    <a:p>
                      <a:r>
                        <a:rPr lang="en-US" sz="1300" dirty="0"/>
                        <a:t>17</a:t>
                      </a:r>
                    </a:p>
                  </a:txBody>
                  <a:tcPr/>
                </a:tc>
                <a:tc>
                  <a:txBody>
                    <a:bodyPr/>
                    <a:lstStyle/>
                    <a:p>
                      <a:r>
                        <a:rPr lang="en-US" sz="1300" dirty="0"/>
                        <a:t>Elisha</a:t>
                      </a:r>
                    </a:p>
                  </a:txBody>
                  <a:tcPr/>
                </a:tc>
                <a:tc>
                  <a:txBody>
                    <a:bodyPr/>
                    <a:lstStyle/>
                    <a:p>
                      <a:r>
                        <a:rPr lang="en-US" sz="1300" dirty="0" err="1">
                          <a:solidFill>
                            <a:srgbClr val="FF0000"/>
                          </a:solidFill>
                        </a:rPr>
                        <a:t>Azariah</a:t>
                      </a:r>
                      <a:r>
                        <a:rPr lang="en-US" sz="1300" dirty="0">
                          <a:solidFill>
                            <a:srgbClr val="FF0000"/>
                          </a:solidFill>
                        </a:rPr>
                        <a:t>/</a:t>
                      </a:r>
                      <a:r>
                        <a:rPr lang="en-US" sz="1300" dirty="0" err="1">
                          <a:solidFill>
                            <a:srgbClr val="FF0000"/>
                          </a:solidFill>
                        </a:rPr>
                        <a:t>Uzziah</a:t>
                      </a:r>
                      <a:endParaRPr lang="en-US" sz="1300" dirty="0">
                        <a:solidFill>
                          <a:srgbClr val="FF0000"/>
                        </a:solidFill>
                      </a:endParaRPr>
                    </a:p>
                  </a:txBody>
                  <a:tcPr/>
                </a:tc>
                <a:tc>
                  <a:txBody>
                    <a:bodyPr/>
                    <a:lstStyle/>
                    <a:p>
                      <a:r>
                        <a:rPr lang="en-US" sz="1300" dirty="0">
                          <a:solidFill>
                            <a:schemeClr val="tx1"/>
                          </a:solidFill>
                        </a:rPr>
                        <a:t>792-740 BC</a:t>
                      </a:r>
                    </a:p>
                  </a:txBody>
                  <a:tcPr/>
                </a:tc>
                <a:tc>
                  <a:txBody>
                    <a:bodyPr/>
                    <a:lstStyle/>
                    <a:p>
                      <a:r>
                        <a:rPr lang="en-US" sz="1300" dirty="0"/>
                        <a:t>52</a:t>
                      </a:r>
                    </a:p>
                  </a:txBody>
                  <a:tcPr/>
                </a:tc>
                <a:tc>
                  <a:txBody>
                    <a:bodyPr/>
                    <a:lstStyle/>
                    <a:p>
                      <a:r>
                        <a:rPr lang="en-US" sz="1300" dirty="0"/>
                        <a:t>Joel, Isaiah</a:t>
                      </a:r>
                    </a:p>
                  </a:txBody>
                  <a:tcPr/>
                </a:tc>
                <a:extLst>
                  <a:ext uri="{0D108BD9-81ED-4DB2-BD59-A6C34878D82A}">
                    <a16:rowId xmlns:a16="http://schemas.microsoft.com/office/drawing/2014/main" val="10010"/>
                  </a:ext>
                </a:extLst>
              </a:tr>
              <a:tr h="231252">
                <a:tc>
                  <a:txBody>
                    <a:bodyPr/>
                    <a:lstStyle/>
                    <a:p>
                      <a:r>
                        <a:rPr lang="en-US" sz="1300" dirty="0"/>
                        <a:t>Jehoash/</a:t>
                      </a:r>
                      <a:r>
                        <a:rPr lang="en-US" sz="1300" dirty="0" err="1"/>
                        <a:t>Joash</a:t>
                      </a:r>
                      <a:endParaRPr lang="en-US" sz="1300" dirty="0"/>
                    </a:p>
                  </a:txBody>
                  <a:tcPr/>
                </a:tc>
                <a:tc>
                  <a:txBody>
                    <a:bodyPr/>
                    <a:lstStyle/>
                    <a:p>
                      <a:r>
                        <a:rPr lang="en-US" sz="1300" dirty="0"/>
                        <a:t>798-782 BC</a:t>
                      </a:r>
                    </a:p>
                  </a:txBody>
                  <a:tcPr/>
                </a:tc>
                <a:tc>
                  <a:txBody>
                    <a:bodyPr/>
                    <a:lstStyle/>
                    <a:p>
                      <a:r>
                        <a:rPr lang="en-US" sz="1300" dirty="0"/>
                        <a:t>16</a:t>
                      </a:r>
                    </a:p>
                  </a:txBody>
                  <a:tcPr/>
                </a:tc>
                <a:tc>
                  <a:txBody>
                    <a:bodyPr/>
                    <a:lstStyle/>
                    <a:p>
                      <a:r>
                        <a:rPr lang="en-US" sz="1300" dirty="0"/>
                        <a:t>Elisha</a:t>
                      </a:r>
                    </a:p>
                    <a:p>
                      <a:r>
                        <a:rPr lang="en-US" sz="1300" dirty="0"/>
                        <a:t>Jonah</a:t>
                      </a:r>
                    </a:p>
                  </a:txBody>
                  <a:tcPr/>
                </a:tc>
                <a:tc>
                  <a:txBody>
                    <a:bodyPr/>
                    <a:lstStyle/>
                    <a:p>
                      <a:r>
                        <a:rPr lang="en-US" sz="1300" dirty="0" err="1">
                          <a:solidFill>
                            <a:srgbClr val="FF0000"/>
                          </a:solidFill>
                        </a:rPr>
                        <a:t>Jotham</a:t>
                      </a:r>
                      <a:endParaRPr lang="en-US" sz="1300" dirty="0">
                        <a:solidFill>
                          <a:srgbClr val="FF0000"/>
                        </a:solidFill>
                      </a:endParaRPr>
                    </a:p>
                  </a:txBody>
                  <a:tcPr/>
                </a:tc>
                <a:tc>
                  <a:txBody>
                    <a:bodyPr/>
                    <a:lstStyle/>
                    <a:p>
                      <a:r>
                        <a:rPr lang="en-US" sz="1300" dirty="0">
                          <a:solidFill>
                            <a:schemeClr val="tx1"/>
                          </a:solidFill>
                        </a:rPr>
                        <a:t>750-735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1"/>
                  </a:ext>
                </a:extLst>
              </a:tr>
              <a:tr h="231252">
                <a:tc>
                  <a:txBody>
                    <a:bodyPr/>
                    <a:lstStyle/>
                    <a:p>
                      <a:r>
                        <a:rPr lang="en-US" sz="1300" dirty="0"/>
                        <a:t>Jeroboam</a:t>
                      </a:r>
                      <a:r>
                        <a:rPr lang="en-US" sz="1300" baseline="0" dirty="0"/>
                        <a:t> II</a:t>
                      </a:r>
                      <a:endParaRPr lang="en-US" sz="1300" dirty="0"/>
                    </a:p>
                  </a:txBody>
                  <a:tcPr/>
                </a:tc>
                <a:tc>
                  <a:txBody>
                    <a:bodyPr/>
                    <a:lstStyle/>
                    <a:p>
                      <a:r>
                        <a:rPr lang="en-US" sz="1300" dirty="0"/>
                        <a:t>793-753 BC</a:t>
                      </a:r>
                    </a:p>
                  </a:txBody>
                  <a:tcPr/>
                </a:tc>
                <a:tc>
                  <a:txBody>
                    <a:bodyPr/>
                    <a:lstStyle/>
                    <a:p>
                      <a:r>
                        <a:rPr lang="en-US" sz="1300" dirty="0"/>
                        <a:t>41</a:t>
                      </a:r>
                    </a:p>
                  </a:txBody>
                  <a:tcPr/>
                </a:tc>
                <a:tc>
                  <a:txBody>
                    <a:bodyPr/>
                    <a:lstStyle/>
                    <a:p>
                      <a:r>
                        <a:rPr lang="en-US" sz="1300" dirty="0"/>
                        <a:t>Jonah, Amos,</a:t>
                      </a:r>
                      <a:r>
                        <a:rPr lang="en-US" sz="1300" baseline="0" dirty="0"/>
                        <a:t> Hosea</a:t>
                      </a:r>
                      <a:endParaRPr lang="en-US" sz="1300" dirty="0"/>
                    </a:p>
                  </a:txBody>
                  <a:tcPr/>
                </a:tc>
                <a:tc>
                  <a:txBody>
                    <a:bodyPr/>
                    <a:lstStyle/>
                    <a:p>
                      <a:r>
                        <a:rPr lang="en-US" sz="1300" dirty="0"/>
                        <a:t>Ahaz</a:t>
                      </a:r>
                    </a:p>
                  </a:txBody>
                  <a:tcPr/>
                </a:tc>
                <a:tc>
                  <a:txBody>
                    <a:bodyPr/>
                    <a:lstStyle/>
                    <a:p>
                      <a:r>
                        <a:rPr lang="en-US" sz="1300" dirty="0"/>
                        <a:t>735-715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2"/>
                  </a:ext>
                </a:extLst>
              </a:tr>
              <a:tr h="231252">
                <a:tc>
                  <a:txBody>
                    <a:bodyPr/>
                    <a:lstStyle/>
                    <a:p>
                      <a:r>
                        <a:rPr lang="en-US" sz="1300" dirty="0"/>
                        <a:t>Zechariah</a:t>
                      </a:r>
                    </a:p>
                  </a:txBody>
                  <a:tcPr/>
                </a:tc>
                <a:tc>
                  <a:txBody>
                    <a:bodyPr/>
                    <a:lstStyle/>
                    <a:p>
                      <a:r>
                        <a:rPr lang="en-US" sz="1300" dirty="0"/>
                        <a:t>753 BC</a:t>
                      </a:r>
                    </a:p>
                  </a:txBody>
                  <a:tcPr/>
                </a:tc>
                <a:tc>
                  <a:txBody>
                    <a:bodyPr/>
                    <a:lstStyle/>
                    <a:p>
                      <a:r>
                        <a:rPr lang="en-US" sz="1300" dirty="0"/>
                        <a:t>6 mon</a:t>
                      </a:r>
                    </a:p>
                  </a:txBody>
                  <a:tcPr/>
                </a:tc>
                <a:tc>
                  <a:txBody>
                    <a:bodyPr/>
                    <a:lstStyle/>
                    <a:p>
                      <a:r>
                        <a:rPr lang="en-US" sz="1300" dirty="0"/>
                        <a:t>Hosea</a:t>
                      </a:r>
                    </a:p>
                  </a:txBody>
                  <a:tcPr/>
                </a:tc>
                <a:tc>
                  <a:txBody>
                    <a:bodyPr/>
                    <a:lstStyle/>
                    <a:p>
                      <a:r>
                        <a:rPr lang="en-US" sz="1300" dirty="0">
                          <a:solidFill>
                            <a:srgbClr val="FF0000"/>
                          </a:solidFill>
                        </a:rPr>
                        <a:t>Hezekiah</a:t>
                      </a:r>
                    </a:p>
                  </a:txBody>
                  <a:tcPr/>
                </a:tc>
                <a:tc>
                  <a:txBody>
                    <a:bodyPr/>
                    <a:lstStyle/>
                    <a:p>
                      <a:r>
                        <a:rPr lang="en-US" sz="1300" dirty="0">
                          <a:solidFill>
                            <a:schemeClr val="tx1"/>
                          </a:solidFill>
                        </a:rPr>
                        <a:t>715-686 BC</a:t>
                      </a:r>
                    </a:p>
                  </a:txBody>
                  <a:tcPr/>
                </a:tc>
                <a:tc>
                  <a:txBody>
                    <a:bodyPr/>
                    <a:lstStyle/>
                    <a:p>
                      <a:r>
                        <a:rPr lang="en-US" sz="1300" dirty="0"/>
                        <a:t>29</a:t>
                      </a:r>
                    </a:p>
                  </a:txBody>
                  <a:tcPr/>
                </a:tc>
                <a:tc>
                  <a:txBody>
                    <a:bodyPr/>
                    <a:lstStyle/>
                    <a:p>
                      <a:r>
                        <a:rPr lang="en-US" sz="1300" dirty="0"/>
                        <a:t>Isaiah, Micah</a:t>
                      </a:r>
                    </a:p>
                  </a:txBody>
                  <a:tcPr/>
                </a:tc>
                <a:extLst>
                  <a:ext uri="{0D108BD9-81ED-4DB2-BD59-A6C34878D82A}">
                    <a16:rowId xmlns:a16="http://schemas.microsoft.com/office/drawing/2014/main" val="10013"/>
                  </a:ext>
                </a:extLst>
              </a:tr>
              <a:tr h="231252">
                <a:tc>
                  <a:txBody>
                    <a:bodyPr/>
                    <a:lstStyle/>
                    <a:p>
                      <a:r>
                        <a:rPr lang="en-US" sz="1300" dirty="0"/>
                        <a:t>Shallum</a:t>
                      </a:r>
                    </a:p>
                  </a:txBody>
                  <a:tcPr/>
                </a:tc>
                <a:tc>
                  <a:txBody>
                    <a:bodyPr/>
                    <a:lstStyle/>
                    <a:p>
                      <a:r>
                        <a:rPr lang="en-US" sz="1300" dirty="0"/>
                        <a:t>752 BC</a:t>
                      </a:r>
                    </a:p>
                  </a:txBody>
                  <a:tcPr/>
                </a:tc>
                <a:tc>
                  <a:txBody>
                    <a:bodyPr/>
                    <a:lstStyle/>
                    <a:p>
                      <a:r>
                        <a:rPr lang="en-US" sz="1300" dirty="0"/>
                        <a:t>1 mon</a:t>
                      </a:r>
                    </a:p>
                  </a:txBody>
                  <a:tcPr/>
                </a:tc>
                <a:tc>
                  <a:txBody>
                    <a:bodyPr/>
                    <a:lstStyle/>
                    <a:p>
                      <a:r>
                        <a:rPr lang="en-US" sz="1300" dirty="0"/>
                        <a:t>Hosea</a:t>
                      </a:r>
                    </a:p>
                  </a:txBody>
                  <a:tcPr/>
                </a:tc>
                <a:tc>
                  <a:txBody>
                    <a:bodyPr/>
                    <a:lstStyle/>
                    <a:p>
                      <a:r>
                        <a:rPr lang="en-US" sz="1300" dirty="0"/>
                        <a:t>Manasseh</a:t>
                      </a:r>
                    </a:p>
                  </a:txBody>
                  <a:tcPr/>
                </a:tc>
                <a:tc>
                  <a:txBody>
                    <a:bodyPr/>
                    <a:lstStyle/>
                    <a:p>
                      <a:r>
                        <a:rPr lang="en-US" sz="1300" dirty="0"/>
                        <a:t>697-642 BC</a:t>
                      </a:r>
                    </a:p>
                  </a:txBody>
                  <a:tcPr/>
                </a:tc>
                <a:tc>
                  <a:txBody>
                    <a:bodyPr/>
                    <a:lstStyle/>
                    <a:p>
                      <a:r>
                        <a:rPr lang="en-US" sz="1300" dirty="0"/>
                        <a:t>55</a:t>
                      </a:r>
                    </a:p>
                  </a:txBody>
                  <a:tcPr/>
                </a:tc>
                <a:tc>
                  <a:txBody>
                    <a:bodyPr/>
                    <a:lstStyle/>
                    <a:p>
                      <a:r>
                        <a:rPr lang="en-US" sz="1300" dirty="0"/>
                        <a:t>Nahum</a:t>
                      </a:r>
                    </a:p>
                  </a:txBody>
                  <a:tcPr/>
                </a:tc>
                <a:extLst>
                  <a:ext uri="{0D108BD9-81ED-4DB2-BD59-A6C34878D82A}">
                    <a16:rowId xmlns:a16="http://schemas.microsoft.com/office/drawing/2014/main" val="10014"/>
                  </a:ext>
                </a:extLst>
              </a:tr>
              <a:tr h="231252">
                <a:tc>
                  <a:txBody>
                    <a:bodyPr/>
                    <a:lstStyle/>
                    <a:p>
                      <a:r>
                        <a:rPr lang="en-US" sz="1300" dirty="0" err="1"/>
                        <a:t>Menahem</a:t>
                      </a:r>
                      <a:endParaRPr lang="en-US" sz="1300" dirty="0"/>
                    </a:p>
                  </a:txBody>
                  <a:tcPr/>
                </a:tc>
                <a:tc>
                  <a:txBody>
                    <a:bodyPr/>
                    <a:lstStyle/>
                    <a:p>
                      <a:r>
                        <a:rPr lang="en-US" sz="1300" dirty="0"/>
                        <a:t>752-742 BC</a:t>
                      </a:r>
                    </a:p>
                  </a:txBody>
                  <a:tcPr/>
                </a:tc>
                <a:tc>
                  <a:txBody>
                    <a:bodyPr/>
                    <a:lstStyle/>
                    <a:p>
                      <a:r>
                        <a:rPr lang="en-US" sz="1300" dirty="0"/>
                        <a:t>10</a:t>
                      </a:r>
                    </a:p>
                  </a:txBody>
                  <a:tcPr/>
                </a:tc>
                <a:tc>
                  <a:txBody>
                    <a:bodyPr/>
                    <a:lstStyle/>
                    <a:p>
                      <a:r>
                        <a:rPr lang="en-US" sz="1300" dirty="0"/>
                        <a:t>Hosea</a:t>
                      </a:r>
                    </a:p>
                  </a:txBody>
                  <a:tcPr/>
                </a:tc>
                <a:tc>
                  <a:txBody>
                    <a:bodyPr/>
                    <a:lstStyle/>
                    <a:p>
                      <a:r>
                        <a:rPr lang="en-US" sz="1300" dirty="0"/>
                        <a:t>Amon</a:t>
                      </a:r>
                    </a:p>
                  </a:txBody>
                  <a:tcPr/>
                </a:tc>
                <a:tc>
                  <a:txBody>
                    <a:bodyPr/>
                    <a:lstStyle/>
                    <a:p>
                      <a:r>
                        <a:rPr lang="en-US" sz="1300" dirty="0"/>
                        <a:t>642-640 BC</a:t>
                      </a:r>
                    </a:p>
                  </a:txBody>
                  <a:tcPr/>
                </a:tc>
                <a:tc>
                  <a:txBody>
                    <a:bodyPr/>
                    <a:lstStyle/>
                    <a:p>
                      <a:r>
                        <a:rPr lang="en-US" sz="1300" dirty="0"/>
                        <a:t>2</a:t>
                      </a:r>
                    </a:p>
                  </a:txBody>
                  <a:tcPr/>
                </a:tc>
                <a:tc>
                  <a:txBody>
                    <a:bodyPr/>
                    <a:lstStyle/>
                    <a:p>
                      <a:r>
                        <a:rPr lang="en-US" sz="1300" dirty="0"/>
                        <a:t>Nahum</a:t>
                      </a:r>
                    </a:p>
                  </a:txBody>
                  <a:tcPr/>
                </a:tc>
                <a:extLst>
                  <a:ext uri="{0D108BD9-81ED-4DB2-BD59-A6C34878D82A}">
                    <a16:rowId xmlns:a16="http://schemas.microsoft.com/office/drawing/2014/main" val="10015"/>
                  </a:ext>
                </a:extLst>
              </a:tr>
              <a:tr h="231252">
                <a:tc>
                  <a:txBody>
                    <a:bodyPr/>
                    <a:lstStyle/>
                    <a:p>
                      <a:r>
                        <a:rPr lang="en-US" sz="1300" dirty="0" err="1"/>
                        <a:t>Pekahiah</a:t>
                      </a:r>
                      <a:endParaRPr lang="en-US" sz="1300" dirty="0"/>
                    </a:p>
                  </a:txBody>
                  <a:tcPr/>
                </a:tc>
                <a:tc>
                  <a:txBody>
                    <a:bodyPr/>
                    <a:lstStyle/>
                    <a:p>
                      <a:r>
                        <a:rPr lang="en-US" sz="1300" dirty="0"/>
                        <a:t>742-740 BC</a:t>
                      </a:r>
                    </a:p>
                  </a:txBody>
                  <a:tcPr/>
                </a:tc>
                <a:tc>
                  <a:txBody>
                    <a:bodyPr/>
                    <a:lstStyle/>
                    <a:p>
                      <a:r>
                        <a:rPr lang="en-US" sz="1300" dirty="0"/>
                        <a:t>2</a:t>
                      </a:r>
                    </a:p>
                  </a:txBody>
                  <a:tcPr/>
                </a:tc>
                <a:tc>
                  <a:txBody>
                    <a:bodyPr/>
                    <a:lstStyle/>
                    <a:p>
                      <a:r>
                        <a:rPr lang="en-US" sz="1300" dirty="0"/>
                        <a:t>Hosea</a:t>
                      </a:r>
                    </a:p>
                  </a:txBody>
                  <a:tcPr/>
                </a:tc>
                <a:tc>
                  <a:txBody>
                    <a:bodyPr/>
                    <a:lstStyle/>
                    <a:p>
                      <a:r>
                        <a:rPr lang="en-US" sz="1300" dirty="0">
                          <a:solidFill>
                            <a:srgbClr val="FF0000"/>
                          </a:solidFill>
                        </a:rPr>
                        <a:t>Josiah</a:t>
                      </a:r>
                    </a:p>
                  </a:txBody>
                  <a:tcPr/>
                </a:tc>
                <a:tc>
                  <a:txBody>
                    <a:bodyPr/>
                    <a:lstStyle/>
                    <a:p>
                      <a:r>
                        <a:rPr lang="en-US" sz="1300" dirty="0">
                          <a:solidFill>
                            <a:schemeClr val="tx1"/>
                          </a:solidFill>
                        </a:rPr>
                        <a:t>640-609 BC</a:t>
                      </a:r>
                    </a:p>
                  </a:txBody>
                  <a:tcPr/>
                </a:tc>
                <a:tc>
                  <a:txBody>
                    <a:bodyPr/>
                    <a:lstStyle/>
                    <a:p>
                      <a:r>
                        <a:rPr lang="en-US" sz="1300" dirty="0"/>
                        <a:t>31</a:t>
                      </a:r>
                    </a:p>
                  </a:txBody>
                  <a:tcPr/>
                </a:tc>
                <a:tc>
                  <a:txBody>
                    <a:bodyPr/>
                    <a:lstStyle/>
                    <a:p>
                      <a:r>
                        <a:rPr lang="en-US" sz="1300" dirty="0" err="1"/>
                        <a:t>Naham</a:t>
                      </a:r>
                      <a:r>
                        <a:rPr lang="en-US" sz="1300" dirty="0"/>
                        <a:t>, Zephaniah,</a:t>
                      </a:r>
                      <a:r>
                        <a:rPr lang="en-US" sz="1300" baseline="0" dirty="0"/>
                        <a:t> Habakkuk, Jeremiah, Huldah</a:t>
                      </a:r>
                      <a:endParaRPr lang="en-US" sz="1300" dirty="0"/>
                    </a:p>
                  </a:txBody>
                  <a:tcPr/>
                </a:tc>
                <a:extLst>
                  <a:ext uri="{0D108BD9-81ED-4DB2-BD59-A6C34878D82A}">
                    <a16:rowId xmlns:a16="http://schemas.microsoft.com/office/drawing/2014/main" val="10016"/>
                  </a:ext>
                </a:extLst>
              </a:tr>
              <a:tr h="231252">
                <a:tc>
                  <a:txBody>
                    <a:bodyPr/>
                    <a:lstStyle/>
                    <a:p>
                      <a:r>
                        <a:rPr lang="en-US" sz="1300" dirty="0" err="1"/>
                        <a:t>Pekah</a:t>
                      </a:r>
                      <a:endParaRPr lang="en-US" sz="1300" dirty="0"/>
                    </a:p>
                  </a:txBody>
                  <a:tcPr/>
                </a:tc>
                <a:tc>
                  <a:txBody>
                    <a:bodyPr/>
                    <a:lstStyle/>
                    <a:p>
                      <a:r>
                        <a:rPr lang="en-US" sz="1300" dirty="0"/>
                        <a:t>752-732 BC</a:t>
                      </a:r>
                    </a:p>
                  </a:txBody>
                  <a:tcPr/>
                </a:tc>
                <a:tc>
                  <a:txBody>
                    <a:bodyPr/>
                    <a:lstStyle/>
                    <a:p>
                      <a:r>
                        <a:rPr lang="en-US" sz="1300" dirty="0"/>
                        <a:t>20</a:t>
                      </a:r>
                    </a:p>
                  </a:txBody>
                  <a:tcPr/>
                </a:tc>
                <a:tc>
                  <a:txBody>
                    <a:bodyPr/>
                    <a:lstStyle/>
                    <a:p>
                      <a:r>
                        <a:rPr lang="en-US" sz="1300" dirty="0"/>
                        <a:t>Hosea, Micha</a:t>
                      </a:r>
                    </a:p>
                  </a:txBody>
                  <a:tcPr/>
                </a:tc>
                <a:tc>
                  <a:txBody>
                    <a:bodyPr/>
                    <a:lstStyle/>
                    <a:p>
                      <a:r>
                        <a:rPr lang="en-US" sz="1300" dirty="0" err="1"/>
                        <a:t>Jehoahaz</a:t>
                      </a:r>
                      <a:endParaRPr lang="en-US" sz="1300" dirty="0"/>
                    </a:p>
                  </a:txBody>
                  <a:tcPr/>
                </a:tc>
                <a:tc>
                  <a:txBody>
                    <a:bodyPr/>
                    <a:lstStyle/>
                    <a:p>
                      <a:r>
                        <a:rPr lang="en-US" sz="1300" dirty="0"/>
                        <a:t>609 BC</a:t>
                      </a:r>
                    </a:p>
                  </a:txBody>
                  <a:tcPr/>
                </a:tc>
                <a:tc>
                  <a:txBody>
                    <a:bodyPr/>
                    <a:lstStyle/>
                    <a:p>
                      <a:r>
                        <a:rPr lang="en-US" sz="1300" dirty="0"/>
                        <a:t>3 mon</a:t>
                      </a:r>
                    </a:p>
                  </a:txBody>
                  <a:tcPr/>
                </a:tc>
                <a:tc>
                  <a:txBody>
                    <a:bodyPr/>
                    <a:lstStyle/>
                    <a:p>
                      <a:r>
                        <a:rPr lang="en-US" sz="1300" dirty="0"/>
                        <a:t>Habakkuk, Jeremiah</a:t>
                      </a:r>
                    </a:p>
                  </a:txBody>
                  <a:tcPr/>
                </a:tc>
                <a:extLst>
                  <a:ext uri="{0D108BD9-81ED-4DB2-BD59-A6C34878D82A}">
                    <a16:rowId xmlns:a16="http://schemas.microsoft.com/office/drawing/2014/main" val="10017"/>
                  </a:ext>
                </a:extLst>
              </a:tr>
              <a:tr h="231252">
                <a:tc>
                  <a:txBody>
                    <a:bodyPr/>
                    <a:lstStyle/>
                    <a:p>
                      <a:r>
                        <a:rPr lang="en-US" sz="1300" dirty="0" err="1"/>
                        <a:t>Hoshea</a:t>
                      </a:r>
                      <a:endParaRPr lang="en-US" sz="1300" dirty="0"/>
                    </a:p>
                  </a:txBody>
                  <a:tcPr/>
                </a:tc>
                <a:tc>
                  <a:txBody>
                    <a:bodyPr/>
                    <a:lstStyle/>
                    <a:p>
                      <a:r>
                        <a:rPr lang="en-US" sz="1300" dirty="0"/>
                        <a:t>732-722 BC</a:t>
                      </a:r>
                    </a:p>
                  </a:txBody>
                  <a:tcPr/>
                </a:tc>
                <a:tc>
                  <a:txBody>
                    <a:bodyPr/>
                    <a:lstStyle/>
                    <a:p>
                      <a:r>
                        <a:rPr lang="en-US" sz="1300" dirty="0"/>
                        <a:t>9</a:t>
                      </a:r>
                    </a:p>
                  </a:txBody>
                  <a:tcPr/>
                </a:tc>
                <a:tc>
                  <a:txBody>
                    <a:bodyPr/>
                    <a:lstStyle/>
                    <a:p>
                      <a:r>
                        <a:rPr lang="en-US" sz="1300" dirty="0"/>
                        <a:t>Hosea, Micha</a:t>
                      </a:r>
                    </a:p>
                  </a:txBody>
                  <a:tcPr/>
                </a:tc>
                <a:tc>
                  <a:txBody>
                    <a:bodyPr/>
                    <a:lstStyle/>
                    <a:p>
                      <a:r>
                        <a:rPr lang="en-US" sz="1300" dirty="0" err="1"/>
                        <a:t>Jehoiakim</a:t>
                      </a:r>
                      <a:endParaRPr lang="en-US" sz="1300" dirty="0"/>
                    </a:p>
                  </a:txBody>
                  <a:tcPr/>
                </a:tc>
                <a:tc>
                  <a:txBody>
                    <a:bodyPr/>
                    <a:lstStyle/>
                    <a:p>
                      <a:r>
                        <a:rPr lang="en-US" sz="1300" dirty="0"/>
                        <a:t>609-598 BC</a:t>
                      </a:r>
                    </a:p>
                  </a:txBody>
                  <a:tcPr/>
                </a:tc>
                <a:tc>
                  <a:txBody>
                    <a:bodyPr/>
                    <a:lstStyle/>
                    <a:p>
                      <a:r>
                        <a:rPr lang="en-US" sz="1300" dirty="0"/>
                        <a:t>11</a:t>
                      </a:r>
                    </a:p>
                  </a:txBody>
                  <a:tcPr/>
                </a:tc>
                <a:tc>
                  <a:txBody>
                    <a:bodyPr/>
                    <a:lstStyle/>
                    <a:p>
                      <a:r>
                        <a:rPr lang="en-US" sz="1300" dirty="0"/>
                        <a:t>Habakkuk, Jeremiah, Daniel</a:t>
                      </a:r>
                    </a:p>
                  </a:txBody>
                  <a:tcPr/>
                </a:tc>
                <a:extLst>
                  <a:ext uri="{0D108BD9-81ED-4DB2-BD59-A6C34878D82A}">
                    <a16:rowId xmlns:a16="http://schemas.microsoft.com/office/drawing/2014/main" val="10018"/>
                  </a:ext>
                </a:extLst>
              </a:tr>
              <a:tr h="33211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err="1"/>
                        <a:t>Jehoiachin</a:t>
                      </a:r>
                      <a:endParaRPr lang="en-US" sz="1300" dirty="0"/>
                    </a:p>
                  </a:txBody>
                  <a:tcPr/>
                </a:tc>
                <a:tc>
                  <a:txBody>
                    <a:bodyPr/>
                    <a:lstStyle/>
                    <a:p>
                      <a:r>
                        <a:rPr lang="en-US" sz="1300" dirty="0"/>
                        <a:t>598</a:t>
                      </a:r>
                      <a:r>
                        <a:rPr lang="en-US" sz="1300" baseline="0" dirty="0"/>
                        <a:t> BC</a:t>
                      </a:r>
                      <a:endParaRPr lang="en-US" sz="1300" dirty="0"/>
                    </a:p>
                  </a:txBody>
                  <a:tcPr/>
                </a:tc>
                <a:tc>
                  <a:txBody>
                    <a:bodyPr/>
                    <a:lstStyle/>
                    <a:p>
                      <a:r>
                        <a:rPr lang="en-US" sz="1300" dirty="0"/>
                        <a:t>3 mon</a:t>
                      </a:r>
                    </a:p>
                  </a:txBody>
                  <a:tcPr/>
                </a:tc>
                <a:tc>
                  <a:txBody>
                    <a:bodyPr/>
                    <a:lstStyle/>
                    <a:p>
                      <a:r>
                        <a:rPr lang="en-US" sz="1300" dirty="0"/>
                        <a:t>Jeremiah, Daniel</a:t>
                      </a:r>
                    </a:p>
                  </a:txBody>
                  <a:tcPr/>
                </a:tc>
                <a:extLst>
                  <a:ext uri="{0D108BD9-81ED-4DB2-BD59-A6C34878D82A}">
                    <a16:rowId xmlns:a16="http://schemas.microsoft.com/office/drawing/2014/main" val="10019"/>
                  </a:ext>
                </a:extLst>
              </a:tr>
              <a:tr h="23125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a:t>Zedekiah</a:t>
                      </a:r>
                    </a:p>
                  </a:txBody>
                  <a:tcPr/>
                </a:tc>
                <a:tc>
                  <a:txBody>
                    <a:bodyPr/>
                    <a:lstStyle/>
                    <a:p>
                      <a:r>
                        <a:rPr lang="en-US" sz="1300" dirty="0"/>
                        <a:t>597-586 BC</a:t>
                      </a:r>
                    </a:p>
                  </a:txBody>
                  <a:tcPr/>
                </a:tc>
                <a:tc>
                  <a:txBody>
                    <a:bodyPr/>
                    <a:lstStyle/>
                    <a:p>
                      <a:r>
                        <a:rPr lang="en-US" sz="1300" dirty="0"/>
                        <a:t>11</a:t>
                      </a:r>
                    </a:p>
                  </a:txBody>
                  <a:tcPr/>
                </a:tc>
                <a:tc>
                  <a:txBody>
                    <a:bodyPr/>
                    <a:lstStyle/>
                    <a:p>
                      <a:r>
                        <a:rPr lang="en-US" sz="1300" dirty="0"/>
                        <a:t>Jeremiah, Ezekiel, Daniel</a:t>
                      </a:r>
                    </a:p>
                  </a:txBody>
                  <a:tcPr/>
                </a:tc>
                <a:extLst>
                  <a:ext uri="{0D108BD9-81ED-4DB2-BD59-A6C34878D82A}">
                    <a16:rowId xmlns:a16="http://schemas.microsoft.com/office/drawing/2014/main" val="10020"/>
                  </a:ext>
                </a:extLst>
              </a:tr>
            </a:tbl>
          </a:graphicData>
        </a:graphic>
      </p:graphicFrame>
      <p:sp>
        <p:nvSpPr>
          <p:cNvPr id="4" name="TextBox 3"/>
          <p:cNvSpPr txBox="1"/>
          <p:nvPr/>
        </p:nvSpPr>
        <p:spPr>
          <a:xfrm>
            <a:off x="6095999" y="-53013"/>
            <a:ext cx="6083929" cy="369332"/>
          </a:xfrm>
          <a:prstGeom prst="rect">
            <a:avLst/>
          </a:prstGeom>
          <a:noFill/>
        </p:spPr>
        <p:txBody>
          <a:bodyPr wrap="square" rtlCol="0">
            <a:spAutoFit/>
          </a:bodyPr>
          <a:lstStyle/>
          <a:p>
            <a:pPr algn="ctr"/>
            <a:r>
              <a:rPr lang="en-US" dirty="0"/>
              <a:t>Israel—931 BC to 722 BC</a:t>
            </a:r>
          </a:p>
        </p:txBody>
      </p:sp>
      <p:sp>
        <p:nvSpPr>
          <p:cNvPr id="5" name="TextBox 4"/>
          <p:cNvSpPr txBox="1"/>
          <p:nvPr/>
        </p:nvSpPr>
        <p:spPr>
          <a:xfrm>
            <a:off x="37313" y="-53013"/>
            <a:ext cx="6083929" cy="369332"/>
          </a:xfrm>
          <a:prstGeom prst="rect">
            <a:avLst/>
          </a:prstGeom>
          <a:noFill/>
        </p:spPr>
        <p:txBody>
          <a:bodyPr wrap="square" rtlCol="0">
            <a:spAutoFit/>
          </a:bodyPr>
          <a:lstStyle/>
          <a:p>
            <a:pPr algn="ctr"/>
            <a:r>
              <a:rPr lang="en-US" dirty="0"/>
              <a:t>Judah—931 BC to 586 BC</a:t>
            </a:r>
          </a:p>
        </p:txBody>
      </p:sp>
      <p:sp>
        <p:nvSpPr>
          <p:cNvPr id="6" name="Rectangle 5"/>
          <p:cNvSpPr/>
          <p:nvPr/>
        </p:nvSpPr>
        <p:spPr>
          <a:xfrm>
            <a:off x="0" y="6491150"/>
            <a:ext cx="3329758" cy="246221"/>
          </a:xfrm>
          <a:prstGeom prst="rect">
            <a:avLst/>
          </a:prstGeom>
        </p:spPr>
        <p:txBody>
          <a:bodyPr wrap="none">
            <a:spAutoFit/>
          </a:bodyPr>
          <a:lstStyle/>
          <a:p>
            <a:r>
              <a:rPr lang="en-US" sz="1000" dirty="0"/>
              <a:t>http://gen2revarg.com/gentorevkingsandprophets.html</a:t>
            </a:r>
          </a:p>
        </p:txBody>
      </p:sp>
      <p:sp>
        <p:nvSpPr>
          <p:cNvPr id="7" name="Rectangle 6"/>
          <p:cNvSpPr/>
          <p:nvPr/>
        </p:nvSpPr>
        <p:spPr>
          <a:xfrm>
            <a:off x="3676806" y="6491150"/>
            <a:ext cx="1728358" cy="246221"/>
          </a:xfrm>
          <a:prstGeom prst="rect">
            <a:avLst/>
          </a:prstGeom>
        </p:spPr>
        <p:txBody>
          <a:bodyPr wrap="none">
            <a:spAutoFit/>
          </a:bodyPr>
          <a:lstStyle/>
          <a:p>
            <a:r>
              <a:rPr lang="en-US" sz="1000" dirty="0">
                <a:solidFill>
                  <a:srgbClr val="FF0000"/>
                </a:solidFill>
              </a:rPr>
              <a:t>Red indicates Righteous Kings</a:t>
            </a:r>
          </a:p>
        </p:txBody>
      </p:sp>
      <p:sp>
        <p:nvSpPr>
          <p:cNvPr id="3" name="TextBox 2"/>
          <p:cNvSpPr txBox="1"/>
          <p:nvPr/>
        </p:nvSpPr>
        <p:spPr>
          <a:xfrm>
            <a:off x="5314384" y="36784"/>
            <a:ext cx="1837854" cy="276999"/>
          </a:xfrm>
          <a:prstGeom prst="rect">
            <a:avLst/>
          </a:prstGeom>
          <a:noFill/>
        </p:spPr>
        <p:txBody>
          <a:bodyPr wrap="square" rtlCol="0">
            <a:spAutoFit/>
          </a:bodyPr>
          <a:lstStyle/>
          <a:p>
            <a:r>
              <a:rPr lang="en-US" sz="1200" dirty="0"/>
              <a:t>Approximate dates</a:t>
            </a:r>
          </a:p>
        </p:txBody>
      </p:sp>
      <p:sp>
        <p:nvSpPr>
          <p:cNvPr id="8" name="Rectangle 7"/>
          <p:cNvSpPr/>
          <p:nvPr/>
        </p:nvSpPr>
        <p:spPr>
          <a:xfrm>
            <a:off x="180659" y="6705500"/>
            <a:ext cx="2350323" cy="246221"/>
          </a:xfrm>
          <a:prstGeom prst="rect">
            <a:avLst/>
          </a:prstGeom>
        </p:spPr>
        <p:txBody>
          <a:bodyPr wrap="none">
            <a:spAutoFit/>
          </a:bodyPr>
          <a:lstStyle/>
          <a:p>
            <a:r>
              <a:rPr lang="en-US" sz="1000" dirty="0"/>
              <a:t>Mark Barry—the kings of Judah and Israel</a:t>
            </a:r>
          </a:p>
        </p:txBody>
      </p:sp>
    </p:spTree>
    <p:extLst>
      <p:ext uri="{BB962C8B-B14F-4D97-AF65-F5344CB8AC3E}">
        <p14:creationId xmlns:p14="http://schemas.microsoft.com/office/powerpoint/2010/main" val="249893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48610732"/>
              </p:ext>
            </p:extLst>
          </p:nvPr>
        </p:nvGraphicFramePr>
        <p:xfrm>
          <a:off x="1023042" y="199177"/>
          <a:ext cx="10248524" cy="2509621"/>
        </p:xfrm>
        <a:graphic>
          <a:graphicData uri="http://schemas.openxmlformats.org/drawingml/2006/table">
            <a:tbl>
              <a:tblPr firstRow="1" bandRow="1">
                <a:tableStyleId>{5940675A-B579-460E-94D1-54222C63F5DA}</a:tableStyleId>
              </a:tblPr>
              <a:tblGrid>
                <a:gridCol w="2562131">
                  <a:extLst>
                    <a:ext uri="{9D8B030D-6E8A-4147-A177-3AD203B41FA5}">
                      <a16:colId xmlns:a16="http://schemas.microsoft.com/office/drawing/2014/main" val="20000"/>
                    </a:ext>
                  </a:extLst>
                </a:gridCol>
                <a:gridCol w="2562131">
                  <a:extLst>
                    <a:ext uri="{9D8B030D-6E8A-4147-A177-3AD203B41FA5}">
                      <a16:colId xmlns:a16="http://schemas.microsoft.com/office/drawing/2014/main" val="20001"/>
                    </a:ext>
                  </a:extLst>
                </a:gridCol>
                <a:gridCol w="2562131">
                  <a:extLst>
                    <a:ext uri="{9D8B030D-6E8A-4147-A177-3AD203B41FA5}">
                      <a16:colId xmlns:a16="http://schemas.microsoft.com/office/drawing/2014/main" val="20002"/>
                    </a:ext>
                  </a:extLst>
                </a:gridCol>
                <a:gridCol w="2562131">
                  <a:extLst>
                    <a:ext uri="{9D8B030D-6E8A-4147-A177-3AD203B41FA5}">
                      <a16:colId xmlns:a16="http://schemas.microsoft.com/office/drawing/2014/main" val="20003"/>
                    </a:ext>
                  </a:extLst>
                </a:gridCol>
              </a:tblGrid>
              <a:tr h="386181">
                <a:tc>
                  <a:txBody>
                    <a:bodyPr/>
                    <a:lstStyle/>
                    <a:p>
                      <a:r>
                        <a:rPr lang="en-US" dirty="0"/>
                        <a:t>Assyrian</a:t>
                      </a:r>
                      <a:r>
                        <a:rPr lang="en-US" baseline="0" dirty="0"/>
                        <a:t> Kings</a:t>
                      </a:r>
                      <a:endParaRPr lang="en-US" dirty="0"/>
                    </a:p>
                  </a:txBody>
                  <a:tcPr/>
                </a:tc>
                <a:tc>
                  <a:txBody>
                    <a:bodyPr/>
                    <a:lstStyle/>
                    <a:p>
                      <a:r>
                        <a:rPr lang="en-US" dirty="0"/>
                        <a:t>Time period</a:t>
                      </a:r>
                    </a:p>
                  </a:txBody>
                  <a:tcPr/>
                </a:tc>
                <a:tc>
                  <a:txBody>
                    <a:bodyPr/>
                    <a:lstStyle/>
                    <a:p>
                      <a:r>
                        <a:rPr lang="en-US" dirty="0"/>
                        <a:t>Kings of Israel</a:t>
                      </a:r>
                    </a:p>
                  </a:txBody>
                  <a:tcPr/>
                </a:tc>
                <a:tc>
                  <a:txBody>
                    <a:bodyPr/>
                    <a:lstStyle/>
                    <a:p>
                      <a:r>
                        <a:rPr lang="en-US" dirty="0"/>
                        <a:t>Kings of Judah</a:t>
                      </a:r>
                    </a:p>
                  </a:txBody>
                  <a:tcPr/>
                </a:tc>
                <a:extLst>
                  <a:ext uri="{0D108BD9-81ED-4DB2-BD59-A6C34878D82A}">
                    <a16:rowId xmlns:a16="http://schemas.microsoft.com/office/drawing/2014/main" val="10000"/>
                  </a:ext>
                </a:extLst>
              </a:tr>
              <a:tr h="370840">
                <a:tc>
                  <a:txBody>
                    <a:bodyPr/>
                    <a:lstStyle/>
                    <a:p>
                      <a:r>
                        <a:rPr lang="en-US" dirty="0" err="1"/>
                        <a:t>Tiglath-Pileser</a:t>
                      </a:r>
                      <a:r>
                        <a:rPr lang="en-US" dirty="0"/>
                        <a:t> 111</a:t>
                      </a:r>
                    </a:p>
                  </a:txBody>
                  <a:tcPr/>
                </a:tc>
                <a:tc>
                  <a:txBody>
                    <a:bodyPr/>
                    <a:lstStyle/>
                    <a:p>
                      <a:r>
                        <a:rPr lang="en-US" dirty="0"/>
                        <a:t>745-727 BC</a:t>
                      </a:r>
                    </a:p>
                  </a:txBody>
                  <a:tcPr/>
                </a:tc>
                <a:tc>
                  <a:txBody>
                    <a:bodyPr/>
                    <a:lstStyle/>
                    <a:p>
                      <a:r>
                        <a:rPr lang="en-US" dirty="0" err="1"/>
                        <a:t>Menahem</a:t>
                      </a:r>
                      <a:r>
                        <a:rPr lang="en-US" dirty="0"/>
                        <a:t>, </a:t>
                      </a:r>
                      <a:r>
                        <a:rPr lang="en-US" dirty="0" err="1"/>
                        <a:t>Pekahiah</a:t>
                      </a:r>
                      <a:r>
                        <a:rPr lang="en-US" dirty="0"/>
                        <a:t>, </a:t>
                      </a:r>
                      <a:r>
                        <a:rPr lang="en-US" dirty="0" err="1"/>
                        <a:t>Pekah</a:t>
                      </a:r>
                      <a:r>
                        <a:rPr lang="en-US" dirty="0"/>
                        <a:t>, Hosea</a:t>
                      </a:r>
                    </a:p>
                  </a:txBody>
                  <a:tcPr/>
                </a:tc>
                <a:tc>
                  <a:txBody>
                    <a:bodyPr/>
                    <a:lstStyle/>
                    <a:p>
                      <a:r>
                        <a:rPr lang="en-US" dirty="0" err="1"/>
                        <a:t>Azariah</a:t>
                      </a:r>
                      <a:r>
                        <a:rPr lang="en-US" dirty="0"/>
                        <a:t>, </a:t>
                      </a:r>
                      <a:r>
                        <a:rPr lang="en-US" dirty="0" err="1"/>
                        <a:t>Jotham</a:t>
                      </a:r>
                      <a:r>
                        <a:rPr lang="en-US" dirty="0"/>
                        <a:t>, Ahaz </a:t>
                      </a:r>
                    </a:p>
                  </a:txBody>
                  <a:tcPr/>
                </a:tc>
                <a:extLst>
                  <a:ext uri="{0D108BD9-81ED-4DB2-BD59-A6C34878D82A}">
                    <a16:rowId xmlns:a16="http://schemas.microsoft.com/office/drawing/2014/main" val="10001"/>
                  </a:ext>
                </a:extLst>
              </a:tr>
              <a:tr h="370840">
                <a:tc>
                  <a:txBody>
                    <a:bodyPr/>
                    <a:lstStyle/>
                    <a:p>
                      <a:r>
                        <a:rPr lang="en-US" dirty="0" err="1"/>
                        <a:t>Shalmanesaer</a:t>
                      </a:r>
                      <a:r>
                        <a:rPr lang="en-US" dirty="0"/>
                        <a:t> V</a:t>
                      </a:r>
                    </a:p>
                  </a:txBody>
                  <a:tcPr/>
                </a:tc>
                <a:tc>
                  <a:txBody>
                    <a:bodyPr/>
                    <a:lstStyle/>
                    <a:p>
                      <a:r>
                        <a:rPr lang="en-US" dirty="0"/>
                        <a:t>727-722 BC</a:t>
                      </a:r>
                    </a:p>
                  </a:txBody>
                  <a:tcPr/>
                </a:tc>
                <a:tc>
                  <a:txBody>
                    <a:bodyPr/>
                    <a:lstStyle/>
                    <a:p>
                      <a:r>
                        <a:rPr lang="en-US" dirty="0"/>
                        <a:t>Hosea</a:t>
                      </a:r>
                    </a:p>
                  </a:txBody>
                  <a:tcPr/>
                </a:tc>
                <a:tc>
                  <a:txBody>
                    <a:bodyPr/>
                    <a:lstStyle/>
                    <a:p>
                      <a:r>
                        <a:rPr lang="en-US" dirty="0"/>
                        <a:t>Hezekiah</a:t>
                      </a:r>
                    </a:p>
                  </a:txBody>
                  <a:tcPr/>
                </a:tc>
                <a:extLst>
                  <a:ext uri="{0D108BD9-81ED-4DB2-BD59-A6C34878D82A}">
                    <a16:rowId xmlns:a16="http://schemas.microsoft.com/office/drawing/2014/main" val="10002"/>
                  </a:ext>
                </a:extLst>
              </a:tr>
              <a:tr h="370840">
                <a:tc>
                  <a:txBody>
                    <a:bodyPr/>
                    <a:lstStyle/>
                    <a:p>
                      <a:r>
                        <a:rPr lang="en-US" dirty="0"/>
                        <a:t>Sargon II</a:t>
                      </a:r>
                    </a:p>
                  </a:txBody>
                  <a:tcPr/>
                </a:tc>
                <a:tc>
                  <a:txBody>
                    <a:bodyPr/>
                    <a:lstStyle/>
                    <a:p>
                      <a:r>
                        <a:rPr lang="en-US" dirty="0"/>
                        <a:t>722-705 BC</a:t>
                      </a:r>
                    </a:p>
                  </a:txBody>
                  <a:tcPr/>
                </a:tc>
                <a:tc>
                  <a:txBody>
                    <a:bodyPr/>
                    <a:lstStyle/>
                    <a:p>
                      <a:r>
                        <a:rPr lang="en-US" dirty="0"/>
                        <a:t>Taken</a:t>
                      </a:r>
                      <a:r>
                        <a:rPr lang="en-US" baseline="0" dirty="0"/>
                        <a:t> into captivity</a:t>
                      </a:r>
                      <a:endParaRPr lang="en-US" dirty="0"/>
                    </a:p>
                  </a:txBody>
                  <a:tcPr/>
                </a:tc>
                <a:tc>
                  <a:txBody>
                    <a:bodyPr/>
                    <a:lstStyle/>
                    <a:p>
                      <a:r>
                        <a:rPr lang="en-US" dirty="0"/>
                        <a:t>Hezekiah</a:t>
                      </a:r>
                    </a:p>
                  </a:txBody>
                  <a:tcPr/>
                </a:tc>
                <a:extLst>
                  <a:ext uri="{0D108BD9-81ED-4DB2-BD59-A6C34878D82A}">
                    <a16:rowId xmlns:a16="http://schemas.microsoft.com/office/drawing/2014/main" val="10003"/>
                  </a:ext>
                </a:extLst>
              </a:tr>
              <a:tr h="370840">
                <a:tc>
                  <a:txBody>
                    <a:bodyPr/>
                    <a:lstStyle/>
                    <a:p>
                      <a:r>
                        <a:rPr lang="en-US" dirty="0"/>
                        <a:t>Sennacherib</a:t>
                      </a:r>
                    </a:p>
                  </a:txBody>
                  <a:tcPr/>
                </a:tc>
                <a:tc>
                  <a:txBody>
                    <a:bodyPr/>
                    <a:lstStyle/>
                    <a:p>
                      <a:r>
                        <a:rPr lang="en-US" dirty="0"/>
                        <a:t>705-681 BC</a:t>
                      </a:r>
                    </a:p>
                  </a:txBody>
                  <a:tcPr/>
                </a:tc>
                <a:tc>
                  <a:txBody>
                    <a:bodyPr/>
                    <a:lstStyle/>
                    <a:p>
                      <a:endParaRPr lang="en-US" dirty="0"/>
                    </a:p>
                  </a:txBody>
                  <a:tcPr/>
                </a:tc>
                <a:tc>
                  <a:txBody>
                    <a:bodyPr/>
                    <a:lstStyle/>
                    <a:p>
                      <a:r>
                        <a:rPr lang="en-US" dirty="0"/>
                        <a:t>Hezekiah</a:t>
                      </a:r>
                    </a:p>
                  </a:txBody>
                  <a:tcPr/>
                </a:tc>
                <a:extLst>
                  <a:ext uri="{0D108BD9-81ED-4DB2-BD59-A6C34878D82A}">
                    <a16:rowId xmlns:a16="http://schemas.microsoft.com/office/drawing/2014/main" val="10004"/>
                  </a:ext>
                </a:extLst>
              </a:tr>
              <a:tr h="370840">
                <a:tc>
                  <a:txBody>
                    <a:bodyPr/>
                    <a:lstStyle/>
                    <a:p>
                      <a:r>
                        <a:rPr lang="en-US" dirty="0"/>
                        <a:t>Esarhaddon</a:t>
                      </a:r>
                    </a:p>
                  </a:txBody>
                  <a:tcPr/>
                </a:tc>
                <a:tc>
                  <a:txBody>
                    <a:bodyPr/>
                    <a:lstStyle/>
                    <a:p>
                      <a:r>
                        <a:rPr lang="en-US" dirty="0"/>
                        <a:t>681-669 BC</a:t>
                      </a:r>
                    </a:p>
                  </a:txBody>
                  <a:tcPr/>
                </a:tc>
                <a:tc>
                  <a:txBody>
                    <a:bodyPr/>
                    <a:lstStyle/>
                    <a:p>
                      <a:endParaRPr lang="en-US" dirty="0"/>
                    </a:p>
                  </a:txBody>
                  <a:tcPr/>
                </a:tc>
                <a:tc>
                  <a:txBody>
                    <a:bodyPr/>
                    <a:lstStyle/>
                    <a:p>
                      <a:r>
                        <a:rPr lang="en-US" dirty="0"/>
                        <a:t>Hezekiah,</a:t>
                      </a:r>
                      <a:r>
                        <a:rPr lang="en-US" baseline="0" dirty="0"/>
                        <a:t> </a:t>
                      </a:r>
                      <a:r>
                        <a:rPr lang="en-US" baseline="0" dirty="0" err="1"/>
                        <a:t>Manassah</a:t>
                      </a:r>
                      <a:endParaRPr lang="en-US" dirty="0"/>
                    </a:p>
                  </a:txBody>
                  <a:tcPr/>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52275201"/>
              </p:ext>
            </p:extLst>
          </p:nvPr>
        </p:nvGraphicFramePr>
        <p:xfrm>
          <a:off x="860079" y="2843532"/>
          <a:ext cx="4731944" cy="3869613"/>
        </p:xfrm>
        <a:graphic>
          <a:graphicData uri="http://schemas.openxmlformats.org/drawingml/2006/table">
            <a:tbl>
              <a:tblPr>
                <a:tableStyleId>{5940675A-B579-460E-94D1-54222C63F5DA}</a:tableStyleId>
              </a:tblPr>
              <a:tblGrid>
                <a:gridCol w="2365972">
                  <a:extLst>
                    <a:ext uri="{9D8B030D-6E8A-4147-A177-3AD203B41FA5}">
                      <a16:colId xmlns:a16="http://schemas.microsoft.com/office/drawing/2014/main" val="20000"/>
                    </a:ext>
                  </a:extLst>
                </a:gridCol>
                <a:gridCol w="2365972">
                  <a:extLst>
                    <a:ext uri="{9D8B030D-6E8A-4147-A177-3AD203B41FA5}">
                      <a16:colId xmlns:a16="http://schemas.microsoft.com/office/drawing/2014/main" val="20001"/>
                    </a:ext>
                  </a:extLst>
                </a:gridCol>
              </a:tblGrid>
              <a:tr h="215715">
                <a:tc>
                  <a:txBody>
                    <a:bodyPr/>
                    <a:lstStyle/>
                    <a:p>
                      <a:pPr fontAlgn="base"/>
                      <a:r>
                        <a:rPr lang="en-US" sz="1200" dirty="0" err="1">
                          <a:effectLst/>
                        </a:rPr>
                        <a:t>Rehoboam</a:t>
                      </a:r>
                      <a:r>
                        <a:rPr lang="en-US" sz="1200" dirty="0">
                          <a:effectLst/>
                        </a:rPr>
                        <a:t> (Judah)</a:t>
                      </a:r>
                    </a:p>
                  </a:txBody>
                  <a:tcPr marL="32184" marR="32184" marT="32184" marB="32184" anchor="ctr"/>
                </a:tc>
                <a:tc>
                  <a:txBody>
                    <a:bodyPr/>
                    <a:lstStyle/>
                    <a:p>
                      <a:pPr fontAlgn="base"/>
                      <a:r>
                        <a:rPr lang="en-US" sz="1200">
                          <a:effectLst/>
                        </a:rPr>
                        <a:t>Forsook the law of the Lord</a:t>
                      </a:r>
                    </a:p>
                  </a:txBody>
                  <a:tcPr marL="32184" marR="32184" marT="32184" marB="32184" anchor="ctr"/>
                </a:tc>
                <a:extLst>
                  <a:ext uri="{0D108BD9-81ED-4DB2-BD59-A6C34878D82A}">
                    <a16:rowId xmlns:a16="http://schemas.microsoft.com/office/drawing/2014/main" val="10000"/>
                  </a:ext>
                </a:extLst>
              </a:tr>
              <a:tr h="357493">
                <a:tc>
                  <a:txBody>
                    <a:bodyPr/>
                    <a:lstStyle/>
                    <a:p>
                      <a:pPr fontAlgn="base"/>
                      <a:r>
                        <a:rPr lang="en-US" sz="1200">
                          <a:effectLst/>
                        </a:rPr>
                        <a:t>Jeroboam (Israel)</a:t>
                      </a:r>
                    </a:p>
                  </a:txBody>
                  <a:tcPr marL="32184" marR="32184" marT="32184" marB="32184" anchor="ctr"/>
                </a:tc>
                <a:tc>
                  <a:txBody>
                    <a:bodyPr/>
                    <a:lstStyle/>
                    <a:p>
                      <a:pPr fontAlgn="base"/>
                      <a:r>
                        <a:rPr lang="en-US" sz="1200">
                          <a:effectLst/>
                        </a:rPr>
                        <a:t>Set up idols and false priesthood</a:t>
                      </a:r>
                    </a:p>
                  </a:txBody>
                  <a:tcPr marL="32184" marR="32184" marT="32184" marB="32184" anchor="ctr"/>
                </a:tc>
                <a:extLst>
                  <a:ext uri="{0D108BD9-81ED-4DB2-BD59-A6C34878D82A}">
                    <a16:rowId xmlns:a16="http://schemas.microsoft.com/office/drawing/2014/main" val="10001"/>
                  </a:ext>
                </a:extLst>
              </a:tr>
              <a:tr h="215715">
                <a:tc>
                  <a:txBody>
                    <a:bodyPr/>
                    <a:lstStyle/>
                    <a:p>
                      <a:pPr fontAlgn="base"/>
                      <a:r>
                        <a:rPr lang="en-US" sz="1200">
                          <a:effectLst/>
                        </a:rPr>
                        <a:t>Nadab (Israel)</a:t>
                      </a:r>
                    </a:p>
                  </a:txBody>
                  <a:tcPr marL="32184" marR="32184" marT="32184" marB="32184" anchor="ctr"/>
                </a:tc>
                <a:tc>
                  <a:txBody>
                    <a:bodyPr/>
                    <a:lstStyle/>
                    <a:p>
                      <a:pPr fontAlgn="base"/>
                      <a:r>
                        <a:rPr lang="en-US" sz="1200" dirty="0">
                          <a:effectLst/>
                        </a:rPr>
                        <a:t>Followed Jeroboam’s pattern</a:t>
                      </a:r>
                    </a:p>
                  </a:txBody>
                  <a:tcPr marL="32184" marR="32184" marT="32184" marB="32184" anchor="ctr"/>
                </a:tc>
                <a:extLst>
                  <a:ext uri="{0D108BD9-81ED-4DB2-BD59-A6C34878D82A}">
                    <a16:rowId xmlns:a16="http://schemas.microsoft.com/office/drawing/2014/main" val="10002"/>
                  </a:ext>
                </a:extLst>
              </a:tr>
              <a:tr h="357493">
                <a:tc>
                  <a:txBody>
                    <a:bodyPr/>
                    <a:lstStyle/>
                    <a:p>
                      <a:pPr fontAlgn="base"/>
                      <a:r>
                        <a:rPr lang="en-US" sz="1200">
                          <a:effectLst/>
                        </a:rPr>
                        <a:t>Abijam (Judah)</a:t>
                      </a:r>
                    </a:p>
                  </a:txBody>
                  <a:tcPr marL="32184" marR="32184" marT="32184" marB="32184" anchor="ctr"/>
                </a:tc>
                <a:tc>
                  <a:txBody>
                    <a:bodyPr/>
                    <a:lstStyle/>
                    <a:p>
                      <a:pPr fontAlgn="base"/>
                      <a:r>
                        <a:rPr lang="en-US" sz="1200">
                          <a:effectLst/>
                        </a:rPr>
                        <a:t>“Walked in all the sins of his father”</a:t>
                      </a:r>
                    </a:p>
                  </a:txBody>
                  <a:tcPr marL="32184" marR="32184" marT="32184" marB="32184" anchor="ctr"/>
                </a:tc>
                <a:extLst>
                  <a:ext uri="{0D108BD9-81ED-4DB2-BD59-A6C34878D82A}">
                    <a16:rowId xmlns:a16="http://schemas.microsoft.com/office/drawing/2014/main" val="10003"/>
                  </a:ext>
                </a:extLst>
              </a:tr>
              <a:tr h="357493">
                <a:tc>
                  <a:txBody>
                    <a:bodyPr/>
                    <a:lstStyle/>
                    <a:p>
                      <a:pPr fontAlgn="base"/>
                      <a:r>
                        <a:rPr lang="en-US" sz="1200">
                          <a:effectLst/>
                        </a:rPr>
                        <a:t>Baasha (Israel)</a:t>
                      </a:r>
                    </a:p>
                  </a:txBody>
                  <a:tcPr marL="32184" marR="32184" marT="32184" marB="32184" anchor="ctr"/>
                </a:tc>
                <a:tc>
                  <a:txBody>
                    <a:bodyPr/>
                    <a:lstStyle/>
                    <a:p>
                      <a:pPr fontAlgn="base"/>
                      <a:r>
                        <a:rPr lang="en-US" sz="1200">
                          <a:effectLst/>
                        </a:rPr>
                        <a:t>Followed the pattern of Jeroboam</a:t>
                      </a:r>
                    </a:p>
                  </a:txBody>
                  <a:tcPr marL="32184" marR="32184" marT="32184" marB="32184" anchor="ctr"/>
                </a:tc>
                <a:extLst>
                  <a:ext uri="{0D108BD9-81ED-4DB2-BD59-A6C34878D82A}">
                    <a16:rowId xmlns:a16="http://schemas.microsoft.com/office/drawing/2014/main" val="10004"/>
                  </a:ext>
                </a:extLst>
              </a:tr>
              <a:tr h="509491">
                <a:tc>
                  <a:txBody>
                    <a:bodyPr/>
                    <a:lstStyle/>
                    <a:p>
                      <a:pPr fontAlgn="base"/>
                      <a:r>
                        <a:rPr lang="en-US" sz="1200">
                          <a:effectLst/>
                        </a:rPr>
                        <a:t>Jehoshaphat (Judah)</a:t>
                      </a:r>
                    </a:p>
                  </a:txBody>
                  <a:tcPr marL="32184" marR="32184" marT="32184" marB="32184" anchor="ctr"/>
                </a:tc>
                <a:tc>
                  <a:txBody>
                    <a:bodyPr/>
                    <a:lstStyle/>
                    <a:p>
                      <a:pPr fontAlgn="base"/>
                      <a:r>
                        <a:rPr lang="en-US" sz="1200">
                          <a:effectLst/>
                        </a:rPr>
                        <a:t>Did not take down high places, but was otherwise right</a:t>
                      </a:r>
                    </a:p>
                  </a:txBody>
                  <a:tcPr marL="32184" marR="32184" marT="32184" marB="32184" anchor="ctr"/>
                </a:tc>
                <a:extLst>
                  <a:ext uri="{0D108BD9-81ED-4DB2-BD59-A6C34878D82A}">
                    <a16:rowId xmlns:a16="http://schemas.microsoft.com/office/drawing/2014/main" val="10005"/>
                  </a:ext>
                </a:extLst>
              </a:tr>
              <a:tr h="357493">
                <a:tc>
                  <a:txBody>
                    <a:bodyPr/>
                    <a:lstStyle/>
                    <a:p>
                      <a:pPr fontAlgn="base"/>
                      <a:r>
                        <a:rPr lang="en-US" sz="1200">
                          <a:effectLst/>
                        </a:rPr>
                        <a:t>Elah (Israel)</a:t>
                      </a:r>
                    </a:p>
                  </a:txBody>
                  <a:tcPr marL="32184" marR="32184" marT="32184" marB="32184" anchor="ctr"/>
                </a:tc>
                <a:tc>
                  <a:txBody>
                    <a:bodyPr/>
                    <a:lstStyle/>
                    <a:p>
                      <a:pPr fontAlgn="base"/>
                      <a:r>
                        <a:rPr lang="en-US" sz="1200">
                          <a:effectLst/>
                        </a:rPr>
                        <a:t>Was a drunkard—”made Israel to sin”</a:t>
                      </a:r>
                    </a:p>
                  </a:txBody>
                  <a:tcPr marL="32184" marR="32184" marT="32184" marB="32184" anchor="ctr"/>
                </a:tc>
                <a:extLst>
                  <a:ext uri="{0D108BD9-81ED-4DB2-BD59-A6C34878D82A}">
                    <a16:rowId xmlns:a16="http://schemas.microsoft.com/office/drawing/2014/main" val="10006"/>
                  </a:ext>
                </a:extLst>
              </a:tr>
              <a:tr h="357493">
                <a:tc>
                  <a:txBody>
                    <a:bodyPr/>
                    <a:lstStyle/>
                    <a:p>
                      <a:pPr fontAlgn="base"/>
                      <a:r>
                        <a:rPr lang="en-US" sz="1200">
                          <a:effectLst/>
                        </a:rPr>
                        <a:t>Zimri (Israel)</a:t>
                      </a:r>
                    </a:p>
                  </a:txBody>
                  <a:tcPr marL="32184" marR="32184" marT="32184" marB="32184" anchor="ctr"/>
                </a:tc>
                <a:tc>
                  <a:txBody>
                    <a:bodyPr/>
                    <a:lstStyle/>
                    <a:p>
                      <a:pPr fontAlgn="base"/>
                      <a:r>
                        <a:rPr lang="en-US" sz="1200">
                          <a:effectLst/>
                        </a:rPr>
                        <a:t>Was a murderer, idolater (reigned seven days)</a:t>
                      </a:r>
                    </a:p>
                  </a:txBody>
                  <a:tcPr marL="32184" marR="32184" marT="32184" marB="32184" anchor="ctr"/>
                </a:tc>
                <a:extLst>
                  <a:ext uri="{0D108BD9-81ED-4DB2-BD59-A6C34878D82A}">
                    <a16:rowId xmlns:a16="http://schemas.microsoft.com/office/drawing/2014/main" val="10007"/>
                  </a:ext>
                </a:extLst>
              </a:tr>
              <a:tr h="357493">
                <a:tc>
                  <a:txBody>
                    <a:bodyPr/>
                    <a:lstStyle/>
                    <a:p>
                      <a:pPr fontAlgn="base"/>
                      <a:r>
                        <a:rPr lang="en-US" sz="1200">
                          <a:effectLst/>
                        </a:rPr>
                        <a:t>Omri (Israel)</a:t>
                      </a:r>
                    </a:p>
                  </a:txBody>
                  <a:tcPr marL="32184" marR="32184" marT="32184" marB="32184" anchor="ctr"/>
                </a:tc>
                <a:tc>
                  <a:txBody>
                    <a:bodyPr/>
                    <a:lstStyle/>
                    <a:p>
                      <a:pPr fontAlgn="base"/>
                      <a:r>
                        <a:rPr lang="en-US" sz="1200">
                          <a:effectLst/>
                        </a:rPr>
                        <a:t>Was a worse idolater than all before him</a:t>
                      </a:r>
                    </a:p>
                  </a:txBody>
                  <a:tcPr marL="32184" marR="32184" marT="32184" marB="32184" anchor="ctr"/>
                </a:tc>
                <a:extLst>
                  <a:ext uri="{0D108BD9-81ED-4DB2-BD59-A6C34878D82A}">
                    <a16:rowId xmlns:a16="http://schemas.microsoft.com/office/drawing/2014/main" val="10008"/>
                  </a:ext>
                </a:extLst>
              </a:tr>
              <a:tr h="357493">
                <a:tc>
                  <a:txBody>
                    <a:bodyPr/>
                    <a:lstStyle/>
                    <a:p>
                      <a:pPr fontAlgn="base"/>
                      <a:r>
                        <a:rPr lang="en-US" sz="1200">
                          <a:effectLst/>
                        </a:rPr>
                        <a:t>Ahab (Israel)</a:t>
                      </a:r>
                    </a:p>
                  </a:txBody>
                  <a:tcPr marL="32184" marR="32184" marT="32184" marB="32184" anchor="ctr"/>
                </a:tc>
                <a:tc>
                  <a:txBody>
                    <a:bodyPr/>
                    <a:lstStyle/>
                    <a:p>
                      <a:pPr fontAlgn="base"/>
                      <a:r>
                        <a:rPr lang="en-US" sz="1200" dirty="0">
                          <a:effectLst/>
                        </a:rPr>
                        <a:t>Was even worse than </a:t>
                      </a:r>
                      <a:r>
                        <a:rPr lang="en-US" sz="1200" dirty="0" err="1">
                          <a:effectLst/>
                        </a:rPr>
                        <a:t>Omri</a:t>
                      </a:r>
                      <a:r>
                        <a:rPr lang="en-US" sz="1200" dirty="0">
                          <a:effectLst/>
                        </a:rPr>
                        <a:t>; married Jezebel</a:t>
                      </a:r>
                    </a:p>
                  </a:txBody>
                  <a:tcPr marL="32184" marR="32184" marT="32184" marB="32184" anchor="ctr"/>
                </a:tc>
                <a:extLst>
                  <a:ext uri="{0D108BD9-81ED-4DB2-BD59-A6C34878D82A}">
                    <a16:rowId xmlns:a16="http://schemas.microsoft.com/office/drawing/2014/main" val="10009"/>
                  </a:ext>
                </a:extLst>
              </a:tr>
            </a:tbl>
          </a:graphicData>
        </a:graphic>
      </p:graphicFrame>
      <p:sp>
        <p:nvSpPr>
          <p:cNvPr id="5" name="Rectangle 4"/>
          <p:cNvSpPr/>
          <p:nvPr/>
        </p:nvSpPr>
        <p:spPr>
          <a:xfrm>
            <a:off x="5736880" y="3513426"/>
            <a:ext cx="6096000" cy="1692771"/>
          </a:xfrm>
          <a:prstGeom prst="rect">
            <a:avLst/>
          </a:prstGeom>
        </p:spPr>
        <p:txBody>
          <a:bodyPr>
            <a:spAutoFit/>
          </a:bodyPr>
          <a:lstStyle/>
          <a:p>
            <a:r>
              <a:rPr lang="en-US" sz="2000" b="1" dirty="0">
                <a:solidFill>
                  <a:srgbClr val="333333"/>
                </a:solidFill>
                <a:latin typeface="Calibri" panose="020F0502020204030204" pitchFamily="34" charset="0"/>
              </a:rPr>
              <a:t>Israel’s Kings:</a:t>
            </a:r>
          </a:p>
          <a:p>
            <a:r>
              <a:rPr lang="en-US" sz="1200" dirty="0">
                <a:solidFill>
                  <a:srgbClr val="333333"/>
                </a:solidFill>
                <a:latin typeface="Calibri" panose="020F0502020204030204" pitchFamily="34" charset="0"/>
              </a:rPr>
              <a:t>What made the case of these kings even worse was that accepting the throne of either Israel or Judah meant accepting a position of agency or trust. The earthly king should always have been the embodiment of the Heavenly King, the only true king in Israel. The earthly king should have accepted the responsibility of leading the people to obey the Heavenly King and of punishing all who disobeyed Him. But apostasy set in; kings were no longer chosen by revelation and anointed by prophets. Therefore, it is not surprising that the rulers of both kingdoms so often led their people in a way directly opposed to the ways of God.</a:t>
            </a:r>
            <a:endParaRPr lang="en-US" sz="1200" dirty="0"/>
          </a:p>
        </p:txBody>
      </p:sp>
      <p:sp>
        <p:nvSpPr>
          <p:cNvPr id="6" name="TextBox 5"/>
          <p:cNvSpPr txBox="1"/>
          <p:nvPr/>
        </p:nvSpPr>
        <p:spPr>
          <a:xfrm>
            <a:off x="5803272" y="6436146"/>
            <a:ext cx="5758004" cy="276999"/>
          </a:xfrm>
          <a:prstGeom prst="rect">
            <a:avLst/>
          </a:prstGeom>
          <a:noFill/>
        </p:spPr>
        <p:txBody>
          <a:bodyPr wrap="square" rtlCol="0">
            <a:spAutoFit/>
          </a:bodyPr>
          <a:lstStyle/>
          <a:p>
            <a:r>
              <a:rPr lang="en-US" sz="1200" dirty="0"/>
              <a:t>Old Testament Institute Manual </a:t>
            </a:r>
            <a:r>
              <a:rPr lang="en-US" sz="1200" i="1" dirty="0"/>
              <a:t>The Kingdom Divided Against Itself</a:t>
            </a:r>
          </a:p>
        </p:txBody>
      </p:sp>
      <p:sp>
        <p:nvSpPr>
          <p:cNvPr id="7" name="TextBox 6"/>
          <p:cNvSpPr txBox="1"/>
          <p:nvPr/>
        </p:nvSpPr>
        <p:spPr>
          <a:xfrm>
            <a:off x="6433996" y="2713785"/>
            <a:ext cx="5758004" cy="276999"/>
          </a:xfrm>
          <a:prstGeom prst="rect">
            <a:avLst/>
          </a:prstGeom>
          <a:noFill/>
        </p:spPr>
        <p:txBody>
          <a:bodyPr wrap="square" rtlCol="0">
            <a:spAutoFit/>
          </a:bodyPr>
          <a:lstStyle/>
          <a:p>
            <a:r>
              <a:rPr lang="en-US" sz="1200" dirty="0"/>
              <a:t>Wikipedia and Mark Barry’s </a:t>
            </a:r>
            <a:r>
              <a:rPr lang="en-US" sz="1200" i="1" dirty="0"/>
              <a:t>The Kings of Judah and Israel Chart</a:t>
            </a:r>
          </a:p>
        </p:txBody>
      </p:sp>
    </p:spTree>
    <p:extLst>
      <p:ext uri="{BB962C8B-B14F-4D97-AF65-F5344CB8AC3E}">
        <p14:creationId xmlns:p14="http://schemas.microsoft.com/office/powerpoint/2010/main" val="388505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432" y="1028815"/>
            <a:ext cx="9265153" cy="4770537"/>
          </a:xfrm>
          <a:prstGeom prst="rect">
            <a:avLst/>
          </a:prstGeom>
          <a:noFill/>
        </p:spPr>
        <p:txBody>
          <a:bodyPr wrap="square" rtlCol="0">
            <a:spAutoFit/>
          </a:bodyPr>
          <a:lstStyle/>
          <a:p>
            <a:r>
              <a:rPr lang="en-US" sz="1600" dirty="0">
                <a:solidFill>
                  <a:schemeClr val="bg1"/>
                </a:solidFill>
              </a:rPr>
              <a:t>He was the son of </a:t>
            </a:r>
            <a:r>
              <a:rPr lang="en-US" sz="1600" dirty="0" err="1">
                <a:solidFill>
                  <a:schemeClr val="bg1"/>
                </a:solidFill>
              </a:rPr>
              <a:t>Amoz</a:t>
            </a:r>
            <a:r>
              <a:rPr lang="en-US" sz="1600" dirty="0">
                <a:solidFill>
                  <a:schemeClr val="bg1"/>
                </a:solidFill>
              </a:rPr>
              <a:t>, and one of the greatest prophets in any dispensation and his name means Lord of Salvation</a:t>
            </a:r>
          </a:p>
          <a:p>
            <a:endParaRPr lang="en-US" sz="1600" dirty="0">
              <a:solidFill>
                <a:schemeClr val="bg1"/>
              </a:solidFill>
            </a:endParaRPr>
          </a:p>
          <a:p>
            <a:r>
              <a:rPr lang="en-US" sz="1600" dirty="0">
                <a:solidFill>
                  <a:schemeClr val="bg1"/>
                </a:solidFill>
              </a:rPr>
              <a:t>He is the most quoted of all the prophets in holy writ</a:t>
            </a:r>
          </a:p>
          <a:p>
            <a:endParaRPr lang="en-US" sz="1600" dirty="0">
              <a:solidFill>
                <a:schemeClr val="bg1"/>
              </a:solidFill>
            </a:endParaRPr>
          </a:p>
          <a:p>
            <a:r>
              <a:rPr lang="en-US" sz="1600" dirty="0">
                <a:solidFill>
                  <a:schemeClr val="bg1"/>
                </a:solidFill>
              </a:rPr>
              <a:t>Jesus said of him, “Great are the words of Isaiah” (3 Nephi 23:1)</a:t>
            </a:r>
          </a:p>
          <a:p>
            <a:endParaRPr lang="en-US" sz="1600" dirty="0">
              <a:solidFill>
                <a:schemeClr val="bg1"/>
              </a:solidFill>
            </a:endParaRPr>
          </a:p>
          <a:p>
            <a:r>
              <a:rPr lang="en-US" sz="1600" dirty="0">
                <a:solidFill>
                  <a:schemeClr val="bg1"/>
                </a:solidFill>
              </a:rPr>
              <a:t>His ministry in Jerusalem was in the time frame 740-701 BC</a:t>
            </a:r>
          </a:p>
          <a:p>
            <a:endParaRPr lang="en-US" sz="1600" dirty="0">
              <a:solidFill>
                <a:schemeClr val="bg1"/>
              </a:solidFill>
            </a:endParaRPr>
          </a:p>
          <a:p>
            <a:r>
              <a:rPr lang="en-US" sz="1600" dirty="0">
                <a:solidFill>
                  <a:schemeClr val="bg1"/>
                </a:solidFill>
              </a:rPr>
              <a:t>He was chief advisor to Hezekiah, king of Judah</a:t>
            </a:r>
          </a:p>
          <a:p>
            <a:endParaRPr lang="en-US" sz="1600" dirty="0">
              <a:solidFill>
                <a:schemeClr val="bg1"/>
              </a:solidFill>
            </a:endParaRPr>
          </a:p>
          <a:p>
            <a:r>
              <a:rPr lang="en-US" sz="1600" dirty="0">
                <a:solidFill>
                  <a:schemeClr val="bg1"/>
                </a:solidFill>
              </a:rPr>
              <a:t>Tradition states that he was “sawn asunder” during the reign of Manasseh; for that reason he is often represented in art holding a saw.</a:t>
            </a:r>
          </a:p>
          <a:p>
            <a:endParaRPr lang="en-US" sz="1600" dirty="0">
              <a:solidFill>
                <a:schemeClr val="bg1"/>
              </a:solidFill>
            </a:endParaRPr>
          </a:p>
          <a:p>
            <a:r>
              <a:rPr lang="en-US" sz="1600" dirty="0">
                <a:solidFill>
                  <a:schemeClr val="bg1"/>
                </a:solidFill>
              </a:rPr>
              <a:t>The writings of Isaiah deal with events of his day as well as events beyond his time, some of which have already come to pass and others are yet to be. The bulk of Isaiah’s prophecies deal with the coming of the Redeemer, both in His first appearance “For unto us a child is born”</a:t>
            </a:r>
          </a:p>
          <a:p>
            <a:endParaRPr lang="en-US" sz="1600" dirty="0">
              <a:solidFill>
                <a:schemeClr val="bg1"/>
              </a:solidFill>
            </a:endParaRPr>
          </a:p>
          <a:p>
            <a:r>
              <a:rPr lang="en-US" sz="1600" dirty="0">
                <a:solidFill>
                  <a:schemeClr val="bg1"/>
                </a:solidFill>
              </a:rPr>
              <a:t>He was the prophet for 40 years in Jerusalem</a:t>
            </a:r>
          </a:p>
        </p:txBody>
      </p:sp>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Isaiah</a:t>
            </a:r>
          </a:p>
        </p:txBody>
      </p:sp>
      <p:sp>
        <p:nvSpPr>
          <p:cNvPr id="52" name="TextBox 51"/>
          <p:cNvSpPr txBox="1"/>
          <p:nvPr/>
        </p:nvSpPr>
        <p:spPr>
          <a:xfrm>
            <a:off x="10438401" y="6372501"/>
            <a:ext cx="1752600" cy="369332"/>
          </a:xfrm>
          <a:prstGeom prst="rect">
            <a:avLst/>
          </a:prstGeom>
          <a:noFill/>
        </p:spPr>
        <p:txBody>
          <a:bodyPr wrap="square" rtlCol="0">
            <a:spAutoFit/>
          </a:bodyPr>
          <a:lstStyle/>
          <a:p>
            <a:pPr algn="r"/>
            <a:r>
              <a:rPr lang="en-US" dirty="0">
                <a:solidFill>
                  <a:schemeClr val="bg1"/>
                </a:solidFill>
              </a:rPr>
              <a:t>(1, 3)</a:t>
            </a:r>
          </a:p>
        </p:txBody>
      </p:sp>
      <p:grpSp>
        <p:nvGrpSpPr>
          <p:cNvPr id="53" name="Group 52"/>
          <p:cNvGrpSpPr/>
          <p:nvPr/>
        </p:nvGrpSpPr>
        <p:grpSpPr>
          <a:xfrm>
            <a:off x="9352036" y="1572934"/>
            <a:ext cx="2411020" cy="4226418"/>
            <a:chOff x="1593589" y="398948"/>
            <a:chExt cx="2902209" cy="5087452"/>
          </a:xfrm>
        </p:grpSpPr>
        <p:grpSp>
          <p:nvGrpSpPr>
            <p:cNvPr id="54" name="Group 33"/>
            <p:cNvGrpSpPr/>
            <p:nvPr/>
          </p:nvGrpSpPr>
          <p:grpSpPr>
            <a:xfrm>
              <a:off x="1593589" y="398948"/>
              <a:ext cx="2902209" cy="5087452"/>
              <a:chOff x="1593589" y="398948"/>
              <a:chExt cx="1375870" cy="4260181"/>
            </a:xfrm>
          </p:grpSpPr>
          <p:sp>
            <p:nvSpPr>
              <p:cNvPr id="72"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23"/>
              <p:cNvGrpSpPr/>
              <p:nvPr/>
            </p:nvGrpSpPr>
            <p:grpSpPr>
              <a:xfrm>
                <a:off x="2383609" y="1732280"/>
                <a:ext cx="585850" cy="1566411"/>
                <a:chOff x="4699336" y="2759583"/>
                <a:chExt cx="1168064" cy="2193417"/>
              </a:xfrm>
            </p:grpSpPr>
            <p:sp>
              <p:nvSpPr>
                <p:cNvPr id="88"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43"/>
              <p:cNvSpPr/>
              <p:nvPr/>
            </p:nvSpPr>
            <p:spPr>
              <a:xfrm rot="5225831">
                <a:off x="2194404" y="1517225"/>
                <a:ext cx="178716" cy="22895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3"/>
            <p:cNvGrpSpPr/>
            <p:nvPr/>
          </p:nvGrpSpPr>
          <p:grpSpPr>
            <a:xfrm rot="5003920">
              <a:off x="2288001" y="3506278"/>
              <a:ext cx="2489460" cy="381000"/>
              <a:chOff x="1600200" y="6781800"/>
              <a:chExt cx="2754086" cy="1143000"/>
            </a:xfrm>
          </p:grpSpPr>
          <p:sp>
            <p:nvSpPr>
              <p:cNvPr id="65" name="Chevron 64"/>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65"/>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68"/>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69"/>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70"/>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44"/>
            <p:cNvGrpSpPr/>
            <p:nvPr/>
          </p:nvGrpSpPr>
          <p:grpSpPr>
            <a:xfrm rot="16596080" flipH="1">
              <a:off x="1145001" y="3506278"/>
              <a:ext cx="2489460" cy="381000"/>
              <a:chOff x="1600200" y="6781800"/>
              <a:chExt cx="2754086" cy="1143000"/>
            </a:xfrm>
          </p:grpSpPr>
          <p:sp>
            <p:nvSpPr>
              <p:cNvPr id="58" name="Chevron 5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5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6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6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6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hevron 6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7" name="Rectangle 56"/>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48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animEffect transition="in" filter="wipe(down)">
                                      <p:cBhvr>
                                        <p:cTn id="9" dur="580">
                                          <p:stCondLst>
                                            <p:cond delay="0"/>
                                          </p:stCondLst>
                                        </p:cTn>
                                        <p:tgtEl>
                                          <p:spTgt spid="53"/>
                                        </p:tgtEl>
                                      </p:cBhvr>
                                    </p:animEffect>
                                    <p:anim calcmode="lin" valueType="num">
                                      <p:cBhvr>
                                        <p:cTn id="10"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5" dur="26">
                                          <p:stCondLst>
                                            <p:cond delay="650"/>
                                          </p:stCondLst>
                                        </p:cTn>
                                        <p:tgtEl>
                                          <p:spTgt spid="53"/>
                                        </p:tgtEl>
                                      </p:cBhvr>
                                      <p:to x="100000" y="60000"/>
                                    </p:animScale>
                                    <p:animScale>
                                      <p:cBhvr>
                                        <p:cTn id="16" dur="166" decel="50000">
                                          <p:stCondLst>
                                            <p:cond delay="676"/>
                                          </p:stCondLst>
                                        </p:cTn>
                                        <p:tgtEl>
                                          <p:spTgt spid="53"/>
                                        </p:tgtEl>
                                      </p:cBhvr>
                                      <p:to x="100000" y="100000"/>
                                    </p:animScale>
                                    <p:animScale>
                                      <p:cBhvr>
                                        <p:cTn id="17" dur="26">
                                          <p:stCondLst>
                                            <p:cond delay="1312"/>
                                          </p:stCondLst>
                                        </p:cTn>
                                        <p:tgtEl>
                                          <p:spTgt spid="53"/>
                                        </p:tgtEl>
                                      </p:cBhvr>
                                      <p:to x="100000" y="80000"/>
                                    </p:animScale>
                                    <p:animScale>
                                      <p:cBhvr>
                                        <p:cTn id="18" dur="166" decel="50000">
                                          <p:stCondLst>
                                            <p:cond delay="1338"/>
                                          </p:stCondLst>
                                        </p:cTn>
                                        <p:tgtEl>
                                          <p:spTgt spid="53"/>
                                        </p:tgtEl>
                                      </p:cBhvr>
                                      <p:to x="100000" y="100000"/>
                                    </p:animScale>
                                    <p:animScale>
                                      <p:cBhvr>
                                        <p:cTn id="19" dur="26">
                                          <p:stCondLst>
                                            <p:cond delay="1642"/>
                                          </p:stCondLst>
                                        </p:cTn>
                                        <p:tgtEl>
                                          <p:spTgt spid="53"/>
                                        </p:tgtEl>
                                      </p:cBhvr>
                                      <p:to x="100000" y="90000"/>
                                    </p:animScale>
                                    <p:animScale>
                                      <p:cBhvr>
                                        <p:cTn id="20" dur="166" decel="50000">
                                          <p:stCondLst>
                                            <p:cond delay="1668"/>
                                          </p:stCondLst>
                                        </p:cTn>
                                        <p:tgtEl>
                                          <p:spTgt spid="53"/>
                                        </p:tgtEl>
                                      </p:cBhvr>
                                      <p:to x="100000" y="100000"/>
                                    </p:animScale>
                                    <p:animScale>
                                      <p:cBhvr>
                                        <p:cTn id="21" dur="26">
                                          <p:stCondLst>
                                            <p:cond delay="1808"/>
                                          </p:stCondLst>
                                        </p:cTn>
                                        <p:tgtEl>
                                          <p:spTgt spid="53"/>
                                        </p:tgtEl>
                                      </p:cBhvr>
                                      <p:to x="100000" y="95000"/>
                                    </p:animScale>
                                    <p:animScale>
                                      <p:cBhvr>
                                        <p:cTn id="22" dur="166" decel="50000">
                                          <p:stCondLst>
                                            <p:cond delay="1834"/>
                                          </p:stCondLst>
                                        </p:cTn>
                                        <p:tgtEl>
                                          <p:spTgt spid="5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He Did What Was Right</a:t>
            </a:r>
          </a:p>
        </p:txBody>
      </p:sp>
      <p:sp>
        <p:nvSpPr>
          <p:cNvPr id="2" name="Rectangle 1"/>
          <p:cNvSpPr/>
          <p:nvPr/>
        </p:nvSpPr>
        <p:spPr>
          <a:xfrm>
            <a:off x="252599" y="1107996"/>
            <a:ext cx="5843401" cy="1477328"/>
          </a:xfrm>
          <a:prstGeom prst="rect">
            <a:avLst/>
          </a:prstGeom>
        </p:spPr>
        <p:txBody>
          <a:bodyPr wrap="square">
            <a:spAutoFit/>
          </a:bodyPr>
          <a:lstStyle/>
          <a:p>
            <a:r>
              <a:rPr lang="en-US" b="1" i="1" dirty="0">
                <a:solidFill>
                  <a:srgbClr val="FFFF00"/>
                </a:solidFill>
                <a:effectLst/>
              </a:rPr>
              <a:t>He removed the high places, and brake the images, and cut down the groves, and brake in pieces the brazen serpent that Moses had made: for unto those days the children of Israel did burn incense to it: and he called it </a:t>
            </a:r>
            <a:r>
              <a:rPr lang="en-US" b="1" i="1" dirty="0" err="1">
                <a:solidFill>
                  <a:srgbClr val="FFFF00"/>
                </a:solidFill>
                <a:effectLst/>
              </a:rPr>
              <a:t>Nehushtan</a:t>
            </a:r>
            <a:r>
              <a:rPr lang="en-US" b="1" i="1" dirty="0">
                <a:solidFill>
                  <a:srgbClr val="FFFF00"/>
                </a:solidFill>
                <a:effectLst/>
              </a:rPr>
              <a:t>.</a:t>
            </a:r>
            <a:endParaRPr lang="en-US" b="1" i="1" dirty="0">
              <a:solidFill>
                <a:srgbClr val="FFFF00"/>
              </a:solidFill>
            </a:endParaRPr>
          </a:p>
        </p:txBody>
      </p:sp>
      <p:pic>
        <p:nvPicPr>
          <p:cNvPr id="3074" name="Picture 2" descr="https://dgw7l17furt3h.cloudfront.net/uploads/header_pictures/474/picture/59c0ada3689893ee79c123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865" y="2853213"/>
            <a:ext cx="6096000" cy="316230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rPr>
              <a:t>2 Kings 18:4</a:t>
            </a:r>
          </a:p>
        </p:txBody>
      </p:sp>
      <p:sp>
        <p:nvSpPr>
          <p:cNvPr id="53" name="Rectangle 52"/>
          <p:cNvSpPr/>
          <p:nvPr/>
        </p:nvSpPr>
        <p:spPr>
          <a:xfrm>
            <a:off x="952500" y="3003202"/>
            <a:ext cx="3668486" cy="2585323"/>
          </a:xfrm>
          <a:prstGeom prst="rect">
            <a:avLst/>
          </a:prstGeom>
        </p:spPr>
        <p:txBody>
          <a:bodyPr wrap="square">
            <a:spAutoFit/>
          </a:bodyPr>
          <a:lstStyle/>
          <a:p>
            <a:pPr fontAlgn="base"/>
            <a:r>
              <a:rPr lang="en-US" b="0" i="0" dirty="0">
                <a:solidFill>
                  <a:schemeClr val="bg1"/>
                </a:solidFill>
                <a:effectLst/>
                <a:latin typeface="Calibri" panose="020F0502020204030204" pitchFamily="34" charset="0"/>
              </a:rPr>
              <a:t>The word </a:t>
            </a:r>
            <a:r>
              <a:rPr lang="en-US" b="0" i="1" dirty="0" err="1">
                <a:solidFill>
                  <a:schemeClr val="bg1"/>
                </a:solidFill>
                <a:effectLst/>
                <a:latin typeface="Calibri" panose="020F0502020204030204" pitchFamily="34" charset="0"/>
              </a:rPr>
              <a:t>nehushtan</a:t>
            </a:r>
            <a:r>
              <a:rPr lang="en-US" b="0" i="0" dirty="0">
                <a:solidFill>
                  <a:schemeClr val="bg1"/>
                </a:solidFill>
                <a:effectLst/>
                <a:latin typeface="Calibri" panose="020F0502020204030204" pitchFamily="34" charset="0"/>
              </a:rPr>
              <a:t> comes from the Hebrew and means an object made of brass. </a:t>
            </a:r>
          </a:p>
          <a:p>
            <a:pPr fontAlgn="base"/>
            <a:endParaRPr lang="en-US" dirty="0">
              <a:solidFill>
                <a:schemeClr val="bg1"/>
              </a:solidFill>
              <a:latin typeface="Calibri" panose="020F0502020204030204" pitchFamily="34" charset="0"/>
            </a:endParaRPr>
          </a:p>
          <a:p>
            <a:pPr fontAlgn="base"/>
            <a:r>
              <a:rPr lang="en-US" b="0" i="0" dirty="0">
                <a:solidFill>
                  <a:schemeClr val="bg1"/>
                </a:solidFill>
                <a:effectLst/>
                <a:latin typeface="Calibri" panose="020F0502020204030204" pitchFamily="34" charset="0"/>
              </a:rPr>
              <a:t>The implication may be that Hezekiah was speaking contemptuously of the object being worshiped, saying it was merely a “thing of brass” and nothing more.</a:t>
            </a:r>
          </a:p>
        </p:txBody>
      </p:sp>
      <p:sp>
        <p:nvSpPr>
          <p:cNvPr id="57" name="TextBox 56"/>
          <p:cNvSpPr txBox="1"/>
          <p:nvPr/>
        </p:nvSpPr>
        <p:spPr>
          <a:xfrm>
            <a:off x="10265228" y="6460753"/>
            <a:ext cx="1752600" cy="369332"/>
          </a:xfrm>
          <a:prstGeom prst="rect">
            <a:avLst/>
          </a:prstGeom>
          <a:noFill/>
        </p:spPr>
        <p:txBody>
          <a:bodyPr wrap="square" rtlCol="0">
            <a:spAutoFit/>
          </a:bodyPr>
          <a:lstStyle/>
          <a:p>
            <a:pPr algn="r"/>
            <a:r>
              <a:rPr lang="en-US" dirty="0">
                <a:solidFill>
                  <a:schemeClr val="bg1"/>
                </a:solidFill>
              </a:rPr>
              <a:t>(2)</a:t>
            </a:r>
          </a:p>
        </p:txBody>
      </p:sp>
    </p:spTree>
    <p:extLst>
      <p:ext uri="{BB962C8B-B14F-4D97-AF65-F5344CB8AC3E}">
        <p14:creationId xmlns:p14="http://schemas.microsoft.com/office/powerpoint/2010/main" val="25367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The Lord Was With Him</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rPr>
              <a:t>2 Kings 18:4-5</a:t>
            </a:r>
          </a:p>
        </p:txBody>
      </p:sp>
      <p:grpSp>
        <p:nvGrpSpPr>
          <p:cNvPr id="8" name="Group 7"/>
          <p:cNvGrpSpPr/>
          <p:nvPr/>
        </p:nvGrpSpPr>
        <p:grpSpPr>
          <a:xfrm>
            <a:off x="7040619" y="3429000"/>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843492" y="1132441"/>
              <a:ext cx="2293346" cy="1077218"/>
            </a:xfrm>
            <a:prstGeom prst="rect">
              <a:avLst/>
            </a:prstGeom>
          </p:spPr>
          <p:txBody>
            <a:bodyPr wrap="square">
              <a:spAutoFit/>
            </a:bodyPr>
            <a:lstStyle/>
            <a:p>
              <a:pPr algn="ctr"/>
              <a:r>
                <a:rPr lang="en-US" sz="1600" b="1" dirty="0"/>
                <a:t>If we trust in the Lord and keep His commandments, then He will be with us</a:t>
              </a:r>
              <a:endParaRPr lang="en-US" sz="1600" i="1" dirty="0"/>
            </a:p>
          </p:txBody>
        </p:sp>
      </p:grpSp>
      <p:sp>
        <p:nvSpPr>
          <p:cNvPr id="22" name="Rectangle 21"/>
          <p:cNvSpPr/>
          <p:nvPr/>
        </p:nvSpPr>
        <p:spPr>
          <a:xfrm>
            <a:off x="650641" y="1142004"/>
            <a:ext cx="4071256" cy="1200329"/>
          </a:xfrm>
          <a:prstGeom prst="rect">
            <a:avLst/>
          </a:prstGeom>
        </p:spPr>
        <p:txBody>
          <a:bodyPr wrap="square">
            <a:spAutoFit/>
          </a:bodyPr>
          <a:lstStyle/>
          <a:p>
            <a:r>
              <a:rPr lang="en-US" b="1" i="1" dirty="0">
                <a:solidFill>
                  <a:srgbClr val="FFFF00"/>
                </a:solidFill>
                <a:effectLst/>
              </a:rPr>
              <a:t>He trusted in the </a:t>
            </a:r>
            <a:r>
              <a:rPr lang="en-US" b="1" i="1" cap="small" dirty="0">
                <a:solidFill>
                  <a:srgbClr val="FFFF00"/>
                </a:solidFill>
                <a:effectLst/>
              </a:rPr>
              <a:t>Lord</a:t>
            </a:r>
            <a:r>
              <a:rPr lang="en-US" b="1" i="1" dirty="0">
                <a:solidFill>
                  <a:srgbClr val="FFFF00"/>
                </a:solidFill>
                <a:effectLst/>
              </a:rPr>
              <a:t> God of Israel; so that after him was none like him among all the kings of Judah, nor any that were before him.</a:t>
            </a:r>
            <a:endParaRPr lang="en-US" b="1" i="1" dirty="0">
              <a:solidFill>
                <a:srgbClr val="FFFF00"/>
              </a:solidFill>
            </a:endParaRPr>
          </a:p>
        </p:txBody>
      </p:sp>
      <p:pic>
        <p:nvPicPr>
          <p:cNvPr id="7170" name="Picture 2" descr="http://whatshotn.files.wordpress.com/2013/07/the-prayer-of-hezeki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147" y="2209347"/>
            <a:ext cx="2857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Meanwhile in Israel</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rPr>
              <a:t>2 Kings 18:9-12</a:t>
            </a:r>
          </a:p>
        </p:txBody>
      </p:sp>
      <p:sp>
        <p:nvSpPr>
          <p:cNvPr id="22" name="Rectangle 21"/>
          <p:cNvSpPr/>
          <p:nvPr/>
        </p:nvSpPr>
        <p:spPr>
          <a:xfrm>
            <a:off x="541999" y="1127240"/>
            <a:ext cx="4071256" cy="1754326"/>
          </a:xfrm>
          <a:prstGeom prst="rect">
            <a:avLst/>
          </a:prstGeom>
        </p:spPr>
        <p:txBody>
          <a:bodyPr wrap="square">
            <a:spAutoFit/>
          </a:bodyPr>
          <a:lstStyle/>
          <a:p>
            <a:r>
              <a:rPr lang="en-US" dirty="0">
                <a:solidFill>
                  <a:schemeClr val="bg1"/>
                </a:solidFill>
              </a:rPr>
              <a:t>Assyria conquered the Northern Kingdom of Israel—the 10 tribes who mostly lived in the regions of Samaria and Galilee</a:t>
            </a:r>
            <a:r>
              <a:rPr lang="en-US" i="1" dirty="0">
                <a:solidFill>
                  <a:schemeClr val="bg1"/>
                </a:solidFill>
              </a:rPr>
              <a:t>—“because they obeyed not the voice of the Lord their God, but transgressed his covenant.”</a:t>
            </a:r>
            <a:endParaRPr lang="en-US" b="1" i="1" dirty="0">
              <a:solidFill>
                <a:schemeClr val="bg1"/>
              </a:solidFill>
            </a:endParaRPr>
          </a:p>
        </p:txBody>
      </p:sp>
      <p:sp>
        <p:nvSpPr>
          <p:cNvPr id="2" name="Rectangle 1"/>
          <p:cNvSpPr/>
          <p:nvPr/>
        </p:nvSpPr>
        <p:spPr>
          <a:xfrm>
            <a:off x="614284" y="3198167"/>
            <a:ext cx="6096000" cy="1200329"/>
          </a:xfrm>
          <a:prstGeom prst="rect">
            <a:avLst/>
          </a:prstGeom>
        </p:spPr>
        <p:txBody>
          <a:bodyPr>
            <a:spAutoFit/>
          </a:bodyPr>
          <a:lstStyle/>
          <a:p>
            <a:r>
              <a:rPr lang="en-US" dirty="0">
                <a:solidFill>
                  <a:schemeClr val="bg1"/>
                </a:solidFill>
              </a:rPr>
              <a:t>About seven years after the Assyrian king Sargon (who succeeded </a:t>
            </a:r>
            <a:r>
              <a:rPr lang="en-US" dirty="0" err="1">
                <a:solidFill>
                  <a:schemeClr val="bg1"/>
                </a:solidFill>
              </a:rPr>
              <a:t>Shalmaneser</a:t>
            </a:r>
            <a:r>
              <a:rPr lang="en-US" dirty="0">
                <a:solidFill>
                  <a:schemeClr val="bg1"/>
                </a:solidFill>
              </a:rPr>
              <a:t> conquered the Northern Kingdom of Israel and carried the people away into captivity, Sennacherib succeeded him as the king, (722 BC)</a:t>
            </a:r>
          </a:p>
        </p:txBody>
      </p:sp>
      <p:sp>
        <p:nvSpPr>
          <p:cNvPr id="3" name="Rectangle 2"/>
          <p:cNvSpPr/>
          <p:nvPr/>
        </p:nvSpPr>
        <p:spPr>
          <a:xfrm>
            <a:off x="2995015" y="5288338"/>
            <a:ext cx="7954570" cy="1200329"/>
          </a:xfrm>
          <a:prstGeom prst="rect">
            <a:avLst/>
          </a:prstGeom>
        </p:spPr>
        <p:txBody>
          <a:bodyPr wrap="square">
            <a:spAutoFit/>
          </a:bodyPr>
          <a:lstStyle/>
          <a:p>
            <a:r>
              <a:rPr lang="en-US" dirty="0">
                <a:solidFill>
                  <a:schemeClr val="bg1"/>
                </a:solidFill>
              </a:rPr>
              <a:t>Sennacherib planned to conquer Jerusalem—the capital of the kingdom of Judah. The Assyrian army appeared to be unstoppable. They had a reputation of viciously desolating the lands and torturing the people they conquered, thus inspiring fear in those who opposed them.</a:t>
            </a:r>
          </a:p>
        </p:txBody>
      </p:sp>
      <p:pic>
        <p:nvPicPr>
          <p:cNvPr id="2052" name="Picture 4" descr="http://www.livius.org/a/1/mesopotamia/sennacherib_lo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432" y="4505293"/>
            <a:ext cx="1788379" cy="19921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a/a7/Deportation_of_Jews_by_Assyrians.svg/2000px-Deportation_of_Jews_by_Assyrian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284" y="1127240"/>
            <a:ext cx="5105398" cy="359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Isaiah’s Prophecy</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rPr>
              <a:t>Isaiah 10:28-32</a:t>
            </a:r>
          </a:p>
        </p:txBody>
      </p:sp>
      <p:sp>
        <p:nvSpPr>
          <p:cNvPr id="22" name="Rectangle 21"/>
          <p:cNvSpPr/>
          <p:nvPr/>
        </p:nvSpPr>
        <p:spPr>
          <a:xfrm>
            <a:off x="541999" y="1127240"/>
            <a:ext cx="4071256" cy="646331"/>
          </a:xfrm>
          <a:prstGeom prst="rect">
            <a:avLst/>
          </a:prstGeom>
        </p:spPr>
        <p:txBody>
          <a:bodyPr wrap="square">
            <a:spAutoFit/>
          </a:bodyPr>
          <a:lstStyle/>
          <a:p>
            <a:r>
              <a:rPr lang="en-US" dirty="0">
                <a:solidFill>
                  <a:schemeClr val="bg1"/>
                </a:solidFill>
              </a:rPr>
              <a:t>The prophet Isaiah prophesied of the Assyrian invasion</a:t>
            </a:r>
            <a:endParaRPr lang="en-US" b="1" i="1" dirty="0">
              <a:solidFill>
                <a:schemeClr val="bg1"/>
              </a:solidFill>
            </a:endParaRPr>
          </a:p>
        </p:txBody>
      </p:sp>
      <p:sp>
        <p:nvSpPr>
          <p:cNvPr id="4" name="Rectangle 3"/>
          <p:cNvSpPr/>
          <p:nvPr/>
        </p:nvSpPr>
        <p:spPr>
          <a:xfrm>
            <a:off x="879793" y="1995963"/>
            <a:ext cx="6096000" cy="4247317"/>
          </a:xfrm>
          <a:prstGeom prst="rect">
            <a:avLst/>
          </a:prstGeom>
        </p:spPr>
        <p:txBody>
          <a:bodyPr>
            <a:spAutoFit/>
          </a:bodyPr>
          <a:lstStyle/>
          <a:p>
            <a:pPr fontAlgn="base"/>
            <a:r>
              <a:rPr lang="en-US" dirty="0">
                <a:solidFill>
                  <a:srgbClr val="FFFF00"/>
                </a:solidFill>
                <a:latin typeface="Palatino"/>
              </a:rPr>
              <a:t>He is come to </a:t>
            </a:r>
            <a:r>
              <a:rPr lang="en-US" dirty="0" err="1">
                <a:solidFill>
                  <a:srgbClr val="FFFF00"/>
                </a:solidFill>
                <a:latin typeface="Palatino"/>
              </a:rPr>
              <a:t>Aiath</a:t>
            </a:r>
            <a:r>
              <a:rPr lang="en-US" dirty="0">
                <a:solidFill>
                  <a:srgbClr val="FFFF00"/>
                </a:solidFill>
                <a:latin typeface="Palatino"/>
              </a:rPr>
              <a:t>, he is passed to </a:t>
            </a:r>
            <a:r>
              <a:rPr lang="en-US" dirty="0" err="1">
                <a:solidFill>
                  <a:srgbClr val="FFFF00"/>
                </a:solidFill>
                <a:latin typeface="Palatino"/>
              </a:rPr>
              <a:t>Migron</a:t>
            </a:r>
            <a:r>
              <a:rPr lang="en-US" dirty="0">
                <a:solidFill>
                  <a:srgbClr val="FFFF00"/>
                </a:solidFill>
                <a:latin typeface="Palatino"/>
              </a:rPr>
              <a:t>; at </a:t>
            </a:r>
            <a:r>
              <a:rPr lang="en-US" dirty="0" err="1">
                <a:solidFill>
                  <a:srgbClr val="FFFF00"/>
                </a:solidFill>
                <a:latin typeface="Palatino"/>
              </a:rPr>
              <a:t>Michmash</a:t>
            </a:r>
            <a:r>
              <a:rPr lang="en-US" dirty="0">
                <a:solidFill>
                  <a:srgbClr val="FFFF00"/>
                </a:solidFill>
                <a:latin typeface="Palatino"/>
              </a:rPr>
              <a:t> he hath laid up his carriages:</a:t>
            </a:r>
          </a:p>
          <a:p>
            <a:pPr fontAlgn="base"/>
            <a:endParaRPr lang="en-US" dirty="0">
              <a:solidFill>
                <a:srgbClr val="FFFF00"/>
              </a:solidFill>
              <a:latin typeface="Palatino"/>
            </a:endParaRPr>
          </a:p>
          <a:p>
            <a:pPr fontAlgn="base"/>
            <a:r>
              <a:rPr lang="en-US" dirty="0">
                <a:solidFill>
                  <a:srgbClr val="FFFF00"/>
                </a:solidFill>
                <a:latin typeface="Palatino"/>
              </a:rPr>
              <a:t>They are gone over the passage: they have taken up their lodging at </a:t>
            </a:r>
            <a:r>
              <a:rPr lang="en-US" dirty="0" err="1">
                <a:solidFill>
                  <a:srgbClr val="FFFF00"/>
                </a:solidFill>
                <a:latin typeface="Palatino"/>
              </a:rPr>
              <a:t>Geba</a:t>
            </a:r>
            <a:r>
              <a:rPr lang="en-US" dirty="0">
                <a:solidFill>
                  <a:srgbClr val="FFFF00"/>
                </a:solidFill>
                <a:latin typeface="Palatino"/>
              </a:rPr>
              <a:t>; Ramah is afraid; </a:t>
            </a:r>
            <a:r>
              <a:rPr lang="en-US" dirty="0" err="1">
                <a:solidFill>
                  <a:srgbClr val="FFFF00"/>
                </a:solidFill>
                <a:latin typeface="Palatino"/>
              </a:rPr>
              <a:t>Gibeah</a:t>
            </a:r>
            <a:r>
              <a:rPr lang="en-US" dirty="0">
                <a:solidFill>
                  <a:srgbClr val="FFFF00"/>
                </a:solidFill>
                <a:latin typeface="Palatino"/>
              </a:rPr>
              <a:t> of Saul is fled.</a:t>
            </a:r>
          </a:p>
          <a:p>
            <a:pPr fontAlgn="base"/>
            <a:endParaRPr lang="en-US" dirty="0">
              <a:solidFill>
                <a:srgbClr val="FFFF00"/>
              </a:solidFill>
              <a:latin typeface="Palatino"/>
            </a:endParaRPr>
          </a:p>
          <a:p>
            <a:pPr fontAlgn="base"/>
            <a:r>
              <a:rPr lang="en-US" dirty="0">
                <a:solidFill>
                  <a:srgbClr val="FFFF00"/>
                </a:solidFill>
                <a:latin typeface="Palatino"/>
              </a:rPr>
              <a:t>Lift up thy voice, O daughter of </a:t>
            </a:r>
            <a:r>
              <a:rPr lang="en-US" dirty="0" err="1">
                <a:solidFill>
                  <a:srgbClr val="FFFF00"/>
                </a:solidFill>
                <a:latin typeface="Palatino"/>
              </a:rPr>
              <a:t>Gallim</a:t>
            </a:r>
            <a:r>
              <a:rPr lang="en-US" dirty="0">
                <a:solidFill>
                  <a:srgbClr val="FFFF00"/>
                </a:solidFill>
                <a:latin typeface="Palatino"/>
              </a:rPr>
              <a:t>: cause it to be heard unto </a:t>
            </a:r>
            <a:r>
              <a:rPr lang="en-US" dirty="0" err="1">
                <a:solidFill>
                  <a:srgbClr val="FFFF00"/>
                </a:solidFill>
                <a:latin typeface="Palatino"/>
              </a:rPr>
              <a:t>Laish</a:t>
            </a:r>
            <a:r>
              <a:rPr lang="en-US" dirty="0">
                <a:solidFill>
                  <a:srgbClr val="FFFF00"/>
                </a:solidFill>
                <a:latin typeface="Palatino"/>
              </a:rPr>
              <a:t>, O poor </a:t>
            </a:r>
            <a:r>
              <a:rPr lang="en-US" dirty="0" err="1">
                <a:solidFill>
                  <a:srgbClr val="FFFF00"/>
                </a:solidFill>
                <a:latin typeface="Palatino"/>
              </a:rPr>
              <a:t>Anathoth</a:t>
            </a:r>
            <a:r>
              <a:rPr lang="en-US" dirty="0">
                <a:solidFill>
                  <a:srgbClr val="FFFF00"/>
                </a:solidFill>
                <a:latin typeface="Palatino"/>
              </a:rPr>
              <a:t>.</a:t>
            </a:r>
          </a:p>
          <a:p>
            <a:pPr fontAlgn="base"/>
            <a:endParaRPr lang="en-US" dirty="0">
              <a:solidFill>
                <a:srgbClr val="FFFF00"/>
              </a:solidFill>
              <a:latin typeface="Palatino"/>
            </a:endParaRPr>
          </a:p>
          <a:p>
            <a:pPr fontAlgn="base"/>
            <a:r>
              <a:rPr lang="en-US" dirty="0" err="1">
                <a:solidFill>
                  <a:srgbClr val="FFFF00"/>
                </a:solidFill>
                <a:latin typeface="Palatino"/>
              </a:rPr>
              <a:t>Madmenah</a:t>
            </a:r>
            <a:r>
              <a:rPr lang="en-US" dirty="0">
                <a:solidFill>
                  <a:srgbClr val="FFFF00"/>
                </a:solidFill>
                <a:latin typeface="Palatino"/>
              </a:rPr>
              <a:t> is removed; the inhabitants of </a:t>
            </a:r>
            <a:r>
              <a:rPr lang="en-US" dirty="0" err="1">
                <a:solidFill>
                  <a:srgbClr val="FFFF00"/>
                </a:solidFill>
                <a:latin typeface="Palatino"/>
              </a:rPr>
              <a:t>Gebim</a:t>
            </a:r>
            <a:r>
              <a:rPr lang="en-US" dirty="0">
                <a:solidFill>
                  <a:srgbClr val="FFFF00"/>
                </a:solidFill>
                <a:latin typeface="Palatino"/>
              </a:rPr>
              <a:t> gather themselves to flee.</a:t>
            </a:r>
          </a:p>
          <a:p>
            <a:pPr fontAlgn="base"/>
            <a:endParaRPr lang="en-US" dirty="0">
              <a:solidFill>
                <a:srgbClr val="FFFF00"/>
              </a:solidFill>
              <a:latin typeface="Palatino"/>
            </a:endParaRPr>
          </a:p>
          <a:p>
            <a:pPr fontAlgn="base"/>
            <a:r>
              <a:rPr lang="en-US" dirty="0">
                <a:solidFill>
                  <a:srgbClr val="FFFF00"/>
                </a:solidFill>
                <a:latin typeface="Palatino"/>
              </a:rPr>
              <a:t>As yet shall he remain at Nob that day: he shall shake his hand </a:t>
            </a:r>
            <a:r>
              <a:rPr lang="en-US" i="1" dirty="0">
                <a:solidFill>
                  <a:srgbClr val="FFFF00"/>
                </a:solidFill>
                <a:latin typeface="Palatino"/>
              </a:rPr>
              <a:t>against</a:t>
            </a:r>
            <a:r>
              <a:rPr lang="en-US" dirty="0">
                <a:solidFill>
                  <a:srgbClr val="FFFF00"/>
                </a:solidFill>
                <a:latin typeface="Palatino"/>
              </a:rPr>
              <a:t> the mount of the daughter of Zion, the hill of Jerusalem.</a:t>
            </a:r>
            <a:endParaRPr lang="en-US" b="0" i="0" dirty="0">
              <a:solidFill>
                <a:srgbClr val="FFFF00"/>
              </a:solidFill>
              <a:effectLst/>
              <a:latin typeface="Palatino"/>
            </a:endParaRPr>
          </a:p>
        </p:txBody>
      </p:sp>
      <p:pic>
        <p:nvPicPr>
          <p:cNvPr id="11" name="Picture 2" descr="map, Dead Sea and region north of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964" y="2063366"/>
            <a:ext cx="3770036" cy="3770036"/>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Summing Junction 6"/>
          <p:cNvSpPr/>
          <p:nvPr/>
        </p:nvSpPr>
        <p:spPr>
          <a:xfrm>
            <a:off x="8392562" y="2381061"/>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p:cNvSpPr/>
          <p:nvPr/>
        </p:nvSpPr>
        <p:spPr>
          <a:xfrm>
            <a:off x="8028914" y="2669263"/>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8670429" y="275979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p:cNvSpPr/>
          <p:nvPr/>
        </p:nvSpPr>
        <p:spPr>
          <a:xfrm>
            <a:off x="8507466" y="3077492"/>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p:cNvSpPr/>
          <p:nvPr/>
        </p:nvSpPr>
        <p:spPr>
          <a:xfrm>
            <a:off x="8174211" y="299367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p:cNvSpPr/>
          <p:nvPr/>
        </p:nvSpPr>
        <p:spPr>
          <a:xfrm>
            <a:off x="8337174" y="3753963"/>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p:cNvSpPr/>
          <p:nvPr/>
        </p:nvSpPr>
        <p:spPr>
          <a:xfrm>
            <a:off x="8588947" y="3801928"/>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umming Junction 19"/>
          <p:cNvSpPr/>
          <p:nvPr/>
        </p:nvSpPr>
        <p:spPr>
          <a:xfrm>
            <a:off x="8370596" y="4211597"/>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p:nvPr/>
        </p:nvSpPr>
        <p:spPr>
          <a:xfrm>
            <a:off x="8128503" y="3538396"/>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umming Junction 22"/>
          <p:cNvSpPr/>
          <p:nvPr/>
        </p:nvSpPr>
        <p:spPr>
          <a:xfrm>
            <a:off x="8530767" y="4029088"/>
            <a:ext cx="162963" cy="181069"/>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31482" y="6112311"/>
            <a:ext cx="7394864" cy="646331"/>
          </a:xfrm>
          <a:prstGeom prst="rect">
            <a:avLst/>
          </a:prstGeom>
        </p:spPr>
        <p:txBody>
          <a:bodyPr wrap="square">
            <a:spAutoFit/>
          </a:bodyPr>
          <a:lstStyle/>
          <a:p>
            <a:r>
              <a:rPr lang="en-US" dirty="0">
                <a:solidFill>
                  <a:schemeClr val="bg1"/>
                </a:solidFill>
              </a:rPr>
              <a:t>The city of Nob was less than one mile (1.6 km) north of Jerusalem. This means that the Assyrian army came extremely close to Jerusalem.</a:t>
            </a:r>
          </a:p>
        </p:txBody>
      </p:sp>
    </p:spTree>
    <p:extLst>
      <p:ext uri="{BB962C8B-B14F-4D97-AF65-F5344CB8AC3E}">
        <p14:creationId xmlns:p14="http://schemas.microsoft.com/office/powerpoint/2010/main" val="167198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8" grpId="0" animBg="1"/>
      <p:bldP spid="19" grpId="0" animBg="1"/>
      <p:bldP spid="20" grpId="0" animBg="1"/>
      <p:bldP spid="21" grpId="0" animBg="1"/>
      <p:bldP spid="2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The Threat Against Judah</a:t>
            </a:r>
          </a:p>
        </p:txBody>
      </p:sp>
      <p:sp>
        <p:nvSpPr>
          <p:cNvPr id="54" name="TextBox 53"/>
          <p:cNvSpPr txBox="1"/>
          <p:nvPr/>
        </p:nvSpPr>
        <p:spPr>
          <a:xfrm>
            <a:off x="0" y="6488668"/>
            <a:ext cx="1752600" cy="369332"/>
          </a:xfrm>
          <a:prstGeom prst="rect">
            <a:avLst/>
          </a:prstGeom>
          <a:noFill/>
        </p:spPr>
        <p:txBody>
          <a:bodyPr wrap="square" rtlCol="0">
            <a:spAutoFit/>
          </a:bodyPr>
          <a:lstStyle/>
          <a:p>
            <a:pPr algn="r"/>
            <a:r>
              <a:rPr lang="en-US" dirty="0">
                <a:solidFill>
                  <a:schemeClr val="bg1"/>
                </a:solidFill>
              </a:rPr>
              <a:t>2 Kings 18:32</a:t>
            </a:r>
          </a:p>
        </p:txBody>
      </p:sp>
      <p:sp>
        <p:nvSpPr>
          <p:cNvPr id="22" name="Rectangle 21"/>
          <p:cNvSpPr/>
          <p:nvPr/>
        </p:nvSpPr>
        <p:spPr>
          <a:xfrm>
            <a:off x="3541712" y="5288339"/>
            <a:ext cx="6670170" cy="1200329"/>
          </a:xfrm>
          <a:prstGeom prst="rect">
            <a:avLst/>
          </a:prstGeom>
        </p:spPr>
        <p:txBody>
          <a:bodyPr wrap="square">
            <a:spAutoFit/>
          </a:bodyPr>
          <a:lstStyle/>
          <a:p>
            <a:r>
              <a:rPr lang="en-US" sz="2400" dirty="0">
                <a:solidFill>
                  <a:schemeClr val="bg1"/>
                </a:solidFill>
              </a:rPr>
              <a:t>“shake his hand against … Jerusalem”</a:t>
            </a:r>
          </a:p>
          <a:p>
            <a:endParaRPr lang="en-US" sz="2400" dirty="0">
              <a:solidFill>
                <a:schemeClr val="bg1"/>
              </a:solidFill>
            </a:endParaRPr>
          </a:p>
          <a:p>
            <a:r>
              <a:rPr lang="en-US" sz="2400" dirty="0">
                <a:solidFill>
                  <a:schemeClr val="bg1"/>
                </a:solidFill>
              </a:rPr>
              <a:t>He would threaten it but not destroy it. </a:t>
            </a:r>
            <a:endParaRPr lang="en-US" sz="2400" b="1" i="1" dirty="0">
              <a:solidFill>
                <a:schemeClr val="bg1"/>
              </a:solidFill>
            </a:endParaRPr>
          </a:p>
        </p:txBody>
      </p:sp>
      <p:pic>
        <p:nvPicPr>
          <p:cNvPr id="4098" name="Picture 2" descr="http://www.church-skits.com/sitebuilder/images/are.p.03oldJerusalem-711x4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17" y="1332709"/>
            <a:ext cx="5446983" cy="37309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19741" y="1332709"/>
            <a:ext cx="4301544" cy="3416320"/>
          </a:xfrm>
          <a:prstGeom prst="rect">
            <a:avLst/>
          </a:prstGeom>
        </p:spPr>
        <p:txBody>
          <a:bodyPr wrap="square">
            <a:spAutoFit/>
          </a:bodyPr>
          <a:lstStyle/>
          <a:p>
            <a:r>
              <a:rPr lang="en-US" dirty="0">
                <a:solidFill>
                  <a:schemeClr val="bg1"/>
                </a:solidFill>
              </a:rPr>
              <a:t>The Assyrian army arrived outside of Jerusalem after conquering the cities along the way. One of the Assyrians’ strategies was to send negotiators to a city before their army would attack. </a:t>
            </a:r>
          </a:p>
          <a:p>
            <a:endParaRPr lang="en-US" dirty="0">
              <a:solidFill>
                <a:schemeClr val="bg1"/>
              </a:solidFill>
            </a:endParaRPr>
          </a:p>
          <a:p>
            <a:r>
              <a:rPr lang="en-US" dirty="0">
                <a:solidFill>
                  <a:schemeClr val="bg1"/>
                </a:solidFill>
              </a:rPr>
              <a:t>The Assyrians used their reputation as brutal, ruthless warriors to intimidate cities and persuade them to surrender. Sennacherib sent negotiators to Jerusalem, where they were met by Hezekiah’s representatives.</a:t>
            </a:r>
          </a:p>
        </p:txBody>
      </p:sp>
    </p:spTree>
    <p:extLst>
      <p:ext uri="{BB962C8B-B14F-4D97-AF65-F5344CB8AC3E}">
        <p14:creationId xmlns:p14="http://schemas.microsoft.com/office/powerpoint/2010/main" val="292614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iccny.org/wp-content/uploads/2015/11/red-backgroun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107996"/>
          </a:xfrm>
          <a:prstGeom prst="rect">
            <a:avLst/>
          </a:prstGeom>
          <a:noFill/>
        </p:spPr>
        <p:txBody>
          <a:bodyPr wrap="square" rtlCol="0">
            <a:spAutoFit/>
          </a:bodyPr>
          <a:lstStyle/>
          <a:p>
            <a:pPr algn="ctr"/>
            <a:r>
              <a:rPr lang="en-US" sz="6600" dirty="0">
                <a:solidFill>
                  <a:schemeClr val="bg1"/>
                </a:solidFill>
              </a:rPr>
              <a:t>Negotiations</a:t>
            </a:r>
          </a:p>
        </p:txBody>
      </p:sp>
      <p:sp>
        <p:nvSpPr>
          <p:cNvPr id="54" name="TextBox 53"/>
          <p:cNvSpPr txBox="1"/>
          <p:nvPr/>
        </p:nvSpPr>
        <p:spPr>
          <a:xfrm>
            <a:off x="0" y="6488668"/>
            <a:ext cx="2396230" cy="369332"/>
          </a:xfrm>
          <a:prstGeom prst="rect">
            <a:avLst/>
          </a:prstGeom>
          <a:noFill/>
        </p:spPr>
        <p:txBody>
          <a:bodyPr wrap="square" rtlCol="0">
            <a:spAutoFit/>
          </a:bodyPr>
          <a:lstStyle/>
          <a:p>
            <a:r>
              <a:rPr lang="en-US" dirty="0">
                <a:solidFill>
                  <a:schemeClr val="bg1"/>
                </a:solidFill>
              </a:rPr>
              <a:t>2 Kings 18:18-35</a:t>
            </a:r>
          </a:p>
        </p:txBody>
      </p:sp>
      <p:grpSp>
        <p:nvGrpSpPr>
          <p:cNvPr id="5" name="Group 4"/>
          <p:cNvGrpSpPr/>
          <p:nvPr/>
        </p:nvGrpSpPr>
        <p:grpSpPr>
          <a:xfrm>
            <a:off x="243204" y="1517484"/>
            <a:ext cx="3356064" cy="4376168"/>
            <a:chOff x="244700" y="1412134"/>
            <a:chExt cx="3356064" cy="4376168"/>
          </a:xfrm>
        </p:grpSpPr>
        <p:sp>
          <p:nvSpPr>
            <p:cNvPr id="22" name="Rectangle 21"/>
            <p:cNvSpPr/>
            <p:nvPr/>
          </p:nvSpPr>
          <p:spPr>
            <a:xfrm>
              <a:off x="244700" y="1412134"/>
              <a:ext cx="3356064" cy="461665"/>
            </a:xfrm>
            <a:prstGeom prst="rect">
              <a:avLst/>
            </a:prstGeom>
          </p:spPr>
          <p:txBody>
            <a:bodyPr wrap="square">
              <a:spAutoFit/>
            </a:bodyPr>
            <a:lstStyle/>
            <a:p>
              <a:pPr algn="ctr"/>
              <a:r>
                <a:rPr lang="en-US" sz="2400" dirty="0">
                  <a:solidFill>
                    <a:schemeClr val="bg1"/>
                  </a:solidFill>
                </a:rPr>
                <a:t>Assyria--</a:t>
              </a:r>
              <a:r>
                <a:rPr lang="en-US" sz="2400" dirty="0" err="1">
                  <a:solidFill>
                    <a:schemeClr val="bg1"/>
                  </a:solidFill>
                </a:rPr>
                <a:t>Rab-shakeh</a:t>
              </a:r>
              <a:endParaRPr lang="en-US" sz="2400" b="1" i="1" dirty="0">
                <a:solidFill>
                  <a:schemeClr val="bg1"/>
                </a:solidFill>
              </a:endParaRPr>
            </a:p>
          </p:txBody>
        </p:sp>
        <p:grpSp>
          <p:nvGrpSpPr>
            <p:cNvPr id="8" name="Group 7"/>
            <p:cNvGrpSpPr/>
            <p:nvPr/>
          </p:nvGrpSpPr>
          <p:grpSpPr>
            <a:xfrm>
              <a:off x="1555541" y="1931995"/>
              <a:ext cx="1159536" cy="1196940"/>
              <a:chOff x="9655433" y="3460679"/>
              <a:chExt cx="1079863" cy="1114697"/>
            </a:xfrm>
            <a:solidFill>
              <a:schemeClr val="accent1">
                <a:lumMod val="20000"/>
                <a:lumOff val="80000"/>
              </a:schemeClr>
            </a:solidFill>
          </p:grpSpPr>
          <p:grpSp>
            <p:nvGrpSpPr>
              <p:cNvPr id="9" name="Group 8"/>
              <p:cNvGrpSpPr/>
              <p:nvPr/>
            </p:nvGrpSpPr>
            <p:grpSpPr>
              <a:xfrm>
                <a:off x="9655433" y="3460679"/>
                <a:ext cx="1079863" cy="1114697"/>
                <a:chOff x="987717" y="3230880"/>
                <a:chExt cx="1079863" cy="1114697"/>
              </a:xfrm>
              <a:grpFill/>
            </p:grpSpPr>
            <p:sp>
              <p:nvSpPr>
                <p:cNvPr id="42" name="Rectangle 41"/>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ame 42"/>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a:off x="9878689" y="3627979"/>
                <a:ext cx="589705" cy="833478"/>
                <a:chOff x="6979316" y="597061"/>
                <a:chExt cx="1800985" cy="2545478"/>
              </a:xfrm>
              <a:grpFill/>
            </p:grpSpPr>
            <p:sp>
              <p:nvSpPr>
                <p:cNvPr id="11" name="Rounded Rectangle 10"/>
                <p:cNvSpPr/>
                <p:nvPr/>
              </p:nvSpPr>
              <p:spPr>
                <a:xfrm rot="4517960">
                  <a:off x="7740521" y="1839482"/>
                  <a:ext cx="1780042" cy="27082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4845266">
                  <a:off x="7505406" y="1991508"/>
                  <a:ext cx="1955738" cy="30409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7126955" y="2131094"/>
                  <a:ext cx="1531926" cy="1011445"/>
                </a:xfrm>
                <a:prstGeom prst="trapezoid">
                  <a:avLst>
                    <a:gd name="adj" fmla="val 47472"/>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7646853" y="1355977"/>
                  <a:ext cx="437693" cy="1387338"/>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20670214">
                  <a:off x="6979316" y="900669"/>
                  <a:ext cx="1800985" cy="1786569"/>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199905" y="813123"/>
                  <a:ext cx="1313079"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1"/>
                <p:cNvGrpSpPr/>
                <p:nvPr/>
              </p:nvGrpSpPr>
              <p:grpSpPr>
                <a:xfrm rot="21037220">
                  <a:off x="7229003" y="597061"/>
                  <a:ext cx="1283294" cy="1252629"/>
                  <a:chOff x="6862932" y="1711953"/>
                  <a:chExt cx="1742735" cy="1770839"/>
                </a:xfrm>
                <a:grpFill/>
              </p:grpSpPr>
              <p:sp>
                <p:nvSpPr>
                  <p:cNvPr id="38" name="Chord 37"/>
                  <p:cNvSpPr/>
                  <p:nvPr/>
                </p:nvSpPr>
                <p:spPr>
                  <a:xfrm rot="8556574">
                    <a:off x="6874226" y="1711953"/>
                    <a:ext cx="1709272" cy="1770839"/>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ord 38"/>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551536">
                    <a:off x="6862932" y="2145504"/>
                    <a:ext cx="1742735" cy="201855"/>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114955" y="842981"/>
                  <a:ext cx="1452531" cy="673316"/>
                  <a:chOff x="1456353" y="1224259"/>
                  <a:chExt cx="1452531" cy="673316"/>
                </a:xfrm>
                <a:grpFill/>
              </p:grpSpPr>
              <p:sp>
                <p:nvSpPr>
                  <p:cNvPr id="33" name="Rounded Rectangle 32"/>
                  <p:cNvSpPr/>
                  <p:nvPr/>
                </p:nvSpPr>
                <p:spPr>
                  <a:xfrm>
                    <a:off x="1456353" y="1364495"/>
                    <a:ext cx="1452531" cy="322562"/>
                  </a:xfrm>
                  <a:prstGeom prst="roundRect">
                    <a:avLst>
                      <a:gd name="adj" fmla="val 28478"/>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530652" y="1224259"/>
                    <a:ext cx="1363234" cy="673316"/>
                    <a:chOff x="1501255" y="1225618"/>
                    <a:chExt cx="1363234" cy="673316"/>
                  </a:xfrm>
                  <a:grpFill/>
                </p:grpSpPr>
                <p:sp>
                  <p:nvSpPr>
                    <p:cNvPr id="35" name="Half Frame 34"/>
                    <p:cNvSpPr/>
                    <p:nvPr/>
                  </p:nvSpPr>
                  <p:spPr>
                    <a:xfrm rot="2834828">
                      <a:off x="1944115" y="1429597"/>
                      <a:ext cx="443658" cy="495015"/>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p:cNvSpPr/>
                    <p:nvPr/>
                  </p:nvSpPr>
                  <p:spPr>
                    <a:xfrm rot="13551181">
                      <a:off x="1551666" y="1175207"/>
                      <a:ext cx="346977" cy="447800"/>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p:cNvSpPr/>
                    <p:nvPr/>
                  </p:nvSpPr>
                  <p:spPr>
                    <a:xfrm rot="8048819" flipH="1">
                      <a:off x="2505125" y="1189553"/>
                      <a:ext cx="267036" cy="451692"/>
                    </a:xfrm>
                    <a:prstGeom prst="halfFrame">
                      <a:avLst>
                        <a:gd name="adj1" fmla="val 13535"/>
                        <a:gd name="adj2" fmla="val 13521"/>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9" name="Group 18"/>
                <p:cNvGrpSpPr/>
                <p:nvPr/>
              </p:nvGrpSpPr>
              <p:grpSpPr>
                <a:xfrm>
                  <a:off x="7564560" y="2616961"/>
                  <a:ext cx="672494" cy="517321"/>
                  <a:chOff x="6573231" y="263874"/>
                  <a:chExt cx="1719645" cy="1322850"/>
                </a:xfrm>
                <a:grpFill/>
              </p:grpSpPr>
              <p:sp>
                <p:nvSpPr>
                  <p:cNvPr id="20" name="Oval 19"/>
                  <p:cNvSpPr/>
                  <p:nvPr/>
                </p:nvSpPr>
                <p:spPr>
                  <a:xfrm rot="19451047">
                    <a:off x="6573231" y="2638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725631" y="416274"/>
                    <a:ext cx="914400" cy="1170450"/>
                    <a:chOff x="6725631" y="416274"/>
                    <a:chExt cx="914400" cy="1170450"/>
                  </a:xfrm>
                  <a:grpFill/>
                </p:grpSpPr>
                <p:sp>
                  <p:nvSpPr>
                    <p:cNvPr id="30" name="Oval 29"/>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flipH="1">
                    <a:off x="7378476" y="326007"/>
                    <a:ext cx="914400" cy="1170450"/>
                    <a:chOff x="6725631" y="416274"/>
                    <a:chExt cx="914400" cy="1170450"/>
                  </a:xfrm>
                  <a:grpFill/>
                </p:grpSpPr>
                <p:sp>
                  <p:nvSpPr>
                    <p:cNvPr id="27" name="Oval 26"/>
                    <p:cNvSpPr/>
                    <p:nvPr/>
                  </p:nvSpPr>
                  <p:spPr>
                    <a:xfrm rot="19451047">
                      <a:off x="6725631" y="4162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451047">
                      <a:off x="6878031" y="5686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9451047">
                      <a:off x="7030431" y="721074"/>
                      <a:ext cx="609600" cy="865650"/>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p:cNvSpPr/>
                  <p:nvPr/>
                </p:nvSpPr>
                <p:spPr>
                  <a:xfrm>
                    <a:off x="7369647" y="884241"/>
                    <a:ext cx="161229" cy="621041"/>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5220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115647" y="683910"/>
                    <a:ext cx="255477" cy="846932"/>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Rectangle 1"/>
            <p:cNvSpPr/>
            <p:nvPr/>
          </p:nvSpPr>
          <p:spPr>
            <a:xfrm>
              <a:off x="474909" y="3424398"/>
              <a:ext cx="2868604" cy="923330"/>
            </a:xfrm>
            <a:prstGeom prst="rect">
              <a:avLst/>
            </a:prstGeom>
          </p:spPr>
          <p:txBody>
            <a:bodyPr wrap="square">
              <a:spAutoFit/>
            </a:bodyPr>
            <a:lstStyle/>
            <a:p>
              <a:pPr fontAlgn="base"/>
              <a:r>
                <a:rPr lang="en-US" dirty="0">
                  <a:solidFill>
                    <a:schemeClr val="bg1"/>
                  </a:solidFill>
                </a:rPr>
                <a:t>They wished him to come out that they might get possession of his person.</a:t>
              </a:r>
              <a:endParaRPr lang="en-US" b="0" i="0" dirty="0">
                <a:solidFill>
                  <a:schemeClr val="bg1"/>
                </a:solidFill>
                <a:effectLst/>
                <a:latin typeface="Palatino"/>
              </a:endParaRPr>
            </a:p>
          </p:txBody>
        </p:sp>
        <p:sp>
          <p:nvSpPr>
            <p:cNvPr id="3" name="Rectangle 2"/>
            <p:cNvSpPr/>
            <p:nvPr/>
          </p:nvSpPr>
          <p:spPr>
            <a:xfrm>
              <a:off x="772216" y="4587973"/>
              <a:ext cx="2502795" cy="1200329"/>
            </a:xfrm>
            <a:prstGeom prst="rect">
              <a:avLst/>
            </a:prstGeom>
          </p:spPr>
          <p:txBody>
            <a:bodyPr wrap="square">
              <a:spAutoFit/>
            </a:bodyPr>
            <a:lstStyle/>
            <a:p>
              <a:r>
                <a:rPr lang="en-US" dirty="0" err="1">
                  <a:solidFill>
                    <a:schemeClr val="bg1"/>
                  </a:solidFill>
                </a:rPr>
                <a:t>Rab-shakeh</a:t>
              </a:r>
              <a:r>
                <a:rPr lang="en-US" dirty="0">
                  <a:solidFill>
                    <a:schemeClr val="bg1"/>
                  </a:solidFill>
                </a:rPr>
                <a:t> then scoffed at Judah’s alliance with Egypt and mocked the Lord</a:t>
              </a:r>
            </a:p>
          </p:txBody>
        </p:sp>
      </p:grpSp>
      <p:grpSp>
        <p:nvGrpSpPr>
          <p:cNvPr id="4" name="Group 3"/>
          <p:cNvGrpSpPr/>
          <p:nvPr/>
        </p:nvGrpSpPr>
        <p:grpSpPr>
          <a:xfrm>
            <a:off x="8617612" y="1661322"/>
            <a:ext cx="3206200" cy="3827129"/>
            <a:chOff x="3283387" y="1446539"/>
            <a:chExt cx="3206200" cy="3827129"/>
          </a:xfrm>
        </p:grpSpPr>
        <p:grpSp>
          <p:nvGrpSpPr>
            <p:cNvPr id="44" name="Group 43"/>
            <p:cNvGrpSpPr/>
            <p:nvPr/>
          </p:nvGrpSpPr>
          <p:grpSpPr>
            <a:xfrm>
              <a:off x="4058086" y="1917938"/>
              <a:ext cx="1344208" cy="1452360"/>
              <a:chOff x="5634854" y="5274271"/>
              <a:chExt cx="1079863" cy="1114697"/>
            </a:xfrm>
            <a:solidFill>
              <a:schemeClr val="accent1">
                <a:lumMod val="20000"/>
                <a:lumOff val="80000"/>
              </a:schemeClr>
            </a:solidFill>
          </p:grpSpPr>
          <p:grpSp>
            <p:nvGrpSpPr>
              <p:cNvPr id="45" name="Group 44"/>
              <p:cNvGrpSpPr/>
              <p:nvPr/>
            </p:nvGrpSpPr>
            <p:grpSpPr>
              <a:xfrm>
                <a:off x="5634854" y="5274271"/>
                <a:ext cx="1079863" cy="1114697"/>
                <a:chOff x="987717" y="3230880"/>
                <a:chExt cx="1079863" cy="1114697"/>
              </a:xfrm>
              <a:grpFill/>
            </p:grpSpPr>
            <p:sp>
              <p:nvSpPr>
                <p:cNvPr id="76" name="Rectangle 75"/>
                <p:cNvSpPr/>
                <p:nvPr/>
              </p:nvSpPr>
              <p:spPr>
                <a:xfrm>
                  <a:off x="1010194" y="3248297"/>
                  <a:ext cx="1036320" cy="1097280"/>
                </a:xfrm>
                <a:prstGeom prst="rect">
                  <a:avLst/>
                </a:prstGeom>
                <a:solidFill>
                  <a:schemeClr val="tx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ame 76"/>
                <p:cNvSpPr/>
                <p:nvPr/>
              </p:nvSpPr>
              <p:spPr>
                <a:xfrm>
                  <a:off x="987717" y="3230880"/>
                  <a:ext cx="1079863" cy="1114697"/>
                </a:xfrm>
                <a:prstGeom prst="frame">
                  <a:avLst>
                    <a:gd name="adj1" fmla="val 10081"/>
                  </a:avLst>
                </a:pr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p:cNvGrpSpPr/>
              <p:nvPr/>
            </p:nvGrpSpPr>
            <p:grpSpPr>
              <a:xfrm>
                <a:off x="5874002" y="5425440"/>
                <a:ext cx="640009" cy="859200"/>
                <a:chOff x="6666696" y="351893"/>
                <a:chExt cx="2079249" cy="2869254"/>
              </a:xfrm>
              <a:grpFill/>
            </p:grpSpPr>
            <p:sp>
              <p:nvSpPr>
                <p:cNvPr id="47" name="Rounded Rectangle 46"/>
                <p:cNvSpPr/>
                <p:nvPr/>
              </p:nvSpPr>
              <p:spPr>
                <a:xfrm rot="5912175">
                  <a:off x="5920465" y="1814531"/>
                  <a:ext cx="2152847" cy="66038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4845266">
                  <a:off x="7387537" y="1878496"/>
                  <a:ext cx="2069855" cy="604266"/>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a:off x="6672727" y="2096059"/>
                  <a:ext cx="2073218" cy="1113776"/>
                </a:xfrm>
                <a:prstGeom prst="trapezoid">
                  <a:avLst>
                    <a:gd name="adj" fmla="val 48994"/>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rot="10800000">
                  <a:off x="7392951" y="2094073"/>
                  <a:ext cx="592348" cy="1115762"/>
                </a:xfrm>
                <a:prstGeom prst="triangl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771453" y="778088"/>
                  <a:ext cx="1777044" cy="1462209"/>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6836414" y="876446"/>
                  <a:ext cx="1605714" cy="51784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71"/>
                <p:cNvGrpSpPr/>
                <p:nvPr/>
              </p:nvGrpSpPr>
              <p:grpSpPr>
                <a:xfrm flipH="1">
                  <a:off x="6754094" y="351893"/>
                  <a:ext cx="1980699" cy="1595721"/>
                  <a:chOff x="6952937" y="1699574"/>
                  <a:chExt cx="1652731" cy="1748246"/>
                </a:xfrm>
                <a:grpFill/>
              </p:grpSpPr>
              <p:sp>
                <p:nvSpPr>
                  <p:cNvPr id="72" name="Chord 71"/>
                  <p:cNvSpPr/>
                  <p:nvPr/>
                </p:nvSpPr>
                <p:spPr>
                  <a:xfrm rot="8556574">
                    <a:off x="6952937" y="1699574"/>
                    <a:ext cx="1627371" cy="1748246"/>
                  </a:xfrm>
                  <a:prstGeom prst="chord">
                    <a:avLst>
                      <a:gd name="adj1" fmla="val 2700247"/>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ord 72"/>
                  <p:cNvSpPr/>
                  <p:nvPr/>
                </p:nvSpPr>
                <p:spPr>
                  <a:xfrm rot="8556574">
                    <a:off x="7032233" y="1750901"/>
                    <a:ext cx="1504306" cy="1584832"/>
                  </a:xfrm>
                  <a:prstGeom prst="chord">
                    <a:avLst>
                      <a:gd name="adj1" fmla="val 2700000"/>
                      <a:gd name="adj2" fmla="val 12159613"/>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5400000">
                    <a:off x="7677150" y="1543050"/>
                    <a:ext cx="647700" cy="1066800"/>
                  </a:xfrm>
                  <a:prstGeom prst="moon">
                    <a:avLst>
                      <a:gd name="adj" fmla="val 87500"/>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7048839" y="2145504"/>
                    <a:ext cx="1556829" cy="433222"/>
                  </a:xfrm>
                  <a:prstGeom prst="roundRect">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287890" y="2283785"/>
                  <a:ext cx="822614" cy="673180"/>
                  <a:chOff x="2527899" y="293912"/>
                  <a:chExt cx="1659340" cy="1357908"/>
                </a:xfrm>
                <a:grpFill/>
              </p:grpSpPr>
              <p:grpSp>
                <p:nvGrpSpPr>
                  <p:cNvPr id="62" name="Group 61"/>
                  <p:cNvGrpSpPr/>
                  <p:nvPr/>
                </p:nvGrpSpPr>
                <p:grpSpPr>
                  <a:xfrm>
                    <a:off x="2527899" y="293912"/>
                    <a:ext cx="1659340" cy="1357908"/>
                    <a:chOff x="2527899" y="293912"/>
                    <a:chExt cx="1659340" cy="1357908"/>
                  </a:xfrm>
                  <a:grpFill/>
                </p:grpSpPr>
                <p:grpSp>
                  <p:nvGrpSpPr>
                    <p:cNvPr id="64" name="Group 63"/>
                    <p:cNvGrpSpPr/>
                    <p:nvPr/>
                  </p:nvGrpSpPr>
                  <p:grpSpPr>
                    <a:xfrm>
                      <a:off x="2527899" y="293912"/>
                      <a:ext cx="949449" cy="1317559"/>
                      <a:chOff x="2527899" y="293912"/>
                      <a:chExt cx="949449" cy="1317559"/>
                    </a:xfrm>
                    <a:grpFill/>
                  </p:grpSpPr>
                  <p:sp>
                    <p:nvSpPr>
                      <p:cNvPr id="69" name="Flowchart: Summing Junction 68"/>
                      <p:cNvSpPr/>
                      <p:nvPr/>
                    </p:nvSpPr>
                    <p:spPr>
                      <a:xfrm rot="19553139">
                        <a:off x="2527899" y="293912"/>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p:cNvSpPr/>
                      <p:nvPr/>
                    </p:nvSpPr>
                    <p:spPr>
                      <a:xfrm rot="19553139">
                        <a:off x="2794692" y="649760"/>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rot="19553139">
                        <a:off x="3051238" y="1016216"/>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V="1">
                      <a:off x="3237790" y="334261"/>
                      <a:ext cx="949449" cy="1317559"/>
                      <a:chOff x="2527899" y="293912"/>
                      <a:chExt cx="949449" cy="1317559"/>
                    </a:xfrm>
                    <a:grpFill/>
                  </p:grpSpPr>
                  <p:sp>
                    <p:nvSpPr>
                      <p:cNvPr id="66" name="Flowchart: Summing Junction 65"/>
                      <p:cNvSpPr/>
                      <p:nvPr/>
                    </p:nvSpPr>
                    <p:spPr>
                      <a:xfrm rot="19553139">
                        <a:off x="2527899" y="293912"/>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rot="19553139">
                        <a:off x="2794692" y="649760"/>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67"/>
                      <p:cNvSpPr/>
                      <p:nvPr/>
                    </p:nvSpPr>
                    <p:spPr>
                      <a:xfrm rot="19553139">
                        <a:off x="3051238" y="1016216"/>
                        <a:ext cx="426110"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Flowchart: Summing Junction 62"/>
                  <p:cNvSpPr/>
                  <p:nvPr/>
                </p:nvSpPr>
                <p:spPr>
                  <a:xfrm>
                    <a:off x="3046998" y="1053707"/>
                    <a:ext cx="595066" cy="595255"/>
                  </a:xfrm>
                  <a:prstGeom prst="flowChartSummingJunction">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Cloud 55"/>
                <p:cNvSpPr/>
                <p:nvPr/>
              </p:nvSpPr>
              <p:spPr>
                <a:xfrm>
                  <a:off x="7255780" y="1883952"/>
                  <a:ext cx="871444" cy="638825"/>
                </a:xfrm>
                <a:prstGeom prst="cloud">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19586780">
                  <a:off x="7557102" y="2012010"/>
                  <a:ext cx="293482" cy="246863"/>
                </a:xfrm>
                <a:prstGeom prst="ellipse">
                  <a:avLst/>
                </a:prstGeom>
                <a:grp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8263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2708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728077" y="8642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8261477" y="851510"/>
                  <a:ext cx="251634" cy="213056"/>
                </a:xfrm>
                <a:prstGeom prst="ellipse">
                  <a:avLst/>
                </a:prstGeom>
                <a:grp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Rectangle 96"/>
            <p:cNvSpPr/>
            <p:nvPr/>
          </p:nvSpPr>
          <p:spPr>
            <a:xfrm>
              <a:off x="3283387" y="1446539"/>
              <a:ext cx="2833331" cy="461665"/>
            </a:xfrm>
            <a:prstGeom prst="rect">
              <a:avLst/>
            </a:prstGeom>
          </p:spPr>
          <p:txBody>
            <a:bodyPr wrap="square">
              <a:spAutoFit/>
            </a:bodyPr>
            <a:lstStyle/>
            <a:p>
              <a:pPr algn="ctr"/>
              <a:r>
                <a:rPr lang="en-US" sz="2400" dirty="0">
                  <a:solidFill>
                    <a:schemeClr val="bg1"/>
                  </a:solidFill>
                </a:rPr>
                <a:t>Judah--</a:t>
              </a:r>
              <a:r>
                <a:rPr lang="en-US" sz="2400" dirty="0" err="1">
                  <a:solidFill>
                    <a:schemeClr val="bg1"/>
                  </a:solidFill>
                </a:rPr>
                <a:t>Eliakim</a:t>
              </a:r>
              <a:endParaRPr lang="en-US" sz="2400" b="1" i="1" dirty="0">
                <a:solidFill>
                  <a:schemeClr val="bg1"/>
                </a:solidFill>
              </a:endParaRPr>
            </a:p>
          </p:txBody>
        </p:sp>
        <p:sp>
          <p:nvSpPr>
            <p:cNvPr id="98" name="Rectangle 97"/>
            <p:cNvSpPr/>
            <p:nvPr/>
          </p:nvSpPr>
          <p:spPr>
            <a:xfrm>
              <a:off x="3620983" y="3519342"/>
              <a:ext cx="2868604" cy="1754326"/>
            </a:xfrm>
            <a:prstGeom prst="rect">
              <a:avLst/>
            </a:prstGeom>
          </p:spPr>
          <p:txBody>
            <a:bodyPr wrap="square">
              <a:spAutoFit/>
            </a:bodyPr>
            <a:lstStyle/>
            <a:p>
              <a:pPr fontAlgn="base"/>
              <a:r>
                <a:rPr lang="en-US" dirty="0">
                  <a:solidFill>
                    <a:schemeClr val="bg1"/>
                  </a:solidFill>
                </a:rPr>
                <a:t>He wanted </a:t>
              </a:r>
              <a:r>
                <a:rPr lang="en-US" dirty="0" err="1">
                  <a:solidFill>
                    <a:schemeClr val="bg1"/>
                  </a:solidFill>
                </a:rPr>
                <a:t>Rab-shakeh</a:t>
              </a:r>
              <a:r>
                <a:rPr lang="en-US" dirty="0">
                  <a:solidFill>
                    <a:schemeClr val="bg1"/>
                  </a:solidFill>
                </a:rPr>
                <a:t> to not talk in the Jewish language.. So the people of Jerusalem would not be able to understand his threats.</a:t>
              </a:r>
              <a:endParaRPr lang="en-US" b="0" i="0" dirty="0">
                <a:solidFill>
                  <a:schemeClr val="bg1"/>
                </a:solidFill>
                <a:effectLst/>
                <a:latin typeface="Palatino"/>
              </a:endParaRPr>
            </a:p>
          </p:txBody>
        </p:sp>
      </p:grpSp>
      <p:sp>
        <p:nvSpPr>
          <p:cNvPr id="4096" name="Rectangle 4095"/>
          <p:cNvSpPr/>
          <p:nvPr/>
        </p:nvSpPr>
        <p:spPr>
          <a:xfrm>
            <a:off x="3673167" y="968825"/>
            <a:ext cx="4658027" cy="1384995"/>
          </a:xfrm>
          <a:prstGeom prst="rect">
            <a:avLst/>
          </a:prstGeom>
        </p:spPr>
        <p:txBody>
          <a:bodyPr wrap="square">
            <a:spAutoFit/>
          </a:bodyPr>
          <a:lstStyle/>
          <a:p>
            <a:r>
              <a:rPr lang="en-US" sz="2800" dirty="0">
                <a:solidFill>
                  <a:srgbClr val="FFFF00"/>
                </a:solidFill>
              </a:rPr>
              <a:t>What did </a:t>
            </a:r>
            <a:r>
              <a:rPr lang="en-US" sz="2800" dirty="0" err="1">
                <a:solidFill>
                  <a:srgbClr val="FFFF00"/>
                </a:solidFill>
              </a:rPr>
              <a:t>Rab-shakeh</a:t>
            </a:r>
            <a:r>
              <a:rPr lang="en-US" sz="2800" dirty="0">
                <a:solidFill>
                  <a:srgbClr val="FFFF00"/>
                </a:solidFill>
              </a:rPr>
              <a:t> say to try to convince the people of Jerusalem to surrender?</a:t>
            </a:r>
          </a:p>
        </p:txBody>
      </p:sp>
      <p:sp>
        <p:nvSpPr>
          <p:cNvPr id="4097" name="Rectangle 4096"/>
          <p:cNvSpPr/>
          <p:nvPr/>
        </p:nvSpPr>
        <p:spPr>
          <a:xfrm>
            <a:off x="3870729" y="3398294"/>
            <a:ext cx="4378695" cy="2585323"/>
          </a:xfrm>
          <a:prstGeom prst="rect">
            <a:avLst/>
          </a:prstGeom>
        </p:spPr>
        <p:txBody>
          <a:bodyPr wrap="square">
            <a:spAutoFit/>
          </a:bodyPr>
          <a:lstStyle/>
          <a:p>
            <a:r>
              <a:rPr lang="en-US" dirty="0">
                <a:solidFill>
                  <a:schemeClr val="bg1"/>
                </a:solidFill>
              </a:rPr>
              <a:t>This was well calculated to stir up a seditious spirit. Ye cannot be delivered; your destruction, if ye resist, is inevitable; Sennacherib will do with you, as he does with all the nations he conquers, lead you captive into another land: but if you will surrender without farther trouble, he will transport you into a land as good as your own.</a:t>
            </a:r>
          </a:p>
        </p:txBody>
      </p:sp>
    </p:spTree>
    <p:extLst>
      <p:ext uri="{BB962C8B-B14F-4D97-AF65-F5344CB8AC3E}">
        <p14:creationId xmlns:p14="http://schemas.microsoft.com/office/powerpoint/2010/main" val="36855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4959</Words>
  <Application>Microsoft Office PowerPoint</Application>
  <PresentationFormat>Widescreen</PresentationFormat>
  <Paragraphs>423</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Century Gothic</vt:lpstr>
      <vt:lpstr>Palatino Linotype</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32</cp:revision>
  <dcterms:created xsi:type="dcterms:W3CDTF">2016-01-30T02:28:28Z</dcterms:created>
  <dcterms:modified xsi:type="dcterms:W3CDTF">2020-11-16T15:24:23Z</dcterms:modified>
</cp:coreProperties>
</file>