
<file path=[Content_Types].xml><?xml version="1.0" encoding="utf-8"?>
<Types xmlns="http://schemas.openxmlformats.org/package/2006/content-types">
  <Default Extension="fntdata" ContentType="application/x-fontdata"/>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60" r:id="rId3"/>
    <p:sldId id="258" r:id="rId4"/>
    <p:sldId id="262" r:id="rId5"/>
    <p:sldId id="265" r:id="rId6"/>
    <p:sldId id="259" r:id="rId7"/>
    <p:sldId id="266" r:id="rId8"/>
    <p:sldId id="267" r:id="rId9"/>
    <p:sldId id="268" r:id="rId10"/>
    <p:sldId id="269" r:id="rId11"/>
    <p:sldId id="273" r:id="rId12"/>
    <p:sldId id="276" r:id="rId13"/>
    <p:sldId id="277" r:id="rId14"/>
    <p:sldId id="274" r:id="rId15"/>
    <p:sldId id="278" r:id="rId16"/>
    <p:sldId id="257" r:id="rId17"/>
    <p:sldId id="279" r:id="rId18"/>
    <p:sldId id="263" r:id="rId19"/>
    <p:sldId id="264" r:id="rId20"/>
    <p:sldId id="271" r:id="rId21"/>
    <p:sldId id="272" r:id="rId22"/>
  </p:sldIdLst>
  <p:sldSz cx="12192000" cy="6858000"/>
  <p:notesSz cx="6858000" cy="9144000"/>
  <p:embeddedFontLst>
    <p:embeddedFont>
      <p:font typeface="Calibri" panose="020F0502020204030204" pitchFamily="34" charset="0"/>
      <p:regular r:id="rId23"/>
      <p:bold r:id="rId24"/>
      <p:italic r:id="rId25"/>
      <p:boldItalic r:id="rId26"/>
    </p:embeddedFont>
    <p:embeddedFont>
      <p:font typeface="Century Gothic" panose="020B0502020202020204" pitchFamily="34" charset="0"/>
      <p:regular r:id="rId27"/>
      <p:bold r:id="rId28"/>
      <p:italic r:id="rId29"/>
      <p:boldItalic r:id="rId30"/>
    </p:embeddedFont>
    <p:embeddedFont>
      <p:font typeface="Palatino Linotype" panose="02040502050505030304" pitchFamily="18" charset="0"/>
      <p:regular r:id="rId31"/>
      <p:bold r:id="rId32"/>
      <p:italic r:id="rId33"/>
      <p:boldItalic r:id="rId34"/>
    </p:embeddedFont>
    <p:embeddedFont>
      <p:font typeface="Verdana" panose="020B0604030504040204" pitchFamily="34" charset="0"/>
      <p:regular r:id="rId35"/>
      <p:bold r:id="rId36"/>
      <p:italic r:id="rId37"/>
      <p:boldItalic r:id="rId3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8" autoAdjust="0"/>
    <p:restoredTop sz="94660"/>
  </p:normalViewPr>
  <p:slideViewPr>
    <p:cSldViewPr snapToGrid="0">
      <p:cViewPr varScale="1">
        <p:scale>
          <a:sx n="60" d="100"/>
          <a:sy n="60" d="100"/>
        </p:scale>
        <p:origin x="68"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2.fntdata"/><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font" Target="fonts/font1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font" Target="fonts/font15.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A0C564E-142D-4AD8-B830-B7D5C75AE163}" type="datetimeFigureOut">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1EA9F3-A822-4BC3-A65E-6716996761D2}" type="slidenum">
              <a:rPr lang="en-US" smtClean="0"/>
              <a:t>‹#›</a:t>
            </a:fld>
            <a:endParaRPr lang="en-US"/>
          </a:p>
        </p:txBody>
      </p:sp>
    </p:spTree>
    <p:extLst>
      <p:ext uri="{BB962C8B-B14F-4D97-AF65-F5344CB8AC3E}">
        <p14:creationId xmlns:p14="http://schemas.microsoft.com/office/powerpoint/2010/main" val="15397776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A0C564E-142D-4AD8-B830-B7D5C75AE163}" type="datetimeFigureOut">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1EA9F3-A822-4BC3-A65E-6716996761D2}" type="slidenum">
              <a:rPr lang="en-US" smtClean="0"/>
              <a:t>‹#›</a:t>
            </a:fld>
            <a:endParaRPr lang="en-US"/>
          </a:p>
        </p:txBody>
      </p:sp>
    </p:spTree>
    <p:extLst>
      <p:ext uri="{BB962C8B-B14F-4D97-AF65-F5344CB8AC3E}">
        <p14:creationId xmlns:p14="http://schemas.microsoft.com/office/powerpoint/2010/main" val="22537816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A0C564E-142D-4AD8-B830-B7D5C75AE163}" type="datetimeFigureOut">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1EA9F3-A822-4BC3-A65E-6716996761D2}" type="slidenum">
              <a:rPr lang="en-US" smtClean="0"/>
              <a:t>‹#›</a:t>
            </a:fld>
            <a:endParaRPr lang="en-US"/>
          </a:p>
        </p:txBody>
      </p:sp>
    </p:spTree>
    <p:extLst>
      <p:ext uri="{BB962C8B-B14F-4D97-AF65-F5344CB8AC3E}">
        <p14:creationId xmlns:p14="http://schemas.microsoft.com/office/powerpoint/2010/main" val="158900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A0C564E-142D-4AD8-B830-B7D5C75AE163}" type="datetimeFigureOut">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1EA9F3-A822-4BC3-A65E-6716996761D2}" type="slidenum">
              <a:rPr lang="en-US" smtClean="0"/>
              <a:t>‹#›</a:t>
            </a:fld>
            <a:endParaRPr lang="en-US"/>
          </a:p>
        </p:txBody>
      </p:sp>
    </p:spTree>
    <p:extLst>
      <p:ext uri="{BB962C8B-B14F-4D97-AF65-F5344CB8AC3E}">
        <p14:creationId xmlns:p14="http://schemas.microsoft.com/office/powerpoint/2010/main" val="484479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A0C564E-142D-4AD8-B830-B7D5C75AE163}" type="datetimeFigureOut">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1EA9F3-A822-4BC3-A65E-6716996761D2}" type="slidenum">
              <a:rPr lang="en-US" smtClean="0"/>
              <a:t>‹#›</a:t>
            </a:fld>
            <a:endParaRPr lang="en-US"/>
          </a:p>
        </p:txBody>
      </p:sp>
    </p:spTree>
    <p:extLst>
      <p:ext uri="{BB962C8B-B14F-4D97-AF65-F5344CB8AC3E}">
        <p14:creationId xmlns:p14="http://schemas.microsoft.com/office/powerpoint/2010/main" val="1059612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A0C564E-142D-4AD8-B830-B7D5C75AE163}" type="datetimeFigureOut">
              <a:rPr lang="en-US" smtClean="0"/>
              <a:t>11/16/2020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1EA9F3-A822-4BC3-A65E-6716996761D2}" type="slidenum">
              <a:rPr lang="en-US" smtClean="0"/>
              <a:t>‹#›</a:t>
            </a:fld>
            <a:endParaRPr lang="en-US"/>
          </a:p>
        </p:txBody>
      </p:sp>
    </p:spTree>
    <p:extLst>
      <p:ext uri="{BB962C8B-B14F-4D97-AF65-F5344CB8AC3E}">
        <p14:creationId xmlns:p14="http://schemas.microsoft.com/office/powerpoint/2010/main" val="11163409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A0C564E-142D-4AD8-B830-B7D5C75AE163}" type="datetimeFigureOut">
              <a:rPr lang="en-US" smtClean="0"/>
              <a:t>11/16/2020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1EA9F3-A822-4BC3-A65E-6716996761D2}" type="slidenum">
              <a:rPr lang="en-US" smtClean="0"/>
              <a:t>‹#›</a:t>
            </a:fld>
            <a:endParaRPr lang="en-US"/>
          </a:p>
        </p:txBody>
      </p:sp>
    </p:spTree>
    <p:extLst>
      <p:ext uri="{BB962C8B-B14F-4D97-AF65-F5344CB8AC3E}">
        <p14:creationId xmlns:p14="http://schemas.microsoft.com/office/powerpoint/2010/main" val="3131425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A0C564E-142D-4AD8-B830-B7D5C75AE163}" type="datetimeFigureOut">
              <a:rPr lang="en-US" smtClean="0"/>
              <a:t>11/16/2020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1EA9F3-A822-4BC3-A65E-6716996761D2}" type="slidenum">
              <a:rPr lang="en-US" smtClean="0"/>
              <a:t>‹#›</a:t>
            </a:fld>
            <a:endParaRPr lang="en-US"/>
          </a:p>
        </p:txBody>
      </p:sp>
    </p:spTree>
    <p:extLst>
      <p:ext uri="{BB962C8B-B14F-4D97-AF65-F5344CB8AC3E}">
        <p14:creationId xmlns:p14="http://schemas.microsoft.com/office/powerpoint/2010/main" val="2240704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0C564E-142D-4AD8-B830-B7D5C75AE163}" type="datetimeFigureOut">
              <a:rPr lang="en-US" smtClean="0"/>
              <a:t>11/16/2020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1EA9F3-A822-4BC3-A65E-6716996761D2}" type="slidenum">
              <a:rPr lang="en-US" smtClean="0"/>
              <a:t>‹#›</a:t>
            </a:fld>
            <a:endParaRPr lang="en-US"/>
          </a:p>
        </p:txBody>
      </p:sp>
    </p:spTree>
    <p:extLst>
      <p:ext uri="{BB962C8B-B14F-4D97-AF65-F5344CB8AC3E}">
        <p14:creationId xmlns:p14="http://schemas.microsoft.com/office/powerpoint/2010/main" val="2877073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A0C564E-142D-4AD8-B830-B7D5C75AE163}" type="datetimeFigureOut">
              <a:rPr lang="en-US" smtClean="0"/>
              <a:t>11/16/2020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1EA9F3-A822-4BC3-A65E-6716996761D2}" type="slidenum">
              <a:rPr lang="en-US" smtClean="0"/>
              <a:t>‹#›</a:t>
            </a:fld>
            <a:endParaRPr lang="en-US"/>
          </a:p>
        </p:txBody>
      </p:sp>
    </p:spTree>
    <p:extLst>
      <p:ext uri="{BB962C8B-B14F-4D97-AF65-F5344CB8AC3E}">
        <p14:creationId xmlns:p14="http://schemas.microsoft.com/office/powerpoint/2010/main" val="10969688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A0C564E-142D-4AD8-B830-B7D5C75AE163}" type="datetimeFigureOut">
              <a:rPr lang="en-US" smtClean="0"/>
              <a:t>11/16/2020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1EA9F3-A822-4BC3-A65E-6716996761D2}" type="slidenum">
              <a:rPr lang="en-US" smtClean="0"/>
              <a:t>‹#›</a:t>
            </a:fld>
            <a:endParaRPr lang="en-US"/>
          </a:p>
        </p:txBody>
      </p:sp>
    </p:spTree>
    <p:extLst>
      <p:ext uri="{BB962C8B-B14F-4D97-AF65-F5344CB8AC3E}">
        <p14:creationId xmlns:p14="http://schemas.microsoft.com/office/powerpoint/2010/main" val="39742468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0C564E-142D-4AD8-B830-B7D5C75AE163}" type="datetimeFigureOut">
              <a:rPr lang="en-US" smtClean="0"/>
              <a:t>11/16/2020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1EA9F3-A822-4BC3-A65E-6716996761D2}" type="slidenum">
              <a:rPr lang="en-US" smtClean="0"/>
              <a:t>‹#›</a:t>
            </a:fld>
            <a:endParaRPr lang="en-US"/>
          </a:p>
        </p:txBody>
      </p:sp>
    </p:spTree>
    <p:extLst>
      <p:ext uri="{BB962C8B-B14F-4D97-AF65-F5344CB8AC3E}">
        <p14:creationId xmlns:p14="http://schemas.microsoft.com/office/powerpoint/2010/main" val="40359098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92EE125-715F-4F91-B5BE-B34AB1D9C5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0" y="27160"/>
            <a:ext cx="2037029" cy="369332"/>
          </a:xfrm>
          <a:prstGeom prst="rect">
            <a:avLst/>
          </a:prstGeom>
          <a:noFill/>
        </p:spPr>
        <p:txBody>
          <a:bodyPr wrap="square" rtlCol="0">
            <a:spAutoFit/>
          </a:bodyPr>
          <a:lstStyle/>
          <a:p>
            <a:r>
              <a:rPr lang="en-US" dirty="0">
                <a:solidFill>
                  <a:schemeClr val="bg1"/>
                </a:solidFill>
              </a:rPr>
              <a:t>Lesson 105</a:t>
            </a:r>
          </a:p>
        </p:txBody>
      </p:sp>
      <p:sp>
        <p:nvSpPr>
          <p:cNvPr id="6" name="TextBox 5"/>
          <p:cNvSpPr txBox="1"/>
          <p:nvPr/>
        </p:nvSpPr>
        <p:spPr>
          <a:xfrm>
            <a:off x="0" y="686554"/>
            <a:ext cx="12192000" cy="1938992"/>
          </a:xfrm>
          <a:prstGeom prst="rect">
            <a:avLst/>
          </a:prstGeom>
          <a:noFill/>
        </p:spPr>
        <p:txBody>
          <a:bodyPr wrap="square" rtlCol="0">
            <a:spAutoFit/>
          </a:bodyPr>
          <a:lstStyle/>
          <a:p>
            <a:pPr algn="ctr"/>
            <a:r>
              <a:rPr lang="en-US" sz="6600" dirty="0">
                <a:solidFill>
                  <a:schemeClr val="bg1"/>
                </a:solidFill>
              </a:rPr>
              <a:t>The Last of the Kings </a:t>
            </a:r>
            <a:r>
              <a:rPr lang="en-US" sz="6600">
                <a:solidFill>
                  <a:schemeClr val="bg1"/>
                </a:solidFill>
              </a:rPr>
              <a:t>in Judah</a:t>
            </a:r>
            <a:endParaRPr lang="en-US" sz="6600" dirty="0">
              <a:solidFill>
                <a:schemeClr val="bg1"/>
              </a:solidFill>
            </a:endParaRPr>
          </a:p>
          <a:p>
            <a:pPr algn="ctr"/>
            <a:r>
              <a:rPr lang="en-US" sz="5400" dirty="0">
                <a:solidFill>
                  <a:schemeClr val="bg1"/>
                </a:solidFill>
              </a:rPr>
              <a:t>2 Kings 21-25</a:t>
            </a:r>
          </a:p>
        </p:txBody>
      </p:sp>
      <p:grpSp>
        <p:nvGrpSpPr>
          <p:cNvPr id="7" name="Group 6"/>
          <p:cNvGrpSpPr/>
          <p:nvPr/>
        </p:nvGrpSpPr>
        <p:grpSpPr>
          <a:xfrm>
            <a:off x="1303699" y="1915696"/>
            <a:ext cx="1866411" cy="4522202"/>
            <a:chOff x="5553035" y="2359849"/>
            <a:chExt cx="1573440" cy="3812351"/>
          </a:xfrm>
        </p:grpSpPr>
        <p:sp>
          <p:nvSpPr>
            <p:cNvPr id="8" name="Cloud 7"/>
            <p:cNvSpPr/>
            <p:nvPr/>
          </p:nvSpPr>
          <p:spPr>
            <a:xfrm rot="416314">
              <a:off x="5553035" y="2759882"/>
              <a:ext cx="1562201" cy="1315863"/>
            </a:xfrm>
            <a:prstGeom prst="clou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9671902">
              <a:off x="6848583" y="4366507"/>
              <a:ext cx="277892" cy="61612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2647766">
              <a:off x="5584502" y="4305065"/>
              <a:ext cx="256818" cy="61612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rot="19352409">
              <a:off x="6424014" y="5556080"/>
              <a:ext cx="300639" cy="616120"/>
            </a:xfrm>
            <a:prstGeom prst="ellipse">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2647766">
              <a:off x="6078390" y="5543893"/>
              <a:ext cx="299201" cy="616120"/>
            </a:xfrm>
            <a:prstGeom prst="ellipse">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apezoid 12"/>
            <p:cNvSpPr/>
            <p:nvPr/>
          </p:nvSpPr>
          <p:spPr>
            <a:xfrm rot="20169292">
              <a:off x="6389195" y="3711505"/>
              <a:ext cx="642061" cy="1098992"/>
            </a:xfrm>
            <a:prstGeom prst="trapezoi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p:cNvSpPr/>
            <p:nvPr/>
          </p:nvSpPr>
          <p:spPr>
            <a:xfrm rot="1790291">
              <a:off x="5689157" y="3672660"/>
              <a:ext cx="630661" cy="1098992"/>
            </a:xfrm>
            <a:prstGeom prst="trapezoi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p:cNvSpPr/>
            <p:nvPr/>
          </p:nvSpPr>
          <p:spPr>
            <a:xfrm>
              <a:off x="5877284" y="3852929"/>
              <a:ext cx="957854" cy="2007999"/>
            </a:xfrm>
            <a:prstGeom prst="trapezoid">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6185356" y="3454924"/>
              <a:ext cx="355378" cy="60556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p:cNvSpPr/>
            <p:nvPr/>
          </p:nvSpPr>
          <p:spPr>
            <a:xfrm rot="320523">
              <a:off x="5793656" y="3859302"/>
              <a:ext cx="642058" cy="2079630"/>
            </a:xfrm>
            <a:prstGeom prst="trapezoid">
              <a:avLst>
                <a:gd name="adj" fmla="val 39243"/>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17"/>
            <p:cNvSpPr/>
            <p:nvPr/>
          </p:nvSpPr>
          <p:spPr>
            <a:xfrm rot="21316319">
              <a:off x="6295330" y="3786972"/>
              <a:ext cx="642058" cy="2159730"/>
            </a:xfrm>
            <a:prstGeom prst="trapezoid">
              <a:avLst>
                <a:gd name="adj" fmla="val 41921"/>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5950284" y="2597606"/>
              <a:ext cx="802083" cy="135470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loud 19"/>
            <p:cNvSpPr/>
            <p:nvPr/>
          </p:nvSpPr>
          <p:spPr>
            <a:xfrm rot="5145672">
              <a:off x="6116006" y="2372194"/>
              <a:ext cx="526085" cy="866255"/>
            </a:xfrm>
            <a:prstGeom prst="clou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loud 20"/>
            <p:cNvSpPr/>
            <p:nvPr/>
          </p:nvSpPr>
          <p:spPr>
            <a:xfrm rot="5145672">
              <a:off x="6118565" y="3595044"/>
              <a:ext cx="491936" cy="507583"/>
            </a:xfrm>
            <a:prstGeom prst="clou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6270133" y="3671084"/>
              <a:ext cx="162384" cy="12038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5613239" y="2359849"/>
              <a:ext cx="1450664" cy="733424"/>
              <a:chOff x="1239442" y="2583838"/>
              <a:chExt cx="1535084" cy="678655"/>
            </a:xfrm>
          </p:grpSpPr>
          <p:sp>
            <p:nvSpPr>
              <p:cNvPr id="36" name="Rounded Rectangle 35"/>
              <p:cNvSpPr/>
              <p:nvPr/>
            </p:nvSpPr>
            <p:spPr>
              <a:xfrm>
                <a:off x="1239442" y="2984838"/>
                <a:ext cx="1535084" cy="276558"/>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gular Pentagon 36"/>
              <p:cNvSpPr/>
              <p:nvPr/>
            </p:nvSpPr>
            <p:spPr>
              <a:xfrm>
                <a:off x="1807497" y="2583838"/>
                <a:ext cx="491369" cy="408386"/>
              </a:xfrm>
              <a:prstGeom prst="pent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gular Pentagon 37"/>
              <p:cNvSpPr/>
              <p:nvPr/>
            </p:nvSpPr>
            <p:spPr>
              <a:xfrm>
                <a:off x="1328217" y="2712925"/>
                <a:ext cx="329982" cy="274254"/>
              </a:xfrm>
              <a:prstGeom prst="pent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gular Pentagon 38"/>
              <p:cNvSpPr/>
              <p:nvPr/>
            </p:nvSpPr>
            <p:spPr>
              <a:xfrm>
                <a:off x="2385544" y="2708757"/>
                <a:ext cx="329982" cy="274254"/>
              </a:xfrm>
              <a:prstGeom prst="pent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Diamond 39"/>
              <p:cNvSpPr/>
              <p:nvPr/>
            </p:nvSpPr>
            <p:spPr>
              <a:xfrm>
                <a:off x="1982582" y="2684447"/>
                <a:ext cx="114300" cy="274254"/>
              </a:xfrm>
              <a:prstGeom prst="diamond">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Diamond 40"/>
              <p:cNvSpPr/>
              <p:nvPr/>
            </p:nvSpPr>
            <p:spPr>
              <a:xfrm>
                <a:off x="1494521" y="2975696"/>
                <a:ext cx="274391" cy="274254"/>
              </a:xfrm>
              <a:prstGeom prst="diamond">
                <a:avLst/>
              </a:prstGeom>
              <a:solidFill>
                <a:srgbClr val="E4B42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Diamond 41"/>
              <p:cNvSpPr/>
              <p:nvPr/>
            </p:nvSpPr>
            <p:spPr>
              <a:xfrm>
                <a:off x="1752775" y="2988239"/>
                <a:ext cx="274391" cy="274254"/>
              </a:xfrm>
              <a:prstGeom prst="diamond">
                <a:avLst/>
              </a:prstGeom>
              <a:solidFill>
                <a:srgbClr val="E4B42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Diamond 42"/>
              <p:cNvSpPr/>
              <p:nvPr/>
            </p:nvSpPr>
            <p:spPr>
              <a:xfrm>
                <a:off x="2017838" y="2979774"/>
                <a:ext cx="274391" cy="274254"/>
              </a:xfrm>
              <a:prstGeom prst="diamond">
                <a:avLst/>
              </a:prstGeom>
              <a:solidFill>
                <a:srgbClr val="E4B42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Diamond 43"/>
              <p:cNvSpPr/>
              <p:nvPr/>
            </p:nvSpPr>
            <p:spPr>
              <a:xfrm>
                <a:off x="2274465" y="2979774"/>
                <a:ext cx="274391" cy="274254"/>
              </a:xfrm>
              <a:prstGeom prst="diamond">
                <a:avLst/>
              </a:prstGeom>
              <a:solidFill>
                <a:srgbClr val="E4B42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p:cNvGrpSpPr/>
            <p:nvPr/>
          </p:nvGrpSpPr>
          <p:grpSpPr>
            <a:xfrm>
              <a:off x="6058639" y="4230864"/>
              <a:ext cx="584563" cy="217974"/>
              <a:chOff x="7543167" y="4370905"/>
              <a:chExt cx="836185" cy="311800"/>
            </a:xfrm>
          </p:grpSpPr>
          <p:sp>
            <p:nvSpPr>
              <p:cNvPr id="31" name="Rounded Rectangle 30"/>
              <p:cNvSpPr/>
              <p:nvPr/>
            </p:nvSpPr>
            <p:spPr>
              <a:xfrm>
                <a:off x="7755682" y="4478850"/>
                <a:ext cx="462234" cy="176299"/>
              </a:xfrm>
              <a:prstGeom prst="roundRect">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gular Pentagon 31"/>
              <p:cNvSpPr/>
              <p:nvPr/>
            </p:nvSpPr>
            <p:spPr>
              <a:xfrm>
                <a:off x="7543167" y="4386318"/>
                <a:ext cx="311835" cy="296387"/>
              </a:xfrm>
              <a:prstGeom prst="pent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gular Pentagon 32"/>
              <p:cNvSpPr/>
              <p:nvPr/>
            </p:nvSpPr>
            <p:spPr>
              <a:xfrm>
                <a:off x="8067517" y="4370905"/>
                <a:ext cx="311835" cy="296387"/>
              </a:xfrm>
              <a:prstGeom prst="pent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7617922" y="4478850"/>
                <a:ext cx="162474" cy="162474"/>
              </a:xfrm>
              <a:prstGeom prst="ellipse">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8149263" y="4466493"/>
                <a:ext cx="162474" cy="162474"/>
              </a:xfrm>
              <a:prstGeom prst="ellipse">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p:cNvGrpSpPr/>
            <p:nvPr/>
          </p:nvGrpSpPr>
          <p:grpSpPr>
            <a:xfrm rot="10800000">
              <a:off x="6054606" y="4440452"/>
              <a:ext cx="584563" cy="217974"/>
              <a:chOff x="7543167" y="4370905"/>
              <a:chExt cx="836185" cy="311800"/>
            </a:xfrm>
          </p:grpSpPr>
          <p:sp>
            <p:nvSpPr>
              <p:cNvPr id="26" name="Rounded Rectangle 25"/>
              <p:cNvSpPr/>
              <p:nvPr/>
            </p:nvSpPr>
            <p:spPr>
              <a:xfrm>
                <a:off x="7755682" y="4478850"/>
                <a:ext cx="462234" cy="176299"/>
              </a:xfrm>
              <a:prstGeom prst="roundRect">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gular Pentagon 26"/>
              <p:cNvSpPr/>
              <p:nvPr/>
            </p:nvSpPr>
            <p:spPr>
              <a:xfrm>
                <a:off x="7543167" y="4386318"/>
                <a:ext cx="311835" cy="296387"/>
              </a:xfrm>
              <a:prstGeom prst="pent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gular Pentagon 27"/>
              <p:cNvSpPr/>
              <p:nvPr/>
            </p:nvSpPr>
            <p:spPr>
              <a:xfrm>
                <a:off x="8067517" y="4370905"/>
                <a:ext cx="311835" cy="296387"/>
              </a:xfrm>
              <a:prstGeom prst="pent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7617922" y="4478850"/>
                <a:ext cx="162474" cy="162474"/>
              </a:xfrm>
              <a:prstGeom prst="ellipse">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8149263" y="4466493"/>
                <a:ext cx="162474" cy="162474"/>
              </a:xfrm>
              <a:prstGeom prst="ellipse">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 name="Rectangle 1"/>
          <p:cNvSpPr/>
          <p:nvPr/>
        </p:nvSpPr>
        <p:spPr>
          <a:xfrm>
            <a:off x="4297007" y="3107405"/>
            <a:ext cx="4257474" cy="2031325"/>
          </a:xfrm>
          <a:prstGeom prst="rect">
            <a:avLst/>
          </a:prstGeom>
        </p:spPr>
        <p:txBody>
          <a:bodyPr wrap="square">
            <a:spAutoFit/>
          </a:bodyPr>
          <a:lstStyle/>
          <a:p>
            <a:r>
              <a:rPr lang="en-US" i="1" dirty="0">
                <a:solidFill>
                  <a:schemeClr val="bg1"/>
                </a:solidFill>
              </a:rPr>
              <a:t> “It shall come to pass, if thou shalt hearken diligently unto the voice of the Lord thy God, to observe and to do all his commandments which I command thee this day, that the Lord thy God will set thee on high above all nations of the earth.”</a:t>
            </a:r>
          </a:p>
          <a:p>
            <a:r>
              <a:rPr lang="en-US" i="1" dirty="0">
                <a:solidFill>
                  <a:schemeClr val="bg1"/>
                </a:solidFill>
              </a:rPr>
              <a:t>Deuteronomy 28:1 </a:t>
            </a:r>
          </a:p>
        </p:txBody>
      </p:sp>
      <p:grpSp>
        <p:nvGrpSpPr>
          <p:cNvPr id="45" name="Group 44"/>
          <p:cNvGrpSpPr/>
          <p:nvPr/>
        </p:nvGrpSpPr>
        <p:grpSpPr>
          <a:xfrm>
            <a:off x="9021699" y="1992626"/>
            <a:ext cx="1909010" cy="4667122"/>
            <a:chOff x="6352883" y="514478"/>
            <a:chExt cx="1909010" cy="4667122"/>
          </a:xfrm>
        </p:grpSpPr>
        <p:grpSp>
          <p:nvGrpSpPr>
            <p:cNvPr id="46" name="Group 45"/>
            <p:cNvGrpSpPr/>
            <p:nvPr/>
          </p:nvGrpSpPr>
          <p:grpSpPr>
            <a:xfrm>
              <a:off x="6352883" y="966754"/>
              <a:ext cx="1909010" cy="4214846"/>
              <a:chOff x="333083" y="1957354"/>
              <a:chExt cx="1909010" cy="4214846"/>
            </a:xfrm>
          </p:grpSpPr>
          <p:sp>
            <p:nvSpPr>
              <p:cNvPr id="57" name="Wave 56"/>
              <p:cNvSpPr/>
              <p:nvPr/>
            </p:nvSpPr>
            <p:spPr>
              <a:xfrm rot="6109734">
                <a:off x="394975" y="2205156"/>
                <a:ext cx="1152332" cy="957401"/>
              </a:xfrm>
              <a:prstGeom prst="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Wave 57"/>
              <p:cNvSpPr/>
              <p:nvPr/>
            </p:nvSpPr>
            <p:spPr>
              <a:xfrm rot="4598943">
                <a:off x="1163013" y="2383246"/>
                <a:ext cx="1211882" cy="685800"/>
              </a:xfrm>
              <a:prstGeom prst="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rot="19336703">
                <a:off x="1242030" y="5622470"/>
                <a:ext cx="315310" cy="549730"/>
              </a:xfrm>
              <a:prstGeom prst="ellipse">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rot="2192056">
                <a:off x="869062" y="5592641"/>
                <a:ext cx="315310" cy="547578"/>
              </a:xfrm>
              <a:prstGeom prst="ellipse">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rapezoid 60"/>
              <p:cNvSpPr/>
              <p:nvPr/>
            </p:nvSpPr>
            <p:spPr>
              <a:xfrm>
                <a:off x="822434" y="3345650"/>
                <a:ext cx="1008993" cy="2484319"/>
              </a:xfrm>
              <a:prstGeom prst="trapezoid">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rot="20274748">
                <a:off x="1926783" y="3980494"/>
                <a:ext cx="315310" cy="43840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rot="1435296">
                <a:off x="333083" y="3913825"/>
                <a:ext cx="315310" cy="43840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rapezoid 63"/>
              <p:cNvSpPr/>
              <p:nvPr/>
            </p:nvSpPr>
            <p:spPr>
              <a:xfrm rot="19984891">
                <a:off x="1496787" y="2974385"/>
                <a:ext cx="529036" cy="1334786"/>
              </a:xfrm>
              <a:prstGeom prst="trapezoid">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rapezoid 64"/>
              <p:cNvSpPr/>
              <p:nvPr/>
            </p:nvSpPr>
            <p:spPr>
              <a:xfrm rot="2090544">
                <a:off x="593189" y="3041484"/>
                <a:ext cx="575693" cy="1264665"/>
              </a:xfrm>
              <a:prstGeom prst="trapezoid">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rapezoid 65"/>
              <p:cNvSpPr/>
              <p:nvPr/>
            </p:nvSpPr>
            <p:spPr>
              <a:xfrm>
                <a:off x="807720" y="3097590"/>
                <a:ext cx="1008993" cy="2484319"/>
              </a:xfrm>
              <a:prstGeom prst="trapezoid">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Isosceles Triangle 66"/>
              <p:cNvSpPr/>
              <p:nvPr/>
            </p:nvSpPr>
            <p:spPr>
              <a:xfrm rot="10800000">
                <a:off x="1137745" y="3126445"/>
                <a:ext cx="378373" cy="292273"/>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rapezoid 67"/>
              <p:cNvSpPr/>
              <p:nvPr/>
            </p:nvSpPr>
            <p:spPr>
              <a:xfrm rot="657615">
                <a:off x="665693" y="3084089"/>
                <a:ext cx="504497" cy="2725525"/>
              </a:xfrm>
              <a:prstGeom prst="trapezoid">
                <a:avLst>
                  <a:gd name="adj" fmla="val 30882"/>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rapezoid 68"/>
              <p:cNvSpPr/>
              <p:nvPr/>
            </p:nvSpPr>
            <p:spPr>
              <a:xfrm rot="21232594">
                <a:off x="1389526" y="3076675"/>
                <a:ext cx="504497" cy="2761107"/>
              </a:xfrm>
              <a:prstGeom prst="trapezoid">
                <a:avLst>
                  <a:gd name="adj" fmla="val 30882"/>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885497" y="1957354"/>
                <a:ext cx="882869" cy="124215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3"/>
              <p:cNvGrpSpPr/>
              <p:nvPr/>
            </p:nvGrpSpPr>
            <p:grpSpPr>
              <a:xfrm rot="16200000">
                <a:off x="199614" y="4310458"/>
                <a:ext cx="2130612" cy="304800"/>
                <a:chOff x="6065778" y="2743200"/>
                <a:chExt cx="2083323" cy="356485"/>
              </a:xfrm>
            </p:grpSpPr>
            <p:grpSp>
              <p:nvGrpSpPr>
                <p:cNvPr id="77" name="Group 56"/>
                <p:cNvGrpSpPr/>
                <p:nvPr/>
              </p:nvGrpSpPr>
              <p:grpSpPr>
                <a:xfrm>
                  <a:off x="6065778" y="2771715"/>
                  <a:ext cx="757701" cy="316144"/>
                  <a:chOff x="6065778" y="2771715"/>
                  <a:chExt cx="757701" cy="316144"/>
                </a:xfrm>
              </p:grpSpPr>
              <p:sp>
                <p:nvSpPr>
                  <p:cNvPr id="84" name="Right Arrow Callout 83"/>
                  <p:cNvSpPr/>
                  <p:nvPr/>
                </p:nvSpPr>
                <p:spPr>
                  <a:xfrm rot="19459542">
                    <a:off x="6065778" y="2771715"/>
                    <a:ext cx="457200" cy="304800"/>
                  </a:xfrm>
                  <a:prstGeom prst="rightArrowCallout">
                    <a:avLst>
                      <a:gd name="adj1" fmla="val 50000"/>
                      <a:gd name="adj2" fmla="val 25000"/>
                      <a:gd name="adj3" fmla="val 25000"/>
                      <a:gd name="adj4" fmla="val 31644"/>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ight Arrow Callout 84"/>
                  <p:cNvSpPr/>
                  <p:nvPr/>
                </p:nvSpPr>
                <p:spPr>
                  <a:xfrm rot="13441935">
                    <a:off x="6366279" y="2783059"/>
                    <a:ext cx="457200" cy="304800"/>
                  </a:xfrm>
                  <a:prstGeom prst="rightArrowCallout">
                    <a:avLst>
                      <a:gd name="adj1" fmla="val 50000"/>
                      <a:gd name="adj2" fmla="val 25000"/>
                      <a:gd name="adj3" fmla="val 25000"/>
                      <a:gd name="adj4" fmla="val 31644"/>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57"/>
                <p:cNvGrpSpPr/>
                <p:nvPr/>
              </p:nvGrpSpPr>
              <p:grpSpPr>
                <a:xfrm>
                  <a:off x="6741459" y="2783541"/>
                  <a:ext cx="757701" cy="316144"/>
                  <a:chOff x="6065778" y="2771715"/>
                  <a:chExt cx="757701" cy="316144"/>
                </a:xfrm>
              </p:grpSpPr>
              <p:sp>
                <p:nvSpPr>
                  <p:cNvPr id="82" name="Right Arrow Callout 81"/>
                  <p:cNvSpPr/>
                  <p:nvPr/>
                </p:nvSpPr>
                <p:spPr>
                  <a:xfrm rot="19459542">
                    <a:off x="6065778" y="2771715"/>
                    <a:ext cx="457200" cy="304800"/>
                  </a:xfrm>
                  <a:prstGeom prst="rightArrowCallout">
                    <a:avLst>
                      <a:gd name="adj1" fmla="val 50000"/>
                      <a:gd name="adj2" fmla="val 25000"/>
                      <a:gd name="adj3" fmla="val 25000"/>
                      <a:gd name="adj4" fmla="val 31644"/>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ight Arrow Callout 82"/>
                  <p:cNvSpPr/>
                  <p:nvPr/>
                </p:nvSpPr>
                <p:spPr>
                  <a:xfrm rot="13441935">
                    <a:off x="6366279" y="2783059"/>
                    <a:ext cx="457200" cy="304800"/>
                  </a:xfrm>
                  <a:prstGeom prst="rightArrowCallout">
                    <a:avLst>
                      <a:gd name="adj1" fmla="val 50000"/>
                      <a:gd name="adj2" fmla="val 25000"/>
                      <a:gd name="adj3" fmla="val 25000"/>
                      <a:gd name="adj4" fmla="val 31644"/>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0"/>
                <p:cNvGrpSpPr/>
                <p:nvPr/>
              </p:nvGrpSpPr>
              <p:grpSpPr>
                <a:xfrm>
                  <a:off x="7391400" y="2743200"/>
                  <a:ext cx="757701" cy="316144"/>
                  <a:chOff x="6065778" y="2771715"/>
                  <a:chExt cx="757701" cy="316144"/>
                </a:xfrm>
              </p:grpSpPr>
              <p:sp>
                <p:nvSpPr>
                  <p:cNvPr id="80" name="Right Arrow Callout 79"/>
                  <p:cNvSpPr/>
                  <p:nvPr/>
                </p:nvSpPr>
                <p:spPr>
                  <a:xfrm rot="19459542">
                    <a:off x="6065778" y="2771715"/>
                    <a:ext cx="457200" cy="304800"/>
                  </a:xfrm>
                  <a:prstGeom prst="rightArrowCallout">
                    <a:avLst>
                      <a:gd name="adj1" fmla="val 50000"/>
                      <a:gd name="adj2" fmla="val 25000"/>
                      <a:gd name="adj3" fmla="val 25000"/>
                      <a:gd name="adj4" fmla="val 31644"/>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ight Arrow Callout 80"/>
                  <p:cNvSpPr/>
                  <p:nvPr/>
                </p:nvSpPr>
                <p:spPr>
                  <a:xfrm rot="13441935">
                    <a:off x="6366279" y="2783059"/>
                    <a:ext cx="457200" cy="304800"/>
                  </a:xfrm>
                  <a:prstGeom prst="rightArrowCallout">
                    <a:avLst>
                      <a:gd name="adj1" fmla="val 50000"/>
                      <a:gd name="adj2" fmla="val 25000"/>
                      <a:gd name="adj3" fmla="val 25000"/>
                      <a:gd name="adj4" fmla="val 31644"/>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2" name="Hexagon 71"/>
              <p:cNvSpPr/>
              <p:nvPr/>
            </p:nvSpPr>
            <p:spPr>
              <a:xfrm>
                <a:off x="1173480" y="3697514"/>
                <a:ext cx="161638" cy="198813"/>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73" name="Hexagon 72"/>
              <p:cNvSpPr/>
              <p:nvPr/>
            </p:nvSpPr>
            <p:spPr>
              <a:xfrm>
                <a:off x="1173480" y="4297438"/>
                <a:ext cx="161638" cy="198813"/>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74" name="Hexagon 73"/>
              <p:cNvSpPr/>
              <p:nvPr/>
            </p:nvSpPr>
            <p:spPr>
              <a:xfrm>
                <a:off x="1173480" y="5047343"/>
                <a:ext cx="161638" cy="198813"/>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75" name="Cloud 74"/>
              <p:cNvSpPr/>
              <p:nvPr/>
            </p:nvSpPr>
            <p:spPr>
              <a:xfrm>
                <a:off x="963733" y="2675764"/>
                <a:ext cx="685800" cy="914400"/>
              </a:xfrm>
              <a:prstGeom prst="clou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1164688" y="2787486"/>
                <a:ext cx="304800" cy="2286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 name="Group 46"/>
            <p:cNvGrpSpPr/>
            <p:nvPr/>
          </p:nvGrpSpPr>
          <p:grpSpPr>
            <a:xfrm>
              <a:off x="6734938" y="514478"/>
              <a:ext cx="1236724" cy="646929"/>
              <a:chOff x="1239442" y="2583838"/>
              <a:chExt cx="1535084" cy="678655"/>
            </a:xfrm>
          </p:grpSpPr>
          <p:sp>
            <p:nvSpPr>
              <p:cNvPr id="48" name="Rounded Rectangle 47"/>
              <p:cNvSpPr/>
              <p:nvPr/>
            </p:nvSpPr>
            <p:spPr>
              <a:xfrm>
                <a:off x="1239442" y="2984838"/>
                <a:ext cx="1535084" cy="276558"/>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gular Pentagon 48"/>
              <p:cNvSpPr/>
              <p:nvPr/>
            </p:nvSpPr>
            <p:spPr>
              <a:xfrm>
                <a:off x="1807497" y="2583838"/>
                <a:ext cx="491369" cy="408386"/>
              </a:xfrm>
              <a:prstGeom prst="pent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gular Pentagon 49"/>
              <p:cNvSpPr/>
              <p:nvPr/>
            </p:nvSpPr>
            <p:spPr>
              <a:xfrm>
                <a:off x="1328217" y="2712925"/>
                <a:ext cx="329982" cy="274254"/>
              </a:xfrm>
              <a:prstGeom prst="pent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gular Pentagon 50"/>
              <p:cNvSpPr/>
              <p:nvPr/>
            </p:nvSpPr>
            <p:spPr>
              <a:xfrm>
                <a:off x="2385544" y="2708757"/>
                <a:ext cx="329982" cy="274254"/>
              </a:xfrm>
              <a:prstGeom prst="pent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Diamond 51"/>
              <p:cNvSpPr/>
              <p:nvPr/>
            </p:nvSpPr>
            <p:spPr>
              <a:xfrm>
                <a:off x="1982582" y="2684447"/>
                <a:ext cx="114300" cy="274254"/>
              </a:xfrm>
              <a:prstGeom prst="diamond">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Diamond 52"/>
              <p:cNvSpPr/>
              <p:nvPr/>
            </p:nvSpPr>
            <p:spPr>
              <a:xfrm>
                <a:off x="1494521" y="2975696"/>
                <a:ext cx="274391" cy="274254"/>
              </a:xfrm>
              <a:prstGeom prst="diamond">
                <a:avLst/>
              </a:prstGeom>
              <a:solidFill>
                <a:srgbClr val="E4B42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Diamond 53"/>
              <p:cNvSpPr/>
              <p:nvPr/>
            </p:nvSpPr>
            <p:spPr>
              <a:xfrm>
                <a:off x="1752775" y="2988239"/>
                <a:ext cx="274391" cy="274254"/>
              </a:xfrm>
              <a:prstGeom prst="diamond">
                <a:avLst/>
              </a:prstGeom>
              <a:solidFill>
                <a:srgbClr val="E4B42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Diamond 54"/>
              <p:cNvSpPr/>
              <p:nvPr/>
            </p:nvSpPr>
            <p:spPr>
              <a:xfrm>
                <a:off x="2017838" y="2979774"/>
                <a:ext cx="274391" cy="274254"/>
              </a:xfrm>
              <a:prstGeom prst="diamond">
                <a:avLst/>
              </a:prstGeom>
              <a:solidFill>
                <a:srgbClr val="E4B42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Diamond 55"/>
              <p:cNvSpPr/>
              <p:nvPr/>
            </p:nvSpPr>
            <p:spPr>
              <a:xfrm>
                <a:off x="2274465" y="2979774"/>
                <a:ext cx="274391" cy="274254"/>
              </a:xfrm>
              <a:prstGeom prst="diamond">
                <a:avLst/>
              </a:prstGeom>
              <a:solidFill>
                <a:srgbClr val="E4B42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551011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userlogos.org/files/backgrounds/ctach1991/Gra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3761" y="7033"/>
            <a:ext cx="12192000" cy="1015663"/>
          </a:xfrm>
          <a:prstGeom prst="rect">
            <a:avLst/>
          </a:prstGeom>
          <a:noFill/>
        </p:spPr>
        <p:txBody>
          <a:bodyPr wrap="square" rtlCol="0">
            <a:spAutoFit/>
          </a:bodyPr>
          <a:lstStyle/>
          <a:p>
            <a:pPr algn="ctr"/>
            <a:r>
              <a:rPr lang="en-US" sz="6000" dirty="0">
                <a:solidFill>
                  <a:schemeClr val="bg1"/>
                </a:solidFill>
              </a:rPr>
              <a:t>Josiah Dies in Battle</a:t>
            </a:r>
          </a:p>
        </p:txBody>
      </p:sp>
      <p:sp>
        <p:nvSpPr>
          <p:cNvPr id="5" name="Rectangle 4"/>
          <p:cNvSpPr/>
          <p:nvPr/>
        </p:nvSpPr>
        <p:spPr>
          <a:xfrm>
            <a:off x="31459" y="6488668"/>
            <a:ext cx="19561830" cy="369332"/>
          </a:xfrm>
          <a:prstGeom prst="rect">
            <a:avLst/>
          </a:prstGeom>
        </p:spPr>
        <p:txBody>
          <a:bodyPr wrap="none">
            <a:spAutoFit/>
          </a:bodyPr>
          <a:lstStyle/>
          <a:p>
            <a:r>
              <a:rPr lang="en-US" dirty="0">
                <a:solidFill>
                  <a:schemeClr val="bg1"/>
                </a:solidFill>
              </a:rPr>
              <a:t>2 Kings 23:29</a:t>
            </a:r>
            <a:r>
              <a:rPr lang="en-US" dirty="0"/>
              <a:t>Pharaoh-nechoh king of Egypt went up against the king of Assyria to the river Euphrates: and king Josiah went against him; and he slew him at Megiddo, when he had seen him.</a:t>
            </a:r>
          </a:p>
        </p:txBody>
      </p:sp>
      <p:sp>
        <p:nvSpPr>
          <p:cNvPr id="7" name="Rectangle 6"/>
          <p:cNvSpPr/>
          <p:nvPr/>
        </p:nvSpPr>
        <p:spPr>
          <a:xfrm>
            <a:off x="992864" y="1985966"/>
            <a:ext cx="6303252" cy="3046988"/>
          </a:xfrm>
          <a:prstGeom prst="rect">
            <a:avLst/>
          </a:prstGeom>
        </p:spPr>
        <p:txBody>
          <a:bodyPr wrap="square">
            <a:spAutoFit/>
          </a:bodyPr>
          <a:lstStyle/>
          <a:p>
            <a:r>
              <a:rPr lang="en-US" sz="3200" i="1" dirty="0">
                <a:solidFill>
                  <a:srgbClr val="FFFF00"/>
                </a:solidFill>
              </a:rPr>
              <a:t>Pharaoh-</a:t>
            </a:r>
            <a:r>
              <a:rPr lang="en-US" sz="3200" i="1" dirty="0" err="1">
                <a:solidFill>
                  <a:srgbClr val="FFFF00"/>
                </a:solidFill>
              </a:rPr>
              <a:t>nechoh</a:t>
            </a:r>
            <a:r>
              <a:rPr lang="en-US" sz="3200" i="1" dirty="0">
                <a:solidFill>
                  <a:srgbClr val="FFFF00"/>
                </a:solidFill>
              </a:rPr>
              <a:t> king of Egypt went up against the king of Assyria to the river Euphrates: and king Josiah went against him; and he slew him at Megiddo, when he had seen him.</a:t>
            </a:r>
          </a:p>
        </p:txBody>
      </p:sp>
      <p:pic>
        <p:nvPicPr>
          <p:cNvPr id="7170" name="Picture 2" descr="http://i-cias.com/e.o/slides/neko2_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03521" y="1944712"/>
            <a:ext cx="2950367" cy="31294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63297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userlogos.org/files/backgrounds/ctach1991/Gra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3761" y="7033"/>
            <a:ext cx="12192000" cy="1015663"/>
          </a:xfrm>
          <a:prstGeom prst="rect">
            <a:avLst/>
          </a:prstGeom>
          <a:noFill/>
        </p:spPr>
        <p:txBody>
          <a:bodyPr wrap="square" rtlCol="0">
            <a:spAutoFit/>
          </a:bodyPr>
          <a:lstStyle/>
          <a:p>
            <a:pPr algn="ctr"/>
            <a:r>
              <a:rPr lang="en-US" sz="6000" dirty="0" err="1">
                <a:solidFill>
                  <a:schemeClr val="bg1"/>
                </a:solidFill>
              </a:rPr>
              <a:t>Jehoahaz</a:t>
            </a:r>
            <a:r>
              <a:rPr lang="en-US" sz="6000" dirty="0">
                <a:solidFill>
                  <a:schemeClr val="bg1"/>
                </a:solidFill>
              </a:rPr>
              <a:t> and </a:t>
            </a:r>
            <a:r>
              <a:rPr lang="en-US" sz="6000" dirty="0" err="1">
                <a:solidFill>
                  <a:schemeClr val="bg1"/>
                </a:solidFill>
              </a:rPr>
              <a:t>Jehoiakim</a:t>
            </a:r>
            <a:endParaRPr lang="en-US" sz="6000" dirty="0">
              <a:solidFill>
                <a:schemeClr val="bg1"/>
              </a:solidFill>
            </a:endParaRPr>
          </a:p>
        </p:txBody>
      </p:sp>
      <p:sp>
        <p:nvSpPr>
          <p:cNvPr id="5" name="Rectangle 4"/>
          <p:cNvSpPr/>
          <p:nvPr/>
        </p:nvSpPr>
        <p:spPr>
          <a:xfrm>
            <a:off x="31459" y="6488668"/>
            <a:ext cx="2165978" cy="369332"/>
          </a:xfrm>
          <a:prstGeom prst="rect">
            <a:avLst/>
          </a:prstGeom>
        </p:spPr>
        <p:txBody>
          <a:bodyPr wrap="none">
            <a:spAutoFit/>
          </a:bodyPr>
          <a:lstStyle/>
          <a:p>
            <a:r>
              <a:rPr lang="en-US" dirty="0">
                <a:solidFill>
                  <a:schemeClr val="bg1"/>
                </a:solidFill>
              </a:rPr>
              <a:t>2 Kings 23:29; 24:15</a:t>
            </a:r>
            <a:endParaRPr lang="en-US" dirty="0"/>
          </a:p>
        </p:txBody>
      </p:sp>
      <p:sp>
        <p:nvSpPr>
          <p:cNvPr id="8" name="Rectangle 7"/>
          <p:cNvSpPr/>
          <p:nvPr/>
        </p:nvSpPr>
        <p:spPr>
          <a:xfrm>
            <a:off x="189836" y="1029729"/>
            <a:ext cx="6096000" cy="1200329"/>
          </a:xfrm>
          <a:prstGeom prst="rect">
            <a:avLst/>
          </a:prstGeom>
        </p:spPr>
        <p:txBody>
          <a:bodyPr>
            <a:spAutoFit/>
          </a:bodyPr>
          <a:lstStyle/>
          <a:p>
            <a:r>
              <a:rPr lang="en-US" dirty="0">
                <a:solidFill>
                  <a:schemeClr val="bg1"/>
                </a:solidFill>
              </a:rPr>
              <a:t>Leaving a sizable force behind, </a:t>
            </a:r>
            <a:r>
              <a:rPr lang="en-US" dirty="0" err="1">
                <a:solidFill>
                  <a:schemeClr val="bg1"/>
                </a:solidFill>
              </a:rPr>
              <a:t>Necho</a:t>
            </a:r>
            <a:r>
              <a:rPr lang="en-US" dirty="0">
                <a:solidFill>
                  <a:schemeClr val="bg1"/>
                </a:solidFill>
              </a:rPr>
              <a:t> returned to Egypt. On his return march, he found that the Judeans had selected </a:t>
            </a:r>
            <a:r>
              <a:rPr lang="en-US" dirty="0" err="1">
                <a:solidFill>
                  <a:schemeClr val="bg1"/>
                </a:solidFill>
              </a:rPr>
              <a:t>Jehoahaz</a:t>
            </a:r>
            <a:r>
              <a:rPr lang="en-US" dirty="0">
                <a:solidFill>
                  <a:schemeClr val="bg1"/>
                </a:solidFill>
              </a:rPr>
              <a:t> to succeed his father Josiah, whom </a:t>
            </a:r>
            <a:r>
              <a:rPr lang="en-US" dirty="0" err="1">
                <a:solidFill>
                  <a:schemeClr val="bg1"/>
                </a:solidFill>
              </a:rPr>
              <a:t>Necho</a:t>
            </a:r>
            <a:r>
              <a:rPr lang="en-US" dirty="0">
                <a:solidFill>
                  <a:schemeClr val="bg1"/>
                </a:solidFill>
              </a:rPr>
              <a:t> deposed and replaced with </a:t>
            </a:r>
            <a:r>
              <a:rPr lang="en-US" dirty="0" err="1">
                <a:solidFill>
                  <a:schemeClr val="bg1"/>
                </a:solidFill>
              </a:rPr>
              <a:t>Jehoiakim</a:t>
            </a:r>
            <a:r>
              <a:rPr lang="en-US" dirty="0">
                <a:solidFill>
                  <a:schemeClr val="bg1"/>
                </a:solidFill>
              </a:rPr>
              <a:t> (at age 25).</a:t>
            </a:r>
          </a:p>
        </p:txBody>
      </p:sp>
      <p:pic>
        <p:nvPicPr>
          <p:cNvPr id="7172" name="Picture 4" descr="https://s-media-cache-ak0.pinimg.com/736x/92/fc/f1/92fcf1f750e70b76317f705e052f24d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588" y="2486015"/>
            <a:ext cx="4760496" cy="3644756"/>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5761617" y="2690336"/>
            <a:ext cx="3465587" cy="1477328"/>
          </a:xfrm>
          <a:prstGeom prst="rect">
            <a:avLst/>
          </a:prstGeom>
        </p:spPr>
        <p:txBody>
          <a:bodyPr wrap="square">
            <a:spAutoFit/>
          </a:bodyPr>
          <a:lstStyle/>
          <a:p>
            <a:r>
              <a:rPr lang="en-US" dirty="0" err="1">
                <a:solidFill>
                  <a:schemeClr val="bg1"/>
                </a:solidFill>
              </a:rPr>
              <a:t>Necho</a:t>
            </a:r>
            <a:r>
              <a:rPr lang="en-US" dirty="0">
                <a:solidFill>
                  <a:schemeClr val="bg1"/>
                </a:solidFill>
              </a:rPr>
              <a:t> brought </a:t>
            </a:r>
            <a:r>
              <a:rPr lang="en-US" dirty="0" err="1">
                <a:solidFill>
                  <a:schemeClr val="bg1"/>
                </a:solidFill>
              </a:rPr>
              <a:t>Jehoahaz</a:t>
            </a:r>
            <a:r>
              <a:rPr lang="en-US" dirty="0">
                <a:solidFill>
                  <a:schemeClr val="bg1"/>
                </a:solidFill>
              </a:rPr>
              <a:t> back to Egypt as his prisoner, where </a:t>
            </a:r>
            <a:r>
              <a:rPr lang="en-US" dirty="0" err="1">
                <a:solidFill>
                  <a:schemeClr val="bg1"/>
                </a:solidFill>
              </a:rPr>
              <a:t>Jehoahaz</a:t>
            </a:r>
            <a:r>
              <a:rPr lang="en-US" dirty="0">
                <a:solidFill>
                  <a:schemeClr val="bg1"/>
                </a:solidFill>
              </a:rPr>
              <a:t> ended his days (2 Kings 23:31; 2 Chronicles 36:1-4). (4)</a:t>
            </a:r>
          </a:p>
        </p:txBody>
      </p:sp>
      <p:sp>
        <p:nvSpPr>
          <p:cNvPr id="10" name="Rectangle 9"/>
          <p:cNvSpPr/>
          <p:nvPr/>
        </p:nvSpPr>
        <p:spPr>
          <a:xfrm>
            <a:off x="6598468" y="5273252"/>
            <a:ext cx="4890380" cy="1200329"/>
          </a:xfrm>
          <a:prstGeom prst="rect">
            <a:avLst/>
          </a:prstGeom>
        </p:spPr>
        <p:txBody>
          <a:bodyPr wrap="square">
            <a:spAutoFit/>
          </a:bodyPr>
          <a:lstStyle/>
          <a:p>
            <a:r>
              <a:rPr lang="en-US" dirty="0" err="1">
                <a:solidFill>
                  <a:schemeClr val="bg1"/>
                </a:solidFill>
              </a:rPr>
              <a:t>Jehoiakim</a:t>
            </a:r>
            <a:r>
              <a:rPr lang="en-US" dirty="0">
                <a:solidFill>
                  <a:schemeClr val="bg1"/>
                </a:solidFill>
              </a:rPr>
              <a:t> paid tribute to Egypt and placed heavy taxes on the people. He reigned 11 years in wickedness and eventually was carried away as prisoner. (1)</a:t>
            </a:r>
          </a:p>
        </p:txBody>
      </p:sp>
      <p:pic>
        <p:nvPicPr>
          <p:cNvPr id="12290" name="Picture 2" descr="http://wol.jw.org/en/wol/mp/r1/lp-e/jr/2010/1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491316" y="2043820"/>
            <a:ext cx="2172122" cy="30120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6517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7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29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userlogos.org/files/backgrounds/ctach1991/Gra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3761" y="7033"/>
            <a:ext cx="12192000" cy="1015663"/>
          </a:xfrm>
          <a:prstGeom prst="rect">
            <a:avLst/>
          </a:prstGeom>
          <a:noFill/>
        </p:spPr>
        <p:txBody>
          <a:bodyPr wrap="square" rtlCol="0">
            <a:spAutoFit/>
          </a:bodyPr>
          <a:lstStyle/>
          <a:p>
            <a:pPr algn="ctr"/>
            <a:r>
              <a:rPr lang="en-US" sz="6000" dirty="0" err="1">
                <a:solidFill>
                  <a:schemeClr val="bg1"/>
                </a:solidFill>
              </a:rPr>
              <a:t>Jehoachin</a:t>
            </a:r>
            <a:endParaRPr lang="en-US" sz="6000" dirty="0">
              <a:solidFill>
                <a:schemeClr val="bg1"/>
              </a:solidFill>
            </a:endParaRPr>
          </a:p>
        </p:txBody>
      </p:sp>
      <p:sp>
        <p:nvSpPr>
          <p:cNvPr id="5" name="Rectangle 4"/>
          <p:cNvSpPr/>
          <p:nvPr/>
        </p:nvSpPr>
        <p:spPr>
          <a:xfrm>
            <a:off x="31459" y="6488668"/>
            <a:ext cx="2473754" cy="369332"/>
          </a:xfrm>
          <a:prstGeom prst="rect">
            <a:avLst/>
          </a:prstGeom>
        </p:spPr>
        <p:txBody>
          <a:bodyPr wrap="none">
            <a:spAutoFit/>
          </a:bodyPr>
          <a:lstStyle/>
          <a:p>
            <a:r>
              <a:rPr lang="en-US" dirty="0">
                <a:solidFill>
                  <a:schemeClr val="bg1"/>
                </a:solidFill>
              </a:rPr>
              <a:t>2 Kings 24:15, 25:27-29</a:t>
            </a:r>
            <a:endParaRPr lang="en-US" dirty="0"/>
          </a:p>
        </p:txBody>
      </p:sp>
      <p:sp>
        <p:nvSpPr>
          <p:cNvPr id="8" name="Rectangle 7"/>
          <p:cNvSpPr/>
          <p:nvPr/>
        </p:nvSpPr>
        <p:spPr>
          <a:xfrm>
            <a:off x="1937155" y="1933878"/>
            <a:ext cx="6096000" cy="2862322"/>
          </a:xfrm>
          <a:prstGeom prst="rect">
            <a:avLst/>
          </a:prstGeom>
        </p:spPr>
        <p:txBody>
          <a:bodyPr>
            <a:spAutoFit/>
          </a:bodyPr>
          <a:lstStyle/>
          <a:p>
            <a:r>
              <a:rPr lang="en-US" dirty="0">
                <a:solidFill>
                  <a:schemeClr val="bg1"/>
                </a:solidFill>
              </a:rPr>
              <a:t>He was the son of </a:t>
            </a:r>
            <a:r>
              <a:rPr lang="en-US" dirty="0" err="1">
                <a:solidFill>
                  <a:schemeClr val="bg1"/>
                </a:solidFill>
              </a:rPr>
              <a:t>Eliakim</a:t>
            </a:r>
            <a:r>
              <a:rPr lang="en-US" dirty="0">
                <a:solidFill>
                  <a:schemeClr val="bg1"/>
                </a:solidFill>
              </a:rPr>
              <a:t>/</a:t>
            </a:r>
            <a:r>
              <a:rPr lang="en-US" dirty="0" err="1">
                <a:solidFill>
                  <a:schemeClr val="bg1"/>
                </a:solidFill>
              </a:rPr>
              <a:t>Jehoiakim</a:t>
            </a:r>
            <a:endParaRPr lang="en-US" dirty="0">
              <a:solidFill>
                <a:schemeClr val="bg1"/>
              </a:solidFill>
            </a:endParaRPr>
          </a:p>
          <a:p>
            <a:endParaRPr lang="en-US" dirty="0">
              <a:solidFill>
                <a:schemeClr val="bg1"/>
              </a:solidFill>
            </a:endParaRPr>
          </a:p>
          <a:p>
            <a:r>
              <a:rPr lang="en-US" dirty="0">
                <a:solidFill>
                  <a:schemeClr val="bg1"/>
                </a:solidFill>
              </a:rPr>
              <a:t>He was 8 years old and reigned for 3 months in 598 BC</a:t>
            </a:r>
          </a:p>
          <a:p>
            <a:endParaRPr lang="en-US" dirty="0">
              <a:solidFill>
                <a:schemeClr val="bg1"/>
              </a:solidFill>
            </a:endParaRPr>
          </a:p>
          <a:p>
            <a:r>
              <a:rPr lang="en-US" dirty="0">
                <a:solidFill>
                  <a:schemeClr val="bg1"/>
                </a:solidFill>
              </a:rPr>
              <a:t>He was taken away to Babylon by </a:t>
            </a:r>
            <a:r>
              <a:rPr lang="en-US" dirty="0" err="1">
                <a:solidFill>
                  <a:schemeClr val="bg1"/>
                </a:solidFill>
              </a:rPr>
              <a:t>Nebuchadnezzra</a:t>
            </a:r>
            <a:r>
              <a:rPr lang="en-US" dirty="0">
                <a:solidFill>
                  <a:schemeClr val="bg1"/>
                </a:solidFill>
              </a:rPr>
              <a:t> </a:t>
            </a:r>
            <a:r>
              <a:rPr lang="en-US" dirty="0" err="1">
                <a:solidFill>
                  <a:schemeClr val="bg1"/>
                </a:solidFill>
              </a:rPr>
              <a:t>dn</a:t>
            </a:r>
            <a:r>
              <a:rPr lang="en-US" dirty="0">
                <a:solidFill>
                  <a:schemeClr val="bg1"/>
                </a:solidFill>
              </a:rPr>
              <a:t> replace by his brother Zedekiah</a:t>
            </a:r>
          </a:p>
          <a:p>
            <a:endParaRPr lang="en-US" dirty="0">
              <a:solidFill>
                <a:schemeClr val="bg1"/>
              </a:solidFill>
            </a:endParaRPr>
          </a:p>
          <a:p>
            <a:r>
              <a:rPr lang="en-US" dirty="0">
                <a:solidFill>
                  <a:schemeClr val="bg1"/>
                </a:solidFill>
              </a:rPr>
              <a:t>He was released by the future king, Evil-</a:t>
            </a:r>
            <a:r>
              <a:rPr lang="en-US" dirty="0" err="1">
                <a:solidFill>
                  <a:schemeClr val="bg1"/>
                </a:solidFill>
              </a:rPr>
              <a:t>merodach</a:t>
            </a:r>
            <a:r>
              <a:rPr lang="en-US" dirty="0">
                <a:solidFill>
                  <a:schemeClr val="bg1"/>
                </a:solidFill>
              </a:rPr>
              <a:t>, of Babylon who treated him in a kindly fashion (Jeremiah 52:31-34)</a:t>
            </a:r>
          </a:p>
        </p:txBody>
      </p:sp>
      <p:grpSp>
        <p:nvGrpSpPr>
          <p:cNvPr id="11" name="Group 10"/>
          <p:cNvGrpSpPr/>
          <p:nvPr/>
        </p:nvGrpSpPr>
        <p:grpSpPr>
          <a:xfrm>
            <a:off x="8558844" y="2524210"/>
            <a:ext cx="1411466" cy="1512696"/>
            <a:chOff x="2697465" y="2177775"/>
            <a:chExt cx="1411466" cy="1512696"/>
          </a:xfrm>
        </p:grpSpPr>
        <p:grpSp>
          <p:nvGrpSpPr>
            <p:cNvPr id="12" name="Group 11"/>
            <p:cNvGrpSpPr/>
            <p:nvPr/>
          </p:nvGrpSpPr>
          <p:grpSpPr>
            <a:xfrm>
              <a:off x="2697465" y="2177775"/>
              <a:ext cx="1411466" cy="1512696"/>
              <a:chOff x="1968883" y="5048638"/>
              <a:chExt cx="1079863" cy="1114697"/>
            </a:xfrm>
          </p:grpSpPr>
          <p:sp>
            <p:nvSpPr>
              <p:cNvPr id="23" name="Rectangle 22"/>
              <p:cNvSpPr/>
              <p:nvPr/>
            </p:nvSpPr>
            <p:spPr>
              <a:xfrm>
                <a:off x="1991360" y="5066055"/>
                <a:ext cx="1036320" cy="1097280"/>
              </a:xfrm>
              <a:prstGeom prst="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Cloud 23"/>
              <p:cNvSpPr/>
              <p:nvPr/>
            </p:nvSpPr>
            <p:spPr>
              <a:xfrm rot="4575691">
                <a:off x="2242956" y="5139919"/>
                <a:ext cx="528547" cy="636697"/>
              </a:xfrm>
              <a:prstGeom prst="cloud">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rapezoid 24"/>
              <p:cNvSpPr/>
              <p:nvPr/>
            </p:nvSpPr>
            <p:spPr>
              <a:xfrm>
                <a:off x="2334251" y="5748169"/>
                <a:ext cx="347368" cy="317316"/>
              </a:xfrm>
              <a:prstGeom prst="trapezoi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2450318" y="5595542"/>
                <a:ext cx="133489" cy="23346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2350536" y="5331054"/>
                <a:ext cx="331084" cy="44392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Cloud 27"/>
              <p:cNvSpPr/>
              <p:nvPr/>
            </p:nvSpPr>
            <p:spPr>
              <a:xfrm>
                <a:off x="2366379" y="5185450"/>
                <a:ext cx="259928" cy="270504"/>
              </a:xfrm>
              <a:prstGeom prst="cloud">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ame 28"/>
              <p:cNvSpPr/>
              <p:nvPr/>
            </p:nvSpPr>
            <p:spPr>
              <a:xfrm>
                <a:off x="1968883" y="5048638"/>
                <a:ext cx="1079863" cy="1114697"/>
              </a:xfrm>
              <a:prstGeom prst="frame">
                <a:avLst>
                  <a:gd name="adj1" fmla="val 10081"/>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3" name="Group 12"/>
            <p:cNvGrpSpPr/>
            <p:nvPr/>
          </p:nvGrpSpPr>
          <p:grpSpPr>
            <a:xfrm>
              <a:off x="3086865" y="2332555"/>
              <a:ext cx="648222" cy="268131"/>
              <a:chOff x="1239442" y="2583838"/>
              <a:chExt cx="1535084" cy="678655"/>
            </a:xfrm>
          </p:grpSpPr>
          <p:sp>
            <p:nvSpPr>
              <p:cNvPr id="14" name="Rounded Rectangle 13"/>
              <p:cNvSpPr/>
              <p:nvPr/>
            </p:nvSpPr>
            <p:spPr>
              <a:xfrm>
                <a:off x="1239442" y="2984838"/>
                <a:ext cx="1535084" cy="276558"/>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gular Pentagon 14"/>
              <p:cNvSpPr/>
              <p:nvPr/>
            </p:nvSpPr>
            <p:spPr>
              <a:xfrm>
                <a:off x="1807497" y="2583838"/>
                <a:ext cx="491369" cy="408386"/>
              </a:xfrm>
              <a:prstGeom prst="pent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gular Pentagon 15"/>
              <p:cNvSpPr/>
              <p:nvPr/>
            </p:nvSpPr>
            <p:spPr>
              <a:xfrm>
                <a:off x="1328217" y="2712925"/>
                <a:ext cx="329982" cy="274254"/>
              </a:xfrm>
              <a:prstGeom prst="pent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gular Pentagon 16"/>
              <p:cNvSpPr/>
              <p:nvPr/>
            </p:nvSpPr>
            <p:spPr>
              <a:xfrm>
                <a:off x="2385544" y="2708757"/>
                <a:ext cx="329982" cy="274254"/>
              </a:xfrm>
              <a:prstGeom prst="pent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iamond 17"/>
              <p:cNvSpPr/>
              <p:nvPr/>
            </p:nvSpPr>
            <p:spPr>
              <a:xfrm>
                <a:off x="1982582" y="2684447"/>
                <a:ext cx="114300" cy="274254"/>
              </a:xfrm>
              <a:prstGeom prst="diamond">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iamond 18"/>
              <p:cNvSpPr/>
              <p:nvPr/>
            </p:nvSpPr>
            <p:spPr>
              <a:xfrm>
                <a:off x="1494521" y="2975696"/>
                <a:ext cx="274391" cy="274254"/>
              </a:xfrm>
              <a:prstGeom prst="diamond">
                <a:avLst/>
              </a:prstGeom>
              <a:solidFill>
                <a:srgbClr val="E4B42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iamond 19"/>
              <p:cNvSpPr/>
              <p:nvPr/>
            </p:nvSpPr>
            <p:spPr>
              <a:xfrm>
                <a:off x="1752775" y="2988239"/>
                <a:ext cx="274391" cy="274254"/>
              </a:xfrm>
              <a:prstGeom prst="diamond">
                <a:avLst/>
              </a:prstGeom>
              <a:solidFill>
                <a:srgbClr val="E4B42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iamond 20"/>
              <p:cNvSpPr/>
              <p:nvPr/>
            </p:nvSpPr>
            <p:spPr>
              <a:xfrm>
                <a:off x="2017838" y="2979774"/>
                <a:ext cx="274391" cy="274254"/>
              </a:xfrm>
              <a:prstGeom prst="diamond">
                <a:avLst/>
              </a:prstGeom>
              <a:solidFill>
                <a:srgbClr val="E4B42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iamond 21"/>
              <p:cNvSpPr/>
              <p:nvPr/>
            </p:nvSpPr>
            <p:spPr>
              <a:xfrm>
                <a:off x="2274465" y="2979774"/>
                <a:ext cx="274391" cy="274254"/>
              </a:xfrm>
              <a:prstGeom prst="diamond">
                <a:avLst/>
              </a:prstGeom>
              <a:solidFill>
                <a:srgbClr val="E4B42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0" name="Rectangle 29"/>
          <p:cNvSpPr/>
          <p:nvPr/>
        </p:nvSpPr>
        <p:spPr>
          <a:xfrm>
            <a:off x="11666339" y="6416240"/>
            <a:ext cx="453970" cy="369332"/>
          </a:xfrm>
          <a:prstGeom prst="rect">
            <a:avLst/>
          </a:prstGeom>
        </p:spPr>
        <p:txBody>
          <a:bodyPr wrap="none">
            <a:spAutoFit/>
          </a:bodyPr>
          <a:lstStyle/>
          <a:p>
            <a:r>
              <a:rPr lang="en-US" dirty="0">
                <a:solidFill>
                  <a:schemeClr val="bg1"/>
                </a:solidFill>
              </a:rPr>
              <a:t>(1)</a:t>
            </a:r>
            <a:endParaRPr lang="en-US" dirty="0"/>
          </a:p>
        </p:txBody>
      </p:sp>
    </p:spTree>
    <p:extLst>
      <p:ext uri="{BB962C8B-B14F-4D97-AF65-F5344CB8AC3E}">
        <p14:creationId xmlns:p14="http://schemas.microsoft.com/office/powerpoint/2010/main" val="17755808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userlogos.org/files/backgrounds/ctach1991/Gra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3761" y="7033"/>
            <a:ext cx="12192000" cy="1015663"/>
          </a:xfrm>
          <a:prstGeom prst="rect">
            <a:avLst/>
          </a:prstGeom>
          <a:noFill/>
        </p:spPr>
        <p:txBody>
          <a:bodyPr wrap="square" rtlCol="0">
            <a:spAutoFit/>
          </a:bodyPr>
          <a:lstStyle/>
          <a:p>
            <a:pPr algn="ctr"/>
            <a:r>
              <a:rPr lang="en-US" sz="6000" dirty="0">
                <a:solidFill>
                  <a:schemeClr val="bg1"/>
                </a:solidFill>
              </a:rPr>
              <a:t>Zedekiah</a:t>
            </a:r>
          </a:p>
        </p:txBody>
      </p:sp>
      <p:sp>
        <p:nvSpPr>
          <p:cNvPr id="8" name="Rectangle 7"/>
          <p:cNvSpPr/>
          <p:nvPr/>
        </p:nvSpPr>
        <p:spPr>
          <a:xfrm>
            <a:off x="186925" y="969614"/>
            <a:ext cx="9279190" cy="5262979"/>
          </a:xfrm>
          <a:prstGeom prst="rect">
            <a:avLst/>
          </a:prstGeom>
        </p:spPr>
        <p:txBody>
          <a:bodyPr wrap="square">
            <a:spAutoFit/>
          </a:bodyPr>
          <a:lstStyle/>
          <a:p>
            <a:r>
              <a:rPr lang="en-US" sz="1600" dirty="0">
                <a:solidFill>
                  <a:schemeClr val="bg1"/>
                </a:solidFill>
              </a:rPr>
              <a:t>He was the son of Josiah, brother of </a:t>
            </a:r>
            <a:r>
              <a:rPr lang="en-US" sz="1600" dirty="0" err="1">
                <a:solidFill>
                  <a:schemeClr val="bg1"/>
                </a:solidFill>
              </a:rPr>
              <a:t>Jehoahaz</a:t>
            </a:r>
            <a:r>
              <a:rPr lang="en-US" sz="1600" dirty="0">
                <a:solidFill>
                  <a:schemeClr val="bg1"/>
                </a:solidFill>
              </a:rPr>
              <a:t>, half brother of </a:t>
            </a:r>
            <a:r>
              <a:rPr lang="en-US" sz="1600" dirty="0" err="1">
                <a:solidFill>
                  <a:schemeClr val="bg1"/>
                </a:solidFill>
              </a:rPr>
              <a:t>Jehoiakim</a:t>
            </a:r>
            <a:r>
              <a:rPr lang="en-US" sz="1600" dirty="0">
                <a:solidFill>
                  <a:schemeClr val="bg1"/>
                </a:solidFill>
              </a:rPr>
              <a:t>, making him the uncle to </a:t>
            </a:r>
            <a:r>
              <a:rPr lang="en-US" sz="1600" dirty="0" err="1">
                <a:solidFill>
                  <a:schemeClr val="bg1"/>
                </a:solidFill>
              </a:rPr>
              <a:t>Jehoichin</a:t>
            </a:r>
            <a:endParaRPr lang="en-US" sz="1600" dirty="0">
              <a:solidFill>
                <a:schemeClr val="bg1"/>
              </a:solidFill>
            </a:endParaRPr>
          </a:p>
          <a:p>
            <a:endParaRPr lang="en-US" sz="1600" dirty="0">
              <a:solidFill>
                <a:schemeClr val="bg1"/>
              </a:solidFill>
            </a:endParaRPr>
          </a:p>
          <a:p>
            <a:r>
              <a:rPr lang="en-US" sz="1600" dirty="0">
                <a:solidFill>
                  <a:schemeClr val="bg1"/>
                </a:solidFill>
              </a:rPr>
              <a:t>He was appointed by King Nebuchadnezzar and </a:t>
            </a:r>
            <a:r>
              <a:rPr lang="en-US" sz="1600" i="1" dirty="0">
                <a:solidFill>
                  <a:schemeClr val="bg1"/>
                </a:solidFill>
              </a:rPr>
              <a:t>‘did that which was evil’  </a:t>
            </a:r>
          </a:p>
          <a:p>
            <a:endParaRPr lang="en-US" sz="1600" dirty="0">
              <a:solidFill>
                <a:schemeClr val="bg1"/>
              </a:solidFill>
            </a:endParaRPr>
          </a:p>
          <a:p>
            <a:r>
              <a:rPr lang="en-US" sz="1600" dirty="0">
                <a:solidFill>
                  <a:schemeClr val="bg1"/>
                </a:solidFill>
              </a:rPr>
              <a:t>He was the last King of Judah</a:t>
            </a:r>
          </a:p>
          <a:p>
            <a:endParaRPr lang="en-US" sz="1600" dirty="0">
              <a:solidFill>
                <a:schemeClr val="bg1"/>
              </a:solidFill>
            </a:endParaRPr>
          </a:p>
          <a:p>
            <a:r>
              <a:rPr lang="en-US" sz="1600" dirty="0">
                <a:solidFill>
                  <a:schemeClr val="bg1"/>
                </a:solidFill>
              </a:rPr>
              <a:t>He was 21 years old when he began to reign and he reigned 11 years in Jerusalem</a:t>
            </a:r>
          </a:p>
          <a:p>
            <a:endParaRPr lang="en-US" sz="1600" dirty="0">
              <a:solidFill>
                <a:schemeClr val="bg1"/>
              </a:solidFill>
            </a:endParaRPr>
          </a:p>
          <a:p>
            <a:r>
              <a:rPr lang="en-US" sz="1600" dirty="0">
                <a:solidFill>
                  <a:schemeClr val="bg1"/>
                </a:solidFill>
              </a:rPr>
              <a:t>Nephi informs us that it was during the 1</a:t>
            </a:r>
            <a:r>
              <a:rPr lang="en-US" sz="1600" baseline="30000" dirty="0">
                <a:solidFill>
                  <a:schemeClr val="bg1"/>
                </a:solidFill>
              </a:rPr>
              <a:t>st</a:t>
            </a:r>
            <a:r>
              <a:rPr lang="en-US" sz="1600" dirty="0">
                <a:solidFill>
                  <a:schemeClr val="bg1"/>
                </a:solidFill>
              </a:rPr>
              <a:t> year of Zedekiah’s rule that Lehi was called to warn the people of Jerusalem about the impending judgments of God about to befall them (2 Nephi 1:4)</a:t>
            </a:r>
          </a:p>
          <a:p>
            <a:endParaRPr lang="en-US" sz="1600" dirty="0">
              <a:solidFill>
                <a:schemeClr val="bg1"/>
              </a:solidFill>
            </a:endParaRPr>
          </a:p>
          <a:p>
            <a:r>
              <a:rPr lang="en-US" sz="1600" dirty="0">
                <a:solidFill>
                  <a:schemeClr val="bg1"/>
                </a:solidFill>
              </a:rPr>
              <a:t>He rebelled against Babylon and his reign ended with the Babylonian conquest around 587 BC (Jeremiah 52:10-11)</a:t>
            </a:r>
          </a:p>
          <a:p>
            <a:endParaRPr lang="en-US" sz="1600" dirty="0">
              <a:solidFill>
                <a:schemeClr val="bg1"/>
              </a:solidFill>
            </a:endParaRPr>
          </a:p>
          <a:p>
            <a:r>
              <a:rPr lang="en-US" sz="1600" dirty="0">
                <a:solidFill>
                  <a:schemeClr val="bg1"/>
                </a:solidFill>
              </a:rPr>
              <a:t>Gedaliah remained in Jerusalem to govern the remnant… some people were killed and some people fled to Egypt</a:t>
            </a:r>
          </a:p>
          <a:p>
            <a:endParaRPr lang="en-US" sz="1600" dirty="0">
              <a:solidFill>
                <a:schemeClr val="bg1"/>
              </a:solidFill>
            </a:endParaRPr>
          </a:p>
          <a:p>
            <a:r>
              <a:rPr lang="en-US" sz="1600" dirty="0">
                <a:solidFill>
                  <a:schemeClr val="bg1"/>
                </a:solidFill>
              </a:rPr>
              <a:t>Zedekiah’s sons perished, but the Book of Mormon makes it clear that his youngest son, </a:t>
            </a:r>
            <a:r>
              <a:rPr lang="en-US" sz="1600" dirty="0" err="1">
                <a:solidFill>
                  <a:schemeClr val="bg1"/>
                </a:solidFill>
              </a:rPr>
              <a:t>Mulek</a:t>
            </a:r>
            <a:r>
              <a:rPr lang="en-US" sz="1600" dirty="0">
                <a:solidFill>
                  <a:schemeClr val="bg1"/>
                </a:solidFill>
              </a:rPr>
              <a:t>, survived the ordeal and was guided by the Lord to the promised land where he established a colony (Helaman 8:21)</a:t>
            </a:r>
          </a:p>
        </p:txBody>
      </p:sp>
      <p:grpSp>
        <p:nvGrpSpPr>
          <p:cNvPr id="30" name="Group 29"/>
          <p:cNvGrpSpPr/>
          <p:nvPr/>
        </p:nvGrpSpPr>
        <p:grpSpPr>
          <a:xfrm>
            <a:off x="9367687" y="1237455"/>
            <a:ext cx="1909010" cy="4667122"/>
            <a:chOff x="6352883" y="514478"/>
            <a:chExt cx="1909010" cy="4667122"/>
          </a:xfrm>
        </p:grpSpPr>
        <p:grpSp>
          <p:nvGrpSpPr>
            <p:cNvPr id="31" name="Group 30"/>
            <p:cNvGrpSpPr/>
            <p:nvPr/>
          </p:nvGrpSpPr>
          <p:grpSpPr>
            <a:xfrm>
              <a:off x="6352883" y="966754"/>
              <a:ext cx="1909010" cy="4214846"/>
              <a:chOff x="333083" y="1957354"/>
              <a:chExt cx="1909010" cy="4214846"/>
            </a:xfrm>
          </p:grpSpPr>
          <p:sp>
            <p:nvSpPr>
              <p:cNvPr id="42" name="Wave 41"/>
              <p:cNvSpPr/>
              <p:nvPr/>
            </p:nvSpPr>
            <p:spPr>
              <a:xfrm rot="6109734">
                <a:off x="394975" y="2205156"/>
                <a:ext cx="1152332" cy="957401"/>
              </a:xfrm>
              <a:prstGeom prst="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Wave 42"/>
              <p:cNvSpPr/>
              <p:nvPr/>
            </p:nvSpPr>
            <p:spPr>
              <a:xfrm rot="4598943">
                <a:off x="1163013" y="2383246"/>
                <a:ext cx="1211882" cy="685800"/>
              </a:xfrm>
              <a:prstGeom prst="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rot="19336703">
                <a:off x="1242030" y="5622470"/>
                <a:ext cx="315310" cy="549730"/>
              </a:xfrm>
              <a:prstGeom prst="ellipse">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rot="2192056">
                <a:off x="869062" y="5592641"/>
                <a:ext cx="315310" cy="547578"/>
              </a:xfrm>
              <a:prstGeom prst="ellipse">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rapezoid 45"/>
              <p:cNvSpPr/>
              <p:nvPr/>
            </p:nvSpPr>
            <p:spPr>
              <a:xfrm>
                <a:off x="822434" y="3345650"/>
                <a:ext cx="1008993" cy="2484319"/>
              </a:xfrm>
              <a:prstGeom prst="trapezoid">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rot="20274748">
                <a:off x="1926783" y="3980494"/>
                <a:ext cx="315310" cy="43840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rot="1435296">
                <a:off x="333083" y="3913825"/>
                <a:ext cx="315310" cy="43840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rapezoid 48"/>
              <p:cNvSpPr/>
              <p:nvPr/>
            </p:nvSpPr>
            <p:spPr>
              <a:xfrm rot="19984891">
                <a:off x="1496787" y="2974385"/>
                <a:ext cx="529036" cy="1334786"/>
              </a:xfrm>
              <a:prstGeom prst="trapezoid">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rapezoid 49"/>
              <p:cNvSpPr/>
              <p:nvPr/>
            </p:nvSpPr>
            <p:spPr>
              <a:xfrm rot="2090544">
                <a:off x="593189" y="3041484"/>
                <a:ext cx="575693" cy="1264665"/>
              </a:xfrm>
              <a:prstGeom prst="trapezoid">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rapezoid 50"/>
              <p:cNvSpPr/>
              <p:nvPr/>
            </p:nvSpPr>
            <p:spPr>
              <a:xfrm>
                <a:off x="807720" y="3097590"/>
                <a:ext cx="1008993" cy="2484319"/>
              </a:xfrm>
              <a:prstGeom prst="trapezoid">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Isosceles Triangle 51"/>
              <p:cNvSpPr/>
              <p:nvPr/>
            </p:nvSpPr>
            <p:spPr>
              <a:xfrm rot="10800000">
                <a:off x="1137745" y="3126445"/>
                <a:ext cx="378373" cy="292273"/>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rapezoid 52"/>
              <p:cNvSpPr/>
              <p:nvPr/>
            </p:nvSpPr>
            <p:spPr>
              <a:xfrm rot="657615">
                <a:off x="665693" y="3084089"/>
                <a:ext cx="504497" cy="2725525"/>
              </a:xfrm>
              <a:prstGeom prst="trapezoid">
                <a:avLst>
                  <a:gd name="adj" fmla="val 30882"/>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rapezoid 53"/>
              <p:cNvSpPr/>
              <p:nvPr/>
            </p:nvSpPr>
            <p:spPr>
              <a:xfrm rot="21232594">
                <a:off x="1389526" y="3076675"/>
                <a:ext cx="504497" cy="2761107"/>
              </a:xfrm>
              <a:prstGeom prst="trapezoid">
                <a:avLst>
                  <a:gd name="adj" fmla="val 30882"/>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885497" y="1957354"/>
                <a:ext cx="882869" cy="124215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73"/>
              <p:cNvGrpSpPr/>
              <p:nvPr/>
            </p:nvGrpSpPr>
            <p:grpSpPr>
              <a:xfrm rot="16200000">
                <a:off x="199614" y="4310458"/>
                <a:ext cx="2130612" cy="304800"/>
                <a:chOff x="6065778" y="2743200"/>
                <a:chExt cx="2083323" cy="356485"/>
              </a:xfrm>
            </p:grpSpPr>
            <p:grpSp>
              <p:nvGrpSpPr>
                <p:cNvPr id="62" name="Group 56"/>
                <p:cNvGrpSpPr/>
                <p:nvPr/>
              </p:nvGrpSpPr>
              <p:grpSpPr>
                <a:xfrm>
                  <a:off x="6065778" y="2771715"/>
                  <a:ext cx="757701" cy="316144"/>
                  <a:chOff x="6065778" y="2771715"/>
                  <a:chExt cx="757701" cy="316144"/>
                </a:xfrm>
              </p:grpSpPr>
              <p:sp>
                <p:nvSpPr>
                  <p:cNvPr id="69" name="Right Arrow Callout 68"/>
                  <p:cNvSpPr/>
                  <p:nvPr/>
                </p:nvSpPr>
                <p:spPr>
                  <a:xfrm rot="19459542">
                    <a:off x="6065778" y="2771715"/>
                    <a:ext cx="457200" cy="304800"/>
                  </a:xfrm>
                  <a:prstGeom prst="rightArrowCallout">
                    <a:avLst>
                      <a:gd name="adj1" fmla="val 50000"/>
                      <a:gd name="adj2" fmla="val 25000"/>
                      <a:gd name="adj3" fmla="val 25000"/>
                      <a:gd name="adj4" fmla="val 31644"/>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ight Arrow Callout 69"/>
                  <p:cNvSpPr/>
                  <p:nvPr/>
                </p:nvSpPr>
                <p:spPr>
                  <a:xfrm rot="13441935">
                    <a:off x="6366279" y="2783059"/>
                    <a:ext cx="457200" cy="304800"/>
                  </a:xfrm>
                  <a:prstGeom prst="rightArrowCallout">
                    <a:avLst>
                      <a:gd name="adj1" fmla="val 50000"/>
                      <a:gd name="adj2" fmla="val 25000"/>
                      <a:gd name="adj3" fmla="val 25000"/>
                      <a:gd name="adj4" fmla="val 31644"/>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57"/>
                <p:cNvGrpSpPr/>
                <p:nvPr/>
              </p:nvGrpSpPr>
              <p:grpSpPr>
                <a:xfrm>
                  <a:off x="6741459" y="2783541"/>
                  <a:ext cx="757701" cy="316144"/>
                  <a:chOff x="6065778" y="2771715"/>
                  <a:chExt cx="757701" cy="316144"/>
                </a:xfrm>
              </p:grpSpPr>
              <p:sp>
                <p:nvSpPr>
                  <p:cNvPr id="67" name="Right Arrow Callout 66"/>
                  <p:cNvSpPr/>
                  <p:nvPr/>
                </p:nvSpPr>
                <p:spPr>
                  <a:xfrm rot="19459542">
                    <a:off x="6065778" y="2771715"/>
                    <a:ext cx="457200" cy="304800"/>
                  </a:xfrm>
                  <a:prstGeom prst="rightArrowCallout">
                    <a:avLst>
                      <a:gd name="adj1" fmla="val 50000"/>
                      <a:gd name="adj2" fmla="val 25000"/>
                      <a:gd name="adj3" fmla="val 25000"/>
                      <a:gd name="adj4" fmla="val 31644"/>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ight Arrow Callout 67"/>
                  <p:cNvSpPr/>
                  <p:nvPr/>
                </p:nvSpPr>
                <p:spPr>
                  <a:xfrm rot="13441935">
                    <a:off x="6366279" y="2783059"/>
                    <a:ext cx="457200" cy="304800"/>
                  </a:xfrm>
                  <a:prstGeom prst="rightArrowCallout">
                    <a:avLst>
                      <a:gd name="adj1" fmla="val 50000"/>
                      <a:gd name="adj2" fmla="val 25000"/>
                      <a:gd name="adj3" fmla="val 25000"/>
                      <a:gd name="adj4" fmla="val 31644"/>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 name="Group 70"/>
                <p:cNvGrpSpPr/>
                <p:nvPr/>
              </p:nvGrpSpPr>
              <p:grpSpPr>
                <a:xfrm>
                  <a:off x="7391400" y="2743200"/>
                  <a:ext cx="757701" cy="316144"/>
                  <a:chOff x="6065778" y="2771715"/>
                  <a:chExt cx="757701" cy="316144"/>
                </a:xfrm>
              </p:grpSpPr>
              <p:sp>
                <p:nvSpPr>
                  <p:cNvPr id="65" name="Right Arrow Callout 64"/>
                  <p:cNvSpPr/>
                  <p:nvPr/>
                </p:nvSpPr>
                <p:spPr>
                  <a:xfrm rot="19459542">
                    <a:off x="6065778" y="2771715"/>
                    <a:ext cx="457200" cy="304800"/>
                  </a:xfrm>
                  <a:prstGeom prst="rightArrowCallout">
                    <a:avLst>
                      <a:gd name="adj1" fmla="val 50000"/>
                      <a:gd name="adj2" fmla="val 25000"/>
                      <a:gd name="adj3" fmla="val 25000"/>
                      <a:gd name="adj4" fmla="val 31644"/>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ight Arrow Callout 65"/>
                  <p:cNvSpPr/>
                  <p:nvPr/>
                </p:nvSpPr>
                <p:spPr>
                  <a:xfrm rot="13441935">
                    <a:off x="6366279" y="2783059"/>
                    <a:ext cx="457200" cy="304800"/>
                  </a:xfrm>
                  <a:prstGeom prst="rightArrowCallout">
                    <a:avLst>
                      <a:gd name="adj1" fmla="val 50000"/>
                      <a:gd name="adj2" fmla="val 25000"/>
                      <a:gd name="adj3" fmla="val 25000"/>
                      <a:gd name="adj4" fmla="val 31644"/>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7" name="Hexagon 56"/>
              <p:cNvSpPr/>
              <p:nvPr/>
            </p:nvSpPr>
            <p:spPr>
              <a:xfrm>
                <a:off x="1173480" y="3697514"/>
                <a:ext cx="161638" cy="198813"/>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8" name="Hexagon 57"/>
              <p:cNvSpPr/>
              <p:nvPr/>
            </p:nvSpPr>
            <p:spPr>
              <a:xfrm>
                <a:off x="1173480" y="4297438"/>
                <a:ext cx="161638" cy="198813"/>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9" name="Hexagon 58"/>
              <p:cNvSpPr/>
              <p:nvPr/>
            </p:nvSpPr>
            <p:spPr>
              <a:xfrm>
                <a:off x="1173480" y="5047343"/>
                <a:ext cx="161638" cy="198813"/>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0" name="Cloud 59"/>
              <p:cNvSpPr/>
              <p:nvPr/>
            </p:nvSpPr>
            <p:spPr>
              <a:xfrm>
                <a:off x="963733" y="2675764"/>
                <a:ext cx="685800" cy="914400"/>
              </a:xfrm>
              <a:prstGeom prst="clou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1164688" y="2787486"/>
                <a:ext cx="304800" cy="2286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p:cNvGrpSpPr/>
            <p:nvPr/>
          </p:nvGrpSpPr>
          <p:grpSpPr>
            <a:xfrm>
              <a:off x="6734938" y="514478"/>
              <a:ext cx="1236724" cy="646929"/>
              <a:chOff x="1239442" y="2583838"/>
              <a:chExt cx="1535084" cy="678655"/>
            </a:xfrm>
          </p:grpSpPr>
          <p:sp>
            <p:nvSpPr>
              <p:cNvPr id="33" name="Rounded Rectangle 32"/>
              <p:cNvSpPr/>
              <p:nvPr/>
            </p:nvSpPr>
            <p:spPr>
              <a:xfrm>
                <a:off x="1239442" y="2984838"/>
                <a:ext cx="1535084" cy="276558"/>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gular Pentagon 33"/>
              <p:cNvSpPr/>
              <p:nvPr/>
            </p:nvSpPr>
            <p:spPr>
              <a:xfrm>
                <a:off x="1807497" y="2583838"/>
                <a:ext cx="491369" cy="408386"/>
              </a:xfrm>
              <a:prstGeom prst="pent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gular Pentagon 34"/>
              <p:cNvSpPr/>
              <p:nvPr/>
            </p:nvSpPr>
            <p:spPr>
              <a:xfrm>
                <a:off x="1328217" y="2712925"/>
                <a:ext cx="329982" cy="274254"/>
              </a:xfrm>
              <a:prstGeom prst="pent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gular Pentagon 35"/>
              <p:cNvSpPr/>
              <p:nvPr/>
            </p:nvSpPr>
            <p:spPr>
              <a:xfrm>
                <a:off x="2385544" y="2708757"/>
                <a:ext cx="329982" cy="274254"/>
              </a:xfrm>
              <a:prstGeom prst="pent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Diamond 36"/>
              <p:cNvSpPr/>
              <p:nvPr/>
            </p:nvSpPr>
            <p:spPr>
              <a:xfrm>
                <a:off x="1982582" y="2684447"/>
                <a:ext cx="114300" cy="274254"/>
              </a:xfrm>
              <a:prstGeom prst="diamond">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Diamond 37"/>
              <p:cNvSpPr/>
              <p:nvPr/>
            </p:nvSpPr>
            <p:spPr>
              <a:xfrm>
                <a:off x="1494521" y="2975696"/>
                <a:ext cx="274391" cy="274254"/>
              </a:xfrm>
              <a:prstGeom prst="diamond">
                <a:avLst/>
              </a:prstGeom>
              <a:solidFill>
                <a:srgbClr val="E4B42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Diamond 38"/>
              <p:cNvSpPr/>
              <p:nvPr/>
            </p:nvSpPr>
            <p:spPr>
              <a:xfrm>
                <a:off x="1752775" y="2988239"/>
                <a:ext cx="274391" cy="274254"/>
              </a:xfrm>
              <a:prstGeom prst="diamond">
                <a:avLst/>
              </a:prstGeom>
              <a:solidFill>
                <a:srgbClr val="E4B42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Diamond 39"/>
              <p:cNvSpPr/>
              <p:nvPr/>
            </p:nvSpPr>
            <p:spPr>
              <a:xfrm>
                <a:off x="2017838" y="2979774"/>
                <a:ext cx="274391" cy="274254"/>
              </a:xfrm>
              <a:prstGeom prst="diamond">
                <a:avLst/>
              </a:prstGeom>
              <a:solidFill>
                <a:srgbClr val="E4B42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Diamond 40"/>
              <p:cNvSpPr/>
              <p:nvPr/>
            </p:nvSpPr>
            <p:spPr>
              <a:xfrm>
                <a:off x="2274465" y="2979774"/>
                <a:ext cx="274391" cy="274254"/>
              </a:xfrm>
              <a:prstGeom prst="diamond">
                <a:avLst/>
              </a:prstGeom>
              <a:solidFill>
                <a:srgbClr val="E4B42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1" name="Rectangle 70"/>
          <p:cNvSpPr/>
          <p:nvPr/>
        </p:nvSpPr>
        <p:spPr>
          <a:xfrm>
            <a:off x="11664269" y="6470921"/>
            <a:ext cx="453970" cy="369332"/>
          </a:xfrm>
          <a:prstGeom prst="rect">
            <a:avLst/>
          </a:prstGeom>
        </p:spPr>
        <p:txBody>
          <a:bodyPr wrap="none">
            <a:spAutoFit/>
          </a:bodyPr>
          <a:lstStyle/>
          <a:p>
            <a:r>
              <a:rPr lang="en-US" dirty="0">
                <a:solidFill>
                  <a:schemeClr val="bg1"/>
                </a:solidFill>
              </a:rPr>
              <a:t>(1)</a:t>
            </a:r>
            <a:endParaRPr lang="en-US" dirty="0"/>
          </a:p>
        </p:txBody>
      </p:sp>
      <p:sp>
        <p:nvSpPr>
          <p:cNvPr id="72" name="Rectangle 71"/>
          <p:cNvSpPr/>
          <p:nvPr/>
        </p:nvSpPr>
        <p:spPr>
          <a:xfrm>
            <a:off x="31459" y="6488668"/>
            <a:ext cx="1242648" cy="369332"/>
          </a:xfrm>
          <a:prstGeom prst="rect">
            <a:avLst/>
          </a:prstGeom>
        </p:spPr>
        <p:txBody>
          <a:bodyPr wrap="none">
            <a:spAutoFit/>
          </a:bodyPr>
          <a:lstStyle/>
          <a:p>
            <a:r>
              <a:rPr lang="en-US" dirty="0">
                <a:solidFill>
                  <a:schemeClr val="bg1"/>
                </a:solidFill>
              </a:rPr>
              <a:t>2 Kings 25</a:t>
            </a:r>
            <a:endParaRPr lang="en-US" dirty="0"/>
          </a:p>
        </p:txBody>
      </p:sp>
    </p:spTree>
    <p:extLst>
      <p:ext uri="{BB962C8B-B14F-4D97-AF65-F5344CB8AC3E}">
        <p14:creationId xmlns:p14="http://schemas.microsoft.com/office/powerpoint/2010/main" val="4088242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30"/>
                                        </p:tgtEl>
                                        <p:attrNameLst>
                                          <p:attrName>style.visibility</p:attrName>
                                        </p:attrNameLst>
                                      </p:cBhvr>
                                      <p:to>
                                        <p:strVal val="visible"/>
                                      </p:to>
                                    </p:set>
                                    <p:animEffect transition="in" filter="wipe(down)">
                                      <p:cBhvr>
                                        <p:cTn id="9" dur="580">
                                          <p:stCondLst>
                                            <p:cond delay="0"/>
                                          </p:stCondLst>
                                        </p:cTn>
                                        <p:tgtEl>
                                          <p:spTgt spid="30"/>
                                        </p:tgtEl>
                                      </p:cBhvr>
                                    </p:animEffect>
                                    <p:anim calcmode="lin" valueType="num">
                                      <p:cBhvr>
                                        <p:cTn id="10" dur="1822" tmFilter="0,0; 0.14,0.36; 0.43,0.73; 0.71,0.91; 1.0,1.0">
                                          <p:stCondLst>
                                            <p:cond delay="0"/>
                                          </p:stCondLst>
                                        </p:cTn>
                                        <p:tgtEl>
                                          <p:spTgt spid="30"/>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30"/>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30"/>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30"/>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30"/>
                                        </p:tgtEl>
                                        <p:attrNameLst>
                                          <p:attrName>ppt_y</p:attrName>
                                        </p:attrNameLst>
                                      </p:cBhvr>
                                      <p:tavLst>
                                        <p:tav tm="0" fmla="#ppt_y-sin(pi*$)/81">
                                          <p:val>
                                            <p:fltVal val="0"/>
                                          </p:val>
                                        </p:tav>
                                        <p:tav tm="100000">
                                          <p:val>
                                            <p:fltVal val="1"/>
                                          </p:val>
                                        </p:tav>
                                      </p:tavLst>
                                    </p:anim>
                                    <p:animScale>
                                      <p:cBhvr>
                                        <p:cTn id="15" dur="26">
                                          <p:stCondLst>
                                            <p:cond delay="650"/>
                                          </p:stCondLst>
                                        </p:cTn>
                                        <p:tgtEl>
                                          <p:spTgt spid="30"/>
                                        </p:tgtEl>
                                      </p:cBhvr>
                                      <p:to x="100000" y="60000"/>
                                    </p:animScale>
                                    <p:animScale>
                                      <p:cBhvr>
                                        <p:cTn id="16" dur="166" decel="50000">
                                          <p:stCondLst>
                                            <p:cond delay="676"/>
                                          </p:stCondLst>
                                        </p:cTn>
                                        <p:tgtEl>
                                          <p:spTgt spid="30"/>
                                        </p:tgtEl>
                                      </p:cBhvr>
                                      <p:to x="100000" y="100000"/>
                                    </p:animScale>
                                    <p:animScale>
                                      <p:cBhvr>
                                        <p:cTn id="17" dur="26">
                                          <p:stCondLst>
                                            <p:cond delay="1312"/>
                                          </p:stCondLst>
                                        </p:cTn>
                                        <p:tgtEl>
                                          <p:spTgt spid="30"/>
                                        </p:tgtEl>
                                      </p:cBhvr>
                                      <p:to x="100000" y="80000"/>
                                    </p:animScale>
                                    <p:animScale>
                                      <p:cBhvr>
                                        <p:cTn id="18" dur="166" decel="50000">
                                          <p:stCondLst>
                                            <p:cond delay="1338"/>
                                          </p:stCondLst>
                                        </p:cTn>
                                        <p:tgtEl>
                                          <p:spTgt spid="30"/>
                                        </p:tgtEl>
                                      </p:cBhvr>
                                      <p:to x="100000" y="100000"/>
                                    </p:animScale>
                                    <p:animScale>
                                      <p:cBhvr>
                                        <p:cTn id="19" dur="26">
                                          <p:stCondLst>
                                            <p:cond delay="1642"/>
                                          </p:stCondLst>
                                        </p:cTn>
                                        <p:tgtEl>
                                          <p:spTgt spid="30"/>
                                        </p:tgtEl>
                                      </p:cBhvr>
                                      <p:to x="100000" y="90000"/>
                                    </p:animScale>
                                    <p:animScale>
                                      <p:cBhvr>
                                        <p:cTn id="20" dur="166" decel="50000">
                                          <p:stCondLst>
                                            <p:cond delay="1668"/>
                                          </p:stCondLst>
                                        </p:cTn>
                                        <p:tgtEl>
                                          <p:spTgt spid="30"/>
                                        </p:tgtEl>
                                      </p:cBhvr>
                                      <p:to x="100000" y="100000"/>
                                    </p:animScale>
                                    <p:animScale>
                                      <p:cBhvr>
                                        <p:cTn id="21" dur="26">
                                          <p:stCondLst>
                                            <p:cond delay="1808"/>
                                          </p:stCondLst>
                                        </p:cTn>
                                        <p:tgtEl>
                                          <p:spTgt spid="30"/>
                                        </p:tgtEl>
                                      </p:cBhvr>
                                      <p:to x="100000" y="95000"/>
                                    </p:animScale>
                                    <p:animScale>
                                      <p:cBhvr>
                                        <p:cTn id="22" dur="166" decel="50000">
                                          <p:stCondLst>
                                            <p:cond delay="1834"/>
                                          </p:stCondLst>
                                        </p:cTn>
                                        <p:tgtEl>
                                          <p:spTgt spid="30"/>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8">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8">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userlogos.org/files/backgrounds/ctach1991/Gra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3761" y="7033"/>
            <a:ext cx="12192000" cy="1015663"/>
          </a:xfrm>
          <a:prstGeom prst="rect">
            <a:avLst/>
          </a:prstGeom>
          <a:noFill/>
        </p:spPr>
        <p:txBody>
          <a:bodyPr wrap="square" rtlCol="0">
            <a:spAutoFit/>
          </a:bodyPr>
          <a:lstStyle/>
          <a:p>
            <a:pPr algn="ctr"/>
            <a:r>
              <a:rPr lang="en-US" sz="6000" dirty="0">
                <a:solidFill>
                  <a:schemeClr val="bg1"/>
                </a:solidFill>
              </a:rPr>
              <a:t>Nebuchadnezzar</a:t>
            </a:r>
          </a:p>
        </p:txBody>
      </p:sp>
      <p:sp>
        <p:nvSpPr>
          <p:cNvPr id="5" name="Rectangle 4"/>
          <p:cNvSpPr/>
          <p:nvPr/>
        </p:nvSpPr>
        <p:spPr>
          <a:xfrm>
            <a:off x="31459" y="6488668"/>
            <a:ext cx="1935145" cy="369332"/>
          </a:xfrm>
          <a:prstGeom prst="rect">
            <a:avLst/>
          </a:prstGeom>
        </p:spPr>
        <p:txBody>
          <a:bodyPr wrap="none">
            <a:spAutoFit/>
          </a:bodyPr>
          <a:lstStyle/>
          <a:p>
            <a:r>
              <a:rPr lang="en-US" dirty="0">
                <a:solidFill>
                  <a:schemeClr val="bg1"/>
                </a:solidFill>
              </a:rPr>
              <a:t>2 Kings 23:29; 24</a:t>
            </a:r>
            <a:endParaRPr lang="en-US" dirty="0"/>
          </a:p>
        </p:txBody>
      </p:sp>
      <p:sp>
        <p:nvSpPr>
          <p:cNvPr id="2" name="Rectangle 1"/>
          <p:cNvSpPr/>
          <p:nvPr/>
        </p:nvSpPr>
        <p:spPr>
          <a:xfrm>
            <a:off x="362139" y="1424589"/>
            <a:ext cx="6598234" cy="4247317"/>
          </a:xfrm>
          <a:prstGeom prst="rect">
            <a:avLst/>
          </a:prstGeom>
        </p:spPr>
        <p:txBody>
          <a:bodyPr wrap="square">
            <a:spAutoFit/>
          </a:bodyPr>
          <a:lstStyle/>
          <a:p>
            <a:r>
              <a:rPr lang="en-US" dirty="0">
                <a:solidFill>
                  <a:schemeClr val="bg1"/>
                </a:solidFill>
              </a:rPr>
              <a:t>He was king of Babylon during 604-561 BC</a:t>
            </a:r>
          </a:p>
          <a:p>
            <a:endParaRPr lang="en-US" dirty="0">
              <a:solidFill>
                <a:schemeClr val="bg1"/>
              </a:solidFill>
            </a:endParaRPr>
          </a:p>
          <a:p>
            <a:r>
              <a:rPr lang="en-US" dirty="0">
                <a:solidFill>
                  <a:schemeClr val="bg1"/>
                </a:solidFill>
              </a:rPr>
              <a:t>He besieged Jerusalem and took away many captive to his country, including Zedekiah, King of Judah, and most of his subjects</a:t>
            </a:r>
          </a:p>
          <a:p>
            <a:endParaRPr lang="en-US" dirty="0">
              <a:solidFill>
                <a:schemeClr val="bg1"/>
              </a:solidFill>
            </a:endParaRPr>
          </a:p>
          <a:p>
            <a:r>
              <a:rPr lang="en-US" dirty="0">
                <a:solidFill>
                  <a:schemeClr val="bg1"/>
                </a:solidFill>
              </a:rPr>
              <a:t>He burned down all the great houses of the city, including the palace and the temple</a:t>
            </a:r>
          </a:p>
          <a:p>
            <a:endParaRPr lang="en-US" dirty="0">
              <a:solidFill>
                <a:schemeClr val="bg1"/>
              </a:solidFill>
            </a:endParaRPr>
          </a:p>
          <a:p>
            <a:r>
              <a:rPr lang="en-US" dirty="0">
                <a:solidFill>
                  <a:schemeClr val="bg1"/>
                </a:solidFill>
              </a:rPr>
              <a:t>In the second year of Nebuchadnezzar’s reign, he dreamed of a stone hewn from the mountain without hands that destroyed a might image in human form</a:t>
            </a:r>
          </a:p>
          <a:p>
            <a:endParaRPr lang="en-US" dirty="0">
              <a:solidFill>
                <a:schemeClr val="bg1"/>
              </a:solidFill>
            </a:endParaRPr>
          </a:p>
          <a:p>
            <a:r>
              <a:rPr lang="en-US" dirty="0">
                <a:solidFill>
                  <a:schemeClr val="bg1"/>
                </a:solidFill>
              </a:rPr>
              <a:t>His wise men were powerless to discover the secret of the dream, but Daniel was able to unfold its mystery</a:t>
            </a:r>
          </a:p>
        </p:txBody>
      </p:sp>
      <p:grpSp>
        <p:nvGrpSpPr>
          <p:cNvPr id="10" name="Group 9"/>
          <p:cNvGrpSpPr/>
          <p:nvPr/>
        </p:nvGrpSpPr>
        <p:grpSpPr>
          <a:xfrm>
            <a:off x="9149281" y="1146040"/>
            <a:ext cx="2133600" cy="4525866"/>
            <a:chOff x="838200" y="630429"/>
            <a:chExt cx="2133600" cy="4525866"/>
          </a:xfrm>
        </p:grpSpPr>
        <p:sp>
          <p:nvSpPr>
            <p:cNvPr id="11" name="Oval 10"/>
            <p:cNvSpPr/>
            <p:nvPr/>
          </p:nvSpPr>
          <p:spPr>
            <a:xfrm>
              <a:off x="1116757" y="2799240"/>
              <a:ext cx="342153" cy="1661816"/>
            </a:xfrm>
            <a:prstGeom prst="ellipse">
              <a:avLst/>
            </a:prstGeom>
            <a:solidFill>
              <a:schemeClr val="accent4">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2270966" y="2831799"/>
              <a:ext cx="342153" cy="1661816"/>
            </a:xfrm>
            <a:prstGeom prst="ellipse">
              <a:avLst/>
            </a:prstGeom>
            <a:solidFill>
              <a:schemeClr val="accent4">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rot="19336703">
              <a:off x="1842735" y="4649075"/>
              <a:ext cx="367862" cy="507220"/>
            </a:xfrm>
            <a:prstGeom prst="ellipse">
              <a:avLst/>
            </a:prstGeom>
            <a:solidFill>
              <a:srgbClr val="A27B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rot="2192056">
              <a:off x="1407605" y="4621553"/>
              <a:ext cx="367862" cy="505234"/>
            </a:xfrm>
            <a:prstGeom prst="ellipse">
              <a:avLst/>
            </a:prstGeom>
            <a:solidFill>
              <a:srgbClr val="A27B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p:cNvSpPr/>
            <p:nvPr/>
          </p:nvSpPr>
          <p:spPr>
            <a:xfrm>
              <a:off x="1353207" y="2548320"/>
              <a:ext cx="1177159" cy="2292208"/>
            </a:xfrm>
            <a:prstGeom prst="trapezoid">
              <a:avLst/>
            </a:prstGeom>
            <a:solidFill>
              <a:schemeClr val="tx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603938" y="3155081"/>
              <a:ext cx="367862" cy="40450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838200" y="3087663"/>
              <a:ext cx="367862" cy="40450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17"/>
            <p:cNvSpPr/>
            <p:nvPr/>
          </p:nvSpPr>
          <p:spPr>
            <a:xfrm rot="19984891">
              <a:off x="2236618" y="2187469"/>
              <a:ext cx="515007" cy="1231568"/>
            </a:xfrm>
            <a:prstGeom prst="trapezoid">
              <a:avLst/>
            </a:prstGeom>
            <a:solidFill>
              <a:schemeClr val="accent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apezoid 18"/>
            <p:cNvSpPr/>
            <p:nvPr/>
          </p:nvSpPr>
          <p:spPr>
            <a:xfrm rot="2090544">
              <a:off x="1099794" y="2232290"/>
              <a:ext cx="515007" cy="1166870"/>
            </a:xfrm>
            <a:prstGeom prst="trapezoid">
              <a:avLst/>
            </a:prstGeom>
            <a:solidFill>
              <a:schemeClr val="accent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p:cNvSpPr/>
            <p:nvPr/>
          </p:nvSpPr>
          <p:spPr>
            <a:xfrm>
              <a:off x="1353207" y="2278649"/>
              <a:ext cx="1177159" cy="2292208"/>
            </a:xfrm>
            <a:prstGeom prst="trapezoid">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loud 20"/>
            <p:cNvSpPr/>
            <p:nvPr/>
          </p:nvSpPr>
          <p:spPr>
            <a:xfrm rot="16854792">
              <a:off x="721271" y="1487889"/>
              <a:ext cx="1482516" cy="624458"/>
            </a:xfrm>
            <a:prstGeom prst="cloud">
              <a:avLst/>
            </a:prstGeom>
            <a:solidFill>
              <a:srgbClr val="7F520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loud 21"/>
            <p:cNvSpPr/>
            <p:nvPr/>
          </p:nvSpPr>
          <p:spPr>
            <a:xfrm rot="15902291">
              <a:off x="1810033" y="1505630"/>
              <a:ext cx="1461447" cy="624458"/>
            </a:xfrm>
            <a:prstGeom prst="cloud">
              <a:avLst/>
            </a:prstGeom>
            <a:solidFill>
              <a:srgbClr val="7F520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Isosceles Triangle 22"/>
            <p:cNvSpPr/>
            <p:nvPr/>
          </p:nvSpPr>
          <p:spPr>
            <a:xfrm rot="10800000">
              <a:off x="1721069" y="2346066"/>
              <a:ext cx="441434" cy="269672"/>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p:cNvSpPr/>
            <p:nvPr/>
          </p:nvSpPr>
          <p:spPr>
            <a:xfrm rot="657615">
              <a:off x="1170342" y="2306985"/>
              <a:ext cx="588579" cy="2514761"/>
            </a:xfrm>
            <a:prstGeom prst="trapezoid">
              <a:avLst>
                <a:gd name="adj" fmla="val 30882"/>
              </a:avLst>
            </a:prstGeom>
            <a:solidFill>
              <a:schemeClr val="accent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rapezoid 24"/>
            <p:cNvSpPr/>
            <p:nvPr/>
          </p:nvSpPr>
          <p:spPr>
            <a:xfrm rot="21232594">
              <a:off x="2014814" y="2300145"/>
              <a:ext cx="588579" cy="2547592"/>
            </a:xfrm>
            <a:prstGeom prst="trapezoid">
              <a:avLst>
                <a:gd name="adj" fmla="val 30882"/>
              </a:avLst>
            </a:prstGeom>
            <a:solidFill>
              <a:schemeClr val="accent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1426779" y="1267380"/>
              <a:ext cx="1030014" cy="114610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5"/>
            <p:cNvGrpSpPr/>
            <p:nvPr/>
          </p:nvGrpSpPr>
          <p:grpSpPr>
            <a:xfrm rot="21175658">
              <a:off x="2171104" y="4544211"/>
              <a:ext cx="486438" cy="269672"/>
              <a:chOff x="5638800" y="4267200"/>
              <a:chExt cx="2590800" cy="838200"/>
            </a:xfrm>
          </p:grpSpPr>
          <p:sp>
            <p:nvSpPr>
              <p:cNvPr id="113" name="Left-Right-Up Arrow 21"/>
              <p:cNvSpPr/>
              <p:nvPr/>
            </p:nvSpPr>
            <p:spPr>
              <a:xfrm>
                <a:off x="5638800" y="4267200"/>
                <a:ext cx="990600" cy="685800"/>
              </a:xfrm>
              <a:prstGeom prst="leftRightUpArrow">
                <a:avLst>
                  <a:gd name="adj1" fmla="val 6699"/>
                  <a:gd name="adj2" fmla="val 25000"/>
                  <a:gd name="adj3"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Left-Right-Up Arrow 22"/>
              <p:cNvSpPr/>
              <p:nvPr/>
            </p:nvSpPr>
            <p:spPr>
              <a:xfrm rot="10800000">
                <a:off x="6172200" y="4419600"/>
                <a:ext cx="990600" cy="685800"/>
              </a:xfrm>
              <a:prstGeom prst="leftRightUpArrow">
                <a:avLst>
                  <a:gd name="adj1" fmla="val 6699"/>
                  <a:gd name="adj2" fmla="val 25000"/>
                  <a:gd name="adj3"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Left-Right-Up Arrow 23"/>
              <p:cNvSpPr/>
              <p:nvPr/>
            </p:nvSpPr>
            <p:spPr>
              <a:xfrm>
                <a:off x="6705600" y="4267200"/>
                <a:ext cx="990600" cy="685800"/>
              </a:xfrm>
              <a:prstGeom prst="leftRightUpArrow">
                <a:avLst>
                  <a:gd name="adj1" fmla="val 6699"/>
                  <a:gd name="adj2" fmla="val 25000"/>
                  <a:gd name="adj3"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Left-Right-Up Arrow 24"/>
              <p:cNvSpPr/>
              <p:nvPr/>
            </p:nvSpPr>
            <p:spPr>
              <a:xfrm rot="10800000">
                <a:off x="7239000" y="4419600"/>
                <a:ext cx="990600" cy="685800"/>
              </a:xfrm>
              <a:prstGeom prst="leftRightUpArrow">
                <a:avLst>
                  <a:gd name="adj1" fmla="val 6699"/>
                  <a:gd name="adj2" fmla="val 25000"/>
                  <a:gd name="adj3"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6"/>
            <p:cNvGrpSpPr/>
            <p:nvPr/>
          </p:nvGrpSpPr>
          <p:grpSpPr>
            <a:xfrm rot="718744">
              <a:off x="974193" y="4509440"/>
              <a:ext cx="525471" cy="269672"/>
              <a:chOff x="5638800" y="4267200"/>
              <a:chExt cx="2590800" cy="838200"/>
            </a:xfrm>
          </p:grpSpPr>
          <p:sp>
            <p:nvSpPr>
              <p:cNvPr id="109" name="Left-Right-Up Arrow 27"/>
              <p:cNvSpPr/>
              <p:nvPr/>
            </p:nvSpPr>
            <p:spPr>
              <a:xfrm>
                <a:off x="5638800" y="4267200"/>
                <a:ext cx="990600" cy="685800"/>
              </a:xfrm>
              <a:prstGeom prst="leftRightUpArrow">
                <a:avLst>
                  <a:gd name="adj1" fmla="val 6699"/>
                  <a:gd name="adj2" fmla="val 25000"/>
                  <a:gd name="adj3"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Left-Right-Up Arrow 28"/>
              <p:cNvSpPr/>
              <p:nvPr/>
            </p:nvSpPr>
            <p:spPr>
              <a:xfrm rot="10800000">
                <a:off x="6172200" y="4419600"/>
                <a:ext cx="990600" cy="685800"/>
              </a:xfrm>
              <a:prstGeom prst="leftRightUpArrow">
                <a:avLst>
                  <a:gd name="adj1" fmla="val 6699"/>
                  <a:gd name="adj2" fmla="val 25000"/>
                  <a:gd name="adj3"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Left-Right-Up Arrow 110"/>
              <p:cNvSpPr/>
              <p:nvPr/>
            </p:nvSpPr>
            <p:spPr>
              <a:xfrm>
                <a:off x="6705600" y="4267200"/>
                <a:ext cx="990600" cy="685800"/>
              </a:xfrm>
              <a:prstGeom prst="leftRightUpArrow">
                <a:avLst>
                  <a:gd name="adj1" fmla="val 6699"/>
                  <a:gd name="adj2" fmla="val 25000"/>
                  <a:gd name="adj3"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Left-Right-Up Arrow 111"/>
              <p:cNvSpPr/>
              <p:nvPr/>
            </p:nvSpPr>
            <p:spPr>
              <a:xfrm rot="10800000">
                <a:off x="7239000" y="4419600"/>
                <a:ext cx="990600" cy="685800"/>
              </a:xfrm>
              <a:prstGeom prst="leftRightUpArrow">
                <a:avLst>
                  <a:gd name="adj1" fmla="val 6699"/>
                  <a:gd name="adj2" fmla="val 25000"/>
                  <a:gd name="adj3"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Cloud 28"/>
            <p:cNvSpPr/>
            <p:nvPr/>
          </p:nvSpPr>
          <p:spPr>
            <a:xfrm>
              <a:off x="1239815" y="914400"/>
              <a:ext cx="1324303" cy="682374"/>
            </a:xfrm>
            <a:prstGeom prst="cloud">
              <a:avLst/>
            </a:prstGeom>
            <a:solidFill>
              <a:srgbClr val="7F520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42"/>
            <p:cNvGrpSpPr/>
            <p:nvPr/>
          </p:nvGrpSpPr>
          <p:grpSpPr>
            <a:xfrm rot="2071358">
              <a:off x="1431647" y="2435890"/>
              <a:ext cx="356576" cy="124330"/>
              <a:chOff x="6286413" y="968958"/>
              <a:chExt cx="2408834" cy="2185901"/>
            </a:xfrm>
            <a:solidFill>
              <a:srgbClr val="FFC000"/>
            </a:solidFill>
          </p:grpSpPr>
          <p:grpSp>
            <p:nvGrpSpPr>
              <p:cNvPr id="101" name="Group 37"/>
              <p:cNvGrpSpPr/>
              <p:nvPr/>
            </p:nvGrpSpPr>
            <p:grpSpPr>
              <a:xfrm>
                <a:off x="6286413" y="968958"/>
                <a:ext cx="1151447" cy="2164259"/>
                <a:chOff x="6286413" y="968958"/>
                <a:chExt cx="1151447" cy="2164259"/>
              </a:xfrm>
              <a:grpFill/>
            </p:grpSpPr>
            <p:sp>
              <p:nvSpPr>
                <p:cNvPr id="106" name="Donut 105"/>
                <p:cNvSpPr/>
                <p:nvPr/>
              </p:nvSpPr>
              <p:spPr>
                <a:xfrm rot="20620213">
                  <a:off x="6286413" y="968958"/>
                  <a:ext cx="497793" cy="945057"/>
                </a:xfrm>
                <a:prstGeom prst="donut">
                  <a:avLst>
                    <a:gd name="adj" fmla="val 12312"/>
                  </a:avLst>
                </a:prstGeom>
                <a:grp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7" name="Donut 106"/>
                <p:cNvSpPr/>
                <p:nvPr/>
              </p:nvSpPr>
              <p:spPr>
                <a:xfrm rot="19921608">
                  <a:off x="6524438" y="1583728"/>
                  <a:ext cx="497793" cy="976073"/>
                </a:xfrm>
                <a:prstGeom prst="donut">
                  <a:avLst>
                    <a:gd name="adj" fmla="val 12312"/>
                  </a:avLst>
                </a:prstGeom>
                <a:grp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8" name="Donut 107"/>
                <p:cNvSpPr/>
                <p:nvPr/>
              </p:nvSpPr>
              <p:spPr>
                <a:xfrm rot="19376810">
                  <a:off x="6940067" y="2188160"/>
                  <a:ext cx="497793" cy="945057"/>
                </a:xfrm>
                <a:prstGeom prst="donut">
                  <a:avLst>
                    <a:gd name="adj" fmla="val 12312"/>
                  </a:avLst>
                </a:prstGeom>
                <a:grp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02" name="Group 38"/>
              <p:cNvGrpSpPr/>
              <p:nvPr/>
            </p:nvGrpSpPr>
            <p:grpSpPr>
              <a:xfrm flipH="1">
                <a:off x="7543800" y="990600"/>
                <a:ext cx="1151447" cy="2164259"/>
                <a:chOff x="6286413" y="968958"/>
                <a:chExt cx="1151447" cy="2164259"/>
              </a:xfrm>
              <a:grpFill/>
            </p:grpSpPr>
            <p:sp>
              <p:nvSpPr>
                <p:cNvPr id="103" name="Donut 102"/>
                <p:cNvSpPr/>
                <p:nvPr/>
              </p:nvSpPr>
              <p:spPr>
                <a:xfrm rot="20620213">
                  <a:off x="6286413" y="968958"/>
                  <a:ext cx="497793" cy="945057"/>
                </a:xfrm>
                <a:prstGeom prst="donut">
                  <a:avLst>
                    <a:gd name="adj" fmla="val 12312"/>
                  </a:avLst>
                </a:prstGeom>
                <a:grp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4" name="Donut 103"/>
                <p:cNvSpPr/>
                <p:nvPr/>
              </p:nvSpPr>
              <p:spPr>
                <a:xfrm rot="19921608">
                  <a:off x="6524438" y="1583728"/>
                  <a:ext cx="497793" cy="976073"/>
                </a:xfrm>
                <a:prstGeom prst="donut">
                  <a:avLst>
                    <a:gd name="adj" fmla="val 12312"/>
                  </a:avLst>
                </a:prstGeom>
                <a:grp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5" name="Donut 104"/>
                <p:cNvSpPr/>
                <p:nvPr/>
              </p:nvSpPr>
              <p:spPr>
                <a:xfrm rot="19376810">
                  <a:off x="6940067" y="2188160"/>
                  <a:ext cx="497793" cy="945057"/>
                </a:xfrm>
                <a:prstGeom prst="donut">
                  <a:avLst>
                    <a:gd name="adj" fmla="val 12312"/>
                  </a:avLst>
                </a:prstGeom>
                <a:grp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31" name="Group 30"/>
            <p:cNvGrpSpPr/>
            <p:nvPr/>
          </p:nvGrpSpPr>
          <p:grpSpPr>
            <a:xfrm>
              <a:off x="1449801" y="2871483"/>
              <a:ext cx="929288" cy="292032"/>
              <a:chOff x="1449801" y="2871483"/>
              <a:chExt cx="929288" cy="292032"/>
            </a:xfrm>
          </p:grpSpPr>
          <p:sp>
            <p:nvSpPr>
              <p:cNvPr id="94" name="Moon 93"/>
              <p:cNvSpPr/>
              <p:nvPr/>
            </p:nvSpPr>
            <p:spPr>
              <a:xfrm rot="16200000">
                <a:off x="1815208" y="2668512"/>
                <a:ext cx="149002" cy="738536"/>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2091847" y="2871483"/>
                <a:ext cx="287242" cy="281886"/>
                <a:chOff x="4931460" y="2665388"/>
                <a:chExt cx="371689" cy="319843"/>
              </a:xfrm>
            </p:grpSpPr>
            <p:sp>
              <p:nvSpPr>
                <p:cNvPr id="99" name="Hexagon 98"/>
                <p:cNvSpPr/>
                <p:nvPr/>
              </p:nvSpPr>
              <p:spPr>
                <a:xfrm>
                  <a:off x="4931460" y="2665388"/>
                  <a:ext cx="371689" cy="319843"/>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00" name="Hexagon 99"/>
                <p:cNvSpPr/>
                <p:nvPr/>
              </p:nvSpPr>
              <p:spPr>
                <a:xfrm>
                  <a:off x="5016183" y="2735941"/>
                  <a:ext cx="188577" cy="183440"/>
                </a:xfrm>
                <a:prstGeom prst="hexagon">
                  <a:avLst/>
                </a:pr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grpSp>
            <p:nvGrpSpPr>
              <p:cNvPr id="96" name="Group 95"/>
              <p:cNvGrpSpPr/>
              <p:nvPr/>
            </p:nvGrpSpPr>
            <p:grpSpPr>
              <a:xfrm>
                <a:off x="1449801" y="2881629"/>
                <a:ext cx="287242" cy="281886"/>
                <a:chOff x="4931460" y="2665388"/>
                <a:chExt cx="371689" cy="319843"/>
              </a:xfrm>
            </p:grpSpPr>
            <p:sp>
              <p:nvSpPr>
                <p:cNvPr id="97" name="Hexagon 96"/>
                <p:cNvSpPr/>
                <p:nvPr/>
              </p:nvSpPr>
              <p:spPr>
                <a:xfrm>
                  <a:off x="4931460" y="2665388"/>
                  <a:ext cx="371689" cy="319843"/>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98" name="Hexagon 97"/>
                <p:cNvSpPr/>
                <p:nvPr/>
              </p:nvSpPr>
              <p:spPr>
                <a:xfrm>
                  <a:off x="5016183" y="2735941"/>
                  <a:ext cx="188577" cy="183440"/>
                </a:xfrm>
                <a:prstGeom prst="hexagon">
                  <a:avLst/>
                </a:pr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grpSp>
        <p:sp>
          <p:nvSpPr>
            <p:cNvPr id="32" name="Cloud 31"/>
            <p:cNvSpPr/>
            <p:nvPr/>
          </p:nvSpPr>
          <p:spPr>
            <a:xfrm>
              <a:off x="1571932" y="2023569"/>
              <a:ext cx="707622" cy="471925"/>
            </a:xfrm>
            <a:prstGeom prst="cloud">
              <a:avLst/>
            </a:prstGeom>
            <a:solidFill>
              <a:srgbClr val="7F520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1793215" y="2097300"/>
              <a:ext cx="231956" cy="1766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42"/>
            <p:cNvGrpSpPr/>
            <p:nvPr/>
          </p:nvGrpSpPr>
          <p:grpSpPr>
            <a:xfrm rot="19477773">
              <a:off x="2117439" y="2388263"/>
              <a:ext cx="356576" cy="124330"/>
              <a:chOff x="6286413" y="968958"/>
              <a:chExt cx="2408834" cy="2185901"/>
            </a:xfrm>
            <a:solidFill>
              <a:srgbClr val="FFC000"/>
            </a:solidFill>
          </p:grpSpPr>
          <p:grpSp>
            <p:nvGrpSpPr>
              <p:cNvPr id="86" name="Group 37"/>
              <p:cNvGrpSpPr/>
              <p:nvPr/>
            </p:nvGrpSpPr>
            <p:grpSpPr>
              <a:xfrm>
                <a:off x="6286413" y="968958"/>
                <a:ext cx="1151447" cy="2164259"/>
                <a:chOff x="6286413" y="968958"/>
                <a:chExt cx="1151447" cy="2164259"/>
              </a:xfrm>
              <a:grpFill/>
            </p:grpSpPr>
            <p:sp>
              <p:nvSpPr>
                <p:cNvPr id="91" name="Donut 90"/>
                <p:cNvSpPr/>
                <p:nvPr/>
              </p:nvSpPr>
              <p:spPr>
                <a:xfrm rot="20620213">
                  <a:off x="6286413" y="968958"/>
                  <a:ext cx="497793" cy="945057"/>
                </a:xfrm>
                <a:prstGeom prst="donut">
                  <a:avLst>
                    <a:gd name="adj" fmla="val 12312"/>
                  </a:avLst>
                </a:prstGeom>
                <a:grp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2" name="Donut 91"/>
                <p:cNvSpPr/>
                <p:nvPr/>
              </p:nvSpPr>
              <p:spPr>
                <a:xfrm rot="19921608">
                  <a:off x="6524438" y="1583728"/>
                  <a:ext cx="497793" cy="976073"/>
                </a:xfrm>
                <a:prstGeom prst="donut">
                  <a:avLst>
                    <a:gd name="adj" fmla="val 12312"/>
                  </a:avLst>
                </a:prstGeom>
                <a:grp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3" name="Donut 92"/>
                <p:cNvSpPr/>
                <p:nvPr/>
              </p:nvSpPr>
              <p:spPr>
                <a:xfrm rot="19376810">
                  <a:off x="6940067" y="2188160"/>
                  <a:ext cx="497793" cy="945057"/>
                </a:xfrm>
                <a:prstGeom prst="donut">
                  <a:avLst>
                    <a:gd name="adj" fmla="val 12312"/>
                  </a:avLst>
                </a:prstGeom>
                <a:grp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87" name="Group 38"/>
              <p:cNvGrpSpPr/>
              <p:nvPr/>
            </p:nvGrpSpPr>
            <p:grpSpPr>
              <a:xfrm flipH="1">
                <a:off x="7543800" y="990600"/>
                <a:ext cx="1151447" cy="2164259"/>
                <a:chOff x="6286413" y="968958"/>
                <a:chExt cx="1151447" cy="2164259"/>
              </a:xfrm>
              <a:grpFill/>
            </p:grpSpPr>
            <p:sp>
              <p:nvSpPr>
                <p:cNvPr id="88" name="Donut 87"/>
                <p:cNvSpPr/>
                <p:nvPr/>
              </p:nvSpPr>
              <p:spPr>
                <a:xfrm rot="20620213">
                  <a:off x="6286413" y="968958"/>
                  <a:ext cx="497793" cy="945057"/>
                </a:xfrm>
                <a:prstGeom prst="donut">
                  <a:avLst>
                    <a:gd name="adj" fmla="val 12312"/>
                  </a:avLst>
                </a:prstGeom>
                <a:grp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9" name="Donut 88"/>
                <p:cNvSpPr/>
                <p:nvPr/>
              </p:nvSpPr>
              <p:spPr>
                <a:xfrm rot="19921608">
                  <a:off x="6524438" y="1583728"/>
                  <a:ext cx="497793" cy="976073"/>
                </a:xfrm>
                <a:prstGeom prst="donut">
                  <a:avLst>
                    <a:gd name="adj" fmla="val 12312"/>
                  </a:avLst>
                </a:prstGeom>
                <a:grp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0" name="Donut 89"/>
                <p:cNvSpPr/>
                <p:nvPr/>
              </p:nvSpPr>
              <p:spPr>
                <a:xfrm rot="19376810">
                  <a:off x="6940067" y="2188160"/>
                  <a:ext cx="497793" cy="945057"/>
                </a:xfrm>
                <a:prstGeom prst="donut">
                  <a:avLst>
                    <a:gd name="adj" fmla="val 12312"/>
                  </a:avLst>
                </a:prstGeom>
                <a:grp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35" name="Oval 34"/>
            <p:cNvSpPr/>
            <p:nvPr/>
          </p:nvSpPr>
          <p:spPr>
            <a:xfrm>
              <a:off x="1236213" y="1184007"/>
              <a:ext cx="342153" cy="354418"/>
            </a:xfrm>
            <a:prstGeom prst="ellipse">
              <a:avLst/>
            </a:prstGeom>
            <a:solidFill>
              <a:srgbClr val="7F520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2294514" y="1126554"/>
              <a:ext cx="342153" cy="354418"/>
            </a:xfrm>
            <a:prstGeom prst="ellipse">
              <a:avLst/>
            </a:prstGeom>
            <a:solidFill>
              <a:srgbClr val="7F520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42"/>
            <p:cNvGrpSpPr/>
            <p:nvPr/>
          </p:nvGrpSpPr>
          <p:grpSpPr>
            <a:xfrm rot="2071358">
              <a:off x="1685119" y="2629183"/>
              <a:ext cx="356576" cy="124330"/>
              <a:chOff x="6286413" y="968958"/>
              <a:chExt cx="2408834" cy="2185901"/>
            </a:xfrm>
            <a:solidFill>
              <a:srgbClr val="FFC000"/>
            </a:solidFill>
          </p:grpSpPr>
          <p:grpSp>
            <p:nvGrpSpPr>
              <p:cNvPr id="78" name="Group 37"/>
              <p:cNvGrpSpPr/>
              <p:nvPr/>
            </p:nvGrpSpPr>
            <p:grpSpPr>
              <a:xfrm>
                <a:off x="6286413" y="968958"/>
                <a:ext cx="1151447" cy="2164259"/>
                <a:chOff x="6286413" y="968958"/>
                <a:chExt cx="1151447" cy="2164259"/>
              </a:xfrm>
              <a:grpFill/>
            </p:grpSpPr>
            <p:sp>
              <p:nvSpPr>
                <p:cNvPr id="83" name="Donut 82"/>
                <p:cNvSpPr/>
                <p:nvPr/>
              </p:nvSpPr>
              <p:spPr>
                <a:xfrm rot="20620213">
                  <a:off x="6286413" y="968958"/>
                  <a:ext cx="497793" cy="945057"/>
                </a:xfrm>
                <a:prstGeom prst="donut">
                  <a:avLst>
                    <a:gd name="adj" fmla="val 12312"/>
                  </a:avLst>
                </a:prstGeom>
                <a:grp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4" name="Donut 83"/>
                <p:cNvSpPr/>
                <p:nvPr/>
              </p:nvSpPr>
              <p:spPr>
                <a:xfrm rot="19921608">
                  <a:off x="6524438" y="1583728"/>
                  <a:ext cx="497793" cy="976073"/>
                </a:xfrm>
                <a:prstGeom prst="donut">
                  <a:avLst>
                    <a:gd name="adj" fmla="val 12312"/>
                  </a:avLst>
                </a:prstGeom>
                <a:grp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5" name="Donut 84"/>
                <p:cNvSpPr/>
                <p:nvPr/>
              </p:nvSpPr>
              <p:spPr>
                <a:xfrm rot="19376810">
                  <a:off x="6940067" y="2188160"/>
                  <a:ext cx="497793" cy="945057"/>
                </a:xfrm>
                <a:prstGeom prst="donut">
                  <a:avLst>
                    <a:gd name="adj" fmla="val 12312"/>
                  </a:avLst>
                </a:prstGeom>
                <a:grp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9" name="Group 38"/>
              <p:cNvGrpSpPr/>
              <p:nvPr/>
            </p:nvGrpSpPr>
            <p:grpSpPr>
              <a:xfrm flipH="1">
                <a:off x="7543800" y="990600"/>
                <a:ext cx="1151447" cy="2164259"/>
                <a:chOff x="6286413" y="968958"/>
                <a:chExt cx="1151447" cy="2164259"/>
              </a:xfrm>
              <a:grpFill/>
            </p:grpSpPr>
            <p:sp>
              <p:nvSpPr>
                <p:cNvPr id="80" name="Donut 79"/>
                <p:cNvSpPr/>
                <p:nvPr/>
              </p:nvSpPr>
              <p:spPr>
                <a:xfrm rot="20620213">
                  <a:off x="6286413" y="968958"/>
                  <a:ext cx="497793" cy="945057"/>
                </a:xfrm>
                <a:prstGeom prst="donut">
                  <a:avLst>
                    <a:gd name="adj" fmla="val 12312"/>
                  </a:avLst>
                </a:prstGeom>
                <a:grp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1" name="Donut 80"/>
                <p:cNvSpPr/>
                <p:nvPr/>
              </p:nvSpPr>
              <p:spPr>
                <a:xfrm rot="19921608">
                  <a:off x="6524438" y="1583728"/>
                  <a:ext cx="497793" cy="976073"/>
                </a:xfrm>
                <a:prstGeom prst="donut">
                  <a:avLst>
                    <a:gd name="adj" fmla="val 12312"/>
                  </a:avLst>
                </a:prstGeom>
                <a:grp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2" name="Donut 81"/>
                <p:cNvSpPr/>
                <p:nvPr/>
              </p:nvSpPr>
              <p:spPr>
                <a:xfrm rot="19376810">
                  <a:off x="6940067" y="2188160"/>
                  <a:ext cx="497793" cy="945057"/>
                </a:xfrm>
                <a:prstGeom prst="donut">
                  <a:avLst>
                    <a:gd name="adj" fmla="val 12312"/>
                  </a:avLst>
                </a:prstGeom>
                <a:grp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38" name="Group 42"/>
            <p:cNvGrpSpPr/>
            <p:nvPr/>
          </p:nvGrpSpPr>
          <p:grpSpPr>
            <a:xfrm rot="18831304">
              <a:off x="1888908" y="2595774"/>
              <a:ext cx="356576" cy="124330"/>
              <a:chOff x="6286413" y="968958"/>
              <a:chExt cx="2408834" cy="2185901"/>
            </a:xfrm>
            <a:solidFill>
              <a:srgbClr val="FFC000"/>
            </a:solidFill>
          </p:grpSpPr>
          <p:grpSp>
            <p:nvGrpSpPr>
              <p:cNvPr id="70" name="Group 37"/>
              <p:cNvGrpSpPr/>
              <p:nvPr/>
            </p:nvGrpSpPr>
            <p:grpSpPr>
              <a:xfrm>
                <a:off x="6286413" y="968958"/>
                <a:ext cx="1151447" cy="2164259"/>
                <a:chOff x="6286413" y="968958"/>
                <a:chExt cx="1151447" cy="2164259"/>
              </a:xfrm>
              <a:grpFill/>
            </p:grpSpPr>
            <p:sp>
              <p:nvSpPr>
                <p:cNvPr id="75" name="Donut 74"/>
                <p:cNvSpPr/>
                <p:nvPr/>
              </p:nvSpPr>
              <p:spPr>
                <a:xfrm rot="20620213">
                  <a:off x="6286413" y="968958"/>
                  <a:ext cx="497793" cy="945057"/>
                </a:xfrm>
                <a:prstGeom prst="donut">
                  <a:avLst>
                    <a:gd name="adj" fmla="val 12312"/>
                  </a:avLst>
                </a:prstGeom>
                <a:grp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6" name="Donut 75"/>
                <p:cNvSpPr/>
                <p:nvPr/>
              </p:nvSpPr>
              <p:spPr>
                <a:xfrm rot="19921608">
                  <a:off x="6524438" y="1583728"/>
                  <a:ext cx="497793" cy="976073"/>
                </a:xfrm>
                <a:prstGeom prst="donut">
                  <a:avLst>
                    <a:gd name="adj" fmla="val 12312"/>
                  </a:avLst>
                </a:prstGeom>
                <a:grp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7" name="Donut 76"/>
                <p:cNvSpPr/>
                <p:nvPr/>
              </p:nvSpPr>
              <p:spPr>
                <a:xfrm rot="19376810">
                  <a:off x="6940067" y="2188160"/>
                  <a:ext cx="497793" cy="945057"/>
                </a:xfrm>
                <a:prstGeom prst="donut">
                  <a:avLst>
                    <a:gd name="adj" fmla="val 12312"/>
                  </a:avLst>
                </a:prstGeom>
                <a:grp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1" name="Group 38"/>
              <p:cNvGrpSpPr/>
              <p:nvPr/>
            </p:nvGrpSpPr>
            <p:grpSpPr>
              <a:xfrm flipH="1">
                <a:off x="7543800" y="990600"/>
                <a:ext cx="1151447" cy="2164259"/>
                <a:chOff x="6286413" y="968958"/>
                <a:chExt cx="1151447" cy="2164259"/>
              </a:xfrm>
              <a:grpFill/>
            </p:grpSpPr>
            <p:sp>
              <p:nvSpPr>
                <p:cNvPr id="72" name="Donut 71"/>
                <p:cNvSpPr/>
                <p:nvPr/>
              </p:nvSpPr>
              <p:spPr>
                <a:xfrm rot="20620213">
                  <a:off x="6286413" y="968958"/>
                  <a:ext cx="497793" cy="945057"/>
                </a:xfrm>
                <a:prstGeom prst="donut">
                  <a:avLst>
                    <a:gd name="adj" fmla="val 12312"/>
                  </a:avLst>
                </a:prstGeom>
                <a:grp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3" name="Donut 72"/>
                <p:cNvSpPr/>
                <p:nvPr/>
              </p:nvSpPr>
              <p:spPr>
                <a:xfrm rot="19921608">
                  <a:off x="6524438" y="1583728"/>
                  <a:ext cx="497793" cy="976073"/>
                </a:xfrm>
                <a:prstGeom prst="donut">
                  <a:avLst>
                    <a:gd name="adj" fmla="val 12312"/>
                  </a:avLst>
                </a:prstGeom>
                <a:grp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4" name="Donut 73"/>
                <p:cNvSpPr/>
                <p:nvPr/>
              </p:nvSpPr>
              <p:spPr>
                <a:xfrm rot="19376810">
                  <a:off x="6940067" y="2188160"/>
                  <a:ext cx="497793" cy="945057"/>
                </a:xfrm>
                <a:prstGeom prst="donut">
                  <a:avLst>
                    <a:gd name="adj" fmla="val 12312"/>
                  </a:avLst>
                </a:prstGeom>
                <a:grp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39" name="Group 38"/>
            <p:cNvGrpSpPr/>
            <p:nvPr/>
          </p:nvGrpSpPr>
          <p:grpSpPr>
            <a:xfrm>
              <a:off x="1410827" y="3279978"/>
              <a:ext cx="929288" cy="292032"/>
              <a:chOff x="1449801" y="2871483"/>
              <a:chExt cx="929288" cy="292032"/>
            </a:xfrm>
          </p:grpSpPr>
          <p:sp>
            <p:nvSpPr>
              <p:cNvPr id="63" name="Moon 62"/>
              <p:cNvSpPr/>
              <p:nvPr/>
            </p:nvSpPr>
            <p:spPr>
              <a:xfrm rot="16200000">
                <a:off x="1815208" y="2668512"/>
                <a:ext cx="149002" cy="738536"/>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p:cNvGrpSpPr/>
              <p:nvPr/>
            </p:nvGrpSpPr>
            <p:grpSpPr>
              <a:xfrm>
                <a:off x="2091847" y="2871483"/>
                <a:ext cx="287242" cy="281886"/>
                <a:chOff x="4931460" y="2665388"/>
                <a:chExt cx="371689" cy="319843"/>
              </a:xfrm>
            </p:grpSpPr>
            <p:sp>
              <p:nvSpPr>
                <p:cNvPr id="68" name="Hexagon 67"/>
                <p:cNvSpPr/>
                <p:nvPr/>
              </p:nvSpPr>
              <p:spPr>
                <a:xfrm>
                  <a:off x="4931460" y="2665388"/>
                  <a:ext cx="371689" cy="319843"/>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9" name="Hexagon 68"/>
                <p:cNvSpPr/>
                <p:nvPr/>
              </p:nvSpPr>
              <p:spPr>
                <a:xfrm>
                  <a:off x="5016183" y="2735941"/>
                  <a:ext cx="188577" cy="183440"/>
                </a:xfrm>
                <a:prstGeom prst="hexagon">
                  <a:avLst/>
                </a:pr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grpSp>
            <p:nvGrpSpPr>
              <p:cNvPr id="65" name="Group 64"/>
              <p:cNvGrpSpPr/>
              <p:nvPr/>
            </p:nvGrpSpPr>
            <p:grpSpPr>
              <a:xfrm>
                <a:off x="1449801" y="2881629"/>
                <a:ext cx="287242" cy="281886"/>
                <a:chOff x="4931460" y="2665388"/>
                <a:chExt cx="371689" cy="319843"/>
              </a:xfrm>
            </p:grpSpPr>
            <p:sp>
              <p:nvSpPr>
                <p:cNvPr id="66" name="Hexagon 65"/>
                <p:cNvSpPr/>
                <p:nvPr/>
              </p:nvSpPr>
              <p:spPr>
                <a:xfrm>
                  <a:off x="4931460" y="2665388"/>
                  <a:ext cx="371689" cy="319843"/>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7" name="Hexagon 66"/>
                <p:cNvSpPr/>
                <p:nvPr/>
              </p:nvSpPr>
              <p:spPr>
                <a:xfrm>
                  <a:off x="5016183" y="2735941"/>
                  <a:ext cx="188577" cy="183440"/>
                </a:xfrm>
                <a:prstGeom prst="hexagon">
                  <a:avLst/>
                </a:pr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grpSp>
        <p:grpSp>
          <p:nvGrpSpPr>
            <p:cNvPr id="40" name="Group 39"/>
            <p:cNvGrpSpPr/>
            <p:nvPr/>
          </p:nvGrpSpPr>
          <p:grpSpPr>
            <a:xfrm>
              <a:off x="1327098" y="3689223"/>
              <a:ext cx="1096384" cy="292032"/>
              <a:chOff x="1449801" y="2871483"/>
              <a:chExt cx="929288" cy="292032"/>
            </a:xfrm>
          </p:grpSpPr>
          <p:sp>
            <p:nvSpPr>
              <p:cNvPr id="56" name="Moon 55"/>
              <p:cNvSpPr/>
              <p:nvPr/>
            </p:nvSpPr>
            <p:spPr>
              <a:xfrm rot="16200000">
                <a:off x="1815208" y="2668512"/>
                <a:ext cx="149002" cy="738536"/>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2091847" y="2871483"/>
                <a:ext cx="287242" cy="281886"/>
                <a:chOff x="4931460" y="2665388"/>
                <a:chExt cx="371689" cy="319843"/>
              </a:xfrm>
            </p:grpSpPr>
            <p:sp>
              <p:nvSpPr>
                <p:cNvPr id="61" name="Hexagon 60"/>
                <p:cNvSpPr/>
                <p:nvPr/>
              </p:nvSpPr>
              <p:spPr>
                <a:xfrm>
                  <a:off x="4931460" y="2665388"/>
                  <a:ext cx="371689" cy="319843"/>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2" name="Hexagon 61"/>
                <p:cNvSpPr/>
                <p:nvPr/>
              </p:nvSpPr>
              <p:spPr>
                <a:xfrm>
                  <a:off x="5016183" y="2735941"/>
                  <a:ext cx="188577" cy="183440"/>
                </a:xfrm>
                <a:prstGeom prst="hexagon">
                  <a:avLst/>
                </a:pr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grpSp>
            <p:nvGrpSpPr>
              <p:cNvPr id="58" name="Group 57"/>
              <p:cNvGrpSpPr/>
              <p:nvPr/>
            </p:nvGrpSpPr>
            <p:grpSpPr>
              <a:xfrm>
                <a:off x="1449801" y="2881629"/>
                <a:ext cx="287242" cy="281886"/>
                <a:chOff x="4931460" y="2665388"/>
                <a:chExt cx="371689" cy="319843"/>
              </a:xfrm>
            </p:grpSpPr>
            <p:sp>
              <p:nvSpPr>
                <p:cNvPr id="59" name="Hexagon 58"/>
                <p:cNvSpPr/>
                <p:nvPr/>
              </p:nvSpPr>
              <p:spPr>
                <a:xfrm>
                  <a:off x="4931460" y="2665388"/>
                  <a:ext cx="371689" cy="319843"/>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0" name="Hexagon 59"/>
                <p:cNvSpPr/>
                <p:nvPr/>
              </p:nvSpPr>
              <p:spPr>
                <a:xfrm>
                  <a:off x="5016183" y="2735941"/>
                  <a:ext cx="188577" cy="183440"/>
                </a:xfrm>
                <a:prstGeom prst="hexagon">
                  <a:avLst/>
                </a:pr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grpSp>
        <p:grpSp>
          <p:nvGrpSpPr>
            <p:cNvPr id="41" name="Group 40"/>
            <p:cNvGrpSpPr/>
            <p:nvPr/>
          </p:nvGrpSpPr>
          <p:grpSpPr>
            <a:xfrm>
              <a:off x="1246842" y="630429"/>
              <a:ext cx="1389825" cy="782489"/>
              <a:chOff x="4648200" y="2161320"/>
              <a:chExt cx="2502434" cy="1408902"/>
            </a:xfrm>
          </p:grpSpPr>
          <p:sp>
            <p:nvSpPr>
              <p:cNvPr id="42" name="Rounded Rectangle 41"/>
              <p:cNvSpPr/>
              <p:nvPr/>
            </p:nvSpPr>
            <p:spPr>
              <a:xfrm>
                <a:off x="4648200" y="3119388"/>
                <a:ext cx="2502434" cy="450834"/>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gular Pentagon 42"/>
              <p:cNvSpPr/>
              <p:nvPr/>
            </p:nvSpPr>
            <p:spPr>
              <a:xfrm>
                <a:off x="5574221" y="2465693"/>
                <a:ext cx="801011" cy="665735"/>
              </a:xfrm>
              <a:prstGeom prst="pent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gular Pentagon 43"/>
              <p:cNvSpPr/>
              <p:nvPr/>
            </p:nvSpPr>
            <p:spPr>
              <a:xfrm>
                <a:off x="4792918" y="2676126"/>
                <a:ext cx="537924" cy="447078"/>
              </a:xfrm>
              <a:prstGeom prst="pent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gular Pentagon 44"/>
              <p:cNvSpPr/>
              <p:nvPr/>
            </p:nvSpPr>
            <p:spPr>
              <a:xfrm>
                <a:off x="6516531" y="2669331"/>
                <a:ext cx="537924" cy="447078"/>
              </a:xfrm>
              <a:prstGeom prst="pent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Diamond 45"/>
              <p:cNvSpPr/>
              <p:nvPr/>
            </p:nvSpPr>
            <p:spPr>
              <a:xfrm>
                <a:off x="5859638" y="2629702"/>
                <a:ext cx="186327" cy="447078"/>
              </a:xfrm>
              <a:prstGeom prst="diamond">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Diamond 46"/>
              <p:cNvSpPr/>
              <p:nvPr/>
            </p:nvSpPr>
            <p:spPr>
              <a:xfrm>
                <a:off x="4830869" y="2411080"/>
                <a:ext cx="447301" cy="447078"/>
              </a:xfrm>
              <a:prstGeom prst="diamond">
                <a:avLst/>
              </a:prstGeom>
              <a:solidFill>
                <a:srgbClr val="E4B42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Diamond 47"/>
              <p:cNvSpPr/>
              <p:nvPr/>
            </p:nvSpPr>
            <p:spPr>
              <a:xfrm>
                <a:off x="6572533" y="2445792"/>
                <a:ext cx="447301" cy="447078"/>
              </a:xfrm>
              <a:prstGeom prst="diamond">
                <a:avLst/>
              </a:prstGeom>
              <a:solidFill>
                <a:srgbClr val="E4B42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Diamond 48"/>
              <p:cNvSpPr/>
              <p:nvPr/>
            </p:nvSpPr>
            <p:spPr>
              <a:xfrm>
                <a:off x="5742278" y="2161320"/>
                <a:ext cx="447301" cy="447078"/>
              </a:xfrm>
              <a:prstGeom prst="diamond">
                <a:avLst/>
              </a:prstGeom>
              <a:solidFill>
                <a:srgbClr val="E4B42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Quad Arrow Callout 49"/>
              <p:cNvSpPr/>
              <p:nvPr/>
            </p:nvSpPr>
            <p:spPr>
              <a:xfrm>
                <a:off x="4716798" y="3153369"/>
                <a:ext cx="392631" cy="350688"/>
              </a:xfrm>
              <a:prstGeom prst="quadArrowCallout">
                <a:avLst>
                  <a:gd name="adj1" fmla="val 37030"/>
                  <a:gd name="adj2" fmla="val 18515"/>
                  <a:gd name="adj3" fmla="val 18515"/>
                  <a:gd name="adj4" fmla="val 48123"/>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Quad Arrow Callout 50"/>
              <p:cNvSpPr/>
              <p:nvPr/>
            </p:nvSpPr>
            <p:spPr>
              <a:xfrm>
                <a:off x="5114153" y="3149047"/>
                <a:ext cx="392631" cy="350688"/>
              </a:xfrm>
              <a:prstGeom prst="quadArrowCallout">
                <a:avLst>
                  <a:gd name="adj1" fmla="val 37030"/>
                  <a:gd name="adj2" fmla="val 18515"/>
                  <a:gd name="adj3" fmla="val 18515"/>
                  <a:gd name="adj4" fmla="val 48123"/>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Quad Arrow Callout 51"/>
              <p:cNvSpPr/>
              <p:nvPr/>
            </p:nvSpPr>
            <p:spPr>
              <a:xfrm>
                <a:off x="5506786" y="3160118"/>
                <a:ext cx="392631" cy="350688"/>
              </a:xfrm>
              <a:prstGeom prst="quadArrowCallout">
                <a:avLst>
                  <a:gd name="adj1" fmla="val 37030"/>
                  <a:gd name="adj2" fmla="val 18515"/>
                  <a:gd name="adj3" fmla="val 18515"/>
                  <a:gd name="adj4" fmla="val 48123"/>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Quad Arrow Callout 52"/>
              <p:cNvSpPr/>
              <p:nvPr/>
            </p:nvSpPr>
            <p:spPr>
              <a:xfrm>
                <a:off x="5899417" y="3149047"/>
                <a:ext cx="392631" cy="350688"/>
              </a:xfrm>
              <a:prstGeom prst="quadArrowCallout">
                <a:avLst>
                  <a:gd name="adj1" fmla="val 37030"/>
                  <a:gd name="adj2" fmla="val 18515"/>
                  <a:gd name="adj3" fmla="val 18515"/>
                  <a:gd name="adj4" fmla="val 48123"/>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Quad Arrow Callout 53"/>
              <p:cNvSpPr/>
              <p:nvPr/>
            </p:nvSpPr>
            <p:spPr>
              <a:xfrm>
                <a:off x="6320215" y="3157284"/>
                <a:ext cx="392631" cy="350688"/>
              </a:xfrm>
              <a:prstGeom prst="quadArrowCallout">
                <a:avLst>
                  <a:gd name="adj1" fmla="val 37030"/>
                  <a:gd name="adj2" fmla="val 18515"/>
                  <a:gd name="adj3" fmla="val 18515"/>
                  <a:gd name="adj4" fmla="val 48123"/>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Quad Arrow Callout 54"/>
              <p:cNvSpPr/>
              <p:nvPr/>
            </p:nvSpPr>
            <p:spPr>
              <a:xfrm>
                <a:off x="6717570" y="3164604"/>
                <a:ext cx="392631" cy="350688"/>
              </a:xfrm>
              <a:prstGeom prst="quadArrowCallout">
                <a:avLst>
                  <a:gd name="adj1" fmla="val 37030"/>
                  <a:gd name="adj2" fmla="val 18515"/>
                  <a:gd name="adj3" fmla="val 18515"/>
                  <a:gd name="adj4" fmla="val 48123"/>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7" name="Rectangle 116"/>
          <p:cNvSpPr/>
          <p:nvPr/>
        </p:nvSpPr>
        <p:spPr>
          <a:xfrm>
            <a:off x="11664269" y="6470921"/>
            <a:ext cx="453970" cy="369332"/>
          </a:xfrm>
          <a:prstGeom prst="rect">
            <a:avLst/>
          </a:prstGeom>
        </p:spPr>
        <p:txBody>
          <a:bodyPr wrap="none">
            <a:spAutoFit/>
          </a:bodyPr>
          <a:lstStyle/>
          <a:p>
            <a:r>
              <a:rPr lang="en-US" dirty="0">
                <a:solidFill>
                  <a:schemeClr val="bg1"/>
                </a:solidFill>
              </a:rPr>
              <a:t>(1)</a:t>
            </a:r>
            <a:endParaRPr lang="en-US" dirty="0"/>
          </a:p>
        </p:txBody>
      </p:sp>
    </p:spTree>
    <p:extLst>
      <p:ext uri="{BB962C8B-B14F-4D97-AF65-F5344CB8AC3E}">
        <p14:creationId xmlns:p14="http://schemas.microsoft.com/office/powerpoint/2010/main" val="74561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animEffect transition="in" filter="wipe(down)">
                                      <p:cBhvr>
                                        <p:cTn id="9" dur="580">
                                          <p:stCondLst>
                                            <p:cond delay="0"/>
                                          </p:stCondLst>
                                        </p:cTn>
                                        <p:tgtEl>
                                          <p:spTgt spid="10"/>
                                        </p:tgtEl>
                                      </p:cBhvr>
                                    </p:animEffect>
                                    <p:anim calcmode="lin" valueType="num">
                                      <p:cBhvr>
                                        <p:cTn id="10"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5" dur="26">
                                          <p:stCondLst>
                                            <p:cond delay="650"/>
                                          </p:stCondLst>
                                        </p:cTn>
                                        <p:tgtEl>
                                          <p:spTgt spid="10"/>
                                        </p:tgtEl>
                                      </p:cBhvr>
                                      <p:to x="100000" y="60000"/>
                                    </p:animScale>
                                    <p:animScale>
                                      <p:cBhvr>
                                        <p:cTn id="16" dur="166" decel="50000">
                                          <p:stCondLst>
                                            <p:cond delay="676"/>
                                          </p:stCondLst>
                                        </p:cTn>
                                        <p:tgtEl>
                                          <p:spTgt spid="10"/>
                                        </p:tgtEl>
                                      </p:cBhvr>
                                      <p:to x="100000" y="100000"/>
                                    </p:animScale>
                                    <p:animScale>
                                      <p:cBhvr>
                                        <p:cTn id="17" dur="26">
                                          <p:stCondLst>
                                            <p:cond delay="1312"/>
                                          </p:stCondLst>
                                        </p:cTn>
                                        <p:tgtEl>
                                          <p:spTgt spid="10"/>
                                        </p:tgtEl>
                                      </p:cBhvr>
                                      <p:to x="100000" y="80000"/>
                                    </p:animScale>
                                    <p:animScale>
                                      <p:cBhvr>
                                        <p:cTn id="18" dur="166" decel="50000">
                                          <p:stCondLst>
                                            <p:cond delay="1338"/>
                                          </p:stCondLst>
                                        </p:cTn>
                                        <p:tgtEl>
                                          <p:spTgt spid="10"/>
                                        </p:tgtEl>
                                      </p:cBhvr>
                                      <p:to x="100000" y="100000"/>
                                    </p:animScale>
                                    <p:animScale>
                                      <p:cBhvr>
                                        <p:cTn id="19" dur="26">
                                          <p:stCondLst>
                                            <p:cond delay="1642"/>
                                          </p:stCondLst>
                                        </p:cTn>
                                        <p:tgtEl>
                                          <p:spTgt spid="10"/>
                                        </p:tgtEl>
                                      </p:cBhvr>
                                      <p:to x="100000" y="90000"/>
                                    </p:animScale>
                                    <p:animScale>
                                      <p:cBhvr>
                                        <p:cTn id="20" dur="166" decel="50000">
                                          <p:stCondLst>
                                            <p:cond delay="1668"/>
                                          </p:stCondLst>
                                        </p:cTn>
                                        <p:tgtEl>
                                          <p:spTgt spid="10"/>
                                        </p:tgtEl>
                                      </p:cBhvr>
                                      <p:to x="100000" y="100000"/>
                                    </p:animScale>
                                    <p:animScale>
                                      <p:cBhvr>
                                        <p:cTn id="21" dur="26">
                                          <p:stCondLst>
                                            <p:cond delay="1808"/>
                                          </p:stCondLst>
                                        </p:cTn>
                                        <p:tgtEl>
                                          <p:spTgt spid="10"/>
                                        </p:tgtEl>
                                      </p:cBhvr>
                                      <p:to x="100000" y="95000"/>
                                    </p:animScale>
                                    <p:animScale>
                                      <p:cBhvr>
                                        <p:cTn id="22" dur="166" decel="50000">
                                          <p:stCondLst>
                                            <p:cond delay="1834"/>
                                          </p:stCondLst>
                                        </p:cTn>
                                        <p:tgtEl>
                                          <p:spTgt spid="10"/>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userlogos.org/files/backgrounds/ctach1991/Gra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3761" y="7033"/>
            <a:ext cx="12192000" cy="1015663"/>
          </a:xfrm>
          <a:prstGeom prst="rect">
            <a:avLst/>
          </a:prstGeom>
          <a:noFill/>
        </p:spPr>
        <p:txBody>
          <a:bodyPr wrap="square" rtlCol="0">
            <a:spAutoFit/>
          </a:bodyPr>
          <a:lstStyle/>
          <a:p>
            <a:pPr algn="ctr"/>
            <a:r>
              <a:rPr lang="en-US" sz="6000" dirty="0">
                <a:solidFill>
                  <a:schemeClr val="bg1"/>
                </a:solidFill>
              </a:rPr>
              <a:t>The Lord Withdraws</a:t>
            </a:r>
          </a:p>
        </p:txBody>
      </p:sp>
      <p:sp>
        <p:nvSpPr>
          <p:cNvPr id="2" name="Rectangle 1"/>
          <p:cNvSpPr/>
          <p:nvPr/>
        </p:nvSpPr>
        <p:spPr>
          <a:xfrm>
            <a:off x="162963" y="995279"/>
            <a:ext cx="6598234" cy="923330"/>
          </a:xfrm>
          <a:prstGeom prst="rect">
            <a:avLst/>
          </a:prstGeom>
        </p:spPr>
        <p:txBody>
          <a:bodyPr wrap="square">
            <a:spAutoFit/>
          </a:bodyPr>
          <a:lstStyle/>
          <a:p>
            <a:r>
              <a:rPr lang="en-US" dirty="0">
                <a:solidFill>
                  <a:schemeClr val="bg1"/>
                </a:solidFill>
              </a:rPr>
              <a:t>The Lord said that His purpose for ancient Israel was “to make thee high above all nations … that thou </a:t>
            </a:r>
            <a:r>
              <a:rPr lang="en-US" dirty="0" err="1">
                <a:solidFill>
                  <a:schemeClr val="bg1"/>
                </a:solidFill>
              </a:rPr>
              <a:t>mayest</a:t>
            </a:r>
            <a:r>
              <a:rPr lang="en-US" dirty="0">
                <a:solidFill>
                  <a:schemeClr val="bg1"/>
                </a:solidFill>
              </a:rPr>
              <a:t> be an holy people unto the Lord.”( Deut. 26:9)</a:t>
            </a:r>
          </a:p>
        </p:txBody>
      </p:sp>
      <p:sp>
        <p:nvSpPr>
          <p:cNvPr id="117" name="Rectangle 116"/>
          <p:cNvSpPr/>
          <p:nvPr/>
        </p:nvSpPr>
        <p:spPr>
          <a:xfrm>
            <a:off x="11664269" y="6470921"/>
            <a:ext cx="453970" cy="369332"/>
          </a:xfrm>
          <a:prstGeom prst="rect">
            <a:avLst/>
          </a:prstGeom>
        </p:spPr>
        <p:txBody>
          <a:bodyPr wrap="none">
            <a:spAutoFit/>
          </a:bodyPr>
          <a:lstStyle/>
          <a:p>
            <a:r>
              <a:rPr lang="en-US" dirty="0">
                <a:solidFill>
                  <a:schemeClr val="bg1"/>
                </a:solidFill>
              </a:rPr>
              <a:t>(5)</a:t>
            </a:r>
            <a:endParaRPr lang="en-US" dirty="0"/>
          </a:p>
        </p:txBody>
      </p:sp>
      <p:sp>
        <p:nvSpPr>
          <p:cNvPr id="3" name="Rectangle 2"/>
          <p:cNvSpPr/>
          <p:nvPr/>
        </p:nvSpPr>
        <p:spPr>
          <a:xfrm>
            <a:off x="3647194" y="2171338"/>
            <a:ext cx="6096000" cy="1477328"/>
          </a:xfrm>
          <a:prstGeom prst="rect">
            <a:avLst/>
          </a:prstGeom>
        </p:spPr>
        <p:txBody>
          <a:bodyPr>
            <a:spAutoFit/>
          </a:bodyPr>
          <a:lstStyle/>
          <a:p>
            <a:r>
              <a:rPr lang="en-US" dirty="0">
                <a:solidFill>
                  <a:schemeClr val="bg1"/>
                </a:solidFill>
              </a:rPr>
              <a:t>He promised them liberty and prosperity and immunity from the diseases that plagued other nations. He promised them peace and pledged that the sword would not go through their land, and furthermore that their enemies would be afraid to attack them.</a:t>
            </a:r>
          </a:p>
        </p:txBody>
      </p:sp>
      <p:sp>
        <p:nvSpPr>
          <p:cNvPr id="7" name="Rectangle 6"/>
          <p:cNvSpPr/>
          <p:nvPr/>
        </p:nvSpPr>
        <p:spPr>
          <a:xfrm>
            <a:off x="3100988" y="4207192"/>
            <a:ext cx="5001864" cy="2308324"/>
          </a:xfrm>
          <a:prstGeom prst="rect">
            <a:avLst/>
          </a:prstGeom>
        </p:spPr>
        <p:txBody>
          <a:bodyPr wrap="square">
            <a:spAutoFit/>
          </a:bodyPr>
          <a:lstStyle/>
          <a:p>
            <a:r>
              <a:rPr lang="en-US" dirty="0">
                <a:solidFill>
                  <a:schemeClr val="bg1"/>
                </a:solidFill>
              </a:rPr>
              <a:t>On the other hand, the Lord declared that if Israel should refuse to obey Him, He would withdraw His blessings and would send punishments upon them so that they would become the least of the nations; they would be the tail and not the head; they would lose their prosperity and eventually be scattered over the world.</a:t>
            </a:r>
          </a:p>
        </p:txBody>
      </p:sp>
      <p:pic>
        <p:nvPicPr>
          <p:cNvPr id="14338" name="Picture 2" descr="http://biblicalisraeltours.com/wordpress/wp-content/uploads/2013/06/IMG_8643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1315" y="2010942"/>
            <a:ext cx="2805222" cy="2103917"/>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http://www.pray4zion.org/images/graphics/babyloncaptivespainsorrow.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76613" y="4073377"/>
            <a:ext cx="3285155" cy="2239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7188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33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3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userlogos.org/files/backgrounds/ctach1991/Gra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27160"/>
            <a:ext cx="12192000" cy="4524315"/>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Suggested Hymn: #319 </a:t>
            </a:r>
            <a:r>
              <a:rPr lang="en-US" i="1" dirty="0">
                <a:solidFill>
                  <a:schemeClr val="bg1"/>
                </a:solidFill>
              </a:rPr>
              <a:t>Ye Elders Of Israel</a:t>
            </a:r>
            <a:endParaRPr lang="en-US" dirty="0">
              <a:solidFill>
                <a:schemeClr val="bg1"/>
              </a:solidFill>
            </a:endParaRPr>
          </a:p>
          <a:p>
            <a:endParaRPr lang="en-US" dirty="0">
              <a:solidFill>
                <a:schemeClr val="bg1"/>
              </a:solidFill>
            </a:endParaRPr>
          </a:p>
          <a:p>
            <a:r>
              <a:rPr lang="en-US" dirty="0">
                <a:solidFill>
                  <a:schemeClr val="bg1"/>
                </a:solidFill>
              </a:rPr>
              <a:t>Video: Josiah and the Book of Law (12:25)</a:t>
            </a:r>
          </a:p>
          <a:p>
            <a:r>
              <a:rPr lang="en-US" dirty="0">
                <a:solidFill>
                  <a:schemeClr val="bg1"/>
                </a:solidFill>
              </a:rPr>
              <a:t>	Eye Witness News At Six; 600 BC (5:13)</a:t>
            </a:r>
          </a:p>
          <a:p>
            <a:endParaRPr lang="en-US" dirty="0">
              <a:solidFill>
                <a:schemeClr val="bg1"/>
              </a:solidFill>
            </a:endParaRPr>
          </a:p>
          <a:p>
            <a:pPr marL="342900" indent="-342900">
              <a:buAutoNum type="arabicPeriod"/>
            </a:pPr>
            <a:r>
              <a:rPr lang="en-US" i="1" dirty="0">
                <a:solidFill>
                  <a:schemeClr val="bg1"/>
                </a:solidFill>
              </a:rPr>
              <a:t>Who’s Who in the Old Testament </a:t>
            </a:r>
            <a:r>
              <a:rPr lang="en-US" dirty="0">
                <a:solidFill>
                  <a:schemeClr val="bg1"/>
                </a:solidFill>
              </a:rPr>
              <a:t>by Ed J. </a:t>
            </a:r>
            <a:r>
              <a:rPr lang="en-US" dirty="0" err="1">
                <a:solidFill>
                  <a:schemeClr val="bg1"/>
                </a:solidFill>
              </a:rPr>
              <a:t>Pinegar</a:t>
            </a:r>
            <a:r>
              <a:rPr lang="en-US" dirty="0">
                <a:solidFill>
                  <a:schemeClr val="bg1"/>
                </a:solidFill>
              </a:rPr>
              <a:t> and Richard J. Allen pp. 75-76, 86-87, 111-112, 188</a:t>
            </a:r>
          </a:p>
          <a:p>
            <a:pPr marL="342900" indent="-342900">
              <a:buAutoNum type="arabicPeriod"/>
            </a:pPr>
            <a:endParaRPr lang="en-US" dirty="0">
              <a:solidFill>
                <a:schemeClr val="bg1"/>
              </a:solidFill>
            </a:endParaRPr>
          </a:p>
          <a:p>
            <a:pPr fontAlgn="base"/>
            <a:r>
              <a:rPr lang="en-US" dirty="0">
                <a:solidFill>
                  <a:schemeClr val="bg1"/>
                </a:solidFill>
              </a:rPr>
              <a:t>2. Elder Richard G. Scott </a:t>
            </a:r>
            <a:r>
              <a:rPr lang="en-US" i="1" dirty="0">
                <a:solidFill>
                  <a:schemeClr val="bg1"/>
                </a:solidFill>
              </a:rPr>
              <a:t>Making the Right Choices </a:t>
            </a:r>
            <a:r>
              <a:rPr lang="en-US" dirty="0">
                <a:solidFill>
                  <a:schemeClr val="bg1"/>
                </a:solidFill>
              </a:rPr>
              <a:t>October 1994 Gen. Conf.</a:t>
            </a:r>
          </a:p>
          <a:p>
            <a:pPr fontAlgn="base"/>
            <a:endParaRPr lang="en-US" dirty="0">
              <a:solidFill>
                <a:schemeClr val="bg1"/>
              </a:solidFill>
            </a:endParaRPr>
          </a:p>
          <a:p>
            <a:pPr fontAlgn="base"/>
            <a:r>
              <a:rPr lang="en-US" dirty="0">
                <a:solidFill>
                  <a:schemeClr val="bg1"/>
                </a:solidFill>
              </a:rPr>
              <a:t>3. Adam Clark </a:t>
            </a:r>
            <a:r>
              <a:rPr lang="en-US" i="1" dirty="0">
                <a:solidFill>
                  <a:schemeClr val="bg1"/>
                </a:solidFill>
              </a:rPr>
              <a:t>Bible Commentary </a:t>
            </a:r>
            <a:r>
              <a:rPr lang="en-US" dirty="0">
                <a:solidFill>
                  <a:schemeClr val="bg1"/>
                </a:solidFill>
              </a:rPr>
              <a:t> 2 Kings 23:19</a:t>
            </a:r>
          </a:p>
          <a:p>
            <a:pPr fontAlgn="base"/>
            <a:endParaRPr lang="en-US" dirty="0">
              <a:solidFill>
                <a:schemeClr val="bg1"/>
              </a:solidFill>
            </a:endParaRPr>
          </a:p>
          <a:p>
            <a:pPr fontAlgn="base"/>
            <a:r>
              <a:rPr lang="en-US" dirty="0">
                <a:solidFill>
                  <a:schemeClr val="bg1"/>
                </a:solidFill>
              </a:rPr>
              <a:t>4. Wikipedia</a:t>
            </a:r>
          </a:p>
          <a:p>
            <a:pPr fontAlgn="base"/>
            <a:endParaRPr lang="en-US" dirty="0">
              <a:solidFill>
                <a:schemeClr val="bg1"/>
              </a:solidFill>
            </a:endParaRPr>
          </a:p>
          <a:p>
            <a:pPr fontAlgn="base"/>
            <a:r>
              <a:rPr lang="en-US" dirty="0">
                <a:solidFill>
                  <a:schemeClr val="bg1"/>
                </a:solidFill>
              </a:rPr>
              <a:t>5. Mark E. Petersen </a:t>
            </a:r>
            <a:r>
              <a:rPr lang="en-US" i="1" dirty="0">
                <a:solidFill>
                  <a:schemeClr val="bg1"/>
                </a:solidFill>
              </a:rPr>
              <a:t>The Savor of Men </a:t>
            </a:r>
            <a:r>
              <a:rPr lang="en-US" dirty="0">
                <a:solidFill>
                  <a:schemeClr val="bg1"/>
                </a:solidFill>
              </a:rPr>
              <a:t>Oct. 1976 Gen. Conf.</a:t>
            </a:r>
          </a:p>
        </p:txBody>
      </p:sp>
      <p:pic>
        <p:nvPicPr>
          <p:cNvPr id="6146" name="Picture 2" descr="https://encrypted-tbn1.gstatic.com/images?q=tbn:ANd9GcRLI8Jh0lP3crffTamHXjPfU5t3zS7XNB3oMKPOsZIZJU8ANKL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6480" y="3353020"/>
            <a:ext cx="4572140" cy="2875764"/>
          </a:xfrm>
          <a:prstGeom prst="rect">
            <a:avLst/>
          </a:prstGeom>
          <a:noFill/>
          <a:extLst>
            <a:ext uri="{909E8E84-426E-40DD-AFC4-6F175D3DCCD1}">
              <a14:hiddenFill xmlns:a14="http://schemas.microsoft.com/office/drawing/2010/main">
                <a:solidFill>
                  <a:srgbClr val="FFFFFF"/>
                </a:solidFill>
              </a14:hiddenFill>
            </a:ext>
          </a:extLst>
        </p:spPr>
      </p:pic>
      <p:sp>
        <p:nvSpPr>
          <p:cNvPr id="10" name="Footer Placeholder 14">
            <a:extLst>
              <a:ext uri="{FF2B5EF4-FFF2-40B4-BE49-F238E27FC236}">
                <a16:creationId xmlns:a16="http://schemas.microsoft.com/office/drawing/2014/main" id="{AED9B6E5-5FD9-43C0-B333-953767100B0C}"/>
              </a:ext>
            </a:extLst>
          </p:cNvPr>
          <p:cNvSpPr>
            <a:spLocks noGrp="1"/>
          </p:cNvSpPr>
          <p:nvPr/>
        </p:nvSpPr>
        <p:spPr>
          <a:xfrm>
            <a:off x="70794" y="6490346"/>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grpSp>
        <p:nvGrpSpPr>
          <p:cNvPr id="11" name="Group 10">
            <a:extLst>
              <a:ext uri="{FF2B5EF4-FFF2-40B4-BE49-F238E27FC236}">
                <a16:creationId xmlns:a16="http://schemas.microsoft.com/office/drawing/2014/main" id="{8D1C5615-DDA7-4A00-A780-2436F9683C19}"/>
              </a:ext>
            </a:extLst>
          </p:cNvPr>
          <p:cNvGrpSpPr/>
          <p:nvPr/>
        </p:nvGrpSpPr>
        <p:grpSpPr>
          <a:xfrm>
            <a:off x="5130155" y="830885"/>
            <a:ext cx="819865" cy="1038496"/>
            <a:chOff x="7543800" y="3810000"/>
            <a:chExt cx="1143000" cy="1447800"/>
          </a:xfrm>
        </p:grpSpPr>
        <p:sp>
          <p:nvSpPr>
            <p:cNvPr id="12" name="Trapezoid 11">
              <a:extLst>
                <a:ext uri="{FF2B5EF4-FFF2-40B4-BE49-F238E27FC236}">
                  <a16:creationId xmlns:a16="http://schemas.microsoft.com/office/drawing/2014/main" id="{3AF54716-1902-4E10-88C4-AC007E0B3562}"/>
                </a:ext>
              </a:extLst>
            </p:cNvPr>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Rounded Rectangle 79">
              <a:extLst>
                <a:ext uri="{FF2B5EF4-FFF2-40B4-BE49-F238E27FC236}">
                  <a16:creationId xmlns:a16="http://schemas.microsoft.com/office/drawing/2014/main" id="{A4C5F6B2-7D07-4E57-944B-B8D52398DD61}"/>
                </a:ext>
              </a:extLst>
            </p:cNvPr>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 name="Rounded Rectangle 80">
              <a:extLst>
                <a:ext uri="{FF2B5EF4-FFF2-40B4-BE49-F238E27FC236}">
                  <a16:creationId xmlns:a16="http://schemas.microsoft.com/office/drawing/2014/main" id="{0BB56D14-6467-4532-AE78-56115E0EB26F}"/>
                </a:ext>
              </a:extLst>
            </p:cNvPr>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 name="Rounded Rectangle 81">
              <a:extLst>
                <a:ext uri="{FF2B5EF4-FFF2-40B4-BE49-F238E27FC236}">
                  <a16:creationId xmlns:a16="http://schemas.microsoft.com/office/drawing/2014/main" id="{6E9B6DB1-9AC0-4A24-8F26-C73AC742D083}"/>
                </a:ext>
              </a:extLst>
            </p:cNvPr>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grpSp>
          <p:nvGrpSpPr>
            <p:cNvPr id="16" name="Group 15">
              <a:extLst>
                <a:ext uri="{FF2B5EF4-FFF2-40B4-BE49-F238E27FC236}">
                  <a16:creationId xmlns:a16="http://schemas.microsoft.com/office/drawing/2014/main" id="{50EBA80F-6B62-4D66-B3D5-C661D1740E6E}"/>
                </a:ext>
              </a:extLst>
            </p:cNvPr>
            <p:cNvGrpSpPr/>
            <p:nvPr/>
          </p:nvGrpSpPr>
          <p:grpSpPr>
            <a:xfrm>
              <a:off x="7924800" y="3810000"/>
              <a:ext cx="645353" cy="610017"/>
              <a:chOff x="7924800" y="5867400"/>
              <a:chExt cx="645353" cy="610017"/>
            </a:xfrm>
          </p:grpSpPr>
          <p:grpSp>
            <p:nvGrpSpPr>
              <p:cNvPr id="24" name="Group 23">
                <a:extLst>
                  <a:ext uri="{FF2B5EF4-FFF2-40B4-BE49-F238E27FC236}">
                    <a16:creationId xmlns:a16="http://schemas.microsoft.com/office/drawing/2014/main" id="{5DDEA7F6-5364-4E46-9977-8AC70EA41D68}"/>
                  </a:ext>
                </a:extLst>
              </p:cNvPr>
              <p:cNvGrpSpPr/>
              <p:nvPr/>
            </p:nvGrpSpPr>
            <p:grpSpPr>
              <a:xfrm>
                <a:off x="7924800" y="5867400"/>
                <a:ext cx="645353" cy="610017"/>
                <a:chOff x="3037563" y="3121795"/>
                <a:chExt cx="1250371" cy="1224010"/>
              </a:xfrm>
            </p:grpSpPr>
            <p:sp>
              <p:nvSpPr>
                <p:cNvPr id="26" name="Oval 25">
                  <a:extLst>
                    <a:ext uri="{FF2B5EF4-FFF2-40B4-BE49-F238E27FC236}">
                      <a16:creationId xmlns:a16="http://schemas.microsoft.com/office/drawing/2014/main" id="{5A5E5257-B891-4CA8-AE24-88D3B3E4C747}"/>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27" name="Oval 26">
                  <a:extLst>
                    <a:ext uri="{FF2B5EF4-FFF2-40B4-BE49-F238E27FC236}">
                      <a16:creationId xmlns:a16="http://schemas.microsoft.com/office/drawing/2014/main" id="{F0D376C6-1B96-4869-81B6-DCD7DA6DBF60}"/>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8" name="Oval 27">
                  <a:extLst>
                    <a:ext uri="{FF2B5EF4-FFF2-40B4-BE49-F238E27FC236}">
                      <a16:creationId xmlns:a16="http://schemas.microsoft.com/office/drawing/2014/main" id="{824D28C9-5ADD-45B5-96C8-1213606A1495}"/>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9" name="Oval 28">
                  <a:extLst>
                    <a:ext uri="{FF2B5EF4-FFF2-40B4-BE49-F238E27FC236}">
                      <a16:creationId xmlns:a16="http://schemas.microsoft.com/office/drawing/2014/main" id="{9C65980F-E290-4300-843D-6B64CB66ECC8}"/>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25" name="Oval 24">
                <a:extLst>
                  <a:ext uri="{FF2B5EF4-FFF2-40B4-BE49-F238E27FC236}">
                    <a16:creationId xmlns:a16="http://schemas.microsoft.com/office/drawing/2014/main" id="{ECF13E33-FD5C-4386-A60F-A9715AE70F53}"/>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17" name="Group 16">
              <a:extLst>
                <a:ext uri="{FF2B5EF4-FFF2-40B4-BE49-F238E27FC236}">
                  <a16:creationId xmlns:a16="http://schemas.microsoft.com/office/drawing/2014/main" id="{FE335788-E77A-40EC-825F-1FB107FE0F0A}"/>
                </a:ext>
              </a:extLst>
            </p:cNvPr>
            <p:cNvGrpSpPr/>
            <p:nvPr/>
          </p:nvGrpSpPr>
          <p:grpSpPr>
            <a:xfrm>
              <a:off x="7543800" y="4038600"/>
              <a:ext cx="403070" cy="381000"/>
              <a:chOff x="7924800" y="5867400"/>
              <a:chExt cx="645353" cy="610017"/>
            </a:xfrm>
          </p:grpSpPr>
          <p:grpSp>
            <p:nvGrpSpPr>
              <p:cNvPr id="18" name="Group 17">
                <a:extLst>
                  <a:ext uri="{FF2B5EF4-FFF2-40B4-BE49-F238E27FC236}">
                    <a16:creationId xmlns:a16="http://schemas.microsoft.com/office/drawing/2014/main" id="{D31A6323-2146-4B1C-AC63-45C3C276CE08}"/>
                  </a:ext>
                </a:extLst>
              </p:cNvPr>
              <p:cNvGrpSpPr/>
              <p:nvPr/>
            </p:nvGrpSpPr>
            <p:grpSpPr>
              <a:xfrm>
                <a:off x="7924800" y="5867400"/>
                <a:ext cx="645353" cy="610017"/>
                <a:chOff x="3037563" y="3121795"/>
                <a:chExt cx="1250371" cy="1224010"/>
              </a:xfrm>
            </p:grpSpPr>
            <p:sp>
              <p:nvSpPr>
                <p:cNvPr id="20" name="Oval 19">
                  <a:extLst>
                    <a:ext uri="{FF2B5EF4-FFF2-40B4-BE49-F238E27FC236}">
                      <a16:creationId xmlns:a16="http://schemas.microsoft.com/office/drawing/2014/main" id="{1B444DFF-9941-4BAF-BC15-212B723FF9BD}"/>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1" name="Oval 20">
                  <a:extLst>
                    <a:ext uri="{FF2B5EF4-FFF2-40B4-BE49-F238E27FC236}">
                      <a16:creationId xmlns:a16="http://schemas.microsoft.com/office/drawing/2014/main" id="{5EA32D50-78F4-4730-995B-672EA6483265}"/>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2" name="Oval 21">
                  <a:extLst>
                    <a:ext uri="{FF2B5EF4-FFF2-40B4-BE49-F238E27FC236}">
                      <a16:creationId xmlns:a16="http://schemas.microsoft.com/office/drawing/2014/main" id="{4E0E0F5C-35FB-40B1-94E6-38E3987C6CE7}"/>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3" name="Oval 22">
                  <a:extLst>
                    <a:ext uri="{FF2B5EF4-FFF2-40B4-BE49-F238E27FC236}">
                      <a16:creationId xmlns:a16="http://schemas.microsoft.com/office/drawing/2014/main" id="{F8797B65-7684-4264-8E26-61CDECDBE735}"/>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19" name="Oval 18">
                <a:extLst>
                  <a:ext uri="{FF2B5EF4-FFF2-40B4-BE49-F238E27FC236}">
                    <a16:creationId xmlns:a16="http://schemas.microsoft.com/office/drawing/2014/main" id="{998A83E5-876C-49CB-BBCD-DEB7062991C8}"/>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spTree>
    <p:extLst>
      <p:ext uri="{BB962C8B-B14F-4D97-AF65-F5344CB8AC3E}">
        <p14:creationId xmlns:p14="http://schemas.microsoft.com/office/powerpoint/2010/main" val="1179629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 y="236144"/>
          <a:ext cx="12191999" cy="6824352"/>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gridCol w="1110557">
                  <a:extLst>
                    <a:ext uri="{9D8B030D-6E8A-4147-A177-3AD203B41FA5}">
                      <a16:colId xmlns:a16="http://schemas.microsoft.com/office/drawing/2014/main" val="20001"/>
                    </a:ext>
                  </a:extLst>
                </a:gridCol>
                <a:gridCol w="968721">
                  <a:extLst>
                    <a:ext uri="{9D8B030D-6E8A-4147-A177-3AD203B41FA5}">
                      <a16:colId xmlns:a16="http://schemas.microsoft.com/office/drawing/2014/main" val="20002"/>
                    </a:ext>
                  </a:extLst>
                </a:gridCol>
                <a:gridCol w="2100404">
                  <a:extLst>
                    <a:ext uri="{9D8B030D-6E8A-4147-A177-3AD203B41FA5}">
                      <a16:colId xmlns:a16="http://schemas.microsoft.com/office/drawing/2014/main" val="20003"/>
                    </a:ext>
                  </a:extLst>
                </a:gridCol>
                <a:gridCol w="1520982">
                  <a:extLst>
                    <a:ext uri="{9D8B030D-6E8A-4147-A177-3AD203B41FA5}">
                      <a16:colId xmlns:a16="http://schemas.microsoft.com/office/drawing/2014/main" val="20004"/>
                    </a:ext>
                  </a:extLst>
                </a:gridCol>
                <a:gridCol w="1204111">
                  <a:extLst>
                    <a:ext uri="{9D8B030D-6E8A-4147-A177-3AD203B41FA5}">
                      <a16:colId xmlns:a16="http://schemas.microsoft.com/office/drawing/2014/main" val="20005"/>
                    </a:ext>
                  </a:extLst>
                </a:gridCol>
                <a:gridCol w="1001164">
                  <a:extLst>
                    <a:ext uri="{9D8B030D-6E8A-4147-A177-3AD203B41FA5}">
                      <a16:colId xmlns:a16="http://schemas.microsoft.com/office/drawing/2014/main" val="20006"/>
                    </a:ext>
                  </a:extLst>
                </a:gridCol>
                <a:gridCol w="2762060">
                  <a:extLst>
                    <a:ext uri="{9D8B030D-6E8A-4147-A177-3AD203B41FA5}">
                      <a16:colId xmlns:a16="http://schemas.microsoft.com/office/drawing/2014/main" val="20007"/>
                    </a:ext>
                  </a:extLst>
                </a:gridCol>
              </a:tblGrid>
              <a:tr h="157078">
                <a:tc>
                  <a:txBody>
                    <a:bodyPr/>
                    <a:lstStyle/>
                    <a:p>
                      <a:pPr algn="ctr"/>
                      <a:r>
                        <a:rPr lang="en-US" sz="1300" dirty="0"/>
                        <a:t>Kings</a:t>
                      </a:r>
                    </a:p>
                  </a:txBody>
                  <a:tcPr/>
                </a:tc>
                <a:tc>
                  <a:txBody>
                    <a:bodyPr/>
                    <a:lstStyle/>
                    <a:p>
                      <a:pPr algn="ctr"/>
                      <a:r>
                        <a:rPr lang="en-US" sz="1300" dirty="0"/>
                        <a:t>Year</a:t>
                      </a:r>
                    </a:p>
                  </a:txBody>
                  <a:tcPr/>
                </a:tc>
                <a:tc>
                  <a:txBody>
                    <a:bodyPr/>
                    <a:lstStyle/>
                    <a:p>
                      <a:pPr algn="ctr"/>
                      <a:r>
                        <a:rPr lang="en-US" sz="1000" dirty="0"/>
                        <a:t>Years Reigned</a:t>
                      </a:r>
                    </a:p>
                  </a:txBody>
                  <a:tcPr/>
                </a:tc>
                <a:tc>
                  <a:txBody>
                    <a:bodyPr/>
                    <a:lstStyle/>
                    <a:p>
                      <a:pPr algn="ctr"/>
                      <a:r>
                        <a:rPr lang="en-US" sz="1300" dirty="0"/>
                        <a:t>Prophets</a:t>
                      </a:r>
                    </a:p>
                  </a:txBody>
                  <a:tcPr/>
                </a:tc>
                <a:tc>
                  <a:txBody>
                    <a:bodyPr/>
                    <a:lstStyle/>
                    <a:p>
                      <a:pPr algn="ctr"/>
                      <a:r>
                        <a:rPr lang="en-US" sz="1300" dirty="0"/>
                        <a:t>Kings</a:t>
                      </a:r>
                    </a:p>
                  </a:txBody>
                  <a:tcPr/>
                </a:tc>
                <a:tc>
                  <a:txBody>
                    <a:bodyPr/>
                    <a:lstStyle/>
                    <a:p>
                      <a:pPr algn="ctr"/>
                      <a:r>
                        <a:rPr lang="en-US" sz="1300" dirty="0"/>
                        <a:t>Year</a:t>
                      </a:r>
                    </a:p>
                  </a:txBody>
                  <a:tcPr/>
                </a:tc>
                <a:tc>
                  <a:txBody>
                    <a:bodyPr/>
                    <a:lstStyle/>
                    <a:p>
                      <a:pPr algn="ctr"/>
                      <a:r>
                        <a:rPr lang="en-US" sz="1000" dirty="0"/>
                        <a:t>Years Reigned</a:t>
                      </a:r>
                    </a:p>
                  </a:txBody>
                  <a:tcPr/>
                </a:tc>
                <a:tc>
                  <a:txBody>
                    <a:bodyPr/>
                    <a:lstStyle/>
                    <a:p>
                      <a:pPr algn="ctr"/>
                      <a:r>
                        <a:rPr lang="en-US" sz="1300" dirty="0"/>
                        <a:t>Prophets</a:t>
                      </a:r>
                    </a:p>
                  </a:txBody>
                  <a:tcPr/>
                </a:tc>
                <a:extLst>
                  <a:ext uri="{0D108BD9-81ED-4DB2-BD59-A6C34878D82A}">
                    <a16:rowId xmlns:a16="http://schemas.microsoft.com/office/drawing/2014/main" val="10000"/>
                  </a:ext>
                </a:extLst>
              </a:tr>
              <a:tr h="231252">
                <a:tc>
                  <a:txBody>
                    <a:bodyPr/>
                    <a:lstStyle/>
                    <a:p>
                      <a:r>
                        <a:rPr lang="en-US" sz="1300" dirty="0"/>
                        <a:t>Jeroboam</a:t>
                      </a:r>
                    </a:p>
                  </a:txBody>
                  <a:tcPr/>
                </a:tc>
                <a:tc>
                  <a:txBody>
                    <a:bodyPr/>
                    <a:lstStyle/>
                    <a:p>
                      <a:r>
                        <a:rPr lang="en-US" sz="1300" dirty="0"/>
                        <a:t>930-909 BC</a:t>
                      </a:r>
                    </a:p>
                  </a:txBody>
                  <a:tcPr/>
                </a:tc>
                <a:tc>
                  <a:txBody>
                    <a:bodyPr/>
                    <a:lstStyle/>
                    <a:p>
                      <a:r>
                        <a:rPr lang="en-US" sz="1300" dirty="0"/>
                        <a:t>22</a:t>
                      </a:r>
                    </a:p>
                  </a:txBody>
                  <a:tcPr/>
                </a:tc>
                <a:tc>
                  <a:txBody>
                    <a:bodyPr/>
                    <a:lstStyle/>
                    <a:p>
                      <a:r>
                        <a:rPr lang="en-US" sz="1300" dirty="0" err="1"/>
                        <a:t>Ahijah</a:t>
                      </a:r>
                      <a:r>
                        <a:rPr lang="en-US" sz="1300" dirty="0"/>
                        <a:t>, man of God </a:t>
                      </a:r>
                      <a:r>
                        <a:rPr lang="en-US" sz="1300" dirty="0" err="1"/>
                        <a:t>Iddo</a:t>
                      </a:r>
                      <a:endParaRPr lang="en-US" sz="1300" dirty="0"/>
                    </a:p>
                  </a:txBody>
                  <a:tcPr/>
                </a:tc>
                <a:tc>
                  <a:txBody>
                    <a:bodyPr/>
                    <a:lstStyle/>
                    <a:p>
                      <a:r>
                        <a:rPr lang="en-US" sz="1300" dirty="0" err="1"/>
                        <a:t>Rehoboam</a:t>
                      </a:r>
                      <a:endParaRPr lang="en-US" sz="1300" dirty="0"/>
                    </a:p>
                  </a:txBody>
                  <a:tcPr/>
                </a:tc>
                <a:tc>
                  <a:txBody>
                    <a:bodyPr/>
                    <a:lstStyle/>
                    <a:p>
                      <a:r>
                        <a:rPr lang="en-US" sz="1300" dirty="0"/>
                        <a:t>930-913 BC</a:t>
                      </a:r>
                    </a:p>
                  </a:txBody>
                  <a:tcPr/>
                </a:tc>
                <a:tc>
                  <a:txBody>
                    <a:bodyPr/>
                    <a:lstStyle/>
                    <a:p>
                      <a:r>
                        <a:rPr lang="en-US" sz="1300" dirty="0"/>
                        <a:t>17</a:t>
                      </a:r>
                    </a:p>
                  </a:txBody>
                  <a:tcPr/>
                </a:tc>
                <a:tc>
                  <a:txBody>
                    <a:bodyPr/>
                    <a:lstStyle/>
                    <a:p>
                      <a:r>
                        <a:rPr lang="en-US" sz="1300" dirty="0"/>
                        <a:t>Shemaiah, </a:t>
                      </a:r>
                      <a:r>
                        <a:rPr lang="en-US" sz="1300" dirty="0" err="1"/>
                        <a:t>Iddo</a:t>
                      </a:r>
                      <a:endParaRPr lang="en-US" sz="1300" dirty="0"/>
                    </a:p>
                  </a:txBody>
                  <a:tcPr/>
                </a:tc>
                <a:extLst>
                  <a:ext uri="{0D108BD9-81ED-4DB2-BD59-A6C34878D82A}">
                    <a16:rowId xmlns:a16="http://schemas.microsoft.com/office/drawing/2014/main" val="10001"/>
                  </a:ext>
                </a:extLst>
              </a:tr>
              <a:tr h="231252">
                <a:tc>
                  <a:txBody>
                    <a:bodyPr/>
                    <a:lstStyle/>
                    <a:p>
                      <a:r>
                        <a:rPr lang="en-US" sz="1300" dirty="0" err="1"/>
                        <a:t>Nadab</a:t>
                      </a:r>
                      <a:endParaRPr lang="en-US" sz="1300" dirty="0"/>
                    </a:p>
                  </a:txBody>
                  <a:tcPr/>
                </a:tc>
                <a:tc>
                  <a:txBody>
                    <a:bodyPr/>
                    <a:lstStyle/>
                    <a:p>
                      <a:r>
                        <a:rPr lang="en-US" sz="1300" dirty="0"/>
                        <a:t>909-908 BC</a:t>
                      </a:r>
                    </a:p>
                  </a:txBody>
                  <a:tcPr/>
                </a:tc>
                <a:tc>
                  <a:txBody>
                    <a:bodyPr/>
                    <a:lstStyle/>
                    <a:p>
                      <a:r>
                        <a:rPr lang="en-US" sz="1300" dirty="0"/>
                        <a:t>2</a:t>
                      </a:r>
                    </a:p>
                  </a:txBody>
                  <a:tcPr/>
                </a:tc>
                <a:tc>
                  <a:txBody>
                    <a:bodyPr/>
                    <a:lstStyle/>
                    <a:p>
                      <a:endParaRPr lang="en-US" sz="1300" dirty="0"/>
                    </a:p>
                  </a:txBody>
                  <a:tcPr/>
                </a:tc>
                <a:tc>
                  <a:txBody>
                    <a:bodyPr/>
                    <a:lstStyle/>
                    <a:p>
                      <a:r>
                        <a:rPr lang="en-US" sz="1300" dirty="0" err="1"/>
                        <a:t>Abijam</a:t>
                      </a:r>
                      <a:r>
                        <a:rPr lang="en-US" sz="1300" dirty="0"/>
                        <a:t>/</a:t>
                      </a:r>
                      <a:r>
                        <a:rPr lang="en-US" sz="1300" dirty="0" err="1"/>
                        <a:t>Abijah</a:t>
                      </a:r>
                      <a:endParaRPr lang="en-US" sz="1300" dirty="0"/>
                    </a:p>
                  </a:txBody>
                  <a:tcPr/>
                </a:tc>
                <a:tc>
                  <a:txBody>
                    <a:bodyPr/>
                    <a:lstStyle/>
                    <a:p>
                      <a:r>
                        <a:rPr lang="en-US" sz="1300" dirty="0"/>
                        <a:t>913-910 BC</a:t>
                      </a:r>
                    </a:p>
                  </a:txBody>
                  <a:tcPr/>
                </a:tc>
                <a:tc>
                  <a:txBody>
                    <a:bodyPr/>
                    <a:lstStyle/>
                    <a:p>
                      <a:r>
                        <a:rPr lang="en-US" sz="1300" dirty="0"/>
                        <a:t>3</a:t>
                      </a:r>
                    </a:p>
                  </a:txBody>
                  <a:tcPr/>
                </a:tc>
                <a:tc>
                  <a:txBody>
                    <a:bodyPr/>
                    <a:lstStyle/>
                    <a:p>
                      <a:r>
                        <a:rPr lang="en-US" sz="1300" dirty="0" err="1"/>
                        <a:t>Iddo</a:t>
                      </a:r>
                      <a:endParaRPr lang="en-US" sz="1300" dirty="0"/>
                    </a:p>
                  </a:txBody>
                  <a:tcPr/>
                </a:tc>
                <a:extLst>
                  <a:ext uri="{0D108BD9-81ED-4DB2-BD59-A6C34878D82A}">
                    <a16:rowId xmlns:a16="http://schemas.microsoft.com/office/drawing/2014/main" val="10002"/>
                  </a:ext>
                </a:extLst>
              </a:tr>
              <a:tr h="231252">
                <a:tc>
                  <a:txBody>
                    <a:bodyPr/>
                    <a:lstStyle/>
                    <a:p>
                      <a:r>
                        <a:rPr lang="en-US" sz="1300" dirty="0" err="1"/>
                        <a:t>Baasha</a:t>
                      </a:r>
                      <a:endParaRPr lang="en-US" sz="1300" dirty="0"/>
                    </a:p>
                  </a:txBody>
                  <a:tcPr/>
                </a:tc>
                <a:tc>
                  <a:txBody>
                    <a:bodyPr/>
                    <a:lstStyle/>
                    <a:p>
                      <a:r>
                        <a:rPr lang="en-US" sz="1300" dirty="0"/>
                        <a:t>908-886 BC</a:t>
                      </a:r>
                    </a:p>
                  </a:txBody>
                  <a:tcPr/>
                </a:tc>
                <a:tc>
                  <a:txBody>
                    <a:bodyPr/>
                    <a:lstStyle/>
                    <a:p>
                      <a:r>
                        <a:rPr lang="en-US" sz="1300" dirty="0"/>
                        <a:t>24</a:t>
                      </a:r>
                    </a:p>
                  </a:txBody>
                  <a:tcPr/>
                </a:tc>
                <a:tc>
                  <a:txBody>
                    <a:bodyPr/>
                    <a:lstStyle/>
                    <a:p>
                      <a:r>
                        <a:rPr lang="en-US" sz="1300" dirty="0"/>
                        <a:t>Jehu</a:t>
                      </a:r>
                    </a:p>
                  </a:txBody>
                  <a:tcPr/>
                </a:tc>
                <a:tc>
                  <a:txBody>
                    <a:bodyPr/>
                    <a:lstStyle/>
                    <a:p>
                      <a:r>
                        <a:rPr lang="en-US" sz="1300" dirty="0">
                          <a:solidFill>
                            <a:srgbClr val="FF0000"/>
                          </a:solidFill>
                        </a:rPr>
                        <a:t>Asa</a:t>
                      </a:r>
                    </a:p>
                  </a:txBody>
                  <a:tcPr/>
                </a:tc>
                <a:tc>
                  <a:txBody>
                    <a:bodyPr/>
                    <a:lstStyle/>
                    <a:p>
                      <a:r>
                        <a:rPr lang="en-US" sz="1300" dirty="0">
                          <a:solidFill>
                            <a:schemeClr val="tx1"/>
                          </a:solidFill>
                        </a:rPr>
                        <a:t>910-869 BC</a:t>
                      </a:r>
                    </a:p>
                  </a:txBody>
                  <a:tcPr/>
                </a:tc>
                <a:tc>
                  <a:txBody>
                    <a:bodyPr/>
                    <a:lstStyle/>
                    <a:p>
                      <a:r>
                        <a:rPr lang="en-US" sz="1300" dirty="0"/>
                        <a:t>41</a:t>
                      </a:r>
                    </a:p>
                  </a:txBody>
                  <a:tcPr/>
                </a:tc>
                <a:tc>
                  <a:txBody>
                    <a:bodyPr/>
                    <a:lstStyle/>
                    <a:p>
                      <a:r>
                        <a:rPr lang="en-US" sz="1300" dirty="0" err="1"/>
                        <a:t>Azariah</a:t>
                      </a:r>
                      <a:r>
                        <a:rPr lang="en-US" sz="1300" dirty="0"/>
                        <a:t>, </a:t>
                      </a:r>
                      <a:r>
                        <a:rPr lang="en-US" sz="1300" dirty="0" err="1"/>
                        <a:t>Hanani</a:t>
                      </a:r>
                      <a:endParaRPr lang="en-US" sz="1300" dirty="0"/>
                    </a:p>
                  </a:txBody>
                  <a:tcPr/>
                </a:tc>
                <a:extLst>
                  <a:ext uri="{0D108BD9-81ED-4DB2-BD59-A6C34878D82A}">
                    <a16:rowId xmlns:a16="http://schemas.microsoft.com/office/drawing/2014/main" val="10003"/>
                  </a:ext>
                </a:extLst>
              </a:tr>
              <a:tr h="231252">
                <a:tc>
                  <a:txBody>
                    <a:bodyPr/>
                    <a:lstStyle/>
                    <a:p>
                      <a:r>
                        <a:rPr lang="en-US" sz="1300" dirty="0" err="1"/>
                        <a:t>Elah</a:t>
                      </a:r>
                      <a:endParaRPr lang="en-US" sz="1300" dirty="0"/>
                    </a:p>
                  </a:txBody>
                  <a:tcPr/>
                </a:tc>
                <a:tc>
                  <a:txBody>
                    <a:bodyPr/>
                    <a:lstStyle/>
                    <a:p>
                      <a:r>
                        <a:rPr lang="en-US" sz="1300" dirty="0"/>
                        <a:t>886-895 BC</a:t>
                      </a:r>
                    </a:p>
                  </a:txBody>
                  <a:tcPr/>
                </a:tc>
                <a:tc>
                  <a:txBody>
                    <a:bodyPr/>
                    <a:lstStyle/>
                    <a:p>
                      <a:r>
                        <a:rPr lang="en-US" sz="1300" dirty="0"/>
                        <a:t>2</a:t>
                      </a:r>
                    </a:p>
                  </a:txBody>
                  <a:tcPr/>
                </a:tc>
                <a:tc>
                  <a:txBody>
                    <a:bodyPr/>
                    <a:lstStyle/>
                    <a:p>
                      <a:endParaRPr lang="en-US" sz="1300" dirty="0"/>
                    </a:p>
                  </a:txBody>
                  <a:tcPr/>
                </a:tc>
                <a:tc>
                  <a:txBody>
                    <a:bodyPr/>
                    <a:lstStyle/>
                    <a:p>
                      <a:r>
                        <a:rPr lang="en-US" sz="1300" dirty="0">
                          <a:solidFill>
                            <a:srgbClr val="FF0000"/>
                          </a:solidFill>
                        </a:rPr>
                        <a:t>Jehoshaphat</a:t>
                      </a:r>
                    </a:p>
                  </a:txBody>
                  <a:tcPr/>
                </a:tc>
                <a:tc>
                  <a:txBody>
                    <a:bodyPr/>
                    <a:lstStyle/>
                    <a:p>
                      <a:r>
                        <a:rPr lang="en-US" sz="1300" dirty="0">
                          <a:solidFill>
                            <a:schemeClr val="tx1"/>
                          </a:solidFill>
                        </a:rPr>
                        <a:t>872-848 BC</a:t>
                      </a:r>
                    </a:p>
                  </a:txBody>
                  <a:tcPr/>
                </a:tc>
                <a:tc>
                  <a:txBody>
                    <a:bodyPr/>
                    <a:lstStyle/>
                    <a:p>
                      <a:r>
                        <a:rPr lang="en-US" sz="1300" dirty="0"/>
                        <a:t>25</a:t>
                      </a:r>
                    </a:p>
                  </a:txBody>
                  <a:tcPr/>
                </a:tc>
                <a:tc>
                  <a:txBody>
                    <a:bodyPr/>
                    <a:lstStyle/>
                    <a:p>
                      <a:r>
                        <a:rPr lang="en-US" sz="1300" dirty="0" err="1"/>
                        <a:t>Jehaziel</a:t>
                      </a:r>
                      <a:endParaRPr lang="en-US" sz="1300" dirty="0"/>
                    </a:p>
                  </a:txBody>
                  <a:tcPr/>
                </a:tc>
                <a:extLst>
                  <a:ext uri="{0D108BD9-81ED-4DB2-BD59-A6C34878D82A}">
                    <a16:rowId xmlns:a16="http://schemas.microsoft.com/office/drawing/2014/main" val="10004"/>
                  </a:ext>
                </a:extLst>
              </a:tr>
              <a:tr h="231252">
                <a:tc>
                  <a:txBody>
                    <a:bodyPr/>
                    <a:lstStyle/>
                    <a:p>
                      <a:r>
                        <a:rPr lang="en-US" sz="1300" dirty="0" err="1"/>
                        <a:t>Zimri</a:t>
                      </a:r>
                      <a:r>
                        <a:rPr lang="en-US" sz="1300" dirty="0"/>
                        <a:t>, </a:t>
                      </a:r>
                      <a:r>
                        <a:rPr lang="en-US" sz="1300" dirty="0" err="1"/>
                        <a:t>Tibni</a:t>
                      </a:r>
                      <a:r>
                        <a:rPr lang="en-US" sz="1300" dirty="0"/>
                        <a:t>, </a:t>
                      </a:r>
                      <a:r>
                        <a:rPr lang="en-US" sz="1300" dirty="0" err="1"/>
                        <a:t>Omri</a:t>
                      </a:r>
                      <a:endParaRPr lang="en-US" sz="1300" dirty="0"/>
                    </a:p>
                  </a:txBody>
                  <a:tcPr/>
                </a:tc>
                <a:tc>
                  <a:txBody>
                    <a:bodyPr/>
                    <a:lstStyle/>
                    <a:p>
                      <a:r>
                        <a:rPr lang="en-US" sz="1300" dirty="0"/>
                        <a:t>885 BC</a:t>
                      </a:r>
                    </a:p>
                  </a:txBody>
                  <a:tcPr/>
                </a:tc>
                <a:tc>
                  <a:txBody>
                    <a:bodyPr/>
                    <a:lstStyle/>
                    <a:p>
                      <a:r>
                        <a:rPr lang="en-US" sz="1300" dirty="0"/>
                        <a:t>7 days, 12</a:t>
                      </a:r>
                    </a:p>
                  </a:txBody>
                  <a:tcPr/>
                </a:tc>
                <a:tc>
                  <a:txBody>
                    <a:bodyPr/>
                    <a:lstStyle/>
                    <a:p>
                      <a:endParaRPr lang="en-US" sz="1300" dirty="0"/>
                    </a:p>
                  </a:txBody>
                  <a:tcPr/>
                </a:tc>
                <a:tc>
                  <a:txBody>
                    <a:bodyPr/>
                    <a:lstStyle/>
                    <a:p>
                      <a:r>
                        <a:rPr lang="en-US" sz="1300" dirty="0" err="1"/>
                        <a:t>Jehoran</a:t>
                      </a:r>
                      <a:endParaRPr lang="en-US" sz="1300" dirty="0"/>
                    </a:p>
                  </a:txBody>
                  <a:tcPr/>
                </a:tc>
                <a:tc>
                  <a:txBody>
                    <a:bodyPr/>
                    <a:lstStyle/>
                    <a:p>
                      <a:r>
                        <a:rPr lang="en-US" sz="1300" dirty="0"/>
                        <a:t>848-841 BC</a:t>
                      </a:r>
                    </a:p>
                  </a:txBody>
                  <a:tcPr/>
                </a:tc>
                <a:tc>
                  <a:txBody>
                    <a:bodyPr/>
                    <a:lstStyle/>
                    <a:p>
                      <a:r>
                        <a:rPr lang="en-US" sz="1300" dirty="0"/>
                        <a:t>8</a:t>
                      </a:r>
                    </a:p>
                  </a:txBody>
                  <a:tcPr/>
                </a:tc>
                <a:tc>
                  <a:txBody>
                    <a:bodyPr/>
                    <a:lstStyle/>
                    <a:p>
                      <a:r>
                        <a:rPr lang="en-US" sz="1300" dirty="0"/>
                        <a:t>Obadiah ?</a:t>
                      </a:r>
                    </a:p>
                  </a:txBody>
                  <a:tcPr/>
                </a:tc>
                <a:extLst>
                  <a:ext uri="{0D108BD9-81ED-4DB2-BD59-A6C34878D82A}">
                    <a16:rowId xmlns:a16="http://schemas.microsoft.com/office/drawing/2014/main" val="10005"/>
                  </a:ext>
                </a:extLst>
              </a:tr>
              <a:tr h="231252">
                <a:tc>
                  <a:txBody>
                    <a:bodyPr/>
                    <a:lstStyle/>
                    <a:p>
                      <a:r>
                        <a:rPr lang="en-US" sz="1300" dirty="0"/>
                        <a:t>Ahab</a:t>
                      </a:r>
                    </a:p>
                  </a:txBody>
                  <a:tcPr/>
                </a:tc>
                <a:tc>
                  <a:txBody>
                    <a:bodyPr/>
                    <a:lstStyle/>
                    <a:p>
                      <a:r>
                        <a:rPr lang="en-US" sz="1300" dirty="0"/>
                        <a:t>874-853 BC</a:t>
                      </a:r>
                    </a:p>
                  </a:txBody>
                  <a:tcPr/>
                </a:tc>
                <a:tc>
                  <a:txBody>
                    <a:bodyPr/>
                    <a:lstStyle/>
                    <a:p>
                      <a:r>
                        <a:rPr lang="en-US" sz="1300" dirty="0"/>
                        <a:t>22</a:t>
                      </a:r>
                    </a:p>
                  </a:txBody>
                  <a:tcPr/>
                </a:tc>
                <a:tc>
                  <a:txBody>
                    <a:bodyPr/>
                    <a:lstStyle/>
                    <a:p>
                      <a:r>
                        <a:rPr lang="en-US" sz="1300" dirty="0"/>
                        <a:t>Elijah, </a:t>
                      </a:r>
                      <a:r>
                        <a:rPr lang="en-US" sz="1300" dirty="0" err="1"/>
                        <a:t>Michaiah</a:t>
                      </a:r>
                      <a:endParaRPr lang="en-US" sz="1300" dirty="0"/>
                    </a:p>
                  </a:txBody>
                  <a:tcPr/>
                </a:tc>
                <a:tc>
                  <a:txBody>
                    <a:bodyPr/>
                    <a:lstStyle/>
                    <a:p>
                      <a:r>
                        <a:rPr lang="en-US" sz="1300" dirty="0" err="1"/>
                        <a:t>Ahazaih</a:t>
                      </a:r>
                      <a:endParaRPr lang="en-US" sz="1300" dirty="0"/>
                    </a:p>
                  </a:txBody>
                  <a:tcPr/>
                </a:tc>
                <a:tc>
                  <a:txBody>
                    <a:bodyPr/>
                    <a:lstStyle/>
                    <a:p>
                      <a:r>
                        <a:rPr lang="en-US" sz="1300" dirty="0"/>
                        <a:t>841 BC</a:t>
                      </a:r>
                    </a:p>
                  </a:txBody>
                  <a:tcPr/>
                </a:tc>
                <a:tc>
                  <a:txBody>
                    <a:bodyPr/>
                    <a:lstStyle/>
                    <a:p>
                      <a:r>
                        <a:rPr lang="en-US" sz="1300" dirty="0"/>
                        <a:t>1</a:t>
                      </a:r>
                    </a:p>
                  </a:txBody>
                  <a:tcPr/>
                </a:tc>
                <a:tc>
                  <a:txBody>
                    <a:bodyPr/>
                    <a:lstStyle/>
                    <a:p>
                      <a:endParaRPr lang="en-US" sz="1300" dirty="0"/>
                    </a:p>
                  </a:txBody>
                  <a:tcPr/>
                </a:tc>
                <a:extLst>
                  <a:ext uri="{0D108BD9-81ED-4DB2-BD59-A6C34878D82A}">
                    <a16:rowId xmlns:a16="http://schemas.microsoft.com/office/drawing/2014/main" val="10006"/>
                  </a:ext>
                </a:extLst>
              </a:tr>
              <a:tr h="231252">
                <a:tc>
                  <a:txBody>
                    <a:bodyPr/>
                    <a:lstStyle/>
                    <a:p>
                      <a:r>
                        <a:rPr lang="en-US" sz="1300" dirty="0" err="1"/>
                        <a:t>Ahaziah</a:t>
                      </a:r>
                      <a:endParaRPr lang="en-US" sz="1300" dirty="0"/>
                    </a:p>
                  </a:txBody>
                  <a:tcPr/>
                </a:tc>
                <a:tc>
                  <a:txBody>
                    <a:bodyPr/>
                    <a:lstStyle/>
                    <a:p>
                      <a:r>
                        <a:rPr lang="en-US" sz="1300" dirty="0"/>
                        <a:t>853-852</a:t>
                      </a:r>
                    </a:p>
                  </a:txBody>
                  <a:tcPr/>
                </a:tc>
                <a:tc>
                  <a:txBody>
                    <a:bodyPr/>
                    <a:lstStyle/>
                    <a:p>
                      <a:r>
                        <a:rPr lang="en-US" sz="1300" dirty="0"/>
                        <a:t>2</a:t>
                      </a:r>
                    </a:p>
                  </a:txBody>
                  <a:tcPr/>
                </a:tc>
                <a:tc>
                  <a:txBody>
                    <a:bodyPr/>
                    <a:lstStyle/>
                    <a:p>
                      <a:r>
                        <a:rPr lang="en-US" sz="1300" dirty="0"/>
                        <a:t>Elijah</a:t>
                      </a:r>
                    </a:p>
                  </a:txBody>
                  <a:tcPr/>
                </a:tc>
                <a:tc>
                  <a:txBody>
                    <a:bodyPr/>
                    <a:lstStyle/>
                    <a:p>
                      <a:r>
                        <a:rPr lang="en-US" sz="1300" dirty="0" err="1"/>
                        <a:t>Athaliah</a:t>
                      </a:r>
                      <a:endParaRPr lang="en-US" sz="1300" dirty="0"/>
                    </a:p>
                  </a:txBody>
                  <a:tcPr/>
                </a:tc>
                <a:tc>
                  <a:txBody>
                    <a:bodyPr/>
                    <a:lstStyle/>
                    <a:p>
                      <a:r>
                        <a:rPr lang="en-US" sz="1300" dirty="0"/>
                        <a:t>841-835 BC</a:t>
                      </a:r>
                    </a:p>
                  </a:txBody>
                  <a:tcPr/>
                </a:tc>
                <a:tc>
                  <a:txBody>
                    <a:bodyPr/>
                    <a:lstStyle/>
                    <a:p>
                      <a:r>
                        <a:rPr lang="en-US" sz="1300" dirty="0"/>
                        <a:t>6</a:t>
                      </a:r>
                    </a:p>
                  </a:txBody>
                  <a:tcPr/>
                </a:tc>
                <a:tc>
                  <a:txBody>
                    <a:bodyPr/>
                    <a:lstStyle/>
                    <a:p>
                      <a:endParaRPr lang="en-US" sz="1300" dirty="0"/>
                    </a:p>
                  </a:txBody>
                  <a:tcPr/>
                </a:tc>
                <a:extLst>
                  <a:ext uri="{0D108BD9-81ED-4DB2-BD59-A6C34878D82A}">
                    <a16:rowId xmlns:a16="http://schemas.microsoft.com/office/drawing/2014/main" val="10007"/>
                  </a:ext>
                </a:extLst>
              </a:tr>
              <a:tr h="231252">
                <a:tc>
                  <a:txBody>
                    <a:bodyPr/>
                    <a:lstStyle/>
                    <a:p>
                      <a:r>
                        <a:rPr lang="en-US" sz="1300" dirty="0" err="1"/>
                        <a:t>Jehoram</a:t>
                      </a:r>
                      <a:r>
                        <a:rPr lang="en-US" sz="1300" dirty="0"/>
                        <a:t>/</a:t>
                      </a:r>
                      <a:r>
                        <a:rPr lang="en-US" sz="1300" dirty="0" err="1"/>
                        <a:t>Joram</a:t>
                      </a:r>
                      <a:endParaRPr lang="en-US" sz="1300" dirty="0"/>
                    </a:p>
                  </a:txBody>
                  <a:tcPr/>
                </a:tc>
                <a:tc>
                  <a:txBody>
                    <a:bodyPr/>
                    <a:lstStyle/>
                    <a:p>
                      <a:r>
                        <a:rPr lang="en-US" sz="1300" dirty="0"/>
                        <a:t>852-841 BC</a:t>
                      </a:r>
                    </a:p>
                  </a:txBody>
                  <a:tcPr/>
                </a:tc>
                <a:tc>
                  <a:txBody>
                    <a:bodyPr/>
                    <a:lstStyle/>
                    <a:p>
                      <a:r>
                        <a:rPr lang="en-US" sz="1300" dirty="0"/>
                        <a:t>12</a:t>
                      </a:r>
                    </a:p>
                  </a:txBody>
                  <a:tcPr/>
                </a:tc>
                <a:tc>
                  <a:txBody>
                    <a:bodyPr/>
                    <a:lstStyle/>
                    <a:p>
                      <a:r>
                        <a:rPr lang="en-US" sz="1300" dirty="0"/>
                        <a:t>Elisha</a:t>
                      </a:r>
                    </a:p>
                  </a:txBody>
                  <a:tcPr/>
                </a:tc>
                <a:tc>
                  <a:txBody>
                    <a:bodyPr/>
                    <a:lstStyle/>
                    <a:p>
                      <a:r>
                        <a:rPr lang="en-US" sz="1300" dirty="0">
                          <a:solidFill>
                            <a:srgbClr val="FF0000"/>
                          </a:solidFill>
                        </a:rPr>
                        <a:t>Jehoash/</a:t>
                      </a:r>
                      <a:r>
                        <a:rPr lang="en-US" sz="1300" dirty="0" err="1">
                          <a:solidFill>
                            <a:srgbClr val="FF0000"/>
                          </a:solidFill>
                        </a:rPr>
                        <a:t>Joash</a:t>
                      </a:r>
                      <a:endParaRPr lang="en-US" sz="1300" dirty="0">
                        <a:solidFill>
                          <a:srgbClr val="FF0000"/>
                        </a:solidFill>
                      </a:endParaRPr>
                    </a:p>
                  </a:txBody>
                  <a:tcPr/>
                </a:tc>
                <a:tc>
                  <a:txBody>
                    <a:bodyPr/>
                    <a:lstStyle/>
                    <a:p>
                      <a:r>
                        <a:rPr lang="en-US" sz="1300" dirty="0">
                          <a:solidFill>
                            <a:schemeClr val="tx1"/>
                          </a:solidFill>
                        </a:rPr>
                        <a:t>835-796 BC</a:t>
                      </a:r>
                    </a:p>
                  </a:txBody>
                  <a:tcPr/>
                </a:tc>
                <a:tc>
                  <a:txBody>
                    <a:bodyPr/>
                    <a:lstStyle/>
                    <a:p>
                      <a:r>
                        <a:rPr lang="en-US" sz="1300" dirty="0"/>
                        <a:t>40</a:t>
                      </a:r>
                    </a:p>
                  </a:txBody>
                  <a:tcPr/>
                </a:tc>
                <a:tc>
                  <a:txBody>
                    <a:bodyPr/>
                    <a:lstStyle/>
                    <a:p>
                      <a:r>
                        <a:rPr lang="en-US" sz="1300" dirty="0"/>
                        <a:t>Joel</a:t>
                      </a:r>
                    </a:p>
                  </a:txBody>
                  <a:tcPr/>
                </a:tc>
                <a:extLst>
                  <a:ext uri="{0D108BD9-81ED-4DB2-BD59-A6C34878D82A}">
                    <a16:rowId xmlns:a16="http://schemas.microsoft.com/office/drawing/2014/main" val="10008"/>
                  </a:ext>
                </a:extLst>
              </a:tr>
              <a:tr h="231252">
                <a:tc>
                  <a:txBody>
                    <a:bodyPr/>
                    <a:lstStyle/>
                    <a:p>
                      <a:r>
                        <a:rPr lang="en-US" sz="1300" dirty="0"/>
                        <a:t>Jehu</a:t>
                      </a:r>
                    </a:p>
                  </a:txBody>
                  <a:tcPr/>
                </a:tc>
                <a:tc>
                  <a:txBody>
                    <a:bodyPr/>
                    <a:lstStyle/>
                    <a:p>
                      <a:r>
                        <a:rPr lang="en-US" sz="1300" dirty="0"/>
                        <a:t>841-814 BC</a:t>
                      </a:r>
                    </a:p>
                  </a:txBody>
                  <a:tcPr/>
                </a:tc>
                <a:tc>
                  <a:txBody>
                    <a:bodyPr/>
                    <a:lstStyle/>
                    <a:p>
                      <a:r>
                        <a:rPr lang="en-US" sz="1300" dirty="0"/>
                        <a:t>28</a:t>
                      </a:r>
                    </a:p>
                  </a:txBody>
                  <a:tcPr/>
                </a:tc>
                <a:tc>
                  <a:txBody>
                    <a:bodyPr/>
                    <a:lstStyle/>
                    <a:p>
                      <a:r>
                        <a:rPr lang="en-US" sz="1300" dirty="0"/>
                        <a:t>Elisha</a:t>
                      </a:r>
                    </a:p>
                  </a:txBody>
                  <a:tcPr/>
                </a:tc>
                <a:tc>
                  <a:txBody>
                    <a:bodyPr/>
                    <a:lstStyle/>
                    <a:p>
                      <a:r>
                        <a:rPr lang="en-US" sz="1300" dirty="0" err="1">
                          <a:solidFill>
                            <a:srgbClr val="FF0000"/>
                          </a:solidFill>
                        </a:rPr>
                        <a:t>Amaziah</a:t>
                      </a:r>
                      <a:endParaRPr lang="en-US" sz="1300" dirty="0">
                        <a:solidFill>
                          <a:srgbClr val="FF0000"/>
                        </a:solidFill>
                      </a:endParaRPr>
                    </a:p>
                  </a:txBody>
                  <a:tcPr/>
                </a:tc>
                <a:tc>
                  <a:txBody>
                    <a:bodyPr/>
                    <a:lstStyle/>
                    <a:p>
                      <a:r>
                        <a:rPr lang="en-US" sz="1300" b="0" dirty="0">
                          <a:solidFill>
                            <a:schemeClr val="tx1"/>
                          </a:solidFill>
                        </a:rPr>
                        <a:t>796-767 BC</a:t>
                      </a:r>
                    </a:p>
                  </a:txBody>
                  <a:tcPr/>
                </a:tc>
                <a:tc>
                  <a:txBody>
                    <a:bodyPr/>
                    <a:lstStyle/>
                    <a:p>
                      <a:r>
                        <a:rPr lang="en-US" sz="1300" dirty="0"/>
                        <a:t>29</a:t>
                      </a:r>
                    </a:p>
                  </a:txBody>
                  <a:tcPr/>
                </a:tc>
                <a:tc>
                  <a:txBody>
                    <a:bodyPr/>
                    <a:lstStyle/>
                    <a:p>
                      <a:r>
                        <a:rPr lang="en-US" sz="1300" dirty="0"/>
                        <a:t>Joel</a:t>
                      </a:r>
                    </a:p>
                  </a:txBody>
                  <a:tcPr/>
                </a:tc>
                <a:extLst>
                  <a:ext uri="{0D108BD9-81ED-4DB2-BD59-A6C34878D82A}">
                    <a16:rowId xmlns:a16="http://schemas.microsoft.com/office/drawing/2014/main" val="10009"/>
                  </a:ext>
                </a:extLst>
              </a:tr>
              <a:tr h="231252">
                <a:tc>
                  <a:txBody>
                    <a:bodyPr/>
                    <a:lstStyle/>
                    <a:p>
                      <a:r>
                        <a:rPr lang="en-US" sz="1300" dirty="0" err="1"/>
                        <a:t>Jehoahaz</a:t>
                      </a:r>
                      <a:endParaRPr lang="en-US" sz="1300" dirty="0"/>
                    </a:p>
                  </a:txBody>
                  <a:tcPr/>
                </a:tc>
                <a:tc>
                  <a:txBody>
                    <a:bodyPr/>
                    <a:lstStyle/>
                    <a:p>
                      <a:r>
                        <a:rPr lang="en-US" sz="1300" dirty="0"/>
                        <a:t>814-798 BC</a:t>
                      </a:r>
                    </a:p>
                  </a:txBody>
                  <a:tcPr/>
                </a:tc>
                <a:tc>
                  <a:txBody>
                    <a:bodyPr/>
                    <a:lstStyle/>
                    <a:p>
                      <a:r>
                        <a:rPr lang="en-US" sz="1300" dirty="0"/>
                        <a:t>17</a:t>
                      </a:r>
                    </a:p>
                  </a:txBody>
                  <a:tcPr/>
                </a:tc>
                <a:tc>
                  <a:txBody>
                    <a:bodyPr/>
                    <a:lstStyle/>
                    <a:p>
                      <a:r>
                        <a:rPr lang="en-US" sz="1300" dirty="0"/>
                        <a:t>Elisha</a:t>
                      </a:r>
                    </a:p>
                  </a:txBody>
                  <a:tcPr/>
                </a:tc>
                <a:tc>
                  <a:txBody>
                    <a:bodyPr/>
                    <a:lstStyle/>
                    <a:p>
                      <a:r>
                        <a:rPr lang="en-US" sz="1300" dirty="0" err="1">
                          <a:solidFill>
                            <a:srgbClr val="FF0000"/>
                          </a:solidFill>
                        </a:rPr>
                        <a:t>Azariah</a:t>
                      </a:r>
                      <a:r>
                        <a:rPr lang="en-US" sz="1300" dirty="0">
                          <a:solidFill>
                            <a:srgbClr val="FF0000"/>
                          </a:solidFill>
                        </a:rPr>
                        <a:t>/</a:t>
                      </a:r>
                      <a:r>
                        <a:rPr lang="en-US" sz="1300" dirty="0" err="1">
                          <a:solidFill>
                            <a:srgbClr val="FF0000"/>
                          </a:solidFill>
                        </a:rPr>
                        <a:t>Uzziah</a:t>
                      </a:r>
                      <a:endParaRPr lang="en-US" sz="1300" dirty="0">
                        <a:solidFill>
                          <a:srgbClr val="FF0000"/>
                        </a:solidFill>
                      </a:endParaRPr>
                    </a:p>
                  </a:txBody>
                  <a:tcPr/>
                </a:tc>
                <a:tc>
                  <a:txBody>
                    <a:bodyPr/>
                    <a:lstStyle/>
                    <a:p>
                      <a:r>
                        <a:rPr lang="en-US" sz="1300" dirty="0">
                          <a:solidFill>
                            <a:schemeClr val="tx1"/>
                          </a:solidFill>
                        </a:rPr>
                        <a:t>792-740 BC</a:t>
                      </a:r>
                    </a:p>
                  </a:txBody>
                  <a:tcPr/>
                </a:tc>
                <a:tc>
                  <a:txBody>
                    <a:bodyPr/>
                    <a:lstStyle/>
                    <a:p>
                      <a:r>
                        <a:rPr lang="en-US" sz="1300" dirty="0"/>
                        <a:t>52</a:t>
                      </a:r>
                    </a:p>
                  </a:txBody>
                  <a:tcPr/>
                </a:tc>
                <a:tc>
                  <a:txBody>
                    <a:bodyPr/>
                    <a:lstStyle/>
                    <a:p>
                      <a:r>
                        <a:rPr lang="en-US" sz="1300" dirty="0"/>
                        <a:t>Joel, Isaiah</a:t>
                      </a:r>
                    </a:p>
                  </a:txBody>
                  <a:tcPr/>
                </a:tc>
                <a:extLst>
                  <a:ext uri="{0D108BD9-81ED-4DB2-BD59-A6C34878D82A}">
                    <a16:rowId xmlns:a16="http://schemas.microsoft.com/office/drawing/2014/main" val="10010"/>
                  </a:ext>
                </a:extLst>
              </a:tr>
              <a:tr h="231252">
                <a:tc>
                  <a:txBody>
                    <a:bodyPr/>
                    <a:lstStyle/>
                    <a:p>
                      <a:r>
                        <a:rPr lang="en-US" sz="1300" dirty="0"/>
                        <a:t>Jehoash/</a:t>
                      </a:r>
                      <a:r>
                        <a:rPr lang="en-US" sz="1300" dirty="0" err="1"/>
                        <a:t>Joash</a:t>
                      </a:r>
                      <a:endParaRPr lang="en-US" sz="1300" dirty="0"/>
                    </a:p>
                  </a:txBody>
                  <a:tcPr/>
                </a:tc>
                <a:tc>
                  <a:txBody>
                    <a:bodyPr/>
                    <a:lstStyle/>
                    <a:p>
                      <a:r>
                        <a:rPr lang="en-US" sz="1300" dirty="0"/>
                        <a:t>798-782 BC</a:t>
                      </a:r>
                    </a:p>
                  </a:txBody>
                  <a:tcPr/>
                </a:tc>
                <a:tc>
                  <a:txBody>
                    <a:bodyPr/>
                    <a:lstStyle/>
                    <a:p>
                      <a:r>
                        <a:rPr lang="en-US" sz="1300" dirty="0"/>
                        <a:t>16</a:t>
                      </a:r>
                    </a:p>
                  </a:txBody>
                  <a:tcPr/>
                </a:tc>
                <a:tc>
                  <a:txBody>
                    <a:bodyPr/>
                    <a:lstStyle/>
                    <a:p>
                      <a:r>
                        <a:rPr lang="en-US" sz="1300" dirty="0"/>
                        <a:t>Elisha</a:t>
                      </a:r>
                    </a:p>
                    <a:p>
                      <a:r>
                        <a:rPr lang="en-US" sz="1300" dirty="0"/>
                        <a:t>Jonah</a:t>
                      </a:r>
                    </a:p>
                  </a:txBody>
                  <a:tcPr/>
                </a:tc>
                <a:tc>
                  <a:txBody>
                    <a:bodyPr/>
                    <a:lstStyle/>
                    <a:p>
                      <a:r>
                        <a:rPr lang="en-US" sz="1300" dirty="0" err="1">
                          <a:solidFill>
                            <a:srgbClr val="FF0000"/>
                          </a:solidFill>
                        </a:rPr>
                        <a:t>Jotham</a:t>
                      </a:r>
                      <a:endParaRPr lang="en-US" sz="1300" dirty="0">
                        <a:solidFill>
                          <a:srgbClr val="FF0000"/>
                        </a:solidFill>
                      </a:endParaRPr>
                    </a:p>
                  </a:txBody>
                  <a:tcPr/>
                </a:tc>
                <a:tc>
                  <a:txBody>
                    <a:bodyPr/>
                    <a:lstStyle/>
                    <a:p>
                      <a:r>
                        <a:rPr lang="en-US" sz="1300" dirty="0">
                          <a:solidFill>
                            <a:schemeClr val="tx1"/>
                          </a:solidFill>
                        </a:rPr>
                        <a:t>750-735 BC</a:t>
                      </a:r>
                    </a:p>
                  </a:txBody>
                  <a:tcPr/>
                </a:tc>
                <a:tc>
                  <a:txBody>
                    <a:bodyPr/>
                    <a:lstStyle/>
                    <a:p>
                      <a:r>
                        <a:rPr lang="en-US" sz="1300" dirty="0"/>
                        <a:t>16</a:t>
                      </a:r>
                    </a:p>
                  </a:txBody>
                  <a:tcPr/>
                </a:tc>
                <a:tc>
                  <a:txBody>
                    <a:bodyPr/>
                    <a:lstStyle/>
                    <a:p>
                      <a:r>
                        <a:rPr lang="en-US" sz="1300" dirty="0"/>
                        <a:t>Isaiah, Micah</a:t>
                      </a:r>
                    </a:p>
                  </a:txBody>
                  <a:tcPr/>
                </a:tc>
                <a:extLst>
                  <a:ext uri="{0D108BD9-81ED-4DB2-BD59-A6C34878D82A}">
                    <a16:rowId xmlns:a16="http://schemas.microsoft.com/office/drawing/2014/main" val="10011"/>
                  </a:ext>
                </a:extLst>
              </a:tr>
              <a:tr h="231252">
                <a:tc>
                  <a:txBody>
                    <a:bodyPr/>
                    <a:lstStyle/>
                    <a:p>
                      <a:r>
                        <a:rPr lang="en-US" sz="1300" dirty="0"/>
                        <a:t>Jeroboam</a:t>
                      </a:r>
                      <a:r>
                        <a:rPr lang="en-US" sz="1300" baseline="0" dirty="0"/>
                        <a:t> II</a:t>
                      </a:r>
                      <a:endParaRPr lang="en-US" sz="1300" dirty="0"/>
                    </a:p>
                  </a:txBody>
                  <a:tcPr/>
                </a:tc>
                <a:tc>
                  <a:txBody>
                    <a:bodyPr/>
                    <a:lstStyle/>
                    <a:p>
                      <a:r>
                        <a:rPr lang="en-US" sz="1300" dirty="0"/>
                        <a:t>793-753 BC</a:t>
                      </a:r>
                    </a:p>
                  </a:txBody>
                  <a:tcPr/>
                </a:tc>
                <a:tc>
                  <a:txBody>
                    <a:bodyPr/>
                    <a:lstStyle/>
                    <a:p>
                      <a:r>
                        <a:rPr lang="en-US" sz="1300" dirty="0"/>
                        <a:t>41</a:t>
                      </a:r>
                    </a:p>
                  </a:txBody>
                  <a:tcPr/>
                </a:tc>
                <a:tc>
                  <a:txBody>
                    <a:bodyPr/>
                    <a:lstStyle/>
                    <a:p>
                      <a:r>
                        <a:rPr lang="en-US" sz="1300" dirty="0"/>
                        <a:t>Jonah, Amos,</a:t>
                      </a:r>
                      <a:r>
                        <a:rPr lang="en-US" sz="1300" baseline="0" dirty="0"/>
                        <a:t> Hosea</a:t>
                      </a:r>
                      <a:endParaRPr lang="en-US" sz="1300" dirty="0"/>
                    </a:p>
                  </a:txBody>
                  <a:tcPr/>
                </a:tc>
                <a:tc>
                  <a:txBody>
                    <a:bodyPr/>
                    <a:lstStyle/>
                    <a:p>
                      <a:r>
                        <a:rPr lang="en-US" sz="1300" dirty="0"/>
                        <a:t>Ahaz</a:t>
                      </a:r>
                    </a:p>
                  </a:txBody>
                  <a:tcPr/>
                </a:tc>
                <a:tc>
                  <a:txBody>
                    <a:bodyPr/>
                    <a:lstStyle/>
                    <a:p>
                      <a:r>
                        <a:rPr lang="en-US" sz="1300" dirty="0"/>
                        <a:t>735-715 BC</a:t>
                      </a:r>
                    </a:p>
                  </a:txBody>
                  <a:tcPr/>
                </a:tc>
                <a:tc>
                  <a:txBody>
                    <a:bodyPr/>
                    <a:lstStyle/>
                    <a:p>
                      <a:r>
                        <a:rPr lang="en-US" sz="1300" dirty="0"/>
                        <a:t>16</a:t>
                      </a:r>
                    </a:p>
                  </a:txBody>
                  <a:tcPr/>
                </a:tc>
                <a:tc>
                  <a:txBody>
                    <a:bodyPr/>
                    <a:lstStyle/>
                    <a:p>
                      <a:r>
                        <a:rPr lang="en-US" sz="1300" dirty="0"/>
                        <a:t>Isaiah, Micah</a:t>
                      </a:r>
                    </a:p>
                  </a:txBody>
                  <a:tcPr/>
                </a:tc>
                <a:extLst>
                  <a:ext uri="{0D108BD9-81ED-4DB2-BD59-A6C34878D82A}">
                    <a16:rowId xmlns:a16="http://schemas.microsoft.com/office/drawing/2014/main" val="10012"/>
                  </a:ext>
                </a:extLst>
              </a:tr>
              <a:tr h="231252">
                <a:tc>
                  <a:txBody>
                    <a:bodyPr/>
                    <a:lstStyle/>
                    <a:p>
                      <a:r>
                        <a:rPr lang="en-US" sz="1300" dirty="0"/>
                        <a:t>Zechariah</a:t>
                      </a:r>
                    </a:p>
                  </a:txBody>
                  <a:tcPr/>
                </a:tc>
                <a:tc>
                  <a:txBody>
                    <a:bodyPr/>
                    <a:lstStyle/>
                    <a:p>
                      <a:r>
                        <a:rPr lang="en-US" sz="1300" dirty="0"/>
                        <a:t>753 BC</a:t>
                      </a:r>
                    </a:p>
                  </a:txBody>
                  <a:tcPr/>
                </a:tc>
                <a:tc>
                  <a:txBody>
                    <a:bodyPr/>
                    <a:lstStyle/>
                    <a:p>
                      <a:r>
                        <a:rPr lang="en-US" sz="1300" dirty="0"/>
                        <a:t>6 mon</a:t>
                      </a:r>
                    </a:p>
                  </a:txBody>
                  <a:tcPr/>
                </a:tc>
                <a:tc>
                  <a:txBody>
                    <a:bodyPr/>
                    <a:lstStyle/>
                    <a:p>
                      <a:r>
                        <a:rPr lang="en-US" sz="1300" dirty="0"/>
                        <a:t>Hosea</a:t>
                      </a:r>
                    </a:p>
                  </a:txBody>
                  <a:tcPr/>
                </a:tc>
                <a:tc>
                  <a:txBody>
                    <a:bodyPr/>
                    <a:lstStyle/>
                    <a:p>
                      <a:r>
                        <a:rPr lang="en-US" sz="1300" dirty="0">
                          <a:solidFill>
                            <a:srgbClr val="FF0000"/>
                          </a:solidFill>
                        </a:rPr>
                        <a:t>Hezekiah</a:t>
                      </a:r>
                    </a:p>
                  </a:txBody>
                  <a:tcPr/>
                </a:tc>
                <a:tc>
                  <a:txBody>
                    <a:bodyPr/>
                    <a:lstStyle/>
                    <a:p>
                      <a:r>
                        <a:rPr lang="en-US" sz="1300" dirty="0">
                          <a:solidFill>
                            <a:schemeClr val="tx1"/>
                          </a:solidFill>
                        </a:rPr>
                        <a:t>715-686 BC</a:t>
                      </a:r>
                    </a:p>
                  </a:txBody>
                  <a:tcPr/>
                </a:tc>
                <a:tc>
                  <a:txBody>
                    <a:bodyPr/>
                    <a:lstStyle/>
                    <a:p>
                      <a:r>
                        <a:rPr lang="en-US" sz="1300" dirty="0"/>
                        <a:t>29</a:t>
                      </a:r>
                    </a:p>
                  </a:txBody>
                  <a:tcPr/>
                </a:tc>
                <a:tc>
                  <a:txBody>
                    <a:bodyPr/>
                    <a:lstStyle/>
                    <a:p>
                      <a:r>
                        <a:rPr lang="en-US" sz="1300" dirty="0"/>
                        <a:t>Isaiah, Micah</a:t>
                      </a:r>
                    </a:p>
                  </a:txBody>
                  <a:tcPr/>
                </a:tc>
                <a:extLst>
                  <a:ext uri="{0D108BD9-81ED-4DB2-BD59-A6C34878D82A}">
                    <a16:rowId xmlns:a16="http://schemas.microsoft.com/office/drawing/2014/main" val="10013"/>
                  </a:ext>
                </a:extLst>
              </a:tr>
              <a:tr h="231252">
                <a:tc>
                  <a:txBody>
                    <a:bodyPr/>
                    <a:lstStyle/>
                    <a:p>
                      <a:r>
                        <a:rPr lang="en-US" sz="1300" dirty="0"/>
                        <a:t>Shallum</a:t>
                      </a:r>
                    </a:p>
                  </a:txBody>
                  <a:tcPr/>
                </a:tc>
                <a:tc>
                  <a:txBody>
                    <a:bodyPr/>
                    <a:lstStyle/>
                    <a:p>
                      <a:r>
                        <a:rPr lang="en-US" sz="1300" dirty="0"/>
                        <a:t>752 BC</a:t>
                      </a:r>
                    </a:p>
                  </a:txBody>
                  <a:tcPr/>
                </a:tc>
                <a:tc>
                  <a:txBody>
                    <a:bodyPr/>
                    <a:lstStyle/>
                    <a:p>
                      <a:r>
                        <a:rPr lang="en-US" sz="1300" dirty="0"/>
                        <a:t>1 mon</a:t>
                      </a:r>
                    </a:p>
                  </a:txBody>
                  <a:tcPr/>
                </a:tc>
                <a:tc>
                  <a:txBody>
                    <a:bodyPr/>
                    <a:lstStyle/>
                    <a:p>
                      <a:r>
                        <a:rPr lang="en-US" sz="1300" dirty="0"/>
                        <a:t>Hosea</a:t>
                      </a:r>
                    </a:p>
                  </a:txBody>
                  <a:tcPr/>
                </a:tc>
                <a:tc>
                  <a:txBody>
                    <a:bodyPr/>
                    <a:lstStyle/>
                    <a:p>
                      <a:r>
                        <a:rPr lang="en-US" sz="1300" dirty="0"/>
                        <a:t>Manasseh</a:t>
                      </a:r>
                    </a:p>
                  </a:txBody>
                  <a:tcPr/>
                </a:tc>
                <a:tc>
                  <a:txBody>
                    <a:bodyPr/>
                    <a:lstStyle/>
                    <a:p>
                      <a:r>
                        <a:rPr lang="en-US" sz="1300" dirty="0"/>
                        <a:t>697-642 BC</a:t>
                      </a:r>
                    </a:p>
                  </a:txBody>
                  <a:tcPr/>
                </a:tc>
                <a:tc>
                  <a:txBody>
                    <a:bodyPr/>
                    <a:lstStyle/>
                    <a:p>
                      <a:r>
                        <a:rPr lang="en-US" sz="1300" dirty="0"/>
                        <a:t>55</a:t>
                      </a:r>
                    </a:p>
                  </a:txBody>
                  <a:tcPr/>
                </a:tc>
                <a:tc>
                  <a:txBody>
                    <a:bodyPr/>
                    <a:lstStyle/>
                    <a:p>
                      <a:r>
                        <a:rPr lang="en-US" sz="1300" dirty="0"/>
                        <a:t>Nahum</a:t>
                      </a:r>
                    </a:p>
                  </a:txBody>
                  <a:tcPr/>
                </a:tc>
                <a:extLst>
                  <a:ext uri="{0D108BD9-81ED-4DB2-BD59-A6C34878D82A}">
                    <a16:rowId xmlns:a16="http://schemas.microsoft.com/office/drawing/2014/main" val="10014"/>
                  </a:ext>
                </a:extLst>
              </a:tr>
              <a:tr h="231252">
                <a:tc>
                  <a:txBody>
                    <a:bodyPr/>
                    <a:lstStyle/>
                    <a:p>
                      <a:r>
                        <a:rPr lang="en-US" sz="1300" dirty="0" err="1"/>
                        <a:t>Menahem</a:t>
                      </a:r>
                      <a:endParaRPr lang="en-US" sz="1300" dirty="0"/>
                    </a:p>
                  </a:txBody>
                  <a:tcPr/>
                </a:tc>
                <a:tc>
                  <a:txBody>
                    <a:bodyPr/>
                    <a:lstStyle/>
                    <a:p>
                      <a:r>
                        <a:rPr lang="en-US" sz="1300" dirty="0"/>
                        <a:t>752-742 BC</a:t>
                      </a:r>
                    </a:p>
                  </a:txBody>
                  <a:tcPr/>
                </a:tc>
                <a:tc>
                  <a:txBody>
                    <a:bodyPr/>
                    <a:lstStyle/>
                    <a:p>
                      <a:r>
                        <a:rPr lang="en-US" sz="1300" dirty="0"/>
                        <a:t>10</a:t>
                      </a:r>
                    </a:p>
                  </a:txBody>
                  <a:tcPr/>
                </a:tc>
                <a:tc>
                  <a:txBody>
                    <a:bodyPr/>
                    <a:lstStyle/>
                    <a:p>
                      <a:r>
                        <a:rPr lang="en-US" sz="1300" dirty="0"/>
                        <a:t>Hosea</a:t>
                      </a:r>
                    </a:p>
                  </a:txBody>
                  <a:tcPr/>
                </a:tc>
                <a:tc>
                  <a:txBody>
                    <a:bodyPr/>
                    <a:lstStyle/>
                    <a:p>
                      <a:r>
                        <a:rPr lang="en-US" sz="1300" dirty="0"/>
                        <a:t>Amon</a:t>
                      </a:r>
                    </a:p>
                  </a:txBody>
                  <a:tcPr/>
                </a:tc>
                <a:tc>
                  <a:txBody>
                    <a:bodyPr/>
                    <a:lstStyle/>
                    <a:p>
                      <a:r>
                        <a:rPr lang="en-US" sz="1300" dirty="0"/>
                        <a:t>642-640 BC</a:t>
                      </a:r>
                    </a:p>
                  </a:txBody>
                  <a:tcPr/>
                </a:tc>
                <a:tc>
                  <a:txBody>
                    <a:bodyPr/>
                    <a:lstStyle/>
                    <a:p>
                      <a:r>
                        <a:rPr lang="en-US" sz="1300" dirty="0"/>
                        <a:t>2</a:t>
                      </a:r>
                    </a:p>
                  </a:txBody>
                  <a:tcPr/>
                </a:tc>
                <a:tc>
                  <a:txBody>
                    <a:bodyPr/>
                    <a:lstStyle/>
                    <a:p>
                      <a:r>
                        <a:rPr lang="en-US" sz="1300" dirty="0"/>
                        <a:t>Nahum</a:t>
                      </a:r>
                    </a:p>
                  </a:txBody>
                  <a:tcPr/>
                </a:tc>
                <a:extLst>
                  <a:ext uri="{0D108BD9-81ED-4DB2-BD59-A6C34878D82A}">
                    <a16:rowId xmlns:a16="http://schemas.microsoft.com/office/drawing/2014/main" val="10015"/>
                  </a:ext>
                </a:extLst>
              </a:tr>
              <a:tr h="231252">
                <a:tc>
                  <a:txBody>
                    <a:bodyPr/>
                    <a:lstStyle/>
                    <a:p>
                      <a:r>
                        <a:rPr lang="en-US" sz="1300" dirty="0" err="1"/>
                        <a:t>Pekahiah</a:t>
                      </a:r>
                      <a:endParaRPr lang="en-US" sz="1300" dirty="0"/>
                    </a:p>
                  </a:txBody>
                  <a:tcPr/>
                </a:tc>
                <a:tc>
                  <a:txBody>
                    <a:bodyPr/>
                    <a:lstStyle/>
                    <a:p>
                      <a:r>
                        <a:rPr lang="en-US" sz="1300" dirty="0"/>
                        <a:t>742-740 BC</a:t>
                      </a:r>
                    </a:p>
                  </a:txBody>
                  <a:tcPr/>
                </a:tc>
                <a:tc>
                  <a:txBody>
                    <a:bodyPr/>
                    <a:lstStyle/>
                    <a:p>
                      <a:r>
                        <a:rPr lang="en-US" sz="1300" dirty="0"/>
                        <a:t>2</a:t>
                      </a:r>
                    </a:p>
                  </a:txBody>
                  <a:tcPr/>
                </a:tc>
                <a:tc>
                  <a:txBody>
                    <a:bodyPr/>
                    <a:lstStyle/>
                    <a:p>
                      <a:r>
                        <a:rPr lang="en-US" sz="1300" dirty="0"/>
                        <a:t>Hosea</a:t>
                      </a:r>
                    </a:p>
                  </a:txBody>
                  <a:tcPr/>
                </a:tc>
                <a:tc>
                  <a:txBody>
                    <a:bodyPr/>
                    <a:lstStyle/>
                    <a:p>
                      <a:r>
                        <a:rPr lang="en-US" sz="1300" dirty="0">
                          <a:solidFill>
                            <a:srgbClr val="FF0000"/>
                          </a:solidFill>
                        </a:rPr>
                        <a:t>Josiah</a:t>
                      </a:r>
                    </a:p>
                  </a:txBody>
                  <a:tcPr/>
                </a:tc>
                <a:tc>
                  <a:txBody>
                    <a:bodyPr/>
                    <a:lstStyle/>
                    <a:p>
                      <a:r>
                        <a:rPr lang="en-US" sz="1300" dirty="0">
                          <a:solidFill>
                            <a:schemeClr val="tx1"/>
                          </a:solidFill>
                        </a:rPr>
                        <a:t>640-609 BC</a:t>
                      </a:r>
                    </a:p>
                  </a:txBody>
                  <a:tcPr/>
                </a:tc>
                <a:tc>
                  <a:txBody>
                    <a:bodyPr/>
                    <a:lstStyle/>
                    <a:p>
                      <a:r>
                        <a:rPr lang="en-US" sz="1300" dirty="0"/>
                        <a:t>31</a:t>
                      </a:r>
                    </a:p>
                  </a:txBody>
                  <a:tcPr/>
                </a:tc>
                <a:tc>
                  <a:txBody>
                    <a:bodyPr/>
                    <a:lstStyle/>
                    <a:p>
                      <a:r>
                        <a:rPr lang="en-US" sz="1300" dirty="0" err="1"/>
                        <a:t>Naham</a:t>
                      </a:r>
                      <a:r>
                        <a:rPr lang="en-US" sz="1300" dirty="0"/>
                        <a:t>, Zephaniah,</a:t>
                      </a:r>
                      <a:r>
                        <a:rPr lang="en-US" sz="1300" baseline="0" dirty="0"/>
                        <a:t> Habakkuk, Jeremiah, Huldah</a:t>
                      </a:r>
                      <a:endParaRPr lang="en-US" sz="1300" dirty="0"/>
                    </a:p>
                  </a:txBody>
                  <a:tcPr/>
                </a:tc>
                <a:extLst>
                  <a:ext uri="{0D108BD9-81ED-4DB2-BD59-A6C34878D82A}">
                    <a16:rowId xmlns:a16="http://schemas.microsoft.com/office/drawing/2014/main" val="10016"/>
                  </a:ext>
                </a:extLst>
              </a:tr>
              <a:tr h="231252">
                <a:tc>
                  <a:txBody>
                    <a:bodyPr/>
                    <a:lstStyle/>
                    <a:p>
                      <a:r>
                        <a:rPr lang="en-US" sz="1300" dirty="0" err="1"/>
                        <a:t>Pekah</a:t>
                      </a:r>
                      <a:endParaRPr lang="en-US" sz="1300" dirty="0"/>
                    </a:p>
                  </a:txBody>
                  <a:tcPr/>
                </a:tc>
                <a:tc>
                  <a:txBody>
                    <a:bodyPr/>
                    <a:lstStyle/>
                    <a:p>
                      <a:r>
                        <a:rPr lang="en-US" sz="1300" dirty="0"/>
                        <a:t>752-732 BC</a:t>
                      </a:r>
                    </a:p>
                  </a:txBody>
                  <a:tcPr/>
                </a:tc>
                <a:tc>
                  <a:txBody>
                    <a:bodyPr/>
                    <a:lstStyle/>
                    <a:p>
                      <a:r>
                        <a:rPr lang="en-US" sz="1300" dirty="0"/>
                        <a:t>20</a:t>
                      </a:r>
                    </a:p>
                  </a:txBody>
                  <a:tcPr/>
                </a:tc>
                <a:tc>
                  <a:txBody>
                    <a:bodyPr/>
                    <a:lstStyle/>
                    <a:p>
                      <a:r>
                        <a:rPr lang="en-US" sz="1300" dirty="0"/>
                        <a:t>Hosea, Micha</a:t>
                      </a:r>
                    </a:p>
                  </a:txBody>
                  <a:tcPr/>
                </a:tc>
                <a:tc>
                  <a:txBody>
                    <a:bodyPr/>
                    <a:lstStyle/>
                    <a:p>
                      <a:r>
                        <a:rPr lang="en-US" sz="1300" dirty="0" err="1"/>
                        <a:t>Jehoahaz</a:t>
                      </a:r>
                      <a:endParaRPr lang="en-US" sz="1300" dirty="0"/>
                    </a:p>
                  </a:txBody>
                  <a:tcPr/>
                </a:tc>
                <a:tc>
                  <a:txBody>
                    <a:bodyPr/>
                    <a:lstStyle/>
                    <a:p>
                      <a:r>
                        <a:rPr lang="en-US" sz="1300" dirty="0"/>
                        <a:t>609 BC</a:t>
                      </a:r>
                    </a:p>
                  </a:txBody>
                  <a:tcPr/>
                </a:tc>
                <a:tc>
                  <a:txBody>
                    <a:bodyPr/>
                    <a:lstStyle/>
                    <a:p>
                      <a:r>
                        <a:rPr lang="en-US" sz="1300" dirty="0"/>
                        <a:t>3 mon</a:t>
                      </a:r>
                    </a:p>
                  </a:txBody>
                  <a:tcPr/>
                </a:tc>
                <a:tc>
                  <a:txBody>
                    <a:bodyPr/>
                    <a:lstStyle/>
                    <a:p>
                      <a:r>
                        <a:rPr lang="en-US" sz="1300" dirty="0"/>
                        <a:t>Habakkuk, Jeremiah</a:t>
                      </a:r>
                    </a:p>
                  </a:txBody>
                  <a:tcPr/>
                </a:tc>
                <a:extLst>
                  <a:ext uri="{0D108BD9-81ED-4DB2-BD59-A6C34878D82A}">
                    <a16:rowId xmlns:a16="http://schemas.microsoft.com/office/drawing/2014/main" val="10017"/>
                  </a:ext>
                </a:extLst>
              </a:tr>
              <a:tr h="231252">
                <a:tc>
                  <a:txBody>
                    <a:bodyPr/>
                    <a:lstStyle/>
                    <a:p>
                      <a:r>
                        <a:rPr lang="en-US" sz="1300" dirty="0" err="1"/>
                        <a:t>Hoshea</a:t>
                      </a:r>
                      <a:endParaRPr lang="en-US" sz="1300" dirty="0"/>
                    </a:p>
                  </a:txBody>
                  <a:tcPr/>
                </a:tc>
                <a:tc>
                  <a:txBody>
                    <a:bodyPr/>
                    <a:lstStyle/>
                    <a:p>
                      <a:r>
                        <a:rPr lang="en-US" sz="1300" dirty="0"/>
                        <a:t>732-722 BC</a:t>
                      </a:r>
                    </a:p>
                  </a:txBody>
                  <a:tcPr/>
                </a:tc>
                <a:tc>
                  <a:txBody>
                    <a:bodyPr/>
                    <a:lstStyle/>
                    <a:p>
                      <a:r>
                        <a:rPr lang="en-US" sz="1300" dirty="0"/>
                        <a:t>9</a:t>
                      </a:r>
                    </a:p>
                  </a:txBody>
                  <a:tcPr/>
                </a:tc>
                <a:tc>
                  <a:txBody>
                    <a:bodyPr/>
                    <a:lstStyle/>
                    <a:p>
                      <a:r>
                        <a:rPr lang="en-US" sz="1300" dirty="0"/>
                        <a:t>Hosea, Micha</a:t>
                      </a:r>
                    </a:p>
                  </a:txBody>
                  <a:tcPr/>
                </a:tc>
                <a:tc>
                  <a:txBody>
                    <a:bodyPr/>
                    <a:lstStyle/>
                    <a:p>
                      <a:r>
                        <a:rPr lang="en-US" sz="1300" dirty="0" err="1"/>
                        <a:t>Jehoiakim</a:t>
                      </a:r>
                      <a:endParaRPr lang="en-US" sz="1300" dirty="0"/>
                    </a:p>
                  </a:txBody>
                  <a:tcPr/>
                </a:tc>
                <a:tc>
                  <a:txBody>
                    <a:bodyPr/>
                    <a:lstStyle/>
                    <a:p>
                      <a:r>
                        <a:rPr lang="en-US" sz="1300" dirty="0"/>
                        <a:t>609-598 BC</a:t>
                      </a:r>
                    </a:p>
                  </a:txBody>
                  <a:tcPr/>
                </a:tc>
                <a:tc>
                  <a:txBody>
                    <a:bodyPr/>
                    <a:lstStyle/>
                    <a:p>
                      <a:r>
                        <a:rPr lang="en-US" sz="1300" dirty="0"/>
                        <a:t>11</a:t>
                      </a:r>
                    </a:p>
                  </a:txBody>
                  <a:tcPr/>
                </a:tc>
                <a:tc>
                  <a:txBody>
                    <a:bodyPr/>
                    <a:lstStyle/>
                    <a:p>
                      <a:r>
                        <a:rPr lang="en-US" sz="1300" dirty="0"/>
                        <a:t>Habakkuk, Jeremiah, Daniel</a:t>
                      </a:r>
                    </a:p>
                  </a:txBody>
                  <a:tcPr/>
                </a:tc>
                <a:extLst>
                  <a:ext uri="{0D108BD9-81ED-4DB2-BD59-A6C34878D82A}">
                    <a16:rowId xmlns:a16="http://schemas.microsoft.com/office/drawing/2014/main" val="10018"/>
                  </a:ext>
                </a:extLst>
              </a:tr>
              <a:tr h="332112">
                <a:tc>
                  <a:txBody>
                    <a:bodyPr/>
                    <a:lstStyle/>
                    <a:p>
                      <a:endParaRPr lang="en-US" sz="1300" dirty="0"/>
                    </a:p>
                  </a:txBody>
                  <a:tcPr/>
                </a:tc>
                <a:tc>
                  <a:txBody>
                    <a:bodyPr/>
                    <a:lstStyle/>
                    <a:p>
                      <a:endParaRPr lang="en-US" sz="1300" dirty="0"/>
                    </a:p>
                  </a:txBody>
                  <a:tcPr/>
                </a:tc>
                <a:tc>
                  <a:txBody>
                    <a:bodyPr/>
                    <a:lstStyle/>
                    <a:p>
                      <a:endParaRPr lang="en-US" sz="1300" dirty="0"/>
                    </a:p>
                  </a:txBody>
                  <a:tcPr/>
                </a:tc>
                <a:tc>
                  <a:txBody>
                    <a:bodyPr/>
                    <a:lstStyle/>
                    <a:p>
                      <a:endParaRPr lang="en-US" sz="1300" dirty="0"/>
                    </a:p>
                  </a:txBody>
                  <a:tcPr/>
                </a:tc>
                <a:tc>
                  <a:txBody>
                    <a:bodyPr/>
                    <a:lstStyle/>
                    <a:p>
                      <a:r>
                        <a:rPr lang="en-US" sz="1300" dirty="0" err="1"/>
                        <a:t>Jehoiachin</a:t>
                      </a:r>
                      <a:endParaRPr lang="en-US" sz="1300" dirty="0"/>
                    </a:p>
                  </a:txBody>
                  <a:tcPr/>
                </a:tc>
                <a:tc>
                  <a:txBody>
                    <a:bodyPr/>
                    <a:lstStyle/>
                    <a:p>
                      <a:r>
                        <a:rPr lang="en-US" sz="1300" dirty="0"/>
                        <a:t>598</a:t>
                      </a:r>
                      <a:r>
                        <a:rPr lang="en-US" sz="1300" baseline="0" dirty="0"/>
                        <a:t> BC</a:t>
                      </a:r>
                      <a:endParaRPr lang="en-US" sz="1300" dirty="0"/>
                    </a:p>
                  </a:txBody>
                  <a:tcPr/>
                </a:tc>
                <a:tc>
                  <a:txBody>
                    <a:bodyPr/>
                    <a:lstStyle/>
                    <a:p>
                      <a:r>
                        <a:rPr lang="en-US" sz="1300" dirty="0"/>
                        <a:t>3 mon</a:t>
                      </a:r>
                    </a:p>
                  </a:txBody>
                  <a:tcPr/>
                </a:tc>
                <a:tc>
                  <a:txBody>
                    <a:bodyPr/>
                    <a:lstStyle/>
                    <a:p>
                      <a:r>
                        <a:rPr lang="en-US" sz="1300" dirty="0"/>
                        <a:t>Jeremiah, Daniel</a:t>
                      </a:r>
                    </a:p>
                  </a:txBody>
                  <a:tcPr/>
                </a:tc>
                <a:extLst>
                  <a:ext uri="{0D108BD9-81ED-4DB2-BD59-A6C34878D82A}">
                    <a16:rowId xmlns:a16="http://schemas.microsoft.com/office/drawing/2014/main" val="10019"/>
                  </a:ext>
                </a:extLst>
              </a:tr>
              <a:tr h="231252">
                <a:tc>
                  <a:txBody>
                    <a:bodyPr/>
                    <a:lstStyle/>
                    <a:p>
                      <a:endParaRPr lang="en-US" sz="1300" dirty="0"/>
                    </a:p>
                  </a:txBody>
                  <a:tcPr/>
                </a:tc>
                <a:tc>
                  <a:txBody>
                    <a:bodyPr/>
                    <a:lstStyle/>
                    <a:p>
                      <a:endParaRPr lang="en-US" sz="1300" dirty="0"/>
                    </a:p>
                  </a:txBody>
                  <a:tcPr/>
                </a:tc>
                <a:tc>
                  <a:txBody>
                    <a:bodyPr/>
                    <a:lstStyle/>
                    <a:p>
                      <a:endParaRPr lang="en-US" sz="1300" dirty="0"/>
                    </a:p>
                  </a:txBody>
                  <a:tcPr/>
                </a:tc>
                <a:tc>
                  <a:txBody>
                    <a:bodyPr/>
                    <a:lstStyle/>
                    <a:p>
                      <a:endParaRPr lang="en-US" sz="1300" dirty="0"/>
                    </a:p>
                  </a:txBody>
                  <a:tcPr/>
                </a:tc>
                <a:tc>
                  <a:txBody>
                    <a:bodyPr/>
                    <a:lstStyle/>
                    <a:p>
                      <a:r>
                        <a:rPr lang="en-US" sz="1300" dirty="0"/>
                        <a:t>Zedekiah</a:t>
                      </a:r>
                    </a:p>
                  </a:txBody>
                  <a:tcPr/>
                </a:tc>
                <a:tc>
                  <a:txBody>
                    <a:bodyPr/>
                    <a:lstStyle/>
                    <a:p>
                      <a:r>
                        <a:rPr lang="en-US" sz="1300" dirty="0"/>
                        <a:t>597-586 BC</a:t>
                      </a:r>
                    </a:p>
                  </a:txBody>
                  <a:tcPr/>
                </a:tc>
                <a:tc>
                  <a:txBody>
                    <a:bodyPr/>
                    <a:lstStyle/>
                    <a:p>
                      <a:r>
                        <a:rPr lang="en-US" sz="1300" dirty="0"/>
                        <a:t>11</a:t>
                      </a:r>
                    </a:p>
                  </a:txBody>
                  <a:tcPr/>
                </a:tc>
                <a:tc>
                  <a:txBody>
                    <a:bodyPr/>
                    <a:lstStyle/>
                    <a:p>
                      <a:r>
                        <a:rPr lang="en-US" sz="1300" dirty="0"/>
                        <a:t>Jeremiah, Ezekiel, Daniel</a:t>
                      </a:r>
                    </a:p>
                  </a:txBody>
                  <a:tcPr/>
                </a:tc>
                <a:extLst>
                  <a:ext uri="{0D108BD9-81ED-4DB2-BD59-A6C34878D82A}">
                    <a16:rowId xmlns:a16="http://schemas.microsoft.com/office/drawing/2014/main" val="10020"/>
                  </a:ext>
                </a:extLst>
              </a:tr>
            </a:tbl>
          </a:graphicData>
        </a:graphic>
      </p:graphicFrame>
      <p:sp>
        <p:nvSpPr>
          <p:cNvPr id="4" name="TextBox 3"/>
          <p:cNvSpPr txBox="1"/>
          <p:nvPr/>
        </p:nvSpPr>
        <p:spPr>
          <a:xfrm>
            <a:off x="6095999" y="-53013"/>
            <a:ext cx="6083929" cy="369332"/>
          </a:xfrm>
          <a:prstGeom prst="rect">
            <a:avLst/>
          </a:prstGeom>
          <a:noFill/>
        </p:spPr>
        <p:txBody>
          <a:bodyPr wrap="square" rtlCol="0">
            <a:spAutoFit/>
          </a:bodyPr>
          <a:lstStyle/>
          <a:p>
            <a:pPr algn="ctr"/>
            <a:r>
              <a:rPr lang="en-US" dirty="0"/>
              <a:t>Israel—931 BC to 722 BC</a:t>
            </a:r>
          </a:p>
        </p:txBody>
      </p:sp>
      <p:sp>
        <p:nvSpPr>
          <p:cNvPr id="5" name="TextBox 4"/>
          <p:cNvSpPr txBox="1"/>
          <p:nvPr/>
        </p:nvSpPr>
        <p:spPr>
          <a:xfrm>
            <a:off x="37313" y="-53013"/>
            <a:ext cx="6083929" cy="369332"/>
          </a:xfrm>
          <a:prstGeom prst="rect">
            <a:avLst/>
          </a:prstGeom>
          <a:noFill/>
        </p:spPr>
        <p:txBody>
          <a:bodyPr wrap="square" rtlCol="0">
            <a:spAutoFit/>
          </a:bodyPr>
          <a:lstStyle/>
          <a:p>
            <a:pPr algn="ctr"/>
            <a:r>
              <a:rPr lang="en-US" dirty="0"/>
              <a:t>Judah—931 BC to 586 BC</a:t>
            </a:r>
          </a:p>
        </p:txBody>
      </p:sp>
      <p:sp>
        <p:nvSpPr>
          <p:cNvPr id="6" name="Rectangle 5"/>
          <p:cNvSpPr/>
          <p:nvPr/>
        </p:nvSpPr>
        <p:spPr>
          <a:xfrm>
            <a:off x="0" y="6491150"/>
            <a:ext cx="3329758" cy="246221"/>
          </a:xfrm>
          <a:prstGeom prst="rect">
            <a:avLst/>
          </a:prstGeom>
        </p:spPr>
        <p:txBody>
          <a:bodyPr wrap="none">
            <a:spAutoFit/>
          </a:bodyPr>
          <a:lstStyle/>
          <a:p>
            <a:r>
              <a:rPr lang="en-US" sz="1000" dirty="0"/>
              <a:t>http://gen2revarg.com/gentorevkingsandprophets.html</a:t>
            </a:r>
          </a:p>
        </p:txBody>
      </p:sp>
      <p:sp>
        <p:nvSpPr>
          <p:cNvPr id="7" name="Rectangle 6"/>
          <p:cNvSpPr/>
          <p:nvPr/>
        </p:nvSpPr>
        <p:spPr>
          <a:xfrm>
            <a:off x="3676806" y="6491150"/>
            <a:ext cx="1728358" cy="246221"/>
          </a:xfrm>
          <a:prstGeom prst="rect">
            <a:avLst/>
          </a:prstGeom>
        </p:spPr>
        <p:txBody>
          <a:bodyPr wrap="none">
            <a:spAutoFit/>
          </a:bodyPr>
          <a:lstStyle/>
          <a:p>
            <a:r>
              <a:rPr lang="en-US" sz="1000" dirty="0">
                <a:solidFill>
                  <a:srgbClr val="FF0000"/>
                </a:solidFill>
              </a:rPr>
              <a:t>Red indicates Righteous Kings</a:t>
            </a:r>
          </a:p>
        </p:txBody>
      </p:sp>
      <p:sp>
        <p:nvSpPr>
          <p:cNvPr id="3" name="TextBox 2"/>
          <p:cNvSpPr txBox="1"/>
          <p:nvPr/>
        </p:nvSpPr>
        <p:spPr>
          <a:xfrm>
            <a:off x="5314384" y="36784"/>
            <a:ext cx="1837854" cy="276999"/>
          </a:xfrm>
          <a:prstGeom prst="rect">
            <a:avLst/>
          </a:prstGeom>
          <a:noFill/>
        </p:spPr>
        <p:txBody>
          <a:bodyPr wrap="square" rtlCol="0">
            <a:spAutoFit/>
          </a:bodyPr>
          <a:lstStyle/>
          <a:p>
            <a:r>
              <a:rPr lang="en-US" sz="1200" dirty="0"/>
              <a:t>Approximate dates</a:t>
            </a:r>
          </a:p>
        </p:txBody>
      </p:sp>
      <p:sp>
        <p:nvSpPr>
          <p:cNvPr id="8" name="Rectangle 7"/>
          <p:cNvSpPr/>
          <p:nvPr/>
        </p:nvSpPr>
        <p:spPr>
          <a:xfrm>
            <a:off x="180659" y="6705500"/>
            <a:ext cx="2350323" cy="246221"/>
          </a:xfrm>
          <a:prstGeom prst="rect">
            <a:avLst/>
          </a:prstGeom>
        </p:spPr>
        <p:txBody>
          <a:bodyPr wrap="none">
            <a:spAutoFit/>
          </a:bodyPr>
          <a:lstStyle/>
          <a:p>
            <a:r>
              <a:rPr lang="en-US" sz="1000" dirty="0"/>
              <a:t>Mark Barry—the kings of Judah and Israel</a:t>
            </a:r>
          </a:p>
        </p:txBody>
      </p:sp>
    </p:spTree>
    <p:extLst>
      <p:ext uri="{BB962C8B-B14F-4D97-AF65-F5344CB8AC3E}">
        <p14:creationId xmlns:p14="http://schemas.microsoft.com/office/powerpoint/2010/main" val="34465167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8998" y="103929"/>
            <a:ext cx="6096000" cy="2492990"/>
          </a:xfrm>
          <a:prstGeom prst="rect">
            <a:avLst/>
          </a:prstGeom>
          <a:ln>
            <a:solidFill>
              <a:schemeClr val="tx1"/>
            </a:solidFill>
          </a:ln>
        </p:spPr>
        <p:txBody>
          <a:bodyPr>
            <a:spAutoFit/>
          </a:bodyPr>
          <a:lstStyle/>
          <a:p>
            <a:pPr fontAlgn="base"/>
            <a:r>
              <a:rPr lang="en-US" sz="1200" b="1" i="1" dirty="0">
                <a:effectLst/>
                <a:latin typeface="Calibri" panose="020F0502020204030204" pitchFamily="34" charset="0"/>
              </a:rPr>
              <a:t>Manasseh</a:t>
            </a:r>
            <a:r>
              <a:rPr lang="en-US" sz="1200" b="0" i="1" dirty="0">
                <a:effectLst/>
                <a:latin typeface="Calibri" panose="020F0502020204030204" pitchFamily="34" charset="0"/>
              </a:rPr>
              <a:t> (686–642  B.C.).</a:t>
            </a:r>
            <a:r>
              <a:rPr lang="en-US" sz="1200" b="0" i="0" dirty="0">
                <a:effectLst/>
                <a:latin typeface="Calibri" panose="020F0502020204030204" pitchFamily="34" charset="0"/>
              </a:rPr>
              <a:t> see </a:t>
            </a:r>
            <a:r>
              <a:rPr lang="en-US" sz="1200" b="0" i="0" u="none" strike="noStrike" dirty="0">
                <a:effectLst/>
                <a:latin typeface="Calibri" panose="020F0502020204030204" pitchFamily="34" charset="0"/>
              </a:rPr>
              <a:t>2 Kings 21:1–18</a:t>
            </a:r>
            <a:r>
              <a:rPr lang="en-US" sz="1200" b="0" i="0" dirty="0">
                <a:effectLst/>
                <a:latin typeface="Calibri" panose="020F0502020204030204" pitchFamily="34" charset="0"/>
              </a:rPr>
              <a:t>;</a:t>
            </a:r>
            <a:r>
              <a:rPr lang="en-US" sz="1200" b="0" i="0" u="none" strike="noStrike" dirty="0">
                <a:effectLst/>
                <a:latin typeface="Calibri" panose="020F0502020204030204" pitchFamily="34" charset="0"/>
              </a:rPr>
              <a:t>2 Chronicles 33:1–20</a:t>
            </a:r>
            <a:r>
              <a:rPr lang="en-US" sz="1200" b="0" i="0" dirty="0">
                <a:effectLst/>
                <a:latin typeface="Calibri" panose="020F0502020204030204" pitchFamily="34" charset="0"/>
              </a:rPr>
              <a:t>. </a:t>
            </a:r>
          </a:p>
          <a:p>
            <a:pPr fontAlgn="base"/>
            <a:endParaRPr lang="en-US" sz="1200" dirty="0">
              <a:latin typeface="Calibri" panose="020F0502020204030204" pitchFamily="34" charset="0"/>
            </a:endParaRPr>
          </a:p>
          <a:p>
            <a:pPr fontAlgn="base"/>
            <a:r>
              <a:rPr lang="en-US" sz="1200" b="0" i="0" dirty="0">
                <a:effectLst/>
                <a:latin typeface="Calibri" panose="020F0502020204030204" pitchFamily="34" charset="0"/>
              </a:rPr>
              <a:t>Son of Hezekiah. Ruled jointly with his father for eleven years because of his father’s illness and to prepare himself to govern the people. Continued Judah’s tributary status with Assyria. Rebuilt all the idolatrous places his father had destroyed. Placed idols in the temple in Jerusalem and offered his children in human sacrifice. Was responsible for the shedding of much innocent blood.</a:t>
            </a:r>
          </a:p>
          <a:p>
            <a:pPr fontAlgn="base"/>
            <a:r>
              <a:rPr lang="en-US" sz="1200" b="0" i="0" dirty="0">
                <a:effectLst/>
                <a:latin typeface="Calibri" panose="020F0502020204030204" pitchFamily="34" charset="0"/>
              </a:rPr>
              <a:t>Numerous prophets labored with this wicked king to no avail, and he killed several of them. Tradition says he martyred Isaiah. The Assyrians took Manasseh hostage for a time. Upon his return he restored the temple and repaired the city walls.</a:t>
            </a:r>
          </a:p>
          <a:p>
            <a:pPr algn="ctr"/>
            <a:r>
              <a:rPr lang="en-US" sz="1200" dirty="0"/>
              <a:t>Old Testament Institute Manual </a:t>
            </a:r>
          </a:p>
          <a:p>
            <a:pPr algn="ctr"/>
            <a:r>
              <a:rPr lang="en-US" sz="1200" dirty="0"/>
              <a:t>The Divided Kingdoms</a:t>
            </a:r>
          </a:p>
          <a:p>
            <a:pPr fontAlgn="base"/>
            <a:endParaRPr lang="en-US" sz="1200" b="0" i="0" dirty="0">
              <a:effectLst/>
              <a:latin typeface="Calibri" panose="020F0502020204030204" pitchFamily="34" charset="0"/>
            </a:endParaRPr>
          </a:p>
        </p:txBody>
      </p:sp>
      <p:sp>
        <p:nvSpPr>
          <p:cNvPr id="3" name="Rectangle 2"/>
          <p:cNvSpPr/>
          <p:nvPr/>
        </p:nvSpPr>
        <p:spPr>
          <a:xfrm>
            <a:off x="168998" y="2596919"/>
            <a:ext cx="6096000" cy="1569660"/>
          </a:xfrm>
          <a:prstGeom prst="rect">
            <a:avLst/>
          </a:prstGeom>
          <a:ln>
            <a:solidFill>
              <a:schemeClr val="tx1"/>
            </a:solidFill>
          </a:ln>
        </p:spPr>
        <p:txBody>
          <a:bodyPr>
            <a:spAutoFit/>
          </a:bodyPr>
          <a:lstStyle/>
          <a:p>
            <a:pPr fontAlgn="base"/>
            <a:r>
              <a:rPr lang="en-US" sz="1200" b="1" i="1" dirty="0"/>
              <a:t>Amon </a:t>
            </a:r>
            <a:r>
              <a:rPr lang="en-US" sz="1200" i="1" dirty="0"/>
              <a:t>(642–640  B.C.).</a:t>
            </a:r>
            <a:r>
              <a:rPr lang="en-US" sz="1200" dirty="0"/>
              <a:t> see 2 Kings 21:19–26; 2 Chronicles 33:21–24.</a:t>
            </a:r>
          </a:p>
          <a:p>
            <a:pPr fontAlgn="base"/>
            <a:endParaRPr lang="en-US" sz="1200" dirty="0"/>
          </a:p>
          <a:p>
            <a:pPr fontAlgn="base"/>
            <a:r>
              <a:rPr lang="en-US" sz="1200" dirty="0"/>
              <a:t>Son of Manasseh. Turned to all the wicked practices of his father and was assassinated by his own servants.</a:t>
            </a:r>
          </a:p>
          <a:p>
            <a:pPr fontAlgn="base"/>
            <a:r>
              <a:rPr lang="en-US" sz="1200" dirty="0"/>
              <a:t>It was probably during this time that Nahum prophesied.</a:t>
            </a:r>
          </a:p>
          <a:p>
            <a:pPr algn="ctr"/>
            <a:r>
              <a:rPr lang="en-US" sz="1200" dirty="0"/>
              <a:t>Old Testament Institute Manual </a:t>
            </a:r>
          </a:p>
          <a:p>
            <a:pPr algn="ctr"/>
            <a:r>
              <a:rPr lang="en-US" sz="1200" dirty="0"/>
              <a:t>The Divided Kingdoms</a:t>
            </a:r>
          </a:p>
          <a:p>
            <a:pPr fontAlgn="base"/>
            <a:endParaRPr lang="en-US" sz="1200" dirty="0"/>
          </a:p>
        </p:txBody>
      </p:sp>
      <p:sp>
        <p:nvSpPr>
          <p:cNvPr id="5" name="Rectangle 4"/>
          <p:cNvSpPr/>
          <p:nvPr/>
        </p:nvSpPr>
        <p:spPr>
          <a:xfrm>
            <a:off x="168998" y="4181968"/>
            <a:ext cx="6096000" cy="1815882"/>
          </a:xfrm>
          <a:prstGeom prst="rect">
            <a:avLst/>
          </a:prstGeom>
          <a:ln>
            <a:solidFill>
              <a:schemeClr val="tx1"/>
            </a:solidFill>
          </a:ln>
        </p:spPr>
        <p:txBody>
          <a:bodyPr>
            <a:spAutoFit/>
          </a:bodyPr>
          <a:lstStyle/>
          <a:p>
            <a:r>
              <a:rPr lang="en-US" sz="1400" b="1" dirty="0">
                <a:latin typeface="Calibri" panose="020F0502020204030204" pitchFamily="34" charset="0"/>
              </a:rPr>
              <a:t>The Lost Books:</a:t>
            </a:r>
          </a:p>
          <a:p>
            <a:r>
              <a:rPr lang="en-US" sz="1400" dirty="0">
                <a:latin typeface="Calibri" panose="020F0502020204030204" pitchFamily="34" charset="0"/>
              </a:rPr>
              <a:t>Most scholars agree that the book of the law discovered in the temple was some form of the book of Deuteronomy. The book of Deuteronomy, particularly chapter 13, strongly condemns idolatry and most likely led to Josiah’s efforts to end the practice within Judah and restore worship of the true God. “Some scholars also believe that an early version of the books of Joshua–Kings … was compiled in conjunction with this reform to reinforce Josiah’s measures” (</a:t>
            </a:r>
            <a:r>
              <a:rPr lang="en-US" sz="1400" i="1" dirty="0">
                <a:latin typeface="Calibri" panose="020F0502020204030204" pitchFamily="34" charset="0"/>
              </a:rPr>
              <a:t>Oxford Companion to the Bible</a:t>
            </a:r>
            <a:r>
              <a:rPr lang="en-US" sz="1400" dirty="0">
                <a:latin typeface="Calibri" panose="020F0502020204030204" pitchFamily="34" charset="0"/>
              </a:rPr>
              <a:t>[1993], 388).</a:t>
            </a:r>
            <a:endParaRPr lang="en-US" sz="1400" dirty="0"/>
          </a:p>
        </p:txBody>
      </p:sp>
      <p:sp>
        <p:nvSpPr>
          <p:cNvPr id="11" name="Rectangle 10"/>
          <p:cNvSpPr/>
          <p:nvPr/>
        </p:nvSpPr>
        <p:spPr>
          <a:xfrm>
            <a:off x="6261980" y="94876"/>
            <a:ext cx="5842503" cy="3416320"/>
          </a:xfrm>
          <a:prstGeom prst="rect">
            <a:avLst/>
          </a:prstGeom>
          <a:ln>
            <a:solidFill>
              <a:schemeClr val="tx1"/>
            </a:solidFill>
          </a:ln>
        </p:spPr>
        <p:txBody>
          <a:bodyPr wrap="square">
            <a:spAutoFit/>
          </a:bodyPr>
          <a:lstStyle/>
          <a:p>
            <a:r>
              <a:rPr lang="en-US" sz="1200" b="1" dirty="0"/>
              <a:t> Nebuchadnezzar II</a:t>
            </a:r>
            <a:r>
              <a:rPr lang="en-US" sz="1200" dirty="0"/>
              <a:t>, sometimes alternately spelled </a:t>
            </a:r>
            <a:r>
              <a:rPr lang="en-US" sz="1200" dirty="0" err="1"/>
              <a:t>Nebuchadrezzar</a:t>
            </a:r>
            <a:r>
              <a:rPr lang="en-US" sz="1200" dirty="0"/>
              <a:t>, was king of Babylonia from approximately 605 BC until approximately 562 BC. He is considered the greatest king of the </a:t>
            </a:r>
            <a:r>
              <a:rPr lang="en-US" sz="1200" u="sng" dirty="0"/>
              <a:t>Babylonian Empire</a:t>
            </a:r>
            <a:r>
              <a:rPr lang="en-US" sz="1200" dirty="0"/>
              <a:t> and is credited with the construction of the Hanging Gardens of Babylon. Nebuchadnezzar is mentioned by name around 90 times in the Bible, in both the historical and prophetic literature of the Hebrew Scriptures. Nebuchadnezzar receives the most attention in the book of Daniel, appearing as the main character, beside </a:t>
            </a:r>
            <a:r>
              <a:rPr lang="en-US" sz="1200" u="sng" dirty="0"/>
              <a:t>Daniel</a:t>
            </a:r>
            <a:r>
              <a:rPr lang="en-US" sz="1200" dirty="0"/>
              <a:t>, in chapters 1–4.</a:t>
            </a:r>
            <a:br>
              <a:rPr lang="en-US" sz="1200" dirty="0"/>
            </a:br>
            <a:br>
              <a:rPr lang="en-US" sz="1200" dirty="0"/>
            </a:br>
            <a:r>
              <a:rPr lang="en-US" sz="1200" dirty="0"/>
              <a:t>In biblical history, Nebuchadnezzar is most famous for the conquering of Judah and the destruction of Judah and Jerusalem in 586 BC. Judah had become a tribute state to Babylon in 605 BC but rebelled in 597 BC during the reign of </a:t>
            </a:r>
            <a:r>
              <a:rPr lang="en-US" sz="1200" dirty="0" err="1"/>
              <a:t>Jehoiachin</a:t>
            </a:r>
            <a:r>
              <a:rPr lang="en-US" sz="1200" dirty="0"/>
              <a:t> and then again in 588 BC during the reign of Zedekiah. Tired of the rebellions, and seeing that Judah had not learned its lesson when he invaded, conquered, and deported Judah in 597, Nebuchadnezzar and his general, </a:t>
            </a:r>
            <a:r>
              <a:rPr lang="en-US" sz="1200" dirty="0" err="1"/>
              <a:t>Nebuzaradan</a:t>
            </a:r>
            <a:r>
              <a:rPr lang="en-US" sz="1200" dirty="0"/>
              <a:t>, proceeded to completely destroy the temple and most of Jerusalem, deporting most of the remaining residents to Babylon. In this, Nebuchadnezzar served as God’s instrument of judgment on Judah for its idolatry, unfaithfulness, and disobedience (</a:t>
            </a:r>
            <a:r>
              <a:rPr lang="en-US" sz="1200" u="sng" dirty="0"/>
              <a:t>Jeremiah 25:9</a:t>
            </a:r>
            <a:r>
              <a:rPr lang="en-US" sz="1200" dirty="0"/>
              <a:t>).</a:t>
            </a:r>
          </a:p>
        </p:txBody>
      </p:sp>
    </p:spTree>
    <p:extLst>
      <p:ext uri="{BB962C8B-B14F-4D97-AF65-F5344CB8AC3E}">
        <p14:creationId xmlns:p14="http://schemas.microsoft.com/office/powerpoint/2010/main" val="41711009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8998" y="103929"/>
            <a:ext cx="6096000" cy="3231654"/>
          </a:xfrm>
          <a:prstGeom prst="rect">
            <a:avLst/>
          </a:prstGeom>
          <a:ln>
            <a:solidFill>
              <a:schemeClr val="tx1"/>
            </a:solidFill>
          </a:ln>
        </p:spPr>
        <p:txBody>
          <a:bodyPr>
            <a:spAutoFit/>
          </a:bodyPr>
          <a:lstStyle/>
          <a:p>
            <a:pPr fontAlgn="base"/>
            <a:r>
              <a:rPr lang="en-US" sz="1200" b="1" i="1" dirty="0"/>
              <a:t>Zedekiah/</a:t>
            </a:r>
            <a:r>
              <a:rPr lang="en-US" sz="1200" b="1" i="1" dirty="0" err="1"/>
              <a:t>Mattaniah</a:t>
            </a:r>
            <a:r>
              <a:rPr lang="en-US" sz="1200" i="1" dirty="0"/>
              <a:t> (597–587  B.C.).</a:t>
            </a:r>
            <a:r>
              <a:rPr lang="en-US" sz="1200" dirty="0"/>
              <a:t> see 2 Kings 24:18 through 25:26; 2 Chronicles 36:11–21. </a:t>
            </a:r>
          </a:p>
          <a:p>
            <a:pPr fontAlgn="base"/>
            <a:endParaRPr lang="en-US" sz="1200" dirty="0"/>
          </a:p>
          <a:p>
            <a:pPr fontAlgn="base"/>
            <a:r>
              <a:rPr lang="en-US" sz="1200" dirty="0"/>
              <a:t>Brother of </a:t>
            </a:r>
            <a:r>
              <a:rPr lang="en-US" sz="1200" dirty="0" err="1"/>
              <a:t>Jehoahaz</a:t>
            </a:r>
            <a:r>
              <a:rPr lang="en-US" sz="1200" dirty="0"/>
              <a:t> and half brother of </a:t>
            </a:r>
            <a:r>
              <a:rPr lang="en-US" sz="1200" dirty="0" err="1"/>
              <a:t>Eliakim</a:t>
            </a:r>
            <a:r>
              <a:rPr lang="en-US" sz="1200" dirty="0"/>
              <a:t>/</a:t>
            </a:r>
            <a:r>
              <a:rPr lang="en-US" sz="1200" dirty="0" err="1"/>
              <a:t>Jehoiakim</a:t>
            </a:r>
            <a:r>
              <a:rPr lang="en-US" sz="1200" dirty="0"/>
              <a:t>. Established as king by the Babylonians, who changed his name to Zedekiah. Showed loyalty at first to Babylonia, but later rebelled at the encouragement of those who preferred an alliance with Egypt. Nebuchadnezzar finally sent his forces against Judah, destroying the temples, palaces, and city proper of Jerusalem. Most of the people were then exiled to Babylon, and the kingdom of Judah became only a memory. During the first year of Zedekiah’s reign Lehi prophesied and was then told to flee from Jerusalem (see 1 Nephi 1:4, 2:2). During the terrible times at the end of his reign, Zedekiah imprisoned Jeremiah for prophesying of the impending destruction of Judah.</a:t>
            </a:r>
          </a:p>
          <a:p>
            <a:pPr fontAlgn="base"/>
            <a:endParaRPr lang="en-US" sz="1200" b="0" i="0" dirty="0">
              <a:effectLst/>
              <a:latin typeface="Calibri" panose="020F0502020204030204" pitchFamily="34" charset="0"/>
            </a:endParaRPr>
          </a:p>
          <a:p>
            <a:pPr fontAlgn="base"/>
            <a:r>
              <a:rPr lang="en-US" sz="1200" dirty="0"/>
              <a:t>The fall of Judah and the exile in Babylon began another era in the history of the Lord’s people.</a:t>
            </a:r>
          </a:p>
          <a:p>
            <a:pPr fontAlgn="base"/>
            <a:r>
              <a:rPr lang="en-US" sz="1200" b="0" i="0" dirty="0">
                <a:effectLst/>
                <a:latin typeface="Calibri" panose="020F0502020204030204" pitchFamily="34" charset="0"/>
              </a:rPr>
              <a:t> The Old Testament Institute Manual </a:t>
            </a:r>
            <a:r>
              <a:rPr lang="en-US" sz="1200" b="0" i="1" dirty="0">
                <a:effectLst/>
                <a:latin typeface="Calibri" panose="020F0502020204030204" pitchFamily="34" charset="0"/>
              </a:rPr>
              <a:t>The Divided Kingdoms</a:t>
            </a:r>
            <a:endParaRPr lang="en-US" sz="1200" b="0" i="0" dirty="0">
              <a:effectLst/>
              <a:latin typeface="Calibri" panose="020F0502020204030204" pitchFamily="34" charset="0"/>
            </a:endParaRPr>
          </a:p>
          <a:p>
            <a:pPr fontAlgn="base"/>
            <a:endParaRPr lang="en-US" sz="1200" b="0" i="0" dirty="0">
              <a:effectLst/>
              <a:latin typeface="Calibri" panose="020F0502020204030204" pitchFamily="34" charset="0"/>
            </a:endParaRPr>
          </a:p>
        </p:txBody>
      </p:sp>
      <p:sp>
        <p:nvSpPr>
          <p:cNvPr id="3" name="Rectangle 2"/>
          <p:cNvSpPr/>
          <p:nvPr/>
        </p:nvSpPr>
        <p:spPr>
          <a:xfrm>
            <a:off x="186023" y="3326816"/>
            <a:ext cx="6096000" cy="2462213"/>
          </a:xfrm>
          <a:prstGeom prst="rect">
            <a:avLst/>
          </a:prstGeom>
          <a:ln>
            <a:solidFill>
              <a:schemeClr val="tx1"/>
            </a:solidFill>
          </a:ln>
        </p:spPr>
        <p:txBody>
          <a:bodyPr wrap="square">
            <a:spAutoFit/>
          </a:bodyPr>
          <a:lstStyle/>
          <a:p>
            <a:r>
              <a:rPr lang="en-US" sz="1100" b="1" dirty="0"/>
              <a:t>St. Jerome says that </a:t>
            </a:r>
            <a:r>
              <a:rPr lang="en-US" sz="1100" b="1" dirty="0" err="1"/>
              <a:t>Topheth</a:t>
            </a:r>
            <a:r>
              <a:rPr lang="en-US" sz="1100" b="1" dirty="0"/>
              <a:t> </a:t>
            </a:r>
            <a:r>
              <a:rPr lang="en-US" sz="1100" dirty="0"/>
              <a:t>was a fine and pleasant place, well watered with fountains, and adorned with gardens. The valley of the son of </a:t>
            </a:r>
            <a:r>
              <a:rPr lang="en-US" sz="1100" dirty="0" err="1"/>
              <a:t>Hinnom</a:t>
            </a:r>
            <a:r>
              <a:rPr lang="en-US" sz="1100" dirty="0"/>
              <a:t>, or </a:t>
            </a:r>
            <a:r>
              <a:rPr lang="en-US" sz="1100" dirty="0" err="1"/>
              <a:t>Gehenna</a:t>
            </a:r>
            <a:r>
              <a:rPr lang="en-US" sz="1100" dirty="0"/>
              <a:t>, was in one part; here it appears the sacred rites of </a:t>
            </a:r>
            <a:r>
              <a:rPr lang="en-US" sz="1100" dirty="0" err="1"/>
              <a:t>Molech</a:t>
            </a:r>
            <a:r>
              <a:rPr lang="en-US" sz="1100" dirty="0"/>
              <a:t> were performed, and to this all the filth of the city was carried, and perpetual fires were kept up in order to consume it…It is here said that Josiah defiled this place that no man might make his son or his daughter to pass through the fire (Adam Clarke Bible Commentary)</a:t>
            </a:r>
            <a:endParaRPr lang="en-US" sz="1100" b="1" dirty="0">
              <a:solidFill>
                <a:srgbClr val="4D4D4D"/>
              </a:solidFill>
            </a:endParaRPr>
          </a:p>
          <a:p>
            <a:r>
              <a:rPr lang="en-US" sz="1100" b="1" dirty="0" err="1">
                <a:solidFill>
                  <a:srgbClr val="4D4D4D"/>
                </a:solidFill>
              </a:rPr>
              <a:t>Molech</a:t>
            </a:r>
            <a:r>
              <a:rPr lang="en-US" sz="1100" b="1" dirty="0">
                <a:solidFill>
                  <a:srgbClr val="4D4D4D"/>
                </a:solidFill>
              </a:rPr>
              <a:t> (Moloch) worship:</a:t>
            </a:r>
          </a:p>
          <a:p>
            <a:r>
              <a:rPr lang="en-US" sz="1100" dirty="0">
                <a:solidFill>
                  <a:srgbClr val="4D4D4D"/>
                </a:solidFill>
              </a:rPr>
              <a:t>From the fact that I Kings 11: 7 calls </a:t>
            </a:r>
            <a:r>
              <a:rPr lang="en-US" sz="1100" dirty="0" err="1">
                <a:solidFill>
                  <a:srgbClr val="4D4D4D"/>
                </a:solidFill>
              </a:rPr>
              <a:t>Molech</a:t>
            </a:r>
            <a:r>
              <a:rPr lang="en-US" sz="1100" dirty="0">
                <a:solidFill>
                  <a:srgbClr val="4D4D4D"/>
                </a:solidFill>
              </a:rPr>
              <a:t> the "abomination of the children of Ammon“</a:t>
            </a:r>
          </a:p>
          <a:p>
            <a:r>
              <a:rPr lang="en-US" sz="1100" dirty="0"/>
              <a:t>Moloch had associations with a particular kind of propitiatory child sacrifice by parents. Moloch figures in the Book of Deuteronomy and in the Book of Leviticus as a forbidden form of idolatry (Leviticus 18:21: "And thou shalt not let any of thy seeds (children) pass through the fire to Moloch"). In the Old Testament, </a:t>
            </a:r>
            <a:r>
              <a:rPr lang="en-US" sz="1100" dirty="0" err="1"/>
              <a:t>Gehenna</a:t>
            </a:r>
            <a:r>
              <a:rPr lang="en-US" sz="1100" dirty="0"/>
              <a:t> was a valley by Jerusalem, where followers of various </a:t>
            </a:r>
            <a:r>
              <a:rPr lang="en-US" sz="1100" dirty="0" err="1"/>
              <a:t>Baalim</a:t>
            </a:r>
            <a:r>
              <a:rPr lang="en-US" sz="1100" dirty="0"/>
              <a:t> and Canaanite gods, including Moloch, sacrificed their children by fire (2 Chr. 28:3, 33:6; Jer. 7:31, 19:2–6). Jewish Bible and Wikipedia</a:t>
            </a:r>
          </a:p>
        </p:txBody>
      </p:sp>
      <p:sp>
        <p:nvSpPr>
          <p:cNvPr id="4" name="Rectangle 3"/>
          <p:cNvSpPr/>
          <p:nvPr/>
        </p:nvSpPr>
        <p:spPr>
          <a:xfrm>
            <a:off x="168998" y="5789029"/>
            <a:ext cx="6096000" cy="830997"/>
          </a:xfrm>
          <a:prstGeom prst="rect">
            <a:avLst/>
          </a:prstGeom>
          <a:ln>
            <a:solidFill>
              <a:schemeClr val="tx1"/>
            </a:solidFill>
          </a:ln>
        </p:spPr>
        <p:txBody>
          <a:bodyPr>
            <a:spAutoFit/>
          </a:bodyPr>
          <a:lstStyle/>
          <a:p>
            <a:r>
              <a:rPr lang="en-US" sz="1200" b="1" dirty="0">
                <a:solidFill>
                  <a:srgbClr val="001320"/>
                </a:solidFill>
              </a:rPr>
              <a:t>Fields of </a:t>
            </a:r>
            <a:r>
              <a:rPr lang="en-US" sz="1200" b="1" dirty="0" err="1">
                <a:solidFill>
                  <a:srgbClr val="001320"/>
                </a:solidFill>
              </a:rPr>
              <a:t>Kidron</a:t>
            </a:r>
            <a:r>
              <a:rPr lang="en-US" sz="1200" b="1" dirty="0">
                <a:solidFill>
                  <a:srgbClr val="001320"/>
                </a:solidFill>
              </a:rPr>
              <a:t>:</a:t>
            </a:r>
          </a:p>
          <a:p>
            <a:r>
              <a:rPr lang="en-US" sz="1200" dirty="0">
                <a:solidFill>
                  <a:srgbClr val="001320"/>
                </a:solidFill>
              </a:rPr>
              <a:t>And the whole valley of the dead bodies, and of the ashes, and all the fields unto the brook of </a:t>
            </a:r>
            <a:r>
              <a:rPr lang="en-US" sz="1200" dirty="0" err="1">
                <a:solidFill>
                  <a:srgbClr val="001320"/>
                </a:solidFill>
              </a:rPr>
              <a:t>Kidron</a:t>
            </a:r>
            <a:r>
              <a:rPr lang="en-US" sz="1200" dirty="0">
                <a:solidFill>
                  <a:srgbClr val="001320"/>
                </a:solidFill>
              </a:rPr>
              <a:t>, unto the corner of the horse gate toward the east, </a:t>
            </a:r>
            <a:r>
              <a:rPr lang="en-US" sz="1200" i="1" dirty="0">
                <a:solidFill>
                  <a:srgbClr val="001320"/>
                </a:solidFill>
              </a:rPr>
              <a:t>shall be</a:t>
            </a:r>
            <a:r>
              <a:rPr lang="en-US" sz="1200" dirty="0">
                <a:solidFill>
                  <a:srgbClr val="001320"/>
                </a:solidFill>
              </a:rPr>
              <a:t> holy unto the LORD; it shall not be plucked up, nor thrown down any more for ever. Jeremiah 31:40</a:t>
            </a:r>
            <a:endParaRPr lang="en-US" sz="1200" dirty="0"/>
          </a:p>
        </p:txBody>
      </p:sp>
      <p:grpSp>
        <p:nvGrpSpPr>
          <p:cNvPr id="9" name="Group 8"/>
          <p:cNvGrpSpPr/>
          <p:nvPr/>
        </p:nvGrpSpPr>
        <p:grpSpPr>
          <a:xfrm>
            <a:off x="6518496" y="116519"/>
            <a:ext cx="1741050" cy="3208557"/>
            <a:chOff x="6384359" y="3810770"/>
            <a:chExt cx="1741050" cy="3208557"/>
          </a:xfrm>
        </p:grpSpPr>
        <p:pic>
          <p:nvPicPr>
            <p:cNvPr id="3074" name="Picture 2" descr="Kidron Valle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84359" y="3810770"/>
              <a:ext cx="1724025" cy="256222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405694" y="6372996"/>
              <a:ext cx="1719715" cy="646331"/>
            </a:xfrm>
            <a:prstGeom prst="rect">
              <a:avLst/>
            </a:prstGeom>
          </p:spPr>
          <p:txBody>
            <a:bodyPr wrap="square">
              <a:spAutoFit/>
            </a:bodyPr>
            <a:lstStyle/>
            <a:p>
              <a:pPr algn="ctr"/>
              <a:r>
                <a:rPr lang="en-US" sz="1200" b="1" i="1" dirty="0">
                  <a:solidFill>
                    <a:srgbClr val="585A5A"/>
                  </a:solidFill>
                  <a:latin typeface="Verdana" panose="020B0604030504040204" pitchFamily="34" charset="0"/>
                </a:rPr>
                <a:t>The Pillar of Absalom in the </a:t>
              </a:r>
              <a:r>
                <a:rPr lang="en-US" sz="1200" b="1" i="1" dirty="0" err="1">
                  <a:solidFill>
                    <a:srgbClr val="585A5A"/>
                  </a:solidFill>
                  <a:latin typeface="Verdana" panose="020B0604030504040204" pitchFamily="34" charset="0"/>
                </a:rPr>
                <a:t>Kidron</a:t>
              </a:r>
              <a:r>
                <a:rPr lang="en-US" sz="1200" b="1" i="1" dirty="0">
                  <a:solidFill>
                    <a:srgbClr val="585A5A"/>
                  </a:solidFill>
                  <a:latin typeface="Verdana" panose="020B0604030504040204" pitchFamily="34" charset="0"/>
                </a:rPr>
                <a:t> Valley</a:t>
              </a:r>
              <a:endParaRPr lang="en-US" sz="1200" dirty="0"/>
            </a:p>
          </p:txBody>
        </p:sp>
      </p:grpSp>
      <p:sp>
        <p:nvSpPr>
          <p:cNvPr id="6" name="Rectangle 5"/>
          <p:cNvSpPr/>
          <p:nvPr/>
        </p:nvSpPr>
        <p:spPr>
          <a:xfrm>
            <a:off x="8225496" y="763007"/>
            <a:ext cx="3949479" cy="1938992"/>
          </a:xfrm>
          <a:prstGeom prst="rect">
            <a:avLst/>
          </a:prstGeom>
          <a:ln>
            <a:solidFill>
              <a:schemeClr val="tx1"/>
            </a:solidFill>
          </a:ln>
        </p:spPr>
        <p:txBody>
          <a:bodyPr wrap="square">
            <a:spAutoFit/>
          </a:bodyPr>
          <a:lstStyle/>
          <a:p>
            <a:r>
              <a:rPr lang="en-US" sz="1200" dirty="0">
                <a:solidFill>
                  <a:srgbClr val="000000"/>
                </a:solidFill>
                <a:latin typeface="Verdana" panose="020B0604030504040204" pitchFamily="34" charset="0"/>
              </a:rPr>
              <a:t>The traditional association with Absalom — who died centuries before it was built — is because this rebellious son of King David erected for himself a </a:t>
            </a:r>
            <a:r>
              <a:rPr lang="en-US" sz="1200" b="1" dirty="0">
                <a:solidFill>
                  <a:srgbClr val="000000"/>
                </a:solidFill>
                <a:latin typeface="Verdana" panose="020B0604030504040204" pitchFamily="34" charset="0"/>
              </a:rPr>
              <a:t>memorial pillar</a:t>
            </a:r>
            <a:r>
              <a:rPr lang="en-US" sz="1200" dirty="0">
                <a:solidFill>
                  <a:srgbClr val="000000"/>
                </a:solidFill>
                <a:latin typeface="Verdana" panose="020B0604030504040204" pitchFamily="34" charset="0"/>
              </a:rPr>
              <a:t> in the King’s Valley (2 Samuel 18:18).</a:t>
            </a:r>
          </a:p>
          <a:p>
            <a:r>
              <a:rPr lang="en-US" sz="1200" dirty="0"/>
              <a:t>This valley was one of the main burial grounds of Jerusalem in the Second Temple Period. Several of these tombs were also used later in time, either as burial or as shelters for hermits and monks of the large monastic communities, which inhabited the </a:t>
            </a:r>
            <a:r>
              <a:rPr lang="en-US" sz="1200" dirty="0" err="1"/>
              <a:t>Kidron</a:t>
            </a:r>
            <a:r>
              <a:rPr lang="en-US" sz="1200" dirty="0"/>
              <a:t> Valley</a:t>
            </a:r>
          </a:p>
        </p:txBody>
      </p:sp>
      <p:sp>
        <p:nvSpPr>
          <p:cNvPr id="7" name="Rectangle 6"/>
          <p:cNvSpPr/>
          <p:nvPr/>
        </p:nvSpPr>
        <p:spPr>
          <a:xfrm>
            <a:off x="8251034" y="2701999"/>
            <a:ext cx="3932454" cy="1569660"/>
          </a:xfrm>
          <a:prstGeom prst="rect">
            <a:avLst/>
          </a:prstGeom>
          <a:ln>
            <a:solidFill>
              <a:schemeClr val="tx1"/>
            </a:solidFill>
          </a:ln>
        </p:spPr>
        <p:txBody>
          <a:bodyPr wrap="square">
            <a:spAutoFit/>
          </a:bodyPr>
          <a:lstStyle/>
          <a:p>
            <a:r>
              <a:rPr lang="en-US" sz="1200" dirty="0">
                <a:solidFill>
                  <a:srgbClr val="000000"/>
                </a:solidFill>
                <a:latin typeface="Verdana" panose="020B0604030504040204" pitchFamily="34" charset="0"/>
              </a:rPr>
              <a:t>In the time of Jesus, these monuments would have been </a:t>
            </a:r>
            <a:r>
              <a:rPr lang="en-US" sz="1200" b="1" dirty="0">
                <a:solidFill>
                  <a:srgbClr val="000000"/>
                </a:solidFill>
                <a:latin typeface="Verdana" panose="020B0604030504040204" pitchFamily="34" charset="0"/>
              </a:rPr>
              <a:t>whitewashed</a:t>
            </a:r>
            <a:r>
              <a:rPr lang="en-US" sz="1200" dirty="0">
                <a:solidFill>
                  <a:srgbClr val="000000"/>
                </a:solidFill>
                <a:latin typeface="Verdana" panose="020B0604030504040204" pitchFamily="34" charset="0"/>
              </a:rPr>
              <a:t>. Perhaps they inspired his outburst: “Woe to you, scribes and Pharisees, hypocrites! For you are like whitewashed tombs, which on the outside look beautiful, but inside they are full of the bones of the dead and of all kinds of filth.” (Matthew 23:27)</a:t>
            </a:r>
            <a:endParaRPr lang="en-US" sz="1200" dirty="0"/>
          </a:p>
        </p:txBody>
      </p:sp>
      <p:sp>
        <p:nvSpPr>
          <p:cNvPr id="8" name="Rectangle 7"/>
          <p:cNvSpPr/>
          <p:nvPr/>
        </p:nvSpPr>
        <p:spPr>
          <a:xfrm>
            <a:off x="8225497" y="116519"/>
            <a:ext cx="3949479" cy="646331"/>
          </a:xfrm>
          <a:prstGeom prst="rect">
            <a:avLst/>
          </a:prstGeom>
          <a:ln>
            <a:solidFill>
              <a:schemeClr val="tx1"/>
            </a:solidFill>
          </a:ln>
        </p:spPr>
        <p:txBody>
          <a:bodyPr wrap="square">
            <a:spAutoFit/>
          </a:bodyPr>
          <a:lstStyle/>
          <a:p>
            <a:r>
              <a:rPr lang="en-US" sz="1200" dirty="0">
                <a:solidFill>
                  <a:srgbClr val="252525"/>
                </a:solidFill>
                <a:latin typeface="Arial" panose="020B0604020202020204" pitchFamily="34" charset="0"/>
              </a:rPr>
              <a:t>The central point of reference for the </a:t>
            </a:r>
            <a:r>
              <a:rPr lang="en-US" sz="1200" dirty="0" err="1">
                <a:solidFill>
                  <a:srgbClr val="252525"/>
                </a:solidFill>
                <a:latin typeface="Arial" panose="020B0604020202020204" pitchFamily="34" charset="0"/>
              </a:rPr>
              <a:t>Kidron</a:t>
            </a:r>
            <a:r>
              <a:rPr lang="en-US" sz="1200" dirty="0">
                <a:solidFill>
                  <a:srgbClr val="252525"/>
                </a:solidFill>
                <a:latin typeface="Arial" panose="020B0604020202020204" pitchFamily="34" charset="0"/>
              </a:rPr>
              <a:t> Valley is its confluence of Jerusalem’s richest concentration of rock-hewn tombs</a:t>
            </a:r>
            <a:endParaRPr lang="en-US" sz="1200" dirty="0"/>
          </a:p>
        </p:txBody>
      </p:sp>
      <p:sp>
        <p:nvSpPr>
          <p:cNvPr id="10" name="Rectangle 9"/>
          <p:cNvSpPr/>
          <p:nvPr/>
        </p:nvSpPr>
        <p:spPr>
          <a:xfrm>
            <a:off x="6264998" y="4288992"/>
            <a:ext cx="3060071" cy="1569660"/>
          </a:xfrm>
          <a:prstGeom prst="rect">
            <a:avLst/>
          </a:prstGeom>
          <a:ln>
            <a:solidFill>
              <a:schemeClr val="tx1"/>
            </a:solidFill>
          </a:ln>
        </p:spPr>
        <p:txBody>
          <a:bodyPr wrap="square">
            <a:spAutoFit/>
          </a:bodyPr>
          <a:lstStyle/>
          <a:p>
            <a:r>
              <a:rPr lang="en-US" sz="1200" dirty="0"/>
              <a:t>The Hebrew Bible calls the Valley "Valley of Jehoshaphat - </a:t>
            </a:r>
            <a:r>
              <a:rPr lang="en-US" sz="1200" dirty="0" err="1"/>
              <a:t>Emek</a:t>
            </a:r>
            <a:r>
              <a:rPr lang="en-US" sz="1200" dirty="0"/>
              <a:t> </a:t>
            </a:r>
            <a:r>
              <a:rPr lang="en-US" sz="1200" dirty="0" err="1"/>
              <a:t>Yehoshafat</a:t>
            </a:r>
            <a:r>
              <a:rPr lang="en-US" sz="1200" dirty="0"/>
              <a:t>" (Hebrew: </a:t>
            </a:r>
            <a:r>
              <a:rPr lang="he-IL" sz="1200" dirty="0">
                <a:cs typeface="Arial" panose="020B0604020202020204" pitchFamily="34" charset="0"/>
              </a:rPr>
              <a:t>עמק יהושפט</a:t>
            </a:r>
            <a:r>
              <a:rPr lang="he-IL" sz="1200" dirty="0"/>
              <a:t>‎), </a:t>
            </a:r>
            <a:r>
              <a:rPr lang="en-US" sz="1200" dirty="0"/>
              <a:t>meaning "The valley where Yahweh shall judge." In the times of the Old Testament kings, the </a:t>
            </a:r>
            <a:r>
              <a:rPr lang="en-US" sz="1200" dirty="0" err="1"/>
              <a:t>Kidron</a:t>
            </a:r>
            <a:r>
              <a:rPr lang="en-US" sz="1200" dirty="0"/>
              <a:t> Valley was identified with, at least in part, the King’s Garden; the kings owned land in the area</a:t>
            </a:r>
          </a:p>
        </p:txBody>
      </p:sp>
      <p:sp>
        <p:nvSpPr>
          <p:cNvPr id="11" name="Rectangle 10"/>
          <p:cNvSpPr/>
          <p:nvPr/>
        </p:nvSpPr>
        <p:spPr>
          <a:xfrm>
            <a:off x="6264998" y="5858652"/>
            <a:ext cx="5918490" cy="830997"/>
          </a:xfrm>
          <a:prstGeom prst="rect">
            <a:avLst/>
          </a:prstGeom>
          <a:ln>
            <a:solidFill>
              <a:schemeClr val="tx1"/>
            </a:solidFill>
          </a:ln>
        </p:spPr>
        <p:txBody>
          <a:bodyPr wrap="square">
            <a:spAutoFit/>
          </a:bodyPr>
          <a:lstStyle/>
          <a:p>
            <a:r>
              <a:rPr lang="en-US" sz="1200" dirty="0">
                <a:latin typeface="Calibri" panose="020F0502020204030204" pitchFamily="34" charset="0"/>
              </a:rPr>
              <a:t>A hill east of the </a:t>
            </a:r>
            <a:r>
              <a:rPr lang="en-US" sz="1200" dirty="0" err="1">
                <a:latin typeface="Calibri" panose="020F0502020204030204" pitchFamily="34" charset="0"/>
              </a:rPr>
              <a:t>Kidron</a:t>
            </a:r>
            <a:r>
              <a:rPr lang="en-US" sz="1200" dirty="0">
                <a:latin typeface="Calibri" panose="020F0502020204030204" pitchFamily="34" charset="0"/>
              </a:rPr>
              <a:t> valley, east of Jerusalem. On its western slopes, near the bottom, is the garden of Gethsemane. </a:t>
            </a:r>
            <a:r>
              <a:rPr lang="en-US" sz="1200" dirty="0" err="1">
                <a:latin typeface="Calibri" panose="020F0502020204030204" pitchFamily="34" charset="0"/>
              </a:rPr>
              <a:t>Bethphage</a:t>
            </a:r>
            <a:r>
              <a:rPr lang="en-US" sz="1200" dirty="0">
                <a:latin typeface="Calibri" panose="020F0502020204030204" pitchFamily="34" charset="0"/>
              </a:rPr>
              <a:t> and Bethany are located on the top and east slope. This mount was the place of many biblical events (Matt. 24:3) and will also be an important place in events of the latter days </a:t>
            </a:r>
            <a:endParaRPr lang="en-US" sz="1200" dirty="0"/>
          </a:p>
        </p:txBody>
      </p:sp>
      <p:sp>
        <p:nvSpPr>
          <p:cNvPr id="13" name="Rectangle 12"/>
          <p:cNvSpPr/>
          <p:nvPr/>
        </p:nvSpPr>
        <p:spPr>
          <a:xfrm>
            <a:off x="9342094" y="4464991"/>
            <a:ext cx="2849906" cy="1200329"/>
          </a:xfrm>
          <a:prstGeom prst="rect">
            <a:avLst/>
          </a:prstGeom>
        </p:spPr>
        <p:txBody>
          <a:bodyPr wrap="square">
            <a:spAutoFit/>
          </a:bodyPr>
          <a:lstStyle/>
          <a:p>
            <a:r>
              <a:rPr lang="en-US" sz="1200" b="1" i="1" dirty="0" err="1">
                <a:solidFill>
                  <a:srgbClr val="585A5A"/>
                </a:solidFill>
                <a:latin typeface="Verdana" panose="020B0604030504040204" pitchFamily="34" charset="0"/>
              </a:rPr>
              <a:t>Kidron</a:t>
            </a:r>
            <a:r>
              <a:rPr lang="en-US" sz="1200" b="1" i="1" dirty="0">
                <a:solidFill>
                  <a:srgbClr val="585A5A"/>
                </a:solidFill>
                <a:latin typeface="Verdana" panose="020B0604030504040204" pitchFamily="34" charset="0"/>
              </a:rPr>
              <a:t> Valley—a famous sight</a:t>
            </a:r>
          </a:p>
          <a:p>
            <a:endParaRPr lang="en-US" sz="1200" b="1" i="1" dirty="0">
              <a:solidFill>
                <a:srgbClr val="585A5A"/>
              </a:solidFill>
              <a:latin typeface="Verdana" panose="020B0604030504040204" pitchFamily="34" charset="0"/>
            </a:endParaRPr>
          </a:p>
          <a:p>
            <a:r>
              <a:rPr lang="en-US" sz="1200" dirty="0"/>
              <a:t>After the prayer, Jesus and his disciples left the upper room and walked across the </a:t>
            </a:r>
            <a:r>
              <a:rPr lang="en-US" sz="1200" dirty="0" err="1"/>
              <a:t>Kidron</a:t>
            </a:r>
            <a:r>
              <a:rPr lang="en-US" sz="1200" dirty="0"/>
              <a:t> Valley to the Garden of Gethsemane on the Mount of Olives.</a:t>
            </a:r>
          </a:p>
        </p:txBody>
      </p:sp>
    </p:spTree>
    <p:extLst>
      <p:ext uri="{BB962C8B-B14F-4D97-AF65-F5344CB8AC3E}">
        <p14:creationId xmlns:p14="http://schemas.microsoft.com/office/powerpoint/2010/main" val="14172522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userlogos.org/files/backgrounds/ctach1991/Gra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267662" y="1500765"/>
            <a:ext cx="4086935" cy="369332"/>
          </a:xfrm>
          <a:prstGeom prst="rect">
            <a:avLst/>
          </a:prstGeom>
          <a:noFill/>
        </p:spPr>
        <p:txBody>
          <a:bodyPr wrap="square" rtlCol="0">
            <a:spAutoFit/>
          </a:bodyPr>
          <a:lstStyle/>
          <a:p>
            <a:r>
              <a:rPr lang="en-US" dirty="0">
                <a:solidFill>
                  <a:schemeClr val="bg1"/>
                </a:solidFill>
              </a:rPr>
              <a:t>King Hezekiah dies</a:t>
            </a:r>
          </a:p>
        </p:txBody>
      </p:sp>
      <p:sp>
        <p:nvSpPr>
          <p:cNvPr id="6" name="TextBox 5"/>
          <p:cNvSpPr txBox="1"/>
          <p:nvPr/>
        </p:nvSpPr>
        <p:spPr>
          <a:xfrm>
            <a:off x="-73761" y="7033"/>
            <a:ext cx="12192000" cy="1107996"/>
          </a:xfrm>
          <a:prstGeom prst="rect">
            <a:avLst/>
          </a:prstGeom>
          <a:noFill/>
        </p:spPr>
        <p:txBody>
          <a:bodyPr wrap="square" rtlCol="0">
            <a:spAutoFit/>
          </a:bodyPr>
          <a:lstStyle/>
          <a:p>
            <a:pPr algn="ctr"/>
            <a:r>
              <a:rPr lang="en-US" sz="6600" dirty="0">
                <a:solidFill>
                  <a:schemeClr val="bg1"/>
                </a:solidFill>
              </a:rPr>
              <a:t>Previously…</a:t>
            </a:r>
            <a:endParaRPr lang="en-US" sz="5400" dirty="0">
              <a:solidFill>
                <a:schemeClr val="bg1"/>
              </a:solidFill>
            </a:endParaRPr>
          </a:p>
        </p:txBody>
      </p:sp>
      <p:grpSp>
        <p:nvGrpSpPr>
          <p:cNvPr id="45" name="Group 44"/>
          <p:cNvGrpSpPr/>
          <p:nvPr/>
        </p:nvGrpSpPr>
        <p:grpSpPr>
          <a:xfrm>
            <a:off x="480588" y="451237"/>
            <a:ext cx="1482489" cy="2759843"/>
            <a:chOff x="459371" y="679434"/>
            <a:chExt cx="2727448" cy="5077495"/>
          </a:xfrm>
        </p:grpSpPr>
        <p:sp>
          <p:nvSpPr>
            <p:cNvPr id="46" name="Cloud 45"/>
            <p:cNvSpPr/>
            <p:nvPr/>
          </p:nvSpPr>
          <p:spPr>
            <a:xfrm rot="2502709" flipH="1">
              <a:off x="653238" y="1165914"/>
              <a:ext cx="1240398" cy="1588721"/>
            </a:xfrm>
            <a:prstGeom prst="cloud">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Cloud 46"/>
            <p:cNvSpPr/>
            <p:nvPr/>
          </p:nvSpPr>
          <p:spPr>
            <a:xfrm rot="20132220">
              <a:off x="2029642" y="1161766"/>
              <a:ext cx="1029350" cy="1517489"/>
            </a:xfrm>
            <a:prstGeom prst="cloud">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2796433" y="3532625"/>
              <a:ext cx="390386" cy="7620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rot="1507477">
              <a:off x="459371" y="3509246"/>
              <a:ext cx="378180" cy="7620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rot="18753595">
              <a:off x="1359743" y="5154894"/>
              <a:ext cx="518270" cy="685800"/>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rot="18449323">
              <a:off x="1961813" y="5140451"/>
              <a:ext cx="498566" cy="685800"/>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rapezoid 51"/>
            <p:cNvSpPr/>
            <p:nvPr/>
          </p:nvSpPr>
          <p:spPr>
            <a:xfrm rot="1996156">
              <a:off x="538290" y="2656419"/>
              <a:ext cx="1009860" cy="1443356"/>
            </a:xfrm>
            <a:prstGeom prst="trapezoid">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rapezoid 52"/>
            <p:cNvSpPr/>
            <p:nvPr/>
          </p:nvSpPr>
          <p:spPr>
            <a:xfrm rot="2041752">
              <a:off x="689932" y="2480878"/>
              <a:ext cx="1003899" cy="1306453"/>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rapezoid 53"/>
            <p:cNvSpPr/>
            <p:nvPr/>
          </p:nvSpPr>
          <p:spPr>
            <a:xfrm rot="19870960">
              <a:off x="2203183" y="2660430"/>
              <a:ext cx="948562" cy="1443356"/>
            </a:xfrm>
            <a:prstGeom prst="trapezoid">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rapezoid 54"/>
            <p:cNvSpPr/>
            <p:nvPr/>
          </p:nvSpPr>
          <p:spPr>
            <a:xfrm rot="20036208">
              <a:off x="2017894" y="2502833"/>
              <a:ext cx="1003899" cy="1306453"/>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rapezoid 55"/>
            <p:cNvSpPr/>
            <p:nvPr/>
          </p:nvSpPr>
          <p:spPr>
            <a:xfrm>
              <a:off x="1172334" y="2540443"/>
              <a:ext cx="1447800" cy="2895600"/>
            </a:xfrm>
            <a:prstGeom prst="trapezoid">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1573321" y="2311843"/>
              <a:ext cx="599605" cy="609600"/>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rapezoid 57"/>
            <p:cNvSpPr/>
            <p:nvPr/>
          </p:nvSpPr>
          <p:spPr>
            <a:xfrm rot="21335299">
              <a:off x="1962035" y="2487090"/>
              <a:ext cx="699099" cy="2728346"/>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rapezoid 58"/>
            <p:cNvSpPr/>
            <p:nvPr/>
          </p:nvSpPr>
          <p:spPr>
            <a:xfrm rot="353417">
              <a:off x="1155267" y="2463365"/>
              <a:ext cx="699099" cy="2771026"/>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1019934" y="1072591"/>
              <a:ext cx="1828800" cy="154405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Cloud 60"/>
            <p:cNvSpPr/>
            <p:nvPr/>
          </p:nvSpPr>
          <p:spPr>
            <a:xfrm rot="16470926" flipH="1">
              <a:off x="1298128" y="1801918"/>
              <a:ext cx="1126461" cy="1310863"/>
            </a:xfrm>
            <a:prstGeom prst="cloud">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1699389" y="2033529"/>
              <a:ext cx="288755" cy="18139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882948" y="679434"/>
              <a:ext cx="1977108" cy="874072"/>
              <a:chOff x="1239442" y="2583838"/>
              <a:chExt cx="1535084" cy="678655"/>
            </a:xfrm>
          </p:grpSpPr>
          <p:sp>
            <p:nvSpPr>
              <p:cNvPr id="82" name="Rounded Rectangle 81"/>
              <p:cNvSpPr/>
              <p:nvPr/>
            </p:nvSpPr>
            <p:spPr>
              <a:xfrm>
                <a:off x="1239442" y="2984838"/>
                <a:ext cx="1535084" cy="276558"/>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gular Pentagon 82"/>
              <p:cNvSpPr/>
              <p:nvPr/>
            </p:nvSpPr>
            <p:spPr>
              <a:xfrm>
                <a:off x="1807497" y="2583838"/>
                <a:ext cx="491369" cy="408386"/>
              </a:xfrm>
              <a:prstGeom prst="pent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gular Pentagon 83"/>
              <p:cNvSpPr/>
              <p:nvPr/>
            </p:nvSpPr>
            <p:spPr>
              <a:xfrm>
                <a:off x="1328217" y="2712925"/>
                <a:ext cx="329982" cy="274254"/>
              </a:xfrm>
              <a:prstGeom prst="pent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gular Pentagon 84"/>
              <p:cNvSpPr/>
              <p:nvPr/>
            </p:nvSpPr>
            <p:spPr>
              <a:xfrm>
                <a:off x="2385544" y="2708757"/>
                <a:ext cx="329982" cy="274254"/>
              </a:xfrm>
              <a:prstGeom prst="pent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Diamond 85"/>
              <p:cNvSpPr/>
              <p:nvPr/>
            </p:nvSpPr>
            <p:spPr>
              <a:xfrm>
                <a:off x="1982582" y="2684447"/>
                <a:ext cx="114300" cy="274254"/>
              </a:xfrm>
              <a:prstGeom prst="diamond">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Diamond 86"/>
              <p:cNvSpPr/>
              <p:nvPr/>
            </p:nvSpPr>
            <p:spPr>
              <a:xfrm>
                <a:off x="1494521" y="2975696"/>
                <a:ext cx="274391" cy="274254"/>
              </a:xfrm>
              <a:prstGeom prst="diamond">
                <a:avLst/>
              </a:prstGeom>
              <a:solidFill>
                <a:srgbClr val="E4B42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Diamond 87"/>
              <p:cNvSpPr/>
              <p:nvPr/>
            </p:nvSpPr>
            <p:spPr>
              <a:xfrm>
                <a:off x="1752775" y="2988239"/>
                <a:ext cx="274391" cy="274254"/>
              </a:xfrm>
              <a:prstGeom prst="diamond">
                <a:avLst/>
              </a:prstGeom>
              <a:solidFill>
                <a:srgbClr val="E4B42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Diamond 88"/>
              <p:cNvSpPr/>
              <p:nvPr/>
            </p:nvSpPr>
            <p:spPr>
              <a:xfrm>
                <a:off x="2017838" y="2979774"/>
                <a:ext cx="274391" cy="274254"/>
              </a:xfrm>
              <a:prstGeom prst="diamond">
                <a:avLst/>
              </a:prstGeom>
              <a:solidFill>
                <a:srgbClr val="E4B42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Diamond 89"/>
              <p:cNvSpPr/>
              <p:nvPr/>
            </p:nvSpPr>
            <p:spPr>
              <a:xfrm>
                <a:off x="2274465" y="2979774"/>
                <a:ext cx="274391" cy="274254"/>
              </a:xfrm>
              <a:prstGeom prst="diamond">
                <a:avLst/>
              </a:prstGeom>
              <a:solidFill>
                <a:srgbClr val="E4B42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 name="Group 63"/>
            <p:cNvGrpSpPr/>
            <p:nvPr/>
          </p:nvGrpSpPr>
          <p:grpSpPr>
            <a:xfrm>
              <a:off x="1384009" y="3202933"/>
              <a:ext cx="1009700" cy="346917"/>
              <a:chOff x="2998644" y="4611964"/>
              <a:chExt cx="1353076" cy="464896"/>
            </a:xfrm>
          </p:grpSpPr>
          <p:sp>
            <p:nvSpPr>
              <p:cNvPr id="77" name="Rounded Rectangle 76"/>
              <p:cNvSpPr/>
              <p:nvPr/>
            </p:nvSpPr>
            <p:spPr>
              <a:xfrm>
                <a:off x="2998644" y="4619660"/>
                <a:ext cx="452191" cy="457200"/>
              </a:xfrm>
              <a:prstGeom prst="roundRect">
                <a:avLst/>
              </a:prstGeom>
              <a:solidFill>
                <a:srgbClr val="DBAE3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ounded Rectangle 77"/>
              <p:cNvSpPr/>
              <p:nvPr/>
            </p:nvSpPr>
            <p:spPr>
              <a:xfrm>
                <a:off x="3899529" y="4611964"/>
                <a:ext cx="452191" cy="457200"/>
              </a:xfrm>
              <a:prstGeom prst="roundRect">
                <a:avLst/>
              </a:prstGeom>
              <a:solidFill>
                <a:srgbClr val="DBAE3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Moon 78"/>
              <p:cNvSpPr/>
              <p:nvPr/>
            </p:nvSpPr>
            <p:spPr>
              <a:xfrm rot="5248191">
                <a:off x="3552484" y="4424617"/>
                <a:ext cx="190275" cy="780117"/>
              </a:xfrm>
              <a:prstGeom prst="moon">
                <a:avLst>
                  <a:gd name="adj" fmla="val 87500"/>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12-Point Star 79"/>
              <p:cNvSpPr/>
              <p:nvPr/>
            </p:nvSpPr>
            <p:spPr>
              <a:xfrm>
                <a:off x="3153284" y="4752623"/>
                <a:ext cx="249277" cy="249277"/>
              </a:xfrm>
              <a:prstGeom prst="star12">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12-Point Star 80"/>
              <p:cNvSpPr/>
              <p:nvPr/>
            </p:nvSpPr>
            <p:spPr>
              <a:xfrm>
                <a:off x="3931074" y="4739234"/>
                <a:ext cx="249277" cy="249277"/>
              </a:xfrm>
              <a:prstGeom prst="star12">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 name="Group 64"/>
            <p:cNvGrpSpPr/>
            <p:nvPr/>
          </p:nvGrpSpPr>
          <p:grpSpPr>
            <a:xfrm>
              <a:off x="1395421" y="3635735"/>
              <a:ext cx="1009700" cy="346917"/>
              <a:chOff x="2998644" y="4611964"/>
              <a:chExt cx="1353076" cy="464896"/>
            </a:xfrm>
          </p:grpSpPr>
          <p:sp>
            <p:nvSpPr>
              <p:cNvPr id="72" name="Rounded Rectangle 71"/>
              <p:cNvSpPr/>
              <p:nvPr/>
            </p:nvSpPr>
            <p:spPr>
              <a:xfrm>
                <a:off x="2998644" y="4619660"/>
                <a:ext cx="452191" cy="457200"/>
              </a:xfrm>
              <a:prstGeom prst="roundRect">
                <a:avLst/>
              </a:prstGeom>
              <a:solidFill>
                <a:srgbClr val="DBAE3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ounded Rectangle 72"/>
              <p:cNvSpPr/>
              <p:nvPr/>
            </p:nvSpPr>
            <p:spPr>
              <a:xfrm>
                <a:off x="3899529" y="4611964"/>
                <a:ext cx="452191" cy="457200"/>
              </a:xfrm>
              <a:prstGeom prst="roundRect">
                <a:avLst/>
              </a:prstGeom>
              <a:solidFill>
                <a:srgbClr val="DBAE3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Moon 73"/>
              <p:cNvSpPr/>
              <p:nvPr/>
            </p:nvSpPr>
            <p:spPr>
              <a:xfrm rot="5248191">
                <a:off x="3552484" y="4424617"/>
                <a:ext cx="190275" cy="780117"/>
              </a:xfrm>
              <a:prstGeom prst="moon">
                <a:avLst>
                  <a:gd name="adj" fmla="val 87500"/>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12-Point Star 74"/>
              <p:cNvSpPr/>
              <p:nvPr/>
            </p:nvSpPr>
            <p:spPr>
              <a:xfrm>
                <a:off x="3153284" y="4752623"/>
                <a:ext cx="249277" cy="249277"/>
              </a:xfrm>
              <a:prstGeom prst="star12">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12-Point Star 75"/>
              <p:cNvSpPr/>
              <p:nvPr/>
            </p:nvSpPr>
            <p:spPr>
              <a:xfrm>
                <a:off x="3931074" y="4739234"/>
                <a:ext cx="249277" cy="249277"/>
              </a:xfrm>
              <a:prstGeom prst="star12">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p:cNvGrpSpPr/>
            <p:nvPr/>
          </p:nvGrpSpPr>
          <p:grpSpPr>
            <a:xfrm>
              <a:off x="1371359" y="4104779"/>
              <a:ext cx="1009700" cy="346917"/>
              <a:chOff x="2998644" y="4611964"/>
              <a:chExt cx="1353076" cy="464896"/>
            </a:xfrm>
          </p:grpSpPr>
          <p:sp>
            <p:nvSpPr>
              <p:cNvPr id="67" name="Rounded Rectangle 66"/>
              <p:cNvSpPr/>
              <p:nvPr/>
            </p:nvSpPr>
            <p:spPr>
              <a:xfrm>
                <a:off x="2998644" y="4619660"/>
                <a:ext cx="452191" cy="457200"/>
              </a:xfrm>
              <a:prstGeom prst="roundRect">
                <a:avLst/>
              </a:prstGeom>
              <a:solidFill>
                <a:srgbClr val="DBAE3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ounded Rectangle 67"/>
              <p:cNvSpPr/>
              <p:nvPr/>
            </p:nvSpPr>
            <p:spPr>
              <a:xfrm>
                <a:off x="3899529" y="4611964"/>
                <a:ext cx="452191" cy="457200"/>
              </a:xfrm>
              <a:prstGeom prst="roundRect">
                <a:avLst/>
              </a:prstGeom>
              <a:solidFill>
                <a:srgbClr val="DBAE3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Moon 68"/>
              <p:cNvSpPr/>
              <p:nvPr/>
            </p:nvSpPr>
            <p:spPr>
              <a:xfrm rot="5248191">
                <a:off x="3552484" y="4424617"/>
                <a:ext cx="190275" cy="780117"/>
              </a:xfrm>
              <a:prstGeom prst="moon">
                <a:avLst>
                  <a:gd name="adj" fmla="val 87500"/>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12-Point Star 69"/>
              <p:cNvSpPr/>
              <p:nvPr/>
            </p:nvSpPr>
            <p:spPr>
              <a:xfrm>
                <a:off x="3153284" y="4752623"/>
                <a:ext cx="249277" cy="249277"/>
              </a:xfrm>
              <a:prstGeom prst="star12">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12-Point Star 70"/>
              <p:cNvSpPr/>
              <p:nvPr/>
            </p:nvSpPr>
            <p:spPr>
              <a:xfrm>
                <a:off x="3931074" y="4739234"/>
                <a:ext cx="249277" cy="249277"/>
              </a:xfrm>
              <a:prstGeom prst="star12">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p:cNvGrpSpPr/>
          <p:nvPr/>
        </p:nvGrpSpPr>
        <p:grpSpPr>
          <a:xfrm>
            <a:off x="683147" y="3258637"/>
            <a:ext cx="4827836" cy="2585323"/>
            <a:chOff x="683147" y="3258637"/>
            <a:chExt cx="4827836" cy="2585323"/>
          </a:xfrm>
        </p:grpSpPr>
        <p:grpSp>
          <p:nvGrpSpPr>
            <p:cNvPr id="91" name="Group 90"/>
            <p:cNvGrpSpPr/>
            <p:nvPr/>
          </p:nvGrpSpPr>
          <p:grpSpPr>
            <a:xfrm>
              <a:off x="683147" y="3858384"/>
              <a:ext cx="1571068" cy="1762851"/>
              <a:chOff x="2881308" y="4612235"/>
              <a:chExt cx="1282901" cy="1392367"/>
            </a:xfrm>
          </p:grpSpPr>
          <p:grpSp>
            <p:nvGrpSpPr>
              <p:cNvPr id="92" name="Group 91"/>
              <p:cNvGrpSpPr/>
              <p:nvPr/>
            </p:nvGrpSpPr>
            <p:grpSpPr>
              <a:xfrm>
                <a:off x="2881308" y="4612235"/>
                <a:ext cx="1282901" cy="1392367"/>
                <a:chOff x="9572639" y="4149944"/>
                <a:chExt cx="1282901" cy="1392367"/>
              </a:xfrm>
            </p:grpSpPr>
            <p:sp>
              <p:nvSpPr>
                <p:cNvPr id="103" name="Rectangle 102"/>
                <p:cNvSpPr/>
                <p:nvPr/>
              </p:nvSpPr>
              <p:spPr>
                <a:xfrm>
                  <a:off x="9623195" y="4204908"/>
                  <a:ext cx="1205885" cy="1324363"/>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ame 103"/>
                <p:cNvSpPr/>
                <p:nvPr/>
              </p:nvSpPr>
              <p:spPr>
                <a:xfrm>
                  <a:off x="9572639" y="4149944"/>
                  <a:ext cx="1282901" cy="1392367"/>
                </a:xfrm>
                <a:prstGeom prst="frame">
                  <a:avLst>
                    <a:gd name="adj1" fmla="val 6571"/>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05" name="Group 104"/>
                <p:cNvGrpSpPr/>
                <p:nvPr/>
              </p:nvGrpSpPr>
              <p:grpSpPr>
                <a:xfrm>
                  <a:off x="9862524" y="4369058"/>
                  <a:ext cx="775297" cy="1083418"/>
                  <a:chOff x="7870075" y="3457524"/>
                  <a:chExt cx="879566" cy="1396193"/>
                </a:xfrm>
                <a:solidFill>
                  <a:schemeClr val="tx2">
                    <a:lumMod val="20000"/>
                    <a:lumOff val="80000"/>
                  </a:schemeClr>
                </a:solidFill>
              </p:grpSpPr>
              <p:sp>
                <p:nvSpPr>
                  <p:cNvPr id="106" name="Trapezoid 105"/>
                  <p:cNvSpPr/>
                  <p:nvPr/>
                </p:nvSpPr>
                <p:spPr>
                  <a:xfrm>
                    <a:off x="8063637" y="4495268"/>
                    <a:ext cx="492441" cy="358449"/>
                  </a:xfrm>
                  <a:prstGeom prst="trapezoid">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rapezoid 106"/>
                  <p:cNvSpPr/>
                  <p:nvPr/>
                </p:nvSpPr>
                <p:spPr>
                  <a:xfrm>
                    <a:off x="7870075" y="3735955"/>
                    <a:ext cx="879566" cy="799020"/>
                  </a:xfrm>
                  <a:prstGeom prst="trapezoid">
                    <a:avLst>
                      <a:gd name="adj" fmla="val 13837"/>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p:nvPr/>
                </p:nvSpPr>
                <p:spPr>
                  <a:xfrm>
                    <a:off x="7931078" y="3585876"/>
                    <a:ext cx="762000" cy="1090246"/>
                  </a:xfrm>
                  <a:prstGeom prst="ellipse">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lowchart: Delay 108"/>
                  <p:cNvSpPr/>
                  <p:nvPr/>
                </p:nvSpPr>
                <p:spPr>
                  <a:xfrm rot="16200000">
                    <a:off x="8157458" y="3240692"/>
                    <a:ext cx="304800" cy="738464"/>
                  </a:xfrm>
                  <a:prstGeom prst="flowChartDelay">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ounded Rectangle 109"/>
                  <p:cNvSpPr/>
                  <p:nvPr/>
                </p:nvSpPr>
                <p:spPr>
                  <a:xfrm>
                    <a:off x="7940626" y="3735955"/>
                    <a:ext cx="752452" cy="138563"/>
                  </a:xfrm>
                  <a:prstGeom prst="roundRect">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Diamond 110"/>
                  <p:cNvSpPr/>
                  <p:nvPr/>
                </p:nvSpPr>
                <p:spPr>
                  <a:xfrm>
                    <a:off x="8278440" y="3614100"/>
                    <a:ext cx="76823" cy="252818"/>
                  </a:xfrm>
                  <a:prstGeom prst="diamond">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Diamond 111"/>
                  <p:cNvSpPr/>
                  <p:nvPr/>
                </p:nvSpPr>
                <p:spPr>
                  <a:xfrm>
                    <a:off x="8471445" y="3726294"/>
                    <a:ext cx="84828" cy="145665"/>
                  </a:xfrm>
                  <a:prstGeom prst="diamond">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Diamond 112"/>
                  <p:cNvSpPr/>
                  <p:nvPr/>
                </p:nvSpPr>
                <p:spPr>
                  <a:xfrm>
                    <a:off x="8066496" y="3713231"/>
                    <a:ext cx="84828" cy="145665"/>
                  </a:xfrm>
                  <a:prstGeom prst="diamond">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3" name="Group 92"/>
              <p:cNvGrpSpPr/>
              <p:nvPr/>
            </p:nvGrpSpPr>
            <p:grpSpPr>
              <a:xfrm>
                <a:off x="3189961" y="4736189"/>
                <a:ext cx="730139" cy="322792"/>
                <a:chOff x="1239442" y="2583838"/>
                <a:chExt cx="1535084" cy="678655"/>
              </a:xfrm>
              <a:solidFill>
                <a:schemeClr val="tx2">
                  <a:lumMod val="20000"/>
                  <a:lumOff val="80000"/>
                </a:schemeClr>
              </a:solidFill>
            </p:grpSpPr>
            <p:sp>
              <p:nvSpPr>
                <p:cNvPr id="94" name="Rounded Rectangle 93"/>
                <p:cNvSpPr/>
                <p:nvPr/>
              </p:nvSpPr>
              <p:spPr>
                <a:xfrm>
                  <a:off x="1239442" y="2984838"/>
                  <a:ext cx="1535084" cy="276558"/>
                </a:xfrm>
                <a:prstGeom prst="roundRect">
                  <a:avLst/>
                </a:prstGeom>
                <a:grp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gular Pentagon 94"/>
                <p:cNvSpPr/>
                <p:nvPr/>
              </p:nvSpPr>
              <p:spPr>
                <a:xfrm>
                  <a:off x="1807497" y="2583838"/>
                  <a:ext cx="491369" cy="408386"/>
                </a:xfrm>
                <a:prstGeom prst="pentagon">
                  <a:avLst/>
                </a:prstGeom>
                <a:grp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gular Pentagon 95"/>
                <p:cNvSpPr/>
                <p:nvPr/>
              </p:nvSpPr>
              <p:spPr>
                <a:xfrm>
                  <a:off x="1328217" y="2712925"/>
                  <a:ext cx="329982" cy="274254"/>
                </a:xfrm>
                <a:prstGeom prst="pentagon">
                  <a:avLst/>
                </a:prstGeom>
                <a:grp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gular Pentagon 96"/>
                <p:cNvSpPr/>
                <p:nvPr/>
              </p:nvSpPr>
              <p:spPr>
                <a:xfrm>
                  <a:off x="2385544" y="2708757"/>
                  <a:ext cx="329982" cy="274254"/>
                </a:xfrm>
                <a:prstGeom prst="pentagon">
                  <a:avLst/>
                </a:prstGeom>
                <a:grp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Diamond 97"/>
                <p:cNvSpPr/>
                <p:nvPr/>
              </p:nvSpPr>
              <p:spPr>
                <a:xfrm>
                  <a:off x="1982582" y="2684447"/>
                  <a:ext cx="114300" cy="274254"/>
                </a:xfrm>
                <a:prstGeom prst="diamond">
                  <a:avLst/>
                </a:prstGeom>
                <a:grp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Diamond 98"/>
                <p:cNvSpPr/>
                <p:nvPr/>
              </p:nvSpPr>
              <p:spPr>
                <a:xfrm>
                  <a:off x="1494521" y="2975696"/>
                  <a:ext cx="274391" cy="274254"/>
                </a:xfrm>
                <a:prstGeom prst="diamond">
                  <a:avLst/>
                </a:prstGeom>
                <a:grp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Diamond 99"/>
                <p:cNvSpPr/>
                <p:nvPr/>
              </p:nvSpPr>
              <p:spPr>
                <a:xfrm>
                  <a:off x="1752775" y="2988239"/>
                  <a:ext cx="274391" cy="274254"/>
                </a:xfrm>
                <a:prstGeom prst="diamond">
                  <a:avLst/>
                </a:prstGeom>
                <a:grp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Diamond 100"/>
                <p:cNvSpPr/>
                <p:nvPr/>
              </p:nvSpPr>
              <p:spPr>
                <a:xfrm>
                  <a:off x="2017838" y="2979774"/>
                  <a:ext cx="274391" cy="274254"/>
                </a:xfrm>
                <a:prstGeom prst="diamond">
                  <a:avLst/>
                </a:prstGeom>
                <a:grp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Diamond 101"/>
                <p:cNvSpPr/>
                <p:nvPr/>
              </p:nvSpPr>
              <p:spPr>
                <a:xfrm>
                  <a:off x="2274465" y="2979774"/>
                  <a:ext cx="274391" cy="274254"/>
                </a:xfrm>
                <a:prstGeom prst="diamond">
                  <a:avLst/>
                </a:prstGeom>
                <a:grp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 name="Rectangle 1"/>
            <p:cNvSpPr/>
            <p:nvPr/>
          </p:nvSpPr>
          <p:spPr>
            <a:xfrm>
              <a:off x="2394064" y="3258637"/>
              <a:ext cx="3116919" cy="2585323"/>
            </a:xfrm>
            <a:prstGeom prst="rect">
              <a:avLst/>
            </a:prstGeom>
          </p:spPr>
          <p:txBody>
            <a:bodyPr wrap="square">
              <a:spAutoFit/>
            </a:bodyPr>
            <a:lstStyle/>
            <a:p>
              <a:r>
                <a:rPr lang="en-US" dirty="0" err="1">
                  <a:solidFill>
                    <a:schemeClr val="bg1"/>
                  </a:solidFill>
                </a:rPr>
                <a:t>Manassah</a:t>
              </a:r>
              <a:r>
                <a:rPr lang="en-US" dirty="0">
                  <a:solidFill>
                    <a:schemeClr val="bg1"/>
                  </a:solidFill>
                </a:rPr>
                <a:t> was the only son of Hezekiah and </a:t>
              </a:r>
              <a:r>
                <a:rPr lang="en-US" dirty="0" err="1">
                  <a:solidFill>
                    <a:schemeClr val="bg1"/>
                  </a:solidFill>
                </a:rPr>
                <a:t>Hepzibah</a:t>
              </a:r>
              <a:endParaRPr lang="en-US" dirty="0">
                <a:solidFill>
                  <a:schemeClr val="bg1"/>
                </a:solidFill>
              </a:endParaRPr>
            </a:p>
            <a:p>
              <a:endParaRPr lang="en-US" dirty="0">
                <a:solidFill>
                  <a:schemeClr val="bg1"/>
                </a:solidFill>
              </a:endParaRPr>
            </a:p>
            <a:p>
              <a:r>
                <a:rPr lang="en-US" dirty="0">
                  <a:solidFill>
                    <a:schemeClr val="bg1"/>
                  </a:solidFill>
                </a:rPr>
                <a:t>He reigned in wickedness for 55 years</a:t>
              </a:r>
            </a:p>
            <a:p>
              <a:endParaRPr lang="en-US" dirty="0">
                <a:solidFill>
                  <a:schemeClr val="bg1"/>
                </a:solidFill>
              </a:endParaRPr>
            </a:p>
            <a:p>
              <a:r>
                <a:rPr lang="en-US" dirty="0">
                  <a:solidFill>
                    <a:schemeClr val="bg1"/>
                  </a:solidFill>
                </a:rPr>
                <a:t>He was buried in the garden of his own house, in the garden of </a:t>
              </a:r>
              <a:r>
                <a:rPr lang="en-US" dirty="0" err="1">
                  <a:solidFill>
                    <a:schemeClr val="bg1"/>
                  </a:solidFill>
                </a:rPr>
                <a:t>Uzza</a:t>
              </a:r>
              <a:endParaRPr lang="en-US" dirty="0">
                <a:solidFill>
                  <a:schemeClr val="bg1"/>
                </a:solidFill>
              </a:endParaRPr>
            </a:p>
          </p:txBody>
        </p:sp>
      </p:grpSp>
      <p:grpSp>
        <p:nvGrpSpPr>
          <p:cNvPr id="8" name="Group 7"/>
          <p:cNvGrpSpPr/>
          <p:nvPr/>
        </p:nvGrpSpPr>
        <p:grpSpPr>
          <a:xfrm>
            <a:off x="5841403" y="2277914"/>
            <a:ext cx="6276836" cy="3724049"/>
            <a:chOff x="5841403" y="2277914"/>
            <a:chExt cx="6276836" cy="3724049"/>
          </a:xfrm>
        </p:grpSpPr>
        <p:grpSp>
          <p:nvGrpSpPr>
            <p:cNvPr id="114" name="Group 113"/>
            <p:cNvGrpSpPr/>
            <p:nvPr/>
          </p:nvGrpSpPr>
          <p:grpSpPr>
            <a:xfrm>
              <a:off x="5841403" y="2277914"/>
              <a:ext cx="1573943" cy="1715060"/>
              <a:chOff x="4266550" y="2120397"/>
              <a:chExt cx="1372250" cy="1461003"/>
            </a:xfrm>
          </p:grpSpPr>
          <p:grpSp>
            <p:nvGrpSpPr>
              <p:cNvPr id="115" name="Group 114"/>
              <p:cNvGrpSpPr/>
              <p:nvPr/>
            </p:nvGrpSpPr>
            <p:grpSpPr>
              <a:xfrm>
                <a:off x="4266550" y="2120397"/>
                <a:ext cx="1372250" cy="1461003"/>
                <a:chOff x="8602326" y="4817257"/>
                <a:chExt cx="1079863" cy="1114697"/>
              </a:xfrm>
              <a:solidFill>
                <a:schemeClr val="accent1">
                  <a:lumMod val="20000"/>
                  <a:lumOff val="80000"/>
                </a:schemeClr>
              </a:solidFill>
            </p:grpSpPr>
            <p:grpSp>
              <p:nvGrpSpPr>
                <p:cNvPr id="126" name="Group 125"/>
                <p:cNvGrpSpPr/>
                <p:nvPr/>
              </p:nvGrpSpPr>
              <p:grpSpPr>
                <a:xfrm>
                  <a:off x="8602326" y="4817257"/>
                  <a:ext cx="1079863" cy="1114697"/>
                  <a:chOff x="987717" y="3230880"/>
                  <a:chExt cx="1079863" cy="1114697"/>
                </a:xfrm>
                <a:grpFill/>
              </p:grpSpPr>
              <p:sp>
                <p:nvSpPr>
                  <p:cNvPr id="142" name="Rectangle 141"/>
                  <p:cNvSpPr/>
                  <p:nvPr/>
                </p:nvSpPr>
                <p:spPr>
                  <a:xfrm>
                    <a:off x="1010194" y="3248297"/>
                    <a:ext cx="1036320" cy="1097280"/>
                  </a:xfrm>
                  <a:prstGeom prst="rect">
                    <a:avLst/>
                  </a:prstGeom>
                  <a:solidFill>
                    <a:schemeClr val="tx2">
                      <a:lumMod val="40000"/>
                      <a:lumOff val="6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ame 142"/>
                  <p:cNvSpPr/>
                  <p:nvPr/>
                </p:nvSpPr>
                <p:spPr>
                  <a:xfrm>
                    <a:off x="987717" y="3230880"/>
                    <a:ext cx="1079863" cy="1114697"/>
                  </a:xfrm>
                  <a:prstGeom prst="frame">
                    <a:avLst>
                      <a:gd name="adj1" fmla="val 10081"/>
                    </a:avLst>
                  </a:prstGeom>
                  <a:solidFill>
                    <a:schemeClr val="tx1"/>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27" name="Group 126"/>
                <p:cNvGrpSpPr/>
                <p:nvPr/>
              </p:nvGrpSpPr>
              <p:grpSpPr>
                <a:xfrm>
                  <a:off x="8847780" y="4953267"/>
                  <a:ext cx="577054" cy="862736"/>
                  <a:chOff x="1435100" y="1167684"/>
                  <a:chExt cx="1473784" cy="2203410"/>
                </a:xfrm>
                <a:grpFill/>
              </p:grpSpPr>
              <p:sp>
                <p:nvSpPr>
                  <p:cNvPr id="128" name="Rounded Rectangle 127"/>
                  <p:cNvSpPr/>
                  <p:nvPr/>
                </p:nvSpPr>
                <p:spPr>
                  <a:xfrm>
                    <a:off x="1435100" y="1167684"/>
                    <a:ext cx="1460500" cy="2185115"/>
                  </a:xfrm>
                  <a:prstGeom prst="roundRect">
                    <a:avLst>
                      <a:gd name="adj" fmla="val 39276"/>
                    </a:avLst>
                  </a:prstGeom>
                  <a:grp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Trapezoid 128"/>
                  <p:cNvSpPr/>
                  <p:nvPr/>
                </p:nvSpPr>
                <p:spPr>
                  <a:xfrm>
                    <a:off x="1684154" y="2501433"/>
                    <a:ext cx="1017528" cy="869661"/>
                  </a:xfrm>
                  <a:prstGeom prst="trapezoid">
                    <a:avLst/>
                  </a:prstGeom>
                  <a:grp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p:cNvSpPr/>
                  <p:nvPr/>
                </p:nvSpPr>
                <p:spPr>
                  <a:xfrm>
                    <a:off x="1684154" y="1391356"/>
                    <a:ext cx="969830" cy="1217139"/>
                  </a:xfrm>
                  <a:prstGeom prst="ellipse">
                    <a:avLst/>
                  </a:prstGeom>
                  <a:grp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ound Diagonal Corner Rectangle 130"/>
                  <p:cNvSpPr/>
                  <p:nvPr/>
                </p:nvSpPr>
                <p:spPr>
                  <a:xfrm rot="1236535">
                    <a:off x="1693365" y="1442634"/>
                    <a:ext cx="490742" cy="448137"/>
                  </a:xfrm>
                  <a:prstGeom prst="round2DiagRect">
                    <a:avLst>
                      <a:gd name="adj1" fmla="val 50000"/>
                      <a:gd name="adj2" fmla="val 0"/>
                    </a:avLst>
                  </a:prstGeom>
                  <a:grp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ound Diagonal Corner Rectangle 131"/>
                  <p:cNvSpPr/>
                  <p:nvPr/>
                </p:nvSpPr>
                <p:spPr>
                  <a:xfrm rot="5076663">
                    <a:off x="2171409" y="1343767"/>
                    <a:ext cx="487589" cy="640792"/>
                  </a:xfrm>
                  <a:prstGeom prst="round2DiagRect">
                    <a:avLst>
                      <a:gd name="adj1" fmla="val 50000"/>
                      <a:gd name="adj2" fmla="val 0"/>
                    </a:avLst>
                  </a:prstGeom>
                  <a:grp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ounded Rectangle 132"/>
                  <p:cNvSpPr/>
                  <p:nvPr/>
                </p:nvSpPr>
                <p:spPr>
                  <a:xfrm>
                    <a:off x="1559695" y="1336770"/>
                    <a:ext cx="1260515" cy="322562"/>
                  </a:xfrm>
                  <a:prstGeom prst="roundRect">
                    <a:avLst>
                      <a:gd name="adj" fmla="val 40290"/>
                    </a:avLst>
                  </a:prstGeom>
                  <a:grp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ounded Rectangle 133"/>
                  <p:cNvSpPr/>
                  <p:nvPr/>
                </p:nvSpPr>
                <p:spPr>
                  <a:xfrm>
                    <a:off x="1597391" y="1297064"/>
                    <a:ext cx="1104292" cy="254278"/>
                  </a:xfrm>
                  <a:prstGeom prst="roundRect">
                    <a:avLst>
                      <a:gd name="adj" fmla="val 40290"/>
                    </a:avLst>
                  </a:prstGeom>
                  <a:grp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ounded Rectangle 134"/>
                  <p:cNvSpPr/>
                  <p:nvPr/>
                </p:nvSpPr>
                <p:spPr>
                  <a:xfrm>
                    <a:off x="1456353" y="1364495"/>
                    <a:ext cx="1452531" cy="322562"/>
                  </a:xfrm>
                  <a:prstGeom prst="roundRect">
                    <a:avLst>
                      <a:gd name="adj" fmla="val 28478"/>
                    </a:avLst>
                  </a:prstGeom>
                  <a:grp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6" name="Group 135"/>
                  <p:cNvGrpSpPr/>
                  <p:nvPr/>
                </p:nvGrpSpPr>
                <p:grpSpPr>
                  <a:xfrm>
                    <a:off x="1501255" y="1225618"/>
                    <a:ext cx="1363234" cy="673316"/>
                    <a:chOff x="1501255" y="1225618"/>
                    <a:chExt cx="1363234" cy="673316"/>
                  </a:xfrm>
                  <a:grpFill/>
                </p:grpSpPr>
                <p:sp>
                  <p:nvSpPr>
                    <p:cNvPr id="139" name="Half Frame 138"/>
                    <p:cNvSpPr/>
                    <p:nvPr/>
                  </p:nvSpPr>
                  <p:spPr>
                    <a:xfrm rot="2834828">
                      <a:off x="1944115" y="1429597"/>
                      <a:ext cx="443658" cy="495015"/>
                    </a:xfrm>
                    <a:prstGeom prst="halfFrame">
                      <a:avLst>
                        <a:gd name="adj1" fmla="val 13535"/>
                        <a:gd name="adj2" fmla="val 13521"/>
                      </a:avLst>
                    </a:prstGeom>
                    <a:grp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0" name="Half Frame 139"/>
                    <p:cNvSpPr/>
                    <p:nvPr/>
                  </p:nvSpPr>
                  <p:spPr>
                    <a:xfrm rot="13551181">
                      <a:off x="1551666" y="1175207"/>
                      <a:ext cx="346977" cy="447800"/>
                    </a:xfrm>
                    <a:prstGeom prst="halfFrame">
                      <a:avLst>
                        <a:gd name="adj1" fmla="val 13535"/>
                        <a:gd name="adj2" fmla="val 13521"/>
                      </a:avLst>
                    </a:prstGeom>
                    <a:grp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1" name="Half Frame 140"/>
                    <p:cNvSpPr/>
                    <p:nvPr/>
                  </p:nvSpPr>
                  <p:spPr>
                    <a:xfrm rot="8048819" flipH="1">
                      <a:off x="2505125" y="1189553"/>
                      <a:ext cx="267036" cy="451692"/>
                    </a:xfrm>
                    <a:prstGeom prst="halfFrame">
                      <a:avLst>
                        <a:gd name="adj1" fmla="val 13535"/>
                        <a:gd name="adj2" fmla="val 13521"/>
                      </a:avLst>
                    </a:prstGeom>
                    <a:grp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37" name="Oval 136"/>
                  <p:cNvSpPr/>
                  <p:nvPr/>
                </p:nvSpPr>
                <p:spPr>
                  <a:xfrm>
                    <a:off x="1866900" y="2153130"/>
                    <a:ext cx="660898" cy="577370"/>
                  </a:xfrm>
                  <a:prstGeom prst="ellipse">
                    <a:avLst/>
                  </a:prstGeom>
                  <a:grp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p:cNvSpPr/>
                  <p:nvPr/>
                </p:nvSpPr>
                <p:spPr>
                  <a:xfrm>
                    <a:off x="2058262" y="2236791"/>
                    <a:ext cx="278174" cy="145700"/>
                  </a:xfrm>
                  <a:prstGeom prst="ellipse">
                    <a:avLst/>
                  </a:prstGeom>
                  <a:grp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6" name="Group 115"/>
              <p:cNvGrpSpPr/>
              <p:nvPr/>
            </p:nvGrpSpPr>
            <p:grpSpPr>
              <a:xfrm>
                <a:off x="4534405" y="2246054"/>
                <a:ext cx="799072" cy="365740"/>
                <a:chOff x="1239442" y="2583838"/>
                <a:chExt cx="1535084" cy="678655"/>
              </a:xfrm>
              <a:solidFill>
                <a:schemeClr val="accent1">
                  <a:lumMod val="20000"/>
                  <a:lumOff val="80000"/>
                </a:schemeClr>
              </a:solidFill>
            </p:grpSpPr>
            <p:sp>
              <p:nvSpPr>
                <p:cNvPr id="117" name="Rounded Rectangle 116"/>
                <p:cNvSpPr/>
                <p:nvPr/>
              </p:nvSpPr>
              <p:spPr>
                <a:xfrm>
                  <a:off x="1239442" y="2984838"/>
                  <a:ext cx="1535084" cy="276558"/>
                </a:xfrm>
                <a:prstGeom prst="roundRect">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gular Pentagon 117"/>
                <p:cNvSpPr/>
                <p:nvPr/>
              </p:nvSpPr>
              <p:spPr>
                <a:xfrm>
                  <a:off x="1807497" y="2583838"/>
                  <a:ext cx="491369" cy="408386"/>
                </a:xfrm>
                <a:prstGeom prst="pentagon">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gular Pentagon 118"/>
                <p:cNvSpPr/>
                <p:nvPr/>
              </p:nvSpPr>
              <p:spPr>
                <a:xfrm>
                  <a:off x="1328217" y="2712925"/>
                  <a:ext cx="329982" cy="274254"/>
                </a:xfrm>
                <a:prstGeom prst="pentagon">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gular Pentagon 119"/>
                <p:cNvSpPr/>
                <p:nvPr/>
              </p:nvSpPr>
              <p:spPr>
                <a:xfrm>
                  <a:off x="2385544" y="2708757"/>
                  <a:ext cx="329982" cy="274254"/>
                </a:xfrm>
                <a:prstGeom prst="pentagon">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Diamond 120"/>
                <p:cNvSpPr/>
                <p:nvPr/>
              </p:nvSpPr>
              <p:spPr>
                <a:xfrm>
                  <a:off x="1982582" y="2684447"/>
                  <a:ext cx="114300" cy="274254"/>
                </a:xfrm>
                <a:prstGeom prst="diamond">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Diamond 121"/>
                <p:cNvSpPr/>
                <p:nvPr/>
              </p:nvSpPr>
              <p:spPr>
                <a:xfrm>
                  <a:off x="1494521" y="2975696"/>
                  <a:ext cx="274391" cy="274254"/>
                </a:xfrm>
                <a:prstGeom prst="diamond">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Diamond 122"/>
                <p:cNvSpPr/>
                <p:nvPr/>
              </p:nvSpPr>
              <p:spPr>
                <a:xfrm>
                  <a:off x="1752775" y="2988239"/>
                  <a:ext cx="274391" cy="274254"/>
                </a:xfrm>
                <a:prstGeom prst="diamond">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Diamond 123"/>
                <p:cNvSpPr/>
                <p:nvPr/>
              </p:nvSpPr>
              <p:spPr>
                <a:xfrm>
                  <a:off x="2017838" y="2979774"/>
                  <a:ext cx="274391" cy="274254"/>
                </a:xfrm>
                <a:prstGeom prst="diamond">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Diamond 124"/>
                <p:cNvSpPr/>
                <p:nvPr/>
              </p:nvSpPr>
              <p:spPr>
                <a:xfrm>
                  <a:off x="2274465" y="2979774"/>
                  <a:ext cx="274391" cy="274254"/>
                </a:xfrm>
                <a:prstGeom prst="diamond">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 name="Rectangle 2"/>
            <p:cNvSpPr/>
            <p:nvPr/>
          </p:nvSpPr>
          <p:spPr>
            <a:xfrm>
              <a:off x="7678765" y="2308644"/>
              <a:ext cx="4439474" cy="3693319"/>
            </a:xfrm>
            <a:prstGeom prst="rect">
              <a:avLst/>
            </a:prstGeom>
          </p:spPr>
          <p:txBody>
            <a:bodyPr wrap="square">
              <a:spAutoFit/>
            </a:bodyPr>
            <a:lstStyle/>
            <a:p>
              <a:r>
                <a:rPr lang="en-US" dirty="0" err="1">
                  <a:solidFill>
                    <a:schemeClr val="bg1"/>
                  </a:solidFill>
                </a:rPr>
                <a:t>Manassah’s</a:t>
              </a:r>
              <a:r>
                <a:rPr lang="en-US" dirty="0">
                  <a:solidFill>
                    <a:schemeClr val="bg1"/>
                  </a:solidFill>
                </a:rPr>
                <a:t> son, Amon, reigned, at age 22</a:t>
              </a:r>
            </a:p>
            <a:p>
              <a:endParaRPr lang="en-US" dirty="0">
                <a:solidFill>
                  <a:schemeClr val="bg1"/>
                </a:solidFill>
              </a:endParaRPr>
            </a:p>
            <a:p>
              <a:r>
                <a:rPr lang="en-US" dirty="0">
                  <a:solidFill>
                    <a:schemeClr val="bg1"/>
                  </a:solidFill>
                </a:rPr>
                <a:t>His mother’s name was </a:t>
              </a:r>
              <a:r>
                <a:rPr lang="en-US" dirty="0" err="1">
                  <a:solidFill>
                    <a:schemeClr val="bg1"/>
                  </a:solidFill>
                </a:rPr>
                <a:t>Meshullemeth</a:t>
              </a:r>
              <a:r>
                <a:rPr lang="en-US" dirty="0">
                  <a:solidFill>
                    <a:schemeClr val="bg1"/>
                  </a:solidFill>
                </a:rPr>
                <a:t>, the daughter of </a:t>
              </a:r>
              <a:r>
                <a:rPr lang="en-US" dirty="0" err="1">
                  <a:solidFill>
                    <a:schemeClr val="bg1"/>
                  </a:solidFill>
                </a:rPr>
                <a:t>Haruz</a:t>
              </a:r>
              <a:r>
                <a:rPr lang="en-US" dirty="0">
                  <a:solidFill>
                    <a:schemeClr val="bg1"/>
                  </a:solidFill>
                </a:rPr>
                <a:t> of </a:t>
              </a:r>
              <a:r>
                <a:rPr lang="en-US" dirty="0" err="1">
                  <a:solidFill>
                    <a:schemeClr val="bg1"/>
                  </a:solidFill>
                </a:rPr>
                <a:t>Jotbah</a:t>
              </a:r>
              <a:endParaRPr lang="en-US" dirty="0">
                <a:solidFill>
                  <a:schemeClr val="bg1"/>
                </a:solidFill>
              </a:endParaRPr>
            </a:p>
            <a:p>
              <a:endParaRPr lang="en-US" dirty="0">
                <a:solidFill>
                  <a:schemeClr val="bg1"/>
                </a:solidFill>
              </a:endParaRPr>
            </a:p>
            <a:p>
              <a:r>
                <a:rPr lang="en-US" dirty="0">
                  <a:solidFill>
                    <a:schemeClr val="bg1"/>
                  </a:solidFill>
                </a:rPr>
                <a:t>He reigned in wickedness for 2 years</a:t>
              </a:r>
            </a:p>
            <a:p>
              <a:endParaRPr lang="en-US" dirty="0">
                <a:solidFill>
                  <a:schemeClr val="bg1"/>
                </a:solidFill>
              </a:endParaRPr>
            </a:p>
            <a:p>
              <a:r>
                <a:rPr lang="en-US" dirty="0">
                  <a:solidFill>
                    <a:schemeClr val="bg1"/>
                  </a:solidFill>
                </a:rPr>
                <a:t>His servants conspired against him and slew Amon and made Josiah (Amon’s son) king</a:t>
              </a:r>
            </a:p>
            <a:p>
              <a:endParaRPr lang="en-US" dirty="0">
                <a:solidFill>
                  <a:schemeClr val="bg1"/>
                </a:solidFill>
              </a:endParaRPr>
            </a:p>
            <a:p>
              <a:r>
                <a:rPr lang="en-US" dirty="0">
                  <a:solidFill>
                    <a:schemeClr val="bg1"/>
                  </a:solidFill>
                </a:rPr>
                <a:t>He was buried in his </a:t>
              </a:r>
              <a:r>
                <a:rPr lang="en-US" dirty="0" err="1">
                  <a:solidFill>
                    <a:schemeClr val="bg1"/>
                  </a:solidFill>
                </a:rPr>
                <a:t>sepulchre</a:t>
              </a:r>
              <a:r>
                <a:rPr lang="en-US" dirty="0">
                  <a:solidFill>
                    <a:schemeClr val="bg1"/>
                  </a:solidFill>
                </a:rPr>
                <a:t> in the garden of </a:t>
              </a:r>
              <a:r>
                <a:rPr lang="en-US" dirty="0" err="1">
                  <a:solidFill>
                    <a:schemeClr val="bg1"/>
                  </a:solidFill>
                </a:rPr>
                <a:t>Uzza</a:t>
              </a:r>
              <a:endParaRPr lang="en-US" dirty="0">
                <a:solidFill>
                  <a:schemeClr val="bg1"/>
                </a:solidFill>
              </a:endParaRPr>
            </a:p>
          </p:txBody>
        </p:sp>
      </p:grpSp>
      <p:sp>
        <p:nvSpPr>
          <p:cNvPr id="5" name="Rectangle 4"/>
          <p:cNvSpPr/>
          <p:nvPr/>
        </p:nvSpPr>
        <p:spPr>
          <a:xfrm>
            <a:off x="36252" y="6431978"/>
            <a:ext cx="2704587" cy="369332"/>
          </a:xfrm>
          <a:prstGeom prst="rect">
            <a:avLst/>
          </a:prstGeom>
        </p:spPr>
        <p:txBody>
          <a:bodyPr wrap="none">
            <a:spAutoFit/>
          </a:bodyPr>
          <a:lstStyle/>
          <a:p>
            <a:r>
              <a:rPr lang="en-US" dirty="0">
                <a:solidFill>
                  <a:schemeClr val="bg1"/>
                </a:solidFill>
              </a:rPr>
              <a:t>2 Kings 20:21, 2 Kings 21</a:t>
            </a:r>
            <a:endParaRPr lang="en-US" dirty="0"/>
          </a:p>
        </p:txBody>
      </p:sp>
    </p:spTree>
    <p:extLst>
      <p:ext uri="{BB962C8B-B14F-4D97-AF65-F5344CB8AC3E}">
        <p14:creationId xmlns:p14="http://schemas.microsoft.com/office/powerpoint/2010/main" val="3257991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0"/>
            <a:ext cx="9705315" cy="2031325"/>
          </a:xfrm>
          <a:prstGeom prst="rect">
            <a:avLst/>
          </a:prstGeom>
          <a:ln>
            <a:solidFill>
              <a:schemeClr val="tx1"/>
            </a:solidFill>
          </a:ln>
        </p:spPr>
        <p:txBody>
          <a:bodyPr wrap="square">
            <a:spAutoFit/>
          </a:bodyPr>
          <a:lstStyle/>
          <a:p>
            <a:r>
              <a:rPr lang="en-US" sz="1400" b="1" dirty="0">
                <a:latin typeface="Arial" panose="020B0604020202020204" pitchFamily="34" charset="0"/>
              </a:rPr>
              <a:t>Josiah:</a:t>
            </a:r>
          </a:p>
          <a:p>
            <a:r>
              <a:rPr lang="en-US" sz="1400" dirty="0">
                <a:latin typeface="Arial" panose="020B0604020202020204" pitchFamily="34" charset="0"/>
              </a:rPr>
              <a:t>Josiah had four sons: </a:t>
            </a:r>
            <a:r>
              <a:rPr lang="en-US" sz="1400" dirty="0" err="1">
                <a:latin typeface="Arial" panose="020B0604020202020204" pitchFamily="34" charset="0"/>
              </a:rPr>
              <a:t>Johanan</a:t>
            </a:r>
            <a:r>
              <a:rPr lang="en-US" sz="1400" dirty="0">
                <a:latin typeface="Arial" panose="020B0604020202020204" pitchFamily="34" charset="0"/>
              </a:rPr>
              <a:t>, and </a:t>
            </a:r>
            <a:r>
              <a:rPr lang="en-US" sz="1400" dirty="0" err="1">
                <a:latin typeface="Arial" panose="020B0604020202020204" pitchFamily="34" charset="0"/>
              </a:rPr>
              <a:t>Eliakim</a:t>
            </a:r>
            <a:r>
              <a:rPr lang="en-US" sz="1400" dirty="0">
                <a:latin typeface="Arial" panose="020B0604020202020204" pitchFamily="34" charset="0"/>
              </a:rPr>
              <a:t> (born c. 634 BCE) by </a:t>
            </a:r>
            <a:r>
              <a:rPr lang="en-US" sz="1400" dirty="0" err="1">
                <a:latin typeface="Arial" panose="020B0604020202020204" pitchFamily="34" charset="0"/>
              </a:rPr>
              <a:t>Zebudah</a:t>
            </a:r>
            <a:r>
              <a:rPr lang="en-US" sz="1400" dirty="0">
                <a:latin typeface="Arial" panose="020B0604020202020204" pitchFamily="34" charset="0"/>
              </a:rPr>
              <a:t> the daughter of </a:t>
            </a:r>
            <a:r>
              <a:rPr lang="en-US" sz="1400" dirty="0" err="1">
                <a:latin typeface="Arial" panose="020B0604020202020204" pitchFamily="34" charset="0"/>
              </a:rPr>
              <a:t>Pedaiah</a:t>
            </a:r>
            <a:r>
              <a:rPr lang="en-US" sz="1400" dirty="0">
                <a:latin typeface="Arial" panose="020B0604020202020204" pitchFamily="34" charset="0"/>
              </a:rPr>
              <a:t> of </a:t>
            </a:r>
            <a:r>
              <a:rPr lang="en-US" sz="1400" dirty="0" err="1">
                <a:latin typeface="Arial" panose="020B0604020202020204" pitchFamily="34" charset="0"/>
              </a:rPr>
              <a:t>Rumah</a:t>
            </a:r>
            <a:r>
              <a:rPr lang="en-US" sz="1400" dirty="0">
                <a:latin typeface="Arial" panose="020B0604020202020204" pitchFamily="34" charset="0"/>
              </a:rPr>
              <a:t>; (</a:t>
            </a:r>
            <a:r>
              <a:rPr lang="en-US" sz="1400" dirty="0" err="1">
                <a:latin typeface="Arial" panose="020B0604020202020204" pitchFamily="34" charset="0"/>
              </a:rPr>
              <a:t>Eliakim</a:t>
            </a:r>
            <a:r>
              <a:rPr lang="en-US" sz="1400" dirty="0">
                <a:latin typeface="Arial" panose="020B0604020202020204" pitchFamily="34" charset="0"/>
              </a:rPr>
              <a:t> had his name changed by Pharaoh </a:t>
            </a:r>
            <a:r>
              <a:rPr lang="en-US" sz="1400" dirty="0" err="1">
                <a:latin typeface="Arial" panose="020B0604020202020204" pitchFamily="34" charset="0"/>
              </a:rPr>
              <a:t>Necho</a:t>
            </a:r>
            <a:r>
              <a:rPr lang="en-US" sz="1400" dirty="0">
                <a:latin typeface="Arial" panose="020B0604020202020204" pitchFamily="34" charset="0"/>
              </a:rPr>
              <a:t> of Egypt to </a:t>
            </a:r>
            <a:r>
              <a:rPr lang="en-US" sz="1400" dirty="0" err="1">
                <a:latin typeface="Arial" panose="020B0604020202020204" pitchFamily="34" charset="0"/>
              </a:rPr>
              <a:t>Jehoiakim</a:t>
            </a:r>
            <a:r>
              <a:rPr lang="en-US" sz="1400" dirty="0">
                <a:latin typeface="Arial" panose="020B0604020202020204" pitchFamily="34" charset="0"/>
              </a:rPr>
              <a:t> 2 Kings 23:34) and </a:t>
            </a:r>
            <a:r>
              <a:rPr lang="en-US" sz="1400" dirty="0" err="1">
                <a:latin typeface="Arial" panose="020B0604020202020204" pitchFamily="34" charset="0"/>
              </a:rPr>
              <a:t>Mattanyahu</a:t>
            </a:r>
            <a:r>
              <a:rPr lang="en-US" sz="1400" dirty="0">
                <a:latin typeface="Arial" panose="020B0604020202020204" pitchFamily="34" charset="0"/>
              </a:rPr>
              <a:t> (c. 618 BCE) and Shallum (633/632 BCE) both by </a:t>
            </a:r>
            <a:r>
              <a:rPr lang="en-US" sz="1400" dirty="0" err="1">
                <a:latin typeface="Arial" panose="020B0604020202020204" pitchFamily="34" charset="0"/>
              </a:rPr>
              <a:t>Hamutl</a:t>
            </a:r>
            <a:r>
              <a:rPr lang="en-US" sz="1400" dirty="0">
                <a:latin typeface="Arial" panose="020B0604020202020204" pitchFamily="34" charset="0"/>
              </a:rPr>
              <a:t>, the daughter of Jeremiah of </a:t>
            </a:r>
            <a:r>
              <a:rPr lang="en-US" sz="1400" dirty="0" err="1">
                <a:latin typeface="Arial" panose="020B0604020202020204" pitchFamily="34" charset="0"/>
              </a:rPr>
              <a:t>Libnah</a:t>
            </a:r>
            <a:r>
              <a:rPr lang="en-US" sz="1400" dirty="0">
                <a:latin typeface="Arial" panose="020B0604020202020204" pitchFamily="34" charset="0"/>
              </a:rPr>
              <a:t>.</a:t>
            </a:r>
          </a:p>
          <a:p>
            <a:endParaRPr lang="en-US" sz="1400" dirty="0">
              <a:latin typeface="Arial" panose="020B0604020202020204" pitchFamily="34" charset="0"/>
            </a:endParaRPr>
          </a:p>
          <a:p>
            <a:r>
              <a:rPr lang="en-US" sz="1400" dirty="0">
                <a:latin typeface="Arial" panose="020B0604020202020204" pitchFamily="34" charset="0"/>
              </a:rPr>
              <a:t>Shallum succeeded Josiah as king of Judah, under the name </a:t>
            </a:r>
            <a:r>
              <a:rPr lang="en-US" sz="1400" dirty="0" err="1">
                <a:latin typeface="Arial" panose="020B0604020202020204" pitchFamily="34" charset="0"/>
              </a:rPr>
              <a:t>Jehoahaz</a:t>
            </a:r>
            <a:r>
              <a:rPr lang="en-US" sz="1400" dirty="0">
                <a:latin typeface="Arial" panose="020B0604020202020204" pitchFamily="34" charset="0"/>
              </a:rPr>
              <a:t>. </a:t>
            </a:r>
          </a:p>
          <a:p>
            <a:r>
              <a:rPr lang="en-US" sz="1400" dirty="0">
                <a:latin typeface="Arial" panose="020B0604020202020204" pitchFamily="34" charset="0"/>
              </a:rPr>
              <a:t>Shallum was succeeded by </a:t>
            </a:r>
            <a:r>
              <a:rPr lang="en-US" sz="1400" dirty="0" err="1">
                <a:latin typeface="Arial" panose="020B0604020202020204" pitchFamily="34" charset="0"/>
              </a:rPr>
              <a:t>Eliakim</a:t>
            </a:r>
            <a:r>
              <a:rPr lang="en-US" sz="1400" dirty="0">
                <a:latin typeface="Arial" panose="020B0604020202020204" pitchFamily="34" charset="0"/>
              </a:rPr>
              <a:t>, under the name </a:t>
            </a:r>
            <a:r>
              <a:rPr lang="en-US" sz="1400" dirty="0" err="1">
                <a:latin typeface="Arial" panose="020B0604020202020204" pitchFamily="34" charset="0"/>
              </a:rPr>
              <a:t>Jehoiakim</a:t>
            </a:r>
            <a:r>
              <a:rPr lang="en-US" sz="1400" dirty="0">
                <a:latin typeface="Arial" panose="020B0604020202020204" pitchFamily="34" charset="0"/>
              </a:rPr>
              <a:t>, who was succeeded by his own son </a:t>
            </a:r>
            <a:r>
              <a:rPr lang="en-US" sz="1400" dirty="0" err="1">
                <a:latin typeface="Arial" panose="020B0604020202020204" pitchFamily="34" charset="0"/>
              </a:rPr>
              <a:t>Jeconiah</a:t>
            </a:r>
            <a:r>
              <a:rPr lang="en-US" sz="1400" dirty="0">
                <a:latin typeface="Arial" panose="020B0604020202020204" pitchFamily="34" charset="0"/>
              </a:rPr>
              <a:t>; </a:t>
            </a:r>
          </a:p>
          <a:p>
            <a:r>
              <a:rPr lang="en-US" sz="1400" dirty="0">
                <a:latin typeface="Arial" panose="020B0604020202020204" pitchFamily="34" charset="0"/>
              </a:rPr>
              <a:t>then </a:t>
            </a:r>
            <a:r>
              <a:rPr lang="en-US" sz="1400" dirty="0" err="1">
                <a:latin typeface="Arial" panose="020B0604020202020204" pitchFamily="34" charset="0"/>
              </a:rPr>
              <a:t>Jeconiah</a:t>
            </a:r>
            <a:r>
              <a:rPr lang="en-US" sz="1400" dirty="0">
                <a:latin typeface="Arial" panose="020B0604020202020204" pitchFamily="34" charset="0"/>
              </a:rPr>
              <a:t> was succeeded to the throne by </a:t>
            </a:r>
            <a:r>
              <a:rPr lang="en-US" sz="1400" dirty="0" err="1">
                <a:latin typeface="Arial" panose="020B0604020202020204" pitchFamily="34" charset="0"/>
              </a:rPr>
              <a:t>Mattanyahu</a:t>
            </a:r>
            <a:r>
              <a:rPr lang="en-US" sz="1400" dirty="0">
                <a:latin typeface="Arial" panose="020B0604020202020204" pitchFamily="34" charset="0"/>
              </a:rPr>
              <a:t>, under the name Zedekiah. </a:t>
            </a:r>
          </a:p>
          <a:p>
            <a:r>
              <a:rPr lang="en-US" sz="1400" dirty="0">
                <a:latin typeface="Arial" panose="020B0604020202020204" pitchFamily="34" charset="0"/>
              </a:rPr>
              <a:t>Zedekiah was the last king of Judah before the kingdom was conquered by Babylon and the people exiled.</a:t>
            </a:r>
            <a:endParaRPr lang="en-US" sz="1400" b="0" i="0" dirty="0">
              <a:effectLst/>
              <a:latin typeface="Arial" panose="020B0604020202020204" pitchFamily="34" charset="0"/>
            </a:endParaRPr>
          </a:p>
        </p:txBody>
      </p:sp>
      <p:grpSp>
        <p:nvGrpSpPr>
          <p:cNvPr id="14" name="Group 13"/>
          <p:cNvGrpSpPr/>
          <p:nvPr/>
        </p:nvGrpSpPr>
        <p:grpSpPr>
          <a:xfrm>
            <a:off x="6394765" y="2569065"/>
            <a:ext cx="5219322" cy="3385152"/>
            <a:chOff x="3515763" y="2089231"/>
            <a:chExt cx="5219322" cy="3385152"/>
          </a:xfrm>
        </p:grpSpPr>
        <p:sp>
          <p:nvSpPr>
            <p:cNvPr id="3" name="Rectangle 2"/>
            <p:cNvSpPr/>
            <p:nvPr/>
          </p:nvSpPr>
          <p:spPr>
            <a:xfrm>
              <a:off x="5821379" y="2851841"/>
              <a:ext cx="1385180" cy="4425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Josiah</a:t>
              </a:r>
            </a:p>
          </p:txBody>
        </p:sp>
        <p:sp>
          <p:nvSpPr>
            <p:cNvPr id="4" name="Rectangle 3"/>
            <p:cNvSpPr/>
            <p:nvPr/>
          </p:nvSpPr>
          <p:spPr>
            <a:xfrm>
              <a:off x="4208353" y="2851841"/>
              <a:ext cx="1385180" cy="442535"/>
            </a:xfrm>
            <a:prstGeom prst="rect">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Zebudah</a:t>
              </a:r>
              <a:endParaRPr lang="en-US" dirty="0"/>
            </a:p>
          </p:txBody>
        </p:sp>
        <p:sp>
          <p:nvSpPr>
            <p:cNvPr id="5" name="Rectangle 4"/>
            <p:cNvSpPr/>
            <p:nvPr/>
          </p:nvSpPr>
          <p:spPr>
            <a:xfrm>
              <a:off x="5086539" y="3463491"/>
              <a:ext cx="1385180" cy="4425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Johanan</a:t>
              </a:r>
              <a:endParaRPr lang="en-US" dirty="0"/>
            </a:p>
          </p:txBody>
        </p:sp>
        <p:sp>
          <p:nvSpPr>
            <p:cNvPr id="6" name="Rectangle 5"/>
            <p:cNvSpPr/>
            <p:nvPr/>
          </p:nvSpPr>
          <p:spPr>
            <a:xfrm>
              <a:off x="5086539" y="3942237"/>
              <a:ext cx="1385180" cy="5211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Eliakim</a:t>
              </a:r>
              <a:r>
                <a:rPr lang="en-US" dirty="0"/>
                <a:t>/</a:t>
              </a:r>
            </a:p>
            <a:p>
              <a:pPr algn="ctr"/>
              <a:r>
                <a:rPr lang="en-US" dirty="0" err="1"/>
                <a:t>Jehoiakim</a:t>
              </a:r>
              <a:endParaRPr lang="en-US" dirty="0"/>
            </a:p>
          </p:txBody>
        </p:sp>
        <p:sp>
          <p:nvSpPr>
            <p:cNvPr id="7" name="Rectangle 6"/>
            <p:cNvSpPr/>
            <p:nvPr/>
          </p:nvSpPr>
          <p:spPr>
            <a:xfrm>
              <a:off x="6734269" y="3450451"/>
              <a:ext cx="1622079" cy="5211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Mattaniah</a:t>
              </a:r>
              <a:r>
                <a:rPr lang="en-US" dirty="0"/>
                <a:t>/ Zedekiah</a:t>
              </a:r>
            </a:p>
          </p:txBody>
        </p:sp>
        <p:sp>
          <p:nvSpPr>
            <p:cNvPr id="8" name="Rectangle 7"/>
            <p:cNvSpPr/>
            <p:nvPr/>
          </p:nvSpPr>
          <p:spPr>
            <a:xfrm>
              <a:off x="7349905" y="2851840"/>
              <a:ext cx="1385180" cy="442535"/>
            </a:xfrm>
            <a:prstGeom prst="rect">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Hamutl</a:t>
              </a:r>
              <a:endParaRPr lang="en-US" dirty="0"/>
            </a:p>
          </p:txBody>
        </p:sp>
        <p:sp>
          <p:nvSpPr>
            <p:cNvPr id="9" name="Rectangle 8"/>
            <p:cNvSpPr/>
            <p:nvPr/>
          </p:nvSpPr>
          <p:spPr>
            <a:xfrm>
              <a:off x="6734268" y="4020823"/>
              <a:ext cx="1622079" cy="5692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Shallum/ </a:t>
              </a:r>
              <a:r>
                <a:rPr lang="en-US" dirty="0" err="1"/>
                <a:t>Jehoahaz</a:t>
              </a:r>
              <a:endParaRPr lang="en-US" dirty="0"/>
            </a:p>
          </p:txBody>
        </p:sp>
        <p:sp>
          <p:nvSpPr>
            <p:cNvPr id="10" name="Rectangle 9"/>
            <p:cNvSpPr/>
            <p:nvPr/>
          </p:nvSpPr>
          <p:spPr>
            <a:xfrm>
              <a:off x="3515763" y="4020823"/>
              <a:ext cx="1385180" cy="442535"/>
            </a:xfrm>
            <a:prstGeom prst="rect">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11" name="Rectangle 10"/>
            <p:cNvSpPr/>
            <p:nvPr/>
          </p:nvSpPr>
          <p:spPr>
            <a:xfrm>
              <a:off x="4283799" y="4632473"/>
              <a:ext cx="1385180" cy="8419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Jeconiah</a:t>
              </a:r>
              <a:r>
                <a:rPr lang="en-US" dirty="0"/>
                <a:t>/</a:t>
              </a:r>
            </a:p>
            <a:p>
              <a:pPr algn="ctr"/>
              <a:r>
                <a:rPr lang="en-US" dirty="0" err="1"/>
                <a:t>Jehoiachin</a:t>
              </a:r>
              <a:endParaRPr lang="en-US" dirty="0"/>
            </a:p>
          </p:txBody>
        </p:sp>
        <p:sp>
          <p:nvSpPr>
            <p:cNvPr id="12" name="Rectangle 11"/>
            <p:cNvSpPr/>
            <p:nvPr/>
          </p:nvSpPr>
          <p:spPr>
            <a:xfrm>
              <a:off x="4209862" y="2100460"/>
              <a:ext cx="1385180" cy="5211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Pedaiah</a:t>
              </a:r>
              <a:r>
                <a:rPr lang="en-US" dirty="0"/>
                <a:t> of </a:t>
              </a:r>
              <a:r>
                <a:rPr lang="en-US" dirty="0" err="1"/>
                <a:t>Rumah</a:t>
              </a:r>
              <a:endParaRPr lang="en-US" dirty="0"/>
            </a:p>
          </p:txBody>
        </p:sp>
        <p:sp>
          <p:nvSpPr>
            <p:cNvPr id="13" name="Rectangle 12"/>
            <p:cNvSpPr/>
            <p:nvPr/>
          </p:nvSpPr>
          <p:spPr>
            <a:xfrm>
              <a:off x="7349905" y="2089231"/>
              <a:ext cx="1385180" cy="5211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Jeremiah of </a:t>
              </a:r>
              <a:r>
                <a:rPr lang="en-US" dirty="0" err="1"/>
                <a:t>Libnah</a:t>
              </a:r>
              <a:endParaRPr lang="en-US" dirty="0"/>
            </a:p>
          </p:txBody>
        </p:sp>
      </p:grpSp>
      <p:sp>
        <p:nvSpPr>
          <p:cNvPr id="15" name="Rectangle 14"/>
          <p:cNvSpPr/>
          <p:nvPr/>
        </p:nvSpPr>
        <p:spPr>
          <a:xfrm>
            <a:off x="278394" y="3090186"/>
            <a:ext cx="4791547" cy="3046988"/>
          </a:xfrm>
          <a:prstGeom prst="rect">
            <a:avLst/>
          </a:prstGeom>
          <a:ln>
            <a:solidFill>
              <a:schemeClr val="tx1"/>
            </a:solidFill>
          </a:ln>
        </p:spPr>
        <p:txBody>
          <a:bodyPr wrap="square">
            <a:spAutoFit/>
          </a:bodyPr>
          <a:lstStyle/>
          <a:p>
            <a:r>
              <a:rPr lang="en-US" sz="1200" dirty="0">
                <a:latin typeface="Arial" panose="020B0604020202020204" pitchFamily="34" charset="0"/>
              </a:rPr>
              <a:t>There are two accounts of Josiah's death in the Bible. The Books of Kings merely state that </a:t>
            </a:r>
            <a:r>
              <a:rPr lang="en-US" sz="1200" dirty="0" err="1">
                <a:latin typeface="Arial" panose="020B0604020202020204" pitchFamily="34" charset="0"/>
              </a:rPr>
              <a:t>Necho</a:t>
            </a:r>
            <a:r>
              <a:rPr lang="en-US" sz="1200" dirty="0">
                <a:latin typeface="Arial" panose="020B0604020202020204" pitchFamily="34" charset="0"/>
              </a:rPr>
              <a:t> II met Josiah at Megiddo and killed him (2 Kings 23:29). The Book of Chronicles (2 Chronicles 35:20–27) gives a lengthier account and states that Josiah was fatally wounded by Egyptian archers and was brought back to Jerusalem to die. His death was a result of "not listen[</a:t>
            </a:r>
            <a:r>
              <a:rPr lang="en-US" sz="1200" dirty="0" err="1">
                <a:latin typeface="Arial" panose="020B0604020202020204" pitchFamily="34" charset="0"/>
              </a:rPr>
              <a:t>ing</a:t>
            </a:r>
            <a:r>
              <a:rPr lang="en-US" sz="1200" dirty="0">
                <a:latin typeface="Arial" panose="020B0604020202020204" pitchFamily="34" charset="0"/>
              </a:rPr>
              <a:t>] to what </a:t>
            </a:r>
            <a:r>
              <a:rPr lang="en-US" sz="1200" dirty="0" err="1">
                <a:latin typeface="Arial" panose="020B0604020202020204" pitchFamily="34" charset="0"/>
              </a:rPr>
              <a:t>Necho</a:t>
            </a:r>
            <a:r>
              <a:rPr lang="en-US" sz="1200" dirty="0">
                <a:latin typeface="Arial" panose="020B0604020202020204" pitchFamily="34" charset="0"/>
              </a:rPr>
              <a:t> had said at God's command..." when </a:t>
            </a:r>
            <a:r>
              <a:rPr lang="en-US" sz="1200" dirty="0" err="1">
                <a:latin typeface="Arial" panose="020B0604020202020204" pitchFamily="34" charset="0"/>
              </a:rPr>
              <a:t>Necho</a:t>
            </a:r>
            <a:r>
              <a:rPr lang="en-US" sz="1200" dirty="0">
                <a:latin typeface="Arial" panose="020B0604020202020204" pitchFamily="34" charset="0"/>
              </a:rPr>
              <a:t> stated: "What quarrel is there between you and me, O king of Judah? It is not you I am attacking at this time, but the house with which I am at war. God has told me to hurry; so stop opposing God, who is with me, or he will destroy you." (NIV)</a:t>
            </a:r>
          </a:p>
          <a:p>
            <a:r>
              <a:rPr lang="en-US" sz="1200" dirty="0">
                <a:latin typeface="Arial" panose="020B0604020202020204" pitchFamily="34" charset="0"/>
              </a:rPr>
              <a:t>Josiah did not heed this warning and by both accounts his death was caused by meeting </a:t>
            </a:r>
            <a:r>
              <a:rPr lang="en-US" sz="1200" dirty="0" err="1">
                <a:latin typeface="Arial" panose="020B0604020202020204" pitchFamily="34" charset="0"/>
              </a:rPr>
              <a:t>Necho</a:t>
            </a:r>
            <a:r>
              <a:rPr lang="en-US" sz="1200" dirty="0">
                <a:latin typeface="Arial" panose="020B0604020202020204" pitchFamily="34" charset="0"/>
              </a:rPr>
              <a:t> at Megiddo. All Judah and Jerusalem mourned for Josiah. According to 2 Chronicles 35:25, Jeremiah wrote a lament for Josiah's passing.</a:t>
            </a:r>
          </a:p>
          <a:p>
            <a:r>
              <a:rPr lang="en-US" sz="1200" b="0" i="0" dirty="0">
                <a:effectLst/>
                <a:latin typeface="Arial" panose="020B0604020202020204" pitchFamily="34" charset="0"/>
              </a:rPr>
              <a:t>Wikipedia</a:t>
            </a:r>
          </a:p>
        </p:txBody>
      </p:sp>
    </p:spTree>
    <p:extLst>
      <p:ext uri="{BB962C8B-B14F-4D97-AF65-F5344CB8AC3E}">
        <p14:creationId xmlns:p14="http://schemas.microsoft.com/office/powerpoint/2010/main" val="28473088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s://upload.wikimedia.org/wikipedia/commons/thumb/0/01/Jehoiakim-Eliakim.jpg/200px-Jehoiakim-Eliaki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63" y="1729646"/>
            <a:ext cx="1905000" cy="1905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8463" y="35582"/>
            <a:ext cx="4463925" cy="1169551"/>
          </a:xfrm>
          <a:prstGeom prst="rect">
            <a:avLst/>
          </a:prstGeom>
          <a:ln>
            <a:solidFill>
              <a:schemeClr val="tx1"/>
            </a:solidFill>
          </a:ln>
        </p:spPr>
        <p:txBody>
          <a:bodyPr wrap="square">
            <a:spAutoFit/>
          </a:bodyPr>
          <a:lstStyle/>
          <a:p>
            <a:r>
              <a:rPr lang="en-US" sz="1400" i="1" dirty="0" err="1"/>
              <a:t>Jehoahaz</a:t>
            </a:r>
            <a:r>
              <a:rPr lang="en-US" sz="1400" i="1" dirty="0"/>
              <a:t> (609  B.C.).</a:t>
            </a:r>
            <a:r>
              <a:rPr lang="en-US" sz="1400" dirty="0"/>
              <a:t> see 2 Kings 23:31–33; 2 Chronicles 36:1–4. </a:t>
            </a:r>
          </a:p>
          <a:p>
            <a:r>
              <a:rPr lang="en-US" sz="1400" dirty="0"/>
              <a:t>Son of Josiah. Reigned only three months. Removed from office and exiled to Egypt where he later died. His half brother was made the new ruler.</a:t>
            </a:r>
          </a:p>
        </p:txBody>
      </p:sp>
      <p:sp>
        <p:nvSpPr>
          <p:cNvPr id="3" name="Rectangle 2"/>
          <p:cNvSpPr/>
          <p:nvPr/>
        </p:nvSpPr>
        <p:spPr>
          <a:xfrm>
            <a:off x="1983463" y="1284797"/>
            <a:ext cx="3376188" cy="5478423"/>
          </a:xfrm>
          <a:prstGeom prst="rect">
            <a:avLst/>
          </a:prstGeom>
          <a:ln>
            <a:solidFill>
              <a:schemeClr val="tx1"/>
            </a:solidFill>
          </a:ln>
        </p:spPr>
        <p:txBody>
          <a:bodyPr wrap="square">
            <a:spAutoFit/>
          </a:bodyPr>
          <a:lstStyle/>
          <a:p>
            <a:r>
              <a:rPr lang="en-US" sz="1400" i="1" dirty="0" err="1"/>
              <a:t>Eliakim</a:t>
            </a:r>
            <a:r>
              <a:rPr lang="en-US" sz="1400" i="1" dirty="0"/>
              <a:t>/</a:t>
            </a:r>
            <a:r>
              <a:rPr lang="en-US" sz="1400" i="1" dirty="0" err="1"/>
              <a:t>Jehoiakim</a:t>
            </a:r>
            <a:r>
              <a:rPr lang="en-US" sz="1400" i="1" dirty="0"/>
              <a:t> (609–597  B.C.).</a:t>
            </a:r>
            <a:r>
              <a:rPr lang="en-US" sz="1400" dirty="0"/>
              <a:t> see 2 Kings 23:34–24:7; 2 Chronicles 36:5–8.</a:t>
            </a:r>
          </a:p>
          <a:p>
            <a:endParaRPr lang="en-US" sz="1400" dirty="0"/>
          </a:p>
          <a:p>
            <a:r>
              <a:rPr lang="en-US" sz="1400" dirty="0"/>
              <a:t> Son of Josiah. Chosen by the Egyptians to replace his half brother as king. Was forced to change his name to </a:t>
            </a:r>
            <a:r>
              <a:rPr lang="en-US" sz="1400" dirty="0" err="1"/>
              <a:t>Jehoiakim</a:t>
            </a:r>
            <a:r>
              <a:rPr lang="en-US" sz="1400" dirty="0"/>
              <a:t> and pay tribute to Egypt. Taxed the people very heavily to fulfill this obligation. Was attacked by the Syrians, Moabites, and Ammonites. Was as wicked as Manasseh, his great-grandfather, and was responsible for the shedding of much innocent blood. Became a vassal of Nebuchadnezzar in 605  B.C. when the Babylonians defeated the Egyptians. Gave the vessels from the temple as tribute to the conquering Babylonians, and sent a group of royal and noble families as exiles to the master nation. (Daniel was among that group.) Rebelled against Babylonia after three years of vassalage, and was taken captive by the Babylonians. Apparently killed while on his way to Babylon</a:t>
            </a:r>
          </a:p>
        </p:txBody>
      </p:sp>
      <p:sp>
        <p:nvSpPr>
          <p:cNvPr id="4" name="Rectangle 3"/>
          <p:cNvSpPr/>
          <p:nvPr/>
        </p:nvSpPr>
        <p:spPr>
          <a:xfrm>
            <a:off x="7574071" y="0"/>
            <a:ext cx="4617928" cy="2462213"/>
          </a:xfrm>
          <a:prstGeom prst="rect">
            <a:avLst/>
          </a:prstGeom>
          <a:ln>
            <a:solidFill>
              <a:schemeClr val="tx1"/>
            </a:solidFill>
          </a:ln>
        </p:spPr>
        <p:txBody>
          <a:bodyPr wrap="square">
            <a:spAutoFit/>
          </a:bodyPr>
          <a:lstStyle/>
          <a:p>
            <a:r>
              <a:rPr lang="en-US" sz="1400" i="1" dirty="0" err="1"/>
              <a:t>Jehoiachin</a:t>
            </a:r>
            <a:r>
              <a:rPr lang="en-US" sz="1400" i="1" dirty="0"/>
              <a:t> (597  B.C.).</a:t>
            </a:r>
            <a:r>
              <a:rPr lang="en-US" sz="1400" dirty="0"/>
              <a:t> see 2 Kings 24:8–17; 2 Chronicles 36:9–10. </a:t>
            </a:r>
          </a:p>
          <a:p>
            <a:endParaRPr lang="en-US" sz="1400" dirty="0"/>
          </a:p>
          <a:p>
            <a:r>
              <a:rPr lang="en-US" sz="1400" dirty="0"/>
              <a:t>Son of </a:t>
            </a:r>
            <a:r>
              <a:rPr lang="en-US" sz="1400" dirty="0" err="1"/>
              <a:t>Eliakim</a:t>
            </a:r>
            <a:r>
              <a:rPr lang="en-US" sz="1400" dirty="0"/>
              <a:t>/</a:t>
            </a:r>
            <a:r>
              <a:rPr lang="en-US" sz="1400" dirty="0" err="1"/>
              <a:t>Jehoiakim</a:t>
            </a:r>
            <a:r>
              <a:rPr lang="en-US" sz="1400" dirty="0"/>
              <a:t>. Continued to resist the Babylonians but surrendered within months of his ascension. Went to Babylon as a hostage together with political and religious leaders, skilled craftsmen, and educated people, as well as the treasure of the temple. Among those exiled were many of the Levites. Ezekiel was a part of this group. This was the first major deportation of Judah into Babylon.</a:t>
            </a:r>
          </a:p>
        </p:txBody>
      </p:sp>
      <p:pic>
        <p:nvPicPr>
          <p:cNvPr id="10244" name="Picture 4" descr="Jehoiachin-Jeconia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8572" y="35582"/>
            <a:ext cx="2095500" cy="2095501"/>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https://upload.wikimedia.org/wikipedia/commons/thumb/1/14/Zedekiah.jpg/220px-Zedekiah.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9111" y="3004834"/>
            <a:ext cx="2095500" cy="203835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7574071" y="2456795"/>
            <a:ext cx="4499006" cy="3970318"/>
          </a:xfrm>
          <a:prstGeom prst="rect">
            <a:avLst/>
          </a:prstGeom>
          <a:ln>
            <a:solidFill>
              <a:schemeClr val="tx1"/>
            </a:solidFill>
          </a:ln>
        </p:spPr>
        <p:txBody>
          <a:bodyPr wrap="square">
            <a:spAutoFit/>
          </a:bodyPr>
          <a:lstStyle/>
          <a:p>
            <a:r>
              <a:rPr lang="en-US" sz="1400" i="1" dirty="0"/>
              <a:t>Zedekiah/</a:t>
            </a:r>
            <a:r>
              <a:rPr lang="en-US" sz="1400" i="1" dirty="0" err="1"/>
              <a:t>Mattaniah</a:t>
            </a:r>
            <a:r>
              <a:rPr lang="en-US" sz="1400" i="1" dirty="0"/>
              <a:t> (597–587  B.C.).</a:t>
            </a:r>
            <a:r>
              <a:rPr lang="en-US" sz="1400" dirty="0"/>
              <a:t> see 2 Kings 24:18 through 25:26; 2 Chronicles 36:11–21. </a:t>
            </a:r>
          </a:p>
          <a:p>
            <a:endParaRPr lang="en-US" sz="1400" dirty="0"/>
          </a:p>
          <a:p>
            <a:r>
              <a:rPr lang="en-US" sz="1400" dirty="0"/>
              <a:t>Brother of </a:t>
            </a:r>
            <a:r>
              <a:rPr lang="en-US" sz="1400" dirty="0" err="1"/>
              <a:t>Jehoahaz</a:t>
            </a:r>
            <a:r>
              <a:rPr lang="en-US" sz="1400" dirty="0"/>
              <a:t> and half brother of </a:t>
            </a:r>
            <a:r>
              <a:rPr lang="en-US" sz="1400" dirty="0" err="1"/>
              <a:t>Eliakim</a:t>
            </a:r>
            <a:r>
              <a:rPr lang="en-US" sz="1400" dirty="0"/>
              <a:t>/</a:t>
            </a:r>
            <a:r>
              <a:rPr lang="en-US" sz="1400" dirty="0" err="1"/>
              <a:t>Jehoiakim</a:t>
            </a:r>
            <a:r>
              <a:rPr lang="en-US" sz="1400" dirty="0"/>
              <a:t>. Established as king by the Babylonians, who changed his name to Zedekiah. Showed loyalty at first to Babylonia, but later rebelled at the encouragement of those who preferred an alliance with Egypt. Nebuchadnezzar finally sent his forces against Judah, destroying the temples, palaces, and city proper of Jerusalem. Most of the people were then exiled to Babylon, and the kingdom of Judah became only a memory. During the first year of Zedekiah’s reign Lehi prophesied and was then told to flee from Jerusalem (see 1 Nephi 1:4, 2:2). During the terrible times at the end of his reign, Zedekiah imprisoned Jeremiah for prophesying of the impending destruction of Judah.</a:t>
            </a:r>
          </a:p>
        </p:txBody>
      </p:sp>
      <p:sp>
        <p:nvSpPr>
          <p:cNvPr id="5" name="TextBox 4"/>
          <p:cNvSpPr txBox="1"/>
          <p:nvPr/>
        </p:nvSpPr>
        <p:spPr>
          <a:xfrm>
            <a:off x="207003" y="5721791"/>
            <a:ext cx="1657538" cy="830997"/>
          </a:xfrm>
          <a:prstGeom prst="rect">
            <a:avLst/>
          </a:prstGeom>
          <a:noFill/>
        </p:spPr>
        <p:txBody>
          <a:bodyPr wrap="square" rtlCol="0">
            <a:spAutoFit/>
          </a:bodyPr>
          <a:lstStyle/>
          <a:p>
            <a:r>
              <a:rPr lang="en-US" sz="1200" dirty="0"/>
              <a:t>Old Testament Institute Manual</a:t>
            </a:r>
          </a:p>
          <a:p>
            <a:r>
              <a:rPr lang="en-US" sz="1200" dirty="0"/>
              <a:t>The Divided Kingdom </a:t>
            </a:r>
          </a:p>
        </p:txBody>
      </p:sp>
    </p:spTree>
    <p:extLst>
      <p:ext uri="{BB962C8B-B14F-4D97-AF65-F5344CB8AC3E}">
        <p14:creationId xmlns:p14="http://schemas.microsoft.com/office/powerpoint/2010/main" val="12767143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userlogos.org/files/backgrounds/ctach1991/Gra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70308" y="1121114"/>
            <a:ext cx="9785466" cy="5586145"/>
          </a:xfrm>
          <a:prstGeom prst="rect">
            <a:avLst/>
          </a:prstGeom>
          <a:noFill/>
        </p:spPr>
        <p:txBody>
          <a:bodyPr wrap="square" rtlCol="0">
            <a:spAutoFit/>
          </a:bodyPr>
          <a:lstStyle/>
          <a:p>
            <a:r>
              <a:rPr lang="en-US" sz="1700" dirty="0">
                <a:solidFill>
                  <a:schemeClr val="bg1"/>
                </a:solidFill>
              </a:rPr>
              <a:t>He was the son of Amon and </a:t>
            </a:r>
            <a:r>
              <a:rPr lang="en-US" sz="1700" dirty="0" err="1">
                <a:solidFill>
                  <a:schemeClr val="bg1"/>
                </a:solidFill>
              </a:rPr>
              <a:t>Jedida</a:t>
            </a:r>
            <a:r>
              <a:rPr lang="en-US" sz="1700" dirty="0">
                <a:solidFill>
                  <a:schemeClr val="bg1"/>
                </a:solidFill>
              </a:rPr>
              <a:t> (the daughter of </a:t>
            </a:r>
            <a:r>
              <a:rPr lang="en-US" sz="1700" dirty="0" err="1">
                <a:solidFill>
                  <a:schemeClr val="bg1"/>
                </a:solidFill>
              </a:rPr>
              <a:t>Adaiah</a:t>
            </a:r>
            <a:r>
              <a:rPr lang="en-US" sz="1700" dirty="0">
                <a:solidFill>
                  <a:schemeClr val="bg1"/>
                </a:solidFill>
              </a:rPr>
              <a:t> of </a:t>
            </a:r>
            <a:r>
              <a:rPr lang="en-US" sz="1700" dirty="0" err="1">
                <a:solidFill>
                  <a:schemeClr val="bg1"/>
                </a:solidFill>
              </a:rPr>
              <a:t>Boscath</a:t>
            </a:r>
            <a:r>
              <a:rPr lang="en-US" sz="1700" dirty="0">
                <a:solidFill>
                  <a:schemeClr val="bg1"/>
                </a:solidFill>
              </a:rPr>
              <a:t>) and reigned at 8 years old in Judah for 31 years (640 to 609 BC)</a:t>
            </a:r>
          </a:p>
          <a:p>
            <a:endParaRPr lang="en-US" sz="1700" dirty="0">
              <a:solidFill>
                <a:schemeClr val="bg1"/>
              </a:solidFill>
            </a:endParaRPr>
          </a:p>
          <a:p>
            <a:r>
              <a:rPr lang="en-US" sz="1700" dirty="0">
                <a:solidFill>
                  <a:schemeClr val="bg1"/>
                </a:solidFill>
              </a:rPr>
              <a:t>He commissioned </a:t>
            </a:r>
            <a:r>
              <a:rPr lang="en-US" sz="1700" dirty="0" err="1">
                <a:solidFill>
                  <a:schemeClr val="bg1"/>
                </a:solidFill>
              </a:rPr>
              <a:t>Hilkiah</a:t>
            </a:r>
            <a:r>
              <a:rPr lang="en-US" sz="1700" dirty="0">
                <a:solidFill>
                  <a:schemeClr val="bg1"/>
                </a:solidFill>
              </a:rPr>
              <a:t>, the high priest, to repair and purify the temple </a:t>
            </a:r>
          </a:p>
          <a:p>
            <a:endParaRPr lang="en-US" sz="1700" dirty="0">
              <a:solidFill>
                <a:schemeClr val="bg1"/>
              </a:solidFill>
            </a:endParaRPr>
          </a:p>
          <a:p>
            <a:r>
              <a:rPr lang="en-US" sz="1700" dirty="0" err="1">
                <a:solidFill>
                  <a:schemeClr val="bg1"/>
                </a:solidFill>
              </a:rPr>
              <a:t>Hilkiah</a:t>
            </a:r>
            <a:r>
              <a:rPr lang="en-US" sz="1700" dirty="0">
                <a:solidFill>
                  <a:schemeClr val="bg1"/>
                </a:solidFill>
              </a:rPr>
              <a:t> discovered, “the book of law in the house of the Lord”</a:t>
            </a:r>
          </a:p>
          <a:p>
            <a:endParaRPr lang="en-US" sz="1700" dirty="0">
              <a:solidFill>
                <a:schemeClr val="bg1"/>
              </a:solidFill>
            </a:endParaRPr>
          </a:p>
          <a:p>
            <a:r>
              <a:rPr lang="en-US" sz="1700" dirty="0">
                <a:solidFill>
                  <a:schemeClr val="bg1"/>
                </a:solidFill>
              </a:rPr>
              <a:t>Josiah was struck with anxiety over the contrast between the wayward conduct of his people and the high standard  engendered by the word of  God</a:t>
            </a:r>
          </a:p>
          <a:p>
            <a:endParaRPr lang="en-US" sz="1700" dirty="0">
              <a:solidFill>
                <a:schemeClr val="bg1"/>
              </a:solidFill>
            </a:endParaRPr>
          </a:p>
          <a:p>
            <a:r>
              <a:rPr lang="en-US" sz="1700" dirty="0">
                <a:solidFill>
                  <a:schemeClr val="bg1"/>
                </a:solidFill>
              </a:rPr>
              <a:t>He consulted a prophetess, Huldah, who confirmed the word of the Lord concerning the judgements of God that will soon fall on the people</a:t>
            </a:r>
          </a:p>
          <a:p>
            <a:endParaRPr lang="en-US" sz="1700" dirty="0">
              <a:solidFill>
                <a:schemeClr val="bg1"/>
              </a:solidFill>
            </a:endParaRPr>
          </a:p>
          <a:p>
            <a:r>
              <a:rPr lang="en-US" sz="1700" dirty="0">
                <a:solidFill>
                  <a:schemeClr val="bg1"/>
                </a:solidFill>
              </a:rPr>
              <a:t>The Lord promised Josiah that he would die before the destruction that would befall his kingdom</a:t>
            </a:r>
          </a:p>
          <a:p>
            <a:endParaRPr lang="en-US" sz="1700" dirty="0">
              <a:solidFill>
                <a:schemeClr val="bg1"/>
              </a:solidFill>
            </a:endParaRPr>
          </a:p>
          <a:p>
            <a:r>
              <a:rPr lang="en-US" sz="1700" dirty="0">
                <a:solidFill>
                  <a:schemeClr val="bg1"/>
                </a:solidFill>
              </a:rPr>
              <a:t>He had the “book of covenant” read to all the people, then purged the nation of all idolatry, and directed them to turn to the Lord</a:t>
            </a:r>
          </a:p>
          <a:p>
            <a:endParaRPr lang="en-US" sz="1700" dirty="0">
              <a:solidFill>
                <a:schemeClr val="bg1"/>
              </a:solidFill>
            </a:endParaRPr>
          </a:p>
          <a:p>
            <a:r>
              <a:rPr lang="en-US" sz="1700" dirty="0">
                <a:solidFill>
                  <a:schemeClr val="bg1"/>
                </a:solidFill>
              </a:rPr>
              <a:t>He died in a military conflict with Egypt leaving his son </a:t>
            </a:r>
            <a:r>
              <a:rPr lang="en-US" sz="1700" dirty="0" err="1">
                <a:solidFill>
                  <a:schemeClr val="bg1"/>
                </a:solidFill>
              </a:rPr>
              <a:t>Jehoahaz</a:t>
            </a:r>
            <a:r>
              <a:rPr lang="en-US" sz="1700" dirty="0">
                <a:solidFill>
                  <a:schemeClr val="bg1"/>
                </a:solidFill>
              </a:rPr>
              <a:t> to reign</a:t>
            </a:r>
          </a:p>
          <a:p>
            <a:endParaRPr lang="en-US" sz="1700" dirty="0">
              <a:solidFill>
                <a:schemeClr val="bg1"/>
              </a:solidFill>
            </a:endParaRPr>
          </a:p>
          <a:p>
            <a:r>
              <a:rPr lang="en-US" sz="1700" dirty="0">
                <a:solidFill>
                  <a:schemeClr val="bg1"/>
                </a:solidFill>
              </a:rPr>
              <a:t>He was the last righteous king of Judah before the Babylonians captured Jerusalem (586 BC)</a:t>
            </a:r>
          </a:p>
        </p:txBody>
      </p:sp>
      <p:sp>
        <p:nvSpPr>
          <p:cNvPr id="6" name="TextBox 5"/>
          <p:cNvSpPr txBox="1"/>
          <p:nvPr/>
        </p:nvSpPr>
        <p:spPr>
          <a:xfrm>
            <a:off x="0" y="6559"/>
            <a:ext cx="12192000" cy="1107996"/>
          </a:xfrm>
          <a:prstGeom prst="rect">
            <a:avLst/>
          </a:prstGeom>
          <a:noFill/>
        </p:spPr>
        <p:txBody>
          <a:bodyPr wrap="square" rtlCol="0">
            <a:spAutoFit/>
          </a:bodyPr>
          <a:lstStyle/>
          <a:p>
            <a:pPr algn="ctr"/>
            <a:r>
              <a:rPr lang="en-US" sz="6600" dirty="0">
                <a:solidFill>
                  <a:schemeClr val="bg1"/>
                </a:solidFill>
              </a:rPr>
              <a:t>Josiah</a:t>
            </a:r>
            <a:endParaRPr lang="en-US" sz="5400" dirty="0">
              <a:solidFill>
                <a:schemeClr val="bg1"/>
              </a:solidFill>
            </a:endParaRPr>
          </a:p>
        </p:txBody>
      </p:sp>
      <p:grpSp>
        <p:nvGrpSpPr>
          <p:cNvPr id="7" name="Group 6"/>
          <p:cNvGrpSpPr/>
          <p:nvPr/>
        </p:nvGrpSpPr>
        <p:grpSpPr>
          <a:xfrm>
            <a:off x="10126082" y="1856002"/>
            <a:ext cx="1573440" cy="3812351"/>
            <a:chOff x="5553035" y="2359849"/>
            <a:chExt cx="1573440" cy="3812351"/>
          </a:xfrm>
        </p:grpSpPr>
        <p:sp>
          <p:nvSpPr>
            <p:cNvPr id="8" name="Cloud 7"/>
            <p:cNvSpPr/>
            <p:nvPr/>
          </p:nvSpPr>
          <p:spPr>
            <a:xfrm rot="416314">
              <a:off x="5553035" y="2759882"/>
              <a:ext cx="1562201" cy="1315863"/>
            </a:xfrm>
            <a:prstGeom prst="clou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9671902">
              <a:off x="6848583" y="4366507"/>
              <a:ext cx="277892" cy="61612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2647766">
              <a:off x="5584502" y="4305065"/>
              <a:ext cx="256818" cy="61612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rot="19352409">
              <a:off x="6424014" y="5556080"/>
              <a:ext cx="300639" cy="616120"/>
            </a:xfrm>
            <a:prstGeom prst="ellipse">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2647766">
              <a:off x="6078390" y="5543893"/>
              <a:ext cx="299201" cy="616120"/>
            </a:xfrm>
            <a:prstGeom prst="ellipse">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apezoid 12"/>
            <p:cNvSpPr/>
            <p:nvPr/>
          </p:nvSpPr>
          <p:spPr>
            <a:xfrm rot="20169292">
              <a:off x="6389195" y="3711505"/>
              <a:ext cx="642061" cy="1098992"/>
            </a:xfrm>
            <a:prstGeom prst="trapezoi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p:cNvSpPr/>
            <p:nvPr/>
          </p:nvSpPr>
          <p:spPr>
            <a:xfrm rot="1790291">
              <a:off x="5689157" y="3672660"/>
              <a:ext cx="630661" cy="1098992"/>
            </a:xfrm>
            <a:prstGeom prst="trapezoi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p:cNvSpPr/>
            <p:nvPr/>
          </p:nvSpPr>
          <p:spPr>
            <a:xfrm>
              <a:off x="5877284" y="3852929"/>
              <a:ext cx="957854" cy="2007999"/>
            </a:xfrm>
            <a:prstGeom prst="trapezoid">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6185356" y="3454924"/>
              <a:ext cx="355378" cy="60556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p:cNvSpPr/>
            <p:nvPr/>
          </p:nvSpPr>
          <p:spPr>
            <a:xfrm rot="320523">
              <a:off x="5793656" y="3859302"/>
              <a:ext cx="642058" cy="2079630"/>
            </a:xfrm>
            <a:prstGeom prst="trapezoid">
              <a:avLst>
                <a:gd name="adj" fmla="val 39243"/>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17"/>
            <p:cNvSpPr/>
            <p:nvPr/>
          </p:nvSpPr>
          <p:spPr>
            <a:xfrm rot="21316319">
              <a:off x="6295330" y="3786972"/>
              <a:ext cx="642058" cy="2159730"/>
            </a:xfrm>
            <a:prstGeom prst="trapezoid">
              <a:avLst>
                <a:gd name="adj" fmla="val 41921"/>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5950284" y="2597606"/>
              <a:ext cx="802083" cy="135470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loud 19"/>
            <p:cNvSpPr/>
            <p:nvPr/>
          </p:nvSpPr>
          <p:spPr>
            <a:xfrm rot="5145672">
              <a:off x="6116006" y="2372194"/>
              <a:ext cx="526085" cy="866255"/>
            </a:xfrm>
            <a:prstGeom prst="clou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loud 20"/>
            <p:cNvSpPr/>
            <p:nvPr/>
          </p:nvSpPr>
          <p:spPr>
            <a:xfrm rot="5145672">
              <a:off x="6118565" y="3595044"/>
              <a:ext cx="491936" cy="507583"/>
            </a:xfrm>
            <a:prstGeom prst="clou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6270133" y="3671084"/>
              <a:ext cx="162384" cy="12038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5613239" y="2359849"/>
              <a:ext cx="1450664" cy="733424"/>
              <a:chOff x="1239442" y="2583838"/>
              <a:chExt cx="1535084" cy="678655"/>
            </a:xfrm>
          </p:grpSpPr>
          <p:sp>
            <p:nvSpPr>
              <p:cNvPr id="36" name="Rounded Rectangle 35"/>
              <p:cNvSpPr/>
              <p:nvPr/>
            </p:nvSpPr>
            <p:spPr>
              <a:xfrm>
                <a:off x="1239442" y="2984838"/>
                <a:ext cx="1535084" cy="276558"/>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gular Pentagon 36"/>
              <p:cNvSpPr/>
              <p:nvPr/>
            </p:nvSpPr>
            <p:spPr>
              <a:xfrm>
                <a:off x="1807497" y="2583838"/>
                <a:ext cx="491369" cy="408386"/>
              </a:xfrm>
              <a:prstGeom prst="pent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gular Pentagon 37"/>
              <p:cNvSpPr/>
              <p:nvPr/>
            </p:nvSpPr>
            <p:spPr>
              <a:xfrm>
                <a:off x="1328217" y="2712925"/>
                <a:ext cx="329982" cy="274254"/>
              </a:xfrm>
              <a:prstGeom prst="pent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gular Pentagon 38"/>
              <p:cNvSpPr/>
              <p:nvPr/>
            </p:nvSpPr>
            <p:spPr>
              <a:xfrm>
                <a:off x="2385544" y="2708757"/>
                <a:ext cx="329982" cy="274254"/>
              </a:xfrm>
              <a:prstGeom prst="pent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Diamond 39"/>
              <p:cNvSpPr/>
              <p:nvPr/>
            </p:nvSpPr>
            <p:spPr>
              <a:xfrm>
                <a:off x="1982582" y="2684447"/>
                <a:ext cx="114300" cy="274254"/>
              </a:xfrm>
              <a:prstGeom prst="diamond">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Diamond 40"/>
              <p:cNvSpPr/>
              <p:nvPr/>
            </p:nvSpPr>
            <p:spPr>
              <a:xfrm>
                <a:off x="1494521" y="2975696"/>
                <a:ext cx="274391" cy="274254"/>
              </a:xfrm>
              <a:prstGeom prst="diamond">
                <a:avLst/>
              </a:prstGeom>
              <a:solidFill>
                <a:srgbClr val="E4B42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Diamond 41"/>
              <p:cNvSpPr/>
              <p:nvPr/>
            </p:nvSpPr>
            <p:spPr>
              <a:xfrm>
                <a:off x="1752775" y="2988239"/>
                <a:ext cx="274391" cy="274254"/>
              </a:xfrm>
              <a:prstGeom prst="diamond">
                <a:avLst/>
              </a:prstGeom>
              <a:solidFill>
                <a:srgbClr val="E4B42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Diamond 42"/>
              <p:cNvSpPr/>
              <p:nvPr/>
            </p:nvSpPr>
            <p:spPr>
              <a:xfrm>
                <a:off x="2017838" y="2979774"/>
                <a:ext cx="274391" cy="274254"/>
              </a:xfrm>
              <a:prstGeom prst="diamond">
                <a:avLst/>
              </a:prstGeom>
              <a:solidFill>
                <a:srgbClr val="E4B42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Diamond 43"/>
              <p:cNvSpPr/>
              <p:nvPr/>
            </p:nvSpPr>
            <p:spPr>
              <a:xfrm>
                <a:off x="2274465" y="2979774"/>
                <a:ext cx="274391" cy="274254"/>
              </a:xfrm>
              <a:prstGeom prst="diamond">
                <a:avLst/>
              </a:prstGeom>
              <a:solidFill>
                <a:srgbClr val="E4B42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p:cNvGrpSpPr/>
            <p:nvPr/>
          </p:nvGrpSpPr>
          <p:grpSpPr>
            <a:xfrm>
              <a:off x="6058639" y="4230864"/>
              <a:ext cx="584563" cy="217974"/>
              <a:chOff x="7543167" y="4370905"/>
              <a:chExt cx="836185" cy="311800"/>
            </a:xfrm>
          </p:grpSpPr>
          <p:sp>
            <p:nvSpPr>
              <p:cNvPr id="31" name="Rounded Rectangle 30"/>
              <p:cNvSpPr/>
              <p:nvPr/>
            </p:nvSpPr>
            <p:spPr>
              <a:xfrm>
                <a:off x="7755682" y="4478850"/>
                <a:ext cx="462234" cy="176299"/>
              </a:xfrm>
              <a:prstGeom prst="roundRect">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gular Pentagon 31"/>
              <p:cNvSpPr/>
              <p:nvPr/>
            </p:nvSpPr>
            <p:spPr>
              <a:xfrm>
                <a:off x="7543167" y="4386318"/>
                <a:ext cx="311835" cy="296387"/>
              </a:xfrm>
              <a:prstGeom prst="pent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gular Pentagon 32"/>
              <p:cNvSpPr/>
              <p:nvPr/>
            </p:nvSpPr>
            <p:spPr>
              <a:xfrm>
                <a:off x="8067517" y="4370905"/>
                <a:ext cx="311835" cy="296387"/>
              </a:xfrm>
              <a:prstGeom prst="pent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7617922" y="4478850"/>
                <a:ext cx="162474" cy="162474"/>
              </a:xfrm>
              <a:prstGeom prst="ellipse">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8149263" y="4466493"/>
                <a:ext cx="162474" cy="162474"/>
              </a:xfrm>
              <a:prstGeom prst="ellipse">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p:cNvGrpSpPr/>
            <p:nvPr/>
          </p:nvGrpSpPr>
          <p:grpSpPr>
            <a:xfrm rot="10800000">
              <a:off x="6054606" y="4440452"/>
              <a:ext cx="584563" cy="217974"/>
              <a:chOff x="7543167" y="4370905"/>
              <a:chExt cx="836185" cy="311800"/>
            </a:xfrm>
          </p:grpSpPr>
          <p:sp>
            <p:nvSpPr>
              <p:cNvPr id="26" name="Rounded Rectangle 25"/>
              <p:cNvSpPr/>
              <p:nvPr/>
            </p:nvSpPr>
            <p:spPr>
              <a:xfrm>
                <a:off x="7755682" y="4478850"/>
                <a:ext cx="462234" cy="176299"/>
              </a:xfrm>
              <a:prstGeom prst="roundRect">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gular Pentagon 26"/>
              <p:cNvSpPr/>
              <p:nvPr/>
            </p:nvSpPr>
            <p:spPr>
              <a:xfrm>
                <a:off x="7543167" y="4386318"/>
                <a:ext cx="311835" cy="296387"/>
              </a:xfrm>
              <a:prstGeom prst="pent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gular Pentagon 27"/>
              <p:cNvSpPr/>
              <p:nvPr/>
            </p:nvSpPr>
            <p:spPr>
              <a:xfrm>
                <a:off x="8067517" y="4370905"/>
                <a:ext cx="311835" cy="296387"/>
              </a:xfrm>
              <a:prstGeom prst="pent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7617922" y="4478850"/>
                <a:ext cx="162474" cy="162474"/>
              </a:xfrm>
              <a:prstGeom prst="ellipse">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8149263" y="4466493"/>
                <a:ext cx="162474" cy="162474"/>
              </a:xfrm>
              <a:prstGeom prst="ellipse">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5" name="TextBox 44"/>
          <p:cNvSpPr txBox="1"/>
          <p:nvPr/>
        </p:nvSpPr>
        <p:spPr>
          <a:xfrm>
            <a:off x="10301304" y="6384649"/>
            <a:ext cx="1752600" cy="369332"/>
          </a:xfrm>
          <a:prstGeom prst="rect">
            <a:avLst/>
          </a:prstGeom>
          <a:noFill/>
        </p:spPr>
        <p:txBody>
          <a:bodyPr wrap="square" rtlCol="0">
            <a:spAutoFit/>
          </a:bodyPr>
          <a:lstStyle/>
          <a:p>
            <a:pPr algn="r"/>
            <a:r>
              <a:rPr lang="en-US" dirty="0">
                <a:solidFill>
                  <a:schemeClr val="bg1"/>
                </a:solidFill>
              </a:rPr>
              <a:t>(1)</a:t>
            </a:r>
          </a:p>
        </p:txBody>
      </p:sp>
    </p:spTree>
    <p:extLst>
      <p:ext uri="{BB962C8B-B14F-4D97-AF65-F5344CB8AC3E}">
        <p14:creationId xmlns:p14="http://schemas.microsoft.com/office/powerpoint/2010/main" val="3944651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wipe(down)">
                                      <p:cBhvr>
                                        <p:cTn id="9" dur="580">
                                          <p:stCondLst>
                                            <p:cond delay="0"/>
                                          </p:stCondLst>
                                        </p:cTn>
                                        <p:tgtEl>
                                          <p:spTgt spid="7"/>
                                        </p:tgtEl>
                                      </p:cBhvr>
                                    </p:animEffect>
                                    <p:anim calcmode="lin" valueType="num">
                                      <p:cBhvr>
                                        <p:cTn id="10"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5" dur="26">
                                          <p:stCondLst>
                                            <p:cond delay="650"/>
                                          </p:stCondLst>
                                        </p:cTn>
                                        <p:tgtEl>
                                          <p:spTgt spid="7"/>
                                        </p:tgtEl>
                                      </p:cBhvr>
                                      <p:to x="100000" y="60000"/>
                                    </p:animScale>
                                    <p:animScale>
                                      <p:cBhvr>
                                        <p:cTn id="16" dur="166" decel="50000">
                                          <p:stCondLst>
                                            <p:cond delay="676"/>
                                          </p:stCondLst>
                                        </p:cTn>
                                        <p:tgtEl>
                                          <p:spTgt spid="7"/>
                                        </p:tgtEl>
                                      </p:cBhvr>
                                      <p:to x="100000" y="100000"/>
                                    </p:animScale>
                                    <p:animScale>
                                      <p:cBhvr>
                                        <p:cTn id="17" dur="26">
                                          <p:stCondLst>
                                            <p:cond delay="1312"/>
                                          </p:stCondLst>
                                        </p:cTn>
                                        <p:tgtEl>
                                          <p:spTgt spid="7"/>
                                        </p:tgtEl>
                                      </p:cBhvr>
                                      <p:to x="100000" y="80000"/>
                                    </p:animScale>
                                    <p:animScale>
                                      <p:cBhvr>
                                        <p:cTn id="18" dur="166" decel="50000">
                                          <p:stCondLst>
                                            <p:cond delay="1338"/>
                                          </p:stCondLst>
                                        </p:cTn>
                                        <p:tgtEl>
                                          <p:spTgt spid="7"/>
                                        </p:tgtEl>
                                      </p:cBhvr>
                                      <p:to x="100000" y="100000"/>
                                    </p:animScale>
                                    <p:animScale>
                                      <p:cBhvr>
                                        <p:cTn id="19" dur="26">
                                          <p:stCondLst>
                                            <p:cond delay="1642"/>
                                          </p:stCondLst>
                                        </p:cTn>
                                        <p:tgtEl>
                                          <p:spTgt spid="7"/>
                                        </p:tgtEl>
                                      </p:cBhvr>
                                      <p:to x="100000" y="90000"/>
                                    </p:animScale>
                                    <p:animScale>
                                      <p:cBhvr>
                                        <p:cTn id="20" dur="166" decel="50000">
                                          <p:stCondLst>
                                            <p:cond delay="1668"/>
                                          </p:stCondLst>
                                        </p:cTn>
                                        <p:tgtEl>
                                          <p:spTgt spid="7"/>
                                        </p:tgtEl>
                                      </p:cBhvr>
                                      <p:to x="100000" y="100000"/>
                                    </p:animScale>
                                    <p:animScale>
                                      <p:cBhvr>
                                        <p:cTn id="21" dur="26">
                                          <p:stCondLst>
                                            <p:cond delay="1808"/>
                                          </p:stCondLst>
                                        </p:cTn>
                                        <p:tgtEl>
                                          <p:spTgt spid="7"/>
                                        </p:tgtEl>
                                      </p:cBhvr>
                                      <p:to x="100000" y="95000"/>
                                    </p:animScale>
                                    <p:animScale>
                                      <p:cBhvr>
                                        <p:cTn id="22" dur="166" decel="50000">
                                          <p:stCondLst>
                                            <p:cond delay="1834"/>
                                          </p:stCondLst>
                                        </p:cTn>
                                        <p:tgtEl>
                                          <p:spTgt spid="7"/>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
                                            <p:txEl>
                                              <p:pRg st="14" end="1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userlogos.org/files/backgrounds/ctach1991/Gra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651174" y="1271972"/>
            <a:ext cx="4086935" cy="1200329"/>
          </a:xfrm>
          <a:prstGeom prst="rect">
            <a:avLst/>
          </a:prstGeom>
          <a:noFill/>
        </p:spPr>
        <p:txBody>
          <a:bodyPr wrap="square" rtlCol="0">
            <a:spAutoFit/>
          </a:bodyPr>
          <a:lstStyle/>
          <a:p>
            <a:r>
              <a:rPr lang="en-US" dirty="0">
                <a:solidFill>
                  <a:schemeClr val="bg1"/>
                </a:solidFill>
              </a:rPr>
              <a:t>“Individuals who do wrong want you to join them because they feel more comfortable in what they are doing when others do it also…</a:t>
            </a:r>
          </a:p>
        </p:txBody>
      </p:sp>
      <p:sp>
        <p:nvSpPr>
          <p:cNvPr id="6" name="TextBox 5"/>
          <p:cNvSpPr txBox="1"/>
          <p:nvPr/>
        </p:nvSpPr>
        <p:spPr>
          <a:xfrm>
            <a:off x="-73761" y="7033"/>
            <a:ext cx="12192000" cy="1107996"/>
          </a:xfrm>
          <a:prstGeom prst="rect">
            <a:avLst/>
          </a:prstGeom>
          <a:noFill/>
        </p:spPr>
        <p:txBody>
          <a:bodyPr wrap="square" rtlCol="0">
            <a:spAutoFit/>
          </a:bodyPr>
          <a:lstStyle/>
          <a:p>
            <a:pPr algn="ctr"/>
            <a:r>
              <a:rPr lang="en-US" sz="6600" dirty="0">
                <a:solidFill>
                  <a:schemeClr val="bg1"/>
                </a:solidFill>
              </a:rPr>
              <a:t>Influences</a:t>
            </a:r>
            <a:endParaRPr lang="en-US" sz="5400" dirty="0">
              <a:solidFill>
                <a:schemeClr val="bg1"/>
              </a:solidFill>
            </a:endParaRPr>
          </a:p>
        </p:txBody>
      </p:sp>
      <p:sp>
        <p:nvSpPr>
          <p:cNvPr id="5" name="Rectangle 4"/>
          <p:cNvSpPr/>
          <p:nvPr/>
        </p:nvSpPr>
        <p:spPr>
          <a:xfrm>
            <a:off x="11649784" y="6405013"/>
            <a:ext cx="453970" cy="369332"/>
          </a:xfrm>
          <a:prstGeom prst="rect">
            <a:avLst/>
          </a:prstGeom>
        </p:spPr>
        <p:txBody>
          <a:bodyPr wrap="none">
            <a:spAutoFit/>
          </a:bodyPr>
          <a:lstStyle/>
          <a:p>
            <a:r>
              <a:rPr lang="en-US" dirty="0">
                <a:solidFill>
                  <a:schemeClr val="bg1"/>
                </a:solidFill>
              </a:rPr>
              <a:t>(2)</a:t>
            </a:r>
            <a:endParaRPr lang="en-US" dirty="0"/>
          </a:p>
        </p:txBody>
      </p:sp>
      <p:grpSp>
        <p:nvGrpSpPr>
          <p:cNvPr id="144" name="Group 143"/>
          <p:cNvGrpSpPr/>
          <p:nvPr/>
        </p:nvGrpSpPr>
        <p:grpSpPr>
          <a:xfrm>
            <a:off x="258444" y="295904"/>
            <a:ext cx="3505068" cy="2501531"/>
            <a:chOff x="228600" y="381000"/>
            <a:chExt cx="3505068" cy="2501531"/>
          </a:xfrm>
        </p:grpSpPr>
        <p:grpSp>
          <p:nvGrpSpPr>
            <p:cNvPr id="145" name="Group 144"/>
            <p:cNvGrpSpPr/>
            <p:nvPr/>
          </p:nvGrpSpPr>
          <p:grpSpPr>
            <a:xfrm>
              <a:off x="228600" y="381000"/>
              <a:ext cx="3505068" cy="2501531"/>
              <a:chOff x="534986" y="381000"/>
              <a:chExt cx="2637111" cy="2501531"/>
            </a:xfrm>
          </p:grpSpPr>
          <p:sp>
            <p:nvSpPr>
              <p:cNvPr id="147" name="Rectangle 146"/>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8" name="Group 147"/>
              <p:cNvGrpSpPr/>
              <p:nvPr/>
            </p:nvGrpSpPr>
            <p:grpSpPr>
              <a:xfrm>
                <a:off x="534986" y="384805"/>
                <a:ext cx="457200" cy="2497726"/>
                <a:chOff x="533400" y="381000"/>
                <a:chExt cx="457200" cy="2497726"/>
              </a:xfrm>
            </p:grpSpPr>
            <p:sp>
              <p:nvSpPr>
                <p:cNvPr id="154" name="Oval 153"/>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5" name="Rounded Rectangle 154"/>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p:cNvGrpSpPr/>
              <p:nvPr/>
            </p:nvGrpSpPr>
            <p:grpSpPr>
              <a:xfrm>
                <a:off x="2714897" y="381000"/>
                <a:ext cx="457200" cy="2497726"/>
                <a:chOff x="2714897" y="457200"/>
                <a:chExt cx="457200" cy="2497726"/>
              </a:xfrm>
            </p:grpSpPr>
            <p:sp>
              <p:nvSpPr>
                <p:cNvPr id="150" name="Oval 149"/>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ounded Rectangle 150"/>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46" name="Rectangle 145"/>
            <p:cNvSpPr/>
            <p:nvPr/>
          </p:nvSpPr>
          <p:spPr>
            <a:xfrm>
              <a:off x="842492" y="1153492"/>
              <a:ext cx="2293346" cy="1077218"/>
            </a:xfrm>
            <a:prstGeom prst="rect">
              <a:avLst/>
            </a:prstGeom>
          </p:spPr>
          <p:txBody>
            <a:bodyPr wrap="square">
              <a:spAutoFit/>
            </a:bodyPr>
            <a:lstStyle/>
            <a:p>
              <a:pPr algn="ctr"/>
              <a:r>
                <a:rPr lang="en-US" sz="1600" b="1" dirty="0"/>
                <a:t>If we make wicked choices, then our actions can lead others to sin</a:t>
              </a:r>
              <a:endParaRPr lang="en-US" sz="1600" i="1" dirty="0"/>
            </a:p>
          </p:txBody>
        </p:sp>
      </p:grpSp>
      <p:sp>
        <p:nvSpPr>
          <p:cNvPr id="7" name="Rectangle 6"/>
          <p:cNvSpPr/>
          <p:nvPr/>
        </p:nvSpPr>
        <p:spPr>
          <a:xfrm>
            <a:off x="6898739" y="2777772"/>
            <a:ext cx="4394553" cy="1477328"/>
          </a:xfrm>
          <a:prstGeom prst="rect">
            <a:avLst/>
          </a:prstGeom>
        </p:spPr>
        <p:txBody>
          <a:bodyPr wrap="square">
            <a:spAutoFit/>
          </a:bodyPr>
          <a:lstStyle/>
          <a:p>
            <a:r>
              <a:rPr lang="en-US" b="0" i="0" dirty="0">
                <a:solidFill>
                  <a:schemeClr val="bg1"/>
                </a:solidFill>
                <a:effectLst/>
              </a:rPr>
              <a:t>“It is natural to want to be accepted by peers, to be part of a group—some even join gangs because of that desire to belong, but they lose their freedom, and some lose their lives….</a:t>
            </a:r>
            <a:endParaRPr lang="en-US" dirty="0">
              <a:solidFill>
                <a:schemeClr val="bg1"/>
              </a:solidFill>
            </a:endParaRPr>
          </a:p>
        </p:txBody>
      </p:sp>
      <p:sp>
        <p:nvSpPr>
          <p:cNvPr id="8" name="Rectangle 7"/>
          <p:cNvSpPr/>
          <p:nvPr/>
        </p:nvSpPr>
        <p:spPr>
          <a:xfrm>
            <a:off x="2251296" y="5012858"/>
            <a:ext cx="6096000" cy="646331"/>
          </a:xfrm>
          <a:prstGeom prst="rect">
            <a:avLst/>
          </a:prstGeom>
        </p:spPr>
        <p:txBody>
          <a:bodyPr>
            <a:spAutoFit/>
          </a:bodyPr>
          <a:lstStyle/>
          <a:p>
            <a:r>
              <a:rPr lang="en-US" b="0" i="0" dirty="0">
                <a:solidFill>
                  <a:schemeClr val="bg1"/>
                </a:solidFill>
                <a:effectLst/>
              </a:rPr>
              <a:t>“You don’t need to compromise your standards to be accepted by good friends….</a:t>
            </a:r>
            <a:endParaRPr lang="en-US" dirty="0">
              <a:solidFill>
                <a:schemeClr val="bg1"/>
              </a:solidFill>
            </a:endParaRPr>
          </a:p>
        </p:txBody>
      </p:sp>
      <p:sp>
        <p:nvSpPr>
          <p:cNvPr id="9" name="Rectangle 8"/>
          <p:cNvSpPr/>
          <p:nvPr/>
        </p:nvSpPr>
        <p:spPr>
          <a:xfrm>
            <a:off x="4983933" y="5851015"/>
            <a:ext cx="6096000" cy="923330"/>
          </a:xfrm>
          <a:prstGeom prst="rect">
            <a:avLst/>
          </a:prstGeom>
        </p:spPr>
        <p:txBody>
          <a:bodyPr>
            <a:spAutoFit/>
          </a:bodyPr>
          <a:lstStyle/>
          <a:p>
            <a:r>
              <a:rPr lang="en-US" b="0" i="0" dirty="0">
                <a:solidFill>
                  <a:schemeClr val="bg1"/>
                </a:solidFill>
                <a:effectLst/>
              </a:rPr>
              <a:t>“You can also help others because they will feel your strength. Let them know about your standards by consistently living them.” </a:t>
            </a:r>
            <a:endParaRPr lang="en-US" dirty="0">
              <a:solidFill>
                <a:schemeClr val="bg1"/>
              </a:solidFill>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49806" y="272937"/>
            <a:ext cx="1408176" cy="1767840"/>
          </a:xfrm>
          <a:prstGeom prst="rect">
            <a:avLst/>
          </a:prstGeom>
        </p:spPr>
      </p:pic>
      <p:pic>
        <p:nvPicPr>
          <p:cNvPr id="2050" name="Picture 2" descr="http://en.elds.org/ldsblogs-com/files/2007/11/mormon-youth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5178" y="4383628"/>
            <a:ext cx="1523831" cy="190478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img.deseretnews.com/images/article/midres/1477555/1477555.jpg"/>
          <p:cNvPicPr>
            <a:picLocks noChangeAspect="1" noChangeArrowheads="1"/>
          </p:cNvPicPr>
          <p:nvPr/>
        </p:nvPicPr>
        <p:blipFill rotWithShape="1">
          <a:blip r:embed="rId5">
            <a:extLst>
              <a:ext uri="{28A0092B-C50C-407E-A947-70E740481C1C}">
                <a14:useLocalDpi xmlns:a14="http://schemas.microsoft.com/office/drawing/2010/main" val="0"/>
              </a:ext>
            </a:extLst>
          </a:blip>
          <a:srcRect l="14934" t="19074" r="2690" b="9698"/>
          <a:stretch/>
        </p:blipFill>
        <p:spPr bwMode="auto">
          <a:xfrm>
            <a:off x="3586047" y="2895745"/>
            <a:ext cx="2871295" cy="165099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ldsmediatalk.com/wp-content/uploads/2012/08/sharing-the-gospel-through-social-media.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96016" y="4546740"/>
            <a:ext cx="2373911" cy="1266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358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44"/>
                                        </p:tgtEl>
                                        <p:attrNameLst>
                                          <p:attrName>style.visibility</p:attrName>
                                        </p:attrNameLst>
                                      </p:cBhvr>
                                      <p:to>
                                        <p:strVal val="visible"/>
                                      </p:to>
                                    </p:set>
                                    <p:animEffect transition="in" filter="barn(outVertical)">
                                      <p:cBhvr>
                                        <p:cTn id="7" dur="500"/>
                                        <p:tgtEl>
                                          <p:spTgt spid="14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052"/>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2050"/>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2054"/>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userlogos.org/files/backgrounds/ctach1991/Gra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3761" y="7033"/>
            <a:ext cx="12192000" cy="1107996"/>
          </a:xfrm>
          <a:prstGeom prst="rect">
            <a:avLst/>
          </a:prstGeom>
          <a:noFill/>
        </p:spPr>
        <p:txBody>
          <a:bodyPr wrap="square" rtlCol="0">
            <a:spAutoFit/>
          </a:bodyPr>
          <a:lstStyle/>
          <a:p>
            <a:pPr algn="ctr"/>
            <a:r>
              <a:rPr lang="en-US" sz="6600" dirty="0">
                <a:solidFill>
                  <a:schemeClr val="bg1"/>
                </a:solidFill>
              </a:rPr>
              <a:t>Records Found</a:t>
            </a:r>
            <a:endParaRPr lang="en-US" sz="5400" dirty="0">
              <a:solidFill>
                <a:schemeClr val="bg1"/>
              </a:solidFill>
            </a:endParaRPr>
          </a:p>
        </p:txBody>
      </p:sp>
      <p:sp>
        <p:nvSpPr>
          <p:cNvPr id="5" name="Rectangle 4"/>
          <p:cNvSpPr/>
          <p:nvPr/>
        </p:nvSpPr>
        <p:spPr>
          <a:xfrm>
            <a:off x="31459" y="6488668"/>
            <a:ext cx="1723549" cy="369332"/>
          </a:xfrm>
          <a:prstGeom prst="rect">
            <a:avLst/>
          </a:prstGeom>
        </p:spPr>
        <p:txBody>
          <a:bodyPr wrap="none">
            <a:spAutoFit/>
          </a:bodyPr>
          <a:lstStyle/>
          <a:p>
            <a:r>
              <a:rPr lang="en-US" dirty="0">
                <a:solidFill>
                  <a:schemeClr val="bg1"/>
                </a:solidFill>
              </a:rPr>
              <a:t>2 Kings 22:3-15</a:t>
            </a:r>
            <a:endParaRPr lang="en-US" dirty="0"/>
          </a:p>
        </p:txBody>
      </p:sp>
      <p:sp>
        <p:nvSpPr>
          <p:cNvPr id="2" name="Rectangle 1"/>
          <p:cNvSpPr/>
          <p:nvPr/>
        </p:nvSpPr>
        <p:spPr>
          <a:xfrm>
            <a:off x="230197" y="1046670"/>
            <a:ext cx="3316586" cy="923330"/>
          </a:xfrm>
          <a:prstGeom prst="rect">
            <a:avLst/>
          </a:prstGeom>
        </p:spPr>
        <p:txBody>
          <a:bodyPr wrap="square">
            <a:spAutoFit/>
          </a:bodyPr>
          <a:lstStyle/>
          <a:p>
            <a:r>
              <a:rPr lang="en-US" dirty="0">
                <a:solidFill>
                  <a:schemeClr val="bg1"/>
                </a:solidFill>
              </a:rPr>
              <a:t>Josiah arranged payment for workers to repair the house of the Lord in Jerusalem.</a:t>
            </a:r>
          </a:p>
        </p:txBody>
      </p:sp>
      <p:sp>
        <p:nvSpPr>
          <p:cNvPr id="3" name="Rectangle 2"/>
          <p:cNvSpPr/>
          <p:nvPr/>
        </p:nvSpPr>
        <p:spPr>
          <a:xfrm>
            <a:off x="8161026" y="1614459"/>
            <a:ext cx="3681884" cy="1477328"/>
          </a:xfrm>
          <a:prstGeom prst="rect">
            <a:avLst/>
          </a:prstGeom>
        </p:spPr>
        <p:txBody>
          <a:bodyPr wrap="square">
            <a:spAutoFit/>
          </a:bodyPr>
          <a:lstStyle/>
          <a:p>
            <a:r>
              <a:rPr lang="en-US" dirty="0">
                <a:solidFill>
                  <a:schemeClr val="bg1"/>
                </a:solidFill>
              </a:rPr>
              <a:t>During this repair </a:t>
            </a:r>
            <a:r>
              <a:rPr lang="en-US" dirty="0" err="1">
                <a:solidFill>
                  <a:schemeClr val="bg1"/>
                </a:solidFill>
              </a:rPr>
              <a:t>Hilkiah</a:t>
            </a:r>
            <a:r>
              <a:rPr lang="en-US" dirty="0">
                <a:solidFill>
                  <a:schemeClr val="bg1"/>
                </a:solidFill>
              </a:rPr>
              <a:t>, the high priest, found a book that had been lost and gave it to </a:t>
            </a:r>
            <a:r>
              <a:rPr lang="en-US" dirty="0" err="1">
                <a:solidFill>
                  <a:schemeClr val="bg1"/>
                </a:solidFill>
              </a:rPr>
              <a:t>Shaphan</a:t>
            </a:r>
            <a:r>
              <a:rPr lang="en-US" dirty="0">
                <a:solidFill>
                  <a:schemeClr val="bg1"/>
                </a:solidFill>
              </a:rPr>
              <a:t> the scribe and he read it before King Josiah</a:t>
            </a:r>
          </a:p>
        </p:txBody>
      </p:sp>
      <p:sp>
        <p:nvSpPr>
          <p:cNvPr id="30" name="Rectangle 29"/>
          <p:cNvSpPr/>
          <p:nvPr/>
        </p:nvSpPr>
        <p:spPr>
          <a:xfrm>
            <a:off x="6022239" y="5210310"/>
            <a:ext cx="6096000" cy="923330"/>
          </a:xfrm>
          <a:prstGeom prst="rect">
            <a:avLst/>
          </a:prstGeom>
        </p:spPr>
        <p:txBody>
          <a:bodyPr>
            <a:spAutoFit/>
          </a:bodyPr>
          <a:lstStyle/>
          <a:p>
            <a:r>
              <a:rPr lang="en-US" dirty="0">
                <a:solidFill>
                  <a:schemeClr val="bg1"/>
                </a:solidFill>
              </a:rPr>
              <a:t>King Josiah had </a:t>
            </a:r>
            <a:r>
              <a:rPr lang="en-US" dirty="0" err="1">
                <a:solidFill>
                  <a:schemeClr val="bg1"/>
                </a:solidFill>
              </a:rPr>
              <a:t>Hilkiah</a:t>
            </a:r>
            <a:r>
              <a:rPr lang="en-US" dirty="0">
                <a:solidFill>
                  <a:schemeClr val="bg1"/>
                </a:solidFill>
              </a:rPr>
              <a:t>, </a:t>
            </a:r>
            <a:r>
              <a:rPr lang="en-US" dirty="0" err="1">
                <a:solidFill>
                  <a:schemeClr val="bg1"/>
                </a:solidFill>
              </a:rPr>
              <a:t>Ahikam</a:t>
            </a:r>
            <a:r>
              <a:rPr lang="en-US" dirty="0">
                <a:solidFill>
                  <a:schemeClr val="bg1"/>
                </a:solidFill>
              </a:rPr>
              <a:t>, the son of </a:t>
            </a:r>
            <a:r>
              <a:rPr lang="en-US" dirty="0" err="1">
                <a:solidFill>
                  <a:schemeClr val="bg1"/>
                </a:solidFill>
              </a:rPr>
              <a:t>Shaphan</a:t>
            </a:r>
            <a:r>
              <a:rPr lang="en-US" dirty="0">
                <a:solidFill>
                  <a:schemeClr val="bg1"/>
                </a:solidFill>
              </a:rPr>
              <a:t>, </a:t>
            </a:r>
            <a:r>
              <a:rPr lang="en-US" dirty="0" err="1">
                <a:solidFill>
                  <a:schemeClr val="bg1"/>
                </a:solidFill>
              </a:rPr>
              <a:t>Achbor</a:t>
            </a:r>
            <a:r>
              <a:rPr lang="en-US" dirty="0">
                <a:solidFill>
                  <a:schemeClr val="bg1"/>
                </a:solidFill>
              </a:rPr>
              <a:t>, the son of </a:t>
            </a:r>
            <a:r>
              <a:rPr lang="en-US" dirty="0" err="1">
                <a:solidFill>
                  <a:schemeClr val="bg1"/>
                </a:solidFill>
              </a:rPr>
              <a:t>Michaiah</a:t>
            </a:r>
            <a:r>
              <a:rPr lang="en-US" dirty="0">
                <a:solidFill>
                  <a:schemeClr val="bg1"/>
                </a:solidFill>
              </a:rPr>
              <a:t>, </a:t>
            </a:r>
            <a:r>
              <a:rPr lang="en-US" dirty="0" err="1">
                <a:solidFill>
                  <a:schemeClr val="bg1"/>
                </a:solidFill>
              </a:rPr>
              <a:t>Shaphan</a:t>
            </a:r>
            <a:r>
              <a:rPr lang="en-US" dirty="0">
                <a:solidFill>
                  <a:schemeClr val="bg1"/>
                </a:solidFill>
              </a:rPr>
              <a:t>, and </a:t>
            </a:r>
            <a:r>
              <a:rPr lang="en-US" dirty="0" err="1">
                <a:solidFill>
                  <a:schemeClr val="bg1"/>
                </a:solidFill>
              </a:rPr>
              <a:t>Ashahiah</a:t>
            </a:r>
            <a:r>
              <a:rPr lang="en-US" dirty="0">
                <a:solidFill>
                  <a:schemeClr val="bg1"/>
                </a:solidFill>
              </a:rPr>
              <a:t>, a servant go to the prophetess, Huldah</a:t>
            </a:r>
          </a:p>
        </p:txBody>
      </p:sp>
      <p:pic>
        <p:nvPicPr>
          <p:cNvPr id="34" name="Picture 6" descr="https://images-blogger-opensocial.googleusercontent.com/gadgets/proxy?url=http%3A%2F%2Fawakenfest.org%2Fwp-content%2Fuploads%2F2014%2F03%2FKing-Josiah.jpg&amp;container=blogger&amp;gadget=a&amp;rewriteMime=image%2F*"/>
          <p:cNvPicPr>
            <a:picLocks noChangeAspect="1" noChangeArrowheads="1"/>
          </p:cNvPicPr>
          <p:nvPr/>
        </p:nvPicPr>
        <p:blipFill rotWithShape="1">
          <a:blip r:embed="rId3">
            <a:extLst>
              <a:ext uri="{28A0092B-C50C-407E-A947-70E740481C1C}">
                <a14:useLocalDpi xmlns:a14="http://schemas.microsoft.com/office/drawing/2010/main" val="0"/>
              </a:ext>
            </a:extLst>
          </a:blip>
          <a:srcRect l="54278" r="717" b="21300"/>
          <a:stretch/>
        </p:blipFill>
        <p:spPr bwMode="auto">
          <a:xfrm>
            <a:off x="640318" y="2280717"/>
            <a:ext cx="1714710" cy="291604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tickledpinklife.com/wp-content/uploads/2012/10/31-days-31-Josiah.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4362" y="2602321"/>
            <a:ext cx="2806691" cy="4071013"/>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 descr="https://924jeremiah.files.wordpress.com/2014/04/31118_000_027_0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5665" y="1585173"/>
            <a:ext cx="1886845" cy="17081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7640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userlogos.org/files/backgrounds/ctach1991/Gra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28309" y="953121"/>
            <a:ext cx="7860116" cy="3970318"/>
          </a:xfrm>
          <a:prstGeom prst="rect">
            <a:avLst/>
          </a:prstGeom>
          <a:noFill/>
        </p:spPr>
        <p:txBody>
          <a:bodyPr wrap="square" rtlCol="0">
            <a:spAutoFit/>
          </a:bodyPr>
          <a:lstStyle/>
          <a:p>
            <a:r>
              <a:rPr lang="en-US" dirty="0">
                <a:solidFill>
                  <a:schemeClr val="bg1"/>
                </a:solidFill>
              </a:rPr>
              <a:t>She was a prophetess who consulted King Josiah concerning the discovery of the ‘the book of the law’</a:t>
            </a:r>
          </a:p>
          <a:p>
            <a:endParaRPr lang="en-US" dirty="0">
              <a:solidFill>
                <a:schemeClr val="bg1"/>
              </a:solidFill>
            </a:endParaRPr>
          </a:p>
          <a:p>
            <a:r>
              <a:rPr lang="en-US" dirty="0">
                <a:solidFill>
                  <a:schemeClr val="bg1"/>
                </a:solidFill>
              </a:rPr>
              <a:t>She confirmed the impending judgments about to befall the people of Jerusalem because of the idolatry and wickedness</a:t>
            </a:r>
          </a:p>
          <a:p>
            <a:endParaRPr lang="en-US" dirty="0">
              <a:solidFill>
                <a:schemeClr val="bg1"/>
              </a:solidFill>
            </a:endParaRPr>
          </a:p>
          <a:p>
            <a:r>
              <a:rPr lang="en-US" dirty="0">
                <a:solidFill>
                  <a:schemeClr val="bg1"/>
                </a:solidFill>
              </a:rPr>
              <a:t>She also prophesied that Josiah would not see the destruction done by Babylon</a:t>
            </a:r>
          </a:p>
          <a:p>
            <a:endParaRPr lang="en-US" dirty="0">
              <a:solidFill>
                <a:schemeClr val="bg1"/>
              </a:solidFill>
            </a:endParaRPr>
          </a:p>
          <a:p>
            <a:r>
              <a:rPr lang="en-US" dirty="0">
                <a:solidFill>
                  <a:schemeClr val="bg1"/>
                </a:solidFill>
              </a:rPr>
              <a:t>Besides </a:t>
            </a:r>
            <a:r>
              <a:rPr lang="en-US" dirty="0" err="1">
                <a:solidFill>
                  <a:schemeClr val="bg1"/>
                </a:solidFill>
              </a:rPr>
              <a:t>Hulda</a:t>
            </a:r>
            <a:r>
              <a:rPr lang="en-US" dirty="0">
                <a:solidFill>
                  <a:schemeClr val="bg1"/>
                </a:solidFill>
              </a:rPr>
              <a:t>, Miriam, and Deborah are also designated in the Old Testament with the title “prophetess”</a:t>
            </a:r>
          </a:p>
          <a:p>
            <a:endParaRPr lang="en-US" dirty="0">
              <a:solidFill>
                <a:schemeClr val="bg1"/>
              </a:solidFill>
            </a:endParaRPr>
          </a:p>
          <a:p>
            <a:r>
              <a:rPr lang="en-US" dirty="0">
                <a:solidFill>
                  <a:schemeClr val="bg1"/>
                </a:solidFill>
              </a:rPr>
              <a:t>Huldah was a prophetess in the sense that she had the gift of prophecy. This gift is available to all members of the Lord’s Church.</a:t>
            </a:r>
          </a:p>
        </p:txBody>
      </p:sp>
      <p:sp>
        <p:nvSpPr>
          <p:cNvPr id="6" name="TextBox 5"/>
          <p:cNvSpPr txBox="1"/>
          <p:nvPr/>
        </p:nvSpPr>
        <p:spPr>
          <a:xfrm>
            <a:off x="0" y="6559"/>
            <a:ext cx="12192000" cy="1107996"/>
          </a:xfrm>
          <a:prstGeom prst="rect">
            <a:avLst/>
          </a:prstGeom>
          <a:noFill/>
        </p:spPr>
        <p:txBody>
          <a:bodyPr wrap="square" rtlCol="0">
            <a:spAutoFit/>
          </a:bodyPr>
          <a:lstStyle/>
          <a:p>
            <a:pPr algn="ctr"/>
            <a:r>
              <a:rPr lang="en-US" sz="6600" dirty="0">
                <a:solidFill>
                  <a:schemeClr val="bg1"/>
                </a:solidFill>
              </a:rPr>
              <a:t>Huldah</a:t>
            </a:r>
            <a:endParaRPr lang="en-US" sz="5400" dirty="0">
              <a:solidFill>
                <a:schemeClr val="bg1"/>
              </a:solidFill>
            </a:endParaRPr>
          </a:p>
        </p:txBody>
      </p:sp>
      <p:sp>
        <p:nvSpPr>
          <p:cNvPr id="45" name="TextBox 44"/>
          <p:cNvSpPr txBox="1"/>
          <p:nvPr/>
        </p:nvSpPr>
        <p:spPr>
          <a:xfrm>
            <a:off x="10301304" y="6384649"/>
            <a:ext cx="1752600" cy="369332"/>
          </a:xfrm>
          <a:prstGeom prst="rect">
            <a:avLst/>
          </a:prstGeom>
          <a:noFill/>
        </p:spPr>
        <p:txBody>
          <a:bodyPr wrap="square" rtlCol="0">
            <a:spAutoFit/>
          </a:bodyPr>
          <a:lstStyle/>
          <a:p>
            <a:pPr algn="r"/>
            <a:r>
              <a:rPr lang="en-US" dirty="0">
                <a:solidFill>
                  <a:schemeClr val="bg1"/>
                </a:solidFill>
              </a:rPr>
              <a:t>(1)</a:t>
            </a:r>
          </a:p>
        </p:txBody>
      </p:sp>
      <p:grpSp>
        <p:nvGrpSpPr>
          <p:cNvPr id="46" name="Group 45"/>
          <p:cNvGrpSpPr/>
          <p:nvPr/>
        </p:nvGrpSpPr>
        <p:grpSpPr>
          <a:xfrm>
            <a:off x="9068534" y="1839471"/>
            <a:ext cx="1817387" cy="3697623"/>
            <a:chOff x="1230613" y="1877343"/>
            <a:chExt cx="1817387" cy="3697623"/>
          </a:xfrm>
        </p:grpSpPr>
        <p:sp>
          <p:nvSpPr>
            <p:cNvPr id="47" name="Trapezoid 5"/>
            <p:cNvSpPr/>
            <p:nvPr/>
          </p:nvSpPr>
          <p:spPr>
            <a:xfrm>
              <a:off x="1230613" y="2914705"/>
              <a:ext cx="1817387" cy="2343095"/>
            </a:xfrm>
            <a:prstGeom prst="trapezoid">
              <a:avLst>
                <a:gd name="adj" fmla="val 34133"/>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rot="2980448">
              <a:off x="1700203" y="5079950"/>
              <a:ext cx="368884" cy="612897"/>
            </a:xfrm>
            <a:prstGeom prst="ellipse">
              <a:avLst/>
            </a:prstGeom>
            <a:solidFill>
              <a:srgbClr val="A4912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rot="18788802">
              <a:off x="2117749" y="5084075"/>
              <a:ext cx="368884" cy="612897"/>
            </a:xfrm>
            <a:prstGeom prst="ellipse">
              <a:avLst/>
            </a:prstGeom>
            <a:solidFill>
              <a:srgbClr val="A4912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2"/>
            <p:cNvSpPr/>
            <p:nvPr/>
          </p:nvSpPr>
          <p:spPr>
            <a:xfrm>
              <a:off x="2549792" y="3722026"/>
              <a:ext cx="312799" cy="54619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3"/>
            <p:cNvSpPr/>
            <p:nvPr/>
          </p:nvSpPr>
          <p:spPr>
            <a:xfrm>
              <a:off x="1295400" y="3723005"/>
              <a:ext cx="312799" cy="54619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rapezoid 4"/>
            <p:cNvSpPr/>
            <p:nvPr/>
          </p:nvSpPr>
          <p:spPr>
            <a:xfrm rot="20339459">
              <a:off x="2211904" y="2649675"/>
              <a:ext cx="539238" cy="1447854"/>
            </a:xfrm>
            <a:prstGeom prst="trapezoid">
              <a:avLst>
                <a:gd name="adj" fmla="val 34133"/>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rapezoid 5"/>
            <p:cNvSpPr/>
            <p:nvPr/>
          </p:nvSpPr>
          <p:spPr>
            <a:xfrm rot="1327004">
              <a:off x="1468351" y="2777153"/>
              <a:ext cx="539238" cy="1368288"/>
            </a:xfrm>
            <a:prstGeom prst="trapezoid">
              <a:avLst>
                <a:gd name="adj" fmla="val 34133"/>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rapezoid 6"/>
            <p:cNvSpPr/>
            <p:nvPr/>
          </p:nvSpPr>
          <p:spPr>
            <a:xfrm>
              <a:off x="1544279" y="2782566"/>
              <a:ext cx="1161436" cy="2661507"/>
            </a:xfrm>
            <a:prstGeom prst="trapezoid">
              <a:avLst>
                <a:gd name="adj" fmla="val 30618"/>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Isosceles Triangle 7"/>
            <p:cNvSpPr/>
            <p:nvPr/>
          </p:nvSpPr>
          <p:spPr>
            <a:xfrm rot="10800000">
              <a:off x="1959077" y="2782566"/>
              <a:ext cx="331839" cy="492872"/>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rapezoid 5"/>
            <p:cNvSpPr/>
            <p:nvPr/>
          </p:nvSpPr>
          <p:spPr>
            <a:xfrm rot="324740">
              <a:off x="1608233" y="2889525"/>
              <a:ext cx="539238" cy="1139567"/>
            </a:xfrm>
            <a:prstGeom prst="trapezoid">
              <a:avLst>
                <a:gd name="adj" fmla="val 34133"/>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rapezoid 5"/>
            <p:cNvSpPr/>
            <p:nvPr/>
          </p:nvSpPr>
          <p:spPr>
            <a:xfrm rot="21310299">
              <a:off x="2115955" y="2892930"/>
              <a:ext cx="539238" cy="1134821"/>
            </a:xfrm>
            <a:prstGeom prst="trapezoid">
              <a:avLst>
                <a:gd name="adj" fmla="val 34133"/>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Double Wave 8"/>
            <p:cNvSpPr/>
            <p:nvPr/>
          </p:nvSpPr>
          <p:spPr>
            <a:xfrm rot="5400000">
              <a:off x="1791641" y="2554525"/>
              <a:ext cx="1368186" cy="512961"/>
            </a:xfrm>
            <a:prstGeom prst="doubleWave">
              <a:avLst>
                <a:gd name="adj1" fmla="val 12500"/>
                <a:gd name="adj2" fmla="val -6233"/>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Double Wave 8"/>
            <p:cNvSpPr/>
            <p:nvPr/>
          </p:nvSpPr>
          <p:spPr>
            <a:xfrm rot="6254388">
              <a:off x="1100270" y="2452580"/>
              <a:ext cx="1336273" cy="633893"/>
            </a:xfrm>
            <a:prstGeom prst="doubleWave">
              <a:avLst>
                <a:gd name="adj1" fmla="val 12500"/>
                <a:gd name="adj2" fmla="val -6233"/>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1665163" y="1877343"/>
              <a:ext cx="924408" cy="106471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Double Wave 8"/>
            <p:cNvSpPr/>
            <p:nvPr/>
          </p:nvSpPr>
          <p:spPr>
            <a:xfrm rot="10558211">
              <a:off x="1608732" y="2160108"/>
              <a:ext cx="939446" cy="183183"/>
            </a:xfrm>
            <a:prstGeom prst="doubleWave">
              <a:avLst>
                <a:gd name="adj1" fmla="val 12500"/>
                <a:gd name="adj2" fmla="val -6233"/>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Moon 61"/>
            <p:cNvSpPr/>
            <p:nvPr/>
          </p:nvSpPr>
          <p:spPr>
            <a:xfrm rot="5598382">
              <a:off x="1950214" y="1607601"/>
              <a:ext cx="347157" cy="886643"/>
            </a:xfrm>
            <a:prstGeom prst="moon">
              <a:avLst>
                <a:gd name="adj" fmla="val 61082"/>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a:off x="1671320" y="2064834"/>
              <a:ext cx="889692" cy="158955"/>
            </a:xfrm>
            <a:prstGeom prst="roundRect">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p:cNvGrpSpPr/>
            <p:nvPr/>
          </p:nvGrpSpPr>
          <p:grpSpPr>
            <a:xfrm>
              <a:off x="1632355" y="4160432"/>
              <a:ext cx="1016231" cy="1019882"/>
              <a:chOff x="1621953" y="4168487"/>
              <a:chExt cx="1059441" cy="1063247"/>
            </a:xfrm>
          </p:grpSpPr>
          <p:sp>
            <p:nvSpPr>
              <p:cNvPr id="165" name="Double Wave 19"/>
              <p:cNvSpPr/>
              <p:nvPr/>
            </p:nvSpPr>
            <p:spPr>
              <a:xfrm rot="5016115" flipH="1">
                <a:off x="1793272" y="4570633"/>
                <a:ext cx="1014663" cy="224625"/>
              </a:xfrm>
              <a:prstGeom prst="doubleWave">
                <a:avLst>
                  <a:gd name="adj1" fmla="val 12500"/>
                  <a:gd name="adj2" fmla="val -1000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Double Wave 19"/>
              <p:cNvSpPr/>
              <p:nvPr/>
            </p:nvSpPr>
            <p:spPr>
              <a:xfrm rot="16535594">
                <a:off x="1510847" y="4598563"/>
                <a:ext cx="1014663" cy="224625"/>
              </a:xfrm>
              <a:prstGeom prst="doubleWave">
                <a:avLst>
                  <a:gd name="adj1" fmla="val 12500"/>
                  <a:gd name="adj2" fmla="val -1000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Double Wave 19"/>
              <p:cNvSpPr/>
              <p:nvPr/>
            </p:nvSpPr>
            <p:spPr>
              <a:xfrm rot="4935520" flipH="1">
                <a:off x="2061750" y="4563506"/>
                <a:ext cx="1014663" cy="224625"/>
              </a:xfrm>
              <a:prstGeom prst="doubleWave">
                <a:avLst>
                  <a:gd name="adj1" fmla="val 12500"/>
                  <a:gd name="adj2" fmla="val -1000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Double Wave 19"/>
              <p:cNvSpPr/>
              <p:nvPr/>
            </p:nvSpPr>
            <p:spPr>
              <a:xfrm rot="16535594">
                <a:off x="1226934" y="4612090"/>
                <a:ext cx="1014663" cy="224625"/>
              </a:xfrm>
              <a:prstGeom prst="doubleWave">
                <a:avLst>
                  <a:gd name="adj1" fmla="val 12500"/>
                  <a:gd name="adj2" fmla="val -1000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 name="Group 64"/>
            <p:cNvGrpSpPr/>
            <p:nvPr/>
          </p:nvGrpSpPr>
          <p:grpSpPr>
            <a:xfrm>
              <a:off x="1678426" y="4093576"/>
              <a:ext cx="911145" cy="247441"/>
              <a:chOff x="2802583" y="1823498"/>
              <a:chExt cx="3013112" cy="852890"/>
            </a:xfrm>
          </p:grpSpPr>
          <p:grpSp>
            <p:nvGrpSpPr>
              <p:cNvPr id="141" name="Group 140"/>
              <p:cNvGrpSpPr/>
              <p:nvPr/>
            </p:nvGrpSpPr>
            <p:grpSpPr>
              <a:xfrm>
                <a:off x="2802583" y="1823498"/>
                <a:ext cx="990600" cy="833282"/>
                <a:chOff x="2802583" y="1823498"/>
                <a:chExt cx="990600" cy="833282"/>
              </a:xfrm>
            </p:grpSpPr>
            <p:sp>
              <p:nvSpPr>
                <p:cNvPr id="158" name="Decagon 157"/>
                <p:cNvSpPr/>
                <p:nvPr/>
              </p:nvSpPr>
              <p:spPr>
                <a:xfrm>
                  <a:off x="2802583" y="1826014"/>
                  <a:ext cx="990600" cy="830766"/>
                </a:xfrm>
                <a:prstGeom prst="decagon">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Decagon 158"/>
                <p:cNvSpPr/>
                <p:nvPr/>
              </p:nvSpPr>
              <p:spPr>
                <a:xfrm>
                  <a:off x="3020885" y="2011365"/>
                  <a:ext cx="550217" cy="461439"/>
                </a:xfrm>
                <a:prstGeom prst="decagon">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Diamond 159"/>
                <p:cNvSpPr/>
                <p:nvPr/>
              </p:nvSpPr>
              <p:spPr>
                <a:xfrm>
                  <a:off x="3213329" y="1823498"/>
                  <a:ext cx="148852" cy="185351"/>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Diamond 160"/>
                <p:cNvSpPr/>
                <p:nvPr/>
              </p:nvSpPr>
              <p:spPr>
                <a:xfrm>
                  <a:off x="3200973" y="2470169"/>
                  <a:ext cx="148852" cy="185351"/>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Diamond 161"/>
                <p:cNvSpPr/>
                <p:nvPr/>
              </p:nvSpPr>
              <p:spPr>
                <a:xfrm>
                  <a:off x="3591758" y="2133211"/>
                  <a:ext cx="148852" cy="185351"/>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Diamond 162"/>
                <p:cNvSpPr/>
                <p:nvPr/>
              </p:nvSpPr>
              <p:spPr>
                <a:xfrm>
                  <a:off x="2846745" y="2148893"/>
                  <a:ext cx="148852" cy="185351"/>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Diamond 163"/>
                <p:cNvSpPr/>
                <p:nvPr/>
              </p:nvSpPr>
              <p:spPr>
                <a:xfrm>
                  <a:off x="3209210" y="2063652"/>
                  <a:ext cx="160065" cy="358272"/>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2" name="Group 141"/>
              <p:cNvGrpSpPr/>
              <p:nvPr/>
            </p:nvGrpSpPr>
            <p:grpSpPr>
              <a:xfrm>
                <a:off x="3813839" y="1827749"/>
                <a:ext cx="990600" cy="833282"/>
                <a:chOff x="2802583" y="1823498"/>
                <a:chExt cx="990600" cy="833282"/>
              </a:xfrm>
            </p:grpSpPr>
            <p:sp>
              <p:nvSpPr>
                <p:cNvPr id="151" name="Decagon 150"/>
                <p:cNvSpPr/>
                <p:nvPr/>
              </p:nvSpPr>
              <p:spPr>
                <a:xfrm>
                  <a:off x="2802583" y="1826014"/>
                  <a:ext cx="990600" cy="830766"/>
                </a:xfrm>
                <a:prstGeom prst="decagon">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Decagon 151"/>
                <p:cNvSpPr/>
                <p:nvPr/>
              </p:nvSpPr>
              <p:spPr>
                <a:xfrm>
                  <a:off x="3020885" y="2011365"/>
                  <a:ext cx="550217" cy="461439"/>
                </a:xfrm>
                <a:prstGeom prst="decagon">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Diamond 152"/>
                <p:cNvSpPr/>
                <p:nvPr/>
              </p:nvSpPr>
              <p:spPr>
                <a:xfrm>
                  <a:off x="3213329" y="1823498"/>
                  <a:ext cx="148852" cy="185351"/>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Diamond 153"/>
                <p:cNvSpPr/>
                <p:nvPr/>
              </p:nvSpPr>
              <p:spPr>
                <a:xfrm>
                  <a:off x="3200973" y="2470169"/>
                  <a:ext cx="148852" cy="185351"/>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Diamond 154"/>
                <p:cNvSpPr/>
                <p:nvPr/>
              </p:nvSpPr>
              <p:spPr>
                <a:xfrm>
                  <a:off x="3591758" y="2133211"/>
                  <a:ext cx="148852" cy="185351"/>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Diamond 155"/>
                <p:cNvSpPr/>
                <p:nvPr/>
              </p:nvSpPr>
              <p:spPr>
                <a:xfrm>
                  <a:off x="2846745" y="2148893"/>
                  <a:ext cx="148852" cy="185351"/>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Diamond 156"/>
                <p:cNvSpPr/>
                <p:nvPr/>
              </p:nvSpPr>
              <p:spPr>
                <a:xfrm>
                  <a:off x="3209210" y="2063652"/>
                  <a:ext cx="160065" cy="358272"/>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3" name="Group 142"/>
              <p:cNvGrpSpPr/>
              <p:nvPr/>
            </p:nvGrpSpPr>
            <p:grpSpPr>
              <a:xfrm>
                <a:off x="4825095" y="1843106"/>
                <a:ext cx="990600" cy="833282"/>
                <a:chOff x="2802583" y="1823498"/>
                <a:chExt cx="990600" cy="833282"/>
              </a:xfrm>
            </p:grpSpPr>
            <p:sp>
              <p:nvSpPr>
                <p:cNvPr id="144" name="Decagon 143"/>
                <p:cNvSpPr/>
                <p:nvPr/>
              </p:nvSpPr>
              <p:spPr>
                <a:xfrm>
                  <a:off x="2802583" y="1826014"/>
                  <a:ext cx="990600" cy="830766"/>
                </a:xfrm>
                <a:prstGeom prst="decagon">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Decagon 144"/>
                <p:cNvSpPr/>
                <p:nvPr/>
              </p:nvSpPr>
              <p:spPr>
                <a:xfrm>
                  <a:off x="3020885" y="2011365"/>
                  <a:ext cx="550217" cy="461439"/>
                </a:xfrm>
                <a:prstGeom prst="decagon">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Diamond 145"/>
                <p:cNvSpPr/>
                <p:nvPr/>
              </p:nvSpPr>
              <p:spPr>
                <a:xfrm>
                  <a:off x="3213329" y="1823498"/>
                  <a:ext cx="148852" cy="185351"/>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Diamond 146"/>
                <p:cNvSpPr/>
                <p:nvPr/>
              </p:nvSpPr>
              <p:spPr>
                <a:xfrm>
                  <a:off x="3200973" y="2470169"/>
                  <a:ext cx="148852" cy="185351"/>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Diamond 147"/>
                <p:cNvSpPr/>
                <p:nvPr/>
              </p:nvSpPr>
              <p:spPr>
                <a:xfrm>
                  <a:off x="3591758" y="2133211"/>
                  <a:ext cx="148852" cy="185351"/>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Diamond 148"/>
                <p:cNvSpPr/>
                <p:nvPr/>
              </p:nvSpPr>
              <p:spPr>
                <a:xfrm>
                  <a:off x="2846745" y="2148893"/>
                  <a:ext cx="148852" cy="185351"/>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Diamond 149"/>
                <p:cNvSpPr/>
                <p:nvPr/>
              </p:nvSpPr>
              <p:spPr>
                <a:xfrm>
                  <a:off x="3209210" y="2063652"/>
                  <a:ext cx="160065" cy="358272"/>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6" name="Group 65"/>
            <p:cNvGrpSpPr/>
            <p:nvPr/>
          </p:nvGrpSpPr>
          <p:grpSpPr>
            <a:xfrm>
              <a:off x="1806672" y="2045860"/>
              <a:ext cx="622947" cy="169175"/>
              <a:chOff x="2802583" y="1823498"/>
              <a:chExt cx="3013112" cy="852890"/>
            </a:xfrm>
          </p:grpSpPr>
          <p:grpSp>
            <p:nvGrpSpPr>
              <p:cNvPr id="117" name="Group 116"/>
              <p:cNvGrpSpPr/>
              <p:nvPr/>
            </p:nvGrpSpPr>
            <p:grpSpPr>
              <a:xfrm>
                <a:off x="2802583" y="1823498"/>
                <a:ext cx="990600" cy="833282"/>
                <a:chOff x="2802583" y="1823498"/>
                <a:chExt cx="990600" cy="833282"/>
              </a:xfrm>
            </p:grpSpPr>
            <p:sp>
              <p:nvSpPr>
                <p:cNvPr id="134" name="Decagon 133"/>
                <p:cNvSpPr/>
                <p:nvPr/>
              </p:nvSpPr>
              <p:spPr>
                <a:xfrm>
                  <a:off x="2802583" y="1826014"/>
                  <a:ext cx="990600" cy="830766"/>
                </a:xfrm>
                <a:prstGeom prst="decagon">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Decagon 134"/>
                <p:cNvSpPr/>
                <p:nvPr/>
              </p:nvSpPr>
              <p:spPr>
                <a:xfrm>
                  <a:off x="3020885" y="2011365"/>
                  <a:ext cx="550217" cy="461439"/>
                </a:xfrm>
                <a:prstGeom prst="decagon">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Diamond 135"/>
                <p:cNvSpPr/>
                <p:nvPr/>
              </p:nvSpPr>
              <p:spPr>
                <a:xfrm>
                  <a:off x="3213329" y="1823498"/>
                  <a:ext cx="148852" cy="185351"/>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Diamond 136"/>
                <p:cNvSpPr/>
                <p:nvPr/>
              </p:nvSpPr>
              <p:spPr>
                <a:xfrm>
                  <a:off x="3200973" y="2470169"/>
                  <a:ext cx="148852" cy="185351"/>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Diamond 137"/>
                <p:cNvSpPr/>
                <p:nvPr/>
              </p:nvSpPr>
              <p:spPr>
                <a:xfrm>
                  <a:off x="3591758" y="2133211"/>
                  <a:ext cx="148852" cy="185351"/>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Diamond 138"/>
                <p:cNvSpPr/>
                <p:nvPr/>
              </p:nvSpPr>
              <p:spPr>
                <a:xfrm>
                  <a:off x="2846745" y="2148893"/>
                  <a:ext cx="148852" cy="185351"/>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Diamond 139"/>
                <p:cNvSpPr/>
                <p:nvPr/>
              </p:nvSpPr>
              <p:spPr>
                <a:xfrm>
                  <a:off x="3209210" y="2063652"/>
                  <a:ext cx="160065" cy="358272"/>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17"/>
              <p:cNvGrpSpPr/>
              <p:nvPr/>
            </p:nvGrpSpPr>
            <p:grpSpPr>
              <a:xfrm>
                <a:off x="3813839" y="1827749"/>
                <a:ext cx="990600" cy="833282"/>
                <a:chOff x="2802583" y="1823498"/>
                <a:chExt cx="990600" cy="833282"/>
              </a:xfrm>
            </p:grpSpPr>
            <p:sp>
              <p:nvSpPr>
                <p:cNvPr id="127" name="Decagon 126"/>
                <p:cNvSpPr/>
                <p:nvPr/>
              </p:nvSpPr>
              <p:spPr>
                <a:xfrm>
                  <a:off x="2802583" y="1826014"/>
                  <a:ext cx="990600" cy="830766"/>
                </a:xfrm>
                <a:prstGeom prst="decagon">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Decagon 127"/>
                <p:cNvSpPr/>
                <p:nvPr/>
              </p:nvSpPr>
              <p:spPr>
                <a:xfrm>
                  <a:off x="3020885" y="2011365"/>
                  <a:ext cx="550217" cy="461439"/>
                </a:xfrm>
                <a:prstGeom prst="decagon">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Diamond 128"/>
                <p:cNvSpPr/>
                <p:nvPr/>
              </p:nvSpPr>
              <p:spPr>
                <a:xfrm>
                  <a:off x="3213329" y="1823498"/>
                  <a:ext cx="148852" cy="185351"/>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Diamond 129"/>
                <p:cNvSpPr/>
                <p:nvPr/>
              </p:nvSpPr>
              <p:spPr>
                <a:xfrm>
                  <a:off x="3200973" y="2470169"/>
                  <a:ext cx="148852" cy="185351"/>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Diamond 130"/>
                <p:cNvSpPr/>
                <p:nvPr/>
              </p:nvSpPr>
              <p:spPr>
                <a:xfrm>
                  <a:off x="3591758" y="2133211"/>
                  <a:ext cx="148852" cy="185351"/>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Diamond 131"/>
                <p:cNvSpPr/>
                <p:nvPr/>
              </p:nvSpPr>
              <p:spPr>
                <a:xfrm>
                  <a:off x="2846745" y="2148893"/>
                  <a:ext cx="148852" cy="185351"/>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Diamond 132"/>
                <p:cNvSpPr/>
                <p:nvPr/>
              </p:nvSpPr>
              <p:spPr>
                <a:xfrm>
                  <a:off x="3209210" y="2063652"/>
                  <a:ext cx="160065" cy="358272"/>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9" name="Group 118"/>
              <p:cNvGrpSpPr/>
              <p:nvPr/>
            </p:nvGrpSpPr>
            <p:grpSpPr>
              <a:xfrm>
                <a:off x="4825095" y="1843106"/>
                <a:ext cx="990600" cy="833282"/>
                <a:chOff x="2802583" y="1823498"/>
                <a:chExt cx="990600" cy="833282"/>
              </a:xfrm>
            </p:grpSpPr>
            <p:sp>
              <p:nvSpPr>
                <p:cNvPr id="120" name="Decagon 119"/>
                <p:cNvSpPr/>
                <p:nvPr/>
              </p:nvSpPr>
              <p:spPr>
                <a:xfrm>
                  <a:off x="2802583" y="1826014"/>
                  <a:ext cx="990600" cy="830766"/>
                </a:xfrm>
                <a:prstGeom prst="decagon">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Decagon 120"/>
                <p:cNvSpPr/>
                <p:nvPr/>
              </p:nvSpPr>
              <p:spPr>
                <a:xfrm>
                  <a:off x="3020885" y="2011365"/>
                  <a:ext cx="550217" cy="461439"/>
                </a:xfrm>
                <a:prstGeom prst="decagon">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Diamond 121"/>
                <p:cNvSpPr/>
                <p:nvPr/>
              </p:nvSpPr>
              <p:spPr>
                <a:xfrm>
                  <a:off x="3213329" y="1823498"/>
                  <a:ext cx="148852" cy="185351"/>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Diamond 122"/>
                <p:cNvSpPr/>
                <p:nvPr/>
              </p:nvSpPr>
              <p:spPr>
                <a:xfrm>
                  <a:off x="3200973" y="2470169"/>
                  <a:ext cx="148852" cy="185351"/>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Diamond 123"/>
                <p:cNvSpPr/>
                <p:nvPr/>
              </p:nvSpPr>
              <p:spPr>
                <a:xfrm>
                  <a:off x="3591758" y="2133211"/>
                  <a:ext cx="148852" cy="185351"/>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Diamond 124"/>
                <p:cNvSpPr/>
                <p:nvPr/>
              </p:nvSpPr>
              <p:spPr>
                <a:xfrm>
                  <a:off x="2846745" y="2148893"/>
                  <a:ext cx="148852" cy="185351"/>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Diamond 125"/>
                <p:cNvSpPr/>
                <p:nvPr/>
              </p:nvSpPr>
              <p:spPr>
                <a:xfrm>
                  <a:off x="3209210" y="2063652"/>
                  <a:ext cx="160065" cy="358272"/>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7" name="Group 66"/>
            <p:cNvGrpSpPr/>
            <p:nvPr/>
          </p:nvGrpSpPr>
          <p:grpSpPr>
            <a:xfrm>
              <a:off x="1938792" y="3382163"/>
              <a:ext cx="379610" cy="116320"/>
              <a:chOff x="2802583" y="1823498"/>
              <a:chExt cx="3013112" cy="852890"/>
            </a:xfrm>
          </p:grpSpPr>
          <p:grpSp>
            <p:nvGrpSpPr>
              <p:cNvPr id="93" name="Group 92"/>
              <p:cNvGrpSpPr/>
              <p:nvPr/>
            </p:nvGrpSpPr>
            <p:grpSpPr>
              <a:xfrm>
                <a:off x="2802583" y="1823498"/>
                <a:ext cx="990600" cy="833282"/>
                <a:chOff x="2802583" y="1823498"/>
                <a:chExt cx="990600" cy="833282"/>
              </a:xfrm>
            </p:grpSpPr>
            <p:sp>
              <p:nvSpPr>
                <p:cNvPr id="110" name="Decagon 109"/>
                <p:cNvSpPr/>
                <p:nvPr/>
              </p:nvSpPr>
              <p:spPr>
                <a:xfrm>
                  <a:off x="2802583" y="1826014"/>
                  <a:ext cx="990600" cy="830766"/>
                </a:xfrm>
                <a:prstGeom prst="decagon">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Decagon 110"/>
                <p:cNvSpPr/>
                <p:nvPr/>
              </p:nvSpPr>
              <p:spPr>
                <a:xfrm>
                  <a:off x="3020885" y="2011365"/>
                  <a:ext cx="550217" cy="461439"/>
                </a:xfrm>
                <a:prstGeom prst="decagon">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Diamond 111"/>
                <p:cNvSpPr/>
                <p:nvPr/>
              </p:nvSpPr>
              <p:spPr>
                <a:xfrm>
                  <a:off x="3213329" y="1823498"/>
                  <a:ext cx="148852" cy="185351"/>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Diamond 112"/>
                <p:cNvSpPr/>
                <p:nvPr/>
              </p:nvSpPr>
              <p:spPr>
                <a:xfrm>
                  <a:off x="3200973" y="2470169"/>
                  <a:ext cx="148852" cy="185351"/>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Diamond 113"/>
                <p:cNvSpPr/>
                <p:nvPr/>
              </p:nvSpPr>
              <p:spPr>
                <a:xfrm>
                  <a:off x="3591758" y="2133211"/>
                  <a:ext cx="148852" cy="185351"/>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Diamond 114"/>
                <p:cNvSpPr/>
                <p:nvPr/>
              </p:nvSpPr>
              <p:spPr>
                <a:xfrm>
                  <a:off x="2846745" y="2148893"/>
                  <a:ext cx="148852" cy="185351"/>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Diamond 115"/>
                <p:cNvSpPr/>
                <p:nvPr/>
              </p:nvSpPr>
              <p:spPr>
                <a:xfrm>
                  <a:off x="3209210" y="2063652"/>
                  <a:ext cx="160065" cy="358272"/>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p:cNvGrpSpPr/>
              <p:nvPr/>
            </p:nvGrpSpPr>
            <p:grpSpPr>
              <a:xfrm>
                <a:off x="3813839" y="1827749"/>
                <a:ext cx="990600" cy="833282"/>
                <a:chOff x="2802583" y="1823498"/>
                <a:chExt cx="990600" cy="833282"/>
              </a:xfrm>
            </p:grpSpPr>
            <p:sp>
              <p:nvSpPr>
                <p:cNvPr id="103" name="Decagon 102"/>
                <p:cNvSpPr/>
                <p:nvPr/>
              </p:nvSpPr>
              <p:spPr>
                <a:xfrm>
                  <a:off x="2802583" y="1826014"/>
                  <a:ext cx="990600" cy="830766"/>
                </a:xfrm>
                <a:prstGeom prst="decagon">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Decagon 103"/>
                <p:cNvSpPr/>
                <p:nvPr/>
              </p:nvSpPr>
              <p:spPr>
                <a:xfrm>
                  <a:off x="3020885" y="2011365"/>
                  <a:ext cx="550217" cy="461439"/>
                </a:xfrm>
                <a:prstGeom prst="decagon">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Diamond 104"/>
                <p:cNvSpPr/>
                <p:nvPr/>
              </p:nvSpPr>
              <p:spPr>
                <a:xfrm>
                  <a:off x="3213329" y="1823498"/>
                  <a:ext cx="148852" cy="185351"/>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Diamond 105"/>
                <p:cNvSpPr/>
                <p:nvPr/>
              </p:nvSpPr>
              <p:spPr>
                <a:xfrm>
                  <a:off x="3200973" y="2470169"/>
                  <a:ext cx="148852" cy="185351"/>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Diamond 106"/>
                <p:cNvSpPr/>
                <p:nvPr/>
              </p:nvSpPr>
              <p:spPr>
                <a:xfrm>
                  <a:off x="3591758" y="2133211"/>
                  <a:ext cx="148852" cy="185351"/>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Diamond 107"/>
                <p:cNvSpPr/>
                <p:nvPr/>
              </p:nvSpPr>
              <p:spPr>
                <a:xfrm>
                  <a:off x="2846745" y="2148893"/>
                  <a:ext cx="148852" cy="185351"/>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Diamond 108"/>
                <p:cNvSpPr/>
                <p:nvPr/>
              </p:nvSpPr>
              <p:spPr>
                <a:xfrm>
                  <a:off x="3209210" y="2063652"/>
                  <a:ext cx="160065" cy="358272"/>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p:cNvGrpSpPr/>
              <p:nvPr/>
            </p:nvGrpSpPr>
            <p:grpSpPr>
              <a:xfrm>
                <a:off x="4825095" y="1843106"/>
                <a:ext cx="990600" cy="833282"/>
                <a:chOff x="2802583" y="1823498"/>
                <a:chExt cx="990600" cy="833282"/>
              </a:xfrm>
            </p:grpSpPr>
            <p:sp>
              <p:nvSpPr>
                <p:cNvPr id="96" name="Decagon 95"/>
                <p:cNvSpPr/>
                <p:nvPr/>
              </p:nvSpPr>
              <p:spPr>
                <a:xfrm>
                  <a:off x="2802583" y="1826014"/>
                  <a:ext cx="990600" cy="830766"/>
                </a:xfrm>
                <a:prstGeom prst="decagon">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Decagon 96"/>
                <p:cNvSpPr/>
                <p:nvPr/>
              </p:nvSpPr>
              <p:spPr>
                <a:xfrm>
                  <a:off x="3020885" y="2011365"/>
                  <a:ext cx="550217" cy="461439"/>
                </a:xfrm>
                <a:prstGeom prst="decagon">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Diamond 97"/>
                <p:cNvSpPr/>
                <p:nvPr/>
              </p:nvSpPr>
              <p:spPr>
                <a:xfrm>
                  <a:off x="3213329" y="1823498"/>
                  <a:ext cx="148852" cy="185351"/>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Diamond 98"/>
                <p:cNvSpPr/>
                <p:nvPr/>
              </p:nvSpPr>
              <p:spPr>
                <a:xfrm>
                  <a:off x="3200973" y="2470169"/>
                  <a:ext cx="148852" cy="185351"/>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Diamond 99"/>
                <p:cNvSpPr/>
                <p:nvPr/>
              </p:nvSpPr>
              <p:spPr>
                <a:xfrm>
                  <a:off x="3591758" y="2133211"/>
                  <a:ext cx="148852" cy="185351"/>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Diamond 100"/>
                <p:cNvSpPr/>
                <p:nvPr/>
              </p:nvSpPr>
              <p:spPr>
                <a:xfrm>
                  <a:off x="2846745" y="2148893"/>
                  <a:ext cx="148852" cy="185351"/>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Diamond 101"/>
                <p:cNvSpPr/>
                <p:nvPr/>
              </p:nvSpPr>
              <p:spPr>
                <a:xfrm>
                  <a:off x="3209210" y="2063652"/>
                  <a:ext cx="160065" cy="358272"/>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8" name="Group 67"/>
            <p:cNvGrpSpPr/>
            <p:nvPr/>
          </p:nvGrpSpPr>
          <p:grpSpPr>
            <a:xfrm>
              <a:off x="1927132" y="3584005"/>
              <a:ext cx="379610" cy="116320"/>
              <a:chOff x="2802583" y="1823498"/>
              <a:chExt cx="3013112" cy="852890"/>
            </a:xfrm>
          </p:grpSpPr>
          <p:grpSp>
            <p:nvGrpSpPr>
              <p:cNvPr id="69" name="Group 68"/>
              <p:cNvGrpSpPr/>
              <p:nvPr/>
            </p:nvGrpSpPr>
            <p:grpSpPr>
              <a:xfrm>
                <a:off x="2802583" y="1823498"/>
                <a:ext cx="990600" cy="833282"/>
                <a:chOff x="2802583" y="1823498"/>
                <a:chExt cx="990600" cy="833282"/>
              </a:xfrm>
            </p:grpSpPr>
            <p:sp>
              <p:nvSpPr>
                <p:cNvPr id="86" name="Decagon 85"/>
                <p:cNvSpPr/>
                <p:nvPr/>
              </p:nvSpPr>
              <p:spPr>
                <a:xfrm>
                  <a:off x="2802583" y="1826014"/>
                  <a:ext cx="990600" cy="830766"/>
                </a:xfrm>
                <a:prstGeom prst="decagon">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Decagon 86"/>
                <p:cNvSpPr/>
                <p:nvPr/>
              </p:nvSpPr>
              <p:spPr>
                <a:xfrm>
                  <a:off x="3020885" y="2011365"/>
                  <a:ext cx="550217" cy="461439"/>
                </a:xfrm>
                <a:prstGeom prst="decagon">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Diamond 87"/>
                <p:cNvSpPr/>
                <p:nvPr/>
              </p:nvSpPr>
              <p:spPr>
                <a:xfrm>
                  <a:off x="3213329" y="1823498"/>
                  <a:ext cx="148852" cy="185351"/>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Diamond 88"/>
                <p:cNvSpPr/>
                <p:nvPr/>
              </p:nvSpPr>
              <p:spPr>
                <a:xfrm>
                  <a:off x="3200973" y="2470169"/>
                  <a:ext cx="148852" cy="185351"/>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Diamond 89"/>
                <p:cNvSpPr/>
                <p:nvPr/>
              </p:nvSpPr>
              <p:spPr>
                <a:xfrm>
                  <a:off x="3591758" y="2133211"/>
                  <a:ext cx="148852" cy="185351"/>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Diamond 90"/>
                <p:cNvSpPr/>
                <p:nvPr/>
              </p:nvSpPr>
              <p:spPr>
                <a:xfrm>
                  <a:off x="2846745" y="2148893"/>
                  <a:ext cx="148852" cy="185351"/>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Diamond 91"/>
                <p:cNvSpPr/>
                <p:nvPr/>
              </p:nvSpPr>
              <p:spPr>
                <a:xfrm>
                  <a:off x="3209210" y="2063652"/>
                  <a:ext cx="160065" cy="358272"/>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p:cNvGrpSpPr/>
              <p:nvPr/>
            </p:nvGrpSpPr>
            <p:grpSpPr>
              <a:xfrm>
                <a:off x="3813839" y="1827749"/>
                <a:ext cx="990600" cy="833282"/>
                <a:chOff x="2802583" y="1823498"/>
                <a:chExt cx="990600" cy="833282"/>
              </a:xfrm>
            </p:grpSpPr>
            <p:sp>
              <p:nvSpPr>
                <p:cNvPr id="79" name="Decagon 78"/>
                <p:cNvSpPr/>
                <p:nvPr/>
              </p:nvSpPr>
              <p:spPr>
                <a:xfrm>
                  <a:off x="2802583" y="1826014"/>
                  <a:ext cx="990600" cy="830766"/>
                </a:xfrm>
                <a:prstGeom prst="decagon">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Decagon 79"/>
                <p:cNvSpPr/>
                <p:nvPr/>
              </p:nvSpPr>
              <p:spPr>
                <a:xfrm>
                  <a:off x="3020885" y="2011365"/>
                  <a:ext cx="550217" cy="461439"/>
                </a:xfrm>
                <a:prstGeom prst="decagon">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Diamond 80"/>
                <p:cNvSpPr/>
                <p:nvPr/>
              </p:nvSpPr>
              <p:spPr>
                <a:xfrm>
                  <a:off x="3213329" y="1823498"/>
                  <a:ext cx="148852" cy="185351"/>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Diamond 81"/>
                <p:cNvSpPr/>
                <p:nvPr/>
              </p:nvSpPr>
              <p:spPr>
                <a:xfrm>
                  <a:off x="3200973" y="2470169"/>
                  <a:ext cx="148852" cy="185351"/>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Diamond 82"/>
                <p:cNvSpPr/>
                <p:nvPr/>
              </p:nvSpPr>
              <p:spPr>
                <a:xfrm>
                  <a:off x="3591758" y="2133211"/>
                  <a:ext cx="148852" cy="185351"/>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Diamond 83"/>
                <p:cNvSpPr/>
                <p:nvPr/>
              </p:nvSpPr>
              <p:spPr>
                <a:xfrm>
                  <a:off x="2846745" y="2148893"/>
                  <a:ext cx="148852" cy="185351"/>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Diamond 84"/>
                <p:cNvSpPr/>
                <p:nvPr/>
              </p:nvSpPr>
              <p:spPr>
                <a:xfrm>
                  <a:off x="3209210" y="2063652"/>
                  <a:ext cx="160065" cy="358272"/>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p:cNvGrpSpPr/>
              <p:nvPr/>
            </p:nvGrpSpPr>
            <p:grpSpPr>
              <a:xfrm>
                <a:off x="4825095" y="1843106"/>
                <a:ext cx="990600" cy="833282"/>
                <a:chOff x="2802583" y="1823498"/>
                <a:chExt cx="990600" cy="833282"/>
              </a:xfrm>
            </p:grpSpPr>
            <p:sp>
              <p:nvSpPr>
                <p:cNvPr id="72" name="Decagon 71"/>
                <p:cNvSpPr/>
                <p:nvPr/>
              </p:nvSpPr>
              <p:spPr>
                <a:xfrm>
                  <a:off x="2802583" y="1826014"/>
                  <a:ext cx="990600" cy="830766"/>
                </a:xfrm>
                <a:prstGeom prst="decagon">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Decagon 72"/>
                <p:cNvSpPr/>
                <p:nvPr/>
              </p:nvSpPr>
              <p:spPr>
                <a:xfrm>
                  <a:off x="3020885" y="2011365"/>
                  <a:ext cx="550217" cy="461439"/>
                </a:xfrm>
                <a:prstGeom prst="decagon">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Diamond 73"/>
                <p:cNvSpPr/>
                <p:nvPr/>
              </p:nvSpPr>
              <p:spPr>
                <a:xfrm>
                  <a:off x="3213329" y="1823498"/>
                  <a:ext cx="148852" cy="185351"/>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Diamond 74"/>
                <p:cNvSpPr/>
                <p:nvPr/>
              </p:nvSpPr>
              <p:spPr>
                <a:xfrm>
                  <a:off x="3200973" y="2470169"/>
                  <a:ext cx="148852" cy="185351"/>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Diamond 75"/>
                <p:cNvSpPr/>
                <p:nvPr/>
              </p:nvSpPr>
              <p:spPr>
                <a:xfrm>
                  <a:off x="3591758" y="2133211"/>
                  <a:ext cx="148852" cy="185351"/>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Diamond 76"/>
                <p:cNvSpPr/>
                <p:nvPr/>
              </p:nvSpPr>
              <p:spPr>
                <a:xfrm>
                  <a:off x="2846745" y="2148893"/>
                  <a:ext cx="148852" cy="185351"/>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Diamond 77"/>
                <p:cNvSpPr/>
                <p:nvPr/>
              </p:nvSpPr>
              <p:spPr>
                <a:xfrm>
                  <a:off x="3209210" y="2063652"/>
                  <a:ext cx="160065" cy="358272"/>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69" name="Group 168"/>
          <p:cNvGrpSpPr/>
          <p:nvPr/>
        </p:nvGrpSpPr>
        <p:grpSpPr>
          <a:xfrm>
            <a:off x="3572592" y="4869797"/>
            <a:ext cx="811153" cy="1808372"/>
            <a:chOff x="3610777" y="2062249"/>
            <a:chExt cx="1697920" cy="3785316"/>
          </a:xfrm>
        </p:grpSpPr>
        <p:sp>
          <p:nvSpPr>
            <p:cNvPr id="170" name="Rounded Rectangle 169"/>
            <p:cNvSpPr/>
            <p:nvPr/>
          </p:nvSpPr>
          <p:spPr>
            <a:xfrm>
              <a:off x="3711104" y="2062249"/>
              <a:ext cx="1460500" cy="2185115"/>
            </a:xfrm>
            <a:prstGeom prst="roundRect">
              <a:avLst>
                <a:gd name="adj" fmla="val 39276"/>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171" name="Rounded Rectangle 170"/>
            <p:cNvSpPr/>
            <p:nvPr/>
          </p:nvSpPr>
          <p:spPr>
            <a:xfrm>
              <a:off x="3799510" y="2316520"/>
              <a:ext cx="1300951" cy="1986293"/>
            </a:xfrm>
            <a:prstGeom prst="roundRect">
              <a:avLst>
                <a:gd name="adj" fmla="val 39276"/>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Oval 171"/>
            <p:cNvSpPr/>
            <p:nvPr/>
          </p:nvSpPr>
          <p:spPr>
            <a:xfrm rot="19671902">
              <a:off x="4949458" y="3913422"/>
              <a:ext cx="359239" cy="65126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Oval 172"/>
            <p:cNvSpPr/>
            <p:nvPr/>
          </p:nvSpPr>
          <p:spPr>
            <a:xfrm rot="2647766">
              <a:off x="3610777" y="3929385"/>
              <a:ext cx="371890" cy="57511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Oval 173"/>
            <p:cNvSpPr/>
            <p:nvPr/>
          </p:nvSpPr>
          <p:spPr>
            <a:xfrm rot="19352409">
              <a:off x="4540949" y="5196300"/>
              <a:ext cx="319369" cy="65126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Oval 174"/>
            <p:cNvSpPr/>
            <p:nvPr/>
          </p:nvSpPr>
          <p:spPr>
            <a:xfrm rot="2647766">
              <a:off x="4173791" y="5183418"/>
              <a:ext cx="317841" cy="65126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Trapezoid 175"/>
            <p:cNvSpPr/>
            <p:nvPr/>
          </p:nvSpPr>
          <p:spPr>
            <a:xfrm rot="20169292">
              <a:off x="4503960" y="3246507"/>
              <a:ext cx="682061" cy="1161679"/>
            </a:xfrm>
            <a:prstGeom prst="trapezoid">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Trapezoid 176"/>
            <p:cNvSpPr/>
            <p:nvPr/>
          </p:nvSpPr>
          <p:spPr>
            <a:xfrm rot="1790291">
              <a:off x="3759507" y="3208445"/>
              <a:ext cx="682061" cy="1161679"/>
            </a:xfrm>
            <a:prstGeom prst="trapezoid">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Trapezoid 177"/>
            <p:cNvSpPr/>
            <p:nvPr/>
          </p:nvSpPr>
          <p:spPr>
            <a:xfrm>
              <a:off x="3960158" y="3395998"/>
              <a:ext cx="1017528" cy="2122539"/>
            </a:xfrm>
            <a:prstGeom prst="trapezoid">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p:cNvSpPr/>
            <p:nvPr/>
          </p:nvSpPr>
          <p:spPr>
            <a:xfrm>
              <a:off x="3960158" y="2285921"/>
              <a:ext cx="969830" cy="121713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Round Diagonal Corner Rectangle 179"/>
            <p:cNvSpPr/>
            <p:nvPr/>
          </p:nvSpPr>
          <p:spPr>
            <a:xfrm rot="1236535">
              <a:off x="3969369" y="2337199"/>
              <a:ext cx="490742" cy="448137"/>
            </a:xfrm>
            <a:prstGeom prst="round2DiagRect">
              <a:avLst>
                <a:gd name="adj1" fmla="val 50000"/>
                <a:gd name="adj2" fmla="val 0"/>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Round Diagonal Corner Rectangle 180"/>
            <p:cNvSpPr/>
            <p:nvPr/>
          </p:nvSpPr>
          <p:spPr>
            <a:xfrm rot="5076663">
              <a:off x="4447413" y="2238332"/>
              <a:ext cx="487589" cy="640792"/>
            </a:xfrm>
            <a:prstGeom prst="round2DiagRect">
              <a:avLst>
                <a:gd name="adj1" fmla="val 50000"/>
                <a:gd name="adj2" fmla="val 0"/>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2" name="Group 181"/>
            <p:cNvGrpSpPr/>
            <p:nvPr/>
          </p:nvGrpSpPr>
          <p:grpSpPr>
            <a:xfrm>
              <a:off x="3835699" y="2191629"/>
              <a:ext cx="1260515" cy="362268"/>
              <a:chOff x="1559695" y="1297064"/>
              <a:chExt cx="1260515" cy="362268"/>
            </a:xfrm>
          </p:grpSpPr>
          <p:sp>
            <p:nvSpPr>
              <p:cNvPr id="214" name="Rounded Rectangle 213"/>
              <p:cNvSpPr/>
              <p:nvPr/>
            </p:nvSpPr>
            <p:spPr>
              <a:xfrm>
                <a:off x="1559695" y="1336770"/>
                <a:ext cx="1260515" cy="322562"/>
              </a:xfrm>
              <a:prstGeom prst="roundRect">
                <a:avLst>
                  <a:gd name="adj" fmla="val 40290"/>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Rounded Rectangle 214"/>
              <p:cNvSpPr/>
              <p:nvPr/>
            </p:nvSpPr>
            <p:spPr>
              <a:xfrm>
                <a:off x="1597391" y="1297064"/>
                <a:ext cx="1104292" cy="254278"/>
              </a:xfrm>
              <a:prstGeom prst="roundRect">
                <a:avLst>
                  <a:gd name="adj" fmla="val 40290"/>
                </a:avLst>
              </a:prstGeom>
              <a:solidFill>
                <a:srgbClr val="BA78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3" name="Rounded Rectangle 182"/>
            <p:cNvSpPr/>
            <p:nvPr/>
          </p:nvSpPr>
          <p:spPr>
            <a:xfrm>
              <a:off x="3722053" y="2245217"/>
              <a:ext cx="1452531" cy="322562"/>
            </a:xfrm>
            <a:prstGeom prst="roundRect">
              <a:avLst>
                <a:gd name="adj" fmla="val 28478"/>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4" name="Group 183"/>
            <p:cNvGrpSpPr/>
            <p:nvPr/>
          </p:nvGrpSpPr>
          <p:grpSpPr>
            <a:xfrm>
              <a:off x="3786715" y="4208374"/>
              <a:ext cx="1080696" cy="681033"/>
              <a:chOff x="3352800" y="2487123"/>
              <a:chExt cx="2022718" cy="1301537"/>
            </a:xfrm>
            <a:solidFill>
              <a:srgbClr val="BA7816"/>
            </a:solidFill>
          </p:grpSpPr>
          <p:sp>
            <p:nvSpPr>
              <p:cNvPr id="209" name="Diagonal Stripe 208"/>
              <p:cNvSpPr/>
              <p:nvPr/>
            </p:nvSpPr>
            <p:spPr>
              <a:xfrm rot="8272995">
                <a:off x="3352800" y="2755027"/>
                <a:ext cx="1066800" cy="695666"/>
              </a:xfrm>
              <a:prstGeom prst="diagStripe">
                <a:avLst>
                  <a:gd name="adj" fmla="val 55477"/>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10" name="Group 209"/>
              <p:cNvGrpSpPr/>
              <p:nvPr/>
            </p:nvGrpSpPr>
            <p:grpSpPr>
              <a:xfrm>
                <a:off x="3690767" y="2487123"/>
                <a:ext cx="1684751" cy="1301537"/>
                <a:chOff x="3690767" y="2487123"/>
                <a:chExt cx="1684751" cy="1301537"/>
              </a:xfrm>
              <a:grpFill/>
            </p:grpSpPr>
            <p:sp>
              <p:nvSpPr>
                <p:cNvPr id="211" name="Diagonal Stripe 210"/>
                <p:cNvSpPr/>
                <p:nvPr/>
              </p:nvSpPr>
              <p:spPr>
                <a:xfrm rot="7627695">
                  <a:off x="3505200" y="2907427"/>
                  <a:ext cx="1066800" cy="695666"/>
                </a:xfrm>
                <a:prstGeom prst="diagStripe">
                  <a:avLst>
                    <a:gd name="adj" fmla="val 55477"/>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2" name="Rectangle 211"/>
                <p:cNvSpPr/>
                <p:nvPr/>
              </p:nvSpPr>
              <p:spPr>
                <a:xfrm>
                  <a:off x="3956267" y="2501433"/>
                  <a:ext cx="1419251" cy="471769"/>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Rounded Rectangle 212"/>
                <p:cNvSpPr/>
                <p:nvPr/>
              </p:nvSpPr>
              <p:spPr>
                <a:xfrm>
                  <a:off x="3886200" y="2487123"/>
                  <a:ext cx="533400" cy="5334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85" name="Group 184"/>
            <p:cNvGrpSpPr/>
            <p:nvPr/>
          </p:nvGrpSpPr>
          <p:grpSpPr>
            <a:xfrm>
              <a:off x="3960158" y="5309350"/>
              <a:ext cx="977013" cy="192313"/>
              <a:chOff x="1715907" y="5762892"/>
              <a:chExt cx="1723504" cy="641391"/>
            </a:xfrm>
          </p:grpSpPr>
          <p:sp>
            <p:nvSpPr>
              <p:cNvPr id="198" name="Isosceles Triangle 197"/>
              <p:cNvSpPr/>
              <p:nvPr/>
            </p:nvSpPr>
            <p:spPr>
              <a:xfrm>
                <a:off x="2140166" y="6010779"/>
                <a:ext cx="426057" cy="381000"/>
              </a:xfrm>
              <a:prstGeom prst="triangle">
                <a:avLst/>
              </a:prstGeom>
              <a:solidFill>
                <a:schemeClr val="accent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Isosceles Triangle 198"/>
              <p:cNvSpPr/>
              <p:nvPr/>
            </p:nvSpPr>
            <p:spPr>
              <a:xfrm>
                <a:off x="2591407" y="6013595"/>
                <a:ext cx="426057" cy="381000"/>
              </a:xfrm>
              <a:prstGeom prst="triangle">
                <a:avLst/>
              </a:prstGeom>
              <a:solidFill>
                <a:schemeClr val="accent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Isosceles Triangle 199"/>
              <p:cNvSpPr/>
              <p:nvPr/>
            </p:nvSpPr>
            <p:spPr>
              <a:xfrm>
                <a:off x="3013354" y="6007390"/>
                <a:ext cx="426057" cy="381000"/>
              </a:xfrm>
              <a:prstGeom prst="triangle">
                <a:avLst/>
              </a:prstGeom>
              <a:solidFill>
                <a:schemeClr val="accent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Isosceles Triangle 200"/>
              <p:cNvSpPr/>
              <p:nvPr/>
            </p:nvSpPr>
            <p:spPr>
              <a:xfrm>
                <a:off x="1715907" y="6023283"/>
                <a:ext cx="426057" cy="381000"/>
              </a:xfrm>
              <a:prstGeom prst="triangle">
                <a:avLst/>
              </a:prstGeom>
              <a:solidFill>
                <a:schemeClr val="accent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Diamond 201"/>
              <p:cNvSpPr/>
              <p:nvPr/>
            </p:nvSpPr>
            <p:spPr>
              <a:xfrm>
                <a:off x="2032226" y="5767246"/>
                <a:ext cx="215048" cy="495669"/>
              </a:xfrm>
              <a:prstGeom prst="diamond">
                <a:avLst/>
              </a:prstGeom>
              <a:solidFill>
                <a:srgbClr val="FFCC66"/>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Diamond 202"/>
              <p:cNvSpPr/>
              <p:nvPr/>
            </p:nvSpPr>
            <p:spPr>
              <a:xfrm>
                <a:off x="2463301" y="5771601"/>
                <a:ext cx="215048" cy="495669"/>
              </a:xfrm>
              <a:prstGeom prst="diamond">
                <a:avLst/>
              </a:prstGeom>
              <a:solidFill>
                <a:srgbClr val="FFCC66"/>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Diamond 203"/>
              <p:cNvSpPr/>
              <p:nvPr/>
            </p:nvSpPr>
            <p:spPr>
              <a:xfrm>
                <a:off x="2898729" y="5762892"/>
                <a:ext cx="215048" cy="495669"/>
              </a:xfrm>
              <a:prstGeom prst="diamond">
                <a:avLst/>
              </a:prstGeom>
              <a:solidFill>
                <a:srgbClr val="FFCC66"/>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Cross 204"/>
              <p:cNvSpPr/>
              <p:nvPr/>
            </p:nvSpPr>
            <p:spPr>
              <a:xfrm rot="2761995">
                <a:off x="2240100" y="5827184"/>
                <a:ext cx="247260" cy="247260"/>
              </a:xfrm>
              <a:prstGeom prst="plus">
                <a:avLst>
                  <a:gd name="adj" fmla="val 32044"/>
                </a:avLst>
              </a:prstGeom>
              <a:solidFill>
                <a:schemeClr val="accent5">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Cross 205"/>
              <p:cNvSpPr/>
              <p:nvPr/>
            </p:nvSpPr>
            <p:spPr>
              <a:xfrm rot="2761995">
                <a:off x="2679883" y="5848955"/>
                <a:ext cx="247260" cy="247260"/>
              </a:xfrm>
              <a:prstGeom prst="plus">
                <a:avLst>
                  <a:gd name="adj" fmla="val 32044"/>
                </a:avLst>
              </a:prstGeom>
              <a:solidFill>
                <a:schemeClr val="accent5">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Cross 206"/>
              <p:cNvSpPr/>
              <p:nvPr/>
            </p:nvSpPr>
            <p:spPr>
              <a:xfrm rot="2761995">
                <a:off x="3124020" y="5840245"/>
                <a:ext cx="247260" cy="247260"/>
              </a:xfrm>
              <a:prstGeom prst="plus">
                <a:avLst>
                  <a:gd name="adj" fmla="val 32044"/>
                </a:avLst>
              </a:prstGeom>
              <a:solidFill>
                <a:schemeClr val="accent5">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Cross 207"/>
              <p:cNvSpPr/>
              <p:nvPr/>
            </p:nvSpPr>
            <p:spPr>
              <a:xfrm rot="2761995">
                <a:off x="1791609" y="5857664"/>
                <a:ext cx="247260" cy="247260"/>
              </a:xfrm>
              <a:prstGeom prst="plus">
                <a:avLst>
                  <a:gd name="adj" fmla="val 32044"/>
                </a:avLst>
              </a:prstGeom>
              <a:solidFill>
                <a:schemeClr val="accent5">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6" name="Group 185"/>
            <p:cNvGrpSpPr/>
            <p:nvPr/>
          </p:nvGrpSpPr>
          <p:grpSpPr>
            <a:xfrm>
              <a:off x="3928834" y="2345087"/>
              <a:ext cx="977013" cy="192313"/>
              <a:chOff x="1715907" y="5762892"/>
              <a:chExt cx="1723504" cy="641391"/>
            </a:xfrm>
          </p:grpSpPr>
          <p:sp>
            <p:nvSpPr>
              <p:cNvPr id="187" name="Isosceles Triangle 186"/>
              <p:cNvSpPr/>
              <p:nvPr/>
            </p:nvSpPr>
            <p:spPr>
              <a:xfrm>
                <a:off x="2140166" y="6010779"/>
                <a:ext cx="426057" cy="381000"/>
              </a:xfrm>
              <a:prstGeom prst="triangle">
                <a:avLst/>
              </a:prstGeom>
              <a:solidFill>
                <a:schemeClr val="accent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Isosceles Triangle 187"/>
              <p:cNvSpPr/>
              <p:nvPr/>
            </p:nvSpPr>
            <p:spPr>
              <a:xfrm>
                <a:off x="2591407" y="6013595"/>
                <a:ext cx="426057" cy="381000"/>
              </a:xfrm>
              <a:prstGeom prst="triangle">
                <a:avLst/>
              </a:prstGeom>
              <a:solidFill>
                <a:schemeClr val="accent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Isosceles Triangle 188"/>
              <p:cNvSpPr/>
              <p:nvPr/>
            </p:nvSpPr>
            <p:spPr>
              <a:xfrm>
                <a:off x="3013354" y="6007390"/>
                <a:ext cx="426057" cy="381000"/>
              </a:xfrm>
              <a:prstGeom prst="triangle">
                <a:avLst/>
              </a:prstGeom>
              <a:solidFill>
                <a:schemeClr val="accent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Isosceles Triangle 189"/>
              <p:cNvSpPr/>
              <p:nvPr/>
            </p:nvSpPr>
            <p:spPr>
              <a:xfrm>
                <a:off x="1715907" y="6023283"/>
                <a:ext cx="426057" cy="381000"/>
              </a:xfrm>
              <a:prstGeom prst="triangle">
                <a:avLst/>
              </a:prstGeom>
              <a:solidFill>
                <a:schemeClr val="accent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Diamond 190"/>
              <p:cNvSpPr/>
              <p:nvPr/>
            </p:nvSpPr>
            <p:spPr>
              <a:xfrm>
                <a:off x="2032226" y="5767246"/>
                <a:ext cx="215048" cy="495669"/>
              </a:xfrm>
              <a:prstGeom prst="diamond">
                <a:avLst/>
              </a:prstGeom>
              <a:solidFill>
                <a:srgbClr val="FFCC66"/>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Diamond 191"/>
              <p:cNvSpPr/>
              <p:nvPr/>
            </p:nvSpPr>
            <p:spPr>
              <a:xfrm>
                <a:off x="2463301" y="5771601"/>
                <a:ext cx="215048" cy="495669"/>
              </a:xfrm>
              <a:prstGeom prst="diamond">
                <a:avLst/>
              </a:prstGeom>
              <a:solidFill>
                <a:srgbClr val="FFCC66"/>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Diamond 192"/>
              <p:cNvSpPr/>
              <p:nvPr/>
            </p:nvSpPr>
            <p:spPr>
              <a:xfrm>
                <a:off x="2898729" y="5762892"/>
                <a:ext cx="215048" cy="495669"/>
              </a:xfrm>
              <a:prstGeom prst="diamond">
                <a:avLst/>
              </a:prstGeom>
              <a:solidFill>
                <a:srgbClr val="FFCC66"/>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Cross 193"/>
              <p:cNvSpPr/>
              <p:nvPr/>
            </p:nvSpPr>
            <p:spPr>
              <a:xfrm rot="2761995">
                <a:off x="2240100" y="5827184"/>
                <a:ext cx="247260" cy="247260"/>
              </a:xfrm>
              <a:prstGeom prst="plus">
                <a:avLst>
                  <a:gd name="adj" fmla="val 32044"/>
                </a:avLst>
              </a:prstGeom>
              <a:solidFill>
                <a:schemeClr val="accent5">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Cross 194"/>
              <p:cNvSpPr/>
              <p:nvPr/>
            </p:nvSpPr>
            <p:spPr>
              <a:xfrm rot="2761995">
                <a:off x="2679883" y="5848955"/>
                <a:ext cx="247260" cy="247260"/>
              </a:xfrm>
              <a:prstGeom prst="plus">
                <a:avLst>
                  <a:gd name="adj" fmla="val 32044"/>
                </a:avLst>
              </a:prstGeom>
              <a:solidFill>
                <a:schemeClr val="accent5">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Cross 195"/>
              <p:cNvSpPr/>
              <p:nvPr/>
            </p:nvSpPr>
            <p:spPr>
              <a:xfrm rot="2761995">
                <a:off x="3124020" y="5840245"/>
                <a:ext cx="247260" cy="247260"/>
              </a:xfrm>
              <a:prstGeom prst="plus">
                <a:avLst>
                  <a:gd name="adj" fmla="val 32044"/>
                </a:avLst>
              </a:prstGeom>
              <a:solidFill>
                <a:schemeClr val="accent5">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Cross 196"/>
              <p:cNvSpPr/>
              <p:nvPr/>
            </p:nvSpPr>
            <p:spPr>
              <a:xfrm rot="2761995">
                <a:off x="1791609" y="5857664"/>
                <a:ext cx="247260" cy="247260"/>
              </a:xfrm>
              <a:prstGeom prst="plus">
                <a:avLst>
                  <a:gd name="adj" fmla="val 32044"/>
                </a:avLst>
              </a:prstGeom>
              <a:solidFill>
                <a:schemeClr val="accent5">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16" name="Group 215"/>
          <p:cNvGrpSpPr/>
          <p:nvPr/>
        </p:nvGrpSpPr>
        <p:grpSpPr>
          <a:xfrm>
            <a:off x="5245990" y="4869797"/>
            <a:ext cx="869469" cy="1873745"/>
            <a:chOff x="1441850" y="1371600"/>
            <a:chExt cx="1520432" cy="3276600"/>
          </a:xfrm>
        </p:grpSpPr>
        <p:sp>
          <p:nvSpPr>
            <p:cNvPr id="217" name="Rounded Rectangle 216"/>
            <p:cNvSpPr/>
            <p:nvPr/>
          </p:nvSpPr>
          <p:spPr>
            <a:xfrm>
              <a:off x="1522674" y="1371600"/>
              <a:ext cx="1287899" cy="2259161"/>
            </a:xfrm>
            <a:prstGeom prst="round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Oval 217"/>
            <p:cNvSpPr/>
            <p:nvPr/>
          </p:nvSpPr>
          <p:spPr>
            <a:xfrm rot="19671902">
              <a:off x="2584502" y="2994429"/>
              <a:ext cx="377780" cy="58031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Oval 218"/>
            <p:cNvSpPr/>
            <p:nvPr/>
          </p:nvSpPr>
          <p:spPr>
            <a:xfrm rot="2647766">
              <a:off x="1441850" y="2994448"/>
              <a:ext cx="336803" cy="58031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Oval 219"/>
            <p:cNvSpPr/>
            <p:nvPr/>
          </p:nvSpPr>
          <p:spPr>
            <a:xfrm rot="19352409">
              <a:off x="2249241" y="4067889"/>
              <a:ext cx="293200" cy="58031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Oval 220"/>
            <p:cNvSpPr/>
            <p:nvPr/>
          </p:nvSpPr>
          <p:spPr>
            <a:xfrm rot="2647766">
              <a:off x="1912169" y="4056411"/>
              <a:ext cx="291797" cy="58031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Trapezoid 221"/>
            <p:cNvSpPr/>
            <p:nvPr/>
          </p:nvSpPr>
          <p:spPr>
            <a:xfrm rot="20169292">
              <a:off x="2215284" y="2330522"/>
              <a:ext cx="626173" cy="1035117"/>
            </a:xfrm>
            <a:prstGeom prst="trapezoid">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Trapezoid 222"/>
            <p:cNvSpPr/>
            <p:nvPr/>
          </p:nvSpPr>
          <p:spPr>
            <a:xfrm rot="1790291">
              <a:off x="1531831" y="2296607"/>
              <a:ext cx="626173" cy="1035117"/>
            </a:xfrm>
            <a:prstGeom prst="trapezoid">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Trapezoid 223"/>
            <p:cNvSpPr/>
            <p:nvPr/>
          </p:nvSpPr>
          <p:spPr>
            <a:xfrm>
              <a:off x="1716040" y="2463727"/>
              <a:ext cx="934153" cy="1891292"/>
            </a:xfrm>
            <a:prstGeom prst="trapezoid">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Oval 224"/>
            <p:cNvSpPr/>
            <p:nvPr/>
          </p:nvSpPr>
          <p:spPr>
            <a:xfrm>
              <a:off x="1961733" y="2107513"/>
              <a:ext cx="390181" cy="57037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Cloud 225"/>
            <p:cNvSpPr/>
            <p:nvPr/>
          </p:nvSpPr>
          <p:spPr>
            <a:xfrm rot="16506508">
              <a:off x="1168515" y="2207312"/>
              <a:ext cx="1253155" cy="434980"/>
            </a:xfrm>
            <a:prstGeom prst="cloud">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Cloud 226"/>
            <p:cNvSpPr/>
            <p:nvPr/>
          </p:nvSpPr>
          <p:spPr>
            <a:xfrm rot="5400000">
              <a:off x="1844418" y="2181468"/>
              <a:ext cx="1298083" cy="434980"/>
            </a:xfrm>
            <a:prstGeom prst="cloud">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Oval 227"/>
            <p:cNvSpPr/>
            <p:nvPr/>
          </p:nvSpPr>
          <p:spPr>
            <a:xfrm>
              <a:off x="1716040" y="1474591"/>
              <a:ext cx="890363" cy="108453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Cloud 228"/>
            <p:cNvSpPr/>
            <p:nvPr/>
          </p:nvSpPr>
          <p:spPr>
            <a:xfrm>
              <a:off x="1707903" y="1724465"/>
              <a:ext cx="856957" cy="252046"/>
            </a:xfrm>
            <a:prstGeom prst="cloud">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Rounded Rectangle 229"/>
            <p:cNvSpPr/>
            <p:nvPr/>
          </p:nvSpPr>
          <p:spPr>
            <a:xfrm>
              <a:off x="1677935" y="1528688"/>
              <a:ext cx="957776" cy="352865"/>
            </a:xfrm>
            <a:prstGeom prst="round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Rounded Rectangle 230"/>
            <p:cNvSpPr/>
            <p:nvPr/>
          </p:nvSpPr>
          <p:spPr>
            <a:xfrm>
              <a:off x="1657494" y="1422009"/>
              <a:ext cx="1058594" cy="35286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2" name="Group 231"/>
            <p:cNvGrpSpPr/>
            <p:nvPr/>
          </p:nvGrpSpPr>
          <p:grpSpPr>
            <a:xfrm>
              <a:off x="1576164" y="1523871"/>
              <a:ext cx="1134786" cy="316402"/>
              <a:chOff x="3429000" y="1217104"/>
              <a:chExt cx="4405230" cy="962718"/>
            </a:xfrm>
          </p:grpSpPr>
          <p:grpSp>
            <p:nvGrpSpPr>
              <p:cNvPr id="249" name="Group 248"/>
              <p:cNvGrpSpPr/>
              <p:nvPr/>
            </p:nvGrpSpPr>
            <p:grpSpPr>
              <a:xfrm>
                <a:off x="3429000" y="1230418"/>
                <a:ext cx="1101309" cy="949404"/>
                <a:chOff x="3429000" y="1230418"/>
                <a:chExt cx="1101309" cy="949404"/>
              </a:xfrm>
            </p:grpSpPr>
            <p:sp>
              <p:nvSpPr>
                <p:cNvPr id="262" name="Hexagon 261"/>
                <p:cNvSpPr/>
                <p:nvPr/>
              </p:nvSpPr>
              <p:spPr>
                <a:xfrm>
                  <a:off x="3429000" y="1230418"/>
                  <a:ext cx="1101309" cy="949404"/>
                </a:xfrm>
                <a:prstGeom prst="hexagon">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Quad Arrow 262"/>
                <p:cNvSpPr/>
                <p:nvPr/>
              </p:nvSpPr>
              <p:spPr>
                <a:xfrm>
                  <a:off x="3674854" y="1350273"/>
                  <a:ext cx="609600" cy="685504"/>
                </a:xfrm>
                <a:prstGeom prst="quadArrow">
                  <a:avLst>
                    <a:gd name="adj1" fmla="val 45000"/>
                    <a:gd name="adj2" fmla="val 22500"/>
                    <a:gd name="adj3" fmla="val 22500"/>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0" name="Group 249"/>
              <p:cNvGrpSpPr/>
              <p:nvPr/>
            </p:nvGrpSpPr>
            <p:grpSpPr>
              <a:xfrm>
                <a:off x="4530308" y="1225980"/>
                <a:ext cx="1101309" cy="949404"/>
                <a:chOff x="3429000" y="1230418"/>
                <a:chExt cx="1101309" cy="949404"/>
              </a:xfrm>
            </p:grpSpPr>
            <p:sp>
              <p:nvSpPr>
                <p:cNvPr id="260" name="Hexagon 259"/>
                <p:cNvSpPr/>
                <p:nvPr/>
              </p:nvSpPr>
              <p:spPr>
                <a:xfrm>
                  <a:off x="3429000" y="1230418"/>
                  <a:ext cx="1101309" cy="949404"/>
                </a:xfrm>
                <a:prstGeom prst="hexagon">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Quad Arrow 260"/>
                <p:cNvSpPr/>
                <p:nvPr/>
              </p:nvSpPr>
              <p:spPr>
                <a:xfrm>
                  <a:off x="3674854" y="1350273"/>
                  <a:ext cx="609600" cy="685504"/>
                </a:xfrm>
                <a:prstGeom prst="quadArrow">
                  <a:avLst>
                    <a:gd name="adj1" fmla="val 45000"/>
                    <a:gd name="adj2" fmla="val 22500"/>
                    <a:gd name="adj3" fmla="val 22500"/>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1" name="Group 250"/>
              <p:cNvGrpSpPr/>
              <p:nvPr/>
            </p:nvGrpSpPr>
            <p:grpSpPr>
              <a:xfrm>
                <a:off x="5631615" y="1217104"/>
                <a:ext cx="1101309" cy="949404"/>
                <a:chOff x="3429000" y="1230418"/>
                <a:chExt cx="1101309" cy="949404"/>
              </a:xfrm>
            </p:grpSpPr>
            <p:sp>
              <p:nvSpPr>
                <p:cNvPr id="258" name="Hexagon 257"/>
                <p:cNvSpPr/>
                <p:nvPr/>
              </p:nvSpPr>
              <p:spPr>
                <a:xfrm>
                  <a:off x="3429000" y="1230418"/>
                  <a:ext cx="1101309" cy="949404"/>
                </a:xfrm>
                <a:prstGeom prst="hexagon">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Quad Arrow 258"/>
                <p:cNvSpPr/>
                <p:nvPr/>
              </p:nvSpPr>
              <p:spPr>
                <a:xfrm>
                  <a:off x="3674854" y="1350273"/>
                  <a:ext cx="609600" cy="685504"/>
                </a:xfrm>
                <a:prstGeom prst="quadArrow">
                  <a:avLst>
                    <a:gd name="adj1" fmla="val 45000"/>
                    <a:gd name="adj2" fmla="val 22500"/>
                    <a:gd name="adj3" fmla="val 22500"/>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2" name="Group 251"/>
              <p:cNvGrpSpPr/>
              <p:nvPr/>
            </p:nvGrpSpPr>
            <p:grpSpPr>
              <a:xfrm>
                <a:off x="6732921" y="1225980"/>
                <a:ext cx="1101309" cy="949404"/>
                <a:chOff x="3429000" y="1230418"/>
                <a:chExt cx="1101309" cy="949404"/>
              </a:xfrm>
            </p:grpSpPr>
            <p:sp>
              <p:nvSpPr>
                <p:cNvPr id="256" name="Hexagon 255"/>
                <p:cNvSpPr/>
                <p:nvPr/>
              </p:nvSpPr>
              <p:spPr>
                <a:xfrm>
                  <a:off x="3429000" y="1230418"/>
                  <a:ext cx="1101309" cy="949404"/>
                </a:xfrm>
                <a:prstGeom prst="hexagon">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Quad Arrow 256"/>
                <p:cNvSpPr/>
                <p:nvPr/>
              </p:nvSpPr>
              <p:spPr>
                <a:xfrm>
                  <a:off x="3674854" y="1350273"/>
                  <a:ext cx="609600" cy="685504"/>
                </a:xfrm>
                <a:prstGeom prst="quadArrow">
                  <a:avLst>
                    <a:gd name="adj1" fmla="val 45000"/>
                    <a:gd name="adj2" fmla="val 22500"/>
                    <a:gd name="adj3" fmla="val 22500"/>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3" name="Quad Arrow 252"/>
              <p:cNvSpPr/>
              <p:nvPr/>
            </p:nvSpPr>
            <p:spPr>
              <a:xfrm>
                <a:off x="4352395" y="1500619"/>
                <a:ext cx="355820" cy="400125"/>
              </a:xfrm>
              <a:prstGeom prst="quadArrow">
                <a:avLst>
                  <a:gd name="adj1" fmla="val 45000"/>
                  <a:gd name="adj2" fmla="val 22500"/>
                  <a:gd name="adj3" fmla="val 2250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Quad Arrow 253"/>
              <p:cNvSpPr/>
              <p:nvPr/>
            </p:nvSpPr>
            <p:spPr>
              <a:xfrm>
                <a:off x="5453705" y="1479648"/>
                <a:ext cx="355820" cy="400125"/>
              </a:xfrm>
              <a:prstGeom prst="quadArrow">
                <a:avLst>
                  <a:gd name="adj1" fmla="val 45000"/>
                  <a:gd name="adj2" fmla="val 22500"/>
                  <a:gd name="adj3" fmla="val 2250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Quad Arrow 254"/>
              <p:cNvSpPr/>
              <p:nvPr/>
            </p:nvSpPr>
            <p:spPr>
              <a:xfrm>
                <a:off x="6578017" y="1488524"/>
                <a:ext cx="355820" cy="400125"/>
              </a:xfrm>
              <a:prstGeom prst="quadArrow">
                <a:avLst>
                  <a:gd name="adj1" fmla="val 45000"/>
                  <a:gd name="adj2" fmla="val 22500"/>
                  <a:gd name="adj3" fmla="val 2250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3" name="Group 232"/>
            <p:cNvGrpSpPr/>
            <p:nvPr/>
          </p:nvGrpSpPr>
          <p:grpSpPr>
            <a:xfrm>
              <a:off x="1768733" y="4100302"/>
              <a:ext cx="813544" cy="226833"/>
              <a:chOff x="3429000" y="1217104"/>
              <a:chExt cx="4405230" cy="962718"/>
            </a:xfrm>
          </p:grpSpPr>
          <p:grpSp>
            <p:nvGrpSpPr>
              <p:cNvPr id="234" name="Group 233"/>
              <p:cNvGrpSpPr/>
              <p:nvPr/>
            </p:nvGrpSpPr>
            <p:grpSpPr>
              <a:xfrm>
                <a:off x="3429000" y="1230418"/>
                <a:ext cx="1101309" cy="949404"/>
                <a:chOff x="3429000" y="1230418"/>
                <a:chExt cx="1101309" cy="949404"/>
              </a:xfrm>
            </p:grpSpPr>
            <p:sp>
              <p:nvSpPr>
                <p:cNvPr id="247" name="Hexagon 246"/>
                <p:cNvSpPr/>
                <p:nvPr/>
              </p:nvSpPr>
              <p:spPr>
                <a:xfrm>
                  <a:off x="3429000" y="1230418"/>
                  <a:ext cx="1101309" cy="949404"/>
                </a:xfrm>
                <a:prstGeom prst="hexagon">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Quad Arrow 247"/>
                <p:cNvSpPr/>
                <p:nvPr/>
              </p:nvSpPr>
              <p:spPr>
                <a:xfrm>
                  <a:off x="3674854" y="1350273"/>
                  <a:ext cx="609600" cy="685504"/>
                </a:xfrm>
                <a:prstGeom prst="quadArrow">
                  <a:avLst>
                    <a:gd name="adj1" fmla="val 45000"/>
                    <a:gd name="adj2" fmla="val 22500"/>
                    <a:gd name="adj3" fmla="val 22500"/>
                  </a:avLst>
                </a:prstGeom>
                <a:solidFill>
                  <a:srgbClr val="E1AE4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5" name="Group 234"/>
              <p:cNvGrpSpPr/>
              <p:nvPr/>
            </p:nvGrpSpPr>
            <p:grpSpPr>
              <a:xfrm>
                <a:off x="4530308" y="1225980"/>
                <a:ext cx="1101309" cy="949404"/>
                <a:chOff x="3429000" y="1230418"/>
                <a:chExt cx="1101309" cy="949404"/>
              </a:xfrm>
            </p:grpSpPr>
            <p:sp>
              <p:nvSpPr>
                <p:cNvPr id="245" name="Hexagon 244"/>
                <p:cNvSpPr/>
                <p:nvPr/>
              </p:nvSpPr>
              <p:spPr>
                <a:xfrm>
                  <a:off x="3429000" y="1230418"/>
                  <a:ext cx="1101309" cy="949404"/>
                </a:xfrm>
                <a:prstGeom prst="hexagon">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Quad Arrow 245"/>
                <p:cNvSpPr/>
                <p:nvPr/>
              </p:nvSpPr>
              <p:spPr>
                <a:xfrm>
                  <a:off x="3674854" y="1350273"/>
                  <a:ext cx="609600" cy="685504"/>
                </a:xfrm>
                <a:prstGeom prst="quadArrow">
                  <a:avLst>
                    <a:gd name="adj1" fmla="val 45000"/>
                    <a:gd name="adj2" fmla="val 22500"/>
                    <a:gd name="adj3" fmla="val 22500"/>
                  </a:avLst>
                </a:prstGeom>
                <a:solidFill>
                  <a:srgbClr val="E1AE4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6" name="Group 235"/>
              <p:cNvGrpSpPr/>
              <p:nvPr/>
            </p:nvGrpSpPr>
            <p:grpSpPr>
              <a:xfrm>
                <a:off x="5631615" y="1217104"/>
                <a:ext cx="1101309" cy="949404"/>
                <a:chOff x="3429000" y="1230418"/>
                <a:chExt cx="1101309" cy="949404"/>
              </a:xfrm>
            </p:grpSpPr>
            <p:sp>
              <p:nvSpPr>
                <p:cNvPr id="243" name="Hexagon 242"/>
                <p:cNvSpPr/>
                <p:nvPr/>
              </p:nvSpPr>
              <p:spPr>
                <a:xfrm>
                  <a:off x="3429000" y="1230418"/>
                  <a:ext cx="1101309" cy="949404"/>
                </a:xfrm>
                <a:prstGeom prst="hexagon">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Quad Arrow 243"/>
                <p:cNvSpPr/>
                <p:nvPr/>
              </p:nvSpPr>
              <p:spPr>
                <a:xfrm>
                  <a:off x="3674854" y="1350273"/>
                  <a:ext cx="609600" cy="685504"/>
                </a:xfrm>
                <a:prstGeom prst="quadArrow">
                  <a:avLst>
                    <a:gd name="adj1" fmla="val 45000"/>
                    <a:gd name="adj2" fmla="val 22500"/>
                    <a:gd name="adj3" fmla="val 22500"/>
                  </a:avLst>
                </a:prstGeom>
                <a:solidFill>
                  <a:srgbClr val="E1AE4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7" name="Group 236"/>
              <p:cNvGrpSpPr/>
              <p:nvPr/>
            </p:nvGrpSpPr>
            <p:grpSpPr>
              <a:xfrm>
                <a:off x="6732921" y="1225980"/>
                <a:ext cx="1101309" cy="949404"/>
                <a:chOff x="3429000" y="1230418"/>
                <a:chExt cx="1101309" cy="949404"/>
              </a:xfrm>
            </p:grpSpPr>
            <p:sp>
              <p:nvSpPr>
                <p:cNvPr id="241" name="Hexagon 240"/>
                <p:cNvSpPr/>
                <p:nvPr/>
              </p:nvSpPr>
              <p:spPr>
                <a:xfrm>
                  <a:off x="3429000" y="1230418"/>
                  <a:ext cx="1101309" cy="949404"/>
                </a:xfrm>
                <a:prstGeom prst="hexagon">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Quad Arrow 241"/>
                <p:cNvSpPr/>
                <p:nvPr/>
              </p:nvSpPr>
              <p:spPr>
                <a:xfrm>
                  <a:off x="3674854" y="1350273"/>
                  <a:ext cx="609600" cy="685504"/>
                </a:xfrm>
                <a:prstGeom prst="quadArrow">
                  <a:avLst>
                    <a:gd name="adj1" fmla="val 45000"/>
                    <a:gd name="adj2" fmla="val 22500"/>
                    <a:gd name="adj3" fmla="val 22500"/>
                  </a:avLst>
                </a:prstGeom>
                <a:solidFill>
                  <a:srgbClr val="E1AE4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8" name="Quad Arrow 237"/>
              <p:cNvSpPr/>
              <p:nvPr/>
            </p:nvSpPr>
            <p:spPr>
              <a:xfrm>
                <a:off x="4352395" y="1500619"/>
                <a:ext cx="355820" cy="400125"/>
              </a:xfrm>
              <a:prstGeom prst="quadArrow">
                <a:avLst>
                  <a:gd name="adj1" fmla="val 45000"/>
                  <a:gd name="adj2" fmla="val 22500"/>
                  <a:gd name="adj3" fmla="val 22500"/>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Quad Arrow 238"/>
              <p:cNvSpPr/>
              <p:nvPr/>
            </p:nvSpPr>
            <p:spPr>
              <a:xfrm>
                <a:off x="5453705" y="1479648"/>
                <a:ext cx="355820" cy="400125"/>
              </a:xfrm>
              <a:prstGeom prst="quadArrow">
                <a:avLst>
                  <a:gd name="adj1" fmla="val 45000"/>
                  <a:gd name="adj2" fmla="val 22500"/>
                  <a:gd name="adj3" fmla="val 22500"/>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Quad Arrow 239"/>
              <p:cNvSpPr/>
              <p:nvPr/>
            </p:nvSpPr>
            <p:spPr>
              <a:xfrm>
                <a:off x="6578017" y="1488524"/>
                <a:ext cx="355820" cy="400125"/>
              </a:xfrm>
              <a:prstGeom prst="quadArrow">
                <a:avLst>
                  <a:gd name="adj1" fmla="val 45000"/>
                  <a:gd name="adj2" fmla="val 22500"/>
                  <a:gd name="adj3" fmla="val 22500"/>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769259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46"/>
                                        </p:tgtEl>
                                        <p:attrNameLst>
                                          <p:attrName>style.visibility</p:attrName>
                                        </p:attrNameLst>
                                      </p:cBhvr>
                                      <p:to>
                                        <p:strVal val="visible"/>
                                      </p:to>
                                    </p:set>
                                    <p:animEffect transition="in" filter="wipe(down)">
                                      <p:cBhvr>
                                        <p:cTn id="9" dur="580">
                                          <p:stCondLst>
                                            <p:cond delay="0"/>
                                          </p:stCondLst>
                                        </p:cTn>
                                        <p:tgtEl>
                                          <p:spTgt spid="46"/>
                                        </p:tgtEl>
                                      </p:cBhvr>
                                    </p:animEffect>
                                    <p:anim calcmode="lin" valueType="num">
                                      <p:cBhvr>
                                        <p:cTn id="10"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15" dur="26">
                                          <p:stCondLst>
                                            <p:cond delay="650"/>
                                          </p:stCondLst>
                                        </p:cTn>
                                        <p:tgtEl>
                                          <p:spTgt spid="46"/>
                                        </p:tgtEl>
                                      </p:cBhvr>
                                      <p:to x="100000" y="60000"/>
                                    </p:animScale>
                                    <p:animScale>
                                      <p:cBhvr>
                                        <p:cTn id="16" dur="166" decel="50000">
                                          <p:stCondLst>
                                            <p:cond delay="676"/>
                                          </p:stCondLst>
                                        </p:cTn>
                                        <p:tgtEl>
                                          <p:spTgt spid="46"/>
                                        </p:tgtEl>
                                      </p:cBhvr>
                                      <p:to x="100000" y="100000"/>
                                    </p:animScale>
                                    <p:animScale>
                                      <p:cBhvr>
                                        <p:cTn id="17" dur="26">
                                          <p:stCondLst>
                                            <p:cond delay="1312"/>
                                          </p:stCondLst>
                                        </p:cTn>
                                        <p:tgtEl>
                                          <p:spTgt spid="46"/>
                                        </p:tgtEl>
                                      </p:cBhvr>
                                      <p:to x="100000" y="80000"/>
                                    </p:animScale>
                                    <p:animScale>
                                      <p:cBhvr>
                                        <p:cTn id="18" dur="166" decel="50000">
                                          <p:stCondLst>
                                            <p:cond delay="1338"/>
                                          </p:stCondLst>
                                        </p:cTn>
                                        <p:tgtEl>
                                          <p:spTgt spid="46"/>
                                        </p:tgtEl>
                                      </p:cBhvr>
                                      <p:to x="100000" y="100000"/>
                                    </p:animScale>
                                    <p:animScale>
                                      <p:cBhvr>
                                        <p:cTn id="19" dur="26">
                                          <p:stCondLst>
                                            <p:cond delay="1642"/>
                                          </p:stCondLst>
                                        </p:cTn>
                                        <p:tgtEl>
                                          <p:spTgt spid="46"/>
                                        </p:tgtEl>
                                      </p:cBhvr>
                                      <p:to x="100000" y="90000"/>
                                    </p:animScale>
                                    <p:animScale>
                                      <p:cBhvr>
                                        <p:cTn id="20" dur="166" decel="50000">
                                          <p:stCondLst>
                                            <p:cond delay="1668"/>
                                          </p:stCondLst>
                                        </p:cTn>
                                        <p:tgtEl>
                                          <p:spTgt spid="46"/>
                                        </p:tgtEl>
                                      </p:cBhvr>
                                      <p:to x="100000" y="100000"/>
                                    </p:animScale>
                                    <p:animScale>
                                      <p:cBhvr>
                                        <p:cTn id="21" dur="26">
                                          <p:stCondLst>
                                            <p:cond delay="1808"/>
                                          </p:stCondLst>
                                        </p:cTn>
                                        <p:tgtEl>
                                          <p:spTgt spid="46"/>
                                        </p:tgtEl>
                                      </p:cBhvr>
                                      <p:to x="100000" y="95000"/>
                                    </p:animScale>
                                    <p:animScale>
                                      <p:cBhvr>
                                        <p:cTn id="22" dur="166" decel="50000">
                                          <p:stCondLst>
                                            <p:cond delay="1834"/>
                                          </p:stCondLst>
                                        </p:cTn>
                                        <p:tgtEl>
                                          <p:spTgt spid="46"/>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childTnLst>
                                </p:cTn>
                              </p:par>
                              <p:par>
                                <p:cTn id="35" presetID="26" presetClass="entr" presetSubtype="0" fill="hold" nodeType="withEffect">
                                  <p:stCondLst>
                                    <p:cond delay="0"/>
                                  </p:stCondLst>
                                  <p:childTnLst>
                                    <p:set>
                                      <p:cBhvr>
                                        <p:cTn id="36" dur="1" fill="hold">
                                          <p:stCondLst>
                                            <p:cond delay="0"/>
                                          </p:stCondLst>
                                        </p:cTn>
                                        <p:tgtEl>
                                          <p:spTgt spid="216"/>
                                        </p:tgtEl>
                                        <p:attrNameLst>
                                          <p:attrName>style.visibility</p:attrName>
                                        </p:attrNameLst>
                                      </p:cBhvr>
                                      <p:to>
                                        <p:strVal val="visible"/>
                                      </p:to>
                                    </p:set>
                                    <p:animEffect transition="in" filter="wipe(down)">
                                      <p:cBhvr>
                                        <p:cTn id="37" dur="580">
                                          <p:stCondLst>
                                            <p:cond delay="0"/>
                                          </p:stCondLst>
                                        </p:cTn>
                                        <p:tgtEl>
                                          <p:spTgt spid="216"/>
                                        </p:tgtEl>
                                      </p:cBhvr>
                                    </p:animEffect>
                                    <p:anim calcmode="lin" valueType="num">
                                      <p:cBhvr>
                                        <p:cTn id="38" dur="1822" tmFilter="0,0; 0.14,0.36; 0.43,0.73; 0.71,0.91; 1.0,1.0">
                                          <p:stCondLst>
                                            <p:cond delay="0"/>
                                          </p:stCondLst>
                                        </p:cTn>
                                        <p:tgtEl>
                                          <p:spTgt spid="216"/>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216"/>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216"/>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216"/>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216"/>
                                        </p:tgtEl>
                                        <p:attrNameLst>
                                          <p:attrName>ppt_y</p:attrName>
                                        </p:attrNameLst>
                                      </p:cBhvr>
                                      <p:tavLst>
                                        <p:tav tm="0" fmla="#ppt_y-sin(pi*$)/81">
                                          <p:val>
                                            <p:fltVal val="0"/>
                                          </p:val>
                                        </p:tav>
                                        <p:tav tm="100000">
                                          <p:val>
                                            <p:fltVal val="1"/>
                                          </p:val>
                                        </p:tav>
                                      </p:tavLst>
                                    </p:anim>
                                    <p:animScale>
                                      <p:cBhvr>
                                        <p:cTn id="43" dur="26">
                                          <p:stCondLst>
                                            <p:cond delay="650"/>
                                          </p:stCondLst>
                                        </p:cTn>
                                        <p:tgtEl>
                                          <p:spTgt spid="216"/>
                                        </p:tgtEl>
                                      </p:cBhvr>
                                      <p:to x="100000" y="60000"/>
                                    </p:animScale>
                                    <p:animScale>
                                      <p:cBhvr>
                                        <p:cTn id="44" dur="166" decel="50000">
                                          <p:stCondLst>
                                            <p:cond delay="676"/>
                                          </p:stCondLst>
                                        </p:cTn>
                                        <p:tgtEl>
                                          <p:spTgt spid="216"/>
                                        </p:tgtEl>
                                      </p:cBhvr>
                                      <p:to x="100000" y="100000"/>
                                    </p:animScale>
                                    <p:animScale>
                                      <p:cBhvr>
                                        <p:cTn id="45" dur="26">
                                          <p:stCondLst>
                                            <p:cond delay="1312"/>
                                          </p:stCondLst>
                                        </p:cTn>
                                        <p:tgtEl>
                                          <p:spTgt spid="216"/>
                                        </p:tgtEl>
                                      </p:cBhvr>
                                      <p:to x="100000" y="80000"/>
                                    </p:animScale>
                                    <p:animScale>
                                      <p:cBhvr>
                                        <p:cTn id="46" dur="166" decel="50000">
                                          <p:stCondLst>
                                            <p:cond delay="1338"/>
                                          </p:stCondLst>
                                        </p:cTn>
                                        <p:tgtEl>
                                          <p:spTgt spid="216"/>
                                        </p:tgtEl>
                                      </p:cBhvr>
                                      <p:to x="100000" y="100000"/>
                                    </p:animScale>
                                    <p:animScale>
                                      <p:cBhvr>
                                        <p:cTn id="47" dur="26">
                                          <p:stCondLst>
                                            <p:cond delay="1642"/>
                                          </p:stCondLst>
                                        </p:cTn>
                                        <p:tgtEl>
                                          <p:spTgt spid="216"/>
                                        </p:tgtEl>
                                      </p:cBhvr>
                                      <p:to x="100000" y="90000"/>
                                    </p:animScale>
                                    <p:animScale>
                                      <p:cBhvr>
                                        <p:cTn id="48" dur="166" decel="50000">
                                          <p:stCondLst>
                                            <p:cond delay="1668"/>
                                          </p:stCondLst>
                                        </p:cTn>
                                        <p:tgtEl>
                                          <p:spTgt spid="216"/>
                                        </p:tgtEl>
                                      </p:cBhvr>
                                      <p:to x="100000" y="100000"/>
                                    </p:animScale>
                                    <p:animScale>
                                      <p:cBhvr>
                                        <p:cTn id="49" dur="26">
                                          <p:stCondLst>
                                            <p:cond delay="1808"/>
                                          </p:stCondLst>
                                        </p:cTn>
                                        <p:tgtEl>
                                          <p:spTgt spid="216"/>
                                        </p:tgtEl>
                                      </p:cBhvr>
                                      <p:to x="100000" y="95000"/>
                                    </p:animScale>
                                    <p:animScale>
                                      <p:cBhvr>
                                        <p:cTn id="50" dur="166" decel="50000">
                                          <p:stCondLst>
                                            <p:cond delay="1834"/>
                                          </p:stCondLst>
                                        </p:cTn>
                                        <p:tgtEl>
                                          <p:spTgt spid="216"/>
                                        </p:tgtEl>
                                      </p:cBhvr>
                                      <p:to x="100000" y="100000"/>
                                    </p:animScale>
                                  </p:childTnLst>
                                </p:cTn>
                              </p:par>
                              <p:par>
                                <p:cTn id="51" presetID="26" presetClass="entr" presetSubtype="0" fill="hold" nodeType="withEffect">
                                  <p:stCondLst>
                                    <p:cond delay="0"/>
                                  </p:stCondLst>
                                  <p:childTnLst>
                                    <p:set>
                                      <p:cBhvr>
                                        <p:cTn id="52" dur="1" fill="hold">
                                          <p:stCondLst>
                                            <p:cond delay="0"/>
                                          </p:stCondLst>
                                        </p:cTn>
                                        <p:tgtEl>
                                          <p:spTgt spid="169"/>
                                        </p:tgtEl>
                                        <p:attrNameLst>
                                          <p:attrName>style.visibility</p:attrName>
                                        </p:attrNameLst>
                                      </p:cBhvr>
                                      <p:to>
                                        <p:strVal val="visible"/>
                                      </p:to>
                                    </p:set>
                                    <p:animEffect transition="in" filter="wipe(down)">
                                      <p:cBhvr>
                                        <p:cTn id="53" dur="580">
                                          <p:stCondLst>
                                            <p:cond delay="0"/>
                                          </p:stCondLst>
                                        </p:cTn>
                                        <p:tgtEl>
                                          <p:spTgt spid="169"/>
                                        </p:tgtEl>
                                      </p:cBhvr>
                                    </p:animEffect>
                                    <p:anim calcmode="lin" valueType="num">
                                      <p:cBhvr>
                                        <p:cTn id="54" dur="1822" tmFilter="0,0; 0.14,0.36; 0.43,0.73; 0.71,0.91; 1.0,1.0">
                                          <p:stCondLst>
                                            <p:cond delay="0"/>
                                          </p:stCondLst>
                                        </p:cTn>
                                        <p:tgtEl>
                                          <p:spTgt spid="169"/>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169"/>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169"/>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169"/>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169"/>
                                        </p:tgtEl>
                                        <p:attrNameLst>
                                          <p:attrName>ppt_y</p:attrName>
                                        </p:attrNameLst>
                                      </p:cBhvr>
                                      <p:tavLst>
                                        <p:tav tm="0" fmla="#ppt_y-sin(pi*$)/81">
                                          <p:val>
                                            <p:fltVal val="0"/>
                                          </p:val>
                                        </p:tav>
                                        <p:tav tm="100000">
                                          <p:val>
                                            <p:fltVal val="1"/>
                                          </p:val>
                                        </p:tav>
                                      </p:tavLst>
                                    </p:anim>
                                    <p:animScale>
                                      <p:cBhvr>
                                        <p:cTn id="59" dur="26">
                                          <p:stCondLst>
                                            <p:cond delay="650"/>
                                          </p:stCondLst>
                                        </p:cTn>
                                        <p:tgtEl>
                                          <p:spTgt spid="169"/>
                                        </p:tgtEl>
                                      </p:cBhvr>
                                      <p:to x="100000" y="60000"/>
                                    </p:animScale>
                                    <p:animScale>
                                      <p:cBhvr>
                                        <p:cTn id="60" dur="166" decel="50000">
                                          <p:stCondLst>
                                            <p:cond delay="676"/>
                                          </p:stCondLst>
                                        </p:cTn>
                                        <p:tgtEl>
                                          <p:spTgt spid="169"/>
                                        </p:tgtEl>
                                      </p:cBhvr>
                                      <p:to x="100000" y="100000"/>
                                    </p:animScale>
                                    <p:animScale>
                                      <p:cBhvr>
                                        <p:cTn id="61" dur="26">
                                          <p:stCondLst>
                                            <p:cond delay="1312"/>
                                          </p:stCondLst>
                                        </p:cTn>
                                        <p:tgtEl>
                                          <p:spTgt spid="169"/>
                                        </p:tgtEl>
                                      </p:cBhvr>
                                      <p:to x="100000" y="80000"/>
                                    </p:animScale>
                                    <p:animScale>
                                      <p:cBhvr>
                                        <p:cTn id="62" dur="166" decel="50000">
                                          <p:stCondLst>
                                            <p:cond delay="1338"/>
                                          </p:stCondLst>
                                        </p:cTn>
                                        <p:tgtEl>
                                          <p:spTgt spid="169"/>
                                        </p:tgtEl>
                                      </p:cBhvr>
                                      <p:to x="100000" y="100000"/>
                                    </p:animScale>
                                    <p:animScale>
                                      <p:cBhvr>
                                        <p:cTn id="63" dur="26">
                                          <p:stCondLst>
                                            <p:cond delay="1642"/>
                                          </p:stCondLst>
                                        </p:cTn>
                                        <p:tgtEl>
                                          <p:spTgt spid="169"/>
                                        </p:tgtEl>
                                      </p:cBhvr>
                                      <p:to x="100000" y="90000"/>
                                    </p:animScale>
                                    <p:animScale>
                                      <p:cBhvr>
                                        <p:cTn id="64" dur="166" decel="50000">
                                          <p:stCondLst>
                                            <p:cond delay="1668"/>
                                          </p:stCondLst>
                                        </p:cTn>
                                        <p:tgtEl>
                                          <p:spTgt spid="169"/>
                                        </p:tgtEl>
                                      </p:cBhvr>
                                      <p:to x="100000" y="100000"/>
                                    </p:animScale>
                                    <p:animScale>
                                      <p:cBhvr>
                                        <p:cTn id="65" dur="26">
                                          <p:stCondLst>
                                            <p:cond delay="1808"/>
                                          </p:stCondLst>
                                        </p:cTn>
                                        <p:tgtEl>
                                          <p:spTgt spid="169"/>
                                        </p:tgtEl>
                                      </p:cBhvr>
                                      <p:to x="100000" y="95000"/>
                                    </p:animScale>
                                    <p:animScale>
                                      <p:cBhvr>
                                        <p:cTn id="66" dur="166" decel="50000">
                                          <p:stCondLst>
                                            <p:cond delay="1834"/>
                                          </p:stCondLst>
                                        </p:cTn>
                                        <p:tgtEl>
                                          <p:spTgt spid="169"/>
                                        </p:tgtEl>
                                      </p:cBhvr>
                                      <p:to x="100000" y="100000"/>
                                    </p:animScale>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userlogos.org/files/backgrounds/ctach1991/Gra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3761" y="7033"/>
            <a:ext cx="12192000" cy="1107996"/>
          </a:xfrm>
          <a:prstGeom prst="rect">
            <a:avLst/>
          </a:prstGeom>
          <a:noFill/>
        </p:spPr>
        <p:txBody>
          <a:bodyPr wrap="square" rtlCol="0">
            <a:spAutoFit/>
          </a:bodyPr>
          <a:lstStyle/>
          <a:p>
            <a:pPr algn="ctr"/>
            <a:r>
              <a:rPr lang="en-US" sz="6600" dirty="0">
                <a:solidFill>
                  <a:schemeClr val="bg1"/>
                </a:solidFill>
              </a:rPr>
              <a:t>Josiah in Action</a:t>
            </a:r>
            <a:endParaRPr lang="en-US" sz="5400" dirty="0">
              <a:solidFill>
                <a:schemeClr val="bg1"/>
              </a:solidFill>
            </a:endParaRPr>
          </a:p>
        </p:txBody>
      </p:sp>
      <p:sp>
        <p:nvSpPr>
          <p:cNvPr id="5" name="Rectangle 4"/>
          <p:cNvSpPr/>
          <p:nvPr/>
        </p:nvSpPr>
        <p:spPr>
          <a:xfrm>
            <a:off x="31459" y="6488668"/>
            <a:ext cx="1723549" cy="369332"/>
          </a:xfrm>
          <a:prstGeom prst="rect">
            <a:avLst/>
          </a:prstGeom>
        </p:spPr>
        <p:txBody>
          <a:bodyPr wrap="none">
            <a:spAutoFit/>
          </a:bodyPr>
          <a:lstStyle/>
          <a:p>
            <a:r>
              <a:rPr lang="en-US" dirty="0">
                <a:solidFill>
                  <a:schemeClr val="bg1"/>
                </a:solidFill>
              </a:rPr>
              <a:t>2 Kings 23:3-14</a:t>
            </a:r>
            <a:endParaRPr lang="en-US" dirty="0"/>
          </a:p>
        </p:txBody>
      </p:sp>
      <p:sp>
        <p:nvSpPr>
          <p:cNvPr id="30" name="Rectangle 29"/>
          <p:cNvSpPr/>
          <p:nvPr/>
        </p:nvSpPr>
        <p:spPr>
          <a:xfrm>
            <a:off x="4640126" y="1689180"/>
            <a:ext cx="6096000" cy="1754326"/>
          </a:xfrm>
          <a:prstGeom prst="rect">
            <a:avLst/>
          </a:prstGeom>
        </p:spPr>
        <p:txBody>
          <a:bodyPr>
            <a:spAutoFit/>
          </a:bodyPr>
          <a:lstStyle/>
          <a:p>
            <a:r>
              <a:rPr lang="en-US" i="1" dirty="0">
                <a:solidFill>
                  <a:srgbClr val="FFFF00"/>
                </a:solidFill>
              </a:rPr>
              <a:t>And the king stood by a pillar, and made a </a:t>
            </a:r>
            <a:r>
              <a:rPr lang="en-US" i="1" dirty="0" err="1">
                <a:solidFill>
                  <a:srgbClr val="FFFF00"/>
                </a:solidFill>
              </a:rPr>
              <a:t>covenantbefore</a:t>
            </a:r>
            <a:r>
              <a:rPr lang="en-US" i="1" dirty="0">
                <a:solidFill>
                  <a:srgbClr val="FFFF00"/>
                </a:solidFill>
              </a:rPr>
              <a:t> the </a:t>
            </a:r>
            <a:r>
              <a:rPr lang="en-US" i="1" cap="small" dirty="0">
                <a:solidFill>
                  <a:srgbClr val="FFFF00"/>
                </a:solidFill>
              </a:rPr>
              <a:t>Lord</a:t>
            </a:r>
            <a:r>
              <a:rPr lang="en-US" i="1" dirty="0">
                <a:solidFill>
                  <a:srgbClr val="FFFF00"/>
                </a:solidFill>
              </a:rPr>
              <a:t>, to walk after the </a:t>
            </a:r>
            <a:r>
              <a:rPr lang="en-US" i="1" cap="small" dirty="0">
                <a:solidFill>
                  <a:srgbClr val="FFFF00"/>
                </a:solidFill>
              </a:rPr>
              <a:t>Lord</a:t>
            </a:r>
            <a:r>
              <a:rPr lang="en-US" i="1" dirty="0">
                <a:solidFill>
                  <a:srgbClr val="FFFF00"/>
                </a:solidFill>
              </a:rPr>
              <a:t>, and to keep his commandments and his testimonies and his statutes with all their heart and all their soul, to perform the words of this covenant that were written in this book. And all the people stood to the covenant.</a:t>
            </a:r>
          </a:p>
        </p:txBody>
      </p:sp>
      <p:pic>
        <p:nvPicPr>
          <p:cNvPr id="2050" name="Picture 2" descr="https://lh5.googleusercontent.com/-SbWXEa6ClWk/TW2hGh6FktI/AAAAAAAAHns/cFjk83WZjrc/s1600/king-josiah_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4618" y="1314591"/>
            <a:ext cx="3753199" cy="4257831"/>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4594276" y="3722003"/>
            <a:ext cx="3342707" cy="2585323"/>
          </a:xfrm>
          <a:prstGeom prst="rect">
            <a:avLst/>
          </a:prstGeom>
          <a:noFill/>
        </p:spPr>
        <p:txBody>
          <a:bodyPr wrap="square" rtlCol="0">
            <a:spAutoFit/>
          </a:bodyPr>
          <a:lstStyle/>
          <a:p>
            <a:r>
              <a:rPr lang="en-US" dirty="0">
                <a:solidFill>
                  <a:schemeClr val="bg1"/>
                </a:solidFill>
              </a:rPr>
              <a:t>Josiah had the idols brought out of the temple, and from the groves and burnt them in the fields of </a:t>
            </a:r>
            <a:r>
              <a:rPr lang="en-US" dirty="0" err="1">
                <a:solidFill>
                  <a:schemeClr val="bg1"/>
                </a:solidFill>
              </a:rPr>
              <a:t>Kidron</a:t>
            </a:r>
            <a:r>
              <a:rPr lang="en-US" dirty="0">
                <a:solidFill>
                  <a:schemeClr val="bg1"/>
                </a:solidFill>
              </a:rPr>
              <a:t> and took the ashes to Beth-el.</a:t>
            </a:r>
          </a:p>
          <a:p>
            <a:endParaRPr lang="en-US" dirty="0">
              <a:solidFill>
                <a:schemeClr val="bg1"/>
              </a:solidFill>
            </a:endParaRPr>
          </a:p>
          <a:p>
            <a:r>
              <a:rPr lang="en-US" dirty="0">
                <a:solidFill>
                  <a:schemeClr val="bg1"/>
                </a:solidFill>
              </a:rPr>
              <a:t>He ‘defiled </a:t>
            </a:r>
            <a:r>
              <a:rPr lang="en-US" dirty="0" err="1">
                <a:solidFill>
                  <a:schemeClr val="bg1"/>
                </a:solidFill>
              </a:rPr>
              <a:t>Topheth</a:t>
            </a:r>
            <a:r>
              <a:rPr lang="en-US" dirty="0">
                <a:solidFill>
                  <a:schemeClr val="bg1"/>
                </a:solidFill>
              </a:rPr>
              <a:t>’—the place where they worshiped the fire of </a:t>
            </a:r>
            <a:r>
              <a:rPr lang="en-US" dirty="0" err="1">
                <a:solidFill>
                  <a:schemeClr val="bg1"/>
                </a:solidFill>
              </a:rPr>
              <a:t>Molech</a:t>
            </a:r>
            <a:r>
              <a:rPr lang="en-US" dirty="0">
                <a:solidFill>
                  <a:schemeClr val="bg1"/>
                </a:solidFill>
              </a:rPr>
              <a:t>.</a:t>
            </a:r>
          </a:p>
        </p:txBody>
      </p:sp>
      <p:pic>
        <p:nvPicPr>
          <p:cNvPr id="2052" name="Picture 4" descr="http://4.bp.blogspot.com/-5vYtdr2RQ88/T1eWbyZURJI/AAAAAAAAAxc/DJhHX2zdTYQ/s1600/josiah.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73864" y="3722003"/>
            <a:ext cx="3810000" cy="285750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4594276" y="903600"/>
            <a:ext cx="6255866" cy="646331"/>
          </a:xfrm>
          <a:prstGeom prst="rect">
            <a:avLst/>
          </a:prstGeom>
          <a:noFill/>
        </p:spPr>
        <p:txBody>
          <a:bodyPr wrap="square" rtlCol="0">
            <a:spAutoFit/>
          </a:bodyPr>
          <a:lstStyle/>
          <a:p>
            <a:r>
              <a:rPr lang="en-US" dirty="0">
                <a:solidFill>
                  <a:schemeClr val="bg1"/>
                </a:solidFill>
              </a:rPr>
              <a:t>All the people promised to live according to the covenant recorded in the book of the law.</a:t>
            </a:r>
          </a:p>
        </p:txBody>
      </p:sp>
    </p:spTree>
    <p:extLst>
      <p:ext uri="{BB962C8B-B14F-4D97-AF65-F5344CB8AC3E}">
        <p14:creationId xmlns:p14="http://schemas.microsoft.com/office/powerpoint/2010/main" val="3587701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userlogos.org/files/backgrounds/ctach1991/Gra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706391" y="1832206"/>
            <a:ext cx="4086935" cy="3416320"/>
          </a:xfrm>
          <a:prstGeom prst="rect">
            <a:avLst/>
          </a:prstGeom>
          <a:noFill/>
        </p:spPr>
        <p:txBody>
          <a:bodyPr wrap="square" rtlCol="0">
            <a:spAutoFit/>
          </a:bodyPr>
          <a:lstStyle/>
          <a:p>
            <a:r>
              <a:rPr lang="en-US" dirty="0">
                <a:solidFill>
                  <a:schemeClr val="bg1"/>
                </a:solidFill>
              </a:rPr>
              <a:t>Israel had now no king; and Josiah, of the blood royal of Judah, had certainly a direct right to the kingdom; he had, at this time, an especial commission from God, to reform every abuse through the whole land – </a:t>
            </a:r>
          </a:p>
          <a:p>
            <a:endParaRPr lang="en-US" dirty="0">
              <a:solidFill>
                <a:schemeClr val="bg1"/>
              </a:solidFill>
            </a:endParaRPr>
          </a:p>
          <a:p>
            <a:r>
              <a:rPr lang="en-US" dirty="0">
                <a:solidFill>
                  <a:schemeClr val="bg1"/>
                </a:solidFill>
              </a:rPr>
              <a:t>All that ground that was given by the Lord as an inheritance to the twelve sons of Jacob. Therefore he had every right to carry his plans of reformation into the Samaritan states. (3)</a:t>
            </a:r>
          </a:p>
        </p:txBody>
      </p:sp>
      <p:sp>
        <p:nvSpPr>
          <p:cNvPr id="6" name="TextBox 5"/>
          <p:cNvSpPr txBox="1"/>
          <p:nvPr/>
        </p:nvSpPr>
        <p:spPr>
          <a:xfrm>
            <a:off x="-73761" y="7033"/>
            <a:ext cx="12192000" cy="1107996"/>
          </a:xfrm>
          <a:prstGeom prst="rect">
            <a:avLst/>
          </a:prstGeom>
          <a:noFill/>
        </p:spPr>
        <p:txBody>
          <a:bodyPr wrap="square" rtlCol="0">
            <a:spAutoFit/>
          </a:bodyPr>
          <a:lstStyle/>
          <a:p>
            <a:pPr algn="ctr"/>
            <a:r>
              <a:rPr lang="en-US" sz="6600" dirty="0">
                <a:solidFill>
                  <a:schemeClr val="bg1"/>
                </a:solidFill>
              </a:rPr>
              <a:t>Destruction of Idols in Samaria</a:t>
            </a:r>
            <a:endParaRPr lang="en-US" sz="5400" dirty="0">
              <a:solidFill>
                <a:schemeClr val="bg1"/>
              </a:solidFill>
            </a:endParaRPr>
          </a:p>
        </p:txBody>
      </p:sp>
      <p:sp>
        <p:nvSpPr>
          <p:cNvPr id="5" name="Rectangle 4"/>
          <p:cNvSpPr/>
          <p:nvPr/>
        </p:nvSpPr>
        <p:spPr>
          <a:xfrm>
            <a:off x="31459" y="6488668"/>
            <a:ext cx="1531188" cy="369332"/>
          </a:xfrm>
          <a:prstGeom prst="rect">
            <a:avLst/>
          </a:prstGeom>
        </p:spPr>
        <p:txBody>
          <a:bodyPr wrap="none">
            <a:spAutoFit/>
          </a:bodyPr>
          <a:lstStyle/>
          <a:p>
            <a:r>
              <a:rPr lang="en-US" dirty="0">
                <a:solidFill>
                  <a:schemeClr val="bg1"/>
                </a:solidFill>
              </a:rPr>
              <a:t>2 Kings 23:19</a:t>
            </a:r>
            <a:endParaRPr lang="en-US" dirty="0"/>
          </a:p>
        </p:txBody>
      </p:sp>
      <p:sp>
        <p:nvSpPr>
          <p:cNvPr id="13" name="TextBox 12"/>
          <p:cNvSpPr txBox="1"/>
          <p:nvPr/>
        </p:nvSpPr>
        <p:spPr>
          <a:xfrm>
            <a:off x="246991" y="1232041"/>
            <a:ext cx="3182471" cy="1477328"/>
          </a:xfrm>
          <a:prstGeom prst="rect">
            <a:avLst/>
          </a:prstGeom>
          <a:noFill/>
        </p:spPr>
        <p:txBody>
          <a:bodyPr wrap="square" rtlCol="0">
            <a:spAutoFit/>
          </a:bodyPr>
          <a:lstStyle/>
          <a:p>
            <a:r>
              <a:rPr lang="en-US" dirty="0">
                <a:solidFill>
                  <a:schemeClr val="bg1"/>
                </a:solidFill>
              </a:rPr>
              <a:t>Josiah also went to Samaria to the high place which Jeroboam the son of </a:t>
            </a:r>
            <a:r>
              <a:rPr lang="en-US" dirty="0" err="1">
                <a:solidFill>
                  <a:schemeClr val="bg1"/>
                </a:solidFill>
              </a:rPr>
              <a:t>Nebat</a:t>
            </a:r>
            <a:r>
              <a:rPr lang="en-US" dirty="0">
                <a:solidFill>
                  <a:schemeClr val="bg1"/>
                </a:solidFill>
              </a:rPr>
              <a:t> and destroyed the idols there.</a:t>
            </a:r>
          </a:p>
        </p:txBody>
      </p:sp>
      <p:pic>
        <p:nvPicPr>
          <p:cNvPr id="4098" name="Picture 2" descr="http://bibleencyclopedia.com/picturesjpeg/Josiah_destroys_idols_1407-126.jpg"/>
          <p:cNvPicPr>
            <a:picLocks noChangeAspect="1" noChangeArrowheads="1"/>
          </p:cNvPicPr>
          <p:nvPr/>
        </p:nvPicPr>
        <p:blipFill rotWithShape="1">
          <a:blip r:embed="rId3">
            <a:extLst>
              <a:ext uri="{28A0092B-C50C-407E-A947-70E740481C1C}">
                <a14:useLocalDpi xmlns:a14="http://schemas.microsoft.com/office/drawing/2010/main" val="0"/>
              </a:ext>
            </a:extLst>
          </a:blip>
          <a:srcRect r="1375" b="9900"/>
          <a:stretch/>
        </p:blipFill>
        <p:spPr bwMode="auto">
          <a:xfrm>
            <a:off x="3689133" y="1360263"/>
            <a:ext cx="3757587" cy="488317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freepages.history.rootsweb.ancestry.com/~catshaman/263mon/dommfe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912" y="4342692"/>
            <a:ext cx="2743200" cy="1466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7579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4098"/>
                                        </p:tgtEl>
                                        <p:attrNameLst>
                                          <p:attrName>style.visibility</p:attrName>
                                        </p:attrNameLst>
                                      </p:cBhvr>
                                      <p:to>
                                        <p:strVal val="visible"/>
                                      </p:to>
                                    </p:set>
                                    <p:animEffect transition="in" filter="fade">
                                      <p:cBhvr>
                                        <p:cTn id="9" dur="500"/>
                                        <p:tgtEl>
                                          <p:spTgt spid="4098"/>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userlogos.org/files/backgrounds/ctach1991/Gra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357792" y="1204880"/>
            <a:ext cx="5476415" cy="1200329"/>
          </a:xfrm>
          <a:prstGeom prst="rect">
            <a:avLst/>
          </a:prstGeom>
          <a:noFill/>
        </p:spPr>
        <p:txBody>
          <a:bodyPr wrap="square" rtlCol="0">
            <a:spAutoFit/>
          </a:bodyPr>
          <a:lstStyle/>
          <a:p>
            <a:r>
              <a:rPr lang="en-US" i="1" dirty="0">
                <a:solidFill>
                  <a:srgbClr val="FFFF00"/>
                </a:solidFill>
              </a:rPr>
              <a:t> And like unto him was there no king before him, that turned to the </a:t>
            </a:r>
            <a:r>
              <a:rPr lang="en-US" i="1" cap="small" dirty="0">
                <a:solidFill>
                  <a:srgbClr val="FFFF00"/>
                </a:solidFill>
              </a:rPr>
              <a:t>Lord</a:t>
            </a:r>
            <a:r>
              <a:rPr lang="en-US" i="1" dirty="0">
                <a:solidFill>
                  <a:srgbClr val="FFFF00"/>
                </a:solidFill>
              </a:rPr>
              <a:t> with all his heart, and with all his soul, and with all his might, according to all the law of Moses; neither after him arose there any like him.</a:t>
            </a:r>
          </a:p>
        </p:txBody>
      </p:sp>
      <p:sp>
        <p:nvSpPr>
          <p:cNvPr id="6" name="TextBox 5"/>
          <p:cNvSpPr txBox="1"/>
          <p:nvPr/>
        </p:nvSpPr>
        <p:spPr>
          <a:xfrm>
            <a:off x="-73761" y="7033"/>
            <a:ext cx="12192000" cy="1015663"/>
          </a:xfrm>
          <a:prstGeom prst="rect">
            <a:avLst/>
          </a:prstGeom>
          <a:noFill/>
        </p:spPr>
        <p:txBody>
          <a:bodyPr wrap="square" rtlCol="0">
            <a:spAutoFit/>
          </a:bodyPr>
          <a:lstStyle/>
          <a:p>
            <a:pPr algn="ctr"/>
            <a:r>
              <a:rPr lang="en-US" sz="6000" dirty="0">
                <a:solidFill>
                  <a:schemeClr val="bg1"/>
                </a:solidFill>
              </a:rPr>
              <a:t>Josiah Put Away Evil Influences</a:t>
            </a:r>
          </a:p>
        </p:txBody>
      </p:sp>
      <p:sp>
        <p:nvSpPr>
          <p:cNvPr id="5" name="Rectangle 4"/>
          <p:cNvSpPr/>
          <p:nvPr/>
        </p:nvSpPr>
        <p:spPr>
          <a:xfrm>
            <a:off x="31459" y="6488668"/>
            <a:ext cx="1531188" cy="369332"/>
          </a:xfrm>
          <a:prstGeom prst="rect">
            <a:avLst/>
          </a:prstGeom>
        </p:spPr>
        <p:txBody>
          <a:bodyPr wrap="none">
            <a:spAutoFit/>
          </a:bodyPr>
          <a:lstStyle/>
          <a:p>
            <a:r>
              <a:rPr lang="en-US" dirty="0">
                <a:solidFill>
                  <a:schemeClr val="bg1"/>
                </a:solidFill>
              </a:rPr>
              <a:t>2 Kings 23:25</a:t>
            </a:r>
            <a:endParaRPr lang="en-US" dirty="0"/>
          </a:p>
        </p:txBody>
      </p:sp>
      <p:grpSp>
        <p:nvGrpSpPr>
          <p:cNvPr id="9" name="Group 8"/>
          <p:cNvGrpSpPr/>
          <p:nvPr/>
        </p:nvGrpSpPr>
        <p:grpSpPr>
          <a:xfrm>
            <a:off x="4169541" y="2551083"/>
            <a:ext cx="3505068" cy="2501531"/>
            <a:chOff x="228600" y="381000"/>
            <a:chExt cx="3505068" cy="2501531"/>
          </a:xfrm>
        </p:grpSpPr>
        <p:grpSp>
          <p:nvGrpSpPr>
            <p:cNvPr id="10" name="Group 9"/>
            <p:cNvGrpSpPr/>
            <p:nvPr/>
          </p:nvGrpSpPr>
          <p:grpSpPr>
            <a:xfrm>
              <a:off x="228600" y="381000"/>
              <a:ext cx="3505068" cy="2501531"/>
              <a:chOff x="534986" y="381000"/>
              <a:chExt cx="2637111" cy="2501531"/>
            </a:xfrm>
          </p:grpSpPr>
          <p:sp>
            <p:nvSpPr>
              <p:cNvPr id="12" name="Rectangle 11"/>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p:nvGrpSpPr>
            <p:grpSpPr>
              <a:xfrm>
                <a:off x="534986" y="384805"/>
                <a:ext cx="457200" cy="2497726"/>
                <a:chOff x="533400" y="381000"/>
                <a:chExt cx="457200" cy="2497726"/>
              </a:xfrm>
            </p:grpSpPr>
            <p:sp>
              <p:nvSpPr>
                <p:cNvPr id="20" name="Oval 19"/>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ounded Rectangle 20"/>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2714897" y="381000"/>
                <a:ext cx="457200" cy="2497726"/>
                <a:chOff x="2714897" y="457200"/>
                <a:chExt cx="457200" cy="2497726"/>
              </a:xfrm>
            </p:grpSpPr>
            <p:sp>
              <p:nvSpPr>
                <p:cNvPr id="16" name="Oval 15"/>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 name="Rectangle 10"/>
            <p:cNvSpPr/>
            <p:nvPr/>
          </p:nvSpPr>
          <p:spPr>
            <a:xfrm>
              <a:off x="795763" y="1044266"/>
              <a:ext cx="2293346" cy="1323439"/>
            </a:xfrm>
            <a:prstGeom prst="rect">
              <a:avLst/>
            </a:prstGeom>
          </p:spPr>
          <p:txBody>
            <a:bodyPr wrap="square">
              <a:spAutoFit/>
            </a:bodyPr>
            <a:lstStyle/>
            <a:p>
              <a:pPr algn="ctr"/>
              <a:r>
                <a:rPr lang="en-US" sz="1600" b="1" dirty="0"/>
                <a:t>Studying the scriptures can help us turn to the Lord with all our heart and put away evil influences</a:t>
              </a:r>
              <a:endParaRPr lang="en-US" sz="1600" i="1" dirty="0"/>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6413" y="2539766"/>
            <a:ext cx="2638425" cy="1762125"/>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42910" y="4661823"/>
            <a:ext cx="2692400" cy="1790700"/>
          </a:xfrm>
          <a:prstGeom prst="rect">
            <a:avLst/>
          </a:prstGeom>
        </p:spPr>
      </p:pic>
      <p:pic>
        <p:nvPicPr>
          <p:cNvPr id="5124" name="Picture 4" descr="http://awakenfest.org/wp-content/uploads/2014/03/King-Josiah.jpg"/>
          <p:cNvPicPr>
            <a:picLocks noChangeAspect="1" noChangeArrowheads="1"/>
          </p:cNvPicPr>
          <p:nvPr/>
        </p:nvPicPr>
        <p:blipFill rotWithShape="1">
          <a:blip r:embed="rId5">
            <a:extLst>
              <a:ext uri="{28A0092B-C50C-407E-A947-70E740481C1C}">
                <a14:useLocalDpi xmlns:a14="http://schemas.microsoft.com/office/drawing/2010/main" val="0"/>
              </a:ext>
            </a:extLst>
          </a:blip>
          <a:srcRect t="38951" r="48167" b="3872"/>
          <a:stretch/>
        </p:blipFill>
        <p:spPr bwMode="auto">
          <a:xfrm>
            <a:off x="489088" y="2183380"/>
            <a:ext cx="2731979" cy="29306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2607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outVertical)">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5124"/>
                                        </p:tgtEl>
                                        <p:attrNameLst>
                                          <p:attrName>style.visibility</p:attrName>
                                        </p:attrNameLst>
                                      </p:cBhvr>
                                      <p:to>
                                        <p:strVal val="visible"/>
                                      </p:to>
                                    </p:set>
                                    <p:animEffect transition="in" filter="fade">
                                      <p:cBhvr>
                                        <p:cTn id="10" dur="500"/>
                                        <p:tgtEl>
                                          <p:spTgt spid="5124"/>
                                        </p:tgtEl>
                                      </p:cBhvr>
                                    </p:animEffect>
                                  </p:childTnLst>
                                </p:cTn>
                              </p:par>
                              <p:par>
                                <p:cTn id="11" presetID="10"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par>
                                <p:cTn id="14" presetID="10" presetClass="entr" presetSubtype="0"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entury Gothic-Palatino Linotype">
      <a:majorFont>
        <a:latin typeface="Century Gothic" panose="020B0502020202020204"/>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332</TotalTime>
  <Words>4265</Words>
  <Application>Microsoft Office PowerPoint</Application>
  <PresentationFormat>Widescreen</PresentationFormat>
  <Paragraphs>387</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Calibri</vt:lpstr>
      <vt:lpstr>Arial</vt:lpstr>
      <vt:lpstr>Verdana</vt:lpstr>
      <vt:lpstr>Century Gothic</vt:lpstr>
      <vt:lpstr>Palatino Linotype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38</cp:revision>
  <dcterms:created xsi:type="dcterms:W3CDTF">2016-02-01T14:17:55Z</dcterms:created>
  <dcterms:modified xsi:type="dcterms:W3CDTF">2020-11-16T15:26:17Z</dcterms:modified>
</cp:coreProperties>
</file>