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4" r:id="rId4"/>
    <p:sldId id="260" r:id="rId5"/>
    <p:sldId id="263" r:id="rId6"/>
    <p:sldId id="265" r:id="rId7"/>
    <p:sldId id="262" r:id="rId8"/>
    <p:sldId id="266" r:id="rId9"/>
    <p:sldId id="267" r:id="rId10"/>
    <p:sldId id="269" r:id="rId11"/>
    <p:sldId id="270" r:id="rId12"/>
    <p:sldId id="275" r:id="rId13"/>
    <p:sldId id="271" r:id="rId14"/>
    <p:sldId id="273" r:id="rId15"/>
    <p:sldId id="272" r:id="rId16"/>
    <p:sldId id="258" r:id="rId17"/>
    <p:sldId id="261" r:id="rId18"/>
    <p:sldId id="274" r:id="rId19"/>
    <p:sldId id="268" r:id="rId20"/>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Harrington" panose="04040505050A02020702" pitchFamily="82" charset="0"/>
      <p:regular r:id="rId25"/>
    </p:embeddedFont>
    <p:embeddedFont>
      <p:font typeface="Palatino" pitchFamily="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A03F96-6734-44A5-8ECC-32A964C7D8B4}"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119931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03F96-6734-44A5-8ECC-32A964C7D8B4}"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46034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03F96-6734-44A5-8ECC-32A964C7D8B4}"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396042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03F96-6734-44A5-8ECC-32A964C7D8B4}"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240489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A03F96-6734-44A5-8ECC-32A964C7D8B4}"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22438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03F96-6734-44A5-8ECC-32A964C7D8B4}"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103348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03F96-6734-44A5-8ECC-32A964C7D8B4}"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373271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03F96-6734-44A5-8ECC-32A964C7D8B4}"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1485729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03F96-6734-44A5-8ECC-32A964C7D8B4}"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287806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A03F96-6734-44A5-8ECC-32A964C7D8B4}"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1918030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A03F96-6734-44A5-8ECC-32A964C7D8B4}"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42ADE-06E6-490D-9924-CC4E6B6E7CBD}" type="slidenum">
              <a:rPr lang="en-US" smtClean="0"/>
              <a:t>‹#›</a:t>
            </a:fld>
            <a:endParaRPr lang="en-US"/>
          </a:p>
        </p:txBody>
      </p:sp>
    </p:spTree>
    <p:extLst>
      <p:ext uri="{BB962C8B-B14F-4D97-AF65-F5344CB8AC3E}">
        <p14:creationId xmlns:p14="http://schemas.microsoft.com/office/powerpoint/2010/main" val="422618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03F96-6734-44A5-8ECC-32A964C7D8B4}"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42ADE-06E6-490D-9924-CC4E6B6E7CBD}" type="slidenum">
              <a:rPr lang="en-US" smtClean="0"/>
              <a:t>‹#›</a:t>
            </a:fld>
            <a:endParaRPr lang="en-US"/>
          </a:p>
        </p:txBody>
      </p:sp>
    </p:spTree>
    <p:extLst>
      <p:ext uri="{BB962C8B-B14F-4D97-AF65-F5344CB8AC3E}">
        <p14:creationId xmlns:p14="http://schemas.microsoft.com/office/powerpoint/2010/main" val="646726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57D918BF-7991-498A-AB6C-7C88F474C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72427" y="0"/>
            <a:ext cx="2531833" cy="369332"/>
          </a:xfrm>
          <a:prstGeom prst="rect">
            <a:avLst/>
          </a:prstGeom>
          <a:noFill/>
        </p:spPr>
        <p:txBody>
          <a:bodyPr wrap="square" rtlCol="0">
            <a:spAutoFit/>
          </a:bodyPr>
          <a:lstStyle/>
          <a:p>
            <a:r>
              <a:rPr lang="en-US" dirty="0">
                <a:solidFill>
                  <a:schemeClr val="bg1"/>
                </a:solidFill>
              </a:rPr>
              <a:t>Lesson 107 Part 1</a:t>
            </a:r>
          </a:p>
        </p:txBody>
      </p:sp>
      <p:sp>
        <p:nvSpPr>
          <p:cNvPr id="4" name="TextBox 3"/>
          <p:cNvSpPr txBox="1"/>
          <p:nvPr/>
        </p:nvSpPr>
        <p:spPr>
          <a:xfrm>
            <a:off x="0" y="777089"/>
            <a:ext cx="12192000" cy="2431435"/>
          </a:xfrm>
          <a:prstGeom prst="rect">
            <a:avLst/>
          </a:prstGeom>
          <a:noFill/>
        </p:spPr>
        <p:txBody>
          <a:bodyPr wrap="square" rtlCol="0">
            <a:spAutoFit/>
          </a:bodyPr>
          <a:lstStyle/>
          <a:p>
            <a:pPr algn="ctr"/>
            <a:r>
              <a:rPr lang="en-US" sz="5400" dirty="0">
                <a:solidFill>
                  <a:schemeClr val="bg1"/>
                </a:solidFill>
              </a:rPr>
              <a:t>Return to Jerusalem</a:t>
            </a:r>
          </a:p>
          <a:p>
            <a:pPr algn="ctr"/>
            <a:r>
              <a:rPr lang="en-US" sz="5400" dirty="0">
                <a:solidFill>
                  <a:schemeClr val="bg1"/>
                </a:solidFill>
              </a:rPr>
              <a:t>The First Group</a:t>
            </a:r>
          </a:p>
          <a:p>
            <a:pPr algn="ctr"/>
            <a:r>
              <a:rPr lang="en-US" sz="4400" dirty="0">
                <a:solidFill>
                  <a:schemeClr val="bg1"/>
                </a:solidFill>
              </a:rPr>
              <a:t>Ezra 1-6</a:t>
            </a:r>
          </a:p>
        </p:txBody>
      </p:sp>
      <p:grpSp>
        <p:nvGrpSpPr>
          <p:cNvPr id="5" name="Group 4"/>
          <p:cNvGrpSpPr/>
          <p:nvPr/>
        </p:nvGrpSpPr>
        <p:grpSpPr>
          <a:xfrm>
            <a:off x="1347458" y="1795073"/>
            <a:ext cx="2190466" cy="4591778"/>
            <a:chOff x="3810000" y="535130"/>
            <a:chExt cx="2190466" cy="4591778"/>
          </a:xfrm>
        </p:grpSpPr>
        <p:sp>
          <p:nvSpPr>
            <p:cNvPr id="6" name="Oval 5"/>
            <p:cNvSpPr/>
            <p:nvPr/>
          </p:nvSpPr>
          <p:spPr>
            <a:xfrm>
              <a:off x="4077903" y="535130"/>
              <a:ext cx="1653657" cy="2478007"/>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rot="10954493">
              <a:off x="4534967" y="775368"/>
              <a:ext cx="1070191" cy="113532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a:off x="4182572" y="684830"/>
              <a:ext cx="1070191" cy="113532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8750594">
              <a:off x="3642081" y="3478614"/>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3837370">
              <a:off x="5462718" y="3410182"/>
              <a:ext cx="721265"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039060">
              <a:off x="4192277" y="4703540"/>
              <a:ext cx="669695" cy="4057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560940" flipH="1">
              <a:off x="4892432" y="4721157"/>
              <a:ext cx="632334" cy="4057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4036092" y="2437630"/>
              <a:ext cx="172457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06957">
              <a:off x="5163588" y="1987935"/>
              <a:ext cx="730044"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389622">
              <a:off x="3915165" y="2084017"/>
              <a:ext cx="635370"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4126860" y="1999431"/>
              <a:ext cx="1543041"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99161" y="684832"/>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5400000">
              <a:off x="4651416" y="154267"/>
              <a:ext cx="475648" cy="1237376"/>
            </a:xfrm>
            <a:prstGeom prst="moon">
              <a:avLst>
                <a:gd name="adj" fmla="val 875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467908">
              <a:off x="4071984" y="2113945"/>
              <a:ext cx="781657" cy="249856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1001313">
              <a:off x="4963005" y="2163383"/>
              <a:ext cx="781657"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4416122" y="1563234"/>
              <a:ext cx="917212" cy="107688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728947" y="1709377"/>
              <a:ext cx="320586" cy="1484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413453" y="2803037"/>
              <a:ext cx="371919" cy="404151"/>
              <a:chOff x="1415264" y="5086700"/>
              <a:chExt cx="690739" cy="750602"/>
            </a:xfrm>
          </p:grpSpPr>
          <p:sp>
            <p:nvSpPr>
              <p:cNvPr id="58" name="Equal 57"/>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Multiply 58"/>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994145" y="2792016"/>
              <a:ext cx="371919" cy="404151"/>
              <a:chOff x="1415264" y="5086700"/>
              <a:chExt cx="690739" cy="750602"/>
            </a:xfrm>
          </p:grpSpPr>
          <p:sp>
            <p:nvSpPr>
              <p:cNvPr id="56" name="Equal 55"/>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Multiply 56"/>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419967" y="3193895"/>
              <a:ext cx="371919" cy="404151"/>
              <a:chOff x="1415264" y="5086700"/>
              <a:chExt cx="690739" cy="750602"/>
            </a:xfrm>
          </p:grpSpPr>
          <p:sp>
            <p:nvSpPr>
              <p:cNvPr id="54" name="Equal 53"/>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Multiply 54"/>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027215" y="3202540"/>
              <a:ext cx="371919" cy="404151"/>
              <a:chOff x="1415264" y="5086700"/>
              <a:chExt cx="690739" cy="750602"/>
            </a:xfrm>
          </p:grpSpPr>
          <p:sp>
            <p:nvSpPr>
              <p:cNvPr id="52" name="Equal 51"/>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Multiply 52"/>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409213" y="3629101"/>
              <a:ext cx="371919" cy="404151"/>
              <a:chOff x="1415264" y="5086700"/>
              <a:chExt cx="690739" cy="750602"/>
            </a:xfrm>
          </p:grpSpPr>
          <p:sp>
            <p:nvSpPr>
              <p:cNvPr id="50" name="Equal 49"/>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Multiply 50"/>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5066803" y="3638496"/>
              <a:ext cx="371919" cy="404151"/>
              <a:chOff x="1415264" y="5086700"/>
              <a:chExt cx="690739" cy="750602"/>
            </a:xfrm>
          </p:grpSpPr>
          <p:sp>
            <p:nvSpPr>
              <p:cNvPr id="48" name="Equal 47"/>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Multiply 48"/>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204308" y="767785"/>
              <a:ext cx="1405863" cy="318514"/>
              <a:chOff x="4237405" y="767460"/>
              <a:chExt cx="1405863" cy="318514"/>
            </a:xfrm>
          </p:grpSpPr>
          <p:grpSp>
            <p:nvGrpSpPr>
              <p:cNvPr id="30" name="Group 29"/>
              <p:cNvGrpSpPr/>
              <p:nvPr/>
            </p:nvGrpSpPr>
            <p:grpSpPr>
              <a:xfrm>
                <a:off x="4237405" y="788545"/>
                <a:ext cx="273708" cy="297429"/>
                <a:chOff x="1415264" y="5086700"/>
                <a:chExt cx="690739" cy="750602"/>
              </a:xfrm>
            </p:grpSpPr>
            <p:sp>
              <p:nvSpPr>
                <p:cNvPr id="46" name="Equal 45"/>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Multiply 46"/>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463836" y="784328"/>
                <a:ext cx="273708" cy="297429"/>
                <a:chOff x="1415264" y="5086700"/>
                <a:chExt cx="690739" cy="750602"/>
              </a:xfrm>
            </p:grpSpPr>
            <p:sp>
              <p:nvSpPr>
                <p:cNvPr id="44" name="Equal 43"/>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Multiply 44"/>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690267" y="780111"/>
                <a:ext cx="273708" cy="297429"/>
                <a:chOff x="1415264" y="5086700"/>
                <a:chExt cx="690739" cy="750602"/>
              </a:xfrm>
            </p:grpSpPr>
            <p:sp>
              <p:nvSpPr>
                <p:cNvPr id="42" name="Equal 41"/>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Multiply 42"/>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916698" y="775894"/>
                <a:ext cx="273708" cy="297429"/>
                <a:chOff x="1415264" y="5086700"/>
                <a:chExt cx="690739" cy="750602"/>
              </a:xfrm>
            </p:grpSpPr>
            <p:sp>
              <p:nvSpPr>
                <p:cNvPr id="40" name="Equal 39"/>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Multiply 40"/>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143129" y="771677"/>
                <a:ext cx="273708" cy="297429"/>
                <a:chOff x="1415264" y="5086700"/>
                <a:chExt cx="690739" cy="750602"/>
              </a:xfrm>
            </p:grpSpPr>
            <p:sp>
              <p:nvSpPr>
                <p:cNvPr id="38" name="Equal 37"/>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Multiply 38"/>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5369560" y="767460"/>
                <a:ext cx="273708" cy="297429"/>
                <a:chOff x="1415264" y="5086700"/>
                <a:chExt cx="690739" cy="750602"/>
              </a:xfrm>
            </p:grpSpPr>
            <p:sp>
              <p:nvSpPr>
                <p:cNvPr id="36" name="Equal 35"/>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Multiply 36"/>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4044171" y="3478892"/>
            <a:ext cx="4457572" cy="1754326"/>
          </a:xfrm>
          <a:prstGeom prst="rect">
            <a:avLst/>
          </a:prstGeom>
        </p:spPr>
        <p:txBody>
          <a:bodyPr wrap="square">
            <a:spAutoFit/>
          </a:bodyPr>
          <a:lstStyle/>
          <a:p>
            <a:r>
              <a:rPr lang="en-US" b="0" i="1" dirty="0">
                <a:solidFill>
                  <a:schemeClr val="bg1"/>
                </a:solidFill>
                <a:effectLst/>
                <a:latin typeface="Palatino"/>
              </a:rPr>
              <a:t>For thus </a:t>
            </a:r>
            <a:r>
              <a:rPr lang="en-US" b="0" i="1" dirty="0" err="1">
                <a:solidFill>
                  <a:schemeClr val="bg1"/>
                </a:solidFill>
                <a:effectLst/>
                <a:latin typeface="Palatino"/>
              </a:rPr>
              <a:t>saith</a:t>
            </a:r>
            <a:r>
              <a:rPr lang="en-US" b="0" i="1" dirty="0">
                <a:solidFill>
                  <a:schemeClr val="bg1"/>
                </a:solidFill>
                <a:effectLst/>
                <a:latin typeface="Palatino"/>
              </a:rPr>
              <a:t> the </a:t>
            </a:r>
            <a:r>
              <a:rPr lang="en-US" b="0" i="1" cap="small" dirty="0">
                <a:solidFill>
                  <a:schemeClr val="bg1"/>
                </a:solidFill>
                <a:effectLst/>
                <a:latin typeface="Palatino"/>
              </a:rPr>
              <a:t>Lord</a:t>
            </a:r>
            <a:r>
              <a:rPr lang="en-US" b="0" i="1" dirty="0">
                <a:solidFill>
                  <a:schemeClr val="bg1"/>
                </a:solidFill>
                <a:effectLst/>
                <a:latin typeface="Palatino"/>
              </a:rPr>
              <a:t>, That after seventy years be accomplished at Babylon I will visit you, and perform my good word toward you, in causing you to return to this place.</a:t>
            </a:r>
          </a:p>
          <a:p>
            <a:r>
              <a:rPr lang="en-US" i="1" dirty="0">
                <a:solidFill>
                  <a:schemeClr val="bg1"/>
                </a:solidFill>
                <a:latin typeface="Palatino"/>
              </a:rPr>
              <a:t>Jeremiah 29:10</a:t>
            </a:r>
            <a:endParaRPr lang="en-US" i="1" dirty="0">
              <a:solidFill>
                <a:schemeClr val="bg1"/>
              </a:solidFill>
            </a:endParaRPr>
          </a:p>
        </p:txBody>
      </p:sp>
      <p:grpSp>
        <p:nvGrpSpPr>
          <p:cNvPr id="106" name="Group 105"/>
          <p:cNvGrpSpPr/>
          <p:nvPr/>
        </p:nvGrpSpPr>
        <p:grpSpPr>
          <a:xfrm>
            <a:off x="8718983" y="978650"/>
            <a:ext cx="2536907" cy="5437845"/>
            <a:chOff x="609600" y="583179"/>
            <a:chExt cx="2536907" cy="5437845"/>
          </a:xfrm>
        </p:grpSpPr>
        <p:sp>
          <p:nvSpPr>
            <p:cNvPr id="107" name="Cloud 106"/>
            <p:cNvSpPr/>
            <p:nvPr/>
          </p:nvSpPr>
          <p:spPr>
            <a:xfrm rot="15842504">
              <a:off x="1232100" y="1300593"/>
              <a:ext cx="1576549" cy="158944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loud 107"/>
            <p:cNvSpPr/>
            <p:nvPr/>
          </p:nvSpPr>
          <p:spPr>
            <a:xfrm rot="19409858">
              <a:off x="892552" y="1340487"/>
              <a:ext cx="1462736" cy="15170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648966" y="3833161"/>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609600" y="3847014"/>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3003685">
              <a:off x="1391356" y="5454139"/>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8959812">
              <a:off x="1968371" y="5400120"/>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1473242">
              <a:off x="886608" y="2378086"/>
              <a:ext cx="847165" cy="1842247"/>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20069632">
              <a:off x="2087208" y="2378187"/>
              <a:ext cx="847165" cy="1842247"/>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10800000">
              <a:off x="1469628" y="2378086"/>
              <a:ext cx="847165" cy="1600201"/>
            </a:xfrm>
            <a:prstGeom prst="trapezoid">
              <a:avLst>
                <a:gd name="adj" fmla="val 9127"/>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1262118" y="3794137"/>
              <a:ext cx="1301676" cy="1913715"/>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rot="10800000">
              <a:off x="1650026" y="2552784"/>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188105" y="967188"/>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1692625" y="2995999"/>
              <a:ext cx="324185" cy="414296"/>
              <a:chOff x="7718612" y="1781687"/>
              <a:chExt cx="1344706" cy="2238984"/>
            </a:xfrm>
          </p:grpSpPr>
          <p:sp>
            <p:nvSpPr>
              <p:cNvPr id="157" name="Hexagon 156"/>
              <p:cNvSpPr/>
              <p:nvPr/>
            </p:nvSpPr>
            <p:spPr>
              <a:xfrm>
                <a:off x="7718612" y="1781687"/>
                <a:ext cx="1344706" cy="2238984"/>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Hexagon 157"/>
              <p:cNvSpPr/>
              <p:nvPr/>
            </p:nvSpPr>
            <p:spPr>
              <a:xfrm>
                <a:off x="7911353" y="2095451"/>
                <a:ext cx="919770" cy="1531451"/>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a:off x="8175812" y="2178424"/>
                <a:ext cx="363071" cy="537882"/>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159"/>
              <p:cNvSpPr/>
              <p:nvPr/>
            </p:nvSpPr>
            <p:spPr>
              <a:xfrm>
                <a:off x="8166848" y="2989730"/>
                <a:ext cx="363071" cy="537882"/>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Quad Arrow 160"/>
              <p:cNvSpPr/>
              <p:nvPr/>
            </p:nvSpPr>
            <p:spPr>
              <a:xfrm rot="16200000">
                <a:off x="7992036" y="2640305"/>
                <a:ext cx="311523" cy="405653"/>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161"/>
              <p:cNvSpPr/>
              <p:nvPr/>
            </p:nvSpPr>
            <p:spPr>
              <a:xfrm rot="16200000">
                <a:off x="8467165" y="2658234"/>
                <a:ext cx="311523" cy="405653"/>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Cloud 119"/>
            <p:cNvSpPr/>
            <p:nvPr/>
          </p:nvSpPr>
          <p:spPr>
            <a:xfrm rot="15842504">
              <a:off x="1523005" y="544028"/>
              <a:ext cx="601045" cy="150150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1074234" y="1289801"/>
              <a:ext cx="1482143" cy="31669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own Arrow Callout 121"/>
            <p:cNvSpPr/>
            <p:nvPr/>
          </p:nvSpPr>
          <p:spPr>
            <a:xfrm rot="10800000">
              <a:off x="1480627" y="583179"/>
              <a:ext cx="685800" cy="721063"/>
            </a:xfrm>
            <a:prstGeom prst="downArrowCallout">
              <a:avLst>
                <a:gd name="adj1" fmla="val 50000"/>
                <a:gd name="adj2" fmla="val 25000"/>
                <a:gd name="adj3" fmla="val 25000"/>
                <a:gd name="adj4" fmla="val 4784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a:off x="1715466" y="763566"/>
              <a:ext cx="241263" cy="521419"/>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1435551" y="2582946"/>
              <a:ext cx="815811" cy="428024"/>
              <a:chOff x="4060989" y="2584028"/>
              <a:chExt cx="2227177" cy="1634875"/>
            </a:xfrm>
          </p:grpSpPr>
          <p:sp>
            <p:nvSpPr>
              <p:cNvPr id="153" name="Hexagon 152"/>
              <p:cNvSpPr/>
              <p:nvPr/>
            </p:nvSpPr>
            <p:spPr>
              <a:xfrm rot="20197899">
                <a:off x="4060989" y="2584028"/>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Hexagon 153"/>
              <p:cNvSpPr/>
              <p:nvPr/>
            </p:nvSpPr>
            <p:spPr>
              <a:xfrm rot="20197899">
                <a:off x="4543276" y="3369372"/>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Hexagon 154"/>
              <p:cNvSpPr/>
              <p:nvPr/>
            </p:nvSpPr>
            <p:spPr>
              <a:xfrm rot="1402101" flipH="1">
                <a:off x="5754766" y="2591111"/>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Hexagon 155"/>
              <p:cNvSpPr/>
              <p:nvPr/>
            </p:nvSpPr>
            <p:spPr>
              <a:xfrm rot="1402101" flipH="1">
                <a:off x="5272478" y="3369373"/>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Cloud 124"/>
            <p:cNvSpPr/>
            <p:nvPr/>
          </p:nvSpPr>
          <p:spPr>
            <a:xfrm>
              <a:off x="1339480" y="2109147"/>
              <a:ext cx="977313" cy="61561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1627418" y="2205997"/>
              <a:ext cx="375777" cy="2013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1332948" y="3969396"/>
              <a:ext cx="529503" cy="1351984"/>
              <a:chOff x="4423497" y="3524816"/>
              <a:chExt cx="872510" cy="2153912"/>
            </a:xfrm>
          </p:grpSpPr>
          <p:sp>
            <p:nvSpPr>
              <p:cNvPr id="148" name="Trapezoid 147"/>
              <p:cNvSpPr/>
              <p:nvPr/>
            </p:nvSpPr>
            <p:spPr>
              <a:xfrm rot="192671">
                <a:off x="4423497" y="5116344"/>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192671">
                <a:off x="4606082" y="511634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192671">
                <a:off x="4788667" y="513272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192671">
                <a:off x="4981678" y="5132728"/>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192671">
                <a:off x="4448842" y="3524816"/>
                <a:ext cx="847165" cy="1842247"/>
              </a:xfrm>
              <a:prstGeom prst="trapezoid">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rot="720637">
              <a:off x="1229832" y="3931494"/>
              <a:ext cx="529503" cy="1351984"/>
              <a:chOff x="4423497" y="3524816"/>
              <a:chExt cx="872510" cy="2153912"/>
            </a:xfrm>
          </p:grpSpPr>
          <p:sp>
            <p:nvSpPr>
              <p:cNvPr id="143" name="Trapezoid 142"/>
              <p:cNvSpPr/>
              <p:nvPr/>
            </p:nvSpPr>
            <p:spPr>
              <a:xfrm rot="192671">
                <a:off x="4423497" y="5116344"/>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192671">
                <a:off x="4606082" y="511634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192671">
                <a:off x="4788667" y="513272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p:cNvSpPr/>
              <p:nvPr/>
            </p:nvSpPr>
            <p:spPr>
              <a:xfrm rot="192671">
                <a:off x="4981678" y="5132728"/>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rot="192671">
                <a:off x="4448842" y="3524816"/>
                <a:ext cx="847165" cy="1842247"/>
              </a:xfrm>
              <a:prstGeom prst="trapezoid">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ounded Rectangle 128"/>
            <p:cNvSpPr/>
            <p:nvPr/>
          </p:nvSpPr>
          <p:spPr>
            <a:xfrm>
              <a:off x="1487237" y="3743307"/>
              <a:ext cx="822381" cy="23979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1310190" y="5532658"/>
              <a:ext cx="1178807" cy="131041"/>
              <a:chOff x="4343400" y="2747816"/>
              <a:chExt cx="4844912" cy="1572845"/>
            </a:xfrm>
            <a:solidFill>
              <a:srgbClr val="E7BE6B"/>
            </a:solidFill>
          </p:grpSpPr>
          <p:sp>
            <p:nvSpPr>
              <p:cNvPr id="134" name="Rectangle 133"/>
              <p:cNvSpPr/>
              <p:nvPr/>
            </p:nvSpPr>
            <p:spPr>
              <a:xfrm>
                <a:off x="4343400" y="2758929"/>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rot="16200000">
                <a:off x="4891864" y="2199352"/>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5440328" y="2758929"/>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rot="16200000">
                <a:off x="5988792" y="3314996"/>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6537256" y="2757710"/>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rot="16200000">
                <a:off x="7085720" y="2203056"/>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7634184" y="2766533"/>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rot="16200000">
                <a:off x="8182648" y="3314997"/>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8731112" y="2766533"/>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Hexagon 130"/>
            <p:cNvSpPr/>
            <p:nvPr/>
          </p:nvSpPr>
          <p:spPr>
            <a:xfrm>
              <a:off x="1230392" y="1348727"/>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Hexagon 131"/>
            <p:cNvSpPr/>
            <p:nvPr/>
          </p:nvSpPr>
          <p:spPr>
            <a:xfrm>
              <a:off x="1722523" y="1352470"/>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Hexagon 132"/>
            <p:cNvSpPr/>
            <p:nvPr/>
          </p:nvSpPr>
          <p:spPr>
            <a:xfrm>
              <a:off x="2174812" y="1352470"/>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56334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61458" y="1213571"/>
            <a:ext cx="8120742" cy="5040086"/>
          </a:xfrm>
          <a:prstGeom prst="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854664" y="4782149"/>
            <a:ext cx="365294" cy="740742"/>
            <a:chOff x="3369330" y="990600"/>
            <a:chExt cx="1891155" cy="3834873"/>
          </a:xfrm>
        </p:grpSpPr>
        <p:sp>
          <p:nvSpPr>
            <p:cNvPr id="12" name="Rounded Rectangle 11"/>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5745961">
              <a:off x="4829111" y="2296036"/>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9242442">
              <a:off x="4383575" y="1823704"/>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7465154">
              <a:off x="4327124" y="3276318"/>
              <a:ext cx="339233" cy="71454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8114643">
              <a:off x="3369330" y="2096811"/>
              <a:ext cx="1062605"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4566960" y="3629049"/>
              <a:ext cx="252342" cy="8703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40782">
              <a:off x="3453400" y="2446870"/>
              <a:ext cx="221193" cy="7533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p:cNvSpPr/>
          <p:nvPr/>
        </p:nvSpPr>
        <p:spPr>
          <a:xfrm>
            <a:off x="5079318" y="2736518"/>
            <a:ext cx="1715493" cy="17154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4" idx="0"/>
            <a:endCxn id="4" idx="2"/>
          </p:cNvCxnSpPr>
          <p:nvPr/>
        </p:nvCxnSpPr>
        <p:spPr>
          <a:xfrm>
            <a:off x="5921829" y="1213571"/>
            <a:ext cx="0" cy="50400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710935" y="3345500"/>
            <a:ext cx="445720" cy="446315"/>
            <a:chOff x="6145972" y="3842656"/>
            <a:chExt cx="914400" cy="915620"/>
          </a:xfrm>
        </p:grpSpPr>
        <p:sp>
          <p:nvSpPr>
            <p:cNvPr id="5" name="Oval 4"/>
            <p:cNvSpPr/>
            <p:nvPr/>
          </p:nvSpPr>
          <p:spPr>
            <a:xfrm>
              <a:off x="6181496" y="3842656"/>
              <a:ext cx="861561" cy="8708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4" name="Picture 6" descr="http://icons.iconarchive.com/icons/icons-land/metro-raster-sport/96/Soccer-Bal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5972" y="3843875"/>
              <a:ext cx="914400" cy="9144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1752604" y="2016912"/>
            <a:ext cx="1848217" cy="3103492"/>
            <a:chOff x="1752604" y="2016912"/>
            <a:chExt cx="1848217" cy="3103492"/>
          </a:xfrm>
        </p:grpSpPr>
        <p:sp>
          <p:nvSpPr>
            <p:cNvPr id="37" name="Rectangle 36"/>
            <p:cNvSpPr/>
            <p:nvPr/>
          </p:nvSpPr>
          <p:spPr>
            <a:xfrm>
              <a:off x="1861458" y="2016912"/>
              <a:ext cx="1739363" cy="31034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2" name="Picture 4" descr="http://t-bull.com/images/fwc/fwc_icon_4.png"/>
            <p:cNvPicPr>
              <a:picLocks noChangeAspect="1" noChangeArrowheads="1"/>
            </p:cNvPicPr>
            <p:nvPr/>
          </p:nvPicPr>
          <p:blipFill rotWithShape="1">
            <a:blip r:embed="rId4">
              <a:extLst>
                <a:ext uri="{28A0092B-C50C-407E-A947-70E740481C1C}">
                  <a14:useLocalDpi xmlns:a14="http://schemas.microsoft.com/office/drawing/2010/main" val="0"/>
                </a:ext>
              </a:extLst>
            </a:blip>
            <a:srcRect l="1" t="18885" r="2207" b="23972"/>
            <a:stretch/>
          </p:blipFill>
          <p:spPr bwMode="auto">
            <a:xfrm rot="16200000">
              <a:off x="1326702" y="2853418"/>
              <a:ext cx="2049233" cy="11974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4" name="Group 43"/>
          <p:cNvGrpSpPr/>
          <p:nvPr/>
        </p:nvGrpSpPr>
        <p:grpSpPr>
          <a:xfrm rot="10800000">
            <a:off x="8242838" y="2089261"/>
            <a:ext cx="1846176" cy="3103492"/>
            <a:chOff x="1754645" y="2016912"/>
            <a:chExt cx="1846176" cy="3103492"/>
          </a:xfrm>
        </p:grpSpPr>
        <p:sp>
          <p:nvSpPr>
            <p:cNvPr id="45" name="Rectangle 44"/>
            <p:cNvSpPr/>
            <p:nvPr/>
          </p:nvSpPr>
          <p:spPr>
            <a:xfrm>
              <a:off x="1861458" y="2016912"/>
              <a:ext cx="1739363" cy="310349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 descr="http://t-bull.com/images/fwc/fwc_icon_4.png"/>
            <p:cNvPicPr>
              <a:picLocks noChangeAspect="1" noChangeArrowheads="1"/>
            </p:cNvPicPr>
            <p:nvPr/>
          </p:nvPicPr>
          <p:blipFill rotWithShape="1">
            <a:blip r:embed="rId4">
              <a:extLst>
                <a:ext uri="{28A0092B-C50C-407E-A947-70E740481C1C}">
                  <a14:useLocalDpi xmlns:a14="http://schemas.microsoft.com/office/drawing/2010/main" val="0"/>
                </a:ext>
              </a:extLst>
            </a:blip>
            <a:srcRect l="1" t="18885" r="2207" b="23972"/>
            <a:stretch/>
          </p:blipFill>
          <p:spPr bwMode="auto">
            <a:xfrm rot="16200000">
              <a:off x="1328743" y="3069226"/>
              <a:ext cx="2049233" cy="11974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p:cNvGrpSpPr/>
          <p:nvPr/>
        </p:nvGrpSpPr>
        <p:grpSpPr>
          <a:xfrm>
            <a:off x="4258280" y="2606857"/>
            <a:ext cx="187010" cy="717424"/>
            <a:chOff x="3729193" y="976912"/>
            <a:chExt cx="1003199" cy="3848561"/>
          </a:xfrm>
        </p:grpSpPr>
        <p:sp>
          <p:nvSpPr>
            <p:cNvPr id="48" name="Rounded Rectangle 47"/>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3895480" y="1475920"/>
            <a:ext cx="302467" cy="613341"/>
            <a:chOff x="3369330" y="990600"/>
            <a:chExt cx="1891155" cy="3834873"/>
          </a:xfrm>
        </p:grpSpPr>
        <p:sp>
          <p:nvSpPr>
            <p:cNvPr id="55" name="Rounded Rectangle 54"/>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5745961">
              <a:off x="4829111" y="2296036"/>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rot="19242442">
              <a:off x="4383575" y="1823704"/>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7465154">
              <a:off x="4327124" y="3276318"/>
              <a:ext cx="339233" cy="71454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8114643">
              <a:off x="3369330" y="2096811"/>
              <a:ext cx="1062605"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4566960" y="3629049"/>
              <a:ext cx="252342" cy="8703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240782">
              <a:off x="3453400" y="2446870"/>
              <a:ext cx="221193" cy="7533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flipH="1">
            <a:off x="3480769" y="3637498"/>
            <a:ext cx="171851" cy="659270"/>
            <a:chOff x="3729193" y="976912"/>
            <a:chExt cx="1003199" cy="3848561"/>
          </a:xfrm>
        </p:grpSpPr>
        <p:sp>
          <p:nvSpPr>
            <p:cNvPr id="30" name="Rounded Rectangle 29"/>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flipH="1">
            <a:off x="3488812" y="2191552"/>
            <a:ext cx="141847" cy="561361"/>
            <a:chOff x="3736924" y="990600"/>
            <a:chExt cx="969011" cy="3834873"/>
          </a:xfrm>
        </p:grpSpPr>
        <p:sp>
          <p:nvSpPr>
            <p:cNvPr id="22" name="Rounded Rectangle 21"/>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5745961">
              <a:off x="4320028" y="2856130"/>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6575507">
              <a:off x="3191589" y="2406084"/>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flipH="1">
            <a:off x="5224346" y="2645469"/>
            <a:ext cx="164943" cy="632768"/>
            <a:chOff x="3729193" y="976912"/>
            <a:chExt cx="1003199" cy="3848561"/>
          </a:xfrm>
        </p:grpSpPr>
        <p:sp>
          <p:nvSpPr>
            <p:cNvPr id="66" name="Rounded Rectangle 65"/>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flipH="1">
            <a:off x="5121855" y="3733614"/>
            <a:ext cx="141847" cy="561361"/>
            <a:chOff x="3736924" y="990600"/>
            <a:chExt cx="969011" cy="3834873"/>
          </a:xfrm>
        </p:grpSpPr>
        <p:sp>
          <p:nvSpPr>
            <p:cNvPr id="73" name="Rounded Rectangle 72"/>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5745961">
              <a:off x="4320028" y="2856130"/>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6575507">
              <a:off x="3191589" y="2406084"/>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flipH="1">
            <a:off x="4865440" y="1665371"/>
            <a:ext cx="164943" cy="632768"/>
            <a:chOff x="3729193" y="976912"/>
            <a:chExt cx="1003199" cy="3848561"/>
          </a:xfrm>
        </p:grpSpPr>
        <p:sp>
          <p:nvSpPr>
            <p:cNvPr id="88" name="Rounded Rectangle 87"/>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flipH="1">
            <a:off x="4854214" y="4659369"/>
            <a:ext cx="164943" cy="632768"/>
            <a:chOff x="3729193" y="976912"/>
            <a:chExt cx="1003199" cy="3848561"/>
          </a:xfrm>
        </p:grpSpPr>
        <p:sp>
          <p:nvSpPr>
            <p:cNvPr id="95" name="Rounded Rectangle 94"/>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flipH="1">
            <a:off x="4310824" y="3589457"/>
            <a:ext cx="157525" cy="623407"/>
            <a:chOff x="3736924" y="990600"/>
            <a:chExt cx="969011" cy="3834873"/>
          </a:xfrm>
        </p:grpSpPr>
        <p:sp>
          <p:nvSpPr>
            <p:cNvPr id="102" name="Rounded Rectangle 101"/>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rot="5745961">
              <a:off x="4320028" y="2856130"/>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6575507">
              <a:off x="3191589" y="2406084"/>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p:nvSpPr>
        <p:spPr>
          <a:xfrm>
            <a:off x="3757723" y="126735"/>
            <a:ext cx="4676553" cy="923330"/>
          </a:xfrm>
          <a:prstGeom prst="rect">
            <a:avLst/>
          </a:prstGeom>
          <a:solidFill>
            <a:schemeClr val="tx1"/>
          </a:solidFill>
        </p:spPr>
        <p:txBody>
          <a:bodyPr wrap="square">
            <a:spAutoFit/>
          </a:bodyPr>
          <a:lstStyle/>
          <a:p>
            <a:r>
              <a:rPr lang="en-US" b="0" i="0" dirty="0">
                <a:solidFill>
                  <a:schemeClr val="bg1"/>
                </a:solidFill>
                <a:effectLst/>
                <a:latin typeface="Calibri" panose="020F0502020204030204" pitchFamily="34" charset="0"/>
              </a:rPr>
              <a:t>How can the opposition someone faces in a soccer match be like what we experience as we try to keep the Lord’s commandments?</a:t>
            </a:r>
            <a:endParaRPr lang="en-US" dirty="0">
              <a:solidFill>
                <a:schemeClr val="bg1"/>
              </a:solidFill>
            </a:endParaRPr>
          </a:p>
        </p:txBody>
      </p:sp>
      <p:sp>
        <p:nvSpPr>
          <p:cNvPr id="42" name="TextBox 41"/>
          <p:cNvSpPr txBox="1"/>
          <p:nvPr/>
        </p:nvSpPr>
        <p:spPr>
          <a:xfrm>
            <a:off x="3273253" y="5597124"/>
            <a:ext cx="1667903" cy="369332"/>
          </a:xfrm>
          <a:prstGeom prst="rect">
            <a:avLst/>
          </a:prstGeom>
          <a:noFill/>
        </p:spPr>
        <p:txBody>
          <a:bodyPr wrap="square" rtlCol="0">
            <a:spAutoFit/>
          </a:bodyPr>
          <a:lstStyle/>
          <a:p>
            <a:r>
              <a:rPr lang="en-US" dirty="0">
                <a:solidFill>
                  <a:schemeClr val="bg1"/>
                </a:solidFill>
              </a:rPr>
              <a:t>Peer pressure</a:t>
            </a:r>
          </a:p>
        </p:txBody>
      </p:sp>
      <p:sp>
        <p:nvSpPr>
          <p:cNvPr id="112" name="TextBox 111"/>
          <p:cNvSpPr txBox="1"/>
          <p:nvPr/>
        </p:nvSpPr>
        <p:spPr>
          <a:xfrm>
            <a:off x="3651502" y="4187031"/>
            <a:ext cx="1667903" cy="369332"/>
          </a:xfrm>
          <a:prstGeom prst="rect">
            <a:avLst/>
          </a:prstGeom>
          <a:noFill/>
        </p:spPr>
        <p:txBody>
          <a:bodyPr wrap="square" rtlCol="0">
            <a:spAutoFit/>
          </a:bodyPr>
          <a:lstStyle/>
          <a:p>
            <a:r>
              <a:rPr lang="en-US" dirty="0">
                <a:solidFill>
                  <a:schemeClr val="bg1"/>
                </a:solidFill>
              </a:rPr>
              <a:t>Worldly Views</a:t>
            </a:r>
          </a:p>
        </p:txBody>
      </p:sp>
      <p:grpSp>
        <p:nvGrpSpPr>
          <p:cNvPr id="43" name="Group 42"/>
          <p:cNvGrpSpPr/>
          <p:nvPr/>
        </p:nvGrpSpPr>
        <p:grpSpPr>
          <a:xfrm flipH="1">
            <a:off x="6288164" y="1477713"/>
            <a:ext cx="1908520" cy="4046971"/>
            <a:chOff x="6288164" y="1477713"/>
            <a:chExt cx="1908520" cy="4046971"/>
          </a:xfrm>
          <a:solidFill>
            <a:srgbClr val="FF0000"/>
          </a:solidFill>
        </p:grpSpPr>
        <p:grpSp>
          <p:nvGrpSpPr>
            <p:cNvPr id="113" name="Group 112"/>
            <p:cNvGrpSpPr/>
            <p:nvPr/>
          </p:nvGrpSpPr>
          <p:grpSpPr>
            <a:xfrm>
              <a:off x="6662059" y="4783942"/>
              <a:ext cx="365294" cy="740742"/>
              <a:chOff x="3369330" y="990600"/>
              <a:chExt cx="1891155" cy="3834873"/>
            </a:xfrm>
            <a:grpFill/>
          </p:grpSpPr>
          <p:sp>
            <p:nvSpPr>
              <p:cNvPr id="114" name="Rounded Rectangle 113"/>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rot="5745961">
                <a:off x="4829111" y="2296036"/>
                <a:ext cx="221193" cy="64155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19242442">
                <a:off x="4383575" y="1823704"/>
                <a:ext cx="263635" cy="97028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rot="7465154">
                <a:off x="4327124" y="3276318"/>
                <a:ext cx="339233" cy="71454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3828296" y="990600"/>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rot="8114643">
                <a:off x="3369330" y="2096811"/>
                <a:ext cx="1062605" cy="25884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4566960" y="3629049"/>
                <a:ext cx="252342" cy="870346"/>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rot="240782">
                <a:off x="3453400" y="2446870"/>
                <a:ext cx="221193" cy="75330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7065675" y="2608650"/>
              <a:ext cx="187010" cy="717424"/>
              <a:chOff x="3729193" y="976912"/>
              <a:chExt cx="1003199" cy="3848561"/>
            </a:xfrm>
            <a:grpFill/>
          </p:grpSpPr>
          <p:sp>
            <p:nvSpPr>
              <p:cNvPr id="124" name="Rounded Rectangle 123"/>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rot="19769779">
                <a:off x="4468757" y="1811105"/>
                <a:ext cx="263635" cy="148801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rot="9815699">
                <a:off x="4320769" y="3360887"/>
                <a:ext cx="308310" cy="137069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3774774" y="976912"/>
                <a:ext cx="808212" cy="808286"/>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rot="7027031">
                <a:off x="3113315" y="2417911"/>
                <a:ext cx="1490836" cy="25907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6702875" y="1477713"/>
              <a:ext cx="302467" cy="613341"/>
              <a:chOff x="3369330" y="990600"/>
              <a:chExt cx="1891155" cy="3834873"/>
            </a:xfrm>
            <a:grpFill/>
          </p:grpSpPr>
          <p:sp>
            <p:nvSpPr>
              <p:cNvPr id="131" name="Rounded Rectangle 130"/>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rot="5745961">
                <a:off x="4829111" y="2296036"/>
                <a:ext cx="221193" cy="64155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19242442">
                <a:off x="4383575" y="1823704"/>
                <a:ext cx="263635" cy="97028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7465154">
                <a:off x="4327124" y="3276318"/>
                <a:ext cx="339233" cy="71454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3828296" y="990600"/>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rot="8114643">
                <a:off x="3369330" y="2096811"/>
                <a:ext cx="1062605" cy="25884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4566960" y="3629049"/>
                <a:ext cx="252342" cy="870346"/>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rot="240782">
                <a:off x="3453400" y="2446870"/>
                <a:ext cx="221193" cy="75330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flipH="1">
              <a:off x="6288164" y="3639291"/>
              <a:ext cx="171851" cy="659270"/>
              <a:chOff x="3729193" y="976912"/>
              <a:chExt cx="1003199" cy="3848561"/>
            </a:xfrm>
            <a:grpFill/>
          </p:grpSpPr>
          <p:sp>
            <p:nvSpPr>
              <p:cNvPr id="141" name="Rounded Rectangle 140"/>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19769779">
                <a:off x="4468757" y="1811105"/>
                <a:ext cx="263635" cy="148801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rot="9815699">
                <a:off x="4320769" y="3360887"/>
                <a:ext cx="308310" cy="137069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3774774" y="976912"/>
                <a:ext cx="808212" cy="808286"/>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7027031">
                <a:off x="3113315" y="2417911"/>
                <a:ext cx="1490836" cy="25907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flipH="1">
              <a:off x="6296207" y="2193345"/>
              <a:ext cx="141847" cy="561361"/>
              <a:chOff x="3736924" y="990600"/>
              <a:chExt cx="969011" cy="3834873"/>
            </a:xfrm>
            <a:grpFill/>
          </p:grpSpPr>
          <p:sp>
            <p:nvSpPr>
              <p:cNvPr id="148" name="Rounded Rectangle 147"/>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rot="5745961">
                <a:off x="4320028" y="2856130"/>
                <a:ext cx="561785" cy="21002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rot="20356230">
                <a:off x="4318730" y="1891268"/>
                <a:ext cx="263635" cy="97028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rot="10017092">
                <a:off x="4245417" y="3449161"/>
                <a:ext cx="339233" cy="128464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828296" y="990600"/>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rot="6575507">
                <a:off x="3191589" y="2406084"/>
                <a:ext cx="1349509" cy="25884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flipH="1">
              <a:off x="8031741" y="2647262"/>
              <a:ext cx="164943" cy="632768"/>
              <a:chOff x="3729193" y="976912"/>
              <a:chExt cx="1003199" cy="3848561"/>
            </a:xfrm>
            <a:grpFill/>
          </p:grpSpPr>
          <p:sp>
            <p:nvSpPr>
              <p:cNvPr id="156" name="Rounded Rectangle 155"/>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156"/>
              <p:cNvSpPr/>
              <p:nvPr/>
            </p:nvSpPr>
            <p:spPr>
              <a:xfrm rot="19769779">
                <a:off x="4468757" y="1811105"/>
                <a:ext cx="263635" cy="148801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158"/>
              <p:cNvSpPr/>
              <p:nvPr/>
            </p:nvSpPr>
            <p:spPr>
              <a:xfrm rot="9815699">
                <a:off x="4320769" y="3360887"/>
                <a:ext cx="308310" cy="137069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3774774" y="976912"/>
                <a:ext cx="808212" cy="808286"/>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rot="7027031">
                <a:off x="3113315" y="2417911"/>
                <a:ext cx="1490836" cy="25907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flipH="1">
              <a:off x="7929250" y="3735407"/>
              <a:ext cx="141847" cy="561361"/>
              <a:chOff x="3736924" y="990600"/>
              <a:chExt cx="969011" cy="3834873"/>
            </a:xfrm>
            <a:grpFill/>
          </p:grpSpPr>
          <p:sp>
            <p:nvSpPr>
              <p:cNvPr id="163" name="Rounded Rectangle 162"/>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rot="5745961">
                <a:off x="4320028" y="2856130"/>
                <a:ext cx="561785" cy="21002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ounded Rectangle 164"/>
              <p:cNvSpPr/>
              <p:nvPr/>
            </p:nvSpPr>
            <p:spPr>
              <a:xfrm rot="20356230">
                <a:off x="4318730" y="1891268"/>
                <a:ext cx="263635" cy="97028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65"/>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166"/>
              <p:cNvSpPr/>
              <p:nvPr/>
            </p:nvSpPr>
            <p:spPr>
              <a:xfrm rot="10017092">
                <a:off x="4245417" y="3449161"/>
                <a:ext cx="339233" cy="128464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3828296" y="990600"/>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rot="6575507">
                <a:off x="3191589" y="2406084"/>
                <a:ext cx="1349509" cy="25884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flipH="1">
              <a:off x="7672835" y="1667164"/>
              <a:ext cx="164943" cy="632768"/>
              <a:chOff x="3729193" y="976912"/>
              <a:chExt cx="1003199" cy="3848561"/>
            </a:xfrm>
            <a:grpFill/>
          </p:grpSpPr>
          <p:sp>
            <p:nvSpPr>
              <p:cNvPr id="171" name="Rounded Rectangle 170"/>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9769779">
                <a:off x="4468757" y="1811105"/>
                <a:ext cx="263635" cy="148801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9815699">
                <a:off x="4320769" y="3360887"/>
                <a:ext cx="308310" cy="137069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774774" y="976912"/>
                <a:ext cx="808212" cy="808286"/>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rot="7027031">
                <a:off x="3113315" y="2417911"/>
                <a:ext cx="1490836" cy="25907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flipH="1">
              <a:off x="7661609" y="4661162"/>
              <a:ext cx="164943" cy="632768"/>
              <a:chOff x="3729193" y="976912"/>
              <a:chExt cx="1003199" cy="3848561"/>
            </a:xfrm>
            <a:grpFill/>
          </p:grpSpPr>
          <p:sp>
            <p:nvSpPr>
              <p:cNvPr id="178" name="Rounded Rectangle 177"/>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9769779">
                <a:off x="4468757" y="1811105"/>
                <a:ext cx="263635" cy="148801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9815699">
                <a:off x="4320769" y="3360887"/>
                <a:ext cx="308310" cy="137069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774774" y="976912"/>
                <a:ext cx="808212" cy="808286"/>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rot="7027031">
                <a:off x="3113315" y="2417911"/>
                <a:ext cx="1490836" cy="25907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flipH="1">
              <a:off x="7118219" y="3591250"/>
              <a:ext cx="157525" cy="623407"/>
              <a:chOff x="3736924" y="990600"/>
              <a:chExt cx="969011" cy="3834873"/>
            </a:xfrm>
            <a:grpFill/>
          </p:grpSpPr>
          <p:sp>
            <p:nvSpPr>
              <p:cNvPr id="185" name="Rounded Rectangle 184"/>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rot="5745961">
                <a:off x="4320028" y="2856130"/>
                <a:ext cx="561785" cy="21002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rot="20356230">
                <a:off x="4318730" y="1891268"/>
                <a:ext cx="263635" cy="97028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rot="10017092">
                <a:off x="4245417" y="3449161"/>
                <a:ext cx="339233" cy="128464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3828296" y="990600"/>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90"/>
              <p:cNvSpPr/>
              <p:nvPr/>
            </p:nvSpPr>
            <p:spPr>
              <a:xfrm rot="6575507">
                <a:off x="3191589" y="2406084"/>
                <a:ext cx="1349509" cy="25884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3" name="TextBox 192"/>
          <p:cNvSpPr txBox="1"/>
          <p:nvPr/>
        </p:nvSpPr>
        <p:spPr>
          <a:xfrm>
            <a:off x="3987233" y="2239208"/>
            <a:ext cx="833952" cy="369332"/>
          </a:xfrm>
          <a:prstGeom prst="rect">
            <a:avLst/>
          </a:prstGeom>
          <a:noFill/>
        </p:spPr>
        <p:txBody>
          <a:bodyPr wrap="square" rtlCol="0">
            <a:spAutoFit/>
          </a:bodyPr>
          <a:lstStyle/>
          <a:p>
            <a:r>
              <a:rPr lang="en-US" dirty="0">
                <a:solidFill>
                  <a:schemeClr val="bg1"/>
                </a:solidFill>
              </a:rPr>
              <a:t>Media</a:t>
            </a:r>
          </a:p>
        </p:txBody>
      </p:sp>
      <p:sp>
        <p:nvSpPr>
          <p:cNvPr id="194" name="TextBox 193"/>
          <p:cNvSpPr txBox="1"/>
          <p:nvPr/>
        </p:nvSpPr>
        <p:spPr>
          <a:xfrm>
            <a:off x="4715460" y="1326298"/>
            <a:ext cx="1512345" cy="369332"/>
          </a:xfrm>
          <a:prstGeom prst="rect">
            <a:avLst/>
          </a:prstGeom>
          <a:noFill/>
        </p:spPr>
        <p:txBody>
          <a:bodyPr wrap="square" rtlCol="0">
            <a:spAutoFit/>
          </a:bodyPr>
          <a:lstStyle/>
          <a:p>
            <a:r>
              <a:rPr lang="en-US" dirty="0">
                <a:solidFill>
                  <a:schemeClr val="bg1"/>
                </a:solidFill>
              </a:rPr>
              <a:t>Immorality</a:t>
            </a:r>
          </a:p>
        </p:txBody>
      </p:sp>
    </p:spTree>
    <p:extLst>
      <p:ext uri="{BB962C8B-B14F-4D97-AF65-F5344CB8AC3E}">
        <p14:creationId xmlns:p14="http://schemas.microsoft.com/office/powerpoint/2010/main" val="256367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par>
                                <p:cTn id="11" presetID="10"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500"/>
                                        <p:tgtEl>
                                          <p:spTgt spid="10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3"/>
                                        </p:tgtEl>
                                        <p:attrNameLst>
                                          <p:attrName>style.visibility</p:attrName>
                                        </p:attrNameLst>
                                      </p:cBhvr>
                                      <p:to>
                                        <p:strVal val="visible"/>
                                      </p:to>
                                    </p:set>
                                    <p:animEffect transition="in" filter="fade">
                                      <p:cBhvr>
                                        <p:cTn id="24" dur="500"/>
                                        <p:tgtEl>
                                          <p:spTgt spid="193"/>
                                        </p:tgtEl>
                                      </p:cBhvr>
                                    </p:animEffect>
                                  </p:childTnLst>
                                </p:cTn>
                              </p:par>
                              <p:par>
                                <p:cTn id="25" presetID="10"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4"/>
                                        </p:tgtEl>
                                        <p:attrNameLst>
                                          <p:attrName>style.visibility</p:attrName>
                                        </p:attrNameLst>
                                      </p:cBhvr>
                                      <p:to>
                                        <p:strVal val="visible"/>
                                      </p:to>
                                    </p:set>
                                    <p:animEffect transition="in" filter="fade">
                                      <p:cBhvr>
                                        <p:cTn id="32" dur="500"/>
                                        <p:tgtEl>
                                          <p:spTgt spid="194"/>
                                        </p:tgtEl>
                                      </p:cBhvr>
                                    </p:animEffect>
                                  </p:childTnLst>
                                </p:cTn>
                              </p:par>
                              <p:par>
                                <p:cTn id="33" presetID="10"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fade">
                                      <p:cBhvr>
                                        <p:cTn id="35" dur="500"/>
                                        <p:tgtEl>
                                          <p:spTgt spid="87"/>
                                        </p:tgtEl>
                                      </p:cBhvr>
                                    </p:animEffect>
                                  </p:childTnLst>
                                </p:cTn>
                              </p:par>
                              <p:par>
                                <p:cTn id="36" presetID="10" presetClass="entr" presetSubtype="0" fill="hold"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500"/>
                                        <p:tgtEl>
                                          <p:spTgt spid="9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12" grpId="0"/>
      <p:bldP spid="193" grpId="0"/>
      <p:bldP spid="1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2" y="98954"/>
            <a:ext cx="11985171" cy="1015663"/>
          </a:xfrm>
          <a:prstGeom prst="rect">
            <a:avLst/>
          </a:prstGeom>
          <a:noFill/>
        </p:spPr>
        <p:txBody>
          <a:bodyPr wrap="square" rtlCol="0">
            <a:spAutoFit/>
          </a:bodyPr>
          <a:lstStyle/>
          <a:p>
            <a:pPr algn="ctr"/>
            <a:r>
              <a:rPr lang="en-US" sz="6000" dirty="0">
                <a:solidFill>
                  <a:schemeClr val="bg1"/>
                </a:solidFill>
              </a:rPr>
              <a:t>Opposition From Samaritans</a:t>
            </a:r>
          </a:p>
        </p:txBody>
      </p:sp>
      <p:sp>
        <p:nvSpPr>
          <p:cNvPr id="2" name="Rectangle 1"/>
          <p:cNvSpPr/>
          <p:nvPr/>
        </p:nvSpPr>
        <p:spPr>
          <a:xfrm>
            <a:off x="5910261" y="1247154"/>
            <a:ext cx="5497286" cy="2862322"/>
          </a:xfrm>
          <a:prstGeom prst="rect">
            <a:avLst/>
          </a:prstGeom>
        </p:spPr>
        <p:txBody>
          <a:bodyPr wrap="square">
            <a:spAutoFit/>
          </a:bodyPr>
          <a:lstStyle/>
          <a:p>
            <a:r>
              <a:rPr lang="en-US" dirty="0">
                <a:solidFill>
                  <a:schemeClr val="bg1"/>
                </a:solidFill>
              </a:rPr>
              <a:t>When the Jews returned to Jerusalem, there was a group of people living nearby called Samaritans. </a:t>
            </a:r>
          </a:p>
          <a:p>
            <a:endParaRPr lang="en-US" dirty="0">
              <a:solidFill>
                <a:schemeClr val="bg1"/>
              </a:solidFill>
            </a:endParaRPr>
          </a:p>
          <a:p>
            <a:r>
              <a:rPr lang="en-US" dirty="0">
                <a:solidFill>
                  <a:schemeClr val="bg1"/>
                </a:solidFill>
              </a:rPr>
              <a:t>The Samaritans were “people who lived in Samaria after the northern kingdom of Israel was captured by the Assyrians. </a:t>
            </a:r>
          </a:p>
          <a:p>
            <a:endParaRPr lang="en-US" dirty="0">
              <a:solidFill>
                <a:schemeClr val="bg1"/>
              </a:solidFill>
            </a:endParaRPr>
          </a:p>
          <a:p>
            <a:r>
              <a:rPr lang="en-US" dirty="0">
                <a:solidFill>
                  <a:schemeClr val="bg1"/>
                </a:solidFill>
              </a:rPr>
              <a:t>The Samaritans were partly Israelite and partly Gentile. Their religion was a mixture of Jewish and pagan beliefs and practices.” (3)</a:t>
            </a:r>
          </a:p>
        </p:txBody>
      </p:sp>
      <p:sp>
        <p:nvSpPr>
          <p:cNvPr id="7" name="Rectangle 6"/>
          <p:cNvSpPr/>
          <p:nvPr/>
        </p:nvSpPr>
        <p:spPr>
          <a:xfrm>
            <a:off x="119742" y="6436768"/>
            <a:ext cx="5497286" cy="369332"/>
          </a:xfrm>
          <a:prstGeom prst="rect">
            <a:avLst/>
          </a:prstGeom>
        </p:spPr>
        <p:txBody>
          <a:bodyPr wrap="square">
            <a:spAutoFit/>
          </a:bodyPr>
          <a:lstStyle/>
          <a:p>
            <a:r>
              <a:rPr lang="en-US" dirty="0">
                <a:solidFill>
                  <a:schemeClr val="bg1"/>
                </a:solidFill>
              </a:rPr>
              <a:t>Ezra 4:1-2</a:t>
            </a:r>
          </a:p>
        </p:txBody>
      </p:sp>
      <p:pic>
        <p:nvPicPr>
          <p:cNvPr id="14340" name="Picture 4" descr="http://d5iam0kjo36nw.cloudfront.net/V10p674005.jpg"/>
          <p:cNvPicPr>
            <a:picLocks noChangeAspect="1" noChangeArrowheads="1"/>
          </p:cNvPicPr>
          <p:nvPr/>
        </p:nvPicPr>
        <p:blipFill rotWithShape="1">
          <a:blip r:embed="rId3">
            <a:extLst>
              <a:ext uri="{28A0092B-C50C-407E-A947-70E740481C1C}">
                <a14:useLocalDpi xmlns:a14="http://schemas.microsoft.com/office/drawing/2010/main" val="0"/>
              </a:ext>
            </a:extLst>
          </a:blip>
          <a:srcRect r="1765" b="13357"/>
          <a:stretch/>
        </p:blipFill>
        <p:spPr bwMode="auto">
          <a:xfrm>
            <a:off x="3965120" y="4384505"/>
            <a:ext cx="4846865" cy="2327292"/>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rpgista.com.br/wp-content/uploads/2015/08/gree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69" r="6926" b="16394"/>
          <a:stretch/>
        </p:blipFill>
        <p:spPr bwMode="auto">
          <a:xfrm>
            <a:off x="1000124" y="1183682"/>
            <a:ext cx="4212772" cy="2817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54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340"/>
                                        </p:tgtEl>
                                        <p:attrNameLst>
                                          <p:attrName>style.visibility</p:attrName>
                                        </p:attrNameLst>
                                      </p:cBhvr>
                                      <p:to>
                                        <p:strVal val="visible"/>
                                      </p:to>
                                    </p:set>
                                    <p:animEffect transition="in" filter="fade">
                                      <p:cBhvr>
                                        <p:cTn id="9"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2" y="98954"/>
            <a:ext cx="11985171" cy="1015663"/>
          </a:xfrm>
          <a:prstGeom prst="rect">
            <a:avLst/>
          </a:prstGeom>
          <a:noFill/>
        </p:spPr>
        <p:txBody>
          <a:bodyPr wrap="square" rtlCol="0">
            <a:spAutoFit/>
          </a:bodyPr>
          <a:lstStyle/>
          <a:p>
            <a:pPr algn="ctr"/>
            <a:r>
              <a:rPr lang="en-US" sz="6000" dirty="0">
                <a:solidFill>
                  <a:schemeClr val="bg1"/>
                </a:solidFill>
              </a:rPr>
              <a:t>The Jews Were the Ones To Build</a:t>
            </a:r>
          </a:p>
        </p:txBody>
      </p:sp>
      <p:sp>
        <p:nvSpPr>
          <p:cNvPr id="2" name="Rectangle 1"/>
          <p:cNvSpPr/>
          <p:nvPr/>
        </p:nvSpPr>
        <p:spPr>
          <a:xfrm>
            <a:off x="804862" y="1464868"/>
            <a:ext cx="5497286" cy="4893647"/>
          </a:xfrm>
          <a:prstGeom prst="rect">
            <a:avLst/>
          </a:prstGeom>
        </p:spPr>
        <p:txBody>
          <a:bodyPr wrap="square">
            <a:spAutoFit/>
          </a:bodyPr>
          <a:lstStyle/>
          <a:p>
            <a:r>
              <a:rPr lang="en-US" sz="2400" dirty="0">
                <a:solidFill>
                  <a:schemeClr val="bg1"/>
                </a:solidFill>
              </a:rPr>
              <a:t>Jewish leaders cited King Cyrus’s decree that the Jews were the ones who were to rebuild the temple. </a:t>
            </a:r>
          </a:p>
          <a:p>
            <a:endParaRPr lang="en-US" sz="2400" dirty="0">
              <a:solidFill>
                <a:schemeClr val="bg1"/>
              </a:solidFill>
            </a:endParaRPr>
          </a:p>
          <a:p>
            <a:r>
              <a:rPr lang="en-US" sz="2400" dirty="0">
                <a:solidFill>
                  <a:schemeClr val="bg1"/>
                </a:solidFill>
              </a:rPr>
              <a:t>The leaders of the Jews may have rejected the Samaritans’ offer because the Samaritans were not faithful worshippers of Jehovah. </a:t>
            </a:r>
          </a:p>
          <a:p>
            <a:endParaRPr lang="en-US" sz="2400" dirty="0">
              <a:solidFill>
                <a:schemeClr val="bg1"/>
              </a:solidFill>
            </a:endParaRPr>
          </a:p>
          <a:p>
            <a:r>
              <a:rPr lang="en-US" sz="2400" dirty="0">
                <a:solidFill>
                  <a:schemeClr val="bg1"/>
                </a:solidFill>
              </a:rPr>
              <a:t>Furthermore, the Samaritans’ participation could have led to future conflicts if they claimed shared ownership of the reconstructed temple.</a:t>
            </a:r>
          </a:p>
        </p:txBody>
      </p:sp>
      <p:sp>
        <p:nvSpPr>
          <p:cNvPr id="7" name="Rectangle 6"/>
          <p:cNvSpPr/>
          <p:nvPr/>
        </p:nvSpPr>
        <p:spPr>
          <a:xfrm>
            <a:off x="119742" y="6436768"/>
            <a:ext cx="5497286" cy="369332"/>
          </a:xfrm>
          <a:prstGeom prst="rect">
            <a:avLst/>
          </a:prstGeom>
        </p:spPr>
        <p:txBody>
          <a:bodyPr wrap="square">
            <a:spAutoFit/>
          </a:bodyPr>
          <a:lstStyle/>
          <a:p>
            <a:r>
              <a:rPr lang="en-US" dirty="0">
                <a:solidFill>
                  <a:schemeClr val="bg1"/>
                </a:solidFill>
              </a:rPr>
              <a:t>Ezra 4:3</a:t>
            </a:r>
          </a:p>
        </p:txBody>
      </p:sp>
      <p:pic>
        <p:nvPicPr>
          <p:cNvPr id="18434" name="Picture 2" descr="http://3.bp.blogspot.com/-10BFidzl-HQ/T3H0SI0YeqI/AAAAAAAACXc/Geyf580LfWE/s1600/The-return-of-the-exiles-0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315" y="1290481"/>
            <a:ext cx="3518126" cy="4970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24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2" y="98954"/>
            <a:ext cx="11985171" cy="1015663"/>
          </a:xfrm>
          <a:prstGeom prst="rect">
            <a:avLst/>
          </a:prstGeom>
          <a:noFill/>
        </p:spPr>
        <p:txBody>
          <a:bodyPr wrap="square" rtlCol="0">
            <a:spAutoFit/>
          </a:bodyPr>
          <a:lstStyle/>
          <a:p>
            <a:pPr algn="ctr"/>
            <a:r>
              <a:rPr lang="en-US" sz="6000" i="1" dirty="0">
                <a:solidFill>
                  <a:schemeClr val="bg1"/>
                </a:solidFill>
              </a:rPr>
              <a:t>The Time is Not Come</a:t>
            </a:r>
          </a:p>
        </p:txBody>
      </p:sp>
      <p:sp>
        <p:nvSpPr>
          <p:cNvPr id="2" name="Rectangle 1"/>
          <p:cNvSpPr/>
          <p:nvPr/>
        </p:nvSpPr>
        <p:spPr>
          <a:xfrm>
            <a:off x="3069772" y="1366897"/>
            <a:ext cx="6411004" cy="1477328"/>
          </a:xfrm>
          <a:prstGeom prst="rect">
            <a:avLst/>
          </a:prstGeom>
        </p:spPr>
        <p:txBody>
          <a:bodyPr wrap="square">
            <a:spAutoFit/>
          </a:bodyPr>
          <a:lstStyle/>
          <a:p>
            <a:r>
              <a:rPr lang="en-US" dirty="0">
                <a:solidFill>
                  <a:schemeClr val="bg1"/>
                </a:solidFill>
              </a:rPr>
              <a:t>The reconstruction of the temple halted for several years, largely because of the opposition of the Samaritans. </a:t>
            </a:r>
          </a:p>
          <a:p>
            <a:endParaRPr lang="en-US" dirty="0">
              <a:solidFill>
                <a:schemeClr val="bg1"/>
              </a:solidFill>
            </a:endParaRPr>
          </a:p>
          <a:p>
            <a:r>
              <a:rPr lang="en-US" dirty="0">
                <a:solidFill>
                  <a:schemeClr val="bg1"/>
                </a:solidFill>
              </a:rPr>
              <a:t>After years of not working on the reconstruction, some Jews lost interest in rebuilding the temple.</a:t>
            </a:r>
          </a:p>
        </p:txBody>
      </p:sp>
      <p:sp>
        <p:nvSpPr>
          <p:cNvPr id="7" name="Rectangle 6"/>
          <p:cNvSpPr/>
          <p:nvPr/>
        </p:nvSpPr>
        <p:spPr>
          <a:xfrm>
            <a:off x="119742" y="6436768"/>
            <a:ext cx="5497286" cy="369332"/>
          </a:xfrm>
          <a:prstGeom prst="rect">
            <a:avLst/>
          </a:prstGeom>
        </p:spPr>
        <p:txBody>
          <a:bodyPr wrap="square">
            <a:spAutoFit/>
          </a:bodyPr>
          <a:lstStyle/>
          <a:p>
            <a:r>
              <a:rPr lang="en-US" dirty="0">
                <a:solidFill>
                  <a:schemeClr val="bg1"/>
                </a:solidFill>
              </a:rPr>
              <a:t>Ezra 4:3-24</a:t>
            </a:r>
          </a:p>
        </p:txBody>
      </p:sp>
      <p:sp>
        <p:nvSpPr>
          <p:cNvPr id="3" name="Rectangle 2"/>
          <p:cNvSpPr/>
          <p:nvPr/>
        </p:nvSpPr>
        <p:spPr>
          <a:xfrm>
            <a:off x="1344975" y="3105294"/>
            <a:ext cx="6096000" cy="2585323"/>
          </a:xfrm>
          <a:prstGeom prst="rect">
            <a:avLst/>
          </a:prstGeom>
        </p:spPr>
        <p:txBody>
          <a:bodyPr>
            <a:spAutoFit/>
          </a:bodyPr>
          <a:lstStyle/>
          <a:p>
            <a:pPr fontAlgn="base"/>
            <a:r>
              <a:rPr lang="en-US" b="0" i="1" dirty="0">
                <a:solidFill>
                  <a:srgbClr val="FFFF00"/>
                </a:solidFill>
                <a:effectLst/>
                <a:latin typeface="Palatino"/>
              </a:rPr>
              <a:t>The time is not come, the time that the </a:t>
            </a:r>
            <a:r>
              <a:rPr lang="en-US" b="0" i="1" cap="small" dirty="0">
                <a:solidFill>
                  <a:srgbClr val="FFFF00"/>
                </a:solidFill>
                <a:effectLst/>
                <a:latin typeface="Palatino"/>
              </a:rPr>
              <a:t>Lord</a:t>
            </a:r>
            <a:r>
              <a:rPr lang="en-US" b="0" i="1" dirty="0">
                <a:solidFill>
                  <a:srgbClr val="FFFF00"/>
                </a:solidFill>
                <a:effectLst/>
                <a:latin typeface="Palatino"/>
              </a:rPr>
              <a:t>’s house should be built.</a:t>
            </a:r>
          </a:p>
          <a:p>
            <a:pPr fontAlgn="base"/>
            <a:endParaRPr lang="en-US" b="0" i="1" dirty="0">
              <a:solidFill>
                <a:srgbClr val="FFFF00"/>
              </a:solidFill>
              <a:effectLst/>
              <a:latin typeface="Palatino"/>
            </a:endParaRPr>
          </a:p>
          <a:p>
            <a:pPr fontAlgn="base"/>
            <a:r>
              <a:rPr lang="en-US" b="0" i="1" dirty="0">
                <a:solidFill>
                  <a:srgbClr val="FFFF00"/>
                </a:solidFill>
                <a:effectLst/>
                <a:latin typeface="Palatino"/>
              </a:rPr>
              <a:t>Then came the word of the </a:t>
            </a:r>
            <a:r>
              <a:rPr lang="en-US" b="0" i="1" cap="small" dirty="0">
                <a:solidFill>
                  <a:srgbClr val="FFFF00"/>
                </a:solidFill>
                <a:effectLst/>
                <a:latin typeface="Palatino"/>
              </a:rPr>
              <a:t>Lord</a:t>
            </a:r>
            <a:r>
              <a:rPr lang="en-US" b="0" i="1" dirty="0">
                <a:solidFill>
                  <a:srgbClr val="FFFF00"/>
                </a:solidFill>
                <a:effectLst/>
                <a:latin typeface="Palatino"/>
              </a:rPr>
              <a:t> by Haggai the prophet, saying,</a:t>
            </a:r>
          </a:p>
          <a:p>
            <a:pPr fontAlgn="base"/>
            <a:endParaRPr lang="en-US" b="0" i="1" dirty="0">
              <a:solidFill>
                <a:srgbClr val="FFFF00"/>
              </a:solidFill>
              <a:effectLst/>
              <a:latin typeface="Palatino"/>
            </a:endParaRPr>
          </a:p>
          <a:p>
            <a:pPr fontAlgn="base"/>
            <a:r>
              <a:rPr lang="en-US" b="0" i="1" dirty="0">
                <a:solidFill>
                  <a:srgbClr val="FFFF00"/>
                </a:solidFill>
                <a:effectLst/>
                <a:latin typeface="Palatino"/>
              </a:rPr>
              <a:t>Is it time for you, O ye, to dwell in your ceiled houses, and this house lie waste?</a:t>
            </a:r>
          </a:p>
          <a:p>
            <a:pPr fontAlgn="base"/>
            <a:r>
              <a:rPr lang="en-US" i="1" dirty="0">
                <a:solidFill>
                  <a:srgbClr val="FFFF00"/>
                </a:solidFill>
                <a:latin typeface="Palatino"/>
              </a:rPr>
              <a:t>Haggai 1:2-4</a:t>
            </a:r>
            <a:endParaRPr lang="en-US" b="0" i="1" dirty="0">
              <a:solidFill>
                <a:srgbClr val="FFFF00"/>
              </a:solidFill>
              <a:effectLst/>
              <a:latin typeface="Palatino"/>
            </a:endParaRPr>
          </a:p>
        </p:txBody>
      </p:sp>
      <p:pic>
        <p:nvPicPr>
          <p:cNvPr id="16386" name="Picture 2" descr="https://upload.wikimedia.org/wikipedia/commons/d/db/Barkokhba-silver-tetradrachm.jpg"/>
          <p:cNvPicPr>
            <a:picLocks noChangeAspect="1" noChangeArrowheads="1"/>
          </p:cNvPicPr>
          <p:nvPr/>
        </p:nvPicPr>
        <p:blipFill rotWithShape="1">
          <a:blip r:embed="rId3">
            <a:extLst>
              <a:ext uri="{28A0092B-C50C-407E-A947-70E740481C1C}">
                <a14:useLocalDpi xmlns:a14="http://schemas.microsoft.com/office/drawing/2010/main" val="0"/>
              </a:ext>
            </a:extLst>
          </a:blip>
          <a:srcRect t="-1140" r="50041"/>
          <a:stretch/>
        </p:blipFill>
        <p:spPr bwMode="auto">
          <a:xfrm>
            <a:off x="8311832" y="3094780"/>
            <a:ext cx="3009311" cy="322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04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2" y="98954"/>
            <a:ext cx="11985171" cy="1015663"/>
          </a:xfrm>
          <a:prstGeom prst="rect">
            <a:avLst/>
          </a:prstGeom>
          <a:noFill/>
        </p:spPr>
        <p:txBody>
          <a:bodyPr wrap="square" rtlCol="0">
            <a:spAutoFit/>
          </a:bodyPr>
          <a:lstStyle/>
          <a:p>
            <a:pPr algn="ctr"/>
            <a:r>
              <a:rPr lang="en-US" sz="6000" dirty="0">
                <a:solidFill>
                  <a:schemeClr val="bg1"/>
                </a:solidFill>
              </a:rPr>
              <a:t>Haggai and Zechariah</a:t>
            </a:r>
          </a:p>
        </p:txBody>
      </p:sp>
      <p:sp>
        <p:nvSpPr>
          <p:cNvPr id="2" name="Rectangle 1"/>
          <p:cNvSpPr/>
          <p:nvPr/>
        </p:nvSpPr>
        <p:spPr>
          <a:xfrm>
            <a:off x="331676" y="1390827"/>
            <a:ext cx="5318010" cy="4801314"/>
          </a:xfrm>
          <a:prstGeom prst="rect">
            <a:avLst/>
          </a:prstGeom>
        </p:spPr>
        <p:txBody>
          <a:bodyPr wrap="square">
            <a:spAutoFit/>
          </a:bodyPr>
          <a:lstStyle/>
          <a:p>
            <a:r>
              <a:rPr lang="en-US" dirty="0">
                <a:solidFill>
                  <a:schemeClr val="bg1"/>
                </a:solidFill>
              </a:rPr>
              <a:t>Haggai was called, ‘the prophet unto Zerubbabel’</a:t>
            </a:r>
          </a:p>
          <a:p>
            <a:endParaRPr lang="en-US" dirty="0">
              <a:solidFill>
                <a:schemeClr val="bg1"/>
              </a:solidFill>
            </a:endParaRPr>
          </a:p>
          <a:p>
            <a:r>
              <a:rPr lang="en-US" dirty="0">
                <a:solidFill>
                  <a:schemeClr val="bg1"/>
                </a:solidFill>
              </a:rPr>
              <a:t>In the second year of King Darius, Haggai received 5 dated revelations which are in the Book of Haggai</a:t>
            </a:r>
          </a:p>
          <a:p>
            <a:endParaRPr lang="en-US" dirty="0">
              <a:solidFill>
                <a:schemeClr val="bg1"/>
              </a:solidFill>
            </a:endParaRPr>
          </a:p>
          <a:p>
            <a:r>
              <a:rPr lang="en-US" dirty="0">
                <a:solidFill>
                  <a:schemeClr val="bg1"/>
                </a:solidFill>
              </a:rPr>
              <a:t>Around 520 BC Haggai was told that the people were preaching to one another that this was no longer a time to build a temple.</a:t>
            </a:r>
          </a:p>
          <a:p>
            <a:endParaRPr lang="en-US" dirty="0">
              <a:solidFill>
                <a:schemeClr val="bg1"/>
              </a:solidFill>
            </a:endParaRPr>
          </a:p>
          <a:p>
            <a:r>
              <a:rPr lang="en-US" dirty="0">
                <a:solidFill>
                  <a:schemeClr val="bg1"/>
                </a:solidFill>
              </a:rPr>
              <a:t>They were told that if they went to work on this project again that they would be blessed </a:t>
            </a:r>
          </a:p>
          <a:p>
            <a:endParaRPr lang="en-US" dirty="0">
              <a:solidFill>
                <a:schemeClr val="bg1"/>
              </a:solidFill>
            </a:endParaRPr>
          </a:p>
          <a:p>
            <a:r>
              <a:rPr lang="en-US" dirty="0">
                <a:solidFill>
                  <a:schemeClr val="bg1"/>
                </a:solidFill>
              </a:rPr>
              <a:t>They finished the foundation</a:t>
            </a:r>
          </a:p>
          <a:p>
            <a:endParaRPr lang="en-US" dirty="0">
              <a:solidFill>
                <a:schemeClr val="bg1"/>
              </a:solidFill>
            </a:endParaRPr>
          </a:p>
          <a:p>
            <a:r>
              <a:rPr lang="en-US" dirty="0">
                <a:solidFill>
                  <a:schemeClr val="bg1"/>
                </a:solidFill>
              </a:rPr>
              <a:t>Haggai told Zerubbabel that the Lord had chosen him (Haggai 2:23)</a:t>
            </a:r>
          </a:p>
        </p:txBody>
      </p:sp>
      <p:sp>
        <p:nvSpPr>
          <p:cNvPr id="8" name="Rectangle 7"/>
          <p:cNvSpPr/>
          <p:nvPr/>
        </p:nvSpPr>
        <p:spPr>
          <a:xfrm>
            <a:off x="6316266" y="1585652"/>
            <a:ext cx="5318010" cy="2862322"/>
          </a:xfrm>
          <a:prstGeom prst="rect">
            <a:avLst/>
          </a:prstGeom>
        </p:spPr>
        <p:txBody>
          <a:bodyPr wrap="square">
            <a:spAutoFit/>
          </a:bodyPr>
          <a:lstStyle/>
          <a:p>
            <a:r>
              <a:rPr lang="en-US" dirty="0">
                <a:solidFill>
                  <a:schemeClr val="bg1"/>
                </a:solidFill>
              </a:rPr>
              <a:t>Zechariah labored alongside Haggai who was the son of </a:t>
            </a:r>
            <a:r>
              <a:rPr lang="en-US" dirty="0" err="1">
                <a:solidFill>
                  <a:schemeClr val="bg1"/>
                </a:solidFill>
              </a:rPr>
              <a:t>Berechiah</a:t>
            </a:r>
            <a:r>
              <a:rPr lang="en-US" dirty="0">
                <a:solidFill>
                  <a:schemeClr val="bg1"/>
                </a:solidFill>
              </a:rPr>
              <a:t>, the son of </a:t>
            </a:r>
            <a:r>
              <a:rPr lang="en-US" dirty="0" err="1">
                <a:solidFill>
                  <a:schemeClr val="bg1"/>
                </a:solidFill>
              </a:rPr>
              <a:t>Iddo</a:t>
            </a:r>
            <a:r>
              <a:rPr lang="en-US" dirty="0">
                <a:solidFill>
                  <a:schemeClr val="bg1"/>
                </a:solidFill>
              </a:rPr>
              <a:t>, the prophet</a:t>
            </a:r>
          </a:p>
          <a:p>
            <a:endParaRPr lang="en-US" dirty="0">
              <a:solidFill>
                <a:schemeClr val="bg1"/>
              </a:solidFill>
            </a:endParaRPr>
          </a:p>
          <a:p>
            <a:r>
              <a:rPr lang="en-US" dirty="0">
                <a:solidFill>
                  <a:schemeClr val="bg1"/>
                </a:solidFill>
              </a:rPr>
              <a:t>Zechariah prophesied the 2</a:t>
            </a:r>
            <a:r>
              <a:rPr lang="en-US" baseline="30000" dirty="0">
                <a:solidFill>
                  <a:schemeClr val="bg1"/>
                </a:solidFill>
              </a:rPr>
              <a:t>nd</a:t>
            </a:r>
            <a:r>
              <a:rPr lang="en-US" dirty="0">
                <a:solidFill>
                  <a:schemeClr val="bg1"/>
                </a:solidFill>
              </a:rPr>
              <a:t> and 4</a:t>
            </a:r>
            <a:r>
              <a:rPr lang="en-US" baseline="30000" dirty="0">
                <a:solidFill>
                  <a:schemeClr val="bg1"/>
                </a:solidFill>
              </a:rPr>
              <a:t>th</a:t>
            </a:r>
            <a:r>
              <a:rPr lang="en-US" dirty="0">
                <a:solidFill>
                  <a:schemeClr val="bg1"/>
                </a:solidFill>
              </a:rPr>
              <a:t> years of King Darius</a:t>
            </a:r>
          </a:p>
          <a:p>
            <a:endParaRPr lang="en-US" dirty="0">
              <a:solidFill>
                <a:schemeClr val="bg1"/>
              </a:solidFill>
            </a:endParaRPr>
          </a:p>
          <a:p>
            <a:r>
              <a:rPr lang="en-US" dirty="0">
                <a:solidFill>
                  <a:schemeClr val="bg1"/>
                </a:solidFill>
              </a:rPr>
              <a:t>In a single night Zechariah had 8 visions which are recorded in Zechariah 1-6</a:t>
            </a:r>
          </a:p>
          <a:p>
            <a:endParaRPr lang="en-US" dirty="0">
              <a:solidFill>
                <a:schemeClr val="bg1"/>
              </a:solidFill>
            </a:endParaRPr>
          </a:p>
          <a:p>
            <a:endParaRPr lang="en-US" dirty="0">
              <a:solidFill>
                <a:schemeClr val="bg1"/>
              </a:solidFill>
            </a:endParaRPr>
          </a:p>
        </p:txBody>
      </p:sp>
      <p:grpSp>
        <p:nvGrpSpPr>
          <p:cNvPr id="9" name="Group 8"/>
          <p:cNvGrpSpPr/>
          <p:nvPr/>
        </p:nvGrpSpPr>
        <p:grpSpPr>
          <a:xfrm>
            <a:off x="5342346" y="3602907"/>
            <a:ext cx="1281261" cy="2973405"/>
            <a:chOff x="4267200" y="1141395"/>
            <a:chExt cx="2091743" cy="4854280"/>
          </a:xfrm>
        </p:grpSpPr>
        <p:grpSp>
          <p:nvGrpSpPr>
            <p:cNvPr id="10" name="Group 9"/>
            <p:cNvGrpSpPr/>
            <p:nvPr/>
          </p:nvGrpSpPr>
          <p:grpSpPr>
            <a:xfrm>
              <a:off x="4594015" y="1620356"/>
              <a:ext cx="1476751" cy="1539149"/>
              <a:chOff x="6511295" y="1306469"/>
              <a:chExt cx="1825151" cy="1902271"/>
            </a:xfrm>
            <a:solidFill>
              <a:schemeClr val="tx1">
                <a:lumMod val="65000"/>
                <a:lumOff val="35000"/>
              </a:schemeClr>
            </a:solidFill>
          </p:grpSpPr>
          <p:sp>
            <p:nvSpPr>
              <p:cNvPr id="52" name="Oval 51"/>
              <p:cNvSpPr/>
              <p:nvPr/>
            </p:nvSpPr>
            <p:spPr>
              <a:xfrm flipH="1">
                <a:off x="6514461" y="1645612"/>
                <a:ext cx="1821985" cy="15631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Round Diagonal Corner Rectangle 52"/>
              <p:cNvSpPr/>
              <p:nvPr/>
            </p:nvSpPr>
            <p:spPr>
              <a:xfrm rot="892649" flipH="1">
                <a:off x="7692048" y="1306469"/>
                <a:ext cx="521172" cy="737856"/>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Round Diagonal Corner Rectangle 53"/>
              <p:cNvSpPr/>
              <p:nvPr/>
            </p:nvSpPr>
            <p:spPr>
              <a:xfrm rot="3096286" flipH="1">
                <a:off x="6548145" y="1317211"/>
                <a:ext cx="685841" cy="75954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1" name="Oval 10"/>
            <p:cNvSpPr/>
            <p:nvPr/>
          </p:nvSpPr>
          <p:spPr>
            <a:xfrm rot="1928098" flipH="1">
              <a:off x="4267200" y="3424234"/>
              <a:ext cx="402944"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p:cNvSpPr/>
            <p:nvPr/>
          </p:nvSpPr>
          <p:spPr>
            <a:xfrm rot="18952234" flipH="1">
              <a:off x="5941568" y="3393477"/>
              <a:ext cx="417375" cy="8750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 12"/>
            <p:cNvSpPr/>
            <p:nvPr/>
          </p:nvSpPr>
          <p:spPr>
            <a:xfrm rot="2247591" flipH="1">
              <a:off x="4808523" y="5120579"/>
              <a:ext cx="396277" cy="875096"/>
            </a:xfrm>
            <a:prstGeom prst="ellipse">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rot="18952234" flipH="1">
              <a:off x="5265992" y="5103269"/>
              <a:ext cx="394381" cy="875096"/>
            </a:xfrm>
            <a:prstGeom prst="ellipse">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rapezoid 14"/>
            <p:cNvSpPr/>
            <p:nvPr/>
          </p:nvSpPr>
          <p:spPr>
            <a:xfrm rot="1430708" flipH="1">
              <a:off x="4404387" y="2500664"/>
              <a:ext cx="846308" cy="1560935"/>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Trapezoid 15"/>
            <p:cNvSpPr/>
            <p:nvPr/>
          </p:nvSpPr>
          <p:spPr>
            <a:xfrm rot="19809709" flipH="1">
              <a:off x="5328113" y="2449521"/>
              <a:ext cx="846308" cy="1560935"/>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rapezoid 16"/>
            <p:cNvSpPr/>
            <p:nvPr/>
          </p:nvSpPr>
          <p:spPr>
            <a:xfrm flipH="1">
              <a:off x="4662891" y="2701534"/>
              <a:ext cx="1262560" cy="2852030"/>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Oval 17"/>
            <p:cNvSpPr/>
            <p:nvPr/>
          </p:nvSpPr>
          <p:spPr>
            <a:xfrm flipH="1">
              <a:off x="4722075" y="1209936"/>
              <a:ext cx="1203377" cy="163545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ound Diagonal Corner Rectangle 18"/>
            <p:cNvSpPr/>
            <p:nvPr/>
          </p:nvSpPr>
          <p:spPr>
            <a:xfrm rot="20363465" flipH="1">
              <a:off x="5334776" y="1191345"/>
              <a:ext cx="391062" cy="589787"/>
            </a:xfrm>
            <a:prstGeom prst="round2DiagRect">
              <a:avLst>
                <a:gd name="adj1" fmla="val 50000"/>
                <a:gd name="adj2" fmla="val 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ound Diagonal Corner Rectangle 19"/>
            <p:cNvSpPr/>
            <p:nvPr/>
          </p:nvSpPr>
          <p:spPr>
            <a:xfrm rot="16523337" flipH="1">
              <a:off x="4864035" y="1252735"/>
              <a:ext cx="468829" cy="611731"/>
            </a:xfrm>
            <a:prstGeom prst="round2DiagRect">
              <a:avLst>
                <a:gd name="adj1" fmla="val 50000"/>
                <a:gd name="adj2" fmla="val 0"/>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rapezoid 20"/>
            <p:cNvSpPr/>
            <p:nvPr/>
          </p:nvSpPr>
          <p:spPr>
            <a:xfrm rot="21333240" flipH="1">
              <a:off x="5203822" y="2542211"/>
              <a:ext cx="846308" cy="2911947"/>
            </a:xfrm>
            <a:prstGeom prst="trapezoid">
              <a:avLst>
                <a:gd name="adj" fmla="val 3448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rapezoid 21"/>
            <p:cNvSpPr/>
            <p:nvPr/>
          </p:nvSpPr>
          <p:spPr>
            <a:xfrm rot="301939" flipH="1">
              <a:off x="4488833" y="2649492"/>
              <a:ext cx="846308" cy="2804505"/>
            </a:xfrm>
            <a:prstGeom prst="trapezoid">
              <a:avLst>
                <a:gd name="adj" fmla="val 3448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p:cNvSpPr/>
            <p:nvPr/>
          </p:nvSpPr>
          <p:spPr>
            <a:xfrm flipH="1">
              <a:off x="4897833" y="2105877"/>
              <a:ext cx="797318" cy="875096"/>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p:cNvSpPr/>
            <p:nvPr/>
          </p:nvSpPr>
          <p:spPr>
            <a:xfrm flipH="1">
              <a:off x="5109921" y="2235186"/>
              <a:ext cx="346392" cy="18540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25" name="Straight Connector 24"/>
            <p:cNvCxnSpPr/>
            <p:nvPr/>
          </p:nvCxnSpPr>
          <p:spPr>
            <a:xfrm>
              <a:off x="4775266" y="3281132"/>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82604" y="3281132"/>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24248" y="3511790"/>
              <a:ext cx="444673" cy="1613"/>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82604" y="3513403"/>
              <a:ext cx="409228" cy="0"/>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664753" y="3932030"/>
              <a:ext cx="532434" cy="1077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367031" y="3920717"/>
              <a:ext cx="532434" cy="1077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603965" y="4168473"/>
              <a:ext cx="579153" cy="10776"/>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320313" y="4183958"/>
              <a:ext cx="579153" cy="10776"/>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70859" y="4896257"/>
              <a:ext cx="727832" cy="46454"/>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304740" y="4896257"/>
              <a:ext cx="766026" cy="26261"/>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401519" y="5170274"/>
              <a:ext cx="797172" cy="20194"/>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335886" y="5128528"/>
              <a:ext cx="781599" cy="41745"/>
            </a:xfrm>
            <a:prstGeom prst="line">
              <a:avLst/>
            </a:prstGeom>
            <a:ln w="76200">
              <a:solidFill>
                <a:srgbClr val="582A04"/>
              </a:solidFill>
            </a:ln>
          </p:spPr>
          <p:style>
            <a:lnRef idx="1">
              <a:schemeClr val="accent1"/>
            </a:lnRef>
            <a:fillRef idx="0">
              <a:schemeClr val="accent1"/>
            </a:fillRef>
            <a:effectRef idx="0">
              <a:schemeClr val="accent1"/>
            </a:effectRef>
            <a:fontRef idx="minor">
              <a:schemeClr val="tx1"/>
            </a:fontRef>
          </p:style>
        </p:cxnSp>
        <p:sp>
          <p:nvSpPr>
            <p:cNvPr id="37" name="Moon 36"/>
            <p:cNvSpPr/>
            <p:nvPr/>
          </p:nvSpPr>
          <p:spPr>
            <a:xfrm rot="5400000">
              <a:off x="5003639" y="770865"/>
              <a:ext cx="598818" cy="1339878"/>
            </a:xfrm>
            <a:prstGeom prst="moon">
              <a:avLst>
                <a:gd name="adj" fmla="val 8750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4733004" y="1356534"/>
              <a:ext cx="1140421" cy="280023"/>
              <a:chOff x="3952930" y="4977108"/>
              <a:chExt cx="1584496" cy="389063"/>
            </a:xfrm>
          </p:grpSpPr>
          <p:grpSp>
            <p:nvGrpSpPr>
              <p:cNvPr id="40" name="Group 39"/>
              <p:cNvGrpSpPr/>
              <p:nvPr/>
            </p:nvGrpSpPr>
            <p:grpSpPr>
              <a:xfrm>
                <a:off x="3952930" y="4990171"/>
                <a:ext cx="395776" cy="376000"/>
                <a:chOff x="4561398" y="5032399"/>
                <a:chExt cx="959125" cy="911201"/>
              </a:xfrm>
            </p:grpSpPr>
            <p:sp>
              <p:nvSpPr>
                <p:cNvPr id="50" name="Quad Arrow 49"/>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349170" y="4985817"/>
                <a:ext cx="395776" cy="376000"/>
                <a:chOff x="4561398" y="5032399"/>
                <a:chExt cx="959125" cy="911201"/>
              </a:xfrm>
            </p:grpSpPr>
            <p:sp>
              <p:nvSpPr>
                <p:cNvPr id="48" name="Quad Arrow 47"/>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741056" y="4977108"/>
                <a:ext cx="395776" cy="376000"/>
                <a:chOff x="4561398" y="5032399"/>
                <a:chExt cx="959125" cy="911201"/>
              </a:xfrm>
            </p:grpSpPr>
            <p:sp>
              <p:nvSpPr>
                <p:cNvPr id="46" name="Quad Arrow 45"/>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5141650" y="4977108"/>
                <a:ext cx="395776" cy="376000"/>
                <a:chOff x="4561398" y="5032399"/>
                <a:chExt cx="959125" cy="911201"/>
              </a:xfrm>
            </p:grpSpPr>
            <p:sp>
              <p:nvSpPr>
                <p:cNvPr id="44" name="Quad Arrow 43"/>
                <p:cNvSpPr/>
                <p:nvPr/>
              </p:nvSpPr>
              <p:spPr>
                <a:xfrm>
                  <a:off x="4561398" y="5032399"/>
                  <a:ext cx="959125" cy="911201"/>
                </a:xfrm>
                <a:prstGeom prst="quadArrow">
                  <a:avLst>
                    <a:gd name="adj1" fmla="val 39703"/>
                    <a:gd name="adj2" fmla="val 22500"/>
                    <a:gd name="adj3" fmla="val 22500"/>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870253" y="5303520"/>
                  <a:ext cx="353508" cy="361404"/>
                </a:xfrm>
                <a:prstGeom prst="diamond">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5" name="Group 54"/>
          <p:cNvGrpSpPr/>
          <p:nvPr/>
        </p:nvGrpSpPr>
        <p:grpSpPr>
          <a:xfrm>
            <a:off x="9515420" y="3602905"/>
            <a:ext cx="1524051" cy="3223471"/>
            <a:chOff x="6313364" y="2072267"/>
            <a:chExt cx="1866386" cy="3947532"/>
          </a:xfrm>
        </p:grpSpPr>
        <p:sp>
          <p:nvSpPr>
            <p:cNvPr id="56" name="Oval 55"/>
            <p:cNvSpPr/>
            <p:nvPr/>
          </p:nvSpPr>
          <p:spPr>
            <a:xfrm rot="18242526">
              <a:off x="7827446" y="4432026"/>
              <a:ext cx="347472" cy="35713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313364" y="4363059"/>
              <a:ext cx="314713" cy="4674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anual Operation 57"/>
            <p:cNvSpPr/>
            <p:nvPr/>
          </p:nvSpPr>
          <p:spPr>
            <a:xfrm rot="12217775">
              <a:off x="6478214" y="3195841"/>
              <a:ext cx="529547" cy="149436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Manual Operation 58"/>
            <p:cNvSpPr/>
            <p:nvPr/>
          </p:nvSpPr>
          <p:spPr>
            <a:xfrm rot="9181948" flipH="1">
              <a:off x="7384808" y="3276269"/>
              <a:ext cx="537366" cy="141468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6775157" y="5659170"/>
              <a:ext cx="502639" cy="333868"/>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111164" y="5685931"/>
              <a:ext cx="502639" cy="333868"/>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rot="20835976" flipH="1">
              <a:off x="7244076" y="2222461"/>
              <a:ext cx="808215" cy="159643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Manual Operation 62"/>
            <p:cNvSpPr/>
            <p:nvPr/>
          </p:nvSpPr>
          <p:spPr>
            <a:xfrm rot="10800000">
              <a:off x="6680756" y="3255991"/>
              <a:ext cx="1003214" cy="2364639"/>
            </a:xfrm>
            <a:prstGeom prst="flowChartManualOperation">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680756" y="5583656"/>
              <a:ext cx="997070" cy="224657"/>
            </a:xfrm>
            <a:prstGeom prst="rect">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Extract 64"/>
            <p:cNvSpPr/>
            <p:nvPr/>
          </p:nvSpPr>
          <p:spPr>
            <a:xfrm rot="10800000">
              <a:off x="6972623" y="3243716"/>
              <a:ext cx="439810" cy="515270"/>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Cloud 65"/>
            <p:cNvSpPr/>
            <p:nvPr/>
          </p:nvSpPr>
          <p:spPr>
            <a:xfrm rot="764024">
              <a:off x="6338226" y="2236455"/>
              <a:ext cx="953813" cy="1656127"/>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763918" y="2215180"/>
              <a:ext cx="816787" cy="13254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p:cNvSpPr/>
            <p:nvPr/>
          </p:nvSpPr>
          <p:spPr>
            <a:xfrm rot="16200000" flipH="1">
              <a:off x="6954375" y="1734654"/>
              <a:ext cx="517973" cy="1256596"/>
            </a:xfrm>
            <a:prstGeom prst="cloud">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6769239" y="4515528"/>
              <a:ext cx="851856" cy="163352"/>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99"/>
            <p:cNvGrpSpPr/>
            <p:nvPr/>
          </p:nvGrpSpPr>
          <p:grpSpPr>
            <a:xfrm>
              <a:off x="7392215" y="4434289"/>
              <a:ext cx="546231" cy="1421573"/>
              <a:chOff x="5029205" y="1676401"/>
              <a:chExt cx="982013" cy="1407436"/>
            </a:xfrm>
            <a:solidFill>
              <a:srgbClr val="996633"/>
            </a:solidFill>
          </p:grpSpPr>
          <p:sp>
            <p:nvSpPr>
              <p:cNvPr id="73" name="Diagonal Stripe 72"/>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iagonal Stripe 73"/>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Rounded Rectangle 74"/>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ounded Rectangle 70"/>
            <p:cNvSpPr/>
            <p:nvPr/>
          </p:nvSpPr>
          <p:spPr>
            <a:xfrm>
              <a:off x="6580124" y="2325437"/>
              <a:ext cx="1261535" cy="191081"/>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Snip Diagonal Corner Rectangle 71"/>
            <p:cNvSpPr/>
            <p:nvPr/>
          </p:nvSpPr>
          <p:spPr>
            <a:xfrm>
              <a:off x="6460569" y="2072267"/>
              <a:ext cx="1469196" cy="269849"/>
            </a:xfrm>
            <a:prstGeom prst="snip2DiagRect">
              <a:avLst>
                <a:gd name="adj1" fmla="val 50000"/>
                <a:gd name="adj2" fmla="val 500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411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2" y="98954"/>
            <a:ext cx="11985171" cy="1015663"/>
          </a:xfrm>
          <a:prstGeom prst="rect">
            <a:avLst/>
          </a:prstGeom>
          <a:noFill/>
        </p:spPr>
        <p:txBody>
          <a:bodyPr wrap="square" rtlCol="0">
            <a:spAutoFit/>
          </a:bodyPr>
          <a:lstStyle/>
          <a:p>
            <a:pPr algn="ctr"/>
            <a:r>
              <a:rPr lang="en-US" sz="6000" dirty="0">
                <a:solidFill>
                  <a:schemeClr val="bg1"/>
                </a:solidFill>
              </a:rPr>
              <a:t>Resume Building the Temple</a:t>
            </a:r>
          </a:p>
        </p:txBody>
      </p:sp>
      <p:sp>
        <p:nvSpPr>
          <p:cNvPr id="2" name="Rectangle 1"/>
          <p:cNvSpPr/>
          <p:nvPr/>
        </p:nvSpPr>
        <p:spPr>
          <a:xfrm>
            <a:off x="494962" y="1597655"/>
            <a:ext cx="5318010" cy="2862322"/>
          </a:xfrm>
          <a:prstGeom prst="rect">
            <a:avLst/>
          </a:prstGeom>
        </p:spPr>
        <p:txBody>
          <a:bodyPr wrap="square">
            <a:spAutoFit/>
          </a:bodyPr>
          <a:lstStyle/>
          <a:p>
            <a:r>
              <a:rPr lang="en-US" dirty="0">
                <a:solidFill>
                  <a:schemeClr val="bg1"/>
                </a:solidFill>
              </a:rPr>
              <a:t>When local Persian-appointed governors learned that the Jews had resumed building the temple, they questioned the Jews’ authority to do so and opposed the Jews’ renewed efforts.</a:t>
            </a:r>
          </a:p>
          <a:p>
            <a:endParaRPr lang="en-US" dirty="0">
              <a:solidFill>
                <a:schemeClr val="bg1"/>
              </a:solidFill>
            </a:endParaRPr>
          </a:p>
          <a:p>
            <a:r>
              <a:rPr lang="en-US" dirty="0">
                <a:solidFill>
                  <a:schemeClr val="bg1"/>
                </a:solidFill>
              </a:rPr>
              <a:t>However, King Darius made inquiries as to the decree of the temple issued by King Cyrus. </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7" name="Rectangle 6"/>
          <p:cNvSpPr/>
          <p:nvPr/>
        </p:nvSpPr>
        <p:spPr>
          <a:xfrm>
            <a:off x="119742" y="6436768"/>
            <a:ext cx="5497286" cy="369332"/>
          </a:xfrm>
          <a:prstGeom prst="rect">
            <a:avLst/>
          </a:prstGeom>
        </p:spPr>
        <p:txBody>
          <a:bodyPr wrap="square">
            <a:spAutoFit/>
          </a:bodyPr>
          <a:lstStyle/>
          <a:p>
            <a:r>
              <a:rPr lang="en-US" dirty="0">
                <a:solidFill>
                  <a:schemeClr val="bg1"/>
                </a:solidFill>
              </a:rPr>
              <a:t>Ezra 6:11</a:t>
            </a:r>
          </a:p>
        </p:txBody>
      </p:sp>
      <p:sp>
        <p:nvSpPr>
          <p:cNvPr id="3" name="Rectangle 2"/>
          <p:cNvSpPr/>
          <p:nvPr/>
        </p:nvSpPr>
        <p:spPr>
          <a:xfrm>
            <a:off x="2868385" y="982738"/>
            <a:ext cx="7598229" cy="461665"/>
          </a:xfrm>
          <a:prstGeom prst="rect">
            <a:avLst/>
          </a:prstGeom>
        </p:spPr>
        <p:txBody>
          <a:bodyPr wrap="square">
            <a:spAutoFit/>
          </a:bodyPr>
          <a:lstStyle/>
          <a:p>
            <a:pPr fontAlgn="base"/>
            <a:r>
              <a:rPr lang="en-US" sz="2400" dirty="0">
                <a:solidFill>
                  <a:schemeClr val="bg1"/>
                </a:solidFill>
              </a:rPr>
              <a:t>A new king, Darius, ruled the Persian Empire</a:t>
            </a:r>
            <a:endParaRPr lang="en-US" sz="2400" b="0" i="1" dirty="0">
              <a:solidFill>
                <a:schemeClr val="bg1"/>
              </a:solidFill>
              <a:effectLst/>
              <a:latin typeface="Palatino"/>
            </a:endParaRPr>
          </a:p>
        </p:txBody>
      </p:sp>
      <p:sp>
        <p:nvSpPr>
          <p:cNvPr id="4" name="Rectangle 3"/>
          <p:cNvSpPr/>
          <p:nvPr/>
        </p:nvSpPr>
        <p:spPr>
          <a:xfrm>
            <a:off x="5363703" y="4889282"/>
            <a:ext cx="6096000" cy="1200329"/>
          </a:xfrm>
          <a:prstGeom prst="rect">
            <a:avLst/>
          </a:prstGeom>
        </p:spPr>
        <p:txBody>
          <a:bodyPr>
            <a:spAutoFit/>
          </a:bodyPr>
          <a:lstStyle/>
          <a:p>
            <a:r>
              <a:rPr lang="en-US" b="0" i="1" dirty="0">
                <a:solidFill>
                  <a:srgbClr val="FFFF00"/>
                </a:solidFill>
                <a:effectLst/>
                <a:latin typeface="Palatino"/>
              </a:rPr>
              <a:t>King Darius said, “Also I have made a decree, that whosoever shall alter this word, let timber be pulled down from his house, and being set up, let him be hanged thereon; and let his house be made a dunghill for this.”</a:t>
            </a:r>
            <a:endParaRPr lang="en-US" i="1" dirty="0">
              <a:solidFill>
                <a:srgbClr val="FFFF00"/>
              </a:solidFill>
            </a:endParaRPr>
          </a:p>
        </p:txBody>
      </p:sp>
      <p:pic>
        <p:nvPicPr>
          <p:cNvPr id="15364" name="Picture 4" descr="http://www.benzornes.com/wp-content/uploads/2014/09/King-Dari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105" y="1558821"/>
            <a:ext cx="3898724" cy="3022267"/>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tatic.comicvine.com/uploads/original/12/128795/3711700-darius+i+(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436144" y="3781655"/>
            <a:ext cx="2495318" cy="270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08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427" y="0"/>
            <a:ext cx="12032055" cy="397031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 8 </a:t>
            </a:r>
            <a:r>
              <a:rPr lang="en-US" i="1" dirty="0">
                <a:solidFill>
                  <a:schemeClr val="bg1"/>
                </a:solidFill>
              </a:rPr>
              <a:t>Awake and Arise</a:t>
            </a:r>
          </a:p>
          <a:p>
            <a:endParaRPr lang="en-US" dirty="0">
              <a:solidFill>
                <a:schemeClr val="bg1"/>
              </a:solidFill>
            </a:endParaRPr>
          </a:p>
          <a:p>
            <a:endParaRPr lang="en-US" dirty="0">
              <a:solidFill>
                <a:schemeClr val="bg1"/>
              </a:solidFill>
            </a:endParaRPr>
          </a:p>
          <a:p>
            <a:r>
              <a:rPr lang="en-US" dirty="0">
                <a:solidFill>
                  <a:schemeClr val="bg1"/>
                </a:solidFill>
              </a:rPr>
              <a:t>Video: The Blessings of Scriptures (3:03)</a:t>
            </a:r>
          </a:p>
          <a:p>
            <a:endParaRPr lang="en-US" dirty="0">
              <a:solidFill>
                <a:schemeClr val="bg1"/>
              </a:solidFill>
            </a:endParaRPr>
          </a:p>
          <a:p>
            <a:pPr marL="342900" indent="-342900">
              <a:buAutoNum type="arabicPeriod"/>
            </a:pPr>
            <a:r>
              <a:rPr lang="en-US" i="1" dirty="0">
                <a:solidFill>
                  <a:schemeClr val="bg1"/>
                </a:solidFill>
              </a:rPr>
              <a:t>Who’s Who in the Old Testament </a:t>
            </a:r>
            <a:r>
              <a:rPr lang="en-US" dirty="0">
                <a:solidFill>
                  <a:schemeClr val="bg1"/>
                </a:solidFill>
              </a:rPr>
              <a:t> by Ed J. </a:t>
            </a:r>
            <a:r>
              <a:rPr lang="en-US" dirty="0" err="1">
                <a:solidFill>
                  <a:schemeClr val="bg1"/>
                </a:solidFill>
              </a:rPr>
              <a:t>Pinegar</a:t>
            </a:r>
            <a:r>
              <a:rPr lang="en-US" dirty="0">
                <a:solidFill>
                  <a:schemeClr val="bg1"/>
                </a:solidFill>
              </a:rPr>
              <a:t> and Richard J. Allen pp. 57-58, 90-91, 189</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Bible Dictionary</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Guide to the Scriptures, “Samaritans”; scriptures.lds.org</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W. Cleon Skousen </a:t>
            </a:r>
            <a:r>
              <a:rPr lang="en-US" i="1" dirty="0">
                <a:solidFill>
                  <a:schemeClr val="bg1"/>
                </a:solidFill>
              </a:rPr>
              <a:t>The Fourth Thousand Years </a:t>
            </a:r>
            <a:r>
              <a:rPr lang="en-US" dirty="0">
                <a:solidFill>
                  <a:schemeClr val="bg1"/>
                </a:solidFill>
              </a:rPr>
              <a:t> p. 760</a:t>
            </a:r>
          </a:p>
        </p:txBody>
      </p:sp>
      <p:sp>
        <p:nvSpPr>
          <p:cNvPr id="3" name="TextBox 2"/>
          <p:cNvSpPr txBox="1"/>
          <p:nvPr/>
        </p:nvSpPr>
        <p:spPr>
          <a:xfrm>
            <a:off x="0" y="4802483"/>
            <a:ext cx="10411485" cy="369332"/>
          </a:xfrm>
          <a:prstGeom prst="rect">
            <a:avLst/>
          </a:prstGeom>
          <a:noFill/>
        </p:spPr>
        <p:txBody>
          <a:bodyPr wrap="square" rtlCol="0">
            <a:spAutoFit/>
          </a:bodyPr>
          <a:lstStyle/>
          <a:p>
            <a:r>
              <a:rPr lang="en-US" dirty="0">
                <a:solidFill>
                  <a:schemeClr val="bg1"/>
                </a:solidFill>
              </a:rPr>
              <a:t>Pictures: Christopher Columbus, Abraham Lincoln, Martin Luther, Nelson Mandela, C.S. Lewis</a:t>
            </a:r>
          </a:p>
        </p:txBody>
      </p:sp>
      <p:grpSp>
        <p:nvGrpSpPr>
          <p:cNvPr id="5" name="Group 4"/>
          <p:cNvGrpSpPr/>
          <p:nvPr/>
        </p:nvGrpSpPr>
        <p:grpSpPr>
          <a:xfrm>
            <a:off x="4397829" y="1035370"/>
            <a:ext cx="627527" cy="751114"/>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00D07F8F-B731-490C-A291-255D9D38F06B}"/>
              </a:ext>
            </a:extLst>
          </p:cNvPr>
          <p:cNvSpPr>
            <a:spLocks noGrp="1"/>
          </p:cNvSpPr>
          <p:nvPr/>
        </p:nvSpPr>
        <p:spPr>
          <a:xfrm>
            <a:off x="70794" y="649034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634159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0" y="0"/>
            <a:ext cx="6096000" cy="2492990"/>
          </a:xfrm>
          <a:prstGeom prst="rect">
            <a:avLst/>
          </a:prstGeom>
          <a:ln>
            <a:solidFill>
              <a:schemeClr val="tx1"/>
            </a:solidFill>
          </a:ln>
        </p:spPr>
        <p:txBody>
          <a:bodyPr>
            <a:spAutoFit/>
          </a:bodyPr>
          <a:lstStyle/>
          <a:p>
            <a:r>
              <a:rPr lang="en-US" sz="1200" b="1" i="0" dirty="0">
                <a:effectLst/>
              </a:rPr>
              <a:t>The book of Ezra </a:t>
            </a:r>
            <a:r>
              <a:rPr lang="en-US" sz="1200" b="0" i="0" dirty="0">
                <a:effectLst/>
              </a:rPr>
              <a:t>contains also an introductory section (</a:t>
            </a:r>
            <a:r>
              <a:rPr lang="en-US" sz="1200" b="0" i="0" u="none" strike="noStrike" dirty="0">
                <a:effectLst/>
              </a:rPr>
              <a:t>Ezra 1–6</a:t>
            </a:r>
            <a:r>
              <a:rPr lang="en-US" sz="1200" b="0" i="0" dirty="0">
                <a:effectLst/>
              </a:rPr>
              <a:t>) describing events that happened from 60 to 80 years before the arrival of Ezra in Jerusalem, that is, the decree of Cyrus, 537 </a:t>
            </a:r>
            <a:r>
              <a:rPr lang="en-US" sz="1200" b="0" i="0" cap="all" dirty="0">
                <a:effectLst/>
              </a:rPr>
              <a:t>B.C.</a:t>
            </a:r>
            <a:r>
              <a:rPr lang="en-US" sz="1200" b="0" i="0" dirty="0">
                <a:effectLst/>
              </a:rPr>
              <a:t>, and the return of Jews under Zerubbabel; the attempt to build the temple and the hindrances due to the Samaritans; the preaching of Haggai and Zechariah and the completion of the temple, 516 </a:t>
            </a:r>
            <a:r>
              <a:rPr lang="en-US" sz="1200" b="0" i="0" cap="all" dirty="0">
                <a:effectLst/>
              </a:rPr>
              <a:t>B.C.</a:t>
            </a:r>
            <a:r>
              <a:rPr lang="en-US" sz="1200" b="0" i="0" dirty="0">
                <a:effectLst/>
              </a:rPr>
              <a:t> There is no record in the book of any events between this date and the mission of Ezra.</a:t>
            </a:r>
          </a:p>
          <a:p>
            <a:endParaRPr lang="en-US" sz="1200" dirty="0"/>
          </a:p>
          <a:p>
            <a:r>
              <a:rPr lang="en-US" sz="1200" dirty="0"/>
              <a:t>Religious values in the book of Ezra are found in the teaching that (1) the promises of the Lord through His prophets shall all be fulfilled (Ezra 1:1; see also Jer. 25:13; 29:10; D&amp;C 1:37–38; 5:20); (2) discipline and patience are born of disappointment, as one expectation after another was frustrated; (3) there is eternal significance in everyday life; (4) preparation is needed for the rule of Messiah, the law being the schoolmaster to bring men to Christ.</a:t>
            </a:r>
          </a:p>
        </p:txBody>
      </p:sp>
      <p:pic>
        <p:nvPicPr>
          <p:cNvPr id="7" name="Picture 12" descr="http://www.iranchamber.com/history/cyrus/images/cyrus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048000" y="2711983"/>
            <a:ext cx="2857500" cy="39052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0" y="0"/>
            <a:ext cx="6096000" cy="6586418"/>
          </a:xfrm>
          <a:prstGeom prst="rect">
            <a:avLst/>
          </a:prstGeom>
          <a:ln>
            <a:solidFill>
              <a:schemeClr val="tx1"/>
            </a:solidFill>
          </a:ln>
        </p:spPr>
        <p:txBody>
          <a:bodyPr>
            <a:spAutoFit/>
          </a:bodyPr>
          <a:lstStyle/>
          <a:p>
            <a:r>
              <a:rPr lang="en-US" sz="1400" b="1" i="0" dirty="0">
                <a:effectLst/>
                <a:latin typeface="Arial" panose="020B0604020202020204" pitchFamily="34" charset="0"/>
              </a:rPr>
              <a:t>Folklore of Cyrus the Great:</a:t>
            </a:r>
          </a:p>
          <a:p>
            <a:r>
              <a:rPr lang="en-US" sz="1200" b="0" i="0" dirty="0">
                <a:effectLst/>
                <a:latin typeface="Arial" panose="020B0604020202020204" pitchFamily="34" charset="0"/>
              </a:rPr>
              <a:t>Cyrus was born to Cambyses I, King of Anshan and </a:t>
            </a:r>
            <a:r>
              <a:rPr lang="en-US" sz="1200" b="0" i="0" dirty="0" err="1">
                <a:effectLst/>
                <a:latin typeface="Arial" panose="020B0604020202020204" pitchFamily="34" charset="0"/>
              </a:rPr>
              <a:t>Mandane</a:t>
            </a:r>
            <a:r>
              <a:rPr lang="en-US" sz="1200" b="0" i="0" dirty="0">
                <a:effectLst/>
                <a:latin typeface="Arial" panose="020B0604020202020204" pitchFamily="34" charset="0"/>
              </a:rPr>
              <a:t>, daughter of </a:t>
            </a:r>
            <a:r>
              <a:rPr lang="en-US" sz="1200" b="0" i="0" dirty="0" err="1">
                <a:effectLst/>
                <a:latin typeface="Arial" panose="020B0604020202020204" pitchFamily="34" charset="0"/>
              </a:rPr>
              <a:t>Astyages</a:t>
            </a:r>
            <a:r>
              <a:rPr lang="en-US" sz="1200" b="0" i="0" dirty="0">
                <a:effectLst/>
                <a:latin typeface="Arial" panose="020B0604020202020204" pitchFamily="34" charset="0"/>
              </a:rPr>
              <a:t>, King of Media during the period of 600-599 BC or 576-575 BC. According to Herodotus, </a:t>
            </a:r>
            <a:r>
              <a:rPr lang="en-US" sz="1200" b="0" i="0" dirty="0" err="1">
                <a:effectLst/>
                <a:latin typeface="Arial" panose="020B0604020202020204" pitchFamily="34" charset="0"/>
              </a:rPr>
              <a:t>Astyages</a:t>
            </a:r>
            <a:r>
              <a:rPr lang="en-US" sz="1200" b="0" i="0" dirty="0">
                <a:effectLst/>
                <a:latin typeface="Arial" panose="020B0604020202020204" pitchFamily="34" charset="0"/>
              </a:rPr>
              <a:t> had two dreams in which a flood, and then a series of fruit bearing vines, emerged from her pelvis, and covered the entire kingdom. These were interpreted by his advisers as a foretelling that his grandson would one day rebel and supplant him as king. </a:t>
            </a:r>
            <a:r>
              <a:rPr lang="en-US" sz="1200" b="0" i="0" dirty="0" err="1">
                <a:effectLst/>
                <a:latin typeface="Arial" panose="020B0604020202020204" pitchFamily="34" charset="0"/>
              </a:rPr>
              <a:t>Astyages</a:t>
            </a:r>
            <a:r>
              <a:rPr lang="en-US" sz="1200" b="0" i="0" dirty="0">
                <a:effectLst/>
                <a:latin typeface="Arial" panose="020B0604020202020204" pitchFamily="34" charset="0"/>
              </a:rPr>
              <a:t> summoned his daughter </a:t>
            </a:r>
            <a:r>
              <a:rPr lang="en-US" sz="1200" b="0" i="0" dirty="0" err="1">
                <a:effectLst/>
                <a:latin typeface="Arial" panose="020B0604020202020204" pitchFamily="34" charset="0"/>
              </a:rPr>
              <a:t>Mandane</a:t>
            </a:r>
            <a:r>
              <a:rPr lang="en-US" sz="1200" b="0" i="0" dirty="0">
                <a:effectLst/>
                <a:latin typeface="Arial" panose="020B0604020202020204" pitchFamily="34" charset="0"/>
              </a:rPr>
              <a:t>, at the time pregnant with Cyrus, back to </a:t>
            </a:r>
            <a:r>
              <a:rPr lang="en-US" sz="1200" b="0" i="0" dirty="0" err="1">
                <a:effectLst/>
                <a:latin typeface="Arial" panose="020B0604020202020204" pitchFamily="34" charset="0"/>
              </a:rPr>
              <a:t>Ectabana</a:t>
            </a:r>
            <a:r>
              <a:rPr lang="en-US" sz="1200" b="0" i="0" dirty="0">
                <a:effectLst/>
                <a:latin typeface="Arial" panose="020B0604020202020204" pitchFamily="34" charset="0"/>
              </a:rPr>
              <a:t> to have the child killed. </a:t>
            </a:r>
            <a:r>
              <a:rPr lang="en-US" sz="1200" b="0" i="0" dirty="0" err="1">
                <a:effectLst/>
                <a:latin typeface="Arial" panose="020B0604020202020204" pitchFamily="34" charset="0"/>
              </a:rPr>
              <a:t>Harpagus</a:t>
            </a:r>
            <a:r>
              <a:rPr lang="en-US" sz="1200" b="0" i="0" dirty="0">
                <a:effectLst/>
                <a:latin typeface="Arial" panose="020B0604020202020204" pitchFamily="34" charset="0"/>
              </a:rPr>
              <a:t> delegated the task to </a:t>
            </a:r>
            <a:r>
              <a:rPr lang="en-US" sz="1200" b="0" i="0" dirty="0" err="1">
                <a:effectLst/>
                <a:latin typeface="Arial" panose="020B0604020202020204" pitchFamily="34" charset="0"/>
              </a:rPr>
              <a:t>Mithradates</a:t>
            </a:r>
            <a:r>
              <a:rPr lang="en-US" sz="1200" b="0" i="0" dirty="0">
                <a:effectLst/>
                <a:latin typeface="Arial" panose="020B0604020202020204" pitchFamily="34" charset="0"/>
              </a:rPr>
              <a:t>, one of the shepherds of </a:t>
            </a:r>
            <a:r>
              <a:rPr lang="en-US" sz="1200" b="0" i="0" dirty="0" err="1">
                <a:effectLst/>
                <a:latin typeface="Arial" panose="020B0604020202020204" pitchFamily="34" charset="0"/>
              </a:rPr>
              <a:t>Astyages</a:t>
            </a:r>
            <a:r>
              <a:rPr lang="en-US" sz="1200" b="0" i="0" dirty="0">
                <a:effectLst/>
                <a:latin typeface="Arial" panose="020B0604020202020204" pitchFamily="34" charset="0"/>
              </a:rPr>
              <a:t>, who raised the child and passed off his stillborn son to </a:t>
            </a:r>
            <a:r>
              <a:rPr lang="en-US" sz="1200" b="0" i="0" dirty="0" err="1">
                <a:effectLst/>
                <a:latin typeface="Arial" panose="020B0604020202020204" pitchFamily="34" charset="0"/>
              </a:rPr>
              <a:t>Harpagus</a:t>
            </a:r>
            <a:r>
              <a:rPr lang="en-US" sz="1200" b="0" i="0" dirty="0">
                <a:effectLst/>
                <a:latin typeface="Arial" panose="020B0604020202020204" pitchFamily="34" charset="0"/>
              </a:rPr>
              <a:t> as the dead infant Cyrus</a:t>
            </a:r>
            <a:r>
              <a:rPr lang="en-US" sz="1200" baseline="30000" dirty="0">
                <a:latin typeface="Arial" panose="020B0604020202020204" pitchFamily="34" charset="0"/>
              </a:rPr>
              <a:t>.</a:t>
            </a:r>
            <a:r>
              <a:rPr lang="en-US" sz="1200" dirty="0">
                <a:latin typeface="Arial" panose="020B0604020202020204" pitchFamily="34" charset="0"/>
              </a:rPr>
              <a:t> </a:t>
            </a:r>
            <a:r>
              <a:rPr lang="en-US" sz="1200" b="0" i="0" dirty="0">
                <a:effectLst/>
                <a:latin typeface="Arial" panose="020B0604020202020204" pitchFamily="34" charset="0"/>
              </a:rPr>
              <a:t>Cyrus lived in secrecy, but when he reached the age of 10, during a childhood game, he had the son of a nobleman beaten when he refused to obey Cyrus's commands. As it was unheard of for the son of a shepherd to commit such an act, </a:t>
            </a:r>
            <a:r>
              <a:rPr lang="en-US" sz="1200" b="0" i="0" dirty="0" err="1">
                <a:effectLst/>
                <a:latin typeface="Arial" panose="020B0604020202020204" pitchFamily="34" charset="0"/>
              </a:rPr>
              <a:t>Astyages</a:t>
            </a:r>
            <a:r>
              <a:rPr lang="en-US" sz="1200" b="0" i="0" dirty="0">
                <a:effectLst/>
                <a:latin typeface="Arial" panose="020B0604020202020204" pitchFamily="34" charset="0"/>
              </a:rPr>
              <a:t> had the boy brought to his court, and interviewed him and his adopted father. Upon the shepherd's confession, </a:t>
            </a:r>
            <a:r>
              <a:rPr lang="en-US" sz="1200" b="0" i="0" dirty="0" err="1">
                <a:effectLst/>
                <a:latin typeface="Arial" panose="020B0604020202020204" pitchFamily="34" charset="0"/>
              </a:rPr>
              <a:t>Astyages</a:t>
            </a:r>
            <a:r>
              <a:rPr lang="en-US" sz="1200" b="0" i="0" dirty="0">
                <a:effectLst/>
                <a:latin typeface="Arial" panose="020B0604020202020204" pitchFamily="34" charset="0"/>
              </a:rPr>
              <a:t> sent Cyrus back to Persia to live with his biological parents. However, </a:t>
            </a:r>
            <a:r>
              <a:rPr lang="en-US" sz="1200" b="0" i="0" dirty="0" err="1">
                <a:effectLst/>
                <a:latin typeface="Arial" panose="020B0604020202020204" pitchFamily="34" charset="0"/>
              </a:rPr>
              <a:t>Astyages</a:t>
            </a:r>
            <a:r>
              <a:rPr lang="en-US" sz="1200" b="0" i="0" dirty="0">
                <a:effectLst/>
                <a:latin typeface="Arial" panose="020B0604020202020204" pitchFamily="34" charset="0"/>
              </a:rPr>
              <a:t> summoned the son of </a:t>
            </a:r>
            <a:r>
              <a:rPr lang="en-US" sz="1200" b="0" i="0" dirty="0" err="1">
                <a:effectLst/>
                <a:latin typeface="Arial" panose="020B0604020202020204" pitchFamily="34" charset="0"/>
              </a:rPr>
              <a:t>Harpagus</a:t>
            </a:r>
            <a:r>
              <a:rPr lang="en-US" sz="1200" b="0" i="0" dirty="0">
                <a:effectLst/>
                <a:latin typeface="Arial" panose="020B0604020202020204" pitchFamily="34" charset="0"/>
              </a:rPr>
              <a:t>, and in retribution, chopped him to pieces, roasted some portions while boiling others, and tricked his adviser into eating his child during a large banquet. Following the meal, </a:t>
            </a:r>
            <a:r>
              <a:rPr lang="en-US" sz="1200" b="0" i="0" dirty="0" err="1">
                <a:effectLst/>
                <a:latin typeface="Arial" panose="020B0604020202020204" pitchFamily="34" charset="0"/>
              </a:rPr>
              <a:t>Astyages</a:t>
            </a:r>
            <a:r>
              <a:rPr lang="en-US" sz="1200" b="0" i="0" dirty="0">
                <a:effectLst/>
                <a:latin typeface="Arial" panose="020B0604020202020204" pitchFamily="34" charset="0"/>
              </a:rPr>
              <a:t>' servants brought </a:t>
            </a:r>
            <a:r>
              <a:rPr lang="en-US" sz="1200" b="0" i="0" dirty="0" err="1">
                <a:effectLst/>
                <a:latin typeface="Arial" panose="020B0604020202020204" pitchFamily="34" charset="0"/>
              </a:rPr>
              <a:t>Harpagus</a:t>
            </a:r>
            <a:r>
              <a:rPr lang="en-US" sz="1200" b="0" i="0" dirty="0">
                <a:effectLst/>
                <a:latin typeface="Arial" panose="020B0604020202020204" pitchFamily="34" charset="0"/>
              </a:rPr>
              <a:t> the head, hands and feet of his son on platters, so he could realize his inadvertent cannibalism.</a:t>
            </a:r>
          </a:p>
          <a:p>
            <a:r>
              <a:rPr lang="en-US" sz="1200" b="0" i="0" dirty="0">
                <a:effectLst/>
                <a:latin typeface="Arial" panose="020B0604020202020204" pitchFamily="34" charset="0"/>
              </a:rPr>
              <a:t>In another version, Cyrus was presented as the son of a poor family that worked in the Median court. These folk stories are, however, contradicted by Cyrus's own testimony, according to which he was preceded as king of Persia by his father, grandfather and great-grandfather.</a:t>
            </a:r>
            <a:r>
              <a:rPr lang="en-US" sz="1200" baseline="30000" dirty="0">
                <a:latin typeface="Arial" panose="020B0604020202020204" pitchFamily="34" charset="0"/>
              </a:rPr>
              <a:t> </a:t>
            </a:r>
            <a:r>
              <a:rPr lang="en-US" sz="1200" b="0" i="0" dirty="0">
                <a:effectLst/>
                <a:latin typeface="Arial" panose="020B0604020202020204" pitchFamily="34" charset="0"/>
              </a:rPr>
              <a:t>Upon his return, Cyrus married </a:t>
            </a:r>
            <a:r>
              <a:rPr lang="en-US" sz="1200" b="0" i="0" u="none" strike="noStrike" dirty="0" err="1">
                <a:effectLst/>
                <a:latin typeface="Arial" panose="020B0604020202020204" pitchFamily="34" charset="0"/>
              </a:rPr>
              <a:t>Cassandane</a:t>
            </a:r>
            <a:r>
              <a:rPr lang="en-US" sz="1200" b="0" i="0" dirty="0">
                <a:effectLst/>
                <a:latin typeface="Arial" panose="020B0604020202020204" pitchFamily="34" charset="0"/>
              </a:rPr>
              <a:t> who was an </a:t>
            </a:r>
            <a:r>
              <a:rPr lang="en-US" sz="1200" b="0" i="0" dirty="0" err="1">
                <a:effectLst/>
                <a:latin typeface="Arial" panose="020B0604020202020204" pitchFamily="34" charset="0"/>
              </a:rPr>
              <a:t>Achaemenian</a:t>
            </a:r>
            <a:r>
              <a:rPr lang="en-US" sz="1200" b="0" i="0" dirty="0">
                <a:effectLst/>
                <a:latin typeface="Arial" panose="020B0604020202020204" pitchFamily="34" charset="0"/>
              </a:rPr>
              <a:t> and the daughter of </a:t>
            </a:r>
            <a:r>
              <a:rPr lang="en-US" sz="1200" b="0" i="0" dirty="0" err="1">
                <a:effectLst/>
                <a:latin typeface="Arial" panose="020B0604020202020204" pitchFamily="34" charset="0"/>
              </a:rPr>
              <a:t>Pharnaspes</a:t>
            </a:r>
            <a:r>
              <a:rPr lang="en-US" sz="1200" b="0" i="0" dirty="0">
                <a:effectLst/>
                <a:latin typeface="Arial" panose="020B0604020202020204" pitchFamily="34" charset="0"/>
              </a:rPr>
              <a:t> who bore him two sons, </a:t>
            </a:r>
            <a:r>
              <a:rPr lang="en-US" sz="1200" b="0" i="0" u="none" strike="noStrike" dirty="0">
                <a:effectLst/>
                <a:latin typeface="Arial" panose="020B0604020202020204" pitchFamily="34" charset="0"/>
              </a:rPr>
              <a:t>Cambyses II</a:t>
            </a:r>
            <a:r>
              <a:rPr lang="en-US" sz="1200" b="0" i="0" dirty="0">
                <a:effectLst/>
                <a:latin typeface="Arial" panose="020B0604020202020204" pitchFamily="34" charset="0"/>
              </a:rPr>
              <a:t> and </a:t>
            </a:r>
            <a:r>
              <a:rPr lang="en-US" sz="1200" b="0" i="0" u="none" strike="noStrike" dirty="0" err="1">
                <a:effectLst/>
                <a:latin typeface="Arial" panose="020B0604020202020204" pitchFamily="34" charset="0"/>
              </a:rPr>
              <a:t>Bardiya</a:t>
            </a:r>
            <a:r>
              <a:rPr lang="en-US" sz="1200" b="0" i="0" dirty="0">
                <a:effectLst/>
                <a:latin typeface="Arial" panose="020B0604020202020204" pitchFamily="34" charset="0"/>
              </a:rPr>
              <a:t> along with three daughters, </a:t>
            </a:r>
            <a:r>
              <a:rPr lang="en-US" sz="1200" b="0" i="0" u="none" strike="noStrike" dirty="0" err="1">
                <a:effectLst/>
                <a:latin typeface="Arial" panose="020B0604020202020204" pitchFamily="34" charset="0"/>
              </a:rPr>
              <a:t>Atossa</a:t>
            </a:r>
            <a:r>
              <a:rPr lang="en-US" sz="1200" b="0" i="0" dirty="0">
                <a:effectLst/>
                <a:latin typeface="Arial" panose="020B0604020202020204" pitchFamily="34" charset="0"/>
              </a:rPr>
              <a:t>, </a:t>
            </a:r>
            <a:r>
              <a:rPr lang="en-US" sz="1200" b="0" i="0" u="none" strike="noStrike" dirty="0" err="1">
                <a:effectLst/>
                <a:latin typeface="Arial" panose="020B0604020202020204" pitchFamily="34" charset="0"/>
              </a:rPr>
              <a:t>Artystone</a:t>
            </a:r>
            <a:r>
              <a:rPr lang="en-US" sz="1200" b="0" i="0" dirty="0">
                <a:effectLst/>
                <a:latin typeface="Arial" panose="020B0604020202020204" pitchFamily="34" charset="0"/>
              </a:rPr>
              <a:t>, and Roxane.</a:t>
            </a:r>
            <a:r>
              <a:rPr lang="en-US" sz="1200" baseline="30000" dirty="0">
                <a:latin typeface="Arial" panose="020B0604020202020204" pitchFamily="34" charset="0"/>
              </a:rPr>
              <a:t> </a:t>
            </a:r>
            <a:r>
              <a:rPr lang="en-US" sz="1200" b="0" i="0" dirty="0">
                <a:effectLst/>
                <a:latin typeface="Arial" panose="020B0604020202020204" pitchFamily="34" charset="0"/>
              </a:rPr>
              <a:t>Cyrus and </a:t>
            </a:r>
            <a:r>
              <a:rPr lang="en-US" sz="1200" b="0" i="0" dirty="0" err="1">
                <a:effectLst/>
                <a:latin typeface="Arial" panose="020B0604020202020204" pitchFamily="34" charset="0"/>
              </a:rPr>
              <a:t>Cassandane</a:t>
            </a:r>
            <a:r>
              <a:rPr lang="en-US" sz="1200" b="0" i="0" dirty="0">
                <a:effectLst/>
                <a:latin typeface="Arial" panose="020B0604020202020204" pitchFamily="34" charset="0"/>
              </a:rPr>
              <a:t> were known to love each other very much - </a:t>
            </a:r>
            <a:r>
              <a:rPr lang="en-US" sz="1200" b="0" i="0" dirty="0" err="1">
                <a:effectLst/>
                <a:latin typeface="Arial" panose="020B0604020202020204" pitchFamily="34" charset="0"/>
              </a:rPr>
              <a:t>Cassandane</a:t>
            </a:r>
            <a:r>
              <a:rPr lang="en-US" sz="1200" b="0" i="0" dirty="0">
                <a:effectLst/>
                <a:latin typeface="Arial" panose="020B0604020202020204" pitchFamily="34" charset="0"/>
              </a:rPr>
              <a:t> said that she found it more bitter to leave Cyrus than to depart her life. After her death, Cyrus insisted on public mourning throughout the kingdom.</a:t>
            </a:r>
            <a:r>
              <a:rPr lang="en-US" sz="1200" baseline="30000" dirty="0">
                <a:latin typeface="Arial" panose="020B0604020202020204" pitchFamily="34" charset="0"/>
              </a:rPr>
              <a:t> </a:t>
            </a:r>
            <a:r>
              <a:rPr lang="en-US" sz="1200" b="0" i="0" dirty="0">
                <a:effectLst/>
                <a:latin typeface="Arial" panose="020B0604020202020204" pitchFamily="34" charset="0"/>
              </a:rPr>
              <a:t>The </a:t>
            </a:r>
            <a:r>
              <a:rPr lang="en-US" sz="1200" b="0" i="0" dirty="0" err="1">
                <a:effectLst/>
                <a:latin typeface="Arial" panose="020B0604020202020204" pitchFamily="34" charset="0"/>
              </a:rPr>
              <a:t>Nabondius</a:t>
            </a:r>
            <a:r>
              <a:rPr lang="en-US" sz="1200" b="0" i="0" dirty="0">
                <a:effectLst/>
                <a:latin typeface="Arial" panose="020B0604020202020204" pitchFamily="34" charset="0"/>
              </a:rPr>
              <a:t> Chronicle states that Babylonia mourned </a:t>
            </a:r>
            <a:r>
              <a:rPr lang="en-US" sz="1200" b="0" i="0" dirty="0" err="1">
                <a:effectLst/>
                <a:latin typeface="Arial" panose="020B0604020202020204" pitchFamily="34" charset="0"/>
              </a:rPr>
              <a:t>Cassandane</a:t>
            </a:r>
            <a:r>
              <a:rPr lang="en-US" sz="1200" b="0" i="0" dirty="0">
                <a:effectLst/>
                <a:latin typeface="Arial" panose="020B0604020202020204" pitchFamily="34" charset="0"/>
              </a:rPr>
              <a:t> for six days (identified from 21–26 March 538 BC).</a:t>
            </a:r>
            <a:r>
              <a:rPr lang="en-US" sz="1200" baseline="30000" dirty="0">
                <a:latin typeface="Arial" panose="020B0604020202020204" pitchFamily="34" charset="0"/>
              </a:rPr>
              <a:t> </a:t>
            </a:r>
            <a:r>
              <a:rPr lang="en-US" sz="1200" b="0" i="0" dirty="0">
                <a:effectLst/>
                <a:latin typeface="Arial" panose="020B0604020202020204" pitchFamily="34" charset="0"/>
              </a:rPr>
              <a:t>After his father's death, Cyrus inherited the Persian throne at </a:t>
            </a:r>
            <a:r>
              <a:rPr lang="en-US" sz="1200" b="0" i="0" u="none" strike="noStrike" dirty="0">
                <a:effectLst/>
                <a:latin typeface="Arial" panose="020B0604020202020204" pitchFamily="34" charset="0"/>
              </a:rPr>
              <a:t>Pasargadae</a:t>
            </a:r>
            <a:r>
              <a:rPr lang="en-US" sz="1200" b="0" i="0" dirty="0">
                <a:effectLst/>
                <a:latin typeface="Arial" panose="020B0604020202020204" pitchFamily="34" charset="0"/>
              </a:rPr>
              <a:t> which was a vassal of </a:t>
            </a:r>
            <a:r>
              <a:rPr lang="en-US" sz="1200" b="0" i="0" dirty="0" err="1">
                <a:effectLst/>
                <a:latin typeface="Arial" panose="020B0604020202020204" pitchFamily="34" charset="0"/>
              </a:rPr>
              <a:t>Astyages</a:t>
            </a:r>
            <a:r>
              <a:rPr lang="en-US" sz="1200" b="0" i="0" dirty="0">
                <a:effectLst/>
                <a:latin typeface="Arial" panose="020B0604020202020204" pitchFamily="34" charset="0"/>
              </a:rPr>
              <a:t>. It is also noted that </a:t>
            </a:r>
            <a:r>
              <a:rPr lang="en-US" sz="1200" b="0" i="0" u="none" strike="noStrike" dirty="0">
                <a:effectLst/>
                <a:latin typeface="Arial" panose="020B0604020202020204" pitchFamily="34" charset="0"/>
              </a:rPr>
              <a:t>Strabo</a:t>
            </a:r>
            <a:r>
              <a:rPr lang="en-US" sz="1200" b="0" i="0" dirty="0">
                <a:effectLst/>
                <a:latin typeface="Arial" panose="020B0604020202020204" pitchFamily="34" charset="0"/>
              </a:rPr>
              <a:t> has said that Cyrus was originally named </a:t>
            </a:r>
            <a:r>
              <a:rPr lang="en-US" sz="1200" b="0" i="0" dirty="0" err="1">
                <a:effectLst/>
                <a:latin typeface="Arial" panose="020B0604020202020204" pitchFamily="34" charset="0"/>
              </a:rPr>
              <a:t>Agradates</a:t>
            </a:r>
            <a:r>
              <a:rPr lang="en-US" sz="1200" b="0" i="0" dirty="0">
                <a:effectLst/>
                <a:latin typeface="Arial" panose="020B0604020202020204" pitchFamily="34" charset="0"/>
              </a:rPr>
              <a:t> by his stepparents; therefore, it is probable that, when reuniting with his original family, following the naming customs, Cyrus's father, </a:t>
            </a:r>
            <a:r>
              <a:rPr lang="en-US" sz="1200" b="0" i="0" u="none" strike="noStrike" dirty="0">
                <a:effectLst/>
                <a:latin typeface="Arial" panose="020B0604020202020204" pitchFamily="34" charset="0"/>
              </a:rPr>
              <a:t>Cambyses I</a:t>
            </a:r>
            <a:r>
              <a:rPr lang="en-US" sz="1200" b="0" i="0" dirty="0">
                <a:effectLst/>
                <a:latin typeface="Arial" panose="020B0604020202020204" pitchFamily="34" charset="0"/>
              </a:rPr>
              <a:t>, named him Cyrus after his grandfather, who was </a:t>
            </a:r>
            <a:r>
              <a:rPr lang="en-US" sz="1200" b="0" i="0" u="none" strike="noStrike" dirty="0">
                <a:effectLst/>
                <a:latin typeface="Arial" panose="020B0604020202020204" pitchFamily="34" charset="0"/>
              </a:rPr>
              <a:t>Cyrus I.</a:t>
            </a:r>
          </a:p>
          <a:p>
            <a:r>
              <a:rPr lang="en-US" sz="1200" dirty="0">
                <a:latin typeface="Arial" panose="020B0604020202020204" pitchFamily="34" charset="0"/>
              </a:rPr>
              <a:t>--</a:t>
            </a:r>
            <a:r>
              <a:rPr lang="en-US" sz="1200" b="0" i="0" u="none" strike="noStrike" dirty="0">
                <a:effectLst/>
                <a:latin typeface="Arial" panose="020B0604020202020204" pitchFamily="34" charset="0"/>
              </a:rPr>
              <a:t>Wikipedia</a:t>
            </a:r>
            <a:endParaRPr lang="en-US" sz="1200" b="0" i="0" dirty="0">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00159105"/>
              </p:ext>
            </p:extLst>
          </p:nvPr>
        </p:nvGraphicFramePr>
        <p:xfrm>
          <a:off x="228600" y="2535728"/>
          <a:ext cx="2628900" cy="4257760"/>
        </p:xfrm>
        <a:graphic>
          <a:graphicData uri="http://schemas.openxmlformats.org/drawingml/2006/table">
            <a:tbl>
              <a:tblPr>
                <a:tableStyleId>{5940675A-B579-460E-94D1-54222C63F5DA}</a:tableStyleId>
              </a:tblPr>
              <a:tblGrid>
                <a:gridCol w="131445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tblGrid>
              <a:tr h="244298">
                <a:tc gridSpan="2">
                  <a:txBody>
                    <a:bodyPr/>
                    <a:lstStyle/>
                    <a:p>
                      <a:pPr algn="ctr" fontAlgn="t"/>
                      <a:r>
                        <a:rPr lang="en-US" sz="1300" u="none" strike="noStrike" dirty="0">
                          <a:effectLst/>
                        </a:rPr>
                        <a:t>King of Persia--Cyrus</a:t>
                      </a:r>
                      <a:endParaRPr lang="en-US" sz="1300" dirty="0">
                        <a:effectLst/>
                      </a:endParaRPr>
                    </a:p>
                  </a:txBody>
                  <a:tcPr marL="67990" marR="67990" marT="33995" marB="33995"/>
                </a:tc>
                <a:tc hMerge="1">
                  <a:txBody>
                    <a:bodyPr/>
                    <a:lstStyle/>
                    <a:p>
                      <a:endParaRPr lang="en-US"/>
                    </a:p>
                  </a:txBody>
                  <a:tcPr/>
                </a:tc>
                <a:extLst>
                  <a:ext uri="{0D108BD9-81ED-4DB2-BD59-A6C34878D82A}">
                    <a16:rowId xmlns:a16="http://schemas.microsoft.com/office/drawing/2014/main" val="10000"/>
                  </a:ext>
                </a:extLst>
              </a:tr>
              <a:tr h="244298">
                <a:tc>
                  <a:txBody>
                    <a:bodyPr/>
                    <a:lstStyle/>
                    <a:p>
                      <a:pPr algn="l" fontAlgn="t"/>
                      <a:r>
                        <a:rPr lang="en-US" sz="1300">
                          <a:effectLst/>
                        </a:rPr>
                        <a:t>Reign</a:t>
                      </a:r>
                    </a:p>
                  </a:txBody>
                  <a:tcPr marL="67990" marR="67990" marT="33995" marB="33995"/>
                </a:tc>
                <a:tc>
                  <a:txBody>
                    <a:bodyPr/>
                    <a:lstStyle/>
                    <a:p>
                      <a:pPr algn="l" fontAlgn="t"/>
                      <a:r>
                        <a:rPr lang="en-US" sz="1300" dirty="0">
                          <a:effectLst/>
                        </a:rPr>
                        <a:t>559–530 BC</a:t>
                      </a:r>
                    </a:p>
                  </a:txBody>
                  <a:tcPr marL="67990" marR="67990" marT="33995" marB="33995"/>
                </a:tc>
                <a:extLst>
                  <a:ext uri="{0D108BD9-81ED-4DB2-BD59-A6C34878D82A}">
                    <a16:rowId xmlns:a16="http://schemas.microsoft.com/office/drawing/2014/main" val="10001"/>
                  </a:ext>
                </a:extLst>
              </a:tr>
              <a:tr h="244298">
                <a:tc>
                  <a:txBody>
                    <a:bodyPr/>
                    <a:lstStyle/>
                    <a:p>
                      <a:pPr algn="l" fontAlgn="t"/>
                      <a:r>
                        <a:rPr lang="en-US" sz="1300">
                          <a:effectLst/>
                        </a:rPr>
                        <a:t>Predecessor</a:t>
                      </a:r>
                    </a:p>
                  </a:txBody>
                  <a:tcPr marL="67990" marR="67990" marT="33995" marB="33995"/>
                </a:tc>
                <a:tc>
                  <a:txBody>
                    <a:bodyPr/>
                    <a:lstStyle/>
                    <a:p>
                      <a:pPr algn="l" fontAlgn="t"/>
                      <a:r>
                        <a:rPr lang="en-US" sz="1300" u="none" strike="noStrike" dirty="0">
                          <a:effectLst/>
                        </a:rPr>
                        <a:t>Cambyses I</a:t>
                      </a:r>
                      <a:endParaRPr lang="en-US" sz="1300" dirty="0">
                        <a:effectLst/>
                      </a:endParaRPr>
                    </a:p>
                  </a:txBody>
                  <a:tcPr marL="67990" marR="67990" marT="33995" marB="33995"/>
                </a:tc>
                <a:extLst>
                  <a:ext uri="{0D108BD9-81ED-4DB2-BD59-A6C34878D82A}">
                    <a16:rowId xmlns:a16="http://schemas.microsoft.com/office/drawing/2014/main" val="10002"/>
                  </a:ext>
                </a:extLst>
              </a:tr>
              <a:tr h="244298">
                <a:tc>
                  <a:txBody>
                    <a:bodyPr/>
                    <a:lstStyle/>
                    <a:p>
                      <a:pPr algn="l" fontAlgn="t"/>
                      <a:r>
                        <a:rPr lang="en-US" sz="1300">
                          <a:effectLst/>
                        </a:rPr>
                        <a:t>Successor</a:t>
                      </a:r>
                    </a:p>
                  </a:txBody>
                  <a:tcPr marL="67990" marR="67990" marT="33995" marB="33995"/>
                </a:tc>
                <a:tc>
                  <a:txBody>
                    <a:bodyPr/>
                    <a:lstStyle/>
                    <a:p>
                      <a:pPr algn="l" fontAlgn="t"/>
                      <a:r>
                        <a:rPr lang="en-US" sz="1300" u="none" strike="noStrike" dirty="0">
                          <a:effectLst/>
                        </a:rPr>
                        <a:t>Cambyses II</a:t>
                      </a:r>
                      <a:endParaRPr lang="en-US" sz="1300" dirty="0">
                        <a:effectLst/>
                      </a:endParaRPr>
                    </a:p>
                  </a:txBody>
                  <a:tcPr marL="67990" marR="67990" marT="33995" marB="33995"/>
                </a:tc>
                <a:extLst>
                  <a:ext uri="{0D108BD9-81ED-4DB2-BD59-A6C34878D82A}">
                    <a16:rowId xmlns:a16="http://schemas.microsoft.com/office/drawing/2014/main" val="10003"/>
                  </a:ext>
                </a:extLst>
              </a:tr>
              <a:tr h="244298">
                <a:tc gridSpan="2">
                  <a:txBody>
                    <a:bodyPr/>
                    <a:lstStyle/>
                    <a:p>
                      <a:pPr algn="ctr" fontAlgn="t"/>
                      <a:r>
                        <a:rPr lang="en-US" sz="1300" dirty="0">
                          <a:effectLst/>
                        </a:rPr>
                        <a:t>King of </a:t>
                      </a:r>
                      <a:r>
                        <a:rPr lang="en-US" sz="1300" u="none" strike="noStrike" dirty="0">
                          <a:effectLst/>
                        </a:rPr>
                        <a:t>Media</a:t>
                      </a:r>
                      <a:endParaRPr lang="en-US" sz="1300" dirty="0">
                        <a:effectLst/>
                      </a:endParaRPr>
                    </a:p>
                  </a:txBody>
                  <a:tcPr marL="67990" marR="67990" marT="33995" marB="33995"/>
                </a:tc>
                <a:tc hMerge="1">
                  <a:txBody>
                    <a:bodyPr/>
                    <a:lstStyle/>
                    <a:p>
                      <a:endParaRPr lang="en-US"/>
                    </a:p>
                  </a:txBody>
                  <a:tcPr/>
                </a:tc>
                <a:extLst>
                  <a:ext uri="{0D108BD9-81ED-4DB2-BD59-A6C34878D82A}">
                    <a16:rowId xmlns:a16="http://schemas.microsoft.com/office/drawing/2014/main" val="10004"/>
                  </a:ext>
                </a:extLst>
              </a:tr>
              <a:tr h="244298">
                <a:tc>
                  <a:txBody>
                    <a:bodyPr/>
                    <a:lstStyle/>
                    <a:p>
                      <a:pPr algn="l" fontAlgn="t"/>
                      <a:r>
                        <a:rPr lang="en-US" sz="1300">
                          <a:effectLst/>
                        </a:rPr>
                        <a:t>Reign</a:t>
                      </a:r>
                    </a:p>
                  </a:txBody>
                  <a:tcPr marL="67990" marR="67990" marT="33995" marB="33995"/>
                </a:tc>
                <a:tc>
                  <a:txBody>
                    <a:bodyPr/>
                    <a:lstStyle/>
                    <a:p>
                      <a:pPr algn="l" fontAlgn="t"/>
                      <a:r>
                        <a:rPr lang="en-US" sz="1300">
                          <a:effectLst/>
                        </a:rPr>
                        <a:t>549–530 BC</a:t>
                      </a:r>
                    </a:p>
                  </a:txBody>
                  <a:tcPr marL="67990" marR="67990" marT="33995" marB="33995"/>
                </a:tc>
                <a:extLst>
                  <a:ext uri="{0D108BD9-81ED-4DB2-BD59-A6C34878D82A}">
                    <a16:rowId xmlns:a16="http://schemas.microsoft.com/office/drawing/2014/main" val="10005"/>
                  </a:ext>
                </a:extLst>
              </a:tr>
              <a:tr h="244298">
                <a:tc>
                  <a:txBody>
                    <a:bodyPr/>
                    <a:lstStyle/>
                    <a:p>
                      <a:pPr algn="l" fontAlgn="t"/>
                      <a:r>
                        <a:rPr lang="en-US" sz="1300">
                          <a:effectLst/>
                        </a:rPr>
                        <a:t>Predecessor</a:t>
                      </a:r>
                    </a:p>
                  </a:txBody>
                  <a:tcPr marL="67990" marR="67990" marT="33995" marB="33995"/>
                </a:tc>
                <a:tc>
                  <a:txBody>
                    <a:bodyPr/>
                    <a:lstStyle/>
                    <a:p>
                      <a:pPr algn="l" fontAlgn="t"/>
                      <a:r>
                        <a:rPr lang="en-US" sz="1300" u="none" strike="noStrike" dirty="0" err="1">
                          <a:effectLst/>
                        </a:rPr>
                        <a:t>Astyages</a:t>
                      </a:r>
                      <a:endParaRPr lang="en-US" sz="1300" dirty="0">
                        <a:effectLst/>
                      </a:endParaRPr>
                    </a:p>
                  </a:txBody>
                  <a:tcPr marL="67990" marR="67990" marT="33995" marB="33995"/>
                </a:tc>
                <a:extLst>
                  <a:ext uri="{0D108BD9-81ED-4DB2-BD59-A6C34878D82A}">
                    <a16:rowId xmlns:a16="http://schemas.microsoft.com/office/drawing/2014/main" val="10006"/>
                  </a:ext>
                </a:extLst>
              </a:tr>
              <a:tr h="244298">
                <a:tc>
                  <a:txBody>
                    <a:bodyPr/>
                    <a:lstStyle/>
                    <a:p>
                      <a:pPr algn="l" fontAlgn="t"/>
                      <a:r>
                        <a:rPr lang="en-US" sz="1300">
                          <a:effectLst/>
                        </a:rPr>
                        <a:t>Successor</a:t>
                      </a:r>
                    </a:p>
                  </a:txBody>
                  <a:tcPr marL="67990" marR="67990" marT="33995" marB="33995"/>
                </a:tc>
                <a:tc>
                  <a:txBody>
                    <a:bodyPr/>
                    <a:lstStyle/>
                    <a:p>
                      <a:pPr algn="l" fontAlgn="t"/>
                      <a:r>
                        <a:rPr lang="en-US" sz="1300" u="none" strike="noStrike" dirty="0">
                          <a:effectLst/>
                        </a:rPr>
                        <a:t>Cambyses II</a:t>
                      </a:r>
                      <a:endParaRPr lang="en-US" sz="1300" dirty="0">
                        <a:effectLst/>
                      </a:endParaRPr>
                    </a:p>
                  </a:txBody>
                  <a:tcPr marL="67990" marR="67990" marT="33995" marB="33995"/>
                </a:tc>
                <a:extLst>
                  <a:ext uri="{0D108BD9-81ED-4DB2-BD59-A6C34878D82A}">
                    <a16:rowId xmlns:a16="http://schemas.microsoft.com/office/drawing/2014/main" val="10007"/>
                  </a:ext>
                </a:extLst>
              </a:tr>
              <a:tr h="244298">
                <a:tc gridSpan="2">
                  <a:txBody>
                    <a:bodyPr/>
                    <a:lstStyle/>
                    <a:p>
                      <a:pPr algn="ctr" fontAlgn="t"/>
                      <a:r>
                        <a:rPr lang="en-US" sz="1300" u="none" strike="noStrike" dirty="0">
                          <a:effectLst/>
                        </a:rPr>
                        <a:t>King of Lydia</a:t>
                      </a:r>
                      <a:endParaRPr lang="en-US" sz="1300" dirty="0">
                        <a:effectLst/>
                      </a:endParaRPr>
                    </a:p>
                  </a:txBody>
                  <a:tcPr marL="67990" marR="67990" marT="33995" marB="33995"/>
                </a:tc>
                <a:tc hMerge="1">
                  <a:txBody>
                    <a:bodyPr/>
                    <a:lstStyle/>
                    <a:p>
                      <a:endParaRPr lang="en-US"/>
                    </a:p>
                  </a:txBody>
                  <a:tcPr/>
                </a:tc>
                <a:extLst>
                  <a:ext uri="{0D108BD9-81ED-4DB2-BD59-A6C34878D82A}">
                    <a16:rowId xmlns:a16="http://schemas.microsoft.com/office/drawing/2014/main" val="10008"/>
                  </a:ext>
                </a:extLst>
              </a:tr>
              <a:tr h="244298">
                <a:tc>
                  <a:txBody>
                    <a:bodyPr/>
                    <a:lstStyle/>
                    <a:p>
                      <a:pPr algn="l" fontAlgn="t"/>
                      <a:r>
                        <a:rPr lang="en-US" sz="1300">
                          <a:effectLst/>
                        </a:rPr>
                        <a:t>Reign</a:t>
                      </a:r>
                    </a:p>
                  </a:txBody>
                  <a:tcPr marL="67990" marR="67990" marT="33995" marB="33995"/>
                </a:tc>
                <a:tc>
                  <a:txBody>
                    <a:bodyPr/>
                    <a:lstStyle/>
                    <a:p>
                      <a:pPr algn="l" fontAlgn="t"/>
                      <a:r>
                        <a:rPr lang="en-US" sz="1300">
                          <a:effectLst/>
                        </a:rPr>
                        <a:t>547–530 BC</a:t>
                      </a:r>
                    </a:p>
                  </a:txBody>
                  <a:tcPr marL="67990" marR="67990" marT="33995" marB="33995"/>
                </a:tc>
                <a:extLst>
                  <a:ext uri="{0D108BD9-81ED-4DB2-BD59-A6C34878D82A}">
                    <a16:rowId xmlns:a16="http://schemas.microsoft.com/office/drawing/2014/main" val="10009"/>
                  </a:ext>
                </a:extLst>
              </a:tr>
              <a:tr h="244298">
                <a:tc>
                  <a:txBody>
                    <a:bodyPr/>
                    <a:lstStyle/>
                    <a:p>
                      <a:pPr algn="l" fontAlgn="t"/>
                      <a:r>
                        <a:rPr lang="en-US" sz="1300">
                          <a:effectLst/>
                        </a:rPr>
                        <a:t>Predecessor</a:t>
                      </a:r>
                    </a:p>
                  </a:txBody>
                  <a:tcPr marL="67990" marR="67990" marT="33995" marB="33995"/>
                </a:tc>
                <a:tc>
                  <a:txBody>
                    <a:bodyPr/>
                    <a:lstStyle/>
                    <a:p>
                      <a:pPr algn="l" fontAlgn="t"/>
                      <a:r>
                        <a:rPr lang="en-US" sz="1300" u="none" strike="noStrike" dirty="0">
                          <a:effectLst/>
                        </a:rPr>
                        <a:t>Croesus</a:t>
                      </a:r>
                      <a:endParaRPr lang="en-US" sz="1300" dirty="0">
                        <a:effectLst/>
                      </a:endParaRPr>
                    </a:p>
                  </a:txBody>
                  <a:tcPr marL="67990" marR="67990" marT="33995" marB="33995"/>
                </a:tc>
                <a:extLst>
                  <a:ext uri="{0D108BD9-81ED-4DB2-BD59-A6C34878D82A}">
                    <a16:rowId xmlns:a16="http://schemas.microsoft.com/office/drawing/2014/main" val="10010"/>
                  </a:ext>
                </a:extLst>
              </a:tr>
              <a:tr h="244298">
                <a:tc>
                  <a:txBody>
                    <a:bodyPr/>
                    <a:lstStyle/>
                    <a:p>
                      <a:pPr algn="l" fontAlgn="t"/>
                      <a:r>
                        <a:rPr lang="en-US" sz="1300">
                          <a:effectLst/>
                        </a:rPr>
                        <a:t>Successor</a:t>
                      </a:r>
                    </a:p>
                  </a:txBody>
                  <a:tcPr marL="67990" marR="67990" marT="33995" marB="33995"/>
                </a:tc>
                <a:tc>
                  <a:txBody>
                    <a:bodyPr/>
                    <a:lstStyle/>
                    <a:p>
                      <a:pPr algn="l" fontAlgn="t"/>
                      <a:r>
                        <a:rPr lang="en-US" sz="1300" u="none" strike="noStrike" dirty="0">
                          <a:effectLst/>
                        </a:rPr>
                        <a:t>Cambyses II</a:t>
                      </a:r>
                      <a:endParaRPr lang="en-US" sz="1300" dirty="0">
                        <a:effectLst/>
                      </a:endParaRPr>
                    </a:p>
                  </a:txBody>
                  <a:tcPr marL="67990" marR="67990" marT="33995" marB="33995"/>
                </a:tc>
                <a:extLst>
                  <a:ext uri="{0D108BD9-81ED-4DB2-BD59-A6C34878D82A}">
                    <a16:rowId xmlns:a16="http://schemas.microsoft.com/office/drawing/2014/main" val="10011"/>
                  </a:ext>
                </a:extLst>
              </a:tr>
              <a:tr h="244298">
                <a:tc gridSpan="2">
                  <a:txBody>
                    <a:bodyPr/>
                    <a:lstStyle/>
                    <a:p>
                      <a:pPr algn="ctr" fontAlgn="t"/>
                      <a:r>
                        <a:rPr lang="en-US" sz="1300" u="none" strike="noStrike" dirty="0">
                          <a:effectLst/>
                        </a:rPr>
                        <a:t>King of Babylon</a:t>
                      </a:r>
                      <a:endParaRPr lang="en-US" sz="1300" dirty="0">
                        <a:effectLst/>
                      </a:endParaRPr>
                    </a:p>
                  </a:txBody>
                  <a:tcPr marL="67990" marR="67990" marT="33995" marB="33995"/>
                </a:tc>
                <a:tc hMerge="1">
                  <a:txBody>
                    <a:bodyPr/>
                    <a:lstStyle/>
                    <a:p>
                      <a:endParaRPr lang="en-US"/>
                    </a:p>
                  </a:txBody>
                  <a:tcPr/>
                </a:tc>
                <a:extLst>
                  <a:ext uri="{0D108BD9-81ED-4DB2-BD59-A6C34878D82A}">
                    <a16:rowId xmlns:a16="http://schemas.microsoft.com/office/drawing/2014/main" val="10012"/>
                  </a:ext>
                </a:extLst>
              </a:tr>
              <a:tr h="244298">
                <a:tc>
                  <a:txBody>
                    <a:bodyPr/>
                    <a:lstStyle/>
                    <a:p>
                      <a:pPr algn="l" fontAlgn="t"/>
                      <a:r>
                        <a:rPr lang="en-US" sz="1300">
                          <a:effectLst/>
                        </a:rPr>
                        <a:t>Reign</a:t>
                      </a:r>
                    </a:p>
                  </a:txBody>
                  <a:tcPr marL="67990" marR="67990" marT="33995" marB="33995"/>
                </a:tc>
                <a:tc>
                  <a:txBody>
                    <a:bodyPr/>
                    <a:lstStyle/>
                    <a:p>
                      <a:pPr algn="l" fontAlgn="t"/>
                      <a:r>
                        <a:rPr lang="en-US" sz="1300">
                          <a:effectLst/>
                        </a:rPr>
                        <a:t>539–530 BC</a:t>
                      </a:r>
                    </a:p>
                  </a:txBody>
                  <a:tcPr marL="67990" marR="67990" marT="33995" marB="33995"/>
                </a:tc>
                <a:extLst>
                  <a:ext uri="{0D108BD9-81ED-4DB2-BD59-A6C34878D82A}">
                    <a16:rowId xmlns:a16="http://schemas.microsoft.com/office/drawing/2014/main" val="10013"/>
                  </a:ext>
                </a:extLst>
              </a:tr>
              <a:tr h="244298">
                <a:tc>
                  <a:txBody>
                    <a:bodyPr/>
                    <a:lstStyle/>
                    <a:p>
                      <a:pPr algn="l" fontAlgn="t"/>
                      <a:r>
                        <a:rPr lang="en-US" sz="1300">
                          <a:effectLst/>
                        </a:rPr>
                        <a:t>Predecessor</a:t>
                      </a:r>
                    </a:p>
                  </a:txBody>
                  <a:tcPr marL="67990" marR="67990" marT="33995" marB="33995"/>
                </a:tc>
                <a:tc>
                  <a:txBody>
                    <a:bodyPr/>
                    <a:lstStyle/>
                    <a:p>
                      <a:pPr algn="l" fontAlgn="t"/>
                      <a:r>
                        <a:rPr lang="en-US" sz="1300" u="none" strike="noStrike" dirty="0">
                          <a:effectLst/>
                        </a:rPr>
                        <a:t>Belshazzar</a:t>
                      </a:r>
                      <a:endParaRPr lang="en-US" sz="1300" dirty="0">
                        <a:effectLst/>
                      </a:endParaRPr>
                    </a:p>
                  </a:txBody>
                  <a:tcPr marL="67990" marR="67990" marT="33995" marB="33995"/>
                </a:tc>
                <a:extLst>
                  <a:ext uri="{0D108BD9-81ED-4DB2-BD59-A6C34878D82A}">
                    <a16:rowId xmlns:a16="http://schemas.microsoft.com/office/drawing/2014/main" val="10014"/>
                  </a:ext>
                </a:extLst>
              </a:tr>
              <a:tr h="244298">
                <a:tc>
                  <a:txBody>
                    <a:bodyPr/>
                    <a:lstStyle/>
                    <a:p>
                      <a:pPr algn="l" fontAlgn="t"/>
                      <a:r>
                        <a:rPr lang="en-US" sz="1300">
                          <a:effectLst/>
                        </a:rPr>
                        <a:t>Successor</a:t>
                      </a:r>
                    </a:p>
                  </a:txBody>
                  <a:tcPr marL="67990" marR="67990" marT="33995" marB="33995"/>
                </a:tc>
                <a:tc>
                  <a:txBody>
                    <a:bodyPr/>
                    <a:lstStyle/>
                    <a:p>
                      <a:pPr algn="l" fontAlgn="t"/>
                      <a:r>
                        <a:rPr lang="en-US" sz="1300" u="none" strike="noStrike" dirty="0">
                          <a:effectLst/>
                        </a:rPr>
                        <a:t>Cambyses II</a:t>
                      </a:r>
                      <a:endParaRPr lang="en-US" sz="1300" dirty="0">
                        <a:effectLst/>
                      </a:endParaRPr>
                    </a:p>
                  </a:txBody>
                  <a:tcPr marL="67990" marR="67990" marT="33995" marB="33995"/>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864431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8" y="0"/>
            <a:ext cx="6096000" cy="6186309"/>
          </a:xfrm>
          <a:prstGeom prst="rect">
            <a:avLst/>
          </a:prstGeom>
          <a:ln>
            <a:solidFill>
              <a:schemeClr val="tx1"/>
            </a:solidFill>
          </a:ln>
        </p:spPr>
        <p:txBody>
          <a:bodyPr>
            <a:spAutoFit/>
          </a:bodyPr>
          <a:lstStyle/>
          <a:p>
            <a:pPr fontAlgn="base"/>
            <a:r>
              <a:rPr lang="en-US" sz="1200" b="1" dirty="0">
                <a:latin typeface="Calibri" panose="020F0502020204030204" pitchFamily="34" charset="0"/>
              </a:rPr>
              <a:t>God inspires others:</a:t>
            </a:r>
            <a:endParaRPr lang="en-US" sz="1200" b="1" i="0" dirty="0">
              <a:effectLst/>
              <a:latin typeface="Calibri" panose="020F0502020204030204" pitchFamily="34" charset="0"/>
            </a:endParaRPr>
          </a:p>
          <a:p>
            <a:pPr fontAlgn="base"/>
            <a:endParaRPr lang="en-US" sz="1200" b="1" dirty="0">
              <a:latin typeface="Calibri" panose="020F0502020204030204" pitchFamily="34" charset="0"/>
            </a:endParaRPr>
          </a:p>
          <a:p>
            <a:pPr fontAlgn="base"/>
            <a:r>
              <a:rPr lang="en-US" sz="1200" b="1" i="0" dirty="0">
                <a:effectLst/>
                <a:latin typeface="Calibri" panose="020F0502020204030204" pitchFamily="34" charset="0"/>
              </a:rPr>
              <a:t>President Ezra Taft Benson on King Cyrus:</a:t>
            </a:r>
          </a:p>
          <a:p>
            <a:pPr fontAlgn="base"/>
            <a:r>
              <a:rPr lang="en-US" sz="1200" b="0" i="0" dirty="0">
                <a:effectLst/>
                <a:latin typeface="Calibri" panose="020F0502020204030204" pitchFamily="34" charset="0"/>
              </a:rPr>
              <a:t>“</a:t>
            </a:r>
            <a:r>
              <a:rPr lang="en-US" sz="1200" b="0" i="0" u="none" strike="noStrike" dirty="0">
                <a:effectLst/>
                <a:latin typeface="Calibri" panose="020F0502020204030204" pitchFamily="34" charset="0"/>
              </a:rPr>
              <a:t>God, the Father</a:t>
            </a:r>
            <a:r>
              <a:rPr lang="en-US" sz="1200" b="0" i="0" dirty="0">
                <a:effectLst/>
                <a:latin typeface="Calibri" panose="020F0502020204030204" pitchFamily="34" charset="0"/>
              </a:rPr>
              <a:t> of us all, uses the men of the earth, especially good men, to accomplish his purposes. It has been true in the past, it is true today, it will be true in the future” (</a:t>
            </a:r>
            <a:r>
              <a:rPr lang="en-US" sz="1200" b="0" i="0" u="none" strike="noStrike" dirty="0">
                <a:effectLst/>
                <a:latin typeface="Calibri" panose="020F0502020204030204" pitchFamily="34" charset="0"/>
              </a:rPr>
              <a:t>“Civic Standards for the Faithful Saints,”</a:t>
            </a:r>
            <a:r>
              <a:rPr lang="en-US" sz="1200" b="0" i="1" dirty="0">
                <a:effectLst/>
                <a:latin typeface="Calibri" panose="020F0502020204030204" pitchFamily="34" charset="0"/>
              </a:rPr>
              <a:t> Ensign,</a:t>
            </a:r>
            <a:r>
              <a:rPr lang="en-US" sz="1200" b="0" i="0" dirty="0">
                <a:effectLst/>
                <a:latin typeface="Calibri" panose="020F0502020204030204" pitchFamily="34" charset="0"/>
              </a:rPr>
              <a:t> July 1972, 59).</a:t>
            </a:r>
          </a:p>
          <a:p>
            <a:pPr fontAlgn="base"/>
            <a:endParaRPr lang="en-US" sz="1200" dirty="0">
              <a:latin typeface="Calibri" panose="020F0502020204030204" pitchFamily="34" charset="0"/>
            </a:endParaRPr>
          </a:p>
          <a:p>
            <a:pPr fontAlgn="base"/>
            <a:r>
              <a:rPr lang="en-US" sz="1200" b="1" i="0" dirty="0">
                <a:effectLst/>
                <a:latin typeface="Calibri" panose="020F0502020204030204" pitchFamily="34" charset="0"/>
              </a:rPr>
              <a:t>Elder Dallin H. Oaks </a:t>
            </a:r>
            <a:r>
              <a:rPr lang="en-US" sz="1200" b="0" i="0" dirty="0">
                <a:effectLst/>
                <a:latin typeface="Calibri" panose="020F0502020204030204" pitchFamily="34" charset="0"/>
              </a:rPr>
              <a:t>“No denomination—not even the restored Church—has a monopoly on the blessings of the Lord. He loves and blesses all of His children” (</a:t>
            </a:r>
            <a:r>
              <a:rPr lang="en-US" sz="1200" b="0" i="0" u="none" strike="noStrike" dirty="0">
                <a:effectLst/>
                <a:latin typeface="Calibri" panose="020F0502020204030204" pitchFamily="34" charset="0"/>
              </a:rPr>
              <a:t>“Miracles,”</a:t>
            </a:r>
            <a:r>
              <a:rPr lang="en-US" sz="1200" b="0" i="1" dirty="0">
                <a:effectLst/>
                <a:latin typeface="Calibri" panose="020F0502020204030204" pitchFamily="34" charset="0"/>
              </a:rPr>
              <a:t> Ensign,</a:t>
            </a:r>
            <a:r>
              <a:rPr lang="en-US" sz="1200" b="0" i="0" dirty="0">
                <a:effectLst/>
                <a:latin typeface="Calibri" panose="020F0502020204030204" pitchFamily="34" charset="0"/>
              </a:rPr>
              <a:t> June 2001, 12).</a:t>
            </a:r>
          </a:p>
          <a:p>
            <a:pPr fontAlgn="base"/>
            <a:endParaRPr lang="en-US" sz="1200" dirty="0">
              <a:latin typeface="Calibri" panose="020F0502020204030204" pitchFamily="34" charset="0"/>
            </a:endParaRPr>
          </a:p>
          <a:p>
            <a:pPr fontAlgn="base"/>
            <a:r>
              <a:rPr lang="en-US" sz="1200" b="1" dirty="0"/>
              <a:t>Elder Robert D. Hales: </a:t>
            </a:r>
          </a:p>
          <a:p>
            <a:pPr fontAlgn="base"/>
            <a:r>
              <a:rPr lang="en-US" sz="1200" dirty="0"/>
              <a:t>“While some were inspired to translate the Bible, others were inspired to prepare the means to publish it. By 1455 Johannes Gutenberg had invented a press with movable type, and the Bible was one of the first books he printed. For the first time it was possible to print multiple copies of the scriptures and at a cost many could afford.</a:t>
            </a:r>
          </a:p>
          <a:p>
            <a:pPr fontAlgn="base"/>
            <a:r>
              <a:rPr lang="en-US" sz="1200" dirty="0"/>
              <a:t>“Meanwhile, the inspiration of God also rested upon explorers. In 1492 Christopher Columbus set out to find a new path to the Far East. Columbus was led by the hand of God in his journey. He said, ‘God gave me the faith, and afterwards the courage’ [quoted in Mark E. Petersen, </a:t>
            </a:r>
            <a:r>
              <a:rPr lang="en-US" sz="1200" i="1" dirty="0"/>
              <a:t>The Great Prologue</a:t>
            </a:r>
            <a:r>
              <a:rPr lang="en-US" sz="1200" dirty="0"/>
              <a:t> (1975), 29]” (“Preparations for the Restoration and the Second Coming: ‘My Hand Shall Be over Thee,’”</a:t>
            </a:r>
            <a:r>
              <a:rPr lang="en-US" sz="1200" i="1" dirty="0"/>
              <a:t> Ensign</a:t>
            </a:r>
            <a:r>
              <a:rPr lang="en-US" sz="1200" dirty="0"/>
              <a:t> or </a:t>
            </a:r>
            <a:r>
              <a:rPr lang="en-US" sz="1200" i="1" dirty="0"/>
              <a:t>Liahona,</a:t>
            </a:r>
            <a:r>
              <a:rPr lang="en-US" sz="1200" dirty="0"/>
              <a:t> Nov. 2005, 89).</a:t>
            </a:r>
          </a:p>
          <a:p>
            <a:pPr fontAlgn="base"/>
            <a:endParaRPr lang="en-US" sz="1200" dirty="0"/>
          </a:p>
          <a:p>
            <a:pPr fontAlgn="base"/>
            <a:r>
              <a:rPr lang="en-US" sz="1200" b="1" dirty="0"/>
              <a:t>President Ezra Taft Benson:</a:t>
            </a:r>
          </a:p>
          <a:p>
            <a:pPr fontAlgn="base"/>
            <a:r>
              <a:rPr lang="en-US" sz="1200" dirty="0"/>
              <a:t>“God inspired … Christopher Columbus, who testified that he was inspired in what he did.</a:t>
            </a:r>
          </a:p>
          <a:p>
            <a:pPr fontAlgn="base"/>
            <a:r>
              <a:rPr lang="en-US" sz="1200" dirty="0"/>
              <a:t>“‘Our Lord,’ said Columbus, ‘unlocked my mind, sent me upon the sea, and gave me fire for the deed. Those who heard of my enterprise called it foolish, mocked me, and laughed. But who can doubt but that the Holy Ghost inspired me?’ (Jacob Wasserman, </a:t>
            </a:r>
            <a:r>
              <a:rPr lang="en-US" sz="1200" i="1" dirty="0"/>
              <a:t>Columbus, Don Quixote of the Seas,</a:t>
            </a:r>
            <a:r>
              <a:rPr lang="en-US" sz="1200" dirty="0"/>
              <a:t> pp. 19–20.)” (</a:t>
            </a:r>
            <a:r>
              <a:rPr lang="en-US" sz="1200" i="1" dirty="0"/>
              <a:t>The Teachings of Ezra Taft Benson</a:t>
            </a:r>
            <a:r>
              <a:rPr lang="en-US" sz="1200" dirty="0"/>
              <a:t> [1988], 577).</a:t>
            </a:r>
          </a:p>
          <a:p>
            <a:pPr fontAlgn="base"/>
            <a:endParaRPr lang="en-US" sz="1200" dirty="0"/>
          </a:p>
          <a:p>
            <a:pPr fontAlgn="base"/>
            <a:endParaRPr lang="en-US" sz="1200" b="0" i="0" dirty="0">
              <a:effectLst/>
              <a:latin typeface="Calibri" panose="020F0502020204030204" pitchFamily="34" charset="0"/>
            </a:endParaRPr>
          </a:p>
        </p:txBody>
      </p:sp>
      <p:sp>
        <p:nvSpPr>
          <p:cNvPr id="3" name="Rectangle 2"/>
          <p:cNvSpPr/>
          <p:nvPr/>
        </p:nvSpPr>
        <p:spPr>
          <a:xfrm>
            <a:off x="6879770" y="3212897"/>
            <a:ext cx="4528457" cy="2677656"/>
          </a:xfrm>
          <a:prstGeom prst="rect">
            <a:avLst/>
          </a:prstGeom>
          <a:ln>
            <a:solidFill>
              <a:schemeClr val="tx1"/>
            </a:solidFill>
          </a:ln>
        </p:spPr>
        <p:txBody>
          <a:bodyPr wrap="square">
            <a:spAutoFit/>
          </a:bodyPr>
          <a:lstStyle/>
          <a:p>
            <a:pPr fontAlgn="base"/>
            <a:r>
              <a:rPr lang="en-US" sz="1200" b="1" i="0" dirty="0">
                <a:solidFill>
                  <a:srgbClr val="333333"/>
                </a:solidFill>
                <a:effectLst/>
                <a:latin typeface="Calibri" panose="020F0502020204030204" pitchFamily="34" charset="0"/>
              </a:rPr>
              <a:t>Tomb of King Cyrus-</a:t>
            </a:r>
            <a:r>
              <a:rPr lang="en-US" sz="1200" b="0" i="0" dirty="0">
                <a:solidFill>
                  <a:srgbClr val="333333"/>
                </a:solidFill>
                <a:effectLst/>
                <a:latin typeface="Calibri" panose="020F0502020204030204" pitchFamily="34" charset="0"/>
              </a:rPr>
              <a:t>-</a:t>
            </a:r>
            <a:r>
              <a:rPr lang="en-US" sz="1200" dirty="0"/>
              <a:t>This tomb of the great Persian ruler, Cyrus, was discovered in 1951 at the ruins of Pasargadae (south-central Iran). Over 2500 years old, the tomb is in decent condition, made of white limestone and stands a total of 36 feet high. The tomb itself is 18 feet high resting on a 6 level base, also 18 feet high. It was built like a Ziggurat with Ionian and Lydian features. There is a small entrance and double doors leading to a room with no windows which once contained the "golden sarcophagus" of Cyrus, it is now an empty shell. Five huge stones make up its roof, which was slanted (gabled) to shed heavy rains. These Nordic gables were the architectural style of lands far to the north. The inscription was seen and recorded by Plutarch in AD 90.</a:t>
            </a:r>
          </a:p>
          <a:p>
            <a:pPr fontAlgn="base"/>
            <a:r>
              <a:rPr lang="en-US" sz="1200" dirty="0"/>
              <a:t>Biblehistory.com</a:t>
            </a:r>
          </a:p>
        </p:txBody>
      </p:sp>
      <p:pic>
        <p:nvPicPr>
          <p:cNvPr id="19460" name="Picture 4" descr="http://www.bible-history.com/empires/images/tomb_cy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798" y="245178"/>
            <a:ext cx="38100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614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231654"/>
          </a:xfrm>
          <a:prstGeom prst="rect">
            <a:avLst/>
          </a:prstGeom>
          <a:ln>
            <a:solidFill>
              <a:schemeClr val="tx1"/>
            </a:solidFill>
          </a:ln>
        </p:spPr>
        <p:txBody>
          <a:bodyPr>
            <a:spAutoFit/>
          </a:bodyPr>
          <a:lstStyle/>
          <a:p>
            <a:r>
              <a:rPr lang="en-US" sz="1200" b="1" dirty="0"/>
              <a:t>Rebuilding the Temple:</a:t>
            </a:r>
          </a:p>
          <a:p>
            <a:r>
              <a:rPr lang="en-US" sz="1200" dirty="0"/>
              <a:t>Following the Babylonian captivity, Cyrus the Persian king authorized the Jews to build a temple 60 cubits (90 feet) in height and breadth (Ezra 6:3; Josephus, </a:t>
            </a:r>
            <a:r>
              <a:rPr lang="en-US" sz="1200" i="1" dirty="0"/>
              <a:t>Antiquities </a:t>
            </a:r>
            <a:r>
              <a:rPr lang="en-US" sz="1200" dirty="0"/>
              <a:t>XI. 4, 6; cf. XV. 11, 1), in place of the one destroyed by Nebuchadnezzar in 500 B.C. The temple was probably begun about the second year after their return from captivity (537 B.C.?), but the Jews met difficulties, including much opposition from the Samaritans, and discontinued building. But in the second year of Darius the king (520 B.C.), the Lord gave word to the Jews to finish the sacred structure. The whole prophecy of Haggai is in relation to this project. </a:t>
            </a:r>
          </a:p>
          <a:p>
            <a:endParaRPr lang="en-US" sz="1200" b="1" dirty="0"/>
          </a:p>
          <a:p>
            <a:r>
              <a:rPr lang="en-US" sz="1200" b="1" dirty="0"/>
              <a:t>The plan of Solomon’s temple </a:t>
            </a:r>
            <a:r>
              <a:rPr lang="en-US" sz="1200" dirty="0"/>
              <a:t>was followed in general, but due to the poverty of the people, not on such a lavish scale. Many of the vessels used in the former temple were restored. (Ezra 1:7–11.) The Holy of Holies was empty, for the Ark of the Covenant disappeared when Nebuchadnezzar’s forces invaded Palestine.</a:t>
            </a:r>
          </a:p>
          <a:p>
            <a:r>
              <a:rPr lang="en-US" sz="1200" dirty="0"/>
              <a:t>This temple, called after Zerubbabel, and sometimes known as the Second Temple, was completed in the sixth year of Darius, 515 B.C. (Ezra 3:8; Ezra 6:15.) Sidney B. Sperry </a:t>
            </a:r>
            <a:r>
              <a:rPr lang="en-US" sz="1200" i="1" dirty="0"/>
              <a:t>Ancient Temples and Their Functions” </a:t>
            </a:r>
            <a:r>
              <a:rPr lang="en-US" sz="1200" dirty="0"/>
              <a:t>Ensign Jan. 1972</a:t>
            </a:r>
          </a:p>
        </p:txBody>
      </p:sp>
      <p:graphicFrame>
        <p:nvGraphicFramePr>
          <p:cNvPr id="4" name="Table 3"/>
          <p:cNvGraphicFramePr>
            <a:graphicFrameLocks noGrp="1"/>
          </p:cNvGraphicFramePr>
          <p:nvPr>
            <p:extLst>
              <p:ext uri="{D42A27DB-BD31-4B8C-83A1-F6EECF244321}">
                <p14:modId xmlns:p14="http://schemas.microsoft.com/office/powerpoint/2010/main" val="3409368103"/>
              </p:ext>
            </p:extLst>
          </p:nvPr>
        </p:nvGraphicFramePr>
        <p:xfrm>
          <a:off x="6335480" y="480181"/>
          <a:ext cx="5334004" cy="2646923"/>
        </p:xfrm>
        <a:graphic>
          <a:graphicData uri="http://schemas.openxmlformats.org/drawingml/2006/table">
            <a:tbl>
              <a:tblPr firstRow="1" bandRow="1">
                <a:tableStyleId>{5940675A-B579-460E-94D1-54222C63F5DA}</a:tableStyleId>
              </a:tblPr>
              <a:tblGrid>
                <a:gridCol w="2667002">
                  <a:extLst>
                    <a:ext uri="{9D8B030D-6E8A-4147-A177-3AD203B41FA5}">
                      <a16:colId xmlns:a16="http://schemas.microsoft.com/office/drawing/2014/main" val="20000"/>
                    </a:ext>
                  </a:extLst>
                </a:gridCol>
                <a:gridCol w="2667002">
                  <a:extLst>
                    <a:ext uri="{9D8B030D-6E8A-4147-A177-3AD203B41FA5}">
                      <a16:colId xmlns:a16="http://schemas.microsoft.com/office/drawing/2014/main" val="20001"/>
                    </a:ext>
                  </a:extLst>
                </a:gridCol>
              </a:tblGrid>
              <a:tr h="370840">
                <a:tc>
                  <a:txBody>
                    <a:bodyPr/>
                    <a:lstStyle/>
                    <a:p>
                      <a:r>
                        <a:rPr lang="en-US" dirty="0"/>
                        <a:t>Cyrus</a:t>
                      </a:r>
                    </a:p>
                  </a:txBody>
                  <a:tcPr/>
                </a:tc>
                <a:tc>
                  <a:txBody>
                    <a:bodyPr/>
                    <a:lstStyle/>
                    <a:p>
                      <a:r>
                        <a:rPr lang="en-US" dirty="0"/>
                        <a:t>559-530 BC</a:t>
                      </a:r>
                    </a:p>
                  </a:txBody>
                  <a:tcPr/>
                </a:tc>
                <a:extLst>
                  <a:ext uri="{0D108BD9-81ED-4DB2-BD59-A6C34878D82A}">
                    <a16:rowId xmlns:a16="http://schemas.microsoft.com/office/drawing/2014/main" val="10000"/>
                  </a:ext>
                </a:extLst>
              </a:tr>
              <a:tr h="370840">
                <a:tc>
                  <a:txBody>
                    <a:bodyPr/>
                    <a:lstStyle/>
                    <a:p>
                      <a:r>
                        <a:rPr lang="en-US" sz="1800" kern="1200" dirty="0">
                          <a:effectLst/>
                        </a:rPr>
                        <a:t>Cambyses II</a:t>
                      </a:r>
                      <a:endParaRPr lang="en-US" dirty="0"/>
                    </a:p>
                  </a:txBody>
                  <a:tcPr/>
                </a:tc>
                <a:tc>
                  <a:txBody>
                    <a:bodyPr/>
                    <a:lstStyle/>
                    <a:p>
                      <a:r>
                        <a:rPr lang="en-US" dirty="0"/>
                        <a:t>530-522 BC</a:t>
                      </a:r>
                    </a:p>
                  </a:txBody>
                  <a:tcPr/>
                </a:tc>
                <a:extLst>
                  <a:ext uri="{0D108BD9-81ED-4DB2-BD59-A6C34878D82A}">
                    <a16:rowId xmlns:a16="http://schemas.microsoft.com/office/drawing/2014/main" val="10001"/>
                  </a:ext>
                </a:extLst>
              </a:tr>
              <a:tr h="4218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strike="noStrike" dirty="0" err="1">
                          <a:effectLst/>
                        </a:rPr>
                        <a:t>Bardiya</a:t>
                      </a:r>
                      <a:endParaRPr lang="en-US" dirty="0"/>
                    </a:p>
                  </a:txBody>
                  <a:tcPr/>
                </a:tc>
                <a:tc>
                  <a:txBody>
                    <a:bodyPr/>
                    <a:lstStyle/>
                    <a:p>
                      <a:r>
                        <a:rPr lang="en-US" dirty="0"/>
                        <a:t>522 BC</a:t>
                      </a:r>
                    </a:p>
                  </a:txBody>
                  <a:tcPr/>
                </a:tc>
                <a:extLst>
                  <a:ext uri="{0D108BD9-81ED-4DB2-BD59-A6C34878D82A}">
                    <a16:rowId xmlns:a16="http://schemas.microsoft.com/office/drawing/2014/main" val="10002"/>
                  </a:ext>
                </a:extLst>
              </a:tr>
              <a:tr h="370840">
                <a:tc>
                  <a:txBody>
                    <a:bodyPr/>
                    <a:lstStyle/>
                    <a:p>
                      <a:pPr algn="l" fontAlgn="t"/>
                      <a:r>
                        <a:rPr lang="en-US" u="none" strike="noStrike" dirty="0">
                          <a:effectLst/>
                        </a:rPr>
                        <a:t>Darius I</a:t>
                      </a:r>
                      <a:endParaRPr lang="en-US" dirty="0">
                        <a:effectLst/>
                      </a:endParaRPr>
                    </a:p>
                  </a:txBody>
                  <a:tcPr/>
                </a:tc>
                <a:tc>
                  <a:txBody>
                    <a:bodyPr/>
                    <a:lstStyle/>
                    <a:p>
                      <a:r>
                        <a:rPr lang="en-US" dirty="0"/>
                        <a:t>Sept. 522-</a:t>
                      </a:r>
                      <a:r>
                        <a:rPr lang="en-US" baseline="0" dirty="0"/>
                        <a:t> Oct. 486 BC</a:t>
                      </a:r>
                      <a:endParaRPr lang="en-US" dirty="0"/>
                    </a:p>
                  </a:txBody>
                  <a:tcPr/>
                </a:tc>
                <a:extLst>
                  <a:ext uri="{0D108BD9-81ED-4DB2-BD59-A6C34878D82A}">
                    <a16:rowId xmlns:a16="http://schemas.microsoft.com/office/drawing/2014/main" val="10003"/>
                  </a:ext>
                </a:extLst>
              </a:tr>
              <a:tr h="370840">
                <a:tc>
                  <a:txBody>
                    <a:bodyPr/>
                    <a:lstStyle/>
                    <a:p>
                      <a:pPr algn="l" fontAlgn="t"/>
                      <a:r>
                        <a:rPr lang="en-US" dirty="0">
                          <a:effectLst/>
                        </a:rPr>
                        <a:t>Xerxes I</a:t>
                      </a:r>
                    </a:p>
                  </a:txBody>
                  <a:tcPr/>
                </a:tc>
                <a:tc>
                  <a:txBody>
                    <a:bodyPr/>
                    <a:lstStyle/>
                    <a:p>
                      <a:r>
                        <a:rPr lang="en-US" dirty="0"/>
                        <a:t>486-465 BC</a:t>
                      </a:r>
                    </a:p>
                  </a:txBody>
                  <a:tcPr/>
                </a:tc>
                <a:extLst>
                  <a:ext uri="{0D108BD9-81ED-4DB2-BD59-A6C34878D82A}">
                    <a16:rowId xmlns:a16="http://schemas.microsoft.com/office/drawing/2014/main" val="10004"/>
                  </a:ext>
                </a:extLst>
              </a:tr>
              <a:tr h="370840">
                <a:tc>
                  <a:txBody>
                    <a:bodyPr/>
                    <a:lstStyle/>
                    <a:p>
                      <a:pPr algn="l" fontAlgn="t"/>
                      <a:r>
                        <a:rPr lang="en-US" dirty="0">
                          <a:effectLst/>
                        </a:rPr>
                        <a:t>Artaxerxes II</a:t>
                      </a:r>
                    </a:p>
                  </a:txBody>
                  <a:tcPr/>
                </a:tc>
                <a:tc>
                  <a:txBody>
                    <a:bodyPr/>
                    <a:lstStyle/>
                    <a:p>
                      <a:r>
                        <a:rPr lang="en-US" dirty="0"/>
                        <a:t>465-424 BC</a:t>
                      </a:r>
                    </a:p>
                  </a:txBody>
                  <a:tcPr/>
                </a:tc>
                <a:extLst>
                  <a:ext uri="{0D108BD9-81ED-4DB2-BD59-A6C34878D82A}">
                    <a16:rowId xmlns:a16="http://schemas.microsoft.com/office/drawing/2014/main" val="10005"/>
                  </a:ext>
                </a:extLst>
              </a:tr>
              <a:tr h="370840">
                <a:tc>
                  <a:txBody>
                    <a:bodyPr/>
                    <a:lstStyle/>
                    <a:p>
                      <a:pPr algn="l" fontAlgn="t"/>
                      <a:r>
                        <a:rPr lang="en-US" dirty="0">
                          <a:effectLst/>
                        </a:rPr>
                        <a:t>Xerxes </a:t>
                      </a:r>
                      <a:r>
                        <a:rPr lang="en-US" i="0" dirty="0">
                          <a:effectLst/>
                        </a:rPr>
                        <a:t>II</a:t>
                      </a:r>
                      <a:endParaRPr lang="en-US" dirty="0">
                        <a:effectLst/>
                      </a:endParaRPr>
                    </a:p>
                  </a:txBody>
                  <a:tcPr/>
                </a:tc>
                <a:tc>
                  <a:txBody>
                    <a:bodyPr/>
                    <a:lstStyle/>
                    <a:p>
                      <a:r>
                        <a:rPr lang="en-US" dirty="0"/>
                        <a:t>424 BC</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6335481" y="108858"/>
            <a:ext cx="5334004" cy="381000"/>
          </a:xfrm>
          <a:prstGeom prst="rect">
            <a:avLst/>
          </a:prstGeom>
          <a:noFill/>
          <a:ln w="19050">
            <a:solidFill>
              <a:schemeClr val="tx1"/>
            </a:solidFill>
          </a:ln>
        </p:spPr>
        <p:txBody>
          <a:bodyPr wrap="square" rtlCol="0">
            <a:spAutoFit/>
          </a:bodyPr>
          <a:lstStyle/>
          <a:p>
            <a:pPr algn="ctr"/>
            <a:r>
              <a:rPr lang="en-US" dirty="0"/>
              <a:t>Kings of Persia</a:t>
            </a:r>
          </a:p>
        </p:txBody>
      </p:sp>
      <p:sp>
        <p:nvSpPr>
          <p:cNvPr id="6" name="Rectangle 5"/>
          <p:cNvSpPr/>
          <p:nvPr/>
        </p:nvSpPr>
        <p:spPr>
          <a:xfrm>
            <a:off x="0" y="3231654"/>
            <a:ext cx="8730343" cy="3600986"/>
          </a:xfrm>
          <a:prstGeom prst="rect">
            <a:avLst/>
          </a:prstGeom>
          <a:ln>
            <a:solidFill>
              <a:schemeClr val="tx1"/>
            </a:solidFill>
          </a:ln>
        </p:spPr>
        <p:txBody>
          <a:bodyPr wrap="square">
            <a:spAutoFit/>
          </a:bodyPr>
          <a:lstStyle/>
          <a:p>
            <a:r>
              <a:rPr lang="en-US" sz="1200" b="1" i="0" dirty="0">
                <a:effectLst/>
              </a:rPr>
              <a:t>The Samaritans:</a:t>
            </a:r>
          </a:p>
          <a:p>
            <a:r>
              <a:rPr lang="en-US" sz="1200" b="0" i="0" dirty="0">
                <a:effectLst/>
              </a:rPr>
              <a:t>The Torah (Pentateuch) is the only portion of the Bible which the Samaritans hold sacred. It is their sole guide and rule of life. Their version differs in many points from the Hebrew version. The other historic portions of the Hebrew Scriptures they regard as spurious, and especially resent the account given therein of their origin. They describe themselves as "Children of Israel," but trace their origin chiefly to the two sons of Joseph. They date their separation from the Jews from the time of Eli the priest, whom they regard as a usurper, he not having been of the priestly family of </a:t>
            </a:r>
            <a:r>
              <a:rPr lang="en-US" sz="1200" b="0" i="0" dirty="0" err="1">
                <a:effectLst/>
              </a:rPr>
              <a:t>Eleazar</a:t>
            </a:r>
            <a:r>
              <a:rPr lang="en-US" sz="1200" b="0" i="0" dirty="0">
                <a:effectLst/>
              </a:rPr>
              <a:t>, but a descendant of Thamar, Aaron's fourth son. According to the Samaritan Chronicle their high priests were true descendants of the sacredly appointed branch of the family until A.D. 1624, when the last male representative of the line died. Then, as it is recorded, "the consecration of Levites commenced;" sacrifices ceased to be offered up, and the ministrations were limited to such services as may legally be performed by them. (Source: </a:t>
            </a:r>
            <a:r>
              <a:rPr lang="en-US" sz="1200" b="0" i="1" u="none" strike="noStrike" dirty="0">
                <a:effectLst/>
              </a:rPr>
              <a:t>Picturesque Palestine</a:t>
            </a:r>
            <a:r>
              <a:rPr lang="en-US" sz="1200" b="0" i="0" u="none" strike="noStrike" dirty="0">
                <a:effectLst/>
              </a:rPr>
              <a:t>, vol. 2</a:t>
            </a:r>
            <a:r>
              <a:rPr lang="en-US" sz="1200" b="0" i="0" dirty="0">
                <a:effectLst/>
              </a:rPr>
              <a:t>, p. 16.)</a:t>
            </a:r>
          </a:p>
          <a:p>
            <a:endParaRPr lang="en-US" sz="1200" dirty="0"/>
          </a:p>
          <a:p>
            <a:r>
              <a:rPr lang="en-US" sz="1200" dirty="0"/>
              <a:t>Within the veil [of the Samaritan synagogue] are preserved with jealous care, among other literary treasures, three very ancient copies of the Samaritan Pentateuch, one of which is said to have been written by </a:t>
            </a:r>
            <a:r>
              <a:rPr lang="en-US" sz="1200" dirty="0" err="1"/>
              <a:t>Abishua</a:t>
            </a:r>
            <a:r>
              <a:rPr lang="en-US" sz="1200" dirty="0"/>
              <a:t>, the great-grandson of Aaron. This celebrated Roll of the Law, which is probably of the third century of our era, is preserved in a cylindrical silver-gilt case, opening as a triptych does on two sets of hinges . . . .The roll itself is composed of prepared goat-skins twenty-five inches high and about fifteen feet wide; they are neatly joined together, but in many places have been torn and rather clumsily repaired with parchment of various qualities.  . . . A crimson satin cover, on which Samaritan inscriptions are embroidered in gold thread, envelopes the treasure. (Source: </a:t>
            </a:r>
            <a:r>
              <a:rPr lang="en-US" sz="1200" i="1" dirty="0"/>
              <a:t>Picturesque Palestine</a:t>
            </a:r>
            <a:r>
              <a:rPr lang="en-US" sz="1200" dirty="0"/>
              <a:t>, vol. 2, p. 16.)</a:t>
            </a:r>
          </a:p>
          <a:p>
            <a:r>
              <a:rPr lang="en-US" sz="1200" dirty="0"/>
              <a:t>Life in the Holy Land. Com  </a:t>
            </a:r>
          </a:p>
        </p:txBody>
      </p:sp>
      <p:pic>
        <p:nvPicPr>
          <p:cNvPr id="13314" name="Picture 2" descr="http://www.lifeintheholyland.com/images/013_Ancient_copy_of_the_Samaritan_Pentateu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4405" y="3498427"/>
            <a:ext cx="2565079" cy="296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3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470" y="3489877"/>
            <a:ext cx="3693143" cy="1477328"/>
          </a:xfrm>
          <a:prstGeom prst="rect">
            <a:avLst/>
          </a:prstGeom>
          <a:noFill/>
        </p:spPr>
        <p:txBody>
          <a:bodyPr wrap="square" rtlCol="0">
            <a:spAutoFit/>
          </a:bodyPr>
          <a:lstStyle/>
          <a:p>
            <a:r>
              <a:rPr lang="en-US" dirty="0">
                <a:solidFill>
                  <a:schemeClr val="bg1"/>
                </a:solidFill>
              </a:rPr>
              <a:t>The Book of Ezra covers the period of time from the decree of Cyrus authorizing the Jews to return to Palestine (537 BC) down to the personal ministry of Ezra </a:t>
            </a:r>
          </a:p>
        </p:txBody>
      </p:sp>
      <p:grpSp>
        <p:nvGrpSpPr>
          <p:cNvPr id="4" name="Group 3"/>
          <p:cNvGrpSpPr/>
          <p:nvPr/>
        </p:nvGrpSpPr>
        <p:grpSpPr>
          <a:xfrm>
            <a:off x="2318486" y="184666"/>
            <a:ext cx="7265575" cy="2526780"/>
            <a:chOff x="627614" y="1034073"/>
            <a:chExt cx="7265575" cy="2526780"/>
          </a:xfrm>
        </p:grpSpPr>
        <p:grpSp>
          <p:nvGrpSpPr>
            <p:cNvPr id="5" name="Group 4"/>
            <p:cNvGrpSpPr/>
            <p:nvPr/>
          </p:nvGrpSpPr>
          <p:grpSpPr>
            <a:xfrm>
              <a:off x="627614" y="1034073"/>
              <a:ext cx="3020978" cy="2521676"/>
              <a:chOff x="457200" y="457200"/>
              <a:chExt cx="3020978" cy="2521676"/>
            </a:xfrm>
          </p:grpSpPr>
          <p:grpSp>
            <p:nvGrpSpPr>
              <p:cNvPr id="52" name="Group 51"/>
              <p:cNvGrpSpPr/>
              <p:nvPr/>
            </p:nvGrpSpPr>
            <p:grpSpPr>
              <a:xfrm>
                <a:off x="457200" y="457200"/>
                <a:ext cx="1215358" cy="2497726"/>
                <a:chOff x="5410200" y="1299205"/>
                <a:chExt cx="1215358" cy="2497726"/>
              </a:xfrm>
            </p:grpSpPr>
            <p:grpSp>
              <p:nvGrpSpPr>
                <p:cNvPr id="74" name="Group 73"/>
                <p:cNvGrpSpPr/>
                <p:nvPr/>
              </p:nvGrpSpPr>
              <p:grpSpPr>
                <a:xfrm>
                  <a:off x="5410200" y="1299205"/>
                  <a:ext cx="607679" cy="2497726"/>
                  <a:chOff x="533400" y="381000"/>
                  <a:chExt cx="457200" cy="2497726"/>
                </a:xfrm>
              </p:grpSpPr>
              <p:sp>
                <p:nvSpPr>
                  <p:cNvPr id="80" name="Oval 7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ounded Rectangle 80"/>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6017879" y="1299205"/>
                  <a:ext cx="607679" cy="2497726"/>
                  <a:chOff x="2714897" y="457200"/>
                  <a:chExt cx="457200" cy="2497726"/>
                </a:xfrm>
              </p:grpSpPr>
              <p:sp>
                <p:nvSpPr>
                  <p:cNvPr id="76" name="Oval 7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p:cNvGrpSpPr/>
              <p:nvPr/>
            </p:nvGrpSpPr>
            <p:grpSpPr>
              <a:xfrm>
                <a:off x="1655141" y="459377"/>
                <a:ext cx="1215358" cy="2497726"/>
                <a:chOff x="5410200" y="1299205"/>
                <a:chExt cx="1215358" cy="2497726"/>
              </a:xfrm>
            </p:grpSpPr>
            <p:grpSp>
              <p:nvGrpSpPr>
                <p:cNvPr id="64" name="Group 63"/>
                <p:cNvGrpSpPr/>
                <p:nvPr/>
              </p:nvGrpSpPr>
              <p:grpSpPr>
                <a:xfrm>
                  <a:off x="5410200" y="1299205"/>
                  <a:ext cx="607679" cy="2497726"/>
                  <a:chOff x="533400" y="381000"/>
                  <a:chExt cx="457200" cy="2497726"/>
                </a:xfrm>
              </p:grpSpPr>
              <p:sp>
                <p:nvSpPr>
                  <p:cNvPr id="70" name="Oval 6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ounded Rectangle 7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6017879" y="1299205"/>
                  <a:ext cx="607679" cy="2497726"/>
                  <a:chOff x="2714897" y="457200"/>
                  <a:chExt cx="457200" cy="2497726"/>
                </a:xfrm>
              </p:grpSpPr>
              <p:sp>
                <p:nvSpPr>
                  <p:cNvPr id="66" name="Oval 6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53"/>
              <p:cNvGrpSpPr/>
              <p:nvPr/>
            </p:nvGrpSpPr>
            <p:grpSpPr>
              <a:xfrm>
                <a:off x="2870499" y="481150"/>
                <a:ext cx="607679" cy="2497726"/>
                <a:chOff x="533400" y="381000"/>
                <a:chExt cx="457200" cy="2497726"/>
              </a:xfrm>
            </p:grpSpPr>
            <p:sp>
              <p:nvSpPr>
                <p:cNvPr id="60" name="Oval 5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6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56" name="TextBox 55"/>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57" name="TextBox 56"/>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58" name="TextBox 57"/>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59" name="TextBox 58"/>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6" name="Group 5"/>
            <p:cNvGrpSpPr/>
            <p:nvPr/>
          </p:nvGrpSpPr>
          <p:grpSpPr>
            <a:xfrm>
              <a:off x="3655956" y="1039177"/>
              <a:ext cx="3020978" cy="2521676"/>
              <a:chOff x="457200" y="457200"/>
              <a:chExt cx="3020978" cy="2521676"/>
            </a:xfrm>
          </p:grpSpPr>
          <p:grpSp>
            <p:nvGrpSpPr>
              <p:cNvPr id="20" name="Group 19"/>
              <p:cNvGrpSpPr/>
              <p:nvPr/>
            </p:nvGrpSpPr>
            <p:grpSpPr>
              <a:xfrm>
                <a:off x="457200" y="457200"/>
                <a:ext cx="1215358" cy="2497726"/>
                <a:chOff x="5410200" y="1299205"/>
                <a:chExt cx="1215358" cy="2497726"/>
              </a:xfrm>
            </p:grpSpPr>
            <p:grpSp>
              <p:nvGrpSpPr>
                <p:cNvPr id="42" name="Group 41"/>
                <p:cNvGrpSpPr/>
                <p:nvPr/>
              </p:nvGrpSpPr>
              <p:grpSpPr>
                <a:xfrm>
                  <a:off x="5410200" y="1299205"/>
                  <a:ext cx="607679" cy="2497726"/>
                  <a:chOff x="533400" y="381000"/>
                  <a:chExt cx="457200" cy="2497726"/>
                </a:xfrm>
              </p:grpSpPr>
              <p:sp>
                <p:nvSpPr>
                  <p:cNvPr id="48" name="Oval 4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6017879" y="1299205"/>
                  <a:ext cx="607679" cy="2497726"/>
                  <a:chOff x="2714897" y="457200"/>
                  <a:chExt cx="457200" cy="2497726"/>
                </a:xfrm>
              </p:grpSpPr>
              <p:sp>
                <p:nvSpPr>
                  <p:cNvPr id="44" name="Oval 4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a:off x="1655141" y="459377"/>
                <a:ext cx="1215358" cy="2497726"/>
                <a:chOff x="5410200" y="1299205"/>
                <a:chExt cx="1215358" cy="2497726"/>
              </a:xfrm>
            </p:grpSpPr>
            <p:grpSp>
              <p:nvGrpSpPr>
                <p:cNvPr id="32" name="Group 31"/>
                <p:cNvGrpSpPr/>
                <p:nvPr/>
              </p:nvGrpSpPr>
              <p:grpSpPr>
                <a:xfrm>
                  <a:off x="5410200" y="1299205"/>
                  <a:ext cx="607679" cy="2497726"/>
                  <a:chOff x="533400" y="381000"/>
                  <a:chExt cx="457200" cy="2497726"/>
                </a:xfrm>
              </p:grpSpPr>
              <p:sp>
                <p:nvSpPr>
                  <p:cNvPr id="38" name="Oval 3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017879" y="1299205"/>
                  <a:ext cx="607679" cy="2497726"/>
                  <a:chOff x="2714897" y="457200"/>
                  <a:chExt cx="457200" cy="2497726"/>
                </a:xfrm>
              </p:grpSpPr>
              <p:sp>
                <p:nvSpPr>
                  <p:cNvPr id="34" name="Oval 3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p:cNvGrpSpPr/>
              <p:nvPr/>
            </p:nvGrpSpPr>
            <p:grpSpPr>
              <a:xfrm>
                <a:off x="2870499" y="481150"/>
                <a:ext cx="607679" cy="2497726"/>
                <a:chOff x="533400" y="381000"/>
                <a:chExt cx="457200" cy="2497726"/>
              </a:xfrm>
            </p:grpSpPr>
            <p:sp>
              <p:nvSpPr>
                <p:cNvPr id="28" name="Oval 27"/>
                <p:cNvSpPr/>
                <p:nvPr/>
              </p:nvSpPr>
              <p:spPr>
                <a:xfrm rot="16200000">
                  <a:off x="469990" y="2452006"/>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24" name="TextBox 23"/>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25" name="TextBox 24"/>
              <p:cNvSpPr txBox="1"/>
              <p:nvPr/>
            </p:nvSpPr>
            <p:spPr>
              <a:xfrm rot="16200000">
                <a:off x="1198815" y="1410097"/>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26" name="TextBox 25"/>
              <p:cNvSpPr txBox="1"/>
              <p:nvPr/>
            </p:nvSpPr>
            <p:spPr>
              <a:xfrm rot="16200000">
                <a:off x="1780253" y="1424020"/>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27" name="TextBox 26"/>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7" name="Group 6"/>
            <p:cNvGrpSpPr/>
            <p:nvPr/>
          </p:nvGrpSpPr>
          <p:grpSpPr>
            <a:xfrm>
              <a:off x="6677831" y="1057129"/>
              <a:ext cx="1215358" cy="2497726"/>
              <a:chOff x="5410200" y="1299205"/>
              <a:chExt cx="1215358" cy="2497726"/>
            </a:xfrm>
          </p:grpSpPr>
          <p:grpSp>
            <p:nvGrpSpPr>
              <p:cNvPr id="10" name="Group 9"/>
              <p:cNvGrpSpPr/>
              <p:nvPr/>
            </p:nvGrpSpPr>
            <p:grpSpPr>
              <a:xfrm>
                <a:off x="5410200" y="1299205"/>
                <a:ext cx="607679" cy="2497726"/>
                <a:chOff x="533400" y="381000"/>
                <a:chExt cx="457200" cy="2497726"/>
              </a:xfrm>
            </p:grpSpPr>
            <p:sp>
              <p:nvSpPr>
                <p:cNvPr id="16" name="Oval 1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6017879" y="1299205"/>
                <a:ext cx="607679" cy="2497726"/>
                <a:chOff x="2714897" y="457200"/>
                <a:chExt cx="457200" cy="2497726"/>
              </a:xfrm>
            </p:grpSpPr>
            <p:sp>
              <p:nvSpPr>
                <p:cNvPr id="12" name="Oval 1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extBox 7"/>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9" name="TextBox 8"/>
            <p:cNvSpPr txBox="1"/>
            <p:nvPr/>
          </p:nvSpPr>
          <p:spPr>
            <a:xfrm rot="16200000">
              <a:off x="6928637" y="2258320"/>
              <a:ext cx="1365664" cy="400110"/>
            </a:xfrm>
            <a:prstGeom prst="rect">
              <a:avLst/>
            </a:prstGeom>
            <a:noFill/>
          </p:spPr>
          <p:txBody>
            <a:bodyPr wrap="square" rtlCol="0">
              <a:spAutoFit/>
            </a:bodyPr>
            <a:lstStyle/>
            <a:p>
              <a:pPr algn="ctr"/>
              <a:r>
                <a:rPr lang="en-US" sz="2000" dirty="0">
                  <a:latin typeface="Harrington" panose="04040505050A02020702" pitchFamily="82" charset="0"/>
                </a:rPr>
                <a:t>Esther</a:t>
              </a:r>
            </a:p>
          </p:txBody>
        </p:sp>
      </p:grpSp>
      <p:sp>
        <p:nvSpPr>
          <p:cNvPr id="84" name="TextBox 83"/>
          <p:cNvSpPr txBox="1"/>
          <p:nvPr/>
        </p:nvSpPr>
        <p:spPr>
          <a:xfrm>
            <a:off x="8042284" y="3451665"/>
            <a:ext cx="3655193" cy="1477328"/>
          </a:xfrm>
          <a:prstGeom prst="rect">
            <a:avLst/>
          </a:prstGeom>
          <a:noFill/>
        </p:spPr>
        <p:txBody>
          <a:bodyPr wrap="square" rtlCol="0">
            <a:spAutoFit/>
          </a:bodyPr>
          <a:lstStyle/>
          <a:p>
            <a:r>
              <a:rPr lang="en-US" dirty="0">
                <a:solidFill>
                  <a:schemeClr val="bg1"/>
                </a:solidFill>
              </a:rPr>
              <a:t>The Book of Ezra emphases the process of recovery, rebuilding, repentance, and reform—based on faith and devotion to the statutes of the Lord</a:t>
            </a:r>
          </a:p>
        </p:txBody>
      </p:sp>
      <p:sp>
        <p:nvSpPr>
          <p:cNvPr id="3" name="Rectangle 2"/>
          <p:cNvSpPr/>
          <p:nvPr/>
        </p:nvSpPr>
        <p:spPr>
          <a:xfrm>
            <a:off x="3488061" y="5935237"/>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The later history of Ezra is found in the book of Nehemiah, which is a sequel to the book of Ezra.</a:t>
            </a:r>
            <a:endParaRPr lang="en-US" dirty="0">
              <a:solidFill>
                <a:schemeClr val="bg1"/>
              </a:solidFill>
            </a:endParaRPr>
          </a:p>
        </p:txBody>
      </p:sp>
      <p:sp>
        <p:nvSpPr>
          <p:cNvPr id="87" name="TextBox 86"/>
          <p:cNvSpPr txBox="1"/>
          <p:nvPr/>
        </p:nvSpPr>
        <p:spPr>
          <a:xfrm>
            <a:off x="6997960" y="6409147"/>
            <a:ext cx="5006331" cy="369332"/>
          </a:xfrm>
          <a:prstGeom prst="rect">
            <a:avLst/>
          </a:prstGeom>
          <a:noFill/>
        </p:spPr>
        <p:txBody>
          <a:bodyPr wrap="square" rtlCol="0">
            <a:spAutoFit/>
          </a:bodyPr>
          <a:lstStyle/>
          <a:p>
            <a:pPr algn="r"/>
            <a:r>
              <a:rPr lang="en-US" dirty="0">
                <a:solidFill>
                  <a:schemeClr val="bg1"/>
                </a:solidFill>
              </a:rPr>
              <a:t>(1, 2)</a:t>
            </a:r>
          </a:p>
        </p:txBody>
      </p:sp>
      <p:pic>
        <p:nvPicPr>
          <p:cNvPr id="4100" name="Picture 4" descr="http://www.diggingsonline.com/pages/rese/books/comment/marriagepapyr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106" y="3095753"/>
            <a:ext cx="3722486" cy="2481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34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4"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27539" y="98954"/>
            <a:ext cx="7543800" cy="1015663"/>
          </a:xfrm>
          <a:prstGeom prst="rect">
            <a:avLst/>
          </a:prstGeom>
          <a:noFill/>
        </p:spPr>
        <p:txBody>
          <a:bodyPr wrap="square" rtlCol="0">
            <a:spAutoFit/>
          </a:bodyPr>
          <a:lstStyle/>
          <a:p>
            <a:pPr algn="r"/>
            <a:r>
              <a:rPr lang="en-US" sz="6000" dirty="0">
                <a:solidFill>
                  <a:schemeClr val="bg1"/>
                </a:solidFill>
              </a:rPr>
              <a:t>Babylonian Empire</a:t>
            </a:r>
          </a:p>
        </p:txBody>
      </p:sp>
      <p:pic>
        <p:nvPicPr>
          <p:cNvPr id="8194" name="Picture 2" descr="http://www.crystalinks.com/babylon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09" y="232994"/>
            <a:ext cx="3933825" cy="33909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8281749" y="1166067"/>
            <a:ext cx="2133600" cy="4525866"/>
            <a:chOff x="838200" y="630429"/>
            <a:chExt cx="2133600" cy="4525866"/>
          </a:xfrm>
        </p:grpSpPr>
        <p:sp>
          <p:nvSpPr>
            <p:cNvPr id="8" name="Oval 7"/>
            <p:cNvSpPr/>
            <p:nvPr/>
          </p:nvSpPr>
          <p:spPr>
            <a:xfrm>
              <a:off x="1116757" y="2799240"/>
              <a:ext cx="342153" cy="1661816"/>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70966" y="2831799"/>
              <a:ext cx="342153" cy="1661816"/>
            </a:xfrm>
            <a:prstGeom prst="ellipse">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336703">
              <a:off x="1842735" y="4649075"/>
              <a:ext cx="367862" cy="507220"/>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192056">
              <a:off x="1407605" y="4621553"/>
              <a:ext cx="367862" cy="505234"/>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1353207" y="2548320"/>
              <a:ext cx="1177159" cy="2292208"/>
            </a:xfrm>
            <a:prstGeom prst="trapezoid">
              <a:avLst/>
            </a:prstGeom>
            <a:solidFill>
              <a:schemeClr val="tx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603938" y="3155081"/>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38200" y="3087663"/>
              <a:ext cx="367862" cy="40450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9984891">
              <a:off x="2236618" y="2187469"/>
              <a:ext cx="515007" cy="1231568"/>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90544">
              <a:off x="1099794" y="2232290"/>
              <a:ext cx="515007" cy="1166870"/>
            </a:xfrm>
            <a:prstGeom prst="trapezoid">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353207" y="2278649"/>
              <a:ext cx="1177159" cy="2292208"/>
            </a:xfrm>
            <a:prstGeom prst="trapezoi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6854792">
              <a:off x="721271" y="1487889"/>
              <a:ext cx="1482516" cy="624458"/>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5902291">
              <a:off x="1810033" y="1505630"/>
              <a:ext cx="1461447" cy="624458"/>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0800000">
              <a:off x="1721069" y="2346066"/>
              <a:ext cx="441434" cy="26967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657615">
              <a:off x="1170342" y="2306985"/>
              <a:ext cx="588579" cy="2514761"/>
            </a:xfrm>
            <a:prstGeom prst="trapezoid">
              <a:avLst>
                <a:gd name="adj" fmla="val 3088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1232594">
              <a:off x="2014814" y="2300145"/>
              <a:ext cx="588579" cy="2547592"/>
            </a:xfrm>
            <a:prstGeom prst="trapezoid">
              <a:avLst>
                <a:gd name="adj" fmla="val 30882"/>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426779" y="1267380"/>
              <a:ext cx="1030014" cy="11461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5"/>
            <p:cNvGrpSpPr/>
            <p:nvPr/>
          </p:nvGrpSpPr>
          <p:grpSpPr>
            <a:xfrm rot="21175658">
              <a:off x="2171104" y="4544211"/>
              <a:ext cx="486438" cy="269672"/>
              <a:chOff x="5638800" y="4267200"/>
              <a:chExt cx="2590800" cy="838200"/>
            </a:xfrm>
          </p:grpSpPr>
          <p:sp>
            <p:nvSpPr>
              <p:cNvPr id="110" name="Left-Right-Up Arrow 21"/>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eft-Right-Up Arrow 22"/>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Left-Right-Up Arrow 23"/>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Left-Right-Up Arrow 24"/>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6"/>
            <p:cNvGrpSpPr/>
            <p:nvPr/>
          </p:nvGrpSpPr>
          <p:grpSpPr>
            <a:xfrm rot="718744">
              <a:off x="974193" y="4509440"/>
              <a:ext cx="525471" cy="269672"/>
              <a:chOff x="5638800" y="4267200"/>
              <a:chExt cx="2590800" cy="838200"/>
            </a:xfrm>
          </p:grpSpPr>
          <p:sp>
            <p:nvSpPr>
              <p:cNvPr id="106" name="Left-Right-Up Arrow 27"/>
              <p:cNvSpPr/>
              <p:nvPr/>
            </p:nvSpPr>
            <p:spPr>
              <a:xfrm>
                <a:off x="56388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Left-Right-Up Arrow 28"/>
              <p:cNvSpPr/>
              <p:nvPr/>
            </p:nvSpPr>
            <p:spPr>
              <a:xfrm rot="10800000">
                <a:off x="61722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Left-Right-Up Arrow 107"/>
              <p:cNvSpPr/>
              <p:nvPr/>
            </p:nvSpPr>
            <p:spPr>
              <a:xfrm>
                <a:off x="6705600" y="42672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Left-Right-Up Arrow 108"/>
              <p:cNvSpPr/>
              <p:nvPr/>
            </p:nvSpPr>
            <p:spPr>
              <a:xfrm rot="10800000">
                <a:off x="7239000" y="4419600"/>
                <a:ext cx="990600" cy="685800"/>
              </a:xfrm>
              <a:prstGeom prst="leftRightUpArrow">
                <a:avLst>
                  <a:gd name="adj1" fmla="val 6699"/>
                  <a:gd name="adj2" fmla="val 25000"/>
                  <a:gd name="adj3" fmla="val 250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25"/>
            <p:cNvSpPr/>
            <p:nvPr/>
          </p:nvSpPr>
          <p:spPr>
            <a:xfrm>
              <a:off x="1239815" y="914400"/>
              <a:ext cx="1324303" cy="682374"/>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42"/>
            <p:cNvGrpSpPr/>
            <p:nvPr/>
          </p:nvGrpSpPr>
          <p:grpSpPr>
            <a:xfrm rot="2071358">
              <a:off x="1431647" y="2435890"/>
              <a:ext cx="356576" cy="124330"/>
              <a:chOff x="6286413" y="968958"/>
              <a:chExt cx="2408834" cy="2185901"/>
            </a:xfrm>
            <a:solidFill>
              <a:srgbClr val="FFC000"/>
            </a:solidFill>
          </p:grpSpPr>
          <p:grpSp>
            <p:nvGrpSpPr>
              <p:cNvPr id="98" name="Group 37"/>
              <p:cNvGrpSpPr/>
              <p:nvPr/>
            </p:nvGrpSpPr>
            <p:grpSpPr>
              <a:xfrm>
                <a:off x="6286413" y="968958"/>
                <a:ext cx="1151447" cy="2164259"/>
                <a:chOff x="6286413" y="968958"/>
                <a:chExt cx="1151447" cy="2164259"/>
              </a:xfrm>
              <a:grpFill/>
            </p:grpSpPr>
            <p:sp>
              <p:nvSpPr>
                <p:cNvPr id="103" name="Donut 102"/>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Donut 103"/>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Donut 104"/>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38"/>
              <p:cNvGrpSpPr/>
              <p:nvPr/>
            </p:nvGrpSpPr>
            <p:grpSpPr>
              <a:xfrm flipH="1">
                <a:off x="7543800" y="990600"/>
                <a:ext cx="1151447" cy="2164259"/>
                <a:chOff x="6286413" y="968958"/>
                <a:chExt cx="1151447" cy="2164259"/>
              </a:xfrm>
              <a:grpFill/>
            </p:grpSpPr>
            <p:sp>
              <p:nvSpPr>
                <p:cNvPr id="100" name="Donut 99"/>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00"/>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8" name="Group 27"/>
            <p:cNvGrpSpPr/>
            <p:nvPr/>
          </p:nvGrpSpPr>
          <p:grpSpPr>
            <a:xfrm>
              <a:off x="1449801" y="2871483"/>
              <a:ext cx="929288" cy="292032"/>
              <a:chOff x="1449801" y="2871483"/>
              <a:chExt cx="929288" cy="292032"/>
            </a:xfrm>
          </p:grpSpPr>
          <p:sp>
            <p:nvSpPr>
              <p:cNvPr id="91" name="Moon 90"/>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2091847" y="2871483"/>
                <a:ext cx="287242" cy="281886"/>
                <a:chOff x="4931460" y="2665388"/>
                <a:chExt cx="371689" cy="319843"/>
              </a:xfrm>
            </p:grpSpPr>
            <p:sp>
              <p:nvSpPr>
                <p:cNvPr id="96" name="Hexagon 95"/>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7" name="Hexagon 96"/>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93" name="Group 92"/>
              <p:cNvGrpSpPr/>
              <p:nvPr/>
            </p:nvGrpSpPr>
            <p:grpSpPr>
              <a:xfrm>
                <a:off x="1449801" y="2881629"/>
                <a:ext cx="287242" cy="281886"/>
                <a:chOff x="4931460" y="2665388"/>
                <a:chExt cx="371689" cy="319843"/>
              </a:xfrm>
            </p:grpSpPr>
            <p:sp>
              <p:nvSpPr>
                <p:cNvPr id="94" name="Hexagon 93"/>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5" name="Hexagon 94"/>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sp>
          <p:nvSpPr>
            <p:cNvPr id="29" name="Cloud 28"/>
            <p:cNvSpPr/>
            <p:nvPr/>
          </p:nvSpPr>
          <p:spPr>
            <a:xfrm>
              <a:off x="1571932" y="2023569"/>
              <a:ext cx="707622" cy="471925"/>
            </a:xfrm>
            <a:prstGeom prst="cloud">
              <a:avLst/>
            </a:prstGeom>
            <a:solidFill>
              <a:srgbClr val="7F520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793215" y="2097300"/>
              <a:ext cx="231956" cy="1766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42"/>
            <p:cNvGrpSpPr/>
            <p:nvPr/>
          </p:nvGrpSpPr>
          <p:grpSpPr>
            <a:xfrm rot="19477773">
              <a:off x="2117439" y="2388263"/>
              <a:ext cx="356576" cy="124330"/>
              <a:chOff x="6286413" y="968958"/>
              <a:chExt cx="2408834" cy="2185901"/>
            </a:xfrm>
            <a:solidFill>
              <a:srgbClr val="FFC000"/>
            </a:solidFill>
          </p:grpSpPr>
          <p:grpSp>
            <p:nvGrpSpPr>
              <p:cNvPr id="83" name="Group 37"/>
              <p:cNvGrpSpPr/>
              <p:nvPr/>
            </p:nvGrpSpPr>
            <p:grpSpPr>
              <a:xfrm>
                <a:off x="6286413" y="968958"/>
                <a:ext cx="1151447" cy="2164259"/>
                <a:chOff x="6286413" y="968958"/>
                <a:chExt cx="1151447" cy="2164259"/>
              </a:xfrm>
              <a:grpFill/>
            </p:grpSpPr>
            <p:sp>
              <p:nvSpPr>
                <p:cNvPr id="88" name="Donut 87"/>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Donut 88"/>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89"/>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 name="Group 38"/>
              <p:cNvGrpSpPr/>
              <p:nvPr/>
            </p:nvGrpSpPr>
            <p:grpSpPr>
              <a:xfrm flipH="1">
                <a:off x="7543800" y="990600"/>
                <a:ext cx="1151447" cy="2164259"/>
                <a:chOff x="6286413" y="968958"/>
                <a:chExt cx="1151447" cy="2164259"/>
              </a:xfrm>
              <a:grpFill/>
            </p:grpSpPr>
            <p:sp>
              <p:nvSpPr>
                <p:cNvPr id="85" name="Donut 84"/>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85"/>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onut 86"/>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2" name="Oval 31"/>
            <p:cNvSpPr/>
            <p:nvPr/>
          </p:nvSpPr>
          <p:spPr>
            <a:xfrm>
              <a:off x="1236213" y="1184007"/>
              <a:ext cx="342153" cy="354418"/>
            </a:xfrm>
            <a:prstGeom prst="ellipse">
              <a:avLst/>
            </a:prstGeom>
            <a:solidFill>
              <a:srgbClr val="7F520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294514" y="1126554"/>
              <a:ext cx="342153" cy="354418"/>
            </a:xfrm>
            <a:prstGeom prst="ellipse">
              <a:avLst/>
            </a:prstGeom>
            <a:solidFill>
              <a:srgbClr val="7F520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42"/>
            <p:cNvGrpSpPr/>
            <p:nvPr/>
          </p:nvGrpSpPr>
          <p:grpSpPr>
            <a:xfrm rot="2071358">
              <a:off x="1685119" y="2629183"/>
              <a:ext cx="356576" cy="124330"/>
              <a:chOff x="6286413" y="968958"/>
              <a:chExt cx="2408834" cy="2185901"/>
            </a:xfrm>
            <a:solidFill>
              <a:srgbClr val="FFC000"/>
            </a:solidFill>
          </p:grpSpPr>
          <p:grpSp>
            <p:nvGrpSpPr>
              <p:cNvPr id="75" name="Group 37"/>
              <p:cNvGrpSpPr/>
              <p:nvPr/>
            </p:nvGrpSpPr>
            <p:grpSpPr>
              <a:xfrm>
                <a:off x="6286413" y="968958"/>
                <a:ext cx="1151447" cy="2164259"/>
                <a:chOff x="6286413" y="968958"/>
                <a:chExt cx="1151447" cy="2164259"/>
              </a:xfrm>
              <a:grpFill/>
            </p:grpSpPr>
            <p:sp>
              <p:nvSpPr>
                <p:cNvPr id="80" name="Donut 79"/>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6" name="Group 38"/>
              <p:cNvGrpSpPr/>
              <p:nvPr/>
            </p:nvGrpSpPr>
            <p:grpSpPr>
              <a:xfrm flipH="1">
                <a:off x="7543800" y="990600"/>
                <a:ext cx="1151447" cy="2164259"/>
                <a:chOff x="6286413" y="968958"/>
                <a:chExt cx="1151447" cy="2164259"/>
              </a:xfrm>
              <a:grpFill/>
            </p:grpSpPr>
            <p:sp>
              <p:nvSpPr>
                <p:cNvPr id="77" name="Donut 76"/>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77"/>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78"/>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5" name="Group 42"/>
            <p:cNvGrpSpPr/>
            <p:nvPr/>
          </p:nvGrpSpPr>
          <p:grpSpPr>
            <a:xfrm rot="18831304">
              <a:off x="1888908" y="2595774"/>
              <a:ext cx="356576" cy="124330"/>
              <a:chOff x="6286413" y="968958"/>
              <a:chExt cx="2408834" cy="2185901"/>
            </a:xfrm>
            <a:solidFill>
              <a:srgbClr val="FFC000"/>
            </a:solidFill>
          </p:grpSpPr>
          <p:grpSp>
            <p:nvGrpSpPr>
              <p:cNvPr id="67" name="Group 37"/>
              <p:cNvGrpSpPr/>
              <p:nvPr/>
            </p:nvGrpSpPr>
            <p:grpSpPr>
              <a:xfrm>
                <a:off x="6286413" y="968958"/>
                <a:ext cx="1151447" cy="2164259"/>
                <a:chOff x="6286413" y="968958"/>
                <a:chExt cx="1151447" cy="2164259"/>
              </a:xfrm>
              <a:grpFill/>
            </p:grpSpPr>
            <p:sp>
              <p:nvSpPr>
                <p:cNvPr id="72" name="Donut 71"/>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72"/>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3"/>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8" name="Group 38"/>
              <p:cNvGrpSpPr/>
              <p:nvPr/>
            </p:nvGrpSpPr>
            <p:grpSpPr>
              <a:xfrm flipH="1">
                <a:off x="7543800" y="990600"/>
                <a:ext cx="1151447" cy="2164259"/>
                <a:chOff x="6286413" y="968958"/>
                <a:chExt cx="1151447" cy="2164259"/>
              </a:xfrm>
              <a:grpFill/>
            </p:grpSpPr>
            <p:sp>
              <p:nvSpPr>
                <p:cNvPr id="69" name="Donut 68"/>
                <p:cNvSpPr/>
                <p:nvPr/>
              </p:nvSpPr>
              <p:spPr>
                <a:xfrm rot="20620213">
                  <a:off x="6286413" y="968958"/>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onut 69"/>
                <p:cNvSpPr/>
                <p:nvPr/>
              </p:nvSpPr>
              <p:spPr>
                <a:xfrm rot="19921608">
                  <a:off x="6524438" y="1583728"/>
                  <a:ext cx="497793" cy="976073"/>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0"/>
                <p:cNvSpPr/>
                <p:nvPr/>
              </p:nvSpPr>
              <p:spPr>
                <a:xfrm rot="19376810">
                  <a:off x="6940067" y="2188160"/>
                  <a:ext cx="497793" cy="945057"/>
                </a:xfrm>
                <a:prstGeom prst="donut">
                  <a:avLst>
                    <a:gd name="adj" fmla="val 12312"/>
                  </a:avLst>
                </a:prstGeom>
                <a:grp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6" name="Group 35"/>
            <p:cNvGrpSpPr/>
            <p:nvPr/>
          </p:nvGrpSpPr>
          <p:grpSpPr>
            <a:xfrm>
              <a:off x="1410827" y="3279978"/>
              <a:ext cx="929288" cy="292032"/>
              <a:chOff x="1449801" y="2871483"/>
              <a:chExt cx="929288" cy="292032"/>
            </a:xfrm>
          </p:grpSpPr>
          <p:sp>
            <p:nvSpPr>
              <p:cNvPr id="60" name="Moon 59"/>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2091847" y="2871483"/>
                <a:ext cx="287242" cy="281886"/>
                <a:chOff x="4931460" y="2665388"/>
                <a:chExt cx="371689" cy="319843"/>
              </a:xfrm>
            </p:grpSpPr>
            <p:sp>
              <p:nvSpPr>
                <p:cNvPr id="65" name="Hexagon 64"/>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Hexagon 65"/>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62" name="Group 61"/>
              <p:cNvGrpSpPr/>
              <p:nvPr/>
            </p:nvGrpSpPr>
            <p:grpSpPr>
              <a:xfrm>
                <a:off x="1449801" y="2881629"/>
                <a:ext cx="287242" cy="281886"/>
                <a:chOff x="4931460" y="2665388"/>
                <a:chExt cx="371689" cy="319843"/>
              </a:xfrm>
            </p:grpSpPr>
            <p:sp>
              <p:nvSpPr>
                <p:cNvPr id="63" name="Hexagon 62"/>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Hexagon 63"/>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37" name="Group 36"/>
            <p:cNvGrpSpPr/>
            <p:nvPr/>
          </p:nvGrpSpPr>
          <p:grpSpPr>
            <a:xfrm>
              <a:off x="1327098" y="3689223"/>
              <a:ext cx="1096384" cy="292032"/>
              <a:chOff x="1449801" y="2871483"/>
              <a:chExt cx="929288" cy="292032"/>
            </a:xfrm>
          </p:grpSpPr>
          <p:sp>
            <p:nvSpPr>
              <p:cNvPr id="53" name="Moon 52"/>
              <p:cNvSpPr/>
              <p:nvPr/>
            </p:nvSpPr>
            <p:spPr>
              <a:xfrm rot="16200000">
                <a:off x="1815208" y="2668512"/>
                <a:ext cx="149002" cy="73853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2091847" y="2871483"/>
                <a:ext cx="287242" cy="281886"/>
                <a:chOff x="4931460" y="2665388"/>
                <a:chExt cx="371689" cy="319843"/>
              </a:xfrm>
            </p:grpSpPr>
            <p:sp>
              <p:nvSpPr>
                <p:cNvPr id="58" name="Hexagon 57"/>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9" name="Hexagon 58"/>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55" name="Group 54"/>
              <p:cNvGrpSpPr/>
              <p:nvPr/>
            </p:nvGrpSpPr>
            <p:grpSpPr>
              <a:xfrm>
                <a:off x="1449801" y="2881629"/>
                <a:ext cx="287242" cy="281886"/>
                <a:chOff x="4931460" y="2665388"/>
                <a:chExt cx="371689" cy="319843"/>
              </a:xfrm>
            </p:grpSpPr>
            <p:sp>
              <p:nvSpPr>
                <p:cNvPr id="56" name="Hexagon 55"/>
                <p:cNvSpPr/>
                <p:nvPr/>
              </p:nvSpPr>
              <p:spPr>
                <a:xfrm>
                  <a:off x="4931460" y="2665388"/>
                  <a:ext cx="371689" cy="319843"/>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Hexagon 56"/>
                <p:cNvSpPr/>
                <p:nvPr/>
              </p:nvSpPr>
              <p:spPr>
                <a:xfrm>
                  <a:off x="5016183" y="2735941"/>
                  <a:ext cx="188577" cy="183440"/>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nvGrpSpPr>
            <p:cNvPr id="38" name="Group 37"/>
            <p:cNvGrpSpPr/>
            <p:nvPr/>
          </p:nvGrpSpPr>
          <p:grpSpPr>
            <a:xfrm>
              <a:off x="1246842" y="630429"/>
              <a:ext cx="1389825" cy="782489"/>
              <a:chOff x="4648200" y="2161320"/>
              <a:chExt cx="2502434" cy="1408902"/>
            </a:xfrm>
          </p:grpSpPr>
          <p:sp>
            <p:nvSpPr>
              <p:cNvPr id="39" name="Rounded Rectangle 38"/>
              <p:cNvSpPr/>
              <p:nvPr/>
            </p:nvSpPr>
            <p:spPr>
              <a:xfrm>
                <a:off x="4648200" y="3119388"/>
                <a:ext cx="2502434" cy="45083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gular Pentagon 39"/>
              <p:cNvSpPr/>
              <p:nvPr/>
            </p:nvSpPr>
            <p:spPr>
              <a:xfrm>
                <a:off x="5574221" y="2465693"/>
                <a:ext cx="801011" cy="665735"/>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gular Pentagon 40"/>
              <p:cNvSpPr/>
              <p:nvPr/>
            </p:nvSpPr>
            <p:spPr>
              <a:xfrm>
                <a:off x="4792918" y="2676126"/>
                <a:ext cx="537924" cy="447078"/>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gular Pentagon 41"/>
              <p:cNvSpPr/>
              <p:nvPr/>
            </p:nvSpPr>
            <p:spPr>
              <a:xfrm>
                <a:off x="6516531" y="2669331"/>
                <a:ext cx="537924" cy="447078"/>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859638" y="2629702"/>
                <a:ext cx="186327" cy="447078"/>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4830869" y="2411080"/>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6572533" y="2445792"/>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742278" y="2161320"/>
                <a:ext cx="447301" cy="447078"/>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Callout 46"/>
              <p:cNvSpPr/>
              <p:nvPr/>
            </p:nvSpPr>
            <p:spPr>
              <a:xfrm>
                <a:off x="4716798" y="3153369"/>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5114153" y="3149047"/>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Callout 48"/>
              <p:cNvSpPr/>
              <p:nvPr/>
            </p:nvSpPr>
            <p:spPr>
              <a:xfrm>
                <a:off x="5506786" y="3160118"/>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Quad Arrow Callout 49"/>
              <p:cNvSpPr/>
              <p:nvPr/>
            </p:nvSpPr>
            <p:spPr>
              <a:xfrm>
                <a:off x="5899417" y="3149047"/>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Callout 50"/>
              <p:cNvSpPr/>
              <p:nvPr/>
            </p:nvSpPr>
            <p:spPr>
              <a:xfrm>
                <a:off x="6320215" y="3157284"/>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Callout 51"/>
              <p:cNvSpPr/>
              <p:nvPr/>
            </p:nvSpPr>
            <p:spPr>
              <a:xfrm>
                <a:off x="6717570" y="3164604"/>
                <a:ext cx="392631" cy="350688"/>
              </a:xfrm>
              <a:prstGeom prst="quadArrowCallout">
                <a:avLst>
                  <a:gd name="adj1" fmla="val 37030"/>
                  <a:gd name="adj2" fmla="val 18515"/>
                  <a:gd name="adj3" fmla="val 18515"/>
                  <a:gd name="adj4" fmla="val 48123"/>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121" name="Straight Connector 120"/>
          <p:cNvCxnSpPr/>
          <p:nvPr/>
        </p:nvCxnSpPr>
        <p:spPr>
          <a:xfrm>
            <a:off x="3800608" y="4349773"/>
            <a:ext cx="0" cy="866971"/>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1110343" y="5215171"/>
            <a:ext cx="5834393" cy="1040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110343" y="5216324"/>
            <a:ext cx="0" cy="501483"/>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3800608" y="5252233"/>
            <a:ext cx="0" cy="8809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944736" y="5225577"/>
            <a:ext cx="0" cy="880962"/>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94493" y="3825128"/>
            <a:ext cx="7750794" cy="2677399"/>
            <a:chOff x="1829789" y="1243141"/>
            <a:chExt cx="7750794" cy="2677399"/>
          </a:xfrm>
        </p:grpSpPr>
        <p:sp>
          <p:nvSpPr>
            <p:cNvPr id="3" name="TextBox 2"/>
            <p:cNvSpPr txBox="1"/>
            <p:nvPr/>
          </p:nvSpPr>
          <p:spPr>
            <a:xfrm>
              <a:off x="3941866" y="1243141"/>
              <a:ext cx="2631052" cy="646331"/>
            </a:xfrm>
            <a:prstGeom prst="rect">
              <a:avLst/>
            </a:prstGeom>
            <a:solidFill>
              <a:schemeClr val="tx2">
                <a:lumMod val="60000"/>
                <a:lumOff val="40000"/>
              </a:schemeClr>
            </a:solidFill>
          </p:spPr>
          <p:txBody>
            <a:bodyPr wrap="square" rtlCol="0">
              <a:spAutoFit/>
            </a:bodyPr>
            <a:lstStyle/>
            <a:p>
              <a:pPr algn="ctr"/>
              <a:r>
                <a:rPr lang="en-US" dirty="0" err="1">
                  <a:solidFill>
                    <a:schemeClr val="bg1"/>
                  </a:solidFill>
                </a:rPr>
                <a:t>Nabopolassar</a:t>
              </a:r>
              <a:r>
                <a:rPr lang="en-US" dirty="0">
                  <a:solidFill>
                    <a:schemeClr val="bg1"/>
                  </a:solidFill>
                </a:rPr>
                <a:t> </a:t>
              </a:r>
            </a:p>
            <a:p>
              <a:pPr algn="ctr"/>
              <a:r>
                <a:rPr lang="en-US" dirty="0">
                  <a:solidFill>
                    <a:schemeClr val="bg1"/>
                  </a:solidFill>
                </a:rPr>
                <a:t>(founder of dynasty)</a:t>
              </a:r>
            </a:p>
          </p:txBody>
        </p:sp>
        <p:sp>
          <p:nvSpPr>
            <p:cNvPr id="115" name="TextBox 114"/>
            <p:cNvSpPr txBox="1"/>
            <p:nvPr/>
          </p:nvSpPr>
          <p:spPr>
            <a:xfrm>
              <a:off x="3941866" y="2028786"/>
              <a:ext cx="2631052" cy="369332"/>
            </a:xfrm>
            <a:prstGeom prst="rect">
              <a:avLst/>
            </a:prstGeom>
            <a:solidFill>
              <a:schemeClr val="tx2">
                <a:lumMod val="60000"/>
                <a:lumOff val="40000"/>
              </a:schemeClr>
            </a:solidFill>
          </p:spPr>
          <p:txBody>
            <a:bodyPr wrap="square" rtlCol="0">
              <a:spAutoFit/>
            </a:bodyPr>
            <a:lstStyle/>
            <a:p>
              <a:pPr algn="ctr"/>
              <a:r>
                <a:rPr lang="en-US" dirty="0">
                  <a:solidFill>
                    <a:schemeClr val="bg1"/>
                  </a:solidFill>
                </a:rPr>
                <a:t>Nebuchadnezzar</a:t>
              </a:r>
            </a:p>
          </p:txBody>
        </p:sp>
        <p:sp>
          <p:nvSpPr>
            <p:cNvPr id="116" name="TextBox 115"/>
            <p:cNvSpPr txBox="1"/>
            <p:nvPr/>
          </p:nvSpPr>
          <p:spPr>
            <a:xfrm>
              <a:off x="1829789" y="2883157"/>
              <a:ext cx="1669014" cy="369332"/>
            </a:xfrm>
            <a:prstGeom prst="rect">
              <a:avLst/>
            </a:prstGeom>
            <a:solidFill>
              <a:schemeClr val="tx2">
                <a:lumMod val="60000"/>
                <a:lumOff val="40000"/>
              </a:schemeClr>
            </a:solidFill>
          </p:spPr>
          <p:txBody>
            <a:bodyPr wrap="square" rtlCol="0">
              <a:spAutoFit/>
            </a:bodyPr>
            <a:lstStyle/>
            <a:p>
              <a:pPr algn="ctr"/>
              <a:r>
                <a:rPr lang="en-US" dirty="0" err="1">
                  <a:solidFill>
                    <a:schemeClr val="bg1"/>
                  </a:solidFill>
                </a:rPr>
                <a:t>Ameil-Marduk</a:t>
              </a:r>
              <a:endParaRPr lang="en-US" dirty="0">
                <a:solidFill>
                  <a:schemeClr val="bg1"/>
                </a:solidFill>
              </a:endParaRPr>
            </a:p>
          </p:txBody>
        </p:sp>
        <p:sp>
          <p:nvSpPr>
            <p:cNvPr id="117" name="TextBox 116"/>
            <p:cNvSpPr txBox="1"/>
            <p:nvPr/>
          </p:nvSpPr>
          <p:spPr>
            <a:xfrm>
              <a:off x="4036552" y="2784129"/>
              <a:ext cx="2398704" cy="553998"/>
            </a:xfrm>
            <a:prstGeom prst="rect">
              <a:avLst/>
            </a:prstGeom>
            <a:solidFill>
              <a:schemeClr val="tx2">
                <a:lumMod val="60000"/>
                <a:lumOff val="40000"/>
              </a:schemeClr>
            </a:solidFill>
          </p:spPr>
          <p:txBody>
            <a:bodyPr wrap="square" rtlCol="0">
              <a:spAutoFit/>
            </a:bodyPr>
            <a:lstStyle/>
            <a:p>
              <a:pPr algn="ctr"/>
              <a:r>
                <a:rPr lang="en-US" dirty="0" err="1">
                  <a:solidFill>
                    <a:schemeClr val="bg1"/>
                  </a:solidFill>
                </a:rPr>
                <a:t>Neriglissar</a:t>
              </a:r>
              <a:endParaRPr lang="en-US" dirty="0">
                <a:solidFill>
                  <a:schemeClr val="bg1"/>
                </a:solidFill>
              </a:endParaRPr>
            </a:p>
            <a:p>
              <a:pPr algn="ctr"/>
              <a:r>
                <a:rPr lang="en-US" sz="1200" dirty="0">
                  <a:solidFill>
                    <a:schemeClr val="bg1"/>
                  </a:solidFill>
                </a:rPr>
                <a:t>(son in-law of Nebuchadnezzar)</a:t>
              </a:r>
            </a:p>
          </p:txBody>
        </p:sp>
        <p:sp>
          <p:nvSpPr>
            <p:cNvPr id="118" name="TextBox 117"/>
            <p:cNvSpPr txBox="1"/>
            <p:nvPr/>
          </p:nvSpPr>
          <p:spPr>
            <a:xfrm>
              <a:off x="4036552" y="3551208"/>
              <a:ext cx="2398704" cy="369332"/>
            </a:xfrm>
            <a:prstGeom prst="rect">
              <a:avLst/>
            </a:prstGeom>
            <a:solidFill>
              <a:schemeClr val="tx2">
                <a:lumMod val="60000"/>
                <a:lumOff val="40000"/>
              </a:schemeClr>
            </a:solidFill>
          </p:spPr>
          <p:txBody>
            <a:bodyPr wrap="square" rtlCol="0">
              <a:spAutoFit/>
            </a:bodyPr>
            <a:lstStyle/>
            <a:p>
              <a:pPr algn="ctr"/>
              <a:r>
                <a:rPr lang="en-US" dirty="0" err="1">
                  <a:solidFill>
                    <a:schemeClr val="bg1"/>
                  </a:solidFill>
                </a:rPr>
                <a:t>Labashi-Marduk</a:t>
              </a:r>
              <a:endParaRPr lang="en-US" dirty="0">
                <a:solidFill>
                  <a:schemeClr val="bg1"/>
                </a:solidFill>
              </a:endParaRPr>
            </a:p>
          </p:txBody>
        </p:sp>
        <p:sp>
          <p:nvSpPr>
            <p:cNvPr id="119" name="TextBox 118"/>
            <p:cNvSpPr txBox="1"/>
            <p:nvPr/>
          </p:nvSpPr>
          <p:spPr>
            <a:xfrm>
              <a:off x="6939693" y="2787941"/>
              <a:ext cx="2631052" cy="553998"/>
            </a:xfrm>
            <a:prstGeom prst="rect">
              <a:avLst/>
            </a:prstGeom>
            <a:solidFill>
              <a:schemeClr val="tx2">
                <a:lumMod val="60000"/>
                <a:lumOff val="40000"/>
              </a:schemeClr>
            </a:solidFill>
          </p:spPr>
          <p:txBody>
            <a:bodyPr wrap="square" rtlCol="0">
              <a:spAutoFit/>
            </a:bodyPr>
            <a:lstStyle/>
            <a:p>
              <a:pPr algn="ctr"/>
              <a:r>
                <a:rPr lang="en-US" dirty="0" err="1">
                  <a:solidFill>
                    <a:schemeClr val="bg1"/>
                  </a:solidFill>
                </a:rPr>
                <a:t>Nabonidus</a:t>
              </a:r>
              <a:endParaRPr lang="en-US" dirty="0">
                <a:solidFill>
                  <a:schemeClr val="bg1"/>
                </a:solidFill>
              </a:endParaRPr>
            </a:p>
            <a:p>
              <a:pPr algn="ctr"/>
              <a:r>
                <a:rPr lang="en-US" sz="1200" dirty="0">
                  <a:solidFill>
                    <a:schemeClr val="bg1"/>
                  </a:solidFill>
                </a:rPr>
                <a:t>(son in-law of Nebuchadnezzar)</a:t>
              </a:r>
            </a:p>
          </p:txBody>
        </p:sp>
        <p:sp>
          <p:nvSpPr>
            <p:cNvPr id="120" name="TextBox 119"/>
            <p:cNvSpPr txBox="1"/>
            <p:nvPr/>
          </p:nvSpPr>
          <p:spPr>
            <a:xfrm>
              <a:off x="6949531" y="3484469"/>
              <a:ext cx="2631052" cy="369332"/>
            </a:xfrm>
            <a:prstGeom prst="rect">
              <a:avLst/>
            </a:prstGeom>
            <a:solidFill>
              <a:schemeClr val="tx2">
                <a:lumMod val="60000"/>
                <a:lumOff val="40000"/>
              </a:schemeClr>
            </a:solidFill>
          </p:spPr>
          <p:txBody>
            <a:bodyPr wrap="square" rtlCol="0">
              <a:spAutoFit/>
            </a:bodyPr>
            <a:lstStyle/>
            <a:p>
              <a:pPr algn="ctr"/>
              <a:r>
                <a:rPr lang="en-US" dirty="0">
                  <a:solidFill>
                    <a:schemeClr val="bg1"/>
                  </a:solidFill>
                </a:rPr>
                <a:t>Belshazzar</a:t>
              </a:r>
            </a:p>
          </p:txBody>
        </p:sp>
      </p:grpSp>
      <p:sp>
        <p:nvSpPr>
          <p:cNvPr id="1027" name="Rectangle 1026"/>
          <p:cNvSpPr/>
          <p:nvPr/>
        </p:nvSpPr>
        <p:spPr>
          <a:xfrm>
            <a:off x="4646439" y="989889"/>
            <a:ext cx="4378122" cy="369332"/>
          </a:xfrm>
          <a:prstGeom prst="rect">
            <a:avLst/>
          </a:prstGeom>
        </p:spPr>
        <p:txBody>
          <a:bodyPr wrap="none">
            <a:spAutoFit/>
          </a:bodyPr>
          <a:lstStyle/>
          <a:p>
            <a:pPr fontAlgn="t"/>
            <a:r>
              <a:rPr lang="en-US" dirty="0">
                <a:solidFill>
                  <a:schemeClr val="bg1"/>
                </a:solidFill>
                <a:latin typeface="Arial" panose="020B0604020202020204" pitchFamily="34" charset="0"/>
              </a:rPr>
              <a:t>Judah had served Babylonia for 70 years</a:t>
            </a:r>
            <a:endParaRPr lang="en-US" dirty="0">
              <a:solidFill>
                <a:schemeClr val="bg1"/>
              </a:solidFill>
              <a:effectLst/>
            </a:endParaRPr>
          </a:p>
        </p:txBody>
      </p:sp>
    </p:spTree>
    <p:extLst>
      <p:ext uri="{BB962C8B-B14F-4D97-AF65-F5344CB8AC3E}">
        <p14:creationId xmlns:p14="http://schemas.microsoft.com/office/powerpoint/2010/main" val="1154785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936376" y="364241"/>
            <a:ext cx="10319248" cy="6353429"/>
            <a:chOff x="965200" y="2286000"/>
            <a:chExt cx="7264400" cy="2743200"/>
          </a:xfrm>
        </p:grpSpPr>
        <p:grpSp>
          <p:nvGrpSpPr>
            <p:cNvPr id="62" name="Group 18"/>
            <p:cNvGrpSpPr/>
            <p:nvPr/>
          </p:nvGrpSpPr>
          <p:grpSpPr>
            <a:xfrm>
              <a:off x="965200" y="2286000"/>
              <a:ext cx="7264400" cy="2743200"/>
              <a:chOff x="965200" y="2286000"/>
              <a:chExt cx="7327900" cy="2743200"/>
            </a:xfrm>
          </p:grpSpPr>
          <p:sp>
            <p:nvSpPr>
              <p:cNvPr id="64" name="Rectangle 63"/>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65" idx="1"/>
                <a:endCxn id="65"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2664156" y="2354279"/>
              <a:ext cx="4316580" cy="638175"/>
            </a:xfrm>
            <a:prstGeom prst="rect">
              <a:avLst/>
            </a:prstGeom>
            <a:noFill/>
          </p:spPr>
          <p:txBody>
            <a:bodyPr wrap="square" rtlCol="0">
              <a:spAutoFit/>
            </a:bodyPr>
            <a:lstStyle/>
            <a:p>
              <a:r>
                <a:rPr lang="en-US" sz="2400" i="1" dirty="0">
                  <a:solidFill>
                    <a:srgbClr val="FFFF00"/>
                  </a:solidFill>
                </a:rPr>
                <a:t>Do you think it is possible for the Lord to inspire someone who is not a member of the Church to accomplish His purposes?</a:t>
              </a:r>
              <a:endParaRPr lang="en-US" sz="2400" dirty="0">
                <a:solidFill>
                  <a:srgbClr val="FFFF00"/>
                </a:solidFill>
              </a:endParaRPr>
            </a:p>
          </p:txBody>
        </p:sp>
      </p:grpSp>
      <p:pic>
        <p:nvPicPr>
          <p:cNvPr id="3074" name="Picture 2" descr="http://www.history.com/s3static/video-thumbnails/AETN-History_VMS/931/63/History_Ask_History_Did_Columbus_Really_Discover_America_SF_still_624x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302" y="1931513"/>
            <a:ext cx="3328815" cy="18777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religionnews.com/wp-content/uploads/2012/10/thumbRNS-LUTHER-CHURCH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6982" y="1810551"/>
            <a:ext cx="2469761" cy="215486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learningabe.info/abe_lincol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12827" y="1755180"/>
            <a:ext cx="2234898" cy="309217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cbc.ca/1.2452647.1386281577!/cpImage/httpImage/image.jpg_gen/derivatives/16x9_620/nelson-mandela-2013120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1446" y="4437797"/>
            <a:ext cx="3756671" cy="211464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upload.wikimedia.org/wikipedia/en/1/1e/C.s.lewis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3494" y="4234720"/>
            <a:ext cx="1601896" cy="2317720"/>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p:cNvSpPr/>
          <p:nvPr/>
        </p:nvSpPr>
        <p:spPr>
          <a:xfrm>
            <a:off x="5263886" y="4904114"/>
            <a:ext cx="3233057" cy="1200329"/>
          </a:xfrm>
          <a:prstGeom prst="rect">
            <a:avLst/>
          </a:prstGeom>
        </p:spPr>
        <p:txBody>
          <a:bodyPr wrap="square">
            <a:spAutoFit/>
          </a:bodyPr>
          <a:lstStyle/>
          <a:p>
            <a:pPr algn="ctr"/>
            <a:r>
              <a:rPr lang="en-US" b="0" i="0" dirty="0">
                <a:solidFill>
                  <a:schemeClr val="bg1"/>
                </a:solidFill>
                <a:effectLst/>
                <a:latin typeface="Calibri" panose="020F0502020204030204" pitchFamily="34" charset="0"/>
              </a:rPr>
              <a:t> </a:t>
            </a:r>
            <a:r>
              <a:rPr lang="en-US" b="1" i="0" dirty="0">
                <a:solidFill>
                  <a:schemeClr val="bg1"/>
                </a:solidFill>
                <a:effectLst/>
                <a:latin typeface="Calibri" panose="020F0502020204030204" pitchFamily="34" charset="0"/>
              </a:rPr>
              <a:t>The Lord can inspire people, regardless of their religious background, to accomplish His purposes</a:t>
            </a:r>
            <a:endParaRPr lang="en-US" dirty="0">
              <a:solidFill>
                <a:schemeClr val="bg1"/>
              </a:solidFill>
            </a:endParaRPr>
          </a:p>
        </p:txBody>
      </p:sp>
    </p:spTree>
    <p:extLst>
      <p:ext uri="{BB962C8B-B14F-4D97-AF65-F5344CB8AC3E}">
        <p14:creationId xmlns:p14="http://schemas.microsoft.com/office/powerpoint/2010/main" val="237322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anim calcmode="lin" valueType="num">
                                      <p:cBhvr>
                                        <p:cTn id="8" dur="1000" fill="hold"/>
                                        <p:tgtEl>
                                          <p:spTgt spid="69"/>
                                        </p:tgtEl>
                                        <p:attrNameLst>
                                          <p:attrName>ppt_x</p:attrName>
                                        </p:attrNameLst>
                                      </p:cBhvr>
                                      <p:tavLst>
                                        <p:tav tm="0">
                                          <p:val>
                                            <p:strVal val="#ppt_x"/>
                                          </p:val>
                                        </p:tav>
                                        <p:tav tm="100000">
                                          <p:val>
                                            <p:strVal val="#ppt_x"/>
                                          </p:val>
                                        </p:tav>
                                      </p:tavLst>
                                    </p:anim>
                                    <p:anim calcmode="lin" valueType="num">
                                      <p:cBhvr>
                                        <p:cTn id="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8229" y="1476374"/>
            <a:ext cx="7778594" cy="5078313"/>
          </a:xfrm>
          <a:prstGeom prst="rect">
            <a:avLst/>
          </a:prstGeom>
          <a:noFill/>
        </p:spPr>
        <p:txBody>
          <a:bodyPr wrap="square" rtlCol="0">
            <a:spAutoFit/>
          </a:bodyPr>
          <a:lstStyle/>
          <a:p>
            <a:r>
              <a:rPr lang="en-US" dirty="0">
                <a:solidFill>
                  <a:schemeClr val="bg1"/>
                </a:solidFill>
              </a:rPr>
              <a:t>He was the son of Cambyses I, King of Anshan and </a:t>
            </a:r>
            <a:r>
              <a:rPr lang="en-US" dirty="0" err="1">
                <a:solidFill>
                  <a:schemeClr val="bg1"/>
                </a:solidFill>
              </a:rPr>
              <a:t>Mandane</a:t>
            </a:r>
            <a:r>
              <a:rPr lang="en-US" dirty="0">
                <a:solidFill>
                  <a:schemeClr val="bg1"/>
                </a:solidFill>
              </a:rPr>
              <a:t>, daughter of </a:t>
            </a:r>
            <a:r>
              <a:rPr lang="en-US" dirty="0" err="1">
                <a:solidFill>
                  <a:schemeClr val="bg1"/>
                </a:solidFill>
              </a:rPr>
              <a:t>Astyages</a:t>
            </a:r>
            <a:r>
              <a:rPr lang="en-US" dirty="0">
                <a:solidFill>
                  <a:schemeClr val="bg1"/>
                </a:solidFill>
              </a:rPr>
              <a:t>, King of Media</a:t>
            </a:r>
          </a:p>
          <a:p>
            <a:endParaRPr lang="en-US" dirty="0">
              <a:solidFill>
                <a:schemeClr val="bg1"/>
              </a:solidFill>
            </a:endParaRPr>
          </a:p>
          <a:p>
            <a:r>
              <a:rPr lang="en-US" dirty="0">
                <a:solidFill>
                  <a:schemeClr val="bg1"/>
                </a:solidFill>
              </a:rPr>
              <a:t>His name means—the sun</a:t>
            </a:r>
          </a:p>
          <a:p>
            <a:endParaRPr lang="en-US" dirty="0">
              <a:solidFill>
                <a:schemeClr val="bg1"/>
              </a:solidFill>
            </a:endParaRPr>
          </a:p>
          <a:p>
            <a:r>
              <a:rPr lang="en-US" dirty="0">
                <a:solidFill>
                  <a:schemeClr val="bg1"/>
                </a:solidFill>
              </a:rPr>
              <a:t>He is known as Cyrus the Great who took over Babylonia and defeated the Chaldean dynasty that had been elevated to power by Nebuchadnezzar</a:t>
            </a:r>
          </a:p>
          <a:p>
            <a:endParaRPr lang="en-US" dirty="0">
              <a:solidFill>
                <a:schemeClr val="bg1"/>
              </a:solidFill>
            </a:endParaRPr>
          </a:p>
          <a:p>
            <a:r>
              <a:rPr lang="en-US" dirty="0">
                <a:solidFill>
                  <a:schemeClr val="bg1"/>
                </a:solidFill>
              </a:rPr>
              <a:t>Cyrus issued a decree in 537 BC allowing the Jewish people to return from captivity in Babylon to rebuild the temple at Jerusalem</a:t>
            </a:r>
          </a:p>
          <a:p>
            <a:endParaRPr lang="en-US" dirty="0">
              <a:solidFill>
                <a:schemeClr val="bg1"/>
              </a:solidFill>
            </a:endParaRPr>
          </a:p>
          <a:p>
            <a:r>
              <a:rPr lang="en-US" dirty="0">
                <a:solidFill>
                  <a:schemeClr val="bg1"/>
                </a:solidFill>
              </a:rPr>
              <a:t>Cyrus even gave back to them 5,400 gold and silver “vessels of the house of the Lord” that Nebuchadnezzar had taken out of Jerusalem </a:t>
            </a:r>
          </a:p>
          <a:p>
            <a:endParaRPr lang="en-US" dirty="0">
              <a:solidFill>
                <a:schemeClr val="bg1"/>
              </a:solidFill>
            </a:endParaRPr>
          </a:p>
          <a:p>
            <a:r>
              <a:rPr lang="en-US" dirty="0">
                <a:solidFill>
                  <a:schemeClr val="bg1"/>
                </a:solidFill>
              </a:rPr>
              <a:t>Daniel was well received in the court of Cyrus</a:t>
            </a:r>
          </a:p>
          <a:p>
            <a:endParaRPr lang="en-US" dirty="0">
              <a:solidFill>
                <a:schemeClr val="bg1"/>
              </a:solidFill>
            </a:endParaRPr>
          </a:p>
          <a:p>
            <a:r>
              <a:rPr lang="en-US" dirty="0">
                <a:solidFill>
                  <a:schemeClr val="bg1"/>
                </a:solidFill>
              </a:rPr>
              <a:t>He died on the battlefield in 529 BC while fighting the Scythian tribes on his northern frontier </a:t>
            </a:r>
          </a:p>
        </p:txBody>
      </p:sp>
      <p:sp>
        <p:nvSpPr>
          <p:cNvPr id="6" name="TextBox 5"/>
          <p:cNvSpPr txBox="1"/>
          <p:nvPr/>
        </p:nvSpPr>
        <p:spPr>
          <a:xfrm>
            <a:off x="0" y="77169"/>
            <a:ext cx="12192000" cy="1015663"/>
          </a:xfrm>
          <a:prstGeom prst="rect">
            <a:avLst/>
          </a:prstGeom>
          <a:noFill/>
        </p:spPr>
        <p:txBody>
          <a:bodyPr wrap="square" rtlCol="0">
            <a:spAutoFit/>
          </a:bodyPr>
          <a:lstStyle/>
          <a:p>
            <a:pPr algn="ctr"/>
            <a:r>
              <a:rPr lang="en-US" sz="6000" dirty="0">
                <a:solidFill>
                  <a:schemeClr val="bg1"/>
                </a:solidFill>
              </a:rPr>
              <a:t>Cyrus—King of Persia</a:t>
            </a:r>
          </a:p>
        </p:txBody>
      </p:sp>
      <p:grpSp>
        <p:nvGrpSpPr>
          <p:cNvPr id="7" name="Group 6"/>
          <p:cNvGrpSpPr/>
          <p:nvPr/>
        </p:nvGrpSpPr>
        <p:grpSpPr>
          <a:xfrm>
            <a:off x="8556172" y="1092832"/>
            <a:ext cx="2536907" cy="5437845"/>
            <a:chOff x="609600" y="583179"/>
            <a:chExt cx="2536907" cy="5437845"/>
          </a:xfrm>
        </p:grpSpPr>
        <p:sp>
          <p:nvSpPr>
            <p:cNvPr id="8" name="Cloud 7"/>
            <p:cNvSpPr/>
            <p:nvPr/>
          </p:nvSpPr>
          <p:spPr>
            <a:xfrm rot="15842504">
              <a:off x="1232100" y="1300593"/>
              <a:ext cx="1576549" cy="158944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19409858">
              <a:off x="892552" y="1340487"/>
              <a:ext cx="1462736" cy="15170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48966" y="3833161"/>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9600" y="3847014"/>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003685">
              <a:off x="1391356" y="5454139"/>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959812">
              <a:off x="1968371" y="5400120"/>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473242">
              <a:off x="886608" y="2378086"/>
              <a:ext cx="847165" cy="1842247"/>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069632">
              <a:off x="2087208" y="2378187"/>
              <a:ext cx="847165" cy="1842247"/>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800000">
              <a:off x="1469628" y="2378086"/>
              <a:ext cx="847165" cy="1600201"/>
            </a:xfrm>
            <a:prstGeom prst="trapezoid">
              <a:avLst>
                <a:gd name="adj" fmla="val 9127"/>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262118" y="3794137"/>
              <a:ext cx="1301676" cy="1913715"/>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1650026" y="2552784"/>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88105" y="967188"/>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1692625" y="2995999"/>
              <a:ext cx="324185" cy="414296"/>
              <a:chOff x="7718612" y="1781687"/>
              <a:chExt cx="1344706" cy="2238984"/>
            </a:xfrm>
          </p:grpSpPr>
          <p:sp>
            <p:nvSpPr>
              <p:cNvPr id="58" name="Hexagon 57"/>
              <p:cNvSpPr/>
              <p:nvPr/>
            </p:nvSpPr>
            <p:spPr>
              <a:xfrm>
                <a:off x="7718612" y="1781687"/>
                <a:ext cx="1344706" cy="2238984"/>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a:off x="7911353" y="2095451"/>
                <a:ext cx="919770" cy="1531451"/>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59"/>
              <p:cNvSpPr/>
              <p:nvPr/>
            </p:nvSpPr>
            <p:spPr>
              <a:xfrm>
                <a:off x="8175812" y="2178424"/>
                <a:ext cx="363071" cy="537882"/>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60"/>
              <p:cNvSpPr/>
              <p:nvPr/>
            </p:nvSpPr>
            <p:spPr>
              <a:xfrm>
                <a:off x="8166848" y="2989730"/>
                <a:ext cx="363071" cy="537882"/>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rot="16200000">
                <a:off x="7992036" y="2640305"/>
                <a:ext cx="311523" cy="405653"/>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62"/>
              <p:cNvSpPr/>
              <p:nvPr/>
            </p:nvSpPr>
            <p:spPr>
              <a:xfrm rot="16200000">
                <a:off x="8467165" y="2658234"/>
                <a:ext cx="311523" cy="405653"/>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loud 20"/>
            <p:cNvSpPr/>
            <p:nvPr/>
          </p:nvSpPr>
          <p:spPr>
            <a:xfrm rot="15842504">
              <a:off x="1523005" y="544028"/>
              <a:ext cx="601045" cy="150150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074234" y="1289801"/>
              <a:ext cx="1482143" cy="31669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Callout 22"/>
            <p:cNvSpPr/>
            <p:nvPr/>
          </p:nvSpPr>
          <p:spPr>
            <a:xfrm rot="10800000">
              <a:off x="1480627" y="583179"/>
              <a:ext cx="685800" cy="721063"/>
            </a:xfrm>
            <a:prstGeom prst="downArrowCallout">
              <a:avLst>
                <a:gd name="adj1" fmla="val 50000"/>
                <a:gd name="adj2" fmla="val 25000"/>
                <a:gd name="adj3" fmla="val 25000"/>
                <a:gd name="adj4" fmla="val 4784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1715466" y="763566"/>
              <a:ext cx="241263" cy="521419"/>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1435551" y="2582946"/>
              <a:ext cx="815811" cy="428024"/>
              <a:chOff x="4060989" y="2584028"/>
              <a:chExt cx="2227177" cy="1634875"/>
            </a:xfrm>
          </p:grpSpPr>
          <p:sp>
            <p:nvSpPr>
              <p:cNvPr id="54" name="Hexagon 53"/>
              <p:cNvSpPr/>
              <p:nvPr/>
            </p:nvSpPr>
            <p:spPr>
              <a:xfrm rot="20197899">
                <a:off x="4060989" y="2584028"/>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20197899">
                <a:off x="4543276" y="3369372"/>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402101" flipH="1">
                <a:off x="5754766" y="2591111"/>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402101" flipH="1">
                <a:off x="5272478" y="3369373"/>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loud 25"/>
            <p:cNvSpPr/>
            <p:nvPr/>
          </p:nvSpPr>
          <p:spPr>
            <a:xfrm>
              <a:off x="1339480" y="2109147"/>
              <a:ext cx="977313" cy="61561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27418" y="2205997"/>
              <a:ext cx="375777" cy="2013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1332948" y="3969396"/>
              <a:ext cx="529503" cy="1351984"/>
              <a:chOff x="4423497" y="3524816"/>
              <a:chExt cx="872510" cy="2153912"/>
            </a:xfrm>
          </p:grpSpPr>
          <p:sp>
            <p:nvSpPr>
              <p:cNvPr id="49" name="Trapezoid 48"/>
              <p:cNvSpPr/>
              <p:nvPr/>
            </p:nvSpPr>
            <p:spPr>
              <a:xfrm rot="192671">
                <a:off x="4423497" y="5116344"/>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92671">
                <a:off x="4606082" y="511634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92671">
                <a:off x="4788667" y="513272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92671">
                <a:off x="4981678" y="5132728"/>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92671">
                <a:off x="4448842" y="3524816"/>
                <a:ext cx="847165" cy="1842247"/>
              </a:xfrm>
              <a:prstGeom prst="trapezoid">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720637">
              <a:off x="1229832" y="3931494"/>
              <a:ext cx="529503" cy="1351984"/>
              <a:chOff x="4423497" y="3524816"/>
              <a:chExt cx="872510" cy="2153912"/>
            </a:xfrm>
          </p:grpSpPr>
          <p:sp>
            <p:nvSpPr>
              <p:cNvPr id="44" name="Trapezoid 43"/>
              <p:cNvSpPr/>
              <p:nvPr/>
            </p:nvSpPr>
            <p:spPr>
              <a:xfrm rot="192671">
                <a:off x="4423497" y="5116344"/>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92671">
                <a:off x="4606082" y="511634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92671">
                <a:off x="4788667" y="513272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192671">
                <a:off x="4981678" y="5132728"/>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192671">
                <a:off x="4448842" y="3524816"/>
                <a:ext cx="847165" cy="1842247"/>
              </a:xfrm>
              <a:prstGeom prst="trapezoid">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ounded Rectangle 29"/>
            <p:cNvSpPr/>
            <p:nvPr/>
          </p:nvSpPr>
          <p:spPr>
            <a:xfrm>
              <a:off x="1487237" y="3743307"/>
              <a:ext cx="822381" cy="23979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1310190" y="5532658"/>
              <a:ext cx="1178807" cy="131041"/>
              <a:chOff x="4343400" y="2747816"/>
              <a:chExt cx="4844912" cy="1572845"/>
            </a:xfrm>
            <a:solidFill>
              <a:srgbClr val="E7BE6B"/>
            </a:solidFill>
          </p:grpSpPr>
          <p:sp>
            <p:nvSpPr>
              <p:cNvPr id="35" name="Rectangle 34"/>
              <p:cNvSpPr/>
              <p:nvPr/>
            </p:nvSpPr>
            <p:spPr>
              <a:xfrm>
                <a:off x="4343400" y="2758929"/>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6200000">
                <a:off x="4891864" y="2199352"/>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440328" y="2758929"/>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6200000">
                <a:off x="5988792" y="3314996"/>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537256" y="2757710"/>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rot="16200000">
                <a:off x="7085720" y="2203056"/>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634184" y="2766533"/>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6200000">
                <a:off x="8182648" y="3314997"/>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731112" y="2766533"/>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Hexagon 31"/>
            <p:cNvSpPr/>
            <p:nvPr/>
          </p:nvSpPr>
          <p:spPr>
            <a:xfrm>
              <a:off x="1230392" y="1348727"/>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p:cNvSpPr/>
            <p:nvPr/>
          </p:nvSpPr>
          <p:spPr>
            <a:xfrm>
              <a:off x="1722523" y="1352470"/>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exagon 33"/>
            <p:cNvSpPr/>
            <p:nvPr/>
          </p:nvSpPr>
          <p:spPr>
            <a:xfrm>
              <a:off x="2174812" y="1352470"/>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5944206" y="6418248"/>
            <a:ext cx="6096000" cy="369332"/>
          </a:xfrm>
          <a:prstGeom prst="rect">
            <a:avLst/>
          </a:prstGeom>
        </p:spPr>
        <p:txBody>
          <a:bodyPr>
            <a:spAutoFit/>
          </a:bodyPr>
          <a:lstStyle/>
          <a:p>
            <a:pPr algn="r"/>
            <a:r>
              <a:rPr lang="en-US" b="0" i="0" dirty="0">
                <a:solidFill>
                  <a:schemeClr val="bg1"/>
                </a:solidFill>
                <a:effectLst/>
                <a:latin typeface="Calibri" panose="020F0502020204030204" pitchFamily="34" charset="0"/>
              </a:rPr>
              <a:t>(1,4)</a:t>
            </a:r>
            <a:endParaRPr lang="en-US" dirty="0">
              <a:solidFill>
                <a:schemeClr val="bg1"/>
              </a:solidFill>
            </a:endParaRPr>
          </a:p>
        </p:txBody>
      </p:sp>
    </p:spTree>
    <p:extLst>
      <p:ext uri="{BB962C8B-B14F-4D97-AF65-F5344CB8AC3E}">
        <p14:creationId xmlns:p14="http://schemas.microsoft.com/office/powerpoint/2010/main" val="203955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27539" y="98954"/>
            <a:ext cx="7543800" cy="1015663"/>
          </a:xfrm>
          <a:prstGeom prst="rect">
            <a:avLst/>
          </a:prstGeom>
          <a:noFill/>
        </p:spPr>
        <p:txBody>
          <a:bodyPr wrap="square" rtlCol="0">
            <a:spAutoFit/>
          </a:bodyPr>
          <a:lstStyle/>
          <a:p>
            <a:pPr algn="r"/>
            <a:r>
              <a:rPr lang="en-US" sz="6000" dirty="0">
                <a:solidFill>
                  <a:schemeClr val="bg1"/>
                </a:solidFill>
              </a:rPr>
              <a:t>Persia Empire</a:t>
            </a:r>
          </a:p>
        </p:txBody>
      </p:sp>
      <p:pic>
        <p:nvPicPr>
          <p:cNvPr id="9218" name="Picture 2" descr="http://www.ancient.eu/uploads/images/265.png?v=14310317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16" y="254645"/>
            <a:ext cx="5952073" cy="262096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starways.net/lisa/essays/graphics/famtre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121" y="2504758"/>
            <a:ext cx="5680824" cy="4071257"/>
          </a:xfrm>
          <a:prstGeom prst="rect">
            <a:avLst/>
          </a:prstGeom>
          <a:noFill/>
          <a:extLst>
            <a:ext uri="{909E8E84-426E-40DD-AFC4-6F175D3DCCD1}">
              <a14:hiddenFill xmlns:a14="http://schemas.microsoft.com/office/drawing/2010/main">
                <a:solidFill>
                  <a:srgbClr val="FFFFFF"/>
                </a:solidFill>
              </a14:hiddenFill>
            </a:ext>
          </a:extLst>
        </p:spPr>
      </p:pic>
      <p:grpSp>
        <p:nvGrpSpPr>
          <p:cNvPr id="127" name="Group 126"/>
          <p:cNvGrpSpPr/>
          <p:nvPr/>
        </p:nvGrpSpPr>
        <p:grpSpPr>
          <a:xfrm>
            <a:off x="1317469" y="2235832"/>
            <a:ext cx="2067988" cy="4432719"/>
            <a:chOff x="609600" y="583179"/>
            <a:chExt cx="2536907" cy="5437845"/>
          </a:xfrm>
        </p:grpSpPr>
        <p:sp>
          <p:nvSpPr>
            <p:cNvPr id="128" name="Cloud 127"/>
            <p:cNvSpPr/>
            <p:nvPr/>
          </p:nvSpPr>
          <p:spPr>
            <a:xfrm rot="15842504">
              <a:off x="1232100" y="1300593"/>
              <a:ext cx="1576549" cy="158944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rot="19409858">
              <a:off x="892552" y="1340487"/>
              <a:ext cx="1462736" cy="1517053"/>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648966" y="3833161"/>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609600" y="3847014"/>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3003685">
              <a:off x="1391356" y="5454139"/>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8959812">
              <a:off x="1968371" y="5400120"/>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473242">
              <a:off x="886608" y="2378086"/>
              <a:ext cx="847165" cy="1842247"/>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0069632">
              <a:off x="2087208" y="2378187"/>
              <a:ext cx="847165" cy="1842247"/>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rot="10800000">
              <a:off x="1469628" y="2378086"/>
              <a:ext cx="847165" cy="1600201"/>
            </a:xfrm>
            <a:prstGeom prst="trapezoid">
              <a:avLst>
                <a:gd name="adj" fmla="val 9127"/>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1262118" y="3794137"/>
              <a:ext cx="1301676" cy="1913715"/>
            </a:xfrm>
            <a:prstGeom prst="trapezoid">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Isosceles Triangle 140"/>
            <p:cNvSpPr/>
            <p:nvPr/>
          </p:nvSpPr>
          <p:spPr>
            <a:xfrm rot="10800000">
              <a:off x="1650026" y="2552784"/>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1188105" y="967188"/>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p:cNvGrpSpPr/>
            <p:nvPr/>
          </p:nvGrpSpPr>
          <p:grpSpPr>
            <a:xfrm>
              <a:off x="1692625" y="2995999"/>
              <a:ext cx="324185" cy="414296"/>
              <a:chOff x="7718612" y="1781687"/>
              <a:chExt cx="1344706" cy="2238984"/>
            </a:xfrm>
          </p:grpSpPr>
          <p:sp>
            <p:nvSpPr>
              <p:cNvPr id="181" name="Hexagon 180"/>
              <p:cNvSpPr/>
              <p:nvPr/>
            </p:nvSpPr>
            <p:spPr>
              <a:xfrm>
                <a:off x="7718612" y="1781687"/>
                <a:ext cx="1344706" cy="2238984"/>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Hexagon 181"/>
              <p:cNvSpPr/>
              <p:nvPr/>
            </p:nvSpPr>
            <p:spPr>
              <a:xfrm>
                <a:off x="7911353" y="2095451"/>
                <a:ext cx="919770" cy="1531451"/>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Quad Arrow 182"/>
              <p:cNvSpPr/>
              <p:nvPr/>
            </p:nvSpPr>
            <p:spPr>
              <a:xfrm>
                <a:off x="8175812" y="2178424"/>
                <a:ext cx="363071" cy="537882"/>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Quad Arrow 183"/>
              <p:cNvSpPr/>
              <p:nvPr/>
            </p:nvSpPr>
            <p:spPr>
              <a:xfrm>
                <a:off x="8166848" y="2989730"/>
                <a:ext cx="363071" cy="537882"/>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Quad Arrow 184"/>
              <p:cNvSpPr/>
              <p:nvPr/>
            </p:nvSpPr>
            <p:spPr>
              <a:xfrm rot="16200000">
                <a:off x="7992036" y="2640305"/>
                <a:ext cx="311523" cy="405653"/>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Quad Arrow 185"/>
              <p:cNvSpPr/>
              <p:nvPr/>
            </p:nvSpPr>
            <p:spPr>
              <a:xfrm rot="16200000">
                <a:off x="8467165" y="2658234"/>
                <a:ext cx="311523" cy="405653"/>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Cloud 143"/>
            <p:cNvSpPr/>
            <p:nvPr/>
          </p:nvSpPr>
          <p:spPr>
            <a:xfrm rot="15842504">
              <a:off x="1523005" y="544028"/>
              <a:ext cx="601045" cy="150150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1074234" y="1289801"/>
              <a:ext cx="1482143" cy="31669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own Arrow Callout 145"/>
            <p:cNvSpPr/>
            <p:nvPr/>
          </p:nvSpPr>
          <p:spPr>
            <a:xfrm rot="10800000">
              <a:off x="1480627" y="583179"/>
              <a:ext cx="685800" cy="721063"/>
            </a:xfrm>
            <a:prstGeom prst="downArrowCallout">
              <a:avLst>
                <a:gd name="adj1" fmla="val 50000"/>
                <a:gd name="adj2" fmla="val 25000"/>
                <a:gd name="adj3" fmla="val 25000"/>
                <a:gd name="adj4" fmla="val 4784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146"/>
            <p:cNvSpPr/>
            <p:nvPr/>
          </p:nvSpPr>
          <p:spPr>
            <a:xfrm>
              <a:off x="1715466" y="763566"/>
              <a:ext cx="241263" cy="521419"/>
            </a:xfrm>
            <a:prstGeom prst="triangl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p:cNvGrpSpPr/>
            <p:nvPr/>
          </p:nvGrpSpPr>
          <p:grpSpPr>
            <a:xfrm>
              <a:off x="1435551" y="2582946"/>
              <a:ext cx="815811" cy="428024"/>
              <a:chOff x="4060989" y="2584028"/>
              <a:chExt cx="2227177" cy="1634875"/>
            </a:xfrm>
          </p:grpSpPr>
          <p:sp>
            <p:nvSpPr>
              <p:cNvPr id="177" name="Hexagon 176"/>
              <p:cNvSpPr/>
              <p:nvPr/>
            </p:nvSpPr>
            <p:spPr>
              <a:xfrm rot="20197899">
                <a:off x="4060989" y="2584028"/>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Hexagon 177"/>
              <p:cNvSpPr/>
              <p:nvPr/>
            </p:nvSpPr>
            <p:spPr>
              <a:xfrm rot="20197899">
                <a:off x="4543276" y="3369372"/>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Hexagon 178"/>
              <p:cNvSpPr/>
              <p:nvPr/>
            </p:nvSpPr>
            <p:spPr>
              <a:xfrm rot="1402101" flipH="1">
                <a:off x="5754766" y="2591111"/>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Hexagon 179"/>
              <p:cNvSpPr/>
              <p:nvPr/>
            </p:nvSpPr>
            <p:spPr>
              <a:xfrm rot="1402101" flipH="1">
                <a:off x="5272478" y="3369373"/>
                <a:ext cx="533400" cy="84953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9" name="Cloud 148"/>
            <p:cNvSpPr/>
            <p:nvPr/>
          </p:nvSpPr>
          <p:spPr>
            <a:xfrm>
              <a:off x="1339480" y="2109147"/>
              <a:ext cx="977313" cy="61561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1627418" y="2205997"/>
              <a:ext cx="375777" cy="2013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p:cNvGrpSpPr/>
            <p:nvPr/>
          </p:nvGrpSpPr>
          <p:grpSpPr>
            <a:xfrm>
              <a:off x="1332948" y="3969396"/>
              <a:ext cx="529503" cy="1351984"/>
              <a:chOff x="4423497" y="3524816"/>
              <a:chExt cx="872510" cy="2153912"/>
            </a:xfrm>
          </p:grpSpPr>
          <p:sp>
            <p:nvSpPr>
              <p:cNvPr id="172" name="Trapezoid 171"/>
              <p:cNvSpPr/>
              <p:nvPr/>
            </p:nvSpPr>
            <p:spPr>
              <a:xfrm rot="192671">
                <a:off x="4423497" y="5116344"/>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rot="192671">
                <a:off x="4606082" y="511634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192671">
                <a:off x="4788667" y="513272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192671">
                <a:off x="4981678" y="5132728"/>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192671">
                <a:off x="4448842" y="3524816"/>
                <a:ext cx="847165" cy="1842247"/>
              </a:xfrm>
              <a:prstGeom prst="trapezoid">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rot="720637">
              <a:off x="1229832" y="3931494"/>
              <a:ext cx="529503" cy="1351984"/>
              <a:chOff x="4423497" y="3524816"/>
              <a:chExt cx="872510" cy="2153912"/>
            </a:xfrm>
          </p:grpSpPr>
          <p:sp>
            <p:nvSpPr>
              <p:cNvPr id="167" name="Trapezoid 166"/>
              <p:cNvSpPr/>
              <p:nvPr/>
            </p:nvSpPr>
            <p:spPr>
              <a:xfrm rot="192671">
                <a:off x="4423497" y="5116344"/>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192671">
                <a:off x="4606082" y="511634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rot="192671">
                <a:off x="4788667" y="5132726"/>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92671">
                <a:off x="4981678" y="5132728"/>
                <a:ext cx="167516" cy="54600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92671">
                <a:off x="4448842" y="3524816"/>
                <a:ext cx="847165" cy="1842247"/>
              </a:xfrm>
              <a:prstGeom prst="trapezoid">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3" name="Rounded Rectangle 152"/>
            <p:cNvSpPr/>
            <p:nvPr/>
          </p:nvSpPr>
          <p:spPr>
            <a:xfrm>
              <a:off x="1487237" y="3743307"/>
              <a:ext cx="822381" cy="239797"/>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53"/>
            <p:cNvGrpSpPr/>
            <p:nvPr/>
          </p:nvGrpSpPr>
          <p:grpSpPr>
            <a:xfrm>
              <a:off x="1310190" y="5532658"/>
              <a:ext cx="1178807" cy="131041"/>
              <a:chOff x="4343400" y="2747816"/>
              <a:chExt cx="4844912" cy="1572845"/>
            </a:xfrm>
            <a:solidFill>
              <a:srgbClr val="E7BE6B"/>
            </a:solidFill>
          </p:grpSpPr>
          <p:sp>
            <p:nvSpPr>
              <p:cNvPr id="158" name="Rectangle 157"/>
              <p:cNvSpPr/>
              <p:nvPr/>
            </p:nvSpPr>
            <p:spPr>
              <a:xfrm>
                <a:off x="4343400" y="2758929"/>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rot="16200000">
                <a:off x="4891864" y="2199352"/>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5440328" y="2758929"/>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rot="16200000">
                <a:off x="5988792" y="3314996"/>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6537256" y="2757710"/>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rot="16200000">
                <a:off x="7085720" y="2203056"/>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7634184" y="2766533"/>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rot="16200000">
                <a:off x="8182648" y="3314997"/>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8731112" y="2766533"/>
                <a:ext cx="457200" cy="1554127"/>
              </a:xfrm>
              <a:prstGeom prst="rect">
                <a:avLst/>
              </a:prstGeom>
              <a:grpFill/>
              <a:ln>
                <a:solidFill>
                  <a:srgbClr val="E7BE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Hexagon 154"/>
            <p:cNvSpPr/>
            <p:nvPr/>
          </p:nvSpPr>
          <p:spPr>
            <a:xfrm>
              <a:off x="1230392" y="1348727"/>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Hexagon 155"/>
            <p:cNvSpPr/>
            <p:nvPr/>
          </p:nvSpPr>
          <p:spPr>
            <a:xfrm>
              <a:off x="1722523" y="1352470"/>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Hexagon 156"/>
            <p:cNvSpPr/>
            <p:nvPr/>
          </p:nvSpPr>
          <p:spPr>
            <a:xfrm>
              <a:off x="2174812" y="1352470"/>
              <a:ext cx="250235" cy="207148"/>
            </a:xfrm>
            <a:prstGeom prst="hexagon">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8512544" y="1028905"/>
            <a:ext cx="1467068" cy="369332"/>
          </a:xfrm>
          <a:prstGeom prst="rect">
            <a:avLst/>
          </a:prstGeom>
        </p:spPr>
        <p:txBody>
          <a:bodyPr wrap="none">
            <a:spAutoFit/>
          </a:bodyPr>
          <a:lstStyle/>
          <a:p>
            <a:pPr fontAlgn="t"/>
            <a:r>
              <a:rPr lang="en-US" dirty="0">
                <a:solidFill>
                  <a:schemeClr val="bg1"/>
                </a:solidFill>
                <a:effectLst/>
              </a:rPr>
              <a:t>559–530 BC</a:t>
            </a:r>
          </a:p>
        </p:txBody>
      </p:sp>
    </p:spTree>
    <p:extLst>
      <p:ext uri="{BB962C8B-B14F-4D97-AF65-F5344CB8AC3E}">
        <p14:creationId xmlns:p14="http://schemas.microsoft.com/office/powerpoint/2010/main" val="2709753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3923" y="1035992"/>
            <a:ext cx="9090035" cy="5355312"/>
          </a:xfrm>
          <a:prstGeom prst="rect">
            <a:avLst/>
          </a:prstGeom>
          <a:noFill/>
        </p:spPr>
        <p:txBody>
          <a:bodyPr wrap="square" rtlCol="0">
            <a:spAutoFit/>
          </a:bodyPr>
          <a:lstStyle/>
          <a:p>
            <a:r>
              <a:rPr lang="en-US" dirty="0">
                <a:solidFill>
                  <a:schemeClr val="bg1"/>
                </a:solidFill>
              </a:rPr>
              <a:t>He was a direct descendant of Aaron</a:t>
            </a:r>
          </a:p>
          <a:p>
            <a:endParaRPr lang="en-US" dirty="0">
              <a:solidFill>
                <a:schemeClr val="bg1"/>
              </a:solidFill>
            </a:endParaRPr>
          </a:p>
          <a:p>
            <a:r>
              <a:rPr lang="en-US" dirty="0">
                <a:solidFill>
                  <a:schemeClr val="bg1"/>
                </a:solidFill>
              </a:rPr>
              <a:t>He was a noted priest and scribe who accompanied a portion of the people of Judah back to their land after the Babylonian captivity</a:t>
            </a:r>
          </a:p>
          <a:p>
            <a:endParaRPr lang="en-US" dirty="0">
              <a:solidFill>
                <a:schemeClr val="bg1"/>
              </a:solidFill>
            </a:endParaRPr>
          </a:p>
          <a:p>
            <a:r>
              <a:rPr lang="en-US" dirty="0">
                <a:solidFill>
                  <a:schemeClr val="bg1"/>
                </a:solidFill>
              </a:rPr>
              <a:t>In 458 </a:t>
            </a:r>
            <a:r>
              <a:rPr lang="en-US" cap="all" dirty="0">
                <a:solidFill>
                  <a:schemeClr val="bg1"/>
                </a:solidFill>
              </a:rPr>
              <a:t>B.C.</a:t>
            </a:r>
            <a:r>
              <a:rPr lang="en-US" dirty="0">
                <a:solidFill>
                  <a:schemeClr val="bg1"/>
                </a:solidFill>
              </a:rPr>
              <a:t> he obtained from Artaxerxes an important edict allowing him to take to Jerusalem any Jewish exiles who cared to go, along with offerings for the temple with which he was entrusted, and giving to the Jews various rights and privileges</a:t>
            </a:r>
          </a:p>
          <a:p>
            <a:endParaRPr lang="en-US" dirty="0">
              <a:solidFill>
                <a:schemeClr val="bg1"/>
              </a:solidFill>
            </a:endParaRPr>
          </a:p>
          <a:p>
            <a:r>
              <a:rPr lang="en-US" dirty="0">
                <a:solidFill>
                  <a:schemeClr val="bg1"/>
                </a:solidFill>
              </a:rPr>
              <a:t>He was also directed to appoint magistrates and judges</a:t>
            </a:r>
          </a:p>
          <a:p>
            <a:endParaRPr lang="en-US" dirty="0">
              <a:solidFill>
                <a:schemeClr val="bg1"/>
              </a:solidFill>
            </a:endParaRPr>
          </a:p>
          <a:p>
            <a:r>
              <a:rPr lang="en-US" dirty="0">
                <a:solidFill>
                  <a:schemeClr val="bg1"/>
                </a:solidFill>
              </a:rPr>
              <a:t>His first reform was to cause the Jews to separate from their foreign wives</a:t>
            </a:r>
          </a:p>
          <a:p>
            <a:endParaRPr lang="en-US" dirty="0">
              <a:solidFill>
                <a:schemeClr val="bg1"/>
              </a:solidFill>
            </a:endParaRPr>
          </a:p>
          <a:p>
            <a:r>
              <a:rPr lang="en-US" dirty="0">
                <a:solidFill>
                  <a:schemeClr val="bg1"/>
                </a:solidFill>
              </a:rPr>
              <a:t>Along with Nehemiah he took steps to instruct the people in the Mosaic law</a:t>
            </a:r>
          </a:p>
          <a:p>
            <a:endParaRPr lang="en-US" dirty="0">
              <a:solidFill>
                <a:schemeClr val="bg1"/>
              </a:solidFill>
            </a:endParaRPr>
          </a:p>
          <a:p>
            <a:r>
              <a:rPr lang="en-US" dirty="0">
                <a:solidFill>
                  <a:schemeClr val="bg1"/>
                </a:solidFill>
              </a:rPr>
              <a:t>A good many traditions have gathered around the name of Ezra</a:t>
            </a:r>
          </a:p>
          <a:p>
            <a:endParaRPr lang="en-US" dirty="0">
              <a:solidFill>
                <a:schemeClr val="bg1"/>
              </a:solidFill>
            </a:endParaRPr>
          </a:p>
          <a:p>
            <a:r>
              <a:rPr lang="en-US" dirty="0">
                <a:solidFill>
                  <a:schemeClr val="bg1"/>
                </a:solidFill>
              </a:rPr>
              <a:t>He is said to have formed the canon of Hebrew scripture and to have established an important national council, called the Great Synagogue, over which he presided</a:t>
            </a:r>
          </a:p>
        </p:txBody>
      </p:sp>
      <p:sp>
        <p:nvSpPr>
          <p:cNvPr id="4" name="TextBox 3"/>
          <p:cNvSpPr txBox="1"/>
          <p:nvPr/>
        </p:nvSpPr>
        <p:spPr>
          <a:xfrm>
            <a:off x="0" y="77169"/>
            <a:ext cx="12192000" cy="1015663"/>
          </a:xfrm>
          <a:prstGeom prst="rect">
            <a:avLst/>
          </a:prstGeom>
          <a:noFill/>
        </p:spPr>
        <p:txBody>
          <a:bodyPr wrap="square" rtlCol="0">
            <a:spAutoFit/>
          </a:bodyPr>
          <a:lstStyle/>
          <a:p>
            <a:pPr algn="ctr"/>
            <a:r>
              <a:rPr lang="en-US" sz="6000" dirty="0">
                <a:solidFill>
                  <a:schemeClr val="bg1"/>
                </a:solidFill>
              </a:rPr>
              <a:t>Ezra</a:t>
            </a:r>
          </a:p>
        </p:txBody>
      </p:sp>
      <p:grpSp>
        <p:nvGrpSpPr>
          <p:cNvPr id="5" name="Group 4"/>
          <p:cNvGrpSpPr/>
          <p:nvPr/>
        </p:nvGrpSpPr>
        <p:grpSpPr>
          <a:xfrm>
            <a:off x="9405042" y="1441988"/>
            <a:ext cx="2190466" cy="4591778"/>
            <a:chOff x="3810000" y="535130"/>
            <a:chExt cx="2190466" cy="4591778"/>
          </a:xfrm>
        </p:grpSpPr>
        <p:sp>
          <p:nvSpPr>
            <p:cNvPr id="6" name="Oval 5"/>
            <p:cNvSpPr/>
            <p:nvPr/>
          </p:nvSpPr>
          <p:spPr>
            <a:xfrm>
              <a:off x="4077903" y="535130"/>
              <a:ext cx="1653657" cy="2478007"/>
            </a:xfrm>
            <a:prstGeom prst="ellipse">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rot="10954493">
              <a:off x="4534967" y="775368"/>
              <a:ext cx="1070191" cy="113532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a:off x="4182572" y="684830"/>
              <a:ext cx="1070191" cy="113532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8750594">
              <a:off x="3642081" y="3478614"/>
              <a:ext cx="711713" cy="3758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3837370">
              <a:off x="5462718" y="3410182"/>
              <a:ext cx="721265" cy="3542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039060">
              <a:off x="4192277" y="4703540"/>
              <a:ext cx="669695" cy="4057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560940" flipH="1">
              <a:off x="4892432" y="4721157"/>
              <a:ext cx="632334" cy="405751"/>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a:off x="4036092" y="2437630"/>
              <a:ext cx="1724575"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06957">
              <a:off x="5163588" y="1987935"/>
              <a:ext cx="730044" cy="1777451"/>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389622">
              <a:off x="3915165" y="2084017"/>
              <a:ext cx="635370" cy="164324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4126860" y="1999431"/>
              <a:ext cx="1543041" cy="2410097"/>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99161" y="684832"/>
              <a:ext cx="998438" cy="17527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5400000">
              <a:off x="4651416" y="154267"/>
              <a:ext cx="475648" cy="1237376"/>
            </a:xfrm>
            <a:prstGeom prst="moon">
              <a:avLst>
                <a:gd name="adj" fmla="val 87500"/>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467908">
              <a:off x="4071984" y="2113945"/>
              <a:ext cx="781657" cy="2498566"/>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1001313">
              <a:off x="4963005" y="2163383"/>
              <a:ext cx="781657" cy="241009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4416122" y="1563234"/>
              <a:ext cx="917212" cy="107688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728947" y="1709377"/>
              <a:ext cx="320586" cy="1484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413453" y="2803037"/>
              <a:ext cx="371919" cy="404151"/>
              <a:chOff x="1415264" y="5086700"/>
              <a:chExt cx="690739" cy="750602"/>
            </a:xfrm>
          </p:grpSpPr>
          <p:sp>
            <p:nvSpPr>
              <p:cNvPr id="58" name="Equal 57"/>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Multiply 58"/>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994145" y="2792016"/>
              <a:ext cx="371919" cy="404151"/>
              <a:chOff x="1415264" y="5086700"/>
              <a:chExt cx="690739" cy="750602"/>
            </a:xfrm>
          </p:grpSpPr>
          <p:sp>
            <p:nvSpPr>
              <p:cNvPr id="56" name="Equal 55"/>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Multiply 56"/>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419967" y="3193895"/>
              <a:ext cx="371919" cy="404151"/>
              <a:chOff x="1415264" y="5086700"/>
              <a:chExt cx="690739" cy="750602"/>
            </a:xfrm>
          </p:grpSpPr>
          <p:sp>
            <p:nvSpPr>
              <p:cNvPr id="54" name="Equal 53"/>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Multiply 54"/>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027215" y="3202540"/>
              <a:ext cx="371919" cy="404151"/>
              <a:chOff x="1415264" y="5086700"/>
              <a:chExt cx="690739" cy="750602"/>
            </a:xfrm>
          </p:grpSpPr>
          <p:sp>
            <p:nvSpPr>
              <p:cNvPr id="52" name="Equal 51"/>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Multiply 52"/>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409213" y="3629101"/>
              <a:ext cx="371919" cy="404151"/>
              <a:chOff x="1415264" y="5086700"/>
              <a:chExt cx="690739" cy="750602"/>
            </a:xfrm>
          </p:grpSpPr>
          <p:sp>
            <p:nvSpPr>
              <p:cNvPr id="50" name="Equal 49"/>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Multiply 50"/>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5066803" y="3638496"/>
              <a:ext cx="371919" cy="404151"/>
              <a:chOff x="1415264" y="5086700"/>
              <a:chExt cx="690739" cy="750602"/>
            </a:xfrm>
          </p:grpSpPr>
          <p:sp>
            <p:nvSpPr>
              <p:cNvPr id="48" name="Equal 47"/>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Multiply 48"/>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4204308" y="767785"/>
              <a:ext cx="1405863" cy="318514"/>
              <a:chOff x="4237405" y="767460"/>
              <a:chExt cx="1405863" cy="318514"/>
            </a:xfrm>
          </p:grpSpPr>
          <p:grpSp>
            <p:nvGrpSpPr>
              <p:cNvPr id="30" name="Group 29"/>
              <p:cNvGrpSpPr/>
              <p:nvPr/>
            </p:nvGrpSpPr>
            <p:grpSpPr>
              <a:xfrm>
                <a:off x="4237405" y="788545"/>
                <a:ext cx="273708" cy="297429"/>
                <a:chOff x="1415264" y="5086700"/>
                <a:chExt cx="690739" cy="750602"/>
              </a:xfrm>
            </p:grpSpPr>
            <p:sp>
              <p:nvSpPr>
                <p:cNvPr id="46" name="Equal 45"/>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Multiply 46"/>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463836" y="784328"/>
                <a:ext cx="273708" cy="297429"/>
                <a:chOff x="1415264" y="5086700"/>
                <a:chExt cx="690739" cy="750602"/>
              </a:xfrm>
            </p:grpSpPr>
            <p:sp>
              <p:nvSpPr>
                <p:cNvPr id="44" name="Equal 43"/>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Multiply 44"/>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690267" y="780111"/>
                <a:ext cx="273708" cy="297429"/>
                <a:chOff x="1415264" y="5086700"/>
                <a:chExt cx="690739" cy="750602"/>
              </a:xfrm>
            </p:grpSpPr>
            <p:sp>
              <p:nvSpPr>
                <p:cNvPr id="42" name="Equal 41"/>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Multiply 42"/>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916698" y="775894"/>
                <a:ext cx="273708" cy="297429"/>
                <a:chOff x="1415264" y="5086700"/>
                <a:chExt cx="690739" cy="750602"/>
              </a:xfrm>
            </p:grpSpPr>
            <p:sp>
              <p:nvSpPr>
                <p:cNvPr id="40" name="Equal 39"/>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Multiply 40"/>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143129" y="771677"/>
                <a:ext cx="273708" cy="297429"/>
                <a:chOff x="1415264" y="5086700"/>
                <a:chExt cx="690739" cy="750602"/>
              </a:xfrm>
            </p:grpSpPr>
            <p:sp>
              <p:nvSpPr>
                <p:cNvPr id="38" name="Equal 37"/>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Multiply 38"/>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5369560" y="767460"/>
                <a:ext cx="273708" cy="297429"/>
                <a:chOff x="1415264" y="5086700"/>
                <a:chExt cx="690739" cy="750602"/>
              </a:xfrm>
            </p:grpSpPr>
            <p:sp>
              <p:nvSpPr>
                <p:cNvPr id="36" name="Equal 35"/>
                <p:cNvSpPr/>
                <p:nvPr/>
              </p:nvSpPr>
              <p:spPr>
                <a:xfrm>
                  <a:off x="1415264" y="5086700"/>
                  <a:ext cx="690739" cy="750602"/>
                </a:xfrm>
                <a:prstGeom prst="mathEqual">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Multiply 36"/>
                <p:cNvSpPr/>
                <p:nvPr/>
              </p:nvSpPr>
              <p:spPr>
                <a:xfrm>
                  <a:off x="1500205" y="5195301"/>
                  <a:ext cx="532946" cy="533400"/>
                </a:xfrm>
                <a:prstGeom prst="mathMultipl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0" name="TextBox 59"/>
          <p:cNvSpPr txBox="1"/>
          <p:nvPr/>
        </p:nvSpPr>
        <p:spPr>
          <a:xfrm>
            <a:off x="6997960" y="6409147"/>
            <a:ext cx="5006331" cy="369332"/>
          </a:xfrm>
          <a:prstGeom prst="rect">
            <a:avLst/>
          </a:prstGeom>
          <a:noFill/>
        </p:spPr>
        <p:txBody>
          <a:bodyPr wrap="square" rtlCol="0">
            <a:spAutoFit/>
          </a:bodyPr>
          <a:lstStyle/>
          <a:p>
            <a:pPr algn="r"/>
            <a:r>
              <a:rPr lang="en-US" dirty="0">
                <a:solidFill>
                  <a:schemeClr val="bg1"/>
                </a:solidFill>
              </a:rPr>
              <a:t>(1, 2, 4)</a:t>
            </a:r>
          </a:p>
        </p:txBody>
      </p:sp>
    </p:spTree>
    <p:extLst>
      <p:ext uri="{BB962C8B-B14F-4D97-AF65-F5344CB8AC3E}">
        <p14:creationId xmlns:p14="http://schemas.microsoft.com/office/powerpoint/2010/main" val="34179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down)">
                                      <p:cBhvr>
                                        <p:cTn id="9" dur="580">
                                          <p:stCondLst>
                                            <p:cond delay="0"/>
                                          </p:stCondLst>
                                        </p:cTn>
                                        <p:tgtEl>
                                          <p:spTgt spid="5"/>
                                        </p:tgtEl>
                                      </p:cBhvr>
                                    </p:animEffect>
                                    <p:anim calcmode="lin" valueType="num">
                                      <p:cBhvr>
                                        <p:cTn id="1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5" dur="26">
                                          <p:stCondLst>
                                            <p:cond delay="650"/>
                                          </p:stCondLst>
                                        </p:cTn>
                                        <p:tgtEl>
                                          <p:spTgt spid="5"/>
                                        </p:tgtEl>
                                      </p:cBhvr>
                                      <p:to x="100000" y="60000"/>
                                    </p:animScale>
                                    <p:animScale>
                                      <p:cBhvr>
                                        <p:cTn id="16" dur="166" decel="50000">
                                          <p:stCondLst>
                                            <p:cond delay="676"/>
                                          </p:stCondLst>
                                        </p:cTn>
                                        <p:tgtEl>
                                          <p:spTgt spid="5"/>
                                        </p:tgtEl>
                                      </p:cBhvr>
                                      <p:to x="100000" y="100000"/>
                                    </p:animScale>
                                    <p:animScale>
                                      <p:cBhvr>
                                        <p:cTn id="17" dur="26">
                                          <p:stCondLst>
                                            <p:cond delay="1312"/>
                                          </p:stCondLst>
                                        </p:cTn>
                                        <p:tgtEl>
                                          <p:spTgt spid="5"/>
                                        </p:tgtEl>
                                      </p:cBhvr>
                                      <p:to x="100000" y="80000"/>
                                    </p:animScale>
                                    <p:animScale>
                                      <p:cBhvr>
                                        <p:cTn id="18" dur="166" decel="50000">
                                          <p:stCondLst>
                                            <p:cond delay="1338"/>
                                          </p:stCondLst>
                                        </p:cTn>
                                        <p:tgtEl>
                                          <p:spTgt spid="5"/>
                                        </p:tgtEl>
                                      </p:cBhvr>
                                      <p:to x="100000" y="100000"/>
                                    </p:animScale>
                                    <p:animScale>
                                      <p:cBhvr>
                                        <p:cTn id="19" dur="26">
                                          <p:stCondLst>
                                            <p:cond delay="1642"/>
                                          </p:stCondLst>
                                        </p:cTn>
                                        <p:tgtEl>
                                          <p:spTgt spid="5"/>
                                        </p:tgtEl>
                                      </p:cBhvr>
                                      <p:to x="100000" y="90000"/>
                                    </p:animScale>
                                    <p:animScale>
                                      <p:cBhvr>
                                        <p:cTn id="20" dur="166" decel="50000">
                                          <p:stCondLst>
                                            <p:cond delay="1668"/>
                                          </p:stCondLst>
                                        </p:cTn>
                                        <p:tgtEl>
                                          <p:spTgt spid="5"/>
                                        </p:tgtEl>
                                      </p:cBhvr>
                                      <p:to x="100000" y="100000"/>
                                    </p:animScale>
                                    <p:animScale>
                                      <p:cBhvr>
                                        <p:cTn id="21" dur="26">
                                          <p:stCondLst>
                                            <p:cond delay="1808"/>
                                          </p:stCondLst>
                                        </p:cTn>
                                        <p:tgtEl>
                                          <p:spTgt spid="5"/>
                                        </p:tgtEl>
                                      </p:cBhvr>
                                      <p:to x="100000" y="95000"/>
                                    </p:animScale>
                                    <p:animScale>
                                      <p:cBhvr>
                                        <p:cTn id="22" dur="166" decel="50000">
                                          <p:stCondLst>
                                            <p:cond delay="1834"/>
                                          </p:stCondLst>
                                        </p:cTn>
                                        <p:tgtEl>
                                          <p:spTgt spid="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3382" y="927858"/>
            <a:ext cx="9090035" cy="5909310"/>
          </a:xfrm>
          <a:prstGeom prst="rect">
            <a:avLst/>
          </a:prstGeom>
          <a:noFill/>
        </p:spPr>
        <p:txBody>
          <a:bodyPr wrap="square" rtlCol="0">
            <a:spAutoFit/>
          </a:bodyPr>
          <a:lstStyle/>
          <a:p>
            <a:r>
              <a:rPr lang="en-US" dirty="0">
                <a:solidFill>
                  <a:schemeClr val="bg1"/>
                </a:solidFill>
              </a:rPr>
              <a:t>He was born of a priestly family in </a:t>
            </a:r>
            <a:r>
              <a:rPr lang="en-US" dirty="0" err="1">
                <a:solidFill>
                  <a:schemeClr val="bg1"/>
                </a:solidFill>
              </a:rPr>
              <a:t>Anathoth</a:t>
            </a:r>
            <a:endParaRPr lang="en-US" dirty="0">
              <a:solidFill>
                <a:schemeClr val="bg1"/>
              </a:solidFill>
            </a:endParaRPr>
          </a:p>
          <a:p>
            <a:endParaRPr lang="en-US" dirty="0">
              <a:solidFill>
                <a:schemeClr val="bg1"/>
              </a:solidFill>
            </a:endParaRPr>
          </a:p>
          <a:p>
            <a:r>
              <a:rPr lang="en-US" dirty="0">
                <a:solidFill>
                  <a:schemeClr val="bg1"/>
                </a:solidFill>
              </a:rPr>
              <a:t>He was a prophet of the Lord during the days of Lehi and Daniel</a:t>
            </a:r>
          </a:p>
          <a:p>
            <a:endParaRPr lang="en-US" dirty="0">
              <a:solidFill>
                <a:schemeClr val="bg1"/>
              </a:solidFill>
            </a:endParaRPr>
          </a:p>
          <a:p>
            <a:r>
              <a:rPr lang="en-US" dirty="0">
                <a:solidFill>
                  <a:schemeClr val="bg1"/>
                </a:solidFill>
              </a:rPr>
              <a:t>He prophesied during a 40 year periods, from around 626 to 585 BC, including the 70 year captivity of Judah</a:t>
            </a:r>
          </a:p>
          <a:p>
            <a:endParaRPr lang="en-US" dirty="0">
              <a:solidFill>
                <a:schemeClr val="bg1"/>
              </a:solidFill>
            </a:endParaRPr>
          </a:p>
          <a:p>
            <a:r>
              <a:rPr lang="en-US" dirty="0">
                <a:solidFill>
                  <a:schemeClr val="bg1"/>
                </a:solidFill>
              </a:rPr>
              <a:t>He declared with power and authority the central governing principles of the gospel—that peace and happiness depend on obedience and honoring the covenants of the Lord</a:t>
            </a:r>
          </a:p>
          <a:p>
            <a:endParaRPr lang="en-US" dirty="0">
              <a:solidFill>
                <a:schemeClr val="bg1"/>
              </a:solidFill>
            </a:endParaRPr>
          </a:p>
          <a:p>
            <a:r>
              <a:rPr lang="en-US" dirty="0">
                <a:solidFill>
                  <a:schemeClr val="bg1"/>
                </a:solidFill>
              </a:rPr>
              <a:t>He witnessed the fall of Jerusalem</a:t>
            </a:r>
          </a:p>
          <a:p>
            <a:endParaRPr lang="en-US" dirty="0">
              <a:solidFill>
                <a:schemeClr val="bg1"/>
              </a:solidFill>
            </a:endParaRPr>
          </a:p>
          <a:p>
            <a:r>
              <a:rPr lang="en-US" dirty="0">
                <a:solidFill>
                  <a:schemeClr val="bg1"/>
                </a:solidFill>
              </a:rPr>
              <a:t>His writings are included in the brass plates of Laban (1 Nephi 5:10-13) and also mentioned two other times in the Book of Mormon (1 Ne. 7:14; Hel. 8:20)</a:t>
            </a:r>
          </a:p>
          <a:p>
            <a:endParaRPr lang="en-US" dirty="0">
              <a:solidFill>
                <a:schemeClr val="bg1"/>
              </a:solidFill>
            </a:endParaRPr>
          </a:p>
          <a:p>
            <a:r>
              <a:rPr lang="en-US" dirty="0">
                <a:solidFill>
                  <a:schemeClr val="bg1"/>
                </a:solidFill>
              </a:rPr>
              <a:t>He prophesied of a ‘new and everlasting covenant’ that would be fulfilled in the return of the kingdom of God to earth prior to the Second Coming (Jeremiah 31:31-34)</a:t>
            </a:r>
          </a:p>
          <a:p>
            <a:endParaRPr lang="en-US" dirty="0">
              <a:solidFill>
                <a:schemeClr val="bg1"/>
              </a:solidFill>
            </a:endParaRPr>
          </a:p>
          <a:p>
            <a:r>
              <a:rPr lang="en-US" dirty="0">
                <a:solidFill>
                  <a:schemeClr val="bg1"/>
                </a:solidFill>
              </a:rPr>
              <a:t>After the fall of Jerusalem the Jews who escaped into Egypt took Jeremiah with them as a kind of fetish (Jeremiah 43:6), and at last, according to tradition, stoned him to death</a:t>
            </a:r>
          </a:p>
        </p:txBody>
      </p:sp>
      <p:sp>
        <p:nvSpPr>
          <p:cNvPr id="4" name="TextBox 3"/>
          <p:cNvSpPr txBox="1"/>
          <p:nvPr/>
        </p:nvSpPr>
        <p:spPr>
          <a:xfrm>
            <a:off x="0" y="10964"/>
            <a:ext cx="12192000" cy="1015663"/>
          </a:xfrm>
          <a:prstGeom prst="rect">
            <a:avLst/>
          </a:prstGeom>
          <a:noFill/>
        </p:spPr>
        <p:txBody>
          <a:bodyPr wrap="square" rtlCol="0">
            <a:spAutoFit/>
          </a:bodyPr>
          <a:lstStyle/>
          <a:p>
            <a:pPr algn="ctr"/>
            <a:r>
              <a:rPr lang="en-US" sz="6000" dirty="0">
                <a:solidFill>
                  <a:schemeClr val="bg1"/>
                </a:solidFill>
              </a:rPr>
              <a:t>Jeremiah</a:t>
            </a:r>
          </a:p>
        </p:txBody>
      </p:sp>
      <p:sp>
        <p:nvSpPr>
          <p:cNvPr id="60" name="TextBox 59"/>
          <p:cNvSpPr txBox="1"/>
          <p:nvPr/>
        </p:nvSpPr>
        <p:spPr>
          <a:xfrm>
            <a:off x="10105046" y="6409147"/>
            <a:ext cx="1899245" cy="369332"/>
          </a:xfrm>
          <a:prstGeom prst="rect">
            <a:avLst/>
          </a:prstGeom>
          <a:noFill/>
        </p:spPr>
        <p:txBody>
          <a:bodyPr wrap="square" rtlCol="0">
            <a:spAutoFit/>
          </a:bodyPr>
          <a:lstStyle/>
          <a:p>
            <a:pPr algn="r"/>
            <a:r>
              <a:rPr lang="en-US" dirty="0">
                <a:solidFill>
                  <a:schemeClr val="bg1"/>
                </a:solidFill>
              </a:rPr>
              <a:t>(1, 2)</a:t>
            </a:r>
          </a:p>
        </p:txBody>
      </p:sp>
      <p:grpSp>
        <p:nvGrpSpPr>
          <p:cNvPr id="61" name="Group 60"/>
          <p:cNvGrpSpPr/>
          <p:nvPr/>
        </p:nvGrpSpPr>
        <p:grpSpPr>
          <a:xfrm>
            <a:off x="9705255" y="1467816"/>
            <a:ext cx="2094907" cy="4500142"/>
            <a:chOff x="6523258" y="1056356"/>
            <a:chExt cx="1727835" cy="3565259"/>
          </a:xfrm>
        </p:grpSpPr>
        <p:sp>
          <p:nvSpPr>
            <p:cNvPr id="62" name="Oval 61"/>
            <p:cNvSpPr/>
            <p:nvPr/>
          </p:nvSpPr>
          <p:spPr>
            <a:xfrm rot="2451945">
              <a:off x="7959751" y="317757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9586780">
              <a:off x="6523258" y="320793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a:off x="7083312" y="212836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6833658" y="4171244"/>
              <a:ext cx="1048088" cy="450371"/>
              <a:chOff x="2553716" y="4097121"/>
              <a:chExt cx="1072559" cy="580393"/>
            </a:xfrm>
          </p:grpSpPr>
          <p:grpSp>
            <p:nvGrpSpPr>
              <p:cNvPr id="98" name="Group 3"/>
              <p:cNvGrpSpPr/>
              <p:nvPr/>
            </p:nvGrpSpPr>
            <p:grpSpPr>
              <a:xfrm rot="2754858">
                <a:off x="2662540" y="4014465"/>
                <a:ext cx="362746" cy="580393"/>
                <a:chOff x="1676400" y="2133600"/>
                <a:chExt cx="1447800" cy="2088845"/>
              </a:xfrm>
            </p:grpSpPr>
            <p:sp>
              <p:nvSpPr>
                <p:cNvPr id="103" name="Oval 102"/>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18"/>
              <p:cNvGrpSpPr/>
              <p:nvPr/>
            </p:nvGrpSpPr>
            <p:grpSpPr>
              <a:xfrm rot="19182012">
                <a:off x="3263529" y="4097121"/>
                <a:ext cx="362746" cy="580393"/>
                <a:chOff x="1676400" y="2133600"/>
                <a:chExt cx="1447800" cy="2088845"/>
              </a:xfrm>
            </p:grpSpPr>
            <p:sp>
              <p:nvSpPr>
                <p:cNvPr id="100" name="Oval 99"/>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Trapezoid 68"/>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873690" y="119920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73"/>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6952896" y="2202573"/>
              <a:ext cx="636861" cy="2098903"/>
              <a:chOff x="6959643" y="2218714"/>
              <a:chExt cx="645186" cy="2113891"/>
            </a:xfrm>
          </p:grpSpPr>
          <p:sp>
            <p:nvSpPr>
              <p:cNvPr id="95" name="Trapezoid 94"/>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6753934" y="1458100"/>
              <a:ext cx="1286562" cy="216177"/>
              <a:chOff x="6753934" y="1458100"/>
              <a:chExt cx="1286562" cy="216177"/>
            </a:xfrm>
          </p:grpSpPr>
          <p:sp>
            <p:nvSpPr>
              <p:cNvPr id="90" name="Rounded Rectangle 89"/>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90"/>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91"/>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92"/>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93"/>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Quad Arrow 81"/>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7125206" y="2246482"/>
              <a:ext cx="511959" cy="211463"/>
              <a:chOff x="6753934" y="1458100"/>
              <a:chExt cx="1286562" cy="216177"/>
            </a:xfrm>
          </p:grpSpPr>
          <p:sp>
            <p:nvSpPr>
              <p:cNvPr id="85" name="Rounded Rectangle 84"/>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86"/>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87"/>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88"/>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1339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ignette1.wikia.nocookie.net/glee/images/8/80/Dark_Red_Background_by_Vik_for_Stuff.png/revision/latest?cb=201405292225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9742" y="98954"/>
            <a:ext cx="11985171" cy="1015663"/>
          </a:xfrm>
          <a:prstGeom prst="rect">
            <a:avLst/>
          </a:prstGeom>
          <a:noFill/>
        </p:spPr>
        <p:txBody>
          <a:bodyPr wrap="square" rtlCol="0">
            <a:spAutoFit/>
          </a:bodyPr>
          <a:lstStyle/>
          <a:p>
            <a:pPr algn="ctr"/>
            <a:r>
              <a:rPr lang="en-US" sz="6000" dirty="0">
                <a:solidFill>
                  <a:schemeClr val="bg1"/>
                </a:solidFill>
              </a:rPr>
              <a:t>Rebuilding Jerusalem</a:t>
            </a:r>
          </a:p>
        </p:txBody>
      </p:sp>
      <p:sp>
        <p:nvSpPr>
          <p:cNvPr id="2" name="Rectangle 1"/>
          <p:cNvSpPr/>
          <p:nvPr/>
        </p:nvSpPr>
        <p:spPr>
          <a:xfrm>
            <a:off x="244928" y="1997839"/>
            <a:ext cx="5497286" cy="2862322"/>
          </a:xfrm>
          <a:prstGeom prst="rect">
            <a:avLst/>
          </a:prstGeom>
        </p:spPr>
        <p:txBody>
          <a:bodyPr wrap="square">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Jews first rebuilt the altar of the temple and began offering sacrifices.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They were directed by Zerubbabel, the Jewish man appointed by the Persians to serve as the governor of the Jews, and </a:t>
            </a:r>
            <a:r>
              <a:rPr lang="en-US" b="0" i="0" dirty="0" err="1">
                <a:solidFill>
                  <a:schemeClr val="bg1"/>
                </a:solidFill>
                <a:effectLst/>
                <a:latin typeface="Calibri" panose="020F0502020204030204" pitchFamily="34" charset="0"/>
              </a:rPr>
              <a:t>Jeshua</a:t>
            </a:r>
            <a:r>
              <a:rPr lang="en-US" b="0" i="0" dirty="0">
                <a:solidFill>
                  <a:schemeClr val="bg1"/>
                </a:solidFill>
                <a:effectLst/>
                <a:latin typeface="Calibri" panose="020F0502020204030204" pitchFamily="34" charset="0"/>
              </a:rPr>
              <a:t>, the presiding high priest of the Aaronic Priesthood.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Many Jews contributed time and resources to the reconstruction of the temple.</a:t>
            </a:r>
            <a:endParaRPr lang="en-US" dirty="0">
              <a:solidFill>
                <a:schemeClr val="bg1"/>
              </a:solidFill>
            </a:endParaRPr>
          </a:p>
        </p:txBody>
      </p:sp>
      <p:pic>
        <p:nvPicPr>
          <p:cNvPr id="10242" name="Picture 2" descr="http://darrenhibbs.com/wp-content/uploads/2013/06/800-Nehemiah-6-Starting-Rebui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057" y="1509202"/>
            <a:ext cx="5119461" cy="38395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25686" y="5503235"/>
            <a:ext cx="7598229" cy="923330"/>
          </a:xfrm>
          <a:prstGeom prst="rect">
            <a:avLst/>
          </a:prstGeom>
        </p:spPr>
        <p:txBody>
          <a:bodyPr wrap="square">
            <a:spAutoFit/>
          </a:bodyPr>
          <a:lstStyle/>
          <a:p>
            <a:r>
              <a:rPr lang="en-US" b="0" i="0" dirty="0">
                <a:solidFill>
                  <a:schemeClr val="bg1"/>
                </a:solidFill>
                <a:effectLst/>
                <a:latin typeface="Calibri" panose="020F0502020204030204" pitchFamily="34" charset="0"/>
              </a:rPr>
              <a:t>Zerubbabel was the grandson of </a:t>
            </a:r>
            <a:r>
              <a:rPr lang="en-US" b="0" i="0" dirty="0" err="1">
                <a:solidFill>
                  <a:schemeClr val="bg1"/>
                </a:solidFill>
                <a:effectLst/>
                <a:latin typeface="Calibri" panose="020F0502020204030204" pitchFamily="34" charset="0"/>
              </a:rPr>
              <a:t>Jehoiachin</a:t>
            </a:r>
            <a:r>
              <a:rPr lang="en-US" b="0" i="0" dirty="0">
                <a:solidFill>
                  <a:schemeClr val="bg1"/>
                </a:solidFill>
                <a:effectLst/>
                <a:latin typeface="Calibri" panose="020F0502020204030204" pitchFamily="34" charset="0"/>
              </a:rPr>
              <a:t>, and son of </a:t>
            </a:r>
            <a:r>
              <a:rPr lang="en-US" b="0" i="0" dirty="0" err="1">
                <a:solidFill>
                  <a:schemeClr val="bg1"/>
                </a:solidFill>
                <a:effectLst/>
                <a:latin typeface="Calibri" panose="020F0502020204030204" pitchFamily="34" charset="0"/>
              </a:rPr>
              <a:t>Pedaiah</a:t>
            </a:r>
            <a:r>
              <a:rPr lang="en-US" b="0" i="0" dirty="0">
                <a:solidFill>
                  <a:schemeClr val="bg1"/>
                </a:solidFill>
                <a:effectLst/>
                <a:latin typeface="Calibri" panose="020F0502020204030204" pitchFamily="34" charset="0"/>
              </a:rPr>
              <a:t> and was appointed governor of Judah by the Persian authorities when Cyrus issued his decree…he is called by Persian name </a:t>
            </a:r>
            <a:r>
              <a:rPr lang="en-US" b="0" i="1" dirty="0" err="1">
                <a:solidFill>
                  <a:schemeClr val="bg1"/>
                </a:solidFill>
                <a:effectLst/>
                <a:latin typeface="Calibri" panose="020F0502020204030204" pitchFamily="34" charset="0"/>
              </a:rPr>
              <a:t>Sheshbazzar</a:t>
            </a:r>
            <a:r>
              <a:rPr lang="en-US" b="0" i="1" dirty="0">
                <a:solidFill>
                  <a:schemeClr val="bg1"/>
                </a:solidFill>
                <a:effectLst/>
                <a:latin typeface="Calibri" panose="020F0502020204030204" pitchFamily="34" charset="0"/>
              </a:rPr>
              <a:t>, prince of Judah (1)</a:t>
            </a:r>
            <a:endParaRPr lang="en-US" dirty="0"/>
          </a:p>
        </p:txBody>
      </p:sp>
      <p:sp>
        <p:nvSpPr>
          <p:cNvPr id="67" name="Rectangle 66"/>
          <p:cNvSpPr/>
          <p:nvPr/>
        </p:nvSpPr>
        <p:spPr>
          <a:xfrm>
            <a:off x="119742" y="6436768"/>
            <a:ext cx="5497286" cy="369332"/>
          </a:xfrm>
          <a:prstGeom prst="rect">
            <a:avLst/>
          </a:prstGeom>
        </p:spPr>
        <p:txBody>
          <a:bodyPr wrap="square">
            <a:spAutoFit/>
          </a:bodyPr>
          <a:lstStyle/>
          <a:p>
            <a:r>
              <a:rPr lang="en-US" dirty="0">
                <a:solidFill>
                  <a:schemeClr val="bg1"/>
                </a:solidFill>
              </a:rPr>
              <a:t>Ezra 2 and 3</a:t>
            </a:r>
          </a:p>
        </p:txBody>
      </p:sp>
    </p:spTree>
    <p:extLst>
      <p:ext uri="{BB962C8B-B14F-4D97-AF65-F5344CB8AC3E}">
        <p14:creationId xmlns:p14="http://schemas.microsoft.com/office/powerpoint/2010/main" val="374065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3457</Words>
  <Application>Microsoft Office PowerPoint</Application>
  <PresentationFormat>Widescreen</PresentationFormat>
  <Paragraphs>242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Palatino</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30</cp:revision>
  <dcterms:created xsi:type="dcterms:W3CDTF">2016-02-04T13:53:33Z</dcterms:created>
  <dcterms:modified xsi:type="dcterms:W3CDTF">2020-11-16T15:30:24Z</dcterms:modified>
</cp:coreProperties>
</file>