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4" r:id="rId6"/>
    <p:sldId id="262" r:id="rId7"/>
    <p:sldId id="265" r:id="rId8"/>
    <p:sldId id="266" r:id="rId9"/>
    <p:sldId id="267" r:id="rId10"/>
    <p:sldId id="268" r:id="rId11"/>
    <p:sldId id="270" r:id="rId12"/>
    <p:sldId id="271" r:id="rId13"/>
    <p:sldId id="272" r:id="rId14"/>
    <p:sldId id="273" r:id="rId15"/>
    <p:sldId id="257" r:id="rId16"/>
    <p:sldId id="258" r:id="rId17"/>
    <p:sldId id="261"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alatino"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F8E1CB-2FBB-458B-95B1-64A5E57699A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00228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8E1CB-2FBB-458B-95B1-64A5E57699A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68102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8E1CB-2FBB-458B-95B1-64A5E57699A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261846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8E1CB-2FBB-458B-95B1-64A5E57699A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40982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8E1CB-2FBB-458B-95B1-64A5E57699A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252908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8E1CB-2FBB-458B-95B1-64A5E57699A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80526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F8E1CB-2FBB-458B-95B1-64A5E57699AA}"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415312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8E1CB-2FBB-458B-95B1-64A5E57699A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348580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8E1CB-2FBB-458B-95B1-64A5E57699AA}"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78719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F8E1CB-2FBB-458B-95B1-64A5E57699A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410152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F8E1CB-2FBB-458B-95B1-64A5E57699A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07223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8E1CB-2FBB-458B-95B1-64A5E57699AA}"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57DC4-FA36-4D41-9C38-293F42E1693D}" type="slidenum">
              <a:rPr lang="en-US" smtClean="0"/>
              <a:t>‹#›</a:t>
            </a:fld>
            <a:endParaRPr lang="en-US"/>
          </a:p>
        </p:txBody>
      </p:sp>
    </p:spTree>
    <p:extLst>
      <p:ext uri="{BB962C8B-B14F-4D97-AF65-F5344CB8AC3E}">
        <p14:creationId xmlns:p14="http://schemas.microsoft.com/office/powerpoint/2010/main" val="198249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F82E01F4-6AEC-4648-A1CF-384D36BE8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8" y="87086"/>
            <a:ext cx="2053226" cy="369332"/>
          </a:xfrm>
          <a:prstGeom prst="rect">
            <a:avLst/>
          </a:prstGeom>
          <a:solidFill>
            <a:srgbClr val="FFE89F"/>
          </a:solidFill>
        </p:spPr>
        <p:txBody>
          <a:bodyPr wrap="square" rtlCol="0">
            <a:spAutoFit/>
          </a:bodyPr>
          <a:lstStyle/>
          <a:p>
            <a:r>
              <a:rPr lang="en-US" dirty="0"/>
              <a:t>Lesson 107 Part 2</a:t>
            </a:r>
          </a:p>
        </p:txBody>
      </p:sp>
      <p:sp>
        <p:nvSpPr>
          <p:cNvPr id="6" name="TextBox 5"/>
          <p:cNvSpPr txBox="1"/>
          <p:nvPr/>
        </p:nvSpPr>
        <p:spPr>
          <a:xfrm>
            <a:off x="3322759" y="398101"/>
            <a:ext cx="7668286" cy="2677656"/>
          </a:xfrm>
          <a:prstGeom prst="rect">
            <a:avLst/>
          </a:prstGeom>
          <a:solidFill>
            <a:srgbClr val="FFE89F"/>
          </a:solidFill>
        </p:spPr>
        <p:txBody>
          <a:bodyPr wrap="square" rtlCol="0">
            <a:spAutoFit/>
          </a:bodyPr>
          <a:lstStyle/>
          <a:p>
            <a:pPr algn="ctr"/>
            <a:r>
              <a:rPr lang="en-US" sz="6000" dirty="0"/>
              <a:t>Return to Jerusalem, the Second Group</a:t>
            </a:r>
          </a:p>
          <a:p>
            <a:pPr algn="ctr"/>
            <a:r>
              <a:rPr lang="en-US" sz="4800" dirty="0"/>
              <a:t>Ezra 7-10</a:t>
            </a:r>
          </a:p>
        </p:txBody>
      </p:sp>
      <p:grpSp>
        <p:nvGrpSpPr>
          <p:cNvPr id="5" name="Group 4"/>
          <p:cNvGrpSpPr/>
          <p:nvPr/>
        </p:nvGrpSpPr>
        <p:grpSpPr>
          <a:xfrm>
            <a:off x="865413" y="1749176"/>
            <a:ext cx="2190466" cy="4591778"/>
            <a:chOff x="3810000" y="535130"/>
            <a:chExt cx="2190466" cy="4591778"/>
          </a:xfrm>
        </p:grpSpPr>
        <p:sp>
          <p:nvSpPr>
            <p:cNvPr id="7" name="Oval 6"/>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3453" y="2803037"/>
              <a:ext cx="371919" cy="404151"/>
              <a:chOff x="1415264" y="5086700"/>
              <a:chExt cx="690739" cy="750602"/>
            </a:xfrm>
          </p:grpSpPr>
          <p:sp>
            <p:nvSpPr>
              <p:cNvPr id="59" name="Equal 5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Multiply 5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994145" y="2792016"/>
              <a:ext cx="371919" cy="404151"/>
              <a:chOff x="1415264" y="5086700"/>
              <a:chExt cx="690739" cy="750602"/>
            </a:xfrm>
          </p:grpSpPr>
          <p:sp>
            <p:nvSpPr>
              <p:cNvPr id="57" name="Equal 5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Multiply 5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419967" y="3193895"/>
              <a:ext cx="371919" cy="404151"/>
              <a:chOff x="1415264" y="5086700"/>
              <a:chExt cx="690739" cy="750602"/>
            </a:xfrm>
          </p:grpSpPr>
          <p:sp>
            <p:nvSpPr>
              <p:cNvPr id="55" name="Equal 5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Multiply 5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027215" y="3202540"/>
              <a:ext cx="371919" cy="404151"/>
              <a:chOff x="1415264" y="5086700"/>
              <a:chExt cx="690739" cy="750602"/>
            </a:xfrm>
          </p:grpSpPr>
          <p:sp>
            <p:nvSpPr>
              <p:cNvPr id="53" name="Equal 5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Multiply 5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409213" y="3629101"/>
              <a:ext cx="371919" cy="404151"/>
              <a:chOff x="1415264" y="5086700"/>
              <a:chExt cx="690739" cy="750602"/>
            </a:xfrm>
          </p:grpSpPr>
          <p:sp>
            <p:nvSpPr>
              <p:cNvPr id="51" name="Equal 5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Multiply 5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66803" y="3638496"/>
              <a:ext cx="371919" cy="404151"/>
              <a:chOff x="1415264" y="5086700"/>
              <a:chExt cx="690739" cy="750602"/>
            </a:xfrm>
          </p:grpSpPr>
          <p:sp>
            <p:nvSpPr>
              <p:cNvPr id="49" name="Equal 4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Multiply 4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04308" y="767785"/>
              <a:ext cx="1405863" cy="318514"/>
              <a:chOff x="4237405" y="767460"/>
              <a:chExt cx="1405863" cy="318514"/>
            </a:xfrm>
          </p:grpSpPr>
          <p:grpSp>
            <p:nvGrpSpPr>
              <p:cNvPr id="31" name="Group 30"/>
              <p:cNvGrpSpPr/>
              <p:nvPr/>
            </p:nvGrpSpPr>
            <p:grpSpPr>
              <a:xfrm>
                <a:off x="4237405" y="788545"/>
                <a:ext cx="273708" cy="297429"/>
                <a:chOff x="1415264" y="5086700"/>
                <a:chExt cx="690739" cy="750602"/>
              </a:xfrm>
            </p:grpSpPr>
            <p:sp>
              <p:nvSpPr>
                <p:cNvPr id="47" name="Equal 4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Multiply 4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63836" y="784328"/>
                <a:ext cx="273708" cy="297429"/>
                <a:chOff x="1415264" y="5086700"/>
                <a:chExt cx="690739" cy="750602"/>
              </a:xfrm>
            </p:grpSpPr>
            <p:sp>
              <p:nvSpPr>
                <p:cNvPr id="45" name="Equal 4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Multiply 4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690267" y="780111"/>
                <a:ext cx="273708" cy="297429"/>
                <a:chOff x="1415264" y="5086700"/>
                <a:chExt cx="690739" cy="750602"/>
              </a:xfrm>
            </p:grpSpPr>
            <p:sp>
              <p:nvSpPr>
                <p:cNvPr id="43" name="Equal 4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Multiply 4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16698" y="775894"/>
                <a:ext cx="273708" cy="297429"/>
                <a:chOff x="1415264" y="5086700"/>
                <a:chExt cx="690739" cy="750602"/>
              </a:xfrm>
            </p:grpSpPr>
            <p:sp>
              <p:nvSpPr>
                <p:cNvPr id="41" name="Equal 4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Multiply 4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143129" y="771677"/>
                <a:ext cx="273708" cy="297429"/>
                <a:chOff x="1415264" y="5086700"/>
                <a:chExt cx="690739" cy="750602"/>
              </a:xfrm>
            </p:grpSpPr>
            <p:sp>
              <p:nvSpPr>
                <p:cNvPr id="39" name="Equal 3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Multiply 3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369560" y="767460"/>
                <a:ext cx="273708" cy="297429"/>
                <a:chOff x="1415264" y="5086700"/>
                <a:chExt cx="690739" cy="750602"/>
              </a:xfrm>
            </p:grpSpPr>
            <p:sp>
              <p:nvSpPr>
                <p:cNvPr id="37" name="Equal 3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Multiply 3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5267779" y="5014247"/>
            <a:ext cx="6096000" cy="1477328"/>
          </a:xfrm>
          <a:prstGeom prst="rect">
            <a:avLst/>
          </a:prstGeom>
          <a:solidFill>
            <a:srgbClr val="C00000"/>
          </a:solidFill>
        </p:spPr>
        <p:txBody>
          <a:bodyPr>
            <a:spAutoFit/>
          </a:bodyPr>
          <a:lstStyle/>
          <a:p>
            <a:r>
              <a:rPr lang="en-US" i="1" dirty="0">
                <a:solidFill>
                  <a:schemeClr val="bg1"/>
                </a:solidFill>
                <a:latin typeface="Palatino"/>
              </a:rPr>
              <a:t>And all the people gathered themselves together as one man into the street that was before the water gate; and they </a:t>
            </a:r>
            <a:r>
              <a:rPr lang="en-US" i="1" dirty="0" err="1">
                <a:solidFill>
                  <a:schemeClr val="bg1"/>
                </a:solidFill>
                <a:latin typeface="Palatino"/>
              </a:rPr>
              <a:t>spake</a:t>
            </a:r>
            <a:r>
              <a:rPr lang="en-US" i="1" dirty="0">
                <a:solidFill>
                  <a:schemeClr val="bg1"/>
                </a:solidFill>
                <a:latin typeface="Palatino"/>
              </a:rPr>
              <a:t> unto Ezra the scribe to bring the book of the law of Moses, which the </a:t>
            </a:r>
            <a:r>
              <a:rPr lang="en-US" i="1" cap="small" dirty="0">
                <a:solidFill>
                  <a:schemeClr val="bg1"/>
                </a:solidFill>
                <a:latin typeface="Palatino"/>
              </a:rPr>
              <a:t>Lord</a:t>
            </a:r>
            <a:r>
              <a:rPr lang="en-US" i="1" dirty="0">
                <a:solidFill>
                  <a:schemeClr val="bg1"/>
                </a:solidFill>
                <a:latin typeface="Palatino"/>
              </a:rPr>
              <a:t> had commanded to Israel.</a:t>
            </a:r>
          </a:p>
          <a:p>
            <a:r>
              <a:rPr lang="en-US" i="1" dirty="0">
                <a:solidFill>
                  <a:schemeClr val="bg1"/>
                </a:solidFill>
                <a:latin typeface="Palatino"/>
              </a:rPr>
              <a:t>Nehemiah 8:1</a:t>
            </a:r>
            <a:endParaRPr lang="en-US" i="1" dirty="0">
              <a:solidFill>
                <a:schemeClr val="bg1"/>
              </a:solidFill>
            </a:endParaRPr>
          </a:p>
        </p:txBody>
      </p:sp>
    </p:spTree>
    <p:extLst>
      <p:ext uri="{BB962C8B-B14F-4D97-AF65-F5344CB8AC3E}">
        <p14:creationId xmlns:p14="http://schemas.microsoft.com/office/powerpoint/2010/main" val="382476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830997"/>
          </a:xfrm>
          <a:prstGeom prst="rect">
            <a:avLst/>
          </a:prstGeom>
          <a:solidFill>
            <a:srgbClr val="FFE89F"/>
          </a:solidFill>
        </p:spPr>
        <p:txBody>
          <a:bodyPr wrap="square" rtlCol="0">
            <a:spAutoFit/>
          </a:bodyPr>
          <a:lstStyle/>
          <a:p>
            <a:pPr algn="ctr"/>
            <a:r>
              <a:rPr lang="en-US" sz="2400" dirty="0"/>
              <a:t>Why didn’t Ezra ask the king for a military escort from Babylon to Jerusalem? </a:t>
            </a:r>
          </a:p>
        </p:txBody>
      </p:sp>
      <p:sp>
        <p:nvSpPr>
          <p:cNvPr id="63" name="TextBox 62"/>
          <p:cNvSpPr txBox="1"/>
          <p:nvPr/>
        </p:nvSpPr>
        <p:spPr>
          <a:xfrm>
            <a:off x="187966" y="6396625"/>
            <a:ext cx="1233428" cy="369332"/>
          </a:xfrm>
          <a:prstGeom prst="rect">
            <a:avLst/>
          </a:prstGeom>
          <a:solidFill>
            <a:srgbClr val="FFE89F"/>
          </a:solidFill>
        </p:spPr>
        <p:txBody>
          <a:bodyPr wrap="square" rtlCol="0">
            <a:spAutoFit/>
          </a:bodyPr>
          <a:lstStyle/>
          <a:p>
            <a:r>
              <a:rPr lang="en-US" dirty="0"/>
              <a:t>Ezra 8:22</a:t>
            </a:r>
          </a:p>
        </p:txBody>
      </p:sp>
      <p:sp>
        <p:nvSpPr>
          <p:cNvPr id="2" name="Rectangle 1"/>
          <p:cNvSpPr/>
          <p:nvPr/>
        </p:nvSpPr>
        <p:spPr>
          <a:xfrm>
            <a:off x="422495" y="1443987"/>
            <a:ext cx="6096000" cy="646331"/>
          </a:xfrm>
          <a:prstGeom prst="rect">
            <a:avLst/>
          </a:prstGeom>
          <a:solidFill>
            <a:srgbClr val="C00000"/>
          </a:solidFill>
        </p:spPr>
        <p:txBody>
          <a:bodyPr>
            <a:spAutoFit/>
          </a:bodyPr>
          <a:lstStyle/>
          <a:p>
            <a:r>
              <a:rPr lang="en-US" dirty="0">
                <a:solidFill>
                  <a:schemeClr val="bg1"/>
                </a:solidFill>
              </a:rPr>
              <a:t>Ezra had testified to the king that God’s hand would be upon all those who seek Him. </a:t>
            </a:r>
          </a:p>
        </p:txBody>
      </p:sp>
      <p:pic>
        <p:nvPicPr>
          <p:cNvPr id="11268" name="Picture 4" descr="http://cornerstonechurch.co.za/wp-content/uploads/2015/10/Tapestries-Cyrus-on-the-throne-cropped-660x32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64" y="2644629"/>
            <a:ext cx="6286500" cy="30575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75739" y="5101991"/>
            <a:ext cx="3819053" cy="1200329"/>
          </a:xfrm>
          <a:prstGeom prst="rect">
            <a:avLst/>
          </a:prstGeom>
          <a:solidFill>
            <a:srgbClr val="C00000"/>
          </a:solidFill>
        </p:spPr>
        <p:txBody>
          <a:bodyPr wrap="square">
            <a:spAutoFit/>
          </a:bodyPr>
          <a:lstStyle/>
          <a:p>
            <a:r>
              <a:rPr lang="en-US" dirty="0">
                <a:solidFill>
                  <a:schemeClr val="bg1"/>
                </a:solidFill>
              </a:rPr>
              <a:t>Ezra was unwilling to ask the king for an escort because he was concerned that the king would then question Ezra’s words</a:t>
            </a:r>
          </a:p>
        </p:txBody>
      </p:sp>
    </p:spTree>
    <p:extLst>
      <p:ext uri="{BB962C8B-B14F-4D97-AF65-F5344CB8AC3E}">
        <p14:creationId xmlns:p14="http://schemas.microsoft.com/office/powerpoint/2010/main" val="33013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00867" y="143915"/>
            <a:ext cx="6482282" cy="1015663"/>
          </a:xfrm>
          <a:prstGeom prst="rect">
            <a:avLst/>
          </a:prstGeom>
          <a:solidFill>
            <a:srgbClr val="FFE89F"/>
          </a:solidFill>
        </p:spPr>
        <p:txBody>
          <a:bodyPr wrap="square" rtlCol="0">
            <a:spAutoFit/>
          </a:bodyPr>
          <a:lstStyle/>
          <a:p>
            <a:pPr algn="ctr"/>
            <a:r>
              <a:rPr lang="en-US" sz="6000" dirty="0"/>
              <a:t>Fast and Prayer</a:t>
            </a:r>
          </a:p>
        </p:txBody>
      </p:sp>
      <p:sp>
        <p:nvSpPr>
          <p:cNvPr id="63" name="TextBox 62"/>
          <p:cNvSpPr txBox="1"/>
          <p:nvPr/>
        </p:nvSpPr>
        <p:spPr>
          <a:xfrm>
            <a:off x="187966" y="6396625"/>
            <a:ext cx="1667994" cy="369332"/>
          </a:xfrm>
          <a:prstGeom prst="rect">
            <a:avLst/>
          </a:prstGeom>
          <a:solidFill>
            <a:srgbClr val="FFE89F"/>
          </a:solidFill>
        </p:spPr>
        <p:txBody>
          <a:bodyPr wrap="square" rtlCol="0">
            <a:spAutoFit/>
          </a:bodyPr>
          <a:lstStyle/>
          <a:p>
            <a:r>
              <a:rPr lang="en-US" dirty="0"/>
              <a:t>Ezra 8:24-32</a:t>
            </a:r>
          </a:p>
        </p:txBody>
      </p:sp>
      <p:sp>
        <p:nvSpPr>
          <p:cNvPr id="2" name="Rectangle 1"/>
          <p:cNvSpPr/>
          <p:nvPr/>
        </p:nvSpPr>
        <p:spPr>
          <a:xfrm>
            <a:off x="5066923" y="1893105"/>
            <a:ext cx="6096000" cy="646331"/>
          </a:xfrm>
          <a:prstGeom prst="rect">
            <a:avLst/>
          </a:prstGeom>
          <a:solidFill>
            <a:srgbClr val="C00000"/>
          </a:solidFill>
        </p:spPr>
        <p:txBody>
          <a:bodyPr>
            <a:spAutoFit/>
          </a:bodyPr>
          <a:lstStyle/>
          <a:p>
            <a:r>
              <a:rPr lang="en-US" dirty="0">
                <a:solidFill>
                  <a:schemeClr val="bg1"/>
                </a:solidFill>
              </a:rPr>
              <a:t>Ezra divided the treasure among several people and gave them charge to deliver it safely to Jerusalem.</a:t>
            </a:r>
          </a:p>
        </p:txBody>
      </p:sp>
      <p:sp>
        <p:nvSpPr>
          <p:cNvPr id="3" name="Rectangle 2"/>
          <p:cNvSpPr/>
          <p:nvPr/>
        </p:nvSpPr>
        <p:spPr>
          <a:xfrm>
            <a:off x="5174176" y="3246181"/>
            <a:ext cx="4473212" cy="369332"/>
          </a:xfrm>
          <a:prstGeom prst="rect">
            <a:avLst/>
          </a:prstGeom>
          <a:solidFill>
            <a:srgbClr val="0070C0"/>
          </a:solidFill>
        </p:spPr>
        <p:txBody>
          <a:bodyPr wrap="none">
            <a:spAutoFit/>
          </a:bodyPr>
          <a:lstStyle/>
          <a:p>
            <a:r>
              <a:rPr lang="en-US" dirty="0">
                <a:solidFill>
                  <a:schemeClr val="bg1"/>
                </a:solidFill>
                <a:latin typeface="Calibri" panose="020F0502020204030204" pitchFamily="34" charset="0"/>
              </a:rPr>
              <a:t>“enemy” and “such as lay in wait by the way” </a:t>
            </a:r>
            <a:endParaRPr lang="en-US" dirty="0">
              <a:solidFill>
                <a:schemeClr val="bg1"/>
              </a:solidFill>
            </a:endParaRPr>
          </a:p>
        </p:txBody>
      </p:sp>
      <p:grpSp>
        <p:nvGrpSpPr>
          <p:cNvPr id="10" name="Group 9"/>
          <p:cNvGrpSpPr/>
          <p:nvPr/>
        </p:nvGrpSpPr>
        <p:grpSpPr>
          <a:xfrm>
            <a:off x="6096000" y="3960208"/>
            <a:ext cx="3690557" cy="2720435"/>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1167252"/>
              <a:ext cx="2293346" cy="990538"/>
            </a:xfrm>
            <a:prstGeom prst="rect">
              <a:avLst/>
            </a:prstGeom>
          </p:spPr>
          <p:txBody>
            <a:bodyPr wrap="square">
              <a:spAutoFit/>
            </a:bodyPr>
            <a:lstStyle/>
            <a:p>
              <a:pPr algn="ctr"/>
              <a:r>
                <a:rPr lang="en-US" sz="1600" b="1" dirty="0"/>
                <a:t>If we fast and pray, we can receive the Lord’s help with challenges we face</a:t>
              </a:r>
              <a:endParaRPr lang="en-US" sz="1600" i="1" dirty="0"/>
            </a:p>
          </p:txBody>
        </p:sp>
      </p:grpSp>
      <p:sp>
        <p:nvSpPr>
          <p:cNvPr id="4" name="Rectangle 3"/>
          <p:cNvSpPr/>
          <p:nvPr/>
        </p:nvSpPr>
        <p:spPr>
          <a:xfrm>
            <a:off x="1602463" y="1275749"/>
            <a:ext cx="7879090" cy="369332"/>
          </a:xfrm>
          <a:prstGeom prst="rect">
            <a:avLst/>
          </a:prstGeom>
          <a:solidFill>
            <a:srgbClr val="FFE89F"/>
          </a:solidFill>
        </p:spPr>
        <p:txBody>
          <a:bodyPr wrap="square">
            <a:spAutoFit/>
          </a:bodyPr>
          <a:lstStyle/>
          <a:p>
            <a:r>
              <a:rPr lang="en-US" i="1" dirty="0">
                <a:solidFill>
                  <a:srgbClr val="333333"/>
                </a:solidFill>
                <a:latin typeface="Palatino"/>
              </a:rPr>
              <a:t>So we fasted and besought our God for this: and he was entreated of us.</a:t>
            </a:r>
            <a:endParaRPr lang="en-US" i="1" dirty="0"/>
          </a:p>
        </p:txBody>
      </p:sp>
      <p:pic>
        <p:nvPicPr>
          <p:cNvPr id="12290" name="Picture 2" descr="http://bubee.net/wp-content/uploads/2014/11/Ezra_Returns_From_Babylon_C-834.jpg"/>
          <p:cNvPicPr>
            <a:picLocks noChangeAspect="1" noChangeArrowheads="1"/>
          </p:cNvPicPr>
          <p:nvPr/>
        </p:nvPicPr>
        <p:blipFill rotWithShape="1">
          <a:blip r:embed="rId3">
            <a:extLst>
              <a:ext uri="{28A0092B-C50C-407E-A947-70E740481C1C}">
                <a14:useLocalDpi xmlns:a14="http://schemas.microsoft.com/office/drawing/2010/main" val="0"/>
              </a:ext>
            </a:extLst>
          </a:blip>
          <a:srcRect r="6895" b="25107"/>
          <a:stretch/>
        </p:blipFill>
        <p:spPr bwMode="auto">
          <a:xfrm>
            <a:off x="1079867" y="2374467"/>
            <a:ext cx="3223205" cy="303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015663"/>
          </a:xfrm>
          <a:prstGeom prst="rect">
            <a:avLst/>
          </a:prstGeom>
          <a:solidFill>
            <a:srgbClr val="FFE89F"/>
          </a:solidFill>
        </p:spPr>
        <p:txBody>
          <a:bodyPr wrap="square" rtlCol="0">
            <a:spAutoFit/>
          </a:bodyPr>
          <a:lstStyle/>
          <a:p>
            <a:pPr algn="ctr"/>
            <a:r>
              <a:rPr lang="en-US" sz="6000" dirty="0"/>
              <a:t>The Sins of the People</a:t>
            </a:r>
          </a:p>
        </p:txBody>
      </p:sp>
      <p:sp>
        <p:nvSpPr>
          <p:cNvPr id="63" name="TextBox 62"/>
          <p:cNvSpPr txBox="1"/>
          <p:nvPr/>
        </p:nvSpPr>
        <p:spPr>
          <a:xfrm>
            <a:off x="187966" y="6396625"/>
            <a:ext cx="1667994" cy="369332"/>
          </a:xfrm>
          <a:prstGeom prst="rect">
            <a:avLst/>
          </a:prstGeom>
          <a:solidFill>
            <a:srgbClr val="FFE89F"/>
          </a:solidFill>
        </p:spPr>
        <p:txBody>
          <a:bodyPr wrap="square" rtlCol="0">
            <a:spAutoFit/>
          </a:bodyPr>
          <a:lstStyle/>
          <a:p>
            <a:r>
              <a:rPr lang="en-US" dirty="0"/>
              <a:t>Ezra 9</a:t>
            </a:r>
          </a:p>
        </p:txBody>
      </p:sp>
      <p:sp>
        <p:nvSpPr>
          <p:cNvPr id="2" name="Rectangle 1"/>
          <p:cNvSpPr/>
          <p:nvPr/>
        </p:nvSpPr>
        <p:spPr>
          <a:xfrm>
            <a:off x="3331674" y="1318312"/>
            <a:ext cx="4789285" cy="5078313"/>
          </a:xfrm>
          <a:prstGeom prst="rect">
            <a:avLst/>
          </a:prstGeom>
          <a:solidFill>
            <a:srgbClr val="C00000"/>
          </a:solidFill>
        </p:spPr>
        <p:txBody>
          <a:bodyPr wrap="square">
            <a:spAutoFit/>
          </a:bodyPr>
          <a:lstStyle/>
          <a:p>
            <a:r>
              <a:rPr lang="en-US" dirty="0">
                <a:solidFill>
                  <a:schemeClr val="bg1"/>
                </a:solidFill>
              </a:rPr>
              <a:t>Shortly after Ezra arrived in Jerusalem, he commenced his priestly duties of putting affairs in order. </a:t>
            </a:r>
          </a:p>
          <a:p>
            <a:endParaRPr lang="en-US" dirty="0">
              <a:solidFill>
                <a:schemeClr val="bg1"/>
              </a:solidFill>
            </a:endParaRPr>
          </a:p>
          <a:p>
            <a:r>
              <a:rPr lang="en-US" dirty="0">
                <a:solidFill>
                  <a:schemeClr val="bg1"/>
                </a:solidFill>
              </a:rPr>
              <a:t>The priests and Levites in Jerusalem had allowed the temple service to seriously deteriorate. </a:t>
            </a:r>
          </a:p>
          <a:p>
            <a:endParaRPr lang="en-US" dirty="0">
              <a:solidFill>
                <a:schemeClr val="bg1"/>
              </a:solidFill>
            </a:endParaRPr>
          </a:p>
          <a:p>
            <a:r>
              <a:rPr lang="en-US" dirty="0">
                <a:solidFill>
                  <a:schemeClr val="bg1"/>
                </a:solidFill>
              </a:rPr>
              <a:t>Many of them had gone out to make a living because the temple was not supported sufficiently to allow them to serve full time. </a:t>
            </a:r>
          </a:p>
          <a:p>
            <a:endParaRPr lang="en-US" dirty="0">
              <a:solidFill>
                <a:schemeClr val="bg1"/>
              </a:solidFill>
            </a:endParaRPr>
          </a:p>
          <a:p>
            <a:r>
              <a:rPr lang="en-US" dirty="0">
                <a:solidFill>
                  <a:schemeClr val="bg1"/>
                </a:solidFill>
              </a:rPr>
              <a:t>Some of them had even taken wives of the pagan nations, as had many other Jewish citizens. </a:t>
            </a:r>
          </a:p>
          <a:p>
            <a:endParaRPr lang="en-US" dirty="0">
              <a:solidFill>
                <a:schemeClr val="bg1"/>
              </a:solidFill>
            </a:endParaRPr>
          </a:p>
          <a:p>
            <a:r>
              <a:rPr lang="en-US" dirty="0">
                <a:solidFill>
                  <a:schemeClr val="bg1"/>
                </a:solidFill>
              </a:rPr>
              <a:t>All of this horrified Ezra and many of the faithful who had told him of the problem. (5)</a:t>
            </a:r>
          </a:p>
        </p:txBody>
      </p:sp>
      <p:pic>
        <p:nvPicPr>
          <p:cNvPr id="25" name="Picture 2" descr="http://static.newworldencyclopedia.org/thumb/5/5f/Ezra-prays.jpg/250px-Ezra-p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80" y="1843079"/>
            <a:ext cx="2602965" cy="38107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orcministries.files.wordpress.com/2013/05/dedication_of_temple_1407-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424" y="1607690"/>
            <a:ext cx="3008110" cy="432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015663"/>
          </a:xfrm>
          <a:prstGeom prst="rect">
            <a:avLst/>
          </a:prstGeom>
          <a:solidFill>
            <a:srgbClr val="FFE89F"/>
          </a:solidFill>
        </p:spPr>
        <p:txBody>
          <a:bodyPr wrap="square" rtlCol="0">
            <a:spAutoFit/>
          </a:bodyPr>
          <a:lstStyle/>
          <a:p>
            <a:pPr algn="ctr"/>
            <a:r>
              <a:rPr lang="en-US" sz="6000" dirty="0"/>
              <a:t>Put Away Your Wives</a:t>
            </a:r>
          </a:p>
        </p:txBody>
      </p:sp>
      <p:sp>
        <p:nvSpPr>
          <p:cNvPr id="63" name="TextBox 62"/>
          <p:cNvSpPr txBox="1"/>
          <p:nvPr/>
        </p:nvSpPr>
        <p:spPr>
          <a:xfrm>
            <a:off x="187966" y="6396625"/>
            <a:ext cx="1667994" cy="369332"/>
          </a:xfrm>
          <a:prstGeom prst="rect">
            <a:avLst/>
          </a:prstGeom>
          <a:solidFill>
            <a:srgbClr val="FFE89F"/>
          </a:solidFill>
        </p:spPr>
        <p:txBody>
          <a:bodyPr wrap="square" rtlCol="0">
            <a:spAutoFit/>
          </a:bodyPr>
          <a:lstStyle/>
          <a:p>
            <a:r>
              <a:rPr lang="en-US" dirty="0"/>
              <a:t>Ezra 10:19</a:t>
            </a:r>
          </a:p>
        </p:txBody>
      </p:sp>
      <p:sp>
        <p:nvSpPr>
          <p:cNvPr id="2" name="Rectangle 1"/>
          <p:cNvSpPr/>
          <p:nvPr/>
        </p:nvSpPr>
        <p:spPr>
          <a:xfrm>
            <a:off x="301225" y="3385064"/>
            <a:ext cx="4789285" cy="923330"/>
          </a:xfrm>
          <a:prstGeom prst="rect">
            <a:avLst/>
          </a:prstGeom>
          <a:solidFill>
            <a:srgbClr val="C00000"/>
          </a:solidFill>
        </p:spPr>
        <p:txBody>
          <a:bodyPr wrap="square">
            <a:spAutoFit/>
          </a:bodyPr>
          <a:lstStyle/>
          <a:p>
            <a:r>
              <a:rPr lang="en-US" dirty="0">
                <a:solidFill>
                  <a:schemeClr val="bg1"/>
                </a:solidFill>
              </a:rPr>
              <a:t>Ezra called for all of the Israelites living throughout Judah to meet together at Jerusalem in three days.</a:t>
            </a:r>
          </a:p>
        </p:txBody>
      </p:sp>
      <p:sp>
        <p:nvSpPr>
          <p:cNvPr id="3" name="Rectangle 2"/>
          <p:cNvSpPr/>
          <p:nvPr/>
        </p:nvSpPr>
        <p:spPr>
          <a:xfrm>
            <a:off x="9420844" y="1680117"/>
            <a:ext cx="2659068" cy="1754326"/>
          </a:xfrm>
          <a:prstGeom prst="rect">
            <a:avLst/>
          </a:prstGeom>
          <a:solidFill>
            <a:srgbClr val="0070C0"/>
          </a:solidFill>
        </p:spPr>
        <p:txBody>
          <a:bodyPr wrap="square">
            <a:spAutoFit/>
          </a:bodyPr>
          <a:lstStyle/>
          <a:p>
            <a:r>
              <a:rPr lang="en-US" dirty="0">
                <a:solidFill>
                  <a:schemeClr val="bg1"/>
                </a:solidFill>
                <a:latin typeface="Calibri" panose="020F0502020204030204" pitchFamily="34" charset="0"/>
              </a:rPr>
              <a:t>Ezra told them that they needed to confess their sin and separate themselves from their “strange wives’ who worshipped idols</a:t>
            </a:r>
            <a:endParaRPr lang="en-US" dirty="0">
              <a:solidFill>
                <a:schemeClr val="bg1"/>
              </a:solidFill>
            </a:endParaRPr>
          </a:p>
        </p:txBody>
      </p:sp>
      <p:sp>
        <p:nvSpPr>
          <p:cNvPr id="4" name="Rectangle 3"/>
          <p:cNvSpPr/>
          <p:nvPr/>
        </p:nvSpPr>
        <p:spPr>
          <a:xfrm>
            <a:off x="2594771" y="4739293"/>
            <a:ext cx="4194773" cy="646331"/>
          </a:xfrm>
          <a:prstGeom prst="rect">
            <a:avLst/>
          </a:prstGeom>
          <a:solidFill>
            <a:srgbClr val="FFE89F"/>
          </a:solidFill>
        </p:spPr>
        <p:txBody>
          <a:bodyPr wrap="square">
            <a:spAutoFit/>
          </a:bodyPr>
          <a:lstStyle/>
          <a:p>
            <a:r>
              <a:rPr lang="en-US" dirty="0">
                <a:latin typeface="Calibri" panose="020F0502020204030204" pitchFamily="34" charset="0"/>
              </a:rPr>
              <a:t>And they gave their promise that they would put away their wives</a:t>
            </a:r>
            <a:endParaRPr lang="en-US" dirty="0"/>
          </a:p>
        </p:txBody>
      </p:sp>
      <p:sp>
        <p:nvSpPr>
          <p:cNvPr id="5" name="Rectangle 4"/>
          <p:cNvSpPr/>
          <p:nvPr/>
        </p:nvSpPr>
        <p:spPr>
          <a:xfrm>
            <a:off x="5090510" y="6071104"/>
            <a:ext cx="6989402" cy="646331"/>
          </a:xfrm>
          <a:prstGeom prst="rect">
            <a:avLst/>
          </a:prstGeom>
          <a:solidFill>
            <a:srgbClr val="C00000"/>
          </a:solidFill>
        </p:spPr>
        <p:txBody>
          <a:bodyPr wrap="square">
            <a:spAutoFit/>
          </a:bodyPr>
          <a:lstStyle/>
          <a:p>
            <a:r>
              <a:rPr lang="en-US" i="1" dirty="0">
                <a:solidFill>
                  <a:schemeClr val="bg1"/>
                </a:solidFill>
                <a:latin typeface="Palatino"/>
              </a:rPr>
              <a:t>And they gave their hands that they would put away their wives; and being guilty, they offered a ram of the flock for their trespass.</a:t>
            </a:r>
            <a:endParaRPr lang="en-US" i="1" dirty="0">
              <a:solidFill>
                <a:schemeClr val="bg1"/>
              </a:solidFill>
            </a:endParaRPr>
          </a:p>
        </p:txBody>
      </p:sp>
      <p:pic>
        <p:nvPicPr>
          <p:cNvPr id="14338" name="Picture 2" descr="http://www.allsaintsepiscopalofselinsgrove.com/wp-content/uploads/Ruth-and-Nao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839" y="1328050"/>
            <a:ext cx="3315917" cy="268715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dwellingintheword.files.wordpress.com/2011/10/ezra-reads-the-law.jpg?w=6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099" y="1328050"/>
            <a:ext cx="2560450" cy="192242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offthegridnews.com/wp-content/uploads/2014/06/new-temple-620x3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219" y="4181016"/>
            <a:ext cx="3310304" cy="176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9282" y="1155350"/>
            <a:ext cx="6907796" cy="4832092"/>
          </a:xfrm>
          <a:prstGeom prst="rect">
            <a:avLst/>
          </a:prstGeom>
          <a:solidFill>
            <a:srgbClr val="FFE89F"/>
          </a:solidFill>
        </p:spPr>
        <p:txBody>
          <a:bodyPr wrap="square">
            <a:spAutoFit/>
          </a:bodyPr>
          <a:lstStyle/>
          <a:p>
            <a:r>
              <a:rPr lang="en-US" sz="2800" dirty="0"/>
              <a:t>“I testify that of all the necessary steps to repentance, the most critically important is for you to have a conviction that forgiveness comes in and through Jesus Christ. It is essential to know that only on His terms can you be forgiven. You will be helped as you exercise faith in Christ. </a:t>
            </a:r>
          </a:p>
          <a:p>
            <a:endParaRPr lang="en-US" sz="2800" dirty="0"/>
          </a:p>
          <a:p>
            <a:r>
              <a:rPr lang="en-US" sz="2800" dirty="0"/>
              <a:t>That means you trust Him and His teachings.” (6)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266" y="1635183"/>
            <a:ext cx="2471959" cy="3103325"/>
          </a:xfrm>
          <a:prstGeom prst="rect">
            <a:avLst/>
          </a:prstGeom>
        </p:spPr>
      </p:pic>
      <p:pic>
        <p:nvPicPr>
          <p:cNvPr id="8" name="Picture 12" descr="https://az480170.vo.msecnd.net/debd7172-44dc-4681-b074-d940a93cc4e1/img/prd/f25f42a1-9f0b-4e01-a8a4-9516eed4ced3/l_05frame_defr_hp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85165" y="1257689"/>
            <a:ext cx="4346160" cy="365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9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299" y="458278"/>
            <a:ext cx="11963401" cy="6186309"/>
          </a:xfrm>
          <a:prstGeom prst="rect">
            <a:avLst/>
          </a:prstGeom>
          <a:solidFill>
            <a:srgbClr val="FFE89F"/>
          </a:solidFill>
        </p:spPr>
        <p:txBody>
          <a:bodyPr wrap="square" rtlCol="0">
            <a:spAutoFit/>
          </a:bodyPr>
          <a:lstStyle/>
          <a:p>
            <a:r>
              <a:rPr lang="en-US" dirty="0"/>
              <a:t>Sources:</a:t>
            </a:r>
          </a:p>
          <a:p>
            <a:endParaRPr lang="en-US" dirty="0"/>
          </a:p>
          <a:p>
            <a:r>
              <a:rPr lang="en-US" dirty="0"/>
              <a:t>Suggested Hymn: #259 </a:t>
            </a:r>
            <a:r>
              <a:rPr lang="en-US" i="1" dirty="0"/>
              <a:t>Hope of Israel</a:t>
            </a:r>
            <a:endParaRPr lang="en-US" dirty="0"/>
          </a:p>
          <a:p>
            <a:endParaRPr lang="en-US" dirty="0"/>
          </a:p>
          <a:p>
            <a:r>
              <a:rPr lang="en-US" dirty="0"/>
              <a:t>Videos: </a:t>
            </a:r>
            <a:r>
              <a:rPr lang="en-US" i="1" dirty="0"/>
              <a:t>Hope of God’s Light </a:t>
            </a:r>
            <a:r>
              <a:rPr lang="en-US" dirty="0"/>
              <a:t>(6:46)</a:t>
            </a:r>
          </a:p>
          <a:p>
            <a:r>
              <a:rPr lang="en-US" dirty="0"/>
              <a:t>	</a:t>
            </a:r>
            <a:r>
              <a:rPr lang="en-US" i="1" dirty="0"/>
              <a:t>Atonement—Not a One-Time Thing</a:t>
            </a:r>
            <a:r>
              <a:rPr lang="en-US" dirty="0"/>
              <a:t> (3:01)</a:t>
            </a:r>
          </a:p>
          <a:p>
            <a:endParaRPr lang="en-US" dirty="0"/>
          </a:p>
          <a:p>
            <a:pPr marL="342900" indent="-342900">
              <a:buAutoNum type="arabicPeriod"/>
            </a:pPr>
            <a:r>
              <a:rPr lang="en-US" dirty="0"/>
              <a:t>Sir Winston Churchill, prime minister of the United Kingdom during World War II(as quoted by Jeffrey R. Holland, “Sanctify Yourselves,” </a:t>
            </a:r>
            <a:r>
              <a:rPr lang="en-US" i="1" dirty="0"/>
              <a:t>Ensign,</a:t>
            </a:r>
            <a:r>
              <a:rPr lang="en-US" dirty="0"/>
              <a:t> Nov. 2000, 40).</a:t>
            </a:r>
          </a:p>
          <a:p>
            <a:pPr marL="342900" indent="-342900">
              <a:buAutoNum type="arabicPeriod"/>
            </a:pPr>
            <a:endParaRPr lang="en-US" dirty="0"/>
          </a:p>
          <a:p>
            <a:pPr marL="342900" indent="-342900">
              <a:buAutoNum type="arabicPeriod"/>
            </a:pPr>
            <a:r>
              <a:rPr lang="en-US" i="1" dirty="0"/>
              <a:t>Who’s Who in the Old Testament </a:t>
            </a:r>
            <a:r>
              <a:rPr lang="en-US" dirty="0"/>
              <a:t>by Ed J. </a:t>
            </a:r>
            <a:r>
              <a:rPr lang="en-US" dirty="0" err="1"/>
              <a:t>Pinegar</a:t>
            </a:r>
            <a:r>
              <a:rPr lang="en-US" dirty="0"/>
              <a:t> and Richard J. Allen p. 19</a:t>
            </a:r>
          </a:p>
          <a:p>
            <a:pPr marL="342900" indent="-342900">
              <a:buAutoNum type="arabicPeriod"/>
            </a:pPr>
            <a:endParaRPr lang="en-US" dirty="0"/>
          </a:p>
          <a:p>
            <a:pPr marL="342900" indent="-342900" fontAlgn="base">
              <a:buAutoNum type="arabicPeriod" startAt="3"/>
            </a:pPr>
            <a:r>
              <a:rPr lang="en-US" dirty="0"/>
              <a:t>Brian D. Garner </a:t>
            </a:r>
            <a:r>
              <a:rPr lang="en-US" i="1" dirty="0"/>
              <a:t>Ezra Unfolds the Scriptures </a:t>
            </a:r>
            <a:r>
              <a:rPr lang="en-US" dirty="0"/>
              <a:t>Dec. 2002 Ensign</a:t>
            </a:r>
          </a:p>
          <a:p>
            <a:pPr marL="342900" indent="-342900" fontAlgn="base">
              <a:buAutoNum type="arabicPeriod" startAt="3"/>
            </a:pPr>
            <a:endParaRPr lang="en-US" dirty="0"/>
          </a:p>
          <a:p>
            <a:pPr marL="342900" indent="-342900" fontAlgn="base">
              <a:buAutoNum type="arabicPeriod" startAt="4"/>
            </a:pPr>
            <a:r>
              <a:rPr lang="en-US" dirty="0">
                <a:solidFill>
                  <a:srgbClr val="333333"/>
                </a:solidFill>
              </a:rPr>
              <a:t>Alexander and Alexander, </a:t>
            </a:r>
            <a:r>
              <a:rPr lang="en-US" i="1" dirty="0">
                <a:solidFill>
                  <a:srgbClr val="333333"/>
                </a:solidFill>
              </a:rPr>
              <a:t>Eerdmans’ Handbook,</a:t>
            </a:r>
            <a:r>
              <a:rPr lang="en-US" dirty="0">
                <a:solidFill>
                  <a:srgbClr val="333333"/>
                </a:solidFill>
              </a:rPr>
              <a:t> p. 308.) found in Old Testament Institute Manual: Exiles Return: Ezra</a:t>
            </a:r>
          </a:p>
          <a:p>
            <a:pPr marL="342900" indent="-342900" fontAlgn="base">
              <a:buAutoNum type="arabicPeriod" startAt="4"/>
            </a:pPr>
            <a:endParaRPr lang="en-US" dirty="0">
              <a:solidFill>
                <a:srgbClr val="333333"/>
              </a:solidFill>
            </a:endParaRPr>
          </a:p>
          <a:p>
            <a:pPr marL="342900" indent="-342900" fontAlgn="base">
              <a:buAutoNum type="arabicPeriod" startAt="4"/>
            </a:pPr>
            <a:r>
              <a:rPr lang="en-US" dirty="0">
                <a:solidFill>
                  <a:srgbClr val="333333"/>
                </a:solidFill>
              </a:rPr>
              <a:t>Old Testament Institute Manual: Exiles Returns: Ezra</a:t>
            </a:r>
          </a:p>
          <a:p>
            <a:pPr marL="342900" indent="-342900" fontAlgn="base">
              <a:buAutoNum type="arabicPeriod" startAt="4"/>
            </a:pPr>
            <a:endParaRPr lang="en-US" dirty="0">
              <a:solidFill>
                <a:srgbClr val="333333"/>
              </a:solidFill>
            </a:endParaRPr>
          </a:p>
          <a:p>
            <a:pPr marL="342900" indent="-342900" fontAlgn="base">
              <a:buFontTx/>
              <a:buAutoNum type="arabicPeriod" startAt="4"/>
            </a:pPr>
            <a:r>
              <a:rPr lang="en-US" dirty="0"/>
              <a:t>Elder Richard G. Scott (“Peace of Conscience and Peace of Mind,”</a:t>
            </a:r>
            <a:r>
              <a:rPr lang="en-US" i="1" dirty="0"/>
              <a:t> Ensign</a:t>
            </a:r>
            <a:r>
              <a:rPr lang="en-US" dirty="0"/>
              <a:t> or </a:t>
            </a:r>
            <a:r>
              <a:rPr lang="en-US" i="1" dirty="0"/>
              <a:t>Liahona,</a:t>
            </a:r>
            <a:r>
              <a:rPr lang="en-US" dirty="0"/>
              <a:t> Nov. 2004, 17).</a:t>
            </a:r>
          </a:p>
          <a:p>
            <a:pPr marL="342900" indent="-342900" fontAlgn="base">
              <a:buAutoNum type="arabicPeriod" startAt="4"/>
            </a:pPr>
            <a:endParaRPr lang="en-US" dirty="0"/>
          </a:p>
          <a:p>
            <a:pPr marL="342900" indent="-342900" fontAlgn="base">
              <a:buAutoNum type="arabicPeriod" startAt="3"/>
            </a:pPr>
            <a:endParaRPr lang="en-US" dirty="0"/>
          </a:p>
        </p:txBody>
      </p:sp>
      <p:sp>
        <p:nvSpPr>
          <p:cNvPr id="10" name="Footer Placeholder 14">
            <a:extLst>
              <a:ext uri="{FF2B5EF4-FFF2-40B4-BE49-F238E27FC236}">
                <a16:creationId xmlns:a16="http://schemas.microsoft.com/office/drawing/2014/main" id="{D1C0F943-7A3C-43BA-A956-E134E8741FC8}"/>
              </a:ext>
            </a:extLst>
          </p:cNvPr>
          <p:cNvSpPr>
            <a:spLocks noGrp="1"/>
          </p:cNvSpPr>
          <p:nvPr/>
        </p:nvSpPr>
        <p:spPr>
          <a:xfrm>
            <a:off x="0" y="656873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5561923" y="1181651"/>
            <a:ext cx="880249" cy="1114982"/>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24347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37" y="131865"/>
            <a:ext cx="5969252" cy="2446824"/>
          </a:xfrm>
          <a:prstGeom prst="rect">
            <a:avLst/>
          </a:prstGeom>
          <a:ln>
            <a:solidFill>
              <a:schemeClr val="tx1"/>
            </a:solidFill>
          </a:ln>
        </p:spPr>
        <p:txBody>
          <a:bodyPr wrap="square">
            <a:spAutoFit/>
          </a:bodyPr>
          <a:lstStyle/>
          <a:p>
            <a:r>
              <a:rPr lang="en-US" b="1" dirty="0"/>
              <a:t>Sir Winston Churchill, prime minister of the United Kingdom during World War II:</a:t>
            </a:r>
          </a:p>
          <a:p>
            <a:endParaRPr lang="en-US" b="1" dirty="0"/>
          </a:p>
          <a:p>
            <a:r>
              <a:rPr lang="en-US" dirty="0">
                <a:latin typeface="Calibri" panose="020F0502020204030204" pitchFamily="34" charset="0"/>
              </a:rPr>
              <a:t>“To every man there comes … that special moment when he is figuratively tapped on the shoulder and offered the chance to do a special thing unique to him and fitted to his talent. What a tragedy if that moment finds him unprepared or unqualified for the work which would be his finest hour” </a:t>
            </a:r>
          </a:p>
          <a:p>
            <a:r>
              <a:rPr lang="en-US" sz="900" dirty="0">
                <a:latin typeface="Calibri" panose="020F0502020204030204" pitchFamily="34" charset="0"/>
              </a:rPr>
              <a:t>(as quoted by Jeffrey R. Holland, “Sanctify Yourselves,” </a:t>
            </a:r>
            <a:r>
              <a:rPr lang="en-US" sz="900" i="1" dirty="0">
                <a:latin typeface="Calibri" panose="020F0502020204030204" pitchFamily="34" charset="0"/>
              </a:rPr>
              <a:t>Ensign,</a:t>
            </a:r>
            <a:r>
              <a:rPr lang="en-US" sz="900" dirty="0">
                <a:latin typeface="Calibri" panose="020F0502020204030204" pitchFamily="34" charset="0"/>
              </a:rPr>
              <a:t> Nov. 2000, 40).</a:t>
            </a:r>
            <a:endParaRPr lang="en-US" sz="900" dirty="0"/>
          </a:p>
        </p:txBody>
      </p:sp>
      <p:sp>
        <p:nvSpPr>
          <p:cNvPr id="3" name="Rectangle 2"/>
          <p:cNvSpPr/>
          <p:nvPr/>
        </p:nvSpPr>
        <p:spPr>
          <a:xfrm>
            <a:off x="6111089" y="131865"/>
            <a:ext cx="5969252" cy="2446824"/>
          </a:xfrm>
          <a:prstGeom prst="rect">
            <a:avLst/>
          </a:prstGeom>
          <a:ln>
            <a:solidFill>
              <a:schemeClr val="tx1"/>
            </a:solidFill>
          </a:ln>
        </p:spPr>
        <p:txBody>
          <a:bodyPr wrap="square">
            <a:spAutoFit/>
          </a:bodyPr>
          <a:lstStyle/>
          <a:p>
            <a:r>
              <a:rPr lang="en-US" b="1" dirty="0"/>
              <a:t>Sir Winston Churchill, prime minister of the United Kingdom during World War II:</a:t>
            </a:r>
          </a:p>
          <a:p>
            <a:endParaRPr lang="en-US" b="1" dirty="0"/>
          </a:p>
          <a:p>
            <a:r>
              <a:rPr lang="en-US" dirty="0">
                <a:latin typeface="Calibri" panose="020F0502020204030204" pitchFamily="34" charset="0"/>
              </a:rPr>
              <a:t>“To every man there comes … that special moment when he is figuratively tapped on the shoulder and offered the chance to do a special thing unique to him and fitted to his talent. What a tragedy if that moment finds him unprepared or unqualified for the work which would be his finest hour” </a:t>
            </a:r>
          </a:p>
          <a:p>
            <a:r>
              <a:rPr lang="en-US" sz="900" dirty="0">
                <a:latin typeface="Calibri" panose="020F0502020204030204" pitchFamily="34" charset="0"/>
              </a:rPr>
              <a:t>(as quoted by Jeffrey R. Holland, “Sanctify Yourselves,” </a:t>
            </a:r>
            <a:r>
              <a:rPr lang="en-US" sz="900" i="1" dirty="0">
                <a:latin typeface="Calibri" panose="020F0502020204030204" pitchFamily="34" charset="0"/>
              </a:rPr>
              <a:t>Ensign,</a:t>
            </a:r>
            <a:r>
              <a:rPr lang="en-US" sz="900" dirty="0">
                <a:latin typeface="Calibri" panose="020F0502020204030204" pitchFamily="34" charset="0"/>
              </a:rPr>
              <a:t> Nov. 2000, 40).</a:t>
            </a:r>
            <a:endParaRPr lang="en-US" sz="900" dirty="0"/>
          </a:p>
        </p:txBody>
      </p:sp>
      <p:sp>
        <p:nvSpPr>
          <p:cNvPr id="4" name="Rectangle 3"/>
          <p:cNvSpPr/>
          <p:nvPr/>
        </p:nvSpPr>
        <p:spPr>
          <a:xfrm>
            <a:off x="141837" y="2855688"/>
            <a:ext cx="5969252" cy="2446824"/>
          </a:xfrm>
          <a:prstGeom prst="rect">
            <a:avLst/>
          </a:prstGeom>
          <a:ln>
            <a:solidFill>
              <a:schemeClr val="tx1"/>
            </a:solidFill>
          </a:ln>
        </p:spPr>
        <p:txBody>
          <a:bodyPr wrap="square">
            <a:spAutoFit/>
          </a:bodyPr>
          <a:lstStyle/>
          <a:p>
            <a:r>
              <a:rPr lang="en-US" b="1" dirty="0"/>
              <a:t>Sir Winston Churchill, prime minister of the United Kingdom during World War II:</a:t>
            </a:r>
          </a:p>
          <a:p>
            <a:endParaRPr lang="en-US" b="1" dirty="0"/>
          </a:p>
          <a:p>
            <a:r>
              <a:rPr lang="en-US" dirty="0">
                <a:latin typeface="Calibri" panose="020F0502020204030204" pitchFamily="34" charset="0"/>
              </a:rPr>
              <a:t>“To every man there comes … that special moment when he is figuratively tapped on the shoulder and offered the chance to do a special thing unique to him and fitted to his talent. What a tragedy if that moment finds him unprepared or unqualified for the work which would be his finest hour” </a:t>
            </a:r>
          </a:p>
          <a:p>
            <a:r>
              <a:rPr lang="en-US" sz="900" dirty="0">
                <a:latin typeface="Calibri" panose="020F0502020204030204" pitchFamily="34" charset="0"/>
              </a:rPr>
              <a:t>(as quoted by Jeffrey R. Holland, “Sanctify Yourselves,” </a:t>
            </a:r>
            <a:r>
              <a:rPr lang="en-US" sz="900" i="1" dirty="0">
                <a:latin typeface="Calibri" panose="020F0502020204030204" pitchFamily="34" charset="0"/>
              </a:rPr>
              <a:t>Ensign,</a:t>
            </a:r>
            <a:r>
              <a:rPr lang="en-US" sz="900" dirty="0">
                <a:latin typeface="Calibri" panose="020F0502020204030204" pitchFamily="34" charset="0"/>
              </a:rPr>
              <a:t> Nov. 2000, 40).</a:t>
            </a:r>
            <a:endParaRPr lang="en-US" sz="900" dirty="0"/>
          </a:p>
        </p:txBody>
      </p:sp>
      <p:sp>
        <p:nvSpPr>
          <p:cNvPr id="5" name="Rectangle 4"/>
          <p:cNvSpPr/>
          <p:nvPr/>
        </p:nvSpPr>
        <p:spPr>
          <a:xfrm>
            <a:off x="6111089" y="2855688"/>
            <a:ext cx="5969252" cy="2446824"/>
          </a:xfrm>
          <a:prstGeom prst="rect">
            <a:avLst/>
          </a:prstGeom>
          <a:ln>
            <a:solidFill>
              <a:schemeClr val="tx1"/>
            </a:solidFill>
          </a:ln>
        </p:spPr>
        <p:txBody>
          <a:bodyPr wrap="square">
            <a:spAutoFit/>
          </a:bodyPr>
          <a:lstStyle/>
          <a:p>
            <a:r>
              <a:rPr lang="en-US" b="1" dirty="0"/>
              <a:t>Sir Winston Churchill, prime minister of the United Kingdom during World War II:</a:t>
            </a:r>
          </a:p>
          <a:p>
            <a:endParaRPr lang="en-US" b="1" dirty="0"/>
          </a:p>
          <a:p>
            <a:r>
              <a:rPr lang="en-US" dirty="0">
                <a:latin typeface="Calibri" panose="020F0502020204030204" pitchFamily="34" charset="0"/>
              </a:rPr>
              <a:t>“To every man there comes … that special moment when he is figuratively tapped on the shoulder and offered the chance to do a special thing unique to him and fitted to his talent. What a tragedy if that moment finds him unprepared or unqualified for the work which would be his finest hour” </a:t>
            </a:r>
          </a:p>
          <a:p>
            <a:r>
              <a:rPr lang="en-US" sz="900" dirty="0">
                <a:latin typeface="Calibri" panose="020F0502020204030204" pitchFamily="34" charset="0"/>
              </a:rPr>
              <a:t>(as quoted by Jeffrey R. Holland, “Sanctify Yourselves,” </a:t>
            </a:r>
            <a:r>
              <a:rPr lang="en-US" sz="900" i="1" dirty="0">
                <a:latin typeface="Calibri" panose="020F0502020204030204" pitchFamily="34" charset="0"/>
              </a:rPr>
              <a:t>Ensign,</a:t>
            </a:r>
            <a:r>
              <a:rPr lang="en-US" sz="900" dirty="0">
                <a:latin typeface="Calibri" panose="020F0502020204030204" pitchFamily="34" charset="0"/>
              </a:rPr>
              <a:t> Nov. 2000, 40).</a:t>
            </a:r>
            <a:endParaRPr lang="en-US" sz="900" dirty="0"/>
          </a:p>
        </p:txBody>
      </p:sp>
    </p:spTree>
    <p:extLst>
      <p:ext uri="{BB962C8B-B14F-4D97-AF65-F5344CB8AC3E}">
        <p14:creationId xmlns:p14="http://schemas.microsoft.com/office/powerpoint/2010/main" val="17270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8" y="81978"/>
            <a:ext cx="6673474" cy="2123658"/>
          </a:xfrm>
          <a:prstGeom prst="rect">
            <a:avLst/>
          </a:prstGeom>
          <a:ln>
            <a:solidFill>
              <a:schemeClr val="tx1"/>
            </a:solidFill>
          </a:ln>
        </p:spPr>
        <p:txBody>
          <a:bodyPr wrap="square">
            <a:spAutoFit/>
          </a:bodyPr>
          <a:lstStyle/>
          <a:p>
            <a:r>
              <a:rPr lang="en-US" sz="1200" b="1" dirty="0" err="1">
                <a:latin typeface="Arial" panose="020B0604020202020204" pitchFamily="34" charset="0"/>
              </a:rPr>
              <a:t>Shushan</a:t>
            </a:r>
            <a:r>
              <a:rPr lang="en-US" sz="1200" b="1" dirty="0">
                <a:latin typeface="Arial" panose="020B0604020202020204" pitchFamily="34" charset="0"/>
              </a:rPr>
              <a:t>:</a:t>
            </a:r>
          </a:p>
          <a:p>
            <a:r>
              <a:rPr lang="en-US" sz="1200" dirty="0">
                <a:latin typeface="Arial" panose="020B0604020202020204" pitchFamily="34" charset="0"/>
              </a:rPr>
              <a:t>Susa is also mentioned in the Ketuvim of the Hebrew Bible by the name </a:t>
            </a:r>
            <a:r>
              <a:rPr lang="en-US" sz="1200" dirty="0" err="1">
                <a:latin typeface="Arial" panose="020B0604020202020204" pitchFamily="34" charset="0"/>
              </a:rPr>
              <a:t>Shushan</a:t>
            </a:r>
            <a:r>
              <a:rPr lang="en-US" sz="1200" dirty="0">
                <a:latin typeface="Arial" panose="020B0604020202020204" pitchFamily="34" charset="0"/>
              </a:rPr>
              <a:t>,</a:t>
            </a:r>
          </a:p>
          <a:p>
            <a:r>
              <a:rPr lang="en-US" sz="1200" dirty="0"/>
              <a:t>mainly in Esther, but also once each in Nehemiah and Daniel. Both Daniel and Nehemiah lived in Susa during the Babylonian captivity of the 6th century BCE. Esther became queen there, married to King </a:t>
            </a:r>
            <a:r>
              <a:rPr lang="en-US" sz="1200" dirty="0" err="1"/>
              <a:t>Ahasueurus</a:t>
            </a:r>
            <a:r>
              <a:rPr lang="en-US" sz="1200" dirty="0"/>
              <a:t>, and saved the Jews from genocide. A tomb presumed to be that of Daniel is located in the area, known as </a:t>
            </a:r>
            <a:r>
              <a:rPr lang="en-US" sz="1200" i="1" dirty="0"/>
              <a:t>Shush-Daniel</a:t>
            </a:r>
            <a:r>
              <a:rPr lang="en-US" sz="1200" dirty="0"/>
              <a:t>. The tomb is marked by an unusual white stone cone, which is neither regular nor symmetric. Many scholars believe it was at one point a Star of David. Susa is further mentioned in the </a:t>
            </a:r>
            <a:r>
              <a:rPr lang="en-US" sz="1200" i="1" dirty="0"/>
              <a:t>Book of Jubilees</a:t>
            </a:r>
            <a:r>
              <a:rPr lang="en-US" sz="1200" dirty="0"/>
              <a:t> (8:21 &amp; 9:2) as one of the places within the inheritance of Shem and his eldest son Elam; and in 8:1, "Susan" is also named as the son (or daughter, in some translations) of Elam.</a:t>
            </a:r>
          </a:p>
          <a:p>
            <a:r>
              <a:rPr lang="en-US" sz="1200" dirty="0"/>
              <a:t>Wikipedia</a:t>
            </a:r>
          </a:p>
        </p:txBody>
      </p:sp>
      <p:sp>
        <p:nvSpPr>
          <p:cNvPr id="3" name="TextBox 2"/>
          <p:cNvSpPr txBox="1"/>
          <p:nvPr/>
        </p:nvSpPr>
        <p:spPr>
          <a:xfrm>
            <a:off x="87518" y="3775296"/>
            <a:ext cx="5334004" cy="381000"/>
          </a:xfrm>
          <a:prstGeom prst="rect">
            <a:avLst/>
          </a:prstGeom>
          <a:noFill/>
          <a:ln w="19050">
            <a:solidFill>
              <a:schemeClr val="tx1"/>
            </a:solidFill>
          </a:ln>
        </p:spPr>
        <p:txBody>
          <a:bodyPr wrap="square" rtlCol="0">
            <a:spAutoFit/>
          </a:bodyPr>
          <a:lstStyle/>
          <a:p>
            <a:pPr algn="ctr"/>
            <a:r>
              <a:rPr lang="en-US"/>
              <a:t>Kings of Persia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1276922"/>
              </p:ext>
            </p:extLst>
          </p:nvPr>
        </p:nvGraphicFramePr>
        <p:xfrm>
          <a:off x="87517" y="4146619"/>
          <a:ext cx="5334004" cy="2646923"/>
        </p:xfrm>
        <a:graphic>
          <a:graphicData uri="http://schemas.openxmlformats.org/drawingml/2006/table">
            <a:tbl>
              <a:tblPr firstRow="1" bandRow="1">
                <a:tableStyleId>{5940675A-B579-460E-94D1-54222C63F5DA}</a:tableStyleId>
              </a:tblPr>
              <a:tblGrid>
                <a:gridCol w="2667002">
                  <a:extLst>
                    <a:ext uri="{9D8B030D-6E8A-4147-A177-3AD203B41FA5}">
                      <a16:colId xmlns:a16="http://schemas.microsoft.com/office/drawing/2014/main" val="20000"/>
                    </a:ext>
                  </a:extLst>
                </a:gridCol>
                <a:gridCol w="2667002">
                  <a:extLst>
                    <a:ext uri="{9D8B030D-6E8A-4147-A177-3AD203B41FA5}">
                      <a16:colId xmlns:a16="http://schemas.microsoft.com/office/drawing/2014/main" val="20001"/>
                    </a:ext>
                  </a:extLst>
                </a:gridCol>
              </a:tblGrid>
              <a:tr h="370840">
                <a:tc>
                  <a:txBody>
                    <a:bodyPr/>
                    <a:lstStyle/>
                    <a:p>
                      <a:r>
                        <a:rPr lang="en-US" dirty="0"/>
                        <a:t>Cyrus</a:t>
                      </a:r>
                    </a:p>
                  </a:txBody>
                  <a:tcPr/>
                </a:tc>
                <a:tc>
                  <a:txBody>
                    <a:bodyPr/>
                    <a:lstStyle/>
                    <a:p>
                      <a:r>
                        <a:rPr lang="en-US" dirty="0"/>
                        <a:t>559-530 BC</a:t>
                      </a:r>
                    </a:p>
                  </a:txBody>
                  <a:tcPr/>
                </a:tc>
                <a:extLst>
                  <a:ext uri="{0D108BD9-81ED-4DB2-BD59-A6C34878D82A}">
                    <a16:rowId xmlns:a16="http://schemas.microsoft.com/office/drawing/2014/main" val="10000"/>
                  </a:ext>
                </a:extLst>
              </a:tr>
              <a:tr h="370840">
                <a:tc>
                  <a:txBody>
                    <a:bodyPr/>
                    <a:lstStyle/>
                    <a:p>
                      <a:r>
                        <a:rPr lang="en-US" sz="1800" kern="1200" dirty="0">
                          <a:effectLst/>
                        </a:rPr>
                        <a:t>Cambyses II</a:t>
                      </a:r>
                      <a:endParaRPr lang="en-US" dirty="0"/>
                    </a:p>
                  </a:txBody>
                  <a:tcPr/>
                </a:tc>
                <a:tc>
                  <a:txBody>
                    <a:bodyPr/>
                    <a:lstStyle/>
                    <a:p>
                      <a:r>
                        <a:rPr lang="en-US" dirty="0"/>
                        <a:t>530-522 BC</a:t>
                      </a:r>
                    </a:p>
                  </a:txBody>
                  <a:tcPr/>
                </a:tc>
                <a:extLst>
                  <a:ext uri="{0D108BD9-81ED-4DB2-BD59-A6C34878D82A}">
                    <a16:rowId xmlns:a16="http://schemas.microsoft.com/office/drawing/2014/main" val="10001"/>
                  </a:ext>
                </a:extLst>
              </a:tr>
              <a:tr h="421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strike="noStrike" dirty="0" err="1">
                          <a:effectLst/>
                        </a:rPr>
                        <a:t>Bardiya</a:t>
                      </a:r>
                      <a:endParaRPr lang="en-US" dirty="0"/>
                    </a:p>
                  </a:txBody>
                  <a:tcPr/>
                </a:tc>
                <a:tc>
                  <a:txBody>
                    <a:bodyPr/>
                    <a:lstStyle/>
                    <a:p>
                      <a:r>
                        <a:rPr lang="en-US" dirty="0"/>
                        <a:t>522 BC</a:t>
                      </a:r>
                    </a:p>
                  </a:txBody>
                  <a:tcPr/>
                </a:tc>
                <a:extLst>
                  <a:ext uri="{0D108BD9-81ED-4DB2-BD59-A6C34878D82A}">
                    <a16:rowId xmlns:a16="http://schemas.microsoft.com/office/drawing/2014/main" val="10002"/>
                  </a:ext>
                </a:extLst>
              </a:tr>
              <a:tr h="370840">
                <a:tc>
                  <a:txBody>
                    <a:bodyPr/>
                    <a:lstStyle/>
                    <a:p>
                      <a:pPr algn="l" fontAlgn="t"/>
                      <a:r>
                        <a:rPr lang="en-US" u="none" strike="noStrike" dirty="0">
                          <a:effectLst/>
                        </a:rPr>
                        <a:t>Darius I</a:t>
                      </a:r>
                      <a:endParaRPr lang="en-US" dirty="0">
                        <a:effectLst/>
                      </a:endParaRPr>
                    </a:p>
                  </a:txBody>
                  <a:tcPr/>
                </a:tc>
                <a:tc>
                  <a:txBody>
                    <a:bodyPr/>
                    <a:lstStyle/>
                    <a:p>
                      <a:r>
                        <a:rPr lang="en-US" dirty="0"/>
                        <a:t>Sept. 522-</a:t>
                      </a:r>
                      <a:r>
                        <a:rPr lang="en-US" baseline="0" dirty="0"/>
                        <a:t> Oct. 486 BC</a:t>
                      </a:r>
                      <a:endParaRPr lang="en-US" dirty="0"/>
                    </a:p>
                  </a:txBody>
                  <a:tcPr/>
                </a:tc>
                <a:extLst>
                  <a:ext uri="{0D108BD9-81ED-4DB2-BD59-A6C34878D82A}">
                    <a16:rowId xmlns:a16="http://schemas.microsoft.com/office/drawing/2014/main" val="10003"/>
                  </a:ext>
                </a:extLst>
              </a:tr>
              <a:tr h="370840">
                <a:tc>
                  <a:txBody>
                    <a:bodyPr/>
                    <a:lstStyle/>
                    <a:p>
                      <a:pPr algn="l" fontAlgn="t"/>
                      <a:r>
                        <a:rPr lang="en-US" dirty="0">
                          <a:effectLst/>
                        </a:rPr>
                        <a:t>Xerxes I</a:t>
                      </a:r>
                    </a:p>
                  </a:txBody>
                  <a:tcPr/>
                </a:tc>
                <a:tc>
                  <a:txBody>
                    <a:bodyPr/>
                    <a:lstStyle/>
                    <a:p>
                      <a:r>
                        <a:rPr lang="en-US" dirty="0"/>
                        <a:t>486-465 BC</a:t>
                      </a:r>
                    </a:p>
                  </a:txBody>
                  <a:tcPr/>
                </a:tc>
                <a:extLst>
                  <a:ext uri="{0D108BD9-81ED-4DB2-BD59-A6C34878D82A}">
                    <a16:rowId xmlns:a16="http://schemas.microsoft.com/office/drawing/2014/main" val="10004"/>
                  </a:ext>
                </a:extLst>
              </a:tr>
              <a:tr h="370840">
                <a:tc>
                  <a:txBody>
                    <a:bodyPr/>
                    <a:lstStyle/>
                    <a:p>
                      <a:pPr algn="l" fontAlgn="t"/>
                      <a:r>
                        <a:rPr lang="en-US" dirty="0">
                          <a:effectLst/>
                        </a:rPr>
                        <a:t>Artaxerxes II</a:t>
                      </a:r>
                    </a:p>
                  </a:txBody>
                  <a:tcPr/>
                </a:tc>
                <a:tc>
                  <a:txBody>
                    <a:bodyPr/>
                    <a:lstStyle/>
                    <a:p>
                      <a:r>
                        <a:rPr lang="en-US" dirty="0"/>
                        <a:t>465-424 BC</a:t>
                      </a:r>
                    </a:p>
                  </a:txBody>
                  <a:tcPr/>
                </a:tc>
                <a:extLst>
                  <a:ext uri="{0D108BD9-81ED-4DB2-BD59-A6C34878D82A}">
                    <a16:rowId xmlns:a16="http://schemas.microsoft.com/office/drawing/2014/main" val="10005"/>
                  </a:ext>
                </a:extLst>
              </a:tr>
              <a:tr h="370840">
                <a:tc>
                  <a:txBody>
                    <a:bodyPr/>
                    <a:lstStyle/>
                    <a:p>
                      <a:pPr algn="l" fontAlgn="t"/>
                      <a:r>
                        <a:rPr lang="en-US" dirty="0">
                          <a:effectLst/>
                        </a:rPr>
                        <a:t>Xerxes </a:t>
                      </a:r>
                      <a:r>
                        <a:rPr lang="en-US" i="0" dirty="0">
                          <a:effectLst/>
                        </a:rPr>
                        <a:t>II</a:t>
                      </a:r>
                      <a:endParaRPr lang="en-US" dirty="0">
                        <a:effectLst/>
                      </a:endParaRPr>
                    </a:p>
                  </a:txBody>
                  <a:tcPr/>
                </a:tc>
                <a:tc>
                  <a:txBody>
                    <a:bodyPr/>
                    <a:lstStyle/>
                    <a:p>
                      <a:r>
                        <a:rPr lang="en-US" dirty="0"/>
                        <a:t>424 BC</a:t>
                      </a: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87518" y="2205636"/>
            <a:ext cx="6673474" cy="1569660"/>
          </a:xfrm>
          <a:prstGeom prst="rect">
            <a:avLst/>
          </a:prstGeom>
          <a:ln>
            <a:solidFill>
              <a:schemeClr val="tx1"/>
            </a:solidFill>
          </a:ln>
        </p:spPr>
        <p:txBody>
          <a:bodyPr wrap="square">
            <a:spAutoFit/>
          </a:bodyPr>
          <a:lstStyle/>
          <a:p>
            <a:r>
              <a:rPr lang="en-US" sz="1200" b="1" dirty="0">
                <a:latin typeface="Arial" panose="020B0604020202020204" pitchFamily="34" charset="0"/>
              </a:rPr>
              <a:t>Artaxerxes</a:t>
            </a:r>
            <a:r>
              <a:rPr lang="en-US" sz="1200" dirty="0">
                <a:latin typeface="Arial" panose="020B0604020202020204" pitchFamily="34" charset="0"/>
              </a:rPr>
              <a:t> was probably born in the reign of his grandfather Darius I, to the emperor's son and heir, Xerxes I. In 465 BC, Xerxes I was murdered by </a:t>
            </a:r>
            <a:r>
              <a:rPr lang="en-US" sz="1200" dirty="0" err="1">
                <a:latin typeface="Arial" panose="020B0604020202020204" pitchFamily="34" charset="0"/>
              </a:rPr>
              <a:t>Artabanus</a:t>
            </a:r>
            <a:r>
              <a:rPr lang="en-US" sz="1200" dirty="0">
                <a:latin typeface="Arial" panose="020B0604020202020204" pitchFamily="34" charset="0"/>
              </a:rPr>
              <a:t>, the commander of the royal bodyguard and the most powerful official in the Persian court (</a:t>
            </a:r>
            <a:r>
              <a:rPr lang="en-US" sz="1200" dirty="0" err="1">
                <a:latin typeface="Arial" panose="020B0604020202020204" pitchFamily="34" charset="0"/>
              </a:rPr>
              <a:t>Hazarapat</a:t>
            </a:r>
            <a:r>
              <a:rPr lang="en-US" sz="1200" dirty="0">
                <a:latin typeface="Arial" panose="020B0604020202020204" pitchFamily="34" charset="0"/>
              </a:rPr>
              <a:t>/commander of thousand), with the help of a eunuch, </a:t>
            </a:r>
            <a:r>
              <a:rPr lang="en-US" sz="1200" dirty="0" err="1">
                <a:latin typeface="Arial" panose="020B0604020202020204" pitchFamily="34" charset="0"/>
              </a:rPr>
              <a:t>Aspamitres</a:t>
            </a:r>
            <a:r>
              <a:rPr lang="en-US" sz="1200" dirty="0">
                <a:latin typeface="Arial" panose="020B0604020202020204" pitchFamily="34" charset="0"/>
              </a:rPr>
              <a:t>. Greek historians give contradicting accounts of events. According to </a:t>
            </a:r>
            <a:r>
              <a:rPr lang="en-US" sz="1200" dirty="0" err="1">
                <a:latin typeface="Arial" panose="020B0604020202020204" pitchFamily="34" charset="0"/>
              </a:rPr>
              <a:t>Ctesias</a:t>
            </a:r>
            <a:r>
              <a:rPr lang="en-US" sz="1200" dirty="0">
                <a:latin typeface="Arial" panose="020B0604020202020204" pitchFamily="34" charset="0"/>
              </a:rPr>
              <a:t> (in </a:t>
            </a:r>
            <a:r>
              <a:rPr lang="en-US" sz="1200" dirty="0" err="1">
                <a:latin typeface="Arial" panose="020B0604020202020204" pitchFamily="34" charset="0"/>
              </a:rPr>
              <a:t>Persica</a:t>
            </a:r>
            <a:r>
              <a:rPr lang="en-US" sz="1200" dirty="0">
                <a:latin typeface="Arial" panose="020B0604020202020204" pitchFamily="34" charset="0"/>
              </a:rPr>
              <a:t> 20), </a:t>
            </a:r>
            <a:r>
              <a:rPr lang="en-US" sz="1200" dirty="0" err="1">
                <a:latin typeface="Arial" panose="020B0604020202020204" pitchFamily="34" charset="0"/>
              </a:rPr>
              <a:t>Artabanus</a:t>
            </a:r>
            <a:r>
              <a:rPr lang="en-US" sz="1200" dirty="0">
                <a:latin typeface="Arial" panose="020B0604020202020204" pitchFamily="34" charset="0"/>
              </a:rPr>
              <a:t> then accused the Crown Prince Darius, Xerxes's eldest son, of the murder and persuaded Artaxerxes, to avenge the patricide by killing Darius. But according to Aristotle (in Politics 5.1311b), </a:t>
            </a:r>
            <a:r>
              <a:rPr lang="en-US" sz="1200" dirty="0" err="1">
                <a:latin typeface="Arial" panose="020B0604020202020204" pitchFamily="34" charset="0"/>
              </a:rPr>
              <a:t>Artabanus</a:t>
            </a:r>
            <a:r>
              <a:rPr lang="en-US" sz="1200" dirty="0">
                <a:latin typeface="Arial" panose="020B0604020202020204" pitchFamily="34" charset="0"/>
              </a:rPr>
              <a:t> killed Darius first and then killed Xerxes. After Artaxerxes discovered the murder he killed </a:t>
            </a:r>
            <a:r>
              <a:rPr lang="en-US" sz="1200" dirty="0" err="1">
                <a:latin typeface="Arial" panose="020B0604020202020204" pitchFamily="34" charset="0"/>
              </a:rPr>
              <a:t>Artabanus</a:t>
            </a:r>
            <a:r>
              <a:rPr lang="en-US" sz="1200" dirty="0">
                <a:latin typeface="Arial" panose="020B0604020202020204" pitchFamily="34" charset="0"/>
              </a:rPr>
              <a:t> and his sons</a:t>
            </a:r>
            <a:endParaRPr lang="en-US" sz="1200" dirty="0"/>
          </a:p>
        </p:txBody>
      </p:sp>
      <p:sp>
        <p:nvSpPr>
          <p:cNvPr id="6" name="Rectangle 5"/>
          <p:cNvSpPr/>
          <p:nvPr/>
        </p:nvSpPr>
        <p:spPr>
          <a:xfrm>
            <a:off x="6760992" y="81978"/>
            <a:ext cx="5352545" cy="3785652"/>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Ezra as Esdras:</a:t>
            </a:r>
          </a:p>
          <a:p>
            <a:r>
              <a:rPr lang="en-US" sz="1200" dirty="0">
                <a:solidFill>
                  <a:srgbClr val="333333"/>
                </a:solidFill>
                <a:latin typeface="Calibri" panose="020F0502020204030204" pitchFamily="34" charset="0"/>
              </a:rPr>
              <a:t>Josephus spoke of the circumstances in Jerusalem at the time of Ezra and how he was assigned to correct the situation (Ezra is known as Esdras in the Josephus account). Ezra was a man of great faith, and one moved by the Spirit of the Lord. He petitioned King Xerxes for permission to return with more Jews. Xerxes agreed and wrote a letter to the governors of Judah. Josephus wrote:</a:t>
            </a:r>
          </a:p>
          <a:p>
            <a:pPr fontAlgn="base"/>
            <a:r>
              <a:rPr lang="en-US" sz="1200" dirty="0"/>
              <a:t>“When Esdras had received this epistle, he was very joyful, and began to worship God, and confessed that he had been the cause of the king’s great </a:t>
            </a:r>
            <a:r>
              <a:rPr lang="en-US" sz="1200" dirty="0" err="1"/>
              <a:t>favour</a:t>
            </a:r>
            <a:r>
              <a:rPr lang="en-US" sz="1200" dirty="0"/>
              <a:t> to him, and that for the same reason he gave all the thanks to God. … So he gathered those that were in the captivity together beyond Euphrates, and staid there three days, and ordained a fast for them, that they might make their prayers to God for their preservation, that they might suffer no misfortunes by the way, either from their enemies, or from any other ill accident; for Esdras had said beforehand, that he had told the king how God would preserve them. …</a:t>
            </a:r>
          </a:p>
          <a:p>
            <a:pPr fontAlgn="base"/>
            <a:r>
              <a:rPr lang="en-US" sz="1200" dirty="0"/>
              <a:t>“Now these things were truly done under the conduct of Esdras; and he succeeded in them, because God esteemed him worthy of the success of his conduct, on account of his goodness and righteousness.” (</a:t>
            </a:r>
            <a:r>
              <a:rPr lang="en-US" sz="1200" i="1" dirty="0"/>
              <a:t>Antiquities,</a:t>
            </a:r>
            <a:r>
              <a:rPr lang="en-US" sz="1200" dirty="0"/>
              <a:t> bk. 11, chap. 5, par. 3.)  Found in Old Testament Student Manual “The Exiles Return: Ezra”</a:t>
            </a:r>
          </a:p>
        </p:txBody>
      </p:sp>
      <p:sp>
        <p:nvSpPr>
          <p:cNvPr id="7" name="Rectangle 6"/>
          <p:cNvSpPr/>
          <p:nvPr/>
        </p:nvSpPr>
        <p:spPr>
          <a:xfrm>
            <a:off x="5421521" y="4052296"/>
            <a:ext cx="6692016" cy="1015663"/>
          </a:xfrm>
          <a:prstGeom prst="rect">
            <a:avLst/>
          </a:prstGeom>
          <a:ln>
            <a:solidFill>
              <a:schemeClr val="tx1"/>
            </a:solidFill>
          </a:ln>
        </p:spPr>
        <p:txBody>
          <a:bodyPr wrap="square">
            <a:spAutoFit/>
          </a:bodyPr>
          <a:lstStyle/>
          <a:p>
            <a:r>
              <a:rPr lang="en-US" sz="1200" b="1" dirty="0"/>
              <a:t>The Levites in Ezra 8:15 </a:t>
            </a:r>
          </a:p>
          <a:p>
            <a:r>
              <a:rPr lang="en-US" sz="1200" dirty="0"/>
              <a:t>Any male member of the tribe of Levi was a Levite, but a priest had to be a descendant of Aaron, who was also of the tribe of Levi. Priests were thus a subgroup of the Levites. The sons referred to in Ezra 8:15 are those of the Levites who were not priests, that is, those Levites who were not descendants of Aaron.</a:t>
            </a:r>
          </a:p>
        </p:txBody>
      </p:sp>
      <p:sp>
        <p:nvSpPr>
          <p:cNvPr id="8" name="Rectangle 7"/>
          <p:cNvSpPr/>
          <p:nvPr/>
        </p:nvSpPr>
        <p:spPr>
          <a:xfrm>
            <a:off x="5421519" y="5067959"/>
            <a:ext cx="6692017" cy="646331"/>
          </a:xfrm>
          <a:prstGeom prst="rect">
            <a:avLst/>
          </a:prstGeom>
          <a:ln>
            <a:solidFill>
              <a:schemeClr val="tx1"/>
            </a:solidFill>
          </a:ln>
        </p:spPr>
        <p:txBody>
          <a:bodyPr wrap="square">
            <a:spAutoFit/>
          </a:bodyPr>
          <a:lstStyle/>
          <a:p>
            <a:r>
              <a:rPr lang="en-US" sz="1200" b="1" dirty="0"/>
              <a:t>Intermarriage</a:t>
            </a:r>
            <a:r>
              <a:rPr lang="en-US" sz="1200" dirty="0"/>
              <a:t> with people from some of the surrounding nations was expressly forbidden by the Lord because it led to idolatry (see Deuteronomy 7:1–5). Idolatry had led to the downfall of the Israelite nation, but even the horrors of defeat and exile had not taught the people their lesson.</a:t>
            </a:r>
          </a:p>
        </p:txBody>
      </p:sp>
    </p:spTree>
    <p:extLst>
      <p:ext uri="{BB962C8B-B14F-4D97-AF65-F5344CB8AC3E}">
        <p14:creationId xmlns:p14="http://schemas.microsoft.com/office/powerpoint/2010/main" val="187422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4137" y="1531761"/>
            <a:ext cx="6473229" cy="3539430"/>
          </a:xfrm>
          <a:prstGeom prst="rect">
            <a:avLst/>
          </a:prstGeom>
          <a:solidFill>
            <a:srgbClr val="FFE89F"/>
          </a:solidFill>
        </p:spPr>
        <p:txBody>
          <a:bodyPr wrap="square" rtlCol="0">
            <a:spAutoFit/>
          </a:bodyPr>
          <a:lstStyle/>
          <a:p>
            <a:pPr algn="ctr"/>
            <a:r>
              <a:rPr lang="en-US" sz="2800" dirty="0"/>
              <a:t>“To every man there comes … that special moment when he is figuratively tapped on the shoulder and offered the chance to do a special thing unique to him and fitted to his talent. What a tragedy if that moment finds him unprepared or unqualified for the work which would be his finest hour.”</a:t>
            </a:r>
          </a:p>
        </p:txBody>
      </p:sp>
      <p:pic>
        <p:nvPicPr>
          <p:cNvPr id="2050" name="Picture 2" descr="http://www.winstonchurchill.org/images/images/Winston/churchill_19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78" y="1382188"/>
            <a:ext cx="3171825" cy="3838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84393" y="6358726"/>
            <a:ext cx="466794" cy="369332"/>
          </a:xfrm>
          <a:prstGeom prst="rect">
            <a:avLst/>
          </a:prstGeom>
          <a:solidFill>
            <a:srgbClr val="FFE89F"/>
          </a:solidFill>
        </p:spPr>
        <p:txBody>
          <a:bodyPr wrap="none">
            <a:spAutoFit/>
          </a:bodyPr>
          <a:lstStyle/>
          <a:p>
            <a:r>
              <a:rPr lang="en-US" dirty="0"/>
              <a:t>(1)</a:t>
            </a:r>
          </a:p>
        </p:txBody>
      </p:sp>
    </p:spTree>
    <p:extLst>
      <p:ext uri="{BB962C8B-B14F-4D97-AF65-F5344CB8AC3E}">
        <p14:creationId xmlns:p14="http://schemas.microsoft.com/office/powerpoint/2010/main" val="43069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8981" y="1726283"/>
            <a:ext cx="2503930" cy="1754326"/>
          </a:xfrm>
          <a:prstGeom prst="rect">
            <a:avLst/>
          </a:prstGeom>
          <a:solidFill>
            <a:srgbClr val="FFE89F"/>
          </a:solidFill>
        </p:spPr>
        <p:txBody>
          <a:bodyPr wrap="square" rtlCol="0">
            <a:spAutoFit/>
          </a:bodyPr>
          <a:lstStyle/>
          <a:p>
            <a:r>
              <a:rPr lang="en-US" dirty="0"/>
              <a:t>Ezra, who prepared and qualified himself to have God’s help as he faced challenges and fulfilled his mission in life. </a:t>
            </a:r>
          </a:p>
        </p:txBody>
      </p:sp>
      <p:sp>
        <p:nvSpPr>
          <p:cNvPr id="6" name="TextBox 5"/>
          <p:cNvSpPr txBox="1"/>
          <p:nvPr/>
        </p:nvSpPr>
        <p:spPr>
          <a:xfrm>
            <a:off x="4155541" y="153080"/>
            <a:ext cx="3346764" cy="1107996"/>
          </a:xfrm>
          <a:prstGeom prst="rect">
            <a:avLst/>
          </a:prstGeom>
          <a:solidFill>
            <a:srgbClr val="FFE89F"/>
          </a:solidFill>
        </p:spPr>
        <p:txBody>
          <a:bodyPr wrap="square" rtlCol="0">
            <a:spAutoFit/>
          </a:bodyPr>
          <a:lstStyle/>
          <a:p>
            <a:pPr algn="ctr"/>
            <a:r>
              <a:rPr lang="en-US" sz="6600"/>
              <a:t>Ezra</a:t>
            </a:r>
            <a:endParaRPr lang="en-US" sz="6600" dirty="0"/>
          </a:p>
        </p:txBody>
      </p:sp>
      <p:grpSp>
        <p:nvGrpSpPr>
          <p:cNvPr id="5" name="Group 4"/>
          <p:cNvGrpSpPr/>
          <p:nvPr/>
        </p:nvGrpSpPr>
        <p:grpSpPr>
          <a:xfrm>
            <a:off x="8870888" y="1649588"/>
            <a:ext cx="2190466" cy="4591778"/>
            <a:chOff x="3810000" y="535130"/>
            <a:chExt cx="2190466" cy="4591778"/>
          </a:xfrm>
        </p:grpSpPr>
        <p:sp>
          <p:nvSpPr>
            <p:cNvPr id="7" name="Oval 6"/>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3453" y="2803037"/>
              <a:ext cx="371919" cy="404151"/>
              <a:chOff x="1415264" y="5086700"/>
              <a:chExt cx="690739" cy="750602"/>
            </a:xfrm>
          </p:grpSpPr>
          <p:sp>
            <p:nvSpPr>
              <p:cNvPr id="59" name="Equal 5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Multiply 5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994145" y="2792016"/>
              <a:ext cx="371919" cy="404151"/>
              <a:chOff x="1415264" y="5086700"/>
              <a:chExt cx="690739" cy="750602"/>
            </a:xfrm>
          </p:grpSpPr>
          <p:sp>
            <p:nvSpPr>
              <p:cNvPr id="57" name="Equal 5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Multiply 5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419967" y="3193895"/>
              <a:ext cx="371919" cy="404151"/>
              <a:chOff x="1415264" y="5086700"/>
              <a:chExt cx="690739" cy="750602"/>
            </a:xfrm>
          </p:grpSpPr>
          <p:sp>
            <p:nvSpPr>
              <p:cNvPr id="55" name="Equal 5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Multiply 5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027215" y="3202540"/>
              <a:ext cx="371919" cy="404151"/>
              <a:chOff x="1415264" y="5086700"/>
              <a:chExt cx="690739" cy="750602"/>
            </a:xfrm>
          </p:grpSpPr>
          <p:sp>
            <p:nvSpPr>
              <p:cNvPr id="53" name="Equal 5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Multiply 5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409213" y="3629101"/>
              <a:ext cx="371919" cy="404151"/>
              <a:chOff x="1415264" y="5086700"/>
              <a:chExt cx="690739" cy="750602"/>
            </a:xfrm>
          </p:grpSpPr>
          <p:sp>
            <p:nvSpPr>
              <p:cNvPr id="51" name="Equal 5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Multiply 5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66803" y="3638496"/>
              <a:ext cx="371919" cy="404151"/>
              <a:chOff x="1415264" y="5086700"/>
              <a:chExt cx="690739" cy="750602"/>
            </a:xfrm>
          </p:grpSpPr>
          <p:sp>
            <p:nvSpPr>
              <p:cNvPr id="49" name="Equal 4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Multiply 4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04308" y="767785"/>
              <a:ext cx="1405863" cy="318514"/>
              <a:chOff x="4237405" y="767460"/>
              <a:chExt cx="1405863" cy="318514"/>
            </a:xfrm>
          </p:grpSpPr>
          <p:grpSp>
            <p:nvGrpSpPr>
              <p:cNvPr id="31" name="Group 30"/>
              <p:cNvGrpSpPr/>
              <p:nvPr/>
            </p:nvGrpSpPr>
            <p:grpSpPr>
              <a:xfrm>
                <a:off x="4237405" y="788545"/>
                <a:ext cx="273708" cy="297429"/>
                <a:chOff x="1415264" y="5086700"/>
                <a:chExt cx="690739" cy="750602"/>
              </a:xfrm>
            </p:grpSpPr>
            <p:sp>
              <p:nvSpPr>
                <p:cNvPr id="47" name="Equal 4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Multiply 4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63836" y="784328"/>
                <a:ext cx="273708" cy="297429"/>
                <a:chOff x="1415264" y="5086700"/>
                <a:chExt cx="690739" cy="750602"/>
              </a:xfrm>
            </p:grpSpPr>
            <p:sp>
              <p:nvSpPr>
                <p:cNvPr id="45" name="Equal 4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Multiply 4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690267" y="780111"/>
                <a:ext cx="273708" cy="297429"/>
                <a:chOff x="1415264" y="5086700"/>
                <a:chExt cx="690739" cy="750602"/>
              </a:xfrm>
            </p:grpSpPr>
            <p:sp>
              <p:nvSpPr>
                <p:cNvPr id="43" name="Equal 4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Multiply 4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16698" y="775894"/>
                <a:ext cx="273708" cy="297429"/>
                <a:chOff x="1415264" y="5086700"/>
                <a:chExt cx="690739" cy="750602"/>
              </a:xfrm>
            </p:grpSpPr>
            <p:sp>
              <p:nvSpPr>
                <p:cNvPr id="41" name="Equal 4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Multiply 4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143129" y="771677"/>
                <a:ext cx="273708" cy="297429"/>
                <a:chOff x="1415264" y="5086700"/>
                <a:chExt cx="690739" cy="750602"/>
              </a:xfrm>
            </p:grpSpPr>
            <p:sp>
              <p:nvSpPr>
                <p:cNvPr id="39" name="Equal 3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Multiply 3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369560" y="767460"/>
                <a:ext cx="273708" cy="297429"/>
                <a:chOff x="1415264" y="5086700"/>
                <a:chExt cx="690739" cy="750602"/>
              </a:xfrm>
            </p:grpSpPr>
            <p:sp>
              <p:nvSpPr>
                <p:cNvPr id="37" name="Equal 3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Multiply 3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1183396" y="4447304"/>
            <a:ext cx="6096000" cy="1754326"/>
          </a:xfrm>
          <a:prstGeom prst="rect">
            <a:avLst/>
          </a:prstGeom>
          <a:solidFill>
            <a:srgbClr val="FFE89F"/>
          </a:solidFill>
        </p:spPr>
        <p:txBody>
          <a:bodyPr>
            <a:spAutoFit/>
          </a:bodyPr>
          <a:lstStyle/>
          <a:p>
            <a:r>
              <a:rPr lang="en-US" dirty="0">
                <a:solidFill>
                  <a:srgbClr val="333333"/>
                </a:solidFill>
              </a:rPr>
              <a:t>The events in Ezra 7 occurred more than 60 years after the temple in Jerusalem was finished and dedicated. </a:t>
            </a:r>
          </a:p>
          <a:p>
            <a:endParaRPr lang="en-US" dirty="0">
              <a:solidFill>
                <a:srgbClr val="333333"/>
              </a:solidFill>
            </a:endParaRPr>
          </a:p>
          <a:p>
            <a:r>
              <a:rPr lang="en-US" dirty="0">
                <a:solidFill>
                  <a:srgbClr val="333333"/>
                </a:solidFill>
              </a:rPr>
              <a:t>Ezra, a descendant of Aaron who held the priesthood, lived in </a:t>
            </a:r>
            <a:r>
              <a:rPr lang="en-US" dirty="0" err="1">
                <a:solidFill>
                  <a:srgbClr val="333333"/>
                </a:solidFill>
              </a:rPr>
              <a:t>Shushan</a:t>
            </a:r>
            <a:r>
              <a:rPr lang="en-US" dirty="0">
                <a:solidFill>
                  <a:srgbClr val="333333"/>
                </a:solidFill>
              </a:rPr>
              <a:t>, the capital of the Persian Empire, when Artaxerxes reigned as king of Persia.</a:t>
            </a:r>
            <a:endParaRPr lang="en-US" dirty="0"/>
          </a:p>
        </p:txBody>
      </p:sp>
      <p:pic>
        <p:nvPicPr>
          <p:cNvPr id="3074" name="Picture 2" descr="http://www.keyway.ca/gif/susa.gif"/>
          <p:cNvPicPr>
            <a:picLocks noChangeAspect="1" noChangeArrowheads="1"/>
          </p:cNvPicPr>
          <p:nvPr/>
        </p:nvPicPr>
        <p:blipFill rotWithShape="1">
          <a:blip r:embed="rId3">
            <a:extLst>
              <a:ext uri="{28A0092B-C50C-407E-A947-70E740481C1C}">
                <a14:useLocalDpi xmlns:a14="http://schemas.microsoft.com/office/drawing/2010/main" val="0"/>
              </a:ext>
            </a:extLst>
          </a:blip>
          <a:srcRect r="1006" b="22277"/>
          <a:stretch/>
        </p:blipFill>
        <p:spPr bwMode="auto">
          <a:xfrm>
            <a:off x="3715940" y="1744423"/>
            <a:ext cx="4686303" cy="2183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74622" y="245413"/>
            <a:ext cx="3606297" cy="830997"/>
          </a:xfrm>
          <a:prstGeom prst="rect">
            <a:avLst/>
          </a:prstGeom>
          <a:solidFill>
            <a:srgbClr val="0070C0"/>
          </a:solidFill>
        </p:spPr>
        <p:txBody>
          <a:bodyPr wrap="square">
            <a:spAutoFit/>
          </a:bodyPr>
          <a:lstStyle/>
          <a:p>
            <a:r>
              <a:rPr lang="en-US" sz="1600" i="1" dirty="0">
                <a:solidFill>
                  <a:schemeClr val="bg1"/>
                </a:solidFill>
              </a:rPr>
              <a:t>The books of Ezra and Nehemiah are actually the last two historical books of the Old Testament.</a:t>
            </a:r>
          </a:p>
        </p:txBody>
      </p:sp>
      <p:sp>
        <p:nvSpPr>
          <p:cNvPr id="61" name="Rectangle 60"/>
          <p:cNvSpPr/>
          <p:nvPr/>
        </p:nvSpPr>
        <p:spPr>
          <a:xfrm>
            <a:off x="7790862" y="86130"/>
            <a:ext cx="4168766" cy="1077218"/>
          </a:xfrm>
          <a:prstGeom prst="rect">
            <a:avLst/>
          </a:prstGeom>
          <a:solidFill>
            <a:srgbClr val="C00000"/>
          </a:solidFill>
        </p:spPr>
        <p:txBody>
          <a:bodyPr wrap="square">
            <a:spAutoFit/>
          </a:bodyPr>
          <a:lstStyle/>
          <a:p>
            <a:r>
              <a:rPr lang="en-US" sz="1600" i="1" dirty="0">
                <a:solidFill>
                  <a:schemeClr val="bg1"/>
                </a:solidFill>
              </a:rPr>
              <a:t>The books of Ezra and Nehemiah tell the story of Israel’s history from the first return to Jerusalem until the end of Nehemiah’s second term as governor of Judah</a:t>
            </a:r>
          </a:p>
        </p:txBody>
      </p:sp>
    </p:spTree>
    <p:extLst>
      <p:ext uri="{BB962C8B-B14F-4D97-AF65-F5344CB8AC3E}">
        <p14:creationId xmlns:p14="http://schemas.microsoft.com/office/powerpoint/2010/main" val="11339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4579" y="2298351"/>
            <a:ext cx="3789521" cy="1754326"/>
          </a:xfrm>
          <a:prstGeom prst="rect">
            <a:avLst/>
          </a:prstGeom>
          <a:solidFill>
            <a:srgbClr val="FFE89F"/>
          </a:solidFill>
        </p:spPr>
        <p:txBody>
          <a:bodyPr wrap="square" rtlCol="0">
            <a:spAutoFit/>
          </a:bodyPr>
          <a:lstStyle/>
          <a:p>
            <a:r>
              <a:rPr lang="en-US" dirty="0"/>
              <a:t>Scribes had the responsibility to study and teach the scriptures. </a:t>
            </a:r>
          </a:p>
          <a:p>
            <a:endParaRPr lang="en-US" dirty="0"/>
          </a:p>
          <a:p>
            <a:r>
              <a:rPr lang="en-US" dirty="0"/>
              <a:t>A “ready scribe in the law of Moses” was someone who was skillful in explaining the law.</a:t>
            </a:r>
          </a:p>
        </p:txBody>
      </p:sp>
      <p:sp>
        <p:nvSpPr>
          <p:cNvPr id="6" name="TextBox 5"/>
          <p:cNvSpPr txBox="1"/>
          <p:nvPr/>
        </p:nvSpPr>
        <p:spPr>
          <a:xfrm>
            <a:off x="2598030" y="137211"/>
            <a:ext cx="7077421" cy="1107996"/>
          </a:xfrm>
          <a:prstGeom prst="rect">
            <a:avLst/>
          </a:prstGeom>
          <a:solidFill>
            <a:srgbClr val="FFE89F"/>
          </a:solidFill>
        </p:spPr>
        <p:txBody>
          <a:bodyPr wrap="square" rtlCol="0">
            <a:spAutoFit/>
          </a:bodyPr>
          <a:lstStyle/>
          <a:p>
            <a:pPr algn="ctr"/>
            <a:r>
              <a:rPr lang="en-US" sz="6600" dirty="0"/>
              <a:t>“A Ready Scribe”</a:t>
            </a:r>
          </a:p>
        </p:txBody>
      </p:sp>
      <p:pic>
        <p:nvPicPr>
          <p:cNvPr id="4098" name="Picture 2" descr="http://media.ldscdn.org/images/media-library/old-testament-seminary-curriculum-images/barrett-ezra-scribe-scroll-teach-166548-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55" y="1651210"/>
            <a:ext cx="3943350" cy="4257675"/>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87967" y="6396625"/>
            <a:ext cx="1314908" cy="369332"/>
          </a:xfrm>
          <a:prstGeom prst="rect">
            <a:avLst/>
          </a:prstGeom>
          <a:solidFill>
            <a:srgbClr val="FFE89F"/>
          </a:solidFill>
        </p:spPr>
        <p:txBody>
          <a:bodyPr wrap="square" rtlCol="0">
            <a:spAutoFit/>
          </a:bodyPr>
          <a:lstStyle/>
          <a:p>
            <a:r>
              <a:rPr lang="en-US" dirty="0"/>
              <a:t>Ezra 7:1-6</a:t>
            </a:r>
          </a:p>
        </p:txBody>
      </p:sp>
      <p:sp>
        <p:nvSpPr>
          <p:cNvPr id="8" name="Rectangle 7"/>
          <p:cNvSpPr/>
          <p:nvPr/>
        </p:nvSpPr>
        <p:spPr>
          <a:xfrm>
            <a:off x="7242772" y="5198010"/>
            <a:ext cx="4174369" cy="923330"/>
          </a:xfrm>
          <a:prstGeom prst="rect">
            <a:avLst/>
          </a:prstGeom>
          <a:solidFill>
            <a:srgbClr val="C00000"/>
          </a:solidFill>
        </p:spPr>
        <p:txBody>
          <a:bodyPr wrap="square">
            <a:spAutoFit/>
          </a:bodyPr>
          <a:lstStyle/>
          <a:p>
            <a:r>
              <a:rPr lang="en-US" dirty="0">
                <a:solidFill>
                  <a:schemeClr val="bg1"/>
                </a:solidFill>
                <a:latin typeface="Calibri" panose="020F0502020204030204" pitchFamily="34" charset="0"/>
              </a:rPr>
              <a:t>In the seventh year of Artaxerxes, king of Persia, Ezra goes up to Jerusalem; and with him certain of the priests</a:t>
            </a:r>
            <a:endParaRPr lang="en-US" dirty="0">
              <a:solidFill>
                <a:schemeClr val="bg1"/>
              </a:solidFill>
            </a:endParaRPr>
          </a:p>
        </p:txBody>
      </p:sp>
    </p:spTree>
    <p:extLst>
      <p:ext uri="{BB962C8B-B14F-4D97-AF65-F5344CB8AC3E}">
        <p14:creationId xmlns:p14="http://schemas.microsoft.com/office/powerpoint/2010/main" val="4868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777" y="2145076"/>
            <a:ext cx="8668734" cy="3139321"/>
          </a:xfrm>
          <a:prstGeom prst="rect">
            <a:avLst/>
          </a:prstGeom>
          <a:solidFill>
            <a:srgbClr val="FFE89F"/>
          </a:solidFill>
        </p:spPr>
        <p:txBody>
          <a:bodyPr wrap="square" rtlCol="0">
            <a:spAutoFit/>
          </a:bodyPr>
          <a:lstStyle/>
          <a:p>
            <a:r>
              <a:rPr lang="en-US" dirty="0"/>
              <a:t>He was the son of Xerxes and king of Persia around 465-425 BC</a:t>
            </a:r>
          </a:p>
          <a:p>
            <a:endParaRPr lang="en-US" dirty="0"/>
          </a:p>
          <a:p>
            <a:r>
              <a:rPr lang="en-US" dirty="0"/>
              <a:t>He was called </a:t>
            </a:r>
            <a:r>
              <a:rPr lang="en-US" i="1" dirty="0" err="1"/>
              <a:t>Longimanus</a:t>
            </a:r>
            <a:r>
              <a:rPr lang="en-US" i="1" dirty="0"/>
              <a:t> </a:t>
            </a:r>
            <a:r>
              <a:rPr lang="en-US" dirty="0"/>
              <a:t>(long-handed)</a:t>
            </a:r>
          </a:p>
          <a:p>
            <a:endParaRPr lang="en-US" dirty="0"/>
          </a:p>
          <a:p>
            <a:r>
              <a:rPr lang="en-US" dirty="0"/>
              <a:t>At first he hindered the Jews from restoring Jerusalem because the enemies of the Jewish sate had raised warning of sedition against the loss of revenues to the king</a:t>
            </a:r>
          </a:p>
          <a:p>
            <a:endParaRPr lang="en-US" dirty="0"/>
          </a:p>
          <a:p>
            <a:r>
              <a:rPr lang="en-US" dirty="0"/>
              <a:t>Later he permitted the rebuilding of the temple to go forward</a:t>
            </a:r>
          </a:p>
          <a:p>
            <a:endParaRPr lang="en-US" dirty="0"/>
          </a:p>
          <a:p>
            <a:r>
              <a:rPr lang="en-US" dirty="0"/>
              <a:t>He eventually appointed Nehemiah as governor of Judea and permitted him to rebuild the wall of the city of Jerusalem</a:t>
            </a:r>
          </a:p>
        </p:txBody>
      </p:sp>
      <p:sp>
        <p:nvSpPr>
          <p:cNvPr id="6" name="TextBox 5"/>
          <p:cNvSpPr txBox="1"/>
          <p:nvPr/>
        </p:nvSpPr>
        <p:spPr>
          <a:xfrm>
            <a:off x="3648546" y="63396"/>
            <a:ext cx="4677624" cy="1107996"/>
          </a:xfrm>
          <a:prstGeom prst="rect">
            <a:avLst/>
          </a:prstGeom>
          <a:solidFill>
            <a:srgbClr val="FFE89F"/>
          </a:solidFill>
        </p:spPr>
        <p:txBody>
          <a:bodyPr wrap="square" rtlCol="0">
            <a:spAutoFit/>
          </a:bodyPr>
          <a:lstStyle/>
          <a:p>
            <a:pPr algn="ctr"/>
            <a:r>
              <a:rPr lang="en-US" sz="6600" dirty="0"/>
              <a:t>Artaxerxes</a:t>
            </a:r>
          </a:p>
        </p:txBody>
      </p:sp>
      <p:sp>
        <p:nvSpPr>
          <p:cNvPr id="63" name="TextBox 62"/>
          <p:cNvSpPr txBox="1"/>
          <p:nvPr/>
        </p:nvSpPr>
        <p:spPr>
          <a:xfrm>
            <a:off x="11588435" y="6405679"/>
            <a:ext cx="479833" cy="369332"/>
          </a:xfrm>
          <a:prstGeom prst="rect">
            <a:avLst/>
          </a:prstGeom>
          <a:solidFill>
            <a:srgbClr val="FFE89F"/>
          </a:solidFill>
        </p:spPr>
        <p:txBody>
          <a:bodyPr wrap="square" rtlCol="0">
            <a:spAutoFit/>
          </a:bodyPr>
          <a:lstStyle/>
          <a:p>
            <a:r>
              <a:rPr lang="en-US" dirty="0"/>
              <a:t>(2)</a:t>
            </a:r>
          </a:p>
        </p:txBody>
      </p:sp>
      <p:grpSp>
        <p:nvGrpSpPr>
          <p:cNvPr id="9" name="Group 8"/>
          <p:cNvGrpSpPr/>
          <p:nvPr/>
        </p:nvGrpSpPr>
        <p:grpSpPr>
          <a:xfrm>
            <a:off x="9365889" y="1861475"/>
            <a:ext cx="1751767" cy="4138098"/>
            <a:chOff x="5726396" y="1997276"/>
            <a:chExt cx="1336881" cy="3158037"/>
          </a:xfrm>
        </p:grpSpPr>
        <p:sp>
          <p:nvSpPr>
            <p:cNvPr id="10" name="Oval 9"/>
            <p:cNvSpPr/>
            <p:nvPr/>
          </p:nvSpPr>
          <p:spPr>
            <a:xfrm rot="19151953">
              <a:off x="5726396" y="3824928"/>
              <a:ext cx="346287" cy="2922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49721" flipH="1">
              <a:off x="6393236" y="4887092"/>
              <a:ext cx="383014" cy="26822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649721" flipH="1">
              <a:off x="6085042" y="4887092"/>
              <a:ext cx="383014" cy="26822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flipH="1">
              <a:off x="5962345" y="4093162"/>
              <a:ext cx="877429" cy="896573"/>
            </a:xfrm>
            <a:prstGeom prst="trapezoid">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335437" flipH="1">
              <a:off x="6736444" y="3844151"/>
              <a:ext cx="389162" cy="2645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217087" flipH="1">
              <a:off x="5897927" y="3005805"/>
              <a:ext cx="381750" cy="988360"/>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82913">
              <a:off x="6543946" y="3134698"/>
              <a:ext cx="417071" cy="89214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671737">
              <a:off x="5846759" y="2411894"/>
              <a:ext cx="482077" cy="49513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20706537">
              <a:off x="6468466" y="2459128"/>
              <a:ext cx="519085" cy="451519"/>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flipH="1">
              <a:off x="5984967" y="3086708"/>
              <a:ext cx="829947" cy="168990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flipH="1">
              <a:off x="6272512" y="3110670"/>
              <a:ext cx="276649" cy="4365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6050097" y="2213709"/>
              <a:ext cx="764820" cy="10912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671737">
              <a:off x="6140437" y="2110112"/>
              <a:ext cx="561637" cy="49513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5855456" y="1997276"/>
              <a:ext cx="1078744" cy="252225"/>
            </a:xfrm>
            <a:prstGeom prst="trapezoi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859360" y="2239689"/>
              <a:ext cx="1074840" cy="2245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782749" y="2187864"/>
              <a:ext cx="1224158" cy="257297"/>
              <a:chOff x="457200" y="1600200"/>
              <a:chExt cx="8229600" cy="1752600"/>
            </a:xfrm>
          </p:grpSpPr>
          <p:sp>
            <p:nvSpPr>
              <p:cNvPr id="43" name="Plaque 4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4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4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que 45"/>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47"/>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063256" y="3893993"/>
              <a:ext cx="705486" cy="649331"/>
              <a:chOff x="6400967" y="4437874"/>
              <a:chExt cx="1294718" cy="1191660"/>
            </a:xfrm>
          </p:grpSpPr>
          <p:sp>
            <p:nvSpPr>
              <p:cNvPr id="39" name="Rounded Rectangle 38"/>
              <p:cNvSpPr/>
              <p:nvPr/>
            </p:nvSpPr>
            <p:spPr>
              <a:xfrm>
                <a:off x="6400967" y="4495800"/>
                <a:ext cx="1294718" cy="221282"/>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Wave 39"/>
              <p:cNvSpPr/>
              <p:nvPr/>
            </p:nvSpPr>
            <p:spPr>
              <a:xfrm rot="16200000">
                <a:off x="6889926" y="5009421"/>
                <a:ext cx="926809" cy="247117"/>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Wave 40"/>
              <p:cNvSpPr/>
              <p:nvPr/>
            </p:nvSpPr>
            <p:spPr>
              <a:xfrm rot="15242885">
                <a:off x="6943189" y="4958623"/>
                <a:ext cx="1005621" cy="336201"/>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167992" y="4437874"/>
                <a:ext cx="335761" cy="289628"/>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183086" y="3259834"/>
              <a:ext cx="472159" cy="476530"/>
              <a:chOff x="3415515" y="4757294"/>
              <a:chExt cx="1592680" cy="1607424"/>
            </a:xfrm>
          </p:grpSpPr>
          <p:sp>
            <p:nvSpPr>
              <p:cNvPr id="28" name="Rounded Rectangle 27"/>
              <p:cNvSpPr/>
              <p:nvPr/>
            </p:nvSpPr>
            <p:spPr>
              <a:xfrm rot="20022800">
                <a:off x="3610324" y="5287357"/>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743923" y="5658756"/>
                <a:ext cx="941547" cy="705962"/>
                <a:chOff x="3760402" y="4803662"/>
                <a:chExt cx="941547" cy="705962"/>
              </a:xfrm>
            </p:grpSpPr>
            <p:sp>
              <p:nvSpPr>
                <p:cNvPr id="37" name="Quad Arrow Callout 36"/>
                <p:cNvSpPr/>
                <p:nvPr/>
              </p:nvSpPr>
              <p:spPr>
                <a:xfrm>
                  <a:off x="3760402" y="4803662"/>
                  <a:ext cx="941547" cy="705962"/>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29635" y="4989735"/>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rot="20772531">
                <a:off x="3415515" y="4757294"/>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577200" flipH="1">
                <a:off x="4550447" y="5287356"/>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827469" flipH="1">
                <a:off x="4726823" y="4763137"/>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rot="697482">
                <a:off x="4678678" y="5106448"/>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rot="20492723">
                <a:off x="3535523" y="5098759"/>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rot="2073275">
                <a:off x="4446735" y="5569298"/>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rot="19567044">
                <a:off x="3769036" y="5548303"/>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82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9514" y="101312"/>
            <a:ext cx="9195303" cy="1107996"/>
          </a:xfrm>
          <a:prstGeom prst="rect">
            <a:avLst/>
          </a:prstGeom>
          <a:solidFill>
            <a:srgbClr val="FFE89F"/>
          </a:solidFill>
        </p:spPr>
        <p:txBody>
          <a:bodyPr wrap="square" rtlCol="0">
            <a:spAutoFit/>
          </a:bodyPr>
          <a:lstStyle/>
          <a:p>
            <a:pPr algn="ctr"/>
            <a:r>
              <a:rPr lang="en-US" sz="6600" dirty="0"/>
              <a:t>Leading Another Group</a:t>
            </a:r>
          </a:p>
        </p:txBody>
      </p:sp>
      <p:sp>
        <p:nvSpPr>
          <p:cNvPr id="63" name="TextBox 62"/>
          <p:cNvSpPr txBox="1"/>
          <p:nvPr/>
        </p:nvSpPr>
        <p:spPr>
          <a:xfrm>
            <a:off x="187966" y="6396625"/>
            <a:ext cx="1640833" cy="369332"/>
          </a:xfrm>
          <a:prstGeom prst="rect">
            <a:avLst/>
          </a:prstGeom>
          <a:solidFill>
            <a:srgbClr val="FFE89F"/>
          </a:solidFill>
        </p:spPr>
        <p:txBody>
          <a:bodyPr wrap="square" rtlCol="0">
            <a:spAutoFit/>
          </a:bodyPr>
          <a:lstStyle/>
          <a:p>
            <a:r>
              <a:rPr lang="en-US" dirty="0"/>
              <a:t>Ezra 7:11-27</a:t>
            </a:r>
          </a:p>
        </p:txBody>
      </p:sp>
      <p:sp>
        <p:nvSpPr>
          <p:cNvPr id="65" name="Rectangle 64"/>
          <p:cNvSpPr/>
          <p:nvPr/>
        </p:nvSpPr>
        <p:spPr>
          <a:xfrm>
            <a:off x="3657598" y="1734301"/>
            <a:ext cx="5659137" cy="3785652"/>
          </a:xfrm>
          <a:prstGeom prst="rect">
            <a:avLst/>
          </a:prstGeom>
          <a:solidFill>
            <a:srgbClr val="C00000"/>
          </a:solidFill>
        </p:spPr>
        <p:txBody>
          <a:bodyPr wrap="square">
            <a:spAutoFit/>
          </a:bodyPr>
          <a:lstStyle/>
          <a:p>
            <a:r>
              <a:rPr lang="en-US" sz="2400" dirty="0">
                <a:solidFill>
                  <a:schemeClr val="bg1"/>
                </a:solidFill>
              </a:rPr>
              <a:t>Born in captivity, Ezra was inspired to ask Artaxerxes, king of Persia, for permission to lead another group of Jews back to Jerusalem in 459 B.C. </a:t>
            </a:r>
          </a:p>
          <a:p>
            <a:endParaRPr lang="en-US" sz="2400" dirty="0">
              <a:solidFill>
                <a:schemeClr val="bg1"/>
              </a:solidFill>
            </a:endParaRPr>
          </a:p>
          <a:p>
            <a:r>
              <a:rPr lang="en-US" sz="2400" dirty="0">
                <a:solidFill>
                  <a:schemeClr val="bg1"/>
                </a:solidFill>
              </a:rPr>
              <a:t>The king granted him everything he asked, providing him with an impressive letter of introduction and credentials that entitled Ezra to whatever he and his group needed during their journey. (3)</a:t>
            </a:r>
          </a:p>
        </p:txBody>
      </p:sp>
      <p:pic>
        <p:nvPicPr>
          <p:cNvPr id="4100" name="Picture 4" descr="http://4.bp.blogspot.com/-ZhbPerXwrs0/T4V8D2JisCI/AAAAAAAABJk/C-uNzQu2dzs/s1600/artaxerx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1740810"/>
            <a:ext cx="21907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55547" y="175877"/>
            <a:ext cx="8724523" cy="1107996"/>
          </a:xfrm>
          <a:prstGeom prst="rect">
            <a:avLst/>
          </a:prstGeom>
          <a:solidFill>
            <a:srgbClr val="FFE89F"/>
          </a:solidFill>
        </p:spPr>
        <p:txBody>
          <a:bodyPr wrap="square" rtlCol="0">
            <a:spAutoFit/>
          </a:bodyPr>
          <a:lstStyle/>
          <a:p>
            <a:pPr algn="ctr"/>
            <a:r>
              <a:rPr lang="en-US" sz="6600" dirty="0" err="1"/>
              <a:t>Shushan</a:t>
            </a:r>
            <a:r>
              <a:rPr lang="en-US" sz="6600" dirty="0"/>
              <a:t> to Jerusalem</a:t>
            </a:r>
          </a:p>
        </p:txBody>
      </p:sp>
      <p:sp>
        <p:nvSpPr>
          <p:cNvPr id="63" name="TextBox 62"/>
          <p:cNvSpPr txBox="1"/>
          <p:nvPr/>
        </p:nvSpPr>
        <p:spPr>
          <a:xfrm>
            <a:off x="187966" y="6396625"/>
            <a:ext cx="1640833" cy="369332"/>
          </a:xfrm>
          <a:prstGeom prst="rect">
            <a:avLst/>
          </a:prstGeom>
          <a:solidFill>
            <a:srgbClr val="FFE89F"/>
          </a:solidFill>
        </p:spPr>
        <p:txBody>
          <a:bodyPr wrap="square" rtlCol="0">
            <a:spAutoFit/>
          </a:bodyPr>
          <a:lstStyle/>
          <a:p>
            <a:r>
              <a:rPr lang="en-US" dirty="0"/>
              <a:t>Ezra 7:15-23</a:t>
            </a:r>
          </a:p>
        </p:txBody>
      </p:sp>
      <p:sp>
        <p:nvSpPr>
          <p:cNvPr id="65" name="Rectangle 64"/>
          <p:cNvSpPr/>
          <p:nvPr/>
        </p:nvSpPr>
        <p:spPr>
          <a:xfrm>
            <a:off x="4579890" y="2229006"/>
            <a:ext cx="5659137" cy="923330"/>
          </a:xfrm>
          <a:prstGeom prst="rect">
            <a:avLst/>
          </a:prstGeom>
          <a:solidFill>
            <a:srgbClr val="C00000"/>
          </a:solidFill>
        </p:spPr>
        <p:txBody>
          <a:bodyPr wrap="square">
            <a:spAutoFit/>
          </a:bodyPr>
          <a:lstStyle/>
          <a:p>
            <a:r>
              <a:rPr lang="en-US" dirty="0">
                <a:solidFill>
                  <a:schemeClr val="bg1"/>
                </a:solidFill>
              </a:rPr>
              <a:t>Ezra and hundreds of Jews were allowed to leave captivity and travel approximately 900 miles from </a:t>
            </a:r>
            <a:r>
              <a:rPr lang="en-US" dirty="0" err="1">
                <a:solidFill>
                  <a:schemeClr val="bg1"/>
                </a:solidFill>
              </a:rPr>
              <a:t>Shushan</a:t>
            </a:r>
            <a:r>
              <a:rPr lang="en-US" dirty="0">
                <a:solidFill>
                  <a:schemeClr val="bg1"/>
                </a:solidFill>
              </a:rPr>
              <a:t> to Jerusalem. </a:t>
            </a:r>
          </a:p>
        </p:txBody>
      </p:sp>
      <p:pic>
        <p:nvPicPr>
          <p:cNvPr id="6146" name="Picture 2" descr="http://3.bp.blogspot.com/-MRxx2oY-dHQ/TytE-2EAC6I/AAAAAAAACQw/L9EIhuYBv5A/s1600/nehemiah+map+susa_jerusalem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4" y="1459749"/>
            <a:ext cx="360045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8382" y="4224518"/>
            <a:ext cx="6096000" cy="1477328"/>
          </a:xfrm>
          <a:prstGeom prst="rect">
            <a:avLst/>
          </a:prstGeom>
          <a:solidFill>
            <a:schemeClr val="accent1">
              <a:lumMod val="75000"/>
            </a:schemeClr>
          </a:solidFill>
        </p:spPr>
        <p:txBody>
          <a:bodyPr>
            <a:spAutoFit/>
          </a:bodyPr>
          <a:lstStyle/>
          <a:p>
            <a:r>
              <a:rPr lang="en-US" dirty="0">
                <a:solidFill>
                  <a:schemeClr val="bg1"/>
                </a:solidFill>
              </a:rPr>
              <a:t>This journey was extremely dangerous because the Israelites had to travel through thief-infested deserts carrying the large amounts of gold, silver, and other treasure that Artaxerxes had given them to beautify the temple in Jerusalem</a:t>
            </a:r>
          </a:p>
        </p:txBody>
      </p:sp>
      <p:pic>
        <p:nvPicPr>
          <p:cNvPr id="6150" name="Picture 6" descr="http://pro.corbis.com/images/42-16717646.jpg?size=67&amp;uid=%7BFE96703C-D9D9-4362-8918-FE28F0D1CF47%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457" y="3526673"/>
            <a:ext cx="4193535" cy="286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107996"/>
          </a:xfrm>
          <a:prstGeom prst="rect">
            <a:avLst/>
          </a:prstGeom>
          <a:solidFill>
            <a:srgbClr val="FFE89F"/>
          </a:solidFill>
        </p:spPr>
        <p:txBody>
          <a:bodyPr wrap="square" rtlCol="0">
            <a:spAutoFit/>
          </a:bodyPr>
          <a:lstStyle/>
          <a:p>
            <a:pPr algn="ctr"/>
            <a:r>
              <a:rPr lang="en-US" sz="6600" dirty="0"/>
              <a:t>“Good Hand Upon Him”</a:t>
            </a:r>
          </a:p>
        </p:txBody>
      </p:sp>
      <p:sp>
        <p:nvSpPr>
          <p:cNvPr id="63" name="TextBox 62"/>
          <p:cNvSpPr txBox="1"/>
          <p:nvPr/>
        </p:nvSpPr>
        <p:spPr>
          <a:xfrm>
            <a:off x="187966" y="6396625"/>
            <a:ext cx="1640833" cy="369332"/>
          </a:xfrm>
          <a:prstGeom prst="rect">
            <a:avLst/>
          </a:prstGeom>
          <a:solidFill>
            <a:srgbClr val="FFE89F"/>
          </a:solidFill>
        </p:spPr>
        <p:txBody>
          <a:bodyPr wrap="square" rtlCol="0">
            <a:spAutoFit/>
          </a:bodyPr>
          <a:lstStyle/>
          <a:p>
            <a:r>
              <a:rPr lang="en-US" dirty="0"/>
              <a:t>Ezra 7:10</a:t>
            </a:r>
          </a:p>
        </p:txBody>
      </p:sp>
      <p:sp>
        <p:nvSpPr>
          <p:cNvPr id="65" name="Rectangle 64"/>
          <p:cNvSpPr/>
          <p:nvPr/>
        </p:nvSpPr>
        <p:spPr>
          <a:xfrm>
            <a:off x="4579890" y="2229006"/>
            <a:ext cx="5659137" cy="923330"/>
          </a:xfrm>
          <a:prstGeom prst="rect">
            <a:avLst/>
          </a:prstGeom>
          <a:solidFill>
            <a:srgbClr val="C00000"/>
          </a:solidFill>
        </p:spPr>
        <p:txBody>
          <a:bodyPr wrap="square">
            <a:spAutoFit/>
          </a:bodyPr>
          <a:lstStyle/>
          <a:p>
            <a:r>
              <a:rPr lang="en-US" dirty="0">
                <a:solidFill>
                  <a:schemeClr val="bg1"/>
                </a:solidFill>
              </a:rPr>
              <a:t>Ezra had prepared his heart” implies that Ezra had tried his best to seek to know and live God’s commandments and to teach them to others.</a:t>
            </a:r>
          </a:p>
        </p:txBody>
      </p:sp>
      <p:grpSp>
        <p:nvGrpSpPr>
          <p:cNvPr id="9" name="Group 8"/>
          <p:cNvGrpSpPr/>
          <p:nvPr/>
        </p:nvGrpSpPr>
        <p:grpSpPr>
          <a:xfrm>
            <a:off x="7698701" y="3860856"/>
            <a:ext cx="3690557" cy="2720435"/>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972693"/>
              <a:ext cx="2293346" cy="1443355"/>
            </a:xfrm>
            <a:prstGeom prst="rect">
              <a:avLst/>
            </a:prstGeom>
          </p:spPr>
          <p:txBody>
            <a:bodyPr wrap="square">
              <a:spAutoFit/>
            </a:bodyPr>
            <a:lstStyle/>
            <a:p>
              <a:pPr algn="ctr"/>
              <a:r>
                <a:rPr lang="en-US" sz="1600" b="1" dirty="0"/>
                <a:t>As we try our best to fully live and teach the commandments, then the Lord’s hand will be upon us to bless our lives</a:t>
              </a:r>
              <a:endParaRPr lang="en-US" sz="1600" i="1" dirty="0"/>
            </a:p>
          </p:txBody>
        </p:sp>
      </p:grpSp>
      <p:pic>
        <p:nvPicPr>
          <p:cNvPr id="9218" name="Picture 2" descr="http://www.biblepicturegallery.com/free/Pics/Ez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29" y="1539600"/>
            <a:ext cx="34575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5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107996"/>
          </a:xfrm>
          <a:prstGeom prst="rect">
            <a:avLst/>
          </a:prstGeom>
          <a:solidFill>
            <a:srgbClr val="FFE89F"/>
          </a:solidFill>
        </p:spPr>
        <p:txBody>
          <a:bodyPr wrap="square" rtlCol="0">
            <a:spAutoFit/>
          </a:bodyPr>
          <a:lstStyle/>
          <a:p>
            <a:pPr algn="ctr"/>
            <a:r>
              <a:rPr lang="en-US" sz="6600" dirty="0"/>
              <a:t>Before the Journey</a:t>
            </a:r>
          </a:p>
        </p:txBody>
      </p:sp>
      <p:sp>
        <p:nvSpPr>
          <p:cNvPr id="63" name="TextBox 62"/>
          <p:cNvSpPr txBox="1"/>
          <p:nvPr/>
        </p:nvSpPr>
        <p:spPr>
          <a:xfrm>
            <a:off x="187966" y="6396625"/>
            <a:ext cx="916557" cy="369332"/>
          </a:xfrm>
          <a:prstGeom prst="rect">
            <a:avLst/>
          </a:prstGeom>
          <a:solidFill>
            <a:srgbClr val="FFE89F"/>
          </a:solidFill>
        </p:spPr>
        <p:txBody>
          <a:bodyPr wrap="square" rtlCol="0">
            <a:spAutoFit/>
          </a:bodyPr>
          <a:lstStyle/>
          <a:p>
            <a:r>
              <a:rPr lang="en-US" dirty="0"/>
              <a:t>Ezra 8</a:t>
            </a:r>
          </a:p>
        </p:txBody>
      </p:sp>
      <p:sp>
        <p:nvSpPr>
          <p:cNvPr id="65" name="Rectangle 64"/>
          <p:cNvSpPr/>
          <p:nvPr/>
        </p:nvSpPr>
        <p:spPr>
          <a:xfrm>
            <a:off x="360975" y="1855465"/>
            <a:ext cx="5659137" cy="646331"/>
          </a:xfrm>
          <a:prstGeom prst="rect">
            <a:avLst/>
          </a:prstGeom>
          <a:solidFill>
            <a:srgbClr val="C00000"/>
          </a:solidFill>
        </p:spPr>
        <p:txBody>
          <a:bodyPr wrap="square">
            <a:spAutoFit/>
          </a:bodyPr>
          <a:lstStyle/>
          <a:p>
            <a:r>
              <a:rPr lang="en-US" i="1" dirty="0">
                <a:solidFill>
                  <a:schemeClr val="bg1"/>
                </a:solidFill>
              </a:rPr>
              <a:t>Ezra and the people fast and pray for and gain guidance and protection in going to Jerusalem.</a:t>
            </a:r>
            <a:endParaRPr lang="en-US" dirty="0">
              <a:solidFill>
                <a:schemeClr val="bg1"/>
              </a:solidFill>
            </a:endParaRPr>
          </a:p>
        </p:txBody>
      </p:sp>
      <p:sp>
        <p:nvSpPr>
          <p:cNvPr id="23" name="Rectangle 22"/>
          <p:cNvSpPr/>
          <p:nvPr/>
        </p:nvSpPr>
        <p:spPr>
          <a:xfrm>
            <a:off x="5645096" y="6027293"/>
            <a:ext cx="5659137" cy="369332"/>
          </a:xfrm>
          <a:prstGeom prst="rect">
            <a:avLst/>
          </a:prstGeom>
          <a:solidFill>
            <a:srgbClr val="0070C0"/>
          </a:solidFill>
        </p:spPr>
        <p:txBody>
          <a:bodyPr wrap="square">
            <a:spAutoFit/>
          </a:bodyPr>
          <a:lstStyle/>
          <a:p>
            <a:r>
              <a:rPr lang="en-US" i="1" dirty="0">
                <a:solidFill>
                  <a:schemeClr val="bg1"/>
                </a:solidFill>
              </a:rPr>
              <a:t>The Levites are called to accompany them</a:t>
            </a:r>
            <a:endParaRPr lang="en-US" dirty="0">
              <a:solidFill>
                <a:schemeClr val="bg1"/>
              </a:solidFill>
            </a:endParaRPr>
          </a:p>
        </p:txBody>
      </p:sp>
      <p:sp>
        <p:nvSpPr>
          <p:cNvPr id="2" name="Rectangle 1"/>
          <p:cNvSpPr/>
          <p:nvPr/>
        </p:nvSpPr>
        <p:spPr>
          <a:xfrm>
            <a:off x="431549" y="3053067"/>
            <a:ext cx="6096000" cy="2585323"/>
          </a:xfrm>
          <a:prstGeom prst="rect">
            <a:avLst/>
          </a:prstGeom>
          <a:solidFill>
            <a:srgbClr val="FFE89F"/>
          </a:solidFill>
        </p:spPr>
        <p:txBody>
          <a:bodyPr>
            <a:spAutoFit/>
          </a:bodyPr>
          <a:lstStyle/>
          <a:p>
            <a:r>
              <a:rPr lang="en-US" dirty="0">
                <a:solidFill>
                  <a:srgbClr val="333333"/>
                </a:solidFill>
                <a:latin typeface="Calibri" panose="020F0502020204030204" pitchFamily="34" charset="0"/>
              </a:rPr>
              <a:t>“Ezra’s party of over 1700 includes priests, people and, somewhat reluctantly, Levites. With them they take gifts valuing more than £1,000,000 [about $2,225,000].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Ezra is faced with a long and dangerous journey at a time of great unrest. And having boasted his confidence in God, he can hardly now apply to the king for an escort! His prayer is heartfelt, and his faith rewarded by God’s own safe-conduct.” (4)</a:t>
            </a:r>
            <a:endParaRPr lang="en-US" dirty="0"/>
          </a:p>
        </p:txBody>
      </p:sp>
      <p:pic>
        <p:nvPicPr>
          <p:cNvPr id="8194" name="Picture 2" descr="https://studyingprayer.files.wordpress.com/2015/03/ezra-pra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65121" y="2055518"/>
            <a:ext cx="3681870" cy="27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2363</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19</cp:revision>
  <dcterms:created xsi:type="dcterms:W3CDTF">2016-02-05T14:29:50Z</dcterms:created>
  <dcterms:modified xsi:type="dcterms:W3CDTF">2020-11-16T15:32:24Z</dcterms:modified>
</cp:coreProperties>
</file>