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71" r:id="rId4"/>
    <p:sldId id="263" r:id="rId5"/>
    <p:sldId id="269" r:id="rId6"/>
    <p:sldId id="261" r:id="rId7"/>
    <p:sldId id="275" r:id="rId8"/>
    <p:sldId id="272" r:id="rId9"/>
    <p:sldId id="276" r:id="rId10"/>
    <p:sldId id="265" r:id="rId11"/>
    <p:sldId id="266" r:id="rId12"/>
    <p:sldId id="277" r:id="rId13"/>
    <p:sldId id="278" r:id="rId14"/>
    <p:sldId id="262" r:id="rId15"/>
    <p:sldId id="280" r:id="rId16"/>
    <p:sldId id="281" r:id="rId17"/>
    <p:sldId id="282" r:id="rId18"/>
    <p:sldId id="283" r:id="rId19"/>
    <p:sldId id="260" r:id="rId20"/>
    <p:sldId id="257" r:id="rId21"/>
    <p:sldId id="259" r:id="rId22"/>
    <p:sldId id="273" r:id="rId23"/>
    <p:sldId id="274" r:id="rId24"/>
    <p:sldId id="264" r:id="rId25"/>
  </p:sldIdLst>
  <p:sldSz cx="12192000" cy="6858000"/>
  <p:notesSz cx="6858000" cy="9144000"/>
  <p:embeddedFontLst>
    <p:embeddedFont>
      <p:font typeface="Abadi" panose="020B0604020104020204" pitchFamily="34" charset="0"/>
      <p:regular r:id="rId26"/>
    </p:embeddedFont>
    <p:embeddedFont>
      <p:font typeface="AR ESSENCE" panose="02000000000000000000" pitchFamily="2"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Palatino" pitchFamily="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6D4786-9E67-4E2D-9D5C-92A029B1CFE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352023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6D4786-9E67-4E2D-9D5C-92A029B1CFE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458877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6D4786-9E67-4E2D-9D5C-92A029B1CFE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394073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6D4786-9E67-4E2D-9D5C-92A029B1CFE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1024476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6D4786-9E67-4E2D-9D5C-92A029B1CFE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324455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6D4786-9E67-4E2D-9D5C-92A029B1CFE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110179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6D4786-9E67-4E2D-9D5C-92A029B1CFEB}"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337426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6D4786-9E67-4E2D-9D5C-92A029B1CFEB}"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43935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D4786-9E67-4E2D-9D5C-92A029B1CFEB}"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117572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6D4786-9E67-4E2D-9D5C-92A029B1CFE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58081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6D4786-9E67-4E2D-9D5C-92A029B1CFE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321549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D4786-9E67-4E2D-9D5C-92A029B1CFEB}"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344E2-D6D8-4611-9468-46AFAAC04C0C}" type="slidenum">
              <a:rPr lang="en-US" smtClean="0"/>
              <a:t>‹#›</a:t>
            </a:fld>
            <a:endParaRPr lang="en-US"/>
          </a:p>
        </p:txBody>
      </p:sp>
    </p:spTree>
    <p:extLst>
      <p:ext uri="{BB962C8B-B14F-4D97-AF65-F5344CB8AC3E}">
        <p14:creationId xmlns:p14="http://schemas.microsoft.com/office/powerpoint/2010/main" val="3816200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ldschurchnewsarchive.com/articles/20381/Scholars-know-little-of-Job-time-or-place-in-which-he-lived.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D99313-B6A5-4D72-BF89-1FCBBFCCE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8389278" y="2449986"/>
            <a:ext cx="1843294" cy="3820186"/>
            <a:chOff x="1019649" y="1862860"/>
            <a:chExt cx="1303006" cy="2785339"/>
          </a:xfrm>
        </p:grpSpPr>
        <p:grpSp>
          <p:nvGrpSpPr>
            <p:cNvPr id="6" name="Group 5"/>
            <p:cNvGrpSpPr/>
            <p:nvPr/>
          </p:nvGrpSpPr>
          <p:grpSpPr>
            <a:xfrm>
              <a:off x="1019649" y="1862860"/>
              <a:ext cx="1303006" cy="2785339"/>
              <a:chOff x="1019649" y="1862860"/>
              <a:chExt cx="1303006" cy="2785339"/>
            </a:xfrm>
          </p:grpSpPr>
          <p:sp>
            <p:nvSpPr>
              <p:cNvPr id="35" name="Oval 34"/>
              <p:cNvSpPr/>
              <p:nvPr/>
            </p:nvSpPr>
            <p:spPr>
              <a:xfrm>
                <a:off x="1019649" y="344374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437181">
                <a:off x="1172692" y="2667348"/>
                <a:ext cx="377423" cy="1055188"/>
              </a:xfrm>
              <a:prstGeom prst="trapezoid">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4663168">
                <a:off x="1731317" y="4328633"/>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4271122">
                <a:off x="1386871" y="4326766"/>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158340">
                <a:off x="2068517" y="336968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0170738">
                <a:off x="1820227" y="2600395"/>
                <a:ext cx="399632" cy="1037412"/>
              </a:xfrm>
              <a:prstGeom prst="trapezoid">
                <a:avLst>
                  <a:gd name="adj" fmla="val 37545"/>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1265603" y="2654804"/>
                <a:ext cx="882826" cy="1840578"/>
              </a:xfrm>
              <a:prstGeom prst="trapezoid">
                <a:avLst>
                  <a:gd name="adj" fmla="val 29129"/>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0800000">
                <a:off x="1557562" y="2711158"/>
                <a:ext cx="321886" cy="262143"/>
              </a:xfrm>
              <a:prstGeom prst="trapezoid">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1319885">
                <a:off x="1694471" y="2741923"/>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425265">
                <a:off x="1311401" y="2743537"/>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5204949" flipH="1">
                <a:off x="1538124" y="2185215"/>
                <a:ext cx="698158" cy="357930"/>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Diagonal Corner Rectangle 45"/>
              <p:cNvSpPr/>
              <p:nvPr/>
            </p:nvSpPr>
            <p:spPr>
              <a:xfrm rot="5751864">
                <a:off x="1131323" y="2165852"/>
                <a:ext cx="717000" cy="386025"/>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71542" y="1981200"/>
                <a:ext cx="615044" cy="91130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1576896" y="1632713"/>
                <a:ext cx="228600" cy="688894"/>
              </a:xfrm>
              <a:prstGeom prst="flowChartDelay">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306280" y="2005514"/>
                <a:ext cx="769480" cy="128086"/>
              </a:xfrm>
              <a:prstGeom prst="roundRect">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325345" y="4245915"/>
              <a:ext cx="760331" cy="217185"/>
              <a:chOff x="2971800" y="3950043"/>
              <a:chExt cx="2323070" cy="1002957"/>
            </a:xfrm>
          </p:grpSpPr>
          <p:sp>
            <p:nvSpPr>
              <p:cNvPr id="22" name="Curved Down Ribbon 21"/>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rved Down Ribbon 22"/>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971800" y="3962400"/>
                <a:ext cx="457200" cy="990600"/>
                <a:chOff x="2971800" y="3962400"/>
                <a:chExt cx="457200" cy="990600"/>
              </a:xfrm>
            </p:grpSpPr>
            <p:sp>
              <p:nvSpPr>
                <p:cNvPr id="33" name="Curved Down Ribbon 32"/>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Diamond 24"/>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4359875" y="3958281"/>
                <a:ext cx="457200" cy="990600"/>
                <a:chOff x="2971800" y="3962400"/>
                <a:chExt cx="457200" cy="990600"/>
              </a:xfrm>
            </p:grpSpPr>
            <p:sp>
              <p:nvSpPr>
                <p:cNvPr id="31" name="Curved Down Ribbon 30"/>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837670" y="3950043"/>
                <a:ext cx="457200" cy="990600"/>
                <a:chOff x="2971800" y="3962400"/>
                <a:chExt cx="457200" cy="990600"/>
              </a:xfrm>
            </p:grpSpPr>
            <p:sp>
              <p:nvSpPr>
                <p:cNvPr id="29" name="Curved Down Ribbon 28"/>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p:cNvGrpSpPr/>
            <p:nvPr/>
          </p:nvGrpSpPr>
          <p:grpSpPr>
            <a:xfrm>
              <a:off x="1420374" y="2010137"/>
              <a:ext cx="533400" cy="108593"/>
              <a:chOff x="2971800" y="3950043"/>
              <a:chExt cx="2323070" cy="1002957"/>
            </a:xfrm>
          </p:grpSpPr>
          <p:sp>
            <p:nvSpPr>
              <p:cNvPr id="9" name="Curved Down Ribbon 8"/>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Down Ribbon 9"/>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971800" y="3962400"/>
                <a:ext cx="457200" cy="990600"/>
                <a:chOff x="2971800" y="3962400"/>
                <a:chExt cx="457200" cy="990600"/>
              </a:xfrm>
            </p:grpSpPr>
            <p:sp>
              <p:nvSpPr>
                <p:cNvPr id="20" name="Curved Down Ribbon 19"/>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Diamond 11"/>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359875" y="3958281"/>
                <a:ext cx="457200" cy="990600"/>
                <a:chOff x="2971800" y="3962400"/>
                <a:chExt cx="457200" cy="990600"/>
              </a:xfrm>
            </p:grpSpPr>
            <p:sp>
              <p:nvSpPr>
                <p:cNvPr id="18" name="Curved Down Ribbon 17"/>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837670" y="3950043"/>
                <a:ext cx="457200" cy="990600"/>
                <a:chOff x="2971800" y="3962400"/>
                <a:chExt cx="457200" cy="990600"/>
              </a:xfrm>
            </p:grpSpPr>
            <p:sp>
              <p:nvSpPr>
                <p:cNvPr id="16" name="Curved Down Ribbon 15"/>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 name="TextBox 3"/>
          <p:cNvSpPr txBox="1"/>
          <p:nvPr/>
        </p:nvSpPr>
        <p:spPr>
          <a:xfrm>
            <a:off x="0" y="21769"/>
            <a:ext cx="1251858" cy="369332"/>
          </a:xfrm>
          <a:prstGeom prst="rect">
            <a:avLst/>
          </a:prstGeom>
          <a:noFill/>
        </p:spPr>
        <p:txBody>
          <a:bodyPr wrap="square" rtlCol="0">
            <a:spAutoFit/>
          </a:bodyPr>
          <a:lstStyle/>
          <a:p>
            <a:r>
              <a:rPr lang="en-US" dirty="0">
                <a:solidFill>
                  <a:schemeClr val="bg1"/>
                </a:solidFill>
              </a:rPr>
              <a:t>Lesson 111</a:t>
            </a:r>
          </a:p>
        </p:txBody>
      </p:sp>
      <p:sp>
        <p:nvSpPr>
          <p:cNvPr id="51" name="TextBox 50"/>
          <p:cNvSpPr txBox="1"/>
          <p:nvPr/>
        </p:nvSpPr>
        <p:spPr>
          <a:xfrm>
            <a:off x="76199" y="620483"/>
            <a:ext cx="12006943" cy="2123658"/>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The Trials of Job</a:t>
            </a:r>
          </a:p>
          <a:p>
            <a:pPr algn="ctr"/>
            <a:r>
              <a:rPr lang="en-US" sz="6600" dirty="0">
                <a:solidFill>
                  <a:schemeClr val="bg1"/>
                </a:solidFill>
                <a:latin typeface="AR ESSENCE" panose="02000000000000000000" pitchFamily="2" charset="0"/>
              </a:rPr>
              <a:t>Job 1-16</a:t>
            </a:r>
          </a:p>
        </p:txBody>
      </p:sp>
      <p:sp>
        <p:nvSpPr>
          <p:cNvPr id="50" name="Rectangle 49"/>
          <p:cNvSpPr/>
          <p:nvPr/>
        </p:nvSpPr>
        <p:spPr>
          <a:xfrm>
            <a:off x="1069066" y="3353651"/>
            <a:ext cx="6096000" cy="1200329"/>
          </a:xfrm>
          <a:prstGeom prst="rect">
            <a:avLst/>
          </a:prstGeom>
        </p:spPr>
        <p:txBody>
          <a:bodyPr>
            <a:spAutoFit/>
          </a:bodyPr>
          <a:lstStyle/>
          <a:p>
            <a:r>
              <a:rPr lang="en-US" b="0" i="1" dirty="0">
                <a:solidFill>
                  <a:schemeClr val="bg1"/>
                </a:solidFill>
                <a:effectLst/>
                <a:latin typeface="Palatino"/>
              </a:rPr>
              <a:t>Behold, we count them happy which endure. Ye have heard of the patience of Job, and have seen the end of the Lord; that the Lord is very pitiful, and of tender mercy.</a:t>
            </a:r>
          </a:p>
          <a:p>
            <a:r>
              <a:rPr lang="en-US" i="1" dirty="0">
                <a:solidFill>
                  <a:schemeClr val="bg1"/>
                </a:solidFill>
                <a:latin typeface="Palatino"/>
              </a:rPr>
              <a:t>James 5:11</a:t>
            </a:r>
            <a:endParaRPr lang="en-US" i="1" dirty="0">
              <a:solidFill>
                <a:schemeClr val="bg1"/>
              </a:solidFill>
            </a:endParaRPr>
          </a:p>
        </p:txBody>
      </p:sp>
    </p:spTree>
    <p:extLst>
      <p:ext uri="{BB962C8B-B14F-4D97-AF65-F5344CB8AC3E}">
        <p14:creationId xmlns:p14="http://schemas.microsoft.com/office/powerpoint/2010/main" val="3358194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8760" y="1455166"/>
            <a:ext cx="3586904" cy="3170099"/>
          </a:xfrm>
          <a:prstGeom prst="rect">
            <a:avLst/>
          </a:prstGeom>
          <a:noFill/>
        </p:spPr>
        <p:txBody>
          <a:bodyPr wrap="square" rtlCol="0">
            <a:spAutoFit/>
          </a:bodyPr>
          <a:lstStyle/>
          <a:p>
            <a:r>
              <a:rPr lang="en-US" sz="2000" dirty="0">
                <a:solidFill>
                  <a:schemeClr val="bg1"/>
                </a:solidFill>
              </a:rPr>
              <a:t>Satan was permitted to destroy Job’s herds and flocks, to slay his servants and all his children, and to curse Job with boils, all as a test of Job’s faith. </a:t>
            </a:r>
          </a:p>
          <a:p>
            <a:endParaRPr lang="en-US" sz="2000" dirty="0">
              <a:solidFill>
                <a:schemeClr val="bg1"/>
              </a:solidFill>
            </a:endParaRPr>
          </a:p>
          <a:p>
            <a:r>
              <a:rPr lang="en-US" sz="2000" dirty="0">
                <a:solidFill>
                  <a:schemeClr val="bg1"/>
                </a:solidFill>
              </a:rPr>
              <a:t>…Job was not deserted—three old friends came to grieve with him, sitting in sackcloth and ashes and silence. </a:t>
            </a:r>
          </a:p>
        </p:txBody>
      </p:sp>
      <p:sp>
        <p:nvSpPr>
          <p:cNvPr id="51" name="TextBox 50"/>
          <p:cNvSpPr txBox="1"/>
          <p:nvPr/>
        </p:nvSpPr>
        <p:spPr>
          <a:xfrm>
            <a:off x="1" y="37930"/>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Satan: Permitted to Destroy</a:t>
            </a:r>
          </a:p>
        </p:txBody>
      </p:sp>
      <p:sp>
        <p:nvSpPr>
          <p:cNvPr id="2" name="TextBox 1"/>
          <p:cNvSpPr txBox="1"/>
          <p:nvPr/>
        </p:nvSpPr>
        <p:spPr>
          <a:xfrm>
            <a:off x="11514542" y="6341060"/>
            <a:ext cx="468086" cy="369332"/>
          </a:xfrm>
          <a:prstGeom prst="rect">
            <a:avLst/>
          </a:prstGeom>
          <a:noFill/>
        </p:spPr>
        <p:txBody>
          <a:bodyPr wrap="square" rtlCol="0">
            <a:spAutoFit/>
          </a:bodyPr>
          <a:lstStyle/>
          <a:p>
            <a:r>
              <a:rPr lang="en-US" dirty="0">
                <a:solidFill>
                  <a:schemeClr val="bg1"/>
                </a:solidFill>
              </a:rPr>
              <a:t>(1)</a:t>
            </a:r>
          </a:p>
        </p:txBody>
      </p:sp>
      <p:sp>
        <p:nvSpPr>
          <p:cNvPr id="52" name="TextBox 51"/>
          <p:cNvSpPr txBox="1"/>
          <p:nvPr/>
        </p:nvSpPr>
        <p:spPr>
          <a:xfrm>
            <a:off x="1434301" y="953691"/>
            <a:ext cx="9473659" cy="646331"/>
          </a:xfrm>
          <a:prstGeom prst="rect">
            <a:avLst/>
          </a:prstGeom>
          <a:noFill/>
        </p:spPr>
        <p:txBody>
          <a:bodyPr wrap="square" rtlCol="0">
            <a:spAutoFit/>
          </a:bodyPr>
          <a:lstStyle/>
          <a:p>
            <a:r>
              <a:rPr lang="en-US" dirty="0">
                <a:solidFill>
                  <a:schemeClr val="bg1"/>
                </a:solidFill>
              </a:rPr>
              <a:t>The Lord withdrew some of His protective care but Satan could not have Job’s life taken (Job 1:12)</a:t>
            </a:r>
          </a:p>
          <a:p>
            <a:endParaRPr lang="en-US" dirty="0">
              <a:solidFill>
                <a:schemeClr val="bg1"/>
              </a:solidFill>
            </a:endParaRPr>
          </a:p>
        </p:txBody>
      </p:sp>
      <p:sp>
        <p:nvSpPr>
          <p:cNvPr id="3" name="Rectangle 2"/>
          <p:cNvSpPr/>
          <p:nvPr/>
        </p:nvSpPr>
        <p:spPr>
          <a:xfrm>
            <a:off x="80267" y="6488668"/>
            <a:ext cx="1273105" cy="369332"/>
          </a:xfrm>
          <a:prstGeom prst="rect">
            <a:avLst/>
          </a:prstGeom>
        </p:spPr>
        <p:txBody>
          <a:bodyPr wrap="none">
            <a:spAutoFit/>
          </a:bodyPr>
          <a:lstStyle/>
          <a:p>
            <a:r>
              <a:rPr lang="en-US" dirty="0">
                <a:solidFill>
                  <a:schemeClr val="bg1"/>
                </a:solidFill>
              </a:rPr>
              <a:t>Job 1:10-12</a:t>
            </a:r>
          </a:p>
        </p:txBody>
      </p:sp>
      <p:pic>
        <p:nvPicPr>
          <p:cNvPr id="53" name="Picture 2" descr="http://usercontent1.hubimg.com/8393700_f520.jpg"/>
          <p:cNvPicPr>
            <a:picLocks noChangeAspect="1" noChangeArrowheads="1"/>
          </p:cNvPicPr>
          <p:nvPr/>
        </p:nvPicPr>
        <p:blipFill rotWithShape="1">
          <a:blip r:embed="rId3">
            <a:extLst>
              <a:ext uri="{28A0092B-C50C-407E-A947-70E740481C1C}">
                <a14:useLocalDpi xmlns:a14="http://schemas.microsoft.com/office/drawing/2010/main" val="0"/>
              </a:ext>
            </a:extLst>
          </a:blip>
          <a:srcRect r="2220" b="1418"/>
          <a:stretch/>
        </p:blipFill>
        <p:spPr bwMode="auto">
          <a:xfrm>
            <a:off x="6346479" y="1397752"/>
            <a:ext cx="3277354" cy="231297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blogs.bible.org/sites/blogs.bible.org/files/u16599/tumblr_m94bywzz1v1qhl3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5318" y="4019963"/>
            <a:ext cx="3357580" cy="258402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7152270" y="4059831"/>
            <a:ext cx="4362272" cy="2554545"/>
          </a:xfrm>
          <a:prstGeom prst="rect">
            <a:avLst/>
          </a:prstGeom>
        </p:spPr>
        <p:txBody>
          <a:bodyPr wrap="square">
            <a:spAutoFit/>
          </a:bodyPr>
          <a:lstStyle/>
          <a:p>
            <a:endParaRPr lang="en-US" sz="2000" dirty="0">
              <a:solidFill>
                <a:schemeClr val="bg1"/>
              </a:solidFill>
            </a:endParaRPr>
          </a:p>
          <a:p>
            <a:endParaRPr lang="en-US" sz="2000" dirty="0">
              <a:solidFill>
                <a:schemeClr val="bg1"/>
              </a:solidFill>
            </a:endParaRPr>
          </a:p>
          <a:p>
            <a:r>
              <a:rPr lang="en-US" sz="2000" dirty="0">
                <a:solidFill>
                  <a:schemeClr val="bg1"/>
                </a:solidFill>
              </a:rPr>
              <a:t>To his wife’s pitiful jeering suggestion that he “curse God,” Job answered triumphantly: </a:t>
            </a:r>
          </a:p>
          <a:p>
            <a:r>
              <a:rPr lang="en-US" sz="2000" i="1" dirty="0">
                <a:solidFill>
                  <a:srgbClr val="FFFF00"/>
                </a:solidFill>
              </a:rPr>
              <a:t>“… What? shall we receive good at the hand of God, and shall we not receive evil?” (Job 2:10.)</a:t>
            </a:r>
          </a:p>
        </p:txBody>
      </p:sp>
    </p:spTree>
    <p:extLst>
      <p:ext uri="{BB962C8B-B14F-4D97-AF65-F5344CB8AC3E}">
        <p14:creationId xmlns:p14="http://schemas.microsoft.com/office/powerpoint/2010/main" val="272497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37930"/>
            <a:ext cx="12192000"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The Trials of Job</a:t>
            </a:r>
          </a:p>
        </p:txBody>
      </p:sp>
      <p:sp>
        <p:nvSpPr>
          <p:cNvPr id="2" name="TextBox 1"/>
          <p:cNvSpPr txBox="1"/>
          <p:nvPr/>
        </p:nvSpPr>
        <p:spPr>
          <a:xfrm>
            <a:off x="279831" y="1144970"/>
            <a:ext cx="8742610" cy="5016758"/>
          </a:xfrm>
          <a:prstGeom prst="rect">
            <a:avLst/>
          </a:prstGeom>
          <a:noFill/>
        </p:spPr>
        <p:txBody>
          <a:bodyPr wrap="square" rtlCol="0">
            <a:spAutoFit/>
          </a:bodyPr>
          <a:lstStyle/>
          <a:p>
            <a:r>
              <a:rPr lang="en-US" sz="2000" dirty="0">
                <a:solidFill>
                  <a:schemeClr val="bg1"/>
                </a:solidFill>
              </a:rPr>
              <a:t>Loss of servants, property, and income (Job 1)</a:t>
            </a:r>
          </a:p>
          <a:p>
            <a:endParaRPr lang="en-US" sz="2000" dirty="0">
              <a:solidFill>
                <a:schemeClr val="bg1"/>
              </a:solidFill>
            </a:endParaRPr>
          </a:p>
          <a:p>
            <a:r>
              <a:rPr lang="en-US" sz="2000" dirty="0">
                <a:solidFill>
                  <a:schemeClr val="bg1"/>
                </a:solidFill>
              </a:rPr>
              <a:t>Loss of children (Job 1:16-19)</a:t>
            </a:r>
          </a:p>
          <a:p>
            <a:endParaRPr lang="en-US" sz="2000" dirty="0">
              <a:solidFill>
                <a:schemeClr val="bg1"/>
              </a:solidFill>
            </a:endParaRPr>
          </a:p>
          <a:p>
            <a:r>
              <a:rPr lang="en-US" sz="2000" dirty="0">
                <a:solidFill>
                  <a:schemeClr val="bg1"/>
                </a:solidFill>
              </a:rPr>
              <a:t>Physical illness and pain (Job 2:7; 7:5; 16:16)</a:t>
            </a:r>
          </a:p>
          <a:p>
            <a:endParaRPr lang="en-US" sz="2000" dirty="0">
              <a:solidFill>
                <a:schemeClr val="bg1"/>
              </a:solidFill>
            </a:endParaRPr>
          </a:p>
          <a:p>
            <a:r>
              <a:rPr lang="en-US" sz="2000" dirty="0">
                <a:solidFill>
                  <a:schemeClr val="bg1"/>
                </a:solidFill>
              </a:rPr>
              <a:t>Restless sleep filled with nightmares (Job 7:4, 14)</a:t>
            </a:r>
          </a:p>
          <a:p>
            <a:endParaRPr lang="en-US" sz="2000" dirty="0">
              <a:solidFill>
                <a:schemeClr val="bg1"/>
              </a:solidFill>
            </a:endParaRPr>
          </a:p>
          <a:p>
            <a:r>
              <a:rPr lang="en-US" sz="2000" dirty="0">
                <a:solidFill>
                  <a:schemeClr val="bg1"/>
                </a:solidFill>
              </a:rPr>
              <a:t>Cruel accusations and loss of support from friends and family (Job 2:9; 4:1,7-8; 11:1-6; 19: 13-22)</a:t>
            </a:r>
          </a:p>
          <a:p>
            <a:endParaRPr lang="en-US" sz="2000" dirty="0">
              <a:solidFill>
                <a:schemeClr val="bg1"/>
              </a:solidFill>
            </a:endParaRPr>
          </a:p>
          <a:p>
            <a:r>
              <a:rPr lang="en-US" sz="2000" dirty="0">
                <a:solidFill>
                  <a:schemeClr val="bg1"/>
                </a:solidFill>
              </a:rPr>
              <a:t>Confusion about why he was asked to go through these trials (Job 10:15)</a:t>
            </a:r>
          </a:p>
          <a:p>
            <a:endParaRPr lang="en-US" sz="2000" dirty="0">
              <a:solidFill>
                <a:schemeClr val="bg1"/>
              </a:solidFill>
            </a:endParaRPr>
          </a:p>
          <a:p>
            <a:r>
              <a:rPr lang="en-US" sz="2000" dirty="0">
                <a:solidFill>
                  <a:schemeClr val="bg1"/>
                </a:solidFill>
              </a:rPr>
              <a:t>Mockery by those who delighted in his downfall (Job 16:10-11; 30:1, 8-10)</a:t>
            </a:r>
          </a:p>
          <a:p>
            <a:endParaRPr lang="en-US" sz="2000" dirty="0">
              <a:solidFill>
                <a:schemeClr val="bg1"/>
              </a:solidFill>
            </a:endParaRPr>
          </a:p>
          <a:p>
            <a:r>
              <a:rPr lang="en-US" sz="2000" dirty="0">
                <a:solidFill>
                  <a:schemeClr val="bg1"/>
                </a:solidFill>
              </a:rPr>
              <a:t>The feeling that God had forgotten him or was not listening (Job 19:6-8; 23:3-4) </a:t>
            </a:r>
          </a:p>
        </p:txBody>
      </p:sp>
      <p:grpSp>
        <p:nvGrpSpPr>
          <p:cNvPr id="52" name="Group 51"/>
          <p:cNvGrpSpPr/>
          <p:nvPr/>
        </p:nvGrpSpPr>
        <p:grpSpPr>
          <a:xfrm>
            <a:off x="9427060" y="1743734"/>
            <a:ext cx="1843294" cy="3820186"/>
            <a:chOff x="1019649" y="1862860"/>
            <a:chExt cx="1303006" cy="2785339"/>
          </a:xfrm>
        </p:grpSpPr>
        <p:grpSp>
          <p:nvGrpSpPr>
            <p:cNvPr id="53" name="Group 52"/>
            <p:cNvGrpSpPr/>
            <p:nvPr/>
          </p:nvGrpSpPr>
          <p:grpSpPr>
            <a:xfrm>
              <a:off x="1019649" y="1862860"/>
              <a:ext cx="1303006" cy="2785339"/>
              <a:chOff x="1019649" y="1862860"/>
              <a:chExt cx="1303006" cy="2785339"/>
            </a:xfrm>
          </p:grpSpPr>
          <p:sp>
            <p:nvSpPr>
              <p:cNvPr id="82" name="Oval 81"/>
              <p:cNvSpPr/>
              <p:nvPr/>
            </p:nvSpPr>
            <p:spPr>
              <a:xfrm>
                <a:off x="1019649" y="344374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437181">
                <a:off x="1172692" y="2667348"/>
                <a:ext cx="377423" cy="1055188"/>
              </a:xfrm>
              <a:prstGeom prst="trapezoid">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663168">
                <a:off x="1731317" y="4328633"/>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4271122">
                <a:off x="1386871" y="4326766"/>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158340">
                <a:off x="2068517" y="336968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20170738">
                <a:off x="1820227" y="2600395"/>
                <a:ext cx="399632" cy="1037412"/>
              </a:xfrm>
              <a:prstGeom prst="trapezoid">
                <a:avLst>
                  <a:gd name="adj" fmla="val 37545"/>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1265603" y="2654804"/>
                <a:ext cx="882826" cy="1840578"/>
              </a:xfrm>
              <a:prstGeom prst="trapezoid">
                <a:avLst>
                  <a:gd name="adj" fmla="val 29129"/>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0800000">
                <a:off x="1557562" y="2711158"/>
                <a:ext cx="321886" cy="262143"/>
              </a:xfrm>
              <a:prstGeom prst="trapezoid">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1319885">
                <a:off x="1694471" y="2741923"/>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425265">
                <a:off x="1311401" y="2743537"/>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91"/>
              <p:cNvSpPr/>
              <p:nvPr/>
            </p:nvSpPr>
            <p:spPr>
              <a:xfrm rot="5204949" flipH="1">
                <a:off x="1538124" y="2185215"/>
                <a:ext cx="698158" cy="357930"/>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92"/>
              <p:cNvSpPr/>
              <p:nvPr/>
            </p:nvSpPr>
            <p:spPr>
              <a:xfrm rot="5751864">
                <a:off x="1131323" y="2165852"/>
                <a:ext cx="717000" cy="386025"/>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371542" y="1981200"/>
                <a:ext cx="615044" cy="91130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Delay 94"/>
              <p:cNvSpPr/>
              <p:nvPr/>
            </p:nvSpPr>
            <p:spPr>
              <a:xfrm rot="16200000">
                <a:off x="1576896" y="1632713"/>
                <a:ext cx="228600" cy="688894"/>
              </a:xfrm>
              <a:prstGeom prst="flowChartDelay">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1306280" y="2005514"/>
                <a:ext cx="769480" cy="128086"/>
              </a:xfrm>
              <a:prstGeom prst="roundRect">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1325345" y="4245915"/>
              <a:ext cx="760331" cy="217185"/>
              <a:chOff x="2971800" y="3950043"/>
              <a:chExt cx="2323070" cy="1002957"/>
            </a:xfrm>
          </p:grpSpPr>
          <p:sp>
            <p:nvSpPr>
              <p:cNvPr id="69" name="Curved Down Ribbon 68"/>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urved Down Ribbon 69"/>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971800" y="3962400"/>
                <a:ext cx="457200" cy="990600"/>
                <a:chOff x="2971800" y="3962400"/>
                <a:chExt cx="457200" cy="990600"/>
              </a:xfrm>
            </p:grpSpPr>
            <p:sp>
              <p:nvSpPr>
                <p:cNvPr id="80" name="Curved Down Ribbon 79"/>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Diamond 71"/>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4359875" y="3958281"/>
                <a:ext cx="457200" cy="990600"/>
                <a:chOff x="2971800" y="3962400"/>
                <a:chExt cx="457200" cy="990600"/>
              </a:xfrm>
            </p:grpSpPr>
            <p:sp>
              <p:nvSpPr>
                <p:cNvPr id="78" name="Curved Down Ribbon 77"/>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4837670" y="3950043"/>
                <a:ext cx="457200" cy="990600"/>
                <a:chOff x="2971800" y="3962400"/>
                <a:chExt cx="457200" cy="990600"/>
              </a:xfrm>
            </p:grpSpPr>
            <p:sp>
              <p:nvSpPr>
                <p:cNvPr id="76" name="Curved Down Ribbon 75"/>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1420374" y="2010137"/>
              <a:ext cx="533400" cy="108593"/>
              <a:chOff x="2971800" y="3950043"/>
              <a:chExt cx="2323070" cy="1002957"/>
            </a:xfrm>
          </p:grpSpPr>
          <p:sp>
            <p:nvSpPr>
              <p:cNvPr id="56" name="Curved Down Ribbon 55"/>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urved Down Ribbon 56"/>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2971800" y="3962400"/>
                <a:ext cx="457200" cy="990600"/>
                <a:chOff x="2971800" y="3962400"/>
                <a:chExt cx="457200" cy="990600"/>
              </a:xfrm>
            </p:grpSpPr>
            <p:sp>
              <p:nvSpPr>
                <p:cNvPr id="67" name="Curved Down Ribbon 66"/>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Diamond 58"/>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4359875" y="3958281"/>
                <a:ext cx="457200" cy="990600"/>
                <a:chOff x="2971800" y="3962400"/>
                <a:chExt cx="457200" cy="990600"/>
              </a:xfrm>
            </p:grpSpPr>
            <p:sp>
              <p:nvSpPr>
                <p:cNvPr id="65" name="Curved Down Ribbon 64"/>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4837670" y="3950043"/>
                <a:ext cx="457200" cy="990600"/>
                <a:chOff x="2971800" y="3962400"/>
                <a:chExt cx="457200" cy="990600"/>
              </a:xfrm>
            </p:grpSpPr>
            <p:sp>
              <p:nvSpPr>
                <p:cNvPr id="63" name="Curved Down Ribbon 62"/>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06448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514542" y="6488668"/>
            <a:ext cx="468086" cy="369332"/>
          </a:xfrm>
          <a:prstGeom prst="rect">
            <a:avLst/>
          </a:prstGeom>
          <a:noFill/>
        </p:spPr>
        <p:txBody>
          <a:bodyPr wrap="square" rtlCol="0">
            <a:spAutoFit/>
          </a:bodyPr>
          <a:lstStyle/>
          <a:p>
            <a:r>
              <a:rPr lang="en-US" dirty="0">
                <a:solidFill>
                  <a:schemeClr val="bg1"/>
                </a:solidFill>
              </a:rPr>
              <a:t>(6)</a:t>
            </a:r>
          </a:p>
        </p:txBody>
      </p:sp>
      <p:sp>
        <p:nvSpPr>
          <p:cNvPr id="3" name="Rectangle 2"/>
          <p:cNvSpPr/>
          <p:nvPr/>
        </p:nvSpPr>
        <p:spPr>
          <a:xfrm>
            <a:off x="80267" y="6488668"/>
            <a:ext cx="1273105" cy="369332"/>
          </a:xfrm>
          <a:prstGeom prst="rect">
            <a:avLst/>
          </a:prstGeom>
        </p:spPr>
        <p:txBody>
          <a:bodyPr wrap="none">
            <a:spAutoFit/>
          </a:bodyPr>
          <a:lstStyle/>
          <a:p>
            <a:r>
              <a:rPr lang="en-US" dirty="0">
                <a:solidFill>
                  <a:schemeClr val="bg1"/>
                </a:solidFill>
              </a:rPr>
              <a:t>Job 1:15-17</a:t>
            </a:r>
          </a:p>
        </p:txBody>
      </p:sp>
      <p:sp>
        <p:nvSpPr>
          <p:cNvPr id="5" name="Rectangle 4"/>
          <p:cNvSpPr/>
          <p:nvPr/>
        </p:nvSpPr>
        <p:spPr>
          <a:xfrm>
            <a:off x="209370" y="979986"/>
            <a:ext cx="4001768" cy="5078313"/>
          </a:xfrm>
          <a:prstGeom prst="rect">
            <a:avLst/>
          </a:prstGeom>
        </p:spPr>
        <p:txBody>
          <a:bodyPr wrap="square">
            <a:spAutoFit/>
          </a:bodyPr>
          <a:lstStyle/>
          <a:p>
            <a:r>
              <a:rPr lang="en-US" dirty="0">
                <a:solidFill>
                  <a:schemeClr val="bg1"/>
                </a:solidFill>
                <a:latin typeface="Abadi" panose="020B0604020104020204" pitchFamily="34" charset="0"/>
              </a:rPr>
              <a:t>The </a:t>
            </a:r>
            <a:r>
              <a:rPr lang="en-US" dirty="0" err="1">
                <a:solidFill>
                  <a:schemeClr val="bg1"/>
                </a:solidFill>
                <a:latin typeface="Abadi" panose="020B0604020104020204" pitchFamily="34" charset="0"/>
              </a:rPr>
              <a:t>Sabeans</a:t>
            </a:r>
            <a:r>
              <a:rPr lang="en-US" dirty="0">
                <a:solidFill>
                  <a:schemeClr val="bg1"/>
                </a:solidFill>
                <a:latin typeface="Abadi" panose="020B0604020104020204" pitchFamily="34" charset="0"/>
              </a:rPr>
              <a:t> mentioned here are supposed to have been the same with those who were the descendants of Abraham by </a:t>
            </a:r>
            <a:r>
              <a:rPr lang="en-US" dirty="0" err="1">
                <a:solidFill>
                  <a:schemeClr val="bg1"/>
                </a:solidFill>
                <a:latin typeface="Abadi" panose="020B0604020104020204" pitchFamily="34" charset="0"/>
              </a:rPr>
              <a:t>Keturah</a:t>
            </a:r>
            <a:r>
              <a:rPr lang="en-US" dirty="0">
                <a:solidFill>
                  <a:schemeClr val="bg1"/>
                </a:solidFill>
                <a:latin typeface="Abadi" panose="020B0604020104020204" pitchFamily="34" charset="0"/>
              </a:rPr>
              <a:t>, whose son </a:t>
            </a:r>
            <a:r>
              <a:rPr lang="en-US" dirty="0" err="1">
                <a:solidFill>
                  <a:schemeClr val="bg1"/>
                </a:solidFill>
                <a:latin typeface="Abadi" panose="020B0604020104020204" pitchFamily="34" charset="0"/>
              </a:rPr>
              <a:t>Jokshan</a:t>
            </a:r>
            <a:r>
              <a:rPr lang="en-US" dirty="0">
                <a:solidFill>
                  <a:schemeClr val="bg1"/>
                </a:solidFill>
                <a:latin typeface="Abadi" panose="020B0604020104020204" pitchFamily="34" charset="0"/>
              </a:rPr>
              <a:t> begat Sheba. The sons of </a:t>
            </a:r>
            <a:r>
              <a:rPr lang="en-US" dirty="0" err="1">
                <a:solidFill>
                  <a:schemeClr val="bg1"/>
                </a:solidFill>
                <a:latin typeface="Abadi" panose="020B0604020104020204" pitchFamily="34" charset="0"/>
              </a:rPr>
              <a:t>Keturah</a:t>
            </a:r>
            <a:r>
              <a:rPr lang="en-US" dirty="0">
                <a:solidFill>
                  <a:schemeClr val="bg1"/>
                </a:solidFill>
                <a:latin typeface="Abadi" panose="020B0604020104020204" pitchFamily="34" charset="0"/>
              </a:rPr>
              <a:t> were sent by Abraham into the east, Genesis 25:6, and inhabited Arabia </a:t>
            </a:r>
            <a:r>
              <a:rPr lang="en-US" dirty="0" err="1">
                <a:solidFill>
                  <a:schemeClr val="bg1"/>
                </a:solidFill>
                <a:latin typeface="Abadi" panose="020B0604020104020204" pitchFamily="34" charset="0"/>
              </a:rPr>
              <a:t>Deserta</a:t>
            </a:r>
            <a:r>
              <a:rPr lang="en-US" dirty="0">
                <a:solidFill>
                  <a:schemeClr val="bg1"/>
                </a:solidFill>
                <a:latin typeface="Abadi" panose="020B0604020104020204" pitchFamily="34" charset="0"/>
              </a:rPr>
              <a:t>, on the east of the land of </a:t>
            </a:r>
            <a:r>
              <a:rPr lang="en-US" dirty="0" err="1">
                <a:solidFill>
                  <a:schemeClr val="bg1"/>
                </a:solidFill>
                <a:latin typeface="Abadi" panose="020B0604020104020204" pitchFamily="34" charset="0"/>
              </a:rPr>
              <a:t>Uz</a:t>
            </a:r>
            <a:r>
              <a:rPr lang="en-US" dirty="0">
                <a:solidFill>
                  <a:schemeClr val="bg1"/>
                </a:solidFill>
                <a:latin typeface="Abadi" panose="020B0604020104020204" pitchFamily="34" charset="0"/>
              </a:rPr>
              <a:t>.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Hordes of predatory banditti were frequent in those countries and continue so to the present day. They made sudden incursions, and carried off men, women, children, cattle, and goods of every description; and immediately retired to the desert, whither it was in vain to pursue them.</a:t>
            </a:r>
            <a:endParaRPr lang="en-US" dirty="0">
              <a:solidFill>
                <a:schemeClr val="bg1"/>
              </a:solidFill>
            </a:endParaRPr>
          </a:p>
        </p:txBody>
      </p:sp>
      <p:sp>
        <p:nvSpPr>
          <p:cNvPr id="13" name="TextBox 12"/>
          <p:cNvSpPr txBox="1"/>
          <p:nvPr/>
        </p:nvSpPr>
        <p:spPr>
          <a:xfrm>
            <a:off x="0" y="-9054"/>
            <a:ext cx="12192000" cy="830997"/>
          </a:xfrm>
          <a:prstGeom prst="rect">
            <a:avLst/>
          </a:prstGeom>
          <a:noFill/>
        </p:spPr>
        <p:txBody>
          <a:bodyPr wrap="square" rtlCol="0">
            <a:spAutoFit/>
          </a:bodyPr>
          <a:lstStyle/>
          <a:p>
            <a:pPr algn="ctr"/>
            <a:r>
              <a:rPr lang="en-US" sz="4800" dirty="0" err="1">
                <a:solidFill>
                  <a:schemeClr val="bg1"/>
                </a:solidFill>
                <a:latin typeface="AR ESSENCE" panose="02000000000000000000" pitchFamily="2" charset="0"/>
              </a:rPr>
              <a:t>Sabeans</a:t>
            </a:r>
            <a:r>
              <a:rPr lang="en-US" sz="4800" dirty="0">
                <a:solidFill>
                  <a:schemeClr val="bg1"/>
                </a:solidFill>
                <a:latin typeface="AR ESSENCE" panose="02000000000000000000" pitchFamily="2" charset="0"/>
              </a:rPr>
              <a:t> and Chaldeans</a:t>
            </a:r>
          </a:p>
        </p:txBody>
      </p:sp>
      <p:sp>
        <p:nvSpPr>
          <p:cNvPr id="6" name="Rectangle 5"/>
          <p:cNvSpPr/>
          <p:nvPr/>
        </p:nvSpPr>
        <p:spPr>
          <a:xfrm>
            <a:off x="7980860" y="1039464"/>
            <a:ext cx="4046899" cy="4801314"/>
          </a:xfrm>
          <a:prstGeom prst="rect">
            <a:avLst/>
          </a:prstGeom>
        </p:spPr>
        <p:txBody>
          <a:bodyPr wrap="square">
            <a:spAutoFit/>
          </a:bodyPr>
          <a:lstStyle/>
          <a:p>
            <a:r>
              <a:rPr lang="en-US" dirty="0">
                <a:solidFill>
                  <a:schemeClr val="bg1"/>
                </a:solidFill>
                <a:latin typeface="Abadi" panose="020B0604020104020204" pitchFamily="34" charset="0"/>
              </a:rPr>
              <a:t>The Chaldeans inhabited each side of the Euphrates near to Babylon, which was their capital. They were also mixed with the wandering Arabs, and lived like them on rapine.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They were the descendants of </a:t>
            </a:r>
            <a:r>
              <a:rPr lang="en-US" dirty="0" err="1">
                <a:solidFill>
                  <a:schemeClr val="bg1"/>
                </a:solidFill>
                <a:latin typeface="Abadi" panose="020B0604020104020204" pitchFamily="34" charset="0"/>
              </a:rPr>
              <a:t>Chesed</a:t>
            </a:r>
            <a:r>
              <a:rPr lang="en-US" dirty="0">
                <a:solidFill>
                  <a:schemeClr val="bg1"/>
                </a:solidFill>
                <a:latin typeface="Abadi" panose="020B0604020104020204" pitchFamily="34" charset="0"/>
              </a:rPr>
              <a:t>, son of </a:t>
            </a:r>
            <a:r>
              <a:rPr lang="en-US" dirty="0" err="1">
                <a:solidFill>
                  <a:schemeClr val="bg1"/>
                </a:solidFill>
                <a:latin typeface="Abadi" panose="020B0604020104020204" pitchFamily="34" charset="0"/>
              </a:rPr>
              <a:t>Nahor</a:t>
            </a:r>
            <a:r>
              <a:rPr lang="en-US" dirty="0">
                <a:solidFill>
                  <a:schemeClr val="bg1"/>
                </a:solidFill>
                <a:latin typeface="Abadi" panose="020B0604020104020204" pitchFamily="34" charset="0"/>
              </a:rPr>
              <a:t> and brother of </a:t>
            </a:r>
            <a:r>
              <a:rPr lang="en-US" dirty="0" err="1">
                <a:solidFill>
                  <a:schemeClr val="bg1"/>
                </a:solidFill>
                <a:latin typeface="Abadi" panose="020B0604020104020204" pitchFamily="34" charset="0"/>
              </a:rPr>
              <a:t>Huz</a:t>
            </a:r>
            <a:r>
              <a:rPr lang="en-US" dirty="0">
                <a:solidFill>
                  <a:schemeClr val="bg1"/>
                </a:solidFill>
                <a:latin typeface="Abadi" panose="020B0604020104020204" pitchFamily="34" charset="0"/>
              </a:rPr>
              <a:t>, from whom they had their name </a:t>
            </a:r>
            <a:r>
              <a:rPr lang="en-US" dirty="0" err="1">
                <a:solidFill>
                  <a:schemeClr val="bg1"/>
                </a:solidFill>
                <a:latin typeface="Abadi" panose="020B0604020104020204" pitchFamily="34" charset="0"/>
              </a:rPr>
              <a:t>Casdim</a:t>
            </a:r>
            <a:r>
              <a:rPr lang="en-US" dirty="0">
                <a:solidFill>
                  <a:schemeClr val="bg1"/>
                </a:solidFill>
                <a:latin typeface="Abadi" panose="020B0604020104020204" pitchFamily="34" charset="0"/>
              </a:rPr>
              <a:t>, which we translate Chaldeans.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They divided themselves into three bands, in order the more speedily and effectually to encompass, collect, and drive off the three thousand camels: probably they mounted the camels and rode off.</a:t>
            </a:r>
            <a:endParaRPr lang="en-US" dirty="0">
              <a:solidFill>
                <a:schemeClr val="bg1"/>
              </a:solidFill>
            </a:endParaRPr>
          </a:p>
        </p:txBody>
      </p:sp>
      <p:sp>
        <p:nvSpPr>
          <p:cNvPr id="7" name="AutoShape 2" descr="data:image/jpeg;base64,/9j/4AAQSkZJRgABAQAAAQABAAD/2wCEAAkGBxMTEhUSExIWFRUXFxcVGBYVFxgaGBgVFxsXGBgYFxYYHSggGBslHhYXITEhJSkrLi4uGB8zODMsNygtLisBCgoKDg0OGxAQGyslICYtLS0vLS0tLy0tLS0tLS0tLS0tLS0wLS0tLS0tLS0tLS0tLS0tLS0tLS0tLS0tLS0tLf/AABEIAMIBAwMBIgACEQEDEQH/xAAcAAABBQEBAQAAAAAAAAAAAAAEAAECAwUGBwj/xABLEAACAQIEAgYDDAgEBQQDAAABAhEAAwQSITEFQQYTIlFhcTKBkRQWI0JUk6GxssHR0iQ0UmJyc+HwFTN0gjVDkqLCU2OD8QdE4v/EABoBAAIDAQEAAAAAAAAAAAAAAAEDAAIEBQf/xAAvEQACAgECBAUDBAIDAAAAAAAAAQIRAwQhEjGRsRM0QVJyIjJRFDNhcYHRIyRi/9oADAMBAAIRAxEAPwDr+jXR/CNg8MzYWwzNYtMzNaQkkopJJI1JNaZ6M4L5Hh/mbf5aG6L41BgcKWYCLFoQSJkKBsPq3ravXAo1nUxoCdT4AGupmz5PEklJ836/yZZSdvcyL/RjB6EYSxoZgWrXa0Igyu2s+YFA/wCB4M3FK4KwZ11RRpsTkywB58ztW/gCxTM0yxJg6QNgBzAgeetPYwqIIUes6k+Z50l5s3pN9WC2/Ux8f0VwbCVwtkEAns2kEwDAIA11j6qHHA8KwWMJYPeRZt6wByC99dIKpvWBqwJXcnLGvOSCCJ03pOeWaa+mbX+WMhNxdnOWeA4YKX9y2Ik5c1q2ZkkKNvL20Q/Q6wNVs4dvBrKD6Qv3VsYfAKuXVpUczM6Rr/SKMoY/FSfFOT/ywzyOT22OZHAMK6sBhLCOu4Nq37fR28dqqt8EwmzYSxP8q3+FdLfsBvBhsw3B/Dw50CASQwUdzD9lhuKyaiefG7WSVf2x+LLezADwHBgT7kw57j1Vv8tA4jguGPo4SwD/ACrf5a6VbZiMsCdv671TZAJhIYjc/FUeP7R7gKRHPqZulOXVjHkjHdmRZ6M4VRmexYPh1Vv6BFPd4ZgwpYYPD6d9q2f/ABraxXCiwlXJbWQ2zeUej9P31mYfh117kMhRAJzNtOmy8zvrMe2n3qlKuOXVmSepb5A+G4VhLkhcFhpGpmyggcpET3+yjh0VweUE4axO5+Ctj6MulXWiEnKc4zAIdsxOURIG0k6juos30JhiEYcmZduRBnUb+zalS1OoW3HLqx+JtxTbM/3t4JYnCWDOwFlCfH4tDP0fssSq4HDJzDtYSMuwkBZnXbSIrXu3wChUM2pXRdCG5h2hdwNjRSXAZBBVgJymNu8QSCPEGrLV54q+J9WRrifMxl6LYNUVfcthiAAWNm3JPMns1Ra6N4Usw9yWAAFgizb3lv3ddhPhXSLrrR2EYBfuG/sqsdVnk/vl1Zfkjlj0cwo//Twx8Dh1H0gGPZUf8Awmk4CwNYMWbZ3/ANvlXTf4mn7F35i9+SkeJp+xe+Yvflpnjaj1nLq/9lb/AAcfiejmG5YK0f8A4VH/AI1mXuj9gH9Ut/NLt7K9B/xNdst35i9p59jWo+7geVw687F4fSUpc8mp9Jy6sZHIedpwGyTphLcAHeysT4nLV3DeBWCIOEtkg65rCzrOo7O2+1ejuDvB08R90zWbx7FNatXHtntwAICyDIGmfsk68zG06UtZ9Re85dWWc7Oe97+E6u2DhLObXMTYQHQDsns67jX8aFv8Cw2/uSyo5fAJJ8dV0rVwvSe6q3EdczWzdZute2j9VaSwzAm1mttcPXAgKQIiSDvZf6QXXVstq2kO4DPd1Nu3fFgsEyRnLBuzOgK6yYGvLqM9Jxm+rEQ22Zh+9/Dx+q2j4GymvkQuh86Hbo1Yzr+jJHP4Jde4ba11FrpM7EKlgSzhbea4yggm4Jf4OVPwZ9EMOU6V0pHdWf8AUah85vqxnFXI4FeAYbMoGCs6kT8Cm3P4taeD6N4Nrak4PDkxBPU2/SUwfi94NdVJ9n9zXN8QxL2rrFCCrEnKRpPMiNRTsGty45PjnLqxGdtpNHhnTOyqY7EIihFFwgKoAUDTQAaClTdMrmbG4hu+4dvVSr1bSO8EH/5XY1R+1HtPRbDr7jwp1/yLJInQnIp1Fbc1k9FR+hYX/T2fsLWtXnedf8sv7fc5zW7FNMaempYKEKhe2jvge0xVlV3N1HiT7B/WoEspUqVQgqquYdG9JQfP7++nxF3KJgnUCBE6mOZHfWfi8Vf7IW0QfSlGU6Qeyc8Qdu/wNLnkjH7gU3yQYeH2v2B9P099EIoGwA8v78PorBu8fK5g0Iy7qwGaInk0GfKtC1g2ftXXzTqEU9iORkAFv686kMkZfaUar0NEGheJMMmp0zCQTGaTGX6foFE1ncSU57exUtBH7xB5cxGYev2HK6g2FLcFdHe4CGUC2VM6nXUMoEQYHPvNa6XRHgKowhUSNo0AjZdKSypMag1x7Nq2Fj8UMuWJLnKBE77kyYgDX1U+LVSArANH7Qnwmq8Rhsy9xBlTqIPfIodLD7G5J5EKJ8Jkmfoq+3DzK2+IJtYRe7TuzNHsmBWvwq2qoQAAAx20FYLXXTVl7PNhyHMkHb1TW5wQzanva59pqMdnuWTsmOLYeJ6+1BOUHrFgtpoNd9Rp41FuK2YJ660ADlJNxNG10Ouh0Oh7jTvwyzlgWbWhzAZF9LTUaaHQa+FSPDbBmbNsgnMewup11Omp1OviaZaIRbiNhc3w1sZPS7ayCdO1J0JPfTjidjX4a1IAYjOugMQTroNRr4inbh1k5ps2zm1aUXtc9dNaY8PszPU29RlPYXUCIG2oED2CpxJ7E5BZWs3pDfS3h3uOqsiAFlaACJjUtoBrua0xQvFLNtrTC62VNCxJAACkNqTpGlVcbCjEwXGMIyQ1u2qo/ZyKt1M2UMXQ2gfRntGBl58jU7/G8LDZrYJt3IA6udWuKjPbMQxm4GIWTr41Gxw7D3WZrN9lLl46pkjUILoUMpifgywHNVOhJJvbo5b5XLoAOZACsW2zI8pKzug9KdJ7zVHS5kIrxTCBgVKAucxPVkHPmZPhDl7D5g6w8GQRvpRWC45ZusoRiSyyvYuARqd2UASFJE7gSJGtA+9WzmDy87sSLZLtne5mJKSpz3GPYKjWIgRRKcFti5auhmm2oRR2YIClNWy5joxOXNlkAxVYL8BbNVhzrm8Wpa46gT2j3HL4wdZ8IjbWulrlcTPXXCN8xkVTia2YeG0eIdMkAxuIAEAXDp7N6VP0z/XsR/MP3Uq9i0Xlsfxj2Q5cj27op+pYX/T2fsLXP4h8UAUBvGMWl4N2tbRxS2zZzb5YJeNgnhXQdFP1LC/6ez9haGbjj23frQAg6zKAjywQwuW7JtuWGuXslfUa8+1H7sv7fc5z5sBs8WxbJ2wEBiWFq4xRilwm3kgfGVBMk6kblTVVrHYpFQjPqmUh1cic1kNcJMnMFZjG2h03rVbpLbGSUcZmCEEpKlnW2pjNLKS66rIE+qtuk0CznLGMxjxJVJNtdLTHRnuA3JYr8RVMRALcxFV4biWJuXig7ILKAxtGUDG8GEExIFu3uT6Wu4FdPULe7Hxj2D8aNEs5e1xvFwGa2B8EGKi3cJk2OsLBfC72cpYaCN4q21xLFNJgQmcz1TTcytayidAJV31A5AjYz09KhRLIXrYYFTsf7FD9RdDAC4pWDqySwOkc4POdqLpUJY4y+5AtrkwL/CkYlrgFxjzYCB5DltRdm2FUKogAQB3CpUqtFKOyK0PQWMuAXLebbtEfxaD6mNGMdKyMS3WZSyh+aqQMqAjc6atHspOpmowafqXhFykqNJcPrI/pVzkd1Z3Db4VTaBkIcs94IDctBGYiBA0GgrPxHHCMQ6aZFVkBKP8ArAt9b6cZSuXsxvmB9XLSvkbKN7rVNSAUa1ylnjV3JcLKcwt2ioe2A3W3jlQhLbMXt7knT0TvrE06SOCkquTqmDjKVb3SGdQBm2VjaYAHUl076PAwNo6W9cWIOs1d0c7NhByMkeEkmPVWJwvrGw6vdINzKcxUQpZSQSAToNKT4XsAcwFjTYiinWxSV8zcu8PYiPdN4Tpvb7n/AHN+1/2L4zd7gMz7ou7zEpG7GPQ27UeSjzPJL2mURBWS3dzUQfHU+rxrTTLEDejb9QKVmwOHsI/SLxiNymsdXv2OeQz/ADH8IqPDzoPdN7aJm3PoxPob/G8x6qw8QKDuejpyIPjAImPVNCMtys50d4GoXi+HNyy6KFJYbOWCnUGMyHMh7mGqmDBiK5TMNx7PwrS4fiBEGoslF1KwN+juIYhyUzA3IDXWLKje5uz1wthnzdQ6kkSBdGpCgU9no3cJZmYDVAiC5ci2gvu9xBtvbKifVoAKPxFzL6Al20UDae89wHP8azL1ohmM5mYhmJ0mAFgAbaAVJZNhiiavA+DGwWJIIOYekzadZca2IbaLbIvhljYCtsGuKKgADbX2+dRMzG80lzbLcB25NcfxC9F19Ncx1qm0QB93dU3jbvqvMslR4x0vacZfP75+6lS6XCMZf/jP3Uq9m0Xlsfxj2RY9v6K/qWF/09n7C1f/AIRYlj1Sy2adNO36Zy7AtzI1NU9FR+hYX/T2fsLWpXn2f92X9vuc2XNgH+DWNPghoQdZMlWzqWM9ohu0CZg7UfSp6UAVV2dp75Pt1++pXT2TG8GpKsCO7SiCxUqeKVSiWKmofEY+1bJDuARlkc+3my6DUzkfb9k91UtxnDiPhk1VWBnTKxIBLbAEgjXuNQgdT0Nex9peszXFHVKLlyT6CHMQzdw7Leyq7fFrBGYXARMbNJMTAESTqKhCWMYMer5RmeCRCjYSNsx08prMuZrpdbZy7AsBvM6DugR460wcsFztBuOucKGDZT2SngsRrWnwqzltJ5D1+Pr3muXnnxu+howqiOFwIQAAADuGwqT4JCMpRSpOYqVEFpzZojedZ76LzTUiKzDygYdCVY20LJopKiVHcpiV9VJsJbJLG2hJKsTlWSyEMjExqQVBB5EA8qjcxABgAs37K8v4idF9dQs5nEscollyoY9EldX3O3KPXViD4u6i23RRrlbsoNpB1MaLJPOJpruFZvSOUfsodfW+/sj11O6oVMoAAzKIG2rKD9dFg1LA0c1iepS6bbW2PoS+XMoN1iiZmmZJETGmnKoYm4gVHQGWzZMqjMcoJIiROx0mjOKdHVu3+vlAYtCTaBuL1TMw6u7MpOaDofpoXE8EfKVGIyhRc6qLYzJ1kyS2btQCQNBvJkiavf8AIpwQNwviQvo2jSjtbbMsdpd4jeDI8wRyq+CIzfGGYdxU66d8TBoazhGtACVIWFARSkJAAEFjMb0QcYWVbZOiEkSCGEyI1Oo1+qjUXbM0nToqsuAAs6jSDvp/SiFeqL4lY79KnSW/UEZNGhw5ZuMWM5QrLDGBOYartPpa90bc2cdo7nWd6EwmKFpiW9BvSO+VtNT4QB5ZfGtDEpB19o+uozdikmge+NJmI18P/uqWcq0lfYfuNXuQZAE8p2EiQRJ31EaA1DqdO8gAafXUapF7tgtyAcxUj2ajvIBmrTdmodVBIPokbHx51Hqium/n/etLbLpHkHTAfpt/+M/dSpuln65f/jNKvZtF5bH8Y9kWPW+jF+4mEw+VpHU2tGkj0F21keox4V0WFxqPlEwxHoneYkj6D7K53o4f0TD/AMm19haLu2/o1Gp0PnXl2XUyhnmnuuJ9zmzhvaOhilFYNnHXE+MXA+Kxn2NuD7RWn/ilqJljpOXKc3lrp9NOhqISXMVf5CLoOgHMj2TJ+gGiRarmsdxW6zL1eVIlgCM08u1/1bDu3oBGYtLO8zmidC3xiV23MxtrVJaqHoyrl6HadXUGSuVwuIaz6DHWdCCwPmvmdxFGLxJ7lq9busgNxGRSAYRnDKouHUjde1tv67YtRGfIikhuKcLe5ca6nVtIshQ1x7ZBt+6MzLdtgm23w6wQDIzAgTNCHo7cZXL3czm2i5esfq3yvecpeUAdYpW4ELxJgmOVaB6OlWVrVwggGSSFks2H+LbUKRkssNRuw8wHheA4pNrqTFrZmALKLmYtCgkHMmkjb1FtpjLK8f0evOt5hcXrby4hHUnKmW6uW2A6pnzKLdkSe5iAJAqjjFjEL1ICIbgulwr4m9cEFcoJd7UiDrAHxSZmiWwF/DorG6qojhiesuZioNoQNO2WC3OyZ1YAHnVgZ3uLcygtJYJyygFQubYRmGvM8tYpGoyKMa/IVcmkVYmzkYC+QyIjXWyzyGq5Rq25iN52mjbPGrStbtZiRcttetsQx+DGXsuY0Izaa7KZiKpxeEOIusCSEDJJEgnq2zhVYEEdoJJ7gRzqrEcAVVJN8qiklSVzFUdibi5i0sWD3UB3HWDcjXA16M0YvVr8jYHpRYYOyszBbfXGFI+DlxMnQQUOhM6jvomxxxLkEs+Q9XJRXyqboVkFy5EgkOhgRGYTUML0WzFbgZlkyVKAHIXuXChhjALNbP8A8cc9CsD0QdEFn3QOpIti4vV9tsiIjZXzwivkBIKse00HURFFeg2yu3xhGCrh0VgWe2Mx6tRct5sykBSwMKTMQQQZM0+Ha8WuKGtKQwMBXeMyg75l7jyoux0dtW71q712qB86QIuFswViJkModhI3G+wiGMwmJFzEGxbTJeT02dlKuLRQfBqmYiQuocGJjWjwAsa5g8Sco6xdWX/knl2v/U/doi3YxGbJ1tuYzZTZMxtP+aNJrJs9HrmcZnQADEdWmdhkuOMObbAC2gGU2rpkLpn5ya3OEcJe3ee4wTUMM6sxe5LlwzgqApAMaE+wCCoIljNZxQ/5dp/HOyH1KVb66FvXXX/Ms3UHfAce20WgeLRXT01RwSBzOOu2CwzoMynZl7QnzFA3LJMyOyILSO/sjWNPbyrr8Zw1GJdZtufj24DH+LSH8mBFAJiHRuru5ZbRWAm3c0kqVJlH30kyBIJ1ArClLmZssLOaZfik8pU85H4GDUluTodD3Hn5d4rfxeBTQ5RpO2n0+U1h8awatbttbci0bgFxwfQtlWIZWWYBbqxmGyuTIiao1YhLcVF8MxYdBbYgMJAB3ygwAfIR9Fcy3X2yCjG7aAHadWbMpuBJUgiYkwxBkD11nXON3mJ7GYJ8IuUFCZTEdhu02oNtTyOolRUUGOxzcWd+1gqZEQd52PdPj4/XUlYEGPS5g7j1c/MVxa9J8RbOUlby59LmWEYBbXYUF5UyxMjPrJAOsHt0jvO5VQgAcQxtmUAa4Glet7Z7CzOQw22oq3A2afEXNG4ULTJ2ProHEsykHlsBHLSlwbjj37qIyoue2GhVMhsgYksWkCZA7BG3anStPH4ZwOzDef8AelJnBofGaZ4d0r/XL/8AGaan6WgjGX53zmaVeyaLy2P4x7IueodHsQRhbGh/ybeog/EHdrR/usc29un10B0f/VcP/JtfYWtELXkGq31E/k+5yW25MfPP9KYU3uVf2RPhofaKn7n7iw9c/aBpaRdRZTHaPgAPXqT91RcdsHwb7v61bbsPqZBljuDy7O4P7vdUMRZYqZX2EeztAVZR3KzgyNthBbaTv3jYfRUbgUkbEyPHTU7f3vRGGs5lDsDrrOUmPKJioYxQoDBhIMxtpz8dpoqP1FHjlw2yy4bjqE61woEAAjYeQk+3lRa4u+mmbfXVQf8Ap7vLWiuH4cFc1TxVkEgzJ+j2VdZpr1HrAqsx7qtduoXYtAaAYgERsIgaE+ytZMKFUsSQY5GJAmN/Ooi3BV9NHGkbZgV+siocZtG4UtKJZyZ/hG/1ges1Vyb3YxR4Y2jDHEXsNYcki0Rca6sSSkoFIMTo93NJ5TPfV/DLl18wxeKFgobrhgtmGZL1xSvwikFbQW3tDHMDNdtgsGqKBoTEE/XvyofiQCMl0ibayLg5LJBF2P3SCCe5ySezTONSdtFoR4Y0YFnj183rRbMlkpbsuFQBUxNxOsJZmBIAJtIAOdxp2ER6CYy5dAF6618tYs3puNZaGec4+BVQq+jAYE766V2D21ZYgEHX758+c1DCKBK5QCN4AE9zad/491NtNBLVQDYAeVcngcVir72BczIM1q5cCoyZLmS8z2CZ7SqyW9dQZ1mQK66Kal8gnLcRvP1j2fhCzYmzcXsuV6gNhmuQ4GULlS8CJ1kiO1q3RK0M1y7ba+A4XLh7zYgi3bEwQb5MXWzSwGgAVdILN03x/JfrP9KtqyZCNu4Dt6xzHmKehMdiLaMoZshKuwfQAKkZsxOkdob0JhukNhrosdamdkV0IYZbis1xR1ZntMDaaV5aUJIhqMKxOP4m0B1DEtddWa3aSOtYoMwZJICkMBDMQA2XWsXHcQxzY5mt4e/1FubQhQM4JU3Lih7iKSSMqsZyhGIBz6dAMOuGti3azPcYkIbjs7u5MlndiTlBJY8gNhsKW4UVaswVwl3E2UuYogK1tc2GWGt5iRmLvE3NPi6LuDm3rbsqFOUAAZRAAAAiBAjlEVfawYt21tjUKoWTuQABJ86GuYduTadx5dxB9ulVtNUY8kWmW3gSpA3INCYrh6XF5qSOXiOY76K62PS0+r201k/F7tj3ryNKp0Us5u9ZZDkcd+umVl2+oiRFV2CRKEkwND3rtr48vV410uMtgqZ5CfxH9+Fc7iMIVZmzHKTCnTZfMb6k+uivyFOtiNm5oORGh7wRW3gLuZYP9xWGtuDJMnbXu9VF4S+UaeXMVLVjcU2nueO9Of1/E/zD91NS6cMDj8SRsbh+6lXsei8tj+MeyOmj0zo+P0XD/wAm19ha00Sguji/omH/AJNr7C1qooryPVJLPP5PuYODdkUar0cChz9VU337J8RHt0++kotdD28Q2UcufrOp+kmqr9wwfHT1nSfpq24BUMLbzQ5Gk6Dw7/X9E1FzsTK26NvA2YtADT+9KEvYfOWFxuyVYqNwXAPM7ECSB+FGWrzRAWaHIYPbJYAZx7YMa/R/upuJ/Wh2SK4B+FWkKegJ7xodecjWjDhByZh/uJ+1NUWLXVu1udD21PgSdI8KndvEGKrNOEmmMxviigXjyOuGvlLhDC1cZSVWQwUlSIA1BArn8BxASlx8aiobvVNcXFIwC9TduQXKAW5ZE88tdPiX7PiZHkOZ9QrUwE27aqVbaZHaOuuo3nXkDV47R4mRtcVI5i3xZ4/SMS1lMr9TcDW166LtxVeWWLjBFtEKNGzzBkQJieO4oW8SHd7dx0DW+wD1DWsPau3xMECc2mbmT5V3YxKfta93xvLLvPqpgstLf7VMad589R5eujdIJlJdFsTYdSI/yGJAn/22ibf8MFe7Lqavw3FrQI61+ruHSLpCjyRgcjeok99ahaKRgyDB7x594oxlZCdNWaeB4f4tvq5Mnqi1uT3kWyM3rqL8OKjTFXUE8yhAnYSyz9NWe4DQT0m8lH1/jVlZlrCXASPdLTMaqkmAO8eNTOBu/Krg8ks/ehqJBB8fwM3bhdrzRvbXKvYabLTO7Lmsgwf2212jL4jwZLHWX7l+c+RnQKitcezduX0FkswyktcyxJ2GoJJrK/8AyTwTH3rNuxhMZ2rjlXW4622dQpaFyBQVgHMACduU12PD8AEAYW7a3CozHL2pjUM8kt7au+QDA6P9N7eNhcMHJMxcvW3S2Y1IGkO4GpUEDxFdJhMEEJckvcOhdt4/ZUDRV8B5mTJrFs9GDZH6O4Q9abjSAestl2bqWIUNCB2CMDKQu4EE3hPF2uDJctm3dHpW3Zc41KgmNCCVMMOy0acwKNfgJp3Eoa5bokuf2D7V/Gq3Y/sN/wBv5qRKJSUbBCKouWNyuhjloDG06aeqimP7rewfjVZPg3/Saok09jNLEBlHAMgnwDHTw31FU3LIcZYKtm2zNHokg5ZiNProy5iQDAVye4KdPOaov4lPjq67wShkeIIBjv8AVV23LaugrgcdzCIpA02KeXdVDsZPooxMGCCco038Ktu8MNuSisywumW5m7oAy9qJoR08mmyW/Q8b6XH9Mv8A8Z+6lS6WT7svyCDnOh0I8xypq9h0Xlsfxj2R14faj1zo4n6Jhz/7Fr7C1ogaRWTwNh7kwwH/AKFqT45FoXC4t/dVxetMKwC289pQfg0aMpQu0knZhXkmpV58nyfcyX9VHQsumlBXtwP3h9Et91ZuExj3MiriGN17RYiLJS3cGVirKCLiAGVIYGQdwRNBXMRfutZIZ1NxLt3JaNvsgdSqLmuLqO0xPOW00FK4CSRv4j0e78Of0Udg1jSNO78K5gWrwu21uX31tB3UZOrzgorQerzZdSd/ZXW2YgUGqRSC+o0bYGXTSh8bhc1tl84P30UPRpZdKHqaatUZl3EkhL+mgyMNYDg6+o8vV31JnlgPCfbVNu5kuG3EpdJRh4we14bf3FWB+q7D+kB2D+2DtHjPL7ta0ZIvIlNGfFPgbiyV8BiBpvkE9/pPHqXLPnXQ4Z5Veem/jXJ2rF99gBlGQB5U7do6AggnmDtHiK1OB48+g+hGmvIjT+/UameDjS9A4sibd8zfFYXH+HXbl5LlvMMmHxIVkcKetZsO1pTrqD1bEg6dnWt0UqWnsOOMxWAxbsxe3dKdYj5VupPwd6QbbG72Zt9wTaDrrT3cBjJFzJcZlD5ALqKwm1dC5zmhmHYUnXtGRpJrouOXGW0ChIPW2BpvlN62G9WUmfCa50cZxVyMrIGRnJi2xtlRadghi5JYFfjZGEiUGk3i2QL4HgMQuIW5dW4VCXkBZwYVnsugZetck6OJlvR3Aiq7HDcQ72uuFyEuW3uZrilWur1mZ7ahiVt6rCGN10kE1YvF8UxDAWwh61sptuWy2riIVzZwJYOSDGmXYzoK3Sa/mcBVy5lAdrcC2C11TnBvansINShBuCQNqtuQfFcGvPiL9xRcUFrjI63QO11Nu2oUZpHbtmQRB0mRWjwexihibjXmbq/hP2chllNrIOsJUqmYHsLJJnNoa5+9xnFSGUlMzWHOjMqI93h/WgKYGXLevEk6gZtRqaMPSbFZC2S2pzLIZSTbkXSbZHWBWeUUdtre50kqGO5DpUOfEHUxaTLoxjPcIJBUNBYKi+ksgPoYY1oUNgYKBwCC4VzIIMkDcNqO6OVEULIPWdxXhK3e2IS8qstu9lDMmaJEH0lMCVPdyIBGhT0QHO8csXDh7aXV6w5kzlEDJIB9Oy5+ETNGkzqDMgTnWfdY6pBadEAUELGQo1y6G7JzMkJ1Zy5+zmAAOUx2RFUnCp+yB5afVQZDjbKY1LNtE64KqqCWW31ouC3qoUCDbzACe+dcutW3r2NzmRcRZIbRCFi9ZUMnZjtWzdYCX5TrpXW+5xyZh/uJ+1NVvhSSCbjaaj0YnvjLrVNiUcrgUxi3UD9YVLuGkIBkD3gjMwBDHItnTsd4mSK2blvOcoKgggw3PmYHdE0dfVwCZBAExlgmPGYn1Vk8XxeSAmrSreoENHriPXVYySkmxGWIdgj2B6XP0gQdzpB5d3hFEVThr4dQ67ET/Q+I2q2uouQk+dun3/EcV/NP3UqXT3/iGK/mH7qVemaPy+P4rsjpx5I9U4BhiMHhj32LX2Fo62gDAwJ8taG6NYsjB4YESOotefoLWsMNmAZdjXkWq/fn8n3M7SvYiFiYG+9CdV22PdC/+X/kK0LdtuYmqra6HvLMfYco+hRSQ0UGxO/lVWCTLcKGY3XnpzHq++j1WheJpEXEnMuunPvB8DUX4KSVfUbSbVAHUjnUMJig2x7qpVu2TI0geYoDVJUDY9MrC6BIUgnb/dE+E0dZWZMkqTKgrBVYEDx560+ItCGnURVfCzNm3rPZHqI0j1beqt2jd2jNmjUrChWbjuxcV+TCD5jb6PqrRqrF2M6FJgnYnkRqPprXlhxwaFJ07QXhMUNBOnLvH9KNV65XBYnKYI5kHzGhFHrcZDmU6E7cvWK4z2N0JKSN6nrOw3E1JhhlPtFHqwOoM0UwtEqanqvEGEY/un6qNkGwvoL/AAj6qp4q7C2QpIZoQFZkFyBmBCtEAkzBAjXSilECKDxWHL3bTEKUt53k5SRcIyLClCR2XudoMpG2oYxZMAatPTU9GMrIKnpqVMRB6anpUWgDU1U3sWo8fKszGYxm8B4feaS2ghHEOIBQQup7+Q/GuVv2P3m9v41pNQl6lti5hvRq9Aa0ZOXtLPc2+o/en21tGuO61kZXXdWHf6JIDaDcROneBXWYfEo4lGDDw5eY5V0dNk4oGRfg+e+nv/EMT/MP3UqXT7/iOK/mH7qVep6Py+P4rsjqR5I9Z6PWpweF8bFn7C0fma20j8aq6Lj9Dwv+ns/YWtJ0AryLVfvz+T7iHEsw+KBUk6EAk+rWazrt7KoTQwBrrvHL102NTsnxgf8AUQPvoW+aQys5UjWwiSinwpXbRqeAfsDwEUVlqIulsYS8OZQ0PkT0jEb89xUMDf07wTIJ3idJjwonjgXMhbVQe0NY2ME+E/VVmVcoAqzdoUo1LY0A2ZZFB8Muauh5HMPJ5n/uDe2jMKBl0oPFpkuLc21ynxDf1im6efDMOaNxsPpq5y7xi8MQ1uOwL62hNuFKdXbuP8LnnOAXIGXWAPGp2ukjXElMO4dkzoLkoCmQuDmZRJERlE77xJHW4kZ+FhXE0CuCBo4/7x95B+g0TbaU05cvCh8Vez2bUrmuXFDKBpDZCxYAakCYjxFD4HEkHv8A7g+uuXqoVK16jMM6dGlatyZFJiVOhI8jV1tdQRtUrq5hWWjZY1viLjmD5j8Ktw2LN9mtyUAG6rOadCMzKV07t9aBNlpAAkkwAdteZPdoTWrhbN1LVtVVQ6CCuYhWO2bMBzPaiOdPwQt2ysjH4vxC7hLAvsSz5gt1S0rJ5oFnLqAAP3tdan0e47bxHbDlgogEgg6xJafjGNo2rF//ACXbdbdjKwFy662TkWAzt2jcP8AVmA1qzhmAOEy23YAXFzKsEOMmUEuZ55l8tBV80PVIETsvdiftD6ah/iNrNlzjNGaNZgECfaRWVk0rkvercOpNrNFtXHxbpQXZuXAyEF2a4GIg+gonQGs8S1Ho3uxfE+qq7vEVUZjoBuSYHhXD3ejNwlsrrqltCzFme4qdUMrMykqGW2ysJZTmzZZmb16LAqgcW3ytZKhtQipda64TswoObKAABlWNAdL8X8ko7BsW3gKqa4TuarJpgao5Nkod1qlkq+aRWgCjPu26DvJWvct0DetVCkkZJqNu41ss1vTPlzlYDQpkQSCDoSIO+lFX7cUPFSMnB2jLOB5H04uBsfiGBkG4SD36ClVXSz9cv/xmlXsWif8A18fxj2R0ofaj2foz+p4X+RZ+wtbAA51idGW/Q8N/Is/YWtK5cryXVfvz+T7iGynHHVQO+fUAfvIoWCGB31qy8/a8l+0f/wCKa0pmazsXLc17EAmPOilNAWYWi1Yb1BqM7i7jMBOw18KBwPoL5CrOJaTBBn6zp66lbw2mlT0E85GphG0ilj7IdCD3VThzGlGOdN6nIdzVGddxFsYdr9xFgfCPoNblsgZtdJDIIYnTKDIig7TYPqvhLFuypc9m4trKSB6YKFkYZW9IEgSQY1FFWLf+ZYzshbtoyaEbTBgiZEwd8x31oS70VtsDLHMxfMclvLFxUVgEy5R/lqZjeZma7GOfHFNGKq2ZodZYu5rAZCVEFBGgUhdP4TA02MUDb4f1FxVDFlbUEgDtD0gYHiD6zROD4Mtu8b2dmbLcUBo0W46ORO5goAO4VPiaFXRzqvoxGzb6nxA593jVNRG8bJtxJhgA2j2eNOLRU6HSqEeSSCPbsKsuNpIO1ck3g+MdWurbfNk9JymYFT/yyWTtL2gYI7q1Djm6zq0AYadok9kDctPpag7HeJrNs4u6t9hZsdarIpuNmC5GkhN/S0kkcgJ1mtO5i1DNZvZQSmfSYKk5TPdy18fCt2FVApLmZtl7eKvWnbP8GlxlXq2VWZiE61LhEGADEGe0DRWOsBVvvbzXT1XV9SpBIbtGe0eyTmEyR6IrVt5VhBAEdkD9kQNPDasPjeIvBhewyJc6tbtu5LZQWJQKNjmykEn16zTWArwd0MisDIKgifLnRAofCW8qKvcAPXVpNcwcWinzVSzVNDUIWTUZpgacUQExUgarzxUjUITYUJdt0UpqNwVCrMnEoYoW7bMVq3Vmgr47NRipI8P6W/rl/wDjNKn6XD9Mv/xmlXsWi8tj+MeyNceSPX+jZ/Q8N/ItfYWj3agejS/oeG/kWvsLR5FeSav9+fyfczMFQSWPiB7B+JNTQxUbCkie8k+0kj6KsVJrOUout345TRZxWmi+2s8kKdedIY9fEDXUjeNNOc6jlV1CUuQeNLmwPF3GDajSRGxM9/hG/qrdw6xWR23AJXslg0bMAPEgabHL577DXw12RFMyUkkimLm2SKRr9FE26crVGKOmm41pJo5AfEbLG5bCMFYnQ66QC3LwEeutBC0duM3PKZHqmswYo9dbzDYkf9Skf351r3d66Wj+0xZHcmyFV4qwHUqSY023EGR9IqynrXV7MqYOJw9yyc2aU2DbETOjD2ajQ+FGYC4WDSdT7P8A7rRKg6ESDyOorCtKbdwr46d2Uns8ydtPVXM1OBQ+pci+KbToPui6utp8jkpm0DBkVu0ADs2UsAfKaNucRsvcZCrIXtEG6V5SRl8+0T3edD3HkyB4GKoDfCn+FfrakwzOOxtaTHxGI6yw9gI6soKWbhnVQAFcupBU940OlNiFuMbYDdVbQEG2moeY9JiJ3HLv3q/PTZqks8mFRQlNJ6ampARCrAYFV09QhYjVYKGWiLTUUyEmWalbqL6U1h5ogLgKTUiKgwI51AA9ygsRRd00LdNFi2eHdMP13EfzD91Kl0x/XcR/MP3U9exaLy2P4x7I0x5AKcbxKAKuJvKo0CrdcAAbAAHSn/x/F/Kr/wA6/wCNKlUeDE39q6IqIcexW3uq/wDOv+NL/H8X8qv/ADr/AI0qVDwMXtXREEeOYo74m8ef+a+4250x43idD7pvabfCvp5a6UqVFYMftXREpEvfBi/ld/565+al74MWNsXf+dufmpqVDwMXtXRAJe+TG/LMR89c/NS98mM+WYj565+alSqeBi9q6IhE8exRMnFX5GoPWvMjbWan75MZ8sxHz1z81NSqywYvauiA0he+PGfLMR89c/NS98eM+WYj565+alSo+Dj9q6ApC98eM+WYj565+aonj+LJk4q/Pf1rz7ZpUqDwY6+1dEFJDjpDjBti8R89c/NS98GL39135/nXPzUqVV8DF7V0QRe+HGfK8R89c/NS98OM+V4j565+alSqfp8XtXREF74cZ8rxHz1z81L3w4v5XiPnrn5qVKp+nxe1dEEXvhxnyvEfPXPzUvfFjPleI+eufmpUqn6fF7V0QBe+HGfK8R89c/NT++LGfK8R89c/NSpVPAxe1dEQR6SYz5ZiPnrn5qQ6R4z5XiPnrn5qVKp4GL2roiC98uN+WYj565+akekmN+WYj565+alSqeBi9q6Ig3vhxfyvEfPXPzU3+P4v5Vf+df8AGlSqeBi9q6IgPcus5LOxZjqWYkknvJO9KlSrYkkqQ5c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rotWithShape="1">
          <a:blip r:embed="rId3"/>
          <a:srcRect l="47522" t="37446" r="33914" b="37828"/>
          <a:stretch/>
        </p:blipFill>
        <p:spPr>
          <a:xfrm>
            <a:off x="4211138" y="1801583"/>
            <a:ext cx="3710842" cy="2783133"/>
          </a:xfrm>
          <a:prstGeom prst="rect">
            <a:avLst/>
          </a:prstGeom>
        </p:spPr>
      </p:pic>
    </p:spTree>
    <p:extLst>
      <p:ext uri="{BB962C8B-B14F-4D97-AF65-F5344CB8AC3E}">
        <p14:creationId xmlns:p14="http://schemas.microsoft.com/office/powerpoint/2010/main" val="164923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76799" y="1772743"/>
            <a:ext cx="4897518" cy="1815882"/>
          </a:xfrm>
          <a:prstGeom prst="rect">
            <a:avLst/>
          </a:prstGeom>
          <a:noFill/>
        </p:spPr>
        <p:txBody>
          <a:bodyPr wrap="square" rtlCol="0">
            <a:spAutoFit/>
          </a:bodyPr>
          <a:lstStyle/>
          <a:p>
            <a:r>
              <a:rPr lang="en-US" sz="2800" i="1" dirty="0">
                <a:solidFill>
                  <a:srgbClr val="FFFF00"/>
                </a:solidFill>
              </a:rPr>
              <a:t>Then Job arose, and rent his mantle, and shaved his head, and fell down upon the ground, and worshipped,</a:t>
            </a:r>
          </a:p>
        </p:txBody>
      </p:sp>
      <p:sp>
        <p:nvSpPr>
          <p:cNvPr id="51" name="TextBox 50"/>
          <p:cNvSpPr txBox="1"/>
          <p:nvPr/>
        </p:nvSpPr>
        <p:spPr>
          <a:xfrm>
            <a:off x="-1" y="66339"/>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Job’s Response to Trials</a:t>
            </a:r>
          </a:p>
        </p:txBody>
      </p:sp>
      <p:sp>
        <p:nvSpPr>
          <p:cNvPr id="3" name="Rectangle 2"/>
          <p:cNvSpPr/>
          <p:nvPr/>
        </p:nvSpPr>
        <p:spPr>
          <a:xfrm>
            <a:off x="80267" y="6488668"/>
            <a:ext cx="1273105" cy="369332"/>
          </a:xfrm>
          <a:prstGeom prst="rect">
            <a:avLst/>
          </a:prstGeom>
        </p:spPr>
        <p:txBody>
          <a:bodyPr wrap="none">
            <a:spAutoFit/>
          </a:bodyPr>
          <a:lstStyle/>
          <a:p>
            <a:r>
              <a:rPr lang="en-US" dirty="0">
                <a:solidFill>
                  <a:schemeClr val="bg1"/>
                </a:solidFill>
              </a:rPr>
              <a:t>Job 1:20-22</a:t>
            </a:r>
          </a:p>
        </p:txBody>
      </p:sp>
      <p:pic>
        <p:nvPicPr>
          <p:cNvPr id="11" name="Picture 6" descr="https://upload.wikimedia.org/wikipedia/commons/8/83/Jacob_Jordaens_-_Abraham_Grapheus_as_Jo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29" y="1174335"/>
            <a:ext cx="2954448" cy="376274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566100" y="3426678"/>
            <a:ext cx="3505068" cy="2501531"/>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42492" y="1084046"/>
              <a:ext cx="2293346" cy="1200329"/>
            </a:xfrm>
            <a:prstGeom prst="rect">
              <a:avLst/>
            </a:prstGeom>
          </p:spPr>
          <p:txBody>
            <a:bodyPr wrap="square">
              <a:spAutoFit/>
            </a:bodyPr>
            <a:lstStyle/>
            <a:p>
              <a:pPr algn="ctr"/>
              <a:r>
                <a:rPr lang="en-US" b="1" dirty="0"/>
                <a:t>We can choose to have faith in God even in the midst of our trials</a:t>
              </a:r>
              <a:endParaRPr lang="en-US" i="1" dirty="0"/>
            </a:p>
          </p:txBody>
        </p:sp>
      </p:grpSp>
      <p:sp>
        <p:nvSpPr>
          <p:cNvPr id="7" name="Rectangle 6"/>
          <p:cNvSpPr/>
          <p:nvPr/>
        </p:nvSpPr>
        <p:spPr>
          <a:xfrm>
            <a:off x="1095578" y="5332172"/>
            <a:ext cx="6096000" cy="923330"/>
          </a:xfrm>
          <a:prstGeom prst="rect">
            <a:avLst/>
          </a:prstGeom>
        </p:spPr>
        <p:txBody>
          <a:bodyPr>
            <a:spAutoFit/>
          </a:bodyPr>
          <a:lstStyle/>
          <a:p>
            <a:r>
              <a:rPr lang="en-US" dirty="0">
                <a:solidFill>
                  <a:schemeClr val="bg1"/>
                </a:solidFill>
                <a:latin typeface="Calibri" panose="020F0502020204030204" pitchFamily="34" charset="0"/>
              </a:rPr>
              <a:t>Satan is real. He is here on earth and he is allowed to tempt us. If we resist his influence and follow the Savior, he cannot have power over us. (1)</a:t>
            </a:r>
            <a:endParaRPr lang="en-US" dirty="0">
              <a:solidFill>
                <a:schemeClr val="bg1"/>
              </a:solidFill>
            </a:endParaRPr>
          </a:p>
        </p:txBody>
      </p:sp>
    </p:spTree>
    <p:extLst>
      <p:ext uri="{BB962C8B-B14F-4D97-AF65-F5344CB8AC3E}">
        <p14:creationId xmlns:p14="http://schemas.microsoft.com/office/powerpoint/2010/main" val="37743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37930"/>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Sores and Boils</a:t>
            </a:r>
          </a:p>
        </p:txBody>
      </p:sp>
      <p:sp>
        <p:nvSpPr>
          <p:cNvPr id="53" name="Rectangle 52"/>
          <p:cNvSpPr/>
          <p:nvPr/>
        </p:nvSpPr>
        <p:spPr>
          <a:xfrm>
            <a:off x="80267" y="6488668"/>
            <a:ext cx="1039067" cy="369332"/>
          </a:xfrm>
          <a:prstGeom prst="rect">
            <a:avLst/>
          </a:prstGeom>
        </p:spPr>
        <p:txBody>
          <a:bodyPr wrap="none">
            <a:spAutoFit/>
          </a:bodyPr>
          <a:lstStyle/>
          <a:p>
            <a:r>
              <a:rPr lang="en-US" dirty="0">
                <a:solidFill>
                  <a:schemeClr val="bg1"/>
                </a:solidFill>
              </a:rPr>
              <a:t>Job 2:7-8</a:t>
            </a:r>
          </a:p>
        </p:txBody>
      </p:sp>
      <p:sp>
        <p:nvSpPr>
          <p:cNvPr id="2" name="Rectangle 1"/>
          <p:cNvSpPr/>
          <p:nvPr/>
        </p:nvSpPr>
        <p:spPr>
          <a:xfrm>
            <a:off x="2677886" y="4966607"/>
            <a:ext cx="7003058" cy="1015663"/>
          </a:xfrm>
          <a:prstGeom prst="rect">
            <a:avLst/>
          </a:prstGeom>
        </p:spPr>
        <p:txBody>
          <a:bodyPr wrap="square">
            <a:spAutoFit/>
          </a:bodyPr>
          <a:lstStyle/>
          <a:p>
            <a:r>
              <a:rPr lang="en-US" sz="2000" dirty="0">
                <a:solidFill>
                  <a:schemeClr val="bg1"/>
                </a:solidFill>
              </a:rPr>
              <a:t>His scraping himself with a potsherd (potsherd is a piece of broken pottery) indicates a disease accompanied with intolerable itching, one of the characteristics of the smallpox…(6)</a:t>
            </a:r>
          </a:p>
        </p:txBody>
      </p:sp>
      <p:pic>
        <p:nvPicPr>
          <p:cNvPr id="55" name="Picture 6" descr="http://bustedhalo.com/wp/wp-content/uploads/2012/07/BookJo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249" y="1118506"/>
            <a:ext cx="5962650"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972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37930"/>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Job’s Wife</a:t>
            </a:r>
          </a:p>
        </p:txBody>
      </p:sp>
      <p:sp>
        <p:nvSpPr>
          <p:cNvPr id="53" name="Rectangle 52"/>
          <p:cNvSpPr/>
          <p:nvPr/>
        </p:nvSpPr>
        <p:spPr>
          <a:xfrm>
            <a:off x="80267" y="6488668"/>
            <a:ext cx="1156086" cy="369332"/>
          </a:xfrm>
          <a:prstGeom prst="rect">
            <a:avLst/>
          </a:prstGeom>
        </p:spPr>
        <p:txBody>
          <a:bodyPr wrap="none">
            <a:spAutoFit/>
          </a:bodyPr>
          <a:lstStyle/>
          <a:p>
            <a:r>
              <a:rPr lang="en-US" dirty="0">
                <a:solidFill>
                  <a:schemeClr val="bg1"/>
                </a:solidFill>
              </a:rPr>
              <a:t>Job 2:9-10</a:t>
            </a:r>
          </a:p>
        </p:txBody>
      </p:sp>
      <p:sp>
        <p:nvSpPr>
          <p:cNvPr id="2" name="Rectangle 1"/>
          <p:cNvSpPr/>
          <p:nvPr/>
        </p:nvSpPr>
        <p:spPr>
          <a:xfrm>
            <a:off x="595430" y="1377297"/>
            <a:ext cx="7928084" cy="461665"/>
          </a:xfrm>
          <a:prstGeom prst="rect">
            <a:avLst/>
          </a:prstGeom>
        </p:spPr>
        <p:txBody>
          <a:bodyPr wrap="square">
            <a:spAutoFit/>
          </a:bodyPr>
          <a:lstStyle/>
          <a:p>
            <a:r>
              <a:rPr lang="en-US" sz="2400" i="1" dirty="0" err="1">
                <a:solidFill>
                  <a:srgbClr val="FFFF00"/>
                </a:solidFill>
              </a:rPr>
              <a:t>Dost</a:t>
            </a:r>
            <a:r>
              <a:rPr lang="en-US" sz="2400" i="1" dirty="0">
                <a:solidFill>
                  <a:srgbClr val="FFFF00"/>
                </a:solidFill>
              </a:rPr>
              <a:t> thou still retain thine integrity? curse God, and die.</a:t>
            </a:r>
          </a:p>
        </p:txBody>
      </p:sp>
      <p:sp>
        <p:nvSpPr>
          <p:cNvPr id="3" name="Rectangle 2"/>
          <p:cNvSpPr/>
          <p:nvPr/>
        </p:nvSpPr>
        <p:spPr>
          <a:xfrm>
            <a:off x="7717971" y="2703016"/>
            <a:ext cx="3494315" cy="3785652"/>
          </a:xfrm>
          <a:prstGeom prst="rect">
            <a:avLst/>
          </a:prstGeom>
        </p:spPr>
        <p:txBody>
          <a:bodyPr wrap="square">
            <a:spAutoFit/>
          </a:bodyPr>
          <a:lstStyle/>
          <a:p>
            <a:r>
              <a:rPr lang="en-US" sz="2400" i="1" dirty="0">
                <a:solidFill>
                  <a:srgbClr val="FFFF00"/>
                </a:solidFill>
                <a:latin typeface="Palatino"/>
              </a:rPr>
              <a:t>Thou </a:t>
            </a:r>
            <a:r>
              <a:rPr lang="en-US" sz="2400" i="1" dirty="0" err="1">
                <a:solidFill>
                  <a:srgbClr val="FFFF00"/>
                </a:solidFill>
                <a:latin typeface="Palatino"/>
              </a:rPr>
              <a:t>speakest</a:t>
            </a:r>
            <a:r>
              <a:rPr lang="en-US" sz="2400" i="1" dirty="0">
                <a:solidFill>
                  <a:srgbClr val="FFFF00"/>
                </a:solidFill>
                <a:latin typeface="Palatino"/>
              </a:rPr>
              <a:t> as one of the foolish women </a:t>
            </a:r>
            <a:r>
              <a:rPr lang="en-US" sz="2400" i="1" dirty="0" err="1">
                <a:solidFill>
                  <a:srgbClr val="FFFF00"/>
                </a:solidFill>
                <a:latin typeface="Palatino"/>
              </a:rPr>
              <a:t>speaketh</a:t>
            </a:r>
            <a:r>
              <a:rPr lang="en-US" sz="2400" i="1" dirty="0">
                <a:solidFill>
                  <a:srgbClr val="FFFF00"/>
                </a:solidFill>
                <a:latin typeface="Palatino"/>
              </a:rPr>
              <a:t>. </a:t>
            </a:r>
          </a:p>
          <a:p>
            <a:endParaRPr lang="en-US" sz="2400" i="1" dirty="0">
              <a:solidFill>
                <a:srgbClr val="FFFF00"/>
              </a:solidFill>
              <a:latin typeface="Palatino"/>
            </a:endParaRPr>
          </a:p>
          <a:p>
            <a:r>
              <a:rPr lang="en-US" sz="2400" i="1" dirty="0">
                <a:solidFill>
                  <a:srgbClr val="FFFF00"/>
                </a:solidFill>
                <a:latin typeface="Palatino"/>
              </a:rPr>
              <a:t>What? shall we receive good at the hand of God, and shall we not receive evil? In all this did not Job sin with his lips.</a:t>
            </a:r>
            <a:endParaRPr lang="en-US" sz="2400" i="1" dirty="0">
              <a:solidFill>
                <a:srgbClr val="FFFF00"/>
              </a:solidFill>
            </a:endParaRPr>
          </a:p>
        </p:txBody>
      </p:sp>
      <p:pic>
        <p:nvPicPr>
          <p:cNvPr id="5122" name="Picture 2" descr="http://www.walkingtogetherministries.com/wp-content/uploads/2016/01/Job_and_his_wif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115" y="2208294"/>
            <a:ext cx="5167688" cy="386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56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37930"/>
            <a:ext cx="12192000" cy="830997"/>
          </a:xfrm>
          <a:prstGeom prst="rect">
            <a:avLst/>
          </a:prstGeom>
          <a:noFill/>
        </p:spPr>
        <p:txBody>
          <a:bodyPr wrap="square" rtlCol="0">
            <a:spAutoFit/>
          </a:bodyPr>
          <a:lstStyle/>
          <a:p>
            <a:pPr algn="ctr"/>
            <a:r>
              <a:rPr lang="en-US" sz="4800" dirty="0" err="1">
                <a:solidFill>
                  <a:schemeClr val="bg1"/>
                </a:solidFill>
                <a:latin typeface="AR ESSENCE" panose="02000000000000000000" pitchFamily="2" charset="0"/>
              </a:rPr>
              <a:t>Eliphaz</a:t>
            </a:r>
            <a:r>
              <a:rPr lang="en-US" sz="4800" dirty="0">
                <a:solidFill>
                  <a:schemeClr val="bg1"/>
                </a:solidFill>
                <a:latin typeface="AR ESSENCE" panose="02000000000000000000" pitchFamily="2" charset="0"/>
              </a:rPr>
              <a:t>, </a:t>
            </a:r>
            <a:r>
              <a:rPr lang="en-US" sz="4800" dirty="0" err="1">
                <a:solidFill>
                  <a:schemeClr val="bg1"/>
                </a:solidFill>
                <a:latin typeface="AR ESSENCE" panose="02000000000000000000" pitchFamily="2" charset="0"/>
              </a:rPr>
              <a:t>Bildad</a:t>
            </a:r>
            <a:r>
              <a:rPr lang="en-US" sz="4800" dirty="0">
                <a:solidFill>
                  <a:schemeClr val="bg1"/>
                </a:solidFill>
                <a:latin typeface="AR ESSENCE" panose="02000000000000000000" pitchFamily="2" charset="0"/>
              </a:rPr>
              <a:t>, and </a:t>
            </a:r>
            <a:r>
              <a:rPr lang="en-US" sz="4800" dirty="0" err="1">
                <a:solidFill>
                  <a:schemeClr val="bg1"/>
                </a:solidFill>
                <a:latin typeface="AR ESSENCE" panose="02000000000000000000" pitchFamily="2" charset="0"/>
              </a:rPr>
              <a:t>Zophar</a:t>
            </a:r>
            <a:endParaRPr lang="en-US" sz="4800" dirty="0">
              <a:solidFill>
                <a:schemeClr val="bg1"/>
              </a:solidFill>
              <a:latin typeface="AR ESSENCE" panose="02000000000000000000" pitchFamily="2" charset="0"/>
            </a:endParaRPr>
          </a:p>
        </p:txBody>
      </p:sp>
      <p:sp>
        <p:nvSpPr>
          <p:cNvPr id="53" name="Rectangle 52"/>
          <p:cNvSpPr/>
          <p:nvPr/>
        </p:nvSpPr>
        <p:spPr>
          <a:xfrm>
            <a:off x="80267" y="6488668"/>
            <a:ext cx="1273105" cy="369332"/>
          </a:xfrm>
          <a:prstGeom prst="rect">
            <a:avLst/>
          </a:prstGeom>
        </p:spPr>
        <p:txBody>
          <a:bodyPr wrap="none">
            <a:spAutoFit/>
          </a:bodyPr>
          <a:lstStyle/>
          <a:p>
            <a:r>
              <a:rPr lang="en-US" dirty="0">
                <a:solidFill>
                  <a:schemeClr val="bg1"/>
                </a:solidFill>
              </a:rPr>
              <a:t>Job 2:11-16</a:t>
            </a:r>
          </a:p>
        </p:txBody>
      </p:sp>
      <p:sp>
        <p:nvSpPr>
          <p:cNvPr id="2" name="Rectangle 1"/>
          <p:cNvSpPr/>
          <p:nvPr/>
        </p:nvSpPr>
        <p:spPr>
          <a:xfrm>
            <a:off x="595430" y="1229597"/>
            <a:ext cx="7928084" cy="830997"/>
          </a:xfrm>
          <a:prstGeom prst="rect">
            <a:avLst/>
          </a:prstGeom>
        </p:spPr>
        <p:txBody>
          <a:bodyPr wrap="square">
            <a:spAutoFit/>
          </a:bodyPr>
          <a:lstStyle/>
          <a:p>
            <a:r>
              <a:rPr lang="en-US" sz="2400" dirty="0">
                <a:solidFill>
                  <a:schemeClr val="bg1"/>
                </a:solidFill>
              </a:rPr>
              <a:t>His friends came to Job to comfort him in his afflictions. Job expressed some of his thoughts and feelings to his friends</a:t>
            </a:r>
            <a:endParaRPr lang="en-US" sz="2400" i="1" dirty="0">
              <a:solidFill>
                <a:schemeClr val="bg1"/>
              </a:solidFill>
            </a:endParaRPr>
          </a:p>
        </p:txBody>
      </p:sp>
      <p:pic>
        <p:nvPicPr>
          <p:cNvPr id="9" name="Picture 2" descr="http://ywamturnervalley.org/test2012/wp-content/uploads/2013/04/JobSldi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6989" t="1455"/>
          <a:stretch/>
        </p:blipFill>
        <p:spPr bwMode="auto">
          <a:xfrm>
            <a:off x="489857" y="2370219"/>
            <a:ext cx="7590518" cy="328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00435" y="2915105"/>
            <a:ext cx="2624436" cy="369332"/>
          </a:xfrm>
          <a:prstGeom prst="rect">
            <a:avLst/>
          </a:prstGeom>
        </p:spPr>
        <p:txBody>
          <a:bodyPr wrap="none">
            <a:spAutoFit/>
          </a:bodyPr>
          <a:lstStyle/>
          <a:p>
            <a:r>
              <a:rPr lang="en-US" dirty="0" err="1">
                <a:solidFill>
                  <a:schemeClr val="bg1"/>
                </a:solidFill>
                <a:latin typeface="Calibri" panose="020F0502020204030204" pitchFamily="34" charset="0"/>
              </a:rPr>
              <a:t>Eliphaz</a:t>
            </a:r>
            <a:r>
              <a:rPr lang="en-US" dirty="0">
                <a:solidFill>
                  <a:schemeClr val="bg1"/>
                </a:solidFill>
                <a:latin typeface="Calibri" panose="020F0502020204030204" pitchFamily="34" charset="0"/>
              </a:rPr>
              <a:t>: Job 4:7–9; 15:4–6</a:t>
            </a:r>
            <a:endParaRPr lang="en-US" dirty="0">
              <a:solidFill>
                <a:schemeClr val="bg1"/>
              </a:solidFill>
            </a:endParaRPr>
          </a:p>
        </p:txBody>
      </p:sp>
      <p:sp>
        <p:nvSpPr>
          <p:cNvPr id="5" name="Rectangle 4"/>
          <p:cNvSpPr/>
          <p:nvPr/>
        </p:nvSpPr>
        <p:spPr>
          <a:xfrm>
            <a:off x="8800435" y="4070996"/>
            <a:ext cx="2129109" cy="369332"/>
          </a:xfrm>
          <a:prstGeom prst="rect">
            <a:avLst/>
          </a:prstGeom>
        </p:spPr>
        <p:txBody>
          <a:bodyPr wrap="none">
            <a:spAutoFit/>
          </a:bodyPr>
          <a:lstStyle/>
          <a:p>
            <a:r>
              <a:rPr lang="en-US" dirty="0" err="1">
                <a:solidFill>
                  <a:schemeClr val="bg1"/>
                </a:solidFill>
                <a:latin typeface="Calibri" panose="020F0502020204030204" pitchFamily="34" charset="0"/>
              </a:rPr>
              <a:t>Bildad</a:t>
            </a:r>
            <a:r>
              <a:rPr lang="en-US" dirty="0">
                <a:solidFill>
                  <a:schemeClr val="bg1"/>
                </a:solidFill>
                <a:latin typeface="Calibri" panose="020F0502020204030204" pitchFamily="34" charset="0"/>
              </a:rPr>
              <a:t>: Job 8:1–6, 20</a:t>
            </a:r>
            <a:endParaRPr lang="en-US" dirty="0">
              <a:solidFill>
                <a:schemeClr val="bg1"/>
              </a:solidFill>
            </a:endParaRPr>
          </a:p>
        </p:txBody>
      </p:sp>
      <p:sp>
        <p:nvSpPr>
          <p:cNvPr id="6" name="Rectangle 5"/>
          <p:cNvSpPr/>
          <p:nvPr/>
        </p:nvSpPr>
        <p:spPr>
          <a:xfrm>
            <a:off x="8800435" y="4960142"/>
            <a:ext cx="1976760" cy="369332"/>
          </a:xfrm>
          <a:prstGeom prst="rect">
            <a:avLst/>
          </a:prstGeom>
        </p:spPr>
        <p:txBody>
          <a:bodyPr wrap="none">
            <a:spAutoFit/>
          </a:bodyPr>
          <a:lstStyle/>
          <a:p>
            <a:r>
              <a:rPr lang="en-US" dirty="0" err="1">
                <a:solidFill>
                  <a:schemeClr val="bg1"/>
                </a:solidFill>
                <a:latin typeface="Calibri" panose="020F0502020204030204" pitchFamily="34" charset="0"/>
              </a:rPr>
              <a:t>Zophar</a:t>
            </a:r>
            <a:r>
              <a:rPr lang="en-US" dirty="0">
                <a:solidFill>
                  <a:schemeClr val="bg1"/>
                </a:solidFill>
                <a:latin typeface="Calibri" panose="020F0502020204030204" pitchFamily="34" charset="0"/>
              </a:rPr>
              <a:t>: Job 11:1–6</a:t>
            </a:r>
            <a:endParaRPr lang="en-US" dirty="0">
              <a:solidFill>
                <a:schemeClr val="bg1"/>
              </a:solidFill>
            </a:endParaRPr>
          </a:p>
        </p:txBody>
      </p:sp>
      <p:sp>
        <p:nvSpPr>
          <p:cNvPr id="13" name="Rectangle 12"/>
          <p:cNvSpPr/>
          <p:nvPr/>
        </p:nvSpPr>
        <p:spPr>
          <a:xfrm>
            <a:off x="1807773" y="5800651"/>
            <a:ext cx="8576451" cy="830997"/>
          </a:xfrm>
          <a:prstGeom prst="rect">
            <a:avLst/>
          </a:prstGeom>
        </p:spPr>
        <p:txBody>
          <a:bodyPr wrap="square">
            <a:spAutoFit/>
          </a:bodyPr>
          <a:lstStyle/>
          <a:p>
            <a:pPr algn="ctr"/>
            <a:r>
              <a:rPr lang="en-US" sz="1600" b="1" dirty="0">
                <a:solidFill>
                  <a:srgbClr val="FFFF00"/>
                </a:solidFill>
              </a:rPr>
              <a:t>Rent Their Mantle-</a:t>
            </a:r>
            <a:r>
              <a:rPr lang="en-US" sz="1600" dirty="0">
                <a:solidFill>
                  <a:srgbClr val="FFFF00"/>
                </a:solidFill>
              </a:rPr>
              <a:t>-the actions that were used in order to express profound grief; such as wrapping themselves in sackcloth, covering the face, strewing dust or ashes upon the head, sitting upon the bare ground, etc., etc.; significant actions which were in use among all nations.</a:t>
            </a:r>
            <a:endParaRPr lang="en-US" sz="1600" i="1" dirty="0">
              <a:solidFill>
                <a:srgbClr val="FFFF00"/>
              </a:solidFill>
            </a:endParaRPr>
          </a:p>
        </p:txBody>
      </p:sp>
    </p:spTree>
    <p:extLst>
      <p:ext uri="{BB962C8B-B14F-4D97-AF65-F5344CB8AC3E}">
        <p14:creationId xmlns:p14="http://schemas.microsoft.com/office/powerpoint/2010/main" val="420805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02933"/>
            <a:ext cx="5544553" cy="3477875"/>
          </a:xfrm>
          <a:prstGeom prst="rect">
            <a:avLst/>
          </a:prstGeom>
          <a:noFill/>
        </p:spPr>
        <p:txBody>
          <a:bodyPr wrap="square" rtlCol="0">
            <a:spAutoFit/>
          </a:bodyPr>
          <a:lstStyle/>
          <a:p>
            <a:pPr fontAlgn="base"/>
            <a:r>
              <a:rPr lang="en-US" sz="2000" dirty="0">
                <a:solidFill>
                  <a:schemeClr val="bg1"/>
                </a:solidFill>
              </a:rPr>
              <a:t>“When you face adversity, you can be led to ask many questions. Some serve a useful purpose; others do not. To ask, Why does this have to happen to me? Why do I have to suffer this, now? What have I done to cause this? will lead you into blind alleys. It really does no good to ask questions that reflect opposition to the will of God. Rather ask, What am I to do? What am I to learn from this experience? What am I to change? Whom am I to help? How can I remember my many blessings in times of trial? …</a:t>
            </a:r>
          </a:p>
        </p:txBody>
      </p:sp>
      <p:sp>
        <p:nvSpPr>
          <p:cNvPr id="3" name="Rectangle 2"/>
          <p:cNvSpPr/>
          <p:nvPr/>
        </p:nvSpPr>
        <p:spPr>
          <a:xfrm>
            <a:off x="5529943" y="3629327"/>
            <a:ext cx="6096000" cy="2554545"/>
          </a:xfrm>
          <a:prstGeom prst="rect">
            <a:avLst/>
          </a:prstGeom>
        </p:spPr>
        <p:txBody>
          <a:bodyPr>
            <a:spAutoFit/>
          </a:bodyPr>
          <a:lstStyle/>
          <a:p>
            <a:r>
              <a:rPr lang="en-US" sz="2000" dirty="0">
                <a:solidFill>
                  <a:schemeClr val="bg1"/>
                </a:solidFill>
              </a:rPr>
              <a:t>“This life is an experience in profound trust—trust in Jesus Christ, trust in His teachings, trust in our capacity as led by the Holy Spirit to obey those teachings. … To trust means to obey willingly without knowing the end from the beginning. To produce fruit, your trust in the Lord must be more powerful and enduring than your confidence in your own personal feelings and experience.”</a:t>
            </a:r>
          </a:p>
        </p:txBody>
      </p:sp>
      <p:sp>
        <p:nvSpPr>
          <p:cNvPr id="5" name="Rectangle 4"/>
          <p:cNvSpPr/>
          <p:nvPr/>
        </p:nvSpPr>
        <p:spPr>
          <a:xfrm>
            <a:off x="11625943" y="6347155"/>
            <a:ext cx="442750" cy="369332"/>
          </a:xfrm>
          <a:prstGeom prst="rect">
            <a:avLst/>
          </a:prstGeom>
        </p:spPr>
        <p:txBody>
          <a:bodyPr wrap="none">
            <a:spAutoFit/>
          </a:bodyPr>
          <a:lstStyle/>
          <a:p>
            <a:r>
              <a:rPr lang="en-US" dirty="0">
                <a:solidFill>
                  <a:schemeClr val="bg1"/>
                </a:solidFill>
              </a:rPr>
              <a:t>(7)</a:t>
            </a:r>
            <a:endParaRPr lang="en-US" dirty="0"/>
          </a:p>
        </p:txBody>
      </p:sp>
      <p:pic>
        <p:nvPicPr>
          <p:cNvPr id="6146" name="Picture 2" descr="Elder Richard G. Sco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75" y="502975"/>
            <a:ext cx="1814739" cy="243045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tatic-secure.guim.co.uk/sys-images/Education/Pix/pictures/2014/3/25/1395767886895/sad-male-student-lonely-l-0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03" y="3718255"/>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05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37930"/>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Summary of Job 4-16 </a:t>
            </a:r>
          </a:p>
        </p:txBody>
      </p:sp>
      <p:graphicFrame>
        <p:nvGraphicFramePr>
          <p:cNvPr id="3" name="Table 2"/>
          <p:cNvGraphicFramePr>
            <a:graphicFrameLocks noGrp="1"/>
          </p:cNvGraphicFramePr>
          <p:nvPr>
            <p:extLst>
              <p:ext uri="{D42A27DB-BD31-4B8C-83A1-F6EECF244321}">
                <p14:modId xmlns:p14="http://schemas.microsoft.com/office/powerpoint/2010/main" val="3345200307"/>
              </p:ext>
            </p:extLst>
          </p:nvPr>
        </p:nvGraphicFramePr>
        <p:xfrm>
          <a:off x="1391556" y="1269648"/>
          <a:ext cx="9408885" cy="2743200"/>
        </p:xfrm>
        <a:graphic>
          <a:graphicData uri="http://schemas.openxmlformats.org/drawingml/2006/table">
            <a:tbl>
              <a:tblPr firstRow="1" bandRow="1">
                <a:tableStyleId>{8FD4443E-F989-4FC4-A0C8-D5A2AF1F390B}</a:tableStyleId>
              </a:tblPr>
              <a:tblGrid>
                <a:gridCol w="3136295">
                  <a:extLst>
                    <a:ext uri="{9D8B030D-6E8A-4147-A177-3AD203B41FA5}">
                      <a16:colId xmlns:a16="http://schemas.microsoft.com/office/drawing/2014/main" val="20000"/>
                    </a:ext>
                  </a:extLst>
                </a:gridCol>
                <a:gridCol w="3136295">
                  <a:extLst>
                    <a:ext uri="{9D8B030D-6E8A-4147-A177-3AD203B41FA5}">
                      <a16:colId xmlns:a16="http://schemas.microsoft.com/office/drawing/2014/main" val="20001"/>
                    </a:ext>
                  </a:extLst>
                </a:gridCol>
                <a:gridCol w="3136295">
                  <a:extLst>
                    <a:ext uri="{9D8B030D-6E8A-4147-A177-3AD203B41FA5}">
                      <a16:colId xmlns:a16="http://schemas.microsoft.com/office/drawing/2014/main" val="20002"/>
                    </a:ext>
                  </a:extLst>
                </a:gridCol>
              </a:tblGrid>
              <a:tr h="370840">
                <a:tc>
                  <a:txBody>
                    <a:bodyPr/>
                    <a:lstStyle/>
                    <a:p>
                      <a:r>
                        <a:rPr lang="en-US" sz="2400" dirty="0"/>
                        <a:t>Job 3:1–11</a:t>
                      </a:r>
                    </a:p>
                  </a:txBody>
                  <a:tcPr/>
                </a:tc>
                <a:tc>
                  <a:txBody>
                    <a:bodyPr/>
                    <a:lstStyle/>
                    <a:p>
                      <a:r>
                        <a:rPr lang="en-US" sz="2400" dirty="0"/>
                        <a:t>Job 4:7–9; 15:1–6</a:t>
                      </a:r>
                    </a:p>
                  </a:txBody>
                  <a:tcPr/>
                </a:tc>
                <a:tc>
                  <a:txBody>
                    <a:bodyPr/>
                    <a:lstStyle/>
                    <a:p>
                      <a:r>
                        <a:rPr lang="en-US" sz="2400" dirty="0"/>
                        <a:t>Job 8:6, 20; 18:1–5</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Job laments his afflictions and wonders if it would have been better to never have been born.</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a:t>Eliphaz</a:t>
                      </a:r>
                      <a:r>
                        <a:rPr lang="en-US" sz="2400" dirty="0"/>
                        <a:t> states that the righteous are not punished by God; Job should confess his sins.</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a:t>Bildad</a:t>
                      </a:r>
                      <a:r>
                        <a:rPr lang="en-US" sz="2400" dirty="0"/>
                        <a:t> claims that God, who is just, does not punish the innocent; Job should admit he sinned.</a:t>
                      </a:r>
                    </a:p>
                    <a:p>
                      <a:endParaRPr lang="en-US" sz="2400" dirty="0"/>
                    </a:p>
                  </a:txBody>
                  <a:tcPr/>
                </a:tc>
                <a:extLst>
                  <a:ext uri="{0D108BD9-81ED-4DB2-BD59-A6C34878D82A}">
                    <a16:rowId xmlns:a16="http://schemas.microsoft.com/office/drawing/2014/main" val="10001"/>
                  </a:ext>
                </a:extLst>
              </a:tr>
            </a:tbl>
          </a:graphicData>
        </a:graphic>
      </p:graphicFrame>
      <p:pic>
        <p:nvPicPr>
          <p:cNvPr id="8194" name="Picture 2" descr="http://ap.lanexdev.com/user_images/image/rr/2013/Historicity-of-Job-E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1803" y="4255684"/>
            <a:ext cx="45243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bibleodyssey.org/~/media/Images/People/J/job-woman-wisdom.ash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118" y="4122333"/>
            <a:ext cx="3705225"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459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1446" y="439062"/>
            <a:ext cx="5544553" cy="5632311"/>
          </a:xfrm>
          <a:prstGeom prst="rect">
            <a:avLst/>
          </a:prstGeom>
          <a:noFill/>
        </p:spPr>
        <p:txBody>
          <a:bodyPr wrap="square" rtlCol="0">
            <a:spAutoFit/>
          </a:bodyPr>
          <a:lstStyle/>
          <a:p>
            <a:pPr fontAlgn="base"/>
            <a:r>
              <a:rPr lang="en-US" sz="2400" dirty="0">
                <a:solidFill>
                  <a:schemeClr val="bg1"/>
                </a:solidFill>
              </a:rPr>
              <a:t>“Weeping may endure for a night, but joy cometh in the morning.”</a:t>
            </a:r>
          </a:p>
          <a:p>
            <a:pPr fontAlgn="base"/>
            <a:r>
              <a:rPr lang="en-US" sz="2400" dirty="0">
                <a:solidFill>
                  <a:schemeClr val="bg1"/>
                </a:solidFill>
              </a:rPr>
              <a:t> </a:t>
            </a:r>
          </a:p>
          <a:p>
            <a:pPr fontAlgn="base"/>
            <a:r>
              <a:rPr lang="en-US" sz="2400" dirty="0">
                <a:solidFill>
                  <a:schemeClr val="bg1"/>
                </a:solidFill>
              </a:rPr>
              <a:t>Whenever we are inclined to feel burdened down with the blows of life, let us remember that others have passed the same way, have endured, and then have overcome.</a:t>
            </a:r>
          </a:p>
          <a:p>
            <a:pPr fontAlgn="base"/>
            <a:r>
              <a:rPr lang="en-US" sz="2400" dirty="0">
                <a:solidFill>
                  <a:schemeClr val="bg1"/>
                </a:solidFill>
              </a:rPr>
              <a:t> </a:t>
            </a:r>
          </a:p>
          <a:p>
            <a:pPr fontAlgn="base"/>
            <a:r>
              <a:rPr lang="en-US" sz="2400" dirty="0">
                <a:solidFill>
                  <a:schemeClr val="bg1"/>
                </a:solidFill>
              </a:rPr>
              <a:t>There seems to be an unending supply of trouble for one and all. Our problem is that we often expect instantaneous solutions, forgetting that frequently the heavenly virtue of patience is required. (“Look to God and Live.”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816" y="1126191"/>
            <a:ext cx="3300412" cy="4372627"/>
          </a:xfrm>
          <a:prstGeom prst="rect">
            <a:avLst/>
          </a:prstGeom>
        </p:spPr>
      </p:pic>
      <p:sp>
        <p:nvSpPr>
          <p:cNvPr id="3" name="Rectangle 2"/>
          <p:cNvSpPr/>
          <p:nvPr/>
        </p:nvSpPr>
        <p:spPr>
          <a:xfrm>
            <a:off x="11632231" y="6488668"/>
            <a:ext cx="559769" cy="369332"/>
          </a:xfrm>
          <a:prstGeom prst="rect">
            <a:avLst/>
          </a:prstGeom>
        </p:spPr>
        <p:txBody>
          <a:bodyPr wrap="none">
            <a:spAutoFit/>
          </a:bodyPr>
          <a:lstStyle/>
          <a:p>
            <a:pPr fontAlgn="base"/>
            <a:r>
              <a:rPr lang="en-US" dirty="0">
                <a:solidFill>
                  <a:schemeClr val="bg1"/>
                </a:solidFill>
              </a:rPr>
              <a:t>(10)</a:t>
            </a:r>
          </a:p>
        </p:txBody>
      </p:sp>
    </p:spTree>
    <p:extLst>
      <p:ext uri="{BB962C8B-B14F-4D97-AF65-F5344CB8AC3E}">
        <p14:creationId xmlns:p14="http://schemas.microsoft.com/office/powerpoint/2010/main" val="12626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9881" y="1998580"/>
            <a:ext cx="4631090" cy="1323439"/>
          </a:xfrm>
          <a:prstGeom prst="rect">
            <a:avLst/>
          </a:prstGeom>
          <a:noFill/>
        </p:spPr>
        <p:txBody>
          <a:bodyPr wrap="square" rtlCol="0">
            <a:spAutoFit/>
          </a:bodyPr>
          <a:lstStyle/>
          <a:p>
            <a:r>
              <a:rPr lang="en-US" sz="2000" dirty="0">
                <a:solidFill>
                  <a:schemeClr val="bg1"/>
                </a:solidFill>
              </a:rPr>
              <a:t>The book of Job is written almost entirely in poetic language, with a prologue and an epilogue in prose, and is often classified as wisdom literature. </a:t>
            </a:r>
          </a:p>
        </p:txBody>
      </p:sp>
      <p:sp>
        <p:nvSpPr>
          <p:cNvPr id="51" name="TextBox 50"/>
          <p:cNvSpPr txBox="1"/>
          <p:nvPr/>
        </p:nvSpPr>
        <p:spPr>
          <a:xfrm>
            <a:off x="1" y="37930"/>
            <a:ext cx="12192000"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Introducing the Book of Job</a:t>
            </a:r>
          </a:p>
        </p:txBody>
      </p:sp>
      <p:sp>
        <p:nvSpPr>
          <p:cNvPr id="50" name="TextBox 49"/>
          <p:cNvSpPr txBox="1"/>
          <p:nvPr/>
        </p:nvSpPr>
        <p:spPr>
          <a:xfrm>
            <a:off x="6996113" y="2382319"/>
            <a:ext cx="4457643" cy="4247317"/>
          </a:xfrm>
          <a:prstGeom prst="rect">
            <a:avLst/>
          </a:prstGeom>
          <a:noFill/>
        </p:spPr>
        <p:txBody>
          <a:bodyPr wrap="square" rtlCol="0">
            <a:spAutoFit/>
          </a:bodyPr>
          <a:lstStyle/>
          <a:p>
            <a:r>
              <a:rPr lang="en-US" dirty="0">
                <a:solidFill>
                  <a:schemeClr val="bg1"/>
                </a:solidFill>
              </a:rPr>
              <a:t>TRADITION:</a:t>
            </a:r>
          </a:p>
          <a:p>
            <a:r>
              <a:rPr lang="en-US" dirty="0">
                <a:solidFill>
                  <a:schemeClr val="bg1"/>
                </a:solidFill>
              </a:rPr>
              <a:t>Several theories have been advanced for the date of writing:</a:t>
            </a:r>
          </a:p>
          <a:p>
            <a:endParaRPr lang="en-US" dirty="0">
              <a:solidFill>
                <a:schemeClr val="bg1"/>
              </a:solidFill>
            </a:endParaRPr>
          </a:p>
          <a:p>
            <a:pPr marL="342900" indent="-342900">
              <a:buAutoNum type="arabicPeriod"/>
            </a:pPr>
            <a:r>
              <a:rPr lang="en-US" dirty="0">
                <a:solidFill>
                  <a:schemeClr val="bg1"/>
                </a:solidFill>
              </a:rPr>
              <a:t>It was written shortly after the events occurred, perhaps by Job or </a:t>
            </a:r>
            <a:r>
              <a:rPr lang="en-US" dirty="0" err="1">
                <a:solidFill>
                  <a:schemeClr val="bg1"/>
                </a:solidFill>
              </a:rPr>
              <a:t>Elihu</a:t>
            </a:r>
            <a:endParaRPr lang="en-US" dirty="0">
              <a:solidFill>
                <a:schemeClr val="bg1"/>
              </a:solidFill>
            </a:endParaRP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It was written by Moses in Midian (1485-1445 BC)</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It was written in the time of Solomon  (c 950 BC)</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It was written during or after the Babylonian captivity (2)</a:t>
            </a:r>
          </a:p>
        </p:txBody>
      </p:sp>
      <p:sp>
        <p:nvSpPr>
          <p:cNvPr id="2" name="Rectangle 1"/>
          <p:cNvSpPr/>
          <p:nvPr/>
        </p:nvSpPr>
        <p:spPr>
          <a:xfrm>
            <a:off x="3177665" y="1040083"/>
            <a:ext cx="6096000" cy="646331"/>
          </a:xfrm>
          <a:prstGeom prst="rect">
            <a:avLst/>
          </a:prstGeom>
        </p:spPr>
        <p:txBody>
          <a:bodyPr>
            <a:spAutoFit/>
          </a:bodyPr>
          <a:lstStyle/>
          <a:p>
            <a:pPr algn="ctr" fontAlgn="base"/>
            <a:r>
              <a:rPr lang="en-US" b="0" i="0" dirty="0">
                <a:solidFill>
                  <a:srgbClr val="FFFF00"/>
                </a:solidFill>
                <a:effectLst/>
              </a:rPr>
              <a:t>We do not know who wrote the book of Job.</a:t>
            </a:r>
          </a:p>
          <a:p>
            <a:pPr algn="ctr" fontAlgn="base"/>
            <a:r>
              <a:rPr lang="en-US" b="0" i="0" dirty="0">
                <a:solidFill>
                  <a:srgbClr val="FFFF00"/>
                </a:solidFill>
                <a:effectLst/>
              </a:rPr>
              <a:t>We do not know when or where the book of Job was written.</a:t>
            </a:r>
          </a:p>
        </p:txBody>
      </p:sp>
      <p:pic>
        <p:nvPicPr>
          <p:cNvPr id="8194" name="Picture 2" descr="https://encrypted-tbn1.gstatic.com/images?q=tbn:ANd9GcSZr5uLZv9Xfirphm1wpgZBK1aMONTyiWYlhpSQ72TGrWW-H7Bh"/>
          <p:cNvPicPr>
            <a:picLocks noChangeAspect="1" noChangeArrowheads="1"/>
          </p:cNvPicPr>
          <p:nvPr/>
        </p:nvPicPr>
        <p:blipFill rotWithShape="1">
          <a:blip r:embed="rId3">
            <a:extLst>
              <a:ext uri="{28A0092B-C50C-407E-A947-70E740481C1C}">
                <a14:useLocalDpi xmlns:a14="http://schemas.microsoft.com/office/drawing/2010/main" val="0"/>
              </a:ext>
            </a:extLst>
          </a:blip>
          <a:srcRect l="1" r="2966" b="47262"/>
          <a:stretch/>
        </p:blipFill>
        <p:spPr bwMode="auto">
          <a:xfrm>
            <a:off x="2499487" y="3634185"/>
            <a:ext cx="3378863" cy="248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90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1769"/>
            <a:ext cx="12115800" cy="6986528"/>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Suggested Hymn: #129 </a:t>
            </a:r>
            <a:r>
              <a:rPr lang="en-US" sz="1600" i="1" dirty="0">
                <a:solidFill>
                  <a:schemeClr val="bg1"/>
                </a:solidFill>
              </a:rPr>
              <a:t>Where Can I Turn For Peace?</a:t>
            </a:r>
            <a:endParaRPr lang="en-US" sz="1600" dirty="0">
              <a:solidFill>
                <a:schemeClr val="bg1"/>
              </a:solidFill>
            </a:endParaRPr>
          </a:p>
          <a:p>
            <a:endParaRPr lang="en-US" sz="1600" dirty="0">
              <a:solidFill>
                <a:schemeClr val="bg1"/>
              </a:solidFill>
            </a:endParaRPr>
          </a:p>
          <a:p>
            <a:r>
              <a:rPr lang="en-US" sz="1600" dirty="0">
                <a:solidFill>
                  <a:schemeClr val="bg1"/>
                </a:solidFill>
              </a:rPr>
              <a:t>Videos: My New Life (5:13)</a:t>
            </a:r>
          </a:p>
          <a:p>
            <a:r>
              <a:rPr lang="en-US" sz="1600" dirty="0">
                <a:solidFill>
                  <a:schemeClr val="bg1"/>
                </a:solidFill>
              </a:rPr>
              <a:t>	Mountains to Climb (5:05)</a:t>
            </a:r>
          </a:p>
          <a:p>
            <a:r>
              <a:rPr lang="en-US" sz="1600" dirty="0">
                <a:solidFill>
                  <a:schemeClr val="bg1"/>
                </a:solidFill>
              </a:rPr>
              <a:t>	Learning Through Trials (2:29)</a:t>
            </a:r>
          </a:p>
          <a:p>
            <a:r>
              <a:rPr lang="en-US" sz="1600" dirty="0">
                <a:solidFill>
                  <a:schemeClr val="bg1"/>
                </a:solidFill>
              </a:rPr>
              <a:t>	Your Trust in the Lord (1:22)</a:t>
            </a:r>
          </a:p>
          <a:p>
            <a:r>
              <a:rPr lang="en-US" sz="1600" dirty="0">
                <a:solidFill>
                  <a:schemeClr val="bg1"/>
                </a:solidFill>
              </a:rPr>
              <a:t>	My New Life (8:20)</a:t>
            </a:r>
          </a:p>
          <a:p>
            <a:endParaRPr lang="en-US" sz="1600" dirty="0">
              <a:solidFill>
                <a:schemeClr val="bg1"/>
              </a:solidFill>
            </a:endParaRPr>
          </a:p>
          <a:p>
            <a:r>
              <a:rPr lang="en-US" sz="1600" dirty="0">
                <a:solidFill>
                  <a:schemeClr val="bg1"/>
                </a:solidFill>
              </a:rPr>
              <a:t>1.  Gospel Doctrine Manual Lesson 132</a:t>
            </a:r>
          </a:p>
          <a:p>
            <a:pPr fontAlgn="base"/>
            <a:endParaRPr lang="en-US" sz="1600" dirty="0">
              <a:solidFill>
                <a:schemeClr val="bg1"/>
              </a:solidFill>
            </a:endParaRPr>
          </a:p>
          <a:p>
            <a:pPr marL="342900" indent="-342900" fontAlgn="base">
              <a:buAutoNum type="arabicPeriod" startAt="2"/>
            </a:pPr>
            <a:r>
              <a:rPr lang="en-US" sz="1600" dirty="0">
                <a:solidFill>
                  <a:schemeClr val="bg1"/>
                </a:solidFill>
              </a:rPr>
              <a:t>Tradition—what the world is speculating. </a:t>
            </a:r>
            <a:r>
              <a:rPr lang="en-US" sz="1600" i="1" dirty="0">
                <a:solidFill>
                  <a:schemeClr val="bg1"/>
                </a:solidFill>
              </a:rPr>
              <a:t>Talk thru the Bible </a:t>
            </a:r>
            <a:r>
              <a:rPr lang="en-US" sz="1600" dirty="0">
                <a:solidFill>
                  <a:schemeClr val="bg1"/>
                </a:solidFill>
              </a:rPr>
              <a:t> by Bruce Wilkinson and Kenneth Boa p. 145</a:t>
            </a:r>
          </a:p>
          <a:p>
            <a:pPr marL="342900" indent="-342900" fontAlgn="base">
              <a:buAutoNum type="arabicPeriod" startAt="2"/>
            </a:pPr>
            <a:endParaRPr lang="en-US" sz="1600" dirty="0">
              <a:solidFill>
                <a:schemeClr val="bg1"/>
              </a:solidFill>
            </a:endParaRPr>
          </a:p>
          <a:p>
            <a:pPr marL="342900" indent="-342900">
              <a:buAutoNum type="arabicPeriod" startAt="3"/>
            </a:pPr>
            <a:r>
              <a:rPr lang="en-US" sz="1600" dirty="0">
                <a:solidFill>
                  <a:schemeClr val="bg1"/>
                </a:solidFill>
              </a:rPr>
              <a:t>Rebecca L. Cornwall The “Old Dead Book” of Job July 1974 Ensign</a:t>
            </a:r>
          </a:p>
          <a:p>
            <a:pPr marL="342900" indent="-342900">
              <a:buAutoNum type="arabicPeriod" startAt="3"/>
            </a:pPr>
            <a:endParaRPr lang="en-US" sz="1600" dirty="0">
              <a:solidFill>
                <a:schemeClr val="bg1"/>
              </a:solidFill>
            </a:endParaRPr>
          </a:p>
          <a:p>
            <a:pPr marL="342900" indent="-342900">
              <a:buAutoNum type="arabicPeriod" startAt="3"/>
            </a:pPr>
            <a:r>
              <a:rPr lang="en-US" sz="1600" dirty="0">
                <a:solidFill>
                  <a:schemeClr val="bg1"/>
                </a:solidFill>
              </a:rPr>
              <a:t>Wikipedia</a:t>
            </a:r>
          </a:p>
          <a:p>
            <a:pPr marL="342900" indent="-342900">
              <a:buAutoNum type="arabicPeriod" startAt="3"/>
            </a:pPr>
            <a:endParaRPr lang="en-US" sz="1600" dirty="0">
              <a:solidFill>
                <a:schemeClr val="bg1"/>
              </a:solidFill>
            </a:endParaRPr>
          </a:p>
          <a:p>
            <a:pPr marL="342900" indent="-342900">
              <a:buFontTx/>
              <a:buAutoNum type="arabicPeriod" startAt="3"/>
            </a:pPr>
            <a:r>
              <a:rPr lang="en-US" sz="1600" b="0" i="0" dirty="0">
                <a:solidFill>
                  <a:schemeClr val="bg1"/>
                </a:solidFill>
                <a:effectLst/>
                <a:latin typeface="Arial" panose="020B0604020202020204" pitchFamily="34" charset="0"/>
              </a:rPr>
              <a:t>See article from Church News</a:t>
            </a:r>
          </a:p>
          <a:p>
            <a:pPr marL="342900" indent="-342900">
              <a:buFontTx/>
              <a:buAutoNum type="arabicPeriod" startAt="3"/>
            </a:pPr>
            <a:endParaRPr lang="en-US" sz="1600" dirty="0">
              <a:solidFill>
                <a:schemeClr val="bg1"/>
              </a:solidFill>
              <a:latin typeface="Arial" panose="020B0604020202020204" pitchFamily="34" charset="0"/>
            </a:endParaRPr>
          </a:p>
          <a:p>
            <a:pPr marL="342900" indent="-342900">
              <a:buFontTx/>
              <a:buAutoNum type="arabicPeriod" startAt="3"/>
            </a:pPr>
            <a:r>
              <a:rPr lang="en-US" sz="1600" dirty="0">
                <a:solidFill>
                  <a:schemeClr val="bg1"/>
                </a:solidFill>
                <a:latin typeface="Arial" panose="020B0604020202020204" pitchFamily="34" charset="0"/>
              </a:rPr>
              <a:t>Adam Clarke Bible Commentary</a:t>
            </a:r>
          </a:p>
          <a:p>
            <a:pPr marL="342900" indent="-342900">
              <a:buFontTx/>
              <a:buAutoNum type="arabicPeriod" startAt="3"/>
            </a:pPr>
            <a:endParaRPr lang="en-US" sz="1600" dirty="0">
              <a:solidFill>
                <a:schemeClr val="bg1"/>
              </a:solidFill>
              <a:latin typeface="Arial" panose="020B0604020202020204" pitchFamily="34" charset="0"/>
            </a:endParaRPr>
          </a:p>
          <a:p>
            <a:pPr marL="342900" indent="-342900">
              <a:buFontTx/>
              <a:buAutoNum type="arabicPeriod" startAt="3"/>
            </a:pPr>
            <a:r>
              <a:rPr lang="en-US" sz="1600" dirty="0">
                <a:solidFill>
                  <a:schemeClr val="bg1"/>
                </a:solidFill>
              </a:rPr>
              <a:t>Elder Richard G. Scott (“Trust in the Lord,”</a:t>
            </a:r>
            <a:r>
              <a:rPr lang="en-US" sz="1600" i="1" dirty="0">
                <a:solidFill>
                  <a:schemeClr val="bg1"/>
                </a:solidFill>
              </a:rPr>
              <a:t> Ensign,</a:t>
            </a:r>
            <a:r>
              <a:rPr lang="en-US" sz="1600" dirty="0">
                <a:solidFill>
                  <a:schemeClr val="bg1"/>
                </a:solidFill>
              </a:rPr>
              <a:t> Nov. 1995, 17).</a:t>
            </a:r>
            <a:r>
              <a:rPr lang="en-US" sz="1600" dirty="0">
                <a:solidFill>
                  <a:schemeClr val="bg1"/>
                </a:solidFill>
                <a:latin typeface="Arial" panose="020B0604020202020204" pitchFamily="34" charset="0"/>
              </a:rPr>
              <a:t> </a:t>
            </a:r>
          </a:p>
          <a:p>
            <a:pPr marL="342900" indent="-342900">
              <a:buFontTx/>
              <a:buAutoNum type="arabicPeriod" startAt="3"/>
            </a:pPr>
            <a:endParaRPr lang="en-US" sz="1600" dirty="0">
              <a:solidFill>
                <a:schemeClr val="bg1"/>
              </a:solidFill>
              <a:latin typeface="Arial" panose="020B0604020202020204" pitchFamily="34" charset="0"/>
            </a:endParaRPr>
          </a:p>
          <a:p>
            <a:r>
              <a:rPr lang="en-US" sz="1600" dirty="0">
                <a:solidFill>
                  <a:schemeClr val="bg1"/>
                </a:solidFill>
              </a:rPr>
              <a:t>8.   President Thomas S. Monson </a:t>
            </a:r>
            <a:r>
              <a:rPr lang="en-US" sz="1600" i="1" dirty="0">
                <a:solidFill>
                  <a:schemeClr val="bg1"/>
                </a:solidFill>
              </a:rPr>
              <a:t>Ensign, </a:t>
            </a:r>
            <a:r>
              <a:rPr lang="en-US" sz="1600" dirty="0">
                <a:solidFill>
                  <a:schemeClr val="bg1"/>
                </a:solidFill>
              </a:rPr>
              <a:t>May 1998, 52)</a:t>
            </a:r>
          </a:p>
          <a:p>
            <a:pPr marL="342900" indent="-342900">
              <a:buFontTx/>
              <a:buAutoNum type="arabicPeriod" startAt="3"/>
            </a:pPr>
            <a:endParaRPr lang="en-US" sz="1600" dirty="0">
              <a:solidFill>
                <a:schemeClr val="bg1"/>
              </a:solidFill>
            </a:endParaRPr>
          </a:p>
          <a:p>
            <a:pPr marL="342900" indent="-342900">
              <a:buAutoNum type="arabicPeriod" startAt="3"/>
            </a:pPr>
            <a:endParaRPr lang="en-US" sz="1600" dirty="0">
              <a:solidFill>
                <a:schemeClr val="bg1"/>
              </a:solidFill>
            </a:endParaRPr>
          </a:p>
          <a:p>
            <a:endParaRPr lang="en-US" sz="1600" dirty="0">
              <a:solidFill>
                <a:schemeClr val="bg1"/>
              </a:solidFill>
            </a:endParaRPr>
          </a:p>
        </p:txBody>
      </p:sp>
      <p:sp>
        <p:nvSpPr>
          <p:cNvPr id="5" name="Footer Placeholder 14">
            <a:extLst>
              <a:ext uri="{FF2B5EF4-FFF2-40B4-BE49-F238E27FC236}">
                <a16:creationId xmlns:a16="http://schemas.microsoft.com/office/drawing/2014/main" id="{C3322645-7134-4836-92D5-1F87C6201F31}"/>
              </a:ext>
            </a:extLst>
          </p:cNvPr>
          <p:cNvSpPr>
            <a:spLocks noGrp="1"/>
          </p:cNvSpPr>
          <p:nvPr/>
        </p:nvSpPr>
        <p:spPr>
          <a:xfrm>
            <a:off x="48786" y="644677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grpSp>
        <p:nvGrpSpPr>
          <p:cNvPr id="11" name="Group 10">
            <a:extLst>
              <a:ext uri="{FF2B5EF4-FFF2-40B4-BE49-F238E27FC236}">
                <a16:creationId xmlns:a16="http://schemas.microsoft.com/office/drawing/2014/main" id="{8D1C5615-DDA7-4A00-A780-2436F9683C19}"/>
              </a:ext>
            </a:extLst>
          </p:cNvPr>
          <p:cNvGrpSpPr/>
          <p:nvPr/>
        </p:nvGrpSpPr>
        <p:grpSpPr>
          <a:xfrm>
            <a:off x="3695700" y="1062572"/>
            <a:ext cx="1143000" cy="1447800"/>
            <a:chOff x="7543800" y="3810000"/>
            <a:chExt cx="1143000" cy="1447800"/>
          </a:xfrm>
        </p:grpSpPr>
        <p:sp>
          <p:nvSpPr>
            <p:cNvPr id="12" name="Trapezoid 11">
              <a:extLst>
                <a:ext uri="{FF2B5EF4-FFF2-40B4-BE49-F238E27FC236}">
                  <a16:creationId xmlns:a16="http://schemas.microsoft.com/office/drawing/2014/main" id="{3AF54716-1902-4E10-88C4-AC007E0B356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ounded Rectangle 79">
              <a:extLst>
                <a:ext uri="{FF2B5EF4-FFF2-40B4-BE49-F238E27FC236}">
                  <a16:creationId xmlns:a16="http://schemas.microsoft.com/office/drawing/2014/main" id="{A4C5F6B2-7D07-4E57-944B-B8D52398DD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ounded Rectangle 80">
              <a:extLst>
                <a:ext uri="{FF2B5EF4-FFF2-40B4-BE49-F238E27FC236}">
                  <a16:creationId xmlns:a16="http://schemas.microsoft.com/office/drawing/2014/main" id="{0BB56D14-6467-4532-AE78-56115E0EB2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ounded Rectangle 81">
              <a:extLst>
                <a:ext uri="{FF2B5EF4-FFF2-40B4-BE49-F238E27FC236}">
                  <a16:creationId xmlns:a16="http://schemas.microsoft.com/office/drawing/2014/main" id="{6E9B6DB1-9AC0-4A24-8F26-C73AC742D0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6" name="Group 15">
              <a:extLst>
                <a:ext uri="{FF2B5EF4-FFF2-40B4-BE49-F238E27FC236}">
                  <a16:creationId xmlns:a16="http://schemas.microsoft.com/office/drawing/2014/main" id="{50EBA80F-6B62-4D66-B3D5-C661D1740E6E}"/>
                </a:ext>
              </a:extLst>
            </p:cNvPr>
            <p:cNvGrpSpPr/>
            <p:nvPr/>
          </p:nvGrpSpPr>
          <p:grpSpPr>
            <a:xfrm>
              <a:off x="7924800" y="3810000"/>
              <a:ext cx="645353" cy="610017"/>
              <a:chOff x="7924800" y="5867400"/>
              <a:chExt cx="645353" cy="610017"/>
            </a:xfrm>
          </p:grpSpPr>
          <p:grpSp>
            <p:nvGrpSpPr>
              <p:cNvPr id="24" name="Group 23">
                <a:extLst>
                  <a:ext uri="{FF2B5EF4-FFF2-40B4-BE49-F238E27FC236}">
                    <a16:creationId xmlns:a16="http://schemas.microsoft.com/office/drawing/2014/main" id="{5DDEA7F6-5364-4E46-9977-8AC70EA41D68}"/>
                  </a:ext>
                </a:extLst>
              </p:cNvPr>
              <p:cNvGrpSpPr/>
              <p:nvPr/>
            </p:nvGrpSpPr>
            <p:grpSpPr>
              <a:xfrm>
                <a:off x="7924800" y="5867400"/>
                <a:ext cx="645353" cy="610017"/>
                <a:chOff x="3037563" y="3121795"/>
                <a:chExt cx="1250371" cy="1224010"/>
              </a:xfrm>
            </p:grpSpPr>
            <p:sp>
              <p:nvSpPr>
                <p:cNvPr id="26" name="Oval 25">
                  <a:extLst>
                    <a:ext uri="{FF2B5EF4-FFF2-40B4-BE49-F238E27FC236}">
                      <a16:creationId xmlns:a16="http://schemas.microsoft.com/office/drawing/2014/main" id="{5A5E5257-B891-4CA8-AE24-88D3B3E4C7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7" name="Oval 26">
                  <a:extLst>
                    <a:ext uri="{FF2B5EF4-FFF2-40B4-BE49-F238E27FC236}">
                      <a16:creationId xmlns:a16="http://schemas.microsoft.com/office/drawing/2014/main" id="{F0D376C6-1B96-4869-81B6-DCD7DA6DBF6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a:extLst>
                    <a:ext uri="{FF2B5EF4-FFF2-40B4-BE49-F238E27FC236}">
                      <a16:creationId xmlns:a16="http://schemas.microsoft.com/office/drawing/2014/main" id="{824D28C9-5ADD-45B5-96C8-1213606A14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Oval 28">
                  <a:extLst>
                    <a:ext uri="{FF2B5EF4-FFF2-40B4-BE49-F238E27FC236}">
                      <a16:creationId xmlns:a16="http://schemas.microsoft.com/office/drawing/2014/main" id="{9C65980F-E290-4300-843D-6B64CB66ECC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5" name="Oval 24">
                <a:extLst>
                  <a:ext uri="{FF2B5EF4-FFF2-40B4-BE49-F238E27FC236}">
                    <a16:creationId xmlns:a16="http://schemas.microsoft.com/office/drawing/2014/main" id="{ECF13E33-FD5C-4386-A60F-A9715AE70F5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7" name="Group 16">
              <a:extLst>
                <a:ext uri="{FF2B5EF4-FFF2-40B4-BE49-F238E27FC236}">
                  <a16:creationId xmlns:a16="http://schemas.microsoft.com/office/drawing/2014/main" id="{FE335788-E77A-40EC-825F-1FB107FE0F0A}"/>
                </a:ext>
              </a:extLst>
            </p:cNvPr>
            <p:cNvGrpSpPr/>
            <p:nvPr/>
          </p:nvGrpSpPr>
          <p:grpSpPr>
            <a:xfrm>
              <a:off x="7543800" y="4038600"/>
              <a:ext cx="403070" cy="381000"/>
              <a:chOff x="7924800" y="5867400"/>
              <a:chExt cx="645353" cy="610017"/>
            </a:xfrm>
          </p:grpSpPr>
          <p:grpSp>
            <p:nvGrpSpPr>
              <p:cNvPr id="18" name="Group 17">
                <a:extLst>
                  <a:ext uri="{FF2B5EF4-FFF2-40B4-BE49-F238E27FC236}">
                    <a16:creationId xmlns:a16="http://schemas.microsoft.com/office/drawing/2014/main" id="{D31A6323-2146-4B1C-AC63-45C3C276CE08}"/>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1B444DFF-9941-4BAF-BC15-212B723FF9B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a:extLst>
                    <a:ext uri="{FF2B5EF4-FFF2-40B4-BE49-F238E27FC236}">
                      <a16:creationId xmlns:a16="http://schemas.microsoft.com/office/drawing/2014/main" id="{5EA32D50-78F4-4730-995B-672EA648326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4E0E0F5C-35FB-40B1-94E6-38E3987C6CE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F8797B65-7684-4264-8E26-61CDECDBE73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9" name="Oval 18">
                <a:extLst>
                  <a:ext uri="{FF2B5EF4-FFF2-40B4-BE49-F238E27FC236}">
                    <a16:creationId xmlns:a16="http://schemas.microsoft.com/office/drawing/2014/main" id="{998A83E5-876C-49CB-BBCD-DEB7062991C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14936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7" y="0"/>
            <a:ext cx="6096000" cy="6370975"/>
          </a:xfrm>
          <a:prstGeom prst="rect">
            <a:avLst/>
          </a:prstGeom>
          <a:ln>
            <a:solidFill>
              <a:schemeClr val="tx1"/>
            </a:solidFill>
          </a:ln>
        </p:spPr>
        <p:txBody>
          <a:bodyPr>
            <a:spAutoFit/>
          </a:bodyPr>
          <a:lstStyle/>
          <a:p>
            <a:pPr fontAlgn="base"/>
            <a:r>
              <a:rPr lang="en-US" sz="1200" b="1" i="0" dirty="0">
                <a:solidFill>
                  <a:srgbClr val="333333"/>
                </a:solidFill>
                <a:effectLst/>
                <a:latin typeface="Abadi" panose="020B0604020104020204" pitchFamily="34" charset="0"/>
              </a:rPr>
              <a:t>Neal A. Maxwell</a:t>
            </a:r>
            <a:r>
              <a:rPr lang="en-US" sz="1200" b="0" i="0" dirty="0">
                <a:solidFill>
                  <a:srgbClr val="333333"/>
                </a:solidFill>
                <a:effectLst/>
                <a:latin typeface="Abadi" panose="020B0604020104020204" pitchFamily="34" charset="0"/>
              </a:rPr>
              <a:t> made a profound statement when he said, “None of us can tell Christ anything about depression!” (</a:t>
            </a:r>
            <a:r>
              <a:rPr lang="en-US" sz="1200" b="0" i="1" dirty="0">
                <a:solidFill>
                  <a:srgbClr val="333333"/>
                </a:solidFill>
                <a:effectLst/>
                <a:latin typeface="Abadi" panose="020B0604020104020204" pitchFamily="34" charset="0"/>
              </a:rPr>
              <a:t>Ensign</a:t>
            </a:r>
            <a:r>
              <a:rPr lang="en-US" sz="1200" b="0" i="0" dirty="0">
                <a:solidFill>
                  <a:srgbClr val="333333"/>
                </a:solidFill>
                <a:effectLst/>
                <a:latin typeface="Abadi" panose="020B0604020104020204" pitchFamily="34" charset="0"/>
              </a:rPr>
              <a:t>, Apr. 1997, 10) Indeed, none of us can tell Christ anything about pain. None of us can tell Christ anything about injustice. None of us can tell Christ anything about being misunderstood or misrepresented. He suffered more than any that he might “know how to succor his people according to their infirmities.” (Alma 7:12) Why is this so important? Is it just so that Christ can empathize? Is there more to the story?</a:t>
            </a:r>
          </a:p>
          <a:p>
            <a:pPr fontAlgn="base"/>
            <a:r>
              <a:rPr lang="en-US" sz="1200" b="0" i="0" dirty="0">
                <a:solidFill>
                  <a:srgbClr val="333333"/>
                </a:solidFill>
                <a:effectLst/>
                <a:latin typeface="Abadi" panose="020B0604020104020204" pitchFamily="34" charset="0"/>
              </a:rPr>
              <a:t> </a:t>
            </a:r>
          </a:p>
          <a:p>
            <a:pPr fontAlgn="base"/>
            <a:r>
              <a:rPr lang="en-US" sz="1200" b="0" i="0" dirty="0">
                <a:solidFill>
                  <a:srgbClr val="333333"/>
                </a:solidFill>
                <a:effectLst/>
                <a:latin typeface="Abadi" panose="020B0604020104020204" pitchFamily="34" charset="0"/>
              </a:rPr>
              <a:t>Now we finally get to the point. Christ suffered all things so that no one could say to him at the judgment bar, “you don’t know what it was like for me.” He knows what it was like. He went through it. The wisdom and justice of Elohim will not allow any soul to preach to Him at the judgment bar. Instead, all will acknowledge that he has been just; all “people shall see eye to eye and shall confess before God that his judgments are just” (Mosiah 16:1). What does this have to do with Job? Well, just imagine the self-justifiers at the last day. Can you hear them saying to God, “sure Christ suffered more than any mortal, but he was the Son of God with divine characteristics. Of course he could suffer in righteousness, he was perfect. Where is the mortal that had to suffer such unfair treatment?”</a:t>
            </a:r>
          </a:p>
          <a:p>
            <a:pPr fontAlgn="base"/>
            <a:r>
              <a:rPr lang="en-US" sz="1200" b="0" i="0" dirty="0">
                <a:solidFill>
                  <a:srgbClr val="333333"/>
                </a:solidFill>
                <a:effectLst/>
                <a:latin typeface="Abadi" panose="020B0604020104020204" pitchFamily="34" charset="0"/>
              </a:rPr>
              <a:t> </a:t>
            </a:r>
          </a:p>
          <a:p>
            <a:pPr fontAlgn="base"/>
            <a:r>
              <a:rPr lang="en-US" sz="1200" b="1" i="0" dirty="0">
                <a:solidFill>
                  <a:srgbClr val="333333"/>
                </a:solidFill>
                <a:effectLst/>
                <a:latin typeface="Abadi" panose="020B0604020104020204" pitchFamily="34" charset="0"/>
              </a:rPr>
              <a:t>Enter Job stage right. </a:t>
            </a:r>
            <a:r>
              <a:rPr lang="en-US" sz="1200" b="0" i="0" dirty="0">
                <a:solidFill>
                  <a:srgbClr val="333333"/>
                </a:solidFill>
                <a:effectLst/>
                <a:latin typeface="Abadi" panose="020B0604020104020204" pitchFamily="34" charset="0"/>
              </a:rPr>
              <a:t>It is no coincidence that Job’s story was preserved. He said, “O that my words were now written! Oh that they were printed in a book! That they were graven with an iron pen and lead in the rock for ever!” (Job 19:23-24) It is crucial to the Lord’s plan of justice that Job’s story is told. His words were “printed in a book.” His story has been </a:t>
            </a:r>
            <a:r>
              <a:rPr lang="en-US" sz="1200" b="0" i="0" dirty="0" err="1">
                <a:solidFill>
                  <a:srgbClr val="333333"/>
                </a:solidFill>
                <a:effectLst/>
                <a:latin typeface="Abadi" panose="020B0604020104020204" pitchFamily="34" charset="0"/>
              </a:rPr>
              <a:t>engraven</a:t>
            </a:r>
            <a:r>
              <a:rPr lang="en-US" sz="1200" b="0" i="0" dirty="0">
                <a:solidFill>
                  <a:srgbClr val="333333"/>
                </a:solidFill>
                <a:effectLst/>
                <a:latin typeface="Abadi" panose="020B0604020104020204" pitchFamily="34" charset="0"/>
              </a:rPr>
              <a:t> in the rock forever. The Lord saw to it. He called Job from before the foundation of the world to suffer more than any other mortal would suffer save Christ. His mission was to be treated completely unfairly and not blame God. He performed his mission perfectly. Now, none of us, no matter what we have suffered, can justifiably blame God. None of us can say God has treated us unfairly. None of us can say that God is unjust. None of us have had it as bad as Job. Even Joseph Smith, with all that he suffered was “not yet as Job.” None of us, with all that we suffer, have suffered “as Job.” None of us, with all the injustices of mortality, can complain to the Lord that He has treated us unfairly. None of us.</a:t>
            </a:r>
          </a:p>
          <a:p>
            <a:pPr fontAlgn="base"/>
            <a:r>
              <a:rPr lang="en-US" sz="1200" b="0" i="0" dirty="0">
                <a:solidFill>
                  <a:srgbClr val="333333"/>
                </a:solidFill>
                <a:effectLst/>
                <a:latin typeface="Abadi" panose="020B0604020104020204" pitchFamily="34" charset="0"/>
              </a:rPr>
              <a:t> </a:t>
            </a:r>
          </a:p>
          <a:p>
            <a:pPr fontAlgn="base"/>
            <a:r>
              <a:rPr lang="en-US" sz="1200" b="0" i="0" dirty="0">
                <a:solidFill>
                  <a:srgbClr val="333333"/>
                </a:solidFill>
                <a:effectLst/>
                <a:latin typeface="Abadi" panose="020B0604020104020204" pitchFamily="34" charset="0"/>
              </a:rPr>
              <a:t>This is why the story of Job was scripted.</a:t>
            </a:r>
          </a:p>
        </p:txBody>
      </p:sp>
      <p:sp>
        <p:nvSpPr>
          <p:cNvPr id="3" name="Rectangle 2"/>
          <p:cNvSpPr/>
          <p:nvPr/>
        </p:nvSpPr>
        <p:spPr>
          <a:xfrm>
            <a:off x="6204856" y="0"/>
            <a:ext cx="5987143" cy="3970318"/>
          </a:xfrm>
          <a:prstGeom prst="rect">
            <a:avLst/>
          </a:prstGeom>
          <a:ln>
            <a:solidFill>
              <a:schemeClr val="tx1"/>
            </a:solidFill>
          </a:ln>
        </p:spPr>
        <p:txBody>
          <a:bodyPr wrap="square">
            <a:spAutoFit/>
          </a:bodyPr>
          <a:lstStyle/>
          <a:p>
            <a:pPr fontAlgn="base"/>
            <a:r>
              <a:rPr lang="en-US" sz="1200" b="1" dirty="0">
                <a:solidFill>
                  <a:srgbClr val="333333"/>
                </a:solidFill>
                <a:latin typeface="Abadi" panose="020B0604020104020204" pitchFamily="34" charset="0"/>
              </a:rPr>
              <a:t>The Power to Resist:</a:t>
            </a:r>
          </a:p>
          <a:p>
            <a:pPr fontAlgn="base"/>
            <a:r>
              <a:rPr lang="en-US" sz="1200" b="0" i="0" dirty="0">
                <a:solidFill>
                  <a:srgbClr val="333333"/>
                </a:solidFill>
                <a:effectLst/>
                <a:latin typeface="Abadi" panose="020B0604020104020204" pitchFamily="34" charset="0"/>
              </a:rPr>
              <a:t>Do you think a just God would permit Satan to try us beyond our power to resist? Then the Lord will always give us power to resist if we will remain true and faithful to the end and seek the Lord and his guidance in all the trials and difficulties, even though we may think they are unjust. Nearly all of us go through some experience in this life of sickness, disease, trouble, financial difficulties, many even born with difficulties and handicaps—not because of any cause on their part as we see it, but because that is the part that the Lord wants us to go through as a trial and temptation to see if we will prove faithful to the end, in spite of these conditions, which are as far as we are concerned without cause.</a:t>
            </a:r>
          </a:p>
          <a:p>
            <a:pPr fontAlgn="base"/>
            <a:r>
              <a:rPr lang="en-US" sz="1200" b="0" i="0" dirty="0">
                <a:solidFill>
                  <a:srgbClr val="333333"/>
                </a:solidFill>
                <a:effectLst/>
                <a:latin typeface="Abadi" panose="020B0604020104020204" pitchFamily="34" charset="0"/>
              </a:rPr>
              <a:t> </a:t>
            </a:r>
          </a:p>
          <a:p>
            <a:pPr fontAlgn="base"/>
            <a:r>
              <a:rPr lang="en-US" sz="1200" b="0" i="0" dirty="0">
                <a:solidFill>
                  <a:srgbClr val="333333"/>
                </a:solidFill>
                <a:effectLst/>
                <a:latin typeface="Abadi" panose="020B0604020104020204" pitchFamily="34" charset="0"/>
              </a:rPr>
              <a:t>Why, then, did the Lord first say to Satan "only upon himself put not forth thine hand." The Lord knew the strength of Job, so step by step Job was strengthened and given more power. Had the Lord said in the beginning, "All right, Lucifer, you may have full power over Job, you may do anything you wish with him, except you cannot take his life." I doubt if Job would have had the strength to resist all he went through and still remain faithful. But in the wisdom of the Lord he was just given part of it at a time. By so doing he was strengthened, in the first step sufficiently to take the next step. And then having proved faithful to the end the Lord restored to him his blessings many-fold, thus having become in that degree perfect. </a:t>
            </a:r>
            <a:r>
              <a:rPr lang="en-US" sz="1200" b="1" dirty="0"/>
              <a:t>Eldred G. Smith</a:t>
            </a:r>
            <a:r>
              <a:rPr lang="en-US" sz="1200" b="0" i="0" dirty="0">
                <a:solidFill>
                  <a:srgbClr val="333333"/>
                </a:solidFill>
                <a:effectLst/>
                <a:latin typeface="Abadi" panose="020B0604020104020204" pitchFamily="34" charset="0"/>
              </a:rPr>
              <a:t>(</a:t>
            </a:r>
            <a:r>
              <a:rPr lang="en-US" sz="1200" b="0" i="1" dirty="0">
                <a:solidFill>
                  <a:srgbClr val="333333"/>
                </a:solidFill>
                <a:effectLst/>
                <a:latin typeface="Abadi" panose="020B0604020104020204" pitchFamily="34" charset="0"/>
              </a:rPr>
              <a:t>Conference Report,</a:t>
            </a:r>
            <a:r>
              <a:rPr lang="en-US" sz="1200" b="0" i="0" dirty="0">
                <a:solidFill>
                  <a:srgbClr val="333333"/>
                </a:solidFill>
                <a:effectLst/>
                <a:latin typeface="Abadi" panose="020B0604020104020204" pitchFamily="34" charset="0"/>
              </a:rPr>
              <a:t> October 1962, Afternoon Meeting 62)</a:t>
            </a:r>
          </a:p>
        </p:txBody>
      </p:sp>
      <p:sp>
        <p:nvSpPr>
          <p:cNvPr id="4" name="Rectangle 3"/>
          <p:cNvSpPr/>
          <p:nvPr/>
        </p:nvSpPr>
        <p:spPr>
          <a:xfrm>
            <a:off x="6199412" y="3970318"/>
            <a:ext cx="5992587" cy="1200329"/>
          </a:xfrm>
          <a:prstGeom prst="rect">
            <a:avLst/>
          </a:prstGeom>
          <a:ln>
            <a:solidFill>
              <a:schemeClr val="tx1"/>
            </a:solidFill>
          </a:ln>
        </p:spPr>
        <p:txBody>
          <a:bodyPr wrap="square">
            <a:spAutoFit/>
          </a:bodyPr>
          <a:lstStyle/>
          <a:p>
            <a:r>
              <a:rPr lang="en-US" sz="1200" b="1" dirty="0">
                <a:solidFill>
                  <a:srgbClr val="333333"/>
                </a:solidFill>
                <a:effectLst/>
                <a:latin typeface="Calibri" panose="020F0502020204030204" pitchFamily="34" charset="0"/>
              </a:rPr>
              <a:t> Integrity</a:t>
            </a:r>
            <a:r>
              <a:rPr lang="en-US" sz="1200" dirty="0">
                <a:solidFill>
                  <a:srgbClr val="333333"/>
                </a:solidFill>
                <a:latin typeface="Calibri" panose="020F0502020204030204" pitchFamily="34" charset="0"/>
              </a:rPr>
              <a:t>:</a:t>
            </a:r>
          </a:p>
          <a:p>
            <a:r>
              <a:rPr lang="en-US" sz="1200" b="0" i="0" dirty="0">
                <a:solidFill>
                  <a:srgbClr val="333333"/>
                </a:solidFill>
                <a:effectLst/>
                <a:latin typeface="Calibri" panose="020F0502020204030204" pitchFamily="34" charset="0"/>
              </a:rPr>
              <a:t>“always doing what is right and good, regardless of the immediate consequences. It means being righteous from the very depth of our soul, not only in our actions but, more important, in our thoughts and in our hearts. Personal integrity implies such trustworthiness and incorruptibility that we are incapable of being false to a trust or covenant.” Elder Joseph B. </a:t>
            </a:r>
            <a:r>
              <a:rPr lang="en-US" sz="1200" b="0" i="0" dirty="0" err="1">
                <a:solidFill>
                  <a:srgbClr val="333333"/>
                </a:solidFill>
                <a:effectLst/>
                <a:latin typeface="Calibri" panose="020F0502020204030204" pitchFamily="34" charset="0"/>
              </a:rPr>
              <a:t>Wirthlin</a:t>
            </a:r>
            <a:r>
              <a:rPr lang="en-US" sz="1200" b="0" i="0" dirty="0">
                <a:solidFill>
                  <a:srgbClr val="333333"/>
                </a:solidFill>
                <a:effectLst/>
                <a:latin typeface="Calibri" panose="020F0502020204030204" pitchFamily="34" charset="0"/>
              </a:rPr>
              <a:t> (in Conference Report, Apr. 1990, 38; or </a:t>
            </a:r>
            <a:r>
              <a:rPr lang="en-US" sz="1200" b="0" i="1" dirty="0">
                <a:solidFill>
                  <a:srgbClr val="333333"/>
                </a:solidFill>
                <a:effectLst/>
                <a:latin typeface="Calibri" panose="020F0502020204030204" pitchFamily="34" charset="0"/>
              </a:rPr>
              <a:t>Ensign,</a:t>
            </a:r>
            <a:r>
              <a:rPr lang="en-US" sz="1200" b="0" i="0" dirty="0">
                <a:solidFill>
                  <a:srgbClr val="333333"/>
                </a:solidFill>
                <a:effectLst/>
                <a:latin typeface="Calibri" panose="020F0502020204030204" pitchFamily="34" charset="0"/>
              </a:rPr>
              <a:t> May 1990, 30).</a:t>
            </a:r>
            <a:endParaRPr lang="en-US" sz="1200" dirty="0"/>
          </a:p>
        </p:txBody>
      </p:sp>
      <p:sp>
        <p:nvSpPr>
          <p:cNvPr id="5" name="Rectangle 4"/>
          <p:cNvSpPr/>
          <p:nvPr/>
        </p:nvSpPr>
        <p:spPr>
          <a:xfrm>
            <a:off x="6199411" y="5170647"/>
            <a:ext cx="5992588" cy="1200329"/>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Struggles and Staying Power:</a:t>
            </a:r>
          </a:p>
          <a:p>
            <a:r>
              <a:rPr lang="en-US" sz="1200" b="0" i="0" dirty="0">
                <a:solidFill>
                  <a:srgbClr val="333333"/>
                </a:solidFill>
                <a:effectLst/>
                <a:latin typeface="Calibri" panose="020F0502020204030204" pitchFamily="34" charset="0"/>
              </a:rPr>
              <a:t>“Spiritual staying power requires strength—strength to be achieved by feasting upon the gospel of Jesus Christ regularly, deeply, and perceptively. If you and I go unnourished by the gospel feast which God has generously spread before us, we will be vulnerable instead of durable” Elder Neal A. Maxwell (</a:t>
            </a:r>
            <a:r>
              <a:rPr lang="en-US" sz="1200" b="0" i="1" dirty="0">
                <a:solidFill>
                  <a:srgbClr val="333333"/>
                </a:solidFill>
                <a:effectLst/>
                <a:latin typeface="Calibri" panose="020F0502020204030204" pitchFamily="34" charset="0"/>
              </a:rPr>
              <a:t>“If Thou Endure Well”</a:t>
            </a:r>
            <a:r>
              <a:rPr lang="en-US" sz="1200" b="0" i="0" dirty="0">
                <a:solidFill>
                  <a:srgbClr val="333333"/>
                </a:solidFill>
                <a:effectLst/>
                <a:latin typeface="Calibri" panose="020F0502020204030204" pitchFamily="34" charset="0"/>
              </a:rPr>
              <a:t> [fireside address at Brigham Young University, 2 Dec. 1984], 5).</a:t>
            </a:r>
            <a:endParaRPr lang="en-US" sz="1200" dirty="0"/>
          </a:p>
        </p:txBody>
      </p:sp>
    </p:spTree>
    <p:extLst>
      <p:ext uri="{BB962C8B-B14F-4D97-AF65-F5344CB8AC3E}">
        <p14:creationId xmlns:p14="http://schemas.microsoft.com/office/powerpoint/2010/main" val="406816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6" y="0"/>
            <a:ext cx="9710057" cy="2862322"/>
          </a:xfrm>
          <a:prstGeom prst="rect">
            <a:avLst/>
          </a:prstGeom>
          <a:ln>
            <a:solidFill>
              <a:schemeClr val="tx1"/>
            </a:solidFill>
          </a:ln>
        </p:spPr>
        <p:txBody>
          <a:bodyPr wrap="square">
            <a:spAutoFit/>
          </a:bodyPr>
          <a:lstStyle/>
          <a:p>
            <a:r>
              <a:rPr lang="en-US" sz="1200" b="1" dirty="0"/>
              <a:t>Land of </a:t>
            </a:r>
            <a:r>
              <a:rPr lang="en-US" sz="1200" b="1" dirty="0" err="1"/>
              <a:t>Uz</a:t>
            </a:r>
            <a:r>
              <a:rPr lang="en-US" sz="1200" b="1" dirty="0"/>
              <a:t>:</a:t>
            </a:r>
          </a:p>
          <a:p>
            <a:r>
              <a:rPr lang="en-US" sz="1200" dirty="0"/>
              <a:t>According to the Dead Sea document, The War Scroll, the land of </a:t>
            </a:r>
            <a:r>
              <a:rPr lang="en-US" sz="1200" dirty="0" err="1"/>
              <a:t>Uz</a:t>
            </a:r>
            <a:r>
              <a:rPr lang="en-US" sz="1200" dirty="0"/>
              <a:t> is mentioned as existing somewhere beyond the Euphrates possibly in relation to Aram. In Column 2 verse 11, it is noted, "they shall fight against the rest of the sons of </a:t>
            </a:r>
            <a:r>
              <a:rPr lang="en-US" sz="1200" dirty="0" err="1"/>
              <a:t>Aramea</a:t>
            </a:r>
            <a:r>
              <a:rPr lang="en-US" sz="1200" dirty="0"/>
              <a:t>: </a:t>
            </a:r>
            <a:r>
              <a:rPr lang="en-US" sz="1200" dirty="0" err="1"/>
              <a:t>Uz</a:t>
            </a:r>
            <a:r>
              <a:rPr lang="en-US" sz="1200" dirty="0"/>
              <a:t>, </a:t>
            </a:r>
            <a:r>
              <a:rPr lang="en-US" sz="1200" dirty="0" err="1"/>
              <a:t>Hul</a:t>
            </a:r>
            <a:r>
              <a:rPr lang="en-US" sz="1200" dirty="0"/>
              <a:t>, </a:t>
            </a:r>
            <a:r>
              <a:rPr lang="en-US" sz="1200" dirty="0" err="1"/>
              <a:t>Togar</a:t>
            </a:r>
            <a:r>
              <a:rPr lang="en-US" sz="1200" dirty="0"/>
              <a:t>, and </a:t>
            </a:r>
            <a:r>
              <a:rPr lang="en-US" sz="1200" dirty="0" err="1"/>
              <a:t>Mesha</a:t>
            </a:r>
            <a:r>
              <a:rPr lang="en-US" sz="1200" dirty="0"/>
              <a:t>, who are beyond the Euphrates."</a:t>
            </a:r>
          </a:p>
          <a:p>
            <a:r>
              <a:rPr lang="en-US" sz="1200" dirty="0" err="1"/>
              <a:t>Uz</a:t>
            </a:r>
            <a:r>
              <a:rPr lang="en-US" sz="1200" dirty="0"/>
              <a:t> is sometimes identified with the kingdom of Edom, roughly in the area of modern-day southwestern Jordan and southern Israel.</a:t>
            </a:r>
            <a:r>
              <a:rPr lang="en-US" sz="1200" baseline="30000" dirty="0"/>
              <a:t> </a:t>
            </a:r>
            <a:r>
              <a:rPr lang="en-US" sz="1200" dirty="0"/>
              <a:t>Lamentations 4:21 reads: "Rejoice and be glad, O daughter of Edom, that </a:t>
            </a:r>
            <a:r>
              <a:rPr lang="en-US" sz="1200" dirty="0" err="1"/>
              <a:t>dwellest</a:t>
            </a:r>
            <a:r>
              <a:rPr lang="en-US" sz="1200" dirty="0"/>
              <a:t> in the land of </a:t>
            </a:r>
            <a:r>
              <a:rPr lang="en-US" sz="1200" dirty="0" err="1"/>
              <a:t>Uz</a:t>
            </a:r>
            <a:r>
              <a:rPr lang="en-US" sz="1200" dirty="0"/>
              <a:t>" Other locations proposed for </a:t>
            </a:r>
            <a:r>
              <a:rPr lang="en-US" sz="1200" dirty="0" err="1"/>
              <a:t>Uz</a:t>
            </a:r>
            <a:r>
              <a:rPr lang="en-US" sz="1200" dirty="0"/>
              <a:t> include more southern Arabia, especially </a:t>
            </a:r>
            <a:r>
              <a:rPr lang="en-US" sz="1200" dirty="0" err="1"/>
              <a:t>Dhofar</a:t>
            </a:r>
            <a:r>
              <a:rPr lang="en-US" sz="1200" dirty="0"/>
              <a:t>, said to be the home of the original Arabs; Bashan in modern-day southern Syria/western Jordan; Arabia east of Petra, Jordan; and even modern-day Uzbekistan.</a:t>
            </a:r>
          </a:p>
          <a:p>
            <a:r>
              <a:rPr lang="en-US" sz="1200" dirty="0"/>
              <a:t>The name </a:t>
            </a:r>
            <a:r>
              <a:rPr lang="en-US" sz="1200" dirty="0" err="1"/>
              <a:t>Uz</a:t>
            </a:r>
            <a:r>
              <a:rPr lang="en-US" sz="1200" dirty="0"/>
              <a:t> is mentioned several times in the Bible. In Genesis, </a:t>
            </a:r>
            <a:r>
              <a:rPr lang="en-US" sz="1200" dirty="0" err="1"/>
              <a:t>Uz</a:t>
            </a:r>
            <a:r>
              <a:rPr lang="en-US" sz="1200" dirty="0"/>
              <a:t> is the son of Aram, a direct descendant of Shem. In Genesis 36:28 and 1 Chronicles 1:42, </a:t>
            </a:r>
            <a:r>
              <a:rPr lang="en-US" sz="1200" dirty="0" err="1"/>
              <a:t>Uz</a:t>
            </a:r>
            <a:r>
              <a:rPr lang="en-US" sz="1200" dirty="0"/>
              <a:t> is a son of </a:t>
            </a:r>
            <a:r>
              <a:rPr lang="en-US" sz="1200" dirty="0" err="1"/>
              <a:t>Dishan</a:t>
            </a:r>
            <a:r>
              <a:rPr lang="en-US" sz="1200" dirty="0"/>
              <a:t>, and in 1 Chronicles 1:17, </a:t>
            </a:r>
            <a:r>
              <a:rPr lang="en-US" sz="1200" dirty="0" err="1"/>
              <a:t>Uz</a:t>
            </a:r>
            <a:r>
              <a:rPr lang="en-US" sz="1200" dirty="0"/>
              <a:t> is a son of Shem. Wikipedia</a:t>
            </a:r>
          </a:p>
          <a:p>
            <a:endParaRPr lang="en-US" sz="1200" dirty="0"/>
          </a:p>
          <a:p>
            <a:r>
              <a:rPr lang="en-US" sz="1200" b="1" dirty="0"/>
              <a:t>The land in which Job dwelt</a:t>
            </a:r>
            <a:r>
              <a:rPr lang="en-US" sz="1200" dirty="0"/>
              <a:t>, Job 1:1 Jeremiah 25:20 La 4:21. The Seventy call it </a:t>
            </a:r>
            <a:r>
              <a:rPr lang="en-US" sz="1200" dirty="0" err="1"/>
              <a:t>Ausitis</a:t>
            </a:r>
            <a:r>
              <a:rPr lang="en-US" sz="1200" dirty="0"/>
              <a:t>. It appears to have been a region in Arabia </a:t>
            </a:r>
            <a:r>
              <a:rPr lang="en-US" sz="1200" dirty="0" err="1"/>
              <a:t>Deserta</a:t>
            </a:r>
            <a:r>
              <a:rPr lang="en-US" sz="1200" dirty="0"/>
              <a:t>, between Palestine, </a:t>
            </a:r>
            <a:r>
              <a:rPr lang="en-US" sz="1200" dirty="0" err="1"/>
              <a:t>Idumaea</a:t>
            </a:r>
            <a:r>
              <a:rPr lang="en-US" sz="1200" dirty="0"/>
              <a:t>, and the Euphrates, and most probably not far from the borders of </a:t>
            </a:r>
            <a:r>
              <a:rPr lang="en-US" sz="1200" dirty="0" err="1"/>
              <a:t>Idumaea</a:t>
            </a:r>
            <a:r>
              <a:rPr lang="en-US" sz="1200" dirty="0"/>
              <a:t>. It is uncertain whether its inhabitants were descendants of </a:t>
            </a:r>
            <a:r>
              <a:rPr lang="en-US" sz="1200" dirty="0" err="1"/>
              <a:t>Uz</a:t>
            </a:r>
            <a:r>
              <a:rPr lang="en-US" sz="1200" dirty="0"/>
              <a:t> the son of Aram, </a:t>
            </a:r>
            <a:r>
              <a:rPr lang="en-US" sz="1200" dirty="0" err="1"/>
              <a:t>Huz</a:t>
            </a:r>
            <a:r>
              <a:rPr lang="en-US" sz="1200" dirty="0"/>
              <a:t> the son of </a:t>
            </a:r>
            <a:r>
              <a:rPr lang="en-US" sz="1200" dirty="0" err="1"/>
              <a:t>Nahor</a:t>
            </a:r>
            <a:r>
              <a:rPr lang="en-US" sz="1200" dirty="0"/>
              <a:t>, or </a:t>
            </a:r>
            <a:r>
              <a:rPr lang="en-US" sz="1200" dirty="0" err="1"/>
              <a:t>Uz</a:t>
            </a:r>
            <a:r>
              <a:rPr lang="en-US" sz="1200" dirty="0"/>
              <a:t> the </a:t>
            </a:r>
            <a:r>
              <a:rPr lang="en-US" sz="1200" dirty="0" err="1"/>
              <a:t>Horite</a:t>
            </a:r>
            <a:r>
              <a:rPr lang="en-US" sz="1200" dirty="0"/>
              <a:t>, Genesis 10:23 22:21 36:28. They appear to have had much knowledge of the true God and the principles of virtue and religion. Bible Hub</a:t>
            </a:r>
          </a:p>
        </p:txBody>
      </p:sp>
      <p:sp>
        <p:nvSpPr>
          <p:cNvPr id="3" name="Rectangle 2"/>
          <p:cNvSpPr/>
          <p:nvPr/>
        </p:nvSpPr>
        <p:spPr>
          <a:xfrm>
            <a:off x="108856" y="2884093"/>
            <a:ext cx="9710057" cy="3785652"/>
          </a:xfrm>
          <a:prstGeom prst="rect">
            <a:avLst/>
          </a:prstGeom>
          <a:ln>
            <a:solidFill>
              <a:schemeClr val="tx1"/>
            </a:solidFill>
          </a:ln>
        </p:spPr>
        <p:txBody>
          <a:bodyPr wrap="square">
            <a:spAutoFit/>
          </a:bodyPr>
          <a:lstStyle/>
          <a:p>
            <a:pPr algn="just"/>
            <a:r>
              <a:rPr lang="en-US" sz="1200" b="1" i="0" dirty="0">
                <a:effectLst/>
                <a:latin typeface="Arial" panose="020B0604020202020204" pitchFamily="34" charset="0"/>
              </a:rPr>
              <a:t>Job:  Church News Archives</a:t>
            </a:r>
          </a:p>
          <a:p>
            <a:pPr algn="just"/>
            <a:r>
              <a:rPr lang="en-US" sz="1200" b="0" i="0" dirty="0">
                <a:effectLst/>
                <a:latin typeface="Arial" panose="020B0604020202020204" pitchFamily="34" charset="0"/>
              </a:rPr>
              <a:t>The scriptures do not state that Job was a prophet, or that he had any priestly calling. However, there is no doubt that he was a righteous man. In Job 1:1, he is described as a man who was "perfect and upright, and one that feared God, and eschewed evil." (Job 1:1.)</a:t>
            </a:r>
          </a:p>
          <a:p>
            <a:pPr algn="just"/>
            <a:endParaRPr lang="en-US" sz="1200" b="0" i="0" dirty="0">
              <a:effectLst/>
              <a:latin typeface="Arial" panose="020B0604020202020204" pitchFamily="34" charset="0"/>
            </a:endParaRPr>
          </a:p>
          <a:p>
            <a:pPr algn="just"/>
            <a:r>
              <a:rPr lang="en-US" sz="1200" b="0" i="0" dirty="0">
                <a:effectLst/>
                <a:latin typeface="Arial" panose="020B0604020202020204" pitchFamily="34" charset="0"/>
              </a:rPr>
              <a:t>Much mystery surrounds Job. According to the book that bears his name, Job lived in the land of </a:t>
            </a:r>
            <a:r>
              <a:rPr lang="en-US" sz="1200" b="0" i="0" dirty="0" err="1">
                <a:effectLst/>
                <a:latin typeface="Arial" panose="020B0604020202020204" pitchFamily="34" charset="0"/>
              </a:rPr>
              <a:t>Uz</a:t>
            </a:r>
            <a:r>
              <a:rPr lang="en-US" sz="1200" b="0" i="0" dirty="0">
                <a:effectLst/>
                <a:latin typeface="Arial" panose="020B0604020202020204" pitchFamily="34" charset="0"/>
              </a:rPr>
              <a:t>. The location of this land of </a:t>
            </a:r>
            <a:r>
              <a:rPr lang="en-US" sz="1200" b="0" i="0" dirty="0" err="1">
                <a:effectLst/>
                <a:latin typeface="Arial" panose="020B0604020202020204" pitchFamily="34" charset="0"/>
              </a:rPr>
              <a:t>Uz</a:t>
            </a:r>
            <a:r>
              <a:rPr lang="en-US" sz="1200" b="0" i="0" dirty="0">
                <a:effectLst/>
                <a:latin typeface="Arial" panose="020B0604020202020204" pitchFamily="34" charset="0"/>
              </a:rPr>
              <a:t> is unknown, and even the time in which Job lived is questioned. Some scholars say he lived during the time of the patriarchs - Abraham, Isaac and Jacob. Others think he might have lived as late as the time of Malachi. Besides not having any information about the time or place in which Job lived, scholars know practically nothing of the man himself. Some boldly contend Job is a fictitious character who had a leading role in a purely literary story in the Bible.</a:t>
            </a:r>
          </a:p>
          <a:p>
            <a:pPr algn="just"/>
            <a:r>
              <a:rPr lang="en-US" sz="1200" b="0" i="0" dirty="0">
                <a:effectLst/>
                <a:latin typeface="Arial" panose="020B0604020202020204" pitchFamily="34" charset="0"/>
              </a:rPr>
              <a:t>In A Companion to Your Study of the Old Testament, Daniel H. Ludlow wrote: "Interpretations to the book of Job have been so varied and extreme that it has been claimed that Job has suffered more from the hands of the critics than he ever did from the hands of Satan.</a:t>
            </a:r>
          </a:p>
          <a:p>
            <a:pPr algn="just"/>
            <a:r>
              <a:rPr lang="en-US" sz="1200" b="0" i="0" dirty="0">
                <a:effectLst/>
                <a:latin typeface="Arial" panose="020B0604020202020204" pitchFamily="34" charset="0"/>
              </a:rPr>
              <a:t>"Many critics of the Bible have suggested that Job is a mythological character. In modern times, however, the Lord has verified that Job existed as a real person. To an inquiring Joseph Smith, the Lord replied: `Thou art not yet as Job; thy friends do not contend against thee, neither charge thee with transgression, as they did Job.' (D&amp;C 121:10.)"</a:t>
            </a:r>
          </a:p>
          <a:p>
            <a:pPr algn="just"/>
            <a:r>
              <a:rPr lang="en-US" sz="1200" b="0" i="0" dirty="0">
                <a:effectLst/>
                <a:latin typeface="Arial" panose="020B0604020202020204" pitchFamily="34" charset="0"/>
              </a:rPr>
              <a:t>Giving further evidence that Job was indeed a real person are two other scriptures that mention him by name, Ezekiel 14:14 and James 5:11.</a:t>
            </a:r>
          </a:p>
          <a:p>
            <a:pPr algn="just"/>
            <a:endParaRPr lang="en-US" sz="1200" dirty="0">
              <a:latin typeface="Arial" panose="020B0604020202020204" pitchFamily="34" charset="0"/>
            </a:endParaRPr>
          </a:p>
          <a:p>
            <a:pPr algn="just"/>
            <a:r>
              <a:rPr lang="en-US" sz="1200" dirty="0"/>
              <a:t>Sources: A Companion to Your Study of the Old Testament, by Daniel H. Ludlow; and April 1969 and October 1987 general conference reports</a:t>
            </a:r>
          </a:p>
          <a:p>
            <a:pPr algn="just"/>
            <a:endParaRPr lang="en-US" sz="1200" b="0" i="0" dirty="0">
              <a:effectLst/>
              <a:latin typeface="Arial" panose="020B0604020202020204" pitchFamily="34" charset="0"/>
            </a:endParaRPr>
          </a:p>
          <a:p>
            <a:pPr algn="just"/>
            <a:r>
              <a:rPr lang="en-US" sz="1200" dirty="0">
                <a:latin typeface="Arial" panose="020B0604020202020204" pitchFamily="34" charset="0"/>
              </a:rPr>
              <a:t>Church News: </a:t>
            </a:r>
            <a:r>
              <a:rPr lang="en-US" sz="1200" dirty="0">
                <a:latin typeface="Arial" panose="020B0604020202020204" pitchFamily="34" charset="0"/>
                <a:hlinkClick r:id="rId2"/>
              </a:rPr>
              <a:t>http://www.ldschurchnewsarchive.com/articles/20381/Scholars-know-little-of-Job-time-or-place-in-which-he-lived.html</a:t>
            </a:r>
            <a:endParaRPr lang="en-US" sz="1200" dirty="0">
              <a:latin typeface="Arial" panose="020B0604020202020204" pitchFamily="34" charset="0"/>
            </a:endParaRPr>
          </a:p>
          <a:p>
            <a:pPr algn="just"/>
            <a:endParaRPr lang="en-US" sz="1200" b="0" i="0" dirty="0">
              <a:effectLst/>
              <a:latin typeface="Arial" panose="020B0604020202020204" pitchFamily="34" charset="0"/>
            </a:endParaRPr>
          </a:p>
        </p:txBody>
      </p:sp>
    </p:spTree>
    <p:extLst>
      <p:ext uri="{BB962C8B-B14F-4D97-AF65-F5344CB8AC3E}">
        <p14:creationId xmlns:p14="http://schemas.microsoft.com/office/powerpoint/2010/main" val="1558363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51172" cy="2308324"/>
          </a:xfrm>
          <a:prstGeom prst="rect">
            <a:avLst/>
          </a:prstGeom>
          <a:ln>
            <a:solidFill>
              <a:schemeClr val="tx1"/>
            </a:solidFill>
          </a:ln>
        </p:spPr>
        <p:txBody>
          <a:bodyPr wrap="square">
            <a:spAutoFit/>
          </a:bodyPr>
          <a:lstStyle/>
          <a:p>
            <a:r>
              <a:rPr lang="en-US" sz="1200" b="1" i="0" dirty="0">
                <a:solidFill>
                  <a:srgbClr val="222222"/>
                </a:solidFill>
                <a:effectLst/>
              </a:rPr>
              <a:t>Another Perspective on Job:</a:t>
            </a:r>
          </a:p>
          <a:p>
            <a:r>
              <a:rPr lang="en-US" sz="1200" b="0" i="0" dirty="0">
                <a:solidFill>
                  <a:srgbClr val="222222"/>
                </a:solidFill>
                <a:effectLst/>
              </a:rPr>
              <a:t>The book of Job is one of the oldest books in the Bible, although we don’t know exactly how old the book is, there is no doubt that it is ancient. Some scholars believe that Job, is mentioned early on in the Bible in the book of Genesis as “</a:t>
            </a:r>
            <a:r>
              <a:rPr lang="en-US" sz="1200" b="0" i="0" dirty="0" err="1">
                <a:solidFill>
                  <a:srgbClr val="222222"/>
                </a:solidFill>
                <a:effectLst/>
              </a:rPr>
              <a:t>Jobab</a:t>
            </a:r>
            <a:r>
              <a:rPr lang="en-US" sz="1200" b="0" i="0" dirty="0">
                <a:solidFill>
                  <a:srgbClr val="222222"/>
                </a:solidFill>
                <a:effectLst/>
              </a:rPr>
              <a:t>” (Genesis 10:29), one of the sons of </a:t>
            </a:r>
            <a:r>
              <a:rPr lang="en-US" sz="1200" b="0" i="0" dirty="0" err="1">
                <a:solidFill>
                  <a:srgbClr val="222222"/>
                </a:solidFill>
                <a:effectLst/>
              </a:rPr>
              <a:t>Joktan</a:t>
            </a:r>
            <a:r>
              <a:rPr lang="en-US" sz="1200" b="0" i="0" dirty="0">
                <a:solidFill>
                  <a:srgbClr val="222222"/>
                </a:solidFill>
                <a:effectLst/>
              </a:rPr>
              <a:t>, which would put Job in the ear between Noah and Abraham. In the opening chapter of the Book of Job, we learn that he is from the land of </a:t>
            </a:r>
            <a:r>
              <a:rPr lang="en-US" sz="1200" b="0" i="0" dirty="0" err="1">
                <a:solidFill>
                  <a:srgbClr val="222222"/>
                </a:solidFill>
                <a:effectLst/>
              </a:rPr>
              <a:t>Uz</a:t>
            </a:r>
            <a:r>
              <a:rPr lang="en-US" sz="1200" b="0" i="0" dirty="0">
                <a:solidFill>
                  <a:srgbClr val="222222"/>
                </a:solidFill>
                <a:effectLst/>
              </a:rPr>
              <a:t>, well there was a man named </a:t>
            </a:r>
            <a:r>
              <a:rPr lang="en-US" sz="1200" b="0" i="0" dirty="0" err="1">
                <a:solidFill>
                  <a:srgbClr val="222222"/>
                </a:solidFill>
                <a:effectLst/>
              </a:rPr>
              <a:t>Huz</a:t>
            </a:r>
            <a:r>
              <a:rPr lang="en-US" sz="1200" b="0" i="0" dirty="0">
                <a:solidFill>
                  <a:srgbClr val="222222"/>
                </a:solidFill>
                <a:effectLst/>
              </a:rPr>
              <a:t> (</a:t>
            </a:r>
            <a:r>
              <a:rPr lang="en-US" sz="1200" b="0" i="0" dirty="0" err="1">
                <a:solidFill>
                  <a:srgbClr val="222222"/>
                </a:solidFill>
                <a:effectLst/>
              </a:rPr>
              <a:t>Uz</a:t>
            </a:r>
            <a:r>
              <a:rPr lang="en-US" sz="1200" b="0" i="0" dirty="0">
                <a:solidFill>
                  <a:srgbClr val="222222"/>
                </a:solidFill>
                <a:effectLst/>
              </a:rPr>
              <a:t>?), who was Abraham’s nephew (see Genesis 22:21), perhaps the land of </a:t>
            </a:r>
            <a:r>
              <a:rPr lang="en-US" sz="1200" b="0" i="0" dirty="0" err="1">
                <a:solidFill>
                  <a:srgbClr val="222222"/>
                </a:solidFill>
                <a:effectLst/>
              </a:rPr>
              <a:t>Uz</a:t>
            </a:r>
            <a:r>
              <a:rPr lang="en-US" sz="1200" b="0" i="0" dirty="0">
                <a:solidFill>
                  <a:srgbClr val="222222"/>
                </a:solidFill>
                <a:effectLst/>
              </a:rPr>
              <a:t> was named after him?</a:t>
            </a:r>
          </a:p>
          <a:p>
            <a:r>
              <a:rPr lang="en-US" sz="1200" dirty="0" err="1"/>
              <a:t>Eliphaz</a:t>
            </a:r>
            <a:r>
              <a:rPr lang="en-US" sz="1200" dirty="0"/>
              <a:t> (Job 2:11) was the son of Esau (Genesis 34:10-11); this son of Esau had another son named </a:t>
            </a:r>
            <a:r>
              <a:rPr lang="en-US" sz="1200" dirty="0" err="1"/>
              <a:t>Teman</a:t>
            </a:r>
            <a:r>
              <a:rPr lang="en-US" sz="1200" dirty="0"/>
              <a:t> (Genesis 36:10-11), and the descendants of </a:t>
            </a:r>
            <a:r>
              <a:rPr lang="en-US" sz="1200" dirty="0" err="1"/>
              <a:t>Teman</a:t>
            </a:r>
            <a:r>
              <a:rPr lang="en-US" sz="1200" dirty="0"/>
              <a:t> were known for their wisdom (Jeremiah 49:7). </a:t>
            </a:r>
            <a:r>
              <a:rPr lang="en-US" sz="1200" dirty="0" err="1"/>
              <a:t>Bildad</a:t>
            </a:r>
            <a:r>
              <a:rPr lang="en-US" sz="1200" dirty="0"/>
              <a:t> is called a </a:t>
            </a:r>
            <a:r>
              <a:rPr lang="en-US" sz="1200" dirty="0" err="1"/>
              <a:t>Shuhite</a:t>
            </a:r>
            <a:r>
              <a:rPr lang="en-US" sz="1200" dirty="0"/>
              <a:t> (Job 2:11), and </a:t>
            </a:r>
            <a:r>
              <a:rPr lang="en-US" sz="1200" dirty="0" err="1"/>
              <a:t>Shuah</a:t>
            </a:r>
            <a:r>
              <a:rPr lang="en-US" sz="1200" dirty="0"/>
              <a:t> was a son of Abraham through </a:t>
            </a:r>
            <a:r>
              <a:rPr lang="en-US" sz="1200" dirty="0" err="1"/>
              <a:t>Keturah</a:t>
            </a:r>
            <a:r>
              <a:rPr lang="en-US" sz="1200" dirty="0"/>
              <a:t> (Genesis 35:2).</a:t>
            </a:r>
          </a:p>
          <a:p>
            <a:r>
              <a:rPr lang="en-US" sz="1200" dirty="0"/>
              <a:t>http://zachsscripturestudy.blogspot.com/2013/02/job-1-2.html</a:t>
            </a:r>
          </a:p>
        </p:txBody>
      </p:sp>
      <p:sp>
        <p:nvSpPr>
          <p:cNvPr id="2" name="Rectangle 1"/>
          <p:cNvSpPr/>
          <p:nvPr/>
        </p:nvSpPr>
        <p:spPr>
          <a:xfrm>
            <a:off x="-21772" y="2308324"/>
            <a:ext cx="6651172" cy="4524315"/>
          </a:xfrm>
          <a:prstGeom prst="rect">
            <a:avLst/>
          </a:prstGeom>
          <a:ln>
            <a:solidFill>
              <a:schemeClr val="tx1"/>
            </a:solidFill>
          </a:ln>
        </p:spPr>
        <p:txBody>
          <a:bodyPr wrap="square">
            <a:spAutoFit/>
          </a:bodyPr>
          <a:lstStyle/>
          <a:p>
            <a:r>
              <a:rPr lang="en-US" sz="1200" b="1" dirty="0">
                <a:solidFill>
                  <a:srgbClr val="000000"/>
                </a:solidFill>
              </a:rPr>
              <a:t>The Three Friends:</a:t>
            </a:r>
          </a:p>
          <a:p>
            <a:r>
              <a:rPr lang="en-US" sz="1200" b="1" dirty="0" err="1">
                <a:solidFill>
                  <a:srgbClr val="000000"/>
                </a:solidFill>
              </a:rPr>
              <a:t>Eliphaz</a:t>
            </a:r>
            <a:r>
              <a:rPr lang="en-US" sz="1200" dirty="0">
                <a:solidFill>
                  <a:srgbClr val="000000"/>
                </a:solidFill>
              </a:rPr>
              <a:t> the king on the </a:t>
            </a:r>
            <a:r>
              <a:rPr lang="en-US" sz="1200" dirty="0" err="1">
                <a:solidFill>
                  <a:srgbClr val="000000"/>
                </a:solidFill>
              </a:rPr>
              <a:t>Thaimanites</a:t>
            </a:r>
            <a:r>
              <a:rPr lang="en-US" sz="1200" dirty="0">
                <a:solidFill>
                  <a:srgbClr val="000000"/>
                </a:solidFill>
              </a:rPr>
              <a:t>. </a:t>
            </a:r>
            <a:r>
              <a:rPr lang="en-US" sz="1200" dirty="0" err="1">
                <a:solidFill>
                  <a:srgbClr val="000000"/>
                </a:solidFill>
              </a:rPr>
              <a:t>Eliphaz</a:t>
            </a:r>
            <a:r>
              <a:rPr lang="en-US" sz="1200" dirty="0">
                <a:solidFill>
                  <a:srgbClr val="000000"/>
                </a:solidFill>
              </a:rPr>
              <a:t> was one of the sons of Esau; and </a:t>
            </a:r>
            <a:r>
              <a:rPr lang="en-US" sz="1200" dirty="0" err="1">
                <a:solidFill>
                  <a:srgbClr val="000000"/>
                </a:solidFill>
              </a:rPr>
              <a:t>Teman</a:t>
            </a:r>
            <a:r>
              <a:rPr lang="en-US" sz="1200" dirty="0">
                <a:solidFill>
                  <a:srgbClr val="000000"/>
                </a:solidFill>
              </a:rPr>
              <a:t>, of </a:t>
            </a:r>
            <a:r>
              <a:rPr lang="en-US" sz="1200" dirty="0" err="1">
                <a:solidFill>
                  <a:srgbClr val="000000"/>
                </a:solidFill>
              </a:rPr>
              <a:t>Eliphaz</a:t>
            </a:r>
            <a:r>
              <a:rPr lang="en-US" sz="1200" dirty="0">
                <a:solidFill>
                  <a:srgbClr val="000000"/>
                </a:solidFill>
              </a:rPr>
              <a:t>, </a:t>
            </a:r>
            <a:r>
              <a:rPr lang="en-US" sz="1200" dirty="0" err="1"/>
              <a:t>Teman</a:t>
            </a:r>
            <a:r>
              <a:rPr lang="en-US" sz="1200" dirty="0"/>
              <a:t> was a city of Edom.</a:t>
            </a:r>
          </a:p>
          <a:p>
            <a:endParaRPr lang="en-US" sz="1200" dirty="0"/>
          </a:p>
          <a:p>
            <a:r>
              <a:rPr lang="en-US" sz="1200" b="1" dirty="0" err="1"/>
              <a:t>Bildad</a:t>
            </a:r>
            <a:r>
              <a:rPr lang="en-US" sz="1200" b="1" dirty="0"/>
              <a:t> the </a:t>
            </a:r>
            <a:r>
              <a:rPr lang="en-US" sz="1200" b="1" dirty="0" err="1"/>
              <a:t>Shuhite</a:t>
            </a:r>
            <a:r>
              <a:rPr lang="en-US" sz="1200" b="1" dirty="0"/>
              <a:t> - </a:t>
            </a:r>
            <a:r>
              <a:rPr lang="en-US" sz="1200" dirty="0"/>
              <a:t>Or, as the Septuagint,  </a:t>
            </a:r>
            <a:r>
              <a:rPr lang="en-US" sz="1200" dirty="0" err="1"/>
              <a:t>Baldad</a:t>
            </a:r>
            <a:r>
              <a:rPr lang="en-US" sz="1200" dirty="0"/>
              <a:t>, tyrant of the </a:t>
            </a:r>
            <a:r>
              <a:rPr lang="en-US" sz="1200" dirty="0" err="1"/>
              <a:t>Suchites</a:t>
            </a:r>
            <a:r>
              <a:rPr lang="en-US" sz="1200" dirty="0"/>
              <a:t>. </a:t>
            </a:r>
            <a:r>
              <a:rPr lang="en-US" sz="1200" dirty="0" err="1"/>
              <a:t>Shuah</a:t>
            </a:r>
            <a:r>
              <a:rPr lang="en-US" sz="1200" dirty="0"/>
              <a:t> was the son of Abraham by </a:t>
            </a:r>
            <a:r>
              <a:rPr lang="en-US" sz="1200" dirty="0" err="1"/>
              <a:t>Keturah</a:t>
            </a:r>
            <a:r>
              <a:rPr lang="en-US" sz="1200" dirty="0"/>
              <a:t>: and his posterity is reckoned among the </a:t>
            </a:r>
            <a:r>
              <a:rPr lang="en-US" sz="1200" dirty="0" err="1"/>
              <a:t>Easterns</a:t>
            </a:r>
            <a:r>
              <a:rPr lang="en-US" sz="1200" dirty="0"/>
              <a:t>. It is supposed he should be placed with his brother Midian, and his brother's sons Sheba and </a:t>
            </a:r>
            <a:r>
              <a:rPr lang="en-US" sz="1200" dirty="0" err="1"/>
              <a:t>Dedan</a:t>
            </a:r>
            <a:r>
              <a:rPr lang="en-US" sz="1200" dirty="0"/>
              <a:t>. See Genesis 25:2, Genesis 25:3. </a:t>
            </a:r>
            <a:r>
              <a:rPr lang="en-US" sz="1200" dirty="0" err="1"/>
              <a:t>Dedan</a:t>
            </a:r>
            <a:r>
              <a:rPr lang="en-US" sz="1200" dirty="0"/>
              <a:t> was a city of Edom, see Jeremiah 49:8, and seems to have been situated in its southern boundary, as </a:t>
            </a:r>
            <a:r>
              <a:rPr lang="en-US" sz="1200" dirty="0" err="1"/>
              <a:t>Teman</a:t>
            </a:r>
            <a:r>
              <a:rPr lang="en-US" sz="1200" dirty="0"/>
              <a:t> was in its western. Ezekiel 25:13.</a:t>
            </a:r>
          </a:p>
          <a:p>
            <a:endParaRPr lang="en-US" sz="1200" dirty="0"/>
          </a:p>
          <a:p>
            <a:r>
              <a:rPr lang="en-US" sz="1200" b="1" dirty="0" err="1"/>
              <a:t>Zophar</a:t>
            </a:r>
            <a:r>
              <a:rPr lang="en-US" sz="1200" b="1" dirty="0"/>
              <a:t> the </a:t>
            </a:r>
            <a:r>
              <a:rPr lang="en-US" sz="1200" b="1" dirty="0" err="1"/>
              <a:t>Naamathite</a:t>
            </a:r>
            <a:r>
              <a:rPr lang="en-US" sz="1200" b="1" dirty="0"/>
              <a:t> - </a:t>
            </a:r>
            <a:r>
              <a:rPr lang="en-US" sz="1200" dirty="0"/>
              <a:t>Or, according to the Septuagint, </a:t>
            </a:r>
            <a:r>
              <a:rPr lang="en-US" sz="1200" dirty="0" err="1"/>
              <a:t>Σωφ</a:t>
            </a:r>
            <a:r>
              <a:rPr lang="en-US" sz="1200" dirty="0"/>
              <a:t>αρ Μιναιων Βασιλευς, Sophar king of the Minaites. He most probably came from that </a:t>
            </a:r>
            <a:r>
              <a:rPr lang="en-US" sz="1200" dirty="0" err="1"/>
              <a:t>Naamah</a:t>
            </a:r>
            <a:r>
              <a:rPr lang="en-US" sz="1200" dirty="0"/>
              <a:t>, which was bordering upon the </a:t>
            </a:r>
            <a:r>
              <a:rPr lang="en-US" sz="1200" dirty="0" err="1"/>
              <a:t>Edomites</a:t>
            </a:r>
            <a:r>
              <a:rPr lang="en-US" sz="1200" dirty="0"/>
              <a:t> to the south and fell by lot to the tribe of Judah, Joshua 15:21-41. These circumstances, which have already been mentioned in the introduction, prove that Job must have dwelt in the land of Edom, and that all his friends dwelt in Arabia </a:t>
            </a:r>
            <a:r>
              <a:rPr lang="en-US" sz="1200" dirty="0" err="1"/>
              <a:t>Petraea</a:t>
            </a:r>
            <a:r>
              <a:rPr lang="en-US" sz="1200" dirty="0"/>
              <a:t>, or in the countries immediately adjacent. That some of those Eastern people were highly cultivated, we have at least indirect proof in the case of the </a:t>
            </a:r>
            <a:r>
              <a:rPr lang="en-US" sz="1200" dirty="0" err="1"/>
              <a:t>Temanites</a:t>
            </a:r>
            <a:r>
              <a:rPr lang="en-US" sz="1200" dirty="0"/>
              <a:t>, Jeremiah 49:7; : Concerning Edom thus </a:t>
            </a:r>
            <a:r>
              <a:rPr lang="en-US" sz="1200" dirty="0" err="1"/>
              <a:t>saith</a:t>
            </a:r>
            <a:r>
              <a:rPr lang="en-US" sz="1200" dirty="0"/>
              <a:t> the Lord of hosts, Is wisdom no more in </a:t>
            </a:r>
            <a:r>
              <a:rPr lang="en-US" sz="1200" dirty="0" err="1"/>
              <a:t>Teman</a:t>
            </a:r>
            <a:r>
              <a:rPr lang="en-US" sz="1200" dirty="0"/>
              <a:t>? Is counsel perished from the prudent? Is their wisdom vanished? They are celebrated also in Baruch 3:22, 23. Speaking of wisdom he says: It hath not been heard of in </a:t>
            </a:r>
            <a:r>
              <a:rPr lang="en-US" sz="1200" dirty="0" err="1"/>
              <a:t>Chanaan</a:t>
            </a:r>
            <a:r>
              <a:rPr lang="en-US" sz="1200" dirty="0"/>
              <a:t>; neither hath it been seen in </a:t>
            </a:r>
            <a:r>
              <a:rPr lang="en-US" sz="1200" dirty="0" err="1"/>
              <a:t>Theman</a:t>
            </a:r>
            <a:r>
              <a:rPr lang="en-US" sz="1200" dirty="0"/>
              <a:t>. The </a:t>
            </a:r>
            <a:r>
              <a:rPr lang="en-US" sz="1200" dirty="0" err="1"/>
              <a:t>Agarenes</a:t>
            </a:r>
            <a:r>
              <a:rPr lang="en-US" sz="1200" dirty="0"/>
              <a:t> that seek wisdom upon earth, the merchants of </a:t>
            </a:r>
            <a:r>
              <a:rPr lang="en-US" sz="1200" dirty="0" err="1"/>
              <a:t>Meran</a:t>
            </a:r>
            <a:r>
              <a:rPr lang="en-US" sz="1200" dirty="0"/>
              <a:t> and of </a:t>
            </a:r>
            <a:r>
              <a:rPr lang="en-US" sz="1200" dirty="0" err="1"/>
              <a:t>Theman</a:t>
            </a:r>
            <a:r>
              <a:rPr lang="en-US" sz="1200" dirty="0"/>
              <a:t>, the expounders of fables, and searchers out of understanding, none of these have known the way of wisdom. It is evident enough from these quotations that the inhabitants of those districts were celebrated for their knowledge; and the sayings of Job's three friends are proofs that their reputation for wisdom stood on a very solid foundation.</a:t>
            </a:r>
          </a:p>
        </p:txBody>
      </p:sp>
      <p:sp>
        <p:nvSpPr>
          <p:cNvPr id="4" name="Rectangle 3"/>
          <p:cNvSpPr/>
          <p:nvPr/>
        </p:nvSpPr>
        <p:spPr>
          <a:xfrm>
            <a:off x="6651173" y="15742"/>
            <a:ext cx="5540828" cy="2800767"/>
          </a:xfrm>
          <a:prstGeom prst="rect">
            <a:avLst/>
          </a:prstGeom>
          <a:ln>
            <a:solidFill>
              <a:schemeClr val="tx1"/>
            </a:solidFill>
          </a:ln>
        </p:spPr>
        <p:txBody>
          <a:bodyPr wrap="square">
            <a:spAutoFit/>
          </a:bodyPr>
          <a:lstStyle/>
          <a:p>
            <a:pPr fontAlgn="base"/>
            <a:r>
              <a:rPr lang="en-US" sz="1600" b="1" dirty="0">
                <a:latin typeface="Calibri" panose="020F0502020204030204" pitchFamily="34" charset="0"/>
              </a:rPr>
              <a:t>Resisting Satan:</a:t>
            </a:r>
          </a:p>
          <a:p>
            <a:pPr fontAlgn="base"/>
            <a:r>
              <a:rPr lang="en-US" sz="1600" dirty="0">
                <a:latin typeface="Calibri" panose="020F0502020204030204" pitchFamily="34" charset="0"/>
              </a:rPr>
              <a:t>“The power to resist Satan may be stronger than we realize. The Prophet Joseph Smith taught: ‘All beings who have bodies have power over those who have not. The devil has no power over us only as we permit him. The moment we revolt at anything which comes from God, the devil takes power’ [</a:t>
            </a:r>
            <a:r>
              <a:rPr lang="en-US" sz="1600" i="1" dirty="0">
                <a:latin typeface="Calibri" panose="020F0502020204030204" pitchFamily="34" charset="0"/>
              </a:rPr>
              <a:t>The Words of Joseph Smith,</a:t>
            </a:r>
            <a:r>
              <a:rPr lang="en-US" sz="1600" dirty="0">
                <a:latin typeface="Calibri" panose="020F0502020204030204" pitchFamily="34" charset="0"/>
              </a:rPr>
              <a:t> ed. Andrew F. </a:t>
            </a:r>
            <a:r>
              <a:rPr lang="en-US" sz="1600" dirty="0" err="1">
                <a:latin typeface="Calibri" panose="020F0502020204030204" pitchFamily="34" charset="0"/>
              </a:rPr>
              <a:t>Ehat</a:t>
            </a:r>
            <a:r>
              <a:rPr lang="en-US" sz="1600" dirty="0">
                <a:latin typeface="Calibri" panose="020F0502020204030204" pitchFamily="34" charset="0"/>
              </a:rPr>
              <a:t> and Lyndon W. Cook (1980), 60].</a:t>
            </a:r>
          </a:p>
          <a:p>
            <a:pPr fontAlgn="base"/>
            <a:r>
              <a:rPr lang="en-US" sz="1600" dirty="0">
                <a:latin typeface="Calibri" panose="020F0502020204030204" pitchFamily="34" charset="0"/>
              </a:rPr>
              <a:t>“He also stated, ‘Wicked spirits have their bounds, limits, and laws by which they are governed’ [</a:t>
            </a:r>
            <a:r>
              <a:rPr lang="en-US" sz="1600" i="1" dirty="0">
                <a:latin typeface="Calibri" panose="020F0502020204030204" pitchFamily="34" charset="0"/>
              </a:rPr>
              <a:t>History of the Church,</a:t>
            </a:r>
            <a:r>
              <a:rPr lang="en-US" sz="1600" dirty="0">
                <a:latin typeface="Calibri" panose="020F0502020204030204" pitchFamily="34" charset="0"/>
              </a:rPr>
              <a:t> 4:576]. So Satan and his angels are not all-powerful” (“The Forces That Will Save Us,”</a:t>
            </a:r>
            <a:r>
              <a:rPr lang="en-US" sz="1600" i="1" dirty="0">
                <a:latin typeface="Calibri" panose="020F0502020204030204" pitchFamily="34" charset="0"/>
              </a:rPr>
              <a:t> </a:t>
            </a:r>
            <a:r>
              <a:rPr lang="en-US" sz="1600" dirty="0">
                <a:latin typeface="Calibri" panose="020F0502020204030204" pitchFamily="34" charset="0"/>
              </a:rPr>
              <a:t>President James E. Faust </a:t>
            </a:r>
            <a:r>
              <a:rPr lang="en-US" sz="1600" i="1" dirty="0">
                <a:latin typeface="Calibri" panose="020F0502020204030204" pitchFamily="34" charset="0"/>
              </a:rPr>
              <a:t>Ensign,</a:t>
            </a:r>
            <a:r>
              <a:rPr lang="en-US" sz="1600" dirty="0">
                <a:latin typeface="Calibri" panose="020F0502020204030204" pitchFamily="34" charset="0"/>
              </a:rPr>
              <a:t> Jan. 2007, 8).</a:t>
            </a:r>
            <a:endParaRPr lang="en-US" sz="1600" b="0" i="0" dirty="0">
              <a:effectLst/>
              <a:latin typeface="Calibri" panose="020F0502020204030204" pitchFamily="34" charset="0"/>
            </a:endParaRPr>
          </a:p>
        </p:txBody>
      </p:sp>
      <p:sp>
        <p:nvSpPr>
          <p:cNvPr id="5" name="Rectangle 4"/>
          <p:cNvSpPr/>
          <p:nvPr/>
        </p:nvSpPr>
        <p:spPr>
          <a:xfrm>
            <a:off x="6651173" y="3272741"/>
            <a:ext cx="5540828" cy="3539430"/>
          </a:xfrm>
          <a:prstGeom prst="rect">
            <a:avLst/>
          </a:prstGeom>
          <a:ln>
            <a:solidFill>
              <a:schemeClr val="tx1"/>
            </a:solidFill>
          </a:ln>
        </p:spPr>
        <p:txBody>
          <a:bodyPr wrap="square">
            <a:spAutoFit/>
          </a:bodyPr>
          <a:lstStyle/>
          <a:p>
            <a:pPr fontAlgn="base"/>
            <a:r>
              <a:rPr lang="en-US" sz="1600" b="1" dirty="0">
                <a:latin typeface="Calibri" panose="020F0502020204030204" pitchFamily="34" charset="0"/>
              </a:rPr>
              <a:t>While Job’s friends intended to comfort him</a:t>
            </a:r>
            <a:r>
              <a:rPr lang="en-US" sz="1600" dirty="0">
                <a:latin typeface="Calibri" panose="020F0502020204030204" pitchFamily="34" charset="0"/>
              </a:rPr>
              <a:t>, their hasty judgments regarding the reasons for his suffering actually added to his misery. President Dieter F. Uchtdorf of the First Presidency taught:</a:t>
            </a:r>
          </a:p>
          <a:p>
            <a:pPr fontAlgn="base"/>
            <a:endParaRPr lang="en-US" sz="1600" dirty="0">
              <a:latin typeface="Calibri" panose="020F0502020204030204" pitchFamily="34" charset="0"/>
            </a:endParaRPr>
          </a:p>
          <a:p>
            <a:pPr fontAlgn="base"/>
            <a:r>
              <a:rPr lang="en-US" sz="1600" dirty="0">
                <a:latin typeface="Calibri" panose="020F0502020204030204" pitchFamily="34" charset="0"/>
              </a:rPr>
              <a:t>“It is unworthy of us as Christians to think that those who suffer deserve their suffering. … Our Savior willingly took upon Himself the pain and sickness and suffering of us all—even those of us who appear to deserve our suffering.</a:t>
            </a:r>
          </a:p>
          <a:p>
            <a:pPr fontAlgn="base"/>
            <a:r>
              <a:rPr lang="en-US" sz="1600" dirty="0">
                <a:latin typeface="Calibri" panose="020F0502020204030204" pitchFamily="34" charset="0"/>
              </a:rPr>
              <a:t>“In the book of Proverbs we read that ‘a friend </a:t>
            </a:r>
            <a:r>
              <a:rPr lang="en-US" sz="1600" dirty="0" err="1">
                <a:latin typeface="Calibri" panose="020F0502020204030204" pitchFamily="34" charset="0"/>
              </a:rPr>
              <a:t>loveth</a:t>
            </a:r>
            <a:r>
              <a:rPr lang="en-US" sz="1600" dirty="0">
                <a:latin typeface="Calibri" panose="020F0502020204030204" pitchFamily="34" charset="0"/>
              </a:rPr>
              <a:t> at all times, and a brother is born for adversity.’ Let us love at all times. And let us especially be there for our brothers and sisters during times of adversity” (“You Are My Hands,”</a:t>
            </a:r>
            <a:r>
              <a:rPr lang="en-US" sz="1600" i="1" dirty="0">
                <a:latin typeface="Calibri" panose="020F0502020204030204" pitchFamily="34" charset="0"/>
              </a:rPr>
              <a:t> Ensign</a:t>
            </a:r>
            <a:r>
              <a:rPr lang="en-US" sz="1600" dirty="0">
                <a:latin typeface="Calibri" panose="020F0502020204030204" pitchFamily="34" charset="0"/>
              </a:rPr>
              <a:t> or </a:t>
            </a:r>
            <a:r>
              <a:rPr lang="en-US" sz="1600" i="1" dirty="0">
                <a:latin typeface="Calibri" panose="020F0502020204030204" pitchFamily="34" charset="0"/>
              </a:rPr>
              <a:t>Liahona,</a:t>
            </a:r>
            <a:r>
              <a:rPr lang="en-US" sz="1600" dirty="0">
                <a:latin typeface="Calibri" panose="020F0502020204030204" pitchFamily="34" charset="0"/>
              </a:rPr>
              <a:t> May 2010, 69–70).</a:t>
            </a:r>
            <a:endParaRPr lang="en-US" sz="1600" b="0" i="0" dirty="0">
              <a:effectLst/>
              <a:latin typeface="Calibri" panose="020F0502020204030204" pitchFamily="34" charset="0"/>
            </a:endParaRPr>
          </a:p>
        </p:txBody>
      </p:sp>
    </p:spTree>
    <p:extLst>
      <p:ext uri="{BB962C8B-B14F-4D97-AF65-F5344CB8AC3E}">
        <p14:creationId xmlns:p14="http://schemas.microsoft.com/office/powerpoint/2010/main" val="4181857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98724705"/>
              </p:ext>
            </p:extLst>
          </p:nvPr>
        </p:nvGraphicFramePr>
        <p:xfrm>
          <a:off x="290286" y="403981"/>
          <a:ext cx="11226800" cy="2296160"/>
        </p:xfrm>
        <a:graphic>
          <a:graphicData uri="http://schemas.openxmlformats.org/drawingml/2006/table">
            <a:tbl>
              <a:tblPr firstRow="1" bandRow="1">
                <a:tableStyleId>{5940675A-B579-460E-94D1-54222C63F5DA}</a:tableStyleId>
              </a:tblPr>
              <a:tblGrid>
                <a:gridCol w="1407885">
                  <a:extLst>
                    <a:ext uri="{9D8B030D-6E8A-4147-A177-3AD203B41FA5}">
                      <a16:colId xmlns:a16="http://schemas.microsoft.com/office/drawing/2014/main" val="20000"/>
                    </a:ext>
                  </a:extLst>
                </a:gridCol>
                <a:gridCol w="9818915">
                  <a:extLst>
                    <a:ext uri="{9D8B030D-6E8A-4147-A177-3AD203B41FA5}">
                      <a16:colId xmlns:a16="http://schemas.microsoft.com/office/drawing/2014/main" val="20001"/>
                    </a:ext>
                  </a:extLst>
                </a:gridCol>
              </a:tblGrid>
              <a:tr h="370840">
                <a:tc>
                  <a:txBody>
                    <a:bodyPr/>
                    <a:lstStyle/>
                    <a:p>
                      <a:r>
                        <a:rPr lang="en-US" dirty="0"/>
                        <a:t>Job 1-2</a:t>
                      </a:r>
                    </a:p>
                  </a:txBody>
                  <a:tcPr/>
                </a:tc>
                <a:tc>
                  <a:txBody>
                    <a:bodyPr/>
                    <a:lstStyle/>
                    <a:p>
                      <a:r>
                        <a:rPr lang="en-US" dirty="0"/>
                        <a:t>Job, a just and faithful man, experiences sever trials.</a:t>
                      </a:r>
                    </a:p>
                    <a:p>
                      <a:endParaRPr lang="en-US" dirty="0"/>
                    </a:p>
                    <a:p>
                      <a:r>
                        <a:rPr lang="en-US" dirty="0"/>
                        <a:t>He remains faithful to the Lord despite losing his possessions, children, and health</a:t>
                      </a:r>
                    </a:p>
                  </a:txBody>
                  <a:tcPr/>
                </a:tc>
                <a:extLst>
                  <a:ext uri="{0D108BD9-81ED-4DB2-BD59-A6C34878D82A}">
                    <a16:rowId xmlns:a16="http://schemas.microsoft.com/office/drawing/2014/main" val="10000"/>
                  </a:ext>
                </a:extLst>
              </a:tr>
              <a:tr h="370840">
                <a:tc>
                  <a:txBody>
                    <a:bodyPr/>
                    <a:lstStyle/>
                    <a:p>
                      <a:r>
                        <a:rPr lang="en-US" dirty="0"/>
                        <a:t>Job 13:13-16</a:t>
                      </a:r>
                    </a:p>
                    <a:p>
                      <a:r>
                        <a:rPr lang="en-US" dirty="0"/>
                        <a:t>Job 19:23-27</a:t>
                      </a:r>
                    </a:p>
                  </a:txBody>
                  <a:tcPr/>
                </a:tc>
                <a:tc>
                  <a:txBody>
                    <a:bodyPr/>
                    <a:lstStyle/>
                    <a:p>
                      <a:r>
                        <a:rPr lang="en-US" dirty="0"/>
                        <a:t>Job finds strength in trusting the Lord and in his testimony of the Savior</a:t>
                      </a:r>
                    </a:p>
                  </a:txBody>
                  <a:tcPr/>
                </a:tc>
                <a:extLst>
                  <a:ext uri="{0D108BD9-81ED-4DB2-BD59-A6C34878D82A}">
                    <a16:rowId xmlns:a16="http://schemas.microsoft.com/office/drawing/2014/main" val="10001"/>
                  </a:ext>
                </a:extLst>
              </a:tr>
              <a:tr h="370840">
                <a:tc>
                  <a:txBody>
                    <a:bodyPr/>
                    <a:lstStyle/>
                    <a:p>
                      <a:r>
                        <a:rPr lang="en-US" dirty="0"/>
                        <a:t>Job 27:2-6</a:t>
                      </a:r>
                    </a:p>
                  </a:txBody>
                  <a:tcPr/>
                </a:tc>
                <a:tc>
                  <a:txBody>
                    <a:bodyPr/>
                    <a:lstStyle/>
                    <a:p>
                      <a:r>
                        <a:rPr lang="en-US" dirty="0"/>
                        <a:t>Job finds</a:t>
                      </a:r>
                      <a:r>
                        <a:rPr lang="en-US" baseline="0" dirty="0"/>
                        <a:t> strength in his personal righteousness and integrity</a:t>
                      </a:r>
                      <a:endParaRPr lang="en-US" dirty="0"/>
                    </a:p>
                  </a:txBody>
                  <a:tcPr/>
                </a:tc>
                <a:extLst>
                  <a:ext uri="{0D108BD9-81ED-4DB2-BD59-A6C34878D82A}">
                    <a16:rowId xmlns:a16="http://schemas.microsoft.com/office/drawing/2014/main" val="10002"/>
                  </a:ext>
                </a:extLst>
              </a:tr>
              <a:tr h="370840">
                <a:tc>
                  <a:txBody>
                    <a:bodyPr/>
                    <a:lstStyle/>
                    <a:p>
                      <a:r>
                        <a:rPr lang="en-US" dirty="0"/>
                        <a:t>Job 42:10-17</a:t>
                      </a:r>
                    </a:p>
                  </a:txBody>
                  <a:tcPr/>
                </a:tc>
                <a:tc>
                  <a:txBody>
                    <a:bodyPr/>
                    <a:lstStyle/>
                    <a:p>
                      <a:r>
                        <a:rPr lang="en-US" dirty="0"/>
                        <a:t>After Job has faithfully endured his trials, the Lord blesses</a:t>
                      </a:r>
                      <a:r>
                        <a:rPr lang="en-US" baseline="0" dirty="0"/>
                        <a:t> him</a:t>
                      </a:r>
                      <a:endParaRPr lang="en-US" dirty="0"/>
                    </a:p>
                  </a:txBody>
                  <a:tcPr/>
                </a:tc>
                <a:extLst>
                  <a:ext uri="{0D108BD9-81ED-4DB2-BD59-A6C34878D82A}">
                    <a16:rowId xmlns:a16="http://schemas.microsoft.com/office/drawing/2014/main" val="10003"/>
                  </a:ext>
                </a:extLst>
              </a:tr>
            </a:tbl>
          </a:graphicData>
        </a:graphic>
      </p:graphicFrame>
      <p:sp>
        <p:nvSpPr>
          <p:cNvPr id="4" name="Rectangle 3"/>
          <p:cNvSpPr/>
          <p:nvPr/>
        </p:nvSpPr>
        <p:spPr>
          <a:xfrm>
            <a:off x="1034143" y="3298095"/>
            <a:ext cx="6096000" cy="2031325"/>
          </a:xfrm>
          <a:prstGeom prst="rect">
            <a:avLst/>
          </a:prstGeom>
          <a:ln>
            <a:solidFill>
              <a:schemeClr val="tx1"/>
            </a:solidFill>
          </a:ln>
        </p:spPr>
        <p:txBody>
          <a:bodyPr>
            <a:spAutoFit/>
          </a:bodyPr>
          <a:lstStyle/>
          <a:p>
            <a:r>
              <a:rPr lang="en-US" b="0" i="0" dirty="0">
                <a:solidFill>
                  <a:srgbClr val="333333"/>
                </a:solidFill>
                <a:effectLst/>
                <a:latin typeface="Calibri" panose="020F0502020204030204" pitchFamily="34" charset="0"/>
              </a:rPr>
              <a:t>The Prophet </a:t>
            </a:r>
            <a:r>
              <a:rPr lang="en-US" b="0" i="0" u="none" strike="noStrike" dirty="0">
                <a:solidFill>
                  <a:srgbClr val="2F393A"/>
                </a:solidFill>
                <a:effectLst/>
                <a:latin typeface="Calibri" panose="020F0502020204030204" pitchFamily="34" charset="0"/>
              </a:rPr>
              <a:t>Joseph Smith</a:t>
            </a:r>
            <a:r>
              <a:rPr lang="en-US" b="0" i="0" dirty="0">
                <a:solidFill>
                  <a:srgbClr val="333333"/>
                </a:solidFill>
                <a:effectLst/>
                <a:latin typeface="Calibri" panose="020F0502020204030204" pitchFamily="34" charset="0"/>
              </a:rPr>
              <a:t> said: “I am like a huge, rough stone rolling down from a high mountain; and the only polishing I get is when some corner gets rubbed off by coming in contact with something else, … knocking off a corner here and a corner there. Thus I will become a smooth and polished shaft in the quiver of the Almighty” (</a:t>
            </a:r>
            <a:r>
              <a:rPr lang="en-US" b="0" i="1" dirty="0">
                <a:solidFill>
                  <a:srgbClr val="333333"/>
                </a:solidFill>
                <a:effectLst/>
                <a:latin typeface="Calibri" panose="020F0502020204030204" pitchFamily="34" charset="0"/>
              </a:rPr>
              <a:t>Teachings of the Prophet Joseph Smith,</a:t>
            </a:r>
            <a:r>
              <a:rPr lang="en-US" b="0" i="0" dirty="0">
                <a:solidFill>
                  <a:srgbClr val="333333"/>
                </a:solidFill>
                <a:effectLst/>
                <a:latin typeface="Calibri" panose="020F0502020204030204" pitchFamily="34" charset="0"/>
              </a:rPr>
              <a:t> sel. Joseph Fielding Smith [1976], 304).</a:t>
            </a:r>
            <a:endParaRPr lang="en-US" dirty="0"/>
          </a:p>
        </p:txBody>
      </p:sp>
      <p:pic>
        <p:nvPicPr>
          <p:cNvPr id="12290" name="Picture 2" descr="diagram of coal and diam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836" y="3526519"/>
            <a:ext cx="352425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40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9399" y="917326"/>
            <a:ext cx="4301457" cy="1631216"/>
          </a:xfrm>
          <a:prstGeom prst="rect">
            <a:avLst/>
          </a:prstGeom>
          <a:noFill/>
        </p:spPr>
        <p:txBody>
          <a:bodyPr wrap="square" rtlCol="0">
            <a:spAutoFit/>
          </a:bodyPr>
          <a:lstStyle/>
          <a:p>
            <a:r>
              <a:rPr lang="en-US" sz="2000" dirty="0">
                <a:solidFill>
                  <a:schemeClr val="bg1"/>
                </a:solidFill>
              </a:rPr>
              <a:t>Some have wondered if Job was a fictional character, but both ancient scripture and modern revelation clarify that Job was a real person who went through very real suffering. </a:t>
            </a:r>
          </a:p>
        </p:txBody>
      </p:sp>
      <p:sp>
        <p:nvSpPr>
          <p:cNvPr id="51" name="TextBox 50"/>
          <p:cNvSpPr txBox="1"/>
          <p:nvPr/>
        </p:nvSpPr>
        <p:spPr>
          <a:xfrm>
            <a:off x="1" y="37930"/>
            <a:ext cx="12192000"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Fiction or Real?</a:t>
            </a:r>
          </a:p>
        </p:txBody>
      </p:sp>
      <p:sp>
        <p:nvSpPr>
          <p:cNvPr id="3" name="Rectangle 2"/>
          <p:cNvSpPr/>
          <p:nvPr/>
        </p:nvSpPr>
        <p:spPr>
          <a:xfrm>
            <a:off x="5648207" y="4351975"/>
            <a:ext cx="6096000" cy="2308324"/>
          </a:xfrm>
          <a:prstGeom prst="rect">
            <a:avLst/>
          </a:prstGeom>
        </p:spPr>
        <p:txBody>
          <a:bodyPr>
            <a:spAutoFit/>
          </a:bodyPr>
          <a:lstStyle/>
          <a:p>
            <a:r>
              <a:rPr lang="en-US" b="0" i="0" dirty="0">
                <a:solidFill>
                  <a:schemeClr val="bg1"/>
                </a:solidFill>
                <a:effectLst/>
                <a:latin typeface="Calibri" panose="020F0502020204030204" pitchFamily="34" charset="0"/>
              </a:rPr>
              <a:t>Modern revelation confirms the existence of the man Job. As recorded in the </a:t>
            </a:r>
            <a:r>
              <a:rPr lang="en-US" b="0" i="0" u="none" strike="noStrike" dirty="0">
                <a:solidFill>
                  <a:schemeClr val="bg1"/>
                </a:solidFill>
                <a:effectLst/>
                <a:latin typeface="Calibri" panose="020F0502020204030204" pitchFamily="34" charset="0"/>
              </a:rPr>
              <a:t>Doctrine and Covenants</a:t>
            </a:r>
            <a:r>
              <a:rPr lang="en-US" b="0" i="0" dirty="0">
                <a:solidFill>
                  <a:schemeClr val="bg1"/>
                </a:solidFill>
                <a:effectLst/>
                <a:latin typeface="Calibri" panose="020F0502020204030204" pitchFamily="34" charset="0"/>
              </a:rPr>
              <a:t>, </a:t>
            </a:r>
            <a:r>
              <a:rPr lang="en-US" b="0" i="0" u="none" strike="noStrike" dirty="0">
                <a:solidFill>
                  <a:schemeClr val="bg1"/>
                </a:solidFill>
                <a:effectLst/>
                <a:latin typeface="Calibri" panose="020F0502020204030204" pitchFamily="34" charset="0"/>
              </a:rPr>
              <a:t>Jesus Christ</a:t>
            </a:r>
            <a:r>
              <a:rPr lang="en-US" b="0" i="0" dirty="0">
                <a:solidFill>
                  <a:schemeClr val="bg1"/>
                </a:solidFill>
                <a:effectLst/>
                <a:latin typeface="Calibri" panose="020F0502020204030204" pitchFamily="34" charset="0"/>
              </a:rPr>
              <a:t> comforted the Prophet </a:t>
            </a:r>
            <a:r>
              <a:rPr lang="en-US" b="0" i="0" u="none" strike="noStrike" dirty="0">
                <a:solidFill>
                  <a:schemeClr val="bg1"/>
                </a:solidFill>
                <a:effectLst/>
                <a:latin typeface="Calibri" panose="020F0502020204030204" pitchFamily="34" charset="0"/>
              </a:rPr>
              <a:t>Joseph Smith</a:t>
            </a:r>
            <a:r>
              <a:rPr lang="en-US" b="0" i="0" dirty="0">
                <a:solidFill>
                  <a:schemeClr val="bg1"/>
                </a:solidFill>
                <a:effectLst/>
                <a:latin typeface="Calibri" panose="020F0502020204030204" pitchFamily="34" charset="0"/>
              </a:rPr>
              <a:t> by comparing his afflictions to those of Job: </a:t>
            </a:r>
          </a:p>
          <a:p>
            <a:endParaRPr lang="en-US" i="1" dirty="0">
              <a:solidFill>
                <a:srgbClr val="FFFF00"/>
              </a:solidFill>
              <a:latin typeface="Calibri" panose="020F0502020204030204" pitchFamily="34" charset="0"/>
            </a:endParaRPr>
          </a:p>
          <a:p>
            <a:r>
              <a:rPr lang="en-US" b="0" i="1" dirty="0">
                <a:solidFill>
                  <a:srgbClr val="FFFF00"/>
                </a:solidFill>
                <a:effectLst/>
                <a:latin typeface="Calibri" panose="020F0502020204030204" pitchFamily="34" charset="0"/>
              </a:rPr>
              <a:t>“Thou art not yet as Job; thy friends do not contend against thee, neither charge thee with transgression, as they did Job” (</a:t>
            </a:r>
            <a:r>
              <a:rPr lang="en-US" b="0" i="1" u="none" strike="noStrike" dirty="0">
                <a:solidFill>
                  <a:srgbClr val="FFFF00"/>
                </a:solidFill>
                <a:effectLst/>
                <a:latin typeface="Calibri" panose="020F0502020204030204" pitchFamily="34" charset="0"/>
              </a:rPr>
              <a:t>D&amp;C 121:10</a:t>
            </a:r>
            <a:r>
              <a:rPr lang="en-US" b="0" i="1" dirty="0">
                <a:solidFill>
                  <a:srgbClr val="FFFF00"/>
                </a:solidFill>
                <a:effectLst/>
                <a:latin typeface="Calibri" panose="020F0502020204030204" pitchFamily="34" charset="0"/>
              </a:rPr>
              <a:t>). (1)</a:t>
            </a:r>
            <a:endParaRPr lang="en-US" i="1" dirty="0">
              <a:solidFill>
                <a:srgbClr val="FFFF00"/>
              </a:solidFill>
            </a:endParaRPr>
          </a:p>
        </p:txBody>
      </p:sp>
      <p:pic>
        <p:nvPicPr>
          <p:cNvPr id="8194" name="Picture 2" descr="https://encrypted-tbn1.gstatic.com/images?q=tbn:ANd9GcSZr5uLZv9Xfirphm1wpgZBK1aMONTyiWYlhpSQ72TGrWW-H7Bh"/>
          <p:cNvPicPr>
            <a:picLocks noChangeAspect="1" noChangeArrowheads="1"/>
          </p:cNvPicPr>
          <p:nvPr/>
        </p:nvPicPr>
        <p:blipFill rotWithShape="1">
          <a:blip r:embed="rId3">
            <a:extLst>
              <a:ext uri="{28A0092B-C50C-407E-A947-70E740481C1C}">
                <a14:useLocalDpi xmlns:a14="http://schemas.microsoft.com/office/drawing/2010/main" val="0"/>
              </a:ext>
            </a:extLst>
          </a:blip>
          <a:srcRect l="1" r="2966" b="47262"/>
          <a:stretch/>
        </p:blipFill>
        <p:spPr bwMode="auto">
          <a:xfrm>
            <a:off x="6738257" y="1201795"/>
            <a:ext cx="3480473" cy="25581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22914" y="2701220"/>
            <a:ext cx="4276399" cy="1477328"/>
          </a:xfrm>
          <a:prstGeom prst="rect">
            <a:avLst/>
          </a:prstGeom>
        </p:spPr>
        <p:txBody>
          <a:bodyPr wrap="square">
            <a:spAutoFit/>
          </a:bodyPr>
          <a:lstStyle/>
          <a:p>
            <a:r>
              <a:rPr lang="en-US" b="0" i="1" dirty="0">
                <a:solidFill>
                  <a:srgbClr val="FFFF00"/>
                </a:solidFill>
                <a:effectLst/>
                <a:latin typeface="Palatino"/>
              </a:rPr>
              <a:t>Though these three men, Noah, Daniel, and Job, were in it, they should deliver but their own souls by their righteousness, </a:t>
            </a:r>
            <a:r>
              <a:rPr lang="en-US" b="0" i="1" dirty="0" err="1">
                <a:solidFill>
                  <a:srgbClr val="FFFF00"/>
                </a:solidFill>
                <a:effectLst/>
                <a:latin typeface="Palatino"/>
              </a:rPr>
              <a:t>saith</a:t>
            </a:r>
            <a:r>
              <a:rPr lang="en-US" b="0" i="1" dirty="0">
                <a:solidFill>
                  <a:srgbClr val="FFFF00"/>
                </a:solidFill>
                <a:effectLst/>
                <a:latin typeface="Palatino"/>
              </a:rPr>
              <a:t> the Lord </a:t>
            </a:r>
            <a:r>
              <a:rPr lang="en-US" b="0" i="1" cap="small" dirty="0">
                <a:solidFill>
                  <a:srgbClr val="FFFF00"/>
                </a:solidFill>
                <a:effectLst/>
                <a:latin typeface="Palatino"/>
              </a:rPr>
              <a:t>God</a:t>
            </a:r>
            <a:r>
              <a:rPr lang="en-US" b="0" i="1" dirty="0">
                <a:solidFill>
                  <a:srgbClr val="FFFF00"/>
                </a:solidFill>
                <a:effectLst/>
                <a:latin typeface="Palatino"/>
              </a:rPr>
              <a:t>.</a:t>
            </a:r>
          </a:p>
          <a:p>
            <a:r>
              <a:rPr lang="en-US" i="1" dirty="0">
                <a:solidFill>
                  <a:srgbClr val="FFFF00"/>
                </a:solidFill>
                <a:latin typeface="Palatino"/>
              </a:rPr>
              <a:t>Ezekiel 14:14</a:t>
            </a:r>
            <a:endParaRPr lang="en-US" i="1" dirty="0">
              <a:solidFill>
                <a:srgbClr val="FFFF00"/>
              </a:solidFill>
            </a:endParaRPr>
          </a:p>
        </p:txBody>
      </p:sp>
      <p:pic>
        <p:nvPicPr>
          <p:cNvPr id="14338" name="Picture 2" descr="http://www.pbs.org/americanprophet/images/joseph-smi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885" y="4178548"/>
            <a:ext cx="1743529" cy="249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64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37930"/>
            <a:ext cx="12192000"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The Character of Job</a:t>
            </a:r>
          </a:p>
        </p:txBody>
      </p:sp>
      <p:sp>
        <p:nvSpPr>
          <p:cNvPr id="2" name="TextBox 1"/>
          <p:cNvSpPr txBox="1"/>
          <p:nvPr/>
        </p:nvSpPr>
        <p:spPr>
          <a:xfrm>
            <a:off x="403647" y="1611948"/>
            <a:ext cx="7734689" cy="4708981"/>
          </a:xfrm>
          <a:prstGeom prst="rect">
            <a:avLst/>
          </a:prstGeom>
          <a:noFill/>
        </p:spPr>
        <p:txBody>
          <a:bodyPr wrap="square" rtlCol="0">
            <a:spAutoFit/>
          </a:bodyPr>
          <a:lstStyle/>
          <a:p>
            <a:r>
              <a:rPr lang="en-US" sz="2000" dirty="0">
                <a:solidFill>
                  <a:schemeClr val="bg1"/>
                </a:solidFill>
              </a:rPr>
              <a:t>He was a good man who feared God and shunned evil (Job 1:1)</a:t>
            </a:r>
          </a:p>
          <a:p>
            <a:endParaRPr lang="en-US" sz="2000" dirty="0">
              <a:solidFill>
                <a:schemeClr val="bg1"/>
              </a:solidFill>
            </a:endParaRPr>
          </a:p>
          <a:p>
            <a:r>
              <a:rPr lang="en-US" sz="2000" dirty="0">
                <a:solidFill>
                  <a:schemeClr val="bg1"/>
                </a:solidFill>
              </a:rPr>
              <a:t>He was wealthy but not caught up in wealth (Job 1:3, 21)</a:t>
            </a:r>
          </a:p>
          <a:p>
            <a:endParaRPr lang="en-US" sz="2000" dirty="0">
              <a:solidFill>
                <a:schemeClr val="bg1"/>
              </a:solidFill>
            </a:endParaRPr>
          </a:p>
          <a:p>
            <a:r>
              <a:rPr lang="en-US" sz="2000" dirty="0">
                <a:solidFill>
                  <a:schemeClr val="bg1"/>
                </a:solidFill>
              </a:rPr>
              <a:t>He had integrity (Job 2:3)</a:t>
            </a:r>
          </a:p>
          <a:p>
            <a:endParaRPr lang="en-US" sz="2000" dirty="0">
              <a:solidFill>
                <a:schemeClr val="bg1"/>
              </a:solidFill>
            </a:endParaRPr>
          </a:p>
          <a:p>
            <a:r>
              <a:rPr lang="en-US" sz="2000" dirty="0">
                <a:solidFill>
                  <a:schemeClr val="bg1"/>
                </a:solidFill>
              </a:rPr>
              <a:t>He strengthened the weak (Job 4:3-4)</a:t>
            </a:r>
          </a:p>
          <a:p>
            <a:endParaRPr lang="en-US" sz="2000" dirty="0">
              <a:solidFill>
                <a:schemeClr val="bg1"/>
              </a:solidFill>
            </a:endParaRPr>
          </a:p>
          <a:p>
            <a:r>
              <a:rPr lang="en-US" sz="2000" dirty="0">
                <a:solidFill>
                  <a:schemeClr val="bg1"/>
                </a:solidFill>
              </a:rPr>
              <a:t>He walked in the Lord’s paths and esteemed the Lord’s words (Job 23:10-12)</a:t>
            </a:r>
          </a:p>
          <a:p>
            <a:endParaRPr lang="en-US" sz="2000" dirty="0">
              <a:solidFill>
                <a:schemeClr val="bg1"/>
              </a:solidFill>
            </a:endParaRPr>
          </a:p>
          <a:p>
            <a:r>
              <a:rPr lang="en-US" sz="2000" dirty="0">
                <a:solidFill>
                  <a:schemeClr val="bg1"/>
                </a:solidFill>
              </a:rPr>
              <a:t>He was compassionate to the widow, the poor, the lame, and the blind (Job 29:12-16)</a:t>
            </a:r>
          </a:p>
          <a:p>
            <a:endParaRPr lang="en-US" sz="2000" dirty="0">
              <a:solidFill>
                <a:schemeClr val="bg1"/>
              </a:solidFill>
            </a:endParaRPr>
          </a:p>
          <a:p>
            <a:r>
              <a:rPr lang="en-US" sz="2000" dirty="0">
                <a:solidFill>
                  <a:schemeClr val="bg1"/>
                </a:solidFill>
              </a:rPr>
              <a:t>He was concerned for his enemies and forgave them (Job 31:29-30)</a:t>
            </a:r>
          </a:p>
        </p:txBody>
      </p:sp>
      <p:grpSp>
        <p:nvGrpSpPr>
          <p:cNvPr id="52" name="Group 51"/>
          <p:cNvGrpSpPr/>
          <p:nvPr/>
        </p:nvGrpSpPr>
        <p:grpSpPr>
          <a:xfrm>
            <a:off x="8857364" y="1764186"/>
            <a:ext cx="1843294" cy="3820186"/>
            <a:chOff x="1019649" y="1862860"/>
            <a:chExt cx="1303006" cy="2785339"/>
          </a:xfrm>
        </p:grpSpPr>
        <p:grpSp>
          <p:nvGrpSpPr>
            <p:cNvPr id="53" name="Group 52"/>
            <p:cNvGrpSpPr/>
            <p:nvPr/>
          </p:nvGrpSpPr>
          <p:grpSpPr>
            <a:xfrm>
              <a:off x="1019649" y="1862860"/>
              <a:ext cx="1303006" cy="2785339"/>
              <a:chOff x="1019649" y="1862860"/>
              <a:chExt cx="1303006" cy="2785339"/>
            </a:xfrm>
          </p:grpSpPr>
          <p:sp>
            <p:nvSpPr>
              <p:cNvPr id="82" name="Oval 81"/>
              <p:cNvSpPr/>
              <p:nvPr/>
            </p:nvSpPr>
            <p:spPr>
              <a:xfrm>
                <a:off x="1019649" y="344374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437181">
                <a:off x="1172692" y="2667348"/>
                <a:ext cx="377423" cy="1055188"/>
              </a:xfrm>
              <a:prstGeom prst="trapezoid">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663168">
                <a:off x="1731317" y="4328633"/>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4271122">
                <a:off x="1386871" y="4326766"/>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158340">
                <a:off x="2068517" y="336968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20170738">
                <a:off x="1820227" y="2600395"/>
                <a:ext cx="399632" cy="1037412"/>
              </a:xfrm>
              <a:prstGeom prst="trapezoid">
                <a:avLst>
                  <a:gd name="adj" fmla="val 37545"/>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1265603" y="2654804"/>
                <a:ext cx="882826" cy="1840578"/>
              </a:xfrm>
              <a:prstGeom prst="trapezoid">
                <a:avLst>
                  <a:gd name="adj" fmla="val 29129"/>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0800000">
                <a:off x="1557562" y="2711158"/>
                <a:ext cx="321886" cy="262143"/>
              </a:xfrm>
              <a:prstGeom prst="trapezoid">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1319885">
                <a:off x="1694471" y="2741923"/>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425265">
                <a:off x="1311401" y="2743537"/>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91"/>
              <p:cNvSpPr/>
              <p:nvPr/>
            </p:nvSpPr>
            <p:spPr>
              <a:xfrm rot="5204949" flipH="1">
                <a:off x="1538124" y="2185215"/>
                <a:ext cx="698158" cy="357930"/>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92"/>
              <p:cNvSpPr/>
              <p:nvPr/>
            </p:nvSpPr>
            <p:spPr>
              <a:xfrm rot="5751864">
                <a:off x="1131323" y="2165852"/>
                <a:ext cx="717000" cy="386025"/>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371542" y="1981200"/>
                <a:ext cx="615044" cy="91130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Delay 94"/>
              <p:cNvSpPr/>
              <p:nvPr/>
            </p:nvSpPr>
            <p:spPr>
              <a:xfrm rot="16200000">
                <a:off x="1576896" y="1632713"/>
                <a:ext cx="228600" cy="688894"/>
              </a:xfrm>
              <a:prstGeom prst="flowChartDelay">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1306280" y="2005514"/>
                <a:ext cx="769480" cy="128086"/>
              </a:xfrm>
              <a:prstGeom prst="roundRect">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1325345" y="4245915"/>
              <a:ext cx="760331" cy="217185"/>
              <a:chOff x="2971800" y="3950043"/>
              <a:chExt cx="2323070" cy="1002957"/>
            </a:xfrm>
          </p:grpSpPr>
          <p:sp>
            <p:nvSpPr>
              <p:cNvPr id="69" name="Curved Down Ribbon 68"/>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urved Down Ribbon 69"/>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971800" y="3962400"/>
                <a:ext cx="457200" cy="990600"/>
                <a:chOff x="2971800" y="3962400"/>
                <a:chExt cx="457200" cy="990600"/>
              </a:xfrm>
            </p:grpSpPr>
            <p:sp>
              <p:nvSpPr>
                <p:cNvPr id="80" name="Curved Down Ribbon 79"/>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Diamond 71"/>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4359875" y="3958281"/>
                <a:ext cx="457200" cy="990600"/>
                <a:chOff x="2971800" y="3962400"/>
                <a:chExt cx="457200" cy="990600"/>
              </a:xfrm>
            </p:grpSpPr>
            <p:sp>
              <p:nvSpPr>
                <p:cNvPr id="78" name="Curved Down Ribbon 77"/>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4837670" y="3950043"/>
                <a:ext cx="457200" cy="990600"/>
                <a:chOff x="2971800" y="3962400"/>
                <a:chExt cx="457200" cy="990600"/>
              </a:xfrm>
            </p:grpSpPr>
            <p:sp>
              <p:nvSpPr>
                <p:cNvPr id="76" name="Curved Down Ribbon 75"/>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1420374" y="2010137"/>
              <a:ext cx="533400" cy="108593"/>
              <a:chOff x="2971800" y="3950043"/>
              <a:chExt cx="2323070" cy="1002957"/>
            </a:xfrm>
          </p:grpSpPr>
          <p:sp>
            <p:nvSpPr>
              <p:cNvPr id="56" name="Curved Down Ribbon 55"/>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urved Down Ribbon 56"/>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2971800" y="3962400"/>
                <a:ext cx="457200" cy="990600"/>
                <a:chOff x="2971800" y="3962400"/>
                <a:chExt cx="457200" cy="990600"/>
              </a:xfrm>
            </p:grpSpPr>
            <p:sp>
              <p:nvSpPr>
                <p:cNvPr id="67" name="Curved Down Ribbon 66"/>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Diamond 58"/>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4359875" y="3958281"/>
                <a:ext cx="457200" cy="990600"/>
                <a:chOff x="2971800" y="3962400"/>
                <a:chExt cx="457200" cy="990600"/>
              </a:xfrm>
            </p:grpSpPr>
            <p:sp>
              <p:nvSpPr>
                <p:cNvPr id="65" name="Curved Down Ribbon 64"/>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4837670" y="3950043"/>
                <a:ext cx="457200" cy="990600"/>
                <a:chOff x="2971800" y="3962400"/>
                <a:chExt cx="457200" cy="990600"/>
              </a:xfrm>
            </p:grpSpPr>
            <p:sp>
              <p:nvSpPr>
                <p:cNvPr id="63" name="Curved Down Ribbon 62"/>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26292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animEffect transition="in" filter="wipe(down)">
                                      <p:cBhvr>
                                        <p:cTn id="9" dur="580">
                                          <p:stCondLst>
                                            <p:cond delay="0"/>
                                          </p:stCondLst>
                                        </p:cTn>
                                        <p:tgtEl>
                                          <p:spTgt spid="52"/>
                                        </p:tgtEl>
                                      </p:cBhvr>
                                    </p:animEffect>
                                    <p:anim calcmode="lin" valueType="num">
                                      <p:cBhvr>
                                        <p:cTn id="10"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5" dur="26">
                                          <p:stCondLst>
                                            <p:cond delay="650"/>
                                          </p:stCondLst>
                                        </p:cTn>
                                        <p:tgtEl>
                                          <p:spTgt spid="52"/>
                                        </p:tgtEl>
                                      </p:cBhvr>
                                      <p:to x="100000" y="60000"/>
                                    </p:animScale>
                                    <p:animScale>
                                      <p:cBhvr>
                                        <p:cTn id="16" dur="166" decel="50000">
                                          <p:stCondLst>
                                            <p:cond delay="676"/>
                                          </p:stCondLst>
                                        </p:cTn>
                                        <p:tgtEl>
                                          <p:spTgt spid="52"/>
                                        </p:tgtEl>
                                      </p:cBhvr>
                                      <p:to x="100000" y="100000"/>
                                    </p:animScale>
                                    <p:animScale>
                                      <p:cBhvr>
                                        <p:cTn id="17" dur="26">
                                          <p:stCondLst>
                                            <p:cond delay="1312"/>
                                          </p:stCondLst>
                                        </p:cTn>
                                        <p:tgtEl>
                                          <p:spTgt spid="52"/>
                                        </p:tgtEl>
                                      </p:cBhvr>
                                      <p:to x="100000" y="80000"/>
                                    </p:animScale>
                                    <p:animScale>
                                      <p:cBhvr>
                                        <p:cTn id="18" dur="166" decel="50000">
                                          <p:stCondLst>
                                            <p:cond delay="1338"/>
                                          </p:stCondLst>
                                        </p:cTn>
                                        <p:tgtEl>
                                          <p:spTgt spid="52"/>
                                        </p:tgtEl>
                                      </p:cBhvr>
                                      <p:to x="100000" y="100000"/>
                                    </p:animScale>
                                    <p:animScale>
                                      <p:cBhvr>
                                        <p:cTn id="19" dur="26">
                                          <p:stCondLst>
                                            <p:cond delay="1642"/>
                                          </p:stCondLst>
                                        </p:cTn>
                                        <p:tgtEl>
                                          <p:spTgt spid="52"/>
                                        </p:tgtEl>
                                      </p:cBhvr>
                                      <p:to x="100000" y="90000"/>
                                    </p:animScale>
                                    <p:animScale>
                                      <p:cBhvr>
                                        <p:cTn id="20" dur="166" decel="50000">
                                          <p:stCondLst>
                                            <p:cond delay="1668"/>
                                          </p:stCondLst>
                                        </p:cTn>
                                        <p:tgtEl>
                                          <p:spTgt spid="52"/>
                                        </p:tgtEl>
                                      </p:cBhvr>
                                      <p:to x="100000" y="100000"/>
                                    </p:animScale>
                                    <p:animScale>
                                      <p:cBhvr>
                                        <p:cTn id="21" dur="26">
                                          <p:stCondLst>
                                            <p:cond delay="1808"/>
                                          </p:stCondLst>
                                        </p:cTn>
                                        <p:tgtEl>
                                          <p:spTgt spid="52"/>
                                        </p:tgtEl>
                                      </p:cBhvr>
                                      <p:to x="100000" y="95000"/>
                                    </p:animScale>
                                    <p:animScale>
                                      <p:cBhvr>
                                        <p:cTn id="22" dur="166" decel="50000">
                                          <p:stCondLst>
                                            <p:cond delay="1834"/>
                                          </p:stCondLst>
                                        </p:cTn>
                                        <p:tgtEl>
                                          <p:spTgt spid="5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37930"/>
            <a:ext cx="12192000"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The Questions</a:t>
            </a:r>
          </a:p>
        </p:txBody>
      </p:sp>
      <p:sp>
        <p:nvSpPr>
          <p:cNvPr id="2" name="TextBox 1"/>
          <p:cNvSpPr txBox="1"/>
          <p:nvPr/>
        </p:nvSpPr>
        <p:spPr>
          <a:xfrm>
            <a:off x="693489" y="1558627"/>
            <a:ext cx="7546997" cy="707886"/>
          </a:xfrm>
          <a:prstGeom prst="rect">
            <a:avLst/>
          </a:prstGeom>
          <a:noFill/>
        </p:spPr>
        <p:txBody>
          <a:bodyPr wrap="square" rtlCol="0">
            <a:spAutoFit/>
          </a:bodyPr>
          <a:lstStyle/>
          <a:p>
            <a:pPr fontAlgn="base"/>
            <a:r>
              <a:rPr lang="en-US" sz="4000" dirty="0">
                <a:solidFill>
                  <a:schemeClr val="bg1"/>
                </a:solidFill>
              </a:rPr>
              <a:t>Why do righteous people suffer?</a:t>
            </a:r>
          </a:p>
        </p:txBody>
      </p:sp>
      <p:sp>
        <p:nvSpPr>
          <p:cNvPr id="50" name="TextBox 49"/>
          <p:cNvSpPr txBox="1"/>
          <p:nvPr/>
        </p:nvSpPr>
        <p:spPr>
          <a:xfrm>
            <a:off x="4764746" y="4214741"/>
            <a:ext cx="8742610" cy="1323439"/>
          </a:xfrm>
          <a:prstGeom prst="rect">
            <a:avLst/>
          </a:prstGeom>
          <a:noFill/>
        </p:spPr>
        <p:txBody>
          <a:bodyPr wrap="square" rtlCol="0">
            <a:spAutoFit/>
          </a:bodyPr>
          <a:lstStyle/>
          <a:p>
            <a:pPr fontAlgn="base"/>
            <a:r>
              <a:rPr lang="en-US" sz="4000" dirty="0">
                <a:solidFill>
                  <a:schemeClr val="bg1"/>
                </a:solidFill>
              </a:rPr>
              <a:t>Why do righteous people choose righteousness?</a:t>
            </a:r>
          </a:p>
        </p:txBody>
      </p:sp>
      <p:pic>
        <p:nvPicPr>
          <p:cNvPr id="52" name="Picture 2" descr="http://www.uni.edu/becker/anImated%20question%20mark%20.gif"/>
          <p:cNvPicPr>
            <a:picLocks noChangeAspect="1" noChangeArrowheads="1" noCrop="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04435" y="449034"/>
            <a:ext cx="176212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carpediemotivation.com/wp-content/uploads/2015/10/sorr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89" y="2728840"/>
            <a:ext cx="3810000"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93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325" y="6457890"/>
            <a:ext cx="3254828" cy="400110"/>
          </a:xfrm>
          <a:prstGeom prst="rect">
            <a:avLst/>
          </a:prstGeom>
          <a:noFill/>
        </p:spPr>
        <p:txBody>
          <a:bodyPr wrap="square" rtlCol="0">
            <a:spAutoFit/>
          </a:bodyPr>
          <a:lstStyle/>
          <a:p>
            <a:r>
              <a:rPr lang="en-US" sz="2000" dirty="0">
                <a:solidFill>
                  <a:schemeClr val="bg1"/>
                </a:solidFill>
              </a:rPr>
              <a:t>Job 1:1</a:t>
            </a:r>
          </a:p>
        </p:txBody>
      </p:sp>
      <p:sp>
        <p:nvSpPr>
          <p:cNvPr id="51" name="TextBox 50"/>
          <p:cNvSpPr txBox="1"/>
          <p:nvPr/>
        </p:nvSpPr>
        <p:spPr>
          <a:xfrm>
            <a:off x="1" y="37930"/>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The Land of </a:t>
            </a:r>
            <a:r>
              <a:rPr lang="en-US" sz="4800" dirty="0" err="1">
                <a:solidFill>
                  <a:schemeClr val="bg1"/>
                </a:solidFill>
                <a:latin typeface="AR ESSENCE" panose="02000000000000000000" pitchFamily="2" charset="0"/>
              </a:rPr>
              <a:t>Uz</a:t>
            </a:r>
            <a:endParaRPr lang="en-US" sz="4800" dirty="0">
              <a:solidFill>
                <a:schemeClr val="bg1"/>
              </a:solidFill>
              <a:latin typeface="AR ESSENCE" panose="02000000000000000000" pitchFamily="2" charset="0"/>
            </a:endParaRPr>
          </a:p>
        </p:txBody>
      </p:sp>
      <p:sp>
        <p:nvSpPr>
          <p:cNvPr id="2" name="Rectangle 1"/>
          <p:cNvSpPr/>
          <p:nvPr/>
        </p:nvSpPr>
        <p:spPr>
          <a:xfrm>
            <a:off x="740228" y="1384050"/>
            <a:ext cx="6096000" cy="1938992"/>
          </a:xfrm>
          <a:prstGeom prst="rect">
            <a:avLst/>
          </a:prstGeom>
        </p:spPr>
        <p:txBody>
          <a:bodyPr>
            <a:spAutoFit/>
          </a:bodyPr>
          <a:lstStyle/>
          <a:p>
            <a:r>
              <a:rPr lang="en-US" b="0" i="0" dirty="0">
                <a:solidFill>
                  <a:schemeClr val="bg1"/>
                </a:solidFill>
                <a:effectLst/>
                <a:latin typeface="Arial" panose="020B0604020202020204" pitchFamily="34" charset="0"/>
              </a:rPr>
              <a:t>The </a:t>
            </a:r>
            <a:r>
              <a:rPr lang="en-US" b="1" i="0" dirty="0">
                <a:solidFill>
                  <a:schemeClr val="bg1"/>
                </a:solidFill>
                <a:effectLst/>
                <a:latin typeface="Arial" panose="020B0604020202020204" pitchFamily="34" charset="0"/>
              </a:rPr>
              <a:t>Land of </a:t>
            </a:r>
            <a:r>
              <a:rPr lang="en-US" b="1" i="0" dirty="0" err="1">
                <a:solidFill>
                  <a:schemeClr val="bg1"/>
                </a:solidFill>
                <a:effectLst/>
                <a:latin typeface="Arial" panose="020B0604020202020204" pitchFamily="34" charset="0"/>
              </a:rPr>
              <a:t>Uz</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rPr>
              <a:t>Hebrew</a:t>
            </a:r>
            <a:r>
              <a:rPr lang="en-US" b="0" i="0" dirty="0">
                <a:solidFill>
                  <a:schemeClr val="bg1"/>
                </a:solidFill>
                <a:effectLst/>
                <a:latin typeface="Arial" panose="020B0604020202020204" pitchFamily="34" charset="0"/>
              </a:rPr>
              <a:t>: </a:t>
            </a:r>
            <a:r>
              <a:rPr lang="he-IL" dirty="0">
                <a:solidFill>
                  <a:schemeClr val="bg1"/>
                </a:solidFill>
              </a:rPr>
              <a:t>ארץ עוץ</a:t>
            </a:r>
            <a:r>
              <a:rPr lang="he-IL" b="0" i="0" dirty="0">
                <a:solidFill>
                  <a:schemeClr val="bg1"/>
                </a:solidFill>
                <a:effectLst/>
                <a:latin typeface="Arial" panose="020B0604020202020204" pitchFamily="34" charset="0"/>
              </a:rPr>
              <a:t>‎) </a:t>
            </a:r>
            <a:r>
              <a:rPr lang="en-US" b="0" i="0" dirty="0">
                <a:solidFill>
                  <a:schemeClr val="bg1"/>
                </a:solidFill>
                <a:effectLst/>
                <a:latin typeface="Arial" panose="020B0604020202020204" pitchFamily="34" charset="0"/>
              </a:rPr>
              <a:t>is a location mentioned in the </a:t>
            </a:r>
            <a:r>
              <a:rPr lang="en-US" b="0" i="0" u="none" strike="noStrike" dirty="0">
                <a:solidFill>
                  <a:schemeClr val="bg1"/>
                </a:solidFill>
                <a:effectLst/>
                <a:latin typeface="Arial" panose="020B0604020202020204" pitchFamily="34" charset="0"/>
              </a:rPr>
              <a:t>Old Testament</a:t>
            </a:r>
            <a:r>
              <a:rPr lang="en-US" b="0" i="0" dirty="0">
                <a:solidFill>
                  <a:schemeClr val="bg1"/>
                </a:solidFill>
                <a:effectLst/>
                <a:latin typeface="Arial" panose="020B0604020202020204" pitchFamily="34" charset="0"/>
              </a:rPr>
              <a:t>, most prominently in the </a:t>
            </a:r>
            <a:r>
              <a:rPr lang="en-US" b="0" i="0" u="none" strike="noStrike" dirty="0">
                <a:solidFill>
                  <a:schemeClr val="bg1"/>
                </a:solidFill>
                <a:effectLst/>
                <a:latin typeface="Arial" panose="020B0604020202020204" pitchFamily="34" charset="0"/>
              </a:rPr>
              <a:t>Book of Job</a:t>
            </a:r>
            <a:r>
              <a:rPr lang="en-US" b="0" i="0" dirty="0">
                <a:solidFill>
                  <a:schemeClr val="bg1"/>
                </a:solidFill>
                <a:effectLst/>
                <a:latin typeface="Arial" panose="020B0604020202020204" pitchFamily="34" charset="0"/>
              </a:rPr>
              <a:t>, which begins, "There was a man in the land of </a:t>
            </a:r>
            <a:r>
              <a:rPr lang="en-US" b="0" i="0" dirty="0" err="1">
                <a:solidFill>
                  <a:schemeClr val="bg1"/>
                </a:solidFill>
                <a:effectLst/>
                <a:latin typeface="Arial" panose="020B0604020202020204" pitchFamily="34" charset="0"/>
              </a:rPr>
              <a:t>Uz</a:t>
            </a:r>
            <a:r>
              <a:rPr lang="en-US" b="0" i="0" dirty="0">
                <a:solidFill>
                  <a:schemeClr val="bg1"/>
                </a:solidFill>
                <a:effectLst/>
                <a:latin typeface="Arial" panose="020B0604020202020204" pitchFamily="34" charset="0"/>
              </a:rPr>
              <a:t>, whose name was </a:t>
            </a:r>
            <a:r>
              <a:rPr lang="en-US" b="0" i="0" u="none" strike="noStrike" dirty="0">
                <a:solidFill>
                  <a:schemeClr val="bg1"/>
                </a:solidFill>
                <a:effectLst/>
                <a:latin typeface="Arial" panose="020B0604020202020204" pitchFamily="34" charset="0"/>
              </a:rPr>
              <a:t>Job</a:t>
            </a:r>
            <a:r>
              <a:rPr lang="en-US" b="0" i="0" dirty="0">
                <a:solidFill>
                  <a:schemeClr val="bg1"/>
                </a:solidFill>
                <a:effectLst/>
                <a:latin typeface="Arial" panose="020B0604020202020204" pitchFamily="34" charset="0"/>
              </a:rPr>
              <a:t>".</a:t>
            </a:r>
            <a:endParaRPr lang="en-US" baseline="30000" dirty="0">
              <a:solidFill>
                <a:schemeClr val="bg1"/>
              </a:solidFill>
              <a:latin typeface="Arial" panose="020B0604020202020204" pitchFamily="34" charset="0"/>
            </a:endParaRPr>
          </a:p>
          <a:p>
            <a:endParaRPr lang="en-US" b="0" i="0" baseline="30000" dirty="0">
              <a:solidFill>
                <a:schemeClr val="bg1"/>
              </a:solidFill>
              <a:effectLst/>
              <a:latin typeface="Arial" panose="020B0604020202020204" pitchFamily="34" charset="0"/>
            </a:endParaRPr>
          </a:p>
          <a:p>
            <a:r>
              <a:rPr lang="en-US" b="0" i="0" dirty="0">
                <a:solidFill>
                  <a:schemeClr val="bg1"/>
                </a:solidFill>
                <a:effectLst/>
                <a:latin typeface="Arial" panose="020B0604020202020204" pitchFamily="34" charset="0"/>
              </a:rPr>
              <a:t>Scholars have not identified any actual country which corresponds to </a:t>
            </a:r>
            <a:r>
              <a:rPr lang="en-US" b="0" i="0" dirty="0" err="1">
                <a:solidFill>
                  <a:schemeClr val="bg1"/>
                </a:solidFill>
                <a:effectLst/>
                <a:latin typeface="Arial" panose="020B0604020202020204" pitchFamily="34" charset="0"/>
              </a:rPr>
              <a:t>Uz</a:t>
            </a:r>
            <a:r>
              <a:rPr lang="en-US" b="0" i="0" dirty="0">
                <a:solidFill>
                  <a:schemeClr val="bg1"/>
                </a:solidFill>
                <a:effectLst/>
                <a:latin typeface="Arial" panose="020B0604020202020204" pitchFamily="34" charset="0"/>
              </a:rPr>
              <a:t>. (4)</a:t>
            </a:r>
            <a:endParaRPr lang="en-US" dirty="0">
              <a:solidFill>
                <a:schemeClr val="bg1"/>
              </a:solidFill>
            </a:endParaRPr>
          </a:p>
        </p:txBody>
      </p:sp>
      <p:pic>
        <p:nvPicPr>
          <p:cNvPr id="6148" name="Picture 4" descr="https://upload.wikimedia.org/wikipedia/commons/thumb/c/c4/Edom.png/240px-Ed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6457" y="1026294"/>
            <a:ext cx="2506890" cy="5431596"/>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1251856" y="4455074"/>
            <a:ext cx="6096000" cy="800219"/>
          </a:xfrm>
          <a:prstGeom prst="rect">
            <a:avLst/>
          </a:prstGeom>
        </p:spPr>
        <p:txBody>
          <a:bodyPr>
            <a:spAutoFit/>
          </a:bodyPr>
          <a:lstStyle/>
          <a:p>
            <a:r>
              <a:rPr lang="en-US" sz="2800" b="0" i="0" dirty="0">
                <a:solidFill>
                  <a:schemeClr val="bg1"/>
                </a:solidFill>
                <a:effectLst/>
                <a:latin typeface="Arial" panose="020B0604020202020204" pitchFamily="34" charset="0"/>
              </a:rPr>
              <a:t>However: </a:t>
            </a:r>
            <a:r>
              <a:rPr lang="en-US" b="0" i="0" dirty="0">
                <a:solidFill>
                  <a:schemeClr val="bg1"/>
                </a:solidFill>
                <a:effectLst/>
                <a:latin typeface="Arial" panose="020B0604020202020204" pitchFamily="34" charset="0"/>
              </a:rPr>
              <a:t>The location of this land of </a:t>
            </a:r>
            <a:r>
              <a:rPr lang="en-US" b="0" i="0" dirty="0" err="1">
                <a:solidFill>
                  <a:schemeClr val="bg1"/>
                </a:solidFill>
                <a:effectLst/>
                <a:latin typeface="Arial" panose="020B0604020202020204" pitchFamily="34" charset="0"/>
              </a:rPr>
              <a:t>Uz</a:t>
            </a:r>
            <a:r>
              <a:rPr lang="en-US" b="0" i="0" dirty="0">
                <a:solidFill>
                  <a:schemeClr val="bg1"/>
                </a:solidFill>
                <a:effectLst/>
                <a:latin typeface="Arial" panose="020B0604020202020204" pitchFamily="34" charset="0"/>
              </a:rPr>
              <a:t> is unknown, and even the time in which Job lived is questioned. (5)</a:t>
            </a:r>
            <a:endParaRPr lang="en-US" dirty="0">
              <a:solidFill>
                <a:schemeClr val="bg1"/>
              </a:solidFill>
            </a:endParaRPr>
          </a:p>
        </p:txBody>
      </p:sp>
    </p:spTree>
    <p:extLst>
      <p:ext uri="{BB962C8B-B14F-4D97-AF65-F5344CB8AC3E}">
        <p14:creationId xmlns:p14="http://schemas.microsoft.com/office/powerpoint/2010/main" val="11626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325" y="6457890"/>
            <a:ext cx="3254828" cy="400110"/>
          </a:xfrm>
          <a:prstGeom prst="rect">
            <a:avLst/>
          </a:prstGeom>
          <a:noFill/>
        </p:spPr>
        <p:txBody>
          <a:bodyPr wrap="square" rtlCol="0">
            <a:spAutoFit/>
          </a:bodyPr>
          <a:lstStyle/>
          <a:p>
            <a:r>
              <a:rPr lang="en-US" sz="2000" dirty="0">
                <a:solidFill>
                  <a:schemeClr val="bg1"/>
                </a:solidFill>
              </a:rPr>
              <a:t>Job 1:1-6</a:t>
            </a:r>
          </a:p>
        </p:txBody>
      </p:sp>
      <p:sp>
        <p:nvSpPr>
          <p:cNvPr id="51" name="TextBox 50"/>
          <p:cNvSpPr txBox="1"/>
          <p:nvPr/>
        </p:nvSpPr>
        <p:spPr>
          <a:xfrm>
            <a:off x="1" y="37930"/>
            <a:ext cx="12192000"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Was Job Perfect?</a:t>
            </a:r>
          </a:p>
        </p:txBody>
      </p:sp>
      <p:sp>
        <p:nvSpPr>
          <p:cNvPr id="2" name="Rectangle 1"/>
          <p:cNvSpPr/>
          <p:nvPr/>
        </p:nvSpPr>
        <p:spPr>
          <a:xfrm>
            <a:off x="740228" y="1384050"/>
            <a:ext cx="6096000" cy="2554545"/>
          </a:xfrm>
          <a:prstGeom prst="rect">
            <a:avLst/>
          </a:prstGeom>
        </p:spPr>
        <p:txBody>
          <a:bodyPr>
            <a:spAutoFit/>
          </a:bodyPr>
          <a:lstStyle/>
          <a:p>
            <a:r>
              <a:rPr lang="en-US" sz="2000" dirty="0">
                <a:solidFill>
                  <a:schemeClr val="bg1"/>
                </a:solidFill>
              </a:rPr>
              <a:t>Perfect does not mean Job was without sin. </a:t>
            </a:r>
          </a:p>
          <a:p>
            <a:endParaRPr lang="en-US" sz="2000" dirty="0">
              <a:solidFill>
                <a:schemeClr val="bg1"/>
              </a:solidFill>
            </a:endParaRPr>
          </a:p>
          <a:p>
            <a:r>
              <a:rPr lang="en-US" sz="2000" dirty="0">
                <a:solidFill>
                  <a:schemeClr val="bg1"/>
                </a:solidFill>
              </a:rPr>
              <a:t>Rather it implies that Job faithfully kept the commandments of God. </a:t>
            </a:r>
          </a:p>
          <a:p>
            <a:endParaRPr lang="en-US" sz="2000" dirty="0">
              <a:solidFill>
                <a:schemeClr val="bg1"/>
              </a:solidFill>
            </a:endParaRPr>
          </a:p>
          <a:p>
            <a:r>
              <a:rPr lang="en-US" sz="2000" dirty="0">
                <a:solidFill>
                  <a:schemeClr val="bg1"/>
                </a:solidFill>
              </a:rPr>
              <a:t>Those who keep the commandments and endure to the end will eventually be made perfect through the Atonement of Jesus Christ.</a:t>
            </a:r>
          </a:p>
        </p:txBody>
      </p:sp>
      <p:sp>
        <p:nvSpPr>
          <p:cNvPr id="8" name="Rectangle 7"/>
          <p:cNvSpPr/>
          <p:nvPr/>
        </p:nvSpPr>
        <p:spPr>
          <a:xfrm>
            <a:off x="4771391" y="4810713"/>
            <a:ext cx="6096000" cy="400110"/>
          </a:xfrm>
          <a:prstGeom prst="rect">
            <a:avLst/>
          </a:prstGeom>
        </p:spPr>
        <p:txBody>
          <a:bodyPr>
            <a:spAutoFit/>
          </a:bodyPr>
          <a:lstStyle/>
          <a:p>
            <a:r>
              <a:rPr lang="en-US" sz="2000" dirty="0">
                <a:solidFill>
                  <a:schemeClr val="bg1"/>
                </a:solidFill>
              </a:rPr>
              <a:t>Job had children and wealth</a:t>
            </a:r>
          </a:p>
        </p:txBody>
      </p:sp>
      <p:sp>
        <p:nvSpPr>
          <p:cNvPr id="3" name="Rectangle 2"/>
          <p:cNvSpPr/>
          <p:nvPr/>
        </p:nvSpPr>
        <p:spPr>
          <a:xfrm>
            <a:off x="7228114" y="1727140"/>
            <a:ext cx="4212772" cy="1200329"/>
          </a:xfrm>
          <a:prstGeom prst="rect">
            <a:avLst/>
          </a:prstGeom>
        </p:spPr>
        <p:txBody>
          <a:bodyPr wrap="square">
            <a:spAutoFit/>
          </a:bodyPr>
          <a:lstStyle/>
          <a:p>
            <a:r>
              <a:rPr lang="en-US" b="0" i="1" dirty="0">
                <a:solidFill>
                  <a:srgbClr val="FFFF00"/>
                </a:solidFill>
                <a:effectLst/>
                <a:latin typeface="Palatino"/>
              </a:rPr>
              <a:t>Therefore I would that ye should be perfect even as I, or your Father who is in heaven is perfect. </a:t>
            </a:r>
          </a:p>
          <a:p>
            <a:r>
              <a:rPr lang="en-US" i="1" dirty="0">
                <a:solidFill>
                  <a:srgbClr val="FFFF00"/>
                </a:solidFill>
                <a:latin typeface="Palatino"/>
              </a:rPr>
              <a:t>3 Nephi 12:48</a:t>
            </a:r>
            <a:endParaRPr lang="en-US" i="1" dirty="0">
              <a:solidFill>
                <a:srgbClr val="FFFF00"/>
              </a:solidFill>
            </a:endParaRPr>
          </a:p>
        </p:txBody>
      </p:sp>
      <p:pic>
        <p:nvPicPr>
          <p:cNvPr id="5" name="Picture 2" descr="http://media.ldscdn.org/images/media-library/old-testament-seminary-curriculum-images/art-job-family-greg-olsen-450691-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521" y="3216987"/>
            <a:ext cx="3173189" cy="318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25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4689" y="1432373"/>
            <a:ext cx="3741983" cy="3785652"/>
          </a:xfrm>
          <a:prstGeom prst="rect">
            <a:avLst/>
          </a:prstGeom>
          <a:noFill/>
        </p:spPr>
        <p:txBody>
          <a:bodyPr wrap="square" rtlCol="0">
            <a:spAutoFit/>
          </a:bodyPr>
          <a:lstStyle/>
          <a:p>
            <a:r>
              <a:rPr lang="en-US" sz="2000" dirty="0">
                <a:solidFill>
                  <a:schemeClr val="bg1"/>
                </a:solidFill>
              </a:rPr>
              <a:t>The first two chapters were an intriguing mixture of apparent folklore and knowledge of the premortal existence. </a:t>
            </a:r>
          </a:p>
          <a:p>
            <a:endParaRPr lang="en-US" sz="2000" dirty="0">
              <a:solidFill>
                <a:schemeClr val="bg1"/>
              </a:solidFill>
            </a:endParaRPr>
          </a:p>
          <a:p>
            <a:r>
              <a:rPr lang="en-US" sz="2000" dirty="0">
                <a:solidFill>
                  <a:schemeClr val="bg1"/>
                </a:solidFill>
              </a:rPr>
              <a:t>While the unknowing Job went about an earth day’s labor, Satan challenged the Lord in heaven contending that goodness was another form of selfishness and Job would forsake it when the rewards were gone.</a:t>
            </a:r>
          </a:p>
        </p:txBody>
      </p:sp>
      <p:sp>
        <p:nvSpPr>
          <p:cNvPr id="51" name="TextBox 50"/>
          <p:cNvSpPr txBox="1"/>
          <p:nvPr/>
        </p:nvSpPr>
        <p:spPr>
          <a:xfrm>
            <a:off x="1" y="37930"/>
            <a:ext cx="12192000"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The Lord and Satan’s Conversation</a:t>
            </a:r>
          </a:p>
        </p:txBody>
      </p:sp>
      <p:sp>
        <p:nvSpPr>
          <p:cNvPr id="50" name="TextBox 49"/>
          <p:cNvSpPr txBox="1"/>
          <p:nvPr/>
        </p:nvSpPr>
        <p:spPr>
          <a:xfrm>
            <a:off x="11514542" y="6341060"/>
            <a:ext cx="468086" cy="369332"/>
          </a:xfrm>
          <a:prstGeom prst="rect">
            <a:avLst/>
          </a:prstGeom>
          <a:noFill/>
        </p:spPr>
        <p:txBody>
          <a:bodyPr wrap="square" rtlCol="0">
            <a:spAutoFit/>
          </a:bodyPr>
          <a:lstStyle/>
          <a:p>
            <a:r>
              <a:rPr lang="en-US" dirty="0">
                <a:solidFill>
                  <a:schemeClr val="bg1"/>
                </a:solidFill>
              </a:rPr>
              <a:t>(1)</a:t>
            </a:r>
          </a:p>
        </p:txBody>
      </p:sp>
      <p:pic>
        <p:nvPicPr>
          <p:cNvPr id="6146" name="Picture 2" descr="http://s2.favim.com/orig/36/clouds-dark-dull-fog-forest-Favim.com-29340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98597" y="1828799"/>
            <a:ext cx="6560645" cy="36083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3325" y="6457890"/>
            <a:ext cx="3254828" cy="400110"/>
          </a:xfrm>
          <a:prstGeom prst="rect">
            <a:avLst/>
          </a:prstGeom>
          <a:noFill/>
        </p:spPr>
        <p:txBody>
          <a:bodyPr wrap="square" rtlCol="0">
            <a:spAutoFit/>
          </a:bodyPr>
          <a:lstStyle/>
          <a:p>
            <a:r>
              <a:rPr lang="en-US" sz="2000" dirty="0">
                <a:solidFill>
                  <a:schemeClr val="bg1"/>
                </a:solidFill>
              </a:rPr>
              <a:t>Job 1:6-12</a:t>
            </a:r>
          </a:p>
        </p:txBody>
      </p:sp>
      <p:sp>
        <p:nvSpPr>
          <p:cNvPr id="2" name="Rectangle 1"/>
          <p:cNvSpPr/>
          <p:nvPr/>
        </p:nvSpPr>
        <p:spPr>
          <a:xfrm>
            <a:off x="4695729" y="961260"/>
            <a:ext cx="6096000" cy="369332"/>
          </a:xfrm>
          <a:prstGeom prst="rect">
            <a:avLst/>
          </a:prstGeom>
        </p:spPr>
        <p:txBody>
          <a:bodyPr>
            <a:spAutoFit/>
          </a:bodyPr>
          <a:lstStyle/>
          <a:p>
            <a:r>
              <a:rPr lang="en-US" dirty="0">
                <a:solidFill>
                  <a:schemeClr val="bg1"/>
                </a:solidFill>
                <a:latin typeface="Calibri" panose="020F0502020204030204" pitchFamily="34" charset="0"/>
              </a:rPr>
              <a:t>During the Council in Heaven</a:t>
            </a:r>
            <a:endParaRPr lang="en-US" dirty="0">
              <a:solidFill>
                <a:schemeClr val="bg1"/>
              </a:solidFill>
            </a:endParaRPr>
          </a:p>
        </p:txBody>
      </p:sp>
      <p:sp>
        <p:nvSpPr>
          <p:cNvPr id="3" name="Rectangle 2"/>
          <p:cNvSpPr/>
          <p:nvPr/>
        </p:nvSpPr>
        <p:spPr>
          <a:xfrm>
            <a:off x="5139351" y="5510412"/>
            <a:ext cx="6096000" cy="646331"/>
          </a:xfrm>
          <a:prstGeom prst="rect">
            <a:avLst/>
          </a:prstGeom>
        </p:spPr>
        <p:txBody>
          <a:bodyPr>
            <a:spAutoFit/>
          </a:bodyPr>
          <a:lstStyle/>
          <a:p>
            <a:r>
              <a:rPr lang="en-US" i="1" dirty="0">
                <a:solidFill>
                  <a:srgbClr val="FFFF00"/>
                </a:solidFill>
                <a:latin typeface="Calibri" panose="020F0502020204030204" pitchFamily="34" charset="0"/>
              </a:rPr>
              <a:t>Satan is a Hebrew word used in the form of </a:t>
            </a:r>
            <a:r>
              <a:rPr lang="en-US" i="1" dirty="0" err="1">
                <a:solidFill>
                  <a:srgbClr val="FFFF00"/>
                </a:solidFill>
                <a:latin typeface="Calibri" panose="020F0502020204030204" pitchFamily="34" charset="0"/>
              </a:rPr>
              <a:t>Hassatan</a:t>
            </a:r>
            <a:r>
              <a:rPr lang="en-US" i="1" dirty="0">
                <a:solidFill>
                  <a:srgbClr val="FFFF00"/>
                </a:solidFill>
                <a:latin typeface="Calibri" panose="020F0502020204030204" pitchFamily="34" charset="0"/>
              </a:rPr>
              <a:t>=</a:t>
            </a:r>
            <a:r>
              <a:rPr lang="en-US" dirty="0">
                <a:solidFill>
                  <a:srgbClr val="FFFF00"/>
                </a:solidFill>
                <a:latin typeface="Calibri" panose="020F0502020204030204" pitchFamily="34" charset="0"/>
              </a:rPr>
              <a:t> “the adversary,” which describes the devil’s role here</a:t>
            </a:r>
            <a:endParaRPr lang="en-US" dirty="0">
              <a:solidFill>
                <a:srgbClr val="FFFF00"/>
              </a:solidFill>
            </a:endParaRPr>
          </a:p>
        </p:txBody>
      </p:sp>
    </p:spTree>
    <p:extLst>
      <p:ext uri="{BB962C8B-B14F-4D97-AF65-F5344CB8AC3E}">
        <p14:creationId xmlns:p14="http://schemas.microsoft.com/office/powerpoint/2010/main" val="41828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77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711" y="1745017"/>
            <a:ext cx="3741983" cy="1323439"/>
          </a:xfrm>
          <a:prstGeom prst="rect">
            <a:avLst/>
          </a:prstGeom>
          <a:noFill/>
        </p:spPr>
        <p:txBody>
          <a:bodyPr wrap="square" rtlCol="0">
            <a:spAutoFit/>
          </a:bodyPr>
          <a:lstStyle/>
          <a:p>
            <a:r>
              <a:rPr lang="en-US" sz="2000" dirty="0">
                <a:solidFill>
                  <a:schemeClr val="bg1"/>
                </a:solidFill>
              </a:rPr>
              <a:t>Satan claimed that Job feared or worshipped the Lord only because the Lord had protected and blessed Job.</a:t>
            </a:r>
          </a:p>
        </p:txBody>
      </p:sp>
      <p:sp>
        <p:nvSpPr>
          <p:cNvPr id="51" name="TextBox 50"/>
          <p:cNvSpPr txBox="1"/>
          <p:nvPr/>
        </p:nvSpPr>
        <p:spPr>
          <a:xfrm>
            <a:off x="1" y="37930"/>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Satan’s Claim</a:t>
            </a:r>
          </a:p>
        </p:txBody>
      </p:sp>
      <p:sp>
        <p:nvSpPr>
          <p:cNvPr id="7" name="TextBox 6"/>
          <p:cNvSpPr txBox="1"/>
          <p:nvPr/>
        </p:nvSpPr>
        <p:spPr>
          <a:xfrm>
            <a:off x="183325" y="6457890"/>
            <a:ext cx="3254828" cy="400110"/>
          </a:xfrm>
          <a:prstGeom prst="rect">
            <a:avLst/>
          </a:prstGeom>
          <a:noFill/>
        </p:spPr>
        <p:txBody>
          <a:bodyPr wrap="square" rtlCol="0">
            <a:spAutoFit/>
          </a:bodyPr>
          <a:lstStyle/>
          <a:p>
            <a:r>
              <a:rPr lang="en-US" sz="2000" dirty="0">
                <a:solidFill>
                  <a:schemeClr val="bg1"/>
                </a:solidFill>
              </a:rPr>
              <a:t>Job 1:9-11; Job 2:1-6</a:t>
            </a:r>
          </a:p>
        </p:txBody>
      </p:sp>
      <p:sp>
        <p:nvSpPr>
          <p:cNvPr id="3" name="Rectangle 2"/>
          <p:cNvSpPr/>
          <p:nvPr/>
        </p:nvSpPr>
        <p:spPr>
          <a:xfrm>
            <a:off x="3672689" y="965984"/>
            <a:ext cx="6096000" cy="646331"/>
          </a:xfrm>
          <a:prstGeom prst="rect">
            <a:avLst/>
          </a:prstGeom>
        </p:spPr>
        <p:txBody>
          <a:bodyPr>
            <a:spAutoFit/>
          </a:bodyPr>
          <a:lstStyle/>
          <a:p>
            <a:r>
              <a:rPr lang="en-US" i="1" dirty="0">
                <a:solidFill>
                  <a:srgbClr val="FFFF00"/>
                </a:solidFill>
                <a:latin typeface="Calibri" panose="020F0502020204030204" pitchFamily="34" charset="0"/>
              </a:rPr>
              <a:t>Satan is a Hebrew word used in the form of </a:t>
            </a:r>
            <a:r>
              <a:rPr lang="en-US" i="1" dirty="0" err="1">
                <a:solidFill>
                  <a:srgbClr val="FFFF00"/>
                </a:solidFill>
                <a:latin typeface="Calibri" panose="020F0502020204030204" pitchFamily="34" charset="0"/>
              </a:rPr>
              <a:t>Hassatan</a:t>
            </a:r>
            <a:r>
              <a:rPr lang="en-US" i="1" dirty="0">
                <a:solidFill>
                  <a:srgbClr val="FFFF00"/>
                </a:solidFill>
                <a:latin typeface="Calibri" panose="020F0502020204030204" pitchFamily="34" charset="0"/>
              </a:rPr>
              <a:t>=</a:t>
            </a:r>
            <a:r>
              <a:rPr lang="en-US" dirty="0">
                <a:solidFill>
                  <a:srgbClr val="FFFF00"/>
                </a:solidFill>
                <a:latin typeface="Calibri" panose="020F0502020204030204" pitchFamily="34" charset="0"/>
              </a:rPr>
              <a:t> “the adversary,” which describes the devil’s role here</a:t>
            </a:r>
            <a:endParaRPr lang="en-US" dirty="0">
              <a:solidFill>
                <a:srgbClr val="FFFF00"/>
              </a:solidFill>
            </a:endParaRPr>
          </a:p>
        </p:txBody>
      </p:sp>
      <p:pic>
        <p:nvPicPr>
          <p:cNvPr id="10" name="Picture 14" descr="http://s3.amazonaws.com/media.wbur.org/wordpress/12/files/2013/10/BookOfJob1.jpg"/>
          <p:cNvPicPr>
            <a:picLocks noChangeAspect="1" noChangeArrowheads="1"/>
          </p:cNvPicPr>
          <p:nvPr/>
        </p:nvPicPr>
        <p:blipFill rotWithShape="1">
          <a:blip r:embed="rId3">
            <a:extLst>
              <a:ext uri="{28A0092B-C50C-407E-A947-70E740481C1C}">
                <a14:useLocalDpi xmlns:a14="http://schemas.microsoft.com/office/drawing/2010/main" val="0"/>
              </a:ext>
            </a:extLst>
          </a:blip>
          <a:srcRect l="60165" r="971" b="9590"/>
          <a:stretch/>
        </p:blipFill>
        <p:spPr bwMode="auto">
          <a:xfrm>
            <a:off x="3395902" y="2504971"/>
            <a:ext cx="2344848" cy="38872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396527" y="2252822"/>
            <a:ext cx="3741983" cy="1015663"/>
          </a:xfrm>
          <a:prstGeom prst="rect">
            <a:avLst/>
          </a:prstGeom>
          <a:noFill/>
        </p:spPr>
        <p:txBody>
          <a:bodyPr wrap="square" rtlCol="0">
            <a:spAutoFit/>
          </a:bodyPr>
          <a:lstStyle/>
          <a:p>
            <a:r>
              <a:rPr lang="en-US" sz="2000" dirty="0">
                <a:solidFill>
                  <a:schemeClr val="bg1"/>
                </a:solidFill>
              </a:rPr>
              <a:t>If the Lord removed His protection from Job, Satan claimed that Job would curse God.</a:t>
            </a:r>
          </a:p>
        </p:txBody>
      </p:sp>
      <p:sp>
        <p:nvSpPr>
          <p:cNvPr id="5" name="Rectangle 4"/>
          <p:cNvSpPr/>
          <p:nvPr/>
        </p:nvSpPr>
        <p:spPr>
          <a:xfrm>
            <a:off x="5974400" y="4375381"/>
            <a:ext cx="6096000" cy="2031325"/>
          </a:xfrm>
          <a:prstGeom prst="rect">
            <a:avLst/>
          </a:prstGeom>
        </p:spPr>
        <p:txBody>
          <a:bodyPr>
            <a:spAutoFit/>
          </a:bodyPr>
          <a:lstStyle/>
          <a:p>
            <a:r>
              <a:rPr lang="en-US" dirty="0">
                <a:solidFill>
                  <a:schemeClr val="bg1"/>
                </a:solidFill>
                <a:latin typeface="Calibri" panose="020F0502020204030204" pitchFamily="34" charset="0"/>
              </a:rPr>
              <a:t>The Lord does not really make agreements with Satan. The conversations between the Lord and Satan in the book of Job are presented in a poetic narrative that emphasizes Satan’s role as our adversary.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reality, the Lord has power over Satan and has no need to bargain with him.</a:t>
            </a:r>
            <a:endParaRPr lang="en-US" dirty="0">
              <a:solidFill>
                <a:schemeClr val="bg1"/>
              </a:solidFill>
            </a:endParaRPr>
          </a:p>
        </p:txBody>
      </p:sp>
    </p:spTree>
    <p:extLst>
      <p:ext uri="{BB962C8B-B14F-4D97-AF65-F5344CB8AC3E}">
        <p14:creationId xmlns:p14="http://schemas.microsoft.com/office/powerpoint/2010/main" val="279332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4869</Words>
  <Application>Microsoft Office PowerPoint</Application>
  <PresentationFormat>Widescreen</PresentationFormat>
  <Paragraphs>238</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Abadi</vt:lpstr>
      <vt:lpstr>Calibri Light</vt:lpstr>
      <vt:lpstr>Calibri</vt:lpstr>
      <vt:lpstr>Arial</vt:lpstr>
      <vt:lpstr>AR ESSENCE</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30</cp:revision>
  <dcterms:created xsi:type="dcterms:W3CDTF">2016-02-11T14:13:18Z</dcterms:created>
  <dcterms:modified xsi:type="dcterms:W3CDTF">2020-11-16T15:41:49Z</dcterms:modified>
</cp:coreProperties>
</file>