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48" r:id="rId1"/>
  </p:sldMasterIdLst>
  <p:sldIdLst>
    <p:sldId id="257" r:id="rId2"/>
    <p:sldId id="260" r:id="rId3"/>
    <p:sldId id="261" r:id="rId4"/>
    <p:sldId id="263" r:id="rId5"/>
    <p:sldId id="266" r:id="rId6"/>
    <p:sldId id="267" r:id="rId7"/>
    <p:sldId id="268" r:id="rId8"/>
    <p:sldId id="269" r:id="rId9"/>
    <p:sldId id="274" r:id="rId10"/>
    <p:sldId id="270" r:id="rId11"/>
    <p:sldId id="271" r:id="rId12"/>
    <p:sldId id="262" r:id="rId13"/>
    <p:sldId id="264" r:id="rId14"/>
    <p:sldId id="272" r:id="rId15"/>
    <p:sldId id="273" r:id="rId16"/>
    <p:sldId id="276" r:id="rId17"/>
    <p:sldId id="259" r:id="rId18"/>
    <p:sldId id="265" r:id="rId19"/>
    <p:sldId id="275" r:id="rId20"/>
    <p:sldId id="258" r:id="rId21"/>
  </p:sldIdLst>
  <p:sldSz cx="12192000" cy="6858000"/>
  <p:notesSz cx="6858000" cy="9144000"/>
  <p:embeddedFontLst>
    <p:embeddedFont>
      <p:font typeface="Abadi" panose="020B0604020104020204" pitchFamily="34" charset="0"/>
      <p:regular r:id="rId22"/>
    </p:embeddedFont>
    <p:embeddedFont>
      <p:font typeface="AR ESSENCE" panose="02000000000000000000" pitchFamily="2" charset="0"/>
      <p:regular r:id="rId23"/>
    </p:embeddedFon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Georgia" panose="02040502050405020303" pitchFamily="18" charset="0"/>
      <p:regular r:id="rId30"/>
      <p:bold r:id="rId31"/>
      <p:italic r:id="rId32"/>
      <p:boldItalic r:id="rId33"/>
    </p:embeddedFont>
    <p:embeddedFont>
      <p:font typeface="Palatino" pitchFamily="2"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A727938-BBF9-4CFE-AB64-6AC5248F221C}"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C6B5D-1885-401E-B75A-375C058280C1}" type="slidenum">
              <a:rPr lang="en-US" smtClean="0"/>
              <a:t>‹#›</a:t>
            </a:fld>
            <a:endParaRPr lang="en-US"/>
          </a:p>
        </p:txBody>
      </p:sp>
    </p:spTree>
    <p:extLst>
      <p:ext uri="{BB962C8B-B14F-4D97-AF65-F5344CB8AC3E}">
        <p14:creationId xmlns:p14="http://schemas.microsoft.com/office/powerpoint/2010/main" val="2412593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727938-BBF9-4CFE-AB64-6AC5248F221C}"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C6B5D-1885-401E-B75A-375C058280C1}" type="slidenum">
              <a:rPr lang="en-US" smtClean="0"/>
              <a:t>‹#›</a:t>
            </a:fld>
            <a:endParaRPr lang="en-US"/>
          </a:p>
        </p:txBody>
      </p:sp>
    </p:spTree>
    <p:extLst>
      <p:ext uri="{BB962C8B-B14F-4D97-AF65-F5344CB8AC3E}">
        <p14:creationId xmlns:p14="http://schemas.microsoft.com/office/powerpoint/2010/main" val="499218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727938-BBF9-4CFE-AB64-6AC5248F221C}"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C6B5D-1885-401E-B75A-375C058280C1}" type="slidenum">
              <a:rPr lang="en-US" smtClean="0"/>
              <a:t>‹#›</a:t>
            </a:fld>
            <a:endParaRPr lang="en-US"/>
          </a:p>
        </p:txBody>
      </p:sp>
    </p:spTree>
    <p:extLst>
      <p:ext uri="{BB962C8B-B14F-4D97-AF65-F5344CB8AC3E}">
        <p14:creationId xmlns:p14="http://schemas.microsoft.com/office/powerpoint/2010/main" val="3778427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727938-BBF9-4CFE-AB64-6AC5248F221C}"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C6B5D-1885-401E-B75A-375C058280C1}" type="slidenum">
              <a:rPr lang="en-US" smtClean="0"/>
              <a:t>‹#›</a:t>
            </a:fld>
            <a:endParaRPr lang="en-US"/>
          </a:p>
        </p:txBody>
      </p:sp>
    </p:spTree>
    <p:extLst>
      <p:ext uri="{BB962C8B-B14F-4D97-AF65-F5344CB8AC3E}">
        <p14:creationId xmlns:p14="http://schemas.microsoft.com/office/powerpoint/2010/main" val="1684498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727938-BBF9-4CFE-AB64-6AC5248F221C}"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C6B5D-1885-401E-B75A-375C058280C1}" type="slidenum">
              <a:rPr lang="en-US" smtClean="0"/>
              <a:t>‹#›</a:t>
            </a:fld>
            <a:endParaRPr lang="en-US"/>
          </a:p>
        </p:txBody>
      </p:sp>
    </p:spTree>
    <p:extLst>
      <p:ext uri="{BB962C8B-B14F-4D97-AF65-F5344CB8AC3E}">
        <p14:creationId xmlns:p14="http://schemas.microsoft.com/office/powerpoint/2010/main" val="3740991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727938-BBF9-4CFE-AB64-6AC5248F221C}"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FC6B5D-1885-401E-B75A-375C058280C1}" type="slidenum">
              <a:rPr lang="en-US" smtClean="0"/>
              <a:t>‹#›</a:t>
            </a:fld>
            <a:endParaRPr lang="en-US"/>
          </a:p>
        </p:txBody>
      </p:sp>
    </p:spTree>
    <p:extLst>
      <p:ext uri="{BB962C8B-B14F-4D97-AF65-F5344CB8AC3E}">
        <p14:creationId xmlns:p14="http://schemas.microsoft.com/office/powerpoint/2010/main" val="3438523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727938-BBF9-4CFE-AB64-6AC5248F221C}" type="datetimeFigureOut">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FC6B5D-1885-401E-B75A-375C058280C1}" type="slidenum">
              <a:rPr lang="en-US" smtClean="0"/>
              <a:t>‹#›</a:t>
            </a:fld>
            <a:endParaRPr lang="en-US"/>
          </a:p>
        </p:txBody>
      </p:sp>
    </p:spTree>
    <p:extLst>
      <p:ext uri="{BB962C8B-B14F-4D97-AF65-F5344CB8AC3E}">
        <p14:creationId xmlns:p14="http://schemas.microsoft.com/office/powerpoint/2010/main" val="2097644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727938-BBF9-4CFE-AB64-6AC5248F221C}"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FC6B5D-1885-401E-B75A-375C058280C1}" type="slidenum">
              <a:rPr lang="en-US" smtClean="0"/>
              <a:t>‹#›</a:t>
            </a:fld>
            <a:endParaRPr lang="en-US"/>
          </a:p>
        </p:txBody>
      </p:sp>
    </p:spTree>
    <p:extLst>
      <p:ext uri="{BB962C8B-B14F-4D97-AF65-F5344CB8AC3E}">
        <p14:creationId xmlns:p14="http://schemas.microsoft.com/office/powerpoint/2010/main" val="2065885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27938-BBF9-4CFE-AB64-6AC5248F221C}" type="datetimeFigureOut">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FC6B5D-1885-401E-B75A-375C058280C1}" type="slidenum">
              <a:rPr lang="en-US" smtClean="0"/>
              <a:t>‹#›</a:t>
            </a:fld>
            <a:endParaRPr lang="en-US"/>
          </a:p>
        </p:txBody>
      </p:sp>
    </p:spTree>
    <p:extLst>
      <p:ext uri="{BB962C8B-B14F-4D97-AF65-F5344CB8AC3E}">
        <p14:creationId xmlns:p14="http://schemas.microsoft.com/office/powerpoint/2010/main" val="1742111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727938-BBF9-4CFE-AB64-6AC5248F221C}"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FC6B5D-1885-401E-B75A-375C058280C1}" type="slidenum">
              <a:rPr lang="en-US" smtClean="0"/>
              <a:t>‹#›</a:t>
            </a:fld>
            <a:endParaRPr lang="en-US"/>
          </a:p>
        </p:txBody>
      </p:sp>
    </p:spTree>
    <p:extLst>
      <p:ext uri="{BB962C8B-B14F-4D97-AF65-F5344CB8AC3E}">
        <p14:creationId xmlns:p14="http://schemas.microsoft.com/office/powerpoint/2010/main" val="117195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727938-BBF9-4CFE-AB64-6AC5248F221C}"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FC6B5D-1885-401E-B75A-375C058280C1}" type="slidenum">
              <a:rPr lang="en-US" smtClean="0"/>
              <a:t>‹#›</a:t>
            </a:fld>
            <a:endParaRPr lang="en-US"/>
          </a:p>
        </p:txBody>
      </p:sp>
    </p:spTree>
    <p:extLst>
      <p:ext uri="{BB962C8B-B14F-4D97-AF65-F5344CB8AC3E}">
        <p14:creationId xmlns:p14="http://schemas.microsoft.com/office/powerpoint/2010/main" val="2932706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27938-BBF9-4CFE-AB64-6AC5248F221C}" type="datetimeFigureOut">
              <a:rPr lang="en-US" smtClean="0"/>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C6B5D-1885-401E-B75A-375C058280C1}" type="slidenum">
              <a:rPr lang="en-US" smtClean="0"/>
              <a:t>‹#›</a:t>
            </a:fld>
            <a:endParaRPr lang="en-US"/>
          </a:p>
        </p:txBody>
      </p:sp>
    </p:spTree>
    <p:extLst>
      <p:ext uri="{BB962C8B-B14F-4D97-AF65-F5344CB8AC3E}">
        <p14:creationId xmlns:p14="http://schemas.microsoft.com/office/powerpoint/2010/main" val="718583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C5482762-F46A-4C2A-91B9-9561051DC0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oup 4"/>
          <p:cNvGrpSpPr/>
          <p:nvPr/>
        </p:nvGrpSpPr>
        <p:grpSpPr>
          <a:xfrm>
            <a:off x="8389278" y="2449986"/>
            <a:ext cx="1843294" cy="3820186"/>
            <a:chOff x="1019649" y="1862860"/>
            <a:chExt cx="1303006" cy="2785339"/>
          </a:xfrm>
        </p:grpSpPr>
        <p:grpSp>
          <p:nvGrpSpPr>
            <p:cNvPr id="6" name="Group 5"/>
            <p:cNvGrpSpPr/>
            <p:nvPr/>
          </p:nvGrpSpPr>
          <p:grpSpPr>
            <a:xfrm>
              <a:off x="1019649" y="1862860"/>
              <a:ext cx="1303006" cy="2785339"/>
              <a:chOff x="1019649" y="1862860"/>
              <a:chExt cx="1303006" cy="2785339"/>
            </a:xfrm>
          </p:grpSpPr>
          <p:sp>
            <p:nvSpPr>
              <p:cNvPr id="35" name="Oval 34"/>
              <p:cNvSpPr/>
              <p:nvPr/>
            </p:nvSpPr>
            <p:spPr>
              <a:xfrm>
                <a:off x="1019649" y="3443746"/>
                <a:ext cx="254138" cy="393405"/>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1437181">
                <a:off x="1172692" y="2667348"/>
                <a:ext cx="377423" cy="1055188"/>
              </a:xfrm>
              <a:prstGeom prst="trapezoid">
                <a:avLst/>
              </a:prstGeom>
              <a:solidFill>
                <a:srgbClr val="EED19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4663168">
                <a:off x="1731317" y="4328633"/>
                <a:ext cx="273267" cy="365866"/>
              </a:xfrm>
              <a:prstGeom prst="ellipse">
                <a:avLst/>
              </a:prstGeom>
              <a:solidFill>
                <a:srgbClr val="CC8B1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4271122">
                <a:off x="1386871" y="4326766"/>
                <a:ext cx="273267" cy="365866"/>
              </a:xfrm>
              <a:prstGeom prst="ellipse">
                <a:avLst/>
              </a:prstGeom>
              <a:solidFill>
                <a:srgbClr val="CC8B1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20158340">
                <a:off x="2068517" y="3369686"/>
                <a:ext cx="254138" cy="393405"/>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20170738">
                <a:off x="1820227" y="2600395"/>
                <a:ext cx="399632" cy="1037412"/>
              </a:xfrm>
              <a:prstGeom prst="trapezoid">
                <a:avLst>
                  <a:gd name="adj" fmla="val 37545"/>
                </a:avLst>
              </a:prstGeom>
              <a:solidFill>
                <a:srgbClr val="EED19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a:off x="1265603" y="2654804"/>
                <a:ext cx="882826" cy="1840578"/>
              </a:xfrm>
              <a:prstGeom prst="trapezoid">
                <a:avLst>
                  <a:gd name="adj" fmla="val 29129"/>
                </a:avLst>
              </a:prstGeom>
              <a:solidFill>
                <a:srgbClr val="EED19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rot="10800000">
                <a:off x="1557562" y="2711158"/>
                <a:ext cx="321886" cy="262143"/>
              </a:xfrm>
              <a:prstGeom prst="trapezoid">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rot="21319885">
                <a:off x="1694471" y="2741923"/>
                <a:ext cx="399632" cy="1037412"/>
              </a:xfrm>
              <a:prstGeom prst="trapezoid">
                <a:avLst>
                  <a:gd name="adj" fmla="val 37545"/>
                </a:avLst>
              </a:prstGeom>
              <a:solidFill>
                <a:srgbClr val="7F520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rot="425265">
                <a:off x="1311401" y="2743537"/>
                <a:ext cx="399632" cy="1037412"/>
              </a:xfrm>
              <a:prstGeom prst="trapezoid">
                <a:avLst>
                  <a:gd name="adj" fmla="val 37545"/>
                </a:avLst>
              </a:prstGeom>
              <a:solidFill>
                <a:srgbClr val="7F520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 Diagonal Corner Rectangle 44"/>
              <p:cNvSpPr/>
              <p:nvPr/>
            </p:nvSpPr>
            <p:spPr>
              <a:xfrm rot="5204949" flipH="1">
                <a:off x="1538124" y="2185215"/>
                <a:ext cx="698158" cy="357930"/>
              </a:xfrm>
              <a:prstGeom prst="round2DiagRect">
                <a:avLst>
                  <a:gd name="adj1" fmla="val 16667"/>
                  <a:gd name="adj2" fmla="val 50000"/>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 Diagonal Corner Rectangle 45"/>
              <p:cNvSpPr/>
              <p:nvPr/>
            </p:nvSpPr>
            <p:spPr>
              <a:xfrm rot="5751864">
                <a:off x="1131323" y="2165852"/>
                <a:ext cx="717000" cy="386025"/>
              </a:xfrm>
              <a:prstGeom prst="round2DiagRect">
                <a:avLst>
                  <a:gd name="adj1" fmla="val 16667"/>
                  <a:gd name="adj2" fmla="val 50000"/>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371542" y="1981200"/>
                <a:ext cx="615044" cy="911306"/>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Delay 47"/>
              <p:cNvSpPr/>
              <p:nvPr/>
            </p:nvSpPr>
            <p:spPr>
              <a:xfrm rot="16200000">
                <a:off x="1576896" y="1632713"/>
                <a:ext cx="228600" cy="688894"/>
              </a:xfrm>
              <a:prstGeom prst="flowChartDelay">
                <a:avLst/>
              </a:prstGeom>
              <a:solidFill>
                <a:srgbClr val="E7BE6B"/>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1306280" y="2005514"/>
                <a:ext cx="769480" cy="128086"/>
              </a:xfrm>
              <a:prstGeom prst="roundRect">
                <a:avLst/>
              </a:prstGeom>
              <a:solidFill>
                <a:srgbClr val="E7BE6B"/>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1325345" y="4245915"/>
              <a:ext cx="760331" cy="217185"/>
              <a:chOff x="2971800" y="3950043"/>
              <a:chExt cx="2323070" cy="1002957"/>
            </a:xfrm>
          </p:grpSpPr>
          <p:sp>
            <p:nvSpPr>
              <p:cNvPr id="22" name="Curved Down Ribbon 21"/>
              <p:cNvSpPr/>
              <p:nvPr/>
            </p:nvSpPr>
            <p:spPr>
              <a:xfrm>
                <a:off x="34290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urved Down Ribbon 22"/>
              <p:cNvSpPr/>
              <p:nvPr/>
            </p:nvSpPr>
            <p:spPr>
              <a:xfrm>
                <a:off x="38862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2971800" y="3962400"/>
                <a:ext cx="457200" cy="990600"/>
                <a:chOff x="2971800" y="3962400"/>
                <a:chExt cx="457200" cy="990600"/>
              </a:xfrm>
            </p:grpSpPr>
            <p:sp>
              <p:nvSpPr>
                <p:cNvPr id="33" name="Curved Down Ribbon 32"/>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Diamond 24"/>
              <p:cNvSpPr/>
              <p:nvPr/>
            </p:nvSpPr>
            <p:spPr>
              <a:xfrm>
                <a:off x="3566284" y="4102185"/>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iamond 25"/>
              <p:cNvSpPr/>
              <p:nvPr/>
            </p:nvSpPr>
            <p:spPr>
              <a:xfrm>
                <a:off x="4023484" y="4100385"/>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4359875" y="3958281"/>
                <a:ext cx="457200" cy="990600"/>
                <a:chOff x="2971800" y="3962400"/>
                <a:chExt cx="457200" cy="990600"/>
              </a:xfrm>
            </p:grpSpPr>
            <p:sp>
              <p:nvSpPr>
                <p:cNvPr id="31" name="Curved Down Ribbon 30"/>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4837670" y="3950043"/>
                <a:ext cx="457200" cy="990600"/>
                <a:chOff x="2971800" y="3962400"/>
                <a:chExt cx="457200" cy="990600"/>
              </a:xfrm>
            </p:grpSpPr>
            <p:sp>
              <p:nvSpPr>
                <p:cNvPr id="29" name="Curved Down Ribbon 28"/>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29"/>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Group 7"/>
            <p:cNvGrpSpPr/>
            <p:nvPr/>
          </p:nvGrpSpPr>
          <p:grpSpPr>
            <a:xfrm>
              <a:off x="1420374" y="2010137"/>
              <a:ext cx="533400" cy="108593"/>
              <a:chOff x="2971800" y="3950043"/>
              <a:chExt cx="2323070" cy="1002957"/>
            </a:xfrm>
          </p:grpSpPr>
          <p:sp>
            <p:nvSpPr>
              <p:cNvPr id="9" name="Curved Down Ribbon 8"/>
              <p:cNvSpPr/>
              <p:nvPr/>
            </p:nvSpPr>
            <p:spPr>
              <a:xfrm>
                <a:off x="34290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rved Down Ribbon 9"/>
              <p:cNvSpPr/>
              <p:nvPr/>
            </p:nvSpPr>
            <p:spPr>
              <a:xfrm>
                <a:off x="38862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2971800" y="3962400"/>
                <a:ext cx="457200" cy="990600"/>
                <a:chOff x="2971800" y="3962400"/>
                <a:chExt cx="457200" cy="990600"/>
              </a:xfrm>
            </p:grpSpPr>
            <p:sp>
              <p:nvSpPr>
                <p:cNvPr id="20" name="Curved Down Ribbon 19"/>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iamond 20"/>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Diamond 11"/>
              <p:cNvSpPr/>
              <p:nvPr/>
            </p:nvSpPr>
            <p:spPr>
              <a:xfrm>
                <a:off x="3566284" y="4102185"/>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iamond 12"/>
              <p:cNvSpPr/>
              <p:nvPr/>
            </p:nvSpPr>
            <p:spPr>
              <a:xfrm>
                <a:off x="4023484" y="4100385"/>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4359875" y="3958281"/>
                <a:ext cx="457200" cy="990600"/>
                <a:chOff x="2971800" y="3962400"/>
                <a:chExt cx="457200" cy="990600"/>
              </a:xfrm>
            </p:grpSpPr>
            <p:sp>
              <p:nvSpPr>
                <p:cNvPr id="18" name="Curved Down Ribbon 17"/>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mond 18"/>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4837670" y="3950043"/>
                <a:ext cx="457200" cy="990600"/>
                <a:chOff x="2971800" y="3962400"/>
                <a:chExt cx="457200" cy="990600"/>
              </a:xfrm>
            </p:grpSpPr>
            <p:sp>
              <p:nvSpPr>
                <p:cNvPr id="16" name="Curved Down Ribbon 15"/>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16"/>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 name="TextBox 3"/>
          <p:cNvSpPr txBox="1"/>
          <p:nvPr/>
        </p:nvSpPr>
        <p:spPr>
          <a:xfrm>
            <a:off x="-1" y="21769"/>
            <a:ext cx="1867301" cy="369332"/>
          </a:xfrm>
          <a:prstGeom prst="rect">
            <a:avLst/>
          </a:prstGeom>
          <a:noFill/>
        </p:spPr>
        <p:txBody>
          <a:bodyPr wrap="square" rtlCol="0">
            <a:spAutoFit/>
          </a:bodyPr>
          <a:lstStyle/>
          <a:p>
            <a:r>
              <a:rPr lang="en-US" dirty="0">
                <a:solidFill>
                  <a:schemeClr val="bg1"/>
                </a:solidFill>
              </a:rPr>
              <a:t>Lesson 112 Part 1</a:t>
            </a:r>
          </a:p>
        </p:txBody>
      </p:sp>
      <p:sp>
        <p:nvSpPr>
          <p:cNvPr id="51" name="TextBox 50"/>
          <p:cNvSpPr txBox="1"/>
          <p:nvPr/>
        </p:nvSpPr>
        <p:spPr>
          <a:xfrm>
            <a:off x="76199" y="620483"/>
            <a:ext cx="12006943" cy="1754326"/>
          </a:xfrm>
          <a:prstGeom prst="rect">
            <a:avLst/>
          </a:prstGeom>
          <a:noFill/>
        </p:spPr>
        <p:txBody>
          <a:bodyPr wrap="square" rtlCol="0">
            <a:spAutoFit/>
          </a:bodyPr>
          <a:lstStyle/>
          <a:p>
            <a:pPr algn="ctr"/>
            <a:r>
              <a:rPr lang="en-US" sz="5400" dirty="0">
                <a:solidFill>
                  <a:schemeClr val="bg1"/>
                </a:solidFill>
                <a:latin typeface="AR ESSENCE" panose="02000000000000000000" pitchFamily="2" charset="0"/>
              </a:rPr>
              <a:t>I Know That My Redeemer Lives</a:t>
            </a:r>
          </a:p>
          <a:p>
            <a:pPr algn="ctr"/>
            <a:r>
              <a:rPr lang="en-US" sz="5400" dirty="0">
                <a:solidFill>
                  <a:schemeClr val="bg1"/>
                </a:solidFill>
                <a:latin typeface="AR ESSENCE" panose="02000000000000000000" pitchFamily="2" charset="0"/>
              </a:rPr>
              <a:t>Job 17-37</a:t>
            </a:r>
          </a:p>
        </p:txBody>
      </p:sp>
      <p:sp>
        <p:nvSpPr>
          <p:cNvPr id="2" name="Rectangle 1"/>
          <p:cNvSpPr/>
          <p:nvPr/>
        </p:nvSpPr>
        <p:spPr>
          <a:xfrm>
            <a:off x="1589894" y="3737616"/>
            <a:ext cx="6419281" cy="1200329"/>
          </a:xfrm>
          <a:prstGeom prst="rect">
            <a:avLst/>
          </a:prstGeom>
        </p:spPr>
        <p:txBody>
          <a:bodyPr wrap="square">
            <a:spAutoFit/>
          </a:bodyPr>
          <a:lstStyle/>
          <a:p>
            <a:r>
              <a:rPr lang="en-US" i="1" dirty="0">
                <a:solidFill>
                  <a:srgbClr val="FFFF00"/>
                </a:solidFill>
                <a:latin typeface="Palatino"/>
              </a:rPr>
              <a:t>But they that wait upon the </a:t>
            </a:r>
            <a:r>
              <a:rPr lang="en-US" i="1" cap="small" dirty="0">
                <a:solidFill>
                  <a:srgbClr val="FFFF00"/>
                </a:solidFill>
                <a:latin typeface="Palatino"/>
              </a:rPr>
              <a:t>Lord</a:t>
            </a:r>
            <a:r>
              <a:rPr lang="en-US" i="1" dirty="0">
                <a:solidFill>
                  <a:srgbClr val="FFFF00"/>
                </a:solidFill>
                <a:latin typeface="Palatino"/>
              </a:rPr>
              <a:t> shall renew their strength; they shall mount up with wings as eagles; they shall run, and not be weary; and they shall walk, and not faint.</a:t>
            </a:r>
          </a:p>
          <a:p>
            <a:r>
              <a:rPr lang="en-US" i="1" dirty="0">
                <a:solidFill>
                  <a:srgbClr val="FFFF00"/>
                </a:solidFill>
                <a:latin typeface="Palatino"/>
              </a:rPr>
              <a:t>Isaiah 40:31</a:t>
            </a:r>
            <a:endParaRPr lang="en-US" i="1" dirty="0">
              <a:solidFill>
                <a:srgbClr val="FFFF00"/>
              </a:solidFill>
            </a:endParaRPr>
          </a:p>
        </p:txBody>
      </p:sp>
    </p:spTree>
    <p:extLst>
      <p:ext uri="{BB962C8B-B14F-4D97-AF65-F5344CB8AC3E}">
        <p14:creationId xmlns:p14="http://schemas.microsoft.com/office/powerpoint/2010/main" val="1808944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9674" y="6418557"/>
            <a:ext cx="2009240" cy="369332"/>
          </a:xfrm>
          <a:prstGeom prst="rect">
            <a:avLst/>
          </a:prstGeom>
          <a:noFill/>
        </p:spPr>
        <p:txBody>
          <a:bodyPr wrap="square" rtlCol="0">
            <a:spAutoFit/>
          </a:bodyPr>
          <a:lstStyle/>
          <a:p>
            <a:r>
              <a:rPr lang="en-US" dirty="0">
                <a:solidFill>
                  <a:schemeClr val="bg1"/>
                </a:solidFill>
              </a:rPr>
              <a:t>Job 19:25-27</a:t>
            </a:r>
          </a:p>
        </p:txBody>
      </p:sp>
      <p:sp>
        <p:nvSpPr>
          <p:cNvPr id="7" name="TextBox 6"/>
          <p:cNvSpPr txBox="1"/>
          <p:nvPr/>
        </p:nvSpPr>
        <p:spPr>
          <a:xfrm>
            <a:off x="56890" y="9311"/>
            <a:ext cx="12006943" cy="1107996"/>
          </a:xfrm>
          <a:prstGeom prst="rect">
            <a:avLst/>
          </a:prstGeom>
          <a:noFill/>
        </p:spPr>
        <p:txBody>
          <a:bodyPr wrap="square" rtlCol="0">
            <a:spAutoFit/>
          </a:bodyPr>
          <a:lstStyle/>
          <a:p>
            <a:pPr algn="ctr"/>
            <a:r>
              <a:rPr lang="en-US" sz="6600" dirty="0">
                <a:solidFill>
                  <a:schemeClr val="bg1"/>
                </a:solidFill>
                <a:latin typeface="AR ESSENCE" panose="02000000000000000000" pitchFamily="2" charset="0"/>
              </a:rPr>
              <a:t>I Know…</a:t>
            </a:r>
          </a:p>
        </p:txBody>
      </p:sp>
      <p:sp>
        <p:nvSpPr>
          <p:cNvPr id="10" name="Rectangle 9"/>
          <p:cNvSpPr/>
          <p:nvPr/>
        </p:nvSpPr>
        <p:spPr>
          <a:xfrm>
            <a:off x="682513" y="1259553"/>
            <a:ext cx="3947201" cy="1015663"/>
          </a:xfrm>
          <a:prstGeom prst="rect">
            <a:avLst/>
          </a:prstGeom>
        </p:spPr>
        <p:txBody>
          <a:bodyPr wrap="square">
            <a:spAutoFit/>
          </a:bodyPr>
          <a:lstStyle/>
          <a:p>
            <a:pPr fontAlgn="base"/>
            <a:r>
              <a:rPr lang="en-US" sz="2000" dirty="0">
                <a:solidFill>
                  <a:srgbClr val="FFFF00"/>
                </a:solidFill>
              </a:rPr>
              <a:t> For I know </a:t>
            </a:r>
            <a:r>
              <a:rPr lang="en-US" sz="2000" i="1" dirty="0">
                <a:solidFill>
                  <a:srgbClr val="FFFF00"/>
                </a:solidFill>
              </a:rPr>
              <a:t>that</a:t>
            </a:r>
            <a:r>
              <a:rPr lang="en-US" sz="2000" dirty="0">
                <a:solidFill>
                  <a:srgbClr val="FFFF00"/>
                </a:solidFill>
              </a:rPr>
              <a:t> my redeemer </a:t>
            </a:r>
            <a:r>
              <a:rPr lang="en-US" sz="2000" dirty="0" err="1">
                <a:solidFill>
                  <a:srgbClr val="FFFF00"/>
                </a:solidFill>
              </a:rPr>
              <a:t>liveth</a:t>
            </a:r>
            <a:r>
              <a:rPr lang="en-US" sz="2000" dirty="0">
                <a:solidFill>
                  <a:srgbClr val="FFFF00"/>
                </a:solidFill>
              </a:rPr>
              <a:t>, and </a:t>
            </a:r>
            <a:r>
              <a:rPr lang="en-US" sz="2000" i="1" dirty="0">
                <a:solidFill>
                  <a:srgbClr val="FFFF00"/>
                </a:solidFill>
              </a:rPr>
              <a:t>that</a:t>
            </a:r>
            <a:r>
              <a:rPr lang="en-US" sz="2000" dirty="0">
                <a:solidFill>
                  <a:srgbClr val="FFFF00"/>
                </a:solidFill>
              </a:rPr>
              <a:t> he shall stand at the latter </a:t>
            </a:r>
            <a:r>
              <a:rPr lang="en-US" sz="2000" i="1" dirty="0">
                <a:solidFill>
                  <a:srgbClr val="FFFF00"/>
                </a:solidFill>
              </a:rPr>
              <a:t>day</a:t>
            </a:r>
            <a:r>
              <a:rPr lang="en-US" sz="2000" dirty="0">
                <a:solidFill>
                  <a:srgbClr val="FFFF00"/>
                </a:solidFill>
              </a:rPr>
              <a:t> upon the earth:</a:t>
            </a:r>
            <a:endParaRPr lang="en-US" sz="2000" b="0" i="1" dirty="0">
              <a:solidFill>
                <a:srgbClr val="FFFF00"/>
              </a:solidFill>
              <a:effectLst/>
              <a:latin typeface="Calibri" panose="020F0502020204030204" pitchFamily="34" charset="0"/>
            </a:endParaRPr>
          </a:p>
        </p:txBody>
      </p:sp>
      <p:sp>
        <p:nvSpPr>
          <p:cNvPr id="4" name="Rectangle 3"/>
          <p:cNvSpPr/>
          <p:nvPr/>
        </p:nvSpPr>
        <p:spPr>
          <a:xfrm>
            <a:off x="5389749" y="1777312"/>
            <a:ext cx="6096000" cy="1323439"/>
          </a:xfrm>
          <a:prstGeom prst="rect">
            <a:avLst/>
          </a:prstGeom>
        </p:spPr>
        <p:txBody>
          <a:bodyPr>
            <a:spAutoFit/>
          </a:bodyPr>
          <a:lstStyle/>
          <a:p>
            <a:pPr fontAlgn="base"/>
            <a:r>
              <a:rPr lang="en-US" sz="2000" dirty="0">
                <a:solidFill>
                  <a:srgbClr val="FFFF00"/>
                </a:solidFill>
              </a:rPr>
              <a:t>“after my skin worms destroy this body” -- the death and decay of Job’s physical body. </a:t>
            </a:r>
          </a:p>
          <a:p>
            <a:pPr fontAlgn="base"/>
            <a:endParaRPr lang="en-US" sz="2000" dirty="0">
              <a:solidFill>
                <a:srgbClr val="FFFF00"/>
              </a:solidFill>
            </a:endParaRPr>
          </a:p>
          <a:p>
            <a:pPr fontAlgn="base"/>
            <a:r>
              <a:rPr lang="en-US" sz="2000" dirty="0">
                <a:solidFill>
                  <a:srgbClr val="FFFF00"/>
                </a:solidFill>
              </a:rPr>
              <a:t>“yet in my flesh I shall see God.”</a:t>
            </a:r>
            <a:endParaRPr lang="en-US" sz="2000" i="1" dirty="0">
              <a:solidFill>
                <a:srgbClr val="FFFF00"/>
              </a:solidFill>
              <a:latin typeface="Calibri" panose="020F0502020204030204" pitchFamily="34" charset="0"/>
            </a:endParaRPr>
          </a:p>
        </p:txBody>
      </p:sp>
      <p:grpSp>
        <p:nvGrpSpPr>
          <p:cNvPr id="9" name="Group 8"/>
          <p:cNvGrpSpPr/>
          <p:nvPr/>
        </p:nvGrpSpPr>
        <p:grpSpPr>
          <a:xfrm>
            <a:off x="572559" y="3825145"/>
            <a:ext cx="3505068" cy="2501531"/>
            <a:chOff x="228600" y="381000"/>
            <a:chExt cx="3505068" cy="2501531"/>
          </a:xfrm>
        </p:grpSpPr>
        <p:grpSp>
          <p:nvGrpSpPr>
            <p:cNvPr id="11" name="Group 10"/>
            <p:cNvGrpSpPr/>
            <p:nvPr/>
          </p:nvGrpSpPr>
          <p:grpSpPr>
            <a:xfrm>
              <a:off x="228600" y="381000"/>
              <a:ext cx="3505068" cy="2501531"/>
              <a:chOff x="534986" y="381000"/>
              <a:chExt cx="2637111" cy="2501531"/>
            </a:xfrm>
          </p:grpSpPr>
          <p:sp>
            <p:nvSpPr>
              <p:cNvPr id="13" name="Rectangle 12"/>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534986" y="384805"/>
                <a:ext cx="457200" cy="2497726"/>
                <a:chOff x="533400" y="381000"/>
                <a:chExt cx="457200" cy="2497726"/>
              </a:xfrm>
            </p:grpSpPr>
            <p:sp>
              <p:nvSpPr>
                <p:cNvPr id="20" name="Oval 1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714897" y="381000"/>
                <a:ext cx="457200" cy="2497726"/>
                <a:chOff x="2714897" y="457200"/>
                <a:chExt cx="457200" cy="2497726"/>
              </a:xfrm>
            </p:grpSpPr>
            <p:sp>
              <p:nvSpPr>
                <p:cNvPr id="16" name="Oval 1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890879" y="1079632"/>
              <a:ext cx="2293346" cy="1077218"/>
            </a:xfrm>
            <a:prstGeom prst="rect">
              <a:avLst/>
            </a:prstGeom>
          </p:spPr>
          <p:txBody>
            <a:bodyPr wrap="square">
              <a:spAutoFit/>
            </a:bodyPr>
            <a:lstStyle/>
            <a:p>
              <a:pPr algn="ctr"/>
              <a:r>
                <a:rPr lang="en-US" sz="1600" dirty="0"/>
                <a:t> </a:t>
              </a:r>
              <a:r>
                <a:rPr lang="en-US" sz="1600" b="1" dirty="0"/>
                <a:t>Because of the Resurrection of Jesus Christ, we too will be resurrected</a:t>
              </a:r>
              <a:endParaRPr lang="en-US" sz="1600" i="1" dirty="0"/>
            </a:p>
          </p:txBody>
        </p:sp>
      </p:grpSp>
      <p:grpSp>
        <p:nvGrpSpPr>
          <p:cNvPr id="24" name="Group 23"/>
          <p:cNvGrpSpPr/>
          <p:nvPr/>
        </p:nvGrpSpPr>
        <p:grpSpPr>
          <a:xfrm>
            <a:off x="7923205" y="3766321"/>
            <a:ext cx="3505068" cy="2501531"/>
            <a:chOff x="228600" y="381000"/>
            <a:chExt cx="3505068" cy="2501531"/>
          </a:xfrm>
        </p:grpSpPr>
        <p:grpSp>
          <p:nvGrpSpPr>
            <p:cNvPr id="25" name="Group 24"/>
            <p:cNvGrpSpPr/>
            <p:nvPr/>
          </p:nvGrpSpPr>
          <p:grpSpPr>
            <a:xfrm>
              <a:off x="228600" y="381000"/>
              <a:ext cx="3505068" cy="2501531"/>
              <a:chOff x="534986" y="381000"/>
              <a:chExt cx="2637111" cy="2501531"/>
            </a:xfrm>
          </p:grpSpPr>
          <p:sp>
            <p:nvSpPr>
              <p:cNvPr id="27" name="Rectangle 26"/>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534986" y="384805"/>
                <a:ext cx="457200" cy="2497726"/>
                <a:chOff x="533400" y="381000"/>
                <a:chExt cx="457200" cy="2497726"/>
              </a:xfrm>
            </p:grpSpPr>
            <p:sp>
              <p:nvSpPr>
                <p:cNvPr id="34" name="Oval 33"/>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ounded Rectangle 34"/>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2714897" y="381000"/>
                <a:ext cx="457200" cy="2497726"/>
                <a:chOff x="2714897" y="457200"/>
                <a:chExt cx="457200" cy="2497726"/>
              </a:xfrm>
            </p:grpSpPr>
            <p:sp>
              <p:nvSpPr>
                <p:cNvPr id="30" name="Oval 29"/>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Rectangle 25"/>
            <p:cNvSpPr/>
            <p:nvPr/>
          </p:nvSpPr>
          <p:spPr>
            <a:xfrm>
              <a:off x="890879" y="1079632"/>
              <a:ext cx="2293346" cy="1323439"/>
            </a:xfrm>
            <a:prstGeom prst="rect">
              <a:avLst/>
            </a:prstGeom>
          </p:spPr>
          <p:txBody>
            <a:bodyPr wrap="square">
              <a:spAutoFit/>
            </a:bodyPr>
            <a:lstStyle/>
            <a:p>
              <a:pPr algn="ctr"/>
              <a:r>
                <a:rPr lang="en-US" sz="1600" b="1" dirty="0"/>
                <a:t>Our testimony of the Savior and the Resurrection can give us hope in the midst of our trials</a:t>
              </a:r>
              <a:endParaRPr lang="en-US" sz="1600" i="1" dirty="0"/>
            </a:p>
          </p:txBody>
        </p:sp>
      </p:grpSp>
      <p:pic>
        <p:nvPicPr>
          <p:cNvPr id="38" name="Picture 8" descr="https://www.lds.org/bc/content/shared/content/images/magazines/new-era/2012/12/ne12dec05-ALL-scriptural-messages-of-hope-VRL_38696_4415750.jpg"/>
          <p:cNvPicPr>
            <a:picLocks noChangeAspect="1" noChangeArrowheads="1"/>
          </p:cNvPicPr>
          <p:nvPr/>
        </p:nvPicPr>
        <p:blipFill rotWithShape="1">
          <a:blip r:embed="rId3">
            <a:extLst>
              <a:ext uri="{28A0092B-C50C-407E-A947-70E740481C1C}">
                <a14:useLocalDpi xmlns:a14="http://schemas.microsoft.com/office/drawing/2010/main" val="0"/>
              </a:ext>
            </a:extLst>
          </a:blip>
          <a:srcRect t="1225" r="28061"/>
          <a:stretch/>
        </p:blipFill>
        <p:spPr bwMode="auto">
          <a:xfrm>
            <a:off x="4453256" y="3503194"/>
            <a:ext cx="3186299" cy="3010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64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arn(outVertical)">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86994" y="1547058"/>
            <a:ext cx="5409005" cy="4154984"/>
          </a:xfrm>
          <a:prstGeom prst="rect">
            <a:avLst/>
          </a:prstGeom>
        </p:spPr>
        <p:txBody>
          <a:bodyPr wrap="square">
            <a:spAutoFit/>
          </a:bodyPr>
          <a:lstStyle/>
          <a:p>
            <a:pPr fontAlgn="base"/>
            <a:r>
              <a:rPr lang="en-US" sz="2400" dirty="0">
                <a:solidFill>
                  <a:schemeClr val="bg1"/>
                </a:solidFill>
                <a:latin typeface="Calibri" panose="020F0502020204030204" pitchFamily="34" charset="0"/>
              </a:rPr>
              <a:t>“The assurance of resurrection gives us the strength and perspective to endure the mortal challenges faced by each of us and by those we love, such things as the physical, mental, or emotional deficiencies we bring with us at birth or acquire during mortal life.</a:t>
            </a:r>
          </a:p>
          <a:p>
            <a:pPr fontAlgn="base"/>
            <a:endParaRPr lang="en-US" sz="2400" dirty="0">
              <a:solidFill>
                <a:schemeClr val="bg1"/>
              </a:solidFill>
              <a:latin typeface="Calibri" panose="020F0502020204030204" pitchFamily="34" charset="0"/>
            </a:endParaRPr>
          </a:p>
          <a:p>
            <a:pPr fontAlgn="base"/>
            <a:r>
              <a:rPr lang="en-US" sz="2400" dirty="0">
                <a:solidFill>
                  <a:schemeClr val="bg1"/>
                </a:solidFill>
                <a:latin typeface="Calibri" panose="020F0502020204030204" pitchFamily="34" charset="0"/>
              </a:rPr>
              <a:t>Because of the resurrection, we know that these mortal deficiencies are only temporary!”</a:t>
            </a:r>
            <a:endParaRPr lang="en-US" sz="2400" b="0" i="1" dirty="0">
              <a:solidFill>
                <a:schemeClr val="bg1"/>
              </a:solidFill>
              <a:effectLst/>
              <a:latin typeface="Calibri" panose="020F05020202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4871" y="1296241"/>
            <a:ext cx="3383643" cy="4217053"/>
          </a:xfrm>
          <a:prstGeom prst="rect">
            <a:avLst/>
          </a:prstGeom>
        </p:spPr>
      </p:pic>
      <p:sp>
        <p:nvSpPr>
          <p:cNvPr id="39" name="TextBox 38"/>
          <p:cNvSpPr txBox="1"/>
          <p:nvPr/>
        </p:nvSpPr>
        <p:spPr>
          <a:xfrm>
            <a:off x="10054593" y="6436314"/>
            <a:ext cx="2009240" cy="369332"/>
          </a:xfrm>
          <a:prstGeom prst="rect">
            <a:avLst/>
          </a:prstGeom>
          <a:noFill/>
        </p:spPr>
        <p:txBody>
          <a:bodyPr wrap="square" rtlCol="0">
            <a:spAutoFit/>
          </a:bodyPr>
          <a:lstStyle/>
          <a:p>
            <a:pPr algn="r"/>
            <a:r>
              <a:rPr lang="en-US" dirty="0">
                <a:solidFill>
                  <a:schemeClr val="bg1"/>
                </a:solidFill>
              </a:rPr>
              <a:t>(4)</a:t>
            </a:r>
          </a:p>
        </p:txBody>
      </p:sp>
    </p:spTree>
    <p:extLst>
      <p:ext uri="{BB962C8B-B14F-4D97-AF65-F5344CB8AC3E}">
        <p14:creationId xmlns:p14="http://schemas.microsoft.com/office/powerpoint/2010/main" val="3605303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68174" y="387098"/>
            <a:ext cx="6096000" cy="923330"/>
          </a:xfrm>
          <a:prstGeom prst="rect">
            <a:avLst/>
          </a:prstGeom>
        </p:spPr>
        <p:txBody>
          <a:bodyPr>
            <a:spAutoFit/>
          </a:bodyPr>
          <a:lstStyle/>
          <a:p>
            <a:r>
              <a:rPr lang="en-US" dirty="0">
                <a:solidFill>
                  <a:schemeClr val="bg1"/>
                </a:solidFill>
              </a:rPr>
              <a:t>Twenty-five years later, after President Monson had lost contact with Mrs. Patton, he gave a talk during a general conference of the Church entitled “Mrs. Patton, Arthur Lives!”</a:t>
            </a:r>
            <a:endParaRPr lang="en-US" dirty="0">
              <a:solidFill>
                <a:schemeClr val="bg1"/>
              </a:solidFill>
              <a:latin typeface="Calibri" panose="020F0502020204030204" pitchFamily="34" charset="0"/>
            </a:endParaRPr>
          </a:p>
        </p:txBody>
      </p:sp>
      <p:sp>
        <p:nvSpPr>
          <p:cNvPr id="5" name="TextBox 4"/>
          <p:cNvSpPr txBox="1"/>
          <p:nvPr/>
        </p:nvSpPr>
        <p:spPr>
          <a:xfrm>
            <a:off x="11543168" y="6518495"/>
            <a:ext cx="648832" cy="369332"/>
          </a:xfrm>
          <a:prstGeom prst="rect">
            <a:avLst/>
          </a:prstGeom>
          <a:noFill/>
        </p:spPr>
        <p:txBody>
          <a:bodyPr wrap="square" rtlCol="0">
            <a:spAutoFit/>
          </a:bodyPr>
          <a:lstStyle/>
          <a:p>
            <a:r>
              <a:rPr lang="en-US" dirty="0">
                <a:solidFill>
                  <a:schemeClr val="bg1"/>
                </a:solidFill>
              </a:rPr>
              <a:t>(1)</a:t>
            </a:r>
          </a:p>
        </p:txBody>
      </p:sp>
      <p:pic>
        <p:nvPicPr>
          <p:cNvPr id="3074" name="Picture 2" descr="https://www.lds.org/bc/content/shared/content/images/gospel-library/manual/09797/thomas-s-monson-portrait_1144916_in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174" y="1525308"/>
            <a:ext cx="1518879" cy="203981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80254" y="2164650"/>
            <a:ext cx="5122878" cy="1754326"/>
          </a:xfrm>
          <a:prstGeom prst="rect">
            <a:avLst/>
          </a:prstGeom>
        </p:spPr>
        <p:txBody>
          <a:bodyPr wrap="square">
            <a:spAutoFit/>
          </a:bodyPr>
          <a:lstStyle/>
          <a:p>
            <a:pPr fontAlgn="base"/>
            <a:r>
              <a:rPr lang="en-US" dirty="0">
                <a:solidFill>
                  <a:schemeClr val="bg1"/>
                </a:solidFill>
                <a:latin typeface="Calibri" panose="020F0502020204030204" pitchFamily="34" charset="0"/>
              </a:rPr>
              <a:t>“… I had little or no hope that Mrs. Patton would actually hear the talk. I had no reason to think she would listen to general conference. As I have mentioned, she was not a member of the Church. And then I learned that something akin to a miracle had taken place. </a:t>
            </a:r>
            <a:endParaRPr lang="en-US" b="0" i="0" dirty="0">
              <a:solidFill>
                <a:schemeClr val="bg1"/>
              </a:solidFill>
              <a:effectLst/>
              <a:latin typeface="Calibri" panose="020F0502020204030204" pitchFamily="34" charset="0"/>
            </a:endParaRPr>
          </a:p>
        </p:txBody>
      </p:sp>
      <p:sp>
        <p:nvSpPr>
          <p:cNvPr id="6" name="Rectangle 5"/>
          <p:cNvSpPr/>
          <p:nvPr/>
        </p:nvSpPr>
        <p:spPr>
          <a:xfrm>
            <a:off x="3778428" y="4487170"/>
            <a:ext cx="7764740" cy="1754326"/>
          </a:xfrm>
          <a:prstGeom prst="rect">
            <a:avLst/>
          </a:prstGeom>
        </p:spPr>
        <p:txBody>
          <a:bodyPr wrap="square">
            <a:spAutoFit/>
          </a:bodyPr>
          <a:lstStyle/>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Having no idea whatsoever who would be speaking at conference or what subjects they might speak about, Latter-day Saint neighbors of Mrs. </a:t>
            </a:r>
            <a:r>
              <a:rPr lang="en-US" dirty="0" err="1">
                <a:solidFill>
                  <a:schemeClr val="bg1"/>
                </a:solidFill>
                <a:latin typeface="Calibri" panose="020F0502020204030204" pitchFamily="34" charset="0"/>
              </a:rPr>
              <a:t>Terese</a:t>
            </a:r>
            <a:r>
              <a:rPr lang="en-US" dirty="0">
                <a:solidFill>
                  <a:schemeClr val="bg1"/>
                </a:solidFill>
                <a:latin typeface="Calibri" panose="020F0502020204030204" pitchFamily="34" charset="0"/>
              </a:rPr>
              <a:t> Patton in California, where she had moved, invited her to their home to listen to a session of conference with them. She accepted their invitation and thus was listening to the very session where I directed my remarks to her personally.</a:t>
            </a:r>
          </a:p>
        </p:txBody>
      </p:sp>
      <p:grpSp>
        <p:nvGrpSpPr>
          <p:cNvPr id="7" name="Group 6"/>
          <p:cNvGrpSpPr/>
          <p:nvPr/>
        </p:nvGrpSpPr>
        <p:grpSpPr>
          <a:xfrm>
            <a:off x="7196333" y="1416957"/>
            <a:ext cx="3934313" cy="3214327"/>
            <a:chOff x="2275048" y="-917094"/>
            <a:chExt cx="5074920" cy="4154424"/>
          </a:xfrm>
        </p:grpSpPr>
        <p:pic>
          <p:nvPicPr>
            <p:cNvPr id="3080" name="Picture 8" descr="http://www.freakingnews.com/images/app_images/vintage-tv-s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5048" y="-917094"/>
              <a:ext cx="5074920" cy="41544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President Monson first talk as an apost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2930" y="387098"/>
              <a:ext cx="2099281" cy="149613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5702423" y="17766"/>
            <a:ext cx="5945421" cy="707886"/>
          </a:xfrm>
          <a:prstGeom prst="rect">
            <a:avLst/>
          </a:prstGeom>
          <a:noFill/>
        </p:spPr>
        <p:txBody>
          <a:bodyPr wrap="square" rtlCol="0">
            <a:spAutoFit/>
          </a:bodyPr>
          <a:lstStyle/>
          <a:p>
            <a:pPr algn="r"/>
            <a:r>
              <a:rPr lang="en-US" sz="4000" dirty="0">
                <a:solidFill>
                  <a:schemeClr val="bg1"/>
                </a:solidFill>
                <a:latin typeface="AR ESSENCE" panose="02000000000000000000" pitchFamily="2" charset="0"/>
              </a:rPr>
              <a:t>The Story Continues…</a:t>
            </a:r>
          </a:p>
        </p:txBody>
      </p:sp>
    </p:spTree>
    <p:extLst>
      <p:ext uri="{BB962C8B-B14F-4D97-AF65-F5344CB8AC3E}">
        <p14:creationId xmlns:p14="http://schemas.microsoft.com/office/powerpoint/2010/main" val="39837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543168" y="6518495"/>
            <a:ext cx="648832" cy="369332"/>
          </a:xfrm>
          <a:prstGeom prst="rect">
            <a:avLst/>
          </a:prstGeom>
          <a:noFill/>
        </p:spPr>
        <p:txBody>
          <a:bodyPr wrap="square" rtlCol="0">
            <a:spAutoFit/>
          </a:bodyPr>
          <a:lstStyle/>
          <a:p>
            <a:r>
              <a:rPr lang="en-US" dirty="0">
                <a:solidFill>
                  <a:schemeClr val="bg1"/>
                </a:solidFill>
              </a:rPr>
              <a:t>(1)</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8162" y="279108"/>
            <a:ext cx="4462272" cy="6321552"/>
          </a:xfrm>
          <a:prstGeom prst="rect">
            <a:avLst/>
          </a:prstGeom>
        </p:spPr>
      </p:pic>
      <p:grpSp>
        <p:nvGrpSpPr>
          <p:cNvPr id="10" name="Group 9"/>
          <p:cNvGrpSpPr/>
          <p:nvPr/>
        </p:nvGrpSpPr>
        <p:grpSpPr>
          <a:xfrm>
            <a:off x="8569213" y="1149121"/>
            <a:ext cx="2973955" cy="3946571"/>
            <a:chOff x="5453746" y="1186542"/>
            <a:chExt cx="3461655" cy="4593771"/>
          </a:xfrm>
        </p:grpSpPr>
        <p:pic>
          <p:nvPicPr>
            <p:cNvPr id="5128" name="Picture 8" descr="http://framemytv.com/images/gallery/46/FrameMyTV1124.jpg"/>
            <p:cNvPicPr>
              <a:picLocks noChangeAspect="1" noChangeArrowheads="1"/>
            </p:cNvPicPr>
            <p:nvPr/>
          </p:nvPicPr>
          <p:blipFill rotWithShape="1">
            <a:blip r:embed="rId4">
              <a:extLst>
                <a:ext uri="{28A0092B-C50C-407E-A947-70E740481C1C}">
                  <a14:useLocalDpi xmlns:a14="http://schemas.microsoft.com/office/drawing/2010/main" val="0"/>
                </a:ext>
              </a:extLst>
            </a:blip>
            <a:srcRect l="2071" t="2212" r="1471" b="2149"/>
            <a:stretch/>
          </p:blipFill>
          <p:spPr bwMode="auto">
            <a:xfrm rot="16200000">
              <a:off x="4887688" y="1752600"/>
              <a:ext cx="4593771" cy="346165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helenmarylesshankman.files.wordpress.com/2012/10/dieter-001-e13499628414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8386" y="1719257"/>
              <a:ext cx="2409821" cy="3527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430090" y="1835196"/>
            <a:ext cx="2897982" cy="4148821"/>
            <a:chOff x="511401" y="899024"/>
            <a:chExt cx="2897982" cy="4148821"/>
          </a:xfrm>
        </p:grpSpPr>
        <p:pic>
          <p:nvPicPr>
            <p:cNvPr id="5124" name="Picture 4" descr="https://s-media-cache-ak0.pinimg.com/236x/53/e8/49/53e8491777677c0b2911efd6bdab9c5b.jpg"/>
            <p:cNvPicPr>
              <a:picLocks noChangeAspect="1" noChangeArrowheads="1"/>
            </p:cNvPicPr>
            <p:nvPr/>
          </p:nvPicPr>
          <p:blipFill rotWithShape="1">
            <a:blip r:embed="rId6">
              <a:extLst>
                <a:ext uri="{28A0092B-C50C-407E-A947-70E740481C1C}">
                  <a14:useLocalDpi xmlns:a14="http://schemas.microsoft.com/office/drawing/2010/main" val="0"/>
                </a:ext>
              </a:extLst>
            </a:blip>
            <a:srcRect r="1121" b="26002"/>
            <a:stretch/>
          </p:blipFill>
          <p:spPr bwMode="auto">
            <a:xfrm>
              <a:off x="850381" y="1149122"/>
              <a:ext cx="2034333" cy="3390222"/>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framefinders.com/wp-content/uploads/2013/09/13-015B-1-670x468.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200000">
              <a:off x="-114019" y="1524444"/>
              <a:ext cx="4148821" cy="2897982"/>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a:off x="76200" y="6634704"/>
            <a:ext cx="4948689" cy="230832"/>
          </a:xfrm>
          <a:prstGeom prst="rect">
            <a:avLst/>
          </a:prstGeom>
          <a:noFill/>
        </p:spPr>
        <p:txBody>
          <a:bodyPr wrap="square" rtlCol="0">
            <a:spAutoFit/>
          </a:bodyPr>
          <a:lstStyle/>
          <a:p>
            <a:r>
              <a:rPr lang="en-US" sz="900" dirty="0">
                <a:solidFill>
                  <a:schemeClr val="bg1"/>
                </a:solidFill>
              </a:rPr>
              <a:t>These are not the actual pictures </a:t>
            </a:r>
          </a:p>
        </p:txBody>
      </p:sp>
      <p:sp>
        <p:nvSpPr>
          <p:cNvPr id="23" name="Rectangle 22"/>
          <p:cNvSpPr/>
          <p:nvPr/>
        </p:nvSpPr>
        <p:spPr>
          <a:xfrm>
            <a:off x="372575" y="467993"/>
            <a:ext cx="3263254" cy="1200329"/>
          </a:xfrm>
          <a:prstGeom prst="rect">
            <a:avLst/>
          </a:prstGeom>
        </p:spPr>
        <p:txBody>
          <a:bodyPr wrap="square">
            <a:spAutoFit/>
          </a:bodyPr>
          <a:lstStyle/>
          <a:p>
            <a:pPr fontAlgn="base"/>
            <a:r>
              <a:rPr lang="en-US" dirty="0">
                <a:solidFill>
                  <a:schemeClr val="bg1"/>
                </a:solidFill>
                <a:latin typeface="Calibri" panose="020F0502020204030204" pitchFamily="34" charset="0"/>
              </a:rPr>
              <a:t>“… To my astonishment and joy, I received a letter … from Mrs. </a:t>
            </a:r>
            <a:r>
              <a:rPr lang="en-US" dirty="0" err="1">
                <a:solidFill>
                  <a:schemeClr val="bg1"/>
                </a:solidFill>
                <a:latin typeface="Calibri" panose="020F0502020204030204" pitchFamily="34" charset="0"/>
              </a:rPr>
              <a:t>Terese</a:t>
            </a:r>
            <a:r>
              <a:rPr lang="en-US" dirty="0">
                <a:solidFill>
                  <a:schemeClr val="bg1"/>
                </a:solidFill>
                <a:latin typeface="Calibri" panose="020F0502020204030204" pitchFamily="34" charset="0"/>
              </a:rPr>
              <a:t> Patton. I share with you a part of that letter:</a:t>
            </a:r>
            <a:endParaRPr lang="en-US" b="0" i="0" dirty="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380667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9674" y="6418557"/>
            <a:ext cx="2009240" cy="369332"/>
          </a:xfrm>
          <a:prstGeom prst="rect">
            <a:avLst/>
          </a:prstGeom>
          <a:noFill/>
        </p:spPr>
        <p:txBody>
          <a:bodyPr wrap="square" rtlCol="0">
            <a:spAutoFit/>
          </a:bodyPr>
          <a:lstStyle/>
          <a:p>
            <a:r>
              <a:rPr lang="en-US" dirty="0">
                <a:solidFill>
                  <a:schemeClr val="bg1"/>
                </a:solidFill>
              </a:rPr>
              <a:t>Job 20-22</a:t>
            </a:r>
          </a:p>
        </p:txBody>
      </p:sp>
      <p:sp>
        <p:nvSpPr>
          <p:cNvPr id="7" name="TextBox 6"/>
          <p:cNvSpPr txBox="1"/>
          <p:nvPr/>
        </p:nvSpPr>
        <p:spPr>
          <a:xfrm>
            <a:off x="56890" y="9311"/>
            <a:ext cx="12006943"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Who Can Prosper?</a:t>
            </a:r>
          </a:p>
        </p:txBody>
      </p:sp>
      <p:sp>
        <p:nvSpPr>
          <p:cNvPr id="10" name="Rectangle 9"/>
          <p:cNvSpPr/>
          <p:nvPr/>
        </p:nvSpPr>
        <p:spPr>
          <a:xfrm>
            <a:off x="682513" y="1259553"/>
            <a:ext cx="3947201" cy="2554545"/>
          </a:xfrm>
          <a:prstGeom prst="rect">
            <a:avLst/>
          </a:prstGeom>
        </p:spPr>
        <p:txBody>
          <a:bodyPr wrap="square">
            <a:spAutoFit/>
          </a:bodyPr>
          <a:lstStyle/>
          <a:p>
            <a:pPr fontAlgn="base"/>
            <a:r>
              <a:rPr lang="en-US" sz="2000" dirty="0">
                <a:solidFill>
                  <a:schemeClr val="bg1"/>
                </a:solidFill>
                <a:latin typeface="Calibri" panose="020F0502020204030204" pitchFamily="34" charset="0"/>
              </a:rPr>
              <a:t>Job’s friends insisted that the wicked cannot prosper. </a:t>
            </a:r>
          </a:p>
          <a:p>
            <a:pPr fontAlgn="base"/>
            <a:endParaRPr lang="en-US" sz="2000" dirty="0">
              <a:solidFill>
                <a:schemeClr val="bg1"/>
              </a:solidFill>
              <a:latin typeface="Calibri" panose="020F0502020204030204" pitchFamily="34" charset="0"/>
            </a:endParaRPr>
          </a:p>
          <a:p>
            <a:pPr fontAlgn="base"/>
            <a:r>
              <a:rPr lang="en-US" sz="2000" dirty="0">
                <a:solidFill>
                  <a:schemeClr val="bg1"/>
                </a:solidFill>
                <a:latin typeface="Calibri" panose="020F0502020204030204" pitchFamily="34" charset="0"/>
              </a:rPr>
              <a:t>Job acknowledged that sometimes the wicked do prosper in terms of their worldly possessions, but ultimately the Lord will administer justice on the Day of Judgment.</a:t>
            </a:r>
            <a:endParaRPr lang="en-US" sz="2000" b="0" i="1" dirty="0">
              <a:solidFill>
                <a:schemeClr val="bg1"/>
              </a:solidFill>
              <a:effectLst/>
              <a:latin typeface="Calibri" panose="020F0502020204030204" pitchFamily="34" charset="0"/>
            </a:endParaRPr>
          </a:p>
        </p:txBody>
      </p:sp>
      <p:pic>
        <p:nvPicPr>
          <p:cNvPr id="39" name="Picture 2" descr="https://encrypted-tbn2.gstatic.com/images?q=tbn:ANd9GcQdkSdruYJrRTS0w3OvEktWhmtGe6ZIWrA7K2bzCeHue2aIhLZ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2228" y="2971801"/>
            <a:ext cx="5857512" cy="2928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11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9674" y="6418557"/>
            <a:ext cx="2009240" cy="369332"/>
          </a:xfrm>
          <a:prstGeom prst="rect">
            <a:avLst/>
          </a:prstGeom>
          <a:noFill/>
        </p:spPr>
        <p:txBody>
          <a:bodyPr wrap="square" rtlCol="0">
            <a:spAutoFit/>
          </a:bodyPr>
          <a:lstStyle/>
          <a:p>
            <a:r>
              <a:rPr lang="en-US" dirty="0">
                <a:solidFill>
                  <a:schemeClr val="bg1"/>
                </a:solidFill>
              </a:rPr>
              <a:t>Job 23</a:t>
            </a:r>
          </a:p>
        </p:txBody>
      </p:sp>
      <p:sp>
        <p:nvSpPr>
          <p:cNvPr id="7" name="TextBox 6"/>
          <p:cNvSpPr txBox="1"/>
          <p:nvPr/>
        </p:nvSpPr>
        <p:spPr>
          <a:xfrm>
            <a:off x="56890" y="9311"/>
            <a:ext cx="12006943"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The Refiner’s Fire</a:t>
            </a:r>
          </a:p>
        </p:txBody>
      </p:sp>
      <p:sp>
        <p:nvSpPr>
          <p:cNvPr id="10" name="Rectangle 9"/>
          <p:cNvSpPr/>
          <p:nvPr/>
        </p:nvSpPr>
        <p:spPr>
          <a:xfrm>
            <a:off x="329420" y="2131944"/>
            <a:ext cx="3947201" cy="1015663"/>
          </a:xfrm>
          <a:prstGeom prst="rect">
            <a:avLst/>
          </a:prstGeom>
        </p:spPr>
        <p:txBody>
          <a:bodyPr wrap="square">
            <a:spAutoFit/>
          </a:bodyPr>
          <a:lstStyle/>
          <a:p>
            <a:pPr fontAlgn="base"/>
            <a:r>
              <a:rPr lang="en-US" sz="2000" dirty="0">
                <a:solidFill>
                  <a:schemeClr val="bg1"/>
                </a:solidFill>
                <a:latin typeface="Calibri" panose="020F0502020204030204" pitchFamily="34" charset="0"/>
              </a:rPr>
              <a:t>Job taught about the ways the Lord had blessed him by allowing him to experience trials. </a:t>
            </a:r>
            <a:endParaRPr lang="en-US" sz="2000" b="0" i="1" dirty="0">
              <a:solidFill>
                <a:schemeClr val="bg1"/>
              </a:solidFill>
              <a:effectLst/>
              <a:latin typeface="Calibri" panose="020F0502020204030204" pitchFamily="34" charset="0"/>
            </a:endParaRPr>
          </a:p>
        </p:txBody>
      </p:sp>
      <p:grpSp>
        <p:nvGrpSpPr>
          <p:cNvPr id="8" name="Group 7"/>
          <p:cNvGrpSpPr/>
          <p:nvPr/>
        </p:nvGrpSpPr>
        <p:grpSpPr>
          <a:xfrm>
            <a:off x="572559" y="3825145"/>
            <a:ext cx="3505068" cy="2501531"/>
            <a:chOff x="228600" y="381000"/>
            <a:chExt cx="3505068" cy="2501531"/>
          </a:xfrm>
        </p:grpSpPr>
        <p:grpSp>
          <p:nvGrpSpPr>
            <p:cNvPr id="9" name="Group 8"/>
            <p:cNvGrpSpPr/>
            <p:nvPr/>
          </p:nvGrpSpPr>
          <p:grpSpPr>
            <a:xfrm>
              <a:off x="228600" y="381000"/>
              <a:ext cx="3505068" cy="2501531"/>
              <a:chOff x="534986" y="381000"/>
              <a:chExt cx="2637111" cy="2501531"/>
            </a:xfrm>
          </p:grpSpPr>
          <p:sp>
            <p:nvSpPr>
              <p:cNvPr id="12" name="Rectangle 11"/>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534986" y="384805"/>
                <a:ext cx="457200" cy="2497726"/>
                <a:chOff x="533400" y="381000"/>
                <a:chExt cx="457200" cy="2497726"/>
              </a:xfrm>
            </p:grpSpPr>
            <p:sp>
              <p:nvSpPr>
                <p:cNvPr id="19" name="Oval 1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2714897" y="381000"/>
                <a:ext cx="457200" cy="2497726"/>
                <a:chOff x="2714897" y="457200"/>
                <a:chExt cx="457200" cy="2497726"/>
              </a:xfrm>
            </p:grpSpPr>
            <p:sp>
              <p:nvSpPr>
                <p:cNvPr id="15" name="Oval 1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p:cNvSpPr/>
            <p:nvPr/>
          </p:nvSpPr>
          <p:spPr>
            <a:xfrm>
              <a:off x="812389" y="914999"/>
              <a:ext cx="2293346" cy="1569660"/>
            </a:xfrm>
            <a:prstGeom prst="rect">
              <a:avLst/>
            </a:prstGeom>
          </p:spPr>
          <p:txBody>
            <a:bodyPr wrap="square">
              <a:spAutoFit/>
            </a:bodyPr>
            <a:lstStyle/>
            <a:p>
              <a:pPr algn="ctr"/>
              <a:r>
                <a:rPr lang="en-US" sz="1600" dirty="0"/>
                <a:t> </a:t>
              </a:r>
              <a:r>
                <a:rPr lang="en-US" sz="1600" b="1" dirty="0"/>
                <a:t>If we turn to the Lord in our afflictions, then He will strengthen us. Our trials can help refine and purify us. Our trials can help soften our hearts.</a:t>
              </a:r>
              <a:r>
                <a:rPr lang="en-US" sz="1600" dirty="0"/>
                <a:t> </a:t>
              </a:r>
              <a:endParaRPr lang="en-US" sz="1600" i="1" dirty="0"/>
            </a:p>
          </p:txBody>
        </p:sp>
      </p:grpSp>
      <p:sp>
        <p:nvSpPr>
          <p:cNvPr id="2" name="Rectangle 1"/>
          <p:cNvSpPr/>
          <p:nvPr/>
        </p:nvSpPr>
        <p:spPr>
          <a:xfrm>
            <a:off x="4646465" y="3613547"/>
            <a:ext cx="7195064" cy="2677656"/>
          </a:xfrm>
          <a:prstGeom prst="rect">
            <a:avLst/>
          </a:prstGeom>
        </p:spPr>
        <p:txBody>
          <a:bodyPr wrap="square">
            <a:spAutoFit/>
          </a:bodyPr>
          <a:lstStyle/>
          <a:p>
            <a:pPr fontAlgn="base"/>
            <a:r>
              <a:rPr lang="en-US" sz="2400" dirty="0">
                <a:solidFill>
                  <a:schemeClr val="bg1"/>
                </a:solidFill>
                <a:latin typeface="Calibri" panose="020F0502020204030204" pitchFamily="34" charset="0"/>
              </a:rPr>
              <a:t>How have you been strengthened in your afflictions as you have turned to the Lord?</a:t>
            </a:r>
          </a:p>
          <a:p>
            <a:pPr fontAlgn="base"/>
            <a:endParaRPr lang="en-US" sz="2400" dirty="0">
              <a:solidFill>
                <a:schemeClr val="bg1"/>
              </a:solidFill>
              <a:latin typeface="Calibri" panose="020F0502020204030204" pitchFamily="34" charset="0"/>
            </a:endParaRPr>
          </a:p>
          <a:p>
            <a:pPr fontAlgn="base"/>
            <a:r>
              <a:rPr lang="en-US" sz="2400" dirty="0">
                <a:solidFill>
                  <a:schemeClr val="bg1"/>
                </a:solidFill>
                <a:latin typeface="Calibri" panose="020F0502020204030204" pitchFamily="34" charset="0"/>
              </a:rPr>
              <a:t>How have your trials helped to refine and purify you?</a:t>
            </a:r>
          </a:p>
          <a:p>
            <a:pPr fontAlgn="base"/>
            <a:endParaRPr lang="en-US" sz="2400" dirty="0">
              <a:solidFill>
                <a:schemeClr val="bg1"/>
              </a:solidFill>
              <a:latin typeface="Calibri" panose="020F0502020204030204" pitchFamily="34" charset="0"/>
            </a:endParaRPr>
          </a:p>
          <a:p>
            <a:pPr fontAlgn="base"/>
            <a:r>
              <a:rPr lang="en-US" sz="2400" dirty="0">
                <a:solidFill>
                  <a:schemeClr val="bg1"/>
                </a:solidFill>
                <a:latin typeface="Calibri" panose="020F0502020204030204" pitchFamily="34" charset="0"/>
              </a:rPr>
              <a:t>How have your trials made your heart softer or more tender?</a:t>
            </a:r>
            <a:endParaRPr lang="en-US" sz="2400" b="0" i="0" dirty="0">
              <a:solidFill>
                <a:schemeClr val="bg1"/>
              </a:solidFill>
              <a:effectLst/>
              <a:latin typeface="Calibri" panose="020F0502020204030204" pitchFamily="34" charset="0"/>
            </a:endParaRPr>
          </a:p>
        </p:txBody>
      </p:sp>
      <p:pic>
        <p:nvPicPr>
          <p:cNvPr id="6146" name="Picture 2" descr="http://www.vinedressercollection.com/wp-content/uploads/2014/06/REFINERS-FI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9100" y="1938734"/>
            <a:ext cx="1966064" cy="155646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graceintorah.files.wordpress.com/2015/11/refiners-fi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5819" y="1941772"/>
            <a:ext cx="2076103" cy="155707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69141" y="920407"/>
            <a:ext cx="9020911" cy="646331"/>
          </a:xfrm>
          <a:prstGeom prst="rect">
            <a:avLst/>
          </a:prstGeom>
        </p:spPr>
        <p:txBody>
          <a:bodyPr wrap="square">
            <a:spAutoFit/>
          </a:bodyPr>
          <a:lstStyle/>
          <a:p>
            <a:r>
              <a:rPr lang="en-US" dirty="0">
                <a:solidFill>
                  <a:schemeClr val="bg1"/>
                </a:solidFill>
                <a:latin typeface="Calibri" panose="020F0502020204030204" pitchFamily="34" charset="0"/>
              </a:rPr>
              <a:t>The refiner’s fire is not a comfortable place to be. It involves intense heat and repeated hammering. But it is in the refiner’s fire we are purified and prepared to meet God.</a:t>
            </a:r>
            <a:endParaRPr lang="en-US" dirty="0">
              <a:solidFill>
                <a:schemeClr val="bg1"/>
              </a:solidFill>
            </a:endParaRPr>
          </a:p>
        </p:txBody>
      </p:sp>
    </p:spTree>
    <p:extLst>
      <p:ext uri="{BB962C8B-B14F-4D97-AF65-F5344CB8AC3E}">
        <p14:creationId xmlns:p14="http://schemas.microsoft.com/office/powerpoint/2010/main" val="283739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9674" y="6418557"/>
            <a:ext cx="2009240" cy="369332"/>
          </a:xfrm>
          <a:prstGeom prst="rect">
            <a:avLst/>
          </a:prstGeom>
          <a:noFill/>
        </p:spPr>
        <p:txBody>
          <a:bodyPr wrap="square" rtlCol="0">
            <a:spAutoFit/>
          </a:bodyPr>
          <a:lstStyle/>
          <a:p>
            <a:r>
              <a:rPr lang="en-US" dirty="0">
                <a:solidFill>
                  <a:schemeClr val="bg1"/>
                </a:solidFill>
              </a:rPr>
              <a:t>Job 32-37</a:t>
            </a:r>
          </a:p>
        </p:txBody>
      </p:sp>
      <p:sp>
        <p:nvSpPr>
          <p:cNvPr id="7" name="TextBox 6"/>
          <p:cNvSpPr txBox="1"/>
          <p:nvPr/>
        </p:nvSpPr>
        <p:spPr>
          <a:xfrm>
            <a:off x="56890" y="9311"/>
            <a:ext cx="12006943" cy="1107996"/>
          </a:xfrm>
          <a:prstGeom prst="rect">
            <a:avLst/>
          </a:prstGeom>
          <a:noFill/>
        </p:spPr>
        <p:txBody>
          <a:bodyPr wrap="square" rtlCol="0">
            <a:spAutoFit/>
          </a:bodyPr>
          <a:lstStyle/>
          <a:p>
            <a:pPr algn="ctr"/>
            <a:r>
              <a:rPr lang="en-US" sz="6600" dirty="0" err="1">
                <a:solidFill>
                  <a:schemeClr val="bg1"/>
                </a:solidFill>
                <a:latin typeface="AR ESSENCE" panose="02000000000000000000" pitchFamily="2" charset="0"/>
              </a:rPr>
              <a:t>Elihu</a:t>
            </a:r>
            <a:endParaRPr lang="en-US" sz="6600" dirty="0">
              <a:solidFill>
                <a:schemeClr val="bg1"/>
              </a:solidFill>
              <a:latin typeface="AR ESSENCE" panose="02000000000000000000" pitchFamily="2" charset="0"/>
            </a:endParaRPr>
          </a:p>
        </p:txBody>
      </p:sp>
      <p:sp>
        <p:nvSpPr>
          <p:cNvPr id="2" name="Rectangle 1"/>
          <p:cNvSpPr/>
          <p:nvPr/>
        </p:nvSpPr>
        <p:spPr>
          <a:xfrm>
            <a:off x="840948" y="1746015"/>
            <a:ext cx="4242040" cy="3785652"/>
          </a:xfrm>
          <a:prstGeom prst="rect">
            <a:avLst/>
          </a:prstGeom>
        </p:spPr>
        <p:txBody>
          <a:bodyPr wrap="square">
            <a:spAutoFit/>
          </a:bodyPr>
          <a:lstStyle/>
          <a:p>
            <a:pPr fontAlgn="base"/>
            <a:r>
              <a:rPr lang="en-US" sz="2400" dirty="0" err="1">
                <a:solidFill>
                  <a:schemeClr val="bg1"/>
                </a:solidFill>
              </a:rPr>
              <a:t>Elihu</a:t>
            </a:r>
            <a:r>
              <a:rPr lang="en-US" sz="2400" dirty="0">
                <a:solidFill>
                  <a:schemeClr val="bg1"/>
                </a:solidFill>
              </a:rPr>
              <a:t>, another of Job’s friends, spoke out against Job and his other friends because he believed they had not been firm enough with Job and had failed to answer Job’s questions. </a:t>
            </a:r>
          </a:p>
          <a:p>
            <a:pPr fontAlgn="base"/>
            <a:endParaRPr lang="en-US" sz="2400" dirty="0">
              <a:solidFill>
                <a:schemeClr val="bg1"/>
              </a:solidFill>
            </a:endParaRPr>
          </a:p>
          <a:p>
            <a:pPr fontAlgn="base"/>
            <a:r>
              <a:rPr lang="en-US" sz="2400" dirty="0" err="1">
                <a:solidFill>
                  <a:schemeClr val="bg1"/>
                </a:solidFill>
              </a:rPr>
              <a:t>Elihu</a:t>
            </a:r>
            <a:r>
              <a:rPr lang="en-US" sz="2400" dirty="0">
                <a:solidFill>
                  <a:schemeClr val="bg1"/>
                </a:solidFill>
              </a:rPr>
              <a:t> also discussed some challenges that are common to all people.</a:t>
            </a:r>
            <a:endParaRPr lang="en-US" sz="2400" b="0" i="0" dirty="0">
              <a:solidFill>
                <a:schemeClr val="bg1"/>
              </a:solidFill>
              <a:effectLst/>
              <a:latin typeface="Calibri" panose="020F0502020204030204" pitchFamily="34" charset="0"/>
            </a:endParaRPr>
          </a:p>
        </p:txBody>
      </p:sp>
      <p:pic>
        <p:nvPicPr>
          <p:cNvPr id="12290" name="Picture 2" descr="http://www.fpcep.org/wp-content/uploads/2014/04/imag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5694" y="1509163"/>
            <a:ext cx="5943600" cy="474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24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21769"/>
            <a:ext cx="12083142" cy="5632311"/>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#136 </a:t>
            </a:r>
            <a:r>
              <a:rPr lang="en-US" i="1" dirty="0">
                <a:solidFill>
                  <a:schemeClr val="bg1"/>
                </a:solidFill>
              </a:rPr>
              <a:t>I Know That My Redeemer Lives </a:t>
            </a:r>
          </a:p>
          <a:p>
            <a:endParaRPr lang="en-US" i="1" dirty="0">
              <a:solidFill>
                <a:schemeClr val="bg1"/>
              </a:solidFill>
            </a:endParaRPr>
          </a:p>
          <a:p>
            <a:r>
              <a:rPr lang="en-US" dirty="0">
                <a:solidFill>
                  <a:schemeClr val="bg1"/>
                </a:solidFill>
              </a:rPr>
              <a:t>Video: Until We Meet Again (3:39)</a:t>
            </a:r>
          </a:p>
          <a:p>
            <a:r>
              <a:rPr lang="en-US" dirty="0">
                <a:solidFill>
                  <a:schemeClr val="bg1"/>
                </a:solidFill>
              </a:rPr>
              <a:t>	Bearing Our Burdens With Hope (8:46)</a:t>
            </a:r>
          </a:p>
          <a:p>
            <a:r>
              <a:rPr lang="en-US" dirty="0">
                <a:solidFill>
                  <a:schemeClr val="bg1"/>
                </a:solidFill>
              </a:rPr>
              <a:t>	The Refiner’s Fire (5:02)</a:t>
            </a:r>
          </a:p>
          <a:p>
            <a:r>
              <a:rPr lang="en-US" dirty="0">
                <a:solidFill>
                  <a:schemeClr val="bg1"/>
                </a:solidFill>
              </a:rPr>
              <a:t>	He Will Give You Help (4:43)</a:t>
            </a:r>
          </a:p>
          <a:p>
            <a:endParaRPr lang="en-US" dirty="0">
              <a:solidFill>
                <a:schemeClr val="bg1"/>
              </a:solidFill>
            </a:endParaRPr>
          </a:p>
          <a:p>
            <a:endParaRPr lang="en-US" dirty="0">
              <a:solidFill>
                <a:schemeClr val="bg1"/>
              </a:solidFill>
            </a:endParaRPr>
          </a:p>
          <a:p>
            <a:pPr marL="342900" indent="-342900">
              <a:buAutoNum type="arabicPeriod"/>
            </a:pPr>
            <a:r>
              <a:rPr lang="en-US" dirty="0">
                <a:solidFill>
                  <a:schemeClr val="bg1"/>
                </a:solidFill>
              </a:rPr>
              <a:t>President Thomas S. Monson </a:t>
            </a:r>
            <a:r>
              <a:rPr lang="en-US" dirty="0">
                <a:solidFill>
                  <a:schemeClr val="bg1"/>
                </a:solidFill>
                <a:latin typeface="Calibri" panose="020F0502020204030204" pitchFamily="34" charset="0"/>
              </a:rPr>
              <a:t>(“Mrs. Patton—the Story Continues,” </a:t>
            </a:r>
            <a:r>
              <a:rPr lang="en-US" i="1" dirty="0">
                <a:solidFill>
                  <a:schemeClr val="bg1"/>
                </a:solidFill>
                <a:latin typeface="Calibri" panose="020F0502020204030204" pitchFamily="34" charset="0"/>
              </a:rPr>
              <a:t>Ensign</a:t>
            </a:r>
            <a:r>
              <a:rPr lang="en-US" dirty="0">
                <a:solidFill>
                  <a:schemeClr val="bg1"/>
                </a:solidFill>
                <a:latin typeface="Calibri" panose="020F0502020204030204" pitchFamily="34" charset="0"/>
              </a:rPr>
              <a:t> or </a:t>
            </a:r>
            <a:r>
              <a:rPr lang="en-US" i="1" dirty="0">
                <a:solidFill>
                  <a:schemeClr val="bg1"/>
                </a:solidFill>
                <a:latin typeface="Calibri" panose="020F0502020204030204" pitchFamily="34" charset="0"/>
              </a:rPr>
              <a:t>Liahona,</a:t>
            </a:r>
            <a:r>
              <a:rPr lang="en-US" dirty="0">
                <a:solidFill>
                  <a:schemeClr val="bg1"/>
                </a:solidFill>
                <a:latin typeface="Calibri" panose="020F0502020204030204" pitchFamily="34" charset="0"/>
              </a:rPr>
              <a:t> Nov. 2007, 22).</a:t>
            </a:r>
          </a:p>
          <a:p>
            <a:pPr marL="342900" indent="-342900">
              <a:buAutoNum type="arabicPeriod"/>
            </a:pPr>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For the Strength of the Youth (Bearing our Burdens With Hope)</a:t>
            </a:r>
          </a:p>
          <a:p>
            <a:pPr marL="342900" indent="-342900">
              <a:buAutoNum type="arabicPeriod"/>
            </a:pPr>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Adam Clarke Bible Commentary</a:t>
            </a:r>
          </a:p>
          <a:p>
            <a:pPr marL="342900" indent="-342900">
              <a:buAutoNum type="arabicPeriod"/>
            </a:pPr>
            <a:endParaRPr lang="en-US" dirty="0">
              <a:solidFill>
                <a:schemeClr val="bg1"/>
              </a:solidFill>
              <a:latin typeface="Calibri" panose="020F0502020204030204" pitchFamily="34" charset="0"/>
            </a:endParaRPr>
          </a:p>
          <a:p>
            <a:pPr marL="342900" indent="-342900">
              <a:buFontTx/>
              <a:buAutoNum type="arabicPeriod"/>
            </a:pPr>
            <a:r>
              <a:rPr lang="en-US" dirty="0">
                <a:solidFill>
                  <a:schemeClr val="bg1"/>
                </a:solidFill>
                <a:latin typeface="Calibri" panose="020F0502020204030204" pitchFamily="34" charset="0"/>
              </a:rPr>
              <a:t>Elder Dallin H. Oaks “Resurrection,”</a:t>
            </a:r>
            <a:r>
              <a:rPr lang="en-US" i="1" dirty="0">
                <a:solidFill>
                  <a:schemeClr val="bg1"/>
                </a:solidFill>
                <a:latin typeface="Calibri" panose="020F0502020204030204" pitchFamily="34" charset="0"/>
              </a:rPr>
              <a:t> Ensign,</a:t>
            </a:r>
            <a:r>
              <a:rPr lang="en-US" dirty="0">
                <a:solidFill>
                  <a:schemeClr val="bg1"/>
                </a:solidFill>
                <a:latin typeface="Calibri" panose="020F0502020204030204" pitchFamily="34" charset="0"/>
              </a:rPr>
              <a:t> May 2000, 15</a:t>
            </a:r>
          </a:p>
          <a:p>
            <a:pPr marL="342900" indent="-342900">
              <a:buFontTx/>
              <a:buAutoNum type="arabicPeriod"/>
            </a:pPr>
            <a:endParaRPr lang="en-US" i="1"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 </a:t>
            </a:r>
          </a:p>
          <a:p>
            <a:endParaRPr lang="en-US" dirty="0">
              <a:solidFill>
                <a:schemeClr val="bg1"/>
              </a:solidFill>
            </a:endParaRPr>
          </a:p>
        </p:txBody>
      </p:sp>
      <p:grpSp>
        <p:nvGrpSpPr>
          <p:cNvPr id="53" name="Group 52"/>
          <p:cNvGrpSpPr/>
          <p:nvPr/>
        </p:nvGrpSpPr>
        <p:grpSpPr>
          <a:xfrm>
            <a:off x="4746811" y="1244064"/>
            <a:ext cx="748508" cy="1005018"/>
            <a:chOff x="7543800" y="3810000"/>
            <a:chExt cx="1143000" cy="1447800"/>
          </a:xfrm>
        </p:grpSpPr>
        <p:sp>
          <p:nvSpPr>
            <p:cNvPr id="54" name="Trapezoid 53"/>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7924800" y="3810000"/>
              <a:ext cx="645353" cy="610017"/>
              <a:chOff x="7924800" y="5867400"/>
              <a:chExt cx="645353" cy="610017"/>
            </a:xfrm>
          </p:grpSpPr>
          <p:grpSp>
            <p:nvGrpSpPr>
              <p:cNvPr id="66" name="Group 13"/>
              <p:cNvGrpSpPr/>
              <p:nvPr/>
            </p:nvGrpSpPr>
            <p:grpSpPr>
              <a:xfrm>
                <a:off x="7924800" y="5867400"/>
                <a:ext cx="645353" cy="610017"/>
                <a:chOff x="3037563" y="3121795"/>
                <a:chExt cx="1250371" cy="1224010"/>
              </a:xfrm>
            </p:grpSpPr>
            <p:sp>
              <p:nvSpPr>
                <p:cNvPr id="68" name="Oval 67"/>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Oval 66"/>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7543800" y="4038600"/>
              <a:ext cx="403070" cy="381000"/>
              <a:chOff x="7924800" y="5867400"/>
              <a:chExt cx="645353" cy="610017"/>
            </a:xfrm>
          </p:grpSpPr>
          <p:grpSp>
            <p:nvGrpSpPr>
              <p:cNvPr id="60" name="Group 13"/>
              <p:cNvGrpSpPr/>
              <p:nvPr/>
            </p:nvGrpSpPr>
            <p:grpSpPr>
              <a:xfrm>
                <a:off x="7924800" y="5867400"/>
                <a:ext cx="645353" cy="610017"/>
                <a:chOff x="3037563" y="3121795"/>
                <a:chExt cx="1250371" cy="1224010"/>
              </a:xfrm>
            </p:grpSpPr>
            <p:sp>
              <p:nvSpPr>
                <p:cNvPr id="62" name="Oval 61"/>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Oval 60"/>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Footer Placeholder 14">
            <a:extLst>
              <a:ext uri="{FF2B5EF4-FFF2-40B4-BE49-F238E27FC236}">
                <a16:creationId xmlns:a16="http://schemas.microsoft.com/office/drawing/2014/main" id="{E1ED3893-FAF6-4485-A81E-BCEE7BAA90EF}"/>
              </a:ext>
            </a:extLst>
          </p:cNvPr>
          <p:cNvSpPr>
            <a:spLocks noGrp="1"/>
          </p:cNvSpPr>
          <p:nvPr/>
        </p:nvSpPr>
        <p:spPr>
          <a:xfrm>
            <a:off x="48786" y="6446774"/>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spTree>
    <p:extLst>
      <p:ext uri="{BB962C8B-B14F-4D97-AF65-F5344CB8AC3E}">
        <p14:creationId xmlns:p14="http://schemas.microsoft.com/office/powerpoint/2010/main" val="2829325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58" y="173895"/>
            <a:ext cx="6096000" cy="1384995"/>
          </a:xfrm>
          <a:prstGeom prst="rect">
            <a:avLst/>
          </a:prstGeom>
          <a:ln>
            <a:solidFill>
              <a:schemeClr val="tx1"/>
            </a:solidFill>
          </a:ln>
        </p:spPr>
        <p:txBody>
          <a:bodyPr>
            <a:spAutoFit/>
          </a:bodyPr>
          <a:lstStyle/>
          <a:p>
            <a:r>
              <a:rPr lang="en-US" sz="1400" i="1" dirty="0">
                <a:solidFill>
                  <a:srgbClr val="333333"/>
                </a:solidFill>
                <a:latin typeface="Georgia" panose="02040502050405020303" pitchFamily="18" charset="0"/>
              </a:rPr>
              <a:t>According to the ship’s own “Report of Changes of U.S.S. White Plains (CVE 66) for the month ending 19th day of July 1944,” Patton was declared as “missing” on 4 July 1944, not in March 1944. Moreover, that “missing” designation was ascribed in Patton’s case to the “result of own misconduct.” In other words, Patton was not classified by his ship’s crew log as having been killed during, or as a result of, battle action.</a:t>
            </a:r>
            <a:endParaRPr lang="en-US" sz="1400" dirty="0"/>
          </a:p>
        </p:txBody>
      </p:sp>
      <p:sp>
        <p:nvSpPr>
          <p:cNvPr id="3" name="Rectangle 2"/>
          <p:cNvSpPr/>
          <p:nvPr/>
        </p:nvSpPr>
        <p:spPr>
          <a:xfrm>
            <a:off x="108858" y="1558890"/>
            <a:ext cx="6096000" cy="4524315"/>
          </a:xfrm>
          <a:prstGeom prst="rect">
            <a:avLst/>
          </a:prstGeom>
          <a:ln>
            <a:solidFill>
              <a:schemeClr val="tx1"/>
            </a:solidFill>
          </a:ln>
        </p:spPr>
        <p:txBody>
          <a:bodyPr>
            <a:spAutoFit/>
          </a:bodyPr>
          <a:lstStyle/>
          <a:p>
            <a:r>
              <a:rPr lang="en-US" sz="1200" dirty="0"/>
              <a:t> </a:t>
            </a:r>
            <a:r>
              <a:rPr lang="en-US" sz="1200" b="1" dirty="0"/>
              <a:t>The Net:</a:t>
            </a:r>
          </a:p>
          <a:p>
            <a:r>
              <a:rPr lang="en-US" sz="1200" dirty="0"/>
              <a:t>"Know, therefore, that God hath encompassed me with his net, and overthrown me;" </a:t>
            </a:r>
          </a:p>
          <a:p>
            <a:r>
              <a:rPr lang="en-US" sz="1200" dirty="0"/>
              <a:t>the allusion may be to an ancient mode of combat practiced among the ancient Persians, ancient Goths, and among the Romans. The custom among the Romans was this: "One of the combatants was armed with a sword and shield, the other with a trident and net. The net he endeavored to cast over the head of his adversary, in which, when he succeeded, the entangled person was soon pulled down by a noose that fastened round the neck, and then </a:t>
            </a:r>
            <a:r>
              <a:rPr lang="en-US" sz="1200" dirty="0" err="1"/>
              <a:t>despatched</a:t>
            </a:r>
            <a:r>
              <a:rPr lang="en-US" sz="1200" dirty="0"/>
              <a:t>. The person who carried the net and trident was called </a:t>
            </a:r>
            <a:r>
              <a:rPr lang="en-US" sz="1200" dirty="0" err="1"/>
              <a:t>Retiarius</a:t>
            </a:r>
            <a:r>
              <a:rPr lang="en-US" sz="1200" dirty="0"/>
              <a:t>, and the other who carried the sword and shield was termed </a:t>
            </a:r>
            <a:r>
              <a:rPr lang="en-US" sz="1200" dirty="0" err="1"/>
              <a:t>Secutor</a:t>
            </a:r>
            <a:r>
              <a:rPr lang="en-US" sz="1200" dirty="0"/>
              <a:t>, or the pursuer, because, when the </a:t>
            </a:r>
            <a:r>
              <a:rPr lang="en-US" sz="1200" dirty="0" err="1"/>
              <a:t>Retiarius</a:t>
            </a:r>
            <a:r>
              <a:rPr lang="en-US" sz="1200" dirty="0"/>
              <a:t> missed his throw, he was obliged to run about the ground till he got his net in order for a second throw, while the </a:t>
            </a:r>
            <a:r>
              <a:rPr lang="en-US" sz="1200" dirty="0" err="1"/>
              <a:t>Secutor</a:t>
            </a:r>
            <a:r>
              <a:rPr lang="en-US" sz="1200" dirty="0"/>
              <a:t> followed hard to prevent and </a:t>
            </a:r>
            <a:r>
              <a:rPr lang="en-US" sz="1200" dirty="0" err="1"/>
              <a:t>despatch</a:t>
            </a:r>
            <a:r>
              <a:rPr lang="en-US" sz="1200" dirty="0"/>
              <a:t> him." </a:t>
            </a:r>
          </a:p>
          <a:p>
            <a:endParaRPr lang="en-US" sz="1200" dirty="0"/>
          </a:p>
          <a:p>
            <a:r>
              <a:rPr lang="en-US" sz="1200" dirty="0"/>
              <a:t>The Persians in old times used what was called (</a:t>
            </a:r>
            <a:r>
              <a:rPr lang="en-US" sz="1200" dirty="0" err="1"/>
              <a:t>Persic</a:t>
            </a:r>
            <a:r>
              <a:rPr lang="en-US" sz="1200" dirty="0"/>
              <a:t>) </a:t>
            </a:r>
            <a:r>
              <a:rPr lang="en-US" sz="1200" dirty="0" err="1"/>
              <a:t>kumund</a:t>
            </a:r>
            <a:r>
              <a:rPr lang="en-US" sz="1200" dirty="0"/>
              <a:t>, the noose. It was not a net, but a sort of running loop, which horsemen endeavored to cast over the heads of their enemies that they might pull them off their horses. That the Goths used a hoop net fastened to a pole, which they endeavored to throw over the heads of their foes, is attested by </a:t>
            </a:r>
            <a:r>
              <a:rPr lang="en-US" sz="1200" dirty="0" err="1"/>
              <a:t>Olaus</a:t>
            </a:r>
            <a:r>
              <a:rPr lang="en-US" sz="1200" dirty="0"/>
              <a:t> Magnus, </a:t>
            </a:r>
          </a:p>
          <a:p>
            <a:r>
              <a:rPr lang="en-US" sz="1200" dirty="0"/>
              <a:t> "Some use elastic ropes, formed like hunting nets, which they throw aloft; and when they come in contact with the enemy, they throw these ropes over the head of their opponent, and by this means they can then drag either man or horse to themselves." At the head of the page he gives a wood-cut representing the net, and the manner of throwing it over the head of the enemy. To such a device Job might allude, God hath encompassed me with his Net, and overthrown me.</a:t>
            </a:r>
          </a:p>
          <a:p>
            <a:r>
              <a:rPr lang="en-US" sz="1200" b="1" dirty="0"/>
              <a:t>Adam Clarke Bible Commentary</a:t>
            </a:r>
            <a:endParaRPr lang="en-US" sz="1200" dirty="0"/>
          </a:p>
          <a:p>
            <a:endParaRPr lang="en-US" sz="1200" dirty="0"/>
          </a:p>
        </p:txBody>
      </p:sp>
      <p:sp>
        <p:nvSpPr>
          <p:cNvPr id="5" name="Rectangle 4"/>
          <p:cNvSpPr/>
          <p:nvPr/>
        </p:nvSpPr>
        <p:spPr>
          <a:xfrm>
            <a:off x="6204858" y="173895"/>
            <a:ext cx="5859717" cy="4893647"/>
          </a:xfrm>
          <a:prstGeom prst="rect">
            <a:avLst/>
          </a:prstGeom>
          <a:ln>
            <a:solidFill>
              <a:schemeClr val="tx1"/>
            </a:solidFill>
          </a:ln>
        </p:spPr>
        <p:txBody>
          <a:bodyPr wrap="square">
            <a:spAutoFit/>
          </a:bodyPr>
          <a:lstStyle/>
          <a:p>
            <a:r>
              <a:rPr lang="en-US" sz="1200" dirty="0"/>
              <a:t>Superficial readers have imagined that the art of printing existed in Job's time, and that it was not a discovery of the fifteenth century of the Christian era: whereas there is no proof that it ever existed in the world before </a:t>
            </a:r>
            <a:r>
              <a:rPr lang="en-US" sz="1200" dirty="0" err="1"/>
              <a:t>a.d.</a:t>
            </a:r>
            <a:r>
              <a:rPr lang="en-US" sz="1200" dirty="0"/>
              <a:t> 1440, or thereabouts, for the first printed book with a date is a psalter printed by John Fust, in 1457, and the first Bible with a date is that by the same artist in 1460. Three kinds of writing Job alludes to, as being practiced in his time:</a:t>
            </a:r>
          </a:p>
          <a:p>
            <a:pPr>
              <a:buFont typeface="+mj-lt"/>
              <a:buAutoNum type="arabicPeriod"/>
            </a:pPr>
            <a:r>
              <a:rPr lang="en-US" sz="1200" dirty="0"/>
              <a:t>Writing in a book, formed either of the leaves of the papyrus, already described, (see on Job 8:11; (note)), or on a sort of linen cloth. A roll of this kind, with unknown characters, I have seen taken out of the envelopments of an Egyptian mummy. </a:t>
            </a:r>
            <a:r>
              <a:rPr lang="en-US" sz="1200" dirty="0" err="1"/>
              <a:t>Denon</a:t>
            </a:r>
            <a:r>
              <a:rPr lang="en-US" sz="1200" dirty="0"/>
              <a:t>, in his travels in Egypt, gives an account of a book of this kind, with an engraved facsimile, taken also out of an Egyptian mummy.</a:t>
            </a:r>
          </a:p>
          <a:p>
            <a:r>
              <a:rPr lang="en-US" sz="1200" b="0" i="0" dirty="0">
                <a:effectLst/>
              </a:rPr>
              <a:t>2.</a:t>
            </a:r>
            <a:r>
              <a:rPr lang="en-US" sz="1200" dirty="0"/>
              <a:t> Cutting with an iron stile on plates of lead.</a:t>
            </a:r>
          </a:p>
          <a:p>
            <a:pPr lvl="0"/>
            <a:r>
              <a:rPr lang="en-US" sz="1200" b="0" i="0" dirty="0">
                <a:effectLst/>
              </a:rPr>
              <a:t>3. </a:t>
            </a:r>
            <a:r>
              <a:rPr lang="en-US" altLang="en-US" sz="1200" dirty="0"/>
              <a:t>Engraving on large stones or rocks, many of which are still found in different parts of </a:t>
            </a:r>
            <a:r>
              <a:rPr lang="en-US" altLang="en-US" sz="1200" dirty="0" err="1"/>
              <a:t>Arabia.To</a:t>
            </a:r>
            <a:r>
              <a:rPr lang="en-US" altLang="en-US" sz="1200" dirty="0"/>
              <a:t> the present day the leaves of the palm tree are used in the East instead of paper, and a stile of brass, silver, iron, etc., with a steel point, serves for a pen. By this instrument the letters are cut or engraved on the substance of the leaf, and afterwards some black </a:t>
            </a:r>
            <a:r>
              <a:rPr lang="en-US" altLang="en-US" sz="1200" dirty="0" err="1"/>
              <a:t>colouring</a:t>
            </a:r>
            <a:r>
              <a:rPr lang="en-US" altLang="en-US" sz="1200" dirty="0"/>
              <a:t> matter is rubbed in, in order to make the letters apparent. This was probably the oldest mode of writing, and it continues among the </a:t>
            </a:r>
            <a:r>
              <a:rPr lang="en-US" altLang="en-US" sz="1200" dirty="0" err="1"/>
              <a:t>Cingalese</a:t>
            </a:r>
            <a:r>
              <a:rPr lang="en-US" altLang="en-US" sz="1200" dirty="0"/>
              <a:t> to the present day. It is worthy of remark that Pliny (Hist. Nat., lib. xiii., c. 11) mentions most of these methods of writing, and states that the leaves of the palm tree were used before other substances were invented. After showing that paper was not used before the conquest of Egypt by Alexander the Great,. "At first men wrote on palm tree leaves, and afterwards on the bark or rind of other trees. In process of time, public monuments were written on rolls of lead, and those of a private nature on linen books, or tables covered with wax."  </a:t>
            </a:r>
          </a:p>
          <a:p>
            <a:endParaRPr lang="en-US" sz="1200" b="0" i="0" dirty="0">
              <a:effectLst/>
            </a:endParaRPr>
          </a:p>
        </p:txBody>
      </p:sp>
      <p:pic>
        <p:nvPicPr>
          <p:cNvPr id="9" name="Picture 2" descr="diagram of coal and diam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4600" y="5210175"/>
            <a:ext cx="3524250"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103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919" y="242048"/>
            <a:ext cx="5795681" cy="3139321"/>
          </a:xfrm>
          <a:prstGeom prst="rect">
            <a:avLst/>
          </a:prstGeom>
          <a:noFill/>
          <a:ln>
            <a:solidFill>
              <a:schemeClr val="tx1"/>
            </a:solidFill>
          </a:ln>
        </p:spPr>
        <p:txBody>
          <a:bodyPr wrap="square" rtlCol="0">
            <a:spAutoFit/>
          </a:bodyPr>
          <a:lstStyle/>
          <a:p>
            <a:r>
              <a:rPr lang="en-US" i="1" dirty="0">
                <a:latin typeface="Calibri" panose="020F0502020204030204" pitchFamily="34" charset="0"/>
              </a:rPr>
              <a:t>Oh that my words were now written? Oh that they were printed in a book!</a:t>
            </a:r>
          </a:p>
          <a:p>
            <a:r>
              <a:rPr lang="en-US" i="1" dirty="0">
                <a:latin typeface="Calibri" panose="020F0502020204030204" pitchFamily="34" charset="0"/>
              </a:rPr>
              <a:t>That they were graven with an iron pen and lead in the rock for ever!</a:t>
            </a:r>
          </a:p>
          <a:p>
            <a:r>
              <a:rPr lang="en-US" i="1" dirty="0">
                <a:latin typeface="Calibri" panose="020F0502020204030204" pitchFamily="34" charset="0"/>
              </a:rPr>
              <a:t>For I know that my redeemer </a:t>
            </a:r>
            <a:r>
              <a:rPr lang="en-US" i="1" dirty="0" err="1">
                <a:latin typeface="Calibri" panose="020F0502020204030204" pitchFamily="34" charset="0"/>
              </a:rPr>
              <a:t>liveth</a:t>
            </a:r>
            <a:r>
              <a:rPr lang="en-US" i="1" dirty="0">
                <a:latin typeface="Calibri" panose="020F0502020204030204" pitchFamily="34" charset="0"/>
              </a:rPr>
              <a:t>, and that he shall stand at the latter day upon the earth:</a:t>
            </a:r>
          </a:p>
          <a:p>
            <a:r>
              <a:rPr lang="en-US" i="1" dirty="0">
                <a:latin typeface="Calibri" panose="020F0502020204030204" pitchFamily="34" charset="0"/>
              </a:rPr>
              <a:t>And though after my skin worms destroy this body, yet in my flesh shall I see God:</a:t>
            </a:r>
          </a:p>
          <a:p>
            <a:r>
              <a:rPr lang="en-US" i="1" dirty="0">
                <a:latin typeface="Calibri" panose="020F0502020204030204" pitchFamily="34" charset="0"/>
              </a:rPr>
              <a:t>Whom I shall see for my self, and mine eyes shall behold, and not another.</a:t>
            </a:r>
          </a:p>
          <a:p>
            <a:r>
              <a:rPr lang="en-US" i="1" dirty="0">
                <a:latin typeface="Calibri" panose="020F0502020204030204" pitchFamily="34" charset="0"/>
              </a:rPr>
              <a:t>Job 19:23-27</a:t>
            </a:r>
          </a:p>
        </p:txBody>
      </p:sp>
      <p:sp>
        <p:nvSpPr>
          <p:cNvPr id="8" name="TextBox 7"/>
          <p:cNvSpPr txBox="1"/>
          <p:nvPr/>
        </p:nvSpPr>
        <p:spPr>
          <a:xfrm>
            <a:off x="5930153" y="242048"/>
            <a:ext cx="5795681" cy="3139321"/>
          </a:xfrm>
          <a:prstGeom prst="rect">
            <a:avLst/>
          </a:prstGeom>
          <a:noFill/>
          <a:ln>
            <a:solidFill>
              <a:schemeClr val="tx1"/>
            </a:solidFill>
          </a:ln>
        </p:spPr>
        <p:txBody>
          <a:bodyPr wrap="square" rtlCol="0">
            <a:spAutoFit/>
          </a:bodyPr>
          <a:lstStyle/>
          <a:p>
            <a:r>
              <a:rPr lang="en-US" i="1" dirty="0">
                <a:latin typeface="Calibri" panose="020F0502020204030204" pitchFamily="34" charset="0"/>
              </a:rPr>
              <a:t>Oh that my words were now written? Oh that they were printed in a book!</a:t>
            </a:r>
          </a:p>
          <a:p>
            <a:r>
              <a:rPr lang="en-US" i="1" dirty="0">
                <a:latin typeface="Calibri" panose="020F0502020204030204" pitchFamily="34" charset="0"/>
              </a:rPr>
              <a:t>That they were graven with an iron pen and lead in the rock for ever!</a:t>
            </a:r>
          </a:p>
          <a:p>
            <a:r>
              <a:rPr lang="en-US" i="1" dirty="0">
                <a:latin typeface="Calibri" panose="020F0502020204030204" pitchFamily="34" charset="0"/>
              </a:rPr>
              <a:t>For I know that my redeemer </a:t>
            </a:r>
            <a:r>
              <a:rPr lang="en-US" i="1" dirty="0" err="1">
                <a:latin typeface="Calibri" panose="020F0502020204030204" pitchFamily="34" charset="0"/>
              </a:rPr>
              <a:t>liveth</a:t>
            </a:r>
            <a:r>
              <a:rPr lang="en-US" i="1" dirty="0">
                <a:latin typeface="Calibri" panose="020F0502020204030204" pitchFamily="34" charset="0"/>
              </a:rPr>
              <a:t>, and that he shall stand at the latter day upon the earth:</a:t>
            </a:r>
          </a:p>
          <a:p>
            <a:r>
              <a:rPr lang="en-US" i="1" dirty="0">
                <a:latin typeface="Calibri" panose="020F0502020204030204" pitchFamily="34" charset="0"/>
              </a:rPr>
              <a:t>And though after my skin worms destroy this body, yet in my flesh shall I see God:</a:t>
            </a:r>
          </a:p>
          <a:p>
            <a:r>
              <a:rPr lang="en-US" i="1" dirty="0">
                <a:latin typeface="Calibri" panose="020F0502020204030204" pitchFamily="34" charset="0"/>
              </a:rPr>
              <a:t>Whom I shall see for my self, and mine eyes shall behold, and not another.</a:t>
            </a:r>
          </a:p>
          <a:p>
            <a:r>
              <a:rPr lang="en-US" i="1" dirty="0">
                <a:latin typeface="Calibri" panose="020F0502020204030204" pitchFamily="34" charset="0"/>
              </a:rPr>
              <a:t>Job 19:23-27</a:t>
            </a:r>
          </a:p>
        </p:txBody>
      </p:sp>
      <p:sp>
        <p:nvSpPr>
          <p:cNvPr id="9" name="TextBox 8"/>
          <p:cNvSpPr txBox="1"/>
          <p:nvPr/>
        </p:nvSpPr>
        <p:spPr>
          <a:xfrm>
            <a:off x="147919" y="3381369"/>
            <a:ext cx="5795681" cy="3139321"/>
          </a:xfrm>
          <a:prstGeom prst="rect">
            <a:avLst/>
          </a:prstGeom>
          <a:noFill/>
          <a:ln>
            <a:solidFill>
              <a:schemeClr val="tx1"/>
            </a:solidFill>
          </a:ln>
        </p:spPr>
        <p:txBody>
          <a:bodyPr wrap="square" rtlCol="0">
            <a:spAutoFit/>
          </a:bodyPr>
          <a:lstStyle/>
          <a:p>
            <a:r>
              <a:rPr lang="en-US" i="1" dirty="0">
                <a:latin typeface="Calibri" panose="020F0502020204030204" pitchFamily="34" charset="0"/>
              </a:rPr>
              <a:t>Oh that my words were now written? Oh that they were printed in a book!</a:t>
            </a:r>
          </a:p>
          <a:p>
            <a:r>
              <a:rPr lang="en-US" i="1" dirty="0">
                <a:latin typeface="Calibri" panose="020F0502020204030204" pitchFamily="34" charset="0"/>
              </a:rPr>
              <a:t>That they were graven with an iron pen and lead in the rock for ever!</a:t>
            </a:r>
          </a:p>
          <a:p>
            <a:r>
              <a:rPr lang="en-US" i="1" dirty="0">
                <a:latin typeface="Calibri" panose="020F0502020204030204" pitchFamily="34" charset="0"/>
              </a:rPr>
              <a:t>For I know that my redeemer </a:t>
            </a:r>
            <a:r>
              <a:rPr lang="en-US" i="1" dirty="0" err="1">
                <a:latin typeface="Calibri" panose="020F0502020204030204" pitchFamily="34" charset="0"/>
              </a:rPr>
              <a:t>liveth</a:t>
            </a:r>
            <a:r>
              <a:rPr lang="en-US" i="1" dirty="0">
                <a:latin typeface="Calibri" panose="020F0502020204030204" pitchFamily="34" charset="0"/>
              </a:rPr>
              <a:t>, and that he shall stand at the latter day upon the earth:</a:t>
            </a:r>
          </a:p>
          <a:p>
            <a:r>
              <a:rPr lang="en-US" i="1" dirty="0">
                <a:latin typeface="Calibri" panose="020F0502020204030204" pitchFamily="34" charset="0"/>
              </a:rPr>
              <a:t>And though after my skin worms destroy this body, yet in my flesh shall I see God:</a:t>
            </a:r>
          </a:p>
          <a:p>
            <a:r>
              <a:rPr lang="en-US" i="1" dirty="0">
                <a:latin typeface="Calibri" panose="020F0502020204030204" pitchFamily="34" charset="0"/>
              </a:rPr>
              <a:t>Whom I shall see for my self, and mine eyes shall behold, and not another.</a:t>
            </a:r>
          </a:p>
          <a:p>
            <a:r>
              <a:rPr lang="en-US" i="1" dirty="0">
                <a:latin typeface="Calibri" panose="020F0502020204030204" pitchFamily="34" charset="0"/>
              </a:rPr>
              <a:t>Job 19:23-27</a:t>
            </a:r>
          </a:p>
        </p:txBody>
      </p:sp>
      <p:sp>
        <p:nvSpPr>
          <p:cNvPr id="10" name="TextBox 9"/>
          <p:cNvSpPr txBox="1"/>
          <p:nvPr/>
        </p:nvSpPr>
        <p:spPr>
          <a:xfrm>
            <a:off x="5943600" y="3381368"/>
            <a:ext cx="5795681" cy="3139321"/>
          </a:xfrm>
          <a:prstGeom prst="rect">
            <a:avLst/>
          </a:prstGeom>
          <a:noFill/>
          <a:ln>
            <a:solidFill>
              <a:schemeClr val="tx1"/>
            </a:solidFill>
          </a:ln>
        </p:spPr>
        <p:txBody>
          <a:bodyPr wrap="square" rtlCol="0">
            <a:spAutoFit/>
          </a:bodyPr>
          <a:lstStyle/>
          <a:p>
            <a:r>
              <a:rPr lang="en-US" i="1" dirty="0">
                <a:latin typeface="Calibri" panose="020F0502020204030204" pitchFamily="34" charset="0"/>
              </a:rPr>
              <a:t>Oh that my words were now written? Oh that they were printed in a book!</a:t>
            </a:r>
          </a:p>
          <a:p>
            <a:r>
              <a:rPr lang="en-US" i="1" dirty="0">
                <a:latin typeface="Calibri" panose="020F0502020204030204" pitchFamily="34" charset="0"/>
              </a:rPr>
              <a:t>That they were graven with an iron pen and lead in the rock for ever!</a:t>
            </a:r>
          </a:p>
          <a:p>
            <a:r>
              <a:rPr lang="en-US" i="1" dirty="0">
                <a:latin typeface="Calibri" panose="020F0502020204030204" pitchFamily="34" charset="0"/>
              </a:rPr>
              <a:t>For I know that my redeemer </a:t>
            </a:r>
            <a:r>
              <a:rPr lang="en-US" i="1" dirty="0" err="1">
                <a:latin typeface="Calibri" panose="020F0502020204030204" pitchFamily="34" charset="0"/>
              </a:rPr>
              <a:t>liveth</a:t>
            </a:r>
            <a:r>
              <a:rPr lang="en-US" i="1" dirty="0">
                <a:latin typeface="Calibri" panose="020F0502020204030204" pitchFamily="34" charset="0"/>
              </a:rPr>
              <a:t>, and that he shall stand at the latter day upon the earth:</a:t>
            </a:r>
          </a:p>
          <a:p>
            <a:r>
              <a:rPr lang="en-US" i="1" dirty="0">
                <a:latin typeface="Calibri" panose="020F0502020204030204" pitchFamily="34" charset="0"/>
              </a:rPr>
              <a:t>And though after my skin worms destroy this body, yet in my flesh shall I see God:</a:t>
            </a:r>
          </a:p>
          <a:p>
            <a:r>
              <a:rPr lang="en-US" i="1" dirty="0">
                <a:latin typeface="Calibri" panose="020F0502020204030204" pitchFamily="34" charset="0"/>
              </a:rPr>
              <a:t>Whom I shall see for my self, and mine eyes shall behold, and not another.</a:t>
            </a:r>
          </a:p>
          <a:p>
            <a:r>
              <a:rPr lang="en-US" i="1" dirty="0">
                <a:latin typeface="Calibri" panose="020F0502020204030204" pitchFamily="34" charset="0"/>
              </a:rPr>
              <a:t>Job 19:23-27</a:t>
            </a:r>
          </a:p>
        </p:txBody>
      </p:sp>
    </p:spTree>
    <p:extLst>
      <p:ext uri="{BB962C8B-B14F-4D97-AF65-F5344CB8AC3E}">
        <p14:creationId xmlns:p14="http://schemas.microsoft.com/office/powerpoint/2010/main" val="2954097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3497" y="427782"/>
            <a:ext cx="5902860" cy="2031325"/>
          </a:xfrm>
          <a:prstGeom prst="rect">
            <a:avLst/>
          </a:prstGeom>
          <a:noFill/>
        </p:spPr>
        <p:txBody>
          <a:bodyPr wrap="square" rtlCol="0">
            <a:spAutoFit/>
          </a:bodyPr>
          <a:lstStyle/>
          <a:p>
            <a:r>
              <a:rPr lang="en-US" dirty="0">
                <a:solidFill>
                  <a:schemeClr val="bg1"/>
                </a:solidFill>
                <a:latin typeface="Calibri" panose="020F0502020204030204" pitchFamily="34" charset="0"/>
              </a:rPr>
              <a:t>“Arthur’s mother was so proud of the blue star which graced her living room window. It represented to every passerby that her son wore the uniform of his country and was actively serving. When I would pass the house, she often opened the door and invited me in to read the latest letter from Arthur. Her eyes would fill with tears; I would then be asked to read aloud. Arthur meant everything to his widowed mother. …</a:t>
            </a:r>
          </a:p>
        </p:txBody>
      </p:sp>
      <p:sp>
        <p:nvSpPr>
          <p:cNvPr id="2" name="Rectangle 1"/>
          <p:cNvSpPr/>
          <p:nvPr/>
        </p:nvSpPr>
        <p:spPr>
          <a:xfrm>
            <a:off x="5773093" y="5013418"/>
            <a:ext cx="6096000" cy="923330"/>
          </a:xfrm>
          <a:prstGeom prst="rect">
            <a:avLst/>
          </a:prstGeom>
        </p:spPr>
        <p:txBody>
          <a:bodyPr>
            <a:spAutoFit/>
          </a:bodyPr>
          <a:lstStyle/>
          <a:p>
            <a:r>
              <a:rPr lang="en-US" dirty="0">
                <a:solidFill>
                  <a:schemeClr val="bg1"/>
                </a:solidFill>
                <a:latin typeface="Calibri" panose="020F0502020204030204" pitchFamily="34" charset="0"/>
              </a:rPr>
              <a:t>“… While at Saipan in the South Pacific, the ship [Arthur served on] was attacked. Arthur was one of those on board who was lost at sea.</a:t>
            </a:r>
          </a:p>
        </p:txBody>
      </p:sp>
      <p:pic>
        <p:nvPicPr>
          <p:cNvPr id="3" name="Picture 2" descr="https://s-media-cache-ak0.pinimg.com/564x/a4/07/83/a407831e6f89739fa8fc6f8ead4e53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105" y="3163889"/>
            <a:ext cx="3914864" cy="30263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jenx67.com/wp-content/uploads/blogger/-r4jAES5bp4c/UFfeaXhCRgI/AAAAAAAAPPU/czni8MHlkL4/s1600/blue%2Bstar%2Bmo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9854" y="578018"/>
            <a:ext cx="5127022" cy="3422178"/>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11543168" y="6518495"/>
            <a:ext cx="648832" cy="369332"/>
          </a:xfrm>
          <a:prstGeom prst="rect">
            <a:avLst/>
          </a:prstGeom>
          <a:noFill/>
        </p:spPr>
        <p:txBody>
          <a:bodyPr wrap="square" rtlCol="0">
            <a:spAutoFit/>
          </a:bodyPr>
          <a:lstStyle/>
          <a:p>
            <a:r>
              <a:rPr lang="en-US" dirty="0">
                <a:solidFill>
                  <a:schemeClr val="bg1"/>
                </a:solidFill>
              </a:rPr>
              <a:t>(1)</a:t>
            </a:r>
          </a:p>
        </p:txBody>
      </p:sp>
    </p:spTree>
    <p:extLst>
      <p:ext uri="{BB962C8B-B14F-4D97-AF65-F5344CB8AC3E}">
        <p14:creationId xmlns:p14="http://schemas.microsoft.com/office/powerpoint/2010/main" val="380544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4451" y="210612"/>
            <a:ext cx="6096000" cy="6247864"/>
          </a:xfrm>
          <a:prstGeom prst="rect">
            <a:avLst/>
          </a:prstGeom>
          <a:ln>
            <a:solidFill>
              <a:schemeClr val="tx1"/>
            </a:solidFill>
          </a:ln>
        </p:spPr>
        <p:txBody>
          <a:bodyPr>
            <a:spAutoFit/>
          </a:bodyPr>
          <a:lstStyle/>
          <a:p>
            <a:r>
              <a:rPr lang="en-US" sz="1600" b="1" dirty="0" err="1"/>
              <a:t>Elihu</a:t>
            </a:r>
            <a:r>
              <a:rPr lang="en-US" sz="1600" b="1" dirty="0"/>
              <a:t> the son of </a:t>
            </a:r>
            <a:r>
              <a:rPr lang="en-US" sz="1600" b="1" dirty="0" err="1"/>
              <a:t>Barachel</a:t>
            </a:r>
            <a:r>
              <a:rPr lang="en-US" sz="1600" b="1" dirty="0"/>
              <a:t> the </a:t>
            </a:r>
            <a:r>
              <a:rPr lang="en-US" sz="1600" b="1" dirty="0" err="1"/>
              <a:t>Buzite</a:t>
            </a:r>
            <a:r>
              <a:rPr lang="en-US" sz="1600" b="1" dirty="0"/>
              <a:t> - </a:t>
            </a:r>
            <a:r>
              <a:rPr lang="en-US" sz="1600" dirty="0" err="1"/>
              <a:t>Buz</a:t>
            </a:r>
            <a:r>
              <a:rPr lang="en-US" sz="1600" dirty="0"/>
              <a:t> was the second son of </a:t>
            </a:r>
            <a:r>
              <a:rPr lang="en-US" sz="1600" dirty="0" err="1"/>
              <a:t>Nahor</a:t>
            </a:r>
            <a:r>
              <a:rPr lang="en-US" sz="1600" dirty="0"/>
              <a:t>, the brother of Abram (Genesis 22:21)</a:t>
            </a:r>
          </a:p>
          <a:p>
            <a:r>
              <a:rPr lang="en-US" sz="1600" b="1" dirty="0"/>
              <a:t>Of the kindred of Ram - </a:t>
            </a:r>
            <a:r>
              <a:rPr lang="en-US" sz="1600" dirty="0" err="1"/>
              <a:t>Kemuel</a:t>
            </a:r>
            <a:r>
              <a:rPr lang="en-US" sz="1600" dirty="0"/>
              <a:t> was the third son of </a:t>
            </a:r>
            <a:r>
              <a:rPr lang="en-US" sz="1600" dirty="0" err="1"/>
              <a:t>Nahor</a:t>
            </a:r>
            <a:r>
              <a:rPr lang="en-US" sz="1600" dirty="0"/>
              <a:t>; and is called in Genesis (see above) the father of Aram, which is the same as Ram. A city of the name of </a:t>
            </a:r>
            <a:r>
              <a:rPr lang="en-US" sz="1600" dirty="0" err="1"/>
              <a:t>Buz</a:t>
            </a:r>
            <a:r>
              <a:rPr lang="en-US" sz="1600" dirty="0"/>
              <a:t> is found in Jeremiah 25:23, which probably had its name from this family; and, as it is mentioned with </a:t>
            </a:r>
            <a:r>
              <a:rPr lang="en-US" sz="1600" dirty="0" err="1"/>
              <a:t>Dedan</a:t>
            </a:r>
            <a:r>
              <a:rPr lang="en-US" sz="1600" dirty="0"/>
              <a:t> and </a:t>
            </a:r>
            <a:r>
              <a:rPr lang="en-US" sz="1600" dirty="0" err="1"/>
              <a:t>Tema</a:t>
            </a:r>
            <a:r>
              <a:rPr lang="en-US" sz="1600" dirty="0"/>
              <a:t>, we know it must have been a city in </a:t>
            </a:r>
            <a:r>
              <a:rPr lang="en-US" sz="1600" dirty="0" err="1"/>
              <a:t>Idumea</a:t>
            </a:r>
            <a:r>
              <a:rPr lang="en-US" sz="1600" dirty="0"/>
              <a:t>, as the others were in that district. Instead of the kindred of Ram, the </a:t>
            </a:r>
            <a:r>
              <a:rPr lang="en-US" sz="1600" dirty="0" err="1"/>
              <a:t>Chaldee</a:t>
            </a:r>
            <a:r>
              <a:rPr lang="en-US" sz="1600" dirty="0"/>
              <a:t> has of the kindred of Abraham. But still the question has been asked, Who was </a:t>
            </a:r>
            <a:r>
              <a:rPr lang="en-US" sz="1600" dirty="0" err="1"/>
              <a:t>Elihu</a:t>
            </a:r>
            <a:r>
              <a:rPr lang="en-US" sz="1600" dirty="0"/>
              <a:t>? I answer, He was "the son of </a:t>
            </a:r>
            <a:r>
              <a:rPr lang="en-US" sz="1600" dirty="0" err="1"/>
              <a:t>Barachel</a:t>
            </a:r>
            <a:r>
              <a:rPr lang="en-US" sz="1600" dirty="0"/>
              <a:t> the </a:t>
            </a:r>
            <a:r>
              <a:rPr lang="en-US" sz="1600" dirty="0" err="1"/>
              <a:t>Buzite</a:t>
            </a:r>
            <a:r>
              <a:rPr lang="en-US" sz="1600" dirty="0"/>
              <a:t>, of the kindred of Ram:" this is all we know of him. But this Scriptural answer will not satisfy those who are determined to find out mysteries where there are none. Some make him a descendant of Judah; St. Jerome, Bede, </a:t>
            </a:r>
            <a:r>
              <a:rPr lang="en-US" sz="1600" dirty="0" err="1"/>
              <a:t>Lyranus</a:t>
            </a:r>
            <a:r>
              <a:rPr lang="en-US" sz="1600" dirty="0"/>
              <a:t>, and some of the </a:t>
            </a:r>
            <a:r>
              <a:rPr lang="en-US" sz="1600" dirty="0" err="1"/>
              <a:t>rabbins</a:t>
            </a:r>
            <a:r>
              <a:rPr lang="en-US" sz="1600" dirty="0"/>
              <a:t>, make him Balaam the son of </a:t>
            </a:r>
            <a:r>
              <a:rPr lang="en-US" sz="1600" dirty="0" err="1"/>
              <a:t>Beor</a:t>
            </a:r>
            <a:r>
              <a:rPr lang="en-US" sz="1600" dirty="0"/>
              <a:t>, the magician; Bishop Warburton makes him Ezra the scribe; and Dr. Hodges makes him the second person in the glorious Trinity, the Lord Jesus Christ, and supposes that the chief scope of this part of the book was to convict Job of self-righteousness, and to show the necessity of the doctrine of justification by faith! When these points are proved, they should be credited. (Adam Clarke Bible Commentary)</a:t>
            </a:r>
          </a:p>
          <a:p>
            <a:endParaRPr lang="en-US" sz="1600" dirty="0"/>
          </a:p>
          <a:p>
            <a:r>
              <a:rPr lang="en-US" sz="1600" dirty="0"/>
              <a:t>According to the Book of Job, </a:t>
            </a:r>
            <a:r>
              <a:rPr lang="en-US" sz="1600" dirty="0" err="1"/>
              <a:t>Elihu</a:t>
            </a:r>
            <a:r>
              <a:rPr lang="en-US" sz="1600" dirty="0"/>
              <a:t> is one of Job's friends, descended from </a:t>
            </a:r>
            <a:r>
              <a:rPr lang="en-US" sz="1600" dirty="0" err="1"/>
              <a:t>Nahor</a:t>
            </a:r>
            <a:r>
              <a:rPr lang="en-US" sz="1600" dirty="0"/>
              <a:t> (Job 32:2, 34:1). He is said to have descended from </a:t>
            </a:r>
            <a:r>
              <a:rPr lang="en-US" sz="1600" dirty="0" err="1"/>
              <a:t>Buz</a:t>
            </a:r>
            <a:r>
              <a:rPr lang="en-US" sz="1600" dirty="0"/>
              <a:t> who may be from the line of Abraham(Genesis 22:20-21 mentions </a:t>
            </a:r>
            <a:r>
              <a:rPr lang="en-US" sz="1600" dirty="0" err="1"/>
              <a:t>Buz</a:t>
            </a:r>
            <a:r>
              <a:rPr lang="en-US" sz="1600" dirty="0"/>
              <a:t> as a nephew of Abraham). (Wikipedia)</a:t>
            </a:r>
          </a:p>
        </p:txBody>
      </p:sp>
    </p:spTree>
    <p:extLst>
      <p:ext uri="{BB962C8B-B14F-4D97-AF65-F5344CB8AC3E}">
        <p14:creationId xmlns:p14="http://schemas.microsoft.com/office/powerpoint/2010/main" val="3003000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3547" y="396242"/>
            <a:ext cx="5902860" cy="1477328"/>
          </a:xfrm>
          <a:prstGeom prst="rect">
            <a:avLst/>
          </a:prstGeom>
          <a:noFill/>
        </p:spPr>
        <p:txBody>
          <a:bodyPr wrap="square" rtlCol="0">
            <a:spAutoFit/>
          </a:bodyPr>
          <a:lstStyle/>
          <a:p>
            <a:r>
              <a:rPr lang="en-US" dirty="0">
                <a:solidFill>
                  <a:schemeClr val="bg1"/>
                </a:solidFill>
                <a:latin typeface="Calibri" panose="020F0502020204030204" pitchFamily="34" charset="0"/>
              </a:rPr>
              <a:t>“The blue star was taken from its hallowed spot in the front window of the Patton home. It was replaced by one of gold, indicating that he whom the blue star represented had been killed in battle. A light went out in the life of Mrs. Patton. She groped in utter darkness and deep despair.</a:t>
            </a:r>
          </a:p>
        </p:txBody>
      </p:sp>
      <p:sp>
        <p:nvSpPr>
          <p:cNvPr id="2" name="Rectangle 1"/>
          <p:cNvSpPr/>
          <p:nvPr/>
        </p:nvSpPr>
        <p:spPr>
          <a:xfrm>
            <a:off x="5973908" y="3141553"/>
            <a:ext cx="6096000" cy="923330"/>
          </a:xfrm>
          <a:prstGeom prst="rect">
            <a:avLst/>
          </a:prstGeom>
        </p:spPr>
        <p:txBody>
          <a:bodyPr>
            <a:spAutoFit/>
          </a:bodyPr>
          <a:lstStyle/>
          <a:p>
            <a:r>
              <a:rPr lang="en-US" dirty="0">
                <a:solidFill>
                  <a:schemeClr val="bg1"/>
                </a:solidFill>
                <a:latin typeface="Calibri" panose="020F0502020204030204" pitchFamily="34" charset="0"/>
              </a:rPr>
              <a:t>“With a prayer in my heart, I approached the familiar walkway to the Patton home, wondering what words of comfort could come from the lips of a mere boy”</a:t>
            </a:r>
          </a:p>
        </p:txBody>
      </p:sp>
      <p:pic>
        <p:nvPicPr>
          <p:cNvPr id="2052" name="Picture 4" descr="http://www.trbimg.com/img-51bc18ca/turbine/la-1447112-me-militarysuicide-02-jpg-20130614/600/600x400"/>
          <p:cNvPicPr>
            <a:picLocks noChangeAspect="1" noChangeArrowheads="1"/>
          </p:cNvPicPr>
          <p:nvPr/>
        </p:nvPicPr>
        <p:blipFill rotWithShape="1">
          <a:blip r:embed="rId3">
            <a:extLst>
              <a:ext uri="{28A0092B-C50C-407E-A947-70E740481C1C}">
                <a14:useLocalDpi xmlns:a14="http://schemas.microsoft.com/office/drawing/2010/main" val="0"/>
              </a:ext>
            </a:extLst>
          </a:blip>
          <a:srcRect t="-2283" r="51010"/>
          <a:stretch/>
        </p:blipFill>
        <p:spPr bwMode="auto">
          <a:xfrm>
            <a:off x="2160059" y="1918688"/>
            <a:ext cx="2444436" cy="34023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543168" y="6518495"/>
            <a:ext cx="648832" cy="369332"/>
          </a:xfrm>
          <a:prstGeom prst="rect">
            <a:avLst/>
          </a:prstGeom>
          <a:noFill/>
        </p:spPr>
        <p:txBody>
          <a:bodyPr wrap="square" rtlCol="0">
            <a:spAutoFit/>
          </a:bodyPr>
          <a:lstStyle/>
          <a:p>
            <a:r>
              <a:rPr lang="en-US" dirty="0">
                <a:solidFill>
                  <a:schemeClr val="bg1"/>
                </a:solidFill>
              </a:rPr>
              <a:t>(1)</a:t>
            </a:r>
          </a:p>
        </p:txBody>
      </p:sp>
      <p:sp>
        <p:nvSpPr>
          <p:cNvPr id="11" name="TextBox 10"/>
          <p:cNvSpPr txBox="1"/>
          <p:nvPr/>
        </p:nvSpPr>
        <p:spPr>
          <a:xfrm>
            <a:off x="713554" y="5394498"/>
            <a:ext cx="5902860" cy="1200329"/>
          </a:xfrm>
          <a:prstGeom prst="rect">
            <a:avLst/>
          </a:prstGeom>
          <a:noFill/>
        </p:spPr>
        <p:txBody>
          <a:bodyPr wrap="square" rtlCol="0">
            <a:spAutoFit/>
          </a:bodyPr>
          <a:lstStyle/>
          <a:p>
            <a:r>
              <a:rPr lang="en-US" dirty="0">
                <a:solidFill>
                  <a:schemeClr val="bg1"/>
                </a:solidFill>
                <a:latin typeface="Calibri" panose="020F0502020204030204" pitchFamily="34" charset="0"/>
              </a:rPr>
              <a:t>“Mrs. Patton gazed into my eyes and spoke: ‘Tommy, I belong to no church, but you do. Tell me, will Arthur live again?’ To the best of my ability, I testified to her that Arthur would indeed live again” </a:t>
            </a:r>
          </a:p>
        </p:txBody>
      </p:sp>
      <p:pic>
        <p:nvPicPr>
          <p:cNvPr id="2056" name="Picture 8" descr="https://repurposedgenealogy.files.wordpress.com/2015/05/glennie-jane-ross-1945.jpg?w=8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6414" y="4363380"/>
            <a:ext cx="1712773" cy="222741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www.lds.org/bc/content/shared/content/images/gospel-library/manual/09797/portrait-thomas-s-monson-navy_494345_in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5820" y="396838"/>
            <a:ext cx="2178881" cy="2744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73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2"/>
                                        </p:tgtEl>
                                        <p:attrNameLst>
                                          <p:attrName>style.visibility</p:attrName>
                                        </p:attrNameLst>
                                      </p:cBhvr>
                                      <p:to>
                                        <p:strVal val="visible"/>
                                      </p:to>
                                    </p:set>
                                    <p:animEffect transition="in" filter="fade">
                                      <p:cBhvr>
                                        <p:cTn id="7" dur="500"/>
                                        <p:tgtEl>
                                          <p:spTgt spid="20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9674" y="6418557"/>
            <a:ext cx="2009240" cy="369332"/>
          </a:xfrm>
          <a:prstGeom prst="rect">
            <a:avLst/>
          </a:prstGeom>
          <a:noFill/>
        </p:spPr>
        <p:txBody>
          <a:bodyPr wrap="square" rtlCol="0">
            <a:spAutoFit/>
          </a:bodyPr>
          <a:lstStyle/>
          <a:p>
            <a:r>
              <a:rPr lang="en-US" dirty="0">
                <a:solidFill>
                  <a:schemeClr val="bg1"/>
                </a:solidFill>
              </a:rPr>
              <a:t>Job 17:1</a:t>
            </a:r>
          </a:p>
        </p:txBody>
      </p:sp>
      <p:sp>
        <p:nvSpPr>
          <p:cNvPr id="3" name="Rectangle 2"/>
          <p:cNvSpPr/>
          <p:nvPr/>
        </p:nvSpPr>
        <p:spPr>
          <a:xfrm>
            <a:off x="514090" y="1475398"/>
            <a:ext cx="6096000" cy="923330"/>
          </a:xfrm>
          <a:prstGeom prst="rect">
            <a:avLst/>
          </a:prstGeom>
        </p:spPr>
        <p:txBody>
          <a:bodyPr>
            <a:spAutoFit/>
          </a:bodyPr>
          <a:lstStyle/>
          <a:p>
            <a:pPr fontAlgn="base"/>
            <a:r>
              <a:rPr lang="en-US" dirty="0">
                <a:solidFill>
                  <a:schemeClr val="bg1"/>
                </a:solidFill>
                <a:latin typeface="Calibri" panose="020F0502020204030204" pitchFamily="34" charset="0"/>
              </a:rPr>
              <a:t>Like Mrs. Patton, we may experience times when we will grieve the death of a loved one. In addition, each of us at some time will die. </a:t>
            </a:r>
            <a:endParaRPr lang="en-US" b="0" i="0" dirty="0">
              <a:solidFill>
                <a:schemeClr val="bg1"/>
              </a:solidFill>
              <a:effectLst/>
              <a:latin typeface="Calibri" panose="020F0502020204030204" pitchFamily="34" charset="0"/>
            </a:endParaRPr>
          </a:p>
        </p:txBody>
      </p:sp>
      <p:sp>
        <p:nvSpPr>
          <p:cNvPr id="7" name="TextBox 6"/>
          <p:cNvSpPr txBox="1"/>
          <p:nvPr/>
        </p:nvSpPr>
        <p:spPr>
          <a:xfrm>
            <a:off x="56890" y="-9093"/>
            <a:ext cx="12006943" cy="1107996"/>
          </a:xfrm>
          <a:prstGeom prst="rect">
            <a:avLst/>
          </a:prstGeom>
          <a:noFill/>
        </p:spPr>
        <p:txBody>
          <a:bodyPr wrap="square" rtlCol="0">
            <a:spAutoFit/>
          </a:bodyPr>
          <a:lstStyle/>
          <a:p>
            <a:pPr algn="ctr"/>
            <a:r>
              <a:rPr lang="en-US" sz="6600" dirty="0">
                <a:solidFill>
                  <a:schemeClr val="bg1"/>
                </a:solidFill>
                <a:latin typeface="AR ESSENCE" panose="02000000000000000000" pitchFamily="2" charset="0"/>
              </a:rPr>
              <a:t>Near Death</a:t>
            </a:r>
          </a:p>
        </p:txBody>
      </p:sp>
      <p:pic>
        <p:nvPicPr>
          <p:cNvPr id="4098" name="Picture 2" descr="http://larryvroberts.com/uploads/3/3/0/7/3307466/950746.jpg?3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6604" y="1475398"/>
            <a:ext cx="3457575" cy="27717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132603" y="5228469"/>
            <a:ext cx="4155881" cy="646331"/>
          </a:xfrm>
          <a:prstGeom prst="rect">
            <a:avLst/>
          </a:prstGeom>
        </p:spPr>
        <p:txBody>
          <a:bodyPr wrap="square">
            <a:spAutoFit/>
          </a:bodyPr>
          <a:lstStyle/>
          <a:p>
            <a:r>
              <a:rPr lang="en-US" i="1" dirty="0">
                <a:solidFill>
                  <a:srgbClr val="FFFF00"/>
                </a:solidFill>
                <a:latin typeface="Palatino"/>
              </a:rPr>
              <a:t>My breath is corrupt, my days are extinct, the graves are ready for me.</a:t>
            </a:r>
            <a:endParaRPr lang="en-US" i="1" dirty="0">
              <a:solidFill>
                <a:srgbClr val="FFFF00"/>
              </a:solidFill>
            </a:endParaRPr>
          </a:p>
        </p:txBody>
      </p:sp>
      <p:sp>
        <p:nvSpPr>
          <p:cNvPr id="10" name="Rectangle 9"/>
          <p:cNvSpPr/>
          <p:nvPr/>
        </p:nvSpPr>
        <p:spPr>
          <a:xfrm>
            <a:off x="4084604" y="3527671"/>
            <a:ext cx="3048000" cy="646331"/>
          </a:xfrm>
          <a:prstGeom prst="rect">
            <a:avLst/>
          </a:prstGeom>
        </p:spPr>
        <p:txBody>
          <a:bodyPr wrap="square">
            <a:spAutoFit/>
          </a:bodyPr>
          <a:lstStyle/>
          <a:p>
            <a:pPr fontAlgn="base"/>
            <a:r>
              <a:rPr lang="en-US" dirty="0">
                <a:solidFill>
                  <a:schemeClr val="bg1"/>
                </a:solidFill>
                <a:latin typeface="Calibri" panose="020F0502020204030204" pitchFamily="34" charset="0"/>
              </a:rPr>
              <a:t>Job had lost his children and was physically ill with sores</a:t>
            </a:r>
            <a:endParaRPr lang="en-US" b="0" i="0" dirty="0">
              <a:solidFill>
                <a:schemeClr val="bg1"/>
              </a:solidFill>
              <a:effectLst/>
              <a:latin typeface="Calibri" panose="020F0502020204030204" pitchFamily="34" charset="0"/>
            </a:endParaRPr>
          </a:p>
        </p:txBody>
      </p:sp>
      <p:pic>
        <p:nvPicPr>
          <p:cNvPr id="11" name="Picture 2" descr="http://www.bibleodyssey.org/~/media/Images/People/J/job-woman-wisdom.ash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301" y="3315273"/>
            <a:ext cx="3705225" cy="26479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858984" y="6158962"/>
            <a:ext cx="3086358" cy="369332"/>
          </a:xfrm>
          <a:prstGeom prst="rect">
            <a:avLst/>
          </a:prstGeom>
        </p:spPr>
        <p:txBody>
          <a:bodyPr wrap="none">
            <a:spAutoFit/>
          </a:bodyPr>
          <a:lstStyle/>
          <a:p>
            <a:r>
              <a:rPr lang="en-US" dirty="0">
                <a:solidFill>
                  <a:schemeClr val="bg1"/>
                </a:solidFill>
                <a:latin typeface="Calibri" panose="020F0502020204030204" pitchFamily="34" charset="0"/>
              </a:rPr>
              <a:t>Job felt that he was near death</a:t>
            </a:r>
            <a:endParaRPr lang="en-US" dirty="0">
              <a:solidFill>
                <a:schemeClr val="bg1"/>
              </a:solidFill>
            </a:endParaRPr>
          </a:p>
        </p:txBody>
      </p:sp>
    </p:spTree>
    <p:extLst>
      <p:ext uri="{BB962C8B-B14F-4D97-AF65-F5344CB8AC3E}">
        <p14:creationId xmlns:p14="http://schemas.microsoft.com/office/powerpoint/2010/main" val="283220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9674" y="6418557"/>
            <a:ext cx="2009240" cy="369332"/>
          </a:xfrm>
          <a:prstGeom prst="rect">
            <a:avLst/>
          </a:prstGeom>
          <a:noFill/>
        </p:spPr>
        <p:txBody>
          <a:bodyPr wrap="square" rtlCol="0">
            <a:spAutoFit/>
          </a:bodyPr>
          <a:lstStyle/>
          <a:p>
            <a:r>
              <a:rPr lang="en-US" dirty="0">
                <a:solidFill>
                  <a:schemeClr val="bg1"/>
                </a:solidFill>
              </a:rPr>
              <a:t>Job 17:15</a:t>
            </a:r>
          </a:p>
        </p:txBody>
      </p:sp>
      <p:sp>
        <p:nvSpPr>
          <p:cNvPr id="3" name="Rectangle 2"/>
          <p:cNvSpPr/>
          <p:nvPr/>
        </p:nvSpPr>
        <p:spPr>
          <a:xfrm>
            <a:off x="514090" y="1475398"/>
            <a:ext cx="2708081" cy="923330"/>
          </a:xfrm>
          <a:prstGeom prst="rect">
            <a:avLst/>
          </a:prstGeom>
        </p:spPr>
        <p:txBody>
          <a:bodyPr wrap="square">
            <a:spAutoFit/>
          </a:bodyPr>
          <a:lstStyle/>
          <a:p>
            <a:pPr fontAlgn="base"/>
            <a:r>
              <a:rPr lang="en-US" i="1" dirty="0">
                <a:solidFill>
                  <a:srgbClr val="FFFF00"/>
                </a:solidFill>
                <a:latin typeface="Calibri" panose="020F0502020204030204" pitchFamily="34" charset="0"/>
              </a:rPr>
              <a:t>And where is now my hope? as for my hope, who shall see it?</a:t>
            </a:r>
            <a:endParaRPr lang="en-US" b="0" i="1" dirty="0">
              <a:solidFill>
                <a:srgbClr val="FFFF00"/>
              </a:solidFill>
              <a:effectLst/>
              <a:latin typeface="Calibri" panose="020F0502020204030204" pitchFamily="34" charset="0"/>
            </a:endParaRPr>
          </a:p>
        </p:txBody>
      </p:sp>
      <p:sp>
        <p:nvSpPr>
          <p:cNvPr id="7" name="TextBox 6"/>
          <p:cNvSpPr txBox="1"/>
          <p:nvPr/>
        </p:nvSpPr>
        <p:spPr>
          <a:xfrm>
            <a:off x="56890" y="-9093"/>
            <a:ext cx="12006943" cy="1107996"/>
          </a:xfrm>
          <a:prstGeom prst="rect">
            <a:avLst/>
          </a:prstGeom>
          <a:noFill/>
        </p:spPr>
        <p:txBody>
          <a:bodyPr wrap="square" rtlCol="0">
            <a:spAutoFit/>
          </a:bodyPr>
          <a:lstStyle/>
          <a:p>
            <a:pPr algn="ctr"/>
            <a:r>
              <a:rPr lang="en-US" sz="6600" dirty="0">
                <a:solidFill>
                  <a:schemeClr val="bg1"/>
                </a:solidFill>
                <a:latin typeface="AR ESSENCE" panose="02000000000000000000" pitchFamily="2" charset="0"/>
              </a:rPr>
              <a:t>Where Is Hope?</a:t>
            </a:r>
          </a:p>
        </p:txBody>
      </p:sp>
      <p:sp>
        <p:nvSpPr>
          <p:cNvPr id="2" name="Rectangle 1"/>
          <p:cNvSpPr/>
          <p:nvPr/>
        </p:nvSpPr>
        <p:spPr>
          <a:xfrm>
            <a:off x="7382435" y="1485740"/>
            <a:ext cx="3724835" cy="3139321"/>
          </a:xfrm>
          <a:prstGeom prst="rect">
            <a:avLst/>
          </a:prstGeom>
        </p:spPr>
        <p:txBody>
          <a:bodyPr wrap="square">
            <a:spAutoFit/>
          </a:bodyPr>
          <a:lstStyle/>
          <a:p>
            <a:pPr fontAlgn="base"/>
            <a:r>
              <a:rPr lang="en-US" dirty="0">
                <a:solidFill>
                  <a:schemeClr val="bg1"/>
                </a:solidFill>
                <a:latin typeface="Calibri" panose="020F0502020204030204" pitchFamily="34" charset="0"/>
              </a:rPr>
              <a:t>Each one of us carries a load. These loads can weigh us down or give us enough spiritual traction to keep us moving forward along the path to Heavenly Father.</a:t>
            </a:r>
          </a:p>
          <a:p>
            <a:pPr fontAlgn="base"/>
            <a:r>
              <a:rPr lang="en-US" dirty="0">
                <a:solidFill>
                  <a:schemeClr val="bg1"/>
                </a:solidFill>
                <a:latin typeface="Calibri" panose="020F0502020204030204" pitchFamily="34" charset="0"/>
              </a:rPr>
              <a:t>When our burden is Christ’s burden, we receive the enabling power of the Atonement in our lives and will be blessed with spiritual traction.</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Read Matthew 11:28-30</a:t>
            </a:r>
            <a:endParaRPr lang="en-US" b="0" i="0" dirty="0">
              <a:solidFill>
                <a:schemeClr val="bg1"/>
              </a:solidFill>
              <a:effectLst/>
              <a:latin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1270" y="2522055"/>
            <a:ext cx="4339389" cy="3340863"/>
          </a:xfrm>
          <a:prstGeom prst="rect">
            <a:avLst/>
          </a:prstGeom>
        </p:spPr>
      </p:pic>
      <p:sp>
        <p:nvSpPr>
          <p:cNvPr id="8" name="TextBox 7"/>
          <p:cNvSpPr txBox="1"/>
          <p:nvPr/>
        </p:nvSpPr>
        <p:spPr>
          <a:xfrm>
            <a:off x="10054593" y="6436314"/>
            <a:ext cx="2009240" cy="369332"/>
          </a:xfrm>
          <a:prstGeom prst="rect">
            <a:avLst/>
          </a:prstGeom>
          <a:noFill/>
        </p:spPr>
        <p:txBody>
          <a:bodyPr wrap="square" rtlCol="0">
            <a:spAutoFit/>
          </a:bodyPr>
          <a:lstStyle/>
          <a:p>
            <a:pPr algn="r"/>
            <a:r>
              <a:rPr lang="en-US" dirty="0">
                <a:solidFill>
                  <a:schemeClr val="bg1"/>
                </a:solidFill>
              </a:rPr>
              <a:t>(2)</a:t>
            </a:r>
          </a:p>
        </p:txBody>
      </p:sp>
    </p:spTree>
    <p:extLst>
      <p:ext uri="{BB962C8B-B14F-4D97-AF65-F5344CB8AC3E}">
        <p14:creationId xmlns:p14="http://schemas.microsoft.com/office/powerpoint/2010/main" val="49914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9674" y="6418557"/>
            <a:ext cx="2009240" cy="369332"/>
          </a:xfrm>
          <a:prstGeom prst="rect">
            <a:avLst/>
          </a:prstGeom>
          <a:noFill/>
        </p:spPr>
        <p:txBody>
          <a:bodyPr wrap="square" rtlCol="0">
            <a:spAutoFit/>
          </a:bodyPr>
          <a:lstStyle/>
          <a:p>
            <a:r>
              <a:rPr lang="en-US" dirty="0">
                <a:solidFill>
                  <a:schemeClr val="bg1"/>
                </a:solidFill>
              </a:rPr>
              <a:t>Job 18</a:t>
            </a:r>
          </a:p>
        </p:txBody>
      </p:sp>
      <p:sp>
        <p:nvSpPr>
          <p:cNvPr id="3" name="Rectangle 2"/>
          <p:cNvSpPr/>
          <p:nvPr/>
        </p:nvSpPr>
        <p:spPr>
          <a:xfrm>
            <a:off x="7251067" y="212635"/>
            <a:ext cx="4044462" cy="923330"/>
          </a:xfrm>
          <a:prstGeom prst="rect">
            <a:avLst/>
          </a:prstGeom>
        </p:spPr>
        <p:txBody>
          <a:bodyPr wrap="square">
            <a:spAutoFit/>
          </a:bodyPr>
          <a:lstStyle/>
          <a:p>
            <a:pPr fontAlgn="base"/>
            <a:r>
              <a:rPr lang="en-US" dirty="0">
                <a:solidFill>
                  <a:schemeClr val="bg1"/>
                </a:solidFill>
              </a:rPr>
              <a:t>He talked about the state of the wicked who do not know God, implying that Job was also wicked.</a:t>
            </a:r>
            <a:endParaRPr lang="en-US" b="0" i="1" dirty="0">
              <a:solidFill>
                <a:schemeClr val="bg1"/>
              </a:solidFill>
              <a:effectLst/>
              <a:latin typeface="Calibri" panose="020F0502020204030204" pitchFamily="34" charset="0"/>
            </a:endParaRPr>
          </a:p>
        </p:txBody>
      </p:sp>
      <p:sp>
        <p:nvSpPr>
          <p:cNvPr id="7" name="TextBox 6"/>
          <p:cNvSpPr txBox="1"/>
          <p:nvPr/>
        </p:nvSpPr>
        <p:spPr>
          <a:xfrm>
            <a:off x="56890" y="-9093"/>
            <a:ext cx="12006943" cy="830997"/>
          </a:xfrm>
          <a:prstGeom prst="rect">
            <a:avLst/>
          </a:prstGeom>
          <a:noFill/>
        </p:spPr>
        <p:txBody>
          <a:bodyPr wrap="square" rtlCol="0">
            <a:spAutoFit/>
          </a:bodyPr>
          <a:lstStyle/>
          <a:p>
            <a:pPr algn="ctr"/>
            <a:r>
              <a:rPr lang="en-US" sz="4800" dirty="0" err="1">
                <a:solidFill>
                  <a:schemeClr val="bg1"/>
                </a:solidFill>
                <a:latin typeface="AR ESSENCE" panose="02000000000000000000" pitchFamily="2" charset="0"/>
              </a:rPr>
              <a:t>Bildad</a:t>
            </a:r>
            <a:endParaRPr lang="en-US" sz="4800" dirty="0">
              <a:solidFill>
                <a:schemeClr val="bg1"/>
              </a:solidFill>
              <a:latin typeface="AR ESSENCE" panose="02000000000000000000" pitchFamily="2" charset="0"/>
            </a:endParaRPr>
          </a:p>
        </p:txBody>
      </p:sp>
      <p:sp>
        <p:nvSpPr>
          <p:cNvPr id="8" name="TextBox 7"/>
          <p:cNvSpPr txBox="1"/>
          <p:nvPr/>
        </p:nvSpPr>
        <p:spPr>
          <a:xfrm>
            <a:off x="10054593" y="6436314"/>
            <a:ext cx="2009240" cy="369332"/>
          </a:xfrm>
          <a:prstGeom prst="rect">
            <a:avLst/>
          </a:prstGeom>
          <a:noFill/>
        </p:spPr>
        <p:txBody>
          <a:bodyPr wrap="square" rtlCol="0">
            <a:spAutoFit/>
          </a:bodyPr>
          <a:lstStyle/>
          <a:p>
            <a:pPr algn="r"/>
            <a:r>
              <a:rPr lang="en-US" dirty="0">
                <a:solidFill>
                  <a:schemeClr val="bg1"/>
                </a:solidFill>
              </a:rPr>
              <a:t>(2)</a:t>
            </a:r>
          </a:p>
        </p:txBody>
      </p:sp>
      <p:sp>
        <p:nvSpPr>
          <p:cNvPr id="10" name="Rectangle 9"/>
          <p:cNvSpPr/>
          <p:nvPr/>
        </p:nvSpPr>
        <p:spPr>
          <a:xfrm>
            <a:off x="406514" y="2675325"/>
            <a:ext cx="2708081" cy="1631216"/>
          </a:xfrm>
          <a:prstGeom prst="rect">
            <a:avLst/>
          </a:prstGeom>
        </p:spPr>
        <p:txBody>
          <a:bodyPr wrap="square">
            <a:spAutoFit/>
          </a:bodyPr>
          <a:lstStyle/>
          <a:p>
            <a:pPr fontAlgn="base"/>
            <a:r>
              <a:rPr lang="en-US" sz="2000" dirty="0">
                <a:solidFill>
                  <a:schemeClr val="bg1"/>
                </a:solidFill>
              </a:rPr>
              <a:t>1</a:t>
            </a:r>
            <a:r>
              <a:rPr lang="en-US" sz="2000" baseline="30000" dirty="0">
                <a:solidFill>
                  <a:schemeClr val="bg1"/>
                </a:solidFill>
              </a:rPr>
              <a:t>st</a:t>
            </a:r>
            <a:r>
              <a:rPr lang="en-US" sz="2000" dirty="0">
                <a:solidFill>
                  <a:schemeClr val="bg1"/>
                </a:solidFill>
              </a:rPr>
              <a:t> speech</a:t>
            </a:r>
          </a:p>
          <a:p>
            <a:pPr fontAlgn="base"/>
            <a:endParaRPr lang="en-US" sz="2000" dirty="0">
              <a:solidFill>
                <a:schemeClr val="bg1"/>
              </a:solidFill>
            </a:endParaRPr>
          </a:p>
          <a:p>
            <a:pPr fontAlgn="base"/>
            <a:r>
              <a:rPr lang="en-US" sz="2000" dirty="0" err="1">
                <a:solidFill>
                  <a:schemeClr val="bg1"/>
                </a:solidFill>
              </a:rPr>
              <a:t>Bildad</a:t>
            </a:r>
            <a:r>
              <a:rPr lang="en-US" sz="2000" dirty="0">
                <a:solidFill>
                  <a:schemeClr val="bg1"/>
                </a:solidFill>
              </a:rPr>
              <a:t> answers, and reproves Job for his justifying himself.</a:t>
            </a:r>
            <a:endParaRPr lang="en-US" sz="2000" b="0" i="1" dirty="0">
              <a:solidFill>
                <a:schemeClr val="bg1"/>
              </a:solidFill>
              <a:effectLst/>
              <a:latin typeface="Calibri" panose="020F0502020204030204" pitchFamily="34" charset="0"/>
            </a:endParaRPr>
          </a:p>
        </p:txBody>
      </p:sp>
      <p:sp>
        <p:nvSpPr>
          <p:cNvPr id="11" name="Rectangle 10"/>
          <p:cNvSpPr/>
          <p:nvPr/>
        </p:nvSpPr>
        <p:spPr>
          <a:xfrm>
            <a:off x="6001400" y="1900942"/>
            <a:ext cx="6062433" cy="2246769"/>
          </a:xfrm>
          <a:prstGeom prst="rect">
            <a:avLst/>
          </a:prstGeom>
        </p:spPr>
        <p:txBody>
          <a:bodyPr wrap="square">
            <a:spAutoFit/>
          </a:bodyPr>
          <a:lstStyle/>
          <a:p>
            <a:pPr fontAlgn="base"/>
            <a:r>
              <a:rPr lang="en-US" sz="2000" dirty="0">
                <a:solidFill>
                  <a:schemeClr val="bg1"/>
                </a:solidFill>
              </a:rPr>
              <a:t>2</a:t>
            </a:r>
            <a:r>
              <a:rPr lang="en-US" sz="2000" baseline="30000" dirty="0">
                <a:solidFill>
                  <a:schemeClr val="bg1"/>
                </a:solidFill>
              </a:rPr>
              <a:t>nd</a:t>
            </a:r>
            <a:r>
              <a:rPr lang="en-US" sz="2000" dirty="0">
                <a:solidFill>
                  <a:schemeClr val="bg1"/>
                </a:solidFill>
              </a:rPr>
              <a:t> speech</a:t>
            </a:r>
          </a:p>
          <a:p>
            <a:pPr fontAlgn="base"/>
            <a:endParaRPr lang="en-US" sz="2000" b="0" i="1" dirty="0">
              <a:solidFill>
                <a:schemeClr val="bg1"/>
              </a:solidFill>
              <a:effectLst/>
              <a:latin typeface="Calibri" panose="020F0502020204030204" pitchFamily="34" charset="0"/>
            </a:endParaRPr>
          </a:p>
          <a:p>
            <a:pPr fontAlgn="base"/>
            <a:r>
              <a:rPr lang="en-US" sz="2000" dirty="0" err="1">
                <a:solidFill>
                  <a:schemeClr val="bg1"/>
                </a:solidFill>
              </a:rPr>
              <a:t>Bildad</a:t>
            </a:r>
            <a:r>
              <a:rPr lang="en-US" sz="2000" dirty="0">
                <a:solidFill>
                  <a:schemeClr val="bg1"/>
                </a:solidFill>
              </a:rPr>
              <a:t>, in a speech of passionate invective, accuses Job of impatience and impiety, Job 18:1-4; shows the fearful end of the wicked and their posterity; and apparently applies the whole to Job, whom he threatens with the most ruinous end, </a:t>
            </a:r>
            <a:endParaRPr lang="en-US" sz="2000" b="0" i="1" dirty="0">
              <a:solidFill>
                <a:schemeClr val="bg1"/>
              </a:solidFill>
              <a:effectLst/>
              <a:latin typeface="Calibri" panose="020F0502020204030204" pitchFamily="34" charset="0"/>
            </a:endParaRPr>
          </a:p>
        </p:txBody>
      </p:sp>
      <p:sp>
        <p:nvSpPr>
          <p:cNvPr id="9" name="Rectangle 8"/>
          <p:cNvSpPr/>
          <p:nvPr/>
        </p:nvSpPr>
        <p:spPr>
          <a:xfrm>
            <a:off x="3114595" y="4221835"/>
            <a:ext cx="7688382" cy="2308324"/>
          </a:xfrm>
          <a:prstGeom prst="rect">
            <a:avLst/>
          </a:prstGeom>
        </p:spPr>
        <p:txBody>
          <a:bodyPr wrap="square">
            <a:spAutoFit/>
          </a:bodyPr>
          <a:lstStyle/>
          <a:p>
            <a:r>
              <a:rPr lang="en-US" dirty="0">
                <a:solidFill>
                  <a:schemeClr val="bg1"/>
                </a:solidFill>
                <a:latin typeface="Abadi" panose="020B0604020104020204" pitchFamily="34" charset="0"/>
              </a:rPr>
              <a:t>3</a:t>
            </a:r>
            <a:r>
              <a:rPr lang="en-US" baseline="30000" dirty="0">
                <a:solidFill>
                  <a:schemeClr val="bg1"/>
                </a:solidFill>
                <a:latin typeface="Abadi" panose="020B0604020104020204" pitchFamily="34" charset="0"/>
              </a:rPr>
              <a:t>rd</a:t>
            </a:r>
            <a:r>
              <a:rPr lang="en-US" dirty="0">
                <a:solidFill>
                  <a:schemeClr val="bg1"/>
                </a:solidFill>
                <a:latin typeface="Abadi" panose="020B0604020104020204" pitchFamily="34" charset="0"/>
              </a:rPr>
              <a:t> and final speech</a:t>
            </a:r>
          </a:p>
          <a:p>
            <a:endParaRPr lang="en-US" dirty="0">
              <a:solidFill>
                <a:schemeClr val="bg1"/>
              </a:solidFill>
              <a:latin typeface="Abadi" panose="020B0604020104020204" pitchFamily="34" charset="0"/>
            </a:endParaRPr>
          </a:p>
          <a:p>
            <a:r>
              <a:rPr lang="en-US" dirty="0" err="1">
                <a:solidFill>
                  <a:schemeClr val="bg1"/>
                </a:solidFill>
                <a:latin typeface="Abadi" panose="020B0604020104020204" pitchFamily="34" charset="0"/>
              </a:rPr>
              <a:t>Bildad</a:t>
            </a:r>
            <a:r>
              <a:rPr lang="en-US" dirty="0">
                <a:solidFill>
                  <a:schemeClr val="bg1"/>
                </a:solidFill>
                <a:latin typeface="Abadi" panose="020B0604020104020204" pitchFamily="34" charset="0"/>
              </a:rPr>
              <a:t>, the </a:t>
            </a:r>
            <a:r>
              <a:rPr lang="en-US" dirty="0" err="1">
                <a:solidFill>
                  <a:schemeClr val="bg1"/>
                </a:solidFill>
                <a:latin typeface="Abadi" panose="020B0604020104020204" pitchFamily="34" charset="0"/>
              </a:rPr>
              <a:t>Shuhite</a:t>
            </a:r>
            <a:r>
              <a:rPr lang="en-US" dirty="0">
                <a:solidFill>
                  <a:schemeClr val="bg1"/>
                </a:solidFill>
                <a:latin typeface="Abadi" panose="020B0604020104020204" pitchFamily="34" charset="0"/>
              </a:rPr>
              <a:t>, in an irregular speech, shows that God's dominion is supreme, his armies innumerable, and his providence extended over all, Job 25:1-3; that man cannot be justified before God; that even the heavenly bodies cannot be reputed pure in his sight; much less man, who is naturally weak and sinful, Job 25:4-6.</a:t>
            </a:r>
          </a:p>
          <a:p>
            <a:r>
              <a:rPr lang="en-US" dirty="0">
                <a:solidFill>
                  <a:schemeClr val="bg1"/>
                </a:solidFill>
                <a:latin typeface="Abadi" panose="020B0604020104020204" pitchFamily="34" charset="0"/>
              </a:rPr>
              <a:t>His third speech marked the silencing of the friends.</a:t>
            </a:r>
            <a:endParaRPr lang="en-US" dirty="0">
              <a:solidFill>
                <a:schemeClr val="bg1"/>
              </a:solidFill>
            </a:endParaRPr>
          </a:p>
        </p:txBody>
      </p:sp>
      <p:pic>
        <p:nvPicPr>
          <p:cNvPr id="2050" name="Picture 2" descr="https://encrypted-tbn2.gstatic.com/images?q=tbn:ANd9GcSbeuBkjrLr7LGKxuusrgzX_PhCWUV-P8IdGYcnBrFUDjKdHcP5C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5126" y="1030000"/>
            <a:ext cx="3116715" cy="2334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84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9674" y="6418557"/>
            <a:ext cx="2009240" cy="369332"/>
          </a:xfrm>
          <a:prstGeom prst="rect">
            <a:avLst/>
          </a:prstGeom>
          <a:noFill/>
        </p:spPr>
        <p:txBody>
          <a:bodyPr wrap="square" rtlCol="0">
            <a:spAutoFit/>
          </a:bodyPr>
          <a:lstStyle/>
          <a:p>
            <a:r>
              <a:rPr lang="en-US" dirty="0">
                <a:solidFill>
                  <a:schemeClr val="bg1"/>
                </a:solidFill>
              </a:rPr>
              <a:t>Job 19</a:t>
            </a:r>
          </a:p>
        </p:txBody>
      </p:sp>
      <p:sp>
        <p:nvSpPr>
          <p:cNvPr id="7" name="TextBox 6"/>
          <p:cNvSpPr txBox="1"/>
          <p:nvPr/>
        </p:nvSpPr>
        <p:spPr>
          <a:xfrm>
            <a:off x="56890" y="9311"/>
            <a:ext cx="12006943"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Job’s Complaints</a:t>
            </a:r>
          </a:p>
        </p:txBody>
      </p:sp>
      <p:sp>
        <p:nvSpPr>
          <p:cNvPr id="8" name="TextBox 7"/>
          <p:cNvSpPr txBox="1"/>
          <p:nvPr/>
        </p:nvSpPr>
        <p:spPr>
          <a:xfrm>
            <a:off x="10054593" y="6436314"/>
            <a:ext cx="2009240" cy="369332"/>
          </a:xfrm>
          <a:prstGeom prst="rect">
            <a:avLst/>
          </a:prstGeom>
          <a:noFill/>
        </p:spPr>
        <p:txBody>
          <a:bodyPr wrap="square" rtlCol="0">
            <a:spAutoFit/>
          </a:bodyPr>
          <a:lstStyle/>
          <a:p>
            <a:pPr algn="r"/>
            <a:r>
              <a:rPr lang="en-US" dirty="0">
                <a:solidFill>
                  <a:schemeClr val="bg1"/>
                </a:solidFill>
              </a:rPr>
              <a:t>(3)</a:t>
            </a:r>
          </a:p>
        </p:txBody>
      </p:sp>
      <p:sp>
        <p:nvSpPr>
          <p:cNvPr id="10" name="Rectangle 9"/>
          <p:cNvSpPr/>
          <p:nvPr/>
        </p:nvSpPr>
        <p:spPr>
          <a:xfrm>
            <a:off x="225313" y="970329"/>
            <a:ext cx="3947201" cy="1631216"/>
          </a:xfrm>
          <a:prstGeom prst="rect">
            <a:avLst/>
          </a:prstGeom>
        </p:spPr>
        <p:txBody>
          <a:bodyPr wrap="square">
            <a:spAutoFit/>
          </a:bodyPr>
          <a:lstStyle/>
          <a:p>
            <a:pPr fontAlgn="base"/>
            <a:r>
              <a:rPr lang="en-US" sz="2000" dirty="0">
                <a:solidFill>
                  <a:schemeClr val="bg1"/>
                </a:solidFill>
              </a:rPr>
              <a:t> Not one of them seems to have been touched with a feeling of tenderness towards him, nor does a kind expression drop at any time from their lips! (3)</a:t>
            </a:r>
            <a:endParaRPr lang="en-US" sz="2000" b="0" i="1" dirty="0">
              <a:solidFill>
                <a:schemeClr val="bg1"/>
              </a:solidFill>
              <a:effectLst/>
              <a:latin typeface="Calibri" panose="020F0502020204030204" pitchFamily="34" charset="0"/>
            </a:endParaRPr>
          </a:p>
        </p:txBody>
      </p:sp>
      <p:sp>
        <p:nvSpPr>
          <p:cNvPr id="9" name="Rectangle 8"/>
          <p:cNvSpPr/>
          <p:nvPr/>
        </p:nvSpPr>
        <p:spPr>
          <a:xfrm>
            <a:off x="4273982" y="1874078"/>
            <a:ext cx="7688382" cy="4801314"/>
          </a:xfrm>
          <a:prstGeom prst="rect">
            <a:avLst/>
          </a:prstGeom>
        </p:spPr>
        <p:txBody>
          <a:bodyPr wrap="square">
            <a:spAutoFit/>
          </a:bodyPr>
          <a:lstStyle/>
          <a:p>
            <a:r>
              <a:rPr lang="en-US" dirty="0">
                <a:solidFill>
                  <a:schemeClr val="bg1"/>
                </a:solidFill>
                <a:latin typeface="Abadi" panose="020B0604020104020204" pitchFamily="34" charset="0"/>
              </a:rPr>
              <a:t>Verse 2—when Job was a man of influence and prosperous they claimed him as a friend</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Verse 7—He complained of the violence and injustice</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Verse 9—He had lost his respect and honor</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Verse 10—There is no more hope</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Verse 11-13—His enemies are there to destroy him and what he has</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Verse 14—His family abandon’s him</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Verse 17—His children are gone</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Verse 20—”bone </a:t>
            </a:r>
            <a:r>
              <a:rPr lang="en-US" dirty="0" err="1">
                <a:solidFill>
                  <a:schemeClr val="bg1"/>
                </a:solidFill>
                <a:latin typeface="Abadi" panose="020B0604020104020204" pitchFamily="34" charset="0"/>
              </a:rPr>
              <a:t>cleaveth</a:t>
            </a:r>
            <a:r>
              <a:rPr lang="en-US" dirty="0">
                <a:solidFill>
                  <a:schemeClr val="bg1"/>
                </a:solidFill>
                <a:latin typeface="Abadi" panose="020B0604020104020204" pitchFamily="34" charset="0"/>
              </a:rPr>
              <a:t> to skin”—His skin is wasted away </a:t>
            </a:r>
          </a:p>
          <a:p>
            <a:r>
              <a:rPr lang="en-US" dirty="0">
                <a:solidFill>
                  <a:schemeClr val="bg1"/>
                </a:solidFill>
                <a:latin typeface="Abadi" panose="020B0604020104020204" pitchFamily="34" charset="0"/>
              </a:rPr>
              <a:t>	---”skin of my teeth”– a narrow escape from death</a:t>
            </a:r>
            <a:endParaRPr lang="en-US" dirty="0">
              <a:solidFill>
                <a:schemeClr val="bg1"/>
              </a:solidFill>
            </a:endParaRPr>
          </a:p>
        </p:txBody>
      </p:sp>
      <p:sp>
        <p:nvSpPr>
          <p:cNvPr id="2" name="Rectangle 1"/>
          <p:cNvSpPr/>
          <p:nvPr/>
        </p:nvSpPr>
        <p:spPr>
          <a:xfrm>
            <a:off x="5266766" y="1058773"/>
            <a:ext cx="6096000" cy="646331"/>
          </a:xfrm>
          <a:prstGeom prst="rect">
            <a:avLst/>
          </a:prstGeom>
        </p:spPr>
        <p:txBody>
          <a:bodyPr>
            <a:spAutoFit/>
          </a:bodyPr>
          <a:lstStyle/>
          <a:p>
            <a:r>
              <a:rPr lang="en-US" i="1" dirty="0">
                <a:solidFill>
                  <a:srgbClr val="FFFF00"/>
                </a:solidFill>
                <a:latin typeface="Palatino"/>
              </a:rPr>
              <a:t>Verse 6: Know now that God hath overthrown me, and hath compassed me with his net. (*see notes)</a:t>
            </a:r>
            <a:endParaRPr lang="en-US" i="1" dirty="0">
              <a:solidFill>
                <a:srgbClr val="FFFF00"/>
              </a:solidFill>
            </a:endParaRPr>
          </a:p>
        </p:txBody>
      </p:sp>
      <p:pic>
        <p:nvPicPr>
          <p:cNvPr id="3" name="Picture 2" descr="http://gorepent.com/wp-content/uploads/posts18/job-ignor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338" y="2601545"/>
            <a:ext cx="3158021" cy="3725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27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9674" y="6418557"/>
            <a:ext cx="2009240" cy="369332"/>
          </a:xfrm>
          <a:prstGeom prst="rect">
            <a:avLst/>
          </a:prstGeom>
          <a:noFill/>
        </p:spPr>
        <p:txBody>
          <a:bodyPr wrap="square" rtlCol="0">
            <a:spAutoFit/>
          </a:bodyPr>
          <a:lstStyle/>
          <a:p>
            <a:r>
              <a:rPr lang="en-US" dirty="0">
                <a:solidFill>
                  <a:schemeClr val="bg1"/>
                </a:solidFill>
              </a:rPr>
              <a:t>Job 19:24</a:t>
            </a:r>
          </a:p>
        </p:txBody>
      </p:sp>
      <p:sp>
        <p:nvSpPr>
          <p:cNvPr id="7" name="TextBox 6"/>
          <p:cNvSpPr txBox="1"/>
          <p:nvPr/>
        </p:nvSpPr>
        <p:spPr>
          <a:xfrm>
            <a:off x="56890" y="9311"/>
            <a:ext cx="12006943"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Iron Pen and Lead</a:t>
            </a:r>
          </a:p>
        </p:txBody>
      </p:sp>
      <p:sp>
        <p:nvSpPr>
          <p:cNvPr id="8" name="TextBox 7"/>
          <p:cNvSpPr txBox="1"/>
          <p:nvPr/>
        </p:nvSpPr>
        <p:spPr>
          <a:xfrm>
            <a:off x="10054593" y="6436314"/>
            <a:ext cx="2009240" cy="369332"/>
          </a:xfrm>
          <a:prstGeom prst="rect">
            <a:avLst/>
          </a:prstGeom>
          <a:noFill/>
        </p:spPr>
        <p:txBody>
          <a:bodyPr wrap="square" rtlCol="0">
            <a:spAutoFit/>
          </a:bodyPr>
          <a:lstStyle/>
          <a:p>
            <a:pPr algn="r"/>
            <a:r>
              <a:rPr lang="en-US" dirty="0">
                <a:solidFill>
                  <a:schemeClr val="bg1"/>
                </a:solidFill>
              </a:rPr>
              <a:t>(3)</a:t>
            </a:r>
          </a:p>
        </p:txBody>
      </p:sp>
      <p:sp>
        <p:nvSpPr>
          <p:cNvPr id="10" name="Rectangle 9"/>
          <p:cNvSpPr/>
          <p:nvPr/>
        </p:nvSpPr>
        <p:spPr>
          <a:xfrm>
            <a:off x="682513" y="1259553"/>
            <a:ext cx="3947201" cy="2246769"/>
          </a:xfrm>
          <a:prstGeom prst="rect">
            <a:avLst/>
          </a:prstGeom>
        </p:spPr>
        <p:txBody>
          <a:bodyPr wrap="square">
            <a:spAutoFit/>
          </a:bodyPr>
          <a:lstStyle/>
          <a:p>
            <a:pPr fontAlgn="base"/>
            <a:r>
              <a:rPr lang="en-US" sz="2000" dirty="0">
                <a:solidFill>
                  <a:schemeClr val="bg1"/>
                </a:solidFill>
                <a:latin typeface="Calibri" panose="020F0502020204030204" pitchFamily="34" charset="0"/>
              </a:rPr>
              <a:t> Some suppose that the meaning of this place is this: the iron pen is the chisel by which the letters were to be deeply cut in the stone or rock; and the lead was melted into those cavities in order to preserve the engraving distinct. </a:t>
            </a:r>
            <a:endParaRPr lang="en-US" sz="2000" b="0" i="1" dirty="0">
              <a:solidFill>
                <a:schemeClr val="bg1"/>
              </a:solidFill>
              <a:effectLst/>
              <a:latin typeface="Calibri" panose="020F0502020204030204" pitchFamily="34" charset="0"/>
            </a:endParaRPr>
          </a:p>
        </p:txBody>
      </p:sp>
      <p:sp>
        <p:nvSpPr>
          <p:cNvPr id="4" name="Rectangle 3"/>
          <p:cNvSpPr/>
          <p:nvPr/>
        </p:nvSpPr>
        <p:spPr>
          <a:xfrm>
            <a:off x="5054215" y="4182941"/>
            <a:ext cx="6590938" cy="1015663"/>
          </a:xfrm>
          <a:prstGeom prst="rect">
            <a:avLst/>
          </a:prstGeom>
        </p:spPr>
        <p:txBody>
          <a:bodyPr wrap="square">
            <a:spAutoFit/>
          </a:bodyPr>
          <a:lstStyle/>
          <a:p>
            <a:pPr fontAlgn="base"/>
            <a:r>
              <a:rPr lang="en-US" sz="2000" dirty="0">
                <a:solidFill>
                  <a:schemeClr val="bg1"/>
                </a:solidFill>
                <a:latin typeface="Calibri" panose="020F0502020204030204" pitchFamily="34" charset="0"/>
              </a:rPr>
              <a:t>But this is not so natural a supposition as what is stated above; that Job refers to the different kinds of writing or perpetuating public events, used in his time.</a:t>
            </a:r>
            <a:endParaRPr lang="en-US" sz="2000" i="1" dirty="0">
              <a:solidFill>
                <a:schemeClr val="bg1"/>
              </a:solidFill>
              <a:latin typeface="Calibri" panose="020F0502020204030204" pitchFamily="34" charset="0"/>
            </a:endParaRPr>
          </a:p>
        </p:txBody>
      </p:sp>
      <p:pic>
        <p:nvPicPr>
          <p:cNvPr id="3074" name="Picture 2" descr="http://www.psephizo.com/wp-content/uploads/2011/04/51881831_book_464.jpg"/>
          <p:cNvPicPr>
            <a:picLocks noChangeAspect="1" noChangeArrowheads="1"/>
          </p:cNvPicPr>
          <p:nvPr/>
        </p:nvPicPr>
        <p:blipFill rotWithShape="1">
          <a:blip r:embed="rId3">
            <a:extLst>
              <a:ext uri="{28A0092B-C50C-407E-A947-70E740481C1C}">
                <a14:useLocalDpi xmlns:a14="http://schemas.microsoft.com/office/drawing/2010/main" val="0"/>
              </a:ext>
            </a:extLst>
          </a:blip>
          <a:srcRect t="-1" r="17145" b="1193"/>
          <a:stretch/>
        </p:blipFill>
        <p:spPr bwMode="auto">
          <a:xfrm>
            <a:off x="6060361" y="1281906"/>
            <a:ext cx="3661863" cy="24563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551664" y="5679892"/>
            <a:ext cx="8507549" cy="830997"/>
          </a:xfrm>
          <a:prstGeom prst="rect">
            <a:avLst/>
          </a:prstGeom>
        </p:spPr>
        <p:txBody>
          <a:bodyPr wrap="square">
            <a:spAutoFit/>
          </a:bodyPr>
          <a:lstStyle/>
          <a:p>
            <a:r>
              <a:rPr lang="en-US" sz="2400" dirty="0">
                <a:solidFill>
                  <a:srgbClr val="FFFF00"/>
                </a:solidFill>
                <a:latin typeface="Calibri" panose="020F0502020204030204" pitchFamily="34" charset="0"/>
              </a:rPr>
              <a:t> Job not only possessed a testimony of the Savior but also desired to write it down, preserve it, and share it with others</a:t>
            </a:r>
            <a:endParaRPr lang="en-US" sz="2400" dirty="0">
              <a:solidFill>
                <a:srgbClr val="FFFF00"/>
              </a:solidFill>
            </a:endParaRPr>
          </a:p>
        </p:txBody>
      </p:sp>
    </p:spTree>
    <p:extLst>
      <p:ext uri="{BB962C8B-B14F-4D97-AF65-F5344CB8AC3E}">
        <p14:creationId xmlns:p14="http://schemas.microsoft.com/office/powerpoint/2010/main" val="139578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506071" y="1239281"/>
            <a:ext cx="8821270" cy="4401205"/>
          </a:xfrm>
          <a:prstGeom prst="rect">
            <a:avLst/>
          </a:prstGeom>
        </p:spPr>
        <p:txBody>
          <a:bodyPr wrap="square">
            <a:spAutoFit/>
          </a:bodyPr>
          <a:lstStyle/>
          <a:p>
            <a:pPr marL="914400" fontAlgn="base"/>
            <a:r>
              <a:rPr lang="en-US" sz="2800" b="0" i="1" dirty="0">
                <a:solidFill>
                  <a:srgbClr val="FFFF00"/>
                </a:solidFill>
                <a:effectLst/>
                <a:latin typeface="Calibri" panose="020F0502020204030204" pitchFamily="34" charset="0"/>
              </a:rPr>
              <a:t>Oh that my words were now written! oh that they were printed in a book!</a:t>
            </a:r>
          </a:p>
          <a:p>
            <a:pPr marL="914400" fontAlgn="base"/>
            <a:r>
              <a:rPr lang="en-US" sz="2800" b="0" i="1" dirty="0">
                <a:solidFill>
                  <a:srgbClr val="FFFF00"/>
                </a:solidFill>
                <a:effectLst/>
                <a:latin typeface="Calibri" panose="020F0502020204030204" pitchFamily="34" charset="0"/>
              </a:rPr>
              <a:t>That they were graven with an iron pen and lead in the rock for ever!</a:t>
            </a:r>
          </a:p>
          <a:p>
            <a:pPr marL="914400" fontAlgn="base"/>
            <a:r>
              <a:rPr lang="en-US" sz="2800" b="0" i="1" dirty="0">
                <a:solidFill>
                  <a:srgbClr val="FFFF00"/>
                </a:solidFill>
                <a:effectLst/>
                <a:latin typeface="Calibri" panose="020F0502020204030204" pitchFamily="34" charset="0"/>
              </a:rPr>
              <a:t>For I know that my redeemer </a:t>
            </a:r>
            <a:r>
              <a:rPr lang="en-US" sz="2800" b="0" i="1" dirty="0" err="1">
                <a:solidFill>
                  <a:srgbClr val="FFFF00"/>
                </a:solidFill>
                <a:effectLst/>
                <a:latin typeface="Calibri" panose="020F0502020204030204" pitchFamily="34" charset="0"/>
              </a:rPr>
              <a:t>liveth</a:t>
            </a:r>
            <a:r>
              <a:rPr lang="en-US" sz="2800" b="0" i="1" dirty="0">
                <a:solidFill>
                  <a:srgbClr val="FFFF00"/>
                </a:solidFill>
                <a:effectLst/>
                <a:latin typeface="Calibri" panose="020F0502020204030204" pitchFamily="34" charset="0"/>
              </a:rPr>
              <a:t>, and that he shall stand at the latter day upon the earth:</a:t>
            </a:r>
          </a:p>
          <a:p>
            <a:pPr marL="914400" fontAlgn="base"/>
            <a:r>
              <a:rPr lang="en-US" sz="2800" b="0" i="1" dirty="0">
                <a:solidFill>
                  <a:srgbClr val="FFFF00"/>
                </a:solidFill>
                <a:effectLst/>
                <a:latin typeface="Calibri" panose="020F0502020204030204" pitchFamily="34" charset="0"/>
              </a:rPr>
              <a:t>And though after my skin worms destroy this body, yet in my flesh shall I see God:</a:t>
            </a:r>
          </a:p>
          <a:p>
            <a:pPr marL="914400" fontAlgn="base"/>
            <a:r>
              <a:rPr lang="en-US" sz="2800" b="0" i="1" dirty="0">
                <a:solidFill>
                  <a:srgbClr val="FFFF00"/>
                </a:solidFill>
                <a:effectLst/>
                <a:latin typeface="Calibri" panose="020F0502020204030204" pitchFamily="34" charset="0"/>
              </a:rPr>
              <a:t>Whom I shall see for myself, and mine eyes shall behold, and not another. (Job 19:23–27.)</a:t>
            </a:r>
          </a:p>
        </p:txBody>
      </p:sp>
    </p:spTree>
    <p:extLst>
      <p:ext uri="{BB962C8B-B14F-4D97-AF65-F5344CB8AC3E}">
        <p14:creationId xmlns:p14="http://schemas.microsoft.com/office/powerpoint/2010/main" val="603570777"/>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2963</TotalTime>
  <Words>3337</Words>
  <Application>Microsoft Office PowerPoint</Application>
  <PresentationFormat>Widescreen</PresentationFormat>
  <Paragraphs>173</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Abadi</vt:lpstr>
      <vt:lpstr>Georgia</vt:lpstr>
      <vt:lpstr>Calibri Light</vt:lpstr>
      <vt:lpstr>Calibri</vt:lpstr>
      <vt:lpstr>Arial</vt:lpstr>
      <vt:lpstr>AR ESSENCE</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29</cp:revision>
  <dcterms:created xsi:type="dcterms:W3CDTF">2016-02-11T20:00:00Z</dcterms:created>
  <dcterms:modified xsi:type="dcterms:W3CDTF">2020-11-16T15:43:32Z</dcterms:modified>
</cp:coreProperties>
</file>