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3" r:id="rId3"/>
    <p:sldId id="264" r:id="rId4"/>
    <p:sldId id="261" r:id="rId5"/>
    <p:sldId id="259" r:id="rId6"/>
    <p:sldId id="260" r:id="rId7"/>
    <p:sldId id="265" r:id="rId8"/>
    <p:sldId id="266" r:id="rId9"/>
    <p:sldId id="267" r:id="rId10"/>
    <p:sldId id="268" r:id="rId11"/>
    <p:sldId id="269" r:id="rId12"/>
    <p:sldId id="270" r:id="rId13"/>
    <p:sldId id="258" r:id="rId14"/>
    <p:sldId id="262" r:id="rId15"/>
  </p:sldIdLst>
  <p:sldSz cx="12192000" cy="6858000"/>
  <p:notesSz cx="6858000" cy="9144000"/>
  <p:embeddedFontLst>
    <p:embeddedFont>
      <p:font typeface="Abadi" panose="020B0604020104020204" pitchFamily="34" charset="0"/>
      <p:regular r:id="rId16"/>
    </p:embeddedFont>
    <p:embeddedFont>
      <p:font typeface="AR ESSENCE" panose="02000000000000000000" pitchFamily="2"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84D3A9-9E17-4793-9880-AD222CFA8BA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268853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84D3A9-9E17-4793-9880-AD222CFA8BA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237819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84D3A9-9E17-4793-9880-AD222CFA8BA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236572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84D3A9-9E17-4793-9880-AD222CFA8BA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212068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84D3A9-9E17-4793-9880-AD222CFA8BA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23185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84D3A9-9E17-4793-9880-AD222CFA8BA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186651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84D3A9-9E17-4793-9880-AD222CFA8BA1}"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71994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84D3A9-9E17-4793-9880-AD222CFA8BA1}"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371266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4D3A9-9E17-4793-9880-AD222CFA8BA1}"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8587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84D3A9-9E17-4793-9880-AD222CFA8BA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378345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84D3A9-9E17-4793-9880-AD222CFA8BA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80901-4EDE-4AA4-916F-DA6AE9D63987}" type="slidenum">
              <a:rPr lang="en-US" smtClean="0"/>
              <a:t>‹#›</a:t>
            </a:fld>
            <a:endParaRPr lang="en-US"/>
          </a:p>
        </p:txBody>
      </p:sp>
    </p:spTree>
    <p:extLst>
      <p:ext uri="{BB962C8B-B14F-4D97-AF65-F5344CB8AC3E}">
        <p14:creationId xmlns:p14="http://schemas.microsoft.com/office/powerpoint/2010/main" val="46540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4D3A9-9E17-4793-9880-AD222CFA8BA1}"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80901-4EDE-4AA4-916F-DA6AE9D63987}" type="slidenum">
              <a:rPr lang="en-US" smtClean="0"/>
              <a:t>‹#›</a:t>
            </a:fld>
            <a:endParaRPr lang="en-US"/>
          </a:p>
        </p:txBody>
      </p:sp>
    </p:spTree>
    <p:extLst>
      <p:ext uri="{BB962C8B-B14F-4D97-AF65-F5344CB8AC3E}">
        <p14:creationId xmlns:p14="http://schemas.microsoft.com/office/powerpoint/2010/main" val="357167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1927F4-4E39-48BC-A4F0-7978CB87C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8389278" y="2449986"/>
            <a:ext cx="1843294" cy="3820186"/>
            <a:chOff x="1019649" y="1862860"/>
            <a:chExt cx="1303006" cy="2785339"/>
          </a:xfrm>
        </p:grpSpPr>
        <p:grpSp>
          <p:nvGrpSpPr>
            <p:cNvPr id="6" name="Group 5"/>
            <p:cNvGrpSpPr/>
            <p:nvPr/>
          </p:nvGrpSpPr>
          <p:grpSpPr>
            <a:xfrm>
              <a:off x="1019649" y="1862860"/>
              <a:ext cx="1303006" cy="2785339"/>
              <a:chOff x="1019649" y="1862860"/>
              <a:chExt cx="1303006" cy="2785339"/>
            </a:xfrm>
          </p:grpSpPr>
          <p:sp>
            <p:nvSpPr>
              <p:cNvPr id="35" name="Oval 34"/>
              <p:cNvSpPr/>
              <p:nvPr/>
            </p:nvSpPr>
            <p:spPr>
              <a:xfrm>
                <a:off x="1019649" y="344374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437181">
                <a:off x="1172692" y="2667348"/>
                <a:ext cx="377423" cy="1055188"/>
              </a:xfrm>
              <a:prstGeom prst="trapezoid">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4663168">
                <a:off x="1731317" y="4328633"/>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4271122">
                <a:off x="1386871" y="4326766"/>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158340">
                <a:off x="2068517" y="336968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0170738">
                <a:off x="1820227" y="2600395"/>
                <a:ext cx="399632" cy="1037412"/>
              </a:xfrm>
              <a:prstGeom prst="trapezoid">
                <a:avLst>
                  <a:gd name="adj" fmla="val 37545"/>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1265603" y="2654804"/>
                <a:ext cx="882826" cy="1840578"/>
              </a:xfrm>
              <a:prstGeom prst="trapezoid">
                <a:avLst>
                  <a:gd name="adj" fmla="val 29129"/>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0800000">
                <a:off x="1557562" y="2711158"/>
                <a:ext cx="321886" cy="262143"/>
              </a:xfrm>
              <a:prstGeom prst="trapezoid">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1319885">
                <a:off x="1694471" y="2741923"/>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425265">
                <a:off x="1311401" y="2743537"/>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5204949" flipH="1">
                <a:off x="1538124" y="2185215"/>
                <a:ext cx="698158" cy="357930"/>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Diagonal Corner Rectangle 45"/>
              <p:cNvSpPr/>
              <p:nvPr/>
            </p:nvSpPr>
            <p:spPr>
              <a:xfrm rot="5751864">
                <a:off x="1131323" y="2165852"/>
                <a:ext cx="717000" cy="386025"/>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71542" y="1981200"/>
                <a:ext cx="615044" cy="91130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1576896" y="1632713"/>
                <a:ext cx="228600" cy="688894"/>
              </a:xfrm>
              <a:prstGeom prst="flowChartDelay">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306280" y="2005514"/>
                <a:ext cx="769480" cy="128086"/>
              </a:xfrm>
              <a:prstGeom prst="roundRect">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325345" y="4245915"/>
              <a:ext cx="760331" cy="217185"/>
              <a:chOff x="2971800" y="3950043"/>
              <a:chExt cx="2323070" cy="1002957"/>
            </a:xfrm>
          </p:grpSpPr>
          <p:sp>
            <p:nvSpPr>
              <p:cNvPr id="22" name="Curved Down Ribbon 21"/>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rved Down Ribbon 22"/>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971800" y="3962400"/>
                <a:ext cx="457200" cy="990600"/>
                <a:chOff x="2971800" y="3962400"/>
                <a:chExt cx="457200" cy="990600"/>
              </a:xfrm>
            </p:grpSpPr>
            <p:sp>
              <p:nvSpPr>
                <p:cNvPr id="33" name="Curved Down Ribbon 32"/>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Diamond 24"/>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4359875" y="3958281"/>
                <a:ext cx="457200" cy="990600"/>
                <a:chOff x="2971800" y="3962400"/>
                <a:chExt cx="457200" cy="990600"/>
              </a:xfrm>
            </p:grpSpPr>
            <p:sp>
              <p:nvSpPr>
                <p:cNvPr id="31" name="Curved Down Ribbon 30"/>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837670" y="3950043"/>
                <a:ext cx="457200" cy="990600"/>
                <a:chOff x="2971800" y="3962400"/>
                <a:chExt cx="457200" cy="990600"/>
              </a:xfrm>
            </p:grpSpPr>
            <p:sp>
              <p:nvSpPr>
                <p:cNvPr id="29" name="Curved Down Ribbon 28"/>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p:cNvGrpSpPr/>
            <p:nvPr/>
          </p:nvGrpSpPr>
          <p:grpSpPr>
            <a:xfrm>
              <a:off x="1420374" y="2010137"/>
              <a:ext cx="533400" cy="108593"/>
              <a:chOff x="2971800" y="3950043"/>
              <a:chExt cx="2323070" cy="1002957"/>
            </a:xfrm>
          </p:grpSpPr>
          <p:sp>
            <p:nvSpPr>
              <p:cNvPr id="9" name="Curved Down Ribbon 8"/>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Down Ribbon 9"/>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971800" y="3962400"/>
                <a:ext cx="457200" cy="990600"/>
                <a:chOff x="2971800" y="3962400"/>
                <a:chExt cx="457200" cy="990600"/>
              </a:xfrm>
            </p:grpSpPr>
            <p:sp>
              <p:nvSpPr>
                <p:cNvPr id="20" name="Curved Down Ribbon 19"/>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Diamond 11"/>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359875" y="3958281"/>
                <a:ext cx="457200" cy="990600"/>
                <a:chOff x="2971800" y="3962400"/>
                <a:chExt cx="457200" cy="990600"/>
              </a:xfrm>
            </p:grpSpPr>
            <p:sp>
              <p:nvSpPr>
                <p:cNvPr id="18" name="Curved Down Ribbon 17"/>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837670" y="3950043"/>
                <a:ext cx="457200" cy="990600"/>
                <a:chOff x="2971800" y="3962400"/>
                <a:chExt cx="457200" cy="990600"/>
              </a:xfrm>
            </p:grpSpPr>
            <p:sp>
              <p:nvSpPr>
                <p:cNvPr id="16" name="Curved Down Ribbon 15"/>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 name="TextBox 3"/>
          <p:cNvSpPr txBox="1"/>
          <p:nvPr/>
        </p:nvSpPr>
        <p:spPr>
          <a:xfrm>
            <a:off x="-1" y="21769"/>
            <a:ext cx="2079057" cy="369332"/>
          </a:xfrm>
          <a:prstGeom prst="rect">
            <a:avLst/>
          </a:prstGeom>
          <a:noFill/>
        </p:spPr>
        <p:txBody>
          <a:bodyPr wrap="square" rtlCol="0">
            <a:spAutoFit/>
          </a:bodyPr>
          <a:lstStyle/>
          <a:p>
            <a:r>
              <a:rPr lang="en-US" dirty="0">
                <a:solidFill>
                  <a:schemeClr val="bg1"/>
                </a:solidFill>
              </a:rPr>
              <a:t>Lesson 112 Part 2</a:t>
            </a:r>
          </a:p>
        </p:txBody>
      </p:sp>
      <p:sp>
        <p:nvSpPr>
          <p:cNvPr id="51" name="TextBox 50"/>
          <p:cNvSpPr txBox="1"/>
          <p:nvPr/>
        </p:nvSpPr>
        <p:spPr>
          <a:xfrm>
            <a:off x="76199" y="620483"/>
            <a:ext cx="12006943" cy="1569660"/>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A Vision of Heavenly Father’s Plan</a:t>
            </a:r>
          </a:p>
          <a:p>
            <a:pPr algn="ctr"/>
            <a:r>
              <a:rPr lang="en-US" sz="4800" dirty="0">
                <a:solidFill>
                  <a:schemeClr val="bg1"/>
                </a:solidFill>
                <a:latin typeface="AR ESSENCE" panose="02000000000000000000" pitchFamily="2" charset="0"/>
              </a:rPr>
              <a:t>Job 38-42</a:t>
            </a:r>
          </a:p>
        </p:txBody>
      </p:sp>
      <p:sp>
        <p:nvSpPr>
          <p:cNvPr id="50" name="Rectangle 49"/>
          <p:cNvSpPr/>
          <p:nvPr/>
        </p:nvSpPr>
        <p:spPr>
          <a:xfrm>
            <a:off x="825554" y="3882866"/>
            <a:ext cx="6955913" cy="1200329"/>
          </a:xfrm>
          <a:prstGeom prst="rect">
            <a:avLst/>
          </a:prstGeom>
        </p:spPr>
        <p:txBody>
          <a:bodyPr wrap="square">
            <a:spAutoFit/>
          </a:bodyPr>
          <a:lstStyle/>
          <a:p>
            <a:pPr algn="ctr"/>
            <a:r>
              <a:rPr lang="en-US" sz="4400" dirty="0">
                <a:solidFill>
                  <a:schemeClr val="bg1"/>
                </a:solidFill>
              </a:rPr>
              <a:t>“Never, never, never give up.”</a:t>
            </a:r>
          </a:p>
          <a:p>
            <a:pPr algn="ctr"/>
            <a:r>
              <a:rPr lang="en-US" sz="2800" i="1" dirty="0">
                <a:solidFill>
                  <a:schemeClr val="bg1"/>
                </a:solidFill>
              </a:rPr>
              <a:t>--Winston Churchill </a:t>
            </a:r>
          </a:p>
        </p:txBody>
      </p:sp>
    </p:spTree>
    <p:extLst>
      <p:ext uri="{BB962C8B-B14F-4D97-AF65-F5344CB8AC3E}">
        <p14:creationId xmlns:p14="http://schemas.microsoft.com/office/powerpoint/2010/main" val="389059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To The Friends</a:t>
            </a:r>
          </a:p>
        </p:txBody>
      </p:sp>
      <p:sp>
        <p:nvSpPr>
          <p:cNvPr id="9" name="Rectangle 8"/>
          <p:cNvSpPr/>
          <p:nvPr/>
        </p:nvSpPr>
        <p:spPr>
          <a:xfrm>
            <a:off x="528129" y="1499278"/>
            <a:ext cx="6251755" cy="2062103"/>
          </a:xfrm>
          <a:prstGeom prst="rect">
            <a:avLst/>
          </a:prstGeom>
        </p:spPr>
        <p:txBody>
          <a:bodyPr wrap="square">
            <a:spAutoFit/>
          </a:bodyPr>
          <a:lstStyle/>
          <a:p>
            <a:pPr fontAlgn="base"/>
            <a:r>
              <a:rPr lang="en-US" sz="3200" dirty="0">
                <a:solidFill>
                  <a:schemeClr val="bg1"/>
                </a:solidFill>
                <a:latin typeface="Calibri" panose="020F0502020204030204" pitchFamily="34" charset="0"/>
              </a:rPr>
              <a:t>The Lord spoke to Job’s friends who had misjudged Job and tried to convince him that he did not deserve the Lord’s mercy.</a:t>
            </a:r>
            <a:endParaRPr lang="en-US" sz="3200" i="1" dirty="0">
              <a:solidFill>
                <a:schemeClr val="bg1"/>
              </a:solidFill>
              <a:latin typeface="Calibri" panose="020F0502020204030204" pitchFamily="34" charset="0"/>
            </a:endParaRPr>
          </a:p>
        </p:txBody>
      </p:sp>
      <p:sp>
        <p:nvSpPr>
          <p:cNvPr id="16" name="Rectangle 15"/>
          <p:cNvSpPr/>
          <p:nvPr/>
        </p:nvSpPr>
        <p:spPr>
          <a:xfrm>
            <a:off x="104701" y="6354469"/>
            <a:ext cx="3109626" cy="400110"/>
          </a:xfrm>
          <a:prstGeom prst="rect">
            <a:avLst/>
          </a:prstGeom>
        </p:spPr>
        <p:txBody>
          <a:bodyPr wrap="square">
            <a:spAutoFit/>
          </a:bodyPr>
          <a:lstStyle/>
          <a:p>
            <a:r>
              <a:rPr lang="en-US" sz="2000" dirty="0">
                <a:solidFill>
                  <a:schemeClr val="bg1"/>
                </a:solidFill>
                <a:latin typeface="Calibri" panose="020F0502020204030204" pitchFamily="34" charset="0"/>
              </a:rPr>
              <a:t>Job 42:7</a:t>
            </a:r>
            <a:endParaRPr lang="en-US" sz="2000" i="1" dirty="0">
              <a:solidFill>
                <a:schemeClr val="bg1"/>
              </a:solidFill>
              <a:latin typeface="Calibri" panose="020F0502020204030204" pitchFamily="34" charset="0"/>
            </a:endParaRPr>
          </a:p>
        </p:txBody>
      </p:sp>
      <p:grpSp>
        <p:nvGrpSpPr>
          <p:cNvPr id="2" name="Group 1"/>
          <p:cNvGrpSpPr/>
          <p:nvPr/>
        </p:nvGrpSpPr>
        <p:grpSpPr>
          <a:xfrm>
            <a:off x="7458635" y="1290918"/>
            <a:ext cx="4401671" cy="3928619"/>
            <a:chOff x="6293223" y="1739583"/>
            <a:chExt cx="4401671" cy="3928619"/>
          </a:xfrm>
        </p:grpSpPr>
        <p:pic>
          <p:nvPicPr>
            <p:cNvPr id="8194" name="Picture 2" descr="A painting by Gary L. Kapp showing Job in tattered robes, kneeling near some rocks while two men look on in the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30070" t="-2346" r="335"/>
            <a:stretch/>
          </p:blipFill>
          <p:spPr bwMode="auto">
            <a:xfrm>
              <a:off x="6293223" y="1739583"/>
              <a:ext cx="4401671" cy="39286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089295" y="5421981"/>
              <a:ext cx="1700164" cy="246221"/>
            </a:xfrm>
            <a:prstGeom prst="rect">
              <a:avLst/>
            </a:prstGeom>
          </p:spPr>
          <p:txBody>
            <a:bodyPr wrap="square">
              <a:spAutoFit/>
            </a:bodyPr>
            <a:lstStyle/>
            <a:p>
              <a:r>
                <a:rPr lang="en-US" sz="1000" dirty="0">
                  <a:solidFill>
                    <a:schemeClr val="bg1"/>
                  </a:solidFill>
                  <a:latin typeface="Calibri" panose="020F0502020204030204" pitchFamily="34" charset="0"/>
                </a:rPr>
                <a:t>Gary L. </a:t>
              </a:r>
              <a:r>
                <a:rPr lang="en-US" sz="1000" dirty="0" err="1">
                  <a:solidFill>
                    <a:schemeClr val="bg1"/>
                  </a:solidFill>
                  <a:latin typeface="Calibri" panose="020F0502020204030204" pitchFamily="34" charset="0"/>
                </a:rPr>
                <a:t>Kapp</a:t>
              </a:r>
              <a:endParaRPr lang="en-US" sz="1000" i="1" dirty="0">
                <a:solidFill>
                  <a:schemeClr val="bg1"/>
                </a:solidFill>
                <a:latin typeface="Calibri" panose="020F0502020204030204" pitchFamily="34" charset="0"/>
              </a:endParaRPr>
            </a:p>
          </p:txBody>
        </p:sp>
      </p:grpSp>
      <p:sp>
        <p:nvSpPr>
          <p:cNvPr id="4" name="Rectangle 3"/>
          <p:cNvSpPr/>
          <p:nvPr/>
        </p:nvSpPr>
        <p:spPr>
          <a:xfrm>
            <a:off x="1149539" y="5264046"/>
            <a:ext cx="6448940" cy="830997"/>
          </a:xfrm>
          <a:prstGeom prst="rect">
            <a:avLst/>
          </a:prstGeom>
        </p:spPr>
        <p:txBody>
          <a:bodyPr wrap="square">
            <a:spAutoFit/>
          </a:bodyPr>
          <a:lstStyle/>
          <a:p>
            <a:r>
              <a:rPr lang="en-US" sz="2400" b="0" i="0" dirty="0">
                <a:solidFill>
                  <a:schemeClr val="bg1"/>
                </a:solidFill>
                <a:effectLst/>
                <a:latin typeface="Calibri" panose="020F0502020204030204" pitchFamily="34" charset="0"/>
              </a:rPr>
              <a:t>The friends repented and made sacrifices unto the Lord for their mistreatment of Job</a:t>
            </a:r>
            <a:endParaRPr lang="en-US" sz="2400" dirty="0">
              <a:solidFill>
                <a:schemeClr val="bg1"/>
              </a:solidFill>
            </a:endParaRPr>
          </a:p>
        </p:txBody>
      </p:sp>
      <p:grpSp>
        <p:nvGrpSpPr>
          <p:cNvPr id="10" name="Group 9"/>
          <p:cNvGrpSpPr/>
          <p:nvPr/>
        </p:nvGrpSpPr>
        <p:grpSpPr>
          <a:xfrm>
            <a:off x="8748018" y="4817953"/>
            <a:ext cx="2713541" cy="1936626"/>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792433" y="1082375"/>
              <a:ext cx="2293345" cy="830997"/>
            </a:xfrm>
            <a:prstGeom prst="rect">
              <a:avLst/>
            </a:prstGeom>
          </p:spPr>
          <p:txBody>
            <a:bodyPr wrap="square">
              <a:spAutoFit/>
            </a:bodyPr>
            <a:lstStyle/>
            <a:p>
              <a:pPr algn="ctr"/>
              <a:r>
                <a:rPr lang="en-US" sz="1600" b="1" dirty="0"/>
                <a:t>The Lord wants us to pray for those who misjudge us</a:t>
              </a:r>
              <a:endParaRPr lang="en-US" sz="1600" i="1" dirty="0"/>
            </a:p>
          </p:txBody>
        </p:sp>
      </p:grpSp>
    </p:spTree>
    <p:extLst>
      <p:ext uri="{BB962C8B-B14F-4D97-AF65-F5344CB8AC3E}">
        <p14:creationId xmlns:p14="http://schemas.microsoft.com/office/powerpoint/2010/main" val="30712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Twice As Much as Before</a:t>
            </a:r>
          </a:p>
        </p:txBody>
      </p:sp>
      <p:sp>
        <p:nvSpPr>
          <p:cNvPr id="16" name="Rectangle 15"/>
          <p:cNvSpPr/>
          <p:nvPr/>
        </p:nvSpPr>
        <p:spPr>
          <a:xfrm>
            <a:off x="0" y="6457890"/>
            <a:ext cx="3109626" cy="369332"/>
          </a:xfrm>
          <a:prstGeom prst="rect">
            <a:avLst/>
          </a:prstGeom>
        </p:spPr>
        <p:txBody>
          <a:bodyPr wrap="square">
            <a:spAutoFit/>
          </a:bodyPr>
          <a:lstStyle/>
          <a:p>
            <a:r>
              <a:rPr lang="en-US" dirty="0">
                <a:solidFill>
                  <a:schemeClr val="bg1"/>
                </a:solidFill>
                <a:latin typeface="Calibri" panose="020F0502020204030204" pitchFamily="34" charset="0"/>
              </a:rPr>
              <a:t>Job 42:10-17</a:t>
            </a:r>
            <a:endParaRPr lang="en-US" i="1" dirty="0">
              <a:solidFill>
                <a:schemeClr val="bg1"/>
              </a:solidFill>
              <a:latin typeface="Calibri" panose="020F0502020204030204" pitchFamily="34" charset="0"/>
            </a:endParaRPr>
          </a:p>
        </p:txBody>
      </p:sp>
      <p:grpSp>
        <p:nvGrpSpPr>
          <p:cNvPr id="10" name="Group 9"/>
          <p:cNvGrpSpPr/>
          <p:nvPr/>
        </p:nvGrpSpPr>
        <p:grpSpPr>
          <a:xfrm>
            <a:off x="4639236" y="938353"/>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28440" y="1000653"/>
              <a:ext cx="2293346" cy="1323439"/>
            </a:xfrm>
            <a:prstGeom prst="rect">
              <a:avLst/>
            </a:prstGeom>
          </p:spPr>
          <p:txBody>
            <a:bodyPr wrap="square">
              <a:spAutoFit/>
            </a:bodyPr>
            <a:lstStyle/>
            <a:p>
              <a:pPr algn="ctr"/>
              <a:r>
                <a:rPr lang="en-US" sz="1600" b="1" dirty="0"/>
                <a:t>If we remain faithful to the Lord in our trials, then He will bless us abundantly according to His will</a:t>
              </a:r>
              <a:endParaRPr lang="en-US" sz="1600" i="1" dirty="0"/>
            </a:p>
          </p:txBody>
        </p:sp>
      </p:grpSp>
      <p:sp>
        <p:nvSpPr>
          <p:cNvPr id="3" name="Rectangle 2"/>
          <p:cNvSpPr/>
          <p:nvPr/>
        </p:nvSpPr>
        <p:spPr>
          <a:xfrm>
            <a:off x="286348" y="3071190"/>
            <a:ext cx="4656727" cy="3170099"/>
          </a:xfrm>
          <a:prstGeom prst="rect">
            <a:avLst/>
          </a:prstGeom>
        </p:spPr>
        <p:txBody>
          <a:bodyPr wrap="square">
            <a:spAutoFit/>
          </a:bodyPr>
          <a:lstStyle/>
          <a:p>
            <a:r>
              <a:rPr lang="en-US" sz="2000" b="0" i="0" dirty="0">
                <a:solidFill>
                  <a:schemeClr val="bg1"/>
                </a:solidFill>
                <a:effectLst/>
                <a:latin typeface="Calibri" panose="020F0502020204030204" pitchFamily="34" charset="0"/>
              </a:rPr>
              <a:t>“The Lord compensates the faithful for every loss. That which is taken away from those who love the Lord will be added unto them in His own way. </a:t>
            </a:r>
          </a:p>
          <a:p>
            <a:endParaRPr lang="en-US" sz="2000" dirty="0">
              <a:solidFill>
                <a:schemeClr val="bg1"/>
              </a:solidFill>
              <a:latin typeface="Calibri" panose="020F0502020204030204" pitchFamily="34" charset="0"/>
            </a:endParaRPr>
          </a:p>
          <a:p>
            <a:r>
              <a:rPr lang="en-US" sz="2000" b="0" i="0" dirty="0">
                <a:solidFill>
                  <a:schemeClr val="bg1"/>
                </a:solidFill>
                <a:effectLst/>
                <a:latin typeface="Calibri" panose="020F0502020204030204" pitchFamily="34" charset="0"/>
              </a:rPr>
              <a:t>While it may not come at the time we desire, the faithful will know that every tear today will eventually be returned a hundredfold with tears of rejoicing and </a:t>
            </a:r>
            <a:r>
              <a:rPr lang="en-US" sz="2000" b="0" i="0" u="none" strike="noStrike" dirty="0">
                <a:solidFill>
                  <a:schemeClr val="bg1"/>
                </a:solidFill>
                <a:effectLst/>
                <a:latin typeface="Calibri" panose="020F0502020204030204" pitchFamily="34" charset="0"/>
              </a:rPr>
              <a:t>gratitude</a:t>
            </a:r>
            <a:r>
              <a:rPr lang="en-US" sz="2000" b="0" i="0" dirty="0">
                <a:solidFill>
                  <a:schemeClr val="bg1"/>
                </a:solidFill>
                <a:effectLst/>
                <a:latin typeface="Calibri" panose="020F0502020204030204" pitchFamily="34" charset="0"/>
              </a:rPr>
              <a:t>. </a:t>
            </a:r>
            <a:endParaRPr lang="en-US" sz="2000" dirty="0">
              <a:solidFill>
                <a:schemeClr val="bg1"/>
              </a:solidFill>
            </a:endParaRPr>
          </a:p>
        </p:txBody>
      </p:sp>
      <p:sp>
        <p:nvSpPr>
          <p:cNvPr id="25" name="Rectangle 24"/>
          <p:cNvSpPr/>
          <p:nvPr/>
        </p:nvSpPr>
        <p:spPr>
          <a:xfrm>
            <a:off x="7350216" y="3999979"/>
            <a:ext cx="4656727" cy="2554545"/>
          </a:xfrm>
          <a:prstGeom prst="rect">
            <a:avLst/>
          </a:prstGeom>
        </p:spPr>
        <p:txBody>
          <a:bodyPr wrap="square">
            <a:spAutoFit/>
          </a:bodyPr>
          <a:lstStyle/>
          <a:p>
            <a:r>
              <a:rPr lang="en-US" sz="2000" dirty="0">
                <a:solidFill>
                  <a:schemeClr val="bg1"/>
                </a:solidFill>
                <a:latin typeface="Calibri" panose="020F0502020204030204" pitchFamily="34" charset="0"/>
              </a:rPr>
              <a:t>“One of the blessings of the gospel is the knowledge that when the curtain of death signals the end of our mortal lives, life will continue on the other side of the veil. There we will be given new opportunities. Not even death can take from us the eternal blessings promised by a loving Heavenly Father.” (5)</a:t>
            </a:r>
          </a:p>
        </p:txBody>
      </p:sp>
      <p:pic>
        <p:nvPicPr>
          <p:cNvPr id="10242" name="Picture 2" descr="Elder Joseph B. Wirth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070" y="240923"/>
            <a:ext cx="840881" cy="111873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lds.org/youth/bc/youth/video/images/Origin-HP-Teas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9348" y="1490243"/>
            <a:ext cx="2366804" cy="236680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4c9aaie8nf22wxdk63a2acfl6q.wpengine.netdna-cdn.com/files/2016/01/teen-depression-suici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506" y="1115347"/>
            <a:ext cx="2927909" cy="195584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destinationstorecovery.com/wp-content/uploads/2014/11/Destinations_Teen_Depression-300x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629" y="3614938"/>
            <a:ext cx="2294033" cy="229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fade">
                                      <p:cBhvr>
                                        <p:cTn id="14" dur="500"/>
                                        <p:tgtEl>
                                          <p:spTgt spid="10242"/>
                                        </p:tgtEl>
                                      </p:cBhvr>
                                    </p:animEffect>
                                  </p:childTnLst>
                                </p:cTn>
                              </p:par>
                              <p:par>
                                <p:cTn id="15" presetID="10" presetClass="entr" presetSubtype="0" fill="hold" nodeType="with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fade">
                                      <p:cBhvr>
                                        <p:cTn id="17" dur="500"/>
                                        <p:tgtEl>
                                          <p:spTgt spid="1024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0248"/>
                                        </p:tgtEl>
                                        <p:attrNameLst>
                                          <p:attrName>style.visibility</p:attrName>
                                        </p:attrNameLst>
                                      </p:cBhvr>
                                      <p:to>
                                        <p:strVal val="visible"/>
                                      </p:to>
                                    </p:set>
                                    <p:animEffect transition="in" filter="fade">
                                      <p:cBhvr>
                                        <p:cTn id="24" dur="500"/>
                                        <p:tgtEl>
                                          <p:spTgt spid="1024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s://www.lds.org/bc/content/ldsorg/prophets-and-apostles/2015/apostles%20bio%20project/455-11570042-07%20RGS%20June%201950%20graduation%20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52" y="346354"/>
            <a:ext cx="2898498" cy="41853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78305" y="346354"/>
            <a:ext cx="7911353" cy="3467616"/>
          </a:xfrm>
          <a:prstGeom prst="rect">
            <a:avLst/>
          </a:prstGeom>
        </p:spPr>
        <p:txBody>
          <a:bodyPr wrap="square">
            <a:spAutoFit/>
          </a:bodyPr>
          <a:lstStyle/>
          <a:p>
            <a:r>
              <a:rPr lang="en-US" sz="1400" b="1" dirty="0">
                <a:solidFill>
                  <a:schemeClr val="bg1"/>
                </a:solidFill>
                <a:effectLst/>
                <a:latin typeface="Calibri" panose="020F0502020204030204" pitchFamily="34" charset="0"/>
              </a:rPr>
              <a:t>Richard G. Scott </a:t>
            </a:r>
            <a:r>
              <a:rPr lang="en-US" sz="1400" b="0" dirty="0">
                <a:solidFill>
                  <a:schemeClr val="bg1"/>
                </a:solidFill>
                <a:effectLst/>
                <a:latin typeface="Calibri" panose="020F0502020204030204" pitchFamily="34" charset="0"/>
              </a:rPr>
              <a:t>found various jobs to earn money for college. One summer he worked on an oyster boat off the coast of Long Island, New York. Another summer he traveled to Utah to work for the forest service cutting down trees; he also repaired railroad cars. </a:t>
            </a:r>
          </a:p>
          <a:p>
            <a:endParaRPr lang="en-US" sz="1400" dirty="0">
              <a:solidFill>
                <a:schemeClr val="bg1"/>
              </a:solidFill>
              <a:latin typeface="Calibri" panose="020F0502020204030204" pitchFamily="34" charset="0"/>
            </a:endParaRPr>
          </a:p>
          <a:p>
            <a:r>
              <a:rPr lang="en-US" sz="1400" b="0" dirty="0">
                <a:solidFill>
                  <a:schemeClr val="bg1"/>
                </a:solidFill>
                <a:effectLst/>
                <a:latin typeface="Calibri" panose="020F0502020204030204" pitchFamily="34" charset="0"/>
              </a:rPr>
              <a:t>Another summer he asked for a job with the Utah Parks Company, even though they had told him they had no openings. He offered to wash dishes for two weeks for no pay. He told the hiring manager, “If you don’t like my work, you don’t have to pay me.” He figured he would at least have a place to stay and food to eat. He was hired after showing initiative to help with cooking as well as washing dishes.</a:t>
            </a:r>
            <a:endParaRPr lang="en-US" sz="1400" baseline="30000" dirty="0">
              <a:solidFill>
                <a:schemeClr val="bg1"/>
              </a:solidFill>
              <a:latin typeface="Calibri" panose="020F0502020204030204" pitchFamily="34" charset="0"/>
            </a:endParaRPr>
          </a:p>
          <a:p>
            <a:endParaRPr lang="en-US" sz="1400" baseline="30000"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About five years after they [Richard and </a:t>
            </a:r>
            <a:r>
              <a:rPr lang="en-US" sz="1400" dirty="0" err="1">
                <a:solidFill>
                  <a:schemeClr val="bg1"/>
                </a:solidFill>
                <a:latin typeface="Calibri" panose="020F0502020204030204" pitchFamily="34" charset="0"/>
              </a:rPr>
              <a:t>Jeanene</a:t>
            </a:r>
            <a:r>
              <a:rPr lang="en-US" sz="1400" dirty="0">
                <a:solidFill>
                  <a:schemeClr val="bg1"/>
                </a:solidFill>
                <a:latin typeface="Calibri" panose="020F0502020204030204" pitchFamily="34" charset="0"/>
              </a:rPr>
              <a:t> Watkins] were married, Elder and Sister Scott underwent what he described as “a growing experience”—a difficult trial that ended up being a blessing in his family’s life. They had a daughter and a son at this time, ages three and two. Sister Scott was pregnant with a baby girl. Sadly, the baby passed away at birth. Then just six weeks later, their two-year-old son Richard died following surgery to correct a congenital heart defect. </a:t>
            </a:r>
          </a:p>
          <a:p>
            <a:endParaRPr lang="en-US" sz="1400"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Elder and Sister Scott later adopted four more children.</a:t>
            </a:r>
          </a:p>
        </p:txBody>
      </p:sp>
      <p:pic>
        <p:nvPicPr>
          <p:cNvPr id="12292" name="Picture 4" descr="https://www.lds.org/bc/content/ldsorg/prophets-and-apostles/2015/apostles%20bio%20project/455-Scott-FAMIL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7638" y="4029414"/>
            <a:ext cx="4333875" cy="24193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5819" y="5547450"/>
            <a:ext cx="6096000" cy="646331"/>
          </a:xfrm>
          <a:prstGeom prst="rect">
            <a:avLst/>
          </a:prstGeom>
        </p:spPr>
        <p:txBody>
          <a:bodyPr>
            <a:spAutoFit/>
          </a:bodyPr>
          <a:lstStyle/>
          <a:p>
            <a:pPr algn="ctr" fontAlgn="base"/>
            <a:r>
              <a:rPr lang="en-US" b="0" i="0" dirty="0">
                <a:solidFill>
                  <a:schemeClr val="bg1"/>
                </a:solidFill>
                <a:effectLst/>
                <a:latin typeface="Abadi" panose="020B0604020104020204" pitchFamily="34" charset="0"/>
              </a:rPr>
              <a:t>Excerpts From: Elder Richard G. Scott</a:t>
            </a:r>
          </a:p>
          <a:p>
            <a:pPr algn="ctr" fontAlgn="base"/>
            <a:r>
              <a:rPr lang="en-US" b="0" i="0" dirty="0">
                <a:solidFill>
                  <a:schemeClr val="bg1"/>
                </a:solidFill>
                <a:effectLst/>
                <a:latin typeface="Calibri" panose="020F0502020204030204" pitchFamily="34" charset="0"/>
              </a:rPr>
              <a:t>(1928–2015)</a:t>
            </a:r>
          </a:p>
        </p:txBody>
      </p:sp>
      <p:sp>
        <p:nvSpPr>
          <p:cNvPr id="4" name="Rectangle 3"/>
          <p:cNvSpPr/>
          <p:nvPr/>
        </p:nvSpPr>
        <p:spPr>
          <a:xfrm>
            <a:off x="41018" y="4850795"/>
            <a:ext cx="6207533" cy="584775"/>
          </a:xfrm>
          <a:prstGeom prst="rect">
            <a:avLst/>
          </a:prstGeom>
        </p:spPr>
        <p:txBody>
          <a:bodyPr wrap="none">
            <a:spAutoFit/>
          </a:bodyPr>
          <a:lstStyle/>
          <a:p>
            <a:pPr fontAlgn="base"/>
            <a:r>
              <a:rPr lang="en-US" sz="3200" b="0" i="1" dirty="0">
                <a:solidFill>
                  <a:schemeClr val="bg1"/>
                </a:solidFill>
                <a:effectLst/>
                <a:latin typeface="Calibri" panose="020F0502020204030204" pitchFamily="34" charset="0"/>
              </a:rPr>
              <a:t>Devoting His Best to the Lord’s Work</a:t>
            </a:r>
            <a:endParaRPr lang="en-US" sz="3200" b="0" i="0" dirty="0">
              <a:solidFill>
                <a:schemeClr val="bg1"/>
              </a:solidFill>
              <a:effectLst/>
              <a:latin typeface="Calibri" panose="020F0502020204030204" pitchFamily="34" charset="0"/>
            </a:endParaRPr>
          </a:p>
        </p:txBody>
      </p:sp>
      <p:sp>
        <p:nvSpPr>
          <p:cNvPr id="5" name="Rectangle 4"/>
          <p:cNvSpPr/>
          <p:nvPr/>
        </p:nvSpPr>
        <p:spPr>
          <a:xfrm>
            <a:off x="1772430" y="6433088"/>
            <a:ext cx="10286323" cy="369332"/>
          </a:xfrm>
          <a:prstGeom prst="rect">
            <a:avLst/>
          </a:prstGeom>
        </p:spPr>
        <p:txBody>
          <a:bodyPr wrap="square">
            <a:spAutoFit/>
          </a:bodyPr>
          <a:lstStyle/>
          <a:p>
            <a:pPr algn="r"/>
            <a:r>
              <a:rPr lang="en-US" dirty="0">
                <a:solidFill>
                  <a:schemeClr val="bg1"/>
                </a:solidFill>
              </a:rPr>
              <a:t>(6)</a:t>
            </a:r>
          </a:p>
        </p:txBody>
      </p:sp>
    </p:spTree>
    <p:extLst>
      <p:ext uri="{BB962C8B-B14F-4D97-AF65-F5344CB8AC3E}">
        <p14:creationId xmlns:p14="http://schemas.microsoft.com/office/powerpoint/2010/main" val="121716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animEffect transition="in" filter="fade">
                                      <p:cBhvr>
                                        <p:cTn id="9" dur="5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2292"/>
                                        </p:tgtEl>
                                        <p:attrNameLst>
                                          <p:attrName>style.visibility</p:attrName>
                                        </p:attrNameLst>
                                      </p:cBhvr>
                                      <p:to>
                                        <p:strVal val="visible"/>
                                      </p:to>
                                    </p:set>
                                    <p:animEffect transition="in" filter="fade">
                                      <p:cBhvr>
                                        <p:cTn id="24"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1769"/>
            <a:ext cx="12192000" cy="7017306"/>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#101 </a:t>
            </a:r>
            <a:r>
              <a:rPr lang="en-US" i="1" dirty="0">
                <a:solidFill>
                  <a:schemeClr val="bg1"/>
                </a:solidFill>
              </a:rPr>
              <a:t>Guide Me To Thee</a:t>
            </a:r>
            <a:endParaRPr lang="en-US" dirty="0">
              <a:solidFill>
                <a:schemeClr val="bg1"/>
              </a:solidFill>
            </a:endParaRPr>
          </a:p>
          <a:p>
            <a:endParaRPr lang="en-US" dirty="0">
              <a:solidFill>
                <a:schemeClr val="bg1"/>
              </a:solidFill>
            </a:endParaRPr>
          </a:p>
          <a:p>
            <a:r>
              <a:rPr lang="en-US" dirty="0">
                <a:solidFill>
                  <a:schemeClr val="bg1"/>
                </a:solidFill>
              </a:rPr>
              <a:t>Videos: Mountains to Climb (5:05)</a:t>
            </a:r>
          </a:p>
          <a:p>
            <a:r>
              <a:rPr lang="en-US" dirty="0">
                <a:solidFill>
                  <a:schemeClr val="bg1"/>
                </a:solidFill>
              </a:rPr>
              <a:t>	Come What May, And Love It (3:31)</a:t>
            </a:r>
          </a:p>
          <a:p>
            <a:r>
              <a:rPr lang="en-US" dirty="0">
                <a:solidFill>
                  <a:schemeClr val="bg1"/>
                </a:solidFill>
              </a:rPr>
              <a:t>                  He Will Give You Help (4:43))</a:t>
            </a:r>
          </a:p>
          <a:p>
            <a:endParaRPr lang="en-US" dirty="0">
              <a:solidFill>
                <a:schemeClr val="bg1"/>
              </a:solidFill>
            </a:endParaRPr>
          </a:p>
          <a:p>
            <a:r>
              <a:rPr lang="en-US" dirty="0">
                <a:solidFill>
                  <a:schemeClr val="bg1"/>
                </a:solidFill>
              </a:rPr>
              <a:t>1. Elder Joseph B. </a:t>
            </a:r>
            <a:r>
              <a:rPr lang="en-US" dirty="0" err="1">
                <a:solidFill>
                  <a:schemeClr val="bg1"/>
                </a:solidFill>
              </a:rPr>
              <a:t>Wirthlin</a:t>
            </a:r>
            <a:r>
              <a:rPr lang="en-US" dirty="0">
                <a:solidFill>
                  <a:schemeClr val="bg1"/>
                </a:solidFill>
              </a:rPr>
              <a:t> </a:t>
            </a:r>
            <a:r>
              <a:rPr lang="en-US" i="1" dirty="0">
                <a:solidFill>
                  <a:schemeClr val="bg1"/>
                </a:solidFill>
              </a:rPr>
              <a:t>Never Give Up </a:t>
            </a:r>
            <a:r>
              <a:rPr lang="en-US" dirty="0">
                <a:solidFill>
                  <a:schemeClr val="bg1"/>
                </a:solidFill>
              </a:rPr>
              <a:t>Oct. 1978 Gen. Conf. and Bible Dictionary, LDS edition of the King James Version, </a:t>
            </a:r>
            <a:r>
              <a:rPr lang="en-US" dirty="0" err="1">
                <a:solidFill>
                  <a:schemeClr val="bg1"/>
                </a:solidFill>
              </a:rPr>
              <a:t>s.v</a:t>
            </a:r>
            <a:r>
              <a:rPr lang="en-US" dirty="0">
                <a:solidFill>
                  <a:schemeClr val="bg1"/>
                </a:solidFill>
              </a:rPr>
              <a:t>. “Job”).</a:t>
            </a:r>
          </a:p>
          <a:p>
            <a:endParaRPr lang="en-US" dirty="0">
              <a:solidFill>
                <a:schemeClr val="bg1"/>
              </a:solidFill>
            </a:endParaRPr>
          </a:p>
          <a:p>
            <a:r>
              <a:rPr lang="en-US" dirty="0">
                <a:solidFill>
                  <a:schemeClr val="bg1"/>
                </a:solidFill>
              </a:rPr>
              <a:t>2. Elder Quentin L. Cook (“The Songs They Could Not Sing,”</a:t>
            </a:r>
            <a:r>
              <a:rPr lang="en-US" i="1" dirty="0">
                <a:solidFill>
                  <a:schemeClr val="bg1"/>
                </a:solidFill>
              </a:rPr>
              <a:t> Ensign</a:t>
            </a:r>
            <a:r>
              <a:rPr lang="en-US" dirty="0">
                <a:solidFill>
                  <a:schemeClr val="bg1"/>
                </a:solidFill>
              </a:rPr>
              <a:t> or </a:t>
            </a:r>
            <a:r>
              <a:rPr lang="en-US" i="1" dirty="0" err="1">
                <a:solidFill>
                  <a:schemeClr val="bg1"/>
                </a:solidFill>
              </a:rPr>
              <a:t>Liahona</a:t>
            </a:r>
            <a:r>
              <a:rPr lang="en-US" i="1" dirty="0">
                <a:solidFill>
                  <a:schemeClr val="bg1"/>
                </a:solidFill>
              </a:rPr>
              <a:t>,</a:t>
            </a:r>
            <a:r>
              <a:rPr lang="en-US" dirty="0">
                <a:solidFill>
                  <a:schemeClr val="bg1"/>
                </a:solidFill>
              </a:rPr>
              <a:t> Nov. 2011, 104).</a:t>
            </a:r>
          </a:p>
          <a:p>
            <a:endParaRPr lang="en-US" i="1" dirty="0">
              <a:solidFill>
                <a:schemeClr val="bg1"/>
              </a:solidFill>
            </a:endParaRPr>
          </a:p>
          <a:p>
            <a:pPr marL="342900" indent="-342900">
              <a:buAutoNum type="arabicPeriod" startAt="3"/>
            </a:pPr>
            <a:r>
              <a:rPr lang="en-US" i="1" dirty="0">
                <a:solidFill>
                  <a:schemeClr val="bg1"/>
                </a:solidFill>
              </a:rPr>
              <a:t>Winston Churchill </a:t>
            </a:r>
            <a:r>
              <a:rPr lang="en-US" dirty="0">
                <a:solidFill>
                  <a:schemeClr val="bg1"/>
                </a:solidFill>
              </a:rPr>
              <a:t> “These Are Great Days,” in </a:t>
            </a:r>
            <a:r>
              <a:rPr lang="en-US" i="1" dirty="0">
                <a:solidFill>
                  <a:schemeClr val="bg1"/>
                </a:solidFill>
              </a:rPr>
              <a:t>War Speeches,</a:t>
            </a:r>
            <a:r>
              <a:rPr lang="en-US" dirty="0">
                <a:solidFill>
                  <a:schemeClr val="bg1"/>
                </a:solidFill>
              </a:rPr>
              <a:t> ed. Charles </a:t>
            </a:r>
            <a:r>
              <a:rPr lang="en-US" dirty="0" err="1">
                <a:solidFill>
                  <a:schemeClr val="bg1"/>
                </a:solidFill>
              </a:rPr>
              <a:t>Eada</a:t>
            </a:r>
            <a:r>
              <a:rPr lang="en-US" dirty="0">
                <a:solidFill>
                  <a:schemeClr val="bg1"/>
                </a:solidFill>
              </a:rPr>
              <a:t>, Boston: Little, Brown and Co., 1942, pp. 286–88)</a:t>
            </a:r>
          </a:p>
          <a:p>
            <a:pPr marL="342900" indent="-342900">
              <a:buAutoNum type="arabicPeriod" startAt="3"/>
            </a:pPr>
            <a:endParaRPr lang="en-US" i="1" dirty="0">
              <a:solidFill>
                <a:schemeClr val="bg1"/>
              </a:solidFill>
            </a:endParaRPr>
          </a:p>
          <a:p>
            <a:pPr marL="342900" indent="-342900">
              <a:buFontTx/>
              <a:buAutoNum type="arabicPeriod" startAt="3"/>
            </a:pPr>
            <a:r>
              <a:rPr lang="en-US" b="0" i="0" dirty="0">
                <a:solidFill>
                  <a:schemeClr val="bg1"/>
                </a:solidFill>
                <a:effectLst/>
                <a:latin typeface="Calibri" panose="020F0502020204030204" pitchFamily="34" charset="0"/>
              </a:rPr>
              <a:t>President Thomas S. Monson (</a:t>
            </a:r>
            <a:r>
              <a:rPr lang="en-US" b="0" i="0" u="none" strike="noStrike" dirty="0">
                <a:solidFill>
                  <a:schemeClr val="bg1"/>
                </a:solidFill>
                <a:effectLst/>
                <a:latin typeface="Calibri" panose="020F0502020204030204" pitchFamily="34" charset="0"/>
              </a:rPr>
              <a:t>“He Is Risen!”</a:t>
            </a:r>
            <a:r>
              <a:rPr lang="en-US" i="1" dirty="0">
                <a:solidFill>
                  <a:schemeClr val="bg1"/>
                </a:solidFill>
                <a:latin typeface="Calibri" panose="020F0502020204030204" pitchFamily="34" charset="0"/>
              </a:rPr>
              <a:t> </a:t>
            </a:r>
            <a:r>
              <a:rPr lang="en-US" b="0" i="1" dirty="0">
                <a:solidFill>
                  <a:schemeClr val="bg1"/>
                </a:solidFill>
                <a:effectLst/>
                <a:latin typeface="Calibri" panose="020F0502020204030204" pitchFamily="34" charset="0"/>
              </a:rPr>
              <a:t>Ensign</a:t>
            </a:r>
            <a:r>
              <a:rPr lang="en-US" b="0" i="0" dirty="0">
                <a:solidFill>
                  <a:schemeClr val="bg1"/>
                </a:solidFill>
                <a:effectLst/>
                <a:latin typeface="Calibri" panose="020F0502020204030204" pitchFamily="34" charset="0"/>
              </a:rPr>
              <a:t> or </a:t>
            </a:r>
            <a:r>
              <a:rPr lang="en-US" b="0" i="1" dirty="0" err="1">
                <a:solidFill>
                  <a:schemeClr val="bg1"/>
                </a:solidFill>
                <a:effectLst/>
                <a:latin typeface="Calibri" panose="020F0502020204030204" pitchFamily="34" charset="0"/>
              </a:rPr>
              <a:t>Liahona</a:t>
            </a:r>
            <a:r>
              <a:rPr lang="en-US" b="0" i="1" dirty="0">
                <a:solidFill>
                  <a:schemeClr val="bg1"/>
                </a:solidFill>
                <a:effectLst/>
                <a:latin typeface="Calibri" panose="020F0502020204030204" pitchFamily="34" charset="0"/>
              </a:rPr>
              <a:t>,</a:t>
            </a:r>
            <a:r>
              <a:rPr lang="en-US" b="0" i="0" dirty="0">
                <a:solidFill>
                  <a:schemeClr val="bg1"/>
                </a:solidFill>
                <a:effectLst/>
                <a:latin typeface="Calibri" panose="020F0502020204030204" pitchFamily="34" charset="0"/>
              </a:rPr>
              <a:t> May 2010, 88).</a:t>
            </a:r>
          </a:p>
          <a:p>
            <a:pPr marL="342900" indent="-342900">
              <a:buFontTx/>
              <a:buAutoNum type="arabicPeriod" startAt="3"/>
            </a:pPr>
            <a:endParaRPr lang="en-US" dirty="0">
              <a:solidFill>
                <a:schemeClr val="bg1"/>
              </a:solidFill>
              <a:latin typeface="Calibri" panose="020F0502020204030204" pitchFamily="34" charset="0"/>
            </a:endParaRPr>
          </a:p>
          <a:p>
            <a:pPr marL="342900" indent="-342900">
              <a:buFontTx/>
              <a:buAutoNum type="arabicPeriod" startAt="3"/>
            </a:pPr>
            <a:r>
              <a:rPr lang="en-US" dirty="0">
                <a:solidFill>
                  <a:schemeClr val="bg1"/>
                </a:solidFill>
              </a:rPr>
              <a:t>Elder Joseph B. </a:t>
            </a:r>
            <a:r>
              <a:rPr lang="en-US" dirty="0" err="1">
                <a:solidFill>
                  <a:schemeClr val="bg1"/>
                </a:solidFill>
              </a:rPr>
              <a:t>Wirthlin</a:t>
            </a:r>
            <a:r>
              <a:rPr lang="en-US" dirty="0">
                <a:solidFill>
                  <a:schemeClr val="bg1"/>
                </a:solidFill>
                <a:latin typeface="Calibri" panose="020F0502020204030204" pitchFamily="34" charset="0"/>
              </a:rPr>
              <a:t> (“Come What May, and Love It,”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or </a:t>
            </a:r>
            <a:r>
              <a:rPr lang="en-US" i="1" dirty="0" err="1">
                <a:solidFill>
                  <a:schemeClr val="bg1"/>
                </a:solidFill>
                <a:latin typeface="Calibri" panose="020F0502020204030204" pitchFamily="34" charset="0"/>
              </a:rPr>
              <a:t>Liahona</a:t>
            </a:r>
            <a:r>
              <a:rPr lang="en-US" i="1" dirty="0">
                <a:solidFill>
                  <a:schemeClr val="bg1"/>
                </a:solidFill>
                <a:latin typeface="Calibri" panose="020F0502020204030204" pitchFamily="34" charset="0"/>
              </a:rPr>
              <a:t>,</a:t>
            </a:r>
            <a:r>
              <a:rPr lang="en-US" dirty="0">
                <a:solidFill>
                  <a:schemeClr val="bg1"/>
                </a:solidFill>
                <a:latin typeface="Calibri" panose="020F0502020204030204" pitchFamily="34" charset="0"/>
              </a:rPr>
              <a:t> Nov. 2008, 28).</a:t>
            </a:r>
          </a:p>
          <a:p>
            <a:pPr marL="342900" indent="-342900">
              <a:buFontTx/>
              <a:buAutoNum type="arabicPeriod" startAt="3"/>
            </a:pPr>
            <a:endParaRPr lang="en-US" dirty="0">
              <a:solidFill>
                <a:schemeClr val="bg1"/>
              </a:solidFill>
              <a:latin typeface="Calibri" panose="020F0502020204030204" pitchFamily="34" charset="0"/>
            </a:endParaRPr>
          </a:p>
          <a:p>
            <a:pPr marL="342900" indent="-342900">
              <a:buFontTx/>
              <a:buAutoNum type="arabicPeriod" startAt="3"/>
            </a:pPr>
            <a:r>
              <a:rPr lang="en-US" dirty="0">
                <a:solidFill>
                  <a:schemeClr val="bg1"/>
                </a:solidFill>
                <a:latin typeface="Calibri" panose="020F0502020204030204" pitchFamily="34" charset="0"/>
              </a:rPr>
              <a:t>   .   </a:t>
            </a:r>
          </a:p>
          <a:p>
            <a:endParaRPr lang="en-US" dirty="0">
              <a:solidFill>
                <a:schemeClr val="bg1"/>
              </a:solidFill>
              <a:latin typeface="Calibri" panose="020F0502020204030204" pitchFamily="34" charset="0"/>
            </a:endParaRPr>
          </a:p>
          <a:p>
            <a:pPr marL="342900" indent="-342900">
              <a:buFontTx/>
              <a:buAutoNum type="arabicPeriod" startAt="3"/>
            </a:pPr>
            <a:endParaRPr lang="en-US" dirty="0">
              <a:solidFill>
                <a:schemeClr val="bg1"/>
              </a:solidFill>
            </a:endParaRPr>
          </a:p>
          <a:p>
            <a:pPr marL="342900" indent="-342900">
              <a:buAutoNum type="arabicPeriod" startAt="3"/>
            </a:pPr>
            <a:endParaRPr lang="en-US" i="1" dirty="0">
              <a:solidFill>
                <a:schemeClr val="bg1"/>
              </a:solidFill>
            </a:endParaRPr>
          </a:p>
          <a:p>
            <a:endParaRPr lang="en-US" dirty="0">
              <a:solidFill>
                <a:schemeClr val="bg1"/>
              </a:solidFill>
            </a:endParaRPr>
          </a:p>
        </p:txBody>
      </p:sp>
      <p:grpSp>
        <p:nvGrpSpPr>
          <p:cNvPr id="52" name="Group 51"/>
          <p:cNvGrpSpPr/>
          <p:nvPr/>
        </p:nvGrpSpPr>
        <p:grpSpPr>
          <a:xfrm>
            <a:off x="4546123" y="1091190"/>
            <a:ext cx="684782" cy="867390"/>
            <a:chOff x="7543800" y="3810000"/>
            <a:chExt cx="1143000" cy="1447800"/>
          </a:xfrm>
        </p:grpSpPr>
        <p:sp>
          <p:nvSpPr>
            <p:cNvPr id="53" name="Trapezoid 52"/>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7924800" y="3810000"/>
              <a:ext cx="645353" cy="610017"/>
              <a:chOff x="7924800" y="5867400"/>
              <a:chExt cx="645353" cy="610017"/>
            </a:xfrm>
          </p:grpSpPr>
          <p:grpSp>
            <p:nvGrpSpPr>
              <p:cNvPr id="65" name="Group 13"/>
              <p:cNvGrpSpPr/>
              <p:nvPr/>
            </p:nvGrpSpPr>
            <p:grpSpPr>
              <a:xfrm>
                <a:off x="7924800" y="5867400"/>
                <a:ext cx="645353" cy="610017"/>
                <a:chOff x="3037563" y="3121795"/>
                <a:chExt cx="1250371" cy="1224010"/>
              </a:xfrm>
            </p:grpSpPr>
            <p:sp>
              <p:nvSpPr>
                <p:cNvPr id="67" name="Oval 66"/>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7543800" y="4038600"/>
              <a:ext cx="403070" cy="381000"/>
              <a:chOff x="7924800" y="5867400"/>
              <a:chExt cx="645353" cy="610017"/>
            </a:xfrm>
          </p:grpSpPr>
          <p:grpSp>
            <p:nvGrpSpPr>
              <p:cNvPr id="59" name="Group 13"/>
              <p:cNvGrpSpPr/>
              <p:nvPr/>
            </p:nvGrpSpPr>
            <p:grpSpPr>
              <a:xfrm>
                <a:off x="7924800" y="5867400"/>
                <a:ext cx="645353" cy="610017"/>
                <a:chOff x="3037563" y="3121795"/>
                <a:chExt cx="1250371" cy="1224010"/>
              </a:xfrm>
            </p:grpSpPr>
            <p:sp>
              <p:nvSpPr>
                <p:cNvPr id="61" name="Oval 6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 name="Rectangle 70"/>
          <p:cNvSpPr/>
          <p:nvPr/>
        </p:nvSpPr>
        <p:spPr>
          <a:xfrm>
            <a:off x="457200" y="5254574"/>
            <a:ext cx="10286323" cy="369332"/>
          </a:xfrm>
          <a:prstGeom prst="rect">
            <a:avLst/>
          </a:prstGeom>
        </p:spPr>
        <p:txBody>
          <a:bodyPr wrap="square">
            <a:spAutoFit/>
          </a:bodyPr>
          <a:lstStyle/>
          <a:p>
            <a:r>
              <a:rPr lang="en-US" dirty="0">
                <a:solidFill>
                  <a:schemeClr val="bg1"/>
                </a:solidFill>
              </a:rPr>
              <a:t>https://www.lds.org/prophets-and-apostles/biographies/elder-richard-g-scott?lang=eng</a:t>
            </a:r>
          </a:p>
        </p:txBody>
      </p:sp>
      <p:sp>
        <p:nvSpPr>
          <p:cNvPr id="24" name="Footer Placeholder 14">
            <a:extLst>
              <a:ext uri="{FF2B5EF4-FFF2-40B4-BE49-F238E27FC236}">
                <a16:creationId xmlns:a16="http://schemas.microsoft.com/office/drawing/2014/main" id="{B1026E28-5BE0-4BC8-A4EE-C833D959D838}"/>
              </a:ext>
            </a:extLst>
          </p:cNvPr>
          <p:cNvSpPr>
            <a:spLocks noGrp="1"/>
          </p:cNvSpPr>
          <p:nvPr/>
        </p:nvSpPr>
        <p:spPr>
          <a:xfrm>
            <a:off x="48786" y="644677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243802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246769"/>
          </a:xfrm>
          <a:prstGeom prst="rect">
            <a:avLst/>
          </a:prstGeom>
          <a:ln>
            <a:solidFill>
              <a:schemeClr val="tx1"/>
            </a:solidFill>
          </a:ln>
        </p:spPr>
        <p:txBody>
          <a:bodyPr>
            <a:spAutoFit/>
          </a:bodyPr>
          <a:lstStyle/>
          <a:p>
            <a:r>
              <a:rPr lang="en-US" sz="1400" b="1" i="0" dirty="0">
                <a:solidFill>
                  <a:srgbClr val="333333"/>
                </a:solidFill>
                <a:effectLst/>
                <a:latin typeface="Calibri" panose="020F0502020204030204" pitchFamily="34" charset="0"/>
              </a:rPr>
              <a:t>“Genius is only the power of making continuous efforts</a:t>
            </a:r>
            <a:r>
              <a:rPr lang="en-US" sz="1400" b="0" i="0" dirty="0">
                <a:solidFill>
                  <a:srgbClr val="333333"/>
                </a:solidFill>
                <a:effectLst/>
                <a:latin typeface="Calibri" panose="020F0502020204030204" pitchFamily="34" charset="0"/>
              </a:rPr>
              <a:t>. The line between failure and success is so fine that we scarcely know when we pass it; so fine that we are often on the line and do not know it. How many a man has thrown up his hands at a time when a little more effort, a little more patience would have achieved success? A little more persistence, a little more effort, and what seemed a hopeless failure may turn into a glorious success. … There is no defeat except within, no really insurmountable barrier save one’s own inherent weakness of purpose” (author unknown, </a:t>
            </a:r>
            <a:r>
              <a:rPr lang="en-US" sz="1400" b="0" i="1" dirty="0">
                <a:solidFill>
                  <a:srgbClr val="333333"/>
                </a:solidFill>
                <a:effectLst/>
                <a:latin typeface="Calibri" panose="020F0502020204030204" pitchFamily="34" charset="0"/>
              </a:rPr>
              <a:t>Second Encyclopedia,</a:t>
            </a:r>
            <a:r>
              <a:rPr lang="en-US" sz="1400" b="0" i="0" dirty="0">
                <a:solidFill>
                  <a:srgbClr val="333333"/>
                </a:solidFill>
                <a:effectLst/>
                <a:latin typeface="Calibri" panose="020F0502020204030204" pitchFamily="34" charset="0"/>
              </a:rPr>
              <a:t> ed. Jacob M. Brand, Englewood Cliffs, N.J.: Prentice Hall, 1957, p. 152). From Joseph B. </a:t>
            </a:r>
            <a:r>
              <a:rPr lang="en-US" sz="1400" b="0" i="0" dirty="0" err="1">
                <a:solidFill>
                  <a:srgbClr val="333333"/>
                </a:solidFill>
                <a:effectLst/>
                <a:latin typeface="Calibri" panose="020F0502020204030204" pitchFamily="34" charset="0"/>
              </a:rPr>
              <a:t>Wirthlin’s</a:t>
            </a:r>
            <a:r>
              <a:rPr lang="en-US" sz="1400" b="0" i="0" dirty="0">
                <a:solidFill>
                  <a:srgbClr val="333333"/>
                </a:solidFill>
                <a:effectLst/>
                <a:latin typeface="Calibri" panose="020F0502020204030204" pitchFamily="34" charset="0"/>
              </a:rPr>
              <a:t> </a:t>
            </a:r>
            <a:r>
              <a:rPr lang="en-US" sz="1400" dirty="0">
                <a:solidFill>
                  <a:srgbClr val="333333"/>
                </a:solidFill>
                <a:latin typeface="Calibri" panose="020F0502020204030204" pitchFamily="34" charset="0"/>
              </a:rPr>
              <a:t> </a:t>
            </a:r>
            <a:r>
              <a:rPr lang="en-US" sz="1400" i="1" dirty="0">
                <a:solidFill>
                  <a:srgbClr val="333333"/>
                </a:solidFill>
                <a:latin typeface="Calibri" panose="020F0502020204030204" pitchFamily="34" charset="0"/>
              </a:rPr>
              <a:t>Never Give Up </a:t>
            </a:r>
            <a:r>
              <a:rPr lang="en-US" sz="1400" b="0" i="0" dirty="0">
                <a:solidFill>
                  <a:srgbClr val="333333"/>
                </a:solidFill>
                <a:effectLst/>
                <a:latin typeface="Calibri" panose="020F0502020204030204" pitchFamily="34" charset="0"/>
              </a:rPr>
              <a:t>Oct. 1987 Gen. Conf. </a:t>
            </a:r>
            <a:endParaRPr lang="en-US" sz="1400" dirty="0"/>
          </a:p>
        </p:txBody>
      </p:sp>
      <p:sp>
        <p:nvSpPr>
          <p:cNvPr id="5" name="Rectangle 4"/>
          <p:cNvSpPr/>
          <p:nvPr/>
        </p:nvSpPr>
        <p:spPr>
          <a:xfrm>
            <a:off x="0" y="2246769"/>
            <a:ext cx="6096000" cy="3108543"/>
          </a:xfrm>
          <a:prstGeom prst="rect">
            <a:avLst/>
          </a:prstGeom>
          <a:ln>
            <a:solidFill>
              <a:schemeClr val="tx1"/>
            </a:solidFill>
          </a:ln>
        </p:spPr>
        <p:txBody>
          <a:bodyPr>
            <a:spAutoFit/>
          </a:bodyPr>
          <a:lstStyle/>
          <a:p>
            <a:pPr fontAlgn="base"/>
            <a:r>
              <a:rPr lang="en-US" sz="1400" b="1" dirty="0"/>
              <a:t>Trials a Source of Experience:</a:t>
            </a:r>
          </a:p>
          <a:p>
            <a:pPr fontAlgn="base"/>
            <a:r>
              <a:rPr lang="en-US" sz="1400" dirty="0"/>
              <a:t>“Is there not wisdom in [God’s] giving us trials that we might rise above them, responsibilities that we might achieve, work to harden our muscles, sorrows to try our souls? Are we not exposed to temptations to test our strength, sickness that we might learn patience, death that we might be immortalized and glorified?</a:t>
            </a:r>
          </a:p>
          <a:p>
            <a:pPr fontAlgn="base"/>
            <a:r>
              <a:rPr lang="en-US" sz="1400" dirty="0"/>
              <a:t>“If all the sick for whom we pray were healed, if all the righteous were protected and the wicked destroyed, the whole program of the Father would be annulled and the basic principle of the gospel, free agency, would be ended. No man would have to live by faith.</a:t>
            </a:r>
          </a:p>
          <a:p>
            <a:pPr fontAlgn="base"/>
            <a:r>
              <a:rPr lang="en-US" sz="1400" dirty="0"/>
              <a:t>“If joy and peace and rewards were instantaneously given the doer of good, there could be no evil—all would do good but not because of the rightness of doing good. There would be no test of strength, no development of character, no growth of powers, no free agency, only satanic controls” President Spencer W. Kimball (</a:t>
            </a:r>
            <a:r>
              <a:rPr lang="en-US" sz="1400" i="1" dirty="0"/>
              <a:t>Faith Precedes the Miracle</a:t>
            </a:r>
            <a:r>
              <a:rPr lang="en-US" sz="1400" dirty="0"/>
              <a:t>[1972], 97).</a:t>
            </a:r>
          </a:p>
        </p:txBody>
      </p:sp>
      <p:sp>
        <p:nvSpPr>
          <p:cNvPr id="6" name="Rectangle 5"/>
          <p:cNvSpPr/>
          <p:nvPr/>
        </p:nvSpPr>
        <p:spPr>
          <a:xfrm>
            <a:off x="6087035" y="1690"/>
            <a:ext cx="6096000" cy="1815882"/>
          </a:xfrm>
          <a:prstGeom prst="rect">
            <a:avLst/>
          </a:prstGeom>
          <a:ln>
            <a:solidFill>
              <a:schemeClr val="tx1"/>
            </a:solidFill>
          </a:ln>
        </p:spPr>
        <p:txBody>
          <a:bodyPr>
            <a:spAutoFit/>
          </a:bodyPr>
          <a:lstStyle/>
          <a:p>
            <a:r>
              <a:rPr lang="en-US" sz="1400" b="1" dirty="0"/>
              <a:t>Answering Job’s Prayers</a:t>
            </a:r>
            <a:r>
              <a:rPr lang="en-US" sz="1400" dirty="0"/>
              <a:t>:</a:t>
            </a:r>
          </a:p>
          <a:p>
            <a:r>
              <a:rPr lang="en-US" sz="1400" dirty="0"/>
              <a:t>The Lord finally answered Job’s prayers. He did not seem, however, to answer the questions Job and his friends raised about why Job was suffering. Instead, the Lord gave answers in the form of more questions. The Lord’s questions give us perspectives about His greatness and about life that are very important to people facing trials in their lives. Job 38–39 explains how Job could have more confidence in the Lord so that he could more fully trust that his trials would be for his benefit.</a:t>
            </a:r>
          </a:p>
        </p:txBody>
      </p:sp>
      <p:sp>
        <p:nvSpPr>
          <p:cNvPr id="3" name="Rectangle 2"/>
          <p:cNvSpPr/>
          <p:nvPr/>
        </p:nvSpPr>
        <p:spPr>
          <a:xfrm>
            <a:off x="6096000" y="1819673"/>
            <a:ext cx="6096000" cy="3754874"/>
          </a:xfrm>
          <a:prstGeom prst="rect">
            <a:avLst/>
          </a:prstGeom>
          <a:ln>
            <a:solidFill>
              <a:schemeClr val="tx1"/>
            </a:solidFill>
          </a:ln>
        </p:spPr>
        <p:txBody>
          <a:bodyPr>
            <a:spAutoFit/>
          </a:bodyPr>
          <a:lstStyle/>
          <a:p>
            <a:r>
              <a:rPr lang="en-US" sz="1400" b="1" i="0" dirty="0">
                <a:effectLst/>
              </a:rPr>
              <a:t>Remaining Faithful During </a:t>
            </a:r>
            <a:r>
              <a:rPr lang="en-US" sz="1400" b="1" dirty="0"/>
              <a:t>Times of Trials:</a:t>
            </a:r>
          </a:p>
          <a:p>
            <a:r>
              <a:rPr lang="en-US" sz="1400" b="0" i="0" dirty="0">
                <a:effectLst/>
              </a:rPr>
              <a:t>“A pattern in the scriptures and in life shows that many times the darkest, most dangerous tests immediately precede remarkable events and tremendous growth. ‘After much tribulation come the blessings’ [</a:t>
            </a:r>
            <a:r>
              <a:rPr lang="en-US" sz="1400" b="0" i="0" u="none" strike="noStrike" dirty="0">
                <a:effectLst/>
              </a:rPr>
              <a:t>D&amp;C 58:4</a:t>
            </a:r>
            <a:r>
              <a:rPr lang="en-US" sz="1400" b="0" i="0" dirty="0">
                <a:effectLst/>
              </a:rPr>
              <a:t>]. The children of Israel were trapped against the Red Sea before it was parted [see </a:t>
            </a:r>
            <a:r>
              <a:rPr lang="en-US" sz="1400" b="0" i="0" u="none" strike="noStrike" dirty="0">
                <a:effectLst/>
              </a:rPr>
              <a:t>Exodus 14:5–30</a:t>
            </a:r>
            <a:r>
              <a:rPr lang="en-US" sz="1400" b="0" i="0" dirty="0">
                <a:effectLst/>
              </a:rPr>
              <a:t>]. Nephi faced danger, anger from his brothers, and multiple failures before he was able to procure the brass plates [see </a:t>
            </a:r>
            <a:r>
              <a:rPr lang="en-US" sz="1400" b="0" i="0" u="none" strike="noStrike" dirty="0">
                <a:effectLst/>
              </a:rPr>
              <a:t>1 Nephi 3–4</a:t>
            </a:r>
            <a:r>
              <a:rPr lang="en-US" sz="1400" b="0" i="0" dirty="0">
                <a:effectLst/>
              </a:rPr>
              <a:t>]. </a:t>
            </a:r>
            <a:r>
              <a:rPr lang="en-US" sz="1400" b="0" i="0" u="none" strike="noStrike" dirty="0">
                <a:effectLst/>
              </a:rPr>
              <a:t>Joseph Smith</a:t>
            </a:r>
            <a:r>
              <a:rPr lang="en-US" sz="1400" b="0" i="0" dirty="0">
                <a:effectLst/>
              </a:rPr>
              <a:t> was overcome by an evil power so strong that it seemed he was doomed to utter destruction. When he was almost ready to sink into despair, he exerted himself to call upon God, and at that very moment he was visited by the Father and the Son [see </a:t>
            </a:r>
            <a:r>
              <a:rPr lang="en-US" sz="1400" b="0" i="0" u="none" strike="noStrike" dirty="0">
                <a:effectLst/>
              </a:rPr>
              <a:t>Joseph Smith—History 1:15–17</a:t>
            </a:r>
            <a:r>
              <a:rPr lang="en-US" sz="1400" b="0" i="0" dirty="0">
                <a:effectLst/>
              </a:rPr>
              <a:t>].</a:t>
            </a:r>
          </a:p>
          <a:p>
            <a:endParaRPr lang="en-US" sz="1400" dirty="0"/>
          </a:p>
          <a:p>
            <a:r>
              <a:rPr lang="en-US" sz="1400" dirty="0"/>
              <a:t>Often investigators face opposition and tribulation as they near baptism. Mothers know that the challenges of labor precede the miracle of birth. Time after time we see marvelous blessings on the heels of great trials” Elder Paul V. Johnson (“More Than Conquerors through Him That Loved Us,”</a:t>
            </a:r>
            <a:r>
              <a:rPr lang="en-US" sz="1400" i="1" dirty="0"/>
              <a:t> Ensign</a:t>
            </a:r>
            <a:r>
              <a:rPr lang="en-US" sz="1400" dirty="0"/>
              <a:t> or </a:t>
            </a:r>
            <a:r>
              <a:rPr lang="en-US" sz="1400" i="1" dirty="0" err="1"/>
              <a:t>Liahona</a:t>
            </a:r>
            <a:r>
              <a:rPr lang="en-US" sz="1400" i="1" dirty="0"/>
              <a:t>,</a:t>
            </a:r>
            <a:r>
              <a:rPr lang="en-US" sz="1400" dirty="0"/>
              <a:t> May 2011, 78–79).</a:t>
            </a:r>
          </a:p>
        </p:txBody>
      </p:sp>
    </p:spTree>
    <p:extLst>
      <p:ext uri="{BB962C8B-B14F-4D97-AF65-F5344CB8AC3E}">
        <p14:creationId xmlns:p14="http://schemas.microsoft.com/office/powerpoint/2010/main" val="249767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Previously…</a:t>
            </a:r>
          </a:p>
        </p:txBody>
      </p:sp>
      <p:sp>
        <p:nvSpPr>
          <p:cNvPr id="50" name="Rectangle 49"/>
          <p:cNvSpPr/>
          <p:nvPr/>
        </p:nvSpPr>
        <p:spPr>
          <a:xfrm>
            <a:off x="6295273" y="1964850"/>
            <a:ext cx="5527880" cy="4093428"/>
          </a:xfrm>
          <a:prstGeom prst="rect">
            <a:avLst/>
          </a:prstGeom>
        </p:spPr>
        <p:txBody>
          <a:bodyPr wrap="square">
            <a:spAutoFit/>
          </a:bodyPr>
          <a:lstStyle/>
          <a:p>
            <a:r>
              <a:rPr lang="en-US" sz="2000" dirty="0">
                <a:solidFill>
                  <a:schemeClr val="bg1"/>
                </a:solidFill>
                <a:latin typeface="Calibri" panose="020F0502020204030204" pitchFamily="34" charset="0"/>
              </a:rPr>
              <a:t>“As you know, it (Job) narrates the afflictions that befell a righteous man and considers reasons for those afflictions.</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It does not entirely answer the question of why Job, or anyone, might suffer pain and sorrow, but does state clearly that affliction is not necessarily a sign of God’s anger and a punishment for sin, as Job’s friends told him.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book suggests that affliction, if not for punishment, may be for experience, discipline, and instruction.” (1)</a:t>
            </a:r>
            <a:endParaRPr lang="en-US" sz="2000" i="1" dirty="0">
              <a:solidFill>
                <a:schemeClr val="bg1"/>
              </a:solidFill>
              <a:latin typeface="Calibri" panose="020F0502020204030204" pitchFamily="34" charset="0"/>
            </a:endParaRPr>
          </a:p>
        </p:txBody>
      </p:sp>
      <p:sp>
        <p:nvSpPr>
          <p:cNvPr id="9" name="Rectangle 8"/>
          <p:cNvSpPr/>
          <p:nvPr/>
        </p:nvSpPr>
        <p:spPr>
          <a:xfrm>
            <a:off x="475591" y="1429945"/>
            <a:ext cx="4365350" cy="1015663"/>
          </a:xfrm>
          <a:prstGeom prst="rect">
            <a:avLst/>
          </a:prstGeom>
        </p:spPr>
        <p:txBody>
          <a:bodyPr wrap="square">
            <a:spAutoFit/>
          </a:bodyPr>
          <a:lstStyle/>
          <a:p>
            <a:r>
              <a:rPr lang="en-US" sz="2000" dirty="0">
                <a:solidFill>
                  <a:schemeClr val="bg1"/>
                </a:solidFill>
                <a:latin typeface="Calibri" panose="020F0502020204030204" pitchFamily="34" charset="0"/>
              </a:rPr>
              <a:t>Job’s friends accuse him of sin because of all his afflictions, and that God is punishing him.</a:t>
            </a:r>
            <a:endParaRPr lang="en-US" sz="2000" i="1" dirty="0">
              <a:solidFill>
                <a:schemeClr val="bg1"/>
              </a:solidFill>
              <a:latin typeface="Calibri" panose="020F0502020204030204" pitchFamily="34" charset="0"/>
            </a:endParaRPr>
          </a:p>
        </p:txBody>
      </p:sp>
      <p:pic>
        <p:nvPicPr>
          <p:cNvPr id="2050" name="Picture 2" descr="https://edraby.files.wordpress.com/2013/12/f82e3-book-of-jo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18" y="2732194"/>
            <a:ext cx="5543363" cy="394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94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Leaving a Permanent Mark on the World </a:t>
            </a:r>
          </a:p>
        </p:txBody>
      </p:sp>
      <p:sp>
        <p:nvSpPr>
          <p:cNvPr id="50" name="Rectangle 49"/>
          <p:cNvSpPr/>
          <p:nvPr/>
        </p:nvSpPr>
        <p:spPr>
          <a:xfrm>
            <a:off x="568119" y="1085393"/>
            <a:ext cx="3465999" cy="707886"/>
          </a:xfrm>
          <a:prstGeom prst="rect">
            <a:avLst/>
          </a:prstGeom>
        </p:spPr>
        <p:txBody>
          <a:bodyPr wrap="square">
            <a:spAutoFit/>
          </a:bodyPr>
          <a:lstStyle/>
          <a:p>
            <a:r>
              <a:rPr lang="en-US" sz="2000" dirty="0">
                <a:solidFill>
                  <a:schemeClr val="bg1"/>
                </a:solidFill>
                <a:latin typeface="Calibri" panose="020F0502020204030204" pitchFamily="34" charset="0"/>
              </a:rPr>
              <a:t>John Milton was blind when he wrote </a:t>
            </a:r>
            <a:r>
              <a:rPr lang="en-US" sz="2000" i="1" dirty="0">
                <a:solidFill>
                  <a:schemeClr val="bg1"/>
                </a:solidFill>
                <a:latin typeface="Calibri" panose="020F0502020204030204" pitchFamily="34" charset="0"/>
              </a:rPr>
              <a:t>Paradise Lost.</a:t>
            </a:r>
            <a:r>
              <a:rPr lang="en-US" sz="2000" dirty="0">
                <a:solidFill>
                  <a:schemeClr val="bg1"/>
                </a:solidFill>
                <a:latin typeface="Calibri" panose="020F0502020204030204" pitchFamily="34" charset="0"/>
              </a:rPr>
              <a:t> </a:t>
            </a:r>
            <a:endParaRPr lang="en-US" sz="2000" i="1" dirty="0">
              <a:solidFill>
                <a:schemeClr val="bg1"/>
              </a:solidFill>
              <a:latin typeface="Calibri" panose="020F0502020204030204" pitchFamily="34" charset="0"/>
            </a:endParaRPr>
          </a:p>
        </p:txBody>
      </p:sp>
      <p:sp>
        <p:nvSpPr>
          <p:cNvPr id="5" name="Rectangle 4"/>
          <p:cNvSpPr/>
          <p:nvPr/>
        </p:nvSpPr>
        <p:spPr>
          <a:xfrm>
            <a:off x="7691717" y="1085393"/>
            <a:ext cx="3932161" cy="1938992"/>
          </a:xfrm>
          <a:prstGeom prst="rect">
            <a:avLst/>
          </a:prstGeom>
        </p:spPr>
        <p:txBody>
          <a:bodyPr wrap="square">
            <a:spAutoFit/>
          </a:bodyPr>
          <a:lstStyle/>
          <a:p>
            <a:r>
              <a:rPr lang="en-US" sz="2000" dirty="0">
                <a:solidFill>
                  <a:schemeClr val="bg1"/>
                </a:solidFill>
                <a:latin typeface="Calibri" panose="020F0502020204030204" pitchFamily="34" charset="0"/>
              </a:rPr>
              <a:t>Abraham Lincoln was laughed at as a gangling, awkward country boy who had many failures; but he became one of the greatest and most eloquent presidents of the United States. </a:t>
            </a:r>
            <a:endParaRPr lang="en-US" sz="2000" i="1" dirty="0">
              <a:solidFill>
                <a:schemeClr val="bg1"/>
              </a:solidFill>
              <a:latin typeface="Calibri" panose="020F0502020204030204" pitchFamily="34" charset="0"/>
            </a:endParaRPr>
          </a:p>
        </p:txBody>
      </p:sp>
      <p:sp>
        <p:nvSpPr>
          <p:cNvPr id="6" name="Rectangle 5"/>
          <p:cNvSpPr/>
          <p:nvPr/>
        </p:nvSpPr>
        <p:spPr>
          <a:xfrm>
            <a:off x="604713" y="5005254"/>
            <a:ext cx="3278466" cy="1015663"/>
          </a:xfrm>
          <a:prstGeom prst="rect">
            <a:avLst/>
          </a:prstGeom>
        </p:spPr>
        <p:txBody>
          <a:bodyPr wrap="square">
            <a:spAutoFit/>
          </a:bodyPr>
          <a:lstStyle/>
          <a:p>
            <a:r>
              <a:rPr lang="en-US" sz="2000" dirty="0">
                <a:solidFill>
                  <a:schemeClr val="bg1"/>
                </a:solidFill>
                <a:latin typeface="Calibri" panose="020F0502020204030204" pitchFamily="34" charset="0"/>
              </a:rPr>
              <a:t>Florence Nightingale devoted her life to save the lives of countless wounded soldiers. </a:t>
            </a:r>
            <a:endParaRPr lang="en-US" sz="2000" i="1" dirty="0">
              <a:solidFill>
                <a:schemeClr val="bg1"/>
              </a:solidFill>
              <a:latin typeface="Calibri" panose="020F0502020204030204" pitchFamily="34" charset="0"/>
            </a:endParaRPr>
          </a:p>
        </p:txBody>
      </p:sp>
      <p:sp>
        <p:nvSpPr>
          <p:cNvPr id="7" name="Rectangle 6"/>
          <p:cNvSpPr/>
          <p:nvPr/>
        </p:nvSpPr>
        <p:spPr>
          <a:xfrm>
            <a:off x="6438721" y="5022620"/>
            <a:ext cx="5527880" cy="1631216"/>
          </a:xfrm>
          <a:prstGeom prst="rect">
            <a:avLst/>
          </a:prstGeom>
        </p:spPr>
        <p:txBody>
          <a:bodyPr wrap="square">
            <a:spAutoFit/>
          </a:bodyPr>
          <a:lstStyle/>
          <a:p>
            <a:r>
              <a:rPr lang="en-US" sz="2000" dirty="0">
                <a:solidFill>
                  <a:schemeClr val="bg1"/>
                </a:solidFill>
                <a:latin typeface="Calibri" panose="020F0502020204030204" pitchFamily="34" charset="0"/>
              </a:rPr>
              <a:t>Their example should give hope to all of us. They succeeded not only because the Lord had endowed them with gifts, as he has each of us in varying degrees, but because they applied themselves steadfastly. (1)</a:t>
            </a:r>
            <a:endParaRPr lang="en-US" sz="2000" i="1" dirty="0">
              <a:solidFill>
                <a:schemeClr val="bg1"/>
              </a:solidFill>
              <a:latin typeface="Calibri" panose="020F0502020204030204" pitchFamily="34" charset="0"/>
            </a:endParaRPr>
          </a:p>
        </p:txBody>
      </p:sp>
      <p:sp>
        <p:nvSpPr>
          <p:cNvPr id="8" name="Rectangle 7"/>
          <p:cNvSpPr/>
          <p:nvPr/>
        </p:nvSpPr>
        <p:spPr>
          <a:xfrm>
            <a:off x="3900179" y="3286494"/>
            <a:ext cx="4262186" cy="1015663"/>
          </a:xfrm>
          <a:prstGeom prst="rect">
            <a:avLst/>
          </a:prstGeom>
        </p:spPr>
        <p:txBody>
          <a:bodyPr wrap="square">
            <a:spAutoFit/>
          </a:bodyPr>
          <a:lstStyle/>
          <a:p>
            <a:r>
              <a:rPr lang="en-US" sz="2000" dirty="0">
                <a:solidFill>
                  <a:schemeClr val="bg1"/>
                </a:solidFill>
                <a:latin typeface="Calibri" panose="020F0502020204030204" pitchFamily="34" charset="0"/>
              </a:rPr>
              <a:t>Ludwig von Beethoven was deaf when he finished some of his greatest musical compositions..</a:t>
            </a:r>
            <a:endParaRPr lang="en-US" sz="2000" i="1" dirty="0">
              <a:solidFill>
                <a:schemeClr val="bg1"/>
              </a:solidFill>
              <a:latin typeface="Calibri" panose="020F0502020204030204" pitchFamily="34" charset="0"/>
            </a:endParaRPr>
          </a:p>
        </p:txBody>
      </p:sp>
      <p:pic>
        <p:nvPicPr>
          <p:cNvPr id="5122" name="Picture 2" descr="http://media-2.web.britannica.com/eb-media/39/146839-004-3C436F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239" y="1886170"/>
            <a:ext cx="2234296" cy="28006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pi.ning.com/files/NqquuF5qeCrIgtCi0e4hd3OK5qjDSGFV-pN4kKKB9rjc8kfgCIVDBx7ZjfZK-nW40X0TeCpBIUojXsOu-lq-nMFK6GL5hfWW/beethoven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2238" y="1043805"/>
            <a:ext cx="1710978" cy="23252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upload.wikimedia.org/wikipedia/commons/1/1b/Abraham_Lincoln_November_18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37044" y="2765430"/>
            <a:ext cx="1756821" cy="216832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partacus-educational.com/00knight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4118" y="4371770"/>
            <a:ext cx="1825323"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2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500"/>
                                        <p:tgtEl>
                                          <p:spTgt spid="51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5126"/>
                                        </p:tgtEl>
                                        <p:attrNameLst>
                                          <p:attrName>style.visibility</p:attrName>
                                        </p:attrNameLst>
                                      </p:cBhvr>
                                      <p:to>
                                        <p:strVal val="visible"/>
                                      </p:to>
                                    </p:set>
                                    <p:animEffect transition="in" filter="fade">
                                      <p:cBhvr>
                                        <p:cTn id="26" dur="500"/>
                                        <p:tgtEl>
                                          <p:spTgt spid="51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5128"/>
                                        </p:tgtEl>
                                        <p:attrNameLst>
                                          <p:attrName>style.visibility</p:attrName>
                                        </p:attrNameLst>
                                      </p:cBhvr>
                                      <p:to>
                                        <p:strVal val="visible"/>
                                      </p:to>
                                    </p:set>
                                    <p:animEffect transition="in" filter="fade">
                                      <p:cBhvr>
                                        <p:cTn id="34" dur="500"/>
                                        <p:tgtEl>
                                          <p:spTgt spid="51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584775"/>
          </a:xfrm>
          <a:prstGeom prst="rect">
            <a:avLst/>
          </a:prstGeom>
          <a:noFill/>
        </p:spPr>
        <p:txBody>
          <a:bodyPr wrap="square" rtlCol="0">
            <a:spAutoFit/>
          </a:bodyPr>
          <a:lstStyle/>
          <a:p>
            <a:pPr algn="ctr"/>
            <a:r>
              <a:rPr lang="en-US" sz="3200" dirty="0">
                <a:solidFill>
                  <a:schemeClr val="bg1"/>
                </a:solidFill>
                <a:latin typeface="AR ESSENCE" panose="02000000000000000000" pitchFamily="2" charset="0"/>
              </a:rPr>
              <a:t>Genius is only the power of making continuous efforts </a:t>
            </a:r>
          </a:p>
        </p:txBody>
      </p:sp>
      <p:sp>
        <p:nvSpPr>
          <p:cNvPr id="50" name="Rectangle 49"/>
          <p:cNvSpPr/>
          <p:nvPr/>
        </p:nvSpPr>
        <p:spPr>
          <a:xfrm>
            <a:off x="682445" y="1178723"/>
            <a:ext cx="5527880" cy="1631216"/>
          </a:xfrm>
          <a:prstGeom prst="rect">
            <a:avLst/>
          </a:prstGeom>
        </p:spPr>
        <p:txBody>
          <a:bodyPr wrap="square">
            <a:spAutoFit/>
          </a:bodyPr>
          <a:lstStyle/>
          <a:p>
            <a:r>
              <a:rPr lang="en-US" sz="2000" dirty="0">
                <a:solidFill>
                  <a:schemeClr val="bg1"/>
                </a:solidFill>
                <a:latin typeface="Calibri" panose="020F0502020204030204" pitchFamily="34" charset="0"/>
              </a:rPr>
              <a:t>“Perseverance is a positive, active characteristic. It is not idly, passively waiting and hoping for some good thing to happen. It gives us hope by helping us realize that the righteous suffer no failure except in giving up and no longer trying.” (1)</a:t>
            </a:r>
            <a:endParaRPr lang="en-US" sz="2000" i="1" dirty="0">
              <a:solidFill>
                <a:schemeClr val="bg1"/>
              </a:solidFill>
              <a:latin typeface="Calibri" panose="020F0502020204030204" pitchFamily="34" charset="0"/>
            </a:endParaRPr>
          </a:p>
        </p:txBody>
      </p:sp>
      <p:pic>
        <p:nvPicPr>
          <p:cNvPr id="3074" name="Picture 2" descr="http://www.krabiresort.com/krabi-activities/files/rock%20climbing%20krab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25" y="3439884"/>
            <a:ext cx="4762500" cy="29813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runnersworld.com/sites/runnersworld.com/files/styles/article_main_image_2200px/public/efraimsonbaxtercranny.jpg?itok=l-itbxb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706" y="725402"/>
            <a:ext cx="4353298" cy="269904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37929" y="3678151"/>
            <a:ext cx="4073178" cy="3236983"/>
            <a:chOff x="7066683" y="3196435"/>
            <a:chExt cx="4717695" cy="3719043"/>
          </a:xfrm>
        </p:grpSpPr>
        <p:pic>
          <p:nvPicPr>
            <p:cNvPr id="3078" name="Picture 6" descr="http://thumb.usatodaysportsimages.com/image/thumb/650-510nw/82301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2871" y="3196435"/>
              <a:ext cx="2597766" cy="34682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66683" y="6491144"/>
              <a:ext cx="4717695" cy="424334"/>
            </a:xfrm>
            <a:prstGeom prst="rect">
              <a:avLst/>
            </a:prstGeom>
            <a:noFill/>
          </p:spPr>
          <p:txBody>
            <a:bodyPr wrap="square" rtlCol="0">
              <a:spAutoFit/>
            </a:bodyPr>
            <a:lstStyle/>
            <a:p>
              <a:r>
                <a:rPr lang="en-US" dirty="0">
                  <a:solidFill>
                    <a:schemeClr val="bg1"/>
                  </a:solidFill>
                </a:rPr>
                <a:t>Christian </a:t>
              </a:r>
              <a:r>
                <a:rPr lang="en-US" dirty="0" err="1">
                  <a:solidFill>
                    <a:schemeClr val="bg1"/>
                  </a:solidFill>
                </a:rPr>
                <a:t>Drews</a:t>
              </a:r>
              <a:r>
                <a:rPr lang="en-US" dirty="0">
                  <a:solidFill>
                    <a:schemeClr val="bg1"/>
                  </a:solidFill>
                </a:rPr>
                <a:t>—University of Utah</a:t>
              </a:r>
            </a:p>
          </p:txBody>
        </p:sp>
      </p:grpSp>
    </p:spTree>
    <p:extLst>
      <p:ext uri="{BB962C8B-B14F-4D97-AF65-F5344CB8AC3E}">
        <p14:creationId xmlns:p14="http://schemas.microsoft.com/office/powerpoint/2010/main" val="38821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Limited Perspective</a:t>
            </a:r>
          </a:p>
        </p:txBody>
      </p:sp>
      <p:sp>
        <p:nvSpPr>
          <p:cNvPr id="50" name="Rectangle 49"/>
          <p:cNvSpPr/>
          <p:nvPr/>
        </p:nvSpPr>
        <p:spPr>
          <a:xfrm>
            <a:off x="1637186" y="4106482"/>
            <a:ext cx="5527880" cy="1938992"/>
          </a:xfrm>
          <a:prstGeom prst="rect">
            <a:avLst/>
          </a:prstGeom>
        </p:spPr>
        <p:txBody>
          <a:bodyPr wrap="square">
            <a:spAutoFit/>
          </a:bodyPr>
          <a:lstStyle/>
          <a:p>
            <a:r>
              <a:rPr lang="en-US" sz="2000" dirty="0">
                <a:solidFill>
                  <a:schemeClr val="bg1"/>
                </a:solidFill>
                <a:latin typeface="Calibri" panose="020F0502020204030204" pitchFamily="34" charset="0"/>
              </a:rPr>
              <a:t>“From the limited perspective of those who do not have knowledge, understanding, or faith in the Father’s plan—who look at the world only through the lens of mortality with its wars, violence, disease, and evil—this life can seem depressing, chaotic, unfair, and meaningless.” (2)</a:t>
            </a:r>
            <a:endParaRPr lang="en-US" sz="2000" i="1" dirty="0">
              <a:solidFill>
                <a:schemeClr val="bg1"/>
              </a:solidFill>
              <a:latin typeface="Calibri" panose="020F0502020204030204" pitchFamily="34" charset="0"/>
            </a:endParaRPr>
          </a:p>
        </p:txBody>
      </p:sp>
      <p:pic>
        <p:nvPicPr>
          <p:cNvPr id="2" name="Picture 2" descr="https://www.usconcealedcarry.com/wp-content/uploads/2011/04/visual-and-auditory-distoration-tip-31.jpg"/>
          <p:cNvPicPr>
            <a:picLocks noChangeAspect="1" noChangeArrowheads="1"/>
          </p:cNvPicPr>
          <p:nvPr/>
        </p:nvPicPr>
        <p:blipFill rotWithShape="1">
          <a:blip r:embed="rId3">
            <a:extLst>
              <a:ext uri="{28A0092B-C50C-407E-A947-70E740481C1C}">
                <a14:useLocalDpi xmlns:a14="http://schemas.microsoft.com/office/drawing/2010/main" val="0"/>
              </a:ext>
            </a:extLst>
          </a:blip>
          <a:srcRect r="2183" b="38855"/>
          <a:stretch/>
        </p:blipFill>
        <p:spPr bwMode="auto">
          <a:xfrm flipH="1">
            <a:off x="749511" y="1178723"/>
            <a:ext cx="3367555" cy="19136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illiamhanney.files.wordpress.com/2011/08/dsc_065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6014" y="3691813"/>
            <a:ext cx="4025038" cy="28323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22177" y="1027859"/>
            <a:ext cx="6422023" cy="2308324"/>
          </a:xfrm>
          <a:prstGeom prst="rect">
            <a:avLst/>
          </a:prstGeom>
        </p:spPr>
        <p:txBody>
          <a:bodyPr wrap="square">
            <a:spAutoFit/>
          </a:bodyPr>
          <a:lstStyle/>
          <a:p>
            <a:pPr algn="ctr"/>
            <a:r>
              <a:rPr lang="en-US" sz="2800" dirty="0">
                <a:solidFill>
                  <a:srgbClr val="FFFF00"/>
                </a:solidFill>
                <a:latin typeface="Calibri" panose="020F0502020204030204" pitchFamily="34" charset="0"/>
              </a:rPr>
              <a:t>W</a:t>
            </a:r>
            <a:r>
              <a:rPr lang="en-US" sz="2800" b="0" i="0" dirty="0">
                <a:solidFill>
                  <a:srgbClr val="FFFF00"/>
                </a:solidFill>
                <a:effectLst/>
                <a:latin typeface="Calibri" panose="020F0502020204030204" pitchFamily="34" charset="0"/>
              </a:rPr>
              <a:t>hat can cause us to have a limited perspective?</a:t>
            </a:r>
          </a:p>
          <a:p>
            <a:r>
              <a:rPr lang="en-US" sz="2800" b="0" i="0" dirty="0">
                <a:solidFill>
                  <a:srgbClr val="FFFF00"/>
                </a:solidFill>
                <a:effectLst/>
                <a:latin typeface="Calibri" panose="020F0502020204030204" pitchFamily="34" charset="0"/>
              </a:rPr>
              <a:t> </a:t>
            </a:r>
            <a:endParaRPr lang="en-US" sz="2000" dirty="0">
              <a:solidFill>
                <a:srgbClr val="FFFF00"/>
              </a:solidFill>
              <a:latin typeface="Calibri" panose="020F0502020204030204" pitchFamily="34" charset="0"/>
            </a:endParaRPr>
          </a:p>
          <a:p>
            <a:r>
              <a:rPr lang="en-US" sz="2000" b="0" i="0" dirty="0">
                <a:solidFill>
                  <a:srgbClr val="FFFF00"/>
                </a:solidFill>
                <a:effectLst/>
                <a:latin typeface="Calibri" panose="020F0502020204030204" pitchFamily="34" charset="0"/>
              </a:rPr>
              <a:t>Viewing earth life and its challenges without knowledge or understanding of Heavenly Father’s plan of happiness or faith in that plan.</a:t>
            </a:r>
            <a:endParaRPr lang="en-US" sz="2000" dirty="0">
              <a:solidFill>
                <a:srgbClr val="FFFF00"/>
              </a:solidFill>
            </a:endParaRPr>
          </a:p>
        </p:txBody>
      </p:sp>
      <p:pic>
        <p:nvPicPr>
          <p:cNvPr id="1030" name="Picture 6" descr="Elder Quentin L. C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430" y="5095390"/>
            <a:ext cx="10763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8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par>
                                <p:cTn id="12" presetID="10"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par>
                                <p:cTn id="15" presetID="10"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The Lord Speaks to Job</a:t>
            </a:r>
          </a:p>
        </p:txBody>
      </p:sp>
      <p:sp>
        <p:nvSpPr>
          <p:cNvPr id="50" name="Rectangle 49"/>
          <p:cNvSpPr/>
          <p:nvPr/>
        </p:nvSpPr>
        <p:spPr>
          <a:xfrm>
            <a:off x="4985504" y="2035635"/>
            <a:ext cx="3109626" cy="400110"/>
          </a:xfrm>
          <a:prstGeom prst="rect">
            <a:avLst/>
          </a:prstGeom>
        </p:spPr>
        <p:txBody>
          <a:bodyPr wrap="square">
            <a:spAutoFit/>
          </a:bodyPr>
          <a:lstStyle/>
          <a:p>
            <a:r>
              <a:rPr lang="en-US" sz="2000" dirty="0">
                <a:solidFill>
                  <a:schemeClr val="bg1"/>
                </a:solidFill>
                <a:latin typeface="Calibri" panose="020F0502020204030204" pitchFamily="34" charset="0"/>
              </a:rPr>
              <a:t>To answer His Questions</a:t>
            </a:r>
            <a:endParaRPr lang="en-US" sz="2000" i="1" dirty="0">
              <a:solidFill>
                <a:schemeClr val="bg1"/>
              </a:solidFill>
              <a:latin typeface="Calibri" panose="020F0502020204030204" pitchFamily="34" charset="0"/>
            </a:endParaRPr>
          </a:p>
        </p:txBody>
      </p:sp>
      <p:sp>
        <p:nvSpPr>
          <p:cNvPr id="3" name="Rectangle 2"/>
          <p:cNvSpPr/>
          <p:nvPr/>
        </p:nvSpPr>
        <p:spPr>
          <a:xfrm>
            <a:off x="1794131" y="1421815"/>
            <a:ext cx="8089458" cy="523220"/>
          </a:xfrm>
          <a:prstGeom prst="rect">
            <a:avLst/>
          </a:prstGeom>
        </p:spPr>
        <p:txBody>
          <a:bodyPr wrap="square">
            <a:spAutoFit/>
          </a:bodyPr>
          <a:lstStyle/>
          <a:p>
            <a:pPr algn="ctr"/>
            <a:r>
              <a:rPr lang="en-US" sz="2800" dirty="0">
                <a:solidFill>
                  <a:srgbClr val="FFFF00"/>
                </a:solidFill>
              </a:rPr>
              <a:t> What did the Lord say He wanted Job to do? </a:t>
            </a:r>
            <a:endParaRPr lang="en-US" sz="2000" dirty="0">
              <a:solidFill>
                <a:srgbClr val="FFFF00"/>
              </a:solidFill>
            </a:endParaRPr>
          </a:p>
        </p:txBody>
      </p:sp>
      <p:sp>
        <p:nvSpPr>
          <p:cNvPr id="9" name="Rectangle 8"/>
          <p:cNvSpPr/>
          <p:nvPr/>
        </p:nvSpPr>
        <p:spPr>
          <a:xfrm>
            <a:off x="377644" y="3285704"/>
            <a:ext cx="6251755" cy="1631216"/>
          </a:xfrm>
          <a:prstGeom prst="rect">
            <a:avLst/>
          </a:prstGeom>
        </p:spPr>
        <p:txBody>
          <a:bodyPr wrap="square">
            <a:spAutoFit/>
          </a:bodyPr>
          <a:lstStyle/>
          <a:p>
            <a:r>
              <a:rPr lang="en-US" sz="2000" dirty="0">
                <a:solidFill>
                  <a:schemeClr val="bg1"/>
                </a:solidFill>
                <a:latin typeface="Calibri" panose="020F0502020204030204" pitchFamily="34" charset="0"/>
              </a:rPr>
              <a:t>Where were you during the creation of the earth?</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Who created the earth?</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Who are the sons of God?</a:t>
            </a:r>
          </a:p>
        </p:txBody>
      </p:sp>
      <p:sp>
        <p:nvSpPr>
          <p:cNvPr id="4" name="Rectangle 3"/>
          <p:cNvSpPr/>
          <p:nvPr/>
        </p:nvSpPr>
        <p:spPr>
          <a:xfrm>
            <a:off x="6428654" y="4011564"/>
            <a:ext cx="5578289" cy="2308324"/>
          </a:xfrm>
          <a:prstGeom prst="rect">
            <a:avLst/>
          </a:prstGeom>
        </p:spPr>
        <p:txBody>
          <a:bodyPr wrap="square">
            <a:spAutoFit/>
          </a:bodyPr>
          <a:lstStyle/>
          <a:p>
            <a:r>
              <a:rPr lang="en-US" b="0" i="0" dirty="0">
                <a:solidFill>
                  <a:schemeClr val="bg1"/>
                </a:solidFill>
                <a:effectLst/>
                <a:latin typeface="Calibri" panose="020F0502020204030204" pitchFamily="34" charset="0"/>
              </a:rPr>
              <a:t>“We lived before our birth into mortality. In our premortal state, we were doubtless among the sons and daughters of God who shouted for joy because of the opportunity to come to this challenging yet necessary mortal existence.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We knew that our purpose was to gain a physical body, to overcome trials, and to prove that we would keep the commandments of God.” (4)</a:t>
            </a:r>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9485" y="2280280"/>
            <a:ext cx="1258701" cy="1667619"/>
          </a:xfrm>
          <a:prstGeom prst="rect">
            <a:avLst/>
          </a:prstGeom>
        </p:spPr>
      </p:pic>
      <p:pic>
        <p:nvPicPr>
          <p:cNvPr id="4098" name="Picture 2" descr="http://fellowshipofminds.files.wordpress.com/2013/12/ear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5099" y="3825770"/>
            <a:ext cx="2473089" cy="24730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l8iMVV9XsPg/maxresdefaul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82" t="-1574" r="55608"/>
          <a:stretch/>
        </p:blipFill>
        <p:spPr bwMode="auto">
          <a:xfrm>
            <a:off x="592798" y="548522"/>
            <a:ext cx="1490021" cy="271048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04701" y="6354469"/>
            <a:ext cx="3109626" cy="400110"/>
          </a:xfrm>
          <a:prstGeom prst="rect">
            <a:avLst/>
          </a:prstGeom>
        </p:spPr>
        <p:txBody>
          <a:bodyPr wrap="square">
            <a:spAutoFit/>
          </a:bodyPr>
          <a:lstStyle/>
          <a:p>
            <a:r>
              <a:rPr lang="en-US" sz="2000" dirty="0">
                <a:solidFill>
                  <a:schemeClr val="bg1"/>
                </a:solidFill>
                <a:latin typeface="Calibri" panose="020F0502020204030204" pitchFamily="34" charset="0"/>
              </a:rPr>
              <a:t>Job 38:1-7</a:t>
            </a:r>
            <a:endParaRPr lang="en-US" sz="2000"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73171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The Power of the Lord</a:t>
            </a:r>
          </a:p>
        </p:txBody>
      </p:sp>
      <p:sp>
        <p:nvSpPr>
          <p:cNvPr id="9" name="Rectangle 8"/>
          <p:cNvSpPr/>
          <p:nvPr/>
        </p:nvSpPr>
        <p:spPr>
          <a:xfrm>
            <a:off x="528129" y="2225420"/>
            <a:ext cx="6251755" cy="3046988"/>
          </a:xfrm>
          <a:prstGeom prst="rect">
            <a:avLst/>
          </a:prstGeom>
        </p:spPr>
        <p:txBody>
          <a:bodyPr wrap="square">
            <a:spAutoFit/>
          </a:bodyPr>
          <a:lstStyle/>
          <a:p>
            <a:r>
              <a:rPr lang="en-US" sz="3200" dirty="0">
                <a:solidFill>
                  <a:schemeClr val="bg1"/>
                </a:solidFill>
                <a:latin typeface="Calibri" panose="020F0502020204030204" pitchFamily="34" charset="0"/>
              </a:rPr>
              <a:t>The Lord illustrated His knowledge and power by asking Job many questions about how He created and still directs the earth, emphasizing the limited knowledge and power of humans.</a:t>
            </a:r>
          </a:p>
        </p:txBody>
      </p:sp>
      <p:sp>
        <p:nvSpPr>
          <p:cNvPr id="16" name="Rectangle 15"/>
          <p:cNvSpPr/>
          <p:nvPr/>
        </p:nvSpPr>
        <p:spPr>
          <a:xfrm>
            <a:off x="104701" y="6354469"/>
            <a:ext cx="3109626" cy="400110"/>
          </a:xfrm>
          <a:prstGeom prst="rect">
            <a:avLst/>
          </a:prstGeom>
        </p:spPr>
        <p:txBody>
          <a:bodyPr wrap="square">
            <a:spAutoFit/>
          </a:bodyPr>
          <a:lstStyle/>
          <a:p>
            <a:r>
              <a:rPr lang="en-US" sz="2000" dirty="0">
                <a:solidFill>
                  <a:schemeClr val="bg1"/>
                </a:solidFill>
                <a:latin typeface="Calibri" panose="020F0502020204030204" pitchFamily="34" charset="0"/>
              </a:rPr>
              <a:t>Job 39-41</a:t>
            </a:r>
            <a:endParaRPr lang="en-US" sz="2000" i="1" dirty="0">
              <a:solidFill>
                <a:schemeClr val="bg1"/>
              </a:solidFill>
              <a:latin typeface="Calibri" panose="020F0502020204030204" pitchFamily="34" charset="0"/>
            </a:endParaRPr>
          </a:p>
        </p:txBody>
      </p:sp>
      <p:pic>
        <p:nvPicPr>
          <p:cNvPr id="7170" name="Picture 2" descr="http://www.bondbooks.net/JO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013" y="1206902"/>
            <a:ext cx="3597552" cy="479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3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Job Knows…</a:t>
            </a:r>
          </a:p>
        </p:txBody>
      </p:sp>
      <p:sp>
        <p:nvSpPr>
          <p:cNvPr id="9" name="Rectangle 8"/>
          <p:cNvSpPr/>
          <p:nvPr/>
        </p:nvSpPr>
        <p:spPr>
          <a:xfrm>
            <a:off x="528129" y="1499278"/>
            <a:ext cx="6251755" cy="1077218"/>
          </a:xfrm>
          <a:prstGeom prst="rect">
            <a:avLst/>
          </a:prstGeom>
        </p:spPr>
        <p:txBody>
          <a:bodyPr wrap="square">
            <a:spAutoFit/>
          </a:bodyPr>
          <a:lstStyle/>
          <a:p>
            <a:r>
              <a:rPr lang="en-US" sz="3200" b="1" dirty="0">
                <a:solidFill>
                  <a:schemeClr val="bg1"/>
                </a:solidFill>
                <a:latin typeface="Calibri" panose="020F0502020204030204" pitchFamily="34" charset="0"/>
              </a:rPr>
              <a:t>The Lord has all power and knows all things.</a:t>
            </a:r>
            <a:endParaRPr lang="en-US" sz="3200" dirty="0">
              <a:solidFill>
                <a:schemeClr val="bg1"/>
              </a:solidFill>
              <a:latin typeface="Calibri" panose="020F0502020204030204" pitchFamily="34" charset="0"/>
            </a:endParaRPr>
          </a:p>
        </p:txBody>
      </p:sp>
      <p:sp>
        <p:nvSpPr>
          <p:cNvPr id="16" name="Rectangle 15"/>
          <p:cNvSpPr/>
          <p:nvPr/>
        </p:nvSpPr>
        <p:spPr>
          <a:xfrm>
            <a:off x="104701" y="6354469"/>
            <a:ext cx="3109626" cy="400110"/>
          </a:xfrm>
          <a:prstGeom prst="rect">
            <a:avLst/>
          </a:prstGeom>
        </p:spPr>
        <p:txBody>
          <a:bodyPr wrap="square">
            <a:spAutoFit/>
          </a:bodyPr>
          <a:lstStyle/>
          <a:p>
            <a:r>
              <a:rPr lang="en-US" sz="2000" dirty="0">
                <a:solidFill>
                  <a:schemeClr val="bg1"/>
                </a:solidFill>
                <a:latin typeface="Calibri" panose="020F0502020204030204" pitchFamily="34" charset="0"/>
              </a:rPr>
              <a:t>Job 42:1-2</a:t>
            </a:r>
            <a:endParaRPr lang="en-US" sz="2000" i="1" dirty="0">
              <a:solidFill>
                <a:schemeClr val="bg1"/>
              </a:solidFill>
              <a:latin typeface="Calibri" panose="020F0502020204030204" pitchFamily="34" charset="0"/>
            </a:endParaRPr>
          </a:p>
        </p:txBody>
      </p:sp>
      <p:sp>
        <p:nvSpPr>
          <p:cNvPr id="3" name="Rectangle 2"/>
          <p:cNvSpPr/>
          <p:nvPr/>
        </p:nvSpPr>
        <p:spPr>
          <a:xfrm>
            <a:off x="2427519" y="4921332"/>
            <a:ext cx="8704730" cy="1569660"/>
          </a:xfrm>
          <a:prstGeom prst="rect">
            <a:avLst/>
          </a:prstGeom>
        </p:spPr>
        <p:txBody>
          <a:bodyPr wrap="square">
            <a:spAutoFit/>
          </a:bodyPr>
          <a:lstStyle/>
          <a:p>
            <a:r>
              <a:rPr lang="en-US" sz="3200" b="0" i="0" dirty="0">
                <a:solidFill>
                  <a:srgbClr val="FFFF00"/>
                </a:solidFill>
                <a:effectLst/>
                <a:latin typeface="Calibri" panose="020F0502020204030204" pitchFamily="34" charset="0"/>
              </a:rPr>
              <a:t>Why do you think it would be important to have a testimony of this truth—particularly during times when we face challenges?</a:t>
            </a:r>
            <a:endParaRPr lang="en-US" sz="3200" dirty="0">
              <a:solidFill>
                <a:srgbClr val="FFFF00"/>
              </a:solidFill>
            </a:endParaRPr>
          </a:p>
        </p:txBody>
      </p:sp>
      <p:pic>
        <p:nvPicPr>
          <p:cNvPr id="8196" name="Picture 4" descr="https://s-media-cache-ak0.pinimg.com/236x/af/9d/f6/af9df68186a33dfc63109f65b92ecd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710" y="1499278"/>
            <a:ext cx="3907515" cy="324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48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0" y="35363"/>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Job Acknowledged His Weaknesses</a:t>
            </a:r>
          </a:p>
        </p:txBody>
      </p:sp>
      <p:sp>
        <p:nvSpPr>
          <p:cNvPr id="9" name="Rectangle 8"/>
          <p:cNvSpPr/>
          <p:nvPr/>
        </p:nvSpPr>
        <p:spPr>
          <a:xfrm>
            <a:off x="528129" y="1499278"/>
            <a:ext cx="6251755" cy="2554545"/>
          </a:xfrm>
          <a:prstGeom prst="rect">
            <a:avLst/>
          </a:prstGeom>
        </p:spPr>
        <p:txBody>
          <a:bodyPr wrap="square">
            <a:spAutoFit/>
          </a:bodyPr>
          <a:lstStyle/>
          <a:p>
            <a:pPr fontAlgn="base"/>
            <a:r>
              <a:rPr lang="en-US" sz="3200" i="1" dirty="0">
                <a:solidFill>
                  <a:srgbClr val="FFFF00"/>
                </a:solidFill>
              </a:rPr>
              <a:t>I have heard of thee by the hearing of the ear: but now mine eye </a:t>
            </a:r>
            <a:r>
              <a:rPr lang="en-US" sz="3200" i="1" dirty="0" err="1">
                <a:solidFill>
                  <a:srgbClr val="FFFF00"/>
                </a:solidFill>
              </a:rPr>
              <a:t>seeth</a:t>
            </a:r>
            <a:r>
              <a:rPr lang="en-US" sz="3200" i="1" dirty="0">
                <a:solidFill>
                  <a:srgbClr val="FFFF00"/>
                </a:solidFill>
              </a:rPr>
              <a:t> thee.</a:t>
            </a:r>
          </a:p>
          <a:p>
            <a:pPr fontAlgn="base"/>
            <a:r>
              <a:rPr lang="en-US" sz="3200" i="1" dirty="0">
                <a:solidFill>
                  <a:srgbClr val="FFFF00"/>
                </a:solidFill>
              </a:rPr>
              <a:t>Wherefore I abhor myself, and repent in dust and ashes.</a:t>
            </a:r>
          </a:p>
        </p:txBody>
      </p:sp>
      <p:sp>
        <p:nvSpPr>
          <p:cNvPr id="16" name="Rectangle 15"/>
          <p:cNvSpPr/>
          <p:nvPr/>
        </p:nvSpPr>
        <p:spPr>
          <a:xfrm>
            <a:off x="104701" y="6354469"/>
            <a:ext cx="3109626" cy="400110"/>
          </a:xfrm>
          <a:prstGeom prst="rect">
            <a:avLst/>
          </a:prstGeom>
        </p:spPr>
        <p:txBody>
          <a:bodyPr wrap="square">
            <a:spAutoFit/>
          </a:bodyPr>
          <a:lstStyle/>
          <a:p>
            <a:r>
              <a:rPr lang="en-US" sz="2000" dirty="0">
                <a:solidFill>
                  <a:schemeClr val="bg1"/>
                </a:solidFill>
                <a:latin typeface="Calibri" panose="020F0502020204030204" pitchFamily="34" charset="0"/>
              </a:rPr>
              <a:t>Job 42:5-6</a:t>
            </a:r>
            <a:endParaRPr lang="en-US" sz="2000" i="1" dirty="0">
              <a:solidFill>
                <a:schemeClr val="bg1"/>
              </a:solidFill>
              <a:latin typeface="Calibri" panose="020F0502020204030204" pitchFamily="34" charset="0"/>
            </a:endParaRPr>
          </a:p>
        </p:txBody>
      </p:sp>
      <p:grpSp>
        <p:nvGrpSpPr>
          <p:cNvPr id="2" name="Group 1"/>
          <p:cNvGrpSpPr/>
          <p:nvPr/>
        </p:nvGrpSpPr>
        <p:grpSpPr>
          <a:xfrm>
            <a:off x="7458635" y="1366689"/>
            <a:ext cx="3496236" cy="3852848"/>
            <a:chOff x="6293223" y="1815354"/>
            <a:chExt cx="3496236" cy="3852848"/>
          </a:xfrm>
        </p:grpSpPr>
        <p:pic>
          <p:nvPicPr>
            <p:cNvPr id="8194" name="Picture 2" descr="A painting by Gary L. Kapp showing Job in tattered robes, kneeling near some rocks while two men look on in the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30071" t="-371" r="14650"/>
            <a:stretch/>
          </p:blipFill>
          <p:spPr bwMode="auto">
            <a:xfrm>
              <a:off x="6293223" y="1815354"/>
              <a:ext cx="3496235" cy="38528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089295" y="5421981"/>
              <a:ext cx="1700164" cy="246221"/>
            </a:xfrm>
            <a:prstGeom prst="rect">
              <a:avLst/>
            </a:prstGeom>
          </p:spPr>
          <p:txBody>
            <a:bodyPr wrap="square">
              <a:spAutoFit/>
            </a:bodyPr>
            <a:lstStyle/>
            <a:p>
              <a:r>
                <a:rPr lang="en-US" sz="1000" dirty="0">
                  <a:solidFill>
                    <a:schemeClr val="bg1"/>
                  </a:solidFill>
                  <a:latin typeface="Calibri" panose="020F0502020204030204" pitchFamily="34" charset="0"/>
                </a:rPr>
                <a:t>Gary L. </a:t>
              </a:r>
              <a:r>
                <a:rPr lang="en-US" sz="1000" dirty="0" err="1">
                  <a:solidFill>
                    <a:schemeClr val="bg1"/>
                  </a:solidFill>
                  <a:latin typeface="Calibri" panose="020F0502020204030204" pitchFamily="34" charset="0"/>
                </a:rPr>
                <a:t>Kapp</a:t>
              </a:r>
              <a:endParaRPr lang="en-US" sz="1000" i="1" dirty="0">
                <a:solidFill>
                  <a:schemeClr val="bg1"/>
                </a:solidFill>
                <a:latin typeface="Calibri" panose="020F0502020204030204" pitchFamily="34" charset="0"/>
              </a:endParaRPr>
            </a:p>
          </p:txBody>
        </p:sp>
      </p:grpSp>
      <p:sp>
        <p:nvSpPr>
          <p:cNvPr id="4" name="Rectangle 3"/>
          <p:cNvSpPr/>
          <p:nvPr/>
        </p:nvSpPr>
        <p:spPr>
          <a:xfrm>
            <a:off x="2856859" y="5442867"/>
            <a:ext cx="8098011" cy="830997"/>
          </a:xfrm>
          <a:prstGeom prst="rect">
            <a:avLst/>
          </a:prstGeom>
        </p:spPr>
        <p:txBody>
          <a:bodyPr wrap="square">
            <a:spAutoFit/>
          </a:bodyPr>
          <a:lstStyle/>
          <a:p>
            <a:r>
              <a:rPr lang="en-US" sz="2400" b="0" i="0" dirty="0">
                <a:solidFill>
                  <a:schemeClr val="bg1"/>
                </a:solidFill>
                <a:effectLst/>
                <a:latin typeface="Calibri" panose="020F0502020204030204" pitchFamily="34" charset="0"/>
              </a:rPr>
              <a:t>Job did not hate himself. Rather, he humbly acknowledged his weaknesses, sins, and limitations before the Lord</a:t>
            </a:r>
            <a:endParaRPr lang="en-US" sz="2400" dirty="0">
              <a:solidFill>
                <a:schemeClr val="bg1"/>
              </a:solidFill>
            </a:endParaRPr>
          </a:p>
        </p:txBody>
      </p:sp>
    </p:spTree>
    <p:extLst>
      <p:ext uri="{BB962C8B-B14F-4D97-AF65-F5344CB8AC3E}">
        <p14:creationId xmlns:p14="http://schemas.microsoft.com/office/powerpoint/2010/main" val="265062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2040</Words>
  <Application>Microsoft Office PowerPoint</Application>
  <PresentationFormat>Widescreen</PresentationFormat>
  <Paragraphs>109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 Light</vt:lpstr>
      <vt:lpstr>Calibri</vt:lpstr>
      <vt:lpstr>Arial</vt:lpstr>
      <vt:lpstr>AR ESSENCE</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17</cp:revision>
  <dcterms:created xsi:type="dcterms:W3CDTF">2016-02-16T14:13:30Z</dcterms:created>
  <dcterms:modified xsi:type="dcterms:W3CDTF">2020-11-16T15:46:55Z</dcterms:modified>
</cp:coreProperties>
</file>