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1" r:id="rId5"/>
    <p:sldId id="262" r:id="rId6"/>
    <p:sldId id="263" r:id="rId7"/>
    <p:sldId id="264" r:id="rId8"/>
    <p:sldId id="265" r:id="rId9"/>
    <p:sldId id="267" r:id="rId10"/>
    <p:sldId id="268" r:id="rId11"/>
    <p:sldId id="269" r:id="rId12"/>
    <p:sldId id="270" r:id="rId13"/>
    <p:sldId id="271" r:id="rId14"/>
    <p:sldId id="272" r:id="rId15"/>
    <p:sldId id="273" r:id="rId16"/>
    <p:sldId id="260" r:id="rId17"/>
    <p:sldId id="266" r:id="rId18"/>
    <p:sldId id="274" r:id="rId19"/>
  </p:sldIdLst>
  <p:sldSz cx="12192000" cy="6858000"/>
  <p:notesSz cx="6858000" cy="9144000"/>
  <p:embeddedFontLst>
    <p:embeddedFont>
      <p:font typeface="Abadi" panose="020B0604020104020204" pitchFamily="3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Palatino Linotype" panose="02040502050505030304"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FF"/>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08C0-2A8F-4B29-8697-F9BCC9AC12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2B68BD-441F-4324-BEE7-263134E6C4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A987F3-6B03-4A15-B683-822B9EE764B9}"/>
              </a:ext>
            </a:extLst>
          </p:cNvPr>
          <p:cNvSpPr>
            <a:spLocks noGrp="1"/>
          </p:cNvSpPr>
          <p:nvPr>
            <p:ph type="dt" sz="half" idx="10"/>
          </p:nvPr>
        </p:nvSpPr>
        <p:spPr/>
        <p:txBody>
          <a:bodyPr/>
          <a:lstStyle/>
          <a:p>
            <a:fld id="{1A2609E1-D50F-412A-87AC-75DDA1D0F4D7}" type="datetimeFigureOut">
              <a:rPr lang="en-US" smtClean="0"/>
              <a:t>11/16/2020</a:t>
            </a:fld>
            <a:endParaRPr lang="en-US"/>
          </a:p>
        </p:txBody>
      </p:sp>
      <p:sp>
        <p:nvSpPr>
          <p:cNvPr id="5" name="Footer Placeholder 4">
            <a:extLst>
              <a:ext uri="{FF2B5EF4-FFF2-40B4-BE49-F238E27FC236}">
                <a16:creationId xmlns:a16="http://schemas.microsoft.com/office/drawing/2014/main" id="{9BA5887D-C4ED-4C77-A62A-6D3ACC57F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3C69E-1E3D-4235-8696-ABCD4ACD6661}"/>
              </a:ext>
            </a:extLst>
          </p:cNvPr>
          <p:cNvSpPr>
            <a:spLocks noGrp="1"/>
          </p:cNvSpPr>
          <p:nvPr>
            <p:ph type="sldNum" sz="quarter" idx="12"/>
          </p:nvPr>
        </p:nvSpPr>
        <p:spPr/>
        <p:txBody>
          <a:bodyPr/>
          <a:lstStyle/>
          <a:p>
            <a:fld id="{40180FFF-EFDE-406B-A77D-684306E6A180}" type="slidenum">
              <a:rPr lang="en-US" smtClean="0"/>
              <a:t>‹#›</a:t>
            </a:fld>
            <a:endParaRPr lang="en-US"/>
          </a:p>
        </p:txBody>
      </p:sp>
    </p:spTree>
    <p:extLst>
      <p:ext uri="{BB962C8B-B14F-4D97-AF65-F5344CB8AC3E}">
        <p14:creationId xmlns:p14="http://schemas.microsoft.com/office/powerpoint/2010/main" val="34911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52B7-ABE9-4103-99A4-F4D5DF05A4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1F65D1-3C35-4564-8907-981C6CF883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F36DA-1494-4889-9441-46960D5C9C0C}"/>
              </a:ext>
            </a:extLst>
          </p:cNvPr>
          <p:cNvSpPr>
            <a:spLocks noGrp="1"/>
          </p:cNvSpPr>
          <p:nvPr>
            <p:ph type="dt" sz="half" idx="10"/>
          </p:nvPr>
        </p:nvSpPr>
        <p:spPr/>
        <p:txBody>
          <a:bodyPr/>
          <a:lstStyle/>
          <a:p>
            <a:fld id="{1A2609E1-D50F-412A-87AC-75DDA1D0F4D7}" type="datetimeFigureOut">
              <a:rPr lang="en-US" smtClean="0"/>
              <a:t>11/16/2020</a:t>
            </a:fld>
            <a:endParaRPr lang="en-US"/>
          </a:p>
        </p:txBody>
      </p:sp>
      <p:sp>
        <p:nvSpPr>
          <p:cNvPr id="5" name="Footer Placeholder 4">
            <a:extLst>
              <a:ext uri="{FF2B5EF4-FFF2-40B4-BE49-F238E27FC236}">
                <a16:creationId xmlns:a16="http://schemas.microsoft.com/office/drawing/2014/main" id="{283F0F20-4959-43E3-AC82-757C0CCF6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83CD8-EE2F-4AE2-963A-DEA30E48C74C}"/>
              </a:ext>
            </a:extLst>
          </p:cNvPr>
          <p:cNvSpPr>
            <a:spLocks noGrp="1"/>
          </p:cNvSpPr>
          <p:nvPr>
            <p:ph type="sldNum" sz="quarter" idx="12"/>
          </p:nvPr>
        </p:nvSpPr>
        <p:spPr/>
        <p:txBody>
          <a:bodyPr/>
          <a:lstStyle/>
          <a:p>
            <a:fld id="{40180FFF-EFDE-406B-A77D-684306E6A180}" type="slidenum">
              <a:rPr lang="en-US" smtClean="0"/>
              <a:t>‹#›</a:t>
            </a:fld>
            <a:endParaRPr lang="en-US"/>
          </a:p>
        </p:txBody>
      </p:sp>
    </p:spTree>
    <p:extLst>
      <p:ext uri="{BB962C8B-B14F-4D97-AF65-F5344CB8AC3E}">
        <p14:creationId xmlns:p14="http://schemas.microsoft.com/office/powerpoint/2010/main" val="372728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050A2C-4684-43D2-A392-2D3F113F02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E7D8C2-D2C8-47E5-8227-9ED4384E12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DADB5-5852-4B73-BBF6-B3D101740623}"/>
              </a:ext>
            </a:extLst>
          </p:cNvPr>
          <p:cNvSpPr>
            <a:spLocks noGrp="1"/>
          </p:cNvSpPr>
          <p:nvPr>
            <p:ph type="dt" sz="half" idx="10"/>
          </p:nvPr>
        </p:nvSpPr>
        <p:spPr/>
        <p:txBody>
          <a:bodyPr/>
          <a:lstStyle/>
          <a:p>
            <a:fld id="{1A2609E1-D50F-412A-87AC-75DDA1D0F4D7}" type="datetimeFigureOut">
              <a:rPr lang="en-US" smtClean="0"/>
              <a:t>11/16/2020</a:t>
            </a:fld>
            <a:endParaRPr lang="en-US"/>
          </a:p>
        </p:txBody>
      </p:sp>
      <p:sp>
        <p:nvSpPr>
          <p:cNvPr id="5" name="Footer Placeholder 4">
            <a:extLst>
              <a:ext uri="{FF2B5EF4-FFF2-40B4-BE49-F238E27FC236}">
                <a16:creationId xmlns:a16="http://schemas.microsoft.com/office/drawing/2014/main" id="{6567FEAF-37E8-4A04-8573-A5B07019D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D7E78-3B68-4BBB-B44D-18DE5EB6B8A8}"/>
              </a:ext>
            </a:extLst>
          </p:cNvPr>
          <p:cNvSpPr>
            <a:spLocks noGrp="1"/>
          </p:cNvSpPr>
          <p:nvPr>
            <p:ph type="sldNum" sz="quarter" idx="12"/>
          </p:nvPr>
        </p:nvSpPr>
        <p:spPr/>
        <p:txBody>
          <a:bodyPr/>
          <a:lstStyle/>
          <a:p>
            <a:fld id="{40180FFF-EFDE-406B-A77D-684306E6A180}" type="slidenum">
              <a:rPr lang="en-US" smtClean="0"/>
              <a:t>‹#›</a:t>
            </a:fld>
            <a:endParaRPr lang="en-US"/>
          </a:p>
        </p:txBody>
      </p:sp>
    </p:spTree>
    <p:extLst>
      <p:ext uri="{BB962C8B-B14F-4D97-AF65-F5344CB8AC3E}">
        <p14:creationId xmlns:p14="http://schemas.microsoft.com/office/powerpoint/2010/main" val="207574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6907-1397-4119-8391-F053C5CF2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8A248-7108-4E8B-8AD7-564AE54F21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2400B0-1253-4FD6-B5A5-7F812F6FDFFF}"/>
              </a:ext>
            </a:extLst>
          </p:cNvPr>
          <p:cNvSpPr>
            <a:spLocks noGrp="1"/>
          </p:cNvSpPr>
          <p:nvPr>
            <p:ph type="dt" sz="half" idx="10"/>
          </p:nvPr>
        </p:nvSpPr>
        <p:spPr/>
        <p:txBody>
          <a:bodyPr/>
          <a:lstStyle/>
          <a:p>
            <a:fld id="{1A2609E1-D50F-412A-87AC-75DDA1D0F4D7}" type="datetimeFigureOut">
              <a:rPr lang="en-US" smtClean="0"/>
              <a:t>11/16/2020</a:t>
            </a:fld>
            <a:endParaRPr lang="en-US"/>
          </a:p>
        </p:txBody>
      </p:sp>
      <p:sp>
        <p:nvSpPr>
          <p:cNvPr id="5" name="Footer Placeholder 4">
            <a:extLst>
              <a:ext uri="{FF2B5EF4-FFF2-40B4-BE49-F238E27FC236}">
                <a16:creationId xmlns:a16="http://schemas.microsoft.com/office/drawing/2014/main" id="{A9595E38-B564-471C-A614-D9563735C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A6E5F-B3E4-43C2-879B-F2BBEC8A2415}"/>
              </a:ext>
            </a:extLst>
          </p:cNvPr>
          <p:cNvSpPr>
            <a:spLocks noGrp="1"/>
          </p:cNvSpPr>
          <p:nvPr>
            <p:ph type="sldNum" sz="quarter" idx="12"/>
          </p:nvPr>
        </p:nvSpPr>
        <p:spPr/>
        <p:txBody>
          <a:bodyPr/>
          <a:lstStyle/>
          <a:p>
            <a:fld id="{40180FFF-EFDE-406B-A77D-684306E6A180}" type="slidenum">
              <a:rPr lang="en-US" smtClean="0"/>
              <a:t>‹#›</a:t>
            </a:fld>
            <a:endParaRPr lang="en-US"/>
          </a:p>
        </p:txBody>
      </p:sp>
    </p:spTree>
    <p:extLst>
      <p:ext uri="{BB962C8B-B14F-4D97-AF65-F5344CB8AC3E}">
        <p14:creationId xmlns:p14="http://schemas.microsoft.com/office/powerpoint/2010/main" val="395946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9C02C-83D8-4372-BEBE-E9BB5BFC00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2C470B-EE43-48D0-AEF1-DA4B32A47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4572EF-AF05-43C1-829B-17CF76258C0F}"/>
              </a:ext>
            </a:extLst>
          </p:cNvPr>
          <p:cNvSpPr>
            <a:spLocks noGrp="1"/>
          </p:cNvSpPr>
          <p:nvPr>
            <p:ph type="dt" sz="half" idx="10"/>
          </p:nvPr>
        </p:nvSpPr>
        <p:spPr/>
        <p:txBody>
          <a:bodyPr/>
          <a:lstStyle/>
          <a:p>
            <a:fld id="{1A2609E1-D50F-412A-87AC-75DDA1D0F4D7}" type="datetimeFigureOut">
              <a:rPr lang="en-US" smtClean="0"/>
              <a:t>11/16/2020</a:t>
            </a:fld>
            <a:endParaRPr lang="en-US"/>
          </a:p>
        </p:txBody>
      </p:sp>
      <p:sp>
        <p:nvSpPr>
          <p:cNvPr id="5" name="Footer Placeholder 4">
            <a:extLst>
              <a:ext uri="{FF2B5EF4-FFF2-40B4-BE49-F238E27FC236}">
                <a16:creationId xmlns:a16="http://schemas.microsoft.com/office/drawing/2014/main" id="{FCC16499-1051-4808-8351-F7EE96E09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5620C-ED2B-45F2-8B46-D366F5F06CBE}"/>
              </a:ext>
            </a:extLst>
          </p:cNvPr>
          <p:cNvSpPr>
            <a:spLocks noGrp="1"/>
          </p:cNvSpPr>
          <p:nvPr>
            <p:ph type="sldNum" sz="quarter" idx="12"/>
          </p:nvPr>
        </p:nvSpPr>
        <p:spPr/>
        <p:txBody>
          <a:bodyPr/>
          <a:lstStyle/>
          <a:p>
            <a:fld id="{40180FFF-EFDE-406B-A77D-684306E6A180}" type="slidenum">
              <a:rPr lang="en-US" smtClean="0"/>
              <a:t>‹#›</a:t>
            </a:fld>
            <a:endParaRPr lang="en-US"/>
          </a:p>
        </p:txBody>
      </p:sp>
    </p:spTree>
    <p:extLst>
      <p:ext uri="{BB962C8B-B14F-4D97-AF65-F5344CB8AC3E}">
        <p14:creationId xmlns:p14="http://schemas.microsoft.com/office/powerpoint/2010/main" val="364962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576B-A02B-421C-BD94-724825FC7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4BD4B1-4CCD-43F9-BD37-6ABDAABE85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C2C881-EDC0-40EA-AFDD-5DAC5BE33E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DD97FF-2CF0-4DA8-A07D-E0D7FB0C19BE}"/>
              </a:ext>
            </a:extLst>
          </p:cNvPr>
          <p:cNvSpPr>
            <a:spLocks noGrp="1"/>
          </p:cNvSpPr>
          <p:nvPr>
            <p:ph type="dt" sz="half" idx="10"/>
          </p:nvPr>
        </p:nvSpPr>
        <p:spPr/>
        <p:txBody>
          <a:bodyPr/>
          <a:lstStyle/>
          <a:p>
            <a:fld id="{1A2609E1-D50F-412A-87AC-75DDA1D0F4D7}" type="datetimeFigureOut">
              <a:rPr lang="en-US" smtClean="0"/>
              <a:t>11/16/2020</a:t>
            </a:fld>
            <a:endParaRPr lang="en-US"/>
          </a:p>
        </p:txBody>
      </p:sp>
      <p:sp>
        <p:nvSpPr>
          <p:cNvPr id="6" name="Footer Placeholder 5">
            <a:extLst>
              <a:ext uri="{FF2B5EF4-FFF2-40B4-BE49-F238E27FC236}">
                <a16:creationId xmlns:a16="http://schemas.microsoft.com/office/drawing/2014/main" id="{48085655-E640-418D-892A-DC1CFE5D45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272CFF-92F8-4130-AD7B-C58D5278EBE6}"/>
              </a:ext>
            </a:extLst>
          </p:cNvPr>
          <p:cNvSpPr>
            <a:spLocks noGrp="1"/>
          </p:cNvSpPr>
          <p:nvPr>
            <p:ph type="sldNum" sz="quarter" idx="12"/>
          </p:nvPr>
        </p:nvSpPr>
        <p:spPr/>
        <p:txBody>
          <a:bodyPr/>
          <a:lstStyle/>
          <a:p>
            <a:fld id="{40180FFF-EFDE-406B-A77D-684306E6A180}" type="slidenum">
              <a:rPr lang="en-US" smtClean="0"/>
              <a:t>‹#›</a:t>
            </a:fld>
            <a:endParaRPr lang="en-US"/>
          </a:p>
        </p:txBody>
      </p:sp>
    </p:spTree>
    <p:extLst>
      <p:ext uri="{BB962C8B-B14F-4D97-AF65-F5344CB8AC3E}">
        <p14:creationId xmlns:p14="http://schemas.microsoft.com/office/powerpoint/2010/main" val="198094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4203-4C9A-4074-A877-2ECAA153D1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DCC64-CD10-40B5-9D6E-7203250030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0B238F-6166-4861-8EE1-68C79A4109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8B3504-DFFE-46BF-A868-32D7DA9C60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C73E2D-4183-4088-A9F6-16D54FE664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63BDB3-18A9-4E1D-BE44-3269230AB4D9}"/>
              </a:ext>
            </a:extLst>
          </p:cNvPr>
          <p:cNvSpPr>
            <a:spLocks noGrp="1"/>
          </p:cNvSpPr>
          <p:nvPr>
            <p:ph type="dt" sz="half" idx="10"/>
          </p:nvPr>
        </p:nvSpPr>
        <p:spPr/>
        <p:txBody>
          <a:bodyPr/>
          <a:lstStyle/>
          <a:p>
            <a:fld id="{1A2609E1-D50F-412A-87AC-75DDA1D0F4D7}" type="datetimeFigureOut">
              <a:rPr lang="en-US" smtClean="0"/>
              <a:t>11/16/2020</a:t>
            </a:fld>
            <a:endParaRPr lang="en-US"/>
          </a:p>
        </p:txBody>
      </p:sp>
      <p:sp>
        <p:nvSpPr>
          <p:cNvPr id="8" name="Footer Placeholder 7">
            <a:extLst>
              <a:ext uri="{FF2B5EF4-FFF2-40B4-BE49-F238E27FC236}">
                <a16:creationId xmlns:a16="http://schemas.microsoft.com/office/drawing/2014/main" id="{AC0EC18E-AF1F-418A-88BA-79CDF5BC46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A3BA3D-7A84-49F9-B564-32F8D9E052AE}"/>
              </a:ext>
            </a:extLst>
          </p:cNvPr>
          <p:cNvSpPr>
            <a:spLocks noGrp="1"/>
          </p:cNvSpPr>
          <p:nvPr>
            <p:ph type="sldNum" sz="quarter" idx="12"/>
          </p:nvPr>
        </p:nvSpPr>
        <p:spPr/>
        <p:txBody>
          <a:bodyPr/>
          <a:lstStyle/>
          <a:p>
            <a:fld id="{40180FFF-EFDE-406B-A77D-684306E6A180}" type="slidenum">
              <a:rPr lang="en-US" smtClean="0"/>
              <a:t>‹#›</a:t>
            </a:fld>
            <a:endParaRPr lang="en-US"/>
          </a:p>
        </p:txBody>
      </p:sp>
    </p:spTree>
    <p:extLst>
      <p:ext uri="{BB962C8B-B14F-4D97-AF65-F5344CB8AC3E}">
        <p14:creationId xmlns:p14="http://schemas.microsoft.com/office/powerpoint/2010/main" val="32447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48AD-D747-47EF-A33A-1C58646042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DC4138-06B6-4920-BF2A-83109C4372AB}"/>
              </a:ext>
            </a:extLst>
          </p:cNvPr>
          <p:cNvSpPr>
            <a:spLocks noGrp="1"/>
          </p:cNvSpPr>
          <p:nvPr>
            <p:ph type="dt" sz="half" idx="10"/>
          </p:nvPr>
        </p:nvSpPr>
        <p:spPr/>
        <p:txBody>
          <a:bodyPr/>
          <a:lstStyle/>
          <a:p>
            <a:fld id="{1A2609E1-D50F-412A-87AC-75DDA1D0F4D7}" type="datetimeFigureOut">
              <a:rPr lang="en-US" smtClean="0"/>
              <a:t>11/16/2020</a:t>
            </a:fld>
            <a:endParaRPr lang="en-US"/>
          </a:p>
        </p:txBody>
      </p:sp>
      <p:sp>
        <p:nvSpPr>
          <p:cNvPr id="4" name="Footer Placeholder 3">
            <a:extLst>
              <a:ext uri="{FF2B5EF4-FFF2-40B4-BE49-F238E27FC236}">
                <a16:creationId xmlns:a16="http://schemas.microsoft.com/office/drawing/2014/main" id="{1F7FD2E5-57C0-4463-A2DA-AC95171770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698D78-A597-4307-8E1A-BDCF8D69546D}"/>
              </a:ext>
            </a:extLst>
          </p:cNvPr>
          <p:cNvSpPr>
            <a:spLocks noGrp="1"/>
          </p:cNvSpPr>
          <p:nvPr>
            <p:ph type="sldNum" sz="quarter" idx="12"/>
          </p:nvPr>
        </p:nvSpPr>
        <p:spPr/>
        <p:txBody>
          <a:bodyPr/>
          <a:lstStyle/>
          <a:p>
            <a:fld id="{40180FFF-EFDE-406B-A77D-684306E6A180}" type="slidenum">
              <a:rPr lang="en-US" smtClean="0"/>
              <a:t>‹#›</a:t>
            </a:fld>
            <a:endParaRPr lang="en-US"/>
          </a:p>
        </p:txBody>
      </p:sp>
    </p:spTree>
    <p:extLst>
      <p:ext uri="{BB962C8B-B14F-4D97-AF65-F5344CB8AC3E}">
        <p14:creationId xmlns:p14="http://schemas.microsoft.com/office/powerpoint/2010/main" val="340087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31ECAA-ACD2-4EF3-829C-24A0DCCE6B64}"/>
              </a:ext>
            </a:extLst>
          </p:cNvPr>
          <p:cNvSpPr>
            <a:spLocks noGrp="1"/>
          </p:cNvSpPr>
          <p:nvPr>
            <p:ph type="dt" sz="half" idx="10"/>
          </p:nvPr>
        </p:nvSpPr>
        <p:spPr/>
        <p:txBody>
          <a:bodyPr/>
          <a:lstStyle/>
          <a:p>
            <a:fld id="{1A2609E1-D50F-412A-87AC-75DDA1D0F4D7}" type="datetimeFigureOut">
              <a:rPr lang="en-US" smtClean="0"/>
              <a:t>11/16/2020</a:t>
            </a:fld>
            <a:endParaRPr lang="en-US"/>
          </a:p>
        </p:txBody>
      </p:sp>
      <p:sp>
        <p:nvSpPr>
          <p:cNvPr id="3" name="Footer Placeholder 2">
            <a:extLst>
              <a:ext uri="{FF2B5EF4-FFF2-40B4-BE49-F238E27FC236}">
                <a16:creationId xmlns:a16="http://schemas.microsoft.com/office/drawing/2014/main" id="{F6CBEFC9-0173-4EA7-9D35-E5FAEAA2A5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3BA927-69AD-438E-8AB8-C1A39EBE2430}"/>
              </a:ext>
            </a:extLst>
          </p:cNvPr>
          <p:cNvSpPr>
            <a:spLocks noGrp="1"/>
          </p:cNvSpPr>
          <p:nvPr>
            <p:ph type="sldNum" sz="quarter" idx="12"/>
          </p:nvPr>
        </p:nvSpPr>
        <p:spPr/>
        <p:txBody>
          <a:bodyPr/>
          <a:lstStyle/>
          <a:p>
            <a:fld id="{40180FFF-EFDE-406B-A77D-684306E6A180}" type="slidenum">
              <a:rPr lang="en-US" smtClean="0"/>
              <a:t>‹#›</a:t>
            </a:fld>
            <a:endParaRPr lang="en-US"/>
          </a:p>
        </p:txBody>
      </p:sp>
    </p:spTree>
    <p:extLst>
      <p:ext uri="{BB962C8B-B14F-4D97-AF65-F5344CB8AC3E}">
        <p14:creationId xmlns:p14="http://schemas.microsoft.com/office/powerpoint/2010/main" val="97075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9F42-FA04-409E-A65E-58875CF311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5A7DF4-FE80-4E93-813E-9D85D8695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697EBF-7F20-4A1B-8B4A-28A280038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9281D-0776-418C-9A14-0CFA9FAC914D}"/>
              </a:ext>
            </a:extLst>
          </p:cNvPr>
          <p:cNvSpPr>
            <a:spLocks noGrp="1"/>
          </p:cNvSpPr>
          <p:nvPr>
            <p:ph type="dt" sz="half" idx="10"/>
          </p:nvPr>
        </p:nvSpPr>
        <p:spPr/>
        <p:txBody>
          <a:bodyPr/>
          <a:lstStyle/>
          <a:p>
            <a:fld id="{1A2609E1-D50F-412A-87AC-75DDA1D0F4D7}" type="datetimeFigureOut">
              <a:rPr lang="en-US" smtClean="0"/>
              <a:t>11/16/2020</a:t>
            </a:fld>
            <a:endParaRPr lang="en-US"/>
          </a:p>
        </p:txBody>
      </p:sp>
      <p:sp>
        <p:nvSpPr>
          <p:cNvPr id="6" name="Footer Placeholder 5">
            <a:extLst>
              <a:ext uri="{FF2B5EF4-FFF2-40B4-BE49-F238E27FC236}">
                <a16:creationId xmlns:a16="http://schemas.microsoft.com/office/drawing/2014/main" id="{E6E688FD-1D37-41CF-AF3D-ADD867E168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9DEF8-5BD5-48AF-B9BE-39C114FBB584}"/>
              </a:ext>
            </a:extLst>
          </p:cNvPr>
          <p:cNvSpPr>
            <a:spLocks noGrp="1"/>
          </p:cNvSpPr>
          <p:nvPr>
            <p:ph type="sldNum" sz="quarter" idx="12"/>
          </p:nvPr>
        </p:nvSpPr>
        <p:spPr/>
        <p:txBody>
          <a:bodyPr/>
          <a:lstStyle/>
          <a:p>
            <a:fld id="{40180FFF-EFDE-406B-A77D-684306E6A180}" type="slidenum">
              <a:rPr lang="en-US" smtClean="0"/>
              <a:t>‹#›</a:t>
            </a:fld>
            <a:endParaRPr lang="en-US"/>
          </a:p>
        </p:txBody>
      </p:sp>
    </p:spTree>
    <p:extLst>
      <p:ext uri="{BB962C8B-B14F-4D97-AF65-F5344CB8AC3E}">
        <p14:creationId xmlns:p14="http://schemas.microsoft.com/office/powerpoint/2010/main" val="112729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C8FD-1915-495D-8934-A690CB4CC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402E5C-8C96-4FED-8114-2E1F709910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EE706D-B935-4B1E-BAB8-19794CBF6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E1EE77-536C-45B3-9260-0B48773434D1}"/>
              </a:ext>
            </a:extLst>
          </p:cNvPr>
          <p:cNvSpPr>
            <a:spLocks noGrp="1"/>
          </p:cNvSpPr>
          <p:nvPr>
            <p:ph type="dt" sz="half" idx="10"/>
          </p:nvPr>
        </p:nvSpPr>
        <p:spPr/>
        <p:txBody>
          <a:bodyPr/>
          <a:lstStyle/>
          <a:p>
            <a:fld id="{1A2609E1-D50F-412A-87AC-75DDA1D0F4D7}" type="datetimeFigureOut">
              <a:rPr lang="en-US" smtClean="0"/>
              <a:t>11/16/2020</a:t>
            </a:fld>
            <a:endParaRPr lang="en-US"/>
          </a:p>
        </p:txBody>
      </p:sp>
      <p:sp>
        <p:nvSpPr>
          <p:cNvPr id="6" name="Footer Placeholder 5">
            <a:extLst>
              <a:ext uri="{FF2B5EF4-FFF2-40B4-BE49-F238E27FC236}">
                <a16:creationId xmlns:a16="http://schemas.microsoft.com/office/drawing/2014/main" id="{B74E5D4F-CF30-4C34-ADC7-50DDE2D202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F78787-C39E-4942-8EDA-90D628BE41BE}"/>
              </a:ext>
            </a:extLst>
          </p:cNvPr>
          <p:cNvSpPr>
            <a:spLocks noGrp="1"/>
          </p:cNvSpPr>
          <p:nvPr>
            <p:ph type="sldNum" sz="quarter" idx="12"/>
          </p:nvPr>
        </p:nvSpPr>
        <p:spPr/>
        <p:txBody>
          <a:bodyPr/>
          <a:lstStyle/>
          <a:p>
            <a:fld id="{40180FFF-EFDE-406B-A77D-684306E6A180}" type="slidenum">
              <a:rPr lang="en-US" smtClean="0"/>
              <a:t>‹#›</a:t>
            </a:fld>
            <a:endParaRPr lang="en-US"/>
          </a:p>
        </p:txBody>
      </p:sp>
    </p:spTree>
    <p:extLst>
      <p:ext uri="{BB962C8B-B14F-4D97-AF65-F5344CB8AC3E}">
        <p14:creationId xmlns:p14="http://schemas.microsoft.com/office/powerpoint/2010/main" val="34208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91FC8-8B4E-4F48-B79D-A6A5EA3A47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7EB1F0-2CFD-4CF6-BA68-79846F3B5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D107E-32BD-4209-BAD3-253DDE24D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609E1-D50F-412A-87AC-75DDA1D0F4D7}" type="datetimeFigureOut">
              <a:rPr lang="en-US" smtClean="0"/>
              <a:t>11/16/2020</a:t>
            </a:fld>
            <a:endParaRPr lang="en-US"/>
          </a:p>
        </p:txBody>
      </p:sp>
      <p:sp>
        <p:nvSpPr>
          <p:cNvPr id="5" name="Footer Placeholder 4">
            <a:extLst>
              <a:ext uri="{FF2B5EF4-FFF2-40B4-BE49-F238E27FC236}">
                <a16:creationId xmlns:a16="http://schemas.microsoft.com/office/drawing/2014/main" id="{18F15259-5A89-4435-B010-7161D3A8E7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4A2C3B-0E89-43D6-B914-764CD72B6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80FFF-EFDE-406B-A77D-684306E6A180}" type="slidenum">
              <a:rPr lang="en-US" smtClean="0"/>
              <a:t>‹#›</a:t>
            </a:fld>
            <a:endParaRPr lang="en-US"/>
          </a:p>
        </p:txBody>
      </p:sp>
    </p:spTree>
    <p:extLst>
      <p:ext uri="{BB962C8B-B14F-4D97-AF65-F5344CB8AC3E}">
        <p14:creationId xmlns:p14="http://schemas.microsoft.com/office/powerpoint/2010/main" val="1175136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hurchofjesuschrist.org/study/scriptures/dc-testament/dc/83?lang=eng" TargetMode="External"/><Relationship Id="rId2" Type="http://schemas.openxmlformats.org/officeDocument/2006/relationships/hyperlink" Target="https://www.churchofjesuschrist.org/study/scriptures/dc-testament/dc/132.63?lang=eng#p63" TargetMode="External"/><Relationship Id="rId1" Type="http://schemas.openxmlformats.org/officeDocument/2006/relationships/slideLayout" Target="../slideLayouts/slideLayout7.xml"/><Relationship Id="rId4" Type="http://schemas.openxmlformats.org/officeDocument/2006/relationships/hyperlink" Target="https://www.churchofjesuschrist.org/study/scriptures/nt/1-tim/5.8?lang=eng#p8"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churchofjesuschrist.org/general-conference/2015/04/defenders-of-the-family-proclamation?lang=eng" TargetMode="External"/><Relationship Id="rId13" Type="http://schemas.openxmlformats.org/officeDocument/2006/relationships/hyperlink" Target="https://www.churchofjesuschrist.org/manual/gospel-topics/same-sex-attraction?lang=eng" TargetMode="External"/><Relationship Id="rId3" Type="http://schemas.openxmlformats.org/officeDocument/2006/relationships/hyperlink" Target="https://www.churchofjesuschrist.org/scriptures/ot/gen/1.26-28?lang=eng#p26" TargetMode="External"/><Relationship Id="rId7" Type="http://schemas.openxmlformats.org/officeDocument/2006/relationships/hyperlink" Target="https://www.churchofjesuschrist.org/general-conference/2017/10/the-plan-and-the-proclamation?lang=eng" TargetMode="External"/><Relationship Id="rId12" Type="http://schemas.openxmlformats.org/officeDocument/2006/relationships/hyperlink" Target="http://mormonandgay.lds.org/" TargetMode="External"/><Relationship Id="rId2" Type="http://schemas.openxmlformats.org/officeDocument/2006/relationships/hyperlink" Target="https://www.churchofjesuschrist.org/scriptures/dc-testament/dc/93.36-40?lang=eng#p36" TargetMode="External"/><Relationship Id="rId1" Type="http://schemas.openxmlformats.org/officeDocument/2006/relationships/slideLayout" Target="../slideLayouts/slideLayout7.xml"/><Relationship Id="rId6" Type="http://schemas.openxmlformats.org/officeDocument/2006/relationships/hyperlink" Target="https://www.mormonnewsroom.org/article/the-divine-institution-of-marriage" TargetMode="External"/><Relationship Id="rId11" Type="http://schemas.openxmlformats.org/officeDocument/2006/relationships/hyperlink" Target="https://www.churchofjesuschrist.org/ensign/1995/10/same-gender-attraction?lang=eng" TargetMode="External"/><Relationship Id="rId5" Type="http://schemas.openxmlformats.org/officeDocument/2006/relationships/hyperlink" Target="https://www.churchofjesuschrist.org/general-conference/2015/04/why-marriage-why-family?lang=eng&amp;para=p16,p21#p16" TargetMode="External"/><Relationship Id="rId10" Type="http://schemas.openxmlformats.org/officeDocument/2006/relationships/hyperlink" Target="https://www.churchofjesuschrist.org/ensign/2006/06/marriage-is-essential-to-his-eternal-plan?lang=eng" TargetMode="External"/><Relationship Id="rId4" Type="http://schemas.openxmlformats.org/officeDocument/2006/relationships/hyperlink" Target="https://www.churchofjesuschrist.org/scriptures/ot/gen/2.7,18,21-24?lang=eng#p7" TargetMode="External"/><Relationship Id="rId9" Type="http://schemas.openxmlformats.org/officeDocument/2006/relationships/hyperlink" Target="https://www.churchofjesuschrist.org/general-conference/2015/04/why-marriage-and-family-matter-everywhere-in-the-world?lang=eng" TargetMode="External"/><Relationship Id="rId14" Type="http://schemas.openxmlformats.org/officeDocument/2006/relationships/hyperlink" Target="https://www.churchofjesuschrist.org/manual/gospel-topics/same-sex-marriage?lang=e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A7F49A-8639-4CBA-B036-829450BAA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888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E766DC6-2686-4EAE-87F0-A4442B7A550E}"/>
              </a:ext>
            </a:extLst>
          </p:cNvPr>
          <p:cNvSpPr/>
          <p:nvPr/>
        </p:nvSpPr>
        <p:spPr>
          <a:xfrm>
            <a:off x="573991" y="414480"/>
            <a:ext cx="3822645" cy="390611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p>
        </p:txBody>
      </p:sp>
      <p:sp>
        <p:nvSpPr>
          <p:cNvPr id="3" name="Rectangle 2">
            <a:extLst>
              <a:ext uri="{FF2B5EF4-FFF2-40B4-BE49-F238E27FC236}">
                <a16:creationId xmlns:a16="http://schemas.microsoft.com/office/drawing/2014/main" id="{DEA46877-E892-4F49-AC8D-9AD1192F9F5A}"/>
              </a:ext>
            </a:extLst>
          </p:cNvPr>
          <p:cNvSpPr/>
          <p:nvPr/>
        </p:nvSpPr>
        <p:spPr>
          <a:xfrm>
            <a:off x="1045073" y="1028710"/>
            <a:ext cx="3364089" cy="2677656"/>
          </a:xfrm>
          <a:prstGeom prst="rect">
            <a:avLst/>
          </a:prstGeom>
        </p:spPr>
        <p:txBody>
          <a:bodyPr wrap="square">
            <a:spAutoFit/>
          </a:bodyPr>
          <a:lstStyle/>
          <a:p>
            <a:r>
              <a:rPr lang="en-US" sz="2400" i="1" dirty="0">
                <a:solidFill>
                  <a:srgbClr val="333333"/>
                </a:solidFill>
                <a:latin typeface="Palatino Linotype" panose="02040502050505030304" pitchFamily="18" charset="0"/>
              </a:rPr>
              <a:t>Therefore shall a </a:t>
            </a:r>
            <a:r>
              <a:rPr lang="en-US" sz="2400" i="1" dirty="0">
                <a:latin typeface="Palatino Linotype" panose="02040502050505030304" pitchFamily="18" charset="0"/>
              </a:rPr>
              <a:t>man</a:t>
            </a:r>
            <a:r>
              <a:rPr lang="en-US" sz="2400" i="1" dirty="0">
                <a:solidFill>
                  <a:srgbClr val="333333"/>
                </a:solidFill>
                <a:latin typeface="Palatino Linotype" panose="02040502050505030304" pitchFamily="18" charset="0"/>
              </a:rPr>
              <a:t> leave his </a:t>
            </a:r>
            <a:r>
              <a:rPr lang="en-US" sz="2400" i="1" dirty="0">
                <a:latin typeface="Palatino Linotype" panose="02040502050505030304" pitchFamily="18" charset="0"/>
              </a:rPr>
              <a:t>father</a:t>
            </a:r>
            <a:r>
              <a:rPr lang="en-US" sz="2400" i="1" dirty="0">
                <a:solidFill>
                  <a:srgbClr val="333333"/>
                </a:solidFill>
                <a:latin typeface="Palatino Linotype" panose="02040502050505030304" pitchFamily="18" charset="0"/>
              </a:rPr>
              <a:t> and his mother, and shall </a:t>
            </a:r>
            <a:r>
              <a:rPr lang="en-US" sz="2400" i="1" dirty="0">
                <a:latin typeface="Palatino Linotype" panose="02040502050505030304" pitchFamily="18" charset="0"/>
              </a:rPr>
              <a:t>cleave</a:t>
            </a:r>
            <a:r>
              <a:rPr lang="en-US" sz="2400" i="1" dirty="0">
                <a:solidFill>
                  <a:srgbClr val="333333"/>
                </a:solidFill>
                <a:latin typeface="Palatino Linotype" panose="02040502050505030304" pitchFamily="18" charset="0"/>
              </a:rPr>
              <a:t> unto his </a:t>
            </a:r>
            <a:r>
              <a:rPr lang="en-US" sz="2400" i="1" dirty="0">
                <a:latin typeface="Palatino Linotype" panose="02040502050505030304" pitchFamily="18" charset="0"/>
              </a:rPr>
              <a:t>wife</a:t>
            </a:r>
            <a:r>
              <a:rPr lang="en-US" sz="2400" i="1" dirty="0">
                <a:solidFill>
                  <a:srgbClr val="333333"/>
                </a:solidFill>
                <a:latin typeface="Palatino Linotype" panose="02040502050505030304" pitchFamily="18" charset="0"/>
              </a:rPr>
              <a:t>: and they shall be </a:t>
            </a:r>
            <a:r>
              <a:rPr lang="en-US" sz="2400" i="1" dirty="0">
                <a:latin typeface="Palatino Linotype" panose="02040502050505030304" pitchFamily="18" charset="0"/>
              </a:rPr>
              <a:t>one</a:t>
            </a:r>
            <a:r>
              <a:rPr lang="en-US" sz="2400" i="1" dirty="0">
                <a:solidFill>
                  <a:srgbClr val="333333"/>
                </a:solidFill>
                <a:latin typeface="Palatino Linotype" panose="02040502050505030304" pitchFamily="18" charset="0"/>
              </a:rPr>
              <a:t> flesh.</a:t>
            </a:r>
          </a:p>
          <a:p>
            <a:r>
              <a:rPr lang="en-US" sz="2400" i="1" dirty="0">
                <a:solidFill>
                  <a:srgbClr val="333333"/>
                </a:solidFill>
                <a:latin typeface="Palatino Linotype" panose="02040502050505030304" pitchFamily="18" charset="0"/>
              </a:rPr>
              <a:t>Genesis 2:24</a:t>
            </a:r>
            <a:endParaRPr lang="en-US" sz="2400" i="1" dirty="0"/>
          </a:p>
        </p:txBody>
      </p:sp>
      <p:sp>
        <p:nvSpPr>
          <p:cNvPr id="4" name="Rectangle 3">
            <a:extLst>
              <a:ext uri="{FF2B5EF4-FFF2-40B4-BE49-F238E27FC236}">
                <a16:creationId xmlns:a16="http://schemas.microsoft.com/office/drawing/2014/main" id="{8EED1F27-3949-402D-B1B8-BFE1E91B9D10}"/>
              </a:ext>
            </a:extLst>
          </p:cNvPr>
          <p:cNvSpPr/>
          <p:nvPr/>
        </p:nvSpPr>
        <p:spPr>
          <a:xfrm>
            <a:off x="4970627" y="797877"/>
            <a:ext cx="6375591" cy="461665"/>
          </a:xfrm>
          <a:prstGeom prst="rect">
            <a:avLst/>
          </a:prstGeom>
        </p:spPr>
        <p:txBody>
          <a:bodyPr wrap="none">
            <a:spAutoFit/>
          </a:bodyPr>
          <a:lstStyle/>
          <a:p>
            <a:r>
              <a:rPr lang="en-US" sz="2400" dirty="0"/>
              <a:t>Cleave = to cling to or be strongly joined together.</a:t>
            </a:r>
          </a:p>
        </p:txBody>
      </p:sp>
      <p:grpSp>
        <p:nvGrpSpPr>
          <p:cNvPr id="8" name="Group 7">
            <a:extLst>
              <a:ext uri="{FF2B5EF4-FFF2-40B4-BE49-F238E27FC236}">
                <a16:creationId xmlns:a16="http://schemas.microsoft.com/office/drawing/2014/main" id="{6AFBEEF9-5F2B-4BAD-8A43-DC6C1B6869D4}"/>
              </a:ext>
            </a:extLst>
          </p:cNvPr>
          <p:cNvGrpSpPr/>
          <p:nvPr/>
        </p:nvGrpSpPr>
        <p:grpSpPr>
          <a:xfrm>
            <a:off x="7768080" y="1991649"/>
            <a:ext cx="3822645" cy="3906115"/>
            <a:chOff x="6738765" y="2616598"/>
            <a:chExt cx="3822645" cy="3906115"/>
          </a:xfrm>
        </p:grpSpPr>
        <p:sp>
          <p:nvSpPr>
            <p:cNvPr id="7" name="Oval 6">
              <a:extLst>
                <a:ext uri="{FF2B5EF4-FFF2-40B4-BE49-F238E27FC236}">
                  <a16:creationId xmlns:a16="http://schemas.microsoft.com/office/drawing/2014/main" id="{1011727C-2D5B-4CF8-AF25-FE570F849C2B}"/>
                </a:ext>
              </a:extLst>
            </p:cNvPr>
            <p:cNvSpPr/>
            <p:nvPr/>
          </p:nvSpPr>
          <p:spPr>
            <a:xfrm>
              <a:off x="6738765" y="2616598"/>
              <a:ext cx="3822645" cy="390611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p>
          </p:txBody>
        </p:sp>
        <p:sp>
          <p:nvSpPr>
            <p:cNvPr id="5" name="Rectangle 4">
              <a:extLst>
                <a:ext uri="{FF2B5EF4-FFF2-40B4-BE49-F238E27FC236}">
                  <a16:creationId xmlns:a16="http://schemas.microsoft.com/office/drawing/2014/main" id="{D1B3C3C7-1F82-4C98-A3C3-AC0DC0DF6AF5}"/>
                </a:ext>
              </a:extLst>
            </p:cNvPr>
            <p:cNvSpPr/>
            <p:nvPr/>
          </p:nvSpPr>
          <p:spPr>
            <a:xfrm>
              <a:off x="7347380" y="3429000"/>
              <a:ext cx="2605414" cy="2308324"/>
            </a:xfrm>
            <a:prstGeom prst="rect">
              <a:avLst/>
            </a:prstGeom>
          </p:spPr>
          <p:txBody>
            <a:bodyPr wrap="square">
              <a:spAutoFit/>
            </a:bodyPr>
            <a:lstStyle/>
            <a:p>
              <a:pPr algn="ctr"/>
              <a:r>
                <a:rPr lang="en-US" sz="2400" dirty="0">
                  <a:solidFill>
                    <a:srgbClr val="212225"/>
                  </a:solidFill>
                </a:rPr>
                <a:t>S</a:t>
              </a:r>
              <a:r>
                <a:rPr lang="en-US" sz="2400" b="0" i="0" dirty="0">
                  <a:solidFill>
                    <a:srgbClr val="212225"/>
                  </a:solidFill>
                  <a:effectLst/>
                </a:rPr>
                <a:t>ince the beginning of time marriage between a man and a woman has been ordained by God</a:t>
              </a:r>
              <a:endParaRPr lang="en-US" sz="2400" dirty="0"/>
            </a:p>
          </p:txBody>
        </p:sp>
      </p:grpSp>
      <p:sp>
        <p:nvSpPr>
          <p:cNvPr id="6" name="Rectangle 5">
            <a:extLst>
              <a:ext uri="{FF2B5EF4-FFF2-40B4-BE49-F238E27FC236}">
                <a16:creationId xmlns:a16="http://schemas.microsoft.com/office/drawing/2014/main" id="{9E348E90-72C1-4E4E-B500-741132230200}"/>
              </a:ext>
            </a:extLst>
          </p:cNvPr>
          <p:cNvSpPr/>
          <p:nvPr/>
        </p:nvSpPr>
        <p:spPr>
          <a:xfrm>
            <a:off x="315283" y="5771151"/>
            <a:ext cx="9119612" cy="461665"/>
          </a:xfrm>
          <a:prstGeom prst="rect">
            <a:avLst/>
          </a:prstGeom>
        </p:spPr>
        <p:txBody>
          <a:bodyPr wrap="none">
            <a:spAutoFit/>
          </a:bodyPr>
          <a:lstStyle/>
          <a:p>
            <a:r>
              <a:rPr lang="en-US" sz="2400" b="0" i="0" dirty="0">
                <a:solidFill>
                  <a:srgbClr val="212225"/>
                </a:solidFill>
                <a:effectLst/>
              </a:rPr>
              <a:t>Ordained = to order, decree, or appoint by virtue of superior authority.</a:t>
            </a:r>
            <a:endParaRPr lang="en-US" sz="2400" dirty="0"/>
          </a:p>
        </p:txBody>
      </p:sp>
      <p:pic>
        <p:nvPicPr>
          <p:cNvPr id="10" name="Picture 9">
            <a:extLst>
              <a:ext uri="{FF2B5EF4-FFF2-40B4-BE49-F238E27FC236}">
                <a16:creationId xmlns:a16="http://schemas.microsoft.com/office/drawing/2014/main" id="{DA7BBF34-0CDB-4DA7-BB3A-C28310F648C4}"/>
              </a:ext>
            </a:extLst>
          </p:cNvPr>
          <p:cNvPicPr>
            <a:picLocks noChangeAspect="1"/>
          </p:cNvPicPr>
          <p:nvPr/>
        </p:nvPicPr>
        <p:blipFill rotWithShape="1">
          <a:blip r:embed="rId2">
            <a:extLst>
              <a:ext uri="{28A0092B-C50C-407E-A947-70E740481C1C}">
                <a14:useLocalDpi xmlns:a14="http://schemas.microsoft.com/office/drawing/2010/main" val="0"/>
              </a:ext>
            </a:extLst>
          </a:blip>
          <a:srcRect b="9116"/>
          <a:stretch/>
        </p:blipFill>
        <p:spPr>
          <a:xfrm>
            <a:off x="3815306" y="2057419"/>
            <a:ext cx="4446235" cy="3572164"/>
          </a:xfrm>
          <a:prstGeom prst="rect">
            <a:avLst/>
          </a:prstGeom>
        </p:spPr>
      </p:pic>
    </p:spTree>
    <p:extLst>
      <p:ext uri="{BB962C8B-B14F-4D97-AF65-F5344CB8AC3E}">
        <p14:creationId xmlns:p14="http://schemas.microsoft.com/office/powerpoint/2010/main" val="18893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555979E-2C70-43D4-B37C-B43D7CBAB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EED1F27-3949-402D-B1B8-BFE1E91B9D10}"/>
              </a:ext>
            </a:extLst>
          </p:cNvPr>
          <p:cNvSpPr/>
          <p:nvPr/>
        </p:nvSpPr>
        <p:spPr>
          <a:xfrm>
            <a:off x="8008036" y="99277"/>
            <a:ext cx="4183964" cy="6863417"/>
          </a:xfrm>
          <a:prstGeom prst="rect">
            <a:avLst/>
          </a:prstGeom>
        </p:spPr>
        <p:txBody>
          <a:bodyPr wrap="square">
            <a:spAutoFit/>
          </a:bodyPr>
          <a:lstStyle/>
          <a:p>
            <a:pPr fontAlgn="base"/>
            <a:r>
              <a:rPr lang="en-US" sz="2000" dirty="0">
                <a:solidFill>
                  <a:schemeClr val="bg1"/>
                </a:solidFill>
              </a:rPr>
              <a:t>“After the earth was created, Adam was placed in the Garden of Eden. Importantly, however, God said ‘it was not good that the man should be alone’, and Eve became Adam’s wife and helpmeet. </a:t>
            </a:r>
          </a:p>
          <a:p>
            <a:pPr fontAlgn="base"/>
            <a:endParaRPr lang="en-US" sz="2000" dirty="0">
              <a:solidFill>
                <a:schemeClr val="bg1"/>
              </a:solidFill>
            </a:endParaRPr>
          </a:p>
          <a:p>
            <a:pPr fontAlgn="base"/>
            <a:r>
              <a:rPr lang="en-US" sz="2000" dirty="0">
                <a:solidFill>
                  <a:schemeClr val="bg1"/>
                </a:solidFill>
              </a:rPr>
              <a:t>The unique combination of spiritual, physical, mental, and emotional capacities of both males and females was needed to enact the plan of happiness. ‘Neither is the man without the woman, neither the woman without the man, in the Lord’. </a:t>
            </a:r>
          </a:p>
          <a:p>
            <a:pPr fontAlgn="base"/>
            <a:endParaRPr lang="en-US" sz="2000" dirty="0">
              <a:solidFill>
                <a:schemeClr val="bg1"/>
              </a:solidFill>
            </a:endParaRPr>
          </a:p>
          <a:p>
            <a:pPr fontAlgn="base"/>
            <a:r>
              <a:rPr lang="en-US" sz="2000" dirty="0">
                <a:solidFill>
                  <a:schemeClr val="bg1"/>
                </a:solidFill>
              </a:rPr>
              <a:t>The man and the woman are intended to learn from, strengthen, bless, and complete each other.</a:t>
            </a:r>
          </a:p>
          <a:p>
            <a:pPr fontAlgn="base"/>
            <a:r>
              <a:rPr lang="en-US" sz="2000" dirty="0">
                <a:solidFill>
                  <a:schemeClr val="bg1"/>
                </a:solidFill>
              </a:rPr>
              <a:t>“… Marriage between a man and a woman is the authorized channel through which premortal spirits enter mortality” (3).</a:t>
            </a:r>
          </a:p>
        </p:txBody>
      </p:sp>
      <p:sp>
        <p:nvSpPr>
          <p:cNvPr id="9" name="Rectangle 8">
            <a:extLst>
              <a:ext uri="{FF2B5EF4-FFF2-40B4-BE49-F238E27FC236}">
                <a16:creationId xmlns:a16="http://schemas.microsoft.com/office/drawing/2014/main" id="{BCCE51BA-18F1-4836-905B-C4C4FFDFAB23}"/>
              </a:ext>
            </a:extLst>
          </p:cNvPr>
          <p:cNvSpPr/>
          <p:nvPr/>
        </p:nvSpPr>
        <p:spPr>
          <a:xfrm>
            <a:off x="147425" y="6488667"/>
            <a:ext cx="4518673" cy="369332"/>
          </a:xfrm>
          <a:prstGeom prst="rect">
            <a:avLst/>
          </a:prstGeom>
        </p:spPr>
        <p:txBody>
          <a:bodyPr wrap="none">
            <a:spAutoFit/>
          </a:bodyPr>
          <a:lstStyle/>
          <a:p>
            <a:r>
              <a:rPr lang="en-US" dirty="0"/>
              <a:t>Moses 3:18; Genesis 2:18; 1 Corinthians 11:11</a:t>
            </a:r>
          </a:p>
        </p:txBody>
      </p:sp>
      <p:pic>
        <p:nvPicPr>
          <p:cNvPr id="15" name="Picture 14">
            <a:extLst>
              <a:ext uri="{FF2B5EF4-FFF2-40B4-BE49-F238E27FC236}">
                <a16:creationId xmlns:a16="http://schemas.microsoft.com/office/drawing/2014/main" id="{4D8DABEA-FB76-47EC-92BB-519C278D1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25" y="158979"/>
            <a:ext cx="1028831" cy="1293679"/>
          </a:xfrm>
          <a:prstGeom prst="rect">
            <a:avLst/>
          </a:prstGeom>
        </p:spPr>
      </p:pic>
    </p:spTree>
    <p:extLst>
      <p:ext uri="{BB962C8B-B14F-4D97-AF65-F5344CB8AC3E}">
        <p14:creationId xmlns:p14="http://schemas.microsoft.com/office/powerpoint/2010/main" val="1360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5053ED0-8E67-4663-AA95-C78CFCA63E51}"/>
              </a:ext>
            </a:extLst>
          </p:cNvPr>
          <p:cNvGrpSpPr/>
          <p:nvPr/>
        </p:nvGrpSpPr>
        <p:grpSpPr>
          <a:xfrm>
            <a:off x="99431" y="136806"/>
            <a:ext cx="4273582" cy="4257728"/>
            <a:chOff x="411153" y="259688"/>
            <a:chExt cx="4273582" cy="4257728"/>
          </a:xfrm>
        </p:grpSpPr>
        <p:sp>
          <p:nvSpPr>
            <p:cNvPr id="12" name="Oval 11">
              <a:extLst>
                <a:ext uri="{FF2B5EF4-FFF2-40B4-BE49-F238E27FC236}">
                  <a16:creationId xmlns:a16="http://schemas.microsoft.com/office/drawing/2014/main" id="{0E766DC6-2686-4EAE-87F0-A4442B7A550E}"/>
                </a:ext>
              </a:extLst>
            </p:cNvPr>
            <p:cNvSpPr/>
            <p:nvPr/>
          </p:nvSpPr>
          <p:spPr>
            <a:xfrm>
              <a:off x="411153" y="259688"/>
              <a:ext cx="4273582" cy="4257728"/>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p>
          </p:txBody>
        </p:sp>
        <p:sp>
          <p:nvSpPr>
            <p:cNvPr id="3" name="Rectangle 2">
              <a:extLst>
                <a:ext uri="{FF2B5EF4-FFF2-40B4-BE49-F238E27FC236}">
                  <a16:creationId xmlns:a16="http://schemas.microsoft.com/office/drawing/2014/main" id="{DEA46877-E892-4F49-AC8D-9AD1192F9F5A}"/>
                </a:ext>
              </a:extLst>
            </p:cNvPr>
            <p:cNvSpPr/>
            <p:nvPr/>
          </p:nvSpPr>
          <p:spPr>
            <a:xfrm>
              <a:off x="1127585" y="680392"/>
              <a:ext cx="3243999" cy="3416320"/>
            </a:xfrm>
            <a:prstGeom prst="rect">
              <a:avLst/>
            </a:prstGeom>
          </p:spPr>
          <p:txBody>
            <a:bodyPr wrap="square">
              <a:spAutoFit/>
            </a:bodyPr>
            <a:lstStyle/>
            <a:p>
              <a:r>
                <a:rPr lang="en-US" dirty="0"/>
                <a:t>Kayla is a member of your seminary class. As class begins, Kayla explains to the class that she has a friend on social media named Eric who is not a member of the Church. </a:t>
              </a:r>
            </a:p>
            <a:p>
              <a:endParaRPr lang="en-US" dirty="0"/>
            </a:p>
            <a:p>
              <a:r>
                <a:rPr lang="en-US" dirty="0"/>
                <a:t>Eric has asked questions about what Kayla believes, and Kayla and Eric have had positive conversations as Kayla has shared the gospel with him.</a:t>
              </a:r>
              <a:endParaRPr lang="en-US" sz="2400" i="1" dirty="0"/>
            </a:p>
          </p:txBody>
        </p:sp>
      </p:grpSp>
      <p:grpSp>
        <p:nvGrpSpPr>
          <p:cNvPr id="8" name="Group 7">
            <a:extLst>
              <a:ext uri="{FF2B5EF4-FFF2-40B4-BE49-F238E27FC236}">
                <a16:creationId xmlns:a16="http://schemas.microsoft.com/office/drawing/2014/main" id="{6AFBEEF9-5F2B-4BAD-8A43-DC6C1B6869D4}"/>
              </a:ext>
            </a:extLst>
          </p:cNvPr>
          <p:cNvGrpSpPr/>
          <p:nvPr/>
        </p:nvGrpSpPr>
        <p:grpSpPr>
          <a:xfrm>
            <a:off x="7066911" y="1688278"/>
            <a:ext cx="4713936" cy="4816868"/>
            <a:chOff x="5847475" y="1705846"/>
            <a:chExt cx="4713936" cy="4816868"/>
          </a:xfrm>
        </p:grpSpPr>
        <p:sp>
          <p:nvSpPr>
            <p:cNvPr id="7" name="Oval 6">
              <a:extLst>
                <a:ext uri="{FF2B5EF4-FFF2-40B4-BE49-F238E27FC236}">
                  <a16:creationId xmlns:a16="http://schemas.microsoft.com/office/drawing/2014/main" id="{1011727C-2D5B-4CF8-AF25-FE570F849C2B}"/>
                </a:ext>
              </a:extLst>
            </p:cNvPr>
            <p:cNvSpPr/>
            <p:nvPr/>
          </p:nvSpPr>
          <p:spPr>
            <a:xfrm>
              <a:off x="5847475" y="1705846"/>
              <a:ext cx="4713936" cy="4816868"/>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p>
          </p:txBody>
        </p:sp>
        <p:sp>
          <p:nvSpPr>
            <p:cNvPr id="5" name="Rectangle 4">
              <a:extLst>
                <a:ext uri="{FF2B5EF4-FFF2-40B4-BE49-F238E27FC236}">
                  <a16:creationId xmlns:a16="http://schemas.microsoft.com/office/drawing/2014/main" id="{D1B3C3C7-1F82-4C98-A3C3-AC0DC0DF6AF5}"/>
                </a:ext>
              </a:extLst>
            </p:cNvPr>
            <p:cNvSpPr/>
            <p:nvPr/>
          </p:nvSpPr>
          <p:spPr>
            <a:xfrm>
              <a:off x="6481784" y="2345789"/>
              <a:ext cx="3851286" cy="3416320"/>
            </a:xfrm>
            <a:prstGeom prst="rect">
              <a:avLst/>
            </a:prstGeom>
          </p:spPr>
          <p:txBody>
            <a:bodyPr wrap="square">
              <a:spAutoFit/>
            </a:bodyPr>
            <a:lstStyle/>
            <a:p>
              <a:r>
                <a:rPr lang="en-US" dirty="0"/>
                <a:t>Kayla says, “Last night Eric asked a question that I wasn’t sure how to respond to, and I’d like to talk about it as a class before I answer him. </a:t>
              </a:r>
            </a:p>
            <a:p>
              <a:endParaRPr lang="en-US" dirty="0"/>
            </a:p>
            <a:p>
              <a:r>
                <a:rPr lang="en-US" dirty="0"/>
                <a:t>He wants to know why the Church opposes gay marriage, because he believes that any two people who love each other should be able to marry. What could I say to help Eric understand what we believe and why we believe it?”</a:t>
              </a:r>
              <a:endParaRPr lang="en-US" sz="2400" dirty="0"/>
            </a:p>
          </p:txBody>
        </p:sp>
      </p:grpSp>
      <p:grpSp>
        <p:nvGrpSpPr>
          <p:cNvPr id="11" name="Group 10">
            <a:extLst>
              <a:ext uri="{FF2B5EF4-FFF2-40B4-BE49-F238E27FC236}">
                <a16:creationId xmlns:a16="http://schemas.microsoft.com/office/drawing/2014/main" id="{5DADCC87-42D8-4DBB-8B0B-A1CFC4F668ED}"/>
              </a:ext>
            </a:extLst>
          </p:cNvPr>
          <p:cNvGrpSpPr/>
          <p:nvPr/>
        </p:nvGrpSpPr>
        <p:grpSpPr>
          <a:xfrm>
            <a:off x="3054598" y="4036381"/>
            <a:ext cx="2314550" cy="2715202"/>
            <a:chOff x="9888681" y="3238500"/>
            <a:chExt cx="1038772" cy="1288473"/>
          </a:xfrm>
        </p:grpSpPr>
        <p:pic>
          <p:nvPicPr>
            <p:cNvPr id="13" name="Picture 2" descr="Image result for person symbol blue">
              <a:extLst>
                <a:ext uri="{FF2B5EF4-FFF2-40B4-BE49-F238E27FC236}">
                  <a16:creationId xmlns:a16="http://schemas.microsoft.com/office/drawing/2014/main" id="{8E20A888-7EFA-4852-8BB4-53A8E019FF83}"/>
                </a:ext>
              </a:extLst>
            </p:cNvPr>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42955" t="5752" r="43820"/>
            <a:stretch/>
          </p:blipFill>
          <p:spPr bwMode="auto">
            <a:xfrm>
              <a:off x="9912927" y="3255819"/>
              <a:ext cx="1014526" cy="1264226"/>
            </a:xfrm>
            <a:prstGeom prst="rect">
              <a:avLst/>
            </a:prstGeom>
            <a:noFill/>
            <a:extLst>
              <a:ext uri="{909E8E84-426E-40DD-AFC4-6F175D3DCCD1}">
                <a14:hiddenFill xmlns:a14="http://schemas.microsoft.com/office/drawing/2010/main">
                  <a:solidFill>
                    <a:srgbClr val="FFFFFF"/>
                  </a:solidFill>
                </a14:hiddenFill>
              </a:ext>
            </a:extLst>
          </p:spPr>
        </p:pic>
        <p:sp>
          <p:nvSpPr>
            <p:cNvPr id="14" name="Frame 13">
              <a:extLst>
                <a:ext uri="{FF2B5EF4-FFF2-40B4-BE49-F238E27FC236}">
                  <a16:creationId xmlns:a16="http://schemas.microsoft.com/office/drawing/2014/main" id="{D4E7FB50-5D9C-40DB-9C18-F32A5335F08A}"/>
                </a:ext>
              </a:extLst>
            </p:cNvPr>
            <p:cNvSpPr/>
            <p:nvPr/>
          </p:nvSpPr>
          <p:spPr>
            <a:xfrm>
              <a:off x="9888681" y="3238500"/>
              <a:ext cx="1028700" cy="1288473"/>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97E13177-8A1E-4630-9F52-3C3D0B8ED095}"/>
              </a:ext>
            </a:extLst>
          </p:cNvPr>
          <p:cNvGrpSpPr/>
          <p:nvPr/>
        </p:nvGrpSpPr>
        <p:grpSpPr>
          <a:xfrm>
            <a:off x="5005892" y="352854"/>
            <a:ext cx="2448513" cy="3204538"/>
            <a:chOff x="6605154" y="2459181"/>
            <a:chExt cx="1028700" cy="1288473"/>
          </a:xfrm>
        </p:grpSpPr>
        <p:pic>
          <p:nvPicPr>
            <p:cNvPr id="16" name="Picture 2" descr="Related image">
              <a:extLst>
                <a:ext uri="{FF2B5EF4-FFF2-40B4-BE49-F238E27FC236}">
                  <a16:creationId xmlns:a16="http://schemas.microsoft.com/office/drawing/2014/main" id="{60EA8EA3-4A98-4AB3-9ED4-E7596CF15608}"/>
                </a:ext>
              </a:extLst>
            </p:cNvPr>
            <p:cNvPicPr>
              <a:picLocks noChangeAspect="1" noChangeArrowheads="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35139" t="20557" r="50579"/>
            <a:stretch/>
          </p:blipFill>
          <p:spPr bwMode="auto">
            <a:xfrm>
              <a:off x="6641030" y="2507672"/>
              <a:ext cx="954723" cy="1202660"/>
            </a:xfrm>
            <a:prstGeom prst="rect">
              <a:avLst/>
            </a:prstGeom>
            <a:noFill/>
            <a:extLst>
              <a:ext uri="{909E8E84-426E-40DD-AFC4-6F175D3DCCD1}">
                <a14:hiddenFill xmlns:a14="http://schemas.microsoft.com/office/drawing/2010/main">
                  <a:solidFill>
                    <a:srgbClr val="FFFFFF"/>
                  </a:solidFill>
                </a14:hiddenFill>
              </a:ext>
            </a:extLst>
          </p:spPr>
        </p:pic>
        <p:sp>
          <p:nvSpPr>
            <p:cNvPr id="17" name="Frame 16">
              <a:extLst>
                <a:ext uri="{FF2B5EF4-FFF2-40B4-BE49-F238E27FC236}">
                  <a16:creationId xmlns:a16="http://schemas.microsoft.com/office/drawing/2014/main" id="{9C62347E-CC37-42E0-9AA9-096E924D8952}"/>
                </a:ext>
              </a:extLst>
            </p:cNvPr>
            <p:cNvSpPr/>
            <p:nvPr/>
          </p:nvSpPr>
          <p:spPr>
            <a:xfrm>
              <a:off x="6605154" y="2459181"/>
              <a:ext cx="1028700" cy="1288473"/>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4337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DDDB860-62F0-4EC7-B798-E57AC7AE62D0}"/>
              </a:ext>
            </a:extLst>
          </p:cNvPr>
          <p:cNvSpPr/>
          <p:nvPr/>
        </p:nvSpPr>
        <p:spPr>
          <a:xfrm>
            <a:off x="504600" y="230939"/>
            <a:ext cx="11431586" cy="1384995"/>
          </a:xfrm>
          <a:prstGeom prst="rect">
            <a:avLst/>
          </a:prstGeom>
        </p:spPr>
        <p:txBody>
          <a:bodyPr wrap="square">
            <a:spAutoFit/>
          </a:bodyPr>
          <a:lstStyle/>
          <a:p>
            <a:pPr algn="ctr"/>
            <a:r>
              <a:rPr lang="en-US" sz="2800" b="0" i="1" dirty="0">
                <a:solidFill>
                  <a:srgbClr val="212225"/>
                </a:solidFill>
                <a:effectLst/>
              </a:rPr>
              <a:t>Why does the Church oppose gay marriage? </a:t>
            </a:r>
          </a:p>
          <a:p>
            <a:pPr algn="ctr"/>
            <a:endParaRPr lang="en-US" sz="2800" i="1" dirty="0">
              <a:solidFill>
                <a:srgbClr val="212225"/>
              </a:solidFill>
            </a:endParaRPr>
          </a:p>
          <a:p>
            <a:pPr algn="ctr"/>
            <a:r>
              <a:rPr lang="en-US" sz="2800" b="0" i="1" dirty="0">
                <a:solidFill>
                  <a:srgbClr val="212225"/>
                </a:solidFill>
                <a:effectLst/>
              </a:rPr>
              <a:t>Should any two people who love each other be able to marry?</a:t>
            </a:r>
            <a:endParaRPr lang="en-US" sz="2800" dirty="0"/>
          </a:p>
        </p:txBody>
      </p:sp>
      <p:sp>
        <p:nvSpPr>
          <p:cNvPr id="10" name="Rectangle 9">
            <a:extLst>
              <a:ext uri="{FF2B5EF4-FFF2-40B4-BE49-F238E27FC236}">
                <a16:creationId xmlns:a16="http://schemas.microsoft.com/office/drawing/2014/main" id="{1BDB2DE6-0E9B-4862-9BC0-CD41504B8745}"/>
              </a:ext>
            </a:extLst>
          </p:cNvPr>
          <p:cNvSpPr/>
          <p:nvPr/>
        </p:nvSpPr>
        <p:spPr>
          <a:xfrm>
            <a:off x="1682573" y="2183925"/>
            <a:ext cx="3934394" cy="584775"/>
          </a:xfrm>
          <a:prstGeom prst="rect">
            <a:avLst/>
          </a:prstGeom>
        </p:spPr>
        <p:txBody>
          <a:bodyPr wrap="square">
            <a:spAutoFit/>
          </a:bodyPr>
          <a:lstStyle/>
          <a:p>
            <a:r>
              <a:rPr lang="en-US" sz="3200" b="0" i="1" dirty="0">
                <a:solidFill>
                  <a:srgbClr val="212225"/>
                </a:solidFill>
                <a:effectLst/>
              </a:rPr>
              <a:t>Eric’s Assumptions</a:t>
            </a:r>
            <a:endParaRPr lang="en-US" sz="3200" dirty="0"/>
          </a:p>
        </p:txBody>
      </p:sp>
      <p:sp>
        <p:nvSpPr>
          <p:cNvPr id="19" name="Rectangle 18">
            <a:extLst>
              <a:ext uri="{FF2B5EF4-FFF2-40B4-BE49-F238E27FC236}">
                <a16:creationId xmlns:a16="http://schemas.microsoft.com/office/drawing/2014/main" id="{C007BA9C-50C6-426F-9255-1D5CE0A9714E}"/>
              </a:ext>
            </a:extLst>
          </p:cNvPr>
          <p:cNvSpPr/>
          <p:nvPr/>
        </p:nvSpPr>
        <p:spPr>
          <a:xfrm>
            <a:off x="6220393" y="2183925"/>
            <a:ext cx="5334793" cy="584775"/>
          </a:xfrm>
          <a:prstGeom prst="rect">
            <a:avLst/>
          </a:prstGeom>
        </p:spPr>
        <p:txBody>
          <a:bodyPr wrap="square">
            <a:spAutoFit/>
          </a:bodyPr>
          <a:lstStyle/>
          <a:p>
            <a:r>
              <a:rPr lang="en-US" sz="3200" b="0" i="0" dirty="0">
                <a:solidFill>
                  <a:srgbClr val="212225"/>
                </a:solidFill>
                <a:effectLst/>
              </a:rPr>
              <a:t> </a:t>
            </a:r>
            <a:r>
              <a:rPr lang="en-US" sz="3200" b="0" i="1" dirty="0">
                <a:solidFill>
                  <a:srgbClr val="212225"/>
                </a:solidFill>
                <a:effectLst/>
              </a:rPr>
              <a:t>God’s purposes for marriage</a:t>
            </a:r>
            <a:r>
              <a:rPr lang="en-US" sz="3200" b="0" i="0" dirty="0">
                <a:solidFill>
                  <a:srgbClr val="212225"/>
                </a:solidFill>
                <a:effectLst/>
              </a:rPr>
              <a:t> </a:t>
            </a:r>
            <a:endParaRPr lang="en-US" sz="3200" dirty="0"/>
          </a:p>
        </p:txBody>
      </p:sp>
      <p:grpSp>
        <p:nvGrpSpPr>
          <p:cNvPr id="25" name="Group 24">
            <a:extLst>
              <a:ext uri="{FF2B5EF4-FFF2-40B4-BE49-F238E27FC236}">
                <a16:creationId xmlns:a16="http://schemas.microsoft.com/office/drawing/2014/main" id="{997FBF34-B3A6-4A66-ABD2-5ED0B4D7C437}"/>
              </a:ext>
            </a:extLst>
          </p:cNvPr>
          <p:cNvGrpSpPr/>
          <p:nvPr/>
        </p:nvGrpSpPr>
        <p:grpSpPr>
          <a:xfrm>
            <a:off x="1339355" y="2768700"/>
            <a:ext cx="3706236" cy="3787164"/>
            <a:chOff x="389528" y="2678950"/>
            <a:chExt cx="3706236" cy="3787164"/>
          </a:xfrm>
        </p:grpSpPr>
        <p:sp>
          <p:nvSpPr>
            <p:cNvPr id="22" name="Oval 21">
              <a:extLst>
                <a:ext uri="{FF2B5EF4-FFF2-40B4-BE49-F238E27FC236}">
                  <a16:creationId xmlns:a16="http://schemas.microsoft.com/office/drawing/2014/main" id="{76A1FC95-F03F-41E3-BEF0-6335172D1934}"/>
                </a:ext>
              </a:extLst>
            </p:cNvPr>
            <p:cNvSpPr/>
            <p:nvPr/>
          </p:nvSpPr>
          <p:spPr>
            <a:xfrm>
              <a:off x="389528" y="2678950"/>
              <a:ext cx="3706236" cy="3787164"/>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0" name="Rectangle 19">
              <a:extLst>
                <a:ext uri="{FF2B5EF4-FFF2-40B4-BE49-F238E27FC236}">
                  <a16:creationId xmlns:a16="http://schemas.microsoft.com/office/drawing/2014/main" id="{21B23A88-4B77-4F53-A9E0-EAA5560B7CB4}"/>
                </a:ext>
              </a:extLst>
            </p:cNvPr>
            <p:cNvSpPr/>
            <p:nvPr/>
          </p:nvSpPr>
          <p:spPr>
            <a:xfrm>
              <a:off x="844997" y="3429000"/>
              <a:ext cx="3205844" cy="2308324"/>
            </a:xfrm>
            <a:prstGeom prst="rect">
              <a:avLst/>
            </a:prstGeom>
          </p:spPr>
          <p:txBody>
            <a:bodyPr wrap="square">
              <a:spAutoFit/>
            </a:bodyPr>
            <a:lstStyle/>
            <a:p>
              <a:r>
                <a:rPr lang="en-US" sz="2400" dirty="0">
                  <a:solidFill>
                    <a:srgbClr val="212225"/>
                  </a:solidFill>
                </a:rPr>
                <a:t>O</a:t>
              </a:r>
              <a:r>
                <a:rPr lang="en-US" sz="2400" b="0" i="0" dirty="0">
                  <a:solidFill>
                    <a:srgbClr val="212225"/>
                  </a:solidFill>
                  <a:effectLst/>
                </a:rPr>
                <a:t>pposing same-sex marriage is not fair to everyone or that love should be the only requirement for two people to get married.</a:t>
              </a:r>
              <a:endParaRPr lang="en-US" sz="2400" dirty="0"/>
            </a:p>
          </p:txBody>
        </p:sp>
      </p:grpSp>
      <p:grpSp>
        <p:nvGrpSpPr>
          <p:cNvPr id="24" name="Group 23">
            <a:extLst>
              <a:ext uri="{FF2B5EF4-FFF2-40B4-BE49-F238E27FC236}">
                <a16:creationId xmlns:a16="http://schemas.microsoft.com/office/drawing/2014/main" id="{629C5C64-D7D3-402F-8387-9E60207E240C}"/>
              </a:ext>
            </a:extLst>
          </p:cNvPr>
          <p:cNvGrpSpPr/>
          <p:nvPr/>
        </p:nvGrpSpPr>
        <p:grpSpPr>
          <a:xfrm>
            <a:off x="6791769" y="2678950"/>
            <a:ext cx="3934394" cy="4020304"/>
            <a:chOff x="6791769" y="2678950"/>
            <a:chExt cx="3934394" cy="4020304"/>
          </a:xfrm>
        </p:grpSpPr>
        <p:sp>
          <p:nvSpPr>
            <p:cNvPr id="23" name="Oval 22">
              <a:extLst>
                <a:ext uri="{FF2B5EF4-FFF2-40B4-BE49-F238E27FC236}">
                  <a16:creationId xmlns:a16="http://schemas.microsoft.com/office/drawing/2014/main" id="{3F383611-AF23-4752-A4D1-5865FC10C0FF}"/>
                </a:ext>
              </a:extLst>
            </p:cNvPr>
            <p:cNvSpPr/>
            <p:nvPr/>
          </p:nvSpPr>
          <p:spPr>
            <a:xfrm>
              <a:off x="6791769" y="2678950"/>
              <a:ext cx="3934394" cy="4020304"/>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1" name="Rectangle 20">
              <a:extLst>
                <a:ext uri="{FF2B5EF4-FFF2-40B4-BE49-F238E27FC236}">
                  <a16:creationId xmlns:a16="http://schemas.microsoft.com/office/drawing/2014/main" id="{5B0E168D-B34B-4ED4-B4F9-AFDB2AD9D5D1}"/>
                </a:ext>
              </a:extLst>
            </p:cNvPr>
            <p:cNvSpPr/>
            <p:nvPr/>
          </p:nvSpPr>
          <p:spPr>
            <a:xfrm>
              <a:off x="7257257" y="3350274"/>
              <a:ext cx="3261064" cy="2677656"/>
            </a:xfrm>
            <a:prstGeom prst="rect">
              <a:avLst/>
            </a:prstGeom>
          </p:spPr>
          <p:txBody>
            <a:bodyPr wrap="square">
              <a:spAutoFit/>
            </a:bodyPr>
            <a:lstStyle/>
            <a:p>
              <a:r>
                <a:rPr lang="en-US" sz="2400" dirty="0"/>
                <a:t>We look on marriage and the bearing and nurturing of children as part of God’s plan and a sacred duty of those given the opportunity to do so. (5)</a:t>
              </a:r>
            </a:p>
          </p:txBody>
        </p:sp>
      </p:grpSp>
    </p:spTree>
    <p:extLst>
      <p:ext uri="{BB962C8B-B14F-4D97-AF65-F5344CB8AC3E}">
        <p14:creationId xmlns:p14="http://schemas.microsoft.com/office/powerpoint/2010/main" val="344628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DDDB860-62F0-4EC7-B798-E57AC7AE62D0}"/>
              </a:ext>
            </a:extLst>
          </p:cNvPr>
          <p:cNvSpPr/>
          <p:nvPr/>
        </p:nvSpPr>
        <p:spPr>
          <a:xfrm>
            <a:off x="504600" y="230939"/>
            <a:ext cx="11431586" cy="523220"/>
          </a:xfrm>
          <a:prstGeom prst="rect">
            <a:avLst/>
          </a:prstGeom>
        </p:spPr>
        <p:txBody>
          <a:bodyPr wrap="square">
            <a:spAutoFit/>
          </a:bodyPr>
          <a:lstStyle/>
          <a:p>
            <a:pPr algn="ctr"/>
            <a:r>
              <a:rPr lang="en-US" sz="2800" b="0" i="1" dirty="0">
                <a:solidFill>
                  <a:srgbClr val="212225"/>
                </a:solidFill>
                <a:effectLst/>
              </a:rPr>
              <a:t>Where Can I Go To Find Answers?</a:t>
            </a:r>
            <a:endParaRPr lang="en-US" sz="2800" dirty="0"/>
          </a:p>
        </p:txBody>
      </p:sp>
      <p:grpSp>
        <p:nvGrpSpPr>
          <p:cNvPr id="25" name="Group 24">
            <a:extLst>
              <a:ext uri="{FF2B5EF4-FFF2-40B4-BE49-F238E27FC236}">
                <a16:creationId xmlns:a16="http://schemas.microsoft.com/office/drawing/2014/main" id="{997FBF34-B3A6-4A66-ABD2-5ED0B4D7C437}"/>
              </a:ext>
            </a:extLst>
          </p:cNvPr>
          <p:cNvGrpSpPr/>
          <p:nvPr/>
        </p:nvGrpSpPr>
        <p:grpSpPr>
          <a:xfrm>
            <a:off x="58431" y="7013690"/>
            <a:ext cx="2643645" cy="2701371"/>
            <a:chOff x="389528" y="2678950"/>
            <a:chExt cx="2643645" cy="2701371"/>
          </a:xfrm>
        </p:grpSpPr>
        <p:sp>
          <p:nvSpPr>
            <p:cNvPr id="22" name="Oval 21">
              <a:extLst>
                <a:ext uri="{FF2B5EF4-FFF2-40B4-BE49-F238E27FC236}">
                  <a16:creationId xmlns:a16="http://schemas.microsoft.com/office/drawing/2014/main" id="{76A1FC95-F03F-41E3-BEF0-6335172D1934}"/>
                </a:ext>
              </a:extLst>
            </p:cNvPr>
            <p:cNvSpPr/>
            <p:nvPr/>
          </p:nvSpPr>
          <p:spPr>
            <a:xfrm>
              <a:off x="389528" y="2678950"/>
              <a:ext cx="2643645" cy="2701371"/>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0" name="Rectangle 19">
              <a:extLst>
                <a:ext uri="{FF2B5EF4-FFF2-40B4-BE49-F238E27FC236}">
                  <a16:creationId xmlns:a16="http://schemas.microsoft.com/office/drawing/2014/main" id="{21B23A88-4B77-4F53-A9E0-EAA5560B7CB4}"/>
                </a:ext>
              </a:extLst>
            </p:cNvPr>
            <p:cNvSpPr/>
            <p:nvPr/>
          </p:nvSpPr>
          <p:spPr>
            <a:xfrm>
              <a:off x="535033" y="3325838"/>
              <a:ext cx="2352633" cy="1200329"/>
            </a:xfrm>
            <a:prstGeom prst="rect">
              <a:avLst/>
            </a:prstGeom>
          </p:spPr>
          <p:txBody>
            <a:bodyPr wrap="square">
              <a:spAutoFit/>
            </a:bodyPr>
            <a:lstStyle/>
            <a:p>
              <a:pPr algn="ctr"/>
              <a:r>
                <a:rPr lang="en-US" sz="2400" dirty="0">
                  <a:solidFill>
                    <a:srgbClr val="212225"/>
                  </a:solidFill>
                </a:rPr>
                <a:t>The Family:</a:t>
              </a:r>
            </a:p>
            <a:p>
              <a:pPr algn="ctr"/>
              <a:r>
                <a:rPr lang="en-US" sz="2400" dirty="0">
                  <a:solidFill>
                    <a:srgbClr val="212225"/>
                  </a:solidFill>
                </a:rPr>
                <a:t> A Proclamation to the World</a:t>
              </a:r>
              <a:endParaRPr lang="en-US" sz="2400" dirty="0"/>
            </a:p>
          </p:txBody>
        </p:sp>
      </p:grpSp>
      <p:grpSp>
        <p:nvGrpSpPr>
          <p:cNvPr id="12" name="Group 11">
            <a:extLst>
              <a:ext uri="{FF2B5EF4-FFF2-40B4-BE49-F238E27FC236}">
                <a16:creationId xmlns:a16="http://schemas.microsoft.com/office/drawing/2014/main" id="{98D62AF3-5DC3-4B10-8636-EB203CD80FCC}"/>
              </a:ext>
            </a:extLst>
          </p:cNvPr>
          <p:cNvGrpSpPr/>
          <p:nvPr/>
        </p:nvGrpSpPr>
        <p:grpSpPr>
          <a:xfrm>
            <a:off x="5809459" y="7013690"/>
            <a:ext cx="2643645" cy="2701371"/>
            <a:chOff x="389528" y="2678950"/>
            <a:chExt cx="2643645" cy="2701371"/>
          </a:xfrm>
        </p:grpSpPr>
        <p:sp>
          <p:nvSpPr>
            <p:cNvPr id="13" name="Oval 12">
              <a:extLst>
                <a:ext uri="{FF2B5EF4-FFF2-40B4-BE49-F238E27FC236}">
                  <a16:creationId xmlns:a16="http://schemas.microsoft.com/office/drawing/2014/main" id="{F4AACA8A-4196-4F7B-804B-C9487FF04249}"/>
                </a:ext>
              </a:extLst>
            </p:cNvPr>
            <p:cNvSpPr/>
            <p:nvPr/>
          </p:nvSpPr>
          <p:spPr>
            <a:xfrm>
              <a:off x="389528" y="2678950"/>
              <a:ext cx="2643645" cy="2701371"/>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4" name="Rectangle 13">
              <a:extLst>
                <a:ext uri="{FF2B5EF4-FFF2-40B4-BE49-F238E27FC236}">
                  <a16:creationId xmlns:a16="http://schemas.microsoft.com/office/drawing/2014/main" id="{EB289747-2E73-4D83-9CB3-2851C35107DF}"/>
                </a:ext>
              </a:extLst>
            </p:cNvPr>
            <p:cNvSpPr/>
            <p:nvPr/>
          </p:nvSpPr>
          <p:spPr>
            <a:xfrm>
              <a:off x="535033" y="3325838"/>
              <a:ext cx="2352633" cy="1200329"/>
            </a:xfrm>
            <a:prstGeom prst="rect">
              <a:avLst/>
            </a:prstGeom>
          </p:spPr>
          <p:txBody>
            <a:bodyPr wrap="square">
              <a:spAutoFit/>
            </a:bodyPr>
            <a:lstStyle/>
            <a:p>
              <a:pPr algn="ctr"/>
              <a:r>
                <a:rPr lang="en-US" sz="2400" dirty="0">
                  <a:solidFill>
                    <a:srgbClr val="212225"/>
                  </a:solidFill>
                </a:rPr>
                <a:t>General Conference Addresses</a:t>
              </a:r>
              <a:endParaRPr lang="en-US" sz="2400" dirty="0"/>
            </a:p>
          </p:txBody>
        </p:sp>
      </p:grpSp>
      <p:grpSp>
        <p:nvGrpSpPr>
          <p:cNvPr id="15" name="Group 14">
            <a:extLst>
              <a:ext uri="{FF2B5EF4-FFF2-40B4-BE49-F238E27FC236}">
                <a16:creationId xmlns:a16="http://schemas.microsoft.com/office/drawing/2014/main" id="{EBC68601-F864-457A-BECF-382F70B86C5F}"/>
              </a:ext>
            </a:extLst>
          </p:cNvPr>
          <p:cNvGrpSpPr/>
          <p:nvPr/>
        </p:nvGrpSpPr>
        <p:grpSpPr>
          <a:xfrm>
            <a:off x="5809459" y="7145151"/>
            <a:ext cx="3586843" cy="2220686"/>
            <a:chOff x="389528" y="2967106"/>
            <a:chExt cx="3586843" cy="2220686"/>
          </a:xfrm>
        </p:grpSpPr>
        <p:sp>
          <p:nvSpPr>
            <p:cNvPr id="16" name="Oval 15">
              <a:extLst>
                <a:ext uri="{FF2B5EF4-FFF2-40B4-BE49-F238E27FC236}">
                  <a16:creationId xmlns:a16="http://schemas.microsoft.com/office/drawing/2014/main" id="{73545C7F-ADC0-4D8C-ABA6-7B46BAB3748C}"/>
                </a:ext>
              </a:extLst>
            </p:cNvPr>
            <p:cNvSpPr/>
            <p:nvPr/>
          </p:nvSpPr>
          <p:spPr>
            <a:xfrm>
              <a:off x="389528" y="2967106"/>
              <a:ext cx="3586843" cy="2220686"/>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7" name="Rectangle 16">
              <a:extLst>
                <a:ext uri="{FF2B5EF4-FFF2-40B4-BE49-F238E27FC236}">
                  <a16:creationId xmlns:a16="http://schemas.microsoft.com/office/drawing/2014/main" id="{B7D35EFD-27EC-4B73-B14F-39E66BF2CA26}"/>
                </a:ext>
              </a:extLst>
            </p:cNvPr>
            <p:cNvSpPr/>
            <p:nvPr/>
          </p:nvSpPr>
          <p:spPr>
            <a:xfrm>
              <a:off x="535033" y="3325838"/>
              <a:ext cx="3261724" cy="1200329"/>
            </a:xfrm>
            <a:prstGeom prst="rect">
              <a:avLst/>
            </a:prstGeom>
          </p:spPr>
          <p:txBody>
            <a:bodyPr wrap="square">
              <a:spAutoFit/>
            </a:bodyPr>
            <a:lstStyle/>
            <a:p>
              <a:pPr algn="ctr"/>
              <a:r>
                <a:rPr lang="en-US" sz="2400" dirty="0"/>
                <a:t>Mormon </a:t>
              </a:r>
            </a:p>
            <a:p>
              <a:pPr algn="ctr"/>
              <a:r>
                <a:rPr lang="en-US" sz="2400" dirty="0"/>
                <a:t>Newsroom [mormonnewsroom.org]</a:t>
              </a:r>
            </a:p>
          </p:txBody>
        </p:sp>
      </p:grpSp>
      <p:grpSp>
        <p:nvGrpSpPr>
          <p:cNvPr id="18" name="Group 17">
            <a:extLst>
              <a:ext uri="{FF2B5EF4-FFF2-40B4-BE49-F238E27FC236}">
                <a16:creationId xmlns:a16="http://schemas.microsoft.com/office/drawing/2014/main" id="{8972EBBA-C338-4370-A449-E0FFDF02D138}"/>
              </a:ext>
            </a:extLst>
          </p:cNvPr>
          <p:cNvGrpSpPr/>
          <p:nvPr/>
        </p:nvGrpSpPr>
        <p:grpSpPr>
          <a:xfrm>
            <a:off x="3020309" y="7013690"/>
            <a:ext cx="2643645" cy="2701371"/>
            <a:chOff x="389528" y="2678950"/>
            <a:chExt cx="2643645" cy="2701371"/>
          </a:xfrm>
        </p:grpSpPr>
        <p:sp>
          <p:nvSpPr>
            <p:cNvPr id="26" name="Oval 25">
              <a:extLst>
                <a:ext uri="{FF2B5EF4-FFF2-40B4-BE49-F238E27FC236}">
                  <a16:creationId xmlns:a16="http://schemas.microsoft.com/office/drawing/2014/main" id="{A960C29F-334F-401A-8007-8936916242F1}"/>
                </a:ext>
              </a:extLst>
            </p:cNvPr>
            <p:cNvSpPr/>
            <p:nvPr/>
          </p:nvSpPr>
          <p:spPr>
            <a:xfrm>
              <a:off x="389528" y="2678950"/>
              <a:ext cx="2643645" cy="2701371"/>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7" name="Rectangle 26">
              <a:extLst>
                <a:ext uri="{FF2B5EF4-FFF2-40B4-BE49-F238E27FC236}">
                  <a16:creationId xmlns:a16="http://schemas.microsoft.com/office/drawing/2014/main" id="{5F980B38-ED7D-4F04-B055-737607AF8D6A}"/>
                </a:ext>
              </a:extLst>
            </p:cNvPr>
            <p:cNvSpPr/>
            <p:nvPr/>
          </p:nvSpPr>
          <p:spPr>
            <a:xfrm>
              <a:off x="535033" y="3106360"/>
              <a:ext cx="2352633" cy="1938992"/>
            </a:xfrm>
            <a:prstGeom prst="rect">
              <a:avLst/>
            </a:prstGeom>
          </p:spPr>
          <p:txBody>
            <a:bodyPr wrap="square">
              <a:spAutoFit/>
            </a:bodyPr>
            <a:lstStyle/>
            <a:p>
              <a:pPr algn="ctr"/>
              <a:r>
                <a:rPr lang="en-US" sz="2400" dirty="0">
                  <a:solidFill>
                    <a:srgbClr val="212225"/>
                  </a:solidFill>
                </a:rPr>
                <a:t>Asking Parents Bishop, Seminary Teacher, Seminary Classmates</a:t>
              </a:r>
              <a:endParaRPr lang="en-US" sz="2400" dirty="0"/>
            </a:p>
          </p:txBody>
        </p:sp>
      </p:grpSp>
      <p:grpSp>
        <p:nvGrpSpPr>
          <p:cNvPr id="28" name="Group 27">
            <a:extLst>
              <a:ext uri="{FF2B5EF4-FFF2-40B4-BE49-F238E27FC236}">
                <a16:creationId xmlns:a16="http://schemas.microsoft.com/office/drawing/2014/main" id="{809C93E8-8ABD-455A-AB62-B6E37B3C97BF}"/>
              </a:ext>
            </a:extLst>
          </p:cNvPr>
          <p:cNvGrpSpPr/>
          <p:nvPr/>
        </p:nvGrpSpPr>
        <p:grpSpPr>
          <a:xfrm>
            <a:off x="9789335" y="7079221"/>
            <a:ext cx="2352633" cy="2180805"/>
            <a:chOff x="573542" y="2514042"/>
            <a:chExt cx="2352633" cy="2180805"/>
          </a:xfrm>
        </p:grpSpPr>
        <p:sp>
          <p:nvSpPr>
            <p:cNvPr id="29" name="Oval 28">
              <a:extLst>
                <a:ext uri="{FF2B5EF4-FFF2-40B4-BE49-F238E27FC236}">
                  <a16:creationId xmlns:a16="http://schemas.microsoft.com/office/drawing/2014/main" id="{8A0B50EF-7940-4748-9E83-D1B5E8794BD0}"/>
                </a:ext>
              </a:extLst>
            </p:cNvPr>
            <p:cNvSpPr/>
            <p:nvPr/>
          </p:nvSpPr>
          <p:spPr>
            <a:xfrm>
              <a:off x="644247" y="2514042"/>
              <a:ext cx="2134203" cy="218080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0" name="Rectangle 29">
              <a:extLst>
                <a:ext uri="{FF2B5EF4-FFF2-40B4-BE49-F238E27FC236}">
                  <a16:creationId xmlns:a16="http://schemas.microsoft.com/office/drawing/2014/main" id="{6729FB8A-78AC-450E-A2DE-334AAE6ADED0}"/>
                </a:ext>
              </a:extLst>
            </p:cNvPr>
            <p:cNvSpPr/>
            <p:nvPr/>
          </p:nvSpPr>
          <p:spPr>
            <a:xfrm>
              <a:off x="573542" y="3267474"/>
              <a:ext cx="2352633" cy="461665"/>
            </a:xfrm>
            <a:prstGeom prst="rect">
              <a:avLst/>
            </a:prstGeom>
          </p:spPr>
          <p:txBody>
            <a:bodyPr wrap="square">
              <a:spAutoFit/>
            </a:bodyPr>
            <a:lstStyle/>
            <a:p>
              <a:pPr algn="ctr"/>
              <a:r>
                <a:rPr lang="en-US" sz="2400" dirty="0">
                  <a:solidFill>
                    <a:srgbClr val="212225"/>
                  </a:solidFill>
                </a:rPr>
                <a:t>Ensign Articles</a:t>
              </a:r>
              <a:endParaRPr lang="en-US" sz="2400" dirty="0"/>
            </a:p>
          </p:txBody>
        </p:sp>
      </p:grpSp>
      <p:sp>
        <p:nvSpPr>
          <p:cNvPr id="3" name="Rectangle 2">
            <a:extLst>
              <a:ext uri="{FF2B5EF4-FFF2-40B4-BE49-F238E27FC236}">
                <a16:creationId xmlns:a16="http://schemas.microsoft.com/office/drawing/2014/main" id="{D4C297E3-8B6F-403E-B25D-D58A14680B32}"/>
              </a:ext>
            </a:extLst>
          </p:cNvPr>
          <p:cNvSpPr/>
          <p:nvPr/>
        </p:nvSpPr>
        <p:spPr>
          <a:xfrm>
            <a:off x="8025884" y="5367686"/>
            <a:ext cx="3526903" cy="1200329"/>
          </a:xfrm>
          <a:prstGeom prst="rect">
            <a:avLst/>
          </a:prstGeom>
        </p:spPr>
        <p:txBody>
          <a:bodyPr wrap="square">
            <a:spAutoFit/>
          </a:bodyPr>
          <a:lstStyle/>
          <a:p>
            <a:pPr algn="ctr"/>
            <a:r>
              <a:rPr lang="en-US" sz="2400" b="1" dirty="0">
                <a:solidFill>
                  <a:srgbClr val="212225"/>
                </a:solidFill>
              </a:rPr>
              <a:t>Pray about the sources you look up on the internet </a:t>
            </a:r>
            <a:endParaRPr lang="en-US" sz="2400" b="1" dirty="0"/>
          </a:p>
        </p:txBody>
      </p:sp>
    </p:spTree>
    <p:extLst>
      <p:ext uri="{BB962C8B-B14F-4D97-AF65-F5344CB8AC3E}">
        <p14:creationId xmlns:p14="http://schemas.microsoft.com/office/powerpoint/2010/main" val="162347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46 -0.08172 L -0.01146 -0.08172 C -0.01081 -0.08727 -0.01016 -0.09283 -0.0095 -0.09838 C -0.00911 -0.10139 -0.00898 -0.1044 -0.00846 -0.10741 C -0.00794 -0.10996 -0.00703 -0.11227 -0.00638 -0.11482 C -0.00052 -0.17014 -0.00586 -0.12362 -0.0013 -0.15857 C -0.00091 -0.16158 -0.00065 -0.16459 -0.00026 -0.1676 C 0.00039 -0.1713 0.00117 -0.175 0.00182 -0.17871 C 0.00261 -0.18357 0.00339 -0.18843 0.00391 -0.19329 C 0.0043 -0.19746 0.00417 -0.20186 0.00495 -0.20602 C 0.00521 -0.20811 0.00625 -0.20973 0.0069 -0.21158 C 0.00964 -0.23033 0.00599 -0.20695 0.01003 -0.22616 C 0.01354 -0.24283 0.00755 -0.22292 0.01419 -0.2426 C 0.01524 -0.25209 0.01484 -0.25209 0.01719 -0.26088 C 0.01914 -0.26829 0.02136 -0.27547 0.02344 -0.28287 C 0.02409 -0.28519 0.025 -0.2875 0.02539 -0.29005 C 0.02682 -0.29746 0.028 -0.30487 0.02956 -0.31204 C 0.03021 -0.31505 0.03112 -0.31806 0.03164 -0.32107 C 0.03216 -0.32408 0.03229 -0.32732 0.03268 -0.33033 C 0.03294 -0.33264 0.0332 -0.33519 0.03373 -0.3375 C 0.03425 -0.34121 0.03516 -0.34491 0.03568 -0.34862 C 0.0362 -0.35162 0.0362 -0.35463 0.03672 -0.35764 C 0.03802 -0.36505 0.03945 -0.37223 0.04089 -0.37963 C 0.04154 -0.38334 0.04232 -0.38681 0.04297 -0.39051 C 0.04323 -0.39306 0.04349 -0.39537 0.04388 -0.39792 C 0.04453 -0.40162 0.04544 -0.4051 0.04596 -0.4088 C 0.04649 -0.41181 0.04649 -0.41505 0.04701 -0.41806 C 0.04818 -0.42547 0.05117 -0.43982 0.05117 -0.43982 C 0.05261 -0.46667 0.05169 -0.45209 0.05417 -0.4838 L 0.05521 -0.49653 C 0.0556 -0.51297 0.05573 -0.5294 0.05625 -0.54584 C 0.05638 -0.54954 0.05729 -0.55301 0.05729 -0.55672 C 0.05925 -0.69769 0.04896 -0.64862 0.06042 -0.69931 C 0.06068 -0.70301 0.06133 -0.70649 0.06133 -0.71019 C 0.06133 -0.77524 0.06159 -0.73889 0.05938 -0.76875 C 0.05925 -0.76922 0.05794 -0.79306 0.05729 -0.79607 C 0.05664 -0.79885 0.05521 -0.80093 0.05417 -0.80348 C 0.05352 -0.81436 0.053 -0.82547 0.05208 -0.83635 C 0.05195 -0.83889 0.05156 -0.84121 0.05117 -0.84352 C 0.04623 -0.8669 0.05182 -0.83727 0.04701 -0.85649 C 0.04609 -0.85996 0.0457 -0.86366 0.04492 -0.86737 C 0.04466 -0.86922 0.0444 -0.87107 0.04388 -0.87292 C 0.04323 -0.87524 0.04245 -0.87755 0.04193 -0.8801 C 0.03906 -0.89375 0.04297 -0.88195 0.0388 -0.89306 C 0.03841 -0.89607 0.03828 -0.89908 0.03776 -0.90209 C 0.03724 -0.90579 0.03568 -0.90926 0.03568 -0.91297 L 0.03568 -0.94399 L 0.03568 -0.94399 " pathEditMode="relative" ptsTypes="AAAAAAAAAAAAAAAAAAAAAAAAAAAAAAAAAAAAAAAAAAAAAAAA">
                                      <p:cBhvr>
                                        <p:cTn id="6" dur="2000" fill="hold"/>
                                        <p:tgtEl>
                                          <p:spTgt spid="2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391 -0.0088 L -0.00391 -0.0088 C -0.00182 -0.04051 -0.00234 -0.02524 -0.00391 -0.07639 C -0.00404 -0.08311 -0.00417 -0.09005 -0.00482 -0.09653 C -0.00521 -0.10047 -0.00638 -0.10371 -0.0069 -0.10741 C -0.00729 -0.10996 -0.00755 -0.1125 -0.00794 -0.11482 C -0.00859 -0.11852 -0.00951 -0.12199 -0.01003 -0.1257 C -0.01029 -0.12824 -0.01068 -0.13056 -0.01107 -0.13311 C -0.01133 -0.13496 -0.01185 -0.13658 -0.01211 -0.13866 C -0.0125 -0.14167 -0.01263 -0.14468 -0.01315 -0.14769 C -0.01341 -0.14954 -0.0138 -0.15139 -0.01406 -0.15324 C -0.01445 -0.15556 -0.01471 -0.15811 -0.0151 -0.16042 C -0.01576 -0.16412 -0.01667 -0.1676 -0.01719 -0.17153 C -0.01745 -0.17269 -0.01862 -0.18241 -0.01927 -0.18426 C -0.01979 -0.18565 -0.02057 -0.18658 -0.02135 -0.18797 C -0.02201 -0.19213 -0.02279 -0.1963 -0.02331 -0.2007 C -0.02383 -0.20371 -0.02409 -0.20672 -0.02435 -0.20973 C -0.02474 -0.21343 -0.02487 -0.21713 -0.02539 -0.22084 C -0.02591 -0.22454 -0.02682 -0.22801 -0.02747 -0.23172 C -0.02786 -0.23357 -0.02813 -0.23542 -0.02852 -0.23727 C -0.02917 -0.24028 -0.02995 -0.24329 -0.0306 -0.2463 C -0.03164 -0.25162 -0.03177 -0.25787 -0.03359 -0.26274 C -0.03438 -0.26459 -0.03516 -0.26621 -0.03568 -0.26829 C -0.03659 -0.27176 -0.03698 -0.2757 -0.03776 -0.27917 C -0.03841 -0.28218 -0.03919 -0.28519 -0.03984 -0.2882 C -0.04089 -0.29375 -0.04115 -0.30162 -0.04284 -0.30649 L -0.04805 -0.32107 C -0.04857 -0.32477 -0.04922 -0.33033 -0.05013 -0.33403 C -0.05065 -0.33635 -0.05156 -0.33866 -0.05208 -0.34121 C -0.0526 -0.34352 -0.0526 -0.3463 -0.05313 -0.34862 C -0.05365 -0.35116 -0.05469 -0.35324 -0.05521 -0.35579 C -0.05573 -0.35811 -0.05573 -0.36088 -0.05625 -0.3632 C -0.05677 -0.36574 -0.05781 -0.36783 -0.05833 -0.37037 C -0.05885 -0.37269 -0.05885 -0.37547 -0.05938 -0.37778 C -0.06159 -0.3882 -0.06107 -0.38149 -0.06237 -0.39051 C -0.06289 -0.39352 -0.06276 -0.39676 -0.06341 -0.39977 C -0.06758 -0.41875 -0.06602 -0.4088 -0.06966 -0.41968 C -0.07031 -0.42223 -0.07083 -0.42477 -0.07161 -0.42709 C -0.07318 -0.43172 -0.07513 -0.43542 -0.07682 -0.43982 C -0.08255 -0.4544 -0.07865 -0.44676 -0.08398 -0.45625 C -0.08633 -0.46875 -0.08359 -0.45625 -0.09115 -0.47639 C -0.0957 -0.48843 -0.09036 -0.475 -0.09635 -0.48727 C -0.0974 -0.48959 -0.09844 -0.49213 -0.09935 -0.49468 C -0.10013 -0.4963 -0.10065 -0.49838 -0.10143 -0.5 C -0.10234 -0.50209 -0.10365 -0.50348 -0.10456 -0.50556 C -0.10534 -0.50718 -0.10586 -0.50926 -0.10664 -0.51112 C -0.10755 -0.51343 -0.10859 -0.51598 -0.10964 -0.51829 C -0.11029 -0.51968 -0.11107 -0.52061 -0.11172 -0.52199 C -0.1125 -0.52362 -0.11289 -0.52593 -0.1138 -0.52755 C -0.11471 -0.52894 -0.1168 -0.53102 -0.1168 -0.53102 L -0.1168 -0.53102 " pathEditMode="relative" ptsTypes="AAAAAAAAAAAAAAAAAAAAAAAAAAAAAAAAAAAAAAAAAAAAAAAAAAA">
                                      <p:cBhvr>
                                        <p:cTn id="8" dur="2000" fill="hold"/>
                                        <p:tgtEl>
                                          <p:spTgt spid="1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1.66667E-6 3.7037E-7 L -1.66667E-6 0.00023 C -0.00547 -0.08403 0.00156 0.03171 -0.0026 -0.19838 C -0.00273 -0.2081 -0.00443 -0.21782 -0.00521 -0.22732 C -0.00573 -0.23194 -0.00612 -0.23681 -0.00651 -0.24144 C -0.00755 -0.25787 -0.00755 -0.25857 -0.00898 -0.27361 C -0.00937 -0.27778 -0.00989 -0.28194 -0.01028 -0.28611 C -0.01081 -0.29074 -0.01107 -0.2956 -0.01159 -0.30046 C -0.01237 -0.3088 -0.01354 -0.31713 -0.01419 -0.32546 C -0.01445 -0.33241 -0.01484 -0.33982 -0.01523 -0.34676 C -0.01562 -0.35116 -0.01627 -0.35509 -0.01653 -0.35949 C -0.01758 -0.36898 -0.01823 -0.37847 -0.01914 -0.38796 L -0.02174 -0.41296 C -0.02239 -0.41968 -0.02383 -0.43357 -0.02422 -0.43982 C -0.02591 -0.46551 -0.02591 -0.47963 -0.02682 -0.50787 C -0.02956 -0.58912 -0.02656 -0.47847 -0.02916 -0.59005 C -0.0289 -0.63565 -0.02877 -0.68171 -0.02812 -0.72732 C -0.02799 -0.7294 -0.02591 -0.74792 -0.02552 -0.75069 C -0.02526 -0.75301 -0.02461 -0.75556 -0.02422 -0.75764 C -0.01797 -0.80602 -0.02604 -0.75116 -0.02174 -0.77569 C -0.02122 -0.77847 -0.02109 -0.78171 -0.02044 -0.78472 C -0.01979 -0.78727 -0.01875 -0.78935 -0.01784 -0.79167 C -0.01706 -0.79884 -0.0164 -0.80625 -0.01523 -0.81319 C -0.01445 -0.81921 -0.01354 -0.825 -0.01289 -0.83102 C -0.01224 -0.83519 -0.01211 -0.83958 -0.01159 -0.84352 C -0.01133 -0.84607 -0.01068 -0.84838 -0.01028 -0.85069 C -0.00989 -0.8537 -0.0095 -0.85671 -0.00898 -0.85972 C -0.0082 -0.86389 -0.00742 -0.86806 -0.00651 -0.87199 C -0.00573 -0.87569 -0.00443 -0.87917 -0.0039 -0.88287 C -0.00364 -0.88634 -0.00325 -0.89005 -0.0026 -0.89352 C -0.00117 -0.90324 -0.0013 -0.89491 -0.0013 -0.90232 L -0.0013 -0.90232 " pathEditMode="relative" rAng="0" ptsTypes="AAAAAAAAAAAAAAAAAAAAAAAAAAAAAAAA">
                                      <p:cBhvr>
                                        <p:cTn id="10" dur="2000" fill="hold"/>
                                        <p:tgtEl>
                                          <p:spTgt spid="15"/>
                                        </p:tgtEl>
                                        <p:attrNameLst>
                                          <p:attrName>ppt_x</p:attrName>
                                          <p:attrName>ppt_y</p:attrName>
                                        </p:attrNameLst>
                                      </p:cBhvr>
                                      <p:rCtr x="-1458" y="-45116"/>
                                    </p:animMotion>
                                  </p:childTnLst>
                                </p:cTn>
                              </p:par>
                              <p:par>
                                <p:cTn id="11" presetID="0" presetClass="path" presetSubtype="0" accel="50000" decel="50000" fill="hold" nodeType="withEffect">
                                  <p:stCondLst>
                                    <p:cond delay="0"/>
                                  </p:stCondLst>
                                  <p:childTnLst>
                                    <p:animMotion origin="layout" path="M 0.03333 -0.06644 L 0.03333 -0.06621 C 0.03541 -0.07199 0.03763 -0.07732 0.03958 -0.08311 C 0.04388 -0.09561 0.03906 -0.08565 0.04466 -0.09584 C 0.04505 -0.09815 0.04492 -0.10116 0.0457 -0.10301 C 0.04674 -0.10556 0.04869 -0.10649 0.04987 -0.10857 C 0.05104 -0.11065 0.05195 -0.11343 0.05299 -0.11598 C 0.0539 -0.1213 0.05468 -0.12709 0.05599 -0.13241 C 0.05677 -0.13519 0.05833 -0.13681 0.05911 -0.13959 C 0.05963 -0.14167 0.06093 -0.15463 0.06119 -0.15602 C 0.0625 -0.16412 0.06302 -0.16459 0.06523 -0.17061 C 0.06562 -0.17431 0.06575 -0.17801 0.06627 -0.18172 C 0.06783 -0.19144 0.06849 -0.18959 0.07044 -0.19815 C 0.07122 -0.20162 0.07174 -0.20533 0.07252 -0.20903 C 0.07278 -0.22176 0.07356 -0.23473 0.07356 -0.24746 C 0.07356 -0.27662 0.0733 -0.30602 0.07252 -0.33519 C 0.07226 -0.34005 0.07083 -0.34468 0.07044 -0.34977 C 0.0694 -0.36042 0.06836 -0.37547 0.06627 -0.38635 C 0.06289 -0.40463 0.06809 -0.37616 0.06419 -0.39908 C 0.06367 -0.40278 0.06276 -0.40625 0.06224 -0.40996 C 0.06184 -0.4125 0.06145 -0.41482 0.06119 -0.41737 C 0.0608 -0.42037 0.06054 -0.42338 0.06015 -0.42639 C 0.0595 -0.4301 0.05859 -0.43357 0.05807 -0.4375 C 0.05768 -0.43982 0.05755 -0.44237 0.05703 -0.44468 C 0.05651 -0.44723 0.05559 -0.44954 0.05494 -0.45209 C 0.05455 -0.45371 0.05455 -0.45579 0.0539 -0.45741 C 0.05312 -0.46019 0.05195 -0.4625 0.05091 -0.46482 C 0.0483 -0.47871 0.05182 -0.46158 0.04778 -0.4757 C 0.04726 -0.47755 0.04739 -0.47987 0.04674 -0.48125 C 0.04596 -0.48287 0.04466 -0.4838 0.04362 -0.48496 C 0.0427 -0.48727 0.04179 -0.49005 0.04062 -0.49213 C 0.03971 -0.49375 0.03841 -0.49422 0.0375 -0.49584 C 0.03658 -0.49746 0.03645 -0.5 0.03541 -0.50139 C 0.03463 -0.50255 0.03333 -0.50232 0.03242 -0.50324 C 0.03125 -0.50417 0.03033 -0.50556 0.02929 -0.50695 C 0.02539 -0.51713 0.02942 -0.5088 0.02408 -0.51412 C 0.02265 -0.51574 0.02161 -0.51829 0.02005 -0.51968 C 0.01809 -0.5213 0.01588 -0.52199 0.0138 -0.52338 C 0.00937 -0.52593 0.01184 -0.52454 0.00664 -0.52686 C 0.00559 -0.52824 0.00468 -0.52963 0.00351 -0.53056 C -0.00261 -0.53542 -0.00313 -0.5338 -0.00977 -0.53612 C -0.0112 -0.53658 -0.0125 -0.53727 -0.01394 -0.53797 L -0.01693 -0.54144 L -0.01693 -0.54121 " pathEditMode="relative" rAng="0" ptsTypes="AAAAAAAAAAAAAAAAAAAAAAAAAAAAAAAAAAAAAAAAAAAA">
                                      <p:cBhvr>
                                        <p:cTn id="12" dur="2000" fill="hold"/>
                                        <p:tgtEl>
                                          <p:spTgt spid="12"/>
                                        </p:tgtEl>
                                        <p:attrNameLst>
                                          <p:attrName>ppt_x</p:attrName>
                                          <p:attrName>ppt_y</p:attrName>
                                        </p:attrNameLst>
                                      </p:cBhvr>
                                      <p:rCtr x="-508" y="-23750"/>
                                    </p:animMotion>
                                  </p:childTnLst>
                                </p:cTn>
                              </p:par>
                              <p:par>
                                <p:cTn id="13" presetID="0" presetClass="path" presetSubtype="0" accel="50000" decel="50000" fill="hold" nodeType="withEffect">
                                  <p:stCondLst>
                                    <p:cond delay="0"/>
                                  </p:stCondLst>
                                  <p:childTnLst>
                                    <p:animMotion origin="layout" path="M -0.0138 -0.06782 L -0.0138 -0.06782 C -0.01354 -0.07338 -0.01276 -0.07893 -0.01276 -0.08449 C -0.01276 -0.12083 -0.01315 -0.11944 -0.01589 -0.14838 C -0.01628 -0.15208 -0.01628 -0.15578 -0.01693 -0.15926 L -0.01901 -0.17014 C -0.01914 -0.17222 -0.02057 -0.1912 -0.02109 -0.19398 C -0.02149 -0.19722 -0.02253 -0.2 -0.02305 -0.20324 C -0.02383 -0.2074 -0.02448 -0.21157 -0.02513 -0.21597 C -0.02578 -0.21967 -0.02669 -0.22314 -0.02721 -0.22685 C -0.02839 -0.23564 -0.02865 -0.24791 -0.0293 -0.25601 C -0.02943 -0.25926 -0.02995 -0.26226 -0.03034 -0.26527 C -0.03125 -0.27453 -0.03151 -0.27939 -0.03229 -0.28889 C -0.03268 -0.29745 -0.03294 -0.30601 -0.03333 -0.31458 C -0.03359 -0.31944 -0.03412 -0.3243 -0.03438 -0.32916 C -0.03477 -0.33703 -0.03516 -0.3449 -0.03542 -0.35301 C -0.03672 -0.38356 -0.03516 -0.37129 -0.0375 -0.38773 C -0.03776 -0.39745 -0.03802 -0.40717 -0.03854 -0.41689 C -0.03867 -0.41944 -0.03932 -0.42176 -0.03958 -0.42407 C -0.04037 -0.43703 -0.04037 -0.44976 -0.04154 -0.4625 C -0.0418 -0.46435 -0.04232 -0.4662 -0.04258 -0.46805 C -0.04766 -0.50833 -0.04063 -0.45717 -0.04466 -0.48634 C -0.04505 -0.4912 -0.04505 -0.49606 -0.0457 -0.50092 C -0.04609 -0.50463 -0.0474 -0.5081 -0.04779 -0.5118 C -0.04792 -0.51435 -0.04896 -0.52662 -0.04974 -0.53009 C -0.05026 -0.53217 -0.0513 -0.53356 -0.05182 -0.53564 C -0.05234 -0.53726 -0.05456 -0.54699 -0.05495 -0.55023 C -0.05534 -0.55324 -0.0556 -0.55625 -0.05599 -0.55949 C -0.05625 -0.5618 -0.05664 -0.56412 -0.05703 -0.56666 C -0.05742 -0.56967 -0.05755 -0.57291 -0.05807 -0.57592 C -0.05833 -0.57777 -0.05886 -0.57939 -0.05899 -0.58125 C -0.06211 -0.60856 -0.05899 -0.5956 -0.06315 -0.61041 C -0.06354 -0.61551 -0.06367 -0.62037 -0.06419 -0.62523 C -0.06432 -0.62708 -0.06497 -0.6287 -0.06524 -0.63055 C -0.06576 -0.63541 -0.06576 -0.64027 -0.06628 -0.64514 C -0.06654 -0.64838 -0.06706 -0.65139 -0.06732 -0.65439 C -0.06836 -0.66944 -0.06823 -0.66805 -0.06823 -0.67801 L -0.06823 -0.67801 " pathEditMode="relative" ptsTypes="AAAAAAAAAAAAAAAAAAAAAAAAAAAAAAAAAAAAAA">
                                      <p:cBhvr>
                                        <p:cTn id="14" dur="2000" fill="hold"/>
                                        <p:tgtEl>
                                          <p:spTgt spid="2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result for family silhouette">
            <a:extLst>
              <a:ext uri="{FF2B5EF4-FFF2-40B4-BE49-F238E27FC236}">
                <a16:creationId xmlns:a16="http://schemas.microsoft.com/office/drawing/2014/main" id="{4DF8577A-84DE-4A81-B06B-B21747BE6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349" y="519112"/>
            <a:ext cx="7163101" cy="58197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602CCC7-6B0D-4032-848A-0E78F07BDDAD}"/>
              </a:ext>
            </a:extLst>
          </p:cNvPr>
          <p:cNvSpPr/>
          <p:nvPr/>
        </p:nvSpPr>
        <p:spPr>
          <a:xfrm>
            <a:off x="533550" y="1582340"/>
            <a:ext cx="5313145" cy="4401205"/>
          </a:xfrm>
          <a:prstGeom prst="rect">
            <a:avLst/>
          </a:prstGeom>
        </p:spPr>
        <p:txBody>
          <a:bodyPr wrap="square">
            <a:spAutoFit/>
          </a:bodyPr>
          <a:lstStyle/>
          <a:p>
            <a:r>
              <a:rPr lang="en-US" sz="2000" b="1" i="0" dirty="0">
                <a:solidFill>
                  <a:srgbClr val="212225"/>
                </a:solidFill>
                <a:effectLst/>
              </a:rPr>
              <a:t>“Knowledge of God’s plan for His children gives Latter-day Saints a unique perspective on marriage and family. </a:t>
            </a:r>
          </a:p>
          <a:p>
            <a:endParaRPr lang="en-US" sz="2000" b="1" dirty="0">
              <a:solidFill>
                <a:srgbClr val="212225"/>
              </a:solidFill>
            </a:endParaRPr>
          </a:p>
          <a:p>
            <a:r>
              <a:rPr lang="en-US" sz="2000" b="1" i="0" dirty="0">
                <a:solidFill>
                  <a:srgbClr val="212225"/>
                </a:solidFill>
                <a:effectLst/>
              </a:rPr>
              <a:t>We are correctly known as a family-centered church. Our theology begins with heavenly parents, and our highest aspiration is to attain the fulness of eternal exaltation. </a:t>
            </a:r>
          </a:p>
          <a:p>
            <a:endParaRPr lang="en-US" sz="2000" b="1" dirty="0">
              <a:solidFill>
                <a:srgbClr val="212225"/>
              </a:solidFill>
            </a:endParaRPr>
          </a:p>
          <a:p>
            <a:endParaRPr lang="en-US" sz="2000" b="1" i="0" dirty="0">
              <a:solidFill>
                <a:srgbClr val="212225"/>
              </a:solidFill>
              <a:effectLst/>
            </a:endParaRPr>
          </a:p>
          <a:p>
            <a:r>
              <a:rPr lang="en-US" sz="2000" b="1" i="0" dirty="0">
                <a:solidFill>
                  <a:srgbClr val="212225"/>
                </a:solidFill>
                <a:effectLst/>
              </a:rPr>
              <a:t>We know this is possible only in a family relationship. We know that the marriage of a man and a woman is necessary for the accomplishment of God’s plan.(5)</a:t>
            </a:r>
          </a:p>
        </p:txBody>
      </p:sp>
      <p:pic>
        <p:nvPicPr>
          <p:cNvPr id="7" name="Picture 6">
            <a:extLst>
              <a:ext uri="{FF2B5EF4-FFF2-40B4-BE49-F238E27FC236}">
                <a16:creationId xmlns:a16="http://schemas.microsoft.com/office/drawing/2014/main" id="{37191ACF-0E98-4B4D-8976-C24255B3E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00" y="183167"/>
            <a:ext cx="911088" cy="1135494"/>
          </a:xfrm>
          <a:prstGeom prst="rect">
            <a:avLst/>
          </a:prstGeom>
        </p:spPr>
      </p:pic>
      <p:sp>
        <p:nvSpPr>
          <p:cNvPr id="8" name="Rectangle 7">
            <a:extLst>
              <a:ext uri="{FF2B5EF4-FFF2-40B4-BE49-F238E27FC236}">
                <a16:creationId xmlns:a16="http://schemas.microsoft.com/office/drawing/2014/main" id="{60BC0920-2DC4-4D29-81DB-903E8F37D96D}"/>
              </a:ext>
            </a:extLst>
          </p:cNvPr>
          <p:cNvSpPr/>
          <p:nvPr/>
        </p:nvSpPr>
        <p:spPr>
          <a:xfrm>
            <a:off x="1432487" y="5845045"/>
            <a:ext cx="2284600" cy="276999"/>
          </a:xfrm>
          <a:prstGeom prst="rect">
            <a:avLst/>
          </a:prstGeom>
        </p:spPr>
        <p:txBody>
          <a:bodyPr wrap="none">
            <a:spAutoFit/>
          </a:bodyPr>
          <a:lstStyle/>
          <a:p>
            <a:r>
              <a:rPr lang="en-US" sz="1200" b="0" i="0" dirty="0">
                <a:solidFill>
                  <a:srgbClr val="212225"/>
                </a:solidFill>
                <a:effectLst/>
                <a:latin typeface="Abadi" panose="020B0604020104020204" pitchFamily="34" charset="0"/>
              </a:rPr>
              <a:t>(see more of article on slide 18)</a:t>
            </a:r>
            <a:endParaRPr lang="en-US" sz="1200" dirty="0"/>
          </a:p>
        </p:txBody>
      </p:sp>
    </p:spTree>
    <p:extLst>
      <p:ext uri="{BB962C8B-B14F-4D97-AF65-F5344CB8AC3E}">
        <p14:creationId xmlns:p14="http://schemas.microsoft.com/office/powerpoint/2010/main" val="14837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6EE70F5-D845-4993-973F-7DAB36D0A7B1}"/>
              </a:ext>
            </a:extLst>
          </p:cNvPr>
          <p:cNvSpPr/>
          <p:nvPr/>
        </p:nvSpPr>
        <p:spPr>
          <a:xfrm>
            <a:off x="149608" y="118404"/>
            <a:ext cx="11436968" cy="6001643"/>
          </a:xfrm>
          <a:prstGeom prst="rect">
            <a:avLst/>
          </a:prstGeom>
        </p:spPr>
        <p:txBody>
          <a:bodyPr wrap="square">
            <a:spAutoFit/>
          </a:bodyPr>
          <a:lstStyle/>
          <a:p>
            <a:r>
              <a:rPr lang="en-US" sz="2400" b="0" dirty="0">
                <a:effectLst/>
              </a:rPr>
              <a:t>Sources:</a:t>
            </a:r>
          </a:p>
          <a:p>
            <a:endParaRPr lang="en-US" sz="2400" dirty="0"/>
          </a:p>
          <a:p>
            <a:r>
              <a:rPr lang="en-US" sz="2400" b="0" dirty="0">
                <a:effectLst/>
              </a:rPr>
              <a:t>Suggested Hymn: # 300 Families Can Be Together Forever</a:t>
            </a:r>
          </a:p>
          <a:p>
            <a:endParaRPr lang="en-US" sz="2400" dirty="0"/>
          </a:p>
          <a:p>
            <a:r>
              <a:rPr lang="en-US" sz="2400" b="0" dirty="0">
                <a:effectLst/>
              </a:rPr>
              <a:t>Video: What is the Purpose of a Family? (1:17)</a:t>
            </a:r>
          </a:p>
          <a:p>
            <a:endParaRPr lang="en-US" sz="2400" dirty="0"/>
          </a:p>
          <a:p>
            <a:pPr marL="457200" indent="-457200">
              <a:buAutoNum type="arabicPeriod"/>
            </a:pPr>
            <a:r>
              <a:rPr lang="en-US" sz="2400" dirty="0"/>
              <a:t>Bonnie L. Oscarson, “Defenders of the Family Proclamation,” Ensign or Liahona, May 2015, 15).</a:t>
            </a:r>
          </a:p>
          <a:p>
            <a:pPr marL="457200" indent="-457200">
              <a:buAutoNum type="arabicPeriod"/>
            </a:pPr>
            <a:r>
              <a:rPr lang="en-US" sz="2400" b="0" i="0" dirty="0">
                <a:effectLst/>
              </a:rPr>
              <a:t>Robert D. Hales, “</a:t>
            </a:r>
            <a:r>
              <a:rPr lang="en-US" sz="2400" dirty="0"/>
              <a:t>The Eternal Family</a:t>
            </a:r>
            <a:r>
              <a:rPr lang="en-US" sz="2400" b="0" i="0" dirty="0">
                <a:effectLst/>
              </a:rPr>
              <a:t>,” </a:t>
            </a:r>
            <a:r>
              <a:rPr lang="en-US" sz="2400" b="0" i="1" dirty="0">
                <a:effectLst/>
              </a:rPr>
              <a:t>Ensign,</a:t>
            </a:r>
            <a:r>
              <a:rPr lang="en-US" sz="2400" b="0" i="0" dirty="0">
                <a:effectLst/>
              </a:rPr>
              <a:t> Nov. 1996, 65</a:t>
            </a:r>
          </a:p>
          <a:p>
            <a:pPr marL="457200" indent="-457200">
              <a:buAutoNum type="arabicPeriod"/>
            </a:pPr>
            <a:endParaRPr lang="en-US" sz="2400" dirty="0"/>
          </a:p>
          <a:p>
            <a:pPr marL="457200" indent="-457200">
              <a:buAutoNum type="arabicPeriod"/>
            </a:pPr>
            <a:r>
              <a:rPr lang="en-US" sz="2400" dirty="0"/>
              <a:t>David A. Bednar, “We Believe in Being Chaste,” </a:t>
            </a:r>
            <a:r>
              <a:rPr lang="en-US" sz="2400" i="1" dirty="0"/>
              <a:t>Ensign</a:t>
            </a:r>
            <a:r>
              <a:rPr lang="en-US" sz="2400" dirty="0"/>
              <a:t> or </a:t>
            </a:r>
            <a:r>
              <a:rPr lang="en-US" sz="2400" i="1" dirty="0"/>
              <a:t>Liahona,</a:t>
            </a:r>
            <a:r>
              <a:rPr lang="en-US" sz="2400" dirty="0"/>
              <a:t> May 2013, 41–42</a:t>
            </a:r>
          </a:p>
          <a:p>
            <a:pPr marL="457200" indent="-457200">
              <a:buAutoNum type="arabicPeriod"/>
            </a:pPr>
            <a:endParaRPr lang="en-US" sz="2400" dirty="0"/>
          </a:p>
          <a:p>
            <a:pPr marL="457200" indent="-457200">
              <a:buAutoNum type="arabicPeriod"/>
            </a:pPr>
            <a:r>
              <a:rPr lang="en-US" sz="2400" dirty="0"/>
              <a:t>Dallin H. Oaks, “No Other Gods,” </a:t>
            </a:r>
            <a:r>
              <a:rPr lang="en-US" sz="2400" i="1" dirty="0"/>
              <a:t>Ensign</a:t>
            </a:r>
            <a:r>
              <a:rPr lang="en-US" sz="2400" dirty="0"/>
              <a:t> or </a:t>
            </a:r>
            <a:r>
              <a:rPr lang="en-US" sz="2400" i="1" dirty="0"/>
              <a:t>Liahona,</a:t>
            </a:r>
            <a:r>
              <a:rPr lang="en-US" sz="2400" dirty="0"/>
              <a:t> Nov. 2013, 73, 74–75</a:t>
            </a:r>
          </a:p>
          <a:p>
            <a:endParaRPr lang="en-US" sz="2400" b="0" dirty="0">
              <a:effectLst/>
            </a:endParaRPr>
          </a:p>
          <a:p>
            <a:r>
              <a:rPr lang="en-US" sz="2400" dirty="0"/>
              <a:t>Old Testament Seminary Teacher’s Manual Lesson 114</a:t>
            </a:r>
            <a:endParaRPr lang="en-US" sz="2400" b="0" dirty="0">
              <a:effectLst/>
            </a:endParaRPr>
          </a:p>
          <a:p>
            <a:r>
              <a:rPr lang="en-US" sz="2400" b="0" dirty="0">
                <a:effectLst/>
              </a:rPr>
              <a:t> </a:t>
            </a:r>
            <a:endParaRPr lang="en-US" sz="2400" dirty="0"/>
          </a:p>
        </p:txBody>
      </p:sp>
      <p:grpSp>
        <p:nvGrpSpPr>
          <p:cNvPr id="6" name="Group 5">
            <a:extLst>
              <a:ext uri="{FF2B5EF4-FFF2-40B4-BE49-F238E27FC236}">
                <a16:creationId xmlns:a16="http://schemas.microsoft.com/office/drawing/2014/main" id="{619615A8-96E0-4BAC-8E1D-523744445C60}"/>
              </a:ext>
            </a:extLst>
          </p:cNvPr>
          <p:cNvGrpSpPr/>
          <p:nvPr/>
        </p:nvGrpSpPr>
        <p:grpSpPr>
          <a:xfrm>
            <a:off x="6096000" y="1370800"/>
            <a:ext cx="1068482" cy="968140"/>
            <a:chOff x="5305110" y="533400"/>
            <a:chExt cx="1705290" cy="1545145"/>
          </a:xfrm>
        </p:grpSpPr>
        <p:sp>
          <p:nvSpPr>
            <p:cNvPr id="7" name="Right Arrow Callout 6">
              <a:extLst>
                <a:ext uri="{FF2B5EF4-FFF2-40B4-BE49-F238E27FC236}">
                  <a16:creationId xmlns:a16="http://schemas.microsoft.com/office/drawing/2014/main" id="{295E9ED1-5BBD-4123-80E8-4191E1ECAF2F}"/>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
              <a:extLst>
                <a:ext uri="{FF2B5EF4-FFF2-40B4-BE49-F238E27FC236}">
                  <a16:creationId xmlns:a16="http://schemas.microsoft.com/office/drawing/2014/main" id="{19844B8D-9996-4058-8E28-2F093BA41F45}"/>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8B50A46-5902-4A25-A4D4-5FDFFD2B838A}"/>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0F96930-FD79-47C3-A088-399E375ED1CC}"/>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ooter Placeholder 14">
            <a:extLst>
              <a:ext uri="{FF2B5EF4-FFF2-40B4-BE49-F238E27FC236}">
                <a16:creationId xmlns:a16="http://schemas.microsoft.com/office/drawing/2014/main" id="{86F338E8-CA44-4E21-94AB-10C0B44ED600}"/>
              </a:ext>
            </a:extLst>
          </p:cNvPr>
          <p:cNvSpPr>
            <a:spLocks noGrp="1"/>
          </p:cNvSpPr>
          <p:nvPr/>
        </p:nvSpPr>
        <p:spPr>
          <a:xfrm>
            <a:off x="63971" y="637426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60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5D5AD-A4FF-4EDD-8D1F-0F62C2833A37}"/>
              </a:ext>
            </a:extLst>
          </p:cNvPr>
          <p:cNvSpPr/>
          <p:nvPr/>
        </p:nvSpPr>
        <p:spPr>
          <a:xfrm>
            <a:off x="-1" y="1200329"/>
            <a:ext cx="5185775" cy="3046988"/>
          </a:xfrm>
          <a:prstGeom prst="rect">
            <a:avLst/>
          </a:prstGeom>
          <a:ln>
            <a:solidFill>
              <a:schemeClr val="tx1"/>
            </a:solidFill>
          </a:ln>
        </p:spPr>
        <p:txBody>
          <a:bodyPr wrap="square">
            <a:spAutoFit/>
          </a:bodyPr>
          <a:lstStyle/>
          <a:p>
            <a:pPr fontAlgn="base"/>
            <a:r>
              <a:rPr lang="en-US" sz="1200" b="0" i="0" dirty="0">
                <a:solidFill>
                  <a:srgbClr val="212225"/>
                </a:solidFill>
                <a:effectLst/>
                <a:latin typeface="Abadi" panose="020B0604020104020204" pitchFamily="34" charset="0"/>
              </a:rPr>
              <a:t>“Marriage is a partnership. Each is given a part of the work of life to do. The fact that some women and men disregard their work and their opportunities does not change the program.</a:t>
            </a:r>
          </a:p>
          <a:p>
            <a:pPr fontAlgn="base"/>
            <a:r>
              <a:rPr lang="en-US" sz="1200" b="0" i="0" dirty="0">
                <a:solidFill>
                  <a:srgbClr val="212225"/>
                </a:solidFill>
                <a:effectLst/>
                <a:latin typeface="Abadi" panose="020B0604020104020204" pitchFamily="34" charset="0"/>
              </a:rPr>
              <a:t>“When we speak of marriage as a partnership, let us speak of marriage as a </a:t>
            </a:r>
            <a:r>
              <a:rPr lang="en-US" sz="1200" b="0" i="1" dirty="0">
                <a:solidFill>
                  <a:srgbClr val="212225"/>
                </a:solidFill>
                <a:effectLst/>
                <a:latin typeface="Abadi" panose="020B0604020104020204" pitchFamily="34" charset="0"/>
              </a:rPr>
              <a:t>full</a:t>
            </a:r>
            <a:r>
              <a:rPr lang="en-US" sz="1200" b="0" i="0" dirty="0">
                <a:solidFill>
                  <a:srgbClr val="212225"/>
                </a:solidFill>
                <a:effectLst/>
                <a:latin typeface="Abadi" panose="020B0604020104020204" pitchFamily="34" charset="0"/>
              </a:rPr>
              <a:t> partnership. We do not want our LDS women to be </a:t>
            </a:r>
            <a:r>
              <a:rPr lang="en-US" sz="1200" b="0" i="1" dirty="0">
                <a:solidFill>
                  <a:srgbClr val="212225"/>
                </a:solidFill>
                <a:effectLst/>
                <a:latin typeface="Abadi" panose="020B0604020104020204" pitchFamily="34" charset="0"/>
              </a:rPr>
              <a:t>silent</a:t>
            </a:r>
            <a:r>
              <a:rPr lang="en-US" sz="1200" b="0" i="0" dirty="0">
                <a:solidFill>
                  <a:srgbClr val="212225"/>
                </a:solidFill>
                <a:effectLst/>
                <a:latin typeface="Abadi" panose="020B0604020104020204" pitchFamily="34" charset="0"/>
              </a:rPr>
              <a:t> partners or </a:t>
            </a:r>
            <a:r>
              <a:rPr lang="en-US" sz="1200" b="0" i="1" dirty="0">
                <a:solidFill>
                  <a:srgbClr val="212225"/>
                </a:solidFill>
                <a:effectLst/>
                <a:latin typeface="Abadi" panose="020B0604020104020204" pitchFamily="34" charset="0"/>
              </a:rPr>
              <a:t>limited</a:t>
            </a:r>
            <a:r>
              <a:rPr lang="en-US" sz="1200" b="0" i="0" dirty="0">
                <a:solidFill>
                  <a:srgbClr val="212225"/>
                </a:solidFill>
                <a:effectLst/>
                <a:latin typeface="Abadi" panose="020B0604020104020204" pitchFamily="34" charset="0"/>
              </a:rPr>
              <a:t> partners in that eternal assignment! Please be a </a:t>
            </a:r>
            <a:r>
              <a:rPr lang="en-US" sz="1200" b="0" i="1" dirty="0">
                <a:solidFill>
                  <a:srgbClr val="212225"/>
                </a:solidFill>
                <a:effectLst/>
                <a:latin typeface="Abadi" panose="020B0604020104020204" pitchFamily="34" charset="0"/>
              </a:rPr>
              <a:t>contributing</a:t>
            </a:r>
            <a:r>
              <a:rPr lang="en-US" sz="1200" b="0" i="0" dirty="0">
                <a:solidFill>
                  <a:srgbClr val="212225"/>
                </a:solidFill>
                <a:effectLst/>
                <a:latin typeface="Abadi" panose="020B0604020104020204" pitchFamily="34" charset="0"/>
              </a:rPr>
              <a:t> and </a:t>
            </a:r>
            <a:r>
              <a:rPr lang="en-US" sz="1200" b="0" i="1" dirty="0">
                <a:solidFill>
                  <a:srgbClr val="212225"/>
                </a:solidFill>
                <a:effectLst/>
                <a:latin typeface="Abadi" panose="020B0604020104020204" pitchFamily="34" charset="0"/>
              </a:rPr>
              <a:t>full</a:t>
            </a:r>
            <a:r>
              <a:rPr lang="en-US" sz="1200" b="0" i="0" dirty="0">
                <a:solidFill>
                  <a:srgbClr val="212225"/>
                </a:solidFill>
                <a:effectLst/>
                <a:latin typeface="Abadi" panose="020B0604020104020204" pitchFamily="34" charset="0"/>
              </a:rPr>
              <a:t> partner” (“Privileges and Responsibilities of Sisters,” </a:t>
            </a:r>
            <a:r>
              <a:rPr lang="en-US" sz="1200" b="0" i="1" dirty="0">
                <a:solidFill>
                  <a:srgbClr val="212225"/>
                </a:solidFill>
                <a:effectLst/>
                <a:latin typeface="Abadi" panose="020B0604020104020204" pitchFamily="34" charset="0"/>
              </a:rPr>
              <a:t>Ensign,</a:t>
            </a:r>
            <a:r>
              <a:rPr lang="en-US" sz="1200" b="0" i="0" dirty="0">
                <a:solidFill>
                  <a:srgbClr val="212225"/>
                </a:solidFill>
                <a:effectLst/>
                <a:latin typeface="Abadi" panose="020B0604020104020204" pitchFamily="34" charset="0"/>
              </a:rPr>
              <a:t> Nov. 1978, 106).</a:t>
            </a:r>
          </a:p>
          <a:p>
            <a:pPr fontAlgn="base"/>
            <a:r>
              <a:rPr lang="en-US" sz="1200" b="0" i="0" dirty="0">
                <a:solidFill>
                  <a:srgbClr val="212225"/>
                </a:solidFill>
                <a:effectLst/>
                <a:latin typeface="Abadi" panose="020B0604020104020204" pitchFamily="34" charset="0"/>
              </a:rPr>
              <a:t>“The Lord organized the whole program in the beginning with a father who procreates, provides, and loves and directs, and a mother who conceives and bears and nurtures and feeds and trains. The Lord could have organized it otherwise but chose to have a unit with responsibility and purposeful associations where children train and discipline each other and come to love, honor, and appreciate each other. The family is the great plan of life as conceived and organized by our Father in heaven</a:t>
            </a:r>
            <a:r>
              <a:rPr lang="en-US" sz="1200" b="1" i="0" dirty="0">
                <a:solidFill>
                  <a:srgbClr val="212225"/>
                </a:solidFill>
                <a:effectLst/>
                <a:latin typeface="Abadi" panose="020B0604020104020204" pitchFamily="34" charset="0"/>
              </a:rPr>
              <a:t>” President Spencer W. Kimball </a:t>
            </a:r>
            <a:r>
              <a:rPr lang="en-US" sz="1200" b="0" i="0" dirty="0">
                <a:solidFill>
                  <a:srgbClr val="212225"/>
                </a:solidFill>
                <a:effectLst/>
                <a:latin typeface="Abadi" panose="020B0604020104020204" pitchFamily="34" charset="0"/>
              </a:rPr>
              <a:t>(in Conference Report, Apr. 1973, 151; or </a:t>
            </a:r>
            <a:r>
              <a:rPr lang="en-US" sz="1200" b="0" i="1" dirty="0">
                <a:solidFill>
                  <a:srgbClr val="212225"/>
                </a:solidFill>
                <a:effectLst/>
                <a:latin typeface="Abadi" panose="020B0604020104020204" pitchFamily="34" charset="0"/>
              </a:rPr>
              <a:t>Ensign,</a:t>
            </a:r>
            <a:r>
              <a:rPr lang="en-US" sz="1200" b="0" i="0" dirty="0">
                <a:solidFill>
                  <a:srgbClr val="212225"/>
                </a:solidFill>
                <a:effectLst/>
                <a:latin typeface="Abadi" panose="020B0604020104020204" pitchFamily="34" charset="0"/>
              </a:rPr>
              <a:t> July 1973, 15).</a:t>
            </a:r>
          </a:p>
        </p:txBody>
      </p:sp>
      <p:sp>
        <p:nvSpPr>
          <p:cNvPr id="3" name="Rectangle 2">
            <a:extLst>
              <a:ext uri="{FF2B5EF4-FFF2-40B4-BE49-F238E27FC236}">
                <a16:creationId xmlns:a16="http://schemas.microsoft.com/office/drawing/2014/main" id="{D5A3E5B5-DCC2-4431-95AA-C3CFFCA8C6E8}"/>
              </a:ext>
            </a:extLst>
          </p:cNvPr>
          <p:cNvSpPr/>
          <p:nvPr/>
        </p:nvSpPr>
        <p:spPr>
          <a:xfrm>
            <a:off x="0" y="0"/>
            <a:ext cx="5185775" cy="1200329"/>
          </a:xfrm>
          <a:prstGeom prst="rect">
            <a:avLst/>
          </a:prstGeom>
          <a:ln>
            <a:solidFill>
              <a:schemeClr val="tx1"/>
            </a:solidFill>
          </a:ln>
        </p:spPr>
        <p:txBody>
          <a:bodyPr wrap="square">
            <a:spAutoFit/>
          </a:bodyPr>
          <a:lstStyle/>
          <a:p>
            <a:pPr fontAlgn="base"/>
            <a:r>
              <a:rPr lang="en-US" sz="1200" b="0" i="0" dirty="0">
                <a:solidFill>
                  <a:srgbClr val="212225"/>
                </a:solidFill>
                <a:effectLst/>
                <a:latin typeface="Abadi" panose="020B0604020104020204" pitchFamily="34" charset="0"/>
              </a:rPr>
              <a:t>“Motherhood consists of three principal attributes or qualities: namely, (1) the power to bear, (2) the ability to rear, (3) the gift to love. …</a:t>
            </a:r>
          </a:p>
          <a:p>
            <a:pPr fontAlgn="base"/>
            <a:r>
              <a:rPr lang="en-US" sz="1200" b="0" i="0" dirty="0">
                <a:solidFill>
                  <a:srgbClr val="212225"/>
                </a:solidFill>
                <a:effectLst/>
                <a:latin typeface="Abadi" panose="020B0604020104020204" pitchFamily="34" charset="0"/>
              </a:rPr>
              <a:t>“This ability and willingness properly to rear children, the gift to love, and eagerness, yes, longing to express it in soul development, make motherhood the noblest office or calling in the world” </a:t>
            </a:r>
            <a:r>
              <a:rPr lang="en-US" sz="1200" b="1" i="0" dirty="0">
                <a:solidFill>
                  <a:srgbClr val="212225"/>
                </a:solidFill>
                <a:effectLst/>
                <a:latin typeface="Abadi" panose="020B0604020104020204" pitchFamily="34" charset="0"/>
              </a:rPr>
              <a:t>President David O. McKay </a:t>
            </a:r>
            <a:r>
              <a:rPr lang="en-US" sz="1200" b="0" i="0" dirty="0">
                <a:solidFill>
                  <a:srgbClr val="212225"/>
                </a:solidFill>
                <a:effectLst/>
                <a:latin typeface="Abadi" panose="020B0604020104020204" pitchFamily="34" charset="0"/>
              </a:rPr>
              <a:t>(</a:t>
            </a:r>
            <a:r>
              <a:rPr lang="en-US" sz="1200" b="0" i="1" dirty="0">
                <a:solidFill>
                  <a:srgbClr val="212225"/>
                </a:solidFill>
                <a:effectLst/>
                <a:latin typeface="Abadi" panose="020B0604020104020204" pitchFamily="34" charset="0"/>
              </a:rPr>
              <a:t>Gospel Ideals,</a:t>
            </a:r>
            <a:r>
              <a:rPr lang="en-US" sz="1200" b="0" i="0" dirty="0">
                <a:solidFill>
                  <a:srgbClr val="212225"/>
                </a:solidFill>
                <a:effectLst/>
                <a:latin typeface="Abadi" panose="020B0604020104020204" pitchFamily="34" charset="0"/>
              </a:rPr>
              <a:t> 453).</a:t>
            </a:r>
          </a:p>
        </p:txBody>
      </p:sp>
      <p:sp>
        <p:nvSpPr>
          <p:cNvPr id="4" name="Rectangle 3">
            <a:extLst>
              <a:ext uri="{FF2B5EF4-FFF2-40B4-BE49-F238E27FC236}">
                <a16:creationId xmlns:a16="http://schemas.microsoft.com/office/drawing/2014/main" id="{A8CA17F4-E33F-45FD-90CE-FAEED3C52407}"/>
              </a:ext>
            </a:extLst>
          </p:cNvPr>
          <p:cNvSpPr/>
          <p:nvPr/>
        </p:nvSpPr>
        <p:spPr>
          <a:xfrm>
            <a:off x="5185774" y="0"/>
            <a:ext cx="7006226" cy="4339650"/>
          </a:xfrm>
          <a:prstGeom prst="rect">
            <a:avLst/>
          </a:prstGeom>
          <a:ln>
            <a:solidFill>
              <a:schemeClr val="tx1"/>
            </a:solidFill>
          </a:ln>
        </p:spPr>
        <p:txBody>
          <a:bodyPr wrap="square">
            <a:spAutoFit/>
          </a:bodyPr>
          <a:lstStyle/>
          <a:p>
            <a:pPr fontAlgn="base"/>
            <a:r>
              <a:rPr lang="en-US" sz="1200" b="0" i="0" dirty="0">
                <a:effectLst/>
              </a:rPr>
              <a:t>“It is divinely ordained what a woman should do. … The divine work of women involves companionship, homemaking, and motherhood” (“In His Steps,” 64).</a:t>
            </a:r>
          </a:p>
          <a:p>
            <a:pPr fontAlgn="base"/>
            <a:r>
              <a:rPr lang="en-US" sz="1200" b="0" i="0" dirty="0">
                <a:effectLst/>
              </a:rPr>
              <a:t>“Brethren of the priesthood, I continue to emphasize the importance of mothers staying home to nurture, care for, and train their children in the principles of righteousness” (in Conference Report, Oct. 1987, 60; or </a:t>
            </a:r>
            <a:r>
              <a:rPr lang="en-US" sz="1200" b="0" i="1" dirty="0">
                <a:effectLst/>
              </a:rPr>
              <a:t>Ensign,</a:t>
            </a:r>
            <a:r>
              <a:rPr lang="en-US" sz="1200" b="0" i="0" dirty="0">
                <a:effectLst/>
              </a:rPr>
              <a:t> Nov. 1987, 49; see also </a:t>
            </a:r>
            <a:r>
              <a:rPr lang="en-US" sz="1200" i="1" dirty="0"/>
              <a:t>To the Fathers in Israel,</a:t>
            </a:r>
            <a:r>
              <a:rPr lang="en-US" sz="1200" b="0" i="0" dirty="0">
                <a:effectLst/>
              </a:rPr>
              <a:t> 3–4).</a:t>
            </a:r>
          </a:p>
          <a:p>
            <a:pPr fontAlgn="base"/>
            <a:r>
              <a:rPr lang="en-US" sz="1200" b="0" i="0" dirty="0">
                <a:effectLst/>
              </a:rPr>
              <a:t>See </a:t>
            </a:r>
            <a:r>
              <a:rPr lang="en-US" sz="1200" i="1" dirty="0"/>
              <a:t>To the Mothers in Zion,</a:t>
            </a:r>
            <a:r>
              <a:rPr lang="en-US" sz="1200" b="0" i="0" dirty="0">
                <a:effectLst/>
              </a:rPr>
              <a:t> on pages 352–57.</a:t>
            </a:r>
          </a:p>
          <a:p>
            <a:pPr fontAlgn="base"/>
            <a:r>
              <a:rPr lang="en-US" sz="1200" b="0" i="0" dirty="0">
                <a:effectLst/>
              </a:rPr>
              <a:t>“A mother’s role is also God-ordained. Mothers are to conceive, bear, nourish, love, and train. They are to be helpmates, and are to counsel with their husbands” (in Conference Report, Apr. 1984, 6; or </a:t>
            </a:r>
            <a:r>
              <a:rPr lang="en-US" sz="1200" b="0" i="1" dirty="0">
                <a:effectLst/>
              </a:rPr>
              <a:t>Ensign,</a:t>
            </a:r>
            <a:r>
              <a:rPr lang="en-US" sz="1200" b="0" i="0" dirty="0">
                <a:effectLst/>
              </a:rPr>
              <a:t> May 1984, 6).</a:t>
            </a:r>
          </a:p>
          <a:p>
            <a:pPr fontAlgn="base"/>
            <a:r>
              <a:rPr lang="en-US" sz="1200" b="0" i="0" dirty="0">
                <a:effectLst/>
              </a:rPr>
              <a:t>“It is divinely ordained what a woman should do, but a man must seek out his work. The divine work of women involves companionship, homemaking, and motherhood. It is well if skills in these three areas can first be learned in the parents’ home and then be supplemented at school if the need or desire presents itself” (“In His Steps,” 64).</a:t>
            </a:r>
          </a:p>
          <a:p>
            <a:pPr fontAlgn="base"/>
            <a:r>
              <a:rPr lang="en-US" sz="1200" dirty="0"/>
              <a:t>“There are voices in our midst which would attempt to convince you that these home-centered truths are not applicable to our present-day conditions. If you listen and heed, you will be lured away from your principal obligations.</a:t>
            </a:r>
          </a:p>
          <a:p>
            <a:pPr fontAlgn="base"/>
            <a:r>
              <a:rPr lang="en-US" sz="1200" dirty="0"/>
              <a:t>“Beguiling voices in the world cry out for ‘alternative life-styles’ for women. They maintain that some women are better suited for careers than for marriage and motherhood.</a:t>
            </a:r>
          </a:p>
          <a:p>
            <a:pPr fontAlgn="base"/>
            <a:r>
              <a:rPr lang="en-US" sz="1200" dirty="0"/>
              <a:t>“These individuals spread their discontent by the propaganda that there are more exciting and self-fulfilling roles for women than homemaking. Some even have been bold to suggest that the Church move away from the ‘Mormon woman stereotype’ of homemaking and rearing children. They also say it is wise to limit your family so you can have more time for personal goals and self-fulfillment” </a:t>
            </a:r>
            <a:r>
              <a:rPr lang="en-US" sz="1200" b="1" dirty="0"/>
              <a:t>President Ezra Taft Benson </a:t>
            </a:r>
            <a:r>
              <a:rPr lang="en-US" sz="1200" dirty="0"/>
              <a:t>(“The Honored Place of Woman,” </a:t>
            </a:r>
            <a:r>
              <a:rPr lang="en-US" sz="1200" i="1" dirty="0"/>
              <a:t>Ensign,</a:t>
            </a:r>
            <a:r>
              <a:rPr lang="en-US" sz="1200" dirty="0"/>
              <a:t> Nov. 1981, 105).</a:t>
            </a:r>
            <a:endParaRPr lang="en-US" sz="1200" b="0" i="0" dirty="0">
              <a:effectLst/>
            </a:endParaRPr>
          </a:p>
        </p:txBody>
      </p:sp>
      <p:sp>
        <p:nvSpPr>
          <p:cNvPr id="5" name="Rectangle 4">
            <a:extLst>
              <a:ext uri="{FF2B5EF4-FFF2-40B4-BE49-F238E27FC236}">
                <a16:creationId xmlns:a16="http://schemas.microsoft.com/office/drawing/2014/main" id="{AFB43D8C-CF6A-4351-AA1E-DBEFD2B128A8}"/>
              </a:ext>
            </a:extLst>
          </p:cNvPr>
          <p:cNvSpPr/>
          <p:nvPr/>
        </p:nvSpPr>
        <p:spPr>
          <a:xfrm>
            <a:off x="-2" y="4339650"/>
            <a:ext cx="7114786" cy="2492990"/>
          </a:xfrm>
          <a:prstGeom prst="rect">
            <a:avLst/>
          </a:prstGeom>
          <a:ln>
            <a:solidFill>
              <a:schemeClr val="tx1"/>
            </a:solidFill>
          </a:ln>
        </p:spPr>
        <p:txBody>
          <a:bodyPr wrap="square">
            <a:spAutoFit/>
          </a:bodyPr>
          <a:lstStyle/>
          <a:p>
            <a:pPr fontAlgn="base"/>
            <a:r>
              <a:rPr lang="en-US" sz="1200" b="0" i="0" dirty="0">
                <a:effectLst/>
              </a:rPr>
              <a:t>“Mothers are given a sacred privilege to ‘bear the souls of men; for herein is the work of [the] Father continued, that he may be glorified’ (</a:t>
            </a:r>
            <a:r>
              <a:rPr lang="en-US" sz="1200" b="0" i="0" u="none" strike="noStrike" dirty="0">
                <a:effectLst/>
                <a:hlinkClick r:id="rId2">
                  <a:extLst>
                    <a:ext uri="{A12FA001-AC4F-418D-AE19-62706E023703}">
                      <ahyp:hlinkClr xmlns:ahyp="http://schemas.microsoft.com/office/drawing/2018/hyperlinkcolor" val="tx"/>
                    </a:ext>
                  </a:extLst>
                </a:hlinkClick>
              </a:rPr>
              <a:t>D&amp;C 132:63</a:t>
            </a:r>
            <a:r>
              <a:rPr lang="en-US" sz="1200" b="0" i="0" dirty="0">
                <a:effectLst/>
              </a:rPr>
              <a:t>).</a:t>
            </a:r>
          </a:p>
          <a:p>
            <a:pPr fontAlgn="base"/>
            <a:r>
              <a:rPr lang="en-US" sz="1200" b="0" i="0" dirty="0">
                <a:effectLst/>
              </a:rPr>
              <a:t>“The First Presidency has said: ‘Motherhood is near to divinity. It is the highest, holiest service to be assumed by mankind’ (in James R. Clark, comp., </a:t>
            </a:r>
            <a:r>
              <a:rPr lang="en-US" sz="1200" b="0" i="1" dirty="0">
                <a:effectLst/>
              </a:rPr>
              <a:t>Messages of the First Presidency of The Church of Jesus Christ of Latter-day Saints,</a:t>
            </a:r>
            <a:r>
              <a:rPr lang="en-US" sz="1200" b="0" i="0" dirty="0">
                <a:effectLst/>
              </a:rPr>
              <a:t>6 vols. [Salt Lake City: Bookcraft, 1965–75], 6:178). The priesthood cannot work out its destiny, nor can God’s purposes be fulfilled, without our helpmates. Mothers perform a labor the priesthood cannot do. For this gift of life, the priesthood should have love unbounded for the mothers of their children. …</a:t>
            </a:r>
          </a:p>
          <a:p>
            <a:pPr fontAlgn="base"/>
            <a:r>
              <a:rPr lang="en-US" sz="1200" b="0" i="0" dirty="0">
                <a:effectLst/>
              </a:rPr>
              <a:t>“… The Lord has commanded that women and children have claim on their husbands and fathers for their maintenance (see </a:t>
            </a:r>
            <a:r>
              <a:rPr lang="en-US" sz="1200" b="0" i="0" u="none" strike="noStrike" dirty="0">
                <a:effectLst/>
                <a:hlinkClick r:id="rId3">
                  <a:extLst>
                    <a:ext uri="{A12FA001-AC4F-418D-AE19-62706E023703}">
                      <ahyp:hlinkClr xmlns:ahyp="http://schemas.microsoft.com/office/drawing/2018/hyperlinkcolor" val="tx"/>
                    </a:ext>
                  </a:extLst>
                </a:hlinkClick>
              </a:rPr>
              <a:t>D&amp;C 83</a:t>
            </a:r>
            <a:r>
              <a:rPr lang="en-US" sz="1200" b="0" i="0" dirty="0">
                <a:effectLst/>
              </a:rPr>
              <a:t>; </a:t>
            </a:r>
            <a:r>
              <a:rPr lang="en-US" sz="1200" b="0" i="0" u="none" strike="noStrike" dirty="0">
                <a:effectLst/>
                <a:hlinkClick r:id="rId4">
                  <a:extLst>
                    <a:ext uri="{A12FA001-AC4F-418D-AE19-62706E023703}">
                      <ahyp:hlinkClr xmlns:ahyp="http://schemas.microsoft.com/office/drawing/2018/hyperlinkcolor" val="tx"/>
                    </a:ext>
                  </a:extLst>
                </a:hlinkClick>
              </a:rPr>
              <a:t>1 Timothy 5:8</a:t>
            </a:r>
            <a:r>
              <a:rPr lang="en-US" sz="1200" b="0" i="0" dirty="0">
                <a:effectLst/>
              </a:rPr>
              <a:t>). President Ezra Taft Benson has stated that when a husband encourages or insists that his wife work out of the home for their convenience, ‘not only will the family suffer in such instances, … but [his] own spiritual growth and progression will be hampered</a:t>
            </a:r>
            <a:r>
              <a:rPr lang="en-US" sz="1200" b="1" i="0" dirty="0">
                <a:effectLst/>
              </a:rPr>
              <a:t>’ President Howard W. Hunter </a:t>
            </a:r>
            <a:r>
              <a:rPr lang="en-US" sz="1200" b="0" i="0" dirty="0">
                <a:effectLst/>
              </a:rPr>
              <a:t>(in Conference Report, Oct. 1987, pp. 60–61; or </a:t>
            </a:r>
            <a:r>
              <a:rPr lang="en-US" sz="1200" b="0" i="1" dirty="0">
                <a:effectLst/>
              </a:rPr>
              <a:t>Ensign,</a:t>
            </a:r>
            <a:r>
              <a:rPr lang="en-US" sz="1200" b="0" i="0" dirty="0">
                <a:effectLst/>
              </a:rPr>
              <a:t> Nov. 1987, p. 49)” (in Conference Report, Oct. 1994, 67, 69; or </a:t>
            </a:r>
            <a:r>
              <a:rPr lang="en-US" sz="1200" b="0" i="1" dirty="0">
                <a:effectLst/>
              </a:rPr>
              <a:t>Ensign,</a:t>
            </a:r>
            <a:r>
              <a:rPr lang="en-US" sz="1200" b="0" i="0" dirty="0">
                <a:effectLst/>
              </a:rPr>
              <a:t> Nov. 1994, 50–51).</a:t>
            </a:r>
          </a:p>
        </p:txBody>
      </p:sp>
      <p:sp>
        <p:nvSpPr>
          <p:cNvPr id="6" name="Rectangle 5">
            <a:extLst>
              <a:ext uri="{FF2B5EF4-FFF2-40B4-BE49-F238E27FC236}">
                <a16:creationId xmlns:a16="http://schemas.microsoft.com/office/drawing/2014/main" id="{692E2C66-CF4E-4D86-BD47-862E82EA9E5F}"/>
              </a:ext>
            </a:extLst>
          </p:cNvPr>
          <p:cNvSpPr/>
          <p:nvPr/>
        </p:nvSpPr>
        <p:spPr>
          <a:xfrm>
            <a:off x="7528739" y="5216813"/>
            <a:ext cx="4320413" cy="369332"/>
          </a:xfrm>
          <a:prstGeom prst="rect">
            <a:avLst/>
          </a:prstGeom>
        </p:spPr>
        <p:txBody>
          <a:bodyPr wrap="none">
            <a:spAutoFit/>
          </a:bodyPr>
          <a:lstStyle/>
          <a:p>
            <a:pPr fontAlgn="base"/>
            <a:r>
              <a:rPr lang="en-US" b="1" i="0" dirty="0">
                <a:solidFill>
                  <a:srgbClr val="212225"/>
                </a:solidFill>
                <a:effectLst/>
                <a:latin typeface="Abadi" panose="020B0604020104020204" pitchFamily="34" charset="0"/>
              </a:rPr>
              <a:t>Women’s Divine Roles and Responsibilities</a:t>
            </a:r>
          </a:p>
        </p:txBody>
      </p:sp>
    </p:spTree>
    <p:extLst>
      <p:ext uri="{BB962C8B-B14F-4D97-AF65-F5344CB8AC3E}">
        <p14:creationId xmlns:p14="http://schemas.microsoft.com/office/powerpoint/2010/main" val="2709600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1BBB97-53E2-4A03-B9B5-2688CF69A6C3}"/>
              </a:ext>
            </a:extLst>
          </p:cNvPr>
          <p:cNvSpPr/>
          <p:nvPr/>
        </p:nvSpPr>
        <p:spPr>
          <a:xfrm>
            <a:off x="126045" y="58846"/>
            <a:ext cx="6096000" cy="6740307"/>
          </a:xfrm>
          <a:prstGeom prst="rect">
            <a:avLst/>
          </a:prstGeom>
          <a:ln>
            <a:solidFill>
              <a:schemeClr val="tx1"/>
            </a:solidFill>
          </a:ln>
        </p:spPr>
        <p:txBody>
          <a:bodyPr>
            <a:spAutoFit/>
          </a:bodyPr>
          <a:lstStyle/>
          <a:p>
            <a:r>
              <a:rPr lang="en-US" sz="1200" b="0" i="0" dirty="0">
                <a:solidFill>
                  <a:srgbClr val="212225"/>
                </a:solidFill>
                <a:effectLst/>
              </a:rPr>
              <a:t>“Knowledge of God’s plan for His children gives Latter-day Saints a unique perspective on marriage and family. We are correctly known as a family-centered church. Our theology begins with heavenly parents, and our highest aspiration is to attain the fulness of eternal exaltation. We know this is possible only in a family relationship. We know that the marriage of a man and a woman is necessary for the accomplishment of God’s plan. Only this marriage will provide the approved setting for mortal birth and to prepare family members for eternal life. We look on marriage and the bearing and nurturing of children as part of God’s plan and a sacred duty of those given the opportunity to do so. We believe that the ultimate treasures on earth and in heaven are our children and our posterity. …</a:t>
            </a:r>
          </a:p>
          <a:p>
            <a:pPr fontAlgn="base"/>
            <a:r>
              <a:rPr lang="en-US" sz="1200" dirty="0"/>
              <a:t>“There are many political and social pressures for legal and policy changes to establish behaviors contrary to God’s decrees about sexual morality and contrary to the eternal nature and purposes of marriage and child-bearing. These pressures have already authorized same-gender marriages in various states and nations. Other pressures would confuse gender or homogenize those differences between men and women that are essential to accomplish God’s great plan of happiness.</a:t>
            </a:r>
          </a:p>
          <a:p>
            <a:pPr fontAlgn="base"/>
            <a:r>
              <a:rPr lang="en-US" sz="1200" dirty="0"/>
              <a:t>“Our understanding of God’s plan and His doctrine gives us an eternal perspective that does not allow us to condone such behaviors or to find justification in the laws that permit them. And, unlike other organizations that can change their policies and even their doctrines, our policies are determined by the truths God has identified as unchangeable.</a:t>
            </a:r>
          </a:p>
          <a:p>
            <a:pPr fontAlgn="base"/>
            <a:r>
              <a:rPr lang="en-US" sz="1200" dirty="0"/>
              <a:t>“Our twelfth article of faith states our belief in being subject to civil authority and ‘in obeying, honoring, and sustaining the law.’ But man’s laws cannot make moral what God has declared immoral. Commitment to our highest priority﻿—to love and serve God﻿—requires that we look to His law for our standard of behavior. For example, we remain under divine command not to commit adultery or fornication even when those acts are no longer crimes under the laws of the states or countries where we reside. Similarly, laws legalizing so-called ‘same-sex marriage’ do not change God’s law of marriage or His commandments and our standards concerning it. We remain under covenant to love God and keep His commandments and to refrain from serving other gods and priorities﻿—even those becoming popular in our particular time and place.</a:t>
            </a:r>
          </a:p>
          <a:p>
            <a:pPr fontAlgn="base"/>
            <a:r>
              <a:rPr lang="en-US" sz="1200" dirty="0"/>
              <a:t>“In this determination we may be misunderstood, and we may incur accusations of bigotry [treating others with hatred and intolerance], suffer discrimination, or have to withstand invasions of our free exercise of religion. If so, I think we should remember our first priority﻿—to serve God﻿—and, like our pioneer predecessors, push our personal handcarts forward with the same fortitude they exhibited” (Dallin H. Oaks, “No Other Gods,” </a:t>
            </a:r>
            <a:r>
              <a:rPr lang="en-US" sz="1200" i="1" dirty="0"/>
              <a:t>Ensign</a:t>
            </a:r>
            <a:r>
              <a:rPr lang="en-US" sz="1200" dirty="0"/>
              <a:t> or </a:t>
            </a:r>
            <a:r>
              <a:rPr lang="en-US" sz="1200" i="1" dirty="0"/>
              <a:t>Liahona,</a:t>
            </a:r>
            <a:r>
              <a:rPr lang="en-US" sz="1200" dirty="0"/>
              <a:t> Nov. 2013, 73, 74–75).</a:t>
            </a:r>
          </a:p>
          <a:p>
            <a:endParaRPr lang="en-US" sz="1200" dirty="0"/>
          </a:p>
        </p:txBody>
      </p:sp>
      <p:sp>
        <p:nvSpPr>
          <p:cNvPr id="3" name="Rectangle 2">
            <a:extLst>
              <a:ext uri="{FF2B5EF4-FFF2-40B4-BE49-F238E27FC236}">
                <a16:creationId xmlns:a16="http://schemas.microsoft.com/office/drawing/2014/main" id="{DF476832-C3F3-42F3-9B8C-C86E097C1CE6}"/>
              </a:ext>
            </a:extLst>
          </p:cNvPr>
          <p:cNvSpPr/>
          <p:nvPr/>
        </p:nvSpPr>
        <p:spPr>
          <a:xfrm>
            <a:off x="6222045" y="58846"/>
            <a:ext cx="5843910" cy="1569660"/>
          </a:xfrm>
          <a:prstGeom prst="rect">
            <a:avLst/>
          </a:prstGeom>
          <a:ln>
            <a:solidFill>
              <a:schemeClr val="tx1"/>
            </a:solidFill>
          </a:ln>
        </p:spPr>
        <p:txBody>
          <a:bodyPr wrap="square">
            <a:spAutoFit/>
          </a:bodyPr>
          <a:lstStyle/>
          <a:p>
            <a:r>
              <a:rPr lang="en-US" sz="1200" b="0" i="0" dirty="0">
                <a:effectLst/>
              </a:rPr>
              <a:t>“[Heavenly Father] wants His children to come to earth, following the eternal pattern of families that exists in heaven. Families are the basic organizational unit of the eternal realms, and so He intends for them also to be the basic unit on earth. Though earthly families are far from perfect, they give God’s children the best chance to be welcomed to the world with the only love on earth that comes close to what we felt in heaven﻿—parental love. Families are also the best way to preserve and pass on moral virtues and true principles that are most likely to lead us back to God’s presence” (Henry B. Eyring, “</a:t>
            </a:r>
            <a:r>
              <a:rPr lang="en-US" sz="1200" dirty="0"/>
              <a:t>Gathering the Family of God</a:t>
            </a:r>
            <a:r>
              <a:rPr lang="en-US" sz="1200" b="0" i="0" dirty="0">
                <a:effectLst/>
              </a:rPr>
              <a:t>,” </a:t>
            </a:r>
            <a:r>
              <a:rPr lang="en-US" sz="1200" b="0" i="1" dirty="0">
                <a:effectLst/>
              </a:rPr>
              <a:t>Ensign</a:t>
            </a:r>
            <a:r>
              <a:rPr lang="en-US" sz="1200" b="0" i="0" dirty="0">
                <a:effectLst/>
              </a:rPr>
              <a:t> or </a:t>
            </a:r>
            <a:r>
              <a:rPr lang="en-US" sz="1200" b="0" i="1" dirty="0">
                <a:effectLst/>
              </a:rPr>
              <a:t>Liahona,</a:t>
            </a:r>
            <a:r>
              <a:rPr lang="en-US" sz="1200" b="0" i="0" dirty="0">
                <a:effectLst/>
              </a:rPr>
              <a:t> May 2017, 20).</a:t>
            </a:r>
            <a:endParaRPr lang="en-US" sz="1200" dirty="0"/>
          </a:p>
        </p:txBody>
      </p:sp>
      <p:sp>
        <p:nvSpPr>
          <p:cNvPr id="4" name="Rectangle 3">
            <a:extLst>
              <a:ext uri="{FF2B5EF4-FFF2-40B4-BE49-F238E27FC236}">
                <a16:creationId xmlns:a16="http://schemas.microsoft.com/office/drawing/2014/main" id="{2F15232C-850D-404F-B541-64C6A3A0383C}"/>
              </a:ext>
            </a:extLst>
          </p:cNvPr>
          <p:cNvSpPr/>
          <p:nvPr/>
        </p:nvSpPr>
        <p:spPr>
          <a:xfrm>
            <a:off x="6222044" y="1628209"/>
            <a:ext cx="5843909" cy="3046988"/>
          </a:xfrm>
          <a:prstGeom prst="rect">
            <a:avLst/>
          </a:prstGeom>
          <a:ln>
            <a:solidFill>
              <a:schemeClr val="tx1"/>
            </a:solidFill>
          </a:ln>
        </p:spPr>
        <p:txBody>
          <a:bodyPr wrap="square">
            <a:spAutoFit/>
          </a:bodyPr>
          <a:lstStyle/>
          <a:p>
            <a:pPr fontAlgn="base"/>
            <a:r>
              <a:rPr lang="en-US" sz="1200" b="0" i="0" dirty="0">
                <a:effectLst/>
              </a:rPr>
              <a:t>“For His work to succeed … God ordained that men and women should marry and give birth to children, thereby creating, in partnership with God, the physical bodies that are key to the test of mortality and essential to eternal glory with Him. He also ordained that parents should establish families and rear their children in light and truth [see </a:t>
            </a:r>
            <a:r>
              <a:rPr lang="en-US" sz="1200" b="0" i="0" u="none" strike="noStrike" dirty="0">
                <a:effectLst/>
                <a:hlinkClick r:id="rId2">
                  <a:extLst>
                    <a:ext uri="{A12FA001-AC4F-418D-AE19-62706E023703}">
                      <ahyp:hlinkClr xmlns:ahyp="http://schemas.microsoft.com/office/drawing/2018/hyperlinkcolor" val="tx"/>
                    </a:ext>
                  </a:extLst>
                </a:hlinkClick>
              </a:rPr>
              <a:t>D&amp;C 93:36–40</a:t>
            </a:r>
            <a:r>
              <a:rPr lang="en-US" sz="1200" b="0" i="0" dirty="0">
                <a:effectLst/>
              </a:rPr>
              <a:t>], leading them to a hope in Christ. …</a:t>
            </a:r>
          </a:p>
          <a:p>
            <a:pPr fontAlgn="base"/>
            <a:r>
              <a:rPr lang="en-US" sz="1200" b="0" i="0" dirty="0">
                <a:effectLst/>
              </a:rPr>
              <a:t>“The social science case for marriage and for families headed by a married man and woman is compelling. … But our claims for the role of marriage and family rest not on social science but on the truth that they are God’s creation. It is He who in the beginning created Adam and Eve in His image, male and female, and joined them as husband and wife to become ‘one flesh’ and to multiply and replenish the earth [see </a:t>
            </a:r>
            <a:r>
              <a:rPr lang="en-US" sz="1200" b="0" i="0" u="none" strike="noStrike" dirty="0">
                <a:effectLst/>
                <a:hlinkClick r:id="rId3">
                  <a:extLst>
                    <a:ext uri="{A12FA001-AC4F-418D-AE19-62706E023703}">
                      <ahyp:hlinkClr xmlns:ahyp="http://schemas.microsoft.com/office/drawing/2018/hyperlinkcolor" val="tx"/>
                    </a:ext>
                  </a:extLst>
                </a:hlinkClick>
              </a:rPr>
              <a:t>Genesis 1:26–28</a:t>
            </a:r>
            <a:r>
              <a:rPr lang="en-US" sz="1200" b="0" i="0" dirty="0">
                <a:effectLst/>
              </a:rPr>
              <a:t>; </a:t>
            </a:r>
            <a:r>
              <a:rPr lang="en-US" sz="1200" b="0" i="0" u="none" strike="noStrike" dirty="0">
                <a:effectLst/>
                <a:hlinkClick r:id="rId4">
                  <a:extLst>
                    <a:ext uri="{A12FA001-AC4F-418D-AE19-62706E023703}">
                      <ahyp:hlinkClr xmlns:ahyp="http://schemas.microsoft.com/office/drawing/2018/hyperlinkcolor" val="tx"/>
                    </a:ext>
                  </a:extLst>
                </a:hlinkClick>
              </a:rPr>
              <a:t>2:7, 18, 21–24</a:t>
            </a:r>
            <a:r>
              <a:rPr lang="en-US" sz="1200" b="0" i="0" dirty="0">
                <a:effectLst/>
              </a:rPr>
              <a:t>]. … It is in the matrimonial union of male and female as one that we attain perhaps the most complete meaning of our having been made in the image of God﻿—male and female. Neither we nor any other mortal can alter this divine order of matrimony. It is not a human invention. Such marriage is indeed ‘from above, from God’ and is as much a part of the plan of happiness as the Fall and the Atonement” (D. Todd Christofferson, “</a:t>
            </a:r>
            <a:r>
              <a:rPr lang="en-US" sz="1200" b="0" i="0" u="none" strike="noStrike" dirty="0">
                <a:effectLst/>
                <a:hlinkClick r:id="rId5">
                  <a:extLst>
                    <a:ext uri="{A12FA001-AC4F-418D-AE19-62706E023703}">
                      <ahyp:hlinkClr xmlns:ahyp="http://schemas.microsoft.com/office/drawing/2018/hyperlinkcolor" val="tx"/>
                    </a:ext>
                  </a:extLst>
                </a:hlinkClick>
              </a:rPr>
              <a:t>Why Marriage, Why Family</a:t>
            </a:r>
            <a:r>
              <a:rPr lang="en-US" sz="1200" b="0" i="0" dirty="0">
                <a:effectLst/>
              </a:rPr>
              <a:t>,” </a:t>
            </a:r>
            <a:r>
              <a:rPr lang="en-US" sz="1200" b="0" i="1" dirty="0">
                <a:effectLst/>
              </a:rPr>
              <a:t>Ensign</a:t>
            </a:r>
            <a:r>
              <a:rPr lang="en-US" sz="1200" b="0" i="0" dirty="0">
                <a:effectLst/>
              </a:rPr>
              <a:t> or </a:t>
            </a:r>
            <a:r>
              <a:rPr lang="en-US" sz="1200" b="0" i="1" dirty="0">
                <a:effectLst/>
              </a:rPr>
              <a:t>Liahona,</a:t>
            </a:r>
            <a:r>
              <a:rPr lang="en-US" sz="1200" b="0" i="0" dirty="0">
                <a:effectLst/>
              </a:rPr>
              <a:t> May 2015, 51, 52).</a:t>
            </a:r>
          </a:p>
        </p:txBody>
      </p:sp>
      <p:sp>
        <p:nvSpPr>
          <p:cNvPr id="5" name="Rectangle 4">
            <a:extLst>
              <a:ext uri="{FF2B5EF4-FFF2-40B4-BE49-F238E27FC236}">
                <a16:creationId xmlns:a16="http://schemas.microsoft.com/office/drawing/2014/main" id="{E0A9C4E1-D6BB-41CF-B592-2D7BEC65BF44}"/>
              </a:ext>
            </a:extLst>
          </p:cNvPr>
          <p:cNvSpPr/>
          <p:nvPr/>
        </p:nvSpPr>
        <p:spPr>
          <a:xfrm>
            <a:off x="6222044" y="4675197"/>
            <a:ext cx="5843909" cy="1954381"/>
          </a:xfrm>
          <a:prstGeom prst="rect">
            <a:avLst/>
          </a:prstGeom>
          <a:ln>
            <a:solidFill>
              <a:schemeClr val="tx1"/>
            </a:solidFill>
          </a:ln>
        </p:spPr>
        <p:txBody>
          <a:bodyPr wrap="square">
            <a:spAutoFit/>
          </a:bodyPr>
          <a:lstStyle/>
          <a:p>
            <a:pPr fontAlgn="base"/>
            <a:r>
              <a:rPr lang="en-US" sz="1100" i="0" dirty="0">
                <a:effectLst/>
              </a:rPr>
              <a:t>The following resources provide additional prophetic counsel and information about the doctrine of marriage and family:</a:t>
            </a:r>
          </a:p>
          <a:p>
            <a:pPr fontAlgn="base"/>
            <a:r>
              <a:rPr lang="en-US" sz="1100" i="0" dirty="0">
                <a:effectLst/>
              </a:rPr>
              <a:t>“</a:t>
            </a:r>
            <a:r>
              <a:rPr lang="en-US" sz="1100" i="0" u="none" strike="noStrike" dirty="0">
                <a:effectLst/>
                <a:hlinkClick r:id="rId6">
                  <a:extLst>
                    <a:ext uri="{A12FA001-AC4F-418D-AE19-62706E023703}">
                      <ahyp:hlinkClr xmlns:ahyp="http://schemas.microsoft.com/office/drawing/2018/hyperlinkcolor" val="tx"/>
                    </a:ext>
                  </a:extLst>
                </a:hlinkClick>
              </a:rPr>
              <a:t>The Divine Institution of Marriage</a:t>
            </a:r>
            <a:r>
              <a:rPr lang="en-US" sz="1100" i="0" dirty="0">
                <a:effectLst/>
              </a:rPr>
              <a:t>,” mormonnewsroom.org.</a:t>
            </a:r>
          </a:p>
          <a:p>
            <a:pPr fontAlgn="base"/>
            <a:r>
              <a:rPr lang="en-US" sz="1100" i="0" dirty="0">
                <a:effectLst/>
              </a:rPr>
              <a:t>Dallin H. Oaks, “</a:t>
            </a:r>
            <a:r>
              <a:rPr lang="en-US" sz="1100" i="0" u="none" strike="noStrike" dirty="0">
                <a:effectLst/>
                <a:hlinkClick r:id="rId7">
                  <a:extLst>
                    <a:ext uri="{A12FA001-AC4F-418D-AE19-62706E023703}">
                      <ahyp:hlinkClr xmlns:ahyp="http://schemas.microsoft.com/office/drawing/2018/hyperlinkcolor" val="tx"/>
                    </a:ext>
                  </a:extLst>
                </a:hlinkClick>
              </a:rPr>
              <a:t>The Plan and the Proclamation</a:t>
            </a:r>
            <a:r>
              <a:rPr lang="en-US" sz="1100" i="0" dirty="0">
                <a:effectLst/>
              </a:rPr>
              <a:t>,” </a:t>
            </a:r>
            <a:r>
              <a:rPr lang="en-US" sz="1100" i="1" dirty="0">
                <a:effectLst/>
              </a:rPr>
              <a:t>Ensign</a:t>
            </a:r>
            <a:r>
              <a:rPr lang="en-US" sz="1100" i="0" dirty="0">
                <a:effectLst/>
              </a:rPr>
              <a:t> or </a:t>
            </a:r>
            <a:r>
              <a:rPr lang="en-US" sz="1100" i="1" dirty="0">
                <a:effectLst/>
              </a:rPr>
              <a:t>Liahona, </a:t>
            </a:r>
            <a:r>
              <a:rPr lang="en-US" sz="1100" i="0" dirty="0">
                <a:effectLst/>
              </a:rPr>
              <a:t>Nov. 2017, 28–31.</a:t>
            </a:r>
          </a:p>
          <a:p>
            <a:pPr fontAlgn="base"/>
            <a:r>
              <a:rPr lang="en-US" sz="1100" i="0" dirty="0">
                <a:effectLst/>
              </a:rPr>
              <a:t>Bonnie L. Oscarson, “</a:t>
            </a:r>
            <a:r>
              <a:rPr lang="en-US" sz="1100" i="0" u="none" strike="noStrike" dirty="0">
                <a:effectLst/>
                <a:hlinkClick r:id="rId8">
                  <a:extLst>
                    <a:ext uri="{A12FA001-AC4F-418D-AE19-62706E023703}">
                      <ahyp:hlinkClr xmlns:ahyp="http://schemas.microsoft.com/office/drawing/2018/hyperlinkcolor" val="tx"/>
                    </a:ext>
                  </a:extLst>
                </a:hlinkClick>
              </a:rPr>
              <a:t>Defenders of the Family Proclamation</a:t>
            </a:r>
            <a:r>
              <a:rPr lang="en-US" sz="1100" i="0" dirty="0">
                <a:effectLst/>
              </a:rPr>
              <a:t>,” </a:t>
            </a:r>
            <a:r>
              <a:rPr lang="en-US" sz="1100" i="1" dirty="0">
                <a:effectLst/>
              </a:rPr>
              <a:t>Ensign </a:t>
            </a:r>
            <a:r>
              <a:rPr lang="en-US" sz="1100" i="0" dirty="0">
                <a:effectLst/>
              </a:rPr>
              <a:t>or </a:t>
            </a:r>
            <a:r>
              <a:rPr lang="en-US" sz="1100" i="1" dirty="0">
                <a:effectLst/>
              </a:rPr>
              <a:t>Liahona,</a:t>
            </a:r>
            <a:r>
              <a:rPr lang="en-US" sz="1100" i="0" dirty="0">
                <a:effectLst/>
              </a:rPr>
              <a:t> May 2015, 14–17.</a:t>
            </a:r>
          </a:p>
          <a:p>
            <a:pPr fontAlgn="base"/>
            <a:r>
              <a:rPr lang="en-US" sz="1100" i="0" dirty="0">
                <a:effectLst/>
              </a:rPr>
              <a:t>L. Tom Perry, “</a:t>
            </a:r>
            <a:r>
              <a:rPr lang="en-US" sz="1100" i="0" u="none" strike="noStrike" dirty="0">
                <a:effectLst/>
                <a:hlinkClick r:id="rId9">
                  <a:extLst>
                    <a:ext uri="{A12FA001-AC4F-418D-AE19-62706E023703}">
                      <ahyp:hlinkClr xmlns:ahyp="http://schemas.microsoft.com/office/drawing/2018/hyperlinkcolor" val="tx"/>
                    </a:ext>
                  </a:extLst>
                </a:hlinkClick>
              </a:rPr>
              <a:t>Why Marriage and Family Matter—Everywhere in the World</a:t>
            </a:r>
            <a:r>
              <a:rPr lang="en-US" sz="1100" i="0" dirty="0">
                <a:effectLst/>
              </a:rPr>
              <a:t>,” </a:t>
            </a:r>
            <a:r>
              <a:rPr lang="en-US" sz="1100" i="1" dirty="0">
                <a:effectLst/>
              </a:rPr>
              <a:t>Ensign</a:t>
            </a:r>
            <a:r>
              <a:rPr lang="en-US" sz="1100" i="0" dirty="0">
                <a:effectLst/>
              </a:rPr>
              <a:t> or </a:t>
            </a:r>
            <a:r>
              <a:rPr lang="en-US" sz="1100" i="1" dirty="0">
                <a:effectLst/>
              </a:rPr>
              <a:t>Liahona,</a:t>
            </a:r>
            <a:r>
              <a:rPr lang="en-US" sz="1100" i="0" dirty="0">
                <a:effectLst/>
              </a:rPr>
              <a:t> May 2015, 39–42.</a:t>
            </a:r>
          </a:p>
          <a:p>
            <a:pPr fontAlgn="base"/>
            <a:r>
              <a:rPr lang="en-US" sz="1100" i="0" dirty="0">
                <a:effectLst/>
              </a:rPr>
              <a:t>David A. Bednar, “</a:t>
            </a:r>
            <a:r>
              <a:rPr lang="en-US" sz="1100" i="0" u="none" strike="noStrike" dirty="0">
                <a:effectLst/>
                <a:hlinkClick r:id="rId10">
                  <a:extLst>
                    <a:ext uri="{A12FA001-AC4F-418D-AE19-62706E023703}">
                      <ahyp:hlinkClr xmlns:ahyp="http://schemas.microsoft.com/office/drawing/2018/hyperlinkcolor" val="tx"/>
                    </a:ext>
                  </a:extLst>
                </a:hlinkClick>
              </a:rPr>
              <a:t>Marriage Is Essential to His Eternal Plan</a:t>
            </a:r>
            <a:r>
              <a:rPr lang="en-US" sz="1100" i="0" dirty="0">
                <a:effectLst/>
              </a:rPr>
              <a:t>,” </a:t>
            </a:r>
            <a:r>
              <a:rPr lang="en-US" sz="1100" i="1" dirty="0">
                <a:effectLst/>
              </a:rPr>
              <a:t>Ensign, </a:t>
            </a:r>
            <a:r>
              <a:rPr lang="en-US" sz="1100" i="0" dirty="0">
                <a:effectLst/>
              </a:rPr>
              <a:t>June 2006, 82–87.</a:t>
            </a:r>
          </a:p>
          <a:p>
            <a:pPr fontAlgn="base"/>
            <a:r>
              <a:rPr lang="en-US" sz="1100" i="0" dirty="0">
                <a:effectLst/>
              </a:rPr>
              <a:t>Dallin H. Oaks, “</a:t>
            </a:r>
            <a:r>
              <a:rPr lang="en-US" sz="1100" i="0" u="none" strike="noStrike" dirty="0">
                <a:effectLst/>
                <a:hlinkClick r:id="rId11">
                  <a:extLst>
                    <a:ext uri="{A12FA001-AC4F-418D-AE19-62706E023703}">
                      <ahyp:hlinkClr xmlns:ahyp="http://schemas.microsoft.com/office/drawing/2018/hyperlinkcolor" val="tx"/>
                    </a:ext>
                  </a:extLst>
                </a:hlinkClick>
              </a:rPr>
              <a:t>Same-Gender Attraction</a:t>
            </a:r>
            <a:r>
              <a:rPr lang="en-US" sz="1100" i="0" dirty="0">
                <a:effectLst/>
              </a:rPr>
              <a:t>,” </a:t>
            </a:r>
            <a:r>
              <a:rPr lang="en-US" sz="1100" i="1" dirty="0">
                <a:effectLst/>
              </a:rPr>
              <a:t>Ensign,</a:t>
            </a:r>
            <a:r>
              <a:rPr lang="en-US" sz="1100" i="0" dirty="0">
                <a:effectLst/>
              </a:rPr>
              <a:t> Oct. 1995, 6–14.</a:t>
            </a:r>
          </a:p>
          <a:p>
            <a:pPr fontAlgn="base"/>
            <a:r>
              <a:rPr lang="en-US" sz="1100" i="0" u="none" strike="noStrike" dirty="0">
                <a:effectLst/>
                <a:hlinkClick r:id="rId12">
                  <a:extLst>
                    <a:ext uri="{A12FA001-AC4F-418D-AE19-62706E023703}">
                      <ahyp:hlinkClr xmlns:ahyp="http://schemas.microsoft.com/office/drawing/2018/hyperlinkcolor" val="tx"/>
                    </a:ext>
                  </a:extLst>
                </a:hlinkClick>
              </a:rPr>
              <a:t>mormonandgay.lds.org</a:t>
            </a:r>
            <a:r>
              <a:rPr lang="en-US" sz="1100" i="0" dirty="0">
                <a:effectLst/>
              </a:rPr>
              <a:t>.</a:t>
            </a:r>
          </a:p>
          <a:p>
            <a:pPr fontAlgn="base"/>
            <a:r>
              <a:rPr lang="en-US" sz="1100" i="0" dirty="0">
                <a:effectLst/>
              </a:rPr>
              <a:t>“</a:t>
            </a:r>
            <a:r>
              <a:rPr lang="en-US" sz="1100" i="0" u="none" strike="noStrike" dirty="0">
                <a:effectLst/>
                <a:hlinkClick r:id="rId13">
                  <a:extLst>
                    <a:ext uri="{A12FA001-AC4F-418D-AE19-62706E023703}">
                      <ahyp:hlinkClr xmlns:ahyp="http://schemas.microsoft.com/office/drawing/2018/hyperlinkcolor" val="tx"/>
                    </a:ext>
                  </a:extLst>
                </a:hlinkClick>
              </a:rPr>
              <a:t>Same-Sex Attraction</a:t>
            </a:r>
            <a:r>
              <a:rPr lang="en-US" sz="1100" i="0" dirty="0">
                <a:effectLst/>
              </a:rPr>
              <a:t>” and “</a:t>
            </a:r>
            <a:r>
              <a:rPr lang="en-US" sz="1100" i="0" u="none" strike="noStrike" dirty="0">
                <a:effectLst/>
                <a:hlinkClick r:id="rId14">
                  <a:extLst>
                    <a:ext uri="{A12FA001-AC4F-418D-AE19-62706E023703}">
                      <ahyp:hlinkClr xmlns:ahyp="http://schemas.microsoft.com/office/drawing/2018/hyperlinkcolor" val="tx"/>
                    </a:ext>
                  </a:extLst>
                </a:hlinkClick>
              </a:rPr>
              <a:t>Same-Sex Marriage</a:t>
            </a:r>
            <a:r>
              <a:rPr lang="en-US" sz="1100" i="0" dirty="0">
                <a:effectLst/>
              </a:rPr>
              <a:t>,” Gospel Topics, topics.lds.org.</a:t>
            </a:r>
          </a:p>
        </p:txBody>
      </p:sp>
    </p:spTree>
    <p:extLst>
      <p:ext uri="{BB962C8B-B14F-4D97-AF65-F5344CB8AC3E}">
        <p14:creationId xmlns:p14="http://schemas.microsoft.com/office/powerpoint/2010/main" val="425918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F4A3FDC-C90D-4EFE-964C-934CFD6DC2E5}"/>
              </a:ext>
            </a:extLst>
          </p:cNvPr>
          <p:cNvSpPr/>
          <p:nvPr/>
        </p:nvSpPr>
        <p:spPr>
          <a:xfrm>
            <a:off x="3037853" y="264132"/>
            <a:ext cx="6355529" cy="6355529"/>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BB4C562-D2F4-45F0-8949-CC86D64A1A55}"/>
              </a:ext>
            </a:extLst>
          </p:cNvPr>
          <p:cNvSpPr/>
          <p:nvPr/>
        </p:nvSpPr>
        <p:spPr>
          <a:xfrm>
            <a:off x="3863440" y="2170315"/>
            <a:ext cx="4898822" cy="2246769"/>
          </a:xfrm>
          <a:prstGeom prst="rect">
            <a:avLst/>
          </a:prstGeom>
        </p:spPr>
        <p:txBody>
          <a:bodyPr wrap="square">
            <a:spAutoFit/>
          </a:bodyPr>
          <a:lstStyle/>
          <a:p>
            <a:r>
              <a:rPr lang="en-US" sz="2800" b="0" i="1" dirty="0">
                <a:solidFill>
                  <a:srgbClr val="333333"/>
                </a:solidFill>
                <a:effectLst/>
                <a:latin typeface="Palatino Linotype" panose="02040502050505030304" pitchFamily="18" charset="0"/>
              </a:rPr>
              <a:t>Therefore shall a </a:t>
            </a:r>
            <a:r>
              <a:rPr lang="en-US" sz="2800" i="1" dirty="0">
                <a:latin typeface="Palatino Linotype" panose="02040502050505030304" pitchFamily="18" charset="0"/>
              </a:rPr>
              <a:t>man</a:t>
            </a:r>
            <a:r>
              <a:rPr lang="en-US" sz="2800" b="0" i="1" dirty="0">
                <a:solidFill>
                  <a:srgbClr val="333333"/>
                </a:solidFill>
                <a:effectLst/>
                <a:latin typeface="Palatino Linotype" panose="02040502050505030304" pitchFamily="18" charset="0"/>
              </a:rPr>
              <a:t> leave his </a:t>
            </a:r>
            <a:r>
              <a:rPr lang="en-US" sz="2800" i="1" dirty="0">
                <a:latin typeface="Palatino Linotype" panose="02040502050505030304" pitchFamily="18" charset="0"/>
              </a:rPr>
              <a:t>father</a:t>
            </a:r>
            <a:r>
              <a:rPr lang="en-US" sz="2800" b="0" i="1" dirty="0">
                <a:solidFill>
                  <a:srgbClr val="333333"/>
                </a:solidFill>
                <a:effectLst/>
                <a:latin typeface="Palatino Linotype" panose="02040502050505030304" pitchFamily="18" charset="0"/>
              </a:rPr>
              <a:t> and his mother, and shall </a:t>
            </a:r>
            <a:r>
              <a:rPr lang="en-US" sz="2800" i="1" dirty="0">
                <a:latin typeface="Palatino Linotype" panose="02040502050505030304" pitchFamily="18" charset="0"/>
              </a:rPr>
              <a:t>cleave</a:t>
            </a:r>
            <a:r>
              <a:rPr lang="en-US" sz="2800" b="0" i="1" dirty="0">
                <a:solidFill>
                  <a:srgbClr val="333333"/>
                </a:solidFill>
                <a:effectLst/>
                <a:latin typeface="Palatino Linotype" panose="02040502050505030304" pitchFamily="18" charset="0"/>
              </a:rPr>
              <a:t> unto his </a:t>
            </a:r>
            <a:r>
              <a:rPr lang="en-US" sz="2800" i="1" dirty="0">
                <a:latin typeface="Palatino Linotype" panose="02040502050505030304" pitchFamily="18" charset="0"/>
              </a:rPr>
              <a:t>wife</a:t>
            </a:r>
            <a:r>
              <a:rPr lang="en-US" sz="2800" b="0" i="1" dirty="0">
                <a:solidFill>
                  <a:srgbClr val="333333"/>
                </a:solidFill>
                <a:effectLst/>
                <a:latin typeface="Palatino Linotype" panose="02040502050505030304" pitchFamily="18" charset="0"/>
              </a:rPr>
              <a:t>: and they shall be </a:t>
            </a:r>
            <a:r>
              <a:rPr lang="en-US" sz="2800" i="1" dirty="0">
                <a:latin typeface="Palatino Linotype" panose="02040502050505030304" pitchFamily="18" charset="0"/>
              </a:rPr>
              <a:t>one</a:t>
            </a:r>
            <a:r>
              <a:rPr lang="en-US" sz="2800" b="0" i="1" dirty="0">
                <a:solidFill>
                  <a:srgbClr val="333333"/>
                </a:solidFill>
                <a:effectLst/>
                <a:latin typeface="Palatino Linotype" panose="02040502050505030304" pitchFamily="18" charset="0"/>
              </a:rPr>
              <a:t> flesh.</a:t>
            </a:r>
          </a:p>
          <a:p>
            <a:r>
              <a:rPr lang="en-US" sz="2800" i="1" dirty="0">
                <a:solidFill>
                  <a:srgbClr val="333333"/>
                </a:solidFill>
                <a:latin typeface="Palatino Linotype" panose="02040502050505030304" pitchFamily="18" charset="0"/>
              </a:rPr>
              <a:t>Genesis 2:24</a:t>
            </a:r>
            <a:endParaRPr lang="en-US" sz="2800" i="1" dirty="0"/>
          </a:p>
        </p:txBody>
      </p:sp>
      <p:grpSp>
        <p:nvGrpSpPr>
          <p:cNvPr id="25" name="Group 24">
            <a:extLst>
              <a:ext uri="{FF2B5EF4-FFF2-40B4-BE49-F238E27FC236}">
                <a16:creationId xmlns:a16="http://schemas.microsoft.com/office/drawing/2014/main" id="{925C7EBF-3629-4398-B6B2-86563ACF560C}"/>
              </a:ext>
            </a:extLst>
          </p:cNvPr>
          <p:cNvGrpSpPr/>
          <p:nvPr/>
        </p:nvGrpSpPr>
        <p:grpSpPr>
          <a:xfrm>
            <a:off x="9549565" y="7029223"/>
            <a:ext cx="2596810" cy="2395941"/>
            <a:chOff x="9211257" y="144477"/>
            <a:chExt cx="2596810" cy="2395941"/>
          </a:xfrm>
        </p:grpSpPr>
        <p:pic>
          <p:nvPicPr>
            <p:cNvPr id="21" name="Picture 20">
              <a:extLst>
                <a:ext uri="{FF2B5EF4-FFF2-40B4-BE49-F238E27FC236}">
                  <a16:creationId xmlns:a16="http://schemas.microsoft.com/office/drawing/2014/main" id="{7DA0F4FF-E436-4C38-80FD-F994D6B6C4DB}"/>
                </a:ext>
              </a:extLst>
            </p:cNvPr>
            <p:cNvPicPr>
              <a:picLocks noChangeAspect="1"/>
            </p:cNvPicPr>
            <p:nvPr/>
          </p:nvPicPr>
          <p:blipFill rotWithShape="1">
            <a:blip r:embed="rId2">
              <a:extLst>
                <a:ext uri="{28A0092B-C50C-407E-A947-70E740481C1C}">
                  <a14:useLocalDpi xmlns:a14="http://schemas.microsoft.com/office/drawing/2010/main" val="0"/>
                </a:ext>
              </a:extLst>
            </a:blip>
            <a:srcRect l="12879" t="14305" r="7664" b="40337"/>
            <a:stretch/>
          </p:blipFill>
          <p:spPr>
            <a:xfrm>
              <a:off x="9211257" y="144477"/>
              <a:ext cx="2596810" cy="2246769"/>
            </a:xfrm>
            <a:prstGeom prst="ellipse">
              <a:avLst/>
            </a:prstGeom>
            <a:ln>
              <a:noFill/>
            </a:ln>
            <a:effectLst>
              <a:softEdge rad="112500"/>
            </a:effectLst>
          </p:spPr>
        </p:pic>
        <p:sp>
          <p:nvSpPr>
            <p:cNvPr id="22" name="Oval 21">
              <a:extLst>
                <a:ext uri="{FF2B5EF4-FFF2-40B4-BE49-F238E27FC236}">
                  <a16:creationId xmlns:a16="http://schemas.microsoft.com/office/drawing/2014/main" id="{CA433EF6-F454-4D8B-A518-5F3222E43DF6}"/>
                </a:ext>
              </a:extLst>
            </p:cNvPr>
            <p:cNvSpPr/>
            <p:nvPr/>
          </p:nvSpPr>
          <p:spPr>
            <a:xfrm>
              <a:off x="9321463" y="172603"/>
              <a:ext cx="2367815" cy="236781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19B32CD-6311-4357-AC5A-235BDEA80BA2}"/>
              </a:ext>
            </a:extLst>
          </p:cNvPr>
          <p:cNvGrpSpPr/>
          <p:nvPr/>
        </p:nvGrpSpPr>
        <p:grpSpPr>
          <a:xfrm>
            <a:off x="6757573" y="7020439"/>
            <a:ext cx="2367815" cy="2367815"/>
            <a:chOff x="9357423" y="4251846"/>
            <a:chExt cx="2367815" cy="2367815"/>
          </a:xfrm>
        </p:grpSpPr>
        <p:pic>
          <p:nvPicPr>
            <p:cNvPr id="10" name="Picture 9">
              <a:extLst>
                <a:ext uri="{FF2B5EF4-FFF2-40B4-BE49-F238E27FC236}">
                  <a16:creationId xmlns:a16="http://schemas.microsoft.com/office/drawing/2014/main" id="{73778F4E-D547-4CF9-944A-F409F216778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16200000">
              <a:off x="9646066" y="4369354"/>
              <a:ext cx="1877915" cy="2132797"/>
            </a:xfrm>
            <a:prstGeom prst="ellipse">
              <a:avLst/>
            </a:prstGeom>
            <a:ln>
              <a:noFill/>
            </a:ln>
            <a:effectLst>
              <a:softEdge rad="112500"/>
            </a:effectLst>
          </p:spPr>
        </p:pic>
        <p:sp>
          <p:nvSpPr>
            <p:cNvPr id="9" name="Oval 8">
              <a:extLst>
                <a:ext uri="{FF2B5EF4-FFF2-40B4-BE49-F238E27FC236}">
                  <a16:creationId xmlns:a16="http://schemas.microsoft.com/office/drawing/2014/main" id="{803BA903-5FE0-414D-91DF-1E893B55328F}"/>
                </a:ext>
              </a:extLst>
            </p:cNvPr>
            <p:cNvSpPr/>
            <p:nvPr/>
          </p:nvSpPr>
          <p:spPr>
            <a:xfrm>
              <a:off x="9357423" y="4251846"/>
              <a:ext cx="2367815" cy="236781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40846773-308F-44E3-820E-00921F316476}"/>
              </a:ext>
            </a:extLst>
          </p:cNvPr>
          <p:cNvGrpSpPr/>
          <p:nvPr/>
        </p:nvGrpSpPr>
        <p:grpSpPr>
          <a:xfrm>
            <a:off x="93866" y="6902703"/>
            <a:ext cx="2367815" cy="2367815"/>
            <a:chOff x="580755" y="264132"/>
            <a:chExt cx="2367815" cy="2367815"/>
          </a:xfrm>
        </p:grpSpPr>
        <p:pic>
          <p:nvPicPr>
            <p:cNvPr id="18" name="Picture 17">
              <a:extLst>
                <a:ext uri="{FF2B5EF4-FFF2-40B4-BE49-F238E27FC236}">
                  <a16:creationId xmlns:a16="http://schemas.microsoft.com/office/drawing/2014/main" id="{BD069BC5-B644-4EC4-A2F1-389575C55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98492" y="476220"/>
              <a:ext cx="2132340" cy="1943637"/>
            </a:xfrm>
            <a:prstGeom prst="ellipse">
              <a:avLst/>
            </a:prstGeom>
            <a:ln>
              <a:noFill/>
            </a:ln>
            <a:effectLst>
              <a:softEdge rad="112500"/>
            </a:effectLst>
          </p:spPr>
        </p:pic>
        <p:sp>
          <p:nvSpPr>
            <p:cNvPr id="15" name="Oval 14">
              <a:extLst>
                <a:ext uri="{FF2B5EF4-FFF2-40B4-BE49-F238E27FC236}">
                  <a16:creationId xmlns:a16="http://schemas.microsoft.com/office/drawing/2014/main" id="{CE8B0A8A-1590-42E2-A8EF-9B550490C9B7}"/>
                </a:ext>
              </a:extLst>
            </p:cNvPr>
            <p:cNvSpPr/>
            <p:nvPr/>
          </p:nvSpPr>
          <p:spPr>
            <a:xfrm>
              <a:off x="580755" y="264132"/>
              <a:ext cx="2367815" cy="236781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3CFFE01-3FAC-4272-8CEB-9356A4CBFEC0}"/>
              </a:ext>
            </a:extLst>
          </p:cNvPr>
          <p:cNvGrpSpPr/>
          <p:nvPr/>
        </p:nvGrpSpPr>
        <p:grpSpPr>
          <a:xfrm>
            <a:off x="3237165" y="7020437"/>
            <a:ext cx="2367815" cy="2367815"/>
            <a:chOff x="502722" y="4006896"/>
            <a:chExt cx="2367815" cy="2367815"/>
          </a:xfrm>
        </p:grpSpPr>
        <p:pic>
          <p:nvPicPr>
            <p:cNvPr id="14" name="Picture 13">
              <a:extLst>
                <a:ext uri="{FF2B5EF4-FFF2-40B4-BE49-F238E27FC236}">
                  <a16:creationId xmlns:a16="http://schemas.microsoft.com/office/drawing/2014/main" id="{181215EA-BF0E-4D12-8963-8958F5B347C6}"/>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574641" y="4395911"/>
              <a:ext cx="2295896" cy="1721922"/>
            </a:xfrm>
            <a:prstGeom prst="ellipse">
              <a:avLst/>
            </a:prstGeom>
            <a:ln>
              <a:noFill/>
            </a:ln>
            <a:effectLst>
              <a:softEdge rad="112500"/>
            </a:effectLst>
          </p:spPr>
        </p:pic>
        <p:sp>
          <p:nvSpPr>
            <p:cNvPr id="12" name="Oval 11">
              <a:extLst>
                <a:ext uri="{FF2B5EF4-FFF2-40B4-BE49-F238E27FC236}">
                  <a16:creationId xmlns:a16="http://schemas.microsoft.com/office/drawing/2014/main" id="{F5D6231C-12B9-4E9A-9E59-208C347F46D4}"/>
                </a:ext>
              </a:extLst>
            </p:cNvPr>
            <p:cNvSpPr/>
            <p:nvPr/>
          </p:nvSpPr>
          <p:spPr>
            <a:xfrm>
              <a:off x="502722" y="4006896"/>
              <a:ext cx="2367815" cy="236781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09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0" presetClass="path" presetSubtype="0" accel="50000" decel="50000" fill="hold" nodeType="withEffect">
                                  <p:stCondLst>
                                    <p:cond delay="0"/>
                                  </p:stCondLst>
                                  <p:childTnLst>
                                    <p:animMotion origin="layout" path="M 0.00703 -0.03982 L 0.00703 -0.03982 C 0.00872 -0.04445 0.01054 -0.04908 0.01198 -0.05371 C 0.0125 -0.05533 0.01237 -0.05741 0.01289 -0.05903 C 0.0138 -0.06158 0.01497 -0.06343 0.01588 -0.06598 C 0.01666 -0.06806 0.01706 -0.07061 0.01784 -0.07292 C 0.01862 -0.07523 0.01992 -0.07732 0.0207 -0.07986 C 0.02161 -0.08241 0.02187 -0.08565 0.02265 -0.08843 C 0.02344 -0.09098 0.02474 -0.09306 0.02565 -0.09537 C 0.02695 -0.09885 0.02956 -0.10579 0.02956 -0.10579 C 0.0319 -0.11875 0.02864 -0.10278 0.03242 -0.11621 C 0.03294 -0.11783 0.03281 -0.11991 0.03346 -0.1213 C 0.0345 -0.12361 0.03607 -0.12477 0.03737 -0.12639 C 0.03802 -0.12871 0.03854 -0.13125 0.03932 -0.13334 C 0.03984 -0.13519 0.04062 -0.13681 0.04127 -0.13866 C 0.04166 -0.14028 0.04166 -0.14236 0.04219 -0.14375 C 0.04297 -0.14584 0.04427 -0.14699 0.04505 -0.14908 C 0.04661 -0.15232 0.04739 -0.15648 0.04896 -0.15949 L 0.05482 -0.16968 C 0.05729 -0.18287 0.05377 -0.16736 0.05872 -0.17848 C 0.05937 -0.17986 0.05911 -0.18218 0.05976 -0.18357 C 0.06054 -0.18565 0.06172 -0.18704 0.06263 -0.18889 C 0.06302 -0.19051 0.06315 -0.19236 0.06367 -0.19398 C 0.06445 -0.19653 0.06562 -0.19861 0.06653 -0.20093 C 0.06719 -0.20255 0.06797 -0.2044 0.06849 -0.20625 C 0.06927 -0.20834 0.06966 -0.21088 0.07044 -0.21297 C 0.07135 -0.21551 0.07239 -0.2176 0.07344 -0.21991 C 0.07409 -0.22176 0.07474 -0.22338 0.07539 -0.22523 C 0.07604 -0.22871 0.07643 -0.23241 0.07734 -0.23565 C 0.07799 -0.23797 0.07864 -0.24005 0.07929 -0.2426 C 0.07929 -0.2426 0.08164 -0.25556 0.08216 -0.25811 C 0.08216 -0.25811 0.08411 -0.26852 0.08411 -0.26852 L 0.08515 -0.27894 C 0.08476 -0.29051 0.08489 -0.30209 0.08411 -0.31343 C 0.08385 -0.31667 0.08268 -0.31922 0.08216 -0.32223 C 0.08034 -0.33218 0.08229 -0.32686 0.07929 -0.33773 C 0.07877 -0.33959 0.07786 -0.34121 0.07734 -0.34283 C 0.07239 -0.35834 0.07812 -0.34236 0.07344 -0.3551 C 0.07278 -0.35926 0.07187 -0.36713 0.07044 -0.37061 C 0.06979 -0.37223 0.06849 -0.37292 0.06758 -0.37408 C 0.06692 -0.37593 0.06614 -0.37755 0.06562 -0.3794 C 0.06419 -0.3838 0.0638 -0.38959 0.06172 -0.39306 C 0.06067 -0.39491 0.05963 -0.39653 0.05872 -0.39838 C 0.05638 -0.40348 0.05456 -0.40926 0.05195 -0.41389 C 0.04153 -0.43241 0.05729 -0.40394 0.04609 -0.42616 C 0.03554 -0.44676 0.04401 -0.42755 0.03737 -0.44329 C 0.03698 -0.44514 0.03685 -0.44699 0.03633 -0.44861 C 0.03567 -0.4507 0.03203 -0.45949 0.03151 -0.46065 C 0.0306 -0.4625 0.02942 -0.46389 0.02851 -0.46598 C 0.02187 -0.48125 0.02786 -0.47199 0.0207 -0.48148 C 0.01901 -0.49098 0.02083 -0.48241 0.01784 -0.4919 C 0.01289 -0.50718 0.01862 -0.49121 0.01393 -0.50394 C 0.0112 -0.52292 0.01523 -0.49931 0.01002 -0.51598 C 0.00898 -0.51922 0.00924 -0.52338 0.00807 -0.52639 C 0.00495 -0.53473 0.00651 -0.52963 0.00416 -0.54213 C 0.00377 -0.54676 0.00286 -0.55625 0.00221 -0.56111 C 0.0013 -0.56783 0.00065 -0.56713 -0.00078 -0.575 C -0.00117 -0.57778 -0.00143 -0.58079 -0.00169 -0.58357 C -0.00209 -0.59121 -0.00261 -0.59861 -0.00261 -0.60602 C -0.00261 -0.62801 -0.00235 -0.65 -0.00169 -0.67199 C -0.00169 -0.67431 -0.00104 -0.67662 -0.00078 -0.67894 C 0.00052 -0.68635 0.00013 -0.68264 0.00221 -0.69098 C 0.00299 -0.69422 0.00442 -0.70093 0.00508 -0.70486 C 0.00612 -0.71065 0.00651 -0.71667 0.00807 -0.72223 C 0.00872 -0.72454 0.0095 -0.72662 0.01002 -0.72917 C 0.01237 -0.74028 0.00898 -0.73241 0.01393 -0.74121 C 0.01627 -0.75348 0.01289 -0.73866 0.01784 -0.75162 C 0.02344 -0.76667 0.01237 -0.74537 0.02174 -0.76204 C 0.022 -0.76366 0.02213 -0.76551 0.02265 -0.76713 C 0.02383 -0.77084 0.02526 -0.77408 0.02656 -0.77755 C 0.02721 -0.77917 0.02773 -0.78125 0.02851 -0.78264 L 0.03151 -0.78797 C 0.03385 -0.80093 0.0306 -0.78496 0.03437 -0.79838 C 0.03489 -0.8 0.03476 -0.80209 0.03541 -0.80348 C 0.03607 -0.8051 0.03737 -0.80579 0.03828 -0.80695 C 0.03893 -0.80926 0.03971 -0.81158 0.04023 -0.81389 C 0.04101 -0.81736 0.04127 -0.82107 0.04219 -0.82431 C 0.04284 -0.82662 0.04362 -0.82871 0.04414 -0.83125 C 0.0457 -0.8382 0.04609 -0.84167 0.047 -0.84861 C 0.04739 -0.85486 0.04752 -0.86135 0.04804 -0.8676 C 0.04817 -0.86945 0.04896 -0.87084 0.04896 -0.87269 C 0.04896 -0.88658 0.04896 -0.90047 0.04804 -0.91436 C 0.04791 -0.91644 0.04661 -0.9176 0.04609 -0.91945 C 0.0431 -0.92894 0.04583 -0.92454 0.04127 -0.92986 C 0.03932 -0.93982 0.04153 -0.93056 0.03737 -0.94028 C 0.03047 -0.95579 0.03581 -0.94561 0.03151 -0.95579 C 0.03047 -0.95811 0.02942 -0.96042 0.02851 -0.96273 C 0.02721 -0.96621 0.0263 -0.97014 0.02461 -0.97315 C 0.01732 -0.98611 0.01927 -0.9801 0.01679 -0.98866 L 0.01679 -0.98866 L 0.01679 -0.98866 " pathEditMode="relative" ptsTypes="AAAAAAAAAAAAAAAAAAAAAAAAAAAAAAAAAAAAAAAAAAAAAAAAAAAAAAAAAAAAAAAAAAAAAAAAAAAAAAAAAAAAAAAAAAA">
                                      <p:cBhvr>
                                        <p:cTn id="16" dur="2750" fill="hold"/>
                                        <p:tgtEl>
                                          <p:spTgt spid="2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0651 -0.06389 L 0.00651 -0.06389 C 0.0069 -0.07662 0.0069 -0.08936 0.00755 -0.10209 C 0.00755 -0.1051 0.0082 -0.10787 0.00846 -0.11065 C 0.00885 -0.11528 0.00911 -0.11991 0.00951 -0.12454 C 0.00885 -0.14306 0.00833 -0.16158 0.00755 -0.1801 C 0.00729 -0.18473 0.00703 -0.18936 0.00651 -0.19375 C 0.00638 -0.19561 0.00586 -0.19723 0.0056 -0.19908 C 0.00482 -0.20371 0.00417 -0.20811 0.00365 -0.21297 C 0.00313 -0.2169 0.003 -0.22107 0.0026 -0.225 C 0.00169 -0.23426 0.0013 -0.23588 -0.00026 -0.24584 C -0.00065 -0.25394 -0.00052 -0.26204 -0.0013 -0.26991 C -0.00156 -0.27246 -0.00273 -0.27454 -0.00325 -0.27686 C -0.00378 -0.27963 -0.00378 -0.28264 -0.00417 -0.28565 C -0.00482 -0.29028 -0.00534 -0.29491 -0.00612 -0.29931 C -0.00651 -0.30116 -0.00664 -0.30301 -0.00716 -0.30463 C -0.00768 -0.30649 -0.00846 -0.30811 -0.00911 -0.30973 C -0.01016 -0.31297 -0.01133 -0.31922 -0.01302 -0.32199 C -0.0138 -0.32338 -0.01497 -0.32431 -0.01589 -0.32547 C -0.01654 -0.32778 -0.01693 -0.33033 -0.01784 -0.33241 C -0.01862 -0.3338 -0.01992 -0.33426 -0.02083 -0.33565 C -0.02161 -0.33727 -0.02187 -0.33959 -0.02266 -0.34098 C -0.02383 -0.34306 -0.02539 -0.34422 -0.02656 -0.34607 C -0.03437 -0.35857 -0.02943 -0.35463 -0.03542 -0.35834 C -0.03633 -0.35949 -0.0375 -0.36019 -0.03828 -0.36181 C -0.03919 -0.3632 -0.03932 -0.36574 -0.04023 -0.3669 C -0.04206 -0.36875 -0.04609 -0.37037 -0.04609 -0.37037 C -0.04792 -0.37361 -0.04961 -0.37732 -0.05195 -0.37894 C -0.05312 -0.37986 -0.05456 -0.3801 -0.05586 -0.38079 C -0.05781 -0.38311 -0.0595 -0.38635 -0.06172 -0.38774 L -0.06758 -0.39121 C -0.06849 -0.39236 -0.0694 -0.39375 -0.07044 -0.39468 C -0.072 -0.39584 -0.07591 -0.39746 -0.07734 -0.39815 C -0.07956 -0.39908 -0.0819 -0.40024 -0.08411 -0.40162 C -0.08737 -0.40324 -0.08737 -0.40394 -0.09089 -0.4051 C -0.09323 -0.40579 -0.09544 -0.40625 -0.09779 -0.40672 C -0.10573 -0.41158 -0.0931 -0.4044 -0.10846 -0.41019 C -0.11055 -0.41088 -0.11237 -0.41297 -0.11432 -0.41366 C -0.11693 -0.41459 -0.11953 -0.41482 -0.12214 -0.41528 C -0.1293 -0.41968 -0.122 -0.41574 -0.13672 -0.41875 C -0.13841 -0.41922 -0.13997 -0.41991 -0.14167 -0.42061 C -0.14453 -0.42176 -0.1474 -0.42338 -0.15039 -0.42408 C -0.15495 -0.425 -0.1595 -0.42524 -0.16406 -0.4257 C -0.16536 -0.42639 -0.16654 -0.42709 -0.16797 -0.42755 C -0.17109 -0.42824 -0.17448 -0.42824 -0.1776 -0.42917 C -0.18164 -0.43056 -0.18542 -0.43311 -0.18932 -0.43449 C -0.19102 -0.43496 -0.19258 -0.43542 -0.19427 -0.43611 C -0.19857 -0.43797 -0.19818 -0.43843 -0.20299 -0.43959 C -0.2056 -0.44028 -0.2082 -0.44074 -0.21081 -0.44144 C -0.22643 -0.44838 -0.21068 -0.4419 -0.22643 -0.44653 C -0.22773 -0.44699 -0.22904 -0.44769 -0.23034 -0.44838 C -0.23229 -0.44931 -0.23607 -0.45162 -0.23607 -0.45162 L -0.23607 -0.45162 " pathEditMode="relative" ptsTypes="AAAAAAAAAAAAAAAAAAAAAAAAAAAAAAAAAAAAAAAAAAAAAAAAAAAAA">
                                      <p:cBhvr>
                                        <p:cTn id="18" dur="2750" fill="hold"/>
                                        <p:tgtEl>
                                          <p:spTgt spid="24"/>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469 -0.03611 L -0.00469 -0.03611 C -0.00846 -0.10486 -0.00638 -0.06111 -0.00469 -0.21297 C -0.00469 -0.21574 -0.00403 -0.21875 -0.00364 -0.22153 C -0.00286 -0.22801 -0.00286 -0.22778 -0.00169 -0.23357 C 0.00013 -0.25695 -0.00169 -0.23588 0.00026 -0.2544 C 0.00052 -0.25787 0.00052 -0.26158 0.00117 -0.26482 C 0.00156 -0.2669 0.00248 -0.26829 0.00313 -0.27014 C 0.00352 -0.27338 0.00443 -0.28195 0.00508 -0.28565 C 0.0056 -0.28866 0.00651 -0.29144 0.00703 -0.29422 C 0.00742 -0.29653 0.00768 -0.29885 0.00794 -0.30116 C 0.00834 -0.30301 0.00873 -0.30463 0.00899 -0.30649 C 0.00938 -0.3088 0.00938 -0.31111 0.0099 -0.31343 C 0.01042 -0.31528 0.01133 -0.31667 0.01185 -0.31852 C 0.01263 -0.3213 0.01302 -0.32454 0.0138 -0.32709 C 0.01823 -0.34098 0.01602 -0.32709 0.02266 -0.34445 C 0.02331 -0.3463 0.0237 -0.34838 0.02461 -0.34977 C 0.0263 -0.35255 0.02878 -0.35371 0.03047 -0.35672 C 0.03268 -0.36065 0.03438 -0.36412 0.03724 -0.36713 C 0.04558 -0.37547 0.03255 -0.35718 0.04505 -0.37385 C 0.0461 -0.37547 0.04688 -0.37755 0.04792 -0.37917 C 0.05169 -0.38496 0.05091 -0.3838 0.05482 -0.38611 C 0.05834 -0.39074 0.06511 -0.40024 0.06836 -0.40162 L 0.07227 -0.40348 L 0.08008 -0.41042 C 0.08138 -0.41158 0.08255 -0.4132 0.08399 -0.41389 L 0.0888 -0.41551 C 0.08985 -0.41667 0.09076 -0.41806 0.0918 -0.41899 C 0.09297 -0.41991 0.0944 -0.41991 0.09571 -0.42061 C 0.09727 -0.42176 0.09896 -0.42269 0.10052 -0.42408 C 0.10729 -0.4301 0.09922 -0.4257 0.10742 -0.4294 C 0.10834 -0.43056 0.10925 -0.43195 0.11029 -0.43287 C 0.11393 -0.43611 0.11537 -0.43635 0.11901 -0.43797 C 0.12643 -0.44676 0.11706 -0.43658 0.12591 -0.44329 C 0.13334 -0.44885 0.12253 -0.44723 0.13659 -0.45371 C 0.13789 -0.45417 0.13919 -0.45463 0.1405 -0.45533 C 0.14245 -0.45649 0.1444 -0.45764 0.14636 -0.4588 C 0.14727 -0.45949 0.14818 -0.46019 0.14922 -0.46065 C 0.15117 -0.46111 0.15313 -0.46204 0.15508 -0.46227 C 0.16159 -0.4632 0.1681 -0.46343 0.17461 -0.46389 C 0.18985 -0.46343 0.20508 -0.46389 0.22031 -0.46227 C 0.22214 -0.46204 0.22357 -0.45949 0.22526 -0.4588 C 0.22748 -0.45787 0.22982 -0.45764 0.23203 -0.45718 L 0.23503 -0.45371 L 0.23503 -0.45371 " pathEditMode="relative" ptsTypes="AAAAAAAAAAAAAAAAAAAAAAAAAAAAAAAAAAAAAAAAAAAAA">
                                      <p:cBhvr>
                                        <p:cTn id="20" dur="2750" fill="hold"/>
                                        <p:tgtEl>
                                          <p:spTgt spid="26"/>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00625 -0.03264 L 0.00625 -0.03264 C 0.01211 -0.07917 0.00912 -0.04908 0.0073 -0.14676 C 0.0073 -0.14931 0.00664 -0.15139 0.00625 -0.15371 C 0.00469 -0.1669 0.00625 -0.1581 0.00339 -0.17107 C 0.003 -0.17732 0.00287 -0.1838 0.00235 -0.19005 C 0.00222 -0.19236 0.00183 -0.19468 0.00144 -0.19699 C -0.00065 -0.20926 -0.00013 -0.2051 -0.00247 -0.21621 C -0.00286 -0.21783 -0.00299 -0.21968 -0.00338 -0.2213 C -0.00416 -0.22385 -0.00768 -0.23195 -0.00833 -0.23334 C -0.01132 -0.24931 -0.00625 -0.22454 -0.01224 -0.2456 C -0.01914 -0.27014 -0.00651 -0.2338 -0.0151 -0.25949 C -0.01562 -0.26088 -0.02057 -0.27431 -0.022 -0.27662 C -0.02304 -0.27871 -0.02474 -0.27986 -0.02578 -0.28195 C -0.02669 -0.28334 -0.02695 -0.28565 -0.02773 -0.28704 C -0.02968 -0.29074 -0.03216 -0.29352 -0.03359 -0.29746 C -0.03502 -0.30139 -0.03619 -0.30533 -0.03854 -0.30787 C -0.03932 -0.3088 -0.04049 -0.30903 -0.0414 -0.30973 C -0.04622 -0.32246 -0.0401 -0.30672 -0.04635 -0.31991 C -0.047 -0.32153 -0.04739 -0.32385 -0.0483 -0.32523 C -0.04908 -0.32639 -0.05013 -0.32639 -0.05117 -0.32685 C -0.05208 -0.32801 -0.05338 -0.32871 -0.05403 -0.33033 C -0.05781 -0.33889 -0.05156 -0.33357 -0.05794 -0.33727 C -0.06093 -0.34074 -0.06132 -0.34167 -0.06484 -0.34422 C -0.06575 -0.34491 -0.06679 -0.34537 -0.0677 -0.34607 C -0.06875 -0.34769 -0.06953 -0.34954 -0.0707 -0.35116 C -0.07148 -0.35255 -0.07265 -0.35348 -0.07356 -0.35463 C -0.07487 -0.35625 -0.07617 -0.3581 -0.07747 -0.35973 C -0.07838 -0.36111 -0.07955 -0.36181 -0.08033 -0.3632 C -0.08307 -0.3676 -0.08554 -0.37246 -0.08815 -0.37709 C -0.08919 -0.37894 -0.08984 -0.38148 -0.09114 -0.38241 L -0.09401 -0.38403 C -0.10195 -0.40278 -0.09192 -0.38218 -0.10078 -0.39283 C -0.10182 -0.39398 -0.10208 -0.3963 -0.10273 -0.39792 C -0.10364 -0.39977 -0.10455 -0.40185 -0.10573 -0.40301 C -0.1069 -0.4044 -0.10833 -0.40417 -0.10963 -0.40486 C -0.12135 -0.4257 -0.10755 -0.40209 -0.1164 -0.41528 C -0.11744 -0.4169 -0.11823 -0.41898 -0.1194 -0.42037 C -0.12135 -0.42361 -0.12382 -0.42523 -0.12617 -0.42732 C -0.12994 -0.4375 -0.12578 -0.42801 -0.13203 -0.43611 C -0.13411 -0.43866 -0.13645 -0.44468 -0.13789 -0.44815 C -0.13854 -0.44977 -0.13906 -0.45185 -0.13984 -0.45324 C -0.14166 -0.45695 -0.14375 -0.46019 -0.1457 -0.46366 C -0.14661 -0.46551 -0.14791 -0.46667 -0.14856 -0.46898 C -0.15273 -0.48403 -0.14791 -0.46852 -0.15338 -0.48102 C -0.15481 -0.48426 -0.15573 -0.48843 -0.15729 -0.49144 C -0.15833 -0.49329 -0.15937 -0.49468 -0.16028 -0.49653 C -0.16132 -0.49931 -0.16198 -0.50255 -0.16315 -0.50533 C -0.16432 -0.50787 -0.16601 -0.50973 -0.16705 -0.51227 C -0.16797 -0.51435 -0.16823 -0.5169 -0.16901 -0.51922 C -0.17083 -0.52454 -0.17408 -0.53449 -0.17682 -0.54005 C -0.17773 -0.5419 -0.17877 -0.54329 -0.17968 -0.54514 C -0.18007 -0.54746 -0.18033 -0.54977 -0.18073 -0.55209 C -0.18255 -0.56366 -0.18138 -0.55047 -0.18359 -0.57107 C -0.18476 -0.58148 -0.18411 -0.57709 -0.18554 -0.58496 C -0.18711 -0.6375 -0.18724 -0.62547 -0.18554 -0.69931 C -0.18554 -0.70116 -0.18489 -0.70278 -0.18463 -0.7044 C -0.18359 -0.71181 -0.18346 -0.71574 -0.18268 -0.72361 C -0.18242 -0.72593 -0.18203 -0.72824 -0.18164 -0.73033 C -0.18138 -0.73218 -0.18125 -0.73403 -0.18073 -0.73565 C -0.17994 -0.73773 -0.17877 -0.73912 -0.17773 -0.74074 C -0.17591 -0.75371 -0.17786 -0.74213 -0.17382 -0.7581 C -0.17343 -0.75973 -0.17343 -0.76181 -0.17291 -0.76343 C -0.17213 -0.76574 -0.17096 -0.76806 -0.17005 -0.77037 C -0.16836 -0.78473 -0.17044 -0.77408 -0.16614 -0.78403 C -0.16471 -0.7875 -0.16224 -0.79445 -0.16224 -0.79445 C -0.16041 -0.8044 -0.16198 -0.79838 -0.15533 -0.81019 C -0.15442 -0.81181 -0.15325 -0.81343 -0.15247 -0.81528 C -0.15143 -0.8176 -0.15065 -0.82014 -0.14948 -0.82223 C -0.14765 -0.82547 -0.14609 -0.82593 -0.14375 -0.82732 C -0.1427 -0.82917 -0.14192 -0.83125 -0.14075 -0.83264 C -0.13867 -0.83519 -0.13632 -0.83635 -0.13398 -0.83773 C -0.13203 -0.84005 -0.13033 -0.84352 -0.12812 -0.84468 L -0.12226 -0.84815 C -0.11966 -0.85139 -0.11849 -0.85301 -0.11549 -0.8551 C -0.11354 -0.85648 -0.10963 -0.85857 -0.10963 -0.85857 C -0.10039 -0.875 -0.1151 -0.85023 -0.10078 -0.86713 C -0.09856 -0.86991 -0.09609 -0.87269 -0.09401 -0.87593 C -0.0875 -0.88588 -0.09466 -0.87685 -0.08815 -0.88449 C -0.08359 -0.89676 -0.08958 -0.88218 -0.08229 -0.89491 C -0.08151 -0.89653 -0.08125 -0.89885 -0.08033 -0.90023 C -0.07864 -0.90278 -0.07448 -0.90718 -0.07448 -0.90718 C -0.07031 -0.91829 -0.07552 -0.90718 -0.06875 -0.91389 C -0.06744 -0.91528 -0.06692 -0.91783 -0.06575 -0.91922 C -0.06458 -0.9206 -0.06302 -0.92107 -0.06185 -0.92269 C -0.0608 -0.92408 -0.06002 -0.92616 -0.05898 -0.92778 C -0.05768 -0.92963 -0.05625 -0.93125 -0.05507 -0.9331 C -0.05403 -0.93473 -0.05325 -0.93658 -0.05208 -0.9382 C -0.04791 -0.94445 -0.05013 -0.93866 -0.04635 -0.94699 C -0.04557 -0.94861 -0.04518 -0.9507 -0.0444 -0.95209 C -0.03867 -0.96204 -0.04414 -0.94792 -0.03854 -0.96065 C -0.03242 -0.97477 -0.03737 -0.96783 -0.03164 -0.97454 C -0.03138 -0.97639 -0.03125 -0.97824 -0.03073 -0.97986 C -0.02955 -0.98334 -0.02682 -0.99028 -0.02682 -0.99028 C -0.02552 -0.99931 -0.02578 -0.99468 -0.02578 -1.00394 L -0.02578 -1.00394 " pathEditMode="relative" ptsTypes="AAAAAAAAAAAAAAAAAAAAAAAAAAAAAAAAAAAAAAAAAAAAAAAAAAAAAAAAAAAAAAAAAAAAAAAAAAAAAAAAAAAAAAAAAAAAAAAA">
                                      <p:cBhvr>
                                        <p:cTn id="22" dur="275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FC29F77-17BE-4755-BDAC-AE4AC7610DAA}"/>
              </a:ext>
            </a:extLst>
          </p:cNvPr>
          <p:cNvGrpSpPr/>
          <p:nvPr/>
        </p:nvGrpSpPr>
        <p:grpSpPr>
          <a:xfrm>
            <a:off x="3037853" y="264132"/>
            <a:ext cx="6355529" cy="6355529"/>
            <a:chOff x="3037853" y="264132"/>
            <a:chExt cx="6355529" cy="6355529"/>
          </a:xfrm>
        </p:grpSpPr>
        <p:sp>
          <p:nvSpPr>
            <p:cNvPr id="4" name="Oval 3">
              <a:extLst>
                <a:ext uri="{FF2B5EF4-FFF2-40B4-BE49-F238E27FC236}">
                  <a16:creationId xmlns:a16="http://schemas.microsoft.com/office/drawing/2014/main" id="{0F4A3FDC-C90D-4EFE-964C-934CFD6DC2E5}"/>
                </a:ext>
              </a:extLst>
            </p:cNvPr>
            <p:cNvSpPr/>
            <p:nvPr/>
          </p:nvSpPr>
          <p:spPr>
            <a:xfrm>
              <a:off x="3037853" y="264132"/>
              <a:ext cx="6355529" cy="6355529"/>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C8ABCDD-C0E5-43DD-BF42-9C01F93CD23A}"/>
                </a:ext>
              </a:extLst>
            </p:cNvPr>
            <p:cNvSpPr txBox="1"/>
            <p:nvPr/>
          </p:nvSpPr>
          <p:spPr>
            <a:xfrm>
              <a:off x="3938971" y="1179738"/>
              <a:ext cx="5052338" cy="4524315"/>
            </a:xfrm>
            <a:prstGeom prst="rect">
              <a:avLst/>
            </a:prstGeom>
            <a:noFill/>
            <a:scene3d>
              <a:camera prst="orthographicFront"/>
              <a:lightRig rig="threePt" dir="t"/>
            </a:scene3d>
            <a:sp3d>
              <a:bevelT/>
            </a:sp3d>
          </p:spPr>
          <p:txBody>
            <a:bodyPr wrap="square" rtlCol="0">
              <a:spAutoFit/>
              <a:sp3d extrusionH="57150">
                <a:bevelT w="38100" h="38100"/>
              </a:sp3d>
            </a:bodyPr>
            <a:lstStyle/>
            <a:p>
              <a:pPr fontAlgn="base"/>
              <a:r>
                <a:rPr lang="en-US" dirty="0"/>
                <a:t>“May I point out something obvious? </a:t>
              </a:r>
            </a:p>
            <a:p>
              <a:pPr fontAlgn="base"/>
              <a:endParaRPr lang="en-US" dirty="0"/>
            </a:p>
            <a:p>
              <a:pPr fontAlgn="base"/>
              <a:r>
                <a:rPr lang="en-US" dirty="0"/>
                <a:t>Life rarely goes exactly according to plan for anyone, and we are very aware that not all [individuals] are experiencing what the proclamation [on the family] describes. </a:t>
              </a:r>
            </a:p>
            <a:p>
              <a:pPr fontAlgn="base"/>
              <a:endParaRPr lang="en-US" dirty="0"/>
            </a:p>
            <a:p>
              <a:pPr fontAlgn="base"/>
              <a:r>
                <a:rPr lang="en-US" dirty="0"/>
                <a:t>It is still important to understand and teach the Lord’s pattern and strive for the realization of that pattern the best we can.</a:t>
              </a:r>
            </a:p>
            <a:p>
              <a:pPr fontAlgn="base"/>
              <a:endParaRPr lang="en-US" dirty="0"/>
            </a:p>
            <a:p>
              <a:pPr fontAlgn="base"/>
              <a:endParaRPr lang="en-US" dirty="0"/>
            </a:p>
            <a:p>
              <a:pPr fontAlgn="base"/>
              <a:r>
                <a:rPr lang="en-US" dirty="0"/>
                <a:t>“We should remember that a loving Heavenly Father is aware of our righteous desires and will honor His promises … [to] those who faithfully keep their covenants” (1).</a:t>
              </a:r>
            </a:p>
          </p:txBody>
        </p:sp>
      </p:grpSp>
      <p:sp>
        <p:nvSpPr>
          <p:cNvPr id="3" name="Rectangle 2">
            <a:extLst>
              <a:ext uri="{FF2B5EF4-FFF2-40B4-BE49-F238E27FC236}">
                <a16:creationId xmlns:a16="http://schemas.microsoft.com/office/drawing/2014/main" id="{16EE70F5-D845-4993-973F-7DAB36D0A7B1}"/>
              </a:ext>
            </a:extLst>
          </p:cNvPr>
          <p:cNvSpPr/>
          <p:nvPr/>
        </p:nvSpPr>
        <p:spPr>
          <a:xfrm>
            <a:off x="375076" y="469133"/>
            <a:ext cx="3828789" cy="1200329"/>
          </a:xfrm>
          <a:prstGeom prst="rect">
            <a:avLst/>
          </a:prstGeom>
        </p:spPr>
        <p:txBody>
          <a:bodyPr wrap="square">
            <a:spAutoFit/>
          </a:bodyPr>
          <a:lstStyle/>
          <a:p>
            <a:r>
              <a:rPr lang="en-US" sz="2400" b="0" i="1" dirty="0">
                <a:solidFill>
                  <a:srgbClr val="212225"/>
                </a:solidFill>
                <a:effectLst/>
              </a:rPr>
              <a:t>How can belonging to a family contribute to a person’s happiness?</a:t>
            </a:r>
            <a:r>
              <a:rPr lang="en-US" sz="2400" b="0" i="0" dirty="0">
                <a:solidFill>
                  <a:srgbClr val="212225"/>
                </a:solidFill>
                <a:effectLst/>
              </a:rPr>
              <a:t> </a:t>
            </a:r>
            <a:endParaRPr lang="en-US" sz="2400" dirty="0"/>
          </a:p>
        </p:txBody>
      </p:sp>
      <p:grpSp>
        <p:nvGrpSpPr>
          <p:cNvPr id="5" name="Group 4">
            <a:extLst>
              <a:ext uri="{FF2B5EF4-FFF2-40B4-BE49-F238E27FC236}">
                <a16:creationId xmlns:a16="http://schemas.microsoft.com/office/drawing/2014/main" id="{D0D1235D-003F-469B-8530-9CADBFDEF30B}"/>
              </a:ext>
            </a:extLst>
          </p:cNvPr>
          <p:cNvGrpSpPr/>
          <p:nvPr/>
        </p:nvGrpSpPr>
        <p:grpSpPr>
          <a:xfrm>
            <a:off x="9655591" y="264132"/>
            <a:ext cx="2161333" cy="2161333"/>
            <a:chOff x="9393382" y="469133"/>
            <a:chExt cx="2367815" cy="2367815"/>
          </a:xfrm>
        </p:grpSpPr>
        <p:pic>
          <p:nvPicPr>
            <p:cNvPr id="1028" name="Picture 4" descr="Image result for bonnie l oscarson">
              <a:extLst>
                <a:ext uri="{FF2B5EF4-FFF2-40B4-BE49-F238E27FC236}">
                  <a16:creationId xmlns:a16="http://schemas.microsoft.com/office/drawing/2014/main" id="{4D85311F-919B-4752-B3A2-E82FE23E6F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40" t="376" r="7913" b="29863"/>
            <a:stretch/>
          </p:blipFill>
          <p:spPr bwMode="auto">
            <a:xfrm>
              <a:off x="9609254" y="686168"/>
              <a:ext cx="1936070" cy="19665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2AEE2B74-FEB4-4C94-AC0D-5AF896998723}"/>
                </a:ext>
              </a:extLst>
            </p:cNvPr>
            <p:cNvSpPr/>
            <p:nvPr/>
          </p:nvSpPr>
          <p:spPr>
            <a:xfrm>
              <a:off x="9393382" y="469133"/>
              <a:ext cx="2367815" cy="236781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B0AFF8E-E168-4F35-BADE-ADCB2A7103E7}"/>
              </a:ext>
            </a:extLst>
          </p:cNvPr>
          <p:cNvGrpSpPr/>
          <p:nvPr/>
        </p:nvGrpSpPr>
        <p:grpSpPr>
          <a:xfrm>
            <a:off x="267965" y="3849804"/>
            <a:ext cx="2367815" cy="2367815"/>
            <a:chOff x="371205" y="3336238"/>
            <a:chExt cx="2367815" cy="2367815"/>
          </a:xfrm>
        </p:grpSpPr>
        <p:pic>
          <p:nvPicPr>
            <p:cNvPr id="11" name="Picture 10">
              <a:extLst>
                <a:ext uri="{FF2B5EF4-FFF2-40B4-BE49-F238E27FC236}">
                  <a16:creationId xmlns:a16="http://schemas.microsoft.com/office/drawing/2014/main" id="{86DFA05B-4CFB-41F2-ABF6-BF4A52DA9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46" y="3441895"/>
              <a:ext cx="2161334" cy="2161334"/>
            </a:xfrm>
            <a:prstGeom prst="ellipse">
              <a:avLst/>
            </a:prstGeom>
            <a:ln>
              <a:noFill/>
            </a:ln>
            <a:effectLst>
              <a:softEdge rad="112500"/>
            </a:effectLst>
          </p:spPr>
        </p:pic>
        <p:sp>
          <p:nvSpPr>
            <p:cNvPr id="14" name="Oval 13">
              <a:extLst>
                <a:ext uri="{FF2B5EF4-FFF2-40B4-BE49-F238E27FC236}">
                  <a16:creationId xmlns:a16="http://schemas.microsoft.com/office/drawing/2014/main" id="{B427C662-F02C-43E5-B722-B1D686897427}"/>
                </a:ext>
              </a:extLst>
            </p:cNvPr>
            <p:cNvSpPr/>
            <p:nvPr/>
          </p:nvSpPr>
          <p:spPr>
            <a:xfrm>
              <a:off x="371205" y="3336238"/>
              <a:ext cx="2367815" cy="236781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987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075591C-1594-46FA-AE7D-BA9A5C1793C7}"/>
              </a:ext>
            </a:extLst>
          </p:cNvPr>
          <p:cNvGrpSpPr/>
          <p:nvPr/>
        </p:nvGrpSpPr>
        <p:grpSpPr>
          <a:xfrm>
            <a:off x="5574029" y="264132"/>
            <a:ext cx="5110672" cy="5222268"/>
            <a:chOff x="5574029" y="264132"/>
            <a:chExt cx="5110672" cy="5222268"/>
          </a:xfrm>
        </p:grpSpPr>
        <p:sp>
          <p:nvSpPr>
            <p:cNvPr id="4" name="Oval 3">
              <a:extLst>
                <a:ext uri="{FF2B5EF4-FFF2-40B4-BE49-F238E27FC236}">
                  <a16:creationId xmlns:a16="http://schemas.microsoft.com/office/drawing/2014/main" id="{0F4A3FDC-C90D-4EFE-964C-934CFD6DC2E5}"/>
                </a:ext>
              </a:extLst>
            </p:cNvPr>
            <p:cNvSpPr/>
            <p:nvPr/>
          </p:nvSpPr>
          <p:spPr>
            <a:xfrm>
              <a:off x="5574029" y="264132"/>
              <a:ext cx="5110672" cy="5222268"/>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661005-2AB9-484B-AE76-BF4241CFDEA8}"/>
                </a:ext>
              </a:extLst>
            </p:cNvPr>
            <p:cNvSpPr/>
            <p:nvPr/>
          </p:nvSpPr>
          <p:spPr>
            <a:xfrm>
              <a:off x="6389358" y="1371600"/>
              <a:ext cx="3819353" cy="3139321"/>
            </a:xfrm>
            <a:prstGeom prst="rect">
              <a:avLst/>
            </a:prstGeom>
          </p:spPr>
          <p:txBody>
            <a:bodyPr wrap="square">
              <a:spAutoFit/>
            </a:bodyPr>
            <a:lstStyle/>
            <a:p>
              <a:pPr fontAlgn="base"/>
              <a:r>
                <a:rPr lang="en-US" b="0" i="1" dirty="0">
                  <a:effectLst/>
                </a:rPr>
                <a:t>And again, verily I say unto you, that whoso </a:t>
              </a:r>
              <a:r>
                <a:rPr lang="en-US" i="1" dirty="0" err="1"/>
                <a:t>forbiddeth</a:t>
              </a:r>
              <a:r>
                <a:rPr lang="en-US" b="0" i="1" dirty="0">
                  <a:effectLst/>
                </a:rPr>
                <a:t> to marry is not ordained of God, for </a:t>
              </a:r>
              <a:r>
                <a:rPr lang="en-US" i="1" dirty="0"/>
                <a:t>marriage</a:t>
              </a:r>
              <a:r>
                <a:rPr lang="en-US" b="0" i="1" dirty="0">
                  <a:effectLst/>
                </a:rPr>
                <a:t> is ordained of God unto man.</a:t>
              </a:r>
            </a:p>
            <a:p>
              <a:pPr fontAlgn="base"/>
              <a:endParaRPr lang="en-US" b="1" i="1" dirty="0"/>
            </a:p>
            <a:p>
              <a:pPr fontAlgn="base"/>
              <a:r>
                <a:rPr lang="en-US" b="0" i="1" dirty="0">
                  <a:effectLst/>
                </a:rPr>
                <a:t>Wherefore, it is lawful that he should have one </a:t>
              </a:r>
              <a:r>
                <a:rPr lang="en-US" i="1" dirty="0"/>
                <a:t>wife</a:t>
              </a:r>
              <a:r>
                <a:rPr lang="en-US" b="0" i="1" dirty="0">
                  <a:effectLst/>
                </a:rPr>
                <a:t>, and they twain shall be </a:t>
              </a:r>
              <a:r>
                <a:rPr lang="en-US" i="1" dirty="0"/>
                <a:t>one</a:t>
              </a:r>
              <a:r>
                <a:rPr lang="en-US" b="0" i="1" dirty="0">
                  <a:effectLst/>
                </a:rPr>
                <a:t> flesh, and all this that the </a:t>
              </a:r>
              <a:r>
                <a:rPr lang="en-US" i="1" dirty="0"/>
                <a:t>earth</a:t>
              </a:r>
              <a:r>
                <a:rPr lang="en-US" b="0" i="1" dirty="0">
                  <a:effectLst/>
                </a:rPr>
                <a:t> might answer the end of its creation;</a:t>
              </a:r>
            </a:p>
            <a:p>
              <a:pPr fontAlgn="base"/>
              <a:r>
                <a:rPr lang="en-US" i="1" dirty="0"/>
                <a:t>D&amp;C 49:15-16</a:t>
              </a:r>
              <a:endParaRPr lang="en-US" b="0" i="1" dirty="0">
                <a:effectLst/>
              </a:endParaRPr>
            </a:p>
          </p:txBody>
        </p:sp>
      </p:grpSp>
      <p:grpSp>
        <p:nvGrpSpPr>
          <p:cNvPr id="7" name="Group 6">
            <a:extLst>
              <a:ext uri="{FF2B5EF4-FFF2-40B4-BE49-F238E27FC236}">
                <a16:creationId xmlns:a16="http://schemas.microsoft.com/office/drawing/2014/main" id="{5E80B7C8-1416-4A4E-819F-D8BEBE9C5D91}"/>
              </a:ext>
            </a:extLst>
          </p:cNvPr>
          <p:cNvGrpSpPr/>
          <p:nvPr/>
        </p:nvGrpSpPr>
        <p:grpSpPr>
          <a:xfrm>
            <a:off x="554523" y="336157"/>
            <a:ext cx="3324586" cy="3324586"/>
            <a:chOff x="842622" y="2875266"/>
            <a:chExt cx="3324586" cy="3324586"/>
          </a:xfrm>
        </p:grpSpPr>
        <p:sp>
          <p:nvSpPr>
            <p:cNvPr id="13" name="Oval 12">
              <a:extLst>
                <a:ext uri="{FF2B5EF4-FFF2-40B4-BE49-F238E27FC236}">
                  <a16:creationId xmlns:a16="http://schemas.microsoft.com/office/drawing/2014/main" id="{1BAE3E9D-D481-4047-AAF6-70BBFBAD08F8}"/>
                </a:ext>
              </a:extLst>
            </p:cNvPr>
            <p:cNvSpPr/>
            <p:nvPr/>
          </p:nvSpPr>
          <p:spPr>
            <a:xfrm>
              <a:off x="842622" y="2875266"/>
              <a:ext cx="3324586" cy="3324586"/>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C8ABCDD-C0E5-43DD-BF42-9C01F93CD23A}"/>
                </a:ext>
              </a:extLst>
            </p:cNvPr>
            <p:cNvSpPr txBox="1"/>
            <p:nvPr/>
          </p:nvSpPr>
          <p:spPr>
            <a:xfrm>
              <a:off x="1285517" y="3732074"/>
              <a:ext cx="2881691" cy="1754326"/>
            </a:xfrm>
            <a:prstGeom prst="rect">
              <a:avLst/>
            </a:prstGeom>
            <a:noFill/>
            <a:scene3d>
              <a:camera prst="orthographicFront"/>
              <a:lightRig rig="threePt" dir="t"/>
            </a:scene3d>
            <a:sp3d>
              <a:bevelT/>
            </a:sp3d>
          </p:spPr>
          <p:txBody>
            <a:bodyPr wrap="square" rtlCol="0">
              <a:spAutoFit/>
              <a:sp3d extrusionH="57150">
                <a:bevelT w="38100" h="38100"/>
              </a:sp3d>
            </a:bodyPr>
            <a:lstStyle/>
            <a:p>
              <a:pPr fontAlgn="base"/>
              <a:r>
                <a:rPr lang="en-US" dirty="0"/>
                <a:t>Marriage between a man and a woman is ordained of God, and the family is central to His plan of salvation and to our happiness. </a:t>
              </a:r>
            </a:p>
          </p:txBody>
        </p:sp>
      </p:grpSp>
      <p:pic>
        <p:nvPicPr>
          <p:cNvPr id="2050" name="Picture 2" descr="Image result for lds marriage silhouette">
            <a:extLst>
              <a:ext uri="{FF2B5EF4-FFF2-40B4-BE49-F238E27FC236}">
                <a16:creationId xmlns:a16="http://schemas.microsoft.com/office/drawing/2014/main" id="{23FCAC34-EE46-44FD-B437-B1F179432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432" y="2151895"/>
            <a:ext cx="3819353" cy="470610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0677313-8957-44F4-9EA2-D4C2F47685D9}"/>
              </a:ext>
            </a:extLst>
          </p:cNvPr>
          <p:cNvSpPr/>
          <p:nvPr/>
        </p:nvSpPr>
        <p:spPr>
          <a:xfrm>
            <a:off x="5942392" y="5644526"/>
            <a:ext cx="6096000" cy="1015663"/>
          </a:xfrm>
          <a:prstGeom prst="rect">
            <a:avLst/>
          </a:prstGeom>
        </p:spPr>
        <p:txBody>
          <a:bodyPr>
            <a:spAutoFit/>
          </a:bodyPr>
          <a:lstStyle/>
          <a:p>
            <a:r>
              <a:rPr lang="en-US" sz="2000" b="1" i="0" dirty="0">
                <a:solidFill>
                  <a:srgbClr val="212225"/>
                </a:solidFill>
                <a:effectLst/>
              </a:rPr>
              <a:t>Only by entering into and faithfully keeping the covenant of celestial marriage can a man and a woman fulfill their divine, eternal potential. </a:t>
            </a:r>
            <a:endParaRPr lang="en-US" sz="2000" b="1" dirty="0"/>
          </a:p>
        </p:txBody>
      </p:sp>
      <p:sp>
        <p:nvSpPr>
          <p:cNvPr id="15" name="Rectangle 14">
            <a:extLst>
              <a:ext uri="{FF2B5EF4-FFF2-40B4-BE49-F238E27FC236}">
                <a16:creationId xmlns:a16="http://schemas.microsoft.com/office/drawing/2014/main" id="{E0C13F3D-91CD-48B8-AC03-D1F121576FCA}"/>
              </a:ext>
            </a:extLst>
          </p:cNvPr>
          <p:cNvSpPr/>
          <p:nvPr/>
        </p:nvSpPr>
        <p:spPr>
          <a:xfrm>
            <a:off x="8642074" y="6488668"/>
            <a:ext cx="3417410" cy="369332"/>
          </a:xfrm>
          <a:prstGeom prst="rect">
            <a:avLst/>
          </a:prstGeom>
        </p:spPr>
        <p:txBody>
          <a:bodyPr wrap="none">
            <a:spAutoFit/>
          </a:bodyPr>
          <a:lstStyle/>
          <a:p>
            <a:r>
              <a:rPr lang="en-US" b="0" i="0" dirty="0">
                <a:solidFill>
                  <a:srgbClr val="212225"/>
                </a:solidFill>
                <a:effectLst/>
              </a:rPr>
              <a:t> </a:t>
            </a:r>
            <a:r>
              <a:rPr lang="en-US" dirty="0"/>
              <a:t>1 Corinthians 11:11</a:t>
            </a:r>
            <a:r>
              <a:rPr lang="en-US" dirty="0">
                <a:solidFill>
                  <a:srgbClr val="212225"/>
                </a:solidFill>
              </a:rPr>
              <a:t>;</a:t>
            </a:r>
            <a:r>
              <a:rPr lang="en-US" b="0" i="0" dirty="0">
                <a:solidFill>
                  <a:srgbClr val="212225"/>
                </a:solidFill>
                <a:effectLst/>
              </a:rPr>
              <a:t> </a:t>
            </a:r>
            <a:r>
              <a:rPr lang="en-US" dirty="0"/>
              <a:t>D&amp;C 131:1–4</a:t>
            </a:r>
          </a:p>
        </p:txBody>
      </p:sp>
    </p:spTree>
    <p:extLst>
      <p:ext uri="{BB962C8B-B14F-4D97-AF65-F5344CB8AC3E}">
        <p14:creationId xmlns:p14="http://schemas.microsoft.com/office/powerpoint/2010/main" val="37240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3F514A5-3185-48C0-AE45-5AFF84924C47}"/>
              </a:ext>
            </a:extLst>
          </p:cNvPr>
          <p:cNvGrpSpPr/>
          <p:nvPr/>
        </p:nvGrpSpPr>
        <p:grpSpPr>
          <a:xfrm>
            <a:off x="5064724" y="94788"/>
            <a:ext cx="4105488" cy="4195134"/>
            <a:chOff x="5064724" y="94788"/>
            <a:chExt cx="4105488" cy="4195134"/>
          </a:xfrm>
        </p:grpSpPr>
        <p:sp>
          <p:nvSpPr>
            <p:cNvPr id="4" name="Oval 3">
              <a:extLst>
                <a:ext uri="{FF2B5EF4-FFF2-40B4-BE49-F238E27FC236}">
                  <a16:creationId xmlns:a16="http://schemas.microsoft.com/office/drawing/2014/main" id="{0F4A3FDC-C90D-4EFE-964C-934CFD6DC2E5}"/>
                </a:ext>
              </a:extLst>
            </p:cNvPr>
            <p:cNvSpPr/>
            <p:nvPr/>
          </p:nvSpPr>
          <p:spPr>
            <a:xfrm>
              <a:off x="5064724" y="94788"/>
              <a:ext cx="4105488" cy="4195134"/>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661005-2AB9-484B-AE76-BF4241CFDEA8}"/>
                </a:ext>
              </a:extLst>
            </p:cNvPr>
            <p:cNvSpPr/>
            <p:nvPr/>
          </p:nvSpPr>
          <p:spPr>
            <a:xfrm>
              <a:off x="5279480" y="1059924"/>
              <a:ext cx="3819353" cy="2308324"/>
            </a:xfrm>
            <a:prstGeom prst="rect">
              <a:avLst/>
            </a:prstGeom>
          </p:spPr>
          <p:txBody>
            <a:bodyPr wrap="square">
              <a:spAutoFit/>
            </a:bodyPr>
            <a:lstStyle/>
            <a:p>
              <a:pPr fontAlgn="base"/>
              <a:r>
                <a:rPr lang="en-US" dirty="0"/>
                <a:t>And God blessed them, and God said unto them, Be fruitful, and multiply, and replenish the earth, and subdue it: and have dominion over the fish of the sea, and over the fowl of the air, and over every living thing that </a:t>
              </a:r>
              <a:r>
                <a:rPr lang="en-US" dirty="0" err="1"/>
                <a:t>moveth</a:t>
              </a:r>
              <a:r>
                <a:rPr lang="en-US" dirty="0"/>
                <a:t> upon the earth.</a:t>
              </a:r>
            </a:p>
            <a:p>
              <a:pPr fontAlgn="base"/>
              <a:r>
                <a:rPr lang="en-US" b="0" i="1" dirty="0">
                  <a:effectLst/>
                </a:rPr>
                <a:t>Genesis 1:28</a:t>
              </a:r>
            </a:p>
          </p:txBody>
        </p:sp>
      </p:grpSp>
      <p:grpSp>
        <p:nvGrpSpPr>
          <p:cNvPr id="7" name="Group 6">
            <a:extLst>
              <a:ext uri="{FF2B5EF4-FFF2-40B4-BE49-F238E27FC236}">
                <a16:creationId xmlns:a16="http://schemas.microsoft.com/office/drawing/2014/main" id="{5E80B7C8-1416-4A4E-819F-D8BEBE9C5D91}"/>
              </a:ext>
            </a:extLst>
          </p:cNvPr>
          <p:cNvGrpSpPr/>
          <p:nvPr/>
        </p:nvGrpSpPr>
        <p:grpSpPr>
          <a:xfrm>
            <a:off x="363255" y="264132"/>
            <a:ext cx="2601454" cy="2601454"/>
            <a:chOff x="842622" y="2875266"/>
            <a:chExt cx="3324586" cy="3324586"/>
          </a:xfrm>
        </p:grpSpPr>
        <p:sp>
          <p:nvSpPr>
            <p:cNvPr id="13" name="Oval 12">
              <a:extLst>
                <a:ext uri="{FF2B5EF4-FFF2-40B4-BE49-F238E27FC236}">
                  <a16:creationId xmlns:a16="http://schemas.microsoft.com/office/drawing/2014/main" id="{1BAE3E9D-D481-4047-AAF6-70BBFBAD08F8}"/>
                </a:ext>
              </a:extLst>
            </p:cNvPr>
            <p:cNvSpPr/>
            <p:nvPr/>
          </p:nvSpPr>
          <p:spPr>
            <a:xfrm>
              <a:off x="842622" y="2875266"/>
              <a:ext cx="3324586" cy="3324586"/>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C8ABCDD-C0E5-43DD-BF42-9C01F93CD23A}"/>
                </a:ext>
              </a:extLst>
            </p:cNvPr>
            <p:cNvSpPr txBox="1"/>
            <p:nvPr/>
          </p:nvSpPr>
          <p:spPr>
            <a:xfrm>
              <a:off x="1285517" y="3732074"/>
              <a:ext cx="2881691" cy="923330"/>
            </a:xfrm>
            <a:prstGeom prst="rect">
              <a:avLst/>
            </a:prstGeom>
            <a:noFill/>
            <a:scene3d>
              <a:camera prst="orthographicFront"/>
              <a:lightRig rig="threePt" dir="t"/>
            </a:scene3d>
            <a:sp3d>
              <a:bevelT/>
            </a:sp3d>
          </p:spPr>
          <p:txBody>
            <a:bodyPr wrap="square" rtlCol="0">
              <a:spAutoFit/>
              <a:sp3d extrusionH="57150">
                <a:bevelT w="38100" h="38100"/>
              </a:sp3d>
            </a:bodyPr>
            <a:lstStyle/>
            <a:p>
              <a:pPr fontAlgn="base"/>
              <a:r>
                <a:rPr lang="en-US" dirty="0"/>
                <a:t>God has commanded His children to multiply and replenish the earth.</a:t>
              </a:r>
            </a:p>
          </p:txBody>
        </p:sp>
      </p:grpSp>
      <p:sp>
        <p:nvSpPr>
          <p:cNvPr id="11" name="Oval 10">
            <a:extLst>
              <a:ext uri="{FF2B5EF4-FFF2-40B4-BE49-F238E27FC236}">
                <a16:creationId xmlns:a16="http://schemas.microsoft.com/office/drawing/2014/main" id="{C535B395-540B-4FFA-97B1-5C38538F0E43}"/>
              </a:ext>
            </a:extLst>
          </p:cNvPr>
          <p:cNvSpPr/>
          <p:nvPr/>
        </p:nvSpPr>
        <p:spPr>
          <a:xfrm>
            <a:off x="1977427" y="3027389"/>
            <a:ext cx="3230674" cy="3301218"/>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sacred powers of procreation are to be employed only between a man and a woman who have been lawfully wedded as husband and wife.</a:t>
            </a:r>
          </a:p>
        </p:txBody>
      </p:sp>
      <p:pic>
        <p:nvPicPr>
          <p:cNvPr id="5" name="Picture 4">
            <a:extLst>
              <a:ext uri="{FF2B5EF4-FFF2-40B4-BE49-F238E27FC236}">
                <a16:creationId xmlns:a16="http://schemas.microsoft.com/office/drawing/2014/main" id="{7367D20E-3ED4-4CA9-8AD3-3FC1BDD99F68}"/>
              </a:ext>
            </a:extLst>
          </p:cNvPr>
          <p:cNvPicPr>
            <a:picLocks noChangeAspect="1"/>
          </p:cNvPicPr>
          <p:nvPr/>
        </p:nvPicPr>
        <p:blipFill rotWithShape="1">
          <a:blip r:embed="rId2">
            <a:extLst>
              <a:ext uri="{28A0092B-C50C-407E-A947-70E740481C1C}">
                <a14:useLocalDpi xmlns:a14="http://schemas.microsoft.com/office/drawing/2010/main" val="0"/>
              </a:ext>
            </a:extLst>
          </a:blip>
          <a:srcRect r="695" b="9407"/>
          <a:stretch/>
        </p:blipFill>
        <p:spPr>
          <a:xfrm>
            <a:off x="6403217" y="2383430"/>
            <a:ext cx="5533990" cy="4478055"/>
          </a:xfrm>
          <a:prstGeom prst="rect">
            <a:avLst/>
          </a:prstGeom>
        </p:spPr>
      </p:pic>
      <p:sp>
        <p:nvSpPr>
          <p:cNvPr id="9" name="Rectangle 8">
            <a:extLst>
              <a:ext uri="{FF2B5EF4-FFF2-40B4-BE49-F238E27FC236}">
                <a16:creationId xmlns:a16="http://schemas.microsoft.com/office/drawing/2014/main" id="{DEA6D045-22EC-447C-9398-F64B116A5C55}"/>
              </a:ext>
            </a:extLst>
          </p:cNvPr>
          <p:cNvSpPr/>
          <p:nvPr/>
        </p:nvSpPr>
        <p:spPr>
          <a:xfrm>
            <a:off x="0" y="6490411"/>
            <a:ext cx="2497800" cy="369332"/>
          </a:xfrm>
          <a:prstGeom prst="rect">
            <a:avLst/>
          </a:prstGeom>
        </p:spPr>
        <p:txBody>
          <a:bodyPr wrap="none">
            <a:spAutoFit/>
          </a:bodyPr>
          <a:lstStyle/>
          <a:p>
            <a:r>
              <a:rPr lang="en-US" dirty="0">
                <a:solidFill>
                  <a:schemeClr val="tx1"/>
                </a:solidFill>
              </a:rPr>
              <a:t> </a:t>
            </a:r>
            <a:r>
              <a:rPr lang="en-US" dirty="0"/>
              <a:t>Genesis 39:9</a:t>
            </a:r>
            <a:r>
              <a:rPr lang="en-US" dirty="0">
                <a:solidFill>
                  <a:schemeClr val="tx1"/>
                </a:solidFill>
              </a:rPr>
              <a:t>; </a:t>
            </a:r>
            <a:r>
              <a:rPr lang="en-US" dirty="0"/>
              <a:t>Alma 39:9</a:t>
            </a:r>
          </a:p>
        </p:txBody>
      </p:sp>
    </p:spTree>
    <p:extLst>
      <p:ext uri="{BB962C8B-B14F-4D97-AF65-F5344CB8AC3E}">
        <p14:creationId xmlns:p14="http://schemas.microsoft.com/office/powerpoint/2010/main" val="28175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535B395-540B-4FFA-97B1-5C38538F0E43}"/>
              </a:ext>
            </a:extLst>
          </p:cNvPr>
          <p:cNvSpPr/>
          <p:nvPr/>
        </p:nvSpPr>
        <p:spPr>
          <a:xfrm>
            <a:off x="1018140" y="1139868"/>
            <a:ext cx="5077860" cy="5188739"/>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Husband and wife have a solemn responsibility to love and care for each other and for their children. Parents are to rear their children in love and righteousness and provide for their physical and spiritual needs..</a:t>
            </a:r>
          </a:p>
        </p:txBody>
      </p:sp>
      <p:sp>
        <p:nvSpPr>
          <p:cNvPr id="17" name="Oval 16">
            <a:extLst>
              <a:ext uri="{FF2B5EF4-FFF2-40B4-BE49-F238E27FC236}">
                <a16:creationId xmlns:a16="http://schemas.microsoft.com/office/drawing/2014/main" id="{A78A7D6E-99A0-4681-8875-F39AB0C20FAB}"/>
              </a:ext>
            </a:extLst>
          </p:cNvPr>
          <p:cNvSpPr/>
          <p:nvPr/>
        </p:nvSpPr>
        <p:spPr>
          <a:xfrm>
            <a:off x="7257704" y="0"/>
            <a:ext cx="3258973" cy="333013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Happiness in family life is most likely to be achieved when founded upon the teachings of the Lord Jesus Christ. </a:t>
            </a:r>
            <a:endParaRPr lang="en-US" sz="2000" dirty="0">
              <a:solidFill>
                <a:schemeClr val="tx1"/>
              </a:solidFill>
            </a:endParaRPr>
          </a:p>
        </p:txBody>
      </p:sp>
      <p:pic>
        <p:nvPicPr>
          <p:cNvPr id="16" name="Picture 15">
            <a:extLst>
              <a:ext uri="{FF2B5EF4-FFF2-40B4-BE49-F238E27FC236}">
                <a16:creationId xmlns:a16="http://schemas.microsoft.com/office/drawing/2014/main" id="{3C4B7F44-09F8-4107-BD99-83078D0EFEDC}"/>
              </a:ext>
            </a:extLst>
          </p:cNvPr>
          <p:cNvPicPr>
            <a:picLocks noChangeAspect="1"/>
          </p:cNvPicPr>
          <p:nvPr/>
        </p:nvPicPr>
        <p:blipFill rotWithShape="1">
          <a:blip r:embed="rId2">
            <a:extLst>
              <a:ext uri="{28A0092B-C50C-407E-A947-70E740481C1C}">
                <a14:useLocalDpi xmlns:a14="http://schemas.microsoft.com/office/drawing/2010/main" val="0"/>
              </a:ext>
            </a:extLst>
          </a:blip>
          <a:srcRect l="31097" t="-1762" r="29909" b="64502"/>
          <a:stretch/>
        </p:blipFill>
        <p:spPr>
          <a:xfrm>
            <a:off x="6100124" y="1725983"/>
            <a:ext cx="5574134" cy="5509984"/>
          </a:xfrm>
          <a:prstGeom prst="rect">
            <a:avLst/>
          </a:prstGeom>
        </p:spPr>
      </p:pic>
    </p:spTree>
    <p:extLst>
      <p:ext uri="{BB962C8B-B14F-4D97-AF65-F5344CB8AC3E}">
        <p14:creationId xmlns:p14="http://schemas.microsoft.com/office/powerpoint/2010/main" val="52234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E766DC6-2686-4EAE-87F0-A4442B7A550E}"/>
              </a:ext>
            </a:extLst>
          </p:cNvPr>
          <p:cNvSpPr/>
          <p:nvPr/>
        </p:nvSpPr>
        <p:spPr>
          <a:xfrm>
            <a:off x="667188" y="345042"/>
            <a:ext cx="3258973" cy="333013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By divine design</a:t>
            </a:r>
            <a:r>
              <a:rPr lang="en-US" dirty="0">
                <a:solidFill>
                  <a:schemeClr val="tx1"/>
                </a:solidFill>
              </a:rPr>
              <a:t>, fathers are to preside over their families in love and righteousness and provide the necessities of life. </a:t>
            </a:r>
            <a:endParaRPr lang="en-US" sz="2000" dirty="0">
              <a:solidFill>
                <a:schemeClr val="tx1"/>
              </a:solidFill>
            </a:endParaRPr>
          </a:p>
        </p:txBody>
      </p:sp>
      <p:sp>
        <p:nvSpPr>
          <p:cNvPr id="13" name="Oval 12">
            <a:extLst>
              <a:ext uri="{FF2B5EF4-FFF2-40B4-BE49-F238E27FC236}">
                <a16:creationId xmlns:a16="http://schemas.microsoft.com/office/drawing/2014/main" id="{A82774BE-A7E3-4DFD-AEB2-6998E49EB481}"/>
              </a:ext>
            </a:extLst>
          </p:cNvPr>
          <p:cNvSpPr/>
          <p:nvPr/>
        </p:nvSpPr>
        <p:spPr>
          <a:xfrm>
            <a:off x="4655951" y="1812159"/>
            <a:ext cx="3258973" cy="333013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a:solidFill>
                  <a:schemeClr val="tx1"/>
                </a:solidFill>
              </a:rPr>
              <a:t>Mothers are primarily responsible for the nurture of their children. In these sacred responsibilities, fathers and mothers are obligated to help one another as equal partners.</a:t>
            </a:r>
            <a:endParaRPr lang="en-US" sz="2000" dirty="0">
              <a:solidFill>
                <a:schemeClr val="tx1"/>
              </a:solidFill>
            </a:endParaRPr>
          </a:p>
        </p:txBody>
      </p:sp>
      <p:pic>
        <p:nvPicPr>
          <p:cNvPr id="4098" name="Picture 2" descr="Image result for Silhouette mother and daughter">
            <a:extLst>
              <a:ext uri="{FF2B5EF4-FFF2-40B4-BE49-F238E27FC236}">
                <a16:creationId xmlns:a16="http://schemas.microsoft.com/office/drawing/2014/main" id="{ECB3C361-F991-46EC-A204-3D3BC4F08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359" y="3429000"/>
            <a:ext cx="4961575" cy="34265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02070F7-2E87-421B-860B-9984E45C46EC}"/>
              </a:ext>
            </a:extLst>
          </p:cNvPr>
          <p:cNvPicPr>
            <a:picLocks noChangeAspect="1"/>
          </p:cNvPicPr>
          <p:nvPr/>
        </p:nvPicPr>
        <p:blipFill rotWithShape="1">
          <a:blip r:embed="rId3">
            <a:extLst>
              <a:ext uri="{28A0092B-C50C-407E-A947-70E740481C1C}">
                <a14:useLocalDpi xmlns:a14="http://schemas.microsoft.com/office/drawing/2010/main" val="0"/>
              </a:ext>
            </a:extLst>
          </a:blip>
          <a:srcRect l="71225" t="32210" r="1188" b="28156"/>
          <a:stretch/>
        </p:blipFill>
        <p:spPr>
          <a:xfrm>
            <a:off x="1631728" y="2083153"/>
            <a:ext cx="3528995" cy="5245150"/>
          </a:xfrm>
          <a:prstGeom prst="rect">
            <a:avLst/>
          </a:prstGeom>
        </p:spPr>
      </p:pic>
    </p:spTree>
    <p:extLst>
      <p:ext uri="{BB962C8B-B14F-4D97-AF65-F5344CB8AC3E}">
        <p14:creationId xmlns:p14="http://schemas.microsoft.com/office/powerpoint/2010/main" val="294002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E766DC6-2686-4EAE-87F0-A4442B7A550E}"/>
              </a:ext>
            </a:extLst>
          </p:cNvPr>
          <p:cNvSpPr/>
          <p:nvPr/>
        </p:nvSpPr>
        <p:spPr>
          <a:xfrm>
            <a:off x="699251" y="551383"/>
            <a:ext cx="3258973" cy="333013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divine plan of happiness enables family relationships to continue beyond the grave.</a:t>
            </a:r>
          </a:p>
        </p:txBody>
      </p:sp>
      <p:sp>
        <p:nvSpPr>
          <p:cNvPr id="13" name="Oval 12">
            <a:extLst>
              <a:ext uri="{FF2B5EF4-FFF2-40B4-BE49-F238E27FC236}">
                <a16:creationId xmlns:a16="http://schemas.microsoft.com/office/drawing/2014/main" id="{A82774BE-A7E3-4DFD-AEB2-6998E49EB481}"/>
              </a:ext>
            </a:extLst>
          </p:cNvPr>
          <p:cNvSpPr/>
          <p:nvPr/>
        </p:nvSpPr>
        <p:spPr>
          <a:xfrm>
            <a:off x="4627496" y="3040693"/>
            <a:ext cx="3258973" cy="333013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earth was created and the gospel was revealed so that families could be formed, sealed, and exalted eternally</a:t>
            </a:r>
            <a:r>
              <a:rPr lang="en-US" dirty="0"/>
              <a:t>.</a:t>
            </a:r>
            <a:endParaRPr lang="en-US" sz="2000" dirty="0">
              <a:solidFill>
                <a:schemeClr val="tx1"/>
              </a:solidFill>
            </a:endParaRPr>
          </a:p>
        </p:txBody>
      </p:sp>
      <p:sp>
        <p:nvSpPr>
          <p:cNvPr id="16" name="Oval 15">
            <a:extLst>
              <a:ext uri="{FF2B5EF4-FFF2-40B4-BE49-F238E27FC236}">
                <a16:creationId xmlns:a16="http://schemas.microsoft.com/office/drawing/2014/main" id="{F2701E2C-5C34-431F-83BB-867E5719246B}"/>
              </a:ext>
            </a:extLst>
          </p:cNvPr>
          <p:cNvSpPr/>
          <p:nvPr/>
        </p:nvSpPr>
        <p:spPr>
          <a:xfrm>
            <a:off x="8093901" y="551382"/>
            <a:ext cx="3258973" cy="333013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Through family history and temple service, we can make the ordinances and covenants of the gospel available to our ancestors.</a:t>
            </a:r>
          </a:p>
        </p:txBody>
      </p:sp>
      <p:sp>
        <p:nvSpPr>
          <p:cNvPr id="4" name="Rectangle 3">
            <a:extLst>
              <a:ext uri="{FF2B5EF4-FFF2-40B4-BE49-F238E27FC236}">
                <a16:creationId xmlns:a16="http://schemas.microsoft.com/office/drawing/2014/main" id="{49AD62E8-DE5D-4950-9602-88F561D5698B}"/>
              </a:ext>
            </a:extLst>
          </p:cNvPr>
          <p:cNvSpPr/>
          <p:nvPr/>
        </p:nvSpPr>
        <p:spPr>
          <a:xfrm>
            <a:off x="10888" y="6537049"/>
            <a:ext cx="1510350" cy="369332"/>
          </a:xfrm>
          <a:prstGeom prst="rect">
            <a:avLst/>
          </a:prstGeom>
        </p:spPr>
        <p:txBody>
          <a:bodyPr wrap="none">
            <a:spAutoFit/>
          </a:bodyPr>
          <a:lstStyle/>
          <a:p>
            <a:r>
              <a:rPr lang="en-US" dirty="0"/>
              <a:t>Malachi 4:5–6</a:t>
            </a:r>
          </a:p>
        </p:txBody>
      </p:sp>
      <p:pic>
        <p:nvPicPr>
          <p:cNvPr id="6" name="Picture 5">
            <a:extLst>
              <a:ext uri="{FF2B5EF4-FFF2-40B4-BE49-F238E27FC236}">
                <a16:creationId xmlns:a16="http://schemas.microsoft.com/office/drawing/2014/main" id="{AC1C268D-5724-46C3-ACC6-46FA7E1E3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63" y="3599028"/>
            <a:ext cx="3258972" cy="3258972"/>
          </a:xfrm>
          <a:prstGeom prst="rect">
            <a:avLst/>
          </a:prstGeom>
        </p:spPr>
      </p:pic>
      <p:pic>
        <p:nvPicPr>
          <p:cNvPr id="8" name="Picture 7">
            <a:extLst>
              <a:ext uri="{FF2B5EF4-FFF2-40B4-BE49-F238E27FC236}">
                <a16:creationId xmlns:a16="http://schemas.microsoft.com/office/drawing/2014/main" id="{40995BDF-E8FE-428E-97F4-8DDEC126BFB9}"/>
              </a:ext>
            </a:extLst>
          </p:cNvPr>
          <p:cNvPicPr>
            <a:picLocks noChangeAspect="1"/>
          </p:cNvPicPr>
          <p:nvPr/>
        </p:nvPicPr>
        <p:blipFill rotWithShape="1">
          <a:blip r:embed="rId3">
            <a:extLst>
              <a:ext uri="{28A0092B-C50C-407E-A947-70E740481C1C}">
                <a14:useLocalDpi xmlns:a14="http://schemas.microsoft.com/office/drawing/2010/main" val="0"/>
              </a:ext>
            </a:extLst>
          </a:blip>
          <a:srcRect b="21357"/>
          <a:stretch/>
        </p:blipFill>
        <p:spPr>
          <a:xfrm flipH="1">
            <a:off x="7472050" y="3563446"/>
            <a:ext cx="5036170" cy="3330135"/>
          </a:xfrm>
          <a:prstGeom prst="rect">
            <a:avLst/>
          </a:prstGeom>
        </p:spPr>
      </p:pic>
    </p:spTree>
    <p:extLst>
      <p:ext uri="{BB962C8B-B14F-4D97-AF65-F5344CB8AC3E}">
        <p14:creationId xmlns:p14="http://schemas.microsoft.com/office/powerpoint/2010/main" val="25064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EC7B-924D-4577-AAA2-D965B86104EE}"/>
              </a:ext>
            </a:extLst>
          </p:cNvPr>
          <p:cNvSpPr/>
          <p:nvPr/>
        </p:nvSpPr>
        <p:spPr>
          <a:xfrm>
            <a:off x="0" y="0"/>
            <a:ext cx="12192000"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E766DC6-2686-4EAE-87F0-A4442B7A550E}"/>
              </a:ext>
            </a:extLst>
          </p:cNvPr>
          <p:cNvSpPr/>
          <p:nvPr/>
        </p:nvSpPr>
        <p:spPr>
          <a:xfrm>
            <a:off x="699251" y="275811"/>
            <a:ext cx="3554691" cy="3632310"/>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Marriage between a man and a woman is ordained of God, and the family is central to His plan of salvation and to our happiness.</a:t>
            </a:r>
            <a:endParaRPr lang="en-US" sz="2400" dirty="0">
              <a:solidFill>
                <a:schemeClr val="tx1"/>
              </a:solidFill>
            </a:endParaRPr>
          </a:p>
        </p:txBody>
      </p:sp>
      <p:sp>
        <p:nvSpPr>
          <p:cNvPr id="3" name="Rectangle 2">
            <a:extLst>
              <a:ext uri="{FF2B5EF4-FFF2-40B4-BE49-F238E27FC236}">
                <a16:creationId xmlns:a16="http://schemas.microsoft.com/office/drawing/2014/main" id="{AAB2AE1E-4363-4BEB-B993-8BF063D759AD}"/>
              </a:ext>
            </a:extLst>
          </p:cNvPr>
          <p:cNvSpPr/>
          <p:nvPr/>
        </p:nvSpPr>
        <p:spPr>
          <a:xfrm>
            <a:off x="4717771" y="458956"/>
            <a:ext cx="7010400" cy="5940088"/>
          </a:xfrm>
          <a:prstGeom prst="rect">
            <a:avLst/>
          </a:prstGeom>
        </p:spPr>
        <p:txBody>
          <a:bodyPr wrap="square">
            <a:spAutoFit/>
          </a:bodyPr>
          <a:lstStyle/>
          <a:p>
            <a:r>
              <a:rPr lang="en-US" sz="2000" b="1" i="0" dirty="0">
                <a:solidFill>
                  <a:srgbClr val="212225"/>
                </a:solidFill>
                <a:effectLst/>
              </a:rPr>
              <a:t>“While our individual salvation is based on our individual obedience, it is equally important that we understand that we are each an important and integral part of a family and the highest blessings can be received only within an eternal family. </a:t>
            </a:r>
          </a:p>
          <a:p>
            <a:endParaRPr lang="en-US" sz="2000" b="1" dirty="0">
              <a:solidFill>
                <a:srgbClr val="212225"/>
              </a:solidFill>
            </a:endParaRPr>
          </a:p>
          <a:p>
            <a:r>
              <a:rPr lang="en-US" sz="2000" b="1" i="0" dirty="0">
                <a:solidFill>
                  <a:srgbClr val="212225"/>
                </a:solidFill>
                <a:effectLst/>
              </a:rPr>
              <a:t>When families are functioning as designed by God, the relationships found therein are the most valued of mortality. </a:t>
            </a:r>
          </a:p>
          <a:p>
            <a:endParaRPr lang="en-US" sz="2000" b="1" dirty="0">
              <a:solidFill>
                <a:srgbClr val="212225"/>
              </a:solidFill>
            </a:endParaRPr>
          </a:p>
          <a:p>
            <a:r>
              <a:rPr lang="en-US" sz="2000" b="1" i="0" dirty="0">
                <a:solidFill>
                  <a:srgbClr val="212225"/>
                </a:solidFill>
                <a:effectLst/>
              </a:rPr>
              <a:t>The plan of the Father is that family love and companionship will continue into the eternities. </a:t>
            </a:r>
          </a:p>
          <a:p>
            <a:endParaRPr lang="en-US" sz="2000" b="1" dirty="0">
              <a:solidFill>
                <a:srgbClr val="212225"/>
              </a:solidFill>
            </a:endParaRPr>
          </a:p>
          <a:p>
            <a:r>
              <a:rPr lang="en-US" sz="2000" b="1" i="0" dirty="0">
                <a:solidFill>
                  <a:srgbClr val="212225"/>
                </a:solidFill>
                <a:effectLst/>
              </a:rPr>
              <a:t>Being one in a family carries a great responsibility of caring, loving, lifting, and strengthening each member of the family so that all can righteously endure to the end in mortality and dwell together throughout eternity. It is not enough just to save ourselves. </a:t>
            </a:r>
          </a:p>
          <a:p>
            <a:endParaRPr lang="en-US" sz="2000" b="1" dirty="0">
              <a:solidFill>
                <a:srgbClr val="212225"/>
              </a:solidFill>
            </a:endParaRPr>
          </a:p>
          <a:p>
            <a:r>
              <a:rPr lang="en-US" sz="2000" b="1" i="0" dirty="0">
                <a:solidFill>
                  <a:srgbClr val="212225"/>
                </a:solidFill>
                <a:effectLst/>
              </a:rPr>
              <a:t>It is equally important that parents, brothers, and sisters are saved in our families.”(2)</a:t>
            </a:r>
            <a:endParaRPr lang="en-US" sz="2000" b="1" dirty="0"/>
          </a:p>
        </p:txBody>
      </p:sp>
      <p:pic>
        <p:nvPicPr>
          <p:cNvPr id="7" name="Picture 6">
            <a:extLst>
              <a:ext uri="{FF2B5EF4-FFF2-40B4-BE49-F238E27FC236}">
                <a16:creationId xmlns:a16="http://schemas.microsoft.com/office/drawing/2014/main" id="{4FA826E2-F660-41F5-B554-F49F8FD3B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9543" y="5766006"/>
            <a:ext cx="776248" cy="975555"/>
          </a:xfrm>
          <a:prstGeom prst="rect">
            <a:avLst/>
          </a:prstGeom>
        </p:spPr>
      </p:pic>
      <p:pic>
        <p:nvPicPr>
          <p:cNvPr id="14" name="Picture 13">
            <a:extLst>
              <a:ext uri="{FF2B5EF4-FFF2-40B4-BE49-F238E27FC236}">
                <a16:creationId xmlns:a16="http://schemas.microsoft.com/office/drawing/2014/main" id="{75D6AB82-3713-4646-9B26-593CF5D2A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38475"/>
            <a:ext cx="4762500" cy="3819525"/>
          </a:xfrm>
          <a:prstGeom prst="rect">
            <a:avLst/>
          </a:prstGeom>
        </p:spPr>
      </p:pic>
    </p:spTree>
    <p:extLst>
      <p:ext uri="{BB962C8B-B14F-4D97-AF65-F5344CB8AC3E}">
        <p14:creationId xmlns:p14="http://schemas.microsoft.com/office/powerpoint/2010/main" val="128447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3512</Words>
  <Application>Microsoft Office PowerPoint</Application>
  <PresentationFormat>Widescreen</PresentationFormat>
  <Paragraphs>132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 Light</vt:lpstr>
      <vt:lpstr>Calibri</vt:lpstr>
      <vt:lpstr>Arial</vt:lpstr>
      <vt:lpstr>Abadi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23</cp:revision>
  <dcterms:created xsi:type="dcterms:W3CDTF">2019-08-21T13:14:32Z</dcterms:created>
  <dcterms:modified xsi:type="dcterms:W3CDTF">2020-11-16T15:51:40Z</dcterms:modified>
</cp:coreProperties>
</file>