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57" r:id="rId3"/>
    <p:sldId id="259" r:id="rId4"/>
    <p:sldId id="263" r:id="rId5"/>
    <p:sldId id="260" r:id="rId6"/>
    <p:sldId id="261" r:id="rId7"/>
    <p:sldId id="262" r:id="rId8"/>
    <p:sldId id="258" r:id="rId9"/>
  </p:sldIdLst>
  <p:sldSz cx="12192000" cy="6858000"/>
  <p:notesSz cx="6858000" cy="9144000"/>
  <p:embeddedFontLst>
    <p:embeddedFont>
      <p:font typeface="Abadi" panose="020B0604020104020204" pitchFamily="34" charset="0"/>
      <p:regular r:id="rId10"/>
    </p:embeddedFont>
    <p:embeddedFont>
      <p:font typeface="Bahnschrift SemiBold" panose="020B0502040204020203" pitchFamily="34" charset="0"/>
      <p:bold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16BA-F877-46EF-8614-E9C2EB1962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51BB9-D063-411B-8143-35669CD64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D89C9-17AA-4D46-9ADE-C4B43DDE9AFD}"/>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5" name="Footer Placeholder 4">
            <a:extLst>
              <a:ext uri="{FF2B5EF4-FFF2-40B4-BE49-F238E27FC236}">
                <a16:creationId xmlns:a16="http://schemas.microsoft.com/office/drawing/2014/main" id="{BD2567EA-2D71-481B-8511-CE2ACFF5B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34B7F-6DBE-4C50-8729-FBCC9D118A6F}"/>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157430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7D4F-EDB6-46DE-90A1-D1C4E0817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A5052C-5F9A-4B5A-8B1C-AD0B505F73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21CC0-9C49-4E7C-B3C9-A6963543D4C3}"/>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5" name="Footer Placeholder 4">
            <a:extLst>
              <a:ext uri="{FF2B5EF4-FFF2-40B4-BE49-F238E27FC236}">
                <a16:creationId xmlns:a16="http://schemas.microsoft.com/office/drawing/2014/main" id="{F04946A3-D75A-417E-BA78-EF89198AD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FEF6E-9E02-4A1D-8EF7-570A68526158}"/>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202008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C76FE7-1D15-4B1B-83FF-0186AAB987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89DB3D-4F90-4606-A711-D6A2598F86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287B9-9364-4A81-B63E-EABB6CD313D7}"/>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5" name="Footer Placeholder 4">
            <a:extLst>
              <a:ext uri="{FF2B5EF4-FFF2-40B4-BE49-F238E27FC236}">
                <a16:creationId xmlns:a16="http://schemas.microsoft.com/office/drawing/2014/main" id="{ACF129E6-469D-491A-BF6D-D5884B7EC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D79B-B25E-4913-AD9E-B613A349F3E3}"/>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365094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2EF8-5BA2-4959-8D68-1BC15455D3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B8326-22B0-428D-9695-597A25197A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F1147-DF19-461D-AA6E-EC0D9BEA138E}"/>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5" name="Footer Placeholder 4">
            <a:extLst>
              <a:ext uri="{FF2B5EF4-FFF2-40B4-BE49-F238E27FC236}">
                <a16:creationId xmlns:a16="http://schemas.microsoft.com/office/drawing/2014/main" id="{C85499DA-6963-43EA-B73C-1AF125352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3FCF6-DA98-42A0-9E7D-99897388C44B}"/>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178732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EA17-6236-45C1-9557-DA785FAF46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174A0-7942-4B2C-9832-424C1A4E82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B309D8-9532-4B09-9D98-0BDC11E7966A}"/>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5" name="Footer Placeholder 4">
            <a:extLst>
              <a:ext uri="{FF2B5EF4-FFF2-40B4-BE49-F238E27FC236}">
                <a16:creationId xmlns:a16="http://schemas.microsoft.com/office/drawing/2014/main" id="{DA7828C7-8EE2-48AA-9372-FE6E85E36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D9D44-C82F-48BE-B95D-B583842FB391}"/>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13504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3AFF-712E-4F47-BC27-BFA3F9C6F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CC2B2-9015-489A-AE28-CD06821EE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C97F1B-E8E5-4C80-9666-E93810027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1203F2-2E19-4F81-A39A-5E92D05AB7BC}"/>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6" name="Footer Placeholder 5">
            <a:extLst>
              <a:ext uri="{FF2B5EF4-FFF2-40B4-BE49-F238E27FC236}">
                <a16:creationId xmlns:a16="http://schemas.microsoft.com/office/drawing/2014/main" id="{B9A67D3A-BB88-451C-B14E-A6B1FDEF0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F08A4-7503-4AFA-BC8A-B29F2DBC5391}"/>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326333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D927-3571-4FD9-A30B-8A8B20D0D1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B19A6-10B4-428D-9B61-6598F05C3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8B5411-7562-4820-AFB2-10AFF167CE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994BC1-3FE6-42B2-82B6-D708F3337B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0DC6D5-4A38-459F-8651-2A1E9A4CCD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B97C05-3B4C-4CE9-8352-63A97A5BBCDE}"/>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8" name="Footer Placeholder 7">
            <a:extLst>
              <a:ext uri="{FF2B5EF4-FFF2-40B4-BE49-F238E27FC236}">
                <a16:creationId xmlns:a16="http://schemas.microsoft.com/office/drawing/2014/main" id="{58C19991-B274-4EC1-B425-28A448B30E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CADD9-1E47-448F-951A-E6A09681E12C}"/>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49195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B322-1CFB-4664-9621-19499974D2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D5922F-EBD0-4361-ABF0-637E1C2C9B5F}"/>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4" name="Footer Placeholder 3">
            <a:extLst>
              <a:ext uri="{FF2B5EF4-FFF2-40B4-BE49-F238E27FC236}">
                <a16:creationId xmlns:a16="http://schemas.microsoft.com/office/drawing/2014/main" id="{8613F5B7-4352-4314-8C91-351BB80872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65B69C-C09B-4282-B01E-92F645B9FFAA}"/>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417157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9996F-CDC5-48C2-8CB8-59F823ACAA6E}"/>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3" name="Footer Placeholder 2">
            <a:extLst>
              <a:ext uri="{FF2B5EF4-FFF2-40B4-BE49-F238E27FC236}">
                <a16:creationId xmlns:a16="http://schemas.microsoft.com/office/drawing/2014/main" id="{B6538E59-EE31-4B17-8F50-EE738B7390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1EA835-3C0C-4A01-A388-90730B05346F}"/>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98227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F956-41DA-487F-95CE-14B70BE289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869C48-DA3D-4E95-86B0-38CEFF609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2844D-2524-4843-AD57-BB0359EE1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3FAC6-3AD8-4C67-A8B2-A977536BA311}"/>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6" name="Footer Placeholder 5">
            <a:extLst>
              <a:ext uri="{FF2B5EF4-FFF2-40B4-BE49-F238E27FC236}">
                <a16:creationId xmlns:a16="http://schemas.microsoft.com/office/drawing/2014/main" id="{90D32850-DB4B-4076-8289-71D026456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3591AA-87FC-48BB-9AD5-26483FF51179}"/>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383330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7BEE-5BBD-4BF9-805B-2B460A96F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80435-D0B8-40B1-8DB9-236B2EAD4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E0DCF3-8029-4246-A52B-206794A88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4B260-A2D5-4B81-B0FD-589D2ECEDF9D}"/>
              </a:ext>
            </a:extLst>
          </p:cNvPr>
          <p:cNvSpPr>
            <a:spLocks noGrp="1"/>
          </p:cNvSpPr>
          <p:nvPr>
            <p:ph type="dt" sz="half" idx="10"/>
          </p:nvPr>
        </p:nvSpPr>
        <p:spPr/>
        <p:txBody>
          <a:bodyPr/>
          <a:lstStyle/>
          <a:p>
            <a:fld id="{FF3B262B-F43F-4489-9801-0D69AE6B8C14}" type="datetimeFigureOut">
              <a:rPr lang="en-US" smtClean="0"/>
              <a:t>11/16/2020</a:t>
            </a:fld>
            <a:endParaRPr lang="en-US"/>
          </a:p>
        </p:txBody>
      </p:sp>
      <p:sp>
        <p:nvSpPr>
          <p:cNvPr id="6" name="Footer Placeholder 5">
            <a:extLst>
              <a:ext uri="{FF2B5EF4-FFF2-40B4-BE49-F238E27FC236}">
                <a16:creationId xmlns:a16="http://schemas.microsoft.com/office/drawing/2014/main" id="{9B6FAFC7-6407-430A-BF60-8522B0A62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C39D6-48D8-46DE-92D6-41DBF9D8D105}"/>
              </a:ext>
            </a:extLst>
          </p:cNvPr>
          <p:cNvSpPr>
            <a:spLocks noGrp="1"/>
          </p:cNvSpPr>
          <p:nvPr>
            <p:ph type="sldNum" sz="quarter" idx="12"/>
          </p:nvPr>
        </p:nvSpPr>
        <p:spPr/>
        <p:txBody>
          <a:bodyPr/>
          <a:lstStyle/>
          <a:p>
            <a:fld id="{0C8A7D9B-E97F-4614-BFEF-232229DE15E1}" type="slidenum">
              <a:rPr lang="en-US" smtClean="0"/>
              <a:t>‹#›</a:t>
            </a:fld>
            <a:endParaRPr lang="en-US"/>
          </a:p>
        </p:txBody>
      </p:sp>
    </p:spTree>
    <p:extLst>
      <p:ext uri="{BB962C8B-B14F-4D97-AF65-F5344CB8AC3E}">
        <p14:creationId xmlns:p14="http://schemas.microsoft.com/office/powerpoint/2010/main" val="424200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39E75-64D8-4254-B06B-9F7EFC777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7103A-792D-461A-99C7-BFCC46078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E1F12-1227-4C0E-A0AE-D6E82C555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B262B-F43F-4489-9801-0D69AE6B8C14}" type="datetimeFigureOut">
              <a:rPr lang="en-US" smtClean="0"/>
              <a:t>11/16/2020</a:t>
            </a:fld>
            <a:endParaRPr lang="en-US"/>
          </a:p>
        </p:txBody>
      </p:sp>
      <p:sp>
        <p:nvSpPr>
          <p:cNvPr id="5" name="Footer Placeholder 4">
            <a:extLst>
              <a:ext uri="{FF2B5EF4-FFF2-40B4-BE49-F238E27FC236}">
                <a16:creationId xmlns:a16="http://schemas.microsoft.com/office/drawing/2014/main" id="{DD7C2474-710A-4652-8837-CCCCCB110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F31C57-088E-46AD-807B-F769C1DF6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A7D9B-E97F-4614-BFEF-232229DE15E1}" type="slidenum">
              <a:rPr lang="en-US" smtClean="0"/>
              <a:t>‹#›</a:t>
            </a:fld>
            <a:endParaRPr lang="en-US"/>
          </a:p>
        </p:txBody>
      </p:sp>
    </p:spTree>
    <p:extLst>
      <p:ext uri="{BB962C8B-B14F-4D97-AF65-F5344CB8AC3E}">
        <p14:creationId xmlns:p14="http://schemas.microsoft.com/office/powerpoint/2010/main" val="93305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churchofjesuschrist.org/general-conference/1990/10/covenants?lang=eng" TargetMode="External"/><Relationship Id="rId3" Type="http://schemas.openxmlformats.org/officeDocument/2006/relationships/hyperlink" Target="https://www.churchofjesuschrist.org/study/general-conference/2007/10/mothers-who-know?lang=eng&amp;para=p5#p5" TargetMode="External"/><Relationship Id="rId7" Type="http://schemas.openxmlformats.org/officeDocument/2006/relationships/hyperlink" Target="https://www.churchofjesuschrist.org/general-conference/1985/04/reverence-for-life?lang=eng" TargetMode="External"/><Relationship Id="rId2" Type="http://schemas.openxmlformats.org/officeDocument/2006/relationships/hyperlink" Target="https://www.churchofjesuschrist.org/study/manual/the-family-a-proclamation-to-the-world/the-family-a-proclamation-to-the-world?lang=eng&amp;para=p4#p4" TargetMode="External"/><Relationship Id="rId1" Type="http://schemas.openxmlformats.org/officeDocument/2006/relationships/slideLayout" Target="../slideLayouts/slideLayout7.xml"/><Relationship Id="rId6" Type="http://schemas.openxmlformats.org/officeDocument/2006/relationships/hyperlink" Target="https://www.churchofjesuschrist.org/manual/true-to-the-faith/abortion?lang=eng&amp;para=p1-p2#p1" TargetMode="External"/><Relationship Id="rId5" Type="http://schemas.openxmlformats.org/officeDocument/2006/relationships/hyperlink" Target="https://www.churchofjesuschrist.org/study/general-conference/2015/04/be-fruitful-multiply-and-subdue-the-earth?lang=eng&amp;para=p15-p17#p15" TargetMode="External"/><Relationship Id="rId10" Type="http://schemas.openxmlformats.org/officeDocument/2006/relationships/hyperlink" Target="https://www.churchofjesuschrist.org/manual/handbook-2-administering-the-church/selected-church-policies-and-guidelines/selected-church-policies?lang=eng&amp;para=title83#title83" TargetMode="External"/><Relationship Id="rId4" Type="http://schemas.openxmlformats.org/officeDocument/2006/relationships/hyperlink" Target="https://www.churchofjesuschrist.org/study/general-conference/2015/04/why-marriage-why-family?lang=eng&amp;para=p16,p20#p16" TargetMode="External"/><Relationship Id="rId9" Type="http://schemas.openxmlformats.org/officeDocument/2006/relationships/hyperlink" Target="https://www.churchofjesuschrist.org/ensign/1991/03/news-of-the-church/church-issues-statement-on-abortion?lang=e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C123F2-8BC8-4E1D-BA86-869F05D60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24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343C78-CF09-4CAF-86E3-A17F3CD597A1}"/>
              </a:ext>
            </a:extLst>
          </p:cNvPr>
          <p:cNvSpPr/>
          <p:nvPr/>
        </p:nvSpPr>
        <p:spPr>
          <a:xfrm>
            <a:off x="0" y="0"/>
            <a:ext cx="12192000" cy="6858000"/>
          </a:xfrm>
          <a:prstGeom prst="rect">
            <a:avLst/>
          </a:prstGeom>
          <a:gradFill flip="none" rotWithShape="1">
            <a:gsLst>
              <a:gs pos="0">
                <a:schemeClr val="accent6">
                  <a:lumMod val="60000"/>
                  <a:lumOff val="40000"/>
                </a:schemeClr>
              </a:gs>
              <a:gs pos="46000">
                <a:schemeClr val="accent1">
                  <a:lumMod val="75000"/>
                </a:schemeClr>
              </a:gs>
              <a:gs pos="100000">
                <a:schemeClr val="accent6">
                  <a:lumMod val="75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EE69DF9-2B2B-4E5C-A901-68C9889B5A7D}"/>
              </a:ext>
            </a:extLst>
          </p:cNvPr>
          <p:cNvSpPr/>
          <p:nvPr/>
        </p:nvSpPr>
        <p:spPr>
          <a:xfrm>
            <a:off x="3037853" y="264132"/>
            <a:ext cx="6355529" cy="6355529"/>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ABD921E-497F-45EB-B4A3-AC81DA898853}"/>
              </a:ext>
            </a:extLst>
          </p:cNvPr>
          <p:cNvPicPr>
            <a:picLocks noChangeAspect="1"/>
          </p:cNvPicPr>
          <p:nvPr/>
        </p:nvPicPr>
        <p:blipFill rotWithShape="1">
          <a:blip r:embed="rId2"/>
          <a:srcRect l="36542" t="22539" r="37257" b="16508"/>
          <a:stretch/>
        </p:blipFill>
        <p:spPr>
          <a:xfrm>
            <a:off x="4663073" y="1018308"/>
            <a:ext cx="3194462" cy="4180116"/>
          </a:xfrm>
          <a:prstGeom prst="rect">
            <a:avLst/>
          </a:prstGeom>
          <a:ln>
            <a:noFill/>
          </a:ln>
          <a:effectLst>
            <a:softEdge rad="112500"/>
          </a:effectLst>
        </p:spPr>
      </p:pic>
      <p:sp>
        <p:nvSpPr>
          <p:cNvPr id="3" name="Rectangle 2">
            <a:extLst>
              <a:ext uri="{FF2B5EF4-FFF2-40B4-BE49-F238E27FC236}">
                <a16:creationId xmlns:a16="http://schemas.microsoft.com/office/drawing/2014/main" id="{003F2EB2-03D5-4CF9-8684-62F829BAB02D}"/>
              </a:ext>
            </a:extLst>
          </p:cNvPr>
          <p:cNvSpPr/>
          <p:nvPr/>
        </p:nvSpPr>
        <p:spPr>
          <a:xfrm>
            <a:off x="196249" y="264132"/>
            <a:ext cx="2915085" cy="2246769"/>
          </a:xfrm>
          <a:prstGeom prst="rect">
            <a:avLst/>
          </a:prstGeom>
        </p:spPr>
        <p:txBody>
          <a:bodyPr wrap="square">
            <a:spAutoFit/>
          </a:bodyPr>
          <a:lstStyle/>
          <a:p>
            <a:r>
              <a:rPr lang="en-US" sz="2800" b="0" i="0" dirty="0">
                <a:solidFill>
                  <a:schemeClr val="bg1"/>
                </a:solidFill>
                <a:effectLst/>
              </a:rPr>
              <a:t>How have children brought happiness and joy to you or someone you know?</a:t>
            </a:r>
            <a:endParaRPr lang="en-US" sz="2800" dirty="0">
              <a:solidFill>
                <a:schemeClr val="bg1"/>
              </a:solidFill>
            </a:endParaRPr>
          </a:p>
        </p:txBody>
      </p:sp>
      <p:sp>
        <p:nvSpPr>
          <p:cNvPr id="10" name="Rectangle 9">
            <a:extLst>
              <a:ext uri="{FF2B5EF4-FFF2-40B4-BE49-F238E27FC236}">
                <a16:creationId xmlns:a16="http://schemas.microsoft.com/office/drawing/2014/main" id="{1722F68C-3AA4-4604-A46C-22F8C8F8F54F}"/>
              </a:ext>
            </a:extLst>
          </p:cNvPr>
          <p:cNvSpPr/>
          <p:nvPr/>
        </p:nvSpPr>
        <p:spPr>
          <a:xfrm>
            <a:off x="9154147" y="602686"/>
            <a:ext cx="2915085" cy="1569660"/>
          </a:xfrm>
          <a:prstGeom prst="rect">
            <a:avLst/>
          </a:prstGeom>
        </p:spPr>
        <p:txBody>
          <a:bodyPr wrap="square">
            <a:spAutoFit/>
          </a:bodyPr>
          <a:lstStyle/>
          <a:p>
            <a:r>
              <a:rPr lang="en-US" sz="2400" dirty="0">
                <a:solidFill>
                  <a:schemeClr val="bg1"/>
                </a:solidFill>
              </a:rPr>
              <a:t>God has commanded His children to multiply and replenish the earth.</a:t>
            </a:r>
          </a:p>
        </p:txBody>
      </p:sp>
      <p:sp>
        <p:nvSpPr>
          <p:cNvPr id="9" name="Rectangle 8">
            <a:extLst>
              <a:ext uri="{FF2B5EF4-FFF2-40B4-BE49-F238E27FC236}">
                <a16:creationId xmlns:a16="http://schemas.microsoft.com/office/drawing/2014/main" id="{D1C6AA86-6856-43F8-9395-B54BD62F1DCB}"/>
              </a:ext>
            </a:extLst>
          </p:cNvPr>
          <p:cNvSpPr/>
          <p:nvPr/>
        </p:nvSpPr>
        <p:spPr>
          <a:xfrm>
            <a:off x="795674" y="5290393"/>
            <a:ext cx="10839885" cy="1569660"/>
          </a:xfrm>
          <a:prstGeom prst="rect">
            <a:avLst/>
          </a:prstGeom>
        </p:spPr>
        <p:txBody>
          <a:bodyPr wrap="square">
            <a:spAutoFit/>
          </a:bodyPr>
          <a:lstStyle/>
          <a:p>
            <a:pPr fontAlgn="base"/>
            <a:r>
              <a:rPr lang="en-US" sz="2400" i="1" dirty="0">
                <a:solidFill>
                  <a:srgbClr val="FFFF00"/>
                </a:solidFill>
              </a:rPr>
              <a:t>And God blessed them, and God said unto them, Be fruitful, and multiply, and replenish the earth, and subdue it: and have dominion over the fish of the sea, and over the fowl of the air, and over every living thing that </a:t>
            </a:r>
            <a:r>
              <a:rPr lang="en-US" sz="2400" i="1" dirty="0" err="1">
                <a:solidFill>
                  <a:srgbClr val="FFFF00"/>
                </a:solidFill>
              </a:rPr>
              <a:t>moveth</a:t>
            </a:r>
            <a:r>
              <a:rPr lang="en-US" sz="2400" i="1" dirty="0">
                <a:solidFill>
                  <a:srgbClr val="FFFF00"/>
                </a:solidFill>
              </a:rPr>
              <a:t> upon the earth.</a:t>
            </a:r>
          </a:p>
          <a:p>
            <a:pPr algn="ctr" fontAlgn="base"/>
            <a:r>
              <a:rPr lang="en-US" sz="2400" b="0" i="1" dirty="0">
                <a:solidFill>
                  <a:srgbClr val="FFFF00"/>
                </a:solidFill>
                <a:effectLst/>
              </a:rPr>
              <a:t>Genesis 1:28</a:t>
            </a:r>
          </a:p>
        </p:txBody>
      </p:sp>
    </p:spTree>
    <p:extLst>
      <p:ext uri="{BB962C8B-B14F-4D97-AF65-F5344CB8AC3E}">
        <p14:creationId xmlns:p14="http://schemas.microsoft.com/office/powerpoint/2010/main" val="9007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343C78-CF09-4CAF-86E3-A17F3CD597A1}"/>
              </a:ext>
            </a:extLst>
          </p:cNvPr>
          <p:cNvSpPr/>
          <p:nvPr/>
        </p:nvSpPr>
        <p:spPr>
          <a:xfrm>
            <a:off x="0" y="0"/>
            <a:ext cx="12192000" cy="6858000"/>
          </a:xfrm>
          <a:prstGeom prst="rect">
            <a:avLst/>
          </a:prstGeom>
          <a:gradFill flip="none" rotWithShape="1">
            <a:gsLst>
              <a:gs pos="0">
                <a:schemeClr val="accent6">
                  <a:lumMod val="60000"/>
                  <a:lumOff val="40000"/>
                </a:schemeClr>
              </a:gs>
              <a:gs pos="46000">
                <a:schemeClr val="accent1">
                  <a:lumMod val="75000"/>
                </a:schemeClr>
              </a:gs>
              <a:gs pos="100000">
                <a:schemeClr val="accent6">
                  <a:lumMod val="75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03F2EB2-03D5-4CF9-8684-62F829BAB02D}"/>
              </a:ext>
            </a:extLst>
          </p:cNvPr>
          <p:cNvSpPr/>
          <p:nvPr/>
        </p:nvSpPr>
        <p:spPr>
          <a:xfrm>
            <a:off x="122768" y="184508"/>
            <a:ext cx="4720135" cy="523220"/>
          </a:xfrm>
          <a:prstGeom prst="rect">
            <a:avLst/>
          </a:prstGeom>
        </p:spPr>
        <p:txBody>
          <a:bodyPr wrap="square">
            <a:spAutoFit/>
          </a:bodyPr>
          <a:lstStyle/>
          <a:p>
            <a:r>
              <a:rPr lang="en-US" sz="2800" b="0" i="0" dirty="0">
                <a:solidFill>
                  <a:schemeClr val="bg1"/>
                </a:solidFill>
                <a:effectLst/>
                <a:latin typeface="Bahnschrift SemiBold" panose="020B0502040204020203" pitchFamily="34" charset="0"/>
              </a:rPr>
              <a:t>Multiply and replenish = fill</a:t>
            </a:r>
            <a:endParaRPr lang="en-US" sz="2800" dirty="0">
              <a:solidFill>
                <a:schemeClr val="bg1"/>
              </a:solidFill>
              <a:latin typeface="Bahnschrift SemiBold" panose="020B0502040204020203" pitchFamily="34" charset="0"/>
            </a:endParaRPr>
          </a:p>
        </p:txBody>
      </p:sp>
      <p:grpSp>
        <p:nvGrpSpPr>
          <p:cNvPr id="12" name="Group 11">
            <a:extLst>
              <a:ext uri="{FF2B5EF4-FFF2-40B4-BE49-F238E27FC236}">
                <a16:creationId xmlns:a16="http://schemas.microsoft.com/office/drawing/2014/main" id="{EFC8EA2A-8AF6-437D-9EB2-1A215C0EE2D8}"/>
              </a:ext>
            </a:extLst>
          </p:cNvPr>
          <p:cNvGrpSpPr/>
          <p:nvPr/>
        </p:nvGrpSpPr>
        <p:grpSpPr>
          <a:xfrm>
            <a:off x="3037853" y="264132"/>
            <a:ext cx="6355529" cy="6355529"/>
            <a:chOff x="3037853" y="264132"/>
            <a:chExt cx="6355529" cy="6355529"/>
          </a:xfrm>
        </p:grpSpPr>
        <p:pic>
          <p:nvPicPr>
            <p:cNvPr id="4" name="Picture 3">
              <a:extLst>
                <a:ext uri="{FF2B5EF4-FFF2-40B4-BE49-F238E27FC236}">
                  <a16:creationId xmlns:a16="http://schemas.microsoft.com/office/drawing/2014/main" id="{43E6756B-6CC0-430F-9826-668380F2E5E8}"/>
                </a:ext>
              </a:extLst>
            </p:cNvPr>
            <p:cNvPicPr>
              <a:picLocks noChangeAspect="1"/>
            </p:cNvPicPr>
            <p:nvPr/>
          </p:nvPicPr>
          <p:blipFill rotWithShape="1">
            <a:blip r:embed="rId2"/>
            <a:srcRect l="37029" t="27042" r="37743" b="13217"/>
            <a:stretch/>
          </p:blipFill>
          <p:spPr>
            <a:xfrm>
              <a:off x="4657635" y="955067"/>
              <a:ext cx="3075710" cy="4096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4">
              <a:extLst>
                <a:ext uri="{FF2B5EF4-FFF2-40B4-BE49-F238E27FC236}">
                  <a16:creationId xmlns:a16="http://schemas.microsoft.com/office/drawing/2014/main" id="{6EE69DF9-2B2B-4E5C-A901-68C9889B5A7D}"/>
                </a:ext>
              </a:extLst>
            </p:cNvPr>
            <p:cNvSpPr/>
            <p:nvPr/>
          </p:nvSpPr>
          <p:spPr>
            <a:xfrm>
              <a:off x="3037853" y="264132"/>
              <a:ext cx="6355529" cy="6355529"/>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1C6AA86-6856-43F8-9395-B54BD62F1DCB}"/>
              </a:ext>
            </a:extLst>
          </p:cNvPr>
          <p:cNvSpPr/>
          <p:nvPr/>
        </p:nvSpPr>
        <p:spPr>
          <a:xfrm>
            <a:off x="168790" y="3625320"/>
            <a:ext cx="4488845" cy="2677656"/>
          </a:xfrm>
          <a:prstGeom prst="rect">
            <a:avLst/>
          </a:prstGeom>
        </p:spPr>
        <p:txBody>
          <a:bodyPr wrap="square">
            <a:spAutoFit/>
          </a:bodyPr>
          <a:lstStyle/>
          <a:p>
            <a:pPr fontAlgn="base"/>
            <a:r>
              <a:rPr lang="en-US" sz="2400" dirty="0">
                <a:solidFill>
                  <a:schemeClr val="bg1"/>
                </a:solidFill>
              </a:rPr>
              <a:t>“The first commandment that God gave to Adam and Eve pertained to their potential for parenthood as husband and wife. We declare that God’s commandment for His children to multiply and replenish the earth remains in force.” (1)</a:t>
            </a:r>
            <a:endParaRPr lang="en-US" sz="2400" b="0" i="1" dirty="0">
              <a:solidFill>
                <a:schemeClr val="bg1"/>
              </a:solidFill>
              <a:effectLst/>
            </a:endParaRPr>
          </a:p>
        </p:txBody>
      </p:sp>
      <p:sp>
        <p:nvSpPr>
          <p:cNvPr id="10" name="Rectangle 9">
            <a:extLst>
              <a:ext uri="{FF2B5EF4-FFF2-40B4-BE49-F238E27FC236}">
                <a16:creationId xmlns:a16="http://schemas.microsoft.com/office/drawing/2014/main" id="{1722F68C-3AA4-4604-A46C-22F8C8F8F54F}"/>
              </a:ext>
            </a:extLst>
          </p:cNvPr>
          <p:cNvSpPr/>
          <p:nvPr/>
        </p:nvSpPr>
        <p:spPr>
          <a:xfrm>
            <a:off x="8453253" y="583456"/>
            <a:ext cx="3425371" cy="1569660"/>
          </a:xfrm>
          <a:prstGeom prst="rect">
            <a:avLst/>
          </a:prstGeom>
        </p:spPr>
        <p:txBody>
          <a:bodyPr wrap="square">
            <a:spAutoFit/>
          </a:bodyPr>
          <a:lstStyle/>
          <a:p>
            <a:r>
              <a:rPr lang="en-US" sz="2400" dirty="0">
                <a:solidFill>
                  <a:schemeClr val="bg1"/>
                </a:solidFill>
              </a:rPr>
              <a:t>What can we learn from the fact that this was the first commandment God gave to Adam and Eve?</a:t>
            </a:r>
          </a:p>
        </p:txBody>
      </p:sp>
    </p:spTree>
    <p:extLst>
      <p:ext uri="{BB962C8B-B14F-4D97-AF65-F5344CB8AC3E}">
        <p14:creationId xmlns:p14="http://schemas.microsoft.com/office/powerpoint/2010/main" val="1205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343C78-CF09-4CAF-86E3-A17F3CD597A1}"/>
              </a:ext>
            </a:extLst>
          </p:cNvPr>
          <p:cNvSpPr/>
          <p:nvPr/>
        </p:nvSpPr>
        <p:spPr>
          <a:xfrm>
            <a:off x="0" y="0"/>
            <a:ext cx="12192000" cy="6858000"/>
          </a:xfrm>
          <a:prstGeom prst="rect">
            <a:avLst/>
          </a:prstGeom>
          <a:gradFill flip="none" rotWithShape="1">
            <a:gsLst>
              <a:gs pos="0">
                <a:schemeClr val="accent6">
                  <a:lumMod val="60000"/>
                  <a:lumOff val="40000"/>
                </a:schemeClr>
              </a:gs>
              <a:gs pos="46000">
                <a:schemeClr val="accent1">
                  <a:lumMod val="75000"/>
                </a:schemeClr>
              </a:gs>
              <a:gs pos="100000">
                <a:schemeClr val="accent6">
                  <a:lumMod val="75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03F2EB2-03D5-4CF9-8684-62F829BAB02D}"/>
              </a:ext>
            </a:extLst>
          </p:cNvPr>
          <p:cNvSpPr/>
          <p:nvPr/>
        </p:nvSpPr>
        <p:spPr>
          <a:xfrm>
            <a:off x="122768" y="184508"/>
            <a:ext cx="4720135" cy="523220"/>
          </a:xfrm>
          <a:prstGeom prst="rect">
            <a:avLst/>
          </a:prstGeom>
        </p:spPr>
        <p:txBody>
          <a:bodyPr wrap="square">
            <a:spAutoFit/>
          </a:bodyPr>
          <a:lstStyle/>
          <a:p>
            <a:r>
              <a:rPr lang="en-US" sz="2800" b="0" i="0" dirty="0">
                <a:solidFill>
                  <a:schemeClr val="bg1"/>
                </a:solidFill>
                <a:effectLst/>
                <a:latin typeface="Bahnschrift SemiBold" panose="020B0502040204020203" pitchFamily="34" charset="0"/>
              </a:rPr>
              <a:t>Multiply and replenish = fill</a:t>
            </a:r>
            <a:endParaRPr lang="en-US" sz="2800" dirty="0">
              <a:solidFill>
                <a:schemeClr val="bg1"/>
              </a:solidFill>
              <a:latin typeface="Bahnschrift SemiBold" panose="020B0502040204020203" pitchFamily="34" charset="0"/>
            </a:endParaRPr>
          </a:p>
        </p:txBody>
      </p:sp>
      <p:sp>
        <p:nvSpPr>
          <p:cNvPr id="10" name="Rectangle 9">
            <a:extLst>
              <a:ext uri="{FF2B5EF4-FFF2-40B4-BE49-F238E27FC236}">
                <a16:creationId xmlns:a16="http://schemas.microsoft.com/office/drawing/2014/main" id="{1722F68C-3AA4-4604-A46C-22F8C8F8F54F}"/>
              </a:ext>
            </a:extLst>
          </p:cNvPr>
          <p:cNvSpPr/>
          <p:nvPr/>
        </p:nvSpPr>
        <p:spPr>
          <a:xfrm>
            <a:off x="7349099" y="429451"/>
            <a:ext cx="4565754" cy="1477328"/>
          </a:xfrm>
          <a:prstGeom prst="rect">
            <a:avLst/>
          </a:prstGeom>
        </p:spPr>
        <p:txBody>
          <a:bodyPr wrap="square">
            <a:spAutoFit/>
          </a:bodyPr>
          <a:lstStyle/>
          <a:p>
            <a:r>
              <a:rPr lang="en-US" dirty="0">
                <a:solidFill>
                  <a:schemeClr val="bg1"/>
                </a:solidFill>
              </a:rPr>
              <a:t>President Ezra Taft Benson taught that young couples should not postpone having children and that ‘in the eternal perspective, children﻿—not possessions, not position, not prestige﻿—are our greatest jewels’ (3)</a:t>
            </a:r>
            <a:endParaRPr lang="en-US" sz="2400" dirty="0">
              <a:solidFill>
                <a:schemeClr val="bg1"/>
              </a:solidFill>
            </a:endParaRPr>
          </a:p>
        </p:txBody>
      </p:sp>
      <p:sp>
        <p:nvSpPr>
          <p:cNvPr id="9" name="Rectangle 8">
            <a:extLst>
              <a:ext uri="{FF2B5EF4-FFF2-40B4-BE49-F238E27FC236}">
                <a16:creationId xmlns:a16="http://schemas.microsoft.com/office/drawing/2014/main" id="{D1C6AA86-6856-43F8-9395-B54BD62F1DCB}"/>
              </a:ext>
            </a:extLst>
          </p:cNvPr>
          <p:cNvSpPr/>
          <p:nvPr/>
        </p:nvSpPr>
        <p:spPr>
          <a:xfrm>
            <a:off x="256566" y="3146337"/>
            <a:ext cx="4488845" cy="1200329"/>
          </a:xfrm>
          <a:prstGeom prst="rect">
            <a:avLst/>
          </a:prstGeom>
        </p:spPr>
        <p:txBody>
          <a:bodyPr wrap="square">
            <a:spAutoFit/>
          </a:bodyPr>
          <a:lstStyle/>
          <a:p>
            <a:pPr fontAlgn="base"/>
            <a:r>
              <a:rPr lang="en-US" dirty="0">
                <a:solidFill>
                  <a:schemeClr val="bg1"/>
                </a:solidFill>
              </a:rPr>
              <a:t>“Whereas in many cultures in the world children are ‘becoming less valued’ (2), in the culture of the gospel we still believe in having children. …</a:t>
            </a:r>
            <a:endParaRPr lang="en-US" sz="2400" b="0" i="1" dirty="0">
              <a:solidFill>
                <a:schemeClr val="bg1"/>
              </a:solidFill>
              <a:effectLst/>
            </a:endParaRPr>
          </a:p>
        </p:txBody>
      </p:sp>
      <p:pic>
        <p:nvPicPr>
          <p:cNvPr id="6" name="Picture 5">
            <a:extLst>
              <a:ext uri="{FF2B5EF4-FFF2-40B4-BE49-F238E27FC236}">
                <a16:creationId xmlns:a16="http://schemas.microsoft.com/office/drawing/2014/main" id="{6881664C-C4A1-4788-B9F4-D23EA44FD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7354" y="5597360"/>
            <a:ext cx="817841" cy="1022301"/>
          </a:xfrm>
          <a:prstGeom prst="rect">
            <a:avLst/>
          </a:prstGeom>
        </p:spPr>
      </p:pic>
      <p:pic>
        <p:nvPicPr>
          <p:cNvPr id="11" name="Picture 10">
            <a:extLst>
              <a:ext uri="{FF2B5EF4-FFF2-40B4-BE49-F238E27FC236}">
                <a16:creationId xmlns:a16="http://schemas.microsoft.com/office/drawing/2014/main" id="{CD787871-181D-4B45-9EC2-9A475297B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127" y="5597360"/>
            <a:ext cx="848510" cy="1022301"/>
          </a:xfrm>
          <a:prstGeom prst="rect">
            <a:avLst/>
          </a:prstGeom>
        </p:spPr>
      </p:pic>
      <p:pic>
        <p:nvPicPr>
          <p:cNvPr id="7" name="Picture 6">
            <a:extLst>
              <a:ext uri="{FF2B5EF4-FFF2-40B4-BE49-F238E27FC236}">
                <a16:creationId xmlns:a16="http://schemas.microsoft.com/office/drawing/2014/main" id="{F12EDF9D-1F2F-4D0A-A5DA-732543977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364" y="5597360"/>
            <a:ext cx="722581" cy="1022301"/>
          </a:xfrm>
          <a:prstGeom prst="rect">
            <a:avLst/>
          </a:prstGeom>
        </p:spPr>
      </p:pic>
      <p:grpSp>
        <p:nvGrpSpPr>
          <p:cNvPr id="12" name="Group 11">
            <a:extLst>
              <a:ext uri="{FF2B5EF4-FFF2-40B4-BE49-F238E27FC236}">
                <a16:creationId xmlns:a16="http://schemas.microsoft.com/office/drawing/2014/main" id="{B7766EE2-2BF2-4152-AAD3-D79B2B8CD218}"/>
              </a:ext>
            </a:extLst>
          </p:cNvPr>
          <p:cNvGrpSpPr/>
          <p:nvPr/>
        </p:nvGrpSpPr>
        <p:grpSpPr>
          <a:xfrm>
            <a:off x="2778136" y="4189042"/>
            <a:ext cx="2543199" cy="2543199"/>
            <a:chOff x="2778136" y="4189042"/>
            <a:chExt cx="2543199" cy="2543199"/>
          </a:xfrm>
        </p:grpSpPr>
        <p:pic>
          <p:nvPicPr>
            <p:cNvPr id="5124" name="Picture 4" descr="Image result for indian family drawing pencil">
              <a:extLst>
                <a:ext uri="{FF2B5EF4-FFF2-40B4-BE49-F238E27FC236}">
                  <a16:creationId xmlns:a16="http://schemas.microsoft.com/office/drawing/2014/main" id="{4A7E99DF-67F7-433D-B0EB-8DAAC27399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36" y="4314835"/>
              <a:ext cx="2543199" cy="22790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A8FFB2D6-A244-42D8-9656-F58BEACB819D}"/>
                </a:ext>
              </a:extLst>
            </p:cNvPr>
            <p:cNvSpPr/>
            <p:nvPr/>
          </p:nvSpPr>
          <p:spPr>
            <a:xfrm>
              <a:off x="2778136" y="4189042"/>
              <a:ext cx="2543199" cy="2543199"/>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486D60A-CB98-4B44-91CC-2E2224EBB3F3}"/>
              </a:ext>
            </a:extLst>
          </p:cNvPr>
          <p:cNvGrpSpPr/>
          <p:nvPr/>
        </p:nvGrpSpPr>
        <p:grpSpPr>
          <a:xfrm>
            <a:off x="3813588" y="667157"/>
            <a:ext cx="2800953" cy="2800953"/>
            <a:chOff x="3313074" y="497119"/>
            <a:chExt cx="2800953" cy="2800953"/>
          </a:xfrm>
        </p:grpSpPr>
        <p:pic>
          <p:nvPicPr>
            <p:cNvPr id="5122" name="Picture 2" descr="Image result for family drawing pencil black">
              <a:extLst>
                <a:ext uri="{FF2B5EF4-FFF2-40B4-BE49-F238E27FC236}">
                  <a16:creationId xmlns:a16="http://schemas.microsoft.com/office/drawing/2014/main" id="{ED7A5DD1-5399-40B5-9008-747AE68AB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3075" y="691792"/>
              <a:ext cx="2782926" cy="22790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6EE69DF9-2B2B-4E5C-A901-68C9889B5A7D}"/>
                </a:ext>
              </a:extLst>
            </p:cNvPr>
            <p:cNvSpPr/>
            <p:nvPr/>
          </p:nvSpPr>
          <p:spPr>
            <a:xfrm>
              <a:off x="3313074" y="497119"/>
              <a:ext cx="2800953" cy="2800953"/>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AD2101E-30A3-4397-81AF-68294296D08F}"/>
              </a:ext>
            </a:extLst>
          </p:cNvPr>
          <p:cNvGrpSpPr/>
          <p:nvPr/>
        </p:nvGrpSpPr>
        <p:grpSpPr>
          <a:xfrm flipH="1">
            <a:off x="8073019" y="2210302"/>
            <a:ext cx="2822176" cy="3072398"/>
            <a:chOff x="6591688" y="2723950"/>
            <a:chExt cx="2420467" cy="2635072"/>
          </a:xfrm>
        </p:grpSpPr>
        <p:pic>
          <p:nvPicPr>
            <p:cNvPr id="5126" name="Picture 6" descr="Image result for pencil drawing children">
              <a:extLst>
                <a:ext uri="{FF2B5EF4-FFF2-40B4-BE49-F238E27FC236}">
                  <a16:creationId xmlns:a16="http://schemas.microsoft.com/office/drawing/2014/main" id="{E1AD4C24-AB63-44FD-A7F9-094DCD76D6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716" t="9727" r="8695" b="8351"/>
            <a:stretch/>
          </p:blipFill>
          <p:spPr bwMode="auto">
            <a:xfrm>
              <a:off x="7018250" y="2894649"/>
              <a:ext cx="1697236" cy="23534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22917E84-EC8B-45EE-AD4E-BF5FA6CD9FCA}"/>
                </a:ext>
              </a:extLst>
            </p:cNvPr>
            <p:cNvSpPr/>
            <p:nvPr/>
          </p:nvSpPr>
          <p:spPr>
            <a:xfrm>
              <a:off x="6591688" y="2723950"/>
              <a:ext cx="2420467" cy="2635072"/>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999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343C78-CF09-4CAF-86E3-A17F3CD597A1}"/>
              </a:ext>
            </a:extLst>
          </p:cNvPr>
          <p:cNvSpPr/>
          <p:nvPr/>
        </p:nvSpPr>
        <p:spPr>
          <a:xfrm>
            <a:off x="0" y="0"/>
            <a:ext cx="12192000" cy="6858000"/>
          </a:xfrm>
          <a:prstGeom prst="rect">
            <a:avLst/>
          </a:prstGeom>
          <a:gradFill flip="none" rotWithShape="1">
            <a:gsLst>
              <a:gs pos="0">
                <a:schemeClr val="accent6">
                  <a:lumMod val="60000"/>
                  <a:lumOff val="40000"/>
                </a:schemeClr>
              </a:gs>
              <a:gs pos="46000">
                <a:schemeClr val="accent1">
                  <a:lumMod val="75000"/>
                </a:schemeClr>
              </a:gs>
              <a:gs pos="100000">
                <a:schemeClr val="accent6">
                  <a:lumMod val="75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03F2EB2-03D5-4CF9-8684-62F829BAB02D}"/>
              </a:ext>
            </a:extLst>
          </p:cNvPr>
          <p:cNvSpPr/>
          <p:nvPr/>
        </p:nvSpPr>
        <p:spPr>
          <a:xfrm>
            <a:off x="350628" y="288524"/>
            <a:ext cx="5183273" cy="3108543"/>
          </a:xfrm>
          <a:prstGeom prst="rect">
            <a:avLst/>
          </a:prstGeom>
        </p:spPr>
        <p:txBody>
          <a:bodyPr wrap="square">
            <a:spAutoFit/>
          </a:bodyPr>
          <a:lstStyle/>
          <a:p>
            <a:r>
              <a:rPr lang="en-US" sz="2800" dirty="0">
                <a:solidFill>
                  <a:schemeClr val="bg1"/>
                </a:solidFill>
              </a:rPr>
              <a:t>“God ordained that men and women should marry and give birth to children, thereby creating, in partnership with God, the physical bodies that are key to the test of mortality and essential to eternal glory with Him. …</a:t>
            </a:r>
          </a:p>
        </p:txBody>
      </p:sp>
      <p:sp>
        <p:nvSpPr>
          <p:cNvPr id="7" name="Rectangle 6">
            <a:extLst>
              <a:ext uri="{FF2B5EF4-FFF2-40B4-BE49-F238E27FC236}">
                <a16:creationId xmlns:a16="http://schemas.microsoft.com/office/drawing/2014/main" id="{E14EA32C-1FEB-4728-89F0-20140ED63C60}"/>
              </a:ext>
            </a:extLst>
          </p:cNvPr>
          <p:cNvSpPr/>
          <p:nvPr/>
        </p:nvSpPr>
        <p:spPr>
          <a:xfrm>
            <a:off x="5143948" y="3968487"/>
            <a:ext cx="6721174" cy="2677656"/>
          </a:xfrm>
          <a:prstGeom prst="rect">
            <a:avLst/>
          </a:prstGeom>
        </p:spPr>
        <p:txBody>
          <a:bodyPr wrap="square">
            <a:spAutoFit/>
          </a:bodyPr>
          <a:lstStyle/>
          <a:p>
            <a:r>
              <a:rPr lang="en-US" sz="2400" b="0" i="0" dirty="0">
                <a:solidFill>
                  <a:schemeClr val="bg1"/>
                </a:solidFill>
                <a:effectLst/>
              </a:rPr>
              <a:t>“A family built on the marriage of a man and woman supplies the best setting for God’s plan to thrive﻿—the setting for the birth of children, who come in purity and innocence from God, and the environment for the learning and preparation they will need for a successful mortal life and eternal life in the world to come”. (4)</a:t>
            </a:r>
            <a:endParaRPr lang="en-US" sz="2400" dirty="0">
              <a:solidFill>
                <a:schemeClr val="bg1"/>
              </a:solidFill>
            </a:endParaRPr>
          </a:p>
        </p:txBody>
      </p:sp>
      <p:grpSp>
        <p:nvGrpSpPr>
          <p:cNvPr id="15" name="Group 14">
            <a:extLst>
              <a:ext uri="{FF2B5EF4-FFF2-40B4-BE49-F238E27FC236}">
                <a16:creationId xmlns:a16="http://schemas.microsoft.com/office/drawing/2014/main" id="{34F28571-AB3B-4859-A793-573A8C40BEC1}"/>
              </a:ext>
            </a:extLst>
          </p:cNvPr>
          <p:cNvGrpSpPr/>
          <p:nvPr/>
        </p:nvGrpSpPr>
        <p:grpSpPr>
          <a:xfrm>
            <a:off x="7048053" y="261961"/>
            <a:ext cx="3773478" cy="3773478"/>
            <a:chOff x="7048053" y="261961"/>
            <a:chExt cx="3773478" cy="3773478"/>
          </a:xfrm>
        </p:grpSpPr>
        <p:pic>
          <p:nvPicPr>
            <p:cNvPr id="3078" name="Picture 6" descr="Related image">
              <a:extLst>
                <a:ext uri="{FF2B5EF4-FFF2-40B4-BE49-F238E27FC236}">
                  <a16:creationId xmlns:a16="http://schemas.microsoft.com/office/drawing/2014/main" id="{B15B5324-B5D0-4125-9FF7-548AAA146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776" y="787185"/>
              <a:ext cx="3654755" cy="26098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FC6E1EE2-0CCA-4843-A61C-3612D3CA4E72}"/>
                </a:ext>
              </a:extLst>
            </p:cNvPr>
            <p:cNvSpPr/>
            <p:nvPr/>
          </p:nvSpPr>
          <p:spPr>
            <a:xfrm>
              <a:off x="7048053" y="261961"/>
              <a:ext cx="3773478" cy="3773478"/>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88A438B2-A8D1-4796-8482-972152A585AA}"/>
              </a:ext>
            </a:extLst>
          </p:cNvPr>
          <p:cNvGrpSpPr/>
          <p:nvPr/>
        </p:nvGrpSpPr>
        <p:grpSpPr>
          <a:xfrm>
            <a:off x="965330" y="3497547"/>
            <a:ext cx="3213289" cy="3071929"/>
            <a:chOff x="887068" y="3482513"/>
            <a:chExt cx="3213289" cy="3071929"/>
          </a:xfrm>
        </p:grpSpPr>
        <p:grpSp>
          <p:nvGrpSpPr>
            <p:cNvPr id="14" name="Group 13">
              <a:extLst>
                <a:ext uri="{FF2B5EF4-FFF2-40B4-BE49-F238E27FC236}">
                  <a16:creationId xmlns:a16="http://schemas.microsoft.com/office/drawing/2014/main" id="{8A5CE087-1F19-4961-9623-A216F2BFF4CC}"/>
                </a:ext>
              </a:extLst>
            </p:cNvPr>
            <p:cNvGrpSpPr/>
            <p:nvPr/>
          </p:nvGrpSpPr>
          <p:grpSpPr>
            <a:xfrm>
              <a:off x="887068" y="3482513"/>
              <a:ext cx="3213289" cy="2983816"/>
              <a:chOff x="887068" y="3482513"/>
              <a:chExt cx="3213289" cy="2983816"/>
            </a:xfrm>
          </p:grpSpPr>
          <p:pic>
            <p:nvPicPr>
              <p:cNvPr id="3080" name="Picture 8" descr="Image result for pencil drawing family">
                <a:extLst>
                  <a:ext uri="{FF2B5EF4-FFF2-40B4-BE49-F238E27FC236}">
                    <a16:creationId xmlns:a16="http://schemas.microsoft.com/office/drawing/2014/main" id="{F14DF46D-41CA-47EE-996B-EE34F8F51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68" y="3759784"/>
                <a:ext cx="3213289" cy="24099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6EE69DF9-2B2B-4E5C-A901-68C9889B5A7D}"/>
                  </a:ext>
                </a:extLst>
              </p:cNvPr>
              <p:cNvSpPr/>
              <p:nvPr/>
            </p:nvSpPr>
            <p:spPr>
              <a:xfrm>
                <a:off x="1001804" y="3482513"/>
                <a:ext cx="2983816" cy="2983816"/>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D5AC79A9-8D2A-4E05-A78D-A187FBBFFC0A}"/>
                </a:ext>
              </a:extLst>
            </p:cNvPr>
            <p:cNvSpPr/>
            <p:nvPr/>
          </p:nvSpPr>
          <p:spPr>
            <a:xfrm>
              <a:off x="1182869" y="6292832"/>
              <a:ext cx="963725" cy="261610"/>
            </a:xfrm>
            <a:prstGeom prst="rect">
              <a:avLst/>
            </a:prstGeom>
          </p:spPr>
          <p:txBody>
            <a:bodyPr wrap="none">
              <a:spAutoFit/>
            </a:bodyPr>
            <a:lstStyle/>
            <a:p>
              <a:r>
                <a:rPr lang="en-US" sz="1100" dirty="0">
                  <a:solidFill>
                    <a:schemeClr val="bg1"/>
                  </a:solidFill>
                </a:rPr>
                <a:t>Katie </a:t>
              </a:r>
              <a:r>
                <a:rPr lang="en-US" sz="1100" dirty="0" err="1">
                  <a:solidFill>
                    <a:schemeClr val="bg1"/>
                  </a:solidFill>
                </a:rPr>
                <a:t>Neilsen</a:t>
              </a:r>
              <a:r>
                <a:rPr lang="en-US" sz="1100" dirty="0">
                  <a:solidFill>
                    <a:schemeClr val="bg1"/>
                  </a:solidFill>
                </a:rPr>
                <a:t> </a:t>
              </a:r>
              <a:endParaRPr lang="en-US" sz="1100" dirty="0"/>
            </a:p>
          </p:txBody>
        </p:sp>
      </p:grpSp>
      <p:pic>
        <p:nvPicPr>
          <p:cNvPr id="4" name="Picture 3">
            <a:extLst>
              <a:ext uri="{FF2B5EF4-FFF2-40B4-BE49-F238E27FC236}">
                <a16:creationId xmlns:a16="http://schemas.microsoft.com/office/drawing/2014/main" id="{4DADF255-C5A1-47BD-92FB-09A447A43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6111" y="211857"/>
            <a:ext cx="1003594" cy="1344099"/>
          </a:xfrm>
          <a:prstGeom prst="rect">
            <a:avLst/>
          </a:prstGeom>
        </p:spPr>
      </p:pic>
    </p:spTree>
    <p:extLst>
      <p:ext uri="{BB962C8B-B14F-4D97-AF65-F5344CB8AC3E}">
        <p14:creationId xmlns:p14="http://schemas.microsoft.com/office/powerpoint/2010/main" val="3480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343C78-CF09-4CAF-86E3-A17F3CD597A1}"/>
              </a:ext>
            </a:extLst>
          </p:cNvPr>
          <p:cNvSpPr/>
          <p:nvPr/>
        </p:nvSpPr>
        <p:spPr>
          <a:xfrm>
            <a:off x="0" y="0"/>
            <a:ext cx="12192000" cy="6858000"/>
          </a:xfrm>
          <a:prstGeom prst="rect">
            <a:avLst/>
          </a:prstGeom>
          <a:gradFill flip="none" rotWithShape="1">
            <a:gsLst>
              <a:gs pos="0">
                <a:schemeClr val="accent6">
                  <a:lumMod val="60000"/>
                  <a:lumOff val="40000"/>
                </a:schemeClr>
              </a:gs>
              <a:gs pos="46000">
                <a:schemeClr val="accent1">
                  <a:lumMod val="75000"/>
                </a:schemeClr>
              </a:gs>
              <a:gs pos="100000">
                <a:schemeClr val="accent6">
                  <a:lumMod val="75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03F2EB2-03D5-4CF9-8684-62F829BAB02D}"/>
              </a:ext>
            </a:extLst>
          </p:cNvPr>
          <p:cNvSpPr/>
          <p:nvPr/>
        </p:nvSpPr>
        <p:spPr>
          <a:xfrm>
            <a:off x="196249" y="264132"/>
            <a:ext cx="3807860" cy="2862322"/>
          </a:xfrm>
          <a:prstGeom prst="rect">
            <a:avLst/>
          </a:prstGeom>
        </p:spPr>
        <p:txBody>
          <a:bodyPr wrap="square">
            <a:spAutoFit/>
          </a:bodyPr>
          <a:lstStyle/>
          <a:p>
            <a:r>
              <a:rPr lang="en-US" dirty="0">
                <a:solidFill>
                  <a:schemeClr val="bg1"/>
                </a:solidFill>
              </a:rPr>
              <a:t>“Our physical bodies are a blessing from God. </a:t>
            </a:r>
          </a:p>
          <a:p>
            <a:endParaRPr lang="en-US" dirty="0">
              <a:solidFill>
                <a:schemeClr val="bg1"/>
              </a:solidFill>
            </a:endParaRPr>
          </a:p>
          <a:p>
            <a:r>
              <a:rPr lang="en-US" dirty="0">
                <a:solidFill>
                  <a:schemeClr val="bg1"/>
                </a:solidFill>
              </a:rPr>
              <a:t>We received them for the purposes of fulfilling Heavenly Father’s work ‘to bring to pass the immortality and eternal life of man’.</a:t>
            </a:r>
          </a:p>
          <a:p>
            <a:endParaRPr lang="en-US" dirty="0">
              <a:solidFill>
                <a:schemeClr val="bg1"/>
              </a:solidFill>
            </a:endParaRPr>
          </a:p>
          <a:p>
            <a:r>
              <a:rPr lang="en-US" dirty="0">
                <a:solidFill>
                  <a:schemeClr val="bg1"/>
                </a:solidFill>
              </a:rPr>
              <a:t>The body is the means by which we can attain our divine potential.</a:t>
            </a:r>
            <a:endParaRPr lang="en-US" sz="2800" dirty="0">
              <a:solidFill>
                <a:schemeClr val="bg1"/>
              </a:solidFill>
            </a:endParaRPr>
          </a:p>
        </p:txBody>
      </p:sp>
      <p:sp>
        <p:nvSpPr>
          <p:cNvPr id="6" name="Rectangle 5">
            <a:extLst>
              <a:ext uri="{FF2B5EF4-FFF2-40B4-BE49-F238E27FC236}">
                <a16:creationId xmlns:a16="http://schemas.microsoft.com/office/drawing/2014/main" id="{C8483BA3-6964-4084-9D69-B85EF731F63C}"/>
              </a:ext>
            </a:extLst>
          </p:cNvPr>
          <p:cNvSpPr/>
          <p:nvPr/>
        </p:nvSpPr>
        <p:spPr>
          <a:xfrm>
            <a:off x="4740395" y="3345216"/>
            <a:ext cx="4032985" cy="3416320"/>
          </a:xfrm>
          <a:prstGeom prst="rect">
            <a:avLst/>
          </a:prstGeom>
        </p:spPr>
        <p:txBody>
          <a:bodyPr wrap="square">
            <a:spAutoFit/>
          </a:bodyPr>
          <a:lstStyle/>
          <a:p>
            <a:r>
              <a:rPr lang="en-US" dirty="0">
                <a:solidFill>
                  <a:schemeClr val="bg1"/>
                </a:solidFill>
                <a:latin typeface="Abadi" panose="020B0604020104020204" pitchFamily="34" charset="0"/>
              </a:rPr>
              <a:t>“The body enables Heavenly Father’s obedient spirit children to experience life on earth.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Bearing children gives other spirit children of God the opportunity to also enjoy life on earth.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All who are born in mortality have the opportunity to progress and to be exalted if they obey God’s commandments.</a:t>
            </a:r>
            <a:endParaRPr lang="en-US" dirty="0">
              <a:solidFill>
                <a:schemeClr val="bg1"/>
              </a:solidFill>
            </a:endParaRPr>
          </a:p>
        </p:txBody>
      </p:sp>
      <p:sp>
        <p:nvSpPr>
          <p:cNvPr id="7" name="Rectangle 6">
            <a:extLst>
              <a:ext uri="{FF2B5EF4-FFF2-40B4-BE49-F238E27FC236}">
                <a16:creationId xmlns:a16="http://schemas.microsoft.com/office/drawing/2014/main" id="{80544065-9B58-4A9E-B9E0-38DBEB04B3DB}"/>
              </a:ext>
            </a:extLst>
          </p:cNvPr>
          <p:cNvSpPr/>
          <p:nvPr/>
        </p:nvSpPr>
        <p:spPr>
          <a:xfrm>
            <a:off x="8784657" y="2079208"/>
            <a:ext cx="3407343" cy="1200329"/>
          </a:xfrm>
          <a:prstGeom prst="rect">
            <a:avLst/>
          </a:prstGeom>
        </p:spPr>
        <p:txBody>
          <a:bodyPr wrap="square">
            <a:spAutoFit/>
          </a:bodyPr>
          <a:lstStyle/>
          <a:p>
            <a:r>
              <a:rPr lang="en-US" dirty="0">
                <a:solidFill>
                  <a:schemeClr val="bg1"/>
                </a:solidFill>
                <a:latin typeface="Abadi" panose="020B0604020104020204" pitchFamily="34" charset="0"/>
              </a:rPr>
              <a:t>“Marriage between a man and a woman is the institution that God ordained for the fulfillment of the charge to multiply.” (5)</a:t>
            </a:r>
            <a:endParaRPr lang="en-US" dirty="0">
              <a:solidFill>
                <a:schemeClr val="bg1"/>
              </a:solidFill>
            </a:endParaRPr>
          </a:p>
        </p:txBody>
      </p:sp>
      <p:sp>
        <p:nvSpPr>
          <p:cNvPr id="11" name="Rectangle 10">
            <a:extLst>
              <a:ext uri="{FF2B5EF4-FFF2-40B4-BE49-F238E27FC236}">
                <a16:creationId xmlns:a16="http://schemas.microsoft.com/office/drawing/2014/main" id="{59950E33-E854-4BF2-AAE9-2D1EA911FBAF}"/>
              </a:ext>
            </a:extLst>
          </p:cNvPr>
          <p:cNvSpPr/>
          <p:nvPr/>
        </p:nvSpPr>
        <p:spPr>
          <a:xfrm>
            <a:off x="0" y="6494580"/>
            <a:ext cx="6096000" cy="369332"/>
          </a:xfrm>
          <a:prstGeom prst="rect">
            <a:avLst/>
          </a:prstGeom>
        </p:spPr>
        <p:txBody>
          <a:bodyPr>
            <a:spAutoFit/>
          </a:bodyPr>
          <a:lstStyle/>
          <a:p>
            <a:r>
              <a:rPr lang="en-US" dirty="0">
                <a:solidFill>
                  <a:schemeClr val="bg1"/>
                </a:solidFill>
                <a:latin typeface="Abadi" panose="020B0604020104020204" pitchFamily="34" charset="0"/>
              </a:rPr>
              <a:t>Moses 1:39;Moses 5:10-11</a:t>
            </a:r>
            <a:endParaRPr lang="en-US" dirty="0">
              <a:solidFill>
                <a:schemeClr val="bg1"/>
              </a:solidFill>
            </a:endParaRPr>
          </a:p>
        </p:txBody>
      </p:sp>
      <p:grpSp>
        <p:nvGrpSpPr>
          <p:cNvPr id="14" name="Group 13">
            <a:extLst>
              <a:ext uri="{FF2B5EF4-FFF2-40B4-BE49-F238E27FC236}">
                <a16:creationId xmlns:a16="http://schemas.microsoft.com/office/drawing/2014/main" id="{28E0555A-ED35-4630-BCCA-9A8727FF8EF5}"/>
              </a:ext>
            </a:extLst>
          </p:cNvPr>
          <p:cNvGrpSpPr/>
          <p:nvPr/>
        </p:nvGrpSpPr>
        <p:grpSpPr>
          <a:xfrm>
            <a:off x="5174454" y="172596"/>
            <a:ext cx="3164868" cy="3164868"/>
            <a:chOff x="5174454" y="172596"/>
            <a:chExt cx="3164868" cy="3164868"/>
          </a:xfrm>
        </p:grpSpPr>
        <p:pic>
          <p:nvPicPr>
            <p:cNvPr id="1027" name="Picture 3" descr="Image result for pencil drawings people">
              <a:extLst>
                <a:ext uri="{FF2B5EF4-FFF2-40B4-BE49-F238E27FC236}">
                  <a16:creationId xmlns:a16="http://schemas.microsoft.com/office/drawing/2014/main" id="{741C5260-4DEF-4342-85E6-C14B3A950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741" y="191803"/>
              <a:ext cx="2646293" cy="31264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A586B499-8FAD-4909-BFF2-10868820EC19}"/>
                </a:ext>
              </a:extLst>
            </p:cNvPr>
            <p:cNvSpPr/>
            <p:nvPr/>
          </p:nvSpPr>
          <p:spPr>
            <a:xfrm>
              <a:off x="5174454" y="172596"/>
              <a:ext cx="3164868" cy="3164868"/>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A15848-2E90-47A8-A619-C9FAF4FBBD03}"/>
                </a:ext>
              </a:extLst>
            </p:cNvPr>
            <p:cNvSpPr/>
            <p:nvPr/>
          </p:nvSpPr>
          <p:spPr>
            <a:xfrm>
              <a:off x="5187822" y="184051"/>
              <a:ext cx="2031170" cy="261610"/>
            </a:xfrm>
            <a:prstGeom prst="rect">
              <a:avLst/>
            </a:prstGeom>
          </p:spPr>
          <p:txBody>
            <a:bodyPr wrap="square">
              <a:spAutoFit/>
            </a:bodyPr>
            <a:lstStyle/>
            <a:p>
              <a:r>
                <a:rPr lang="en-US" sz="1100" dirty="0">
                  <a:solidFill>
                    <a:schemeClr val="bg1"/>
                  </a:solidFill>
                  <a:latin typeface="Abadi" panose="020B0604020104020204" pitchFamily="34" charset="0"/>
                </a:rPr>
                <a:t>Melissa Peterson</a:t>
              </a:r>
              <a:endParaRPr lang="en-US" sz="1100" dirty="0">
                <a:solidFill>
                  <a:schemeClr val="bg1"/>
                </a:solidFill>
              </a:endParaRPr>
            </a:p>
          </p:txBody>
        </p:sp>
      </p:grpSp>
      <p:grpSp>
        <p:nvGrpSpPr>
          <p:cNvPr id="16" name="Group 15">
            <a:extLst>
              <a:ext uri="{FF2B5EF4-FFF2-40B4-BE49-F238E27FC236}">
                <a16:creationId xmlns:a16="http://schemas.microsoft.com/office/drawing/2014/main" id="{6089B5DE-D61C-4036-8E13-A1ADAD9A5C98}"/>
              </a:ext>
            </a:extLst>
          </p:cNvPr>
          <p:cNvGrpSpPr/>
          <p:nvPr/>
        </p:nvGrpSpPr>
        <p:grpSpPr>
          <a:xfrm>
            <a:off x="1141469" y="3168261"/>
            <a:ext cx="3164868" cy="3164868"/>
            <a:chOff x="1477082" y="3066484"/>
            <a:chExt cx="3164868" cy="3164868"/>
          </a:xfrm>
        </p:grpSpPr>
        <p:pic>
          <p:nvPicPr>
            <p:cNvPr id="1029" name="Picture 5" descr="Image result for children drawing pencil">
              <a:extLst>
                <a:ext uri="{FF2B5EF4-FFF2-40B4-BE49-F238E27FC236}">
                  <a16:creationId xmlns:a16="http://schemas.microsoft.com/office/drawing/2014/main" id="{76B941F3-DA07-4E94-B576-52E918129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364" y="3311071"/>
              <a:ext cx="1934745" cy="27340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82E32913-1469-4B24-8B1D-418501B89F7B}"/>
                </a:ext>
              </a:extLst>
            </p:cNvPr>
            <p:cNvSpPr/>
            <p:nvPr/>
          </p:nvSpPr>
          <p:spPr>
            <a:xfrm>
              <a:off x="1477082" y="3066484"/>
              <a:ext cx="3164868" cy="3164868"/>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C309F1B-F524-4B77-9F01-FB8DFBD5C4CD}"/>
              </a:ext>
            </a:extLst>
          </p:cNvPr>
          <p:cNvGrpSpPr/>
          <p:nvPr/>
        </p:nvGrpSpPr>
        <p:grpSpPr>
          <a:xfrm>
            <a:off x="9089813" y="3823880"/>
            <a:ext cx="2744551" cy="2876380"/>
            <a:chOff x="9089813" y="3823880"/>
            <a:chExt cx="2744551" cy="2876380"/>
          </a:xfrm>
        </p:grpSpPr>
        <p:grpSp>
          <p:nvGrpSpPr>
            <p:cNvPr id="17" name="Group 16">
              <a:extLst>
                <a:ext uri="{FF2B5EF4-FFF2-40B4-BE49-F238E27FC236}">
                  <a16:creationId xmlns:a16="http://schemas.microsoft.com/office/drawing/2014/main" id="{80369F8F-D9A3-4400-81BA-7B66326677F5}"/>
                </a:ext>
              </a:extLst>
            </p:cNvPr>
            <p:cNvGrpSpPr/>
            <p:nvPr/>
          </p:nvGrpSpPr>
          <p:grpSpPr>
            <a:xfrm>
              <a:off x="9119739" y="3823880"/>
              <a:ext cx="2714625" cy="2711931"/>
              <a:chOff x="9119739" y="3823880"/>
              <a:chExt cx="2714625" cy="2711931"/>
            </a:xfrm>
          </p:grpSpPr>
          <p:pic>
            <p:nvPicPr>
              <p:cNvPr id="1031" name="Picture 7" descr="Related image">
                <a:extLst>
                  <a:ext uri="{FF2B5EF4-FFF2-40B4-BE49-F238E27FC236}">
                    <a16:creationId xmlns:a16="http://schemas.microsoft.com/office/drawing/2014/main" id="{4C362A6C-7AF7-450A-8B8A-768208EC6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9739" y="4175294"/>
                <a:ext cx="2714625" cy="21383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6EE69DF9-2B2B-4E5C-A901-68C9889B5A7D}"/>
                  </a:ext>
                </a:extLst>
              </p:cNvPr>
              <p:cNvSpPr/>
              <p:nvPr/>
            </p:nvSpPr>
            <p:spPr>
              <a:xfrm>
                <a:off x="9202530" y="3823880"/>
                <a:ext cx="2560320" cy="2711931"/>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9FFED2A6-0862-4F6E-8279-453B72E69475}"/>
                </a:ext>
              </a:extLst>
            </p:cNvPr>
            <p:cNvSpPr/>
            <p:nvPr/>
          </p:nvSpPr>
          <p:spPr>
            <a:xfrm>
              <a:off x="9089813" y="6438650"/>
              <a:ext cx="1367682" cy="261610"/>
            </a:xfrm>
            <a:prstGeom prst="rect">
              <a:avLst/>
            </a:prstGeom>
          </p:spPr>
          <p:txBody>
            <a:bodyPr wrap="none">
              <a:spAutoFit/>
            </a:bodyPr>
            <a:lstStyle/>
            <a:p>
              <a:r>
                <a:rPr lang="en-US" sz="1100" dirty="0">
                  <a:solidFill>
                    <a:schemeClr val="bg1"/>
                  </a:solidFill>
                  <a:latin typeface="Abadi" panose="020B0604020104020204" pitchFamily="34" charset="0"/>
                </a:rPr>
                <a:t>Alexander </a:t>
              </a:r>
              <a:r>
                <a:rPr lang="en-US" sz="1100" dirty="0" err="1">
                  <a:solidFill>
                    <a:schemeClr val="bg1"/>
                  </a:solidFill>
                  <a:latin typeface="Abadi" panose="020B0604020104020204" pitchFamily="34" charset="0"/>
                </a:rPr>
                <a:t>Steingart</a:t>
              </a:r>
              <a:endParaRPr lang="en-US" sz="1100" b="0" i="0" dirty="0">
                <a:solidFill>
                  <a:schemeClr val="bg1"/>
                </a:solidFill>
                <a:effectLst/>
                <a:latin typeface="Abadi" panose="020B0604020104020204" pitchFamily="34" charset="0"/>
              </a:endParaRPr>
            </a:p>
          </p:txBody>
        </p:sp>
      </p:grpSp>
      <p:pic>
        <p:nvPicPr>
          <p:cNvPr id="1033" name="Picture 9" descr="Image result for Joseph W. Sitati">
            <a:extLst>
              <a:ext uri="{FF2B5EF4-FFF2-40B4-BE49-F238E27FC236}">
                <a16:creationId xmlns:a16="http://schemas.microsoft.com/office/drawing/2014/main" id="{6D1C661D-2A81-41E5-B777-F23359D7E2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218" y="191803"/>
            <a:ext cx="1105802" cy="137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343C78-CF09-4CAF-86E3-A17F3CD597A1}"/>
              </a:ext>
            </a:extLst>
          </p:cNvPr>
          <p:cNvSpPr/>
          <p:nvPr/>
        </p:nvSpPr>
        <p:spPr>
          <a:xfrm>
            <a:off x="0" y="0"/>
            <a:ext cx="12192000" cy="6858000"/>
          </a:xfrm>
          <a:prstGeom prst="rect">
            <a:avLst/>
          </a:prstGeom>
          <a:gradFill flip="none" rotWithShape="1">
            <a:gsLst>
              <a:gs pos="0">
                <a:schemeClr val="accent6">
                  <a:lumMod val="60000"/>
                  <a:lumOff val="40000"/>
                </a:schemeClr>
              </a:gs>
              <a:gs pos="46000">
                <a:schemeClr val="accent1">
                  <a:lumMod val="75000"/>
                </a:schemeClr>
              </a:gs>
              <a:gs pos="100000">
                <a:schemeClr val="accent6">
                  <a:lumMod val="75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03F2EB2-03D5-4CF9-8684-62F829BAB02D}"/>
              </a:ext>
            </a:extLst>
          </p:cNvPr>
          <p:cNvSpPr/>
          <p:nvPr/>
        </p:nvSpPr>
        <p:spPr>
          <a:xfrm>
            <a:off x="196249" y="264132"/>
            <a:ext cx="3807860" cy="3970318"/>
          </a:xfrm>
          <a:prstGeom prst="rect">
            <a:avLst/>
          </a:prstGeom>
        </p:spPr>
        <p:txBody>
          <a:bodyPr wrap="square">
            <a:spAutoFit/>
          </a:bodyPr>
          <a:lstStyle/>
          <a:p>
            <a:r>
              <a:rPr lang="en-US" dirty="0">
                <a:solidFill>
                  <a:schemeClr val="bg1"/>
                </a:solidFill>
              </a:rPr>
              <a:t>“Latter-day prophets have denounced abortion, referring to the Lord’s declaration, ‘Thou shalt not … kill, nor do anything like unto it’.</a:t>
            </a:r>
          </a:p>
          <a:p>
            <a:endParaRPr lang="en-US" dirty="0">
              <a:solidFill>
                <a:schemeClr val="bg1"/>
              </a:solidFill>
            </a:endParaRPr>
          </a:p>
          <a:p>
            <a:r>
              <a:rPr lang="en-US" dirty="0">
                <a:solidFill>
                  <a:schemeClr val="bg1"/>
                </a:solidFill>
              </a:rPr>
              <a:t>Their counsel on the matter is clear: Members of The Church of Jesus Christ of Latter-day Saints must not submit to, perform, encourage, pay for, or arrange for an abortion. </a:t>
            </a:r>
          </a:p>
          <a:p>
            <a:endParaRPr lang="en-US" dirty="0">
              <a:solidFill>
                <a:schemeClr val="bg1"/>
              </a:solidFill>
            </a:endParaRPr>
          </a:p>
          <a:p>
            <a:r>
              <a:rPr lang="en-US" dirty="0">
                <a:solidFill>
                  <a:schemeClr val="bg1"/>
                </a:solidFill>
              </a:rPr>
              <a:t>If you encourage an abortion in any way, you may be subject to Church discipline.</a:t>
            </a:r>
            <a:endParaRPr lang="en-US" sz="2800" dirty="0">
              <a:solidFill>
                <a:schemeClr val="bg1"/>
              </a:solidFill>
            </a:endParaRPr>
          </a:p>
        </p:txBody>
      </p:sp>
      <p:sp>
        <p:nvSpPr>
          <p:cNvPr id="6" name="Rectangle 5">
            <a:extLst>
              <a:ext uri="{FF2B5EF4-FFF2-40B4-BE49-F238E27FC236}">
                <a16:creationId xmlns:a16="http://schemas.microsoft.com/office/drawing/2014/main" id="{C8483BA3-6964-4084-9D69-B85EF731F63C}"/>
              </a:ext>
            </a:extLst>
          </p:cNvPr>
          <p:cNvSpPr/>
          <p:nvPr/>
        </p:nvSpPr>
        <p:spPr>
          <a:xfrm>
            <a:off x="5279410" y="3355259"/>
            <a:ext cx="6473037" cy="3139321"/>
          </a:xfrm>
          <a:prstGeom prst="rect">
            <a:avLst/>
          </a:prstGeom>
        </p:spPr>
        <p:txBody>
          <a:bodyPr wrap="square">
            <a:spAutoFit/>
          </a:bodyPr>
          <a:lstStyle/>
          <a:p>
            <a:r>
              <a:rPr lang="en-US" dirty="0">
                <a:solidFill>
                  <a:schemeClr val="bg1"/>
                </a:solidFill>
              </a:rPr>
              <a:t>“Church leaders have said that some exceptional circumstances may justify an abortion, such as when pregnancy is the result of incest or rape, when the life or health of the mother is judged by competent medical authority to be in serious jeopardy, or when the fetus is known by competent medical authority to have severe defects that will not allow the baby to survive beyond birth. But even these circumstances do not automatically justify an abortion.</a:t>
            </a:r>
          </a:p>
          <a:p>
            <a:endParaRPr lang="en-US" dirty="0">
              <a:solidFill>
                <a:schemeClr val="bg1"/>
              </a:solidFill>
            </a:endParaRPr>
          </a:p>
          <a:p>
            <a:r>
              <a:rPr lang="en-US" dirty="0">
                <a:solidFill>
                  <a:schemeClr val="bg1"/>
                </a:solidFill>
              </a:rPr>
              <a:t>Those who face such circumstances should consider abortion only after consulting with their local Church leaders and receiving a confirmation through earnest prayer” (</a:t>
            </a:r>
            <a:r>
              <a:rPr lang="en-US" i="1" dirty="0">
                <a:solidFill>
                  <a:schemeClr val="bg1"/>
                </a:solidFill>
              </a:rPr>
              <a:t>6)</a:t>
            </a:r>
            <a:endParaRPr lang="en-US" dirty="0">
              <a:solidFill>
                <a:schemeClr val="bg1"/>
              </a:solidFill>
            </a:endParaRPr>
          </a:p>
        </p:txBody>
      </p:sp>
      <p:sp>
        <p:nvSpPr>
          <p:cNvPr id="11" name="Rectangle 10">
            <a:extLst>
              <a:ext uri="{FF2B5EF4-FFF2-40B4-BE49-F238E27FC236}">
                <a16:creationId xmlns:a16="http://schemas.microsoft.com/office/drawing/2014/main" id="{59950E33-E854-4BF2-AAE9-2D1EA911FBAF}"/>
              </a:ext>
            </a:extLst>
          </p:cNvPr>
          <p:cNvSpPr/>
          <p:nvPr/>
        </p:nvSpPr>
        <p:spPr>
          <a:xfrm>
            <a:off x="0" y="6494580"/>
            <a:ext cx="6096000" cy="369332"/>
          </a:xfrm>
          <a:prstGeom prst="rect">
            <a:avLst/>
          </a:prstGeom>
        </p:spPr>
        <p:txBody>
          <a:bodyPr>
            <a:spAutoFit/>
          </a:bodyPr>
          <a:lstStyle/>
          <a:p>
            <a:r>
              <a:rPr lang="en-US" dirty="0">
                <a:solidFill>
                  <a:schemeClr val="bg1"/>
                </a:solidFill>
                <a:latin typeface="Abadi" panose="020B0604020104020204" pitchFamily="34" charset="0"/>
              </a:rPr>
              <a:t>D&amp;C 59:6</a:t>
            </a:r>
            <a:endParaRPr lang="en-US" dirty="0">
              <a:solidFill>
                <a:schemeClr val="bg1"/>
              </a:solidFill>
            </a:endParaRPr>
          </a:p>
        </p:txBody>
      </p:sp>
      <p:sp>
        <p:nvSpPr>
          <p:cNvPr id="20" name="Oval 19">
            <a:extLst>
              <a:ext uri="{FF2B5EF4-FFF2-40B4-BE49-F238E27FC236}">
                <a16:creationId xmlns:a16="http://schemas.microsoft.com/office/drawing/2014/main" id="{23BE9AEE-5FA1-42C0-ADDE-2F4CF49A419E}"/>
              </a:ext>
            </a:extLst>
          </p:cNvPr>
          <p:cNvSpPr/>
          <p:nvPr/>
        </p:nvSpPr>
        <p:spPr>
          <a:xfrm>
            <a:off x="6826355" y="268764"/>
            <a:ext cx="2723075" cy="272307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FFC4B57-EE1F-41B6-A0AE-10A75BCEC8A4}"/>
              </a:ext>
            </a:extLst>
          </p:cNvPr>
          <p:cNvSpPr/>
          <p:nvPr/>
        </p:nvSpPr>
        <p:spPr>
          <a:xfrm>
            <a:off x="1918684" y="3956171"/>
            <a:ext cx="2723075" cy="2723075"/>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89A165-3A5A-43B7-885D-FD0EB6B84729}"/>
              </a:ext>
            </a:extLst>
          </p:cNvPr>
          <p:cNvSpPr/>
          <p:nvPr/>
        </p:nvSpPr>
        <p:spPr>
          <a:xfrm>
            <a:off x="9826029" y="1559483"/>
            <a:ext cx="1789864" cy="1789864"/>
          </a:xfrm>
          <a:prstGeom prst="ellipse">
            <a:avLst/>
          </a:prstGeom>
          <a:gradFill flip="none" rotWithShape="1">
            <a:gsLst>
              <a:gs pos="0">
                <a:srgbClr val="FFCCFF"/>
              </a:gs>
              <a:gs pos="24000">
                <a:srgbClr val="FF99FF"/>
              </a:gs>
              <a:gs pos="40000">
                <a:schemeClr val="tx2">
                  <a:lumMod val="40000"/>
                  <a:lumOff val="60000"/>
                </a:schemeClr>
              </a:gs>
              <a:gs pos="72000">
                <a:schemeClr val="accent4">
                  <a:lumMod val="60000"/>
                  <a:lumOff val="40000"/>
                </a:schemeClr>
              </a:gs>
              <a:gs pos="57000">
                <a:schemeClr val="tx2">
                  <a:lumMod val="60000"/>
                  <a:lumOff val="40000"/>
                </a:schemeClr>
              </a:gs>
              <a:gs pos="90000">
                <a:srgbClr val="7030A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true to the faith">
            <a:extLst>
              <a:ext uri="{FF2B5EF4-FFF2-40B4-BE49-F238E27FC236}">
                <a16:creationId xmlns:a16="http://schemas.microsoft.com/office/drawing/2014/main" id="{50A91E20-2BD5-469D-8EEB-28FCA313D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985" y="0"/>
            <a:ext cx="3349347" cy="334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4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343C78-CF09-4CAF-86E3-A17F3CD597A1}"/>
              </a:ext>
            </a:extLst>
          </p:cNvPr>
          <p:cNvSpPr/>
          <p:nvPr/>
        </p:nvSpPr>
        <p:spPr>
          <a:xfrm>
            <a:off x="0" y="0"/>
            <a:ext cx="12192000" cy="6858000"/>
          </a:xfrm>
          <a:prstGeom prst="rect">
            <a:avLst/>
          </a:prstGeom>
          <a:gradFill flip="none" rotWithShape="1">
            <a:gsLst>
              <a:gs pos="0">
                <a:schemeClr val="accent6">
                  <a:lumMod val="60000"/>
                  <a:lumOff val="40000"/>
                </a:schemeClr>
              </a:gs>
              <a:gs pos="46000">
                <a:schemeClr val="accent1">
                  <a:lumMod val="75000"/>
                </a:schemeClr>
              </a:gs>
              <a:gs pos="100000">
                <a:schemeClr val="accent6">
                  <a:lumMod val="75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E825EB-8A68-4AC8-BB95-DE89A60B711A}"/>
              </a:ext>
            </a:extLst>
          </p:cNvPr>
          <p:cNvSpPr txBox="1"/>
          <p:nvPr/>
        </p:nvSpPr>
        <p:spPr>
          <a:xfrm>
            <a:off x="-1" y="0"/>
            <a:ext cx="11756571" cy="6740307"/>
          </a:xfrm>
          <a:prstGeom prst="rect">
            <a:avLst/>
          </a:prstGeom>
          <a:noFill/>
          <a:scene3d>
            <a:camera prst="orthographicFront"/>
            <a:lightRig rig="threePt" dir="t"/>
          </a:scene3d>
          <a:sp3d>
            <a:bevelT/>
          </a:sp3d>
        </p:spPr>
        <p:txBody>
          <a:bodyPr wrap="square" rtlCol="0">
            <a:spAutoFit/>
            <a:sp3d/>
          </a:bodyPr>
          <a:lstStyle/>
          <a:p>
            <a:pPr fontAlgn="base"/>
            <a:r>
              <a:rPr lang="en-US" dirty="0">
                <a:solidFill>
                  <a:schemeClr val="bg1"/>
                </a:solidFill>
                <a:latin typeface="Bahnschrift SemiBold" panose="020B0502040204020203" pitchFamily="34" charset="0"/>
              </a:rPr>
              <a:t>Sources:</a:t>
            </a:r>
          </a:p>
          <a:p>
            <a:pPr fontAlgn="base"/>
            <a:endParaRPr lang="en-US" dirty="0">
              <a:solidFill>
                <a:schemeClr val="bg1"/>
              </a:solidFill>
              <a:latin typeface="Bahnschrift SemiBold" panose="020B0502040204020203" pitchFamily="34" charset="0"/>
            </a:endParaRPr>
          </a:p>
          <a:p>
            <a:pPr fontAlgn="base"/>
            <a:r>
              <a:rPr lang="en-US" dirty="0">
                <a:solidFill>
                  <a:schemeClr val="bg1"/>
                </a:solidFill>
                <a:latin typeface="Bahnschrift SemiBold" panose="020B0502040204020203" pitchFamily="34" charset="0"/>
              </a:rPr>
              <a:t>Suggested Hymn: #294 Love At Home</a:t>
            </a:r>
          </a:p>
          <a:p>
            <a:pPr fontAlgn="base"/>
            <a:endParaRPr lang="en-US" dirty="0">
              <a:solidFill>
                <a:schemeClr val="bg1"/>
              </a:solidFill>
              <a:latin typeface="Bahnschrift SemiBold" panose="020B0502040204020203" pitchFamily="34" charset="0"/>
            </a:endParaRPr>
          </a:p>
          <a:p>
            <a:pPr fontAlgn="base"/>
            <a:r>
              <a:rPr lang="en-US" dirty="0">
                <a:solidFill>
                  <a:schemeClr val="bg1"/>
                </a:solidFill>
                <a:latin typeface="Bahnschrift SemiBold" panose="020B0502040204020203" pitchFamily="34" charset="0"/>
              </a:rPr>
              <a:t>Video: The Plan of Salvation (9:40)</a:t>
            </a:r>
          </a:p>
          <a:p>
            <a:pPr fontAlgn="base"/>
            <a:endParaRPr lang="en-US" dirty="0">
              <a:solidFill>
                <a:schemeClr val="bg1"/>
              </a:solidFill>
              <a:latin typeface="Bahnschrift SemiBold" panose="020B0502040204020203" pitchFamily="34" charset="0"/>
            </a:endParaRPr>
          </a:p>
          <a:p>
            <a:pPr marL="342900" indent="-342900" fontAlgn="base">
              <a:buAutoNum type="arabicPeriod"/>
            </a:pPr>
            <a:r>
              <a:rPr lang="en-US" dirty="0">
                <a:solidFill>
                  <a:schemeClr val="bg1"/>
                </a:solidFill>
                <a:hlinkClick r:id="rId2">
                  <a:extLst>
                    <a:ext uri="{A12FA001-AC4F-418D-AE19-62706E023703}">
                      <ahyp:hlinkClr xmlns:ahyp="http://schemas.microsoft.com/office/drawing/2018/hyperlinkcolor" val="tx"/>
                    </a:ext>
                  </a:extLst>
                </a:hlinkClick>
              </a:rPr>
              <a:t>The Family: A Proclamation to the World</a:t>
            </a:r>
            <a:r>
              <a:rPr lang="en-US" dirty="0">
                <a:solidFill>
                  <a:schemeClr val="bg1"/>
                </a:solidFill>
              </a:rPr>
              <a:t>,” Ensign or Liahona, May 2017, 145</a:t>
            </a:r>
          </a:p>
          <a:p>
            <a:pPr marL="342900" indent="-342900" fontAlgn="base">
              <a:buAutoNum type="arabicPeriod"/>
            </a:pPr>
            <a:endParaRPr lang="en-US" dirty="0">
              <a:solidFill>
                <a:schemeClr val="bg1"/>
              </a:solidFill>
              <a:latin typeface="Bahnschrift SemiBold" panose="020B0502040204020203" pitchFamily="34" charset="0"/>
            </a:endParaRPr>
          </a:p>
          <a:p>
            <a:pPr marL="342900" indent="-342900" fontAlgn="base">
              <a:buAutoNum type="arabicPeriod"/>
            </a:pPr>
            <a:r>
              <a:rPr lang="en-US" dirty="0">
                <a:solidFill>
                  <a:schemeClr val="bg1"/>
                </a:solidFill>
              </a:rPr>
              <a:t>James E. Faust, “Challenges Facing the Family,” Worldwide Leadership Training Meeting, Jan. 10, 2004, 2</a:t>
            </a:r>
          </a:p>
          <a:p>
            <a:pPr marL="342900" indent="-342900" fontAlgn="base">
              <a:buAutoNum type="arabicPeriod"/>
            </a:pPr>
            <a:endParaRPr lang="en-US" dirty="0">
              <a:solidFill>
                <a:schemeClr val="bg1"/>
              </a:solidFill>
              <a:latin typeface="Bahnschrift SemiBold" panose="020B0502040204020203" pitchFamily="34" charset="0"/>
            </a:endParaRPr>
          </a:p>
          <a:p>
            <a:pPr marL="342900" indent="-342900" fontAlgn="base">
              <a:buAutoNum type="arabicPeriod"/>
            </a:pPr>
            <a:r>
              <a:rPr lang="en-US" dirty="0">
                <a:solidFill>
                  <a:schemeClr val="bg1"/>
                </a:solidFill>
              </a:rPr>
              <a:t>To the Mothers in Zion(pamphlet, 1987), 3, 4]” (Julie B. Beck, “</a:t>
            </a:r>
            <a:r>
              <a:rPr lang="en-US" dirty="0">
                <a:solidFill>
                  <a:schemeClr val="bg1"/>
                </a:solidFill>
                <a:hlinkClick r:id="rId3">
                  <a:extLst>
                    <a:ext uri="{A12FA001-AC4F-418D-AE19-62706E023703}">
                      <ahyp:hlinkClr xmlns:ahyp="http://schemas.microsoft.com/office/drawing/2018/hyperlinkcolor" val="tx"/>
                    </a:ext>
                  </a:extLst>
                </a:hlinkClick>
              </a:rPr>
              <a:t>Mothers Who Know</a:t>
            </a:r>
            <a:r>
              <a:rPr lang="en-US" dirty="0">
                <a:solidFill>
                  <a:schemeClr val="bg1"/>
                </a:solidFill>
              </a:rPr>
              <a:t>,” Ensign or Liahona, Nov. 2007, 76).</a:t>
            </a:r>
          </a:p>
          <a:p>
            <a:pPr marL="342900" indent="-342900" fontAlgn="base">
              <a:buAutoNum type="arabicPeriod"/>
            </a:pPr>
            <a:endParaRPr lang="en-US" dirty="0">
              <a:solidFill>
                <a:schemeClr val="bg1"/>
              </a:solidFill>
              <a:latin typeface="Bahnschrift SemiBold" panose="020B0502040204020203" pitchFamily="34" charset="0"/>
            </a:endParaRPr>
          </a:p>
          <a:p>
            <a:pPr marL="342900" indent="-342900" fontAlgn="base">
              <a:buAutoNum type="arabicPeriod"/>
            </a:pPr>
            <a:r>
              <a:rPr lang="en-US" dirty="0">
                <a:solidFill>
                  <a:schemeClr val="bg1"/>
                </a:solidFill>
              </a:rPr>
              <a:t>D. Todd Christofferson, “</a:t>
            </a:r>
            <a:r>
              <a:rPr lang="en-US" dirty="0">
                <a:solidFill>
                  <a:schemeClr val="bg1"/>
                </a:solidFill>
                <a:hlinkClick r:id="rId4">
                  <a:extLst>
                    <a:ext uri="{A12FA001-AC4F-418D-AE19-62706E023703}">
                      <ahyp:hlinkClr xmlns:ahyp="http://schemas.microsoft.com/office/drawing/2018/hyperlinkcolor" val="tx"/>
                    </a:ext>
                  </a:extLst>
                </a:hlinkClick>
              </a:rPr>
              <a:t>Why Marriage, Why Family</a:t>
            </a:r>
            <a:r>
              <a:rPr lang="en-US" dirty="0">
                <a:solidFill>
                  <a:schemeClr val="bg1"/>
                </a:solidFill>
              </a:rPr>
              <a:t>,” Ensign or Liahona, May 2015, 51, 52)</a:t>
            </a:r>
          </a:p>
          <a:p>
            <a:pPr marL="342900" indent="-342900" fontAlgn="base">
              <a:buAutoNum type="arabicPeriod"/>
            </a:pPr>
            <a:endParaRPr lang="en-US" dirty="0">
              <a:solidFill>
                <a:schemeClr val="bg1"/>
              </a:solidFill>
            </a:endParaRPr>
          </a:p>
          <a:p>
            <a:pPr marL="342900" indent="-342900" fontAlgn="base">
              <a:buAutoNum type="arabicPeriod"/>
            </a:pPr>
            <a:r>
              <a:rPr lang="en-US" dirty="0">
                <a:solidFill>
                  <a:schemeClr val="bg1"/>
                </a:solidFill>
                <a:latin typeface="Abadi" panose="020B0604020104020204" pitchFamily="34" charset="0"/>
              </a:rPr>
              <a:t>Joseph W. </a:t>
            </a:r>
            <a:r>
              <a:rPr lang="en-US" dirty="0" err="1">
                <a:solidFill>
                  <a:schemeClr val="bg1"/>
                </a:solidFill>
                <a:latin typeface="Abadi" panose="020B0604020104020204" pitchFamily="34" charset="0"/>
              </a:rPr>
              <a:t>Sitati</a:t>
            </a:r>
            <a:r>
              <a:rPr lang="en-US" dirty="0">
                <a:solidFill>
                  <a:schemeClr val="bg1"/>
                </a:solidFill>
                <a:latin typeface="Abadi" panose="020B0604020104020204" pitchFamily="34" charset="0"/>
              </a:rPr>
              <a:t>, “</a:t>
            </a:r>
            <a:r>
              <a:rPr lang="en-US" dirty="0">
                <a:solidFill>
                  <a:schemeClr val="bg1"/>
                </a:solidFill>
                <a:latin typeface="Abadi" panose="020B0604020104020204" pitchFamily="34" charset="0"/>
                <a:hlinkClick r:id="rId5">
                  <a:extLst>
                    <a:ext uri="{A12FA001-AC4F-418D-AE19-62706E023703}">
                      <ahyp:hlinkClr xmlns:ahyp="http://schemas.microsoft.com/office/drawing/2018/hyperlinkcolor" val="tx"/>
                    </a:ext>
                  </a:extLst>
                </a:hlinkClick>
              </a:rPr>
              <a:t>Be Fruitful, Multiply, and Subdue the Earth</a:t>
            </a:r>
            <a:r>
              <a:rPr lang="en-US" dirty="0">
                <a:solidFill>
                  <a:schemeClr val="bg1"/>
                </a:solidFill>
                <a:latin typeface="Abadi" panose="020B0604020104020204" pitchFamily="34" charset="0"/>
              </a:rPr>
              <a:t>,” Ensign or Liahona, May 2015, 127).</a:t>
            </a:r>
            <a:r>
              <a:rPr lang="en-US" dirty="0">
                <a:solidFill>
                  <a:schemeClr val="bg1"/>
                </a:solidFill>
                <a:latin typeface="Bahnschrift SemiBold" panose="020B0502040204020203" pitchFamily="34" charset="0"/>
              </a:rPr>
              <a:t> </a:t>
            </a:r>
          </a:p>
          <a:p>
            <a:pPr marL="342900" indent="-342900" fontAlgn="base">
              <a:buAutoNum type="arabicPeriod"/>
            </a:pPr>
            <a:endParaRPr lang="en-US" dirty="0">
              <a:solidFill>
                <a:schemeClr val="bg1"/>
              </a:solidFill>
              <a:latin typeface="Bahnschrift SemiBold" panose="020B0502040204020203" pitchFamily="34" charset="0"/>
            </a:endParaRPr>
          </a:p>
          <a:p>
            <a:pPr marL="342900" indent="-342900" fontAlgn="base">
              <a:buAutoNum type="arabicPeriod"/>
            </a:pPr>
            <a:r>
              <a:rPr lang="en-US" dirty="0">
                <a:solidFill>
                  <a:schemeClr val="bg1"/>
                </a:solidFill>
              </a:rPr>
              <a:t>True to the Faith: A Gospel Reference [2004], </a:t>
            </a:r>
            <a:r>
              <a:rPr lang="en-US" dirty="0">
                <a:solidFill>
                  <a:schemeClr val="bg1"/>
                </a:solidFill>
                <a:hlinkClick r:id="rId6">
                  <a:extLst>
                    <a:ext uri="{A12FA001-AC4F-418D-AE19-62706E023703}">
                      <ahyp:hlinkClr xmlns:ahyp="http://schemas.microsoft.com/office/drawing/2018/hyperlinkcolor" val="tx"/>
                    </a:ext>
                  </a:extLst>
                </a:hlinkClick>
              </a:rPr>
              <a:t>4</a:t>
            </a:r>
            <a:r>
              <a:rPr lang="en-US" dirty="0">
                <a:solidFill>
                  <a:schemeClr val="bg1"/>
                </a:solidFill>
              </a:rPr>
              <a:t>).</a:t>
            </a:r>
          </a:p>
          <a:p>
            <a:pPr fontAlgn="base"/>
            <a:endParaRPr lang="en-US" dirty="0">
              <a:solidFill>
                <a:schemeClr val="bg1"/>
              </a:solidFill>
              <a:latin typeface="Bahnschrift SemiBold" panose="020B0502040204020203" pitchFamily="34" charset="0"/>
            </a:endParaRPr>
          </a:p>
          <a:p>
            <a:pPr fontAlgn="base"/>
            <a:r>
              <a:rPr lang="en-US" dirty="0">
                <a:solidFill>
                  <a:schemeClr val="bg1"/>
                </a:solidFill>
              </a:rPr>
              <a:t>Articles About Abortion:</a:t>
            </a:r>
          </a:p>
          <a:p>
            <a:pPr fontAlgn="base"/>
            <a:r>
              <a:rPr lang="en-US" dirty="0">
                <a:solidFill>
                  <a:schemeClr val="bg1"/>
                </a:solidFill>
              </a:rPr>
              <a:t>Russell M. Nelson, “</a:t>
            </a:r>
            <a:r>
              <a:rPr lang="en-US" dirty="0">
                <a:solidFill>
                  <a:schemeClr val="bg1"/>
                </a:solidFill>
                <a:hlinkClick r:id="rId7">
                  <a:extLst>
                    <a:ext uri="{A12FA001-AC4F-418D-AE19-62706E023703}">
                      <ahyp:hlinkClr xmlns:ahyp="http://schemas.microsoft.com/office/drawing/2018/hyperlinkcolor" val="tx"/>
                    </a:ext>
                  </a:extLst>
                </a:hlinkClick>
              </a:rPr>
              <a:t>Reverence for Life</a:t>
            </a:r>
            <a:r>
              <a:rPr lang="en-US" dirty="0">
                <a:solidFill>
                  <a:schemeClr val="bg1"/>
                </a:solidFill>
              </a:rPr>
              <a:t>,” </a:t>
            </a:r>
            <a:r>
              <a:rPr lang="en-US" i="1" dirty="0">
                <a:solidFill>
                  <a:schemeClr val="bg1"/>
                </a:solidFill>
              </a:rPr>
              <a:t>Ensign,</a:t>
            </a:r>
            <a:r>
              <a:rPr lang="en-US" dirty="0">
                <a:solidFill>
                  <a:schemeClr val="bg1"/>
                </a:solidFill>
              </a:rPr>
              <a:t> May 1985, 11–14.</a:t>
            </a:r>
          </a:p>
          <a:p>
            <a:pPr fontAlgn="base"/>
            <a:r>
              <a:rPr lang="en-US" dirty="0">
                <a:solidFill>
                  <a:schemeClr val="bg1"/>
                </a:solidFill>
              </a:rPr>
              <a:t>Boyd K. Packer, “</a:t>
            </a:r>
            <a:r>
              <a:rPr lang="en-US" dirty="0">
                <a:solidFill>
                  <a:schemeClr val="bg1"/>
                </a:solidFill>
                <a:hlinkClick r:id="rId8">
                  <a:extLst>
                    <a:ext uri="{A12FA001-AC4F-418D-AE19-62706E023703}">
                      <ahyp:hlinkClr xmlns:ahyp="http://schemas.microsoft.com/office/drawing/2018/hyperlinkcolor" val="tx"/>
                    </a:ext>
                  </a:extLst>
                </a:hlinkClick>
              </a:rPr>
              <a:t>Covenants</a:t>
            </a:r>
            <a:r>
              <a:rPr lang="en-US" dirty="0">
                <a:solidFill>
                  <a:schemeClr val="bg1"/>
                </a:solidFill>
              </a:rPr>
              <a:t>,” </a:t>
            </a:r>
            <a:r>
              <a:rPr lang="en-US" i="1" dirty="0">
                <a:solidFill>
                  <a:schemeClr val="bg1"/>
                </a:solidFill>
              </a:rPr>
              <a:t>Ensign,</a:t>
            </a:r>
            <a:r>
              <a:rPr lang="en-US" dirty="0">
                <a:solidFill>
                  <a:schemeClr val="bg1"/>
                </a:solidFill>
              </a:rPr>
              <a:t> Nov. 1990, 84–86.</a:t>
            </a:r>
          </a:p>
          <a:p>
            <a:pPr fontAlgn="base"/>
            <a:r>
              <a:rPr lang="en-US" dirty="0">
                <a:solidFill>
                  <a:schemeClr val="bg1"/>
                </a:solidFill>
              </a:rPr>
              <a:t>“</a:t>
            </a:r>
            <a:r>
              <a:rPr lang="en-US" dirty="0">
                <a:solidFill>
                  <a:schemeClr val="bg1"/>
                </a:solidFill>
                <a:hlinkClick r:id="rId9">
                  <a:extLst>
                    <a:ext uri="{A12FA001-AC4F-418D-AE19-62706E023703}">
                      <ahyp:hlinkClr xmlns:ahyp="http://schemas.microsoft.com/office/drawing/2018/hyperlinkcolor" val="tx"/>
                    </a:ext>
                  </a:extLst>
                </a:hlinkClick>
              </a:rPr>
              <a:t>Church Issues Statement on Abortion</a:t>
            </a:r>
            <a:r>
              <a:rPr lang="en-US" dirty="0">
                <a:solidFill>
                  <a:schemeClr val="bg1"/>
                </a:solidFill>
              </a:rPr>
              <a:t>,” </a:t>
            </a:r>
            <a:r>
              <a:rPr lang="en-US" i="1" dirty="0">
                <a:solidFill>
                  <a:schemeClr val="bg1"/>
                </a:solidFill>
              </a:rPr>
              <a:t>Ensign,</a:t>
            </a:r>
            <a:r>
              <a:rPr lang="en-US" dirty="0">
                <a:solidFill>
                  <a:schemeClr val="bg1"/>
                </a:solidFill>
              </a:rPr>
              <a:t> Mar. 1991, 78.</a:t>
            </a:r>
          </a:p>
          <a:p>
            <a:pPr fontAlgn="base"/>
            <a:r>
              <a:rPr lang="en-US" i="1" dirty="0">
                <a:solidFill>
                  <a:schemeClr val="bg1"/>
                </a:solidFill>
              </a:rPr>
              <a:t>Handbook 2: Administering the Church</a:t>
            </a:r>
            <a:r>
              <a:rPr lang="en-US" dirty="0">
                <a:solidFill>
                  <a:schemeClr val="bg1"/>
                </a:solidFill>
              </a:rPr>
              <a:t> (2010), </a:t>
            </a:r>
            <a:r>
              <a:rPr lang="en-US" dirty="0">
                <a:solidFill>
                  <a:schemeClr val="bg1"/>
                </a:solidFill>
                <a:hlinkClick r:id="rId10">
                  <a:extLst>
                    <a:ext uri="{A12FA001-AC4F-418D-AE19-62706E023703}">
                      <ahyp:hlinkClr xmlns:ahyp="http://schemas.microsoft.com/office/drawing/2018/hyperlinkcolor" val="tx"/>
                    </a:ext>
                  </a:extLst>
                </a:hlinkClick>
              </a:rPr>
              <a:t>21.4.1</a:t>
            </a:r>
            <a:r>
              <a:rPr lang="en-US" dirty="0">
                <a:solidFill>
                  <a:schemeClr val="bg1"/>
                </a:solidFill>
              </a:rPr>
              <a:t>.</a:t>
            </a:r>
          </a:p>
          <a:p>
            <a:pPr fontAlgn="base"/>
            <a:endParaRPr lang="en-US" dirty="0">
              <a:solidFill>
                <a:schemeClr val="bg1"/>
              </a:solidFill>
              <a:latin typeface="Bahnschrift SemiBold" panose="020B0502040204020203" pitchFamily="34" charset="0"/>
            </a:endParaRPr>
          </a:p>
        </p:txBody>
      </p:sp>
      <p:grpSp>
        <p:nvGrpSpPr>
          <p:cNvPr id="4" name="Group 3">
            <a:extLst>
              <a:ext uri="{FF2B5EF4-FFF2-40B4-BE49-F238E27FC236}">
                <a16:creationId xmlns:a16="http://schemas.microsoft.com/office/drawing/2014/main" id="{79668E1A-BDC2-4E45-92A9-8EA2D46C50FC}"/>
              </a:ext>
            </a:extLst>
          </p:cNvPr>
          <p:cNvGrpSpPr/>
          <p:nvPr/>
        </p:nvGrpSpPr>
        <p:grpSpPr>
          <a:xfrm>
            <a:off x="3763477" y="937662"/>
            <a:ext cx="705853" cy="631256"/>
            <a:chOff x="5305110" y="533400"/>
            <a:chExt cx="1705290" cy="1545145"/>
          </a:xfrm>
        </p:grpSpPr>
        <p:sp>
          <p:nvSpPr>
            <p:cNvPr id="5" name="Right Arrow Callout 6">
              <a:extLst>
                <a:ext uri="{FF2B5EF4-FFF2-40B4-BE49-F238E27FC236}">
                  <a16:creationId xmlns:a16="http://schemas.microsoft.com/office/drawing/2014/main" id="{6057AC00-9144-4FA7-998C-2AB5B4C59218}"/>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
              <a:extLst>
                <a:ext uri="{FF2B5EF4-FFF2-40B4-BE49-F238E27FC236}">
                  <a16:creationId xmlns:a16="http://schemas.microsoft.com/office/drawing/2014/main" id="{C6243032-7957-4AB8-977B-EB811EB1E31C}"/>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2E5B35-3682-48C1-9A3F-07B47CF94B6C}"/>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F72E5251-ECFE-4560-8CFD-A0E5E81F7F5B}"/>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14">
            <a:extLst>
              <a:ext uri="{FF2B5EF4-FFF2-40B4-BE49-F238E27FC236}">
                <a16:creationId xmlns:a16="http://schemas.microsoft.com/office/drawing/2014/main" id="{9B9602FE-5B9F-4951-A72C-426451A41026}"/>
              </a:ext>
            </a:extLst>
          </p:cNvPr>
          <p:cNvSpPr>
            <a:spLocks noGrp="1"/>
          </p:cNvSpPr>
          <p:nvPr/>
        </p:nvSpPr>
        <p:spPr>
          <a:xfrm>
            <a:off x="0" y="64682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107286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898</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Bahnschrift SemiBold</vt:lpstr>
      <vt:lpstr>Calibri Light</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2019-08-22T17:27:19Z</dcterms:created>
  <dcterms:modified xsi:type="dcterms:W3CDTF">2020-11-16T16:07:05Z</dcterms:modified>
</cp:coreProperties>
</file>