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3" r:id="rId3"/>
    <p:sldId id="258" r:id="rId4"/>
    <p:sldId id="259" r:id="rId5"/>
    <p:sldId id="260" r:id="rId6"/>
    <p:sldId id="261" r:id="rId7"/>
    <p:sldId id="265" r:id="rId8"/>
    <p:sldId id="262" r:id="rId9"/>
    <p:sldId id="264" r:id="rId10"/>
    <p:sldId id="266" r:id="rId11"/>
    <p:sldId id="268" r:id="rId12"/>
    <p:sldId id="267" r:id="rId13"/>
    <p:sldId id="269" r:id="rId14"/>
    <p:sldId id="271" r:id="rId15"/>
    <p:sldId id="278" r:id="rId16"/>
    <p:sldId id="279" r:id="rId17"/>
    <p:sldId id="284" r:id="rId18"/>
    <p:sldId id="272" r:id="rId19"/>
    <p:sldId id="275" r:id="rId20"/>
    <p:sldId id="273" r:id="rId21"/>
    <p:sldId id="274" r:id="rId22"/>
    <p:sldId id="277" r:id="rId23"/>
    <p:sldId id="276" r:id="rId24"/>
    <p:sldId id="280" r:id="rId25"/>
    <p:sldId id="281" r:id="rId26"/>
    <p:sldId id="282" r:id="rId27"/>
    <p:sldId id="257" r:id="rId28"/>
    <p:sldId id="263" r:id="rId29"/>
    <p:sldId id="270" r:id="rId30"/>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Comic Sans MS" panose="030F0702030302020204" pitchFamily="66" charset="0"/>
      <p:regular r:id="rId37"/>
      <p:bold r:id="rId38"/>
      <p:italic r:id="rId39"/>
      <p:boldItalic r:id="rId40"/>
    </p:embeddedFont>
    <p:embeddedFont>
      <p:font typeface="Eras Bold ITC" panose="020B0907030504020204" pitchFamily="34" charset="0"/>
      <p:regular r:id="rId41"/>
    </p:embeddedFont>
    <p:embeddedFont>
      <p:font typeface="Georgia" panose="02040502050405020303" pitchFamily="18" charset="0"/>
      <p:regular r:id="rId42"/>
      <p:bold r:id="rId43"/>
      <p:italic r:id="rId44"/>
      <p:boldItalic r:id="rId45"/>
    </p:embeddedFont>
    <p:embeddedFont>
      <p:font typeface="Lucida Handwriting" panose="03010101010101010101" pitchFamily="66" charset="0"/>
      <p:regular r:id="rId46"/>
    </p:embeddedFont>
    <p:embeddedFont>
      <p:font typeface="Open Sans" panose="020B0606030504020204" pitchFamily="34" charset="0"/>
      <p:regular r:id="rId47"/>
      <p:bold r:id="rId48"/>
      <p:italic r:id="rId49"/>
      <p:boldItalic r:id="rId50"/>
    </p:embeddedFont>
    <p:embeddedFont>
      <p:font typeface="Palatino" pitchFamily="2" charset="0"/>
      <p:regular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font" Target="fonts/font21.fntdata"/><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C2EC0B2-ACC5-4414-9636-9180F855253F}"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DB5FC-845C-48D3-B8D4-C0FA201EC2AD}" type="slidenum">
              <a:rPr lang="en-US" smtClean="0"/>
              <a:t>‹#›</a:t>
            </a:fld>
            <a:endParaRPr lang="en-US"/>
          </a:p>
        </p:txBody>
      </p:sp>
    </p:spTree>
    <p:extLst>
      <p:ext uri="{BB962C8B-B14F-4D97-AF65-F5344CB8AC3E}">
        <p14:creationId xmlns:p14="http://schemas.microsoft.com/office/powerpoint/2010/main" val="1232360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2EC0B2-ACC5-4414-9636-9180F855253F}"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DB5FC-845C-48D3-B8D4-C0FA201EC2AD}" type="slidenum">
              <a:rPr lang="en-US" smtClean="0"/>
              <a:t>‹#›</a:t>
            </a:fld>
            <a:endParaRPr lang="en-US"/>
          </a:p>
        </p:txBody>
      </p:sp>
    </p:spTree>
    <p:extLst>
      <p:ext uri="{BB962C8B-B14F-4D97-AF65-F5344CB8AC3E}">
        <p14:creationId xmlns:p14="http://schemas.microsoft.com/office/powerpoint/2010/main" val="3407568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2EC0B2-ACC5-4414-9636-9180F855253F}"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DB5FC-845C-48D3-B8D4-C0FA201EC2AD}" type="slidenum">
              <a:rPr lang="en-US" smtClean="0"/>
              <a:t>‹#›</a:t>
            </a:fld>
            <a:endParaRPr lang="en-US"/>
          </a:p>
        </p:txBody>
      </p:sp>
    </p:spTree>
    <p:extLst>
      <p:ext uri="{BB962C8B-B14F-4D97-AF65-F5344CB8AC3E}">
        <p14:creationId xmlns:p14="http://schemas.microsoft.com/office/powerpoint/2010/main" val="3932787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2EC0B2-ACC5-4414-9636-9180F855253F}"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DB5FC-845C-48D3-B8D4-C0FA201EC2AD}" type="slidenum">
              <a:rPr lang="en-US" smtClean="0"/>
              <a:t>‹#›</a:t>
            </a:fld>
            <a:endParaRPr lang="en-US"/>
          </a:p>
        </p:txBody>
      </p:sp>
    </p:spTree>
    <p:extLst>
      <p:ext uri="{BB962C8B-B14F-4D97-AF65-F5344CB8AC3E}">
        <p14:creationId xmlns:p14="http://schemas.microsoft.com/office/powerpoint/2010/main" val="2000016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2EC0B2-ACC5-4414-9636-9180F855253F}"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DB5FC-845C-48D3-B8D4-C0FA201EC2AD}" type="slidenum">
              <a:rPr lang="en-US" smtClean="0"/>
              <a:t>‹#›</a:t>
            </a:fld>
            <a:endParaRPr lang="en-US"/>
          </a:p>
        </p:txBody>
      </p:sp>
    </p:spTree>
    <p:extLst>
      <p:ext uri="{BB962C8B-B14F-4D97-AF65-F5344CB8AC3E}">
        <p14:creationId xmlns:p14="http://schemas.microsoft.com/office/powerpoint/2010/main" val="918225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2EC0B2-ACC5-4414-9636-9180F855253F}"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DB5FC-845C-48D3-B8D4-C0FA201EC2AD}" type="slidenum">
              <a:rPr lang="en-US" smtClean="0"/>
              <a:t>‹#›</a:t>
            </a:fld>
            <a:endParaRPr lang="en-US"/>
          </a:p>
        </p:txBody>
      </p:sp>
    </p:spTree>
    <p:extLst>
      <p:ext uri="{BB962C8B-B14F-4D97-AF65-F5344CB8AC3E}">
        <p14:creationId xmlns:p14="http://schemas.microsoft.com/office/powerpoint/2010/main" val="264973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2EC0B2-ACC5-4414-9636-9180F855253F}" type="datetimeFigureOut">
              <a:rPr lang="en-US" smtClean="0"/>
              <a:t>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EDB5FC-845C-48D3-B8D4-C0FA201EC2AD}" type="slidenum">
              <a:rPr lang="en-US" smtClean="0"/>
              <a:t>‹#›</a:t>
            </a:fld>
            <a:endParaRPr lang="en-US"/>
          </a:p>
        </p:txBody>
      </p:sp>
    </p:spTree>
    <p:extLst>
      <p:ext uri="{BB962C8B-B14F-4D97-AF65-F5344CB8AC3E}">
        <p14:creationId xmlns:p14="http://schemas.microsoft.com/office/powerpoint/2010/main" val="2387005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2EC0B2-ACC5-4414-9636-9180F855253F}" type="datetimeFigureOut">
              <a:rPr lang="en-US" smtClean="0"/>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EDB5FC-845C-48D3-B8D4-C0FA201EC2AD}" type="slidenum">
              <a:rPr lang="en-US" smtClean="0"/>
              <a:t>‹#›</a:t>
            </a:fld>
            <a:endParaRPr lang="en-US"/>
          </a:p>
        </p:txBody>
      </p:sp>
    </p:spTree>
    <p:extLst>
      <p:ext uri="{BB962C8B-B14F-4D97-AF65-F5344CB8AC3E}">
        <p14:creationId xmlns:p14="http://schemas.microsoft.com/office/powerpoint/2010/main" val="1858282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2EC0B2-ACC5-4414-9636-9180F855253F}" type="datetimeFigureOut">
              <a:rPr lang="en-US" smtClean="0"/>
              <a:t>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EDB5FC-845C-48D3-B8D4-C0FA201EC2AD}" type="slidenum">
              <a:rPr lang="en-US" smtClean="0"/>
              <a:t>‹#›</a:t>
            </a:fld>
            <a:endParaRPr lang="en-US"/>
          </a:p>
        </p:txBody>
      </p:sp>
    </p:spTree>
    <p:extLst>
      <p:ext uri="{BB962C8B-B14F-4D97-AF65-F5344CB8AC3E}">
        <p14:creationId xmlns:p14="http://schemas.microsoft.com/office/powerpoint/2010/main" val="366398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2EC0B2-ACC5-4414-9636-9180F855253F}"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DB5FC-845C-48D3-B8D4-C0FA201EC2AD}" type="slidenum">
              <a:rPr lang="en-US" smtClean="0"/>
              <a:t>‹#›</a:t>
            </a:fld>
            <a:endParaRPr lang="en-US"/>
          </a:p>
        </p:txBody>
      </p:sp>
    </p:spTree>
    <p:extLst>
      <p:ext uri="{BB962C8B-B14F-4D97-AF65-F5344CB8AC3E}">
        <p14:creationId xmlns:p14="http://schemas.microsoft.com/office/powerpoint/2010/main" val="3390241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2EC0B2-ACC5-4414-9636-9180F855253F}"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DB5FC-845C-48D3-B8D4-C0FA201EC2AD}" type="slidenum">
              <a:rPr lang="en-US" smtClean="0"/>
              <a:t>‹#›</a:t>
            </a:fld>
            <a:endParaRPr lang="en-US"/>
          </a:p>
        </p:txBody>
      </p:sp>
    </p:spTree>
    <p:extLst>
      <p:ext uri="{BB962C8B-B14F-4D97-AF65-F5344CB8AC3E}">
        <p14:creationId xmlns:p14="http://schemas.microsoft.com/office/powerpoint/2010/main" val="2262714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EC0B2-ACC5-4414-9636-9180F855253F}" type="datetimeFigureOut">
              <a:rPr lang="en-US" smtClean="0"/>
              <a:t>11/8/2020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DB5FC-845C-48D3-B8D4-C0FA201EC2AD}" type="slidenum">
              <a:rPr lang="en-US" smtClean="0"/>
              <a:t>‹#›</a:t>
            </a:fld>
            <a:endParaRPr lang="en-US"/>
          </a:p>
        </p:txBody>
      </p:sp>
    </p:spTree>
    <p:extLst>
      <p:ext uri="{BB962C8B-B14F-4D97-AF65-F5344CB8AC3E}">
        <p14:creationId xmlns:p14="http://schemas.microsoft.com/office/powerpoint/2010/main" val="384259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3.gif"/><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222D02-B70A-4E8B-B8D7-B46070FF28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32044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homeguides.sfgate.com/DM-Resize/photos.demandstudios.com/getty/article/97/111/87524998.jpg?w=600&amp;h=600&amp;keep_ratio=1"/>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235"/>
            <a:ext cx="12192000" cy="68652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Eras Bold ITC" panose="020B0907030504020204" pitchFamily="34" charset="0"/>
              </a:rPr>
              <a:t>“My Beloved Son”</a:t>
            </a:r>
            <a:endParaRPr lang="en-US" sz="4400" dirty="0">
              <a:latin typeface="Eras Bold ITC" panose="020B0907030504020204" pitchFamily="34" charset="0"/>
            </a:endParaRPr>
          </a:p>
        </p:txBody>
      </p:sp>
      <p:sp>
        <p:nvSpPr>
          <p:cNvPr id="16" name="Rectangle 15"/>
          <p:cNvSpPr/>
          <p:nvPr/>
        </p:nvSpPr>
        <p:spPr>
          <a:xfrm>
            <a:off x="384177" y="1015663"/>
            <a:ext cx="3980996" cy="1200329"/>
          </a:xfrm>
          <a:prstGeom prst="rect">
            <a:avLst/>
          </a:prstGeom>
        </p:spPr>
        <p:txBody>
          <a:bodyPr wrap="square">
            <a:spAutoFit/>
          </a:bodyPr>
          <a:lstStyle/>
          <a:p>
            <a:r>
              <a:rPr lang="en-US" i="1" dirty="0">
                <a:latin typeface="Palatino"/>
              </a:rPr>
              <a:t>Who verily was foreordained before the foundation of the world, but was manifest in these last times for you. </a:t>
            </a:r>
          </a:p>
          <a:p>
            <a:r>
              <a:rPr lang="en-US" i="1" dirty="0">
                <a:latin typeface="Palatino"/>
              </a:rPr>
              <a:t>1 Peter:1:20</a:t>
            </a:r>
          </a:p>
        </p:txBody>
      </p:sp>
      <p:sp>
        <p:nvSpPr>
          <p:cNvPr id="21" name="TextBox 20"/>
          <p:cNvSpPr txBox="1"/>
          <p:nvPr/>
        </p:nvSpPr>
        <p:spPr>
          <a:xfrm>
            <a:off x="0" y="6488668"/>
            <a:ext cx="1883229" cy="369332"/>
          </a:xfrm>
          <a:prstGeom prst="rect">
            <a:avLst/>
          </a:prstGeom>
          <a:noFill/>
        </p:spPr>
        <p:txBody>
          <a:bodyPr wrap="square" rtlCol="0">
            <a:spAutoFit/>
          </a:bodyPr>
          <a:lstStyle/>
          <a:p>
            <a:r>
              <a:rPr lang="en-US" dirty="0"/>
              <a:t>Moses 4:2</a:t>
            </a:r>
          </a:p>
        </p:txBody>
      </p:sp>
      <p:sp>
        <p:nvSpPr>
          <p:cNvPr id="4" name="Rectangle 3"/>
          <p:cNvSpPr/>
          <p:nvPr/>
        </p:nvSpPr>
        <p:spPr>
          <a:xfrm>
            <a:off x="6999514" y="1015663"/>
            <a:ext cx="4648200" cy="1200329"/>
          </a:xfrm>
          <a:prstGeom prst="rect">
            <a:avLst/>
          </a:prstGeom>
        </p:spPr>
        <p:txBody>
          <a:bodyPr wrap="square">
            <a:spAutoFit/>
          </a:bodyPr>
          <a:lstStyle/>
          <a:p>
            <a:r>
              <a:rPr lang="en-US" b="0" i="1" dirty="0">
                <a:effectLst/>
                <a:latin typeface="Palatino"/>
              </a:rPr>
              <a:t>Behold, I am he who was </a:t>
            </a:r>
            <a:r>
              <a:rPr lang="en-US" b="0" i="1" u="none" strike="noStrike" dirty="0">
                <a:effectLst/>
                <a:latin typeface="Palatino"/>
              </a:rPr>
              <a:t>prepared</a:t>
            </a:r>
            <a:r>
              <a:rPr lang="en-US" b="0" i="1" dirty="0">
                <a:effectLst/>
                <a:latin typeface="Palatino"/>
              </a:rPr>
              <a:t> from the foundation of the world to </a:t>
            </a:r>
            <a:r>
              <a:rPr lang="en-US" b="0" i="1" u="none" strike="noStrike" dirty="0">
                <a:effectLst/>
                <a:latin typeface="Palatino"/>
              </a:rPr>
              <a:t>redeem</a:t>
            </a:r>
            <a:r>
              <a:rPr lang="en-US" b="0" i="1" dirty="0">
                <a:effectLst/>
                <a:latin typeface="Palatino"/>
              </a:rPr>
              <a:t> my people. Behold, I am Jesus Christ. </a:t>
            </a:r>
          </a:p>
          <a:p>
            <a:r>
              <a:rPr lang="en-US" i="1" dirty="0">
                <a:latin typeface="Palatino"/>
              </a:rPr>
              <a:t>Ether 3:14</a:t>
            </a:r>
          </a:p>
        </p:txBody>
      </p:sp>
      <p:sp>
        <p:nvSpPr>
          <p:cNvPr id="5" name="Rectangle 4"/>
          <p:cNvSpPr/>
          <p:nvPr/>
        </p:nvSpPr>
        <p:spPr>
          <a:xfrm>
            <a:off x="3048000" y="2828836"/>
            <a:ext cx="6096000" cy="1477328"/>
          </a:xfrm>
          <a:prstGeom prst="rect">
            <a:avLst/>
          </a:prstGeom>
        </p:spPr>
        <p:txBody>
          <a:bodyPr>
            <a:spAutoFit/>
          </a:bodyPr>
          <a:lstStyle/>
          <a:p>
            <a:r>
              <a:rPr lang="en-US" b="0" i="1" dirty="0">
                <a:effectLst/>
                <a:latin typeface="Palatino"/>
              </a:rPr>
              <a:t>And the </a:t>
            </a:r>
            <a:r>
              <a:rPr lang="en-US" b="0" i="1" u="none" strike="noStrike" dirty="0">
                <a:effectLst/>
                <a:latin typeface="Palatino"/>
              </a:rPr>
              <a:t>Lord</a:t>
            </a:r>
            <a:r>
              <a:rPr lang="en-US" b="0" i="1" dirty="0">
                <a:effectLst/>
                <a:latin typeface="Palatino"/>
              </a:rPr>
              <a:t> said: Whom shall I </a:t>
            </a:r>
            <a:r>
              <a:rPr lang="en-US" b="0" i="1" u="none" strike="noStrike" dirty="0">
                <a:effectLst/>
                <a:latin typeface="Palatino"/>
              </a:rPr>
              <a:t>send</a:t>
            </a:r>
            <a:r>
              <a:rPr lang="en-US" b="0" i="1" dirty="0">
                <a:effectLst/>
                <a:latin typeface="Palatino"/>
              </a:rPr>
              <a:t>? And one answered like unto the Son of Man: Here am I, send me. And </a:t>
            </a:r>
            <a:r>
              <a:rPr lang="en-US" b="0" i="1" u="none" strike="noStrike" dirty="0">
                <a:effectLst/>
                <a:latin typeface="Palatino"/>
              </a:rPr>
              <a:t>another</a:t>
            </a:r>
            <a:r>
              <a:rPr lang="en-US" b="0" i="1" dirty="0">
                <a:effectLst/>
                <a:latin typeface="Palatino"/>
              </a:rPr>
              <a:t> answered and said: Here am I, send me. And the Lord said: I will </a:t>
            </a:r>
            <a:r>
              <a:rPr lang="en-US" b="0" i="1" u="none" strike="noStrike" dirty="0">
                <a:effectLst/>
                <a:latin typeface="Palatino"/>
              </a:rPr>
              <a:t>send</a:t>
            </a:r>
            <a:r>
              <a:rPr lang="en-US" b="0" i="1" dirty="0">
                <a:effectLst/>
                <a:latin typeface="Palatino"/>
              </a:rPr>
              <a:t> the first.</a:t>
            </a:r>
          </a:p>
          <a:p>
            <a:r>
              <a:rPr lang="en-US" i="1" dirty="0">
                <a:latin typeface="Palatino"/>
              </a:rPr>
              <a:t>Abraham 3:27</a:t>
            </a:r>
            <a:endParaRPr lang="en-US" i="1" dirty="0"/>
          </a:p>
        </p:txBody>
      </p:sp>
      <p:grpSp>
        <p:nvGrpSpPr>
          <p:cNvPr id="24" name="Group 23"/>
          <p:cNvGrpSpPr/>
          <p:nvPr/>
        </p:nvGrpSpPr>
        <p:grpSpPr>
          <a:xfrm>
            <a:off x="7391466" y="3987137"/>
            <a:ext cx="3505068" cy="2501531"/>
            <a:chOff x="228600" y="381000"/>
            <a:chExt cx="3505068" cy="2501531"/>
          </a:xfrm>
        </p:grpSpPr>
        <p:grpSp>
          <p:nvGrpSpPr>
            <p:cNvPr id="25" name="Group 24"/>
            <p:cNvGrpSpPr/>
            <p:nvPr/>
          </p:nvGrpSpPr>
          <p:grpSpPr>
            <a:xfrm>
              <a:off x="228600" y="381000"/>
              <a:ext cx="3505068" cy="2501531"/>
              <a:chOff x="534986" y="381000"/>
              <a:chExt cx="2637111" cy="2501531"/>
            </a:xfrm>
          </p:grpSpPr>
          <p:sp>
            <p:nvSpPr>
              <p:cNvPr id="27" name="Rectangle 26"/>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534986" y="384805"/>
                <a:ext cx="457200" cy="2497726"/>
                <a:chOff x="533400" y="381000"/>
                <a:chExt cx="457200" cy="2497726"/>
              </a:xfrm>
            </p:grpSpPr>
            <p:sp>
              <p:nvSpPr>
                <p:cNvPr id="34" name="Oval 33"/>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ounded Rectangle 34"/>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2714897" y="381000"/>
                <a:ext cx="457200" cy="2497726"/>
                <a:chOff x="2714897" y="457200"/>
                <a:chExt cx="457200" cy="2497726"/>
              </a:xfrm>
            </p:grpSpPr>
            <p:sp>
              <p:nvSpPr>
                <p:cNvPr id="30" name="Oval 29"/>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Rectangle 25"/>
            <p:cNvSpPr/>
            <p:nvPr/>
          </p:nvSpPr>
          <p:spPr>
            <a:xfrm>
              <a:off x="849427" y="1060939"/>
              <a:ext cx="2371313" cy="1077218"/>
            </a:xfrm>
            <a:prstGeom prst="rect">
              <a:avLst/>
            </a:prstGeom>
          </p:spPr>
          <p:txBody>
            <a:bodyPr wrap="square">
              <a:spAutoFit/>
            </a:bodyPr>
            <a:lstStyle/>
            <a:p>
              <a:r>
                <a:rPr lang="en-US" sz="1600" b="1" dirty="0"/>
                <a:t>Jesus Christ was chosen in the premortal existence to be the Redeemer of mankind</a:t>
              </a:r>
              <a:endParaRPr lang="en-US" sz="1600" i="1" dirty="0"/>
            </a:p>
          </p:txBody>
        </p:sp>
      </p:gr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3106" y="4132899"/>
            <a:ext cx="2451635" cy="2451635"/>
          </a:xfrm>
          <a:prstGeom prst="rect">
            <a:avLst/>
          </a:prstGeom>
        </p:spPr>
      </p:pic>
      <p:grpSp>
        <p:nvGrpSpPr>
          <p:cNvPr id="39" name="Group 120"/>
          <p:cNvGrpSpPr/>
          <p:nvPr/>
        </p:nvGrpSpPr>
        <p:grpSpPr>
          <a:xfrm>
            <a:off x="4354718" y="962052"/>
            <a:ext cx="584261" cy="1349829"/>
            <a:chOff x="3962400" y="685800"/>
            <a:chExt cx="2514600" cy="4930345"/>
          </a:xfrm>
        </p:grpSpPr>
        <p:sp>
          <p:nvSpPr>
            <p:cNvPr id="40" name="Round Diagonal Corner Rectangle 39"/>
            <p:cNvSpPr/>
            <p:nvPr/>
          </p:nvSpPr>
          <p:spPr>
            <a:xfrm rot="12394047">
              <a:off x="5174471" y="963829"/>
              <a:ext cx="1124560" cy="173531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 Diagonal Corner Rectangle 40"/>
            <p:cNvSpPr/>
            <p:nvPr/>
          </p:nvSpPr>
          <p:spPr>
            <a:xfrm rot="19994265" flipH="1">
              <a:off x="4129294" y="968533"/>
              <a:ext cx="1182280" cy="1868656"/>
            </a:xfrm>
            <a:prstGeom prst="round2DiagRect">
              <a:avLst>
                <a:gd name="adj1" fmla="val 0"/>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461002" y="744036"/>
              <a:ext cx="1648917" cy="19094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33"/>
            <p:cNvGrpSpPr/>
            <p:nvPr/>
          </p:nvGrpSpPr>
          <p:grpSpPr>
            <a:xfrm rot="2754858">
              <a:off x="4727425" y="4901111"/>
              <a:ext cx="483355" cy="946713"/>
              <a:chOff x="1676400" y="2133600"/>
              <a:chExt cx="1447800" cy="2088845"/>
            </a:xfrm>
          </p:grpSpPr>
          <p:sp>
            <p:nvSpPr>
              <p:cNvPr id="63" name="Oval 62"/>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5"/>
            <p:cNvGrpSpPr/>
            <p:nvPr/>
          </p:nvGrpSpPr>
          <p:grpSpPr>
            <a:xfrm rot="18845142" flipH="1">
              <a:off x="5215780" y="4792556"/>
              <a:ext cx="525679" cy="955158"/>
              <a:chOff x="1676400" y="2133600"/>
              <a:chExt cx="1447800" cy="2088845"/>
            </a:xfrm>
          </p:grpSpPr>
          <p:sp>
            <p:nvSpPr>
              <p:cNvPr id="60" name="Oval 59"/>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9"/>
            <p:cNvGrpSpPr/>
            <p:nvPr/>
          </p:nvGrpSpPr>
          <p:grpSpPr>
            <a:xfrm>
              <a:off x="4082143" y="2546274"/>
              <a:ext cx="2394857" cy="2681378"/>
              <a:chOff x="4419600" y="2060454"/>
              <a:chExt cx="3045502" cy="4187946"/>
            </a:xfrm>
          </p:grpSpPr>
          <p:sp>
            <p:nvSpPr>
              <p:cNvPr id="51" name="Oval 50"/>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20102191">
                <a:off x="6267526" y="2091421"/>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1327004">
                <a:off x="4648115" y="2060454"/>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a:off x="4876800" y="2133600"/>
                <a:ext cx="2133600" cy="4114800"/>
              </a:xfrm>
              <a:prstGeom prst="trapezoid">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366654" flipH="1">
                <a:off x="4944218" y="2084003"/>
                <a:ext cx="706763" cy="3877254"/>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21233346">
                <a:off x="6224662" y="2067736"/>
                <a:ext cx="706763" cy="3886573"/>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ound Diagonal Corner Rectangle 45"/>
            <p:cNvSpPr/>
            <p:nvPr/>
          </p:nvSpPr>
          <p:spPr>
            <a:xfrm rot="14935407">
              <a:off x="4465826" y="651248"/>
              <a:ext cx="734112" cy="91858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 Diagonal Corner Rectangle 46"/>
            <p:cNvSpPr/>
            <p:nvPr/>
          </p:nvSpPr>
          <p:spPr>
            <a:xfrm rot="18574207">
              <a:off x="5184411" y="589697"/>
              <a:ext cx="717800" cy="91000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 Diagonal Corner Rectangle 47"/>
            <p:cNvSpPr/>
            <p:nvPr/>
          </p:nvSpPr>
          <p:spPr>
            <a:xfrm rot="18574207">
              <a:off x="4795697" y="2024364"/>
              <a:ext cx="827266" cy="91858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924270" y="2175277"/>
              <a:ext cx="561416" cy="3973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3962400" y="1151957"/>
              <a:ext cx="2394857" cy="214510"/>
            </a:xfrm>
            <a:prstGeom prst="rect">
              <a:avLst/>
            </a:prstGeom>
            <a:solidFill>
              <a:srgbClr val="F1DE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6266057" y="956856"/>
            <a:ext cx="731245" cy="1462490"/>
            <a:chOff x="5699794" y="1337082"/>
            <a:chExt cx="1310606" cy="3649561"/>
          </a:xfrm>
        </p:grpSpPr>
        <p:sp>
          <p:nvSpPr>
            <p:cNvPr id="67" name="Oval 66"/>
            <p:cNvSpPr/>
            <p:nvPr/>
          </p:nvSpPr>
          <p:spPr>
            <a:xfrm rot="18242526">
              <a:off x="6780635" y="3627916"/>
              <a:ext cx="215389" cy="24414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8" name="Oval 67"/>
            <p:cNvSpPr/>
            <p:nvPr/>
          </p:nvSpPr>
          <p:spPr>
            <a:xfrm>
              <a:off x="5949433" y="4694927"/>
              <a:ext cx="343606" cy="291716"/>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9" name="Oval 68"/>
            <p:cNvSpPr/>
            <p:nvPr/>
          </p:nvSpPr>
          <p:spPr>
            <a:xfrm>
              <a:off x="6261482" y="4694927"/>
              <a:ext cx="343606" cy="291716"/>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0" name="Cloud 69"/>
            <p:cNvSpPr/>
            <p:nvPr/>
          </p:nvSpPr>
          <p:spPr>
            <a:xfrm rot="20835976" flipH="1">
              <a:off x="6414925" y="1623392"/>
              <a:ext cx="454119" cy="1225209"/>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Oval 70"/>
            <p:cNvSpPr/>
            <p:nvPr/>
          </p:nvSpPr>
          <p:spPr>
            <a:xfrm>
              <a:off x="5699794" y="3554127"/>
              <a:ext cx="171804" cy="4084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2" name="Flowchart: Manual Operation 71"/>
            <p:cNvSpPr/>
            <p:nvPr/>
          </p:nvSpPr>
          <p:spPr>
            <a:xfrm rot="10800000">
              <a:off x="5943600" y="2743200"/>
              <a:ext cx="685801" cy="1861106"/>
            </a:xfrm>
            <a:prstGeom prst="flowChartManualOperation">
              <a:avLst/>
            </a:prstGeom>
            <a:solidFill>
              <a:srgbClr val="33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p:cNvSpPr/>
            <p:nvPr/>
          </p:nvSpPr>
          <p:spPr>
            <a:xfrm>
              <a:off x="5943600" y="4572000"/>
              <a:ext cx="681602" cy="196294"/>
            </a:xfrm>
            <a:prstGeom prst="rect">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4" name="Flowchart: Extract 73"/>
            <p:cNvSpPr/>
            <p:nvPr/>
          </p:nvSpPr>
          <p:spPr>
            <a:xfrm rot="10800000">
              <a:off x="6129301" y="2620634"/>
              <a:ext cx="300656" cy="450216"/>
            </a:xfrm>
            <a:prstGeom prst="flowChartExtra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sp>
          <p:nvSpPr>
            <p:cNvPr id="75" name="Flowchart: Manual Operation 74"/>
            <p:cNvSpPr/>
            <p:nvPr/>
          </p:nvSpPr>
          <p:spPr>
            <a:xfrm rot="12217775">
              <a:off x="5797270" y="2551319"/>
              <a:ext cx="355171" cy="1236082"/>
            </a:xfrm>
            <a:prstGeom prst="flowChartManualOperation">
              <a:avLst/>
            </a:prstGeom>
            <a:solidFill>
              <a:srgbClr val="33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6" name="Flowchart: Manual Operation 75"/>
            <p:cNvSpPr/>
            <p:nvPr/>
          </p:nvSpPr>
          <p:spPr>
            <a:xfrm rot="9181948" flipH="1">
              <a:off x="6434240" y="2553900"/>
              <a:ext cx="357461" cy="1236082"/>
            </a:xfrm>
            <a:prstGeom prst="flowChartManualOperation">
              <a:avLst/>
            </a:prstGeom>
            <a:solidFill>
              <a:srgbClr val="33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7" name="Cloud 76"/>
            <p:cNvSpPr/>
            <p:nvPr/>
          </p:nvSpPr>
          <p:spPr>
            <a:xfrm rot="764024">
              <a:off x="5708212" y="1617313"/>
              <a:ext cx="413583" cy="1225209"/>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8" name="Oval 77"/>
            <p:cNvSpPr/>
            <p:nvPr/>
          </p:nvSpPr>
          <p:spPr>
            <a:xfrm>
              <a:off x="6000450" y="1628800"/>
              <a:ext cx="558359" cy="11581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9" name="Cloud 78"/>
            <p:cNvSpPr/>
            <p:nvPr/>
          </p:nvSpPr>
          <p:spPr>
            <a:xfrm rot="16200000" flipH="1">
              <a:off x="6009387" y="1199290"/>
              <a:ext cx="583432" cy="859015"/>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0" name="Rounded Rectangle 79"/>
            <p:cNvSpPr/>
            <p:nvPr/>
          </p:nvSpPr>
          <p:spPr>
            <a:xfrm>
              <a:off x="5828646" y="1628798"/>
              <a:ext cx="901966" cy="175029"/>
            </a:xfrm>
            <a:prstGeom prst="roundRect">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1" name="Rounded Rectangle 80"/>
            <p:cNvSpPr/>
            <p:nvPr/>
          </p:nvSpPr>
          <p:spPr>
            <a:xfrm>
              <a:off x="5960566" y="3638725"/>
              <a:ext cx="625854" cy="141968"/>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82" name="Group 81"/>
            <p:cNvGrpSpPr/>
            <p:nvPr/>
          </p:nvGrpSpPr>
          <p:grpSpPr>
            <a:xfrm>
              <a:off x="6429963" y="3567742"/>
              <a:ext cx="373407" cy="1242098"/>
              <a:chOff x="5029205" y="1676401"/>
              <a:chExt cx="982013" cy="1407436"/>
            </a:xfrm>
            <a:solidFill>
              <a:srgbClr val="996633"/>
            </a:solidFill>
          </p:grpSpPr>
          <p:sp>
            <p:nvSpPr>
              <p:cNvPr id="83" name="Diagonal Stripe 82"/>
              <p:cNvSpPr/>
              <p:nvPr/>
            </p:nvSpPr>
            <p:spPr>
              <a:xfrm rot="19468279">
                <a:off x="5401618" y="1834736"/>
                <a:ext cx="609600" cy="1143000"/>
              </a:xfrm>
              <a:prstGeom prst="diagStrip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84" name="Diagonal Stripe 83"/>
              <p:cNvSpPr/>
              <p:nvPr/>
            </p:nvSpPr>
            <p:spPr>
              <a:xfrm rot="20963615">
                <a:off x="5066204" y="1940837"/>
                <a:ext cx="609600" cy="1143000"/>
              </a:xfrm>
              <a:prstGeom prst="diagStrip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85" name="Rounded Rectangle 84"/>
              <p:cNvSpPr/>
              <p:nvPr/>
            </p:nvSpPr>
            <p:spPr>
              <a:xfrm>
                <a:off x="5029205" y="1676401"/>
                <a:ext cx="548640" cy="3341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Tree>
    <p:extLst>
      <p:ext uri="{BB962C8B-B14F-4D97-AF65-F5344CB8AC3E}">
        <p14:creationId xmlns:p14="http://schemas.microsoft.com/office/powerpoint/2010/main" val="391653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6" presetClass="entr" presetSubtype="37"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outVertical)">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Black-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1883229" cy="369332"/>
          </a:xfrm>
          <a:prstGeom prst="rect">
            <a:avLst/>
          </a:prstGeom>
          <a:noFill/>
        </p:spPr>
        <p:txBody>
          <a:bodyPr wrap="square" rtlCol="0">
            <a:spAutoFit/>
          </a:bodyPr>
          <a:lstStyle/>
          <a:p>
            <a:r>
              <a:rPr lang="en-US" dirty="0">
                <a:solidFill>
                  <a:schemeClr val="bg1"/>
                </a:solidFill>
              </a:rPr>
              <a:t>Moses 4:3-4</a:t>
            </a:r>
          </a:p>
        </p:txBody>
      </p:sp>
      <p:sp>
        <p:nvSpPr>
          <p:cNvPr id="37" name="TextBox 36"/>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Eras Bold ITC" panose="020B0907030504020204" pitchFamily="34" charset="0"/>
              </a:rPr>
              <a:t>Rebellion and a War of Words</a:t>
            </a:r>
          </a:p>
        </p:txBody>
      </p:sp>
      <p:sp>
        <p:nvSpPr>
          <p:cNvPr id="12" name="TextBox 11"/>
          <p:cNvSpPr txBox="1"/>
          <p:nvPr/>
        </p:nvSpPr>
        <p:spPr>
          <a:xfrm>
            <a:off x="4934592" y="1016970"/>
            <a:ext cx="6019800" cy="4585871"/>
          </a:xfrm>
          <a:prstGeom prst="rect">
            <a:avLst/>
          </a:prstGeom>
          <a:noFill/>
        </p:spPr>
        <p:txBody>
          <a:bodyPr wrap="square" rtlCol="0">
            <a:spAutoFit/>
          </a:bodyPr>
          <a:lstStyle/>
          <a:p>
            <a:r>
              <a:rPr lang="en-US" sz="2000" dirty="0">
                <a:solidFill>
                  <a:schemeClr val="bg1"/>
                </a:solidFill>
              </a:rPr>
              <a:t>“There was war in Heaven. That war was a war of words; it was a conflict of ideologies; it was a rebellion against God and his laws. </a:t>
            </a:r>
          </a:p>
          <a:p>
            <a:endParaRPr lang="en-US" sz="2000" dirty="0">
              <a:solidFill>
                <a:schemeClr val="bg1"/>
              </a:solidFill>
            </a:endParaRPr>
          </a:p>
          <a:p>
            <a:r>
              <a:rPr lang="en-US" sz="2000" dirty="0">
                <a:solidFill>
                  <a:schemeClr val="bg1"/>
                </a:solidFill>
              </a:rPr>
              <a:t>Lucifer sought to dethrone God, to sit himself on the divine throne, and to save all men without reference to their works. </a:t>
            </a:r>
          </a:p>
          <a:p>
            <a:endParaRPr lang="en-US" sz="2000" dirty="0">
              <a:solidFill>
                <a:schemeClr val="bg1"/>
              </a:solidFill>
            </a:endParaRPr>
          </a:p>
          <a:p>
            <a:r>
              <a:rPr lang="en-US" sz="2000" dirty="0">
                <a:solidFill>
                  <a:schemeClr val="bg1"/>
                </a:solidFill>
              </a:rPr>
              <a:t>He sought to deny men their agency so they could not sin. </a:t>
            </a:r>
          </a:p>
          <a:p>
            <a:endParaRPr lang="en-US" sz="2000" dirty="0">
              <a:solidFill>
                <a:schemeClr val="bg1"/>
              </a:solidFill>
            </a:endParaRPr>
          </a:p>
          <a:p>
            <a:r>
              <a:rPr lang="en-US" sz="2000" dirty="0">
                <a:solidFill>
                  <a:schemeClr val="bg1"/>
                </a:solidFill>
              </a:rPr>
              <a:t>He offered a mortal life of…evil…</a:t>
            </a:r>
          </a:p>
          <a:p>
            <a:r>
              <a:rPr lang="en-US" sz="2000" dirty="0">
                <a:solidFill>
                  <a:schemeClr val="bg1"/>
                </a:solidFill>
              </a:rPr>
              <a:t>following which all men would be </a:t>
            </a:r>
          </a:p>
          <a:p>
            <a:r>
              <a:rPr lang="en-US" sz="2000" dirty="0">
                <a:solidFill>
                  <a:schemeClr val="bg1"/>
                </a:solidFill>
              </a:rPr>
              <a:t>saved.”</a:t>
            </a:r>
          </a:p>
          <a:p>
            <a:r>
              <a:rPr lang="en-US" sz="1200" dirty="0">
                <a:solidFill>
                  <a:schemeClr val="bg1"/>
                </a:solidFill>
              </a:rPr>
              <a:t>Elder Bruce R. McConkie</a:t>
            </a:r>
          </a:p>
        </p:txBody>
      </p:sp>
      <p:grpSp>
        <p:nvGrpSpPr>
          <p:cNvPr id="53" name="Group 52"/>
          <p:cNvGrpSpPr/>
          <p:nvPr/>
        </p:nvGrpSpPr>
        <p:grpSpPr>
          <a:xfrm rot="16200000">
            <a:off x="-74535" y="1841570"/>
            <a:ext cx="5459772" cy="3623293"/>
            <a:chOff x="3090510" y="4267201"/>
            <a:chExt cx="2579761" cy="2057400"/>
          </a:xfrm>
        </p:grpSpPr>
        <p:sp>
          <p:nvSpPr>
            <p:cNvPr id="54" name="Frame 53"/>
            <p:cNvSpPr/>
            <p:nvPr/>
          </p:nvSpPr>
          <p:spPr>
            <a:xfrm>
              <a:off x="3090510" y="4267201"/>
              <a:ext cx="2579761" cy="2057400"/>
            </a:xfrm>
            <a:prstGeom prst="frame">
              <a:avLst>
                <a:gd name="adj1" fmla="val 7113"/>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Rectangle 54"/>
            <p:cNvSpPr/>
            <p:nvPr/>
          </p:nvSpPr>
          <p:spPr>
            <a:xfrm>
              <a:off x="3201209" y="4419600"/>
              <a:ext cx="2371347" cy="1752600"/>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648421" y="3587761"/>
            <a:ext cx="2013856" cy="2215348"/>
            <a:chOff x="8935585" y="1219515"/>
            <a:chExt cx="2013856" cy="2215348"/>
          </a:xfrm>
        </p:grpSpPr>
        <p:sp>
          <p:nvSpPr>
            <p:cNvPr id="57" name="Folded Corner 56"/>
            <p:cNvSpPr/>
            <p:nvPr/>
          </p:nvSpPr>
          <p:spPr>
            <a:xfrm rot="463899">
              <a:off x="8935585" y="1503191"/>
              <a:ext cx="2013856" cy="1931672"/>
            </a:xfrm>
            <a:prstGeom prst="foldedCorner">
              <a:avLst>
                <a:gd name="adj" fmla="val 25378"/>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9942513" y="1219515"/>
              <a:ext cx="466914" cy="520331"/>
              <a:chOff x="3978462" y="4800600"/>
              <a:chExt cx="974538" cy="1086030"/>
            </a:xfrm>
          </p:grpSpPr>
          <p:sp>
            <p:nvSpPr>
              <p:cNvPr id="60" name="Isosceles Triangle 59"/>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p:cNvSpPr txBox="1"/>
            <p:nvPr/>
          </p:nvSpPr>
          <p:spPr>
            <a:xfrm rot="482272">
              <a:off x="9259983" y="1971397"/>
              <a:ext cx="1328057" cy="923330"/>
            </a:xfrm>
            <a:prstGeom prst="rect">
              <a:avLst/>
            </a:prstGeom>
            <a:noFill/>
          </p:spPr>
          <p:txBody>
            <a:bodyPr wrap="square" rtlCol="0">
              <a:spAutoFit/>
            </a:bodyPr>
            <a:lstStyle/>
            <a:p>
              <a:pPr algn="ctr"/>
              <a:r>
                <a:rPr lang="en-US" dirty="0">
                  <a:latin typeface="Lucida Handwriting" panose="03010101010101010101" pitchFamily="66" charset="0"/>
                </a:rPr>
                <a:t>My Way or the Highway</a:t>
              </a:r>
            </a:p>
          </p:txBody>
        </p:sp>
      </p:grpSp>
      <p:grpSp>
        <p:nvGrpSpPr>
          <p:cNvPr id="68" name="Group 67"/>
          <p:cNvGrpSpPr/>
          <p:nvPr/>
        </p:nvGrpSpPr>
        <p:grpSpPr>
          <a:xfrm>
            <a:off x="1897441" y="1343293"/>
            <a:ext cx="1490767" cy="1909477"/>
            <a:chOff x="423677" y="4262352"/>
            <a:chExt cx="1666264" cy="2134265"/>
          </a:xfrm>
        </p:grpSpPr>
        <p:sp>
          <p:nvSpPr>
            <p:cNvPr id="69" name="Rectangle 68"/>
            <p:cNvSpPr/>
            <p:nvPr/>
          </p:nvSpPr>
          <p:spPr>
            <a:xfrm>
              <a:off x="491548" y="4362542"/>
              <a:ext cx="1546796" cy="200273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4"/>
            <p:cNvGrpSpPr/>
            <p:nvPr/>
          </p:nvGrpSpPr>
          <p:grpSpPr>
            <a:xfrm>
              <a:off x="519244" y="4590039"/>
              <a:ext cx="1519100" cy="1745588"/>
              <a:chOff x="6014594" y="3657600"/>
              <a:chExt cx="1233577" cy="1417495"/>
            </a:xfrm>
          </p:grpSpPr>
          <p:sp>
            <p:nvSpPr>
              <p:cNvPr id="72" name="Cloud 71"/>
              <p:cNvSpPr/>
              <p:nvPr/>
            </p:nvSpPr>
            <p:spPr>
              <a:xfrm>
                <a:off x="6014594" y="3752491"/>
                <a:ext cx="1233577" cy="996351"/>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a:off x="6109484" y="4428417"/>
                <a:ext cx="1064115" cy="628682"/>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379796">
                <a:off x="6198539" y="4362678"/>
                <a:ext cx="517627" cy="710124"/>
              </a:xfrm>
              <a:prstGeom prst="trapezoid">
                <a:avLst>
                  <a:gd name="adj" fmla="val 4183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rot="21033800">
                <a:off x="6580822" y="4323916"/>
                <a:ext cx="517627" cy="751179"/>
              </a:xfrm>
              <a:prstGeom prst="trapezoid">
                <a:avLst>
                  <a:gd name="adj" fmla="val 40202"/>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gular Pentagon 75"/>
              <p:cNvSpPr/>
              <p:nvPr/>
            </p:nvSpPr>
            <p:spPr>
              <a:xfrm rot="10800000">
                <a:off x="6299266" y="3799936"/>
                <a:ext cx="664234" cy="854015"/>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loud 76"/>
              <p:cNvSpPr/>
              <p:nvPr/>
            </p:nvSpPr>
            <p:spPr>
              <a:xfrm>
                <a:off x="6346711" y="3657600"/>
                <a:ext cx="569343" cy="474453"/>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loud 77"/>
              <p:cNvSpPr/>
              <p:nvPr/>
            </p:nvSpPr>
            <p:spPr>
              <a:xfrm rot="18167829">
                <a:off x="6022703" y="3924809"/>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loud 78"/>
              <p:cNvSpPr/>
              <p:nvPr/>
            </p:nvSpPr>
            <p:spPr>
              <a:xfrm rot="14977688">
                <a:off x="6507001" y="3983011"/>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Stored Data 79"/>
              <p:cNvSpPr/>
              <p:nvPr/>
            </p:nvSpPr>
            <p:spPr>
              <a:xfrm rot="5400000">
                <a:off x="6465324" y="3349206"/>
                <a:ext cx="379562" cy="996351"/>
              </a:xfrm>
              <a:prstGeom prst="flowChartOnlineStorag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gular Pentagon 80"/>
              <p:cNvSpPr/>
              <p:nvPr/>
            </p:nvSpPr>
            <p:spPr>
              <a:xfrm rot="10800000">
                <a:off x="6773718" y="4511616"/>
                <a:ext cx="151541" cy="252745"/>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gular Pentagon 81"/>
              <p:cNvSpPr/>
              <p:nvPr/>
            </p:nvSpPr>
            <p:spPr>
              <a:xfrm rot="10800000">
                <a:off x="6346710" y="4511616"/>
                <a:ext cx="151541" cy="252745"/>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101"/>
              <p:cNvGrpSpPr/>
              <p:nvPr/>
            </p:nvGrpSpPr>
            <p:grpSpPr>
              <a:xfrm rot="16355409">
                <a:off x="6559288" y="3284183"/>
                <a:ext cx="209602" cy="1100863"/>
                <a:chOff x="6629400" y="1447800"/>
                <a:chExt cx="806264" cy="3603319"/>
              </a:xfrm>
            </p:grpSpPr>
            <p:grpSp>
              <p:nvGrpSpPr>
                <p:cNvPr id="86" name="Group 79"/>
                <p:cNvGrpSpPr/>
                <p:nvPr/>
              </p:nvGrpSpPr>
              <p:grpSpPr>
                <a:xfrm>
                  <a:off x="6629400" y="1447800"/>
                  <a:ext cx="713825" cy="1174911"/>
                  <a:chOff x="6629400" y="1447800"/>
                  <a:chExt cx="713825" cy="1174911"/>
                </a:xfrm>
              </p:grpSpPr>
              <p:sp>
                <p:nvSpPr>
                  <p:cNvPr id="95" name="Regular Pentagon 94"/>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gular Pentagon 95"/>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0"/>
                <p:cNvGrpSpPr/>
                <p:nvPr/>
              </p:nvGrpSpPr>
              <p:grpSpPr>
                <a:xfrm>
                  <a:off x="6645639" y="2683240"/>
                  <a:ext cx="713825" cy="1174911"/>
                  <a:chOff x="6629400" y="1447800"/>
                  <a:chExt cx="713825" cy="1174911"/>
                </a:xfrm>
              </p:grpSpPr>
              <p:sp>
                <p:nvSpPr>
                  <p:cNvPr id="93" name="Regular Pentagon 92"/>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gular Pentagon 93"/>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3"/>
                <p:cNvGrpSpPr/>
                <p:nvPr/>
              </p:nvGrpSpPr>
              <p:grpSpPr>
                <a:xfrm>
                  <a:off x="6721839" y="3876208"/>
                  <a:ext cx="713825" cy="1174911"/>
                  <a:chOff x="6629400" y="1447800"/>
                  <a:chExt cx="713825" cy="1174911"/>
                </a:xfrm>
              </p:grpSpPr>
              <p:sp>
                <p:nvSpPr>
                  <p:cNvPr id="91" name="Regular Pentagon 90"/>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gular Pentagon 91"/>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Quad Arrow 88"/>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Quad Arrow 89"/>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Moon 83"/>
              <p:cNvSpPr/>
              <p:nvPr/>
            </p:nvSpPr>
            <p:spPr>
              <a:xfrm rot="5207311">
                <a:off x="6245101" y="4107455"/>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p:cNvSpPr/>
              <p:nvPr/>
            </p:nvSpPr>
            <p:spPr>
              <a:xfrm rot="5207311">
                <a:off x="6909335" y="4060009"/>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Frame 70"/>
            <p:cNvSpPr/>
            <p:nvPr/>
          </p:nvSpPr>
          <p:spPr>
            <a:xfrm>
              <a:off x="423677" y="4262352"/>
              <a:ext cx="1666264" cy="2134265"/>
            </a:xfrm>
            <a:prstGeom prst="frame">
              <a:avLst>
                <a:gd name="adj1" fmla="val 570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741227" y="4527050"/>
            <a:ext cx="3116065" cy="2223904"/>
            <a:chOff x="228600" y="381000"/>
            <a:chExt cx="3505068" cy="2501531"/>
          </a:xfrm>
        </p:grpSpPr>
        <p:grpSp>
          <p:nvGrpSpPr>
            <p:cNvPr id="45" name="Group 44"/>
            <p:cNvGrpSpPr/>
            <p:nvPr/>
          </p:nvGrpSpPr>
          <p:grpSpPr>
            <a:xfrm>
              <a:off x="228600" y="381000"/>
              <a:ext cx="3505068" cy="2501531"/>
              <a:chOff x="534986" y="381000"/>
              <a:chExt cx="2637111" cy="2501531"/>
            </a:xfrm>
          </p:grpSpPr>
          <p:sp>
            <p:nvSpPr>
              <p:cNvPr id="47" name="Rectangle 46"/>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534986" y="384805"/>
                <a:ext cx="457200" cy="2497726"/>
                <a:chOff x="533400" y="381000"/>
                <a:chExt cx="457200" cy="2497726"/>
              </a:xfrm>
            </p:grpSpPr>
            <p:sp>
              <p:nvSpPr>
                <p:cNvPr id="63" name="Oval 6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ounded Rectangle 6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2714897" y="381000"/>
                <a:ext cx="457200" cy="2497726"/>
                <a:chOff x="2714897" y="457200"/>
                <a:chExt cx="457200" cy="2497726"/>
              </a:xfrm>
            </p:grpSpPr>
            <p:sp>
              <p:nvSpPr>
                <p:cNvPr id="50" name="Oval 49"/>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Rectangle 45"/>
            <p:cNvSpPr/>
            <p:nvPr/>
          </p:nvSpPr>
          <p:spPr>
            <a:xfrm>
              <a:off x="875936" y="1087048"/>
              <a:ext cx="2121979" cy="1211695"/>
            </a:xfrm>
            <a:prstGeom prst="rect">
              <a:avLst/>
            </a:prstGeom>
          </p:spPr>
          <p:txBody>
            <a:bodyPr wrap="square">
              <a:spAutoFit/>
            </a:bodyPr>
            <a:lstStyle/>
            <a:p>
              <a:r>
                <a:rPr lang="en-US" sz="1600" b="1" dirty="0"/>
                <a:t>Satan seeks to deceive and blind us so he can lead us captive at his will.</a:t>
              </a:r>
              <a:r>
                <a:rPr lang="en-US" sz="1600" dirty="0"/>
                <a:t> </a:t>
              </a:r>
              <a:endParaRPr lang="en-US" sz="1600" i="1" dirty="0"/>
            </a:p>
          </p:txBody>
        </p:sp>
      </p:grpSp>
      <p:pic>
        <p:nvPicPr>
          <p:cNvPr id="3" name="Picture 2">
            <a:extLst>
              <a:ext uri="{FF2B5EF4-FFF2-40B4-BE49-F238E27FC236}">
                <a16:creationId xmlns:a16="http://schemas.microsoft.com/office/drawing/2014/main" id="{947C4CC7-B944-4608-83EC-BEC5FBC0EF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504" y="844762"/>
            <a:ext cx="914400" cy="1276350"/>
          </a:xfrm>
          <a:prstGeom prst="rect">
            <a:avLst/>
          </a:prstGeom>
        </p:spPr>
      </p:pic>
    </p:spTree>
    <p:extLst>
      <p:ext uri="{BB962C8B-B14F-4D97-AF65-F5344CB8AC3E}">
        <p14:creationId xmlns:p14="http://schemas.microsoft.com/office/powerpoint/2010/main" val="309068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 presetClass="entr" presetSubtype="0"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arn(outVertical)">
                                      <p:cBhvr>
                                        <p:cTn id="3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Black-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1883229" cy="369332"/>
          </a:xfrm>
          <a:prstGeom prst="rect">
            <a:avLst/>
          </a:prstGeom>
          <a:noFill/>
        </p:spPr>
        <p:txBody>
          <a:bodyPr wrap="square" rtlCol="0">
            <a:spAutoFit/>
          </a:bodyPr>
          <a:lstStyle/>
          <a:p>
            <a:r>
              <a:rPr lang="en-US" dirty="0">
                <a:solidFill>
                  <a:schemeClr val="bg1"/>
                </a:solidFill>
              </a:rPr>
              <a:t>Moses 4:3-4</a:t>
            </a:r>
          </a:p>
        </p:txBody>
      </p:sp>
      <p:sp>
        <p:nvSpPr>
          <p:cNvPr id="37" name="TextBox 36"/>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Eras Bold ITC" panose="020B0907030504020204" pitchFamily="34" charset="0"/>
              </a:rPr>
              <a:t>Fallen Spirits</a:t>
            </a:r>
          </a:p>
        </p:txBody>
      </p:sp>
      <p:sp>
        <p:nvSpPr>
          <p:cNvPr id="12" name="TextBox 11"/>
          <p:cNvSpPr txBox="1"/>
          <p:nvPr/>
        </p:nvSpPr>
        <p:spPr>
          <a:xfrm>
            <a:off x="473527" y="1091740"/>
            <a:ext cx="6482443" cy="3970318"/>
          </a:xfrm>
          <a:prstGeom prst="rect">
            <a:avLst/>
          </a:prstGeom>
          <a:noFill/>
        </p:spPr>
        <p:txBody>
          <a:bodyPr wrap="square" rtlCol="0">
            <a:spAutoFit/>
          </a:bodyPr>
          <a:lstStyle/>
          <a:p>
            <a:r>
              <a:rPr lang="en-US" sz="2400" dirty="0">
                <a:solidFill>
                  <a:schemeClr val="bg1"/>
                </a:solidFill>
              </a:rPr>
              <a:t>“Every person who desires and strives to be a Saint is closely watched by fallen spirits that came here when Lucifer fell, and by the spirits of wicked persons who have been here in tabernacles and departed from them, but who are still under the control of the prince of the power of the air. </a:t>
            </a:r>
          </a:p>
          <a:p>
            <a:endParaRPr lang="en-US" sz="2400" dirty="0">
              <a:solidFill>
                <a:schemeClr val="bg1"/>
              </a:solidFill>
            </a:endParaRPr>
          </a:p>
          <a:p>
            <a:r>
              <a:rPr lang="en-US" sz="2400" dirty="0">
                <a:solidFill>
                  <a:schemeClr val="bg1"/>
                </a:solidFill>
              </a:rPr>
              <a:t>Those spirits are never idle: they are watching every person who wishes to do right and are continually prompting them to do wrong.”</a:t>
            </a:r>
          </a:p>
          <a:p>
            <a:r>
              <a:rPr lang="en-US" sz="1200" dirty="0">
                <a:solidFill>
                  <a:schemeClr val="bg1"/>
                </a:solidFill>
              </a:rPr>
              <a:t>Brigham Young</a:t>
            </a:r>
          </a:p>
        </p:txBody>
      </p:sp>
      <p:pic>
        <p:nvPicPr>
          <p:cNvPr id="10242" name="Picture 2" descr="http://static.dailystrength.org/groupfiles/7/2/3/4/10004327/g_14236382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5458" y="1337511"/>
            <a:ext cx="3982420" cy="3081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0826" t="17648" r="10343" b="14456"/>
          <a:stretch/>
        </p:blipFill>
        <p:spPr>
          <a:xfrm>
            <a:off x="2743200" y="4942963"/>
            <a:ext cx="1589314" cy="1545705"/>
          </a:xfrm>
          <a:prstGeom prst="rect">
            <a:avLst/>
          </a:prstGeom>
        </p:spPr>
      </p:pic>
      <p:sp>
        <p:nvSpPr>
          <p:cNvPr id="97" name="TextBox 96"/>
          <p:cNvSpPr txBox="1"/>
          <p:nvPr/>
        </p:nvSpPr>
        <p:spPr>
          <a:xfrm>
            <a:off x="6455228" y="5270586"/>
            <a:ext cx="4871357" cy="830997"/>
          </a:xfrm>
          <a:prstGeom prst="rect">
            <a:avLst/>
          </a:prstGeom>
          <a:noFill/>
        </p:spPr>
        <p:txBody>
          <a:bodyPr wrap="square" rtlCol="0">
            <a:spAutoFit/>
          </a:bodyPr>
          <a:lstStyle/>
          <a:p>
            <a:pPr algn="ctr"/>
            <a:r>
              <a:rPr lang="en-US" sz="2400" dirty="0">
                <a:solidFill>
                  <a:schemeClr val="bg1"/>
                </a:solidFill>
              </a:rPr>
              <a:t>Those who followed Satan are called “Sons of Perdition”</a:t>
            </a:r>
            <a:endParaRPr lang="en-US" sz="1200" dirty="0">
              <a:solidFill>
                <a:schemeClr val="bg1"/>
              </a:solidFill>
            </a:endParaRPr>
          </a:p>
        </p:txBody>
      </p:sp>
    </p:spTree>
    <p:extLst>
      <p:ext uri="{BB962C8B-B14F-4D97-AF65-F5344CB8AC3E}">
        <p14:creationId xmlns:p14="http://schemas.microsoft.com/office/powerpoint/2010/main" val="279287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animEffect transition="in" filter="fade">
                                      <p:cBhvr>
                                        <p:cTn id="9" dur="500"/>
                                        <p:tgtEl>
                                          <p:spTgt spid="10242"/>
                                        </p:tgtEl>
                                      </p:cBhvr>
                                    </p:animEffect>
                                  </p:childTnLst>
                                </p:cTn>
                              </p:par>
                              <p:par>
                                <p:cTn id="10" presetID="1" presetClass="entr" presetSubtype="0" fill="hold" nodeType="with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Black-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1883229" cy="369332"/>
          </a:xfrm>
          <a:prstGeom prst="rect">
            <a:avLst/>
          </a:prstGeom>
          <a:noFill/>
        </p:spPr>
        <p:txBody>
          <a:bodyPr wrap="square" rtlCol="0">
            <a:spAutoFit/>
          </a:bodyPr>
          <a:lstStyle/>
          <a:p>
            <a:r>
              <a:rPr lang="en-US" dirty="0">
                <a:solidFill>
                  <a:schemeClr val="bg1"/>
                </a:solidFill>
              </a:rPr>
              <a:t>Moses 4:3-4</a:t>
            </a:r>
          </a:p>
        </p:txBody>
      </p:sp>
      <p:sp>
        <p:nvSpPr>
          <p:cNvPr id="37" name="TextBox 36"/>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Eras Bold ITC" panose="020B0907030504020204" pitchFamily="34" charset="0"/>
              </a:rPr>
              <a:t>Satan’s Influence</a:t>
            </a:r>
          </a:p>
        </p:txBody>
      </p:sp>
      <p:sp>
        <p:nvSpPr>
          <p:cNvPr id="12" name="TextBox 11"/>
          <p:cNvSpPr txBox="1"/>
          <p:nvPr/>
        </p:nvSpPr>
        <p:spPr>
          <a:xfrm>
            <a:off x="473527" y="1091740"/>
            <a:ext cx="6482443" cy="2492990"/>
          </a:xfrm>
          <a:prstGeom prst="rect">
            <a:avLst/>
          </a:prstGeom>
          <a:noFill/>
        </p:spPr>
        <p:txBody>
          <a:bodyPr wrap="square" rtlCol="0">
            <a:spAutoFit/>
          </a:bodyPr>
          <a:lstStyle/>
          <a:p>
            <a:r>
              <a:rPr lang="en-US" sz="2400" dirty="0">
                <a:solidFill>
                  <a:schemeClr val="bg1"/>
                </a:solidFill>
              </a:rPr>
              <a:t>“The war that began in heaven is not yet over. The conflict continues on the battlefield of mortality. And one of Lucifer’s primary strategies has been to restrict our agency through the power of earthly governments. Proof of this is found in the long history of humanity.”</a:t>
            </a:r>
          </a:p>
          <a:p>
            <a:r>
              <a:rPr lang="en-US" sz="1200" dirty="0">
                <a:solidFill>
                  <a:schemeClr val="bg1"/>
                </a:solidFill>
              </a:rPr>
              <a:t>Ezra Taft Benson</a:t>
            </a:r>
          </a:p>
        </p:txBody>
      </p:sp>
      <p:pic>
        <p:nvPicPr>
          <p:cNvPr id="13314" name="Picture 2" descr="http://usabilitygeek.com/wp-content/uploads/2011/10/Official-Usability-Web-Site-Guidelines-of-Governments-From-Around-the-Wor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5404" y="3107418"/>
            <a:ext cx="6181725" cy="31432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52202F0-EE74-4BD6-8A4A-4D1B5B586D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3165" y="252770"/>
            <a:ext cx="947928" cy="1341120"/>
          </a:xfrm>
          <a:prstGeom prst="rect">
            <a:avLst/>
          </a:prstGeom>
        </p:spPr>
      </p:pic>
    </p:spTree>
    <p:extLst>
      <p:ext uri="{BB962C8B-B14F-4D97-AF65-F5344CB8AC3E}">
        <p14:creationId xmlns:p14="http://schemas.microsoft.com/office/powerpoint/2010/main" val="836922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Black-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1883229" cy="369332"/>
          </a:xfrm>
          <a:prstGeom prst="rect">
            <a:avLst/>
          </a:prstGeom>
          <a:noFill/>
        </p:spPr>
        <p:txBody>
          <a:bodyPr wrap="square" rtlCol="0">
            <a:spAutoFit/>
          </a:bodyPr>
          <a:lstStyle/>
          <a:p>
            <a:r>
              <a:rPr lang="en-US" dirty="0">
                <a:solidFill>
                  <a:schemeClr val="bg1"/>
                </a:solidFill>
              </a:rPr>
              <a:t>Moses 4:5-6</a:t>
            </a:r>
          </a:p>
        </p:txBody>
      </p:sp>
      <p:sp>
        <p:nvSpPr>
          <p:cNvPr id="37" name="TextBox 36"/>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Eras Bold ITC" panose="020B0907030504020204" pitchFamily="34" charset="0"/>
              </a:rPr>
              <a:t>Through The Mouth of The Serpent</a:t>
            </a:r>
          </a:p>
        </p:txBody>
      </p:sp>
      <p:sp>
        <p:nvSpPr>
          <p:cNvPr id="12" name="TextBox 11"/>
          <p:cNvSpPr txBox="1"/>
          <p:nvPr/>
        </p:nvSpPr>
        <p:spPr>
          <a:xfrm>
            <a:off x="382993" y="946016"/>
            <a:ext cx="6482443" cy="1200329"/>
          </a:xfrm>
          <a:prstGeom prst="rect">
            <a:avLst/>
          </a:prstGeom>
          <a:noFill/>
        </p:spPr>
        <p:txBody>
          <a:bodyPr wrap="square" rtlCol="0">
            <a:spAutoFit/>
          </a:bodyPr>
          <a:lstStyle/>
          <a:p>
            <a:r>
              <a:rPr lang="en-US" sz="2400" dirty="0">
                <a:solidFill>
                  <a:schemeClr val="bg1"/>
                </a:solidFill>
              </a:rPr>
              <a:t>Satan is symbolic as a serpent and taught that Satan “sought to destroy the world” by tempting Adam and Eve in the Garden of Eden</a:t>
            </a:r>
            <a:endParaRPr lang="en-US" sz="1200" dirty="0">
              <a:solidFill>
                <a:schemeClr val="bg1"/>
              </a:solidFill>
            </a:endParaRPr>
          </a:p>
        </p:txBody>
      </p:sp>
      <p:grpSp>
        <p:nvGrpSpPr>
          <p:cNvPr id="5" name="Group 4"/>
          <p:cNvGrpSpPr/>
          <p:nvPr/>
        </p:nvGrpSpPr>
        <p:grpSpPr>
          <a:xfrm>
            <a:off x="8217419" y="907074"/>
            <a:ext cx="2474724" cy="2324890"/>
            <a:chOff x="8217419" y="907074"/>
            <a:chExt cx="2474724" cy="2324890"/>
          </a:xfrm>
        </p:grpSpPr>
        <p:pic>
          <p:nvPicPr>
            <p:cNvPr id="1028" name="Picture 4" descr="http://www.jeremiahdirt.com/uploads/9/0/2/9/9029057/961453_orig.jpg"/>
            <p:cNvPicPr>
              <a:picLocks noChangeAspect="1" noChangeArrowheads="1"/>
            </p:cNvPicPr>
            <p:nvPr/>
          </p:nvPicPr>
          <p:blipFill rotWithShape="1">
            <a:blip r:embed="rId3">
              <a:extLst>
                <a:ext uri="{28A0092B-C50C-407E-A947-70E740481C1C}">
                  <a14:useLocalDpi xmlns:a14="http://schemas.microsoft.com/office/drawing/2010/main" val="0"/>
                </a:ext>
              </a:extLst>
            </a:blip>
            <a:srcRect l="27079" t="1622" r="16079" b="38236"/>
            <a:stretch/>
          </p:blipFill>
          <p:spPr bwMode="auto">
            <a:xfrm>
              <a:off x="8217419" y="923330"/>
              <a:ext cx="2038533" cy="230863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465173" y="907074"/>
              <a:ext cx="1226970" cy="230832"/>
            </a:xfrm>
            <a:prstGeom prst="rect">
              <a:avLst/>
            </a:prstGeom>
            <a:noFill/>
          </p:spPr>
          <p:txBody>
            <a:bodyPr wrap="square" rtlCol="0">
              <a:spAutoFit/>
            </a:bodyPr>
            <a:lstStyle/>
            <a:p>
              <a:r>
                <a:rPr lang="en-US" sz="900" dirty="0"/>
                <a:t>Jeremiah Dirt</a:t>
              </a:r>
            </a:p>
          </p:txBody>
        </p:sp>
      </p:grpSp>
      <p:sp>
        <p:nvSpPr>
          <p:cNvPr id="6" name="Rectangle 5"/>
          <p:cNvSpPr/>
          <p:nvPr/>
        </p:nvSpPr>
        <p:spPr>
          <a:xfrm>
            <a:off x="2052119" y="2605371"/>
            <a:ext cx="6096000" cy="646331"/>
          </a:xfrm>
          <a:prstGeom prst="rect">
            <a:avLst/>
          </a:prstGeom>
        </p:spPr>
        <p:txBody>
          <a:bodyPr>
            <a:spAutoFit/>
          </a:bodyPr>
          <a:lstStyle/>
          <a:p>
            <a:r>
              <a:rPr lang="en-US" i="1" dirty="0">
                <a:solidFill>
                  <a:srgbClr val="FFFF00"/>
                </a:solidFill>
                <a:latin typeface="Palatino"/>
              </a:rPr>
              <a:t>…even that old serpent that did</a:t>
            </a:r>
            <a:r>
              <a:rPr lang="en-US" i="1" baseline="30000" dirty="0">
                <a:solidFill>
                  <a:srgbClr val="FFFF00"/>
                </a:solidFill>
                <a:latin typeface="Palatino"/>
              </a:rPr>
              <a:t> </a:t>
            </a:r>
            <a:r>
              <a:rPr lang="en-US" i="1" dirty="0">
                <a:solidFill>
                  <a:srgbClr val="FFFF00"/>
                </a:solidFill>
                <a:latin typeface="Palatino"/>
              </a:rPr>
              <a:t>beguile our first parents, which was the cause of their fall; Mosiah 16:3</a:t>
            </a:r>
            <a:endParaRPr lang="en-US" i="1" dirty="0">
              <a:solidFill>
                <a:srgbClr val="FFFF00"/>
              </a:solidFill>
            </a:endParaRPr>
          </a:p>
        </p:txBody>
      </p:sp>
      <p:grpSp>
        <p:nvGrpSpPr>
          <p:cNvPr id="7" name="Group 6"/>
          <p:cNvGrpSpPr/>
          <p:nvPr/>
        </p:nvGrpSpPr>
        <p:grpSpPr>
          <a:xfrm>
            <a:off x="1759093" y="3349432"/>
            <a:ext cx="3683522" cy="3103062"/>
            <a:chOff x="1759093" y="3349432"/>
            <a:chExt cx="3683522" cy="3103062"/>
          </a:xfrm>
        </p:grpSpPr>
        <p:pic>
          <p:nvPicPr>
            <p:cNvPr id="16" name="Picture 4" descr="http://www.lizardtypes.com/wp-content/uploads/2013/03/chameleon-picture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749" r="15463"/>
            <a:stretch/>
          </p:blipFill>
          <p:spPr bwMode="auto">
            <a:xfrm>
              <a:off x="1883229" y="3349432"/>
              <a:ext cx="3168713" cy="240970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759093" y="5806163"/>
              <a:ext cx="3683522" cy="646331"/>
            </a:xfrm>
            <a:prstGeom prst="rect">
              <a:avLst/>
            </a:prstGeom>
            <a:noFill/>
          </p:spPr>
          <p:txBody>
            <a:bodyPr wrap="square" rtlCol="0">
              <a:spAutoFit/>
            </a:bodyPr>
            <a:lstStyle/>
            <a:p>
              <a:r>
                <a:rPr lang="en-US" sz="1200" dirty="0">
                  <a:solidFill>
                    <a:schemeClr val="bg1"/>
                  </a:solidFill>
                </a:rPr>
                <a:t>Chameleon’s have the ability to change skin color with their environment to deceive their predators—they have the ability to adapt themselves to their situations</a:t>
              </a:r>
            </a:p>
          </p:txBody>
        </p:sp>
      </p:grpSp>
      <p:sp>
        <p:nvSpPr>
          <p:cNvPr id="18" name="TextBox 17"/>
          <p:cNvSpPr txBox="1"/>
          <p:nvPr/>
        </p:nvSpPr>
        <p:spPr>
          <a:xfrm>
            <a:off x="5709557" y="3862502"/>
            <a:ext cx="6482443" cy="2677656"/>
          </a:xfrm>
          <a:prstGeom prst="rect">
            <a:avLst/>
          </a:prstGeom>
          <a:noFill/>
        </p:spPr>
        <p:txBody>
          <a:bodyPr wrap="square" rtlCol="0">
            <a:spAutoFit/>
          </a:bodyPr>
          <a:lstStyle/>
          <a:p>
            <a:r>
              <a:rPr lang="en-US" sz="2400" dirty="0">
                <a:solidFill>
                  <a:schemeClr val="bg1"/>
                </a:solidFill>
              </a:rPr>
              <a:t>“The devil can adapt himself to the belief of any person…If he could get you to swallow down one or two great lies that would effect your destruction, and which you would preach and destroy many others, he would not mind how many truths you might believe…he could only deceive you and lead you astray.” Orson Pratt</a:t>
            </a:r>
            <a:endParaRPr lang="en-US" sz="1200" dirty="0">
              <a:solidFill>
                <a:schemeClr val="bg1"/>
              </a:solidFill>
            </a:endParaRPr>
          </a:p>
        </p:txBody>
      </p:sp>
      <p:pic>
        <p:nvPicPr>
          <p:cNvPr id="3" name="Picture 2">
            <a:extLst>
              <a:ext uri="{FF2B5EF4-FFF2-40B4-BE49-F238E27FC236}">
                <a16:creationId xmlns:a16="http://schemas.microsoft.com/office/drawing/2014/main" id="{FE94795E-F011-4836-811F-C12A691F45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88446" y="2605371"/>
            <a:ext cx="892136" cy="1200329"/>
          </a:xfrm>
          <a:prstGeom prst="rect">
            <a:avLst/>
          </a:prstGeom>
        </p:spPr>
      </p:pic>
    </p:spTree>
    <p:extLst>
      <p:ext uri="{BB962C8B-B14F-4D97-AF65-F5344CB8AC3E}">
        <p14:creationId xmlns:p14="http://schemas.microsoft.com/office/powerpoint/2010/main" val="318220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Black-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7917" y="770557"/>
            <a:ext cx="9134249" cy="6740307"/>
          </a:xfrm>
          <a:prstGeom prst="rect">
            <a:avLst/>
          </a:prstGeom>
          <a:noFill/>
        </p:spPr>
        <p:txBody>
          <a:bodyPr wrap="square" rtlCol="0">
            <a:spAutoFit/>
          </a:bodyPr>
          <a:lstStyle/>
          <a:p>
            <a:r>
              <a:rPr lang="en-US" sz="1600" dirty="0">
                <a:solidFill>
                  <a:schemeClr val="bg1"/>
                </a:solidFill>
              </a:rPr>
              <a:t>He helped in creating the earth </a:t>
            </a:r>
          </a:p>
          <a:p>
            <a:endParaRPr lang="en-US" sz="1600" dirty="0">
              <a:solidFill>
                <a:schemeClr val="bg1"/>
              </a:solidFill>
            </a:endParaRPr>
          </a:p>
          <a:p>
            <a:r>
              <a:rPr lang="en-US" sz="1600" dirty="0">
                <a:solidFill>
                  <a:schemeClr val="bg1"/>
                </a:solidFill>
              </a:rPr>
              <a:t>He was created in the image of God</a:t>
            </a:r>
          </a:p>
          <a:p>
            <a:endParaRPr lang="en-US" sz="1600" dirty="0">
              <a:solidFill>
                <a:schemeClr val="bg1"/>
              </a:solidFill>
            </a:endParaRPr>
          </a:p>
          <a:p>
            <a:r>
              <a:rPr lang="en-US" sz="1600" dirty="0">
                <a:solidFill>
                  <a:schemeClr val="bg1"/>
                </a:solidFill>
              </a:rPr>
              <a:t>His name means “man” or “many” (Moses 1:34)</a:t>
            </a:r>
          </a:p>
          <a:p>
            <a:endParaRPr lang="en-US" sz="1600" dirty="0">
              <a:solidFill>
                <a:schemeClr val="bg1"/>
              </a:solidFill>
            </a:endParaRPr>
          </a:p>
          <a:p>
            <a:r>
              <a:rPr lang="en-US" sz="1600" dirty="0">
                <a:solidFill>
                  <a:schemeClr val="bg1"/>
                </a:solidFill>
              </a:rPr>
              <a:t>He experienced ‘The Fall’  enabling his posterity to come to know the gospel of Jesus Christ</a:t>
            </a:r>
          </a:p>
          <a:p>
            <a:endParaRPr lang="en-US" sz="1600" dirty="0">
              <a:solidFill>
                <a:schemeClr val="bg1"/>
              </a:solidFill>
            </a:endParaRPr>
          </a:p>
          <a:p>
            <a:r>
              <a:rPr lang="en-US" sz="1600" dirty="0">
                <a:solidFill>
                  <a:schemeClr val="bg1"/>
                </a:solidFill>
              </a:rPr>
              <a:t>He was the first man on earth. The “first father” meaning the head of descending lineage of priesthood authority upon the earth (Abraham 1:3)</a:t>
            </a:r>
          </a:p>
          <a:p>
            <a:endParaRPr lang="en-US" sz="1600" dirty="0">
              <a:solidFill>
                <a:schemeClr val="bg1"/>
              </a:solidFill>
            </a:endParaRPr>
          </a:p>
          <a:p>
            <a:r>
              <a:rPr lang="en-US" sz="1600" dirty="0">
                <a:solidFill>
                  <a:schemeClr val="bg1"/>
                </a:solidFill>
              </a:rPr>
              <a:t>He held the keys of salvation under the counsel and direction of the Holy One (D&amp;C 78:16)</a:t>
            </a:r>
          </a:p>
          <a:p>
            <a:endParaRPr lang="en-US" sz="1600" dirty="0">
              <a:solidFill>
                <a:schemeClr val="bg1"/>
              </a:solidFill>
            </a:endParaRPr>
          </a:p>
          <a:p>
            <a:r>
              <a:rPr lang="en-US" sz="1600" dirty="0">
                <a:solidFill>
                  <a:schemeClr val="bg1"/>
                </a:solidFill>
              </a:rPr>
              <a:t>He is also called “Michael—the father of all—in his premortal or post-mortal state and has the title of “Archangel” (D&amp;C 107:54)</a:t>
            </a:r>
          </a:p>
          <a:p>
            <a:endParaRPr lang="en-US" sz="1600" dirty="0">
              <a:solidFill>
                <a:schemeClr val="bg1"/>
              </a:solidFill>
            </a:endParaRPr>
          </a:p>
          <a:p>
            <a:r>
              <a:rPr lang="en-US" sz="1600" dirty="0">
                <a:solidFill>
                  <a:schemeClr val="bg1"/>
                </a:solidFill>
              </a:rPr>
              <a:t>Michael in Hebrew means “one who is like God”</a:t>
            </a:r>
          </a:p>
          <a:p>
            <a:endParaRPr lang="en-US" sz="1600" dirty="0">
              <a:solidFill>
                <a:schemeClr val="bg1"/>
              </a:solidFill>
            </a:endParaRPr>
          </a:p>
          <a:p>
            <a:r>
              <a:rPr lang="en-US" sz="1600" dirty="0">
                <a:solidFill>
                  <a:schemeClr val="bg1"/>
                </a:solidFill>
              </a:rPr>
              <a:t>He will have his final defeat of Satan and his hosts at the end of the millennial period (D&amp;C 88:112-115)</a:t>
            </a:r>
          </a:p>
          <a:p>
            <a:endParaRPr lang="en-US" sz="1600" dirty="0">
              <a:solidFill>
                <a:schemeClr val="bg1"/>
              </a:solidFill>
            </a:endParaRPr>
          </a:p>
          <a:p>
            <a:r>
              <a:rPr lang="en-US" sz="1600" dirty="0">
                <a:solidFill>
                  <a:schemeClr val="bg1"/>
                </a:solidFill>
              </a:rPr>
              <a:t>He rendered his final blessing to his posterity three years before his death at Adam-</a:t>
            </a:r>
            <a:r>
              <a:rPr lang="en-US" sz="1600" dirty="0" err="1">
                <a:solidFill>
                  <a:schemeClr val="bg1"/>
                </a:solidFill>
              </a:rPr>
              <a:t>ondi</a:t>
            </a:r>
            <a:r>
              <a:rPr lang="en-US" sz="1600" dirty="0">
                <a:solidFill>
                  <a:schemeClr val="bg1"/>
                </a:solidFill>
              </a:rPr>
              <a:t>-</a:t>
            </a:r>
            <a:r>
              <a:rPr lang="en-US" sz="1600" dirty="0" err="1">
                <a:solidFill>
                  <a:schemeClr val="bg1"/>
                </a:solidFill>
              </a:rPr>
              <a:t>Ahman</a:t>
            </a:r>
            <a:endParaRPr lang="en-US" sz="1600" dirty="0">
              <a:solidFill>
                <a:schemeClr val="bg1"/>
              </a:solidFill>
            </a:endParaRPr>
          </a:p>
          <a:p>
            <a:endParaRPr lang="en-US" sz="1600" dirty="0">
              <a:solidFill>
                <a:schemeClr val="bg1"/>
              </a:solidFill>
            </a:endParaRPr>
          </a:p>
          <a:p>
            <a:r>
              <a:rPr lang="en-US" sz="1600" dirty="0">
                <a:solidFill>
                  <a:schemeClr val="bg1"/>
                </a:solidFill>
              </a:rPr>
              <a:t>He died at age 930</a:t>
            </a: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r>
              <a:rPr lang="en-US" sz="1600" dirty="0">
                <a:solidFill>
                  <a:schemeClr val="bg1"/>
                </a:solidFill>
              </a:rPr>
              <a:t> </a:t>
            </a:r>
          </a:p>
        </p:txBody>
      </p:sp>
      <p:sp>
        <p:nvSpPr>
          <p:cNvPr id="37" name="TextBox 36"/>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Eras Bold ITC" panose="020B0907030504020204" pitchFamily="34" charset="0"/>
              </a:rPr>
              <a:t>Adam</a:t>
            </a:r>
          </a:p>
        </p:txBody>
      </p:sp>
      <p:grpSp>
        <p:nvGrpSpPr>
          <p:cNvPr id="48" name="Group 47"/>
          <p:cNvGrpSpPr/>
          <p:nvPr/>
        </p:nvGrpSpPr>
        <p:grpSpPr>
          <a:xfrm>
            <a:off x="9501026" y="1390027"/>
            <a:ext cx="2020318" cy="4250282"/>
            <a:chOff x="6196511" y="1887967"/>
            <a:chExt cx="1565766" cy="3294010"/>
          </a:xfrm>
        </p:grpSpPr>
        <p:grpSp>
          <p:nvGrpSpPr>
            <p:cNvPr id="49" name="Group 48"/>
            <p:cNvGrpSpPr/>
            <p:nvPr/>
          </p:nvGrpSpPr>
          <p:grpSpPr>
            <a:xfrm>
              <a:off x="6196511" y="1887967"/>
              <a:ext cx="1565766" cy="3294010"/>
              <a:chOff x="6196511" y="1887967"/>
              <a:chExt cx="1565766" cy="3294010"/>
            </a:xfrm>
          </p:grpSpPr>
          <p:sp>
            <p:nvSpPr>
              <p:cNvPr id="51" name="Oval 50"/>
              <p:cNvSpPr/>
              <p:nvPr/>
            </p:nvSpPr>
            <p:spPr>
              <a:xfrm rot="2387893">
                <a:off x="6902699" y="4825347"/>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18159777">
                <a:off x="6521699" y="4825345"/>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a:off x="6477000" y="3124200"/>
                <a:ext cx="990600" cy="1828800"/>
              </a:xfrm>
              <a:prstGeom prst="trapezoid">
                <a:avLst>
                  <a:gd name="adj" fmla="val 2806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2387893">
                <a:off x="7341126" y="3569341"/>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7204752">
                <a:off x="6156138" y="3548415"/>
                <a:ext cx="415962" cy="33521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1673599">
                <a:off x="6340113" y="2896387"/>
                <a:ext cx="439615" cy="830600"/>
              </a:xfrm>
              <a:prstGeom prst="trapezoid">
                <a:avLst>
                  <a:gd name="adj" fmla="val 3996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rot="19808278">
                <a:off x="7114631" y="2933168"/>
                <a:ext cx="439615" cy="827580"/>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6626469" y="4019774"/>
                <a:ext cx="615462" cy="155986"/>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033590" y="2927872"/>
                <a:ext cx="357809" cy="2025127"/>
              </a:xfrm>
              <a:prstGeom prst="roundRect">
                <a:avLst>
                  <a:gd name="adj"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6477001" y="2927872"/>
                <a:ext cx="381000" cy="2025128"/>
              </a:xfrm>
              <a:prstGeom prst="roundRect">
                <a:avLst>
                  <a:gd name="adj" fmla="val 41877"/>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714392" y="2771887"/>
                <a:ext cx="483577" cy="4679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626469" y="2147944"/>
                <a:ext cx="615462" cy="9359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loud 62"/>
              <p:cNvSpPr/>
              <p:nvPr/>
            </p:nvSpPr>
            <p:spPr>
              <a:xfrm rot="3184928">
                <a:off x="6798074" y="2084122"/>
                <a:ext cx="623944" cy="439615"/>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loud 63"/>
              <p:cNvSpPr/>
              <p:nvPr/>
            </p:nvSpPr>
            <p:spPr>
              <a:xfrm>
                <a:off x="6582508" y="1887967"/>
                <a:ext cx="571500" cy="623944"/>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p:cNvSpPr/>
            <p:nvPr/>
          </p:nvSpPr>
          <p:spPr>
            <a:xfrm rot="7204752">
              <a:off x="6812373" y="2097169"/>
              <a:ext cx="415962" cy="335216"/>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p:cNvSpPr txBox="1"/>
          <p:nvPr/>
        </p:nvSpPr>
        <p:spPr>
          <a:xfrm>
            <a:off x="10213355" y="6457681"/>
            <a:ext cx="1883229" cy="369332"/>
          </a:xfrm>
          <a:prstGeom prst="rect">
            <a:avLst/>
          </a:prstGeom>
          <a:noFill/>
        </p:spPr>
        <p:txBody>
          <a:bodyPr wrap="square" rtlCol="0">
            <a:spAutoFit/>
          </a:bodyPr>
          <a:lstStyle/>
          <a:p>
            <a:pPr algn="r"/>
            <a:r>
              <a:rPr lang="en-US" dirty="0">
                <a:solidFill>
                  <a:schemeClr val="bg1"/>
                </a:solidFill>
              </a:rPr>
              <a:t>Who’s Who</a:t>
            </a:r>
          </a:p>
        </p:txBody>
      </p:sp>
    </p:spTree>
    <p:extLst>
      <p:ext uri="{BB962C8B-B14F-4D97-AF65-F5344CB8AC3E}">
        <p14:creationId xmlns:p14="http://schemas.microsoft.com/office/powerpoint/2010/main" val="60852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animEffect transition="in" filter="wipe(down)">
                                      <p:cBhvr>
                                        <p:cTn id="9" dur="580">
                                          <p:stCondLst>
                                            <p:cond delay="0"/>
                                          </p:stCondLst>
                                        </p:cTn>
                                        <p:tgtEl>
                                          <p:spTgt spid="48"/>
                                        </p:tgtEl>
                                      </p:cBhvr>
                                    </p:animEffect>
                                    <p:anim calcmode="lin" valueType="num">
                                      <p:cBhvr>
                                        <p:cTn id="1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5" dur="26">
                                          <p:stCondLst>
                                            <p:cond delay="650"/>
                                          </p:stCondLst>
                                        </p:cTn>
                                        <p:tgtEl>
                                          <p:spTgt spid="48"/>
                                        </p:tgtEl>
                                      </p:cBhvr>
                                      <p:to x="100000" y="60000"/>
                                    </p:animScale>
                                    <p:animScale>
                                      <p:cBhvr>
                                        <p:cTn id="16" dur="166" decel="50000">
                                          <p:stCondLst>
                                            <p:cond delay="676"/>
                                          </p:stCondLst>
                                        </p:cTn>
                                        <p:tgtEl>
                                          <p:spTgt spid="48"/>
                                        </p:tgtEl>
                                      </p:cBhvr>
                                      <p:to x="100000" y="100000"/>
                                    </p:animScale>
                                    <p:animScale>
                                      <p:cBhvr>
                                        <p:cTn id="17" dur="26">
                                          <p:stCondLst>
                                            <p:cond delay="1312"/>
                                          </p:stCondLst>
                                        </p:cTn>
                                        <p:tgtEl>
                                          <p:spTgt spid="48"/>
                                        </p:tgtEl>
                                      </p:cBhvr>
                                      <p:to x="100000" y="80000"/>
                                    </p:animScale>
                                    <p:animScale>
                                      <p:cBhvr>
                                        <p:cTn id="18" dur="166" decel="50000">
                                          <p:stCondLst>
                                            <p:cond delay="1338"/>
                                          </p:stCondLst>
                                        </p:cTn>
                                        <p:tgtEl>
                                          <p:spTgt spid="48"/>
                                        </p:tgtEl>
                                      </p:cBhvr>
                                      <p:to x="100000" y="100000"/>
                                    </p:animScale>
                                    <p:animScale>
                                      <p:cBhvr>
                                        <p:cTn id="19" dur="26">
                                          <p:stCondLst>
                                            <p:cond delay="1642"/>
                                          </p:stCondLst>
                                        </p:cTn>
                                        <p:tgtEl>
                                          <p:spTgt spid="48"/>
                                        </p:tgtEl>
                                      </p:cBhvr>
                                      <p:to x="100000" y="90000"/>
                                    </p:animScale>
                                    <p:animScale>
                                      <p:cBhvr>
                                        <p:cTn id="20" dur="166" decel="50000">
                                          <p:stCondLst>
                                            <p:cond delay="1668"/>
                                          </p:stCondLst>
                                        </p:cTn>
                                        <p:tgtEl>
                                          <p:spTgt spid="48"/>
                                        </p:tgtEl>
                                      </p:cBhvr>
                                      <p:to x="100000" y="100000"/>
                                    </p:animScale>
                                    <p:animScale>
                                      <p:cBhvr>
                                        <p:cTn id="21" dur="26">
                                          <p:stCondLst>
                                            <p:cond delay="1808"/>
                                          </p:stCondLst>
                                        </p:cTn>
                                        <p:tgtEl>
                                          <p:spTgt spid="48"/>
                                        </p:tgtEl>
                                      </p:cBhvr>
                                      <p:to x="100000" y="95000"/>
                                    </p:animScale>
                                    <p:animScale>
                                      <p:cBhvr>
                                        <p:cTn id="22" dur="166" decel="50000">
                                          <p:stCondLst>
                                            <p:cond delay="1834"/>
                                          </p:stCondLst>
                                        </p:cTn>
                                        <p:tgtEl>
                                          <p:spTgt spid="4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Black-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9904" y="590116"/>
            <a:ext cx="8866640" cy="6186309"/>
          </a:xfrm>
          <a:prstGeom prst="rect">
            <a:avLst/>
          </a:prstGeom>
          <a:noFill/>
        </p:spPr>
        <p:txBody>
          <a:bodyPr wrap="square" rtlCol="0">
            <a:spAutoFit/>
          </a:bodyPr>
          <a:lstStyle/>
          <a:p>
            <a:r>
              <a:rPr lang="en-US" dirty="0">
                <a:solidFill>
                  <a:schemeClr val="bg1"/>
                </a:solidFill>
              </a:rPr>
              <a:t>Eve—meaning the mother of all living</a:t>
            </a:r>
          </a:p>
          <a:p>
            <a:endParaRPr lang="en-US" dirty="0">
              <a:solidFill>
                <a:schemeClr val="bg1"/>
              </a:solidFill>
            </a:endParaRPr>
          </a:p>
          <a:p>
            <a:r>
              <a:rPr lang="en-US" dirty="0">
                <a:solidFill>
                  <a:schemeClr val="bg1"/>
                </a:solidFill>
              </a:rPr>
              <a:t>She was the completion of the earth</a:t>
            </a:r>
          </a:p>
          <a:p>
            <a:endParaRPr lang="en-US" dirty="0">
              <a:solidFill>
                <a:schemeClr val="bg1"/>
              </a:solidFill>
            </a:endParaRPr>
          </a:p>
          <a:p>
            <a:r>
              <a:rPr lang="en-US" dirty="0">
                <a:solidFill>
                  <a:schemeClr val="bg1"/>
                </a:solidFill>
              </a:rPr>
              <a:t>She was the first woman of humankind and the divine “help meet” given to Adam (Genesis 2:18)</a:t>
            </a:r>
          </a:p>
          <a:p>
            <a:endParaRPr lang="en-US" dirty="0">
              <a:solidFill>
                <a:schemeClr val="bg1"/>
              </a:solidFill>
            </a:endParaRPr>
          </a:p>
          <a:p>
            <a:r>
              <a:rPr lang="en-US" dirty="0">
                <a:solidFill>
                  <a:schemeClr val="bg1"/>
                </a:solidFill>
              </a:rPr>
              <a:t>She was created in the image of God</a:t>
            </a:r>
          </a:p>
          <a:p>
            <a:endParaRPr lang="en-US" dirty="0">
              <a:solidFill>
                <a:schemeClr val="bg1"/>
              </a:solidFill>
            </a:endParaRPr>
          </a:p>
          <a:p>
            <a:r>
              <a:rPr lang="en-US" dirty="0">
                <a:solidFill>
                  <a:schemeClr val="bg1"/>
                </a:solidFill>
              </a:rPr>
              <a:t>She was joined together with Adam in marriage for time and for all eternity by the power of that everlasting priesthood (Genesis 2:24)</a:t>
            </a:r>
          </a:p>
          <a:p>
            <a:endParaRPr lang="en-US" dirty="0">
              <a:solidFill>
                <a:schemeClr val="bg1"/>
              </a:solidFill>
            </a:endParaRPr>
          </a:p>
          <a:p>
            <a:r>
              <a:rPr lang="en-US" dirty="0">
                <a:solidFill>
                  <a:schemeClr val="bg1"/>
                </a:solidFill>
              </a:rPr>
              <a:t>She used her God-given agency, in wisdom, in the best interests of her children for generations</a:t>
            </a:r>
          </a:p>
          <a:p>
            <a:endParaRPr lang="en-US" dirty="0">
              <a:solidFill>
                <a:schemeClr val="bg1"/>
              </a:solidFill>
            </a:endParaRPr>
          </a:p>
          <a:p>
            <a:r>
              <a:rPr lang="en-US" dirty="0">
                <a:solidFill>
                  <a:schemeClr val="bg1"/>
                </a:solidFill>
              </a:rPr>
              <a:t>She was partnered to Adam and taught their children to follow God</a:t>
            </a:r>
          </a:p>
          <a:p>
            <a:endParaRPr lang="en-US" dirty="0">
              <a:solidFill>
                <a:schemeClr val="bg1"/>
              </a:solidFill>
            </a:endParaRPr>
          </a:p>
          <a:p>
            <a:r>
              <a:rPr lang="en-US" dirty="0">
                <a:solidFill>
                  <a:schemeClr val="bg1"/>
                </a:solidFill>
              </a:rPr>
              <a:t>She and her partner worshipped the Lord in prayer</a:t>
            </a:r>
          </a:p>
          <a:p>
            <a:endParaRPr lang="en-US" dirty="0">
              <a:solidFill>
                <a:schemeClr val="bg1"/>
              </a:solidFill>
            </a:endParaRPr>
          </a:p>
          <a:p>
            <a:r>
              <a:rPr lang="en-US" dirty="0">
                <a:solidFill>
                  <a:schemeClr val="bg1"/>
                </a:solidFill>
              </a:rPr>
              <a:t>She and Adam heeded divine commandments of obedience and sacrifice   </a:t>
            </a:r>
          </a:p>
          <a:p>
            <a:endParaRPr lang="en-US" dirty="0">
              <a:solidFill>
                <a:schemeClr val="bg1"/>
              </a:solidFill>
            </a:endParaRPr>
          </a:p>
          <a:p>
            <a:r>
              <a:rPr lang="en-US" dirty="0">
                <a:solidFill>
                  <a:schemeClr val="bg1"/>
                </a:solidFill>
              </a:rPr>
              <a:t>She is honored among the Latter-day Saints </a:t>
            </a:r>
          </a:p>
        </p:txBody>
      </p:sp>
      <p:sp>
        <p:nvSpPr>
          <p:cNvPr id="37" name="TextBox 36"/>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Eras Bold ITC" panose="020B0907030504020204" pitchFamily="34" charset="0"/>
              </a:rPr>
              <a:t>Eve</a:t>
            </a:r>
          </a:p>
        </p:txBody>
      </p:sp>
      <p:grpSp>
        <p:nvGrpSpPr>
          <p:cNvPr id="22" name="Group 21"/>
          <p:cNvGrpSpPr/>
          <p:nvPr/>
        </p:nvGrpSpPr>
        <p:grpSpPr>
          <a:xfrm>
            <a:off x="9660244" y="1352172"/>
            <a:ext cx="1692801" cy="4153656"/>
            <a:chOff x="4545037" y="2116953"/>
            <a:chExt cx="1262223" cy="3097139"/>
          </a:xfrm>
        </p:grpSpPr>
        <p:grpSp>
          <p:nvGrpSpPr>
            <p:cNvPr id="23" name="Group 22"/>
            <p:cNvGrpSpPr/>
            <p:nvPr/>
          </p:nvGrpSpPr>
          <p:grpSpPr>
            <a:xfrm>
              <a:off x="4545037" y="2116953"/>
              <a:ext cx="1262223" cy="3097139"/>
              <a:chOff x="10747838" y="2440038"/>
              <a:chExt cx="1262223" cy="3097139"/>
            </a:xfrm>
          </p:grpSpPr>
          <p:sp>
            <p:nvSpPr>
              <p:cNvPr id="26" name="Oval 25"/>
              <p:cNvSpPr/>
              <p:nvPr/>
            </p:nvSpPr>
            <p:spPr>
              <a:xfrm rot="18542915">
                <a:off x="10924958" y="5215260"/>
                <a:ext cx="415962" cy="21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4290252">
                <a:off x="11385632" y="5219292"/>
                <a:ext cx="415962" cy="21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10815475" y="4583576"/>
                <a:ext cx="1077059" cy="729858"/>
              </a:xfrm>
              <a:prstGeom prst="trapezoid">
                <a:avLst>
                  <a:gd name="adj" fmla="val 35275"/>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oud 28"/>
              <p:cNvSpPr/>
              <p:nvPr/>
            </p:nvSpPr>
            <p:spPr>
              <a:xfrm>
                <a:off x="10837457" y="2544029"/>
                <a:ext cx="1055077" cy="1559859"/>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8542915">
                <a:off x="10649761" y="4133403"/>
                <a:ext cx="415962" cy="21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2387893">
                <a:off x="11658369" y="4154900"/>
                <a:ext cx="351692" cy="25997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2280925">
                <a:off x="10819371" y="3606404"/>
                <a:ext cx="439615" cy="740300"/>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9556788">
                <a:off x="11461317" y="3588336"/>
                <a:ext cx="439615" cy="729858"/>
              </a:xfrm>
              <a:prstGeom prst="trapezoid">
                <a:avLst>
                  <a:gd name="adj" fmla="val 3527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a:off x="10925380" y="4259873"/>
                <a:ext cx="835269" cy="729858"/>
              </a:xfrm>
              <a:prstGeom prst="trapezoid">
                <a:avLst>
                  <a:gd name="adj" fmla="val 3527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11057264" y="3583935"/>
                <a:ext cx="615462" cy="987911"/>
              </a:xfrm>
              <a:prstGeom prst="roundRect">
                <a:avLst>
                  <a:gd name="adj" fmla="val 2423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11057264" y="4415859"/>
                <a:ext cx="615462" cy="155986"/>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rot="3629068">
                <a:off x="11178993" y="4690347"/>
                <a:ext cx="635774" cy="99822"/>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4838901">
                <a:off x="11096067" y="4689204"/>
                <a:ext cx="635774" cy="99822"/>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3629068">
                <a:off x="11278974" y="4411050"/>
                <a:ext cx="162926" cy="113609"/>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rot="10800000">
                <a:off x="11233110" y="3583935"/>
                <a:ext cx="307731" cy="31197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1101226" y="2804005"/>
                <a:ext cx="571500" cy="83192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oud 42"/>
              <p:cNvSpPr/>
              <p:nvPr/>
            </p:nvSpPr>
            <p:spPr>
              <a:xfrm>
                <a:off x="10925380" y="2440038"/>
                <a:ext cx="835269" cy="571948"/>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p:cNvSpPr/>
            <p:nvPr/>
          </p:nvSpPr>
          <p:spPr>
            <a:xfrm rot="3602381">
              <a:off x="5282061" y="2334512"/>
              <a:ext cx="319249" cy="286188"/>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3602381">
              <a:off x="4746663" y="2417866"/>
              <a:ext cx="303522" cy="272090"/>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6790529" y="6488668"/>
            <a:ext cx="5401471" cy="369332"/>
          </a:xfrm>
          <a:prstGeom prst="rect">
            <a:avLst/>
          </a:prstGeom>
          <a:noFill/>
        </p:spPr>
        <p:txBody>
          <a:bodyPr wrap="square" rtlCol="0">
            <a:spAutoFit/>
          </a:bodyPr>
          <a:lstStyle/>
          <a:p>
            <a:pPr algn="r"/>
            <a:r>
              <a:rPr lang="en-US" dirty="0">
                <a:solidFill>
                  <a:schemeClr val="bg1"/>
                </a:solidFill>
              </a:rPr>
              <a:t>Who’s Who and Elder Russell M. Nelson </a:t>
            </a:r>
          </a:p>
        </p:txBody>
      </p:sp>
    </p:spTree>
    <p:extLst>
      <p:ext uri="{BB962C8B-B14F-4D97-AF65-F5344CB8AC3E}">
        <p14:creationId xmlns:p14="http://schemas.microsoft.com/office/powerpoint/2010/main" val="199652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animEffect transition="in" filter="wipe(down)">
                                      <p:cBhvr>
                                        <p:cTn id="9" dur="580">
                                          <p:stCondLst>
                                            <p:cond delay="0"/>
                                          </p:stCondLst>
                                        </p:cTn>
                                        <p:tgtEl>
                                          <p:spTgt spid="22"/>
                                        </p:tgtEl>
                                      </p:cBhvr>
                                    </p:animEffect>
                                    <p:anim calcmode="lin" valueType="num">
                                      <p:cBhvr>
                                        <p:cTn id="1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5" dur="26">
                                          <p:stCondLst>
                                            <p:cond delay="650"/>
                                          </p:stCondLst>
                                        </p:cTn>
                                        <p:tgtEl>
                                          <p:spTgt spid="22"/>
                                        </p:tgtEl>
                                      </p:cBhvr>
                                      <p:to x="100000" y="60000"/>
                                    </p:animScale>
                                    <p:animScale>
                                      <p:cBhvr>
                                        <p:cTn id="16" dur="166" decel="50000">
                                          <p:stCondLst>
                                            <p:cond delay="676"/>
                                          </p:stCondLst>
                                        </p:cTn>
                                        <p:tgtEl>
                                          <p:spTgt spid="22"/>
                                        </p:tgtEl>
                                      </p:cBhvr>
                                      <p:to x="100000" y="100000"/>
                                    </p:animScale>
                                    <p:animScale>
                                      <p:cBhvr>
                                        <p:cTn id="17" dur="26">
                                          <p:stCondLst>
                                            <p:cond delay="1312"/>
                                          </p:stCondLst>
                                        </p:cTn>
                                        <p:tgtEl>
                                          <p:spTgt spid="22"/>
                                        </p:tgtEl>
                                      </p:cBhvr>
                                      <p:to x="100000" y="80000"/>
                                    </p:animScale>
                                    <p:animScale>
                                      <p:cBhvr>
                                        <p:cTn id="18" dur="166" decel="50000">
                                          <p:stCondLst>
                                            <p:cond delay="1338"/>
                                          </p:stCondLst>
                                        </p:cTn>
                                        <p:tgtEl>
                                          <p:spTgt spid="22"/>
                                        </p:tgtEl>
                                      </p:cBhvr>
                                      <p:to x="100000" y="100000"/>
                                    </p:animScale>
                                    <p:animScale>
                                      <p:cBhvr>
                                        <p:cTn id="19" dur="26">
                                          <p:stCondLst>
                                            <p:cond delay="1642"/>
                                          </p:stCondLst>
                                        </p:cTn>
                                        <p:tgtEl>
                                          <p:spTgt spid="22"/>
                                        </p:tgtEl>
                                      </p:cBhvr>
                                      <p:to x="100000" y="90000"/>
                                    </p:animScale>
                                    <p:animScale>
                                      <p:cBhvr>
                                        <p:cTn id="20" dur="166" decel="50000">
                                          <p:stCondLst>
                                            <p:cond delay="1668"/>
                                          </p:stCondLst>
                                        </p:cTn>
                                        <p:tgtEl>
                                          <p:spTgt spid="22"/>
                                        </p:tgtEl>
                                      </p:cBhvr>
                                      <p:to x="100000" y="100000"/>
                                    </p:animScale>
                                    <p:animScale>
                                      <p:cBhvr>
                                        <p:cTn id="21" dur="26">
                                          <p:stCondLst>
                                            <p:cond delay="1808"/>
                                          </p:stCondLst>
                                        </p:cTn>
                                        <p:tgtEl>
                                          <p:spTgt spid="22"/>
                                        </p:tgtEl>
                                      </p:cBhvr>
                                      <p:to x="100000" y="95000"/>
                                    </p:animScale>
                                    <p:animScale>
                                      <p:cBhvr>
                                        <p:cTn id="22" dur="166" decel="50000">
                                          <p:stCondLst>
                                            <p:cond delay="1834"/>
                                          </p:stCondLst>
                                        </p:cTn>
                                        <p:tgtEl>
                                          <p:spTgt spid="2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Black-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Eras Bold ITC" panose="020B0907030504020204" pitchFamily="34" charset="0"/>
              </a:rPr>
              <a:t>The First Commandment</a:t>
            </a:r>
          </a:p>
        </p:txBody>
      </p:sp>
      <p:grpSp>
        <p:nvGrpSpPr>
          <p:cNvPr id="22" name="Group 21"/>
          <p:cNvGrpSpPr/>
          <p:nvPr/>
        </p:nvGrpSpPr>
        <p:grpSpPr>
          <a:xfrm>
            <a:off x="8666378" y="1925506"/>
            <a:ext cx="1618830" cy="3996336"/>
            <a:chOff x="4545037" y="2116953"/>
            <a:chExt cx="1262223" cy="3097139"/>
          </a:xfrm>
        </p:grpSpPr>
        <p:grpSp>
          <p:nvGrpSpPr>
            <p:cNvPr id="23" name="Group 22"/>
            <p:cNvGrpSpPr/>
            <p:nvPr/>
          </p:nvGrpSpPr>
          <p:grpSpPr>
            <a:xfrm>
              <a:off x="4545037" y="2116953"/>
              <a:ext cx="1262223" cy="3097139"/>
              <a:chOff x="10747838" y="2440038"/>
              <a:chExt cx="1262223" cy="3097139"/>
            </a:xfrm>
          </p:grpSpPr>
          <p:sp>
            <p:nvSpPr>
              <p:cNvPr id="26" name="Oval 25"/>
              <p:cNvSpPr/>
              <p:nvPr/>
            </p:nvSpPr>
            <p:spPr>
              <a:xfrm rot="18542915">
                <a:off x="10924958" y="5215260"/>
                <a:ext cx="415962" cy="21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4290252">
                <a:off x="11385632" y="5219292"/>
                <a:ext cx="415962" cy="21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10815475" y="4583576"/>
                <a:ext cx="1077059" cy="729858"/>
              </a:xfrm>
              <a:prstGeom prst="trapezoid">
                <a:avLst>
                  <a:gd name="adj" fmla="val 35275"/>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oud 28"/>
              <p:cNvSpPr/>
              <p:nvPr/>
            </p:nvSpPr>
            <p:spPr>
              <a:xfrm>
                <a:off x="10837457" y="2544029"/>
                <a:ext cx="1055077" cy="1559859"/>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8542915">
                <a:off x="10649761" y="4133403"/>
                <a:ext cx="415962" cy="21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2387893">
                <a:off x="11658369" y="4154900"/>
                <a:ext cx="351692" cy="25997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2280925">
                <a:off x="10819371" y="3606404"/>
                <a:ext cx="439615" cy="740300"/>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9556788">
                <a:off x="11461317" y="3588336"/>
                <a:ext cx="439615" cy="729858"/>
              </a:xfrm>
              <a:prstGeom prst="trapezoid">
                <a:avLst>
                  <a:gd name="adj" fmla="val 3527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a:off x="10925380" y="4259873"/>
                <a:ext cx="835269" cy="729858"/>
              </a:xfrm>
              <a:prstGeom prst="trapezoid">
                <a:avLst>
                  <a:gd name="adj" fmla="val 3527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11057264" y="3583935"/>
                <a:ext cx="615462" cy="987911"/>
              </a:xfrm>
              <a:prstGeom prst="roundRect">
                <a:avLst>
                  <a:gd name="adj" fmla="val 2423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11057264" y="4415859"/>
                <a:ext cx="615462" cy="155986"/>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rot="3629068">
                <a:off x="11178993" y="4690347"/>
                <a:ext cx="635774" cy="99822"/>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4838901">
                <a:off x="11096067" y="4689204"/>
                <a:ext cx="635774" cy="99822"/>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3629068">
                <a:off x="11278974" y="4411050"/>
                <a:ext cx="162926" cy="113609"/>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rot="10800000">
                <a:off x="11233110" y="3583935"/>
                <a:ext cx="307731" cy="31197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1101226" y="2804005"/>
                <a:ext cx="571500" cy="83192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oud 42"/>
              <p:cNvSpPr/>
              <p:nvPr/>
            </p:nvSpPr>
            <p:spPr>
              <a:xfrm>
                <a:off x="10925380" y="2440038"/>
                <a:ext cx="835269" cy="571948"/>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p:cNvSpPr/>
            <p:nvPr/>
          </p:nvSpPr>
          <p:spPr>
            <a:xfrm rot="3602381">
              <a:off x="5282061" y="2334512"/>
              <a:ext cx="319249" cy="286188"/>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3602381">
              <a:off x="4746663" y="2417866"/>
              <a:ext cx="303522" cy="272090"/>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9A4599F4-9938-488C-BCAE-534924897C6D}"/>
              </a:ext>
            </a:extLst>
          </p:cNvPr>
          <p:cNvSpPr/>
          <p:nvPr/>
        </p:nvSpPr>
        <p:spPr>
          <a:xfrm>
            <a:off x="3940477" y="1134250"/>
            <a:ext cx="4346532" cy="4739759"/>
          </a:xfrm>
          <a:prstGeom prst="rect">
            <a:avLst/>
          </a:prstGeom>
        </p:spPr>
        <p:txBody>
          <a:bodyPr wrap="square">
            <a:spAutoFit/>
          </a:bodyPr>
          <a:lstStyle/>
          <a:p>
            <a:r>
              <a:rPr lang="en-US" sz="2400" dirty="0">
                <a:solidFill>
                  <a:schemeClr val="bg1"/>
                </a:solidFill>
                <a:latin typeface="Open Sans"/>
              </a:rPr>
              <a:t>“To the first man and woman on earth, the Lord said, ‘Be fruitful, and multiply’.</a:t>
            </a:r>
          </a:p>
          <a:p>
            <a:endParaRPr lang="en-US" sz="2400" dirty="0">
              <a:solidFill>
                <a:schemeClr val="bg1"/>
              </a:solidFill>
              <a:latin typeface="Open Sans"/>
            </a:endParaRPr>
          </a:p>
          <a:p>
            <a:r>
              <a:rPr lang="en-US" sz="2400" dirty="0">
                <a:solidFill>
                  <a:schemeClr val="bg1"/>
                </a:solidFill>
                <a:latin typeface="Open Sans"/>
              </a:rPr>
              <a:t>This commandment was first in sequence and first in importance. </a:t>
            </a:r>
          </a:p>
          <a:p>
            <a:endParaRPr lang="en-US" sz="2400" dirty="0">
              <a:solidFill>
                <a:schemeClr val="bg1"/>
              </a:solidFill>
              <a:latin typeface="Open Sans"/>
            </a:endParaRPr>
          </a:p>
          <a:p>
            <a:r>
              <a:rPr lang="en-US" sz="2400" dirty="0">
                <a:solidFill>
                  <a:schemeClr val="bg1"/>
                </a:solidFill>
                <a:latin typeface="Open Sans"/>
              </a:rPr>
              <a:t>It was essential that God’s spirit children have mortal birth and an opportunity to progress toward eternal life.” </a:t>
            </a:r>
          </a:p>
          <a:p>
            <a:r>
              <a:rPr lang="en-US" sz="1400" dirty="0">
                <a:solidFill>
                  <a:schemeClr val="bg1"/>
                </a:solidFill>
                <a:latin typeface="Open Sans"/>
              </a:rPr>
              <a:t>Dallin H. Oaks</a:t>
            </a:r>
            <a:endParaRPr lang="en-US" sz="1400" dirty="0">
              <a:solidFill>
                <a:schemeClr val="bg1"/>
              </a:solidFill>
            </a:endParaRPr>
          </a:p>
        </p:txBody>
      </p:sp>
      <p:sp>
        <p:nvSpPr>
          <p:cNvPr id="3" name="Rectangle 2">
            <a:extLst>
              <a:ext uri="{FF2B5EF4-FFF2-40B4-BE49-F238E27FC236}">
                <a16:creationId xmlns:a16="http://schemas.microsoft.com/office/drawing/2014/main" id="{7E365D74-9405-422D-AE35-46A02EC4C249}"/>
              </a:ext>
            </a:extLst>
          </p:cNvPr>
          <p:cNvSpPr/>
          <p:nvPr/>
        </p:nvSpPr>
        <p:spPr>
          <a:xfrm>
            <a:off x="0" y="6488668"/>
            <a:ext cx="3445239" cy="369332"/>
          </a:xfrm>
          <a:prstGeom prst="rect">
            <a:avLst/>
          </a:prstGeom>
        </p:spPr>
        <p:txBody>
          <a:bodyPr wrap="none">
            <a:spAutoFit/>
          </a:bodyPr>
          <a:lstStyle/>
          <a:p>
            <a:r>
              <a:rPr lang="en-US" dirty="0">
                <a:solidFill>
                  <a:schemeClr val="bg1"/>
                </a:solidFill>
                <a:latin typeface="Open Sans"/>
              </a:rPr>
              <a:t>Moses 2:28; Gen. 1:28; Abr. 4:28</a:t>
            </a:r>
            <a:endParaRPr lang="en-US" dirty="0"/>
          </a:p>
        </p:txBody>
      </p:sp>
      <p:grpSp>
        <p:nvGrpSpPr>
          <p:cNvPr id="45" name="Group 44">
            <a:extLst>
              <a:ext uri="{FF2B5EF4-FFF2-40B4-BE49-F238E27FC236}">
                <a16:creationId xmlns:a16="http://schemas.microsoft.com/office/drawing/2014/main" id="{ACCA7A2F-5566-42DF-A8D0-5D820C9FB70F}"/>
              </a:ext>
            </a:extLst>
          </p:cNvPr>
          <p:cNvGrpSpPr/>
          <p:nvPr/>
        </p:nvGrpSpPr>
        <p:grpSpPr>
          <a:xfrm>
            <a:off x="1200982" y="1759793"/>
            <a:ext cx="2020318" cy="4250282"/>
            <a:chOff x="6196511" y="1887967"/>
            <a:chExt cx="1565766" cy="3294010"/>
          </a:xfrm>
        </p:grpSpPr>
        <p:grpSp>
          <p:nvGrpSpPr>
            <p:cNvPr id="46" name="Group 45">
              <a:extLst>
                <a:ext uri="{FF2B5EF4-FFF2-40B4-BE49-F238E27FC236}">
                  <a16:creationId xmlns:a16="http://schemas.microsoft.com/office/drawing/2014/main" id="{651F3C13-C891-4C92-8348-BFE33FC7B502}"/>
                </a:ext>
              </a:extLst>
            </p:cNvPr>
            <p:cNvGrpSpPr/>
            <p:nvPr/>
          </p:nvGrpSpPr>
          <p:grpSpPr>
            <a:xfrm>
              <a:off x="6196511" y="1887967"/>
              <a:ext cx="1565766" cy="3294010"/>
              <a:chOff x="6196511" y="1887967"/>
              <a:chExt cx="1565766" cy="3294010"/>
            </a:xfrm>
          </p:grpSpPr>
          <p:sp>
            <p:nvSpPr>
              <p:cNvPr id="48" name="Oval 47">
                <a:extLst>
                  <a:ext uri="{FF2B5EF4-FFF2-40B4-BE49-F238E27FC236}">
                    <a16:creationId xmlns:a16="http://schemas.microsoft.com/office/drawing/2014/main" id="{F96E45C7-F42A-450F-95F5-EBC287D00EEE}"/>
                  </a:ext>
                </a:extLst>
              </p:cNvPr>
              <p:cNvSpPr/>
              <p:nvPr/>
            </p:nvSpPr>
            <p:spPr>
              <a:xfrm rot="2387893">
                <a:off x="6902699" y="4825347"/>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48A89A8-F490-47B7-B5E9-271AB64E117B}"/>
                  </a:ext>
                </a:extLst>
              </p:cNvPr>
              <p:cNvSpPr/>
              <p:nvPr/>
            </p:nvSpPr>
            <p:spPr>
              <a:xfrm rot="18159777">
                <a:off x="6521699" y="4825345"/>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a:extLst>
                  <a:ext uri="{FF2B5EF4-FFF2-40B4-BE49-F238E27FC236}">
                    <a16:creationId xmlns:a16="http://schemas.microsoft.com/office/drawing/2014/main" id="{61AB26FA-C3AF-43AB-9F19-C299C6E58869}"/>
                  </a:ext>
                </a:extLst>
              </p:cNvPr>
              <p:cNvSpPr/>
              <p:nvPr/>
            </p:nvSpPr>
            <p:spPr>
              <a:xfrm>
                <a:off x="6477000" y="3124200"/>
                <a:ext cx="990600" cy="1828800"/>
              </a:xfrm>
              <a:prstGeom prst="trapezoid">
                <a:avLst>
                  <a:gd name="adj" fmla="val 2806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66EB71F2-12D3-491A-8153-84025218B853}"/>
                  </a:ext>
                </a:extLst>
              </p:cNvPr>
              <p:cNvSpPr/>
              <p:nvPr/>
            </p:nvSpPr>
            <p:spPr>
              <a:xfrm rot="2387893">
                <a:off x="7341126" y="3569341"/>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CF81BF0D-89B5-43EE-9973-88B494AAB31B}"/>
                  </a:ext>
                </a:extLst>
              </p:cNvPr>
              <p:cNvSpPr/>
              <p:nvPr/>
            </p:nvSpPr>
            <p:spPr>
              <a:xfrm rot="7204752">
                <a:off x="6156138" y="3548415"/>
                <a:ext cx="415962" cy="33521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a:extLst>
                  <a:ext uri="{FF2B5EF4-FFF2-40B4-BE49-F238E27FC236}">
                    <a16:creationId xmlns:a16="http://schemas.microsoft.com/office/drawing/2014/main" id="{C3901C4F-1425-4C1E-A52F-18EF2A937DAB}"/>
                  </a:ext>
                </a:extLst>
              </p:cNvPr>
              <p:cNvSpPr/>
              <p:nvPr/>
            </p:nvSpPr>
            <p:spPr>
              <a:xfrm rot="1673599">
                <a:off x="6340113" y="2896387"/>
                <a:ext cx="439615" cy="830600"/>
              </a:xfrm>
              <a:prstGeom prst="trapezoid">
                <a:avLst>
                  <a:gd name="adj" fmla="val 3996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a:extLst>
                  <a:ext uri="{FF2B5EF4-FFF2-40B4-BE49-F238E27FC236}">
                    <a16:creationId xmlns:a16="http://schemas.microsoft.com/office/drawing/2014/main" id="{DB89A93D-BCD0-42A4-B2C8-5659DBCC4A4D}"/>
                  </a:ext>
                </a:extLst>
              </p:cNvPr>
              <p:cNvSpPr/>
              <p:nvPr/>
            </p:nvSpPr>
            <p:spPr>
              <a:xfrm rot="19808278">
                <a:off x="7114631" y="2933168"/>
                <a:ext cx="439615" cy="827580"/>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7">
                <a:extLst>
                  <a:ext uri="{FF2B5EF4-FFF2-40B4-BE49-F238E27FC236}">
                    <a16:creationId xmlns:a16="http://schemas.microsoft.com/office/drawing/2014/main" id="{47AF7F72-8C29-4253-8C75-0930B5736143}"/>
                  </a:ext>
                </a:extLst>
              </p:cNvPr>
              <p:cNvSpPr/>
              <p:nvPr/>
            </p:nvSpPr>
            <p:spPr>
              <a:xfrm>
                <a:off x="6626469" y="4019774"/>
                <a:ext cx="615462" cy="155986"/>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8">
                <a:extLst>
                  <a:ext uri="{FF2B5EF4-FFF2-40B4-BE49-F238E27FC236}">
                    <a16:creationId xmlns:a16="http://schemas.microsoft.com/office/drawing/2014/main" id="{AC265E79-1E43-4DA8-8876-86EB074F421B}"/>
                  </a:ext>
                </a:extLst>
              </p:cNvPr>
              <p:cNvSpPr/>
              <p:nvPr/>
            </p:nvSpPr>
            <p:spPr>
              <a:xfrm>
                <a:off x="7033590" y="2927872"/>
                <a:ext cx="357809" cy="2025127"/>
              </a:xfrm>
              <a:prstGeom prst="roundRect">
                <a:avLst>
                  <a:gd name="adj"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9">
                <a:extLst>
                  <a:ext uri="{FF2B5EF4-FFF2-40B4-BE49-F238E27FC236}">
                    <a16:creationId xmlns:a16="http://schemas.microsoft.com/office/drawing/2014/main" id="{EE5080C0-A26A-4AD0-A788-844D53D08073}"/>
                  </a:ext>
                </a:extLst>
              </p:cNvPr>
              <p:cNvSpPr/>
              <p:nvPr/>
            </p:nvSpPr>
            <p:spPr>
              <a:xfrm>
                <a:off x="6477001" y="2927872"/>
                <a:ext cx="381000" cy="2025128"/>
              </a:xfrm>
              <a:prstGeom prst="roundRect">
                <a:avLst>
                  <a:gd name="adj" fmla="val 41877"/>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5C35CD9-3308-43CF-8131-2653289CD0F0}"/>
                  </a:ext>
                </a:extLst>
              </p:cNvPr>
              <p:cNvSpPr/>
              <p:nvPr/>
            </p:nvSpPr>
            <p:spPr>
              <a:xfrm>
                <a:off x="6714392" y="2771887"/>
                <a:ext cx="483577" cy="4679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E23A6E87-9142-4CB9-904D-3BB483158AE3}"/>
                  </a:ext>
                </a:extLst>
              </p:cNvPr>
              <p:cNvSpPr/>
              <p:nvPr/>
            </p:nvSpPr>
            <p:spPr>
              <a:xfrm>
                <a:off x="6626469" y="2147944"/>
                <a:ext cx="615462" cy="9359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loud 59">
                <a:extLst>
                  <a:ext uri="{FF2B5EF4-FFF2-40B4-BE49-F238E27FC236}">
                    <a16:creationId xmlns:a16="http://schemas.microsoft.com/office/drawing/2014/main" id="{CB09C3E9-8975-4ADE-8A3E-FB12587FE8EA}"/>
                  </a:ext>
                </a:extLst>
              </p:cNvPr>
              <p:cNvSpPr/>
              <p:nvPr/>
            </p:nvSpPr>
            <p:spPr>
              <a:xfrm rot="3184928">
                <a:off x="6798074" y="2084122"/>
                <a:ext cx="623944" cy="439615"/>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loud 60">
                <a:extLst>
                  <a:ext uri="{FF2B5EF4-FFF2-40B4-BE49-F238E27FC236}">
                    <a16:creationId xmlns:a16="http://schemas.microsoft.com/office/drawing/2014/main" id="{95CFF4CA-F5EC-410D-8C94-F7CCB63B29B3}"/>
                  </a:ext>
                </a:extLst>
              </p:cNvPr>
              <p:cNvSpPr/>
              <p:nvPr/>
            </p:nvSpPr>
            <p:spPr>
              <a:xfrm>
                <a:off x="6582508" y="1887967"/>
                <a:ext cx="571500" cy="623944"/>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Oval 46">
              <a:extLst>
                <a:ext uri="{FF2B5EF4-FFF2-40B4-BE49-F238E27FC236}">
                  <a16:creationId xmlns:a16="http://schemas.microsoft.com/office/drawing/2014/main" id="{991B379A-2BEB-4C96-B8A6-A2E9C36C9323}"/>
                </a:ext>
              </a:extLst>
            </p:cNvPr>
            <p:cNvSpPr/>
            <p:nvPr/>
          </p:nvSpPr>
          <p:spPr>
            <a:xfrm rot="7204752">
              <a:off x="6812373" y="2097169"/>
              <a:ext cx="415962" cy="335216"/>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27509745-7714-4DE6-A91D-C0D4DC76C0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002" y="129090"/>
            <a:ext cx="972943" cy="1212584"/>
          </a:xfrm>
          <a:prstGeom prst="rect">
            <a:avLst/>
          </a:prstGeom>
        </p:spPr>
      </p:pic>
    </p:spTree>
    <p:extLst>
      <p:ext uri="{BB962C8B-B14F-4D97-AF65-F5344CB8AC3E}">
        <p14:creationId xmlns:p14="http://schemas.microsoft.com/office/powerpoint/2010/main" val="416162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Black-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1883229" cy="369332"/>
          </a:xfrm>
          <a:prstGeom prst="rect">
            <a:avLst/>
          </a:prstGeom>
          <a:noFill/>
        </p:spPr>
        <p:txBody>
          <a:bodyPr wrap="square" rtlCol="0">
            <a:spAutoFit/>
          </a:bodyPr>
          <a:lstStyle/>
          <a:p>
            <a:r>
              <a:rPr lang="en-US" dirty="0">
                <a:solidFill>
                  <a:schemeClr val="bg1"/>
                </a:solidFill>
              </a:rPr>
              <a:t>Moses 4:6</a:t>
            </a:r>
          </a:p>
        </p:txBody>
      </p:sp>
      <p:sp>
        <p:nvSpPr>
          <p:cNvPr id="37" name="TextBox 36"/>
          <p:cNvSpPr txBox="1"/>
          <p:nvPr/>
        </p:nvSpPr>
        <p:spPr>
          <a:xfrm>
            <a:off x="0" y="-72020"/>
            <a:ext cx="12192000" cy="830997"/>
          </a:xfrm>
          <a:prstGeom prst="rect">
            <a:avLst/>
          </a:prstGeom>
          <a:noFill/>
        </p:spPr>
        <p:txBody>
          <a:bodyPr wrap="square" rtlCol="0">
            <a:spAutoFit/>
          </a:bodyPr>
          <a:lstStyle/>
          <a:p>
            <a:pPr algn="ctr"/>
            <a:r>
              <a:rPr lang="en-US" sz="4800" dirty="0">
                <a:solidFill>
                  <a:schemeClr val="bg1"/>
                </a:solidFill>
                <a:latin typeface="Eras Bold ITC" panose="020B0907030504020204" pitchFamily="34" charset="0"/>
              </a:rPr>
              <a:t>Beguiled</a:t>
            </a:r>
          </a:p>
        </p:txBody>
      </p:sp>
      <p:sp>
        <p:nvSpPr>
          <p:cNvPr id="13" name="TextBox 12"/>
          <p:cNvSpPr txBox="1"/>
          <p:nvPr/>
        </p:nvSpPr>
        <p:spPr>
          <a:xfrm>
            <a:off x="1171095" y="4451876"/>
            <a:ext cx="4780230" cy="1477328"/>
          </a:xfrm>
          <a:prstGeom prst="rect">
            <a:avLst/>
          </a:prstGeom>
          <a:noFill/>
        </p:spPr>
        <p:txBody>
          <a:bodyPr wrap="square" rtlCol="0">
            <a:spAutoFit/>
          </a:bodyPr>
          <a:lstStyle/>
          <a:p>
            <a:r>
              <a:rPr lang="en-US" i="1" dirty="0">
                <a:solidFill>
                  <a:srgbClr val="FFFF00"/>
                </a:solidFill>
              </a:rPr>
              <a:t>But I fear, lest by any means, as the serpent beguiled Eve through his </a:t>
            </a:r>
            <a:r>
              <a:rPr lang="en-US" i="1" dirty="0" err="1">
                <a:solidFill>
                  <a:srgbClr val="FFFF00"/>
                </a:solidFill>
              </a:rPr>
              <a:t>subtilty</a:t>
            </a:r>
            <a:r>
              <a:rPr lang="en-US" i="1" dirty="0">
                <a:solidFill>
                  <a:srgbClr val="FFFF00"/>
                </a:solidFill>
              </a:rPr>
              <a:t>, so your minds should be</a:t>
            </a:r>
            <a:r>
              <a:rPr lang="en-US" i="1" baseline="30000" dirty="0">
                <a:solidFill>
                  <a:srgbClr val="FFFF00"/>
                </a:solidFill>
              </a:rPr>
              <a:t> </a:t>
            </a:r>
            <a:r>
              <a:rPr lang="en-US" i="1" dirty="0">
                <a:solidFill>
                  <a:srgbClr val="FFFF00"/>
                </a:solidFill>
              </a:rPr>
              <a:t>corrupted from the simplicity that is in Christ.</a:t>
            </a:r>
          </a:p>
          <a:p>
            <a:r>
              <a:rPr lang="en-US" i="1" dirty="0">
                <a:solidFill>
                  <a:srgbClr val="FFFF00"/>
                </a:solidFill>
              </a:rPr>
              <a:t>2 Corinthians 11:3</a:t>
            </a:r>
          </a:p>
        </p:txBody>
      </p:sp>
      <p:grpSp>
        <p:nvGrpSpPr>
          <p:cNvPr id="17" name="Group 16"/>
          <p:cNvGrpSpPr/>
          <p:nvPr/>
        </p:nvGrpSpPr>
        <p:grpSpPr>
          <a:xfrm>
            <a:off x="384928" y="1431983"/>
            <a:ext cx="4538422" cy="1877362"/>
            <a:chOff x="3134165" y="2460479"/>
            <a:chExt cx="4353051" cy="1722222"/>
          </a:xfrm>
        </p:grpSpPr>
        <p:pic>
          <p:nvPicPr>
            <p:cNvPr id="18" name="Picture 2" descr="http://40.media.tumblr.com/tumblr_lk4ursJ4X31qa944oo1_500.jpg"/>
            <p:cNvPicPr>
              <a:picLocks noChangeAspect="1" noChangeArrowheads="1"/>
            </p:cNvPicPr>
            <p:nvPr/>
          </p:nvPicPr>
          <p:blipFill rotWithShape="1">
            <a:blip r:embed="rId3">
              <a:extLst>
                <a:ext uri="{28A0092B-C50C-407E-A947-70E740481C1C}">
                  <a14:useLocalDpi xmlns:a14="http://schemas.microsoft.com/office/drawing/2010/main" val="0"/>
                </a:ext>
              </a:extLst>
            </a:blip>
            <a:srcRect r="6542" b="46684"/>
            <a:stretch/>
          </p:blipFill>
          <p:spPr bwMode="auto">
            <a:xfrm>
              <a:off x="3134165" y="2460479"/>
              <a:ext cx="4353051" cy="168600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134165" y="3951869"/>
              <a:ext cx="1883229" cy="230832"/>
            </a:xfrm>
            <a:prstGeom prst="rect">
              <a:avLst/>
            </a:prstGeom>
            <a:noFill/>
          </p:spPr>
          <p:txBody>
            <a:bodyPr wrap="square" rtlCol="0">
              <a:spAutoFit/>
            </a:bodyPr>
            <a:lstStyle/>
            <a:p>
              <a:r>
                <a:rPr lang="en-US" sz="900" dirty="0">
                  <a:solidFill>
                    <a:schemeClr val="bg1"/>
                  </a:solidFill>
                </a:rPr>
                <a:t>Rebecca </a:t>
              </a:r>
              <a:r>
                <a:rPr lang="en-US" sz="900" dirty="0" err="1">
                  <a:solidFill>
                    <a:schemeClr val="bg1"/>
                  </a:solidFill>
                </a:rPr>
                <a:t>Guay</a:t>
              </a:r>
              <a:endParaRPr lang="en-US" sz="900" dirty="0">
                <a:solidFill>
                  <a:schemeClr val="bg1"/>
                </a:solidFill>
              </a:endParaRPr>
            </a:p>
          </p:txBody>
        </p:sp>
      </p:grpSp>
      <p:sp>
        <p:nvSpPr>
          <p:cNvPr id="20" name="TextBox 19"/>
          <p:cNvSpPr txBox="1"/>
          <p:nvPr/>
        </p:nvSpPr>
        <p:spPr>
          <a:xfrm>
            <a:off x="5261301" y="2069348"/>
            <a:ext cx="6482443" cy="2123658"/>
          </a:xfrm>
          <a:prstGeom prst="rect">
            <a:avLst/>
          </a:prstGeom>
          <a:noFill/>
        </p:spPr>
        <p:txBody>
          <a:bodyPr wrap="square" rtlCol="0">
            <a:spAutoFit/>
          </a:bodyPr>
          <a:lstStyle/>
          <a:p>
            <a:r>
              <a:rPr lang="en-US" sz="2400" dirty="0">
                <a:solidFill>
                  <a:schemeClr val="bg1"/>
                </a:solidFill>
              </a:rPr>
              <a:t>“Eve was fulfilling the foreseen purposes of God by the part she took in the great drama of the fall…(Satan) knew not the mind of God…his effort contributed to the plan of man’s eternal progression.” </a:t>
            </a:r>
          </a:p>
          <a:p>
            <a:r>
              <a:rPr lang="en-US" sz="1200" dirty="0">
                <a:solidFill>
                  <a:schemeClr val="bg1"/>
                </a:solidFill>
              </a:rPr>
              <a:t>James E. </a:t>
            </a:r>
            <a:r>
              <a:rPr lang="en-US" sz="1200" dirty="0" err="1">
                <a:solidFill>
                  <a:schemeClr val="bg1"/>
                </a:solidFill>
              </a:rPr>
              <a:t>Talmage</a:t>
            </a:r>
            <a:endParaRPr lang="en-US" sz="1200" dirty="0">
              <a:solidFill>
                <a:schemeClr val="bg1"/>
              </a:solidFill>
            </a:endParaRPr>
          </a:p>
        </p:txBody>
      </p:sp>
      <p:sp>
        <p:nvSpPr>
          <p:cNvPr id="9" name="Rectangle 8"/>
          <p:cNvSpPr/>
          <p:nvPr/>
        </p:nvSpPr>
        <p:spPr>
          <a:xfrm>
            <a:off x="2009869" y="702482"/>
            <a:ext cx="8683747" cy="369332"/>
          </a:xfrm>
          <a:prstGeom prst="rect">
            <a:avLst/>
          </a:prstGeom>
        </p:spPr>
        <p:txBody>
          <a:bodyPr wrap="square">
            <a:spAutoFit/>
          </a:bodyPr>
          <a:lstStyle/>
          <a:p>
            <a:r>
              <a:rPr lang="en-US" dirty="0">
                <a:solidFill>
                  <a:schemeClr val="bg1"/>
                </a:solidFill>
                <a:latin typeface="arial" panose="020B0604020202020204" pitchFamily="34" charset="0"/>
              </a:rPr>
              <a:t>A deceptive way of charming or enchantment, winning over, seducing, spellbinding</a:t>
            </a:r>
            <a:endParaRPr lang="en-US" dirty="0">
              <a:solidFill>
                <a:schemeClr val="bg1"/>
              </a:solidFill>
            </a:endParaRPr>
          </a:p>
        </p:txBody>
      </p:sp>
      <p:pic>
        <p:nvPicPr>
          <p:cNvPr id="2054" name="Picture 6" descr="http://writeousrhema.files.wordpress.com/2011/11/eve-nicolae-gut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2420" y="3895483"/>
            <a:ext cx="3987346" cy="27778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955C5B3-F311-4874-B332-22C1D5FCA6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4516" y="516225"/>
            <a:ext cx="1057640" cy="1407060"/>
          </a:xfrm>
          <a:prstGeom prst="rect">
            <a:avLst/>
          </a:prstGeom>
        </p:spPr>
      </p:pic>
    </p:spTree>
    <p:extLst>
      <p:ext uri="{BB962C8B-B14F-4D97-AF65-F5344CB8AC3E}">
        <p14:creationId xmlns:p14="http://schemas.microsoft.com/office/powerpoint/2010/main" val="1199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Black-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3422210" cy="369332"/>
          </a:xfrm>
          <a:prstGeom prst="rect">
            <a:avLst/>
          </a:prstGeom>
          <a:noFill/>
        </p:spPr>
        <p:txBody>
          <a:bodyPr wrap="square" rtlCol="0">
            <a:spAutoFit/>
          </a:bodyPr>
          <a:lstStyle/>
          <a:p>
            <a:r>
              <a:rPr lang="en-US" dirty="0">
                <a:solidFill>
                  <a:schemeClr val="bg1"/>
                </a:solidFill>
              </a:rPr>
              <a:t>Moses 4:9; Genesis 3:3</a:t>
            </a:r>
          </a:p>
        </p:txBody>
      </p:sp>
      <p:sp>
        <p:nvSpPr>
          <p:cNvPr id="37" name="TextBox 36"/>
          <p:cNvSpPr txBox="1"/>
          <p:nvPr/>
        </p:nvSpPr>
        <p:spPr>
          <a:xfrm>
            <a:off x="0" y="-72020"/>
            <a:ext cx="12192000" cy="830997"/>
          </a:xfrm>
          <a:prstGeom prst="rect">
            <a:avLst/>
          </a:prstGeom>
          <a:noFill/>
        </p:spPr>
        <p:txBody>
          <a:bodyPr wrap="square" rtlCol="0">
            <a:spAutoFit/>
          </a:bodyPr>
          <a:lstStyle/>
          <a:p>
            <a:pPr algn="ctr"/>
            <a:r>
              <a:rPr lang="en-US" sz="4800" dirty="0">
                <a:solidFill>
                  <a:schemeClr val="bg1"/>
                </a:solidFill>
                <a:latin typeface="Eras Bold ITC" panose="020B0907030504020204" pitchFamily="34" charset="0"/>
              </a:rPr>
              <a:t>The Fruit--Symbolically</a:t>
            </a:r>
          </a:p>
        </p:txBody>
      </p:sp>
      <p:sp>
        <p:nvSpPr>
          <p:cNvPr id="20" name="TextBox 19"/>
          <p:cNvSpPr txBox="1"/>
          <p:nvPr/>
        </p:nvSpPr>
        <p:spPr>
          <a:xfrm>
            <a:off x="7144421" y="2395108"/>
            <a:ext cx="4815207" cy="2308324"/>
          </a:xfrm>
          <a:prstGeom prst="rect">
            <a:avLst/>
          </a:prstGeom>
          <a:noFill/>
        </p:spPr>
        <p:txBody>
          <a:bodyPr wrap="square" rtlCol="0">
            <a:spAutoFit/>
          </a:bodyPr>
          <a:lstStyle/>
          <a:p>
            <a:r>
              <a:rPr lang="en-US" sz="2400" dirty="0">
                <a:solidFill>
                  <a:schemeClr val="bg1"/>
                </a:solidFill>
              </a:rPr>
              <a:t>The Lord has not revealed the nature of the fruit of the tree of knowledge of good and evil, nor has He elaborated on the specific processes that caused Adam and Eve to become mortal.</a:t>
            </a:r>
            <a:endParaRPr lang="en-US" sz="1200" dirty="0">
              <a:solidFill>
                <a:schemeClr val="bg1"/>
              </a:solidFill>
            </a:endParaRPr>
          </a:p>
        </p:txBody>
      </p:sp>
      <p:sp>
        <p:nvSpPr>
          <p:cNvPr id="12" name="TextBox 11"/>
          <p:cNvSpPr txBox="1"/>
          <p:nvPr/>
        </p:nvSpPr>
        <p:spPr>
          <a:xfrm>
            <a:off x="412280" y="941447"/>
            <a:ext cx="4815207" cy="1200329"/>
          </a:xfrm>
          <a:prstGeom prst="rect">
            <a:avLst/>
          </a:prstGeom>
          <a:noFill/>
        </p:spPr>
        <p:txBody>
          <a:bodyPr wrap="square" rtlCol="0">
            <a:spAutoFit/>
          </a:bodyPr>
          <a:lstStyle/>
          <a:p>
            <a:r>
              <a:rPr lang="en-US" sz="2400" dirty="0">
                <a:solidFill>
                  <a:schemeClr val="bg1"/>
                </a:solidFill>
              </a:rPr>
              <a:t>The world has depicted the fruit eaten as an apple, however we do not know what kind of fruit it was.</a:t>
            </a:r>
          </a:p>
        </p:txBody>
      </p:sp>
      <p:sp>
        <p:nvSpPr>
          <p:cNvPr id="2" name="Rectangle 1"/>
          <p:cNvSpPr/>
          <p:nvPr/>
        </p:nvSpPr>
        <p:spPr>
          <a:xfrm>
            <a:off x="541427" y="3022560"/>
            <a:ext cx="3433044" cy="1107996"/>
          </a:xfrm>
          <a:prstGeom prst="rect">
            <a:avLst/>
          </a:prstGeom>
        </p:spPr>
        <p:txBody>
          <a:bodyPr wrap="square">
            <a:spAutoFit/>
          </a:bodyPr>
          <a:lstStyle/>
          <a:p>
            <a:r>
              <a:rPr lang="en-US" i="1" dirty="0">
                <a:solidFill>
                  <a:srgbClr val="FFFF00"/>
                </a:solidFill>
                <a:latin typeface="Palatino"/>
              </a:rPr>
              <a:t>Blessed art thou among women, and blessed is the fruit of thy womb. </a:t>
            </a:r>
            <a:r>
              <a:rPr lang="en-US" sz="1200" i="1" dirty="0">
                <a:solidFill>
                  <a:srgbClr val="FFFF00"/>
                </a:solidFill>
                <a:latin typeface="Palatino"/>
              </a:rPr>
              <a:t>Luke 1:24</a:t>
            </a:r>
            <a:endParaRPr lang="en-US" sz="1200" i="1" dirty="0">
              <a:solidFill>
                <a:srgbClr val="FFFF00"/>
              </a:solidFill>
            </a:endParaRPr>
          </a:p>
        </p:txBody>
      </p:sp>
      <p:sp>
        <p:nvSpPr>
          <p:cNvPr id="3" name="Rectangle 2"/>
          <p:cNvSpPr/>
          <p:nvPr/>
        </p:nvSpPr>
        <p:spPr>
          <a:xfrm>
            <a:off x="1578321" y="5006595"/>
            <a:ext cx="4212879" cy="1107996"/>
          </a:xfrm>
          <a:prstGeom prst="rect">
            <a:avLst/>
          </a:prstGeom>
        </p:spPr>
        <p:txBody>
          <a:bodyPr wrap="square">
            <a:spAutoFit/>
          </a:bodyPr>
          <a:lstStyle/>
          <a:p>
            <a:r>
              <a:rPr lang="en-US" i="1" dirty="0">
                <a:solidFill>
                  <a:srgbClr val="FFFF00"/>
                </a:solidFill>
                <a:latin typeface="Palatino"/>
              </a:rPr>
              <a:t>Therefore shall they eat of the fruit of their own way, and be filled with their own devices.</a:t>
            </a:r>
          </a:p>
          <a:p>
            <a:r>
              <a:rPr lang="en-US" sz="1200" i="1" dirty="0">
                <a:solidFill>
                  <a:srgbClr val="FFFF00"/>
                </a:solidFill>
                <a:latin typeface="Palatino"/>
              </a:rPr>
              <a:t>Proverbs 1:31</a:t>
            </a:r>
            <a:endParaRPr lang="en-US" sz="1200" i="1" dirty="0">
              <a:solidFill>
                <a:srgbClr val="FFFF00"/>
              </a:solidFill>
            </a:endParaRPr>
          </a:p>
        </p:txBody>
      </p:sp>
      <p:sp>
        <p:nvSpPr>
          <p:cNvPr id="5" name="Rectangle 4"/>
          <p:cNvSpPr/>
          <p:nvPr/>
        </p:nvSpPr>
        <p:spPr>
          <a:xfrm>
            <a:off x="6683275" y="5196006"/>
            <a:ext cx="4723509" cy="1477328"/>
          </a:xfrm>
          <a:prstGeom prst="rect">
            <a:avLst/>
          </a:prstGeom>
        </p:spPr>
        <p:txBody>
          <a:bodyPr wrap="square">
            <a:spAutoFit/>
          </a:bodyPr>
          <a:lstStyle/>
          <a:p>
            <a:r>
              <a:rPr lang="en-US" i="1" dirty="0">
                <a:solidFill>
                  <a:srgbClr val="FFFF00"/>
                </a:solidFill>
                <a:latin typeface="Palatino"/>
              </a:rPr>
              <a:t>And he that </a:t>
            </a:r>
            <a:r>
              <a:rPr lang="en-US" i="1" dirty="0" err="1">
                <a:solidFill>
                  <a:srgbClr val="FFFF00"/>
                </a:solidFill>
                <a:latin typeface="Palatino"/>
              </a:rPr>
              <a:t>reapeth</a:t>
            </a:r>
            <a:r>
              <a:rPr lang="en-US" i="1" dirty="0">
                <a:solidFill>
                  <a:srgbClr val="FFFF00"/>
                </a:solidFill>
                <a:latin typeface="Palatino"/>
              </a:rPr>
              <a:t> </a:t>
            </a:r>
            <a:r>
              <a:rPr lang="en-US" i="1" dirty="0" err="1">
                <a:solidFill>
                  <a:srgbClr val="FFFF00"/>
                </a:solidFill>
                <a:latin typeface="Palatino"/>
              </a:rPr>
              <a:t>receiveth</a:t>
            </a:r>
            <a:r>
              <a:rPr lang="en-US" i="1" dirty="0">
                <a:solidFill>
                  <a:srgbClr val="FFFF00"/>
                </a:solidFill>
                <a:latin typeface="Palatino"/>
              </a:rPr>
              <a:t> wages, and </a:t>
            </a:r>
            <a:r>
              <a:rPr lang="en-US" i="1" dirty="0" err="1">
                <a:solidFill>
                  <a:srgbClr val="FFFF00"/>
                </a:solidFill>
                <a:latin typeface="Palatino"/>
              </a:rPr>
              <a:t>gathereth</a:t>
            </a:r>
            <a:r>
              <a:rPr lang="en-US" i="1" dirty="0">
                <a:solidFill>
                  <a:srgbClr val="FFFF00"/>
                </a:solidFill>
                <a:latin typeface="Palatino"/>
              </a:rPr>
              <a:t> fruit unto life eternal: that both he that </a:t>
            </a:r>
            <a:r>
              <a:rPr lang="en-US" i="1" dirty="0" err="1">
                <a:solidFill>
                  <a:srgbClr val="FFFF00"/>
                </a:solidFill>
                <a:latin typeface="Palatino"/>
              </a:rPr>
              <a:t>soweth</a:t>
            </a:r>
            <a:r>
              <a:rPr lang="en-US" i="1" dirty="0">
                <a:solidFill>
                  <a:srgbClr val="FFFF00"/>
                </a:solidFill>
                <a:latin typeface="Palatino"/>
              </a:rPr>
              <a:t> and he that </a:t>
            </a:r>
            <a:r>
              <a:rPr lang="en-US" i="1" dirty="0" err="1">
                <a:solidFill>
                  <a:srgbClr val="FFFF00"/>
                </a:solidFill>
                <a:latin typeface="Palatino"/>
              </a:rPr>
              <a:t>reapeth</a:t>
            </a:r>
            <a:r>
              <a:rPr lang="en-US" i="1" dirty="0">
                <a:solidFill>
                  <a:srgbClr val="FFFF00"/>
                </a:solidFill>
                <a:latin typeface="Palatino"/>
              </a:rPr>
              <a:t> may rejoice together.</a:t>
            </a:r>
          </a:p>
          <a:p>
            <a:r>
              <a:rPr lang="en-US" i="1" dirty="0">
                <a:solidFill>
                  <a:srgbClr val="FFFF00"/>
                </a:solidFill>
                <a:latin typeface="Palatino"/>
              </a:rPr>
              <a:t>John 4:36</a:t>
            </a:r>
            <a:endParaRPr lang="en-US" i="1" dirty="0">
              <a:solidFill>
                <a:srgbClr val="FFFF00"/>
              </a:solidFill>
            </a:endParaRPr>
          </a:p>
        </p:txBody>
      </p:sp>
      <p:pic>
        <p:nvPicPr>
          <p:cNvPr id="6" name="Picture 2" descr="https://s-media-cache-ak0.pinimg.com/236x/30/3d/68/303d688a0cd7f87bd564606db65407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786" y="2114321"/>
            <a:ext cx="22479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21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2" grpId="0"/>
      <p:bldP spid="2" grpId="0"/>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Black-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98" y="-16066"/>
            <a:ext cx="6132671" cy="6899255"/>
          </a:xfrm>
          <a:prstGeom prst="rect">
            <a:avLst/>
          </a:prstGeom>
          <a:noFill/>
          <a:extLst>
            <a:ext uri="{909E8E84-426E-40DD-AFC4-6F175D3DCCD1}">
              <a14:hiddenFill xmlns:a14="http://schemas.microsoft.com/office/drawing/2010/main">
                <a:solidFill>
                  <a:srgbClr val="FFFFFF"/>
                </a:solidFill>
              </a14:hiddenFill>
            </a:ext>
          </a:extLst>
        </p:spPr>
      </p:pic>
      <p:sp>
        <p:nvSpPr>
          <p:cNvPr id="99" name="TextBox 98">
            <a:extLst>
              <a:ext uri="{FF2B5EF4-FFF2-40B4-BE49-F238E27FC236}">
                <a16:creationId xmlns:a16="http://schemas.microsoft.com/office/drawing/2014/main" id="{37C7A5F6-1AA3-4893-89D4-77CDAB3DFE86}"/>
              </a:ext>
            </a:extLst>
          </p:cNvPr>
          <p:cNvSpPr txBox="1"/>
          <p:nvPr/>
        </p:nvSpPr>
        <p:spPr>
          <a:xfrm>
            <a:off x="0" y="91554"/>
            <a:ext cx="12192000" cy="646331"/>
          </a:xfrm>
          <a:prstGeom prst="rect">
            <a:avLst/>
          </a:prstGeom>
          <a:noFill/>
        </p:spPr>
        <p:txBody>
          <a:bodyPr wrap="square" rtlCol="0">
            <a:spAutoFit/>
          </a:bodyPr>
          <a:lstStyle/>
          <a:p>
            <a:r>
              <a:rPr lang="en-US" sz="3600" dirty="0">
                <a:solidFill>
                  <a:schemeClr val="bg1"/>
                </a:solidFill>
                <a:latin typeface="Eras Bold ITC" panose="020B0907030504020204" pitchFamily="34" charset="0"/>
              </a:rPr>
              <a:t>                          Isaiah 5:20     </a:t>
            </a:r>
            <a:r>
              <a:rPr lang="en-US" sz="3600" dirty="0">
                <a:latin typeface="Eras Bold ITC" panose="020B0907030504020204" pitchFamily="34" charset="0"/>
              </a:rPr>
              <a:t>Review</a:t>
            </a:r>
          </a:p>
        </p:txBody>
      </p:sp>
      <p:grpSp>
        <p:nvGrpSpPr>
          <p:cNvPr id="1024" name="Group 1023">
            <a:extLst>
              <a:ext uri="{FF2B5EF4-FFF2-40B4-BE49-F238E27FC236}">
                <a16:creationId xmlns:a16="http://schemas.microsoft.com/office/drawing/2014/main" id="{9E15EC18-5CC3-4880-B4B2-0869A851F005}"/>
              </a:ext>
            </a:extLst>
          </p:cNvPr>
          <p:cNvGrpSpPr/>
          <p:nvPr/>
        </p:nvGrpSpPr>
        <p:grpSpPr>
          <a:xfrm>
            <a:off x="528644" y="815019"/>
            <a:ext cx="2367845" cy="1435541"/>
            <a:chOff x="528644" y="815019"/>
            <a:chExt cx="2367845" cy="1435541"/>
          </a:xfrm>
        </p:grpSpPr>
        <p:sp>
          <p:nvSpPr>
            <p:cNvPr id="4" name="TextBox 3"/>
            <p:cNvSpPr txBox="1"/>
            <p:nvPr/>
          </p:nvSpPr>
          <p:spPr>
            <a:xfrm>
              <a:off x="528644" y="1007255"/>
              <a:ext cx="1883229" cy="523220"/>
            </a:xfrm>
            <a:prstGeom prst="rect">
              <a:avLst/>
            </a:prstGeom>
            <a:noFill/>
          </p:spPr>
          <p:txBody>
            <a:bodyPr wrap="square" rtlCol="0">
              <a:spAutoFit/>
            </a:bodyPr>
            <a:lstStyle/>
            <a:p>
              <a:pPr fontAlgn="base"/>
              <a:r>
                <a:rPr lang="en-US" sz="2800" dirty="0">
                  <a:solidFill>
                    <a:schemeClr val="bg1"/>
                  </a:solidFill>
                </a:rPr>
                <a:t>Evil</a:t>
              </a:r>
            </a:p>
          </p:txBody>
        </p:sp>
        <p:grpSp>
          <p:nvGrpSpPr>
            <p:cNvPr id="105" name="Group 104">
              <a:extLst>
                <a:ext uri="{FF2B5EF4-FFF2-40B4-BE49-F238E27FC236}">
                  <a16:creationId xmlns:a16="http://schemas.microsoft.com/office/drawing/2014/main" id="{AE55DA65-41AA-44FA-B1D8-C3A12C7940CD}"/>
                </a:ext>
              </a:extLst>
            </p:cNvPr>
            <p:cNvGrpSpPr/>
            <p:nvPr/>
          </p:nvGrpSpPr>
          <p:grpSpPr>
            <a:xfrm>
              <a:off x="1501966" y="815019"/>
              <a:ext cx="1394523" cy="1435541"/>
              <a:chOff x="7423791" y="802486"/>
              <a:chExt cx="2667000" cy="2667000"/>
            </a:xfrm>
          </p:grpSpPr>
          <p:sp>
            <p:nvSpPr>
              <p:cNvPr id="106" name="Oval 105">
                <a:extLst>
                  <a:ext uri="{FF2B5EF4-FFF2-40B4-BE49-F238E27FC236}">
                    <a16:creationId xmlns:a16="http://schemas.microsoft.com/office/drawing/2014/main" id="{D32A2918-C037-408E-999F-28F91DB34D56}"/>
                  </a:ext>
                </a:extLst>
              </p:cNvPr>
              <p:cNvSpPr/>
              <p:nvPr/>
            </p:nvSpPr>
            <p:spPr>
              <a:xfrm>
                <a:off x="7423791" y="802486"/>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27503190-0B47-442C-A764-808F5520BC4F}"/>
                  </a:ext>
                </a:extLst>
              </p:cNvPr>
              <p:cNvGrpSpPr/>
              <p:nvPr/>
            </p:nvGrpSpPr>
            <p:grpSpPr>
              <a:xfrm>
                <a:off x="7789944" y="1346934"/>
                <a:ext cx="762000" cy="762000"/>
                <a:chOff x="1226056" y="2773679"/>
                <a:chExt cx="762000" cy="762000"/>
              </a:xfrm>
            </p:grpSpPr>
            <p:sp>
              <p:nvSpPr>
                <p:cNvPr id="116" name="Oval 115">
                  <a:extLst>
                    <a:ext uri="{FF2B5EF4-FFF2-40B4-BE49-F238E27FC236}">
                      <a16:creationId xmlns:a16="http://schemas.microsoft.com/office/drawing/2014/main" id="{C0F69606-B358-4DC1-84EA-ABAE40347254}"/>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4CABB1E2-2186-4305-A475-0A9A77720092}"/>
                    </a:ext>
                  </a:extLst>
                </p:cNvPr>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6B19F65A-FD35-4E39-BFD1-43E37D128D30}"/>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7BC407DB-23C9-44EF-9CE7-7B6789B7D65B}"/>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9F65E3A1-87FE-44A3-86DA-B85B601A5770}"/>
                  </a:ext>
                </a:extLst>
              </p:cNvPr>
              <p:cNvGrpSpPr/>
              <p:nvPr/>
            </p:nvGrpSpPr>
            <p:grpSpPr>
              <a:xfrm flipH="1">
                <a:off x="8831102" y="1348665"/>
                <a:ext cx="762000" cy="762000"/>
                <a:chOff x="1226056" y="2773679"/>
                <a:chExt cx="762000" cy="762000"/>
              </a:xfrm>
            </p:grpSpPr>
            <p:sp>
              <p:nvSpPr>
                <p:cNvPr id="112" name="Oval 111">
                  <a:extLst>
                    <a:ext uri="{FF2B5EF4-FFF2-40B4-BE49-F238E27FC236}">
                      <a16:creationId xmlns:a16="http://schemas.microsoft.com/office/drawing/2014/main" id="{C97B44E5-30E3-424A-9501-F2C7A503ED2A}"/>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DF6690B8-F949-4194-AB54-2EE231193D82}"/>
                    </a:ext>
                  </a:extLst>
                </p:cNvPr>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B072F4D1-81A9-4FBB-B4E7-09D7C4F39B9C}"/>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57ADB407-6599-4A56-84A9-2C1AD55CF64A}"/>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Moon 108">
                <a:extLst>
                  <a:ext uri="{FF2B5EF4-FFF2-40B4-BE49-F238E27FC236}">
                    <a16:creationId xmlns:a16="http://schemas.microsoft.com/office/drawing/2014/main" id="{1384D13E-7E99-4B1A-A220-827A1C4FFA2F}"/>
                  </a:ext>
                </a:extLst>
              </p:cNvPr>
              <p:cNvSpPr/>
              <p:nvPr/>
            </p:nvSpPr>
            <p:spPr>
              <a:xfrm rot="17183275">
                <a:off x="7974152" y="907339"/>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0" name="Moon 109">
                <a:extLst>
                  <a:ext uri="{FF2B5EF4-FFF2-40B4-BE49-F238E27FC236}">
                    <a16:creationId xmlns:a16="http://schemas.microsoft.com/office/drawing/2014/main" id="{AB006668-840C-4B23-82CE-60CC06D94A0A}"/>
                  </a:ext>
                </a:extLst>
              </p:cNvPr>
              <p:cNvSpPr/>
              <p:nvPr/>
            </p:nvSpPr>
            <p:spPr>
              <a:xfrm rot="15320344">
                <a:off x="9129657" y="922081"/>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1" name="Picture 8" descr="http://upload.wikimedia.org/wikipedia/commons/thumb/1/12/Tooth_icon_001.svg/477px-Tooth_icon_001.svg.png">
                <a:extLst>
                  <a:ext uri="{FF2B5EF4-FFF2-40B4-BE49-F238E27FC236}">
                    <a16:creationId xmlns:a16="http://schemas.microsoft.com/office/drawing/2014/main" id="{61BE88F6-D75C-4977-916D-623A175462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5200" y="2452221"/>
                <a:ext cx="1256556" cy="449072"/>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028" name="Group 1027">
            <a:extLst>
              <a:ext uri="{FF2B5EF4-FFF2-40B4-BE49-F238E27FC236}">
                <a16:creationId xmlns:a16="http://schemas.microsoft.com/office/drawing/2014/main" id="{4C1DFCD4-A3BE-46D4-8C28-FFA2B2509E2C}"/>
              </a:ext>
            </a:extLst>
          </p:cNvPr>
          <p:cNvGrpSpPr/>
          <p:nvPr/>
        </p:nvGrpSpPr>
        <p:grpSpPr>
          <a:xfrm>
            <a:off x="6890087" y="757229"/>
            <a:ext cx="2827132" cy="1350085"/>
            <a:chOff x="6890087" y="757229"/>
            <a:chExt cx="2827132" cy="1350085"/>
          </a:xfrm>
        </p:grpSpPr>
        <p:sp>
          <p:nvSpPr>
            <p:cNvPr id="100" name="TextBox 99">
              <a:extLst>
                <a:ext uri="{FF2B5EF4-FFF2-40B4-BE49-F238E27FC236}">
                  <a16:creationId xmlns:a16="http://schemas.microsoft.com/office/drawing/2014/main" id="{4A3962F8-5E3F-489E-9245-F5A9C9DECB56}"/>
                </a:ext>
              </a:extLst>
            </p:cNvPr>
            <p:cNvSpPr txBox="1"/>
            <p:nvPr/>
          </p:nvSpPr>
          <p:spPr>
            <a:xfrm>
              <a:off x="6890087" y="1102153"/>
              <a:ext cx="1883229" cy="523220"/>
            </a:xfrm>
            <a:prstGeom prst="rect">
              <a:avLst/>
            </a:prstGeom>
            <a:noFill/>
          </p:spPr>
          <p:txBody>
            <a:bodyPr wrap="square" rtlCol="0">
              <a:spAutoFit/>
            </a:bodyPr>
            <a:lstStyle/>
            <a:p>
              <a:pPr fontAlgn="base"/>
              <a:r>
                <a:rPr lang="en-US" sz="2800" dirty="0"/>
                <a:t>Good</a:t>
              </a:r>
            </a:p>
          </p:txBody>
        </p:sp>
        <p:grpSp>
          <p:nvGrpSpPr>
            <p:cNvPr id="120" name="Group 119">
              <a:extLst>
                <a:ext uri="{FF2B5EF4-FFF2-40B4-BE49-F238E27FC236}">
                  <a16:creationId xmlns:a16="http://schemas.microsoft.com/office/drawing/2014/main" id="{E4C99305-AC36-4FD6-A9D3-02587C7A865C}"/>
                </a:ext>
              </a:extLst>
            </p:cNvPr>
            <p:cNvGrpSpPr/>
            <p:nvPr/>
          </p:nvGrpSpPr>
          <p:grpSpPr>
            <a:xfrm>
              <a:off x="8367134" y="757229"/>
              <a:ext cx="1350085" cy="1350085"/>
              <a:chOff x="5003637" y="4031221"/>
              <a:chExt cx="2667000" cy="2667000"/>
            </a:xfrm>
          </p:grpSpPr>
          <p:sp>
            <p:nvSpPr>
              <p:cNvPr id="121" name="Oval 120">
                <a:extLst>
                  <a:ext uri="{FF2B5EF4-FFF2-40B4-BE49-F238E27FC236}">
                    <a16:creationId xmlns:a16="http://schemas.microsoft.com/office/drawing/2014/main" id="{281C1EDE-DDF0-4BDB-953B-3F11D1AD5567}"/>
                  </a:ext>
                </a:extLst>
              </p:cNvPr>
              <p:cNvSpPr/>
              <p:nvPr/>
            </p:nvSpPr>
            <p:spPr>
              <a:xfrm>
                <a:off x="5003637" y="4031221"/>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oon 121">
                <a:extLst>
                  <a:ext uri="{FF2B5EF4-FFF2-40B4-BE49-F238E27FC236}">
                    <a16:creationId xmlns:a16="http://schemas.microsoft.com/office/drawing/2014/main" id="{0305DF32-B9DA-46ED-B6B9-F04373261357}"/>
                  </a:ext>
                </a:extLst>
              </p:cNvPr>
              <p:cNvSpPr/>
              <p:nvPr/>
            </p:nvSpPr>
            <p:spPr>
              <a:xfrm rot="16200000">
                <a:off x="6116595" y="5417495"/>
                <a:ext cx="405949" cy="1098640"/>
              </a:xfrm>
              <a:prstGeom prst="moon">
                <a:avLst>
                  <a:gd name="adj" fmla="val 86527"/>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23" name="Group 122">
                <a:extLst>
                  <a:ext uri="{FF2B5EF4-FFF2-40B4-BE49-F238E27FC236}">
                    <a16:creationId xmlns:a16="http://schemas.microsoft.com/office/drawing/2014/main" id="{E6304F61-3326-489D-8EA3-30C411E31A4B}"/>
                  </a:ext>
                </a:extLst>
              </p:cNvPr>
              <p:cNvGrpSpPr/>
              <p:nvPr/>
            </p:nvGrpSpPr>
            <p:grpSpPr>
              <a:xfrm rot="377617">
                <a:off x="6513334" y="4633573"/>
                <a:ext cx="612001" cy="612001"/>
                <a:chOff x="2452639" y="4588413"/>
                <a:chExt cx="612001" cy="612001"/>
              </a:xfrm>
            </p:grpSpPr>
            <p:sp>
              <p:nvSpPr>
                <p:cNvPr id="129" name="Oval 128">
                  <a:extLst>
                    <a:ext uri="{FF2B5EF4-FFF2-40B4-BE49-F238E27FC236}">
                      <a16:creationId xmlns:a16="http://schemas.microsoft.com/office/drawing/2014/main" id="{9017C5E2-0538-43AC-902C-DEA5E0D08D7F}"/>
                    </a:ext>
                  </a:extLst>
                </p:cNvPr>
                <p:cNvSpPr/>
                <p:nvPr/>
              </p:nvSpPr>
              <p:spPr>
                <a:xfrm flipH="1">
                  <a:off x="2452639" y="4588413"/>
                  <a:ext cx="612001" cy="612001"/>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27A2A9F6-C1F7-4879-9D0E-E5E81CB62594}"/>
                    </a:ext>
                  </a:extLst>
                </p:cNvPr>
                <p:cNvSpPr/>
                <p:nvPr/>
              </p:nvSpPr>
              <p:spPr>
                <a:xfrm flipH="1">
                  <a:off x="2491006" y="4710813"/>
                  <a:ext cx="451234" cy="451234"/>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8324EDF-866F-4016-9658-6AECC86166C2}"/>
                    </a:ext>
                  </a:extLst>
                </p:cNvPr>
                <p:cNvSpPr/>
                <p:nvPr/>
              </p:nvSpPr>
              <p:spPr>
                <a:xfrm rot="17387933" flipH="1">
                  <a:off x="2495922" y="4855695"/>
                  <a:ext cx="328834" cy="2921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B474B469-CFB4-49DC-B9E5-B779C3AA8E4F}"/>
                    </a:ext>
                  </a:extLst>
                </p:cNvPr>
                <p:cNvSpPr/>
                <p:nvPr/>
              </p:nvSpPr>
              <p:spPr>
                <a:xfrm flipH="1">
                  <a:off x="2635368" y="4914300"/>
                  <a:ext cx="143822" cy="12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a16="http://schemas.microsoft.com/office/drawing/2014/main" id="{33E41E66-5AE0-4F29-B585-C898D17C0502}"/>
                  </a:ext>
                </a:extLst>
              </p:cNvPr>
              <p:cNvGrpSpPr/>
              <p:nvPr/>
            </p:nvGrpSpPr>
            <p:grpSpPr>
              <a:xfrm rot="377617" flipH="1">
                <a:off x="5543318" y="4627106"/>
                <a:ext cx="612001" cy="612001"/>
                <a:chOff x="2452639" y="4588413"/>
                <a:chExt cx="612001" cy="612001"/>
              </a:xfrm>
            </p:grpSpPr>
            <p:sp>
              <p:nvSpPr>
                <p:cNvPr id="125" name="Oval 124">
                  <a:extLst>
                    <a:ext uri="{FF2B5EF4-FFF2-40B4-BE49-F238E27FC236}">
                      <a16:creationId xmlns:a16="http://schemas.microsoft.com/office/drawing/2014/main" id="{52B17858-CB19-477D-BA45-9617CADF7C8F}"/>
                    </a:ext>
                  </a:extLst>
                </p:cNvPr>
                <p:cNvSpPr/>
                <p:nvPr/>
              </p:nvSpPr>
              <p:spPr>
                <a:xfrm flipH="1">
                  <a:off x="2452639" y="4588413"/>
                  <a:ext cx="612001" cy="612001"/>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E17749C5-E1CE-4348-8BB9-4EAF2B08EF28}"/>
                    </a:ext>
                  </a:extLst>
                </p:cNvPr>
                <p:cNvSpPr/>
                <p:nvPr/>
              </p:nvSpPr>
              <p:spPr>
                <a:xfrm flipH="1">
                  <a:off x="2491006" y="4710813"/>
                  <a:ext cx="451234" cy="451234"/>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3BC2534E-5DCE-46D7-9258-63F2116869DA}"/>
                    </a:ext>
                  </a:extLst>
                </p:cNvPr>
                <p:cNvSpPr/>
                <p:nvPr/>
              </p:nvSpPr>
              <p:spPr>
                <a:xfrm rot="17387933" flipH="1">
                  <a:off x="2495922" y="4855695"/>
                  <a:ext cx="328834" cy="2921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7C38A973-2E0E-4CBA-98F5-DA15E74B1002}"/>
                    </a:ext>
                  </a:extLst>
                </p:cNvPr>
                <p:cNvSpPr/>
                <p:nvPr/>
              </p:nvSpPr>
              <p:spPr>
                <a:xfrm flipH="1">
                  <a:off x="2575141" y="4907059"/>
                  <a:ext cx="143822" cy="12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25" name="Group 1024">
            <a:extLst>
              <a:ext uri="{FF2B5EF4-FFF2-40B4-BE49-F238E27FC236}">
                <a16:creationId xmlns:a16="http://schemas.microsoft.com/office/drawing/2014/main" id="{8DA7BE17-D63E-4931-9B5D-422B6773A873}"/>
              </a:ext>
            </a:extLst>
          </p:cNvPr>
          <p:cNvGrpSpPr/>
          <p:nvPr/>
        </p:nvGrpSpPr>
        <p:grpSpPr>
          <a:xfrm>
            <a:off x="1393464" y="2211239"/>
            <a:ext cx="4055228" cy="1839571"/>
            <a:chOff x="1393464" y="2211239"/>
            <a:chExt cx="4055228" cy="1839571"/>
          </a:xfrm>
        </p:grpSpPr>
        <p:sp>
          <p:nvSpPr>
            <p:cNvPr id="101" name="TextBox 100">
              <a:extLst>
                <a:ext uri="{FF2B5EF4-FFF2-40B4-BE49-F238E27FC236}">
                  <a16:creationId xmlns:a16="http://schemas.microsoft.com/office/drawing/2014/main" id="{5CF45F4C-FA7E-4681-AF7C-5E5BC82701E2}"/>
                </a:ext>
              </a:extLst>
            </p:cNvPr>
            <p:cNvSpPr txBox="1"/>
            <p:nvPr/>
          </p:nvSpPr>
          <p:spPr>
            <a:xfrm>
              <a:off x="1393464" y="2869415"/>
              <a:ext cx="1883229" cy="523220"/>
            </a:xfrm>
            <a:prstGeom prst="rect">
              <a:avLst/>
            </a:prstGeom>
            <a:noFill/>
          </p:spPr>
          <p:txBody>
            <a:bodyPr wrap="square" rtlCol="0">
              <a:spAutoFit/>
            </a:bodyPr>
            <a:lstStyle/>
            <a:p>
              <a:pPr fontAlgn="base"/>
              <a:r>
                <a:rPr lang="en-US" sz="2800" dirty="0">
                  <a:solidFill>
                    <a:schemeClr val="bg1"/>
                  </a:solidFill>
                </a:rPr>
                <a:t>Darkness</a:t>
              </a:r>
            </a:p>
          </p:txBody>
        </p:sp>
        <p:grpSp>
          <p:nvGrpSpPr>
            <p:cNvPr id="5" name="Group 4">
              <a:extLst>
                <a:ext uri="{FF2B5EF4-FFF2-40B4-BE49-F238E27FC236}">
                  <a16:creationId xmlns:a16="http://schemas.microsoft.com/office/drawing/2014/main" id="{FA36F8AE-9657-4D01-BA72-206D072F60F4}"/>
                </a:ext>
              </a:extLst>
            </p:cNvPr>
            <p:cNvGrpSpPr/>
            <p:nvPr/>
          </p:nvGrpSpPr>
          <p:grpSpPr>
            <a:xfrm>
              <a:off x="3190647" y="2211239"/>
              <a:ext cx="2258045" cy="1839571"/>
              <a:chOff x="3306641" y="1950338"/>
              <a:chExt cx="2258045" cy="1839571"/>
            </a:xfrm>
          </p:grpSpPr>
          <p:grpSp>
            <p:nvGrpSpPr>
              <p:cNvPr id="135" name="Group 134">
                <a:extLst>
                  <a:ext uri="{FF2B5EF4-FFF2-40B4-BE49-F238E27FC236}">
                    <a16:creationId xmlns:a16="http://schemas.microsoft.com/office/drawing/2014/main" id="{A3669DEF-6C0B-4E18-9F90-40E231D862BC}"/>
                  </a:ext>
                </a:extLst>
              </p:cNvPr>
              <p:cNvGrpSpPr/>
              <p:nvPr/>
            </p:nvGrpSpPr>
            <p:grpSpPr>
              <a:xfrm>
                <a:off x="3306641" y="2475934"/>
                <a:ext cx="1313975" cy="1313975"/>
                <a:chOff x="4868501" y="4267258"/>
                <a:chExt cx="2209800" cy="2209800"/>
              </a:xfrm>
            </p:grpSpPr>
            <p:sp>
              <p:nvSpPr>
                <p:cNvPr id="136" name="Oval 135">
                  <a:extLst>
                    <a:ext uri="{FF2B5EF4-FFF2-40B4-BE49-F238E27FC236}">
                      <a16:creationId xmlns:a16="http://schemas.microsoft.com/office/drawing/2014/main" id="{F3F9D878-2340-4994-AFFD-C741BBD4171F}"/>
                    </a:ext>
                  </a:extLst>
                </p:cNvPr>
                <p:cNvSpPr/>
                <p:nvPr/>
              </p:nvSpPr>
              <p:spPr>
                <a:xfrm>
                  <a:off x="4868501" y="4267258"/>
                  <a:ext cx="2209800" cy="22098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DF6A6D09-5FCD-4248-9073-2339ED15FF6E}"/>
                    </a:ext>
                  </a:extLst>
                </p:cNvPr>
                <p:cNvSpPr/>
                <p:nvPr/>
              </p:nvSpPr>
              <p:spPr>
                <a:xfrm>
                  <a:off x="5830432" y="5667469"/>
                  <a:ext cx="298764" cy="4526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a:extLst>
                    <a:ext uri="{FF2B5EF4-FFF2-40B4-BE49-F238E27FC236}">
                      <a16:creationId xmlns:a16="http://schemas.microsoft.com/office/drawing/2014/main" id="{36A54B12-7F11-4BDB-A420-C0F47B2DC88D}"/>
                    </a:ext>
                  </a:extLst>
                </p:cNvPr>
                <p:cNvGrpSpPr/>
                <p:nvPr/>
              </p:nvGrpSpPr>
              <p:grpSpPr>
                <a:xfrm>
                  <a:off x="6074025" y="4869070"/>
                  <a:ext cx="612001" cy="612001"/>
                  <a:chOff x="2452639" y="4588413"/>
                  <a:chExt cx="612001" cy="612001"/>
                </a:xfrm>
              </p:grpSpPr>
              <p:sp>
                <p:nvSpPr>
                  <p:cNvPr id="147" name="Oval 146">
                    <a:extLst>
                      <a:ext uri="{FF2B5EF4-FFF2-40B4-BE49-F238E27FC236}">
                        <a16:creationId xmlns:a16="http://schemas.microsoft.com/office/drawing/2014/main" id="{1A73C152-A363-462A-A8A4-720A59B4BA23}"/>
                      </a:ext>
                    </a:extLst>
                  </p:cNvPr>
                  <p:cNvSpPr/>
                  <p:nvPr/>
                </p:nvSpPr>
                <p:spPr>
                  <a:xfrm flipH="1">
                    <a:off x="2452639" y="4588413"/>
                    <a:ext cx="612001" cy="612001"/>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CE686414-AB69-4444-BF11-35848EC00638}"/>
                      </a:ext>
                    </a:extLst>
                  </p:cNvPr>
                  <p:cNvSpPr/>
                  <p:nvPr/>
                </p:nvSpPr>
                <p:spPr>
                  <a:xfrm flipH="1">
                    <a:off x="2491006" y="4710813"/>
                    <a:ext cx="451234" cy="451234"/>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43C7A8FC-2A4A-402C-A5E2-9BA37E014E2E}"/>
                      </a:ext>
                    </a:extLst>
                  </p:cNvPr>
                  <p:cNvSpPr/>
                  <p:nvPr/>
                </p:nvSpPr>
                <p:spPr>
                  <a:xfrm rot="17387933" flipH="1">
                    <a:off x="2495922" y="4855695"/>
                    <a:ext cx="328834" cy="2921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4C0DAE60-18F6-49CD-9718-92A303958579}"/>
                      </a:ext>
                    </a:extLst>
                  </p:cNvPr>
                  <p:cNvSpPr/>
                  <p:nvPr/>
                </p:nvSpPr>
                <p:spPr>
                  <a:xfrm flipH="1">
                    <a:off x="2588428" y="4985187"/>
                    <a:ext cx="143822" cy="12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a:extLst>
                    <a:ext uri="{FF2B5EF4-FFF2-40B4-BE49-F238E27FC236}">
                      <a16:creationId xmlns:a16="http://schemas.microsoft.com/office/drawing/2014/main" id="{600951F3-FAAF-471C-AD22-E0822AFFD8DC}"/>
                    </a:ext>
                  </a:extLst>
                </p:cNvPr>
                <p:cNvGrpSpPr/>
                <p:nvPr/>
              </p:nvGrpSpPr>
              <p:grpSpPr>
                <a:xfrm flipH="1">
                  <a:off x="5257704" y="4858508"/>
                  <a:ext cx="612001" cy="612001"/>
                  <a:chOff x="2452639" y="4588413"/>
                  <a:chExt cx="612001" cy="612001"/>
                </a:xfrm>
              </p:grpSpPr>
              <p:sp>
                <p:nvSpPr>
                  <p:cNvPr id="143" name="Oval 142">
                    <a:extLst>
                      <a:ext uri="{FF2B5EF4-FFF2-40B4-BE49-F238E27FC236}">
                        <a16:creationId xmlns:a16="http://schemas.microsoft.com/office/drawing/2014/main" id="{27206FE9-2995-45E9-BE73-CEFA9A04F730}"/>
                      </a:ext>
                    </a:extLst>
                  </p:cNvPr>
                  <p:cNvSpPr/>
                  <p:nvPr/>
                </p:nvSpPr>
                <p:spPr>
                  <a:xfrm flipH="1">
                    <a:off x="2452639" y="4588413"/>
                    <a:ext cx="612001" cy="612001"/>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D8EF8D26-7F2B-4E71-8866-7CD6967F75CB}"/>
                      </a:ext>
                    </a:extLst>
                  </p:cNvPr>
                  <p:cNvSpPr/>
                  <p:nvPr/>
                </p:nvSpPr>
                <p:spPr>
                  <a:xfrm flipH="1">
                    <a:off x="2491006" y="4710813"/>
                    <a:ext cx="451234" cy="451234"/>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4E012DFB-6DC7-40D4-95A4-3A93091C27BC}"/>
                      </a:ext>
                    </a:extLst>
                  </p:cNvPr>
                  <p:cNvSpPr/>
                  <p:nvPr/>
                </p:nvSpPr>
                <p:spPr>
                  <a:xfrm rot="17387933" flipH="1">
                    <a:off x="2495922" y="4855695"/>
                    <a:ext cx="328834" cy="2921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36161641-96A4-4A60-81EE-0C58A25D73C0}"/>
                      </a:ext>
                    </a:extLst>
                  </p:cNvPr>
                  <p:cNvSpPr/>
                  <p:nvPr/>
                </p:nvSpPr>
                <p:spPr>
                  <a:xfrm flipH="1">
                    <a:off x="2588428" y="4985187"/>
                    <a:ext cx="143822" cy="12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a:extLst>
                    <a:ext uri="{FF2B5EF4-FFF2-40B4-BE49-F238E27FC236}">
                      <a16:creationId xmlns:a16="http://schemas.microsoft.com/office/drawing/2014/main" id="{41C55232-8158-4E92-A5E9-1702212F7692}"/>
                    </a:ext>
                  </a:extLst>
                </p:cNvPr>
                <p:cNvGrpSpPr/>
                <p:nvPr/>
              </p:nvGrpSpPr>
              <p:grpSpPr>
                <a:xfrm rot="21213287">
                  <a:off x="5441135" y="4526732"/>
                  <a:ext cx="986828" cy="470780"/>
                  <a:chOff x="5413972" y="4517679"/>
                  <a:chExt cx="1013989" cy="506994"/>
                </a:xfrm>
              </p:grpSpPr>
              <p:cxnSp>
                <p:nvCxnSpPr>
                  <p:cNvPr id="141" name="Straight Connector 140">
                    <a:extLst>
                      <a:ext uri="{FF2B5EF4-FFF2-40B4-BE49-F238E27FC236}">
                        <a16:creationId xmlns:a16="http://schemas.microsoft.com/office/drawing/2014/main" id="{A04A67C8-D6F5-4B40-8314-E2C5FDFE8773}"/>
                      </a:ext>
                    </a:extLst>
                  </p:cNvPr>
                  <p:cNvCxnSpPr/>
                  <p:nvPr/>
                </p:nvCxnSpPr>
                <p:spPr>
                  <a:xfrm>
                    <a:off x="5413972" y="4517679"/>
                    <a:ext cx="525101" cy="5069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FED8AE75-E6DF-4710-9D70-2A8141DCC957}"/>
                      </a:ext>
                    </a:extLst>
                  </p:cNvPr>
                  <p:cNvCxnSpPr>
                    <a:cxnSpLocks/>
                  </p:cNvCxnSpPr>
                  <p:nvPr/>
                </p:nvCxnSpPr>
                <p:spPr>
                  <a:xfrm flipH="1">
                    <a:off x="5928512" y="4608214"/>
                    <a:ext cx="499449" cy="4058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 name="Thought Bubble: Cloud 2">
                <a:extLst>
                  <a:ext uri="{FF2B5EF4-FFF2-40B4-BE49-F238E27FC236}">
                    <a16:creationId xmlns:a16="http://schemas.microsoft.com/office/drawing/2014/main" id="{C0E065F5-C2DA-4391-8EFB-E2F724394EED}"/>
                  </a:ext>
                </a:extLst>
              </p:cNvPr>
              <p:cNvSpPr/>
              <p:nvPr/>
            </p:nvSpPr>
            <p:spPr>
              <a:xfrm>
                <a:off x="4515048" y="1950338"/>
                <a:ext cx="1049638" cy="534556"/>
              </a:xfrm>
              <a:prstGeom prst="cloudCallou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29" name="Group 1028">
            <a:extLst>
              <a:ext uri="{FF2B5EF4-FFF2-40B4-BE49-F238E27FC236}">
                <a16:creationId xmlns:a16="http://schemas.microsoft.com/office/drawing/2014/main" id="{20FA6FB3-62E0-4818-B086-360A03038252}"/>
              </a:ext>
            </a:extLst>
          </p:cNvPr>
          <p:cNvGrpSpPr/>
          <p:nvPr/>
        </p:nvGrpSpPr>
        <p:grpSpPr>
          <a:xfrm>
            <a:off x="6820036" y="2234026"/>
            <a:ext cx="3739982" cy="1854309"/>
            <a:chOff x="6820036" y="2234026"/>
            <a:chExt cx="3739982" cy="1854309"/>
          </a:xfrm>
        </p:grpSpPr>
        <p:sp>
          <p:nvSpPr>
            <p:cNvPr id="103" name="TextBox 102">
              <a:extLst>
                <a:ext uri="{FF2B5EF4-FFF2-40B4-BE49-F238E27FC236}">
                  <a16:creationId xmlns:a16="http://schemas.microsoft.com/office/drawing/2014/main" id="{70AC8408-CF7D-4D8F-AEB2-8D9A445B7F04}"/>
                </a:ext>
              </a:extLst>
            </p:cNvPr>
            <p:cNvSpPr txBox="1"/>
            <p:nvPr/>
          </p:nvSpPr>
          <p:spPr>
            <a:xfrm>
              <a:off x="8676789" y="3033726"/>
              <a:ext cx="1883229" cy="523220"/>
            </a:xfrm>
            <a:prstGeom prst="rect">
              <a:avLst/>
            </a:prstGeom>
            <a:noFill/>
          </p:spPr>
          <p:txBody>
            <a:bodyPr wrap="square" rtlCol="0">
              <a:spAutoFit/>
            </a:bodyPr>
            <a:lstStyle/>
            <a:p>
              <a:pPr fontAlgn="base"/>
              <a:r>
                <a:rPr lang="en-US" sz="2800" dirty="0"/>
                <a:t>Light</a:t>
              </a:r>
            </a:p>
          </p:txBody>
        </p:sp>
        <p:grpSp>
          <p:nvGrpSpPr>
            <p:cNvPr id="151" name="Group 150">
              <a:extLst>
                <a:ext uri="{FF2B5EF4-FFF2-40B4-BE49-F238E27FC236}">
                  <a16:creationId xmlns:a16="http://schemas.microsoft.com/office/drawing/2014/main" id="{65FA5524-2F75-49F4-ACEC-87B0CE410629}"/>
                </a:ext>
              </a:extLst>
            </p:cNvPr>
            <p:cNvGrpSpPr/>
            <p:nvPr/>
          </p:nvGrpSpPr>
          <p:grpSpPr>
            <a:xfrm>
              <a:off x="6820036" y="2234026"/>
              <a:ext cx="1606504" cy="1854309"/>
              <a:chOff x="4364700" y="-357929"/>
              <a:chExt cx="3215642" cy="3686885"/>
            </a:xfrm>
          </p:grpSpPr>
          <p:sp>
            <p:nvSpPr>
              <p:cNvPr id="152" name="Oval 151">
                <a:extLst>
                  <a:ext uri="{FF2B5EF4-FFF2-40B4-BE49-F238E27FC236}">
                    <a16:creationId xmlns:a16="http://schemas.microsoft.com/office/drawing/2014/main" id="{94C82364-9929-452C-97F6-7473AA1A5394}"/>
                  </a:ext>
                </a:extLst>
              </p:cNvPr>
              <p:cNvSpPr/>
              <p:nvPr/>
            </p:nvSpPr>
            <p:spPr>
              <a:xfrm>
                <a:off x="4364700" y="661956"/>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152">
                <a:extLst>
                  <a:ext uri="{FF2B5EF4-FFF2-40B4-BE49-F238E27FC236}">
                    <a16:creationId xmlns:a16="http://schemas.microsoft.com/office/drawing/2014/main" id="{956D695D-4874-4AEF-879D-59D0FFE3E623}"/>
                  </a:ext>
                </a:extLst>
              </p:cNvPr>
              <p:cNvGrpSpPr/>
              <p:nvPr/>
            </p:nvGrpSpPr>
            <p:grpSpPr>
              <a:xfrm rot="14121608">
                <a:off x="4787169" y="1214397"/>
                <a:ext cx="762000" cy="762000"/>
                <a:chOff x="1226056" y="2773679"/>
                <a:chExt cx="762000" cy="762000"/>
              </a:xfrm>
            </p:grpSpPr>
            <p:sp>
              <p:nvSpPr>
                <p:cNvPr id="163" name="Oval 162">
                  <a:extLst>
                    <a:ext uri="{FF2B5EF4-FFF2-40B4-BE49-F238E27FC236}">
                      <a16:creationId xmlns:a16="http://schemas.microsoft.com/office/drawing/2014/main" id="{377FAAAC-A086-4BA3-B99B-8DE7D0D50D38}"/>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3275F25A-8FAA-4B84-B7A5-1FC0195EFB0B}"/>
                    </a:ext>
                  </a:extLst>
                </p:cNvPr>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F16CCE93-ECDC-457F-AEF0-BE80C7457215}"/>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63585938-5975-494E-A1EB-DFCB48F7D251}"/>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153">
                <a:extLst>
                  <a:ext uri="{FF2B5EF4-FFF2-40B4-BE49-F238E27FC236}">
                    <a16:creationId xmlns:a16="http://schemas.microsoft.com/office/drawing/2014/main" id="{E9A005BC-E307-4F61-98B1-B5D259D6D6A7}"/>
                  </a:ext>
                </a:extLst>
              </p:cNvPr>
              <p:cNvGrpSpPr/>
              <p:nvPr/>
            </p:nvGrpSpPr>
            <p:grpSpPr>
              <a:xfrm rot="8038943" flipH="1">
                <a:off x="5828327" y="1216128"/>
                <a:ext cx="762000" cy="762000"/>
                <a:chOff x="1226056" y="2773679"/>
                <a:chExt cx="762000" cy="762000"/>
              </a:xfrm>
            </p:grpSpPr>
            <p:sp>
              <p:nvSpPr>
                <p:cNvPr id="159" name="Oval 158">
                  <a:extLst>
                    <a:ext uri="{FF2B5EF4-FFF2-40B4-BE49-F238E27FC236}">
                      <a16:creationId xmlns:a16="http://schemas.microsoft.com/office/drawing/2014/main" id="{DA977FE5-3F8D-4E12-B844-54C4C95AC3DB}"/>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5568EBCB-58FB-4740-93B1-97157075DD0F}"/>
                    </a:ext>
                  </a:extLst>
                </p:cNvPr>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2C2C6D59-0031-4527-8078-744CA10F47A5}"/>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A3247E74-05EC-459B-B58F-150FDB109CA9}"/>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Moon 154">
                <a:extLst>
                  <a:ext uri="{FF2B5EF4-FFF2-40B4-BE49-F238E27FC236}">
                    <a16:creationId xmlns:a16="http://schemas.microsoft.com/office/drawing/2014/main" id="{58F53251-5011-44D9-80D4-191229B32952}"/>
                  </a:ext>
                </a:extLst>
              </p:cNvPr>
              <p:cNvSpPr/>
              <p:nvPr/>
            </p:nvSpPr>
            <p:spPr>
              <a:xfrm rot="5124408">
                <a:off x="5128290" y="791949"/>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6" name="Moon 155">
                <a:extLst>
                  <a:ext uri="{FF2B5EF4-FFF2-40B4-BE49-F238E27FC236}">
                    <a16:creationId xmlns:a16="http://schemas.microsoft.com/office/drawing/2014/main" id="{6B87B416-056E-443C-B5A3-EAC4E0512EED}"/>
                  </a:ext>
                </a:extLst>
              </p:cNvPr>
              <p:cNvSpPr/>
              <p:nvPr/>
            </p:nvSpPr>
            <p:spPr>
              <a:xfrm rot="5578965">
                <a:off x="6126881" y="789543"/>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7" name="Moon 156">
                <a:extLst>
                  <a:ext uri="{FF2B5EF4-FFF2-40B4-BE49-F238E27FC236}">
                    <a16:creationId xmlns:a16="http://schemas.microsoft.com/office/drawing/2014/main" id="{EA3FEA47-B7E3-41DE-B050-0DCC72E28703}"/>
                  </a:ext>
                </a:extLst>
              </p:cNvPr>
              <p:cNvSpPr/>
              <p:nvPr/>
            </p:nvSpPr>
            <p:spPr>
              <a:xfrm rot="16664277">
                <a:off x="5816809" y="2144507"/>
                <a:ext cx="405949" cy="644828"/>
              </a:xfrm>
              <a:prstGeom prst="moon">
                <a:avLst>
                  <a:gd name="adj" fmla="val 86527"/>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8" name="Cloud Callout 60">
                <a:extLst>
                  <a:ext uri="{FF2B5EF4-FFF2-40B4-BE49-F238E27FC236}">
                    <a16:creationId xmlns:a16="http://schemas.microsoft.com/office/drawing/2014/main" id="{3303C35F-5717-45BC-AE87-E8AE48533FAF}"/>
                  </a:ext>
                </a:extLst>
              </p:cNvPr>
              <p:cNvSpPr/>
              <p:nvPr/>
            </p:nvSpPr>
            <p:spPr>
              <a:xfrm>
                <a:off x="5689334" y="-357929"/>
                <a:ext cx="1891008" cy="915870"/>
              </a:xfrm>
              <a:prstGeom prst="cloudCallou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27" name="Group 1026">
            <a:extLst>
              <a:ext uri="{FF2B5EF4-FFF2-40B4-BE49-F238E27FC236}">
                <a16:creationId xmlns:a16="http://schemas.microsoft.com/office/drawing/2014/main" id="{7DB494E5-1A44-49BF-AE97-447BD8770EBF}"/>
              </a:ext>
            </a:extLst>
          </p:cNvPr>
          <p:cNvGrpSpPr/>
          <p:nvPr/>
        </p:nvGrpSpPr>
        <p:grpSpPr>
          <a:xfrm>
            <a:off x="864764" y="4882056"/>
            <a:ext cx="2671394" cy="1263297"/>
            <a:chOff x="864764" y="4882056"/>
            <a:chExt cx="2671394" cy="1263297"/>
          </a:xfrm>
        </p:grpSpPr>
        <p:sp>
          <p:nvSpPr>
            <p:cNvPr id="102" name="TextBox 101">
              <a:extLst>
                <a:ext uri="{FF2B5EF4-FFF2-40B4-BE49-F238E27FC236}">
                  <a16:creationId xmlns:a16="http://schemas.microsoft.com/office/drawing/2014/main" id="{79F2E35F-BD2C-47DF-8D93-2CBB4E0B2975}"/>
                </a:ext>
              </a:extLst>
            </p:cNvPr>
            <p:cNvSpPr txBox="1"/>
            <p:nvPr/>
          </p:nvSpPr>
          <p:spPr>
            <a:xfrm>
              <a:off x="864764" y="5191267"/>
              <a:ext cx="1883229" cy="523220"/>
            </a:xfrm>
            <a:prstGeom prst="rect">
              <a:avLst/>
            </a:prstGeom>
            <a:noFill/>
          </p:spPr>
          <p:txBody>
            <a:bodyPr wrap="square" rtlCol="0">
              <a:spAutoFit/>
            </a:bodyPr>
            <a:lstStyle/>
            <a:p>
              <a:pPr fontAlgn="base"/>
              <a:r>
                <a:rPr lang="en-US" sz="2800" dirty="0">
                  <a:solidFill>
                    <a:schemeClr val="bg1"/>
                  </a:solidFill>
                </a:rPr>
                <a:t>Bitter</a:t>
              </a:r>
            </a:p>
          </p:txBody>
        </p:sp>
        <p:grpSp>
          <p:nvGrpSpPr>
            <p:cNvPr id="167" name="Group 166">
              <a:extLst>
                <a:ext uri="{FF2B5EF4-FFF2-40B4-BE49-F238E27FC236}">
                  <a16:creationId xmlns:a16="http://schemas.microsoft.com/office/drawing/2014/main" id="{F1CE6486-1DDA-4801-9FB7-A04DB2A2034F}"/>
                </a:ext>
              </a:extLst>
            </p:cNvPr>
            <p:cNvGrpSpPr/>
            <p:nvPr/>
          </p:nvGrpSpPr>
          <p:grpSpPr>
            <a:xfrm>
              <a:off x="2262800" y="4882056"/>
              <a:ext cx="1273358" cy="1263297"/>
              <a:chOff x="9848029" y="2703307"/>
              <a:chExt cx="1730282" cy="1693156"/>
            </a:xfrm>
          </p:grpSpPr>
          <p:grpSp>
            <p:nvGrpSpPr>
              <p:cNvPr id="168" name="Group 167">
                <a:extLst>
                  <a:ext uri="{FF2B5EF4-FFF2-40B4-BE49-F238E27FC236}">
                    <a16:creationId xmlns:a16="http://schemas.microsoft.com/office/drawing/2014/main" id="{D5D70986-A3C1-4B5E-B00C-F26A8F8BA90E}"/>
                  </a:ext>
                </a:extLst>
              </p:cNvPr>
              <p:cNvGrpSpPr/>
              <p:nvPr/>
            </p:nvGrpSpPr>
            <p:grpSpPr>
              <a:xfrm>
                <a:off x="9848029" y="2703307"/>
                <a:ext cx="1730282" cy="1693156"/>
                <a:chOff x="2757653" y="3031244"/>
                <a:chExt cx="1918936" cy="1918936"/>
              </a:xfrm>
              <a:solidFill>
                <a:srgbClr val="92D050"/>
              </a:solidFill>
            </p:grpSpPr>
            <p:sp>
              <p:nvSpPr>
                <p:cNvPr id="170" name="Oval 169">
                  <a:extLst>
                    <a:ext uri="{FF2B5EF4-FFF2-40B4-BE49-F238E27FC236}">
                      <a16:creationId xmlns:a16="http://schemas.microsoft.com/office/drawing/2014/main" id="{CB0AC5B7-5614-4122-9579-E99967E23253}"/>
                    </a:ext>
                  </a:extLst>
                </p:cNvPr>
                <p:cNvSpPr/>
                <p:nvPr/>
              </p:nvSpPr>
              <p:spPr>
                <a:xfrm>
                  <a:off x="2757653" y="3031244"/>
                  <a:ext cx="1918936" cy="191893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1" name="Group 170">
                  <a:extLst>
                    <a:ext uri="{FF2B5EF4-FFF2-40B4-BE49-F238E27FC236}">
                      <a16:creationId xmlns:a16="http://schemas.microsoft.com/office/drawing/2014/main" id="{77743C90-D680-4A9A-AB88-6EA7CB25A1DC}"/>
                    </a:ext>
                  </a:extLst>
                </p:cNvPr>
                <p:cNvGrpSpPr/>
                <p:nvPr/>
              </p:nvGrpSpPr>
              <p:grpSpPr>
                <a:xfrm>
                  <a:off x="3272304" y="3373692"/>
                  <a:ext cx="371553" cy="524625"/>
                  <a:chOff x="7157005" y="4807796"/>
                  <a:chExt cx="371553" cy="524625"/>
                </a:xfrm>
                <a:grpFill/>
              </p:grpSpPr>
              <p:sp>
                <p:nvSpPr>
                  <p:cNvPr id="176" name="Oval 175">
                    <a:extLst>
                      <a:ext uri="{FF2B5EF4-FFF2-40B4-BE49-F238E27FC236}">
                        <a16:creationId xmlns:a16="http://schemas.microsoft.com/office/drawing/2014/main" id="{2C752BEF-C08F-4080-AB6A-0FE56D802D8C}"/>
                      </a:ext>
                    </a:extLst>
                  </p:cNvPr>
                  <p:cNvSpPr/>
                  <p:nvPr/>
                </p:nvSpPr>
                <p:spPr>
                  <a:xfrm>
                    <a:off x="7157005" y="4807796"/>
                    <a:ext cx="371553" cy="5246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A88692BC-D635-4A7A-BEC9-5A2BC3FBE58C}"/>
                      </a:ext>
                    </a:extLst>
                  </p:cNvPr>
                  <p:cNvSpPr/>
                  <p:nvPr/>
                </p:nvSpPr>
                <p:spPr>
                  <a:xfrm>
                    <a:off x="7291284" y="4960196"/>
                    <a:ext cx="237274" cy="3722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2" name="Group 171">
                  <a:extLst>
                    <a:ext uri="{FF2B5EF4-FFF2-40B4-BE49-F238E27FC236}">
                      <a16:creationId xmlns:a16="http://schemas.microsoft.com/office/drawing/2014/main" id="{B1DDD71F-F7FB-446A-9869-C64EDF4B45EB}"/>
                    </a:ext>
                  </a:extLst>
                </p:cNvPr>
                <p:cNvGrpSpPr/>
                <p:nvPr/>
              </p:nvGrpSpPr>
              <p:grpSpPr>
                <a:xfrm>
                  <a:off x="3769859" y="3373692"/>
                  <a:ext cx="371553" cy="524625"/>
                  <a:chOff x="7157005" y="4807796"/>
                  <a:chExt cx="371553" cy="524625"/>
                </a:xfrm>
                <a:grpFill/>
              </p:grpSpPr>
              <p:sp>
                <p:nvSpPr>
                  <p:cNvPr id="174" name="Oval 173">
                    <a:extLst>
                      <a:ext uri="{FF2B5EF4-FFF2-40B4-BE49-F238E27FC236}">
                        <a16:creationId xmlns:a16="http://schemas.microsoft.com/office/drawing/2014/main" id="{2AD25A72-9AC4-4F02-A4B8-79CEB386F2A3}"/>
                      </a:ext>
                    </a:extLst>
                  </p:cNvPr>
                  <p:cNvSpPr/>
                  <p:nvPr/>
                </p:nvSpPr>
                <p:spPr>
                  <a:xfrm>
                    <a:off x="7157005" y="4807796"/>
                    <a:ext cx="371553" cy="5246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38837FA5-111C-4AC9-8DFF-44858C9C04EA}"/>
                      </a:ext>
                    </a:extLst>
                  </p:cNvPr>
                  <p:cNvSpPr/>
                  <p:nvPr/>
                </p:nvSpPr>
                <p:spPr>
                  <a:xfrm>
                    <a:off x="7291284" y="4960196"/>
                    <a:ext cx="237274" cy="3722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3" name="Moon 172">
                  <a:extLst>
                    <a:ext uri="{FF2B5EF4-FFF2-40B4-BE49-F238E27FC236}">
                      <a16:creationId xmlns:a16="http://schemas.microsoft.com/office/drawing/2014/main" id="{0694C7C7-F58D-4B89-B50A-190FE83F1AF0}"/>
                    </a:ext>
                  </a:extLst>
                </p:cNvPr>
                <p:cNvSpPr/>
                <p:nvPr/>
              </p:nvSpPr>
              <p:spPr>
                <a:xfrm rot="5400000">
                  <a:off x="3484989" y="3702234"/>
                  <a:ext cx="449230" cy="1146197"/>
                </a:xfrm>
                <a:prstGeom prst="moon">
                  <a:avLst>
                    <a:gd name="adj" fmla="val 692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9" name="Oval 168">
                <a:extLst>
                  <a:ext uri="{FF2B5EF4-FFF2-40B4-BE49-F238E27FC236}">
                    <a16:creationId xmlns:a16="http://schemas.microsoft.com/office/drawing/2014/main" id="{9854CEEB-46C4-4638-AD92-9362F7123AAD}"/>
                  </a:ext>
                </a:extLst>
              </p:cNvPr>
              <p:cNvSpPr/>
              <p:nvPr/>
            </p:nvSpPr>
            <p:spPr>
              <a:xfrm rot="1441451">
                <a:off x="10426235" y="3647782"/>
                <a:ext cx="261858" cy="46323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30" name="Group 1029">
            <a:extLst>
              <a:ext uri="{FF2B5EF4-FFF2-40B4-BE49-F238E27FC236}">
                <a16:creationId xmlns:a16="http://schemas.microsoft.com/office/drawing/2014/main" id="{C73D471E-768E-4AE6-AD77-472C6F74B44E}"/>
              </a:ext>
            </a:extLst>
          </p:cNvPr>
          <p:cNvGrpSpPr/>
          <p:nvPr/>
        </p:nvGrpSpPr>
        <p:grpSpPr>
          <a:xfrm>
            <a:off x="8203271" y="4882056"/>
            <a:ext cx="3539983" cy="1279629"/>
            <a:chOff x="8203271" y="4882056"/>
            <a:chExt cx="3539983" cy="1279629"/>
          </a:xfrm>
        </p:grpSpPr>
        <p:sp>
          <p:nvSpPr>
            <p:cNvPr id="104" name="TextBox 103">
              <a:extLst>
                <a:ext uri="{FF2B5EF4-FFF2-40B4-BE49-F238E27FC236}">
                  <a16:creationId xmlns:a16="http://schemas.microsoft.com/office/drawing/2014/main" id="{A199A3D8-AA4F-4E7E-B875-FCCA6D9816C9}"/>
                </a:ext>
              </a:extLst>
            </p:cNvPr>
            <p:cNvSpPr txBox="1"/>
            <p:nvPr/>
          </p:nvSpPr>
          <p:spPr>
            <a:xfrm>
              <a:off x="9860025" y="5107500"/>
              <a:ext cx="1883229" cy="523220"/>
            </a:xfrm>
            <a:prstGeom prst="rect">
              <a:avLst/>
            </a:prstGeom>
            <a:noFill/>
          </p:spPr>
          <p:txBody>
            <a:bodyPr wrap="square" rtlCol="0">
              <a:spAutoFit/>
            </a:bodyPr>
            <a:lstStyle/>
            <a:p>
              <a:pPr fontAlgn="base"/>
              <a:r>
                <a:rPr lang="en-US" sz="2800" dirty="0"/>
                <a:t>Sweet</a:t>
              </a:r>
            </a:p>
          </p:txBody>
        </p:sp>
        <p:grpSp>
          <p:nvGrpSpPr>
            <p:cNvPr id="178" name="Group 177">
              <a:extLst>
                <a:ext uri="{FF2B5EF4-FFF2-40B4-BE49-F238E27FC236}">
                  <a16:creationId xmlns:a16="http://schemas.microsoft.com/office/drawing/2014/main" id="{42DD23B7-1B23-4CA5-868E-6CF99FE39510}"/>
                </a:ext>
              </a:extLst>
            </p:cNvPr>
            <p:cNvGrpSpPr/>
            <p:nvPr/>
          </p:nvGrpSpPr>
          <p:grpSpPr>
            <a:xfrm>
              <a:off x="8203271" y="4882056"/>
              <a:ext cx="1307688" cy="1279629"/>
              <a:chOff x="335993" y="1609925"/>
              <a:chExt cx="1730282" cy="1693156"/>
            </a:xfrm>
          </p:grpSpPr>
          <p:grpSp>
            <p:nvGrpSpPr>
              <p:cNvPr id="179" name="Group 178">
                <a:extLst>
                  <a:ext uri="{FF2B5EF4-FFF2-40B4-BE49-F238E27FC236}">
                    <a16:creationId xmlns:a16="http://schemas.microsoft.com/office/drawing/2014/main" id="{1C090E72-04F6-4FE1-AE89-2BD77860034D}"/>
                  </a:ext>
                </a:extLst>
              </p:cNvPr>
              <p:cNvGrpSpPr/>
              <p:nvPr/>
            </p:nvGrpSpPr>
            <p:grpSpPr>
              <a:xfrm>
                <a:off x="335993" y="1609925"/>
                <a:ext cx="1730282" cy="1693156"/>
                <a:chOff x="2757653" y="3031244"/>
                <a:chExt cx="1918936" cy="1918936"/>
              </a:xfrm>
              <a:solidFill>
                <a:srgbClr val="92D050"/>
              </a:solidFill>
            </p:grpSpPr>
            <p:sp>
              <p:nvSpPr>
                <p:cNvPr id="183" name="Oval 182">
                  <a:extLst>
                    <a:ext uri="{FF2B5EF4-FFF2-40B4-BE49-F238E27FC236}">
                      <a16:creationId xmlns:a16="http://schemas.microsoft.com/office/drawing/2014/main" id="{3D105516-AF55-4628-A762-36A1DC2B5C2A}"/>
                    </a:ext>
                  </a:extLst>
                </p:cNvPr>
                <p:cNvSpPr/>
                <p:nvPr/>
              </p:nvSpPr>
              <p:spPr>
                <a:xfrm>
                  <a:off x="2757653" y="3031244"/>
                  <a:ext cx="1918936" cy="191893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4" name="Group 183">
                  <a:extLst>
                    <a:ext uri="{FF2B5EF4-FFF2-40B4-BE49-F238E27FC236}">
                      <a16:creationId xmlns:a16="http://schemas.microsoft.com/office/drawing/2014/main" id="{FB91A714-356A-422E-95FB-F69CAC5AC3E3}"/>
                    </a:ext>
                  </a:extLst>
                </p:cNvPr>
                <p:cNvGrpSpPr/>
                <p:nvPr/>
              </p:nvGrpSpPr>
              <p:grpSpPr>
                <a:xfrm>
                  <a:off x="3272304" y="3373692"/>
                  <a:ext cx="371553" cy="524625"/>
                  <a:chOff x="7157005" y="4807796"/>
                  <a:chExt cx="371553" cy="524625"/>
                </a:xfrm>
                <a:grpFill/>
              </p:grpSpPr>
              <p:sp>
                <p:nvSpPr>
                  <p:cNvPr id="188" name="Oval 187">
                    <a:extLst>
                      <a:ext uri="{FF2B5EF4-FFF2-40B4-BE49-F238E27FC236}">
                        <a16:creationId xmlns:a16="http://schemas.microsoft.com/office/drawing/2014/main" id="{2520F4AD-9FBA-4EDC-9F0C-D791ABE48B30}"/>
                      </a:ext>
                    </a:extLst>
                  </p:cNvPr>
                  <p:cNvSpPr/>
                  <p:nvPr/>
                </p:nvSpPr>
                <p:spPr>
                  <a:xfrm>
                    <a:off x="7157005" y="4807796"/>
                    <a:ext cx="371553" cy="5246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Oval 188">
                    <a:extLst>
                      <a:ext uri="{FF2B5EF4-FFF2-40B4-BE49-F238E27FC236}">
                        <a16:creationId xmlns:a16="http://schemas.microsoft.com/office/drawing/2014/main" id="{F0CAD8FA-E6CA-4A9D-AD81-BACAC79BF6A9}"/>
                      </a:ext>
                    </a:extLst>
                  </p:cNvPr>
                  <p:cNvSpPr/>
                  <p:nvPr/>
                </p:nvSpPr>
                <p:spPr>
                  <a:xfrm>
                    <a:off x="7216878" y="4937636"/>
                    <a:ext cx="237274" cy="3722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D52FE6BA-5225-4D84-9EC7-7DEDF1002A18}"/>
                    </a:ext>
                  </a:extLst>
                </p:cNvPr>
                <p:cNvGrpSpPr/>
                <p:nvPr/>
              </p:nvGrpSpPr>
              <p:grpSpPr>
                <a:xfrm>
                  <a:off x="3769859" y="3373692"/>
                  <a:ext cx="371553" cy="524625"/>
                  <a:chOff x="7157005" y="4807796"/>
                  <a:chExt cx="371553" cy="524625"/>
                </a:xfrm>
                <a:grpFill/>
              </p:grpSpPr>
              <p:sp>
                <p:nvSpPr>
                  <p:cNvPr id="186" name="Oval 185">
                    <a:extLst>
                      <a:ext uri="{FF2B5EF4-FFF2-40B4-BE49-F238E27FC236}">
                        <a16:creationId xmlns:a16="http://schemas.microsoft.com/office/drawing/2014/main" id="{3AF7729B-7263-44D3-995A-D0C9D1976DD4}"/>
                      </a:ext>
                    </a:extLst>
                  </p:cNvPr>
                  <p:cNvSpPr/>
                  <p:nvPr/>
                </p:nvSpPr>
                <p:spPr>
                  <a:xfrm>
                    <a:off x="7157005" y="4807796"/>
                    <a:ext cx="371553" cy="5246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Oval 186">
                    <a:extLst>
                      <a:ext uri="{FF2B5EF4-FFF2-40B4-BE49-F238E27FC236}">
                        <a16:creationId xmlns:a16="http://schemas.microsoft.com/office/drawing/2014/main" id="{9219F43A-A70E-4548-8DBB-5E818614B2D1}"/>
                      </a:ext>
                    </a:extLst>
                  </p:cNvPr>
                  <p:cNvSpPr/>
                  <p:nvPr/>
                </p:nvSpPr>
                <p:spPr>
                  <a:xfrm>
                    <a:off x="7216340" y="4937636"/>
                    <a:ext cx="237274" cy="3722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80" name="Arc 179">
                <a:extLst>
                  <a:ext uri="{FF2B5EF4-FFF2-40B4-BE49-F238E27FC236}">
                    <a16:creationId xmlns:a16="http://schemas.microsoft.com/office/drawing/2014/main" id="{DC193884-DACF-4A0A-86E1-AEC2448BBDEC}"/>
                  </a:ext>
                </a:extLst>
              </p:cNvPr>
              <p:cNvSpPr/>
              <p:nvPr/>
            </p:nvSpPr>
            <p:spPr>
              <a:xfrm rot="7249408">
                <a:off x="774752" y="2054903"/>
                <a:ext cx="639794" cy="916137"/>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1" name="Oval 180">
                <a:extLst>
                  <a:ext uri="{FF2B5EF4-FFF2-40B4-BE49-F238E27FC236}">
                    <a16:creationId xmlns:a16="http://schemas.microsoft.com/office/drawing/2014/main" id="{A71993D5-F6FA-4A6F-915B-CA5E2856B059}"/>
                  </a:ext>
                </a:extLst>
              </p:cNvPr>
              <p:cNvSpPr/>
              <p:nvPr/>
            </p:nvSpPr>
            <p:spPr>
              <a:xfrm>
                <a:off x="1588224" y="2445922"/>
                <a:ext cx="243203" cy="231213"/>
              </a:xfrm>
              <a:prstGeom prst="ellipse">
                <a:avLst/>
              </a:prstGeom>
              <a:solidFill>
                <a:schemeClr val="accent2">
                  <a:lumMod val="60000"/>
                  <a:lumOff val="40000"/>
                </a:schemeClr>
              </a:solidFill>
              <a:ln>
                <a:solidFill>
                  <a:schemeClr val="accent2">
                    <a:lumMod val="60000"/>
                    <a:lumOff val="40000"/>
                  </a:schemeClr>
                </a:solidFill>
              </a:ln>
              <a:effectLst>
                <a:glow rad="368300">
                  <a:schemeClr val="accent2">
                    <a:lumMod val="60000"/>
                    <a:lumOff val="40000"/>
                    <a:alpha val="59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2FCDCEA2-063D-4F85-9B92-5E354EEBE776}"/>
                  </a:ext>
                </a:extLst>
              </p:cNvPr>
              <p:cNvSpPr/>
              <p:nvPr/>
            </p:nvSpPr>
            <p:spPr>
              <a:xfrm>
                <a:off x="648302" y="2516158"/>
                <a:ext cx="243203" cy="231213"/>
              </a:xfrm>
              <a:prstGeom prst="ellipse">
                <a:avLst/>
              </a:prstGeom>
              <a:solidFill>
                <a:schemeClr val="accent2">
                  <a:lumMod val="60000"/>
                  <a:lumOff val="40000"/>
                </a:schemeClr>
              </a:solidFill>
              <a:ln>
                <a:solidFill>
                  <a:schemeClr val="accent2">
                    <a:lumMod val="60000"/>
                    <a:lumOff val="40000"/>
                  </a:schemeClr>
                </a:solidFill>
              </a:ln>
              <a:effectLst>
                <a:glow rad="368300">
                  <a:schemeClr val="accent2">
                    <a:lumMod val="60000"/>
                    <a:lumOff val="40000"/>
                    <a:alpha val="59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1" name="Rectangle 1030">
            <a:extLst>
              <a:ext uri="{FF2B5EF4-FFF2-40B4-BE49-F238E27FC236}">
                <a16:creationId xmlns:a16="http://schemas.microsoft.com/office/drawing/2014/main" id="{3FA04F48-CA1B-48DD-B7B9-D70C989E88C3}"/>
              </a:ext>
            </a:extLst>
          </p:cNvPr>
          <p:cNvSpPr/>
          <p:nvPr/>
        </p:nvSpPr>
        <p:spPr>
          <a:xfrm>
            <a:off x="4454856" y="5217944"/>
            <a:ext cx="3339966" cy="1200329"/>
          </a:xfrm>
          <a:prstGeom prst="rect">
            <a:avLst/>
          </a:prstGeom>
          <a:solidFill>
            <a:schemeClr val="bg1">
              <a:lumMod val="65000"/>
            </a:schemeClr>
          </a:solidFill>
        </p:spPr>
        <p:txBody>
          <a:bodyPr wrap="square">
            <a:spAutoFit/>
          </a:bodyPr>
          <a:lstStyle/>
          <a:p>
            <a:r>
              <a:rPr lang="en-US" dirty="0">
                <a:solidFill>
                  <a:srgbClr val="333333"/>
                </a:solidFill>
                <a:latin typeface="Open Sans"/>
              </a:rPr>
              <a:t>How can knowing that many will try to get you to believe that evil is good and good is evil help you in your life?</a:t>
            </a:r>
            <a:endParaRPr lang="en-US" dirty="0"/>
          </a:p>
        </p:txBody>
      </p:sp>
    </p:spTree>
    <p:extLst>
      <p:ext uri="{BB962C8B-B14F-4D97-AF65-F5344CB8AC3E}">
        <p14:creationId xmlns:p14="http://schemas.microsoft.com/office/powerpoint/2010/main" val="239537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4"/>
                                        </p:tgtEl>
                                        <p:attrNameLst>
                                          <p:attrName>style.visibility</p:attrName>
                                        </p:attrNameLst>
                                      </p:cBhvr>
                                      <p:to>
                                        <p:strVal val="visible"/>
                                      </p:to>
                                    </p:set>
                                    <p:animEffect transition="in" filter="wipe(down)">
                                      <p:cBhvr>
                                        <p:cTn id="7" dur="580">
                                          <p:stCondLst>
                                            <p:cond delay="0"/>
                                          </p:stCondLst>
                                        </p:cTn>
                                        <p:tgtEl>
                                          <p:spTgt spid="1024"/>
                                        </p:tgtEl>
                                      </p:cBhvr>
                                    </p:animEffect>
                                    <p:anim calcmode="lin" valueType="num">
                                      <p:cBhvr>
                                        <p:cTn id="8" dur="1822" tmFilter="0,0; 0.14,0.36; 0.43,0.73; 0.71,0.91; 1.0,1.0">
                                          <p:stCondLst>
                                            <p:cond delay="0"/>
                                          </p:stCondLst>
                                        </p:cTn>
                                        <p:tgtEl>
                                          <p:spTgt spid="10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4"/>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4"/>
                                        </p:tgtEl>
                                      </p:cBhvr>
                                      <p:to x="100000" y="60000"/>
                                    </p:animScale>
                                    <p:animScale>
                                      <p:cBhvr>
                                        <p:cTn id="14" dur="166" decel="50000">
                                          <p:stCondLst>
                                            <p:cond delay="676"/>
                                          </p:stCondLst>
                                        </p:cTn>
                                        <p:tgtEl>
                                          <p:spTgt spid="1024"/>
                                        </p:tgtEl>
                                      </p:cBhvr>
                                      <p:to x="100000" y="100000"/>
                                    </p:animScale>
                                    <p:animScale>
                                      <p:cBhvr>
                                        <p:cTn id="15" dur="26">
                                          <p:stCondLst>
                                            <p:cond delay="1312"/>
                                          </p:stCondLst>
                                        </p:cTn>
                                        <p:tgtEl>
                                          <p:spTgt spid="1024"/>
                                        </p:tgtEl>
                                      </p:cBhvr>
                                      <p:to x="100000" y="80000"/>
                                    </p:animScale>
                                    <p:animScale>
                                      <p:cBhvr>
                                        <p:cTn id="16" dur="166" decel="50000">
                                          <p:stCondLst>
                                            <p:cond delay="1338"/>
                                          </p:stCondLst>
                                        </p:cTn>
                                        <p:tgtEl>
                                          <p:spTgt spid="1024"/>
                                        </p:tgtEl>
                                      </p:cBhvr>
                                      <p:to x="100000" y="100000"/>
                                    </p:animScale>
                                    <p:animScale>
                                      <p:cBhvr>
                                        <p:cTn id="17" dur="26">
                                          <p:stCondLst>
                                            <p:cond delay="1642"/>
                                          </p:stCondLst>
                                        </p:cTn>
                                        <p:tgtEl>
                                          <p:spTgt spid="1024"/>
                                        </p:tgtEl>
                                      </p:cBhvr>
                                      <p:to x="100000" y="90000"/>
                                    </p:animScale>
                                    <p:animScale>
                                      <p:cBhvr>
                                        <p:cTn id="18" dur="166" decel="50000">
                                          <p:stCondLst>
                                            <p:cond delay="1668"/>
                                          </p:stCondLst>
                                        </p:cTn>
                                        <p:tgtEl>
                                          <p:spTgt spid="1024"/>
                                        </p:tgtEl>
                                      </p:cBhvr>
                                      <p:to x="100000" y="100000"/>
                                    </p:animScale>
                                    <p:animScale>
                                      <p:cBhvr>
                                        <p:cTn id="19" dur="26">
                                          <p:stCondLst>
                                            <p:cond delay="1808"/>
                                          </p:stCondLst>
                                        </p:cTn>
                                        <p:tgtEl>
                                          <p:spTgt spid="1024"/>
                                        </p:tgtEl>
                                      </p:cBhvr>
                                      <p:to x="100000" y="95000"/>
                                    </p:animScale>
                                    <p:animScale>
                                      <p:cBhvr>
                                        <p:cTn id="20" dur="166" decel="50000">
                                          <p:stCondLst>
                                            <p:cond delay="1834"/>
                                          </p:stCondLst>
                                        </p:cTn>
                                        <p:tgtEl>
                                          <p:spTgt spid="102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wipe(down)">
                                      <p:cBhvr>
                                        <p:cTn id="23" dur="580">
                                          <p:stCondLst>
                                            <p:cond delay="0"/>
                                          </p:stCondLst>
                                        </p:cTn>
                                        <p:tgtEl>
                                          <p:spTgt spid="1028"/>
                                        </p:tgtEl>
                                      </p:cBhvr>
                                    </p:animEffect>
                                    <p:anim calcmode="lin" valueType="num">
                                      <p:cBhvr>
                                        <p:cTn id="24"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9" dur="26">
                                          <p:stCondLst>
                                            <p:cond delay="650"/>
                                          </p:stCondLst>
                                        </p:cTn>
                                        <p:tgtEl>
                                          <p:spTgt spid="1028"/>
                                        </p:tgtEl>
                                      </p:cBhvr>
                                      <p:to x="100000" y="60000"/>
                                    </p:animScale>
                                    <p:animScale>
                                      <p:cBhvr>
                                        <p:cTn id="30" dur="166" decel="50000">
                                          <p:stCondLst>
                                            <p:cond delay="676"/>
                                          </p:stCondLst>
                                        </p:cTn>
                                        <p:tgtEl>
                                          <p:spTgt spid="1028"/>
                                        </p:tgtEl>
                                      </p:cBhvr>
                                      <p:to x="100000" y="100000"/>
                                    </p:animScale>
                                    <p:animScale>
                                      <p:cBhvr>
                                        <p:cTn id="31" dur="26">
                                          <p:stCondLst>
                                            <p:cond delay="1312"/>
                                          </p:stCondLst>
                                        </p:cTn>
                                        <p:tgtEl>
                                          <p:spTgt spid="1028"/>
                                        </p:tgtEl>
                                      </p:cBhvr>
                                      <p:to x="100000" y="80000"/>
                                    </p:animScale>
                                    <p:animScale>
                                      <p:cBhvr>
                                        <p:cTn id="32" dur="166" decel="50000">
                                          <p:stCondLst>
                                            <p:cond delay="1338"/>
                                          </p:stCondLst>
                                        </p:cTn>
                                        <p:tgtEl>
                                          <p:spTgt spid="1028"/>
                                        </p:tgtEl>
                                      </p:cBhvr>
                                      <p:to x="100000" y="100000"/>
                                    </p:animScale>
                                    <p:animScale>
                                      <p:cBhvr>
                                        <p:cTn id="33" dur="26">
                                          <p:stCondLst>
                                            <p:cond delay="1642"/>
                                          </p:stCondLst>
                                        </p:cTn>
                                        <p:tgtEl>
                                          <p:spTgt spid="1028"/>
                                        </p:tgtEl>
                                      </p:cBhvr>
                                      <p:to x="100000" y="90000"/>
                                    </p:animScale>
                                    <p:animScale>
                                      <p:cBhvr>
                                        <p:cTn id="34" dur="166" decel="50000">
                                          <p:stCondLst>
                                            <p:cond delay="1668"/>
                                          </p:stCondLst>
                                        </p:cTn>
                                        <p:tgtEl>
                                          <p:spTgt spid="1028"/>
                                        </p:tgtEl>
                                      </p:cBhvr>
                                      <p:to x="100000" y="100000"/>
                                    </p:animScale>
                                    <p:animScale>
                                      <p:cBhvr>
                                        <p:cTn id="35" dur="26">
                                          <p:stCondLst>
                                            <p:cond delay="1808"/>
                                          </p:stCondLst>
                                        </p:cTn>
                                        <p:tgtEl>
                                          <p:spTgt spid="1028"/>
                                        </p:tgtEl>
                                      </p:cBhvr>
                                      <p:to x="100000" y="95000"/>
                                    </p:animScale>
                                    <p:animScale>
                                      <p:cBhvr>
                                        <p:cTn id="36" dur="166" decel="50000">
                                          <p:stCondLst>
                                            <p:cond delay="1834"/>
                                          </p:stCondLst>
                                        </p:cTn>
                                        <p:tgtEl>
                                          <p:spTgt spid="1028"/>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1025"/>
                                        </p:tgtEl>
                                        <p:attrNameLst>
                                          <p:attrName>style.visibility</p:attrName>
                                        </p:attrNameLst>
                                      </p:cBhvr>
                                      <p:to>
                                        <p:strVal val="visible"/>
                                      </p:to>
                                    </p:set>
                                    <p:animEffect transition="in" filter="wipe(down)">
                                      <p:cBhvr>
                                        <p:cTn id="41" dur="580">
                                          <p:stCondLst>
                                            <p:cond delay="0"/>
                                          </p:stCondLst>
                                        </p:cTn>
                                        <p:tgtEl>
                                          <p:spTgt spid="1025"/>
                                        </p:tgtEl>
                                      </p:cBhvr>
                                    </p:animEffect>
                                    <p:anim calcmode="lin" valueType="num">
                                      <p:cBhvr>
                                        <p:cTn id="42" dur="1822" tmFilter="0,0; 0.14,0.36; 0.43,0.73; 0.71,0.91; 1.0,1.0">
                                          <p:stCondLst>
                                            <p:cond delay="0"/>
                                          </p:stCondLst>
                                        </p:cTn>
                                        <p:tgtEl>
                                          <p:spTgt spid="102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2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2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2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25"/>
                                        </p:tgtEl>
                                        <p:attrNameLst>
                                          <p:attrName>ppt_y</p:attrName>
                                        </p:attrNameLst>
                                      </p:cBhvr>
                                      <p:tavLst>
                                        <p:tav tm="0" fmla="#ppt_y-sin(pi*$)/81">
                                          <p:val>
                                            <p:fltVal val="0"/>
                                          </p:val>
                                        </p:tav>
                                        <p:tav tm="100000">
                                          <p:val>
                                            <p:fltVal val="1"/>
                                          </p:val>
                                        </p:tav>
                                      </p:tavLst>
                                    </p:anim>
                                    <p:animScale>
                                      <p:cBhvr>
                                        <p:cTn id="47" dur="26">
                                          <p:stCondLst>
                                            <p:cond delay="650"/>
                                          </p:stCondLst>
                                        </p:cTn>
                                        <p:tgtEl>
                                          <p:spTgt spid="1025"/>
                                        </p:tgtEl>
                                      </p:cBhvr>
                                      <p:to x="100000" y="60000"/>
                                    </p:animScale>
                                    <p:animScale>
                                      <p:cBhvr>
                                        <p:cTn id="48" dur="166" decel="50000">
                                          <p:stCondLst>
                                            <p:cond delay="676"/>
                                          </p:stCondLst>
                                        </p:cTn>
                                        <p:tgtEl>
                                          <p:spTgt spid="1025"/>
                                        </p:tgtEl>
                                      </p:cBhvr>
                                      <p:to x="100000" y="100000"/>
                                    </p:animScale>
                                    <p:animScale>
                                      <p:cBhvr>
                                        <p:cTn id="49" dur="26">
                                          <p:stCondLst>
                                            <p:cond delay="1312"/>
                                          </p:stCondLst>
                                        </p:cTn>
                                        <p:tgtEl>
                                          <p:spTgt spid="1025"/>
                                        </p:tgtEl>
                                      </p:cBhvr>
                                      <p:to x="100000" y="80000"/>
                                    </p:animScale>
                                    <p:animScale>
                                      <p:cBhvr>
                                        <p:cTn id="50" dur="166" decel="50000">
                                          <p:stCondLst>
                                            <p:cond delay="1338"/>
                                          </p:stCondLst>
                                        </p:cTn>
                                        <p:tgtEl>
                                          <p:spTgt spid="1025"/>
                                        </p:tgtEl>
                                      </p:cBhvr>
                                      <p:to x="100000" y="100000"/>
                                    </p:animScale>
                                    <p:animScale>
                                      <p:cBhvr>
                                        <p:cTn id="51" dur="26">
                                          <p:stCondLst>
                                            <p:cond delay="1642"/>
                                          </p:stCondLst>
                                        </p:cTn>
                                        <p:tgtEl>
                                          <p:spTgt spid="1025"/>
                                        </p:tgtEl>
                                      </p:cBhvr>
                                      <p:to x="100000" y="90000"/>
                                    </p:animScale>
                                    <p:animScale>
                                      <p:cBhvr>
                                        <p:cTn id="52" dur="166" decel="50000">
                                          <p:stCondLst>
                                            <p:cond delay="1668"/>
                                          </p:stCondLst>
                                        </p:cTn>
                                        <p:tgtEl>
                                          <p:spTgt spid="1025"/>
                                        </p:tgtEl>
                                      </p:cBhvr>
                                      <p:to x="100000" y="100000"/>
                                    </p:animScale>
                                    <p:animScale>
                                      <p:cBhvr>
                                        <p:cTn id="53" dur="26">
                                          <p:stCondLst>
                                            <p:cond delay="1808"/>
                                          </p:stCondLst>
                                        </p:cTn>
                                        <p:tgtEl>
                                          <p:spTgt spid="1025"/>
                                        </p:tgtEl>
                                      </p:cBhvr>
                                      <p:to x="100000" y="95000"/>
                                    </p:animScale>
                                    <p:animScale>
                                      <p:cBhvr>
                                        <p:cTn id="54" dur="166" decel="50000">
                                          <p:stCondLst>
                                            <p:cond delay="1834"/>
                                          </p:stCondLst>
                                        </p:cTn>
                                        <p:tgtEl>
                                          <p:spTgt spid="1025"/>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1029"/>
                                        </p:tgtEl>
                                        <p:attrNameLst>
                                          <p:attrName>style.visibility</p:attrName>
                                        </p:attrNameLst>
                                      </p:cBhvr>
                                      <p:to>
                                        <p:strVal val="visible"/>
                                      </p:to>
                                    </p:set>
                                    <p:animEffect transition="in" filter="wipe(down)">
                                      <p:cBhvr>
                                        <p:cTn id="57" dur="580">
                                          <p:stCondLst>
                                            <p:cond delay="0"/>
                                          </p:stCondLst>
                                        </p:cTn>
                                        <p:tgtEl>
                                          <p:spTgt spid="1029"/>
                                        </p:tgtEl>
                                      </p:cBhvr>
                                    </p:animEffect>
                                    <p:anim calcmode="lin" valueType="num">
                                      <p:cBhvr>
                                        <p:cTn id="58" dur="1822" tmFilter="0,0; 0.14,0.36; 0.43,0.73; 0.71,0.91; 1.0,1.0">
                                          <p:stCondLst>
                                            <p:cond delay="0"/>
                                          </p:stCondLst>
                                        </p:cTn>
                                        <p:tgtEl>
                                          <p:spTgt spid="102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02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02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02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029"/>
                                        </p:tgtEl>
                                        <p:attrNameLst>
                                          <p:attrName>ppt_y</p:attrName>
                                        </p:attrNameLst>
                                      </p:cBhvr>
                                      <p:tavLst>
                                        <p:tav tm="0" fmla="#ppt_y-sin(pi*$)/81">
                                          <p:val>
                                            <p:fltVal val="0"/>
                                          </p:val>
                                        </p:tav>
                                        <p:tav tm="100000">
                                          <p:val>
                                            <p:fltVal val="1"/>
                                          </p:val>
                                        </p:tav>
                                      </p:tavLst>
                                    </p:anim>
                                    <p:animScale>
                                      <p:cBhvr>
                                        <p:cTn id="63" dur="26">
                                          <p:stCondLst>
                                            <p:cond delay="650"/>
                                          </p:stCondLst>
                                        </p:cTn>
                                        <p:tgtEl>
                                          <p:spTgt spid="1029"/>
                                        </p:tgtEl>
                                      </p:cBhvr>
                                      <p:to x="100000" y="60000"/>
                                    </p:animScale>
                                    <p:animScale>
                                      <p:cBhvr>
                                        <p:cTn id="64" dur="166" decel="50000">
                                          <p:stCondLst>
                                            <p:cond delay="676"/>
                                          </p:stCondLst>
                                        </p:cTn>
                                        <p:tgtEl>
                                          <p:spTgt spid="1029"/>
                                        </p:tgtEl>
                                      </p:cBhvr>
                                      <p:to x="100000" y="100000"/>
                                    </p:animScale>
                                    <p:animScale>
                                      <p:cBhvr>
                                        <p:cTn id="65" dur="26">
                                          <p:stCondLst>
                                            <p:cond delay="1312"/>
                                          </p:stCondLst>
                                        </p:cTn>
                                        <p:tgtEl>
                                          <p:spTgt spid="1029"/>
                                        </p:tgtEl>
                                      </p:cBhvr>
                                      <p:to x="100000" y="80000"/>
                                    </p:animScale>
                                    <p:animScale>
                                      <p:cBhvr>
                                        <p:cTn id="66" dur="166" decel="50000">
                                          <p:stCondLst>
                                            <p:cond delay="1338"/>
                                          </p:stCondLst>
                                        </p:cTn>
                                        <p:tgtEl>
                                          <p:spTgt spid="1029"/>
                                        </p:tgtEl>
                                      </p:cBhvr>
                                      <p:to x="100000" y="100000"/>
                                    </p:animScale>
                                    <p:animScale>
                                      <p:cBhvr>
                                        <p:cTn id="67" dur="26">
                                          <p:stCondLst>
                                            <p:cond delay="1642"/>
                                          </p:stCondLst>
                                        </p:cTn>
                                        <p:tgtEl>
                                          <p:spTgt spid="1029"/>
                                        </p:tgtEl>
                                      </p:cBhvr>
                                      <p:to x="100000" y="90000"/>
                                    </p:animScale>
                                    <p:animScale>
                                      <p:cBhvr>
                                        <p:cTn id="68" dur="166" decel="50000">
                                          <p:stCondLst>
                                            <p:cond delay="1668"/>
                                          </p:stCondLst>
                                        </p:cTn>
                                        <p:tgtEl>
                                          <p:spTgt spid="1029"/>
                                        </p:tgtEl>
                                      </p:cBhvr>
                                      <p:to x="100000" y="100000"/>
                                    </p:animScale>
                                    <p:animScale>
                                      <p:cBhvr>
                                        <p:cTn id="69" dur="26">
                                          <p:stCondLst>
                                            <p:cond delay="1808"/>
                                          </p:stCondLst>
                                        </p:cTn>
                                        <p:tgtEl>
                                          <p:spTgt spid="1029"/>
                                        </p:tgtEl>
                                      </p:cBhvr>
                                      <p:to x="100000" y="95000"/>
                                    </p:animScale>
                                    <p:animScale>
                                      <p:cBhvr>
                                        <p:cTn id="70" dur="166" decel="50000">
                                          <p:stCondLst>
                                            <p:cond delay="1834"/>
                                          </p:stCondLst>
                                        </p:cTn>
                                        <p:tgtEl>
                                          <p:spTgt spid="1029"/>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nodeType="clickEffect">
                                  <p:stCondLst>
                                    <p:cond delay="0"/>
                                  </p:stCondLst>
                                  <p:childTnLst>
                                    <p:set>
                                      <p:cBhvr>
                                        <p:cTn id="74" dur="1" fill="hold">
                                          <p:stCondLst>
                                            <p:cond delay="0"/>
                                          </p:stCondLst>
                                        </p:cTn>
                                        <p:tgtEl>
                                          <p:spTgt spid="1027"/>
                                        </p:tgtEl>
                                        <p:attrNameLst>
                                          <p:attrName>style.visibility</p:attrName>
                                        </p:attrNameLst>
                                      </p:cBhvr>
                                      <p:to>
                                        <p:strVal val="visible"/>
                                      </p:to>
                                    </p:set>
                                    <p:animEffect transition="in" filter="wipe(down)">
                                      <p:cBhvr>
                                        <p:cTn id="75" dur="580">
                                          <p:stCondLst>
                                            <p:cond delay="0"/>
                                          </p:stCondLst>
                                        </p:cTn>
                                        <p:tgtEl>
                                          <p:spTgt spid="1027"/>
                                        </p:tgtEl>
                                      </p:cBhvr>
                                    </p:animEffect>
                                    <p:anim calcmode="lin" valueType="num">
                                      <p:cBhvr>
                                        <p:cTn id="76"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81" dur="26">
                                          <p:stCondLst>
                                            <p:cond delay="650"/>
                                          </p:stCondLst>
                                        </p:cTn>
                                        <p:tgtEl>
                                          <p:spTgt spid="1027"/>
                                        </p:tgtEl>
                                      </p:cBhvr>
                                      <p:to x="100000" y="60000"/>
                                    </p:animScale>
                                    <p:animScale>
                                      <p:cBhvr>
                                        <p:cTn id="82" dur="166" decel="50000">
                                          <p:stCondLst>
                                            <p:cond delay="676"/>
                                          </p:stCondLst>
                                        </p:cTn>
                                        <p:tgtEl>
                                          <p:spTgt spid="1027"/>
                                        </p:tgtEl>
                                      </p:cBhvr>
                                      <p:to x="100000" y="100000"/>
                                    </p:animScale>
                                    <p:animScale>
                                      <p:cBhvr>
                                        <p:cTn id="83" dur="26">
                                          <p:stCondLst>
                                            <p:cond delay="1312"/>
                                          </p:stCondLst>
                                        </p:cTn>
                                        <p:tgtEl>
                                          <p:spTgt spid="1027"/>
                                        </p:tgtEl>
                                      </p:cBhvr>
                                      <p:to x="100000" y="80000"/>
                                    </p:animScale>
                                    <p:animScale>
                                      <p:cBhvr>
                                        <p:cTn id="84" dur="166" decel="50000">
                                          <p:stCondLst>
                                            <p:cond delay="1338"/>
                                          </p:stCondLst>
                                        </p:cTn>
                                        <p:tgtEl>
                                          <p:spTgt spid="1027"/>
                                        </p:tgtEl>
                                      </p:cBhvr>
                                      <p:to x="100000" y="100000"/>
                                    </p:animScale>
                                    <p:animScale>
                                      <p:cBhvr>
                                        <p:cTn id="85" dur="26">
                                          <p:stCondLst>
                                            <p:cond delay="1642"/>
                                          </p:stCondLst>
                                        </p:cTn>
                                        <p:tgtEl>
                                          <p:spTgt spid="1027"/>
                                        </p:tgtEl>
                                      </p:cBhvr>
                                      <p:to x="100000" y="90000"/>
                                    </p:animScale>
                                    <p:animScale>
                                      <p:cBhvr>
                                        <p:cTn id="86" dur="166" decel="50000">
                                          <p:stCondLst>
                                            <p:cond delay="1668"/>
                                          </p:stCondLst>
                                        </p:cTn>
                                        <p:tgtEl>
                                          <p:spTgt spid="1027"/>
                                        </p:tgtEl>
                                      </p:cBhvr>
                                      <p:to x="100000" y="100000"/>
                                    </p:animScale>
                                    <p:animScale>
                                      <p:cBhvr>
                                        <p:cTn id="87" dur="26">
                                          <p:stCondLst>
                                            <p:cond delay="1808"/>
                                          </p:stCondLst>
                                        </p:cTn>
                                        <p:tgtEl>
                                          <p:spTgt spid="1027"/>
                                        </p:tgtEl>
                                      </p:cBhvr>
                                      <p:to x="100000" y="95000"/>
                                    </p:animScale>
                                    <p:animScale>
                                      <p:cBhvr>
                                        <p:cTn id="88" dur="166" decel="50000">
                                          <p:stCondLst>
                                            <p:cond delay="1834"/>
                                          </p:stCondLst>
                                        </p:cTn>
                                        <p:tgtEl>
                                          <p:spTgt spid="1027"/>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1030"/>
                                        </p:tgtEl>
                                        <p:attrNameLst>
                                          <p:attrName>style.visibility</p:attrName>
                                        </p:attrNameLst>
                                      </p:cBhvr>
                                      <p:to>
                                        <p:strVal val="visible"/>
                                      </p:to>
                                    </p:set>
                                    <p:animEffect transition="in" filter="wipe(down)">
                                      <p:cBhvr>
                                        <p:cTn id="91" dur="580">
                                          <p:stCondLst>
                                            <p:cond delay="0"/>
                                          </p:stCondLst>
                                        </p:cTn>
                                        <p:tgtEl>
                                          <p:spTgt spid="1030"/>
                                        </p:tgtEl>
                                      </p:cBhvr>
                                    </p:animEffect>
                                    <p:anim calcmode="lin" valueType="num">
                                      <p:cBhvr>
                                        <p:cTn id="92" dur="1822" tmFilter="0,0; 0.14,0.36; 0.43,0.73; 0.71,0.91; 1.0,1.0">
                                          <p:stCondLst>
                                            <p:cond delay="0"/>
                                          </p:stCondLst>
                                        </p:cTn>
                                        <p:tgtEl>
                                          <p:spTgt spid="1030"/>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030"/>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030"/>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030"/>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030"/>
                                        </p:tgtEl>
                                        <p:attrNameLst>
                                          <p:attrName>ppt_y</p:attrName>
                                        </p:attrNameLst>
                                      </p:cBhvr>
                                      <p:tavLst>
                                        <p:tav tm="0" fmla="#ppt_y-sin(pi*$)/81">
                                          <p:val>
                                            <p:fltVal val="0"/>
                                          </p:val>
                                        </p:tav>
                                        <p:tav tm="100000">
                                          <p:val>
                                            <p:fltVal val="1"/>
                                          </p:val>
                                        </p:tav>
                                      </p:tavLst>
                                    </p:anim>
                                    <p:animScale>
                                      <p:cBhvr>
                                        <p:cTn id="97" dur="26">
                                          <p:stCondLst>
                                            <p:cond delay="650"/>
                                          </p:stCondLst>
                                        </p:cTn>
                                        <p:tgtEl>
                                          <p:spTgt spid="1030"/>
                                        </p:tgtEl>
                                      </p:cBhvr>
                                      <p:to x="100000" y="60000"/>
                                    </p:animScale>
                                    <p:animScale>
                                      <p:cBhvr>
                                        <p:cTn id="98" dur="166" decel="50000">
                                          <p:stCondLst>
                                            <p:cond delay="676"/>
                                          </p:stCondLst>
                                        </p:cTn>
                                        <p:tgtEl>
                                          <p:spTgt spid="1030"/>
                                        </p:tgtEl>
                                      </p:cBhvr>
                                      <p:to x="100000" y="100000"/>
                                    </p:animScale>
                                    <p:animScale>
                                      <p:cBhvr>
                                        <p:cTn id="99" dur="26">
                                          <p:stCondLst>
                                            <p:cond delay="1312"/>
                                          </p:stCondLst>
                                        </p:cTn>
                                        <p:tgtEl>
                                          <p:spTgt spid="1030"/>
                                        </p:tgtEl>
                                      </p:cBhvr>
                                      <p:to x="100000" y="80000"/>
                                    </p:animScale>
                                    <p:animScale>
                                      <p:cBhvr>
                                        <p:cTn id="100" dur="166" decel="50000">
                                          <p:stCondLst>
                                            <p:cond delay="1338"/>
                                          </p:stCondLst>
                                        </p:cTn>
                                        <p:tgtEl>
                                          <p:spTgt spid="1030"/>
                                        </p:tgtEl>
                                      </p:cBhvr>
                                      <p:to x="100000" y="100000"/>
                                    </p:animScale>
                                    <p:animScale>
                                      <p:cBhvr>
                                        <p:cTn id="101" dur="26">
                                          <p:stCondLst>
                                            <p:cond delay="1642"/>
                                          </p:stCondLst>
                                        </p:cTn>
                                        <p:tgtEl>
                                          <p:spTgt spid="1030"/>
                                        </p:tgtEl>
                                      </p:cBhvr>
                                      <p:to x="100000" y="90000"/>
                                    </p:animScale>
                                    <p:animScale>
                                      <p:cBhvr>
                                        <p:cTn id="102" dur="166" decel="50000">
                                          <p:stCondLst>
                                            <p:cond delay="1668"/>
                                          </p:stCondLst>
                                        </p:cTn>
                                        <p:tgtEl>
                                          <p:spTgt spid="1030"/>
                                        </p:tgtEl>
                                      </p:cBhvr>
                                      <p:to x="100000" y="100000"/>
                                    </p:animScale>
                                    <p:animScale>
                                      <p:cBhvr>
                                        <p:cTn id="103" dur="26">
                                          <p:stCondLst>
                                            <p:cond delay="1808"/>
                                          </p:stCondLst>
                                        </p:cTn>
                                        <p:tgtEl>
                                          <p:spTgt spid="1030"/>
                                        </p:tgtEl>
                                      </p:cBhvr>
                                      <p:to x="100000" y="95000"/>
                                    </p:animScale>
                                    <p:animScale>
                                      <p:cBhvr>
                                        <p:cTn id="104" dur="166" decel="50000">
                                          <p:stCondLst>
                                            <p:cond delay="1834"/>
                                          </p:stCondLst>
                                        </p:cTn>
                                        <p:tgtEl>
                                          <p:spTgt spid="1030"/>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1031"/>
                                        </p:tgtEl>
                                        <p:attrNameLst>
                                          <p:attrName>style.visibility</p:attrName>
                                        </p:attrNameLst>
                                      </p:cBhvr>
                                      <p:to>
                                        <p:strVal val="visible"/>
                                      </p:to>
                                    </p:set>
                                    <p:animEffect transition="in" filter="fade">
                                      <p:cBhvr>
                                        <p:cTn id="109" dur="1000"/>
                                        <p:tgtEl>
                                          <p:spTgt spid="1031"/>
                                        </p:tgtEl>
                                      </p:cBhvr>
                                    </p:animEffect>
                                    <p:anim calcmode="lin" valueType="num">
                                      <p:cBhvr>
                                        <p:cTn id="110" dur="1000" fill="hold"/>
                                        <p:tgtEl>
                                          <p:spTgt spid="1031"/>
                                        </p:tgtEl>
                                        <p:attrNameLst>
                                          <p:attrName>ppt_x</p:attrName>
                                        </p:attrNameLst>
                                      </p:cBhvr>
                                      <p:tavLst>
                                        <p:tav tm="0">
                                          <p:val>
                                            <p:strVal val="#ppt_x"/>
                                          </p:val>
                                        </p:tav>
                                        <p:tav tm="100000">
                                          <p:val>
                                            <p:strVal val="#ppt_x"/>
                                          </p:val>
                                        </p:tav>
                                      </p:tavLst>
                                    </p:anim>
                                    <p:anim calcmode="lin" valueType="num">
                                      <p:cBhvr>
                                        <p:cTn id="111" dur="1000" fill="hold"/>
                                        <p:tgtEl>
                                          <p:spTgt spid="10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Black-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1883229" cy="369332"/>
          </a:xfrm>
          <a:prstGeom prst="rect">
            <a:avLst/>
          </a:prstGeom>
          <a:noFill/>
        </p:spPr>
        <p:txBody>
          <a:bodyPr wrap="square" rtlCol="0">
            <a:spAutoFit/>
          </a:bodyPr>
          <a:lstStyle/>
          <a:p>
            <a:r>
              <a:rPr lang="en-US" dirty="0">
                <a:solidFill>
                  <a:schemeClr val="bg1"/>
                </a:solidFill>
              </a:rPr>
              <a:t>Moses 4:10</a:t>
            </a:r>
          </a:p>
        </p:txBody>
      </p:sp>
      <p:sp>
        <p:nvSpPr>
          <p:cNvPr id="37" name="TextBox 36"/>
          <p:cNvSpPr txBox="1"/>
          <p:nvPr/>
        </p:nvSpPr>
        <p:spPr>
          <a:xfrm>
            <a:off x="0" y="-72020"/>
            <a:ext cx="12192000" cy="830997"/>
          </a:xfrm>
          <a:prstGeom prst="rect">
            <a:avLst/>
          </a:prstGeom>
          <a:noFill/>
        </p:spPr>
        <p:txBody>
          <a:bodyPr wrap="square" rtlCol="0">
            <a:spAutoFit/>
          </a:bodyPr>
          <a:lstStyle/>
          <a:p>
            <a:pPr algn="ctr"/>
            <a:r>
              <a:rPr lang="en-US" sz="4800" dirty="0">
                <a:solidFill>
                  <a:schemeClr val="bg1"/>
                </a:solidFill>
                <a:latin typeface="Eras Bold ITC" panose="020B0907030504020204" pitchFamily="34" charset="0"/>
              </a:rPr>
              <a:t>Truth Be Told</a:t>
            </a:r>
          </a:p>
        </p:txBody>
      </p:sp>
      <p:sp>
        <p:nvSpPr>
          <p:cNvPr id="20" name="TextBox 19"/>
          <p:cNvSpPr txBox="1"/>
          <p:nvPr/>
        </p:nvSpPr>
        <p:spPr>
          <a:xfrm>
            <a:off x="935549" y="1134283"/>
            <a:ext cx="5802033" cy="2123658"/>
          </a:xfrm>
          <a:prstGeom prst="rect">
            <a:avLst/>
          </a:prstGeom>
          <a:noFill/>
        </p:spPr>
        <p:txBody>
          <a:bodyPr wrap="square" rtlCol="0">
            <a:spAutoFit/>
          </a:bodyPr>
          <a:lstStyle/>
          <a:p>
            <a:r>
              <a:rPr lang="en-US" sz="2000" dirty="0">
                <a:solidFill>
                  <a:schemeClr val="bg1"/>
                </a:solidFill>
              </a:rPr>
              <a:t>“The devil in tempting Eve told a truth when he said…that she should eat of the tree of knowledge of good and evil [that they] would become as Gods…</a:t>
            </a:r>
          </a:p>
          <a:p>
            <a:r>
              <a:rPr lang="en-US" sz="2000" dirty="0">
                <a:solidFill>
                  <a:schemeClr val="bg1"/>
                </a:solidFill>
              </a:rPr>
              <a:t>But it was accompanied with a lie. </a:t>
            </a:r>
          </a:p>
          <a:p>
            <a:r>
              <a:rPr lang="en-US" sz="2000" dirty="0">
                <a:solidFill>
                  <a:schemeClr val="bg1"/>
                </a:solidFill>
              </a:rPr>
              <a:t>He never tells the complete truth. The devil had to lie in order to accomplish his purposes.” </a:t>
            </a:r>
          </a:p>
          <a:p>
            <a:r>
              <a:rPr lang="en-US" sz="1200" dirty="0">
                <a:solidFill>
                  <a:schemeClr val="bg1"/>
                </a:solidFill>
              </a:rPr>
              <a:t>George Q. Cannon</a:t>
            </a:r>
          </a:p>
        </p:txBody>
      </p:sp>
      <p:sp>
        <p:nvSpPr>
          <p:cNvPr id="11" name="TextBox 10"/>
          <p:cNvSpPr txBox="1"/>
          <p:nvPr/>
        </p:nvSpPr>
        <p:spPr>
          <a:xfrm>
            <a:off x="4902463" y="3208324"/>
            <a:ext cx="3277354" cy="1200329"/>
          </a:xfrm>
          <a:prstGeom prst="rect">
            <a:avLst/>
          </a:prstGeom>
          <a:noFill/>
        </p:spPr>
        <p:txBody>
          <a:bodyPr wrap="square" rtlCol="0">
            <a:spAutoFit/>
          </a:bodyPr>
          <a:lstStyle/>
          <a:p>
            <a:r>
              <a:rPr lang="en-US" sz="2000" dirty="0">
                <a:solidFill>
                  <a:schemeClr val="bg1"/>
                </a:solidFill>
              </a:rPr>
              <a:t>“The Father had said that they should die (if they partook of the fruit.)”</a:t>
            </a:r>
          </a:p>
          <a:p>
            <a:r>
              <a:rPr lang="en-US" sz="1200" dirty="0">
                <a:solidFill>
                  <a:schemeClr val="bg1"/>
                </a:solidFill>
              </a:rPr>
              <a:t>George Q. Cannon</a:t>
            </a:r>
          </a:p>
        </p:txBody>
      </p:sp>
      <p:pic>
        <p:nvPicPr>
          <p:cNvPr id="3074" name="Picture 2" descr="http://3.bp.blogspot.com/-UtSyA0ybmHI/U2ucJ230bQI/AAAAAAAAqrA/LnYN4uUG_Bs/s1600/snake-and-e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578" y="3502843"/>
            <a:ext cx="4096850" cy="204842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www.lds.org/bc/content/shared/content/images/gospel-library/magazine/en2006lp.nfo:o:4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9507" y="830997"/>
            <a:ext cx="3234126" cy="41923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02313" y="5232567"/>
            <a:ext cx="6096000" cy="1107996"/>
          </a:xfrm>
          <a:prstGeom prst="rect">
            <a:avLst/>
          </a:prstGeom>
        </p:spPr>
        <p:txBody>
          <a:bodyPr>
            <a:spAutoFit/>
          </a:bodyPr>
          <a:lstStyle/>
          <a:p>
            <a:r>
              <a:rPr lang="en-US" dirty="0">
                <a:solidFill>
                  <a:schemeClr val="bg1"/>
                </a:solidFill>
                <a:latin typeface="Open Sans"/>
              </a:rPr>
              <a:t>Because Adam and Eve transgressed this command and partook of the fruit of the tree of the knowledge of good and evil, they were cast out from the presence of the Lord.</a:t>
            </a:r>
          </a:p>
          <a:p>
            <a:r>
              <a:rPr lang="en-US" sz="1200" dirty="0" err="1">
                <a:solidFill>
                  <a:schemeClr val="bg1"/>
                </a:solidFill>
                <a:latin typeface="Open Sans"/>
              </a:rPr>
              <a:t>lds</a:t>
            </a:r>
            <a:r>
              <a:rPr lang="en-US" sz="1200" dirty="0">
                <a:solidFill>
                  <a:schemeClr val="bg1"/>
                </a:solidFill>
                <a:latin typeface="Open Sans"/>
              </a:rPr>
              <a:t> topics—Fall of Adam </a:t>
            </a:r>
          </a:p>
        </p:txBody>
      </p:sp>
      <p:pic>
        <p:nvPicPr>
          <p:cNvPr id="5" name="Picture 4">
            <a:extLst>
              <a:ext uri="{FF2B5EF4-FFF2-40B4-BE49-F238E27FC236}">
                <a16:creationId xmlns:a16="http://schemas.microsoft.com/office/drawing/2014/main" id="{4290210F-F5D6-41A1-8C6E-BD2B6B2CAB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987" y="185190"/>
            <a:ext cx="741182" cy="988243"/>
          </a:xfrm>
          <a:prstGeom prst="rect">
            <a:avLst/>
          </a:prstGeom>
        </p:spPr>
      </p:pic>
    </p:spTree>
    <p:extLst>
      <p:ext uri="{BB962C8B-B14F-4D97-AF65-F5344CB8AC3E}">
        <p14:creationId xmlns:p14="http://schemas.microsoft.com/office/powerpoint/2010/main" val="381033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1"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Black-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3159659" cy="369332"/>
          </a:xfrm>
          <a:prstGeom prst="rect">
            <a:avLst/>
          </a:prstGeom>
          <a:noFill/>
        </p:spPr>
        <p:txBody>
          <a:bodyPr wrap="square" rtlCol="0">
            <a:spAutoFit/>
          </a:bodyPr>
          <a:lstStyle/>
          <a:p>
            <a:r>
              <a:rPr lang="en-US" dirty="0">
                <a:solidFill>
                  <a:schemeClr val="bg1"/>
                </a:solidFill>
              </a:rPr>
              <a:t>Moses 3:17, 4:12; Genesis 3:6</a:t>
            </a:r>
          </a:p>
        </p:txBody>
      </p:sp>
      <p:sp>
        <p:nvSpPr>
          <p:cNvPr id="37" name="TextBox 36"/>
          <p:cNvSpPr txBox="1"/>
          <p:nvPr/>
        </p:nvSpPr>
        <p:spPr>
          <a:xfrm>
            <a:off x="0" y="-72020"/>
            <a:ext cx="12192000" cy="830997"/>
          </a:xfrm>
          <a:prstGeom prst="rect">
            <a:avLst/>
          </a:prstGeom>
          <a:noFill/>
        </p:spPr>
        <p:txBody>
          <a:bodyPr wrap="square" rtlCol="0">
            <a:spAutoFit/>
          </a:bodyPr>
          <a:lstStyle/>
          <a:p>
            <a:pPr algn="ctr"/>
            <a:r>
              <a:rPr lang="en-US" sz="4800" dirty="0">
                <a:solidFill>
                  <a:schemeClr val="bg1"/>
                </a:solidFill>
                <a:latin typeface="Eras Bold ITC" panose="020B0907030504020204" pitchFamily="34" charset="0"/>
              </a:rPr>
              <a:t>To Die</a:t>
            </a:r>
          </a:p>
        </p:txBody>
      </p:sp>
      <p:sp>
        <p:nvSpPr>
          <p:cNvPr id="20" name="TextBox 19"/>
          <p:cNvSpPr txBox="1"/>
          <p:nvPr/>
        </p:nvSpPr>
        <p:spPr>
          <a:xfrm>
            <a:off x="363377" y="991986"/>
            <a:ext cx="6607791" cy="830997"/>
          </a:xfrm>
          <a:prstGeom prst="rect">
            <a:avLst/>
          </a:prstGeom>
          <a:noFill/>
        </p:spPr>
        <p:txBody>
          <a:bodyPr wrap="square" rtlCol="0">
            <a:spAutoFit/>
          </a:bodyPr>
          <a:lstStyle/>
          <a:p>
            <a:r>
              <a:rPr lang="en-US" sz="2400" dirty="0">
                <a:solidFill>
                  <a:schemeClr val="bg1"/>
                </a:solidFill>
              </a:rPr>
              <a:t>Spiritual Death—Away from the presence of Heavenly Father</a:t>
            </a:r>
          </a:p>
        </p:txBody>
      </p:sp>
      <p:sp>
        <p:nvSpPr>
          <p:cNvPr id="11" name="TextBox 10"/>
          <p:cNvSpPr txBox="1"/>
          <p:nvPr/>
        </p:nvSpPr>
        <p:spPr>
          <a:xfrm>
            <a:off x="2028595" y="2122095"/>
            <a:ext cx="3277354" cy="1200329"/>
          </a:xfrm>
          <a:prstGeom prst="rect">
            <a:avLst/>
          </a:prstGeom>
          <a:noFill/>
        </p:spPr>
        <p:txBody>
          <a:bodyPr wrap="square" rtlCol="0">
            <a:spAutoFit/>
          </a:bodyPr>
          <a:lstStyle/>
          <a:p>
            <a:r>
              <a:rPr lang="en-US" sz="2400" dirty="0">
                <a:solidFill>
                  <a:schemeClr val="bg1"/>
                </a:solidFill>
              </a:rPr>
              <a:t>They also became mortal—subject to physical death.</a:t>
            </a:r>
          </a:p>
        </p:txBody>
      </p:sp>
      <p:sp>
        <p:nvSpPr>
          <p:cNvPr id="3" name="Rectangle 2"/>
          <p:cNvSpPr/>
          <p:nvPr/>
        </p:nvSpPr>
        <p:spPr>
          <a:xfrm>
            <a:off x="941614" y="3751471"/>
            <a:ext cx="4648695" cy="830997"/>
          </a:xfrm>
          <a:prstGeom prst="rect">
            <a:avLst/>
          </a:prstGeom>
        </p:spPr>
        <p:txBody>
          <a:bodyPr wrap="square">
            <a:spAutoFit/>
          </a:bodyPr>
          <a:lstStyle/>
          <a:p>
            <a:r>
              <a:rPr lang="en-US" sz="2400" dirty="0">
                <a:solidFill>
                  <a:schemeClr val="bg1"/>
                </a:solidFill>
              </a:rPr>
              <a:t>This spiritual and physical death is called the Fall.</a:t>
            </a:r>
          </a:p>
        </p:txBody>
      </p:sp>
      <p:pic>
        <p:nvPicPr>
          <p:cNvPr id="4098" name="Picture 2" descr="https://www.lds.org/bc/content/shared/content/images/gospel-library/manual/4502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918" y="1773738"/>
            <a:ext cx="4286250" cy="30670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67272" y="5310627"/>
            <a:ext cx="6775010" cy="1200329"/>
          </a:xfrm>
          <a:prstGeom prst="rect">
            <a:avLst/>
          </a:prstGeom>
        </p:spPr>
        <p:txBody>
          <a:bodyPr wrap="square">
            <a:spAutoFit/>
          </a:bodyPr>
          <a:lstStyle/>
          <a:p>
            <a:r>
              <a:rPr lang="en-US" sz="2400" dirty="0">
                <a:solidFill>
                  <a:schemeClr val="bg1"/>
                </a:solidFill>
                <a:latin typeface="Open Sans"/>
              </a:rPr>
              <a:t>The Lord stated, “Thou </a:t>
            </a:r>
            <a:r>
              <a:rPr lang="en-US" sz="2400" dirty="0" err="1">
                <a:solidFill>
                  <a:schemeClr val="bg1"/>
                </a:solidFill>
                <a:latin typeface="Open Sans"/>
              </a:rPr>
              <a:t>mayest</a:t>
            </a:r>
            <a:r>
              <a:rPr lang="en-US" sz="2400" dirty="0">
                <a:solidFill>
                  <a:schemeClr val="bg1"/>
                </a:solidFill>
                <a:latin typeface="Open Sans"/>
              </a:rPr>
              <a:t> choose for thyself”, indicating that the Fall had to occur as a result of human choice.</a:t>
            </a:r>
            <a:endParaRPr lang="en-US" sz="2400" dirty="0">
              <a:solidFill>
                <a:schemeClr val="bg1"/>
              </a:solidFill>
            </a:endParaRPr>
          </a:p>
        </p:txBody>
      </p:sp>
    </p:spTree>
    <p:extLst>
      <p:ext uri="{BB962C8B-B14F-4D97-AF65-F5344CB8AC3E}">
        <p14:creationId xmlns:p14="http://schemas.microsoft.com/office/powerpoint/2010/main" val="371137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Black-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3159659" cy="369332"/>
          </a:xfrm>
          <a:prstGeom prst="rect">
            <a:avLst/>
          </a:prstGeom>
          <a:noFill/>
        </p:spPr>
        <p:txBody>
          <a:bodyPr wrap="square" rtlCol="0">
            <a:spAutoFit/>
          </a:bodyPr>
          <a:lstStyle/>
          <a:p>
            <a:r>
              <a:rPr lang="en-US" dirty="0">
                <a:solidFill>
                  <a:schemeClr val="bg1"/>
                </a:solidFill>
              </a:rPr>
              <a:t>Moses 4:29</a:t>
            </a:r>
          </a:p>
        </p:txBody>
      </p:sp>
      <p:sp>
        <p:nvSpPr>
          <p:cNvPr id="37" name="TextBox 36"/>
          <p:cNvSpPr txBox="1"/>
          <p:nvPr/>
        </p:nvSpPr>
        <p:spPr>
          <a:xfrm>
            <a:off x="0" y="-72020"/>
            <a:ext cx="12192000" cy="830997"/>
          </a:xfrm>
          <a:prstGeom prst="rect">
            <a:avLst/>
          </a:prstGeom>
          <a:noFill/>
        </p:spPr>
        <p:txBody>
          <a:bodyPr wrap="square" rtlCol="0">
            <a:spAutoFit/>
          </a:bodyPr>
          <a:lstStyle/>
          <a:p>
            <a:pPr algn="ctr"/>
            <a:r>
              <a:rPr lang="en-US" sz="4800" dirty="0">
                <a:solidFill>
                  <a:schemeClr val="bg1"/>
                </a:solidFill>
                <a:latin typeface="Eras Bold ITC" panose="020B0907030504020204" pitchFamily="34" charset="0"/>
              </a:rPr>
              <a:t>The Fall</a:t>
            </a:r>
          </a:p>
        </p:txBody>
      </p:sp>
      <p:sp>
        <p:nvSpPr>
          <p:cNvPr id="2" name="Rectangle 1"/>
          <p:cNvSpPr/>
          <p:nvPr/>
        </p:nvSpPr>
        <p:spPr>
          <a:xfrm>
            <a:off x="4266445" y="5391807"/>
            <a:ext cx="4709311" cy="1200329"/>
          </a:xfrm>
          <a:prstGeom prst="rect">
            <a:avLst/>
          </a:prstGeom>
        </p:spPr>
        <p:txBody>
          <a:bodyPr wrap="square">
            <a:spAutoFit/>
          </a:bodyPr>
          <a:lstStyle/>
          <a:p>
            <a:r>
              <a:rPr lang="en-US" dirty="0">
                <a:solidFill>
                  <a:schemeClr val="bg1"/>
                </a:solidFill>
              </a:rPr>
              <a:t>Because our bodies are mortal—or subject to physical death—we experience additional consequences of the Fall before we die, such as physical imperfections and pain.</a:t>
            </a:r>
          </a:p>
        </p:txBody>
      </p:sp>
      <p:grpSp>
        <p:nvGrpSpPr>
          <p:cNvPr id="10" name="Group 9"/>
          <p:cNvGrpSpPr/>
          <p:nvPr/>
        </p:nvGrpSpPr>
        <p:grpSpPr>
          <a:xfrm>
            <a:off x="787433" y="198593"/>
            <a:ext cx="3116065" cy="2223904"/>
            <a:chOff x="228600" y="381000"/>
            <a:chExt cx="3505068" cy="2501531"/>
          </a:xfrm>
        </p:grpSpPr>
        <p:grpSp>
          <p:nvGrpSpPr>
            <p:cNvPr id="12" name="Group 11"/>
            <p:cNvGrpSpPr/>
            <p:nvPr/>
          </p:nvGrpSpPr>
          <p:grpSpPr>
            <a:xfrm>
              <a:off x="228600" y="381000"/>
              <a:ext cx="3505068" cy="2501531"/>
              <a:chOff x="534986" y="381000"/>
              <a:chExt cx="2637111" cy="2501531"/>
            </a:xfrm>
          </p:grpSpPr>
          <p:sp>
            <p:nvSpPr>
              <p:cNvPr id="14" name="Rectangle 1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714897" y="381000"/>
                <a:ext cx="457200" cy="2497726"/>
                <a:chOff x="2714897" y="457200"/>
                <a:chExt cx="457200" cy="2497726"/>
              </a:xfrm>
            </p:grpSpPr>
            <p:sp>
              <p:nvSpPr>
                <p:cNvPr id="17" name="Oval 1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875936" y="1087048"/>
              <a:ext cx="2121979" cy="1211695"/>
            </a:xfrm>
            <a:prstGeom prst="rect">
              <a:avLst/>
            </a:prstGeom>
          </p:spPr>
          <p:txBody>
            <a:bodyPr wrap="square">
              <a:spAutoFit/>
            </a:bodyPr>
            <a:lstStyle/>
            <a:p>
              <a:r>
                <a:rPr lang="en-US" sz="1600" b="1" dirty="0"/>
                <a:t>Because of the Fall, all mankind will experience physical death</a:t>
              </a:r>
              <a:r>
                <a:rPr lang="en-US" sz="1600" dirty="0"/>
                <a:t> </a:t>
              </a:r>
              <a:endParaRPr lang="en-US" sz="1600" i="1" dirty="0"/>
            </a:p>
          </p:txBody>
        </p:sp>
      </p:grpSp>
      <p:sp>
        <p:nvSpPr>
          <p:cNvPr id="5" name="Rectangle 4"/>
          <p:cNvSpPr/>
          <p:nvPr/>
        </p:nvSpPr>
        <p:spPr>
          <a:xfrm>
            <a:off x="418806" y="2690336"/>
            <a:ext cx="6096000" cy="1477328"/>
          </a:xfrm>
          <a:prstGeom prst="rect">
            <a:avLst/>
          </a:prstGeom>
        </p:spPr>
        <p:txBody>
          <a:bodyPr>
            <a:spAutoFit/>
          </a:bodyPr>
          <a:lstStyle/>
          <a:p>
            <a:r>
              <a:rPr lang="en-US" dirty="0">
                <a:solidFill>
                  <a:schemeClr val="bg1"/>
                </a:solidFill>
                <a:latin typeface="Open Sans"/>
              </a:rPr>
              <a:t>If Adam and Eve had not partaken of the fruit, they would not have had the opportunity to have children in mortality. Therefore, we would not have been able to come to earth to receive physical bodies, be tested, and prepare for eternal life—frustrating the plan of salvation.</a:t>
            </a:r>
            <a:endParaRPr lang="en-US" dirty="0">
              <a:solidFill>
                <a:schemeClr val="bg1"/>
              </a:solidFill>
            </a:endParaRPr>
          </a:p>
        </p:txBody>
      </p:sp>
      <p:sp>
        <p:nvSpPr>
          <p:cNvPr id="26" name="Rectangle 25"/>
          <p:cNvSpPr/>
          <p:nvPr/>
        </p:nvSpPr>
        <p:spPr>
          <a:xfrm>
            <a:off x="6268685" y="685030"/>
            <a:ext cx="5445897" cy="1938992"/>
          </a:xfrm>
          <a:prstGeom prst="rect">
            <a:avLst/>
          </a:prstGeom>
        </p:spPr>
        <p:txBody>
          <a:bodyPr wrap="square">
            <a:spAutoFit/>
          </a:bodyPr>
          <a:lstStyle/>
          <a:p>
            <a:r>
              <a:rPr lang="en-US" dirty="0">
                <a:solidFill>
                  <a:schemeClr val="bg1"/>
                </a:solidFill>
                <a:latin typeface="Open Sans"/>
              </a:rPr>
              <a:t>“Adam had the privilege of making a choice, with the penalty of death awaiting him if he ate the fruit of the tree. We may assume that Adam would not have eaten if Eve had not partaken. When she did, Adam realized that he had to partake or he and Eve would have been separated forever.” </a:t>
            </a:r>
          </a:p>
          <a:p>
            <a:r>
              <a:rPr lang="en-US" sz="1200" dirty="0">
                <a:solidFill>
                  <a:schemeClr val="bg1"/>
                </a:solidFill>
                <a:latin typeface="Open Sans"/>
              </a:rPr>
              <a:t>Joseph Fielding Smith</a:t>
            </a:r>
            <a:endParaRPr lang="en-US" sz="1200" dirty="0">
              <a:solidFill>
                <a:schemeClr val="bg1"/>
              </a:solidFill>
            </a:endParaRPr>
          </a:p>
        </p:txBody>
      </p:sp>
      <p:grpSp>
        <p:nvGrpSpPr>
          <p:cNvPr id="7" name="Group 6"/>
          <p:cNvGrpSpPr/>
          <p:nvPr/>
        </p:nvGrpSpPr>
        <p:grpSpPr>
          <a:xfrm>
            <a:off x="6956753" y="2689861"/>
            <a:ext cx="3576118" cy="2137178"/>
            <a:chOff x="7001585" y="3066072"/>
            <a:chExt cx="3576118" cy="2137178"/>
          </a:xfrm>
        </p:grpSpPr>
        <p:pic>
          <p:nvPicPr>
            <p:cNvPr id="2050" name="Picture 2" descr="http://blog.websitetemplates.bz/wp-content/uploads/2012/12/abstract_fruits_hands_mechanical_digital_art_artwork_apples.jpg"/>
            <p:cNvPicPr>
              <a:picLocks noChangeAspect="1" noChangeArrowheads="1"/>
            </p:cNvPicPr>
            <p:nvPr/>
          </p:nvPicPr>
          <p:blipFill rotWithShape="1">
            <a:blip r:embed="rId3">
              <a:extLst>
                <a:ext uri="{28A0092B-C50C-407E-A947-70E740481C1C}">
                  <a14:useLocalDpi xmlns:a14="http://schemas.microsoft.com/office/drawing/2010/main" val="0"/>
                </a:ext>
              </a:extLst>
            </a:blip>
            <a:srcRect l="4136" t="9980" r="101" b="16674"/>
            <a:stretch/>
          </p:blipFill>
          <p:spPr bwMode="auto">
            <a:xfrm>
              <a:off x="7001585" y="3066072"/>
              <a:ext cx="3576118" cy="20542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001585" y="4957029"/>
              <a:ext cx="936475" cy="246221"/>
            </a:xfrm>
            <a:prstGeom prst="rect">
              <a:avLst/>
            </a:prstGeom>
          </p:spPr>
          <p:txBody>
            <a:bodyPr wrap="none">
              <a:spAutoFit/>
            </a:bodyPr>
            <a:lstStyle/>
            <a:p>
              <a:r>
                <a:rPr lang="en-US" sz="1000" dirty="0">
                  <a:solidFill>
                    <a:schemeClr val="bg1"/>
                  </a:solidFill>
                  <a:latin typeface="Open Sans"/>
                </a:rPr>
                <a:t>Adam </a:t>
              </a:r>
              <a:r>
                <a:rPr lang="en-US" sz="1000" dirty="0" err="1">
                  <a:solidFill>
                    <a:schemeClr val="bg1"/>
                  </a:solidFill>
                  <a:latin typeface="Open Sans"/>
                </a:rPr>
                <a:t>Spizak</a:t>
              </a:r>
              <a:endParaRPr lang="en-US" sz="1000" dirty="0">
                <a:solidFill>
                  <a:schemeClr val="bg1"/>
                </a:solidFill>
              </a:endParaRPr>
            </a:p>
          </p:txBody>
        </p:sp>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551" y="4319636"/>
            <a:ext cx="2951034" cy="1967356"/>
          </a:xfrm>
          <a:prstGeom prst="rect">
            <a:avLst/>
          </a:prstGeom>
        </p:spPr>
      </p:pic>
      <p:pic>
        <p:nvPicPr>
          <p:cNvPr id="2052" name="Picture 4" descr="http://thumbs.dreamstime.com/x/old-hands-praying-965891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1633" y="4942154"/>
            <a:ext cx="2576944" cy="1720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10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Black-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5604095" cy="369332"/>
          </a:xfrm>
          <a:prstGeom prst="rect">
            <a:avLst/>
          </a:prstGeom>
          <a:noFill/>
        </p:spPr>
        <p:txBody>
          <a:bodyPr wrap="square" rtlCol="0">
            <a:spAutoFit/>
          </a:bodyPr>
          <a:lstStyle/>
          <a:p>
            <a:r>
              <a:rPr lang="en-US" dirty="0">
                <a:solidFill>
                  <a:schemeClr val="bg1"/>
                </a:solidFill>
              </a:rPr>
              <a:t>Moses 4:13-25  excerpts from Tad R. </a:t>
            </a:r>
            <a:r>
              <a:rPr lang="en-US" dirty="0" err="1">
                <a:solidFill>
                  <a:schemeClr val="bg1"/>
                </a:solidFill>
              </a:rPr>
              <a:t>Callister</a:t>
            </a:r>
            <a:endParaRPr lang="en-US" dirty="0">
              <a:solidFill>
                <a:schemeClr val="bg1"/>
              </a:solidFill>
            </a:endParaRPr>
          </a:p>
        </p:txBody>
      </p:sp>
      <p:sp>
        <p:nvSpPr>
          <p:cNvPr id="37" name="TextBox 36"/>
          <p:cNvSpPr txBox="1"/>
          <p:nvPr/>
        </p:nvSpPr>
        <p:spPr>
          <a:xfrm>
            <a:off x="0" y="-72020"/>
            <a:ext cx="12192000" cy="830997"/>
          </a:xfrm>
          <a:prstGeom prst="rect">
            <a:avLst/>
          </a:prstGeom>
          <a:noFill/>
        </p:spPr>
        <p:txBody>
          <a:bodyPr wrap="square" rtlCol="0">
            <a:spAutoFit/>
          </a:bodyPr>
          <a:lstStyle/>
          <a:p>
            <a:pPr algn="ctr"/>
            <a:r>
              <a:rPr lang="en-US" sz="4800" dirty="0">
                <a:solidFill>
                  <a:schemeClr val="bg1"/>
                </a:solidFill>
                <a:latin typeface="Eras Bold ITC" panose="020B0907030504020204" pitchFamily="34" charset="0"/>
              </a:rPr>
              <a:t>Before And After The Fall</a:t>
            </a:r>
          </a:p>
        </p:txBody>
      </p:sp>
      <p:sp>
        <p:nvSpPr>
          <p:cNvPr id="5" name="Rectangle 4"/>
          <p:cNvSpPr/>
          <p:nvPr/>
        </p:nvSpPr>
        <p:spPr>
          <a:xfrm>
            <a:off x="5604095" y="1678322"/>
            <a:ext cx="6805187" cy="3693319"/>
          </a:xfrm>
          <a:prstGeom prst="rect">
            <a:avLst/>
          </a:prstGeom>
          <a:noFill/>
        </p:spPr>
        <p:txBody>
          <a:bodyPr wrap="square">
            <a:spAutoFit/>
          </a:bodyPr>
          <a:lstStyle/>
          <a:p>
            <a:r>
              <a:rPr lang="en-US" dirty="0">
                <a:solidFill>
                  <a:schemeClr val="bg1"/>
                </a:solidFill>
              </a:rPr>
              <a:t>Cast out and removal from the presence of Heavenly Father, both temporality and spiritually</a:t>
            </a:r>
          </a:p>
          <a:p>
            <a:endParaRPr lang="en-US" dirty="0">
              <a:solidFill>
                <a:schemeClr val="bg1"/>
              </a:solidFill>
            </a:endParaRPr>
          </a:p>
          <a:p>
            <a:r>
              <a:rPr lang="en-US" dirty="0">
                <a:solidFill>
                  <a:schemeClr val="bg1"/>
                </a:solidFill>
              </a:rPr>
              <a:t>Mortality</a:t>
            </a:r>
          </a:p>
          <a:p>
            <a:endParaRPr lang="en-US" dirty="0">
              <a:solidFill>
                <a:schemeClr val="bg1"/>
              </a:solidFill>
            </a:endParaRPr>
          </a:p>
          <a:p>
            <a:r>
              <a:rPr lang="en-US" dirty="0">
                <a:solidFill>
                  <a:schemeClr val="bg1"/>
                </a:solidFill>
              </a:rPr>
              <a:t>Physical imperfections and pain</a:t>
            </a:r>
          </a:p>
          <a:p>
            <a:r>
              <a:rPr lang="en-US" dirty="0">
                <a:solidFill>
                  <a:schemeClr val="bg1"/>
                </a:solidFill>
              </a:rPr>
              <a:t>	Injuries</a:t>
            </a:r>
          </a:p>
          <a:p>
            <a:r>
              <a:rPr lang="en-US" dirty="0">
                <a:solidFill>
                  <a:schemeClr val="bg1"/>
                </a:solidFill>
              </a:rPr>
              <a:t>	Heartaches</a:t>
            </a:r>
          </a:p>
          <a:p>
            <a:r>
              <a:rPr lang="en-US" dirty="0">
                <a:solidFill>
                  <a:schemeClr val="bg1"/>
                </a:solidFill>
              </a:rPr>
              <a:t>	Illness</a:t>
            </a:r>
          </a:p>
          <a:p>
            <a:r>
              <a:rPr lang="en-US" dirty="0">
                <a:solidFill>
                  <a:schemeClr val="bg1"/>
                </a:solidFill>
              </a:rPr>
              <a:t>	Diseases</a:t>
            </a:r>
          </a:p>
          <a:p>
            <a:endParaRPr lang="en-US" dirty="0">
              <a:solidFill>
                <a:schemeClr val="bg1"/>
              </a:solidFill>
            </a:endParaRPr>
          </a:p>
          <a:p>
            <a:r>
              <a:rPr lang="en-US" dirty="0">
                <a:solidFill>
                  <a:schemeClr val="bg1"/>
                </a:solidFill>
              </a:rPr>
              <a:t>Able to bear children and take part in the plan of salvation</a:t>
            </a:r>
          </a:p>
          <a:p>
            <a:r>
              <a:rPr lang="en-US" dirty="0">
                <a:solidFill>
                  <a:schemeClr val="bg1"/>
                </a:solidFill>
              </a:rPr>
              <a:t> </a:t>
            </a:r>
          </a:p>
        </p:txBody>
      </p:sp>
      <p:sp>
        <p:nvSpPr>
          <p:cNvPr id="33" name="Rectangle 32"/>
          <p:cNvSpPr/>
          <p:nvPr/>
        </p:nvSpPr>
        <p:spPr>
          <a:xfrm>
            <a:off x="708516" y="986215"/>
            <a:ext cx="3417170" cy="400110"/>
          </a:xfrm>
          <a:prstGeom prst="rect">
            <a:avLst/>
          </a:prstGeom>
          <a:solidFill>
            <a:schemeClr val="accent6">
              <a:lumMod val="50000"/>
            </a:schemeClr>
          </a:solidFill>
        </p:spPr>
        <p:txBody>
          <a:bodyPr wrap="square">
            <a:spAutoFit/>
          </a:bodyPr>
          <a:lstStyle/>
          <a:p>
            <a:pPr algn="ctr"/>
            <a:r>
              <a:rPr lang="en-US" sz="2000" dirty="0">
                <a:solidFill>
                  <a:schemeClr val="bg1"/>
                </a:solidFill>
              </a:rPr>
              <a:t>Conditions before the Fall </a:t>
            </a:r>
          </a:p>
        </p:txBody>
      </p:sp>
      <p:sp>
        <p:nvSpPr>
          <p:cNvPr id="34" name="Rectangle 33"/>
          <p:cNvSpPr/>
          <p:nvPr/>
        </p:nvSpPr>
        <p:spPr>
          <a:xfrm>
            <a:off x="505014" y="1531696"/>
            <a:ext cx="4992272" cy="2308324"/>
          </a:xfrm>
          <a:prstGeom prst="rect">
            <a:avLst/>
          </a:prstGeom>
          <a:noFill/>
        </p:spPr>
        <p:txBody>
          <a:bodyPr wrap="square">
            <a:spAutoFit/>
          </a:bodyPr>
          <a:lstStyle/>
          <a:p>
            <a:r>
              <a:rPr lang="en-US" dirty="0">
                <a:solidFill>
                  <a:schemeClr val="bg1"/>
                </a:solidFill>
              </a:rPr>
              <a:t>Dwelt in the presence of Heavenly Father</a:t>
            </a:r>
          </a:p>
          <a:p>
            <a:endParaRPr lang="en-US" dirty="0">
              <a:solidFill>
                <a:schemeClr val="bg1"/>
              </a:solidFill>
            </a:endParaRPr>
          </a:p>
          <a:p>
            <a:r>
              <a:rPr lang="en-US" dirty="0">
                <a:solidFill>
                  <a:schemeClr val="bg1"/>
                </a:solidFill>
              </a:rPr>
              <a:t>Immortal</a:t>
            </a:r>
          </a:p>
          <a:p>
            <a:endParaRPr lang="en-US" dirty="0">
              <a:solidFill>
                <a:schemeClr val="bg1"/>
              </a:solidFill>
            </a:endParaRPr>
          </a:p>
          <a:p>
            <a:r>
              <a:rPr lang="en-US" dirty="0">
                <a:solidFill>
                  <a:schemeClr val="bg1"/>
                </a:solidFill>
              </a:rPr>
              <a:t>Not subject to pain, disease, or death</a:t>
            </a:r>
          </a:p>
          <a:p>
            <a:endParaRPr lang="en-US" dirty="0">
              <a:solidFill>
                <a:schemeClr val="bg1"/>
              </a:solidFill>
            </a:endParaRPr>
          </a:p>
          <a:p>
            <a:r>
              <a:rPr lang="en-US" dirty="0">
                <a:solidFill>
                  <a:schemeClr val="bg1"/>
                </a:solidFill>
              </a:rPr>
              <a:t>In a state of innocence—meaning they to experience a fullness of joy--children </a:t>
            </a:r>
          </a:p>
        </p:txBody>
      </p:sp>
      <p:sp>
        <p:nvSpPr>
          <p:cNvPr id="35" name="Rectangle 34"/>
          <p:cNvSpPr/>
          <p:nvPr/>
        </p:nvSpPr>
        <p:spPr>
          <a:xfrm>
            <a:off x="6822972" y="986215"/>
            <a:ext cx="3507354" cy="400110"/>
          </a:xfrm>
          <a:prstGeom prst="rect">
            <a:avLst/>
          </a:prstGeom>
          <a:solidFill>
            <a:schemeClr val="accent6">
              <a:lumMod val="50000"/>
            </a:schemeClr>
          </a:solidFill>
        </p:spPr>
        <p:txBody>
          <a:bodyPr wrap="square">
            <a:spAutoFit/>
          </a:bodyPr>
          <a:lstStyle/>
          <a:p>
            <a:pPr algn="ctr"/>
            <a:r>
              <a:rPr lang="en-US" sz="2000" dirty="0">
                <a:solidFill>
                  <a:schemeClr val="bg1"/>
                </a:solidFill>
              </a:rPr>
              <a:t>Conditions after the Fall </a:t>
            </a:r>
          </a:p>
        </p:txBody>
      </p:sp>
      <p:pic>
        <p:nvPicPr>
          <p:cNvPr id="2054" name="Picture 6" descr="http://www.consciouslyenlightened.com/wp-content/uploads/2015/06/garden-of-eden-1440x9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99" y="3840020"/>
            <a:ext cx="3971859" cy="248241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upload.wikimedia.org/wikipedia/commons/thumb/a/a2/Death_Valley,19820816,Desert,incoming_near_Shoshones.jpg/1280px-Death_Valley,19820816,Desert,incoming_near_Shoshone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78" t="57892" r="1"/>
          <a:stretch/>
        </p:blipFill>
        <p:spPr bwMode="auto">
          <a:xfrm>
            <a:off x="6379029" y="5355899"/>
            <a:ext cx="4299902" cy="12408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1B298BC-B5C9-427C-8AD2-B4B974A552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7302" y="229487"/>
            <a:ext cx="872363" cy="1088003"/>
          </a:xfrm>
          <a:prstGeom prst="rect">
            <a:avLst/>
          </a:prstGeom>
        </p:spPr>
      </p:pic>
    </p:spTree>
    <p:extLst>
      <p:ext uri="{BB962C8B-B14F-4D97-AF65-F5344CB8AC3E}">
        <p14:creationId xmlns:p14="http://schemas.microsoft.com/office/powerpoint/2010/main" val="223058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fade">
                                      <p:cBhvr>
                                        <p:cTn id="10" dur="500"/>
                                        <p:tgtEl>
                                          <p:spTgt spid="205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fade">
                                      <p:cBhvr>
                                        <p:cTn id="18"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Black-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5604095" cy="369332"/>
          </a:xfrm>
          <a:prstGeom prst="rect">
            <a:avLst/>
          </a:prstGeom>
          <a:noFill/>
        </p:spPr>
        <p:txBody>
          <a:bodyPr wrap="square" rtlCol="0">
            <a:spAutoFit/>
          </a:bodyPr>
          <a:lstStyle/>
          <a:p>
            <a:r>
              <a:rPr lang="en-US" dirty="0">
                <a:solidFill>
                  <a:schemeClr val="bg1"/>
                </a:solidFill>
              </a:rPr>
              <a:t>Moses 4:28</a:t>
            </a:r>
          </a:p>
        </p:txBody>
      </p:sp>
      <p:sp>
        <p:nvSpPr>
          <p:cNvPr id="37" name="TextBox 36"/>
          <p:cNvSpPr txBox="1"/>
          <p:nvPr/>
        </p:nvSpPr>
        <p:spPr>
          <a:xfrm>
            <a:off x="0" y="-72020"/>
            <a:ext cx="12192000" cy="830997"/>
          </a:xfrm>
          <a:prstGeom prst="rect">
            <a:avLst/>
          </a:prstGeom>
          <a:noFill/>
        </p:spPr>
        <p:txBody>
          <a:bodyPr wrap="square" rtlCol="0">
            <a:spAutoFit/>
          </a:bodyPr>
          <a:lstStyle/>
          <a:p>
            <a:pPr algn="ctr"/>
            <a:r>
              <a:rPr lang="en-US" sz="4800" dirty="0">
                <a:solidFill>
                  <a:schemeClr val="bg1"/>
                </a:solidFill>
                <a:latin typeface="Eras Bold ITC" panose="020B0907030504020204" pitchFamily="34" charset="0"/>
              </a:rPr>
              <a:t>The Tree of Life</a:t>
            </a:r>
          </a:p>
        </p:txBody>
      </p:sp>
      <p:sp>
        <p:nvSpPr>
          <p:cNvPr id="34" name="Rectangle 33"/>
          <p:cNvSpPr/>
          <p:nvPr/>
        </p:nvSpPr>
        <p:spPr>
          <a:xfrm>
            <a:off x="505014" y="1531696"/>
            <a:ext cx="4992272" cy="1015663"/>
          </a:xfrm>
          <a:prstGeom prst="rect">
            <a:avLst/>
          </a:prstGeom>
          <a:noFill/>
        </p:spPr>
        <p:txBody>
          <a:bodyPr wrap="square">
            <a:spAutoFit/>
          </a:bodyPr>
          <a:lstStyle/>
          <a:p>
            <a:r>
              <a:rPr lang="en-US" sz="2000" dirty="0">
                <a:solidFill>
                  <a:schemeClr val="bg1"/>
                </a:solidFill>
              </a:rPr>
              <a:t>if “[Adam and Eve] would have lived forever, … having no space for repentance; … the great plan of salvation would have been frustrated.</a:t>
            </a:r>
          </a:p>
        </p:txBody>
      </p:sp>
      <p:sp>
        <p:nvSpPr>
          <p:cNvPr id="2" name="Rectangle 1"/>
          <p:cNvSpPr/>
          <p:nvPr/>
        </p:nvSpPr>
        <p:spPr>
          <a:xfrm>
            <a:off x="5625823" y="941295"/>
            <a:ext cx="6096000" cy="2031325"/>
          </a:xfrm>
          <a:prstGeom prst="rect">
            <a:avLst/>
          </a:prstGeom>
        </p:spPr>
        <p:txBody>
          <a:bodyPr>
            <a:spAutoFit/>
          </a:bodyPr>
          <a:lstStyle/>
          <a:p>
            <a:r>
              <a:rPr lang="en-US" i="1" dirty="0">
                <a:solidFill>
                  <a:srgbClr val="FFFF00"/>
                </a:solidFill>
                <a:latin typeface="Palatino"/>
              </a:rPr>
              <a:t>For behold, if Adam had put forth his hand immediately, and partaken of the tree of life, he would have lived forever, according to the word of God, having no space for repentance; yea, and also the word of God would have been void, and the great plan of salvation would have been frustrated.</a:t>
            </a:r>
          </a:p>
          <a:p>
            <a:r>
              <a:rPr lang="en-US" i="1" dirty="0">
                <a:solidFill>
                  <a:srgbClr val="FFFF00"/>
                </a:solidFill>
                <a:latin typeface="Palatino"/>
              </a:rPr>
              <a:t>Alma 42:5</a:t>
            </a:r>
            <a:endParaRPr lang="en-US" i="1"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493" y="2547359"/>
            <a:ext cx="3709851" cy="3709851"/>
          </a:xfrm>
          <a:prstGeom prst="rect">
            <a:avLst/>
          </a:prstGeom>
        </p:spPr>
      </p:pic>
      <p:sp>
        <p:nvSpPr>
          <p:cNvPr id="13" name="Rectangle 12"/>
          <p:cNvSpPr/>
          <p:nvPr/>
        </p:nvSpPr>
        <p:spPr>
          <a:xfrm>
            <a:off x="5194827" y="3394629"/>
            <a:ext cx="3984469" cy="2739211"/>
          </a:xfrm>
          <a:prstGeom prst="rect">
            <a:avLst/>
          </a:prstGeom>
          <a:noFill/>
        </p:spPr>
        <p:txBody>
          <a:bodyPr wrap="square">
            <a:spAutoFit/>
          </a:bodyPr>
          <a:lstStyle/>
          <a:p>
            <a:r>
              <a:rPr lang="en-US" sz="2000" dirty="0" err="1">
                <a:solidFill>
                  <a:schemeClr val="bg1"/>
                </a:solidFill>
              </a:rPr>
              <a:t>Cherubum</a:t>
            </a:r>
            <a:r>
              <a:rPr lang="en-US" sz="2000" dirty="0">
                <a:solidFill>
                  <a:schemeClr val="bg1"/>
                </a:solidFill>
              </a:rPr>
              <a:t>—creatures of the heavenly world who are not a part of the earthly realm. Their holiness represents them in aspects of the sanctuary (Eden)</a:t>
            </a:r>
          </a:p>
          <a:p>
            <a:endParaRPr lang="en-US" sz="2000" dirty="0">
              <a:solidFill>
                <a:schemeClr val="bg1"/>
              </a:solidFill>
            </a:endParaRPr>
          </a:p>
          <a:p>
            <a:r>
              <a:rPr lang="en-US" sz="2000" dirty="0">
                <a:solidFill>
                  <a:schemeClr val="bg1"/>
                </a:solidFill>
              </a:rPr>
              <a:t>Flaming Sword—symbol of God’s justice, power, and punishment</a:t>
            </a:r>
          </a:p>
          <a:p>
            <a:r>
              <a:rPr lang="en-US" sz="1200" dirty="0">
                <a:solidFill>
                  <a:schemeClr val="bg1"/>
                </a:solidFill>
              </a:rPr>
              <a:t>Richard D. Draper</a:t>
            </a:r>
          </a:p>
        </p:txBody>
      </p:sp>
      <p:pic>
        <p:nvPicPr>
          <p:cNvPr id="4098" name="Picture 2" descr="http://www.thecompassnews.org/wp-content/uploads/2013/11/1338stainedglass_cherubimWEB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6102" y="2707854"/>
            <a:ext cx="1859092" cy="33888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CED7A2F-35A1-4EEA-AF9E-4B3A4481A5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55178" y="112321"/>
            <a:ext cx="701733" cy="1052600"/>
          </a:xfrm>
          <a:prstGeom prst="rect">
            <a:avLst/>
          </a:prstGeom>
        </p:spPr>
      </p:pic>
    </p:spTree>
    <p:extLst>
      <p:ext uri="{BB962C8B-B14F-4D97-AF65-F5344CB8AC3E}">
        <p14:creationId xmlns:p14="http://schemas.microsoft.com/office/powerpoint/2010/main" val="331904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Black-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5604095" cy="369332"/>
          </a:xfrm>
          <a:prstGeom prst="rect">
            <a:avLst/>
          </a:prstGeom>
          <a:noFill/>
        </p:spPr>
        <p:txBody>
          <a:bodyPr wrap="square" rtlCol="0">
            <a:spAutoFit/>
          </a:bodyPr>
          <a:lstStyle/>
          <a:p>
            <a:r>
              <a:rPr lang="en-US" dirty="0">
                <a:solidFill>
                  <a:schemeClr val="bg1"/>
                </a:solidFill>
              </a:rPr>
              <a:t>Moses 4:29-31</a:t>
            </a:r>
          </a:p>
        </p:txBody>
      </p:sp>
      <p:sp>
        <p:nvSpPr>
          <p:cNvPr id="37" name="TextBox 36"/>
          <p:cNvSpPr txBox="1"/>
          <p:nvPr/>
        </p:nvSpPr>
        <p:spPr>
          <a:xfrm>
            <a:off x="0" y="-72020"/>
            <a:ext cx="12192000" cy="830997"/>
          </a:xfrm>
          <a:prstGeom prst="rect">
            <a:avLst/>
          </a:prstGeom>
          <a:noFill/>
        </p:spPr>
        <p:txBody>
          <a:bodyPr wrap="square" rtlCol="0">
            <a:spAutoFit/>
          </a:bodyPr>
          <a:lstStyle/>
          <a:p>
            <a:pPr algn="ctr"/>
            <a:r>
              <a:rPr lang="en-US" sz="4800" dirty="0">
                <a:solidFill>
                  <a:schemeClr val="bg1"/>
                </a:solidFill>
                <a:latin typeface="Eras Bold ITC" panose="020B0907030504020204" pitchFamily="34" charset="0"/>
              </a:rPr>
              <a:t>Spiritual Death</a:t>
            </a:r>
          </a:p>
        </p:txBody>
      </p:sp>
      <p:sp>
        <p:nvSpPr>
          <p:cNvPr id="2" name="Rectangle 1"/>
          <p:cNvSpPr/>
          <p:nvPr/>
        </p:nvSpPr>
        <p:spPr>
          <a:xfrm>
            <a:off x="6486752" y="1195915"/>
            <a:ext cx="4738041" cy="2123658"/>
          </a:xfrm>
          <a:prstGeom prst="rect">
            <a:avLst/>
          </a:prstGeom>
        </p:spPr>
        <p:txBody>
          <a:bodyPr wrap="square">
            <a:spAutoFit/>
          </a:bodyPr>
          <a:lstStyle/>
          <a:p>
            <a:r>
              <a:rPr lang="en-US" sz="2400" dirty="0">
                <a:solidFill>
                  <a:schemeClr val="bg1"/>
                </a:solidFill>
              </a:rPr>
              <a:t>“Currently, we are all in the state of spiritual death. We are separated from God. He dwells in heaven; we live on earth. We would like to return to Him.”</a:t>
            </a:r>
          </a:p>
          <a:p>
            <a:r>
              <a:rPr lang="en-US" sz="1200" dirty="0">
                <a:solidFill>
                  <a:schemeClr val="bg1"/>
                </a:solidFill>
              </a:rPr>
              <a:t>Elder Earl C. </a:t>
            </a:r>
            <a:r>
              <a:rPr lang="en-US" sz="1200" dirty="0" err="1">
                <a:solidFill>
                  <a:schemeClr val="bg1"/>
                </a:solidFill>
              </a:rPr>
              <a:t>Tingey</a:t>
            </a:r>
            <a:endParaRPr lang="en-US" sz="1200" dirty="0">
              <a:solidFill>
                <a:schemeClr val="bg1"/>
              </a:solidFill>
            </a:endParaRPr>
          </a:p>
        </p:txBody>
      </p:sp>
      <p:grpSp>
        <p:nvGrpSpPr>
          <p:cNvPr id="10" name="Group 9"/>
          <p:cNvGrpSpPr/>
          <p:nvPr/>
        </p:nvGrpSpPr>
        <p:grpSpPr>
          <a:xfrm>
            <a:off x="406433" y="758977"/>
            <a:ext cx="3116065" cy="2223904"/>
            <a:chOff x="228600" y="381000"/>
            <a:chExt cx="3505068" cy="2501531"/>
          </a:xfrm>
        </p:grpSpPr>
        <p:grpSp>
          <p:nvGrpSpPr>
            <p:cNvPr id="11" name="Group 10"/>
            <p:cNvGrpSpPr/>
            <p:nvPr/>
          </p:nvGrpSpPr>
          <p:grpSpPr>
            <a:xfrm>
              <a:off x="228600" y="381000"/>
              <a:ext cx="3505068" cy="2501531"/>
              <a:chOff x="534986" y="381000"/>
              <a:chExt cx="2637111" cy="2501531"/>
            </a:xfrm>
          </p:grpSpPr>
          <p:sp>
            <p:nvSpPr>
              <p:cNvPr id="14" name="Rectangle 1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34986" y="384805"/>
                <a:ext cx="457200" cy="2497726"/>
                <a:chOff x="533400" y="381000"/>
                <a:chExt cx="457200" cy="2497726"/>
              </a:xfrm>
            </p:grpSpPr>
            <p:sp>
              <p:nvSpPr>
                <p:cNvPr id="21" name="Oval 2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714897" y="381000"/>
                <a:ext cx="457200" cy="2497726"/>
                <a:chOff x="2714897" y="457200"/>
                <a:chExt cx="457200" cy="2497726"/>
              </a:xfrm>
            </p:grpSpPr>
            <p:sp>
              <p:nvSpPr>
                <p:cNvPr id="17" name="Oval 1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875936" y="1087048"/>
              <a:ext cx="2121979" cy="1211695"/>
            </a:xfrm>
            <a:prstGeom prst="rect">
              <a:avLst/>
            </a:prstGeom>
          </p:spPr>
          <p:txBody>
            <a:bodyPr wrap="square">
              <a:spAutoFit/>
            </a:bodyPr>
            <a:lstStyle/>
            <a:p>
              <a:r>
                <a:rPr lang="en-US" sz="1600" b="1" dirty="0"/>
                <a:t>Because of the Fall, all mankind will experience spiritual death</a:t>
              </a:r>
              <a:endParaRPr lang="en-US" sz="1600" i="1" dirty="0"/>
            </a:p>
          </p:txBody>
        </p:sp>
      </p:grpSp>
      <p:sp>
        <p:nvSpPr>
          <p:cNvPr id="25" name="Rectangle 24"/>
          <p:cNvSpPr/>
          <p:nvPr/>
        </p:nvSpPr>
        <p:spPr>
          <a:xfrm>
            <a:off x="3085806" y="4264763"/>
            <a:ext cx="7616473" cy="1569660"/>
          </a:xfrm>
          <a:prstGeom prst="rect">
            <a:avLst/>
          </a:prstGeom>
        </p:spPr>
        <p:txBody>
          <a:bodyPr wrap="square">
            <a:spAutoFit/>
          </a:bodyPr>
          <a:lstStyle/>
          <a:p>
            <a:r>
              <a:rPr lang="en-US" sz="3200">
                <a:solidFill>
                  <a:srgbClr val="FF0000"/>
                </a:solidFill>
              </a:rPr>
              <a:t>What is </a:t>
            </a:r>
            <a:r>
              <a:rPr lang="en-US" sz="3200" dirty="0">
                <a:solidFill>
                  <a:srgbClr val="FF0000"/>
                </a:solidFill>
              </a:rPr>
              <a:t>the solution Heavenly Father prepared in advance to help us overcome physical and spiritual death?</a:t>
            </a:r>
          </a:p>
        </p:txBody>
      </p:sp>
      <p:pic>
        <p:nvPicPr>
          <p:cNvPr id="26" name="Picture 2" descr="http://www.uni.edu/becker/anImated%20question%20mark%2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85057" y="3465161"/>
            <a:ext cx="1762125" cy="299085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calendar.byui.edu/ImageWriter.aspx?data=IPkf9F3DB02FyAYn0fwNPmeJHj%2BsTjmodnMHNsGfNmAoI0ZjOEUu4HjDSXhKY0w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108" y="1203178"/>
            <a:ext cx="1231962" cy="1539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03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88668"/>
            <a:ext cx="5604095" cy="369332"/>
          </a:xfrm>
          <a:prstGeom prst="rect">
            <a:avLst/>
          </a:prstGeom>
          <a:noFill/>
        </p:spPr>
        <p:txBody>
          <a:bodyPr wrap="square" rtlCol="0">
            <a:spAutoFit/>
          </a:bodyPr>
          <a:lstStyle/>
          <a:p>
            <a:r>
              <a:rPr lang="en-US" dirty="0">
                <a:solidFill>
                  <a:schemeClr val="bg1"/>
                </a:solidFill>
              </a:rPr>
              <a:t>Moses 4:29-31</a:t>
            </a:r>
          </a:p>
        </p:txBody>
      </p:sp>
      <p:sp>
        <p:nvSpPr>
          <p:cNvPr id="37" name="TextBox 36"/>
          <p:cNvSpPr txBox="1"/>
          <p:nvPr/>
        </p:nvSpPr>
        <p:spPr>
          <a:xfrm>
            <a:off x="0" y="-72020"/>
            <a:ext cx="12192000" cy="830997"/>
          </a:xfrm>
          <a:prstGeom prst="rect">
            <a:avLst/>
          </a:prstGeom>
          <a:noFill/>
        </p:spPr>
        <p:txBody>
          <a:bodyPr wrap="square" rtlCol="0">
            <a:spAutoFit/>
          </a:bodyPr>
          <a:lstStyle/>
          <a:p>
            <a:pPr algn="ctr"/>
            <a:r>
              <a:rPr lang="en-US" sz="4800" dirty="0">
                <a:solidFill>
                  <a:schemeClr val="bg1"/>
                </a:solidFill>
                <a:latin typeface="Eras Bold ITC" panose="020B0907030504020204" pitchFamily="34" charset="0"/>
              </a:rPr>
              <a:t>Part of the Plan</a:t>
            </a:r>
          </a:p>
        </p:txBody>
      </p:sp>
      <p:pic>
        <p:nvPicPr>
          <p:cNvPr id="42" name="Picture 2" descr="http://www.drapekings.com/wp-content/uploads/2011/05/Encore-Black-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038"/>
            <a:ext cx="12192000" cy="687103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farm8.staticflickr.com/7146/6809889631_ea3417df12_o_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539" y="0"/>
            <a:ext cx="10288542" cy="6858000"/>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p:cNvSpPr/>
          <p:nvPr/>
        </p:nvSpPr>
        <p:spPr>
          <a:xfrm>
            <a:off x="429614" y="944727"/>
            <a:ext cx="3472542" cy="1015663"/>
          </a:xfrm>
          <a:prstGeom prst="rect">
            <a:avLst/>
          </a:prstGeom>
        </p:spPr>
        <p:txBody>
          <a:bodyPr wrap="square">
            <a:spAutoFit/>
          </a:bodyPr>
          <a:lstStyle/>
          <a:p>
            <a:pPr algn="ctr"/>
            <a:r>
              <a:rPr lang="en-US" sz="2000" b="1" dirty="0">
                <a:solidFill>
                  <a:schemeClr val="bg2"/>
                </a:solidFill>
              </a:rPr>
              <a:t>Jesus Christ was chosen in the premortal existence to be the Redeemer of mankind</a:t>
            </a:r>
            <a:r>
              <a:rPr lang="en-US" sz="2000" dirty="0">
                <a:solidFill>
                  <a:schemeClr val="bg2"/>
                </a:solidFill>
              </a:rPr>
              <a:t> </a:t>
            </a:r>
            <a:endParaRPr lang="en-US" sz="2000" i="1" dirty="0">
              <a:solidFill>
                <a:schemeClr val="bg2"/>
              </a:solidFill>
            </a:endParaRPr>
          </a:p>
        </p:txBody>
      </p:sp>
    </p:spTree>
    <p:extLst>
      <p:ext uri="{BB962C8B-B14F-4D97-AF65-F5344CB8AC3E}">
        <p14:creationId xmlns:p14="http://schemas.microsoft.com/office/powerpoint/2010/main" val="2383696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Black-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 y="130629"/>
            <a:ext cx="11996057" cy="4524315"/>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dirty="0">
                <a:solidFill>
                  <a:schemeClr val="bg1"/>
                </a:solidFill>
              </a:rPr>
              <a:t>Suggested Song: #110 Follow the Prophet…1</a:t>
            </a:r>
            <a:r>
              <a:rPr lang="en-US" sz="1600" baseline="30000" dirty="0">
                <a:solidFill>
                  <a:schemeClr val="bg1"/>
                </a:solidFill>
              </a:rPr>
              <a:t>st</a:t>
            </a:r>
            <a:r>
              <a:rPr lang="en-US" sz="1600" dirty="0">
                <a:solidFill>
                  <a:schemeClr val="bg1"/>
                </a:solidFill>
              </a:rPr>
              <a:t> and last verse. Children’s Songbook</a:t>
            </a:r>
          </a:p>
          <a:p>
            <a:endParaRPr lang="en-US" sz="1600" dirty="0">
              <a:solidFill>
                <a:schemeClr val="bg1"/>
              </a:solidFill>
            </a:endParaRPr>
          </a:p>
          <a:p>
            <a:r>
              <a:rPr lang="en-US" sz="1600" dirty="0">
                <a:solidFill>
                  <a:schemeClr val="bg1"/>
                </a:solidFill>
              </a:rPr>
              <a:t>Joseph Fielding Smith</a:t>
            </a:r>
            <a:r>
              <a:rPr lang="en-US" sz="1600" i="1" dirty="0">
                <a:solidFill>
                  <a:schemeClr val="bg1"/>
                </a:solidFill>
              </a:rPr>
              <a:t> Church History and Modern Revelation </a:t>
            </a:r>
            <a:r>
              <a:rPr lang="en-US" sz="1600" dirty="0">
                <a:solidFill>
                  <a:schemeClr val="bg1"/>
                </a:solidFill>
              </a:rPr>
              <a:t>2:51-52</a:t>
            </a:r>
          </a:p>
          <a:p>
            <a:r>
              <a:rPr lang="en-US" sz="1600" dirty="0">
                <a:solidFill>
                  <a:schemeClr val="bg1"/>
                </a:solidFill>
              </a:rPr>
              <a:t>	</a:t>
            </a:r>
            <a:r>
              <a:rPr lang="en-US" sz="1600" i="1" dirty="0">
                <a:solidFill>
                  <a:schemeClr val="bg1"/>
                </a:solidFill>
              </a:rPr>
              <a:t>Improvement Era, </a:t>
            </a:r>
            <a:r>
              <a:rPr lang="en-US" sz="1600" dirty="0">
                <a:solidFill>
                  <a:schemeClr val="bg1"/>
                </a:solidFill>
              </a:rPr>
              <a:t>April 1962 p. 230 (The Fall of Adam and Eve)</a:t>
            </a:r>
          </a:p>
          <a:p>
            <a:r>
              <a:rPr lang="en-US" sz="1600" dirty="0">
                <a:solidFill>
                  <a:schemeClr val="bg1"/>
                </a:solidFill>
              </a:rPr>
              <a:t>Elder Bruce R. McConkie </a:t>
            </a:r>
            <a:r>
              <a:rPr lang="en-US" sz="1600" i="1" dirty="0">
                <a:solidFill>
                  <a:schemeClr val="bg1"/>
                </a:solidFill>
              </a:rPr>
              <a:t>Improvement Era </a:t>
            </a:r>
            <a:r>
              <a:rPr lang="en-US" sz="1600" dirty="0">
                <a:solidFill>
                  <a:schemeClr val="bg1"/>
                </a:solidFill>
              </a:rPr>
              <a:t>May 1953 	</a:t>
            </a:r>
            <a:r>
              <a:rPr lang="en-US" sz="1600" i="1" dirty="0">
                <a:solidFill>
                  <a:schemeClr val="bg1"/>
                </a:solidFill>
              </a:rPr>
              <a:t>Millennial Messiah </a:t>
            </a:r>
            <a:r>
              <a:rPr lang="en-US" sz="1600" dirty="0">
                <a:solidFill>
                  <a:schemeClr val="bg1"/>
                </a:solidFill>
              </a:rPr>
              <a:t>p. 666-67</a:t>
            </a:r>
          </a:p>
          <a:p>
            <a:r>
              <a:rPr lang="en-US" sz="1600" dirty="0">
                <a:solidFill>
                  <a:schemeClr val="bg1"/>
                </a:solidFill>
                <a:latin typeface="Open Sans"/>
              </a:rPr>
              <a:t>Dallin H. Oaks “The Great Plan of Happiness,” </a:t>
            </a:r>
            <a:r>
              <a:rPr lang="en-US" sz="1600" i="1" dirty="0">
                <a:solidFill>
                  <a:schemeClr val="bg1"/>
                </a:solidFill>
                <a:latin typeface="Georgia" panose="02040502050405020303" pitchFamily="18" charset="0"/>
              </a:rPr>
              <a:t>Ensign, </a:t>
            </a:r>
            <a:r>
              <a:rPr lang="en-US" sz="1600" dirty="0">
                <a:solidFill>
                  <a:schemeClr val="bg1"/>
                </a:solidFill>
                <a:latin typeface="Open Sans"/>
              </a:rPr>
              <a:t>Nov. 1993, 72).</a:t>
            </a:r>
            <a:endParaRPr lang="en-US" sz="1600" dirty="0">
              <a:solidFill>
                <a:schemeClr val="bg1"/>
              </a:solidFill>
            </a:endParaRPr>
          </a:p>
          <a:p>
            <a:r>
              <a:rPr lang="en-US" sz="1600" dirty="0">
                <a:solidFill>
                  <a:schemeClr val="bg1"/>
                </a:solidFill>
              </a:rPr>
              <a:t>Brigham Young </a:t>
            </a:r>
            <a:r>
              <a:rPr lang="en-US" sz="1600" i="1" dirty="0">
                <a:solidFill>
                  <a:schemeClr val="bg1"/>
                </a:solidFill>
              </a:rPr>
              <a:t>Journal of Discourses </a:t>
            </a:r>
            <a:r>
              <a:rPr lang="en-US" sz="1600" dirty="0">
                <a:solidFill>
                  <a:schemeClr val="bg1"/>
                </a:solidFill>
              </a:rPr>
              <a:t> 7:239</a:t>
            </a:r>
          </a:p>
          <a:p>
            <a:r>
              <a:rPr lang="en-US" sz="1600" dirty="0">
                <a:solidFill>
                  <a:schemeClr val="bg1"/>
                </a:solidFill>
              </a:rPr>
              <a:t>Ezra Taft Benson </a:t>
            </a:r>
            <a:r>
              <a:rPr lang="en-US" sz="1600" i="1" dirty="0">
                <a:solidFill>
                  <a:schemeClr val="bg1"/>
                </a:solidFill>
              </a:rPr>
              <a:t>The Constitution, a Heavenly Banner </a:t>
            </a:r>
            <a:r>
              <a:rPr lang="en-US" sz="1600" dirty="0">
                <a:solidFill>
                  <a:schemeClr val="bg1"/>
                </a:solidFill>
              </a:rPr>
              <a:t>pp. 2-3</a:t>
            </a:r>
          </a:p>
          <a:p>
            <a:r>
              <a:rPr lang="en-US" sz="1600" dirty="0">
                <a:solidFill>
                  <a:schemeClr val="bg1"/>
                </a:solidFill>
              </a:rPr>
              <a:t>James E. Talmage </a:t>
            </a:r>
            <a:r>
              <a:rPr lang="en-US" sz="1600" i="1" dirty="0">
                <a:solidFill>
                  <a:schemeClr val="bg1"/>
                </a:solidFill>
              </a:rPr>
              <a:t>Articles of Faith </a:t>
            </a:r>
            <a:r>
              <a:rPr lang="en-US" sz="1600" dirty="0">
                <a:solidFill>
                  <a:schemeClr val="bg1"/>
                </a:solidFill>
              </a:rPr>
              <a:t>pp. 69-70</a:t>
            </a:r>
          </a:p>
          <a:p>
            <a:r>
              <a:rPr lang="en-US" sz="1600" dirty="0">
                <a:solidFill>
                  <a:schemeClr val="bg1"/>
                </a:solidFill>
              </a:rPr>
              <a:t>Orson Pratt </a:t>
            </a:r>
            <a:r>
              <a:rPr lang="en-US" sz="1600" i="1" dirty="0">
                <a:solidFill>
                  <a:schemeClr val="bg1"/>
                </a:solidFill>
              </a:rPr>
              <a:t>Journal of Discourses </a:t>
            </a:r>
            <a:r>
              <a:rPr lang="en-US" sz="1600" dirty="0">
                <a:solidFill>
                  <a:schemeClr val="bg1"/>
                </a:solidFill>
              </a:rPr>
              <a:t>13:73</a:t>
            </a:r>
          </a:p>
          <a:p>
            <a:r>
              <a:rPr lang="en-US" sz="1600" dirty="0">
                <a:solidFill>
                  <a:schemeClr val="bg1"/>
                </a:solidFill>
              </a:rPr>
              <a:t>George Q. Cannon </a:t>
            </a:r>
            <a:r>
              <a:rPr lang="en-US" sz="1600" i="1" dirty="0">
                <a:solidFill>
                  <a:schemeClr val="bg1"/>
                </a:solidFill>
              </a:rPr>
              <a:t>Gospel Truth </a:t>
            </a:r>
            <a:r>
              <a:rPr lang="en-US" sz="1600" dirty="0">
                <a:solidFill>
                  <a:schemeClr val="bg1"/>
                </a:solidFill>
              </a:rPr>
              <a:t>1:16</a:t>
            </a:r>
          </a:p>
          <a:p>
            <a:r>
              <a:rPr lang="en-US" sz="1600" i="1" dirty="0">
                <a:solidFill>
                  <a:schemeClr val="bg1"/>
                </a:solidFill>
              </a:rPr>
              <a:t>Who’s Who in the Old Testament </a:t>
            </a:r>
            <a:r>
              <a:rPr lang="en-US" sz="1600" dirty="0">
                <a:solidFill>
                  <a:schemeClr val="bg1"/>
                </a:solidFill>
              </a:rPr>
              <a:t>by Ed J. </a:t>
            </a:r>
            <a:r>
              <a:rPr lang="en-US" sz="1600" dirty="0" err="1">
                <a:solidFill>
                  <a:schemeClr val="bg1"/>
                </a:solidFill>
              </a:rPr>
              <a:t>Pinegar</a:t>
            </a:r>
            <a:r>
              <a:rPr lang="en-US" sz="1600" dirty="0">
                <a:solidFill>
                  <a:schemeClr val="bg1"/>
                </a:solidFill>
              </a:rPr>
              <a:t> and Richard J. Allen pp. 8-10, 55-56</a:t>
            </a:r>
          </a:p>
          <a:p>
            <a:pPr fontAlgn="base"/>
            <a:r>
              <a:rPr lang="en-US" sz="1600" dirty="0">
                <a:solidFill>
                  <a:schemeClr val="bg1"/>
                </a:solidFill>
              </a:rPr>
              <a:t>Elder </a:t>
            </a:r>
            <a:r>
              <a:rPr lang="en-US" sz="1600" dirty="0" err="1">
                <a:solidFill>
                  <a:schemeClr val="bg1"/>
                </a:solidFill>
              </a:rPr>
              <a:t>Russel</a:t>
            </a:r>
            <a:r>
              <a:rPr lang="en-US" sz="1600" dirty="0">
                <a:solidFill>
                  <a:schemeClr val="bg1"/>
                </a:solidFill>
              </a:rPr>
              <a:t> M. Nelson </a:t>
            </a:r>
            <a:r>
              <a:rPr lang="en-US" sz="1600" i="1" dirty="0">
                <a:solidFill>
                  <a:schemeClr val="bg1"/>
                </a:solidFill>
              </a:rPr>
              <a:t>Lessons from Eve </a:t>
            </a:r>
            <a:r>
              <a:rPr lang="en-US" sz="1600" dirty="0">
                <a:solidFill>
                  <a:schemeClr val="bg1"/>
                </a:solidFill>
              </a:rPr>
              <a:t>October 1987 Gen. Conf.</a:t>
            </a:r>
          </a:p>
          <a:p>
            <a:pPr fontAlgn="base"/>
            <a:r>
              <a:rPr lang="en-US" sz="1600" dirty="0">
                <a:solidFill>
                  <a:schemeClr val="bg1"/>
                </a:solidFill>
              </a:rPr>
              <a:t>Tad R. </a:t>
            </a:r>
            <a:r>
              <a:rPr lang="en-US" sz="1600" dirty="0" err="1">
                <a:solidFill>
                  <a:schemeClr val="bg1"/>
                </a:solidFill>
              </a:rPr>
              <a:t>Callister</a:t>
            </a:r>
            <a:r>
              <a:rPr lang="en-US" sz="1600" dirty="0">
                <a:solidFill>
                  <a:schemeClr val="bg1"/>
                </a:solidFill>
              </a:rPr>
              <a:t> </a:t>
            </a:r>
            <a:r>
              <a:rPr lang="en-US" sz="1600" i="1" dirty="0">
                <a:solidFill>
                  <a:schemeClr val="bg1"/>
                </a:solidFill>
              </a:rPr>
              <a:t>The Infinite Atonement</a:t>
            </a:r>
            <a:r>
              <a:rPr lang="en-US" sz="1600" dirty="0">
                <a:solidFill>
                  <a:schemeClr val="bg1"/>
                </a:solidFill>
              </a:rPr>
              <a:t> pp. 31-39</a:t>
            </a:r>
          </a:p>
          <a:p>
            <a:pPr fontAlgn="base"/>
            <a:r>
              <a:rPr lang="en-US" sz="1600" dirty="0">
                <a:solidFill>
                  <a:schemeClr val="bg1"/>
                </a:solidFill>
              </a:rPr>
              <a:t>Richard D. Draper, S. Kent Brown, Michael D. Rhodes </a:t>
            </a:r>
            <a:r>
              <a:rPr lang="en-US" sz="1600" i="1" dirty="0">
                <a:solidFill>
                  <a:schemeClr val="bg1"/>
                </a:solidFill>
              </a:rPr>
              <a:t>The Pearl of Great Price Verse by Verse Commentary </a:t>
            </a:r>
            <a:r>
              <a:rPr lang="en-US" sz="1600" dirty="0">
                <a:solidFill>
                  <a:schemeClr val="bg1"/>
                </a:solidFill>
              </a:rPr>
              <a:t>p. 50</a:t>
            </a:r>
          </a:p>
          <a:p>
            <a:pPr fontAlgn="base"/>
            <a:r>
              <a:rPr lang="en-US" sz="1600" dirty="0">
                <a:solidFill>
                  <a:schemeClr val="bg1"/>
                </a:solidFill>
              </a:rPr>
              <a:t>Elder Earl C. </a:t>
            </a:r>
            <a:r>
              <a:rPr lang="en-US" sz="1600" dirty="0" err="1">
                <a:solidFill>
                  <a:schemeClr val="bg1"/>
                </a:solidFill>
              </a:rPr>
              <a:t>Tingey</a:t>
            </a:r>
            <a:r>
              <a:rPr lang="en-US" sz="1600" dirty="0">
                <a:solidFill>
                  <a:schemeClr val="bg1"/>
                </a:solidFill>
              </a:rPr>
              <a:t> (“The Great Plan of Happiness,” </a:t>
            </a:r>
            <a:r>
              <a:rPr lang="en-US" sz="1600" i="1" dirty="0">
                <a:solidFill>
                  <a:schemeClr val="bg1"/>
                </a:solidFill>
              </a:rPr>
              <a:t>Ensign</a:t>
            </a:r>
            <a:r>
              <a:rPr lang="en-US" sz="1600" dirty="0">
                <a:solidFill>
                  <a:schemeClr val="bg1"/>
                </a:solidFill>
              </a:rPr>
              <a:t> or </a:t>
            </a:r>
            <a:r>
              <a:rPr lang="en-US" sz="1600" i="1" dirty="0">
                <a:solidFill>
                  <a:schemeClr val="bg1"/>
                </a:solidFill>
              </a:rPr>
              <a:t>Liahona,</a:t>
            </a:r>
            <a:r>
              <a:rPr lang="en-US" sz="1600" dirty="0">
                <a:solidFill>
                  <a:schemeClr val="bg1"/>
                </a:solidFill>
              </a:rPr>
              <a:t> May 2006, 73).</a:t>
            </a:r>
          </a:p>
        </p:txBody>
      </p:sp>
      <p:sp>
        <p:nvSpPr>
          <p:cNvPr id="5" name="Footer Placeholder 14">
            <a:extLst>
              <a:ext uri="{FF2B5EF4-FFF2-40B4-BE49-F238E27FC236}">
                <a16:creationId xmlns:a16="http://schemas.microsoft.com/office/drawing/2014/main" id="{84FA8F21-A71F-411F-B1C9-EBBE54DFDB88}"/>
              </a:ext>
            </a:extLst>
          </p:cNvPr>
          <p:cNvSpPr>
            <a:spLocks noGrp="1"/>
          </p:cNvSpPr>
          <p:nvPr/>
        </p:nvSpPr>
        <p:spPr>
          <a:xfrm>
            <a:off x="6602963" y="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chemeClr val="bg1"/>
                </a:solidFill>
              </a:rPr>
              <a:t>Presentation by ©http://fashionsbylynda.com/blog/</a:t>
            </a:r>
          </a:p>
        </p:txBody>
      </p:sp>
    </p:spTree>
    <p:extLst>
      <p:ext uri="{BB962C8B-B14F-4D97-AF65-F5344CB8AC3E}">
        <p14:creationId xmlns:p14="http://schemas.microsoft.com/office/powerpoint/2010/main" val="1026978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5421086" cy="2677656"/>
          </a:xfrm>
          <a:prstGeom prst="rect">
            <a:avLst/>
          </a:prstGeom>
          <a:ln>
            <a:solidFill>
              <a:schemeClr val="tx1"/>
            </a:solidFill>
          </a:ln>
        </p:spPr>
        <p:txBody>
          <a:bodyPr wrap="square">
            <a:spAutoFit/>
          </a:bodyPr>
          <a:lstStyle/>
          <a:p>
            <a:r>
              <a:rPr lang="en-US" sz="1200" b="1" i="0" dirty="0">
                <a:effectLst/>
              </a:rPr>
              <a:t>Lucifer:</a:t>
            </a:r>
          </a:p>
          <a:p>
            <a:r>
              <a:rPr lang="en-US" sz="1200" b="1" i="0" dirty="0">
                <a:effectLst/>
              </a:rPr>
              <a:t> </a:t>
            </a:r>
            <a:r>
              <a:rPr lang="en-US" sz="1200" b="0" i="0" dirty="0">
                <a:effectLst/>
              </a:rPr>
              <a:t>is the </a:t>
            </a:r>
            <a:r>
              <a:rPr lang="en-US" sz="1200" b="0" i="0" u="none" strike="noStrike" dirty="0">
                <a:effectLst/>
              </a:rPr>
              <a:t>King James Version</a:t>
            </a:r>
            <a:r>
              <a:rPr lang="en-US" sz="1200" b="0" i="0" dirty="0">
                <a:effectLst/>
              </a:rPr>
              <a:t> rendering of the </a:t>
            </a:r>
            <a:r>
              <a:rPr lang="en-US" sz="1200" b="0" i="0" u="none" strike="noStrike" dirty="0">
                <a:effectLst/>
              </a:rPr>
              <a:t>Hebrew</a:t>
            </a:r>
            <a:r>
              <a:rPr lang="en-US" sz="1200" b="0" i="0" dirty="0">
                <a:effectLst/>
              </a:rPr>
              <a:t> word </a:t>
            </a:r>
            <a:r>
              <a:rPr lang="he-IL" sz="1200" dirty="0"/>
              <a:t>הֵילֵל</a:t>
            </a:r>
            <a:r>
              <a:rPr lang="he-IL" sz="1200" b="0" i="0" dirty="0">
                <a:effectLst/>
              </a:rPr>
              <a:t> </a:t>
            </a:r>
            <a:r>
              <a:rPr lang="en-US" sz="1200" b="0" i="0" dirty="0">
                <a:effectLst/>
              </a:rPr>
              <a:t>in </a:t>
            </a:r>
            <a:r>
              <a:rPr lang="en-US" sz="1200" b="0" i="0" u="none" strike="noStrike" dirty="0">
                <a:effectLst/>
              </a:rPr>
              <a:t>Isaiah</a:t>
            </a:r>
            <a:r>
              <a:rPr lang="en-US" sz="1200" b="0" i="0" dirty="0">
                <a:effectLst/>
              </a:rPr>
              <a:t> </a:t>
            </a:r>
            <a:r>
              <a:rPr lang="en-US" sz="1200" b="0" i="0" u="none" strike="noStrike" dirty="0">
                <a:effectLst/>
              </a:rPr>
              <a:t>14:12</a:t>
            </a:r>
            <a:r>
              <a:rPr lang="en-US" sz="1200" b="0" i="0" dirty="0">
                <a:effectLst/>
              </a:rPr>
              <a:t>. This word, transliterated </a:t>
            </a:r>
            <a:r>
              <a:rPr lang="en-US" sz="1200" b="0" i="1" dirty="0" err="1">
                <a:effectLst/>
              </a:rPr>
              <a:t>hêlêl</a:t>
            </a:r>
            <a:r>
              <a:rPr lang="en-US" sz="1200" b="0" i="0" dirty="0">
                <a:effectLst/>
              </a:rPr>
              <a:t> or </a:t>
            </a:r>
            <a:r>
              <a:rPr lang="en-US" sz="1200" b="0" i="1" dirty="0" err="1">
                <a:effectLst/>
              </a:rPr>
              <a:t>heylel</a:t>
            </a:r>
            <a:r>
              <a:rPr lang="en-US" sz="1200" b="0" i="0" dirty="0">
                <a:effectLst/>
              </a:rPr>
              <a:t>, occurs only once in the </a:t>
            </a:r>
            <a:r>
              <a:rPr lang="en-US" sz="1200" b="0" i="0" u="none" strike="noStrike" dirty="0">
                <a:effectLst/>
              </a:rPr>
              <a:t>Hebrew Bible</a:t>
            </a:r>
            <a:r>
              <a:rPr lang="en-US" sz="1200" b="0" i="0" dirty="0">
                <a:effectLst/>
              </a:rPr>
              <a:t> and according to the KJV-influenced </a:t>
            </a:r>
            <a:r>
              <a:rPr lang="en-US" sz="1200" b="0" i="0" u="none" strike="noStrike" dirty="0">
                <a:effectLst/>
              </a:rPr>
              <a:t>Strong's Concordance</a:t>
            </a:r>
            <a:r>
              <a:rPr lang="en-US" sz="1200" b="0" i="0" dirty="0">
                <a:effectLst/>
              </a:rPr>
              <a:t> means "shining one, morning star".</a:t>
            </a:r>
            <a:r>
              <a:rPr lang="en-US" sz="1200" baseline="30000" dirty="0"/>
              <a:t> </a:t>
            </a:r>
            <a:r>
              <a:rPr lang="en-US" sz="1200" b="0" i="0" dirty="0">
                <a:effectLst/>
              </a:rPr>
              <a:t>The word </a:t>
            </a:r>
            <a:r>
              <a:rPr lang="en-US" sz="1200" b="0" i="1" dirty="0">
                <a:effectLst/>
              </a:rPr>
              <a:t>Lucifer</a:t>
            </a:r>
            <a:r>
              <a:rPr lang="en-US" sz="1200" b="0" i="0" dirty="0">
                <a:effectLst/>
              </a:rPr>
              <a:t> is taken from the </a:t>
            </a:r>
            <a:r>
              <a:rPr lang="en-US" sz="1200" b="0" i="0" u="none" strike="noStrike" dirty="0">
                <a:effectLst/>
              </a:rPr>
              <a:t>Latin</a:t>
            </a:r>
            <a:r>
              <a:rPr lang="en-US" sz="1200" b="0" i="0" dirty="0">
                <a:effectLst/>
              </a:rPr>
              <a:t> </a:t>
            </a:r>
            <a:r>
              <a:rPr lang="en-US" sz="1200" b="0" i="0" u="none" strike="noStrike" dirty="0">
                <a:effectLst/>
              </a:rPr>
              <a:t>Vulgate</a:t>
            </a:r>
            <a:r>
              <a:rPr lang="en-US" sz="1200" dirty="0"/>
              <a:t>, </a:t>
            </a:r>
            <a:r>
              <a:rPr lang="en-US" sz="1200" b="0" i="0" dirty="0">
                <a:effectLst/>
              </a:rPr>
              <a:t> which translates </a:t>
            </a:r>
            <a:r>
              <a:rPr lang="he-IL" sz="1200" b="0" i="0" dirty="0">
                <a:effectLst/>
              </a:rPr>
              <a:t>הֵילֵל </a:t>
            </a:r>
            <a:r>
              <a:rPr lang="en-US" sz="1200" b="0" i="0" dirty="0">
                <a:effectLst/>
              </a:rPr>
              <a:t>as </a:t>
            </a:r>
            <a:r>
              <a:rPr lang="en-US" sz="1200" b="0" i="1" dirty="0" err="1">
                <a:effectLst/>
              </a:rPr>
              <a:t>lucifer</a:t>
            </a:r>
            <a:r>
              <a:rPr lang="en-US" sz="1200" b="0" i="0" dirty="0">
                <a:effectLst/>
              </a:rPr>
              <a:t>,</a:t>
            </a:r>
            <a:r>
              <a:rPr lang="en-US" sz="1200" baseline="30000" dirty="0"/>
              <a:t> </a:t>
            </a:r>
            <a:r>
              <a:rPr lang="en-US" sz="1200" b="0" i="0" dirty="0">
                <a:effectLst/>
              </a:rPr>
              <a:t>meaning "the morning star, the </a:t>
            </a:r>
            <a:r>
              <a:rPr lang="en-US" sz="1200" b="0" i="0" u="none" strike="noStrike" dirty="0">
                <a:effectLst/>
              </a:rPr>
              <a:t>planet</a:t>
            </a:r>
            <a:r>
              <a:rPr lang="en-US" sz="1200" b="0" i="0" dirty="0">
                <a:effectLst/>
              </a:rPr>
              <a:t> </a:t>
            </a:r>
            <a:r>
              <a:rPr lang="en-US" sz="1200" b="0" i="0" u="none" strike="noStrike" dirty="0">
                <a:effectLst/>
              </a:rPr>
              <a:t>Venus</a:t>
            </a:r>
            <a:r>
              <a:rPr lang="en-US" sz="1200" b="0" i="0" dirty="0">
                <a:effectLst/>
              </a:rPr>
              <a:t>", or, as an adjective, "light-bringing".</a:t>
            </a:r>
            <a:r>
              <a:rPr lang="en-US" sz="1200" baseline="30000" dirty="0"/>
              <a:t> </a:t>
            </a:r>
            <a:r>
              <a:rPr lang="en-US" sz="1200" b="0" i="0" dirty="0">
                <a:effectLst/>
              </a:rPr>
              <a:t>The </a:t>
            </a:r>
            <a:r>
              <a:rPr lang="en-US" sz="1200" b="0" i="0" u="none" strike="noStrike" dirty="0">
                <a:effectLst/>
              </a:rPr>
              <a:t>Septuagint</a:t>
            </a:r>
            <a:r>
              <a:rPr lang="en-US" sz="1200" b="0" i="0" dirty="0">
                <a:effectLst/>
              </a:rPr>
              <a:t> renders </a:t>
            </a:r>
            <a:r>
              <a:rPr lang="he-IL" sz="1200" b="0" i="0" dirty="0">
                <a:effectLst/>
              </a:rPr>
              <a:t>הֵילֵל </a:t>
            </a:r>
            <a:r>
              <a:rPr lang="en-US" sz="1200" b="0" i="0" dirty="0">
                <a:effectLst/>
              </a:rPr>
              <a:t>in </a:t>
            </a:r>
            <a:r>
              <a:rPr lang="en-US" sz="1200" b="0" i="0" u="none" strike="noStrike" dirty="0">
                <a:effectLst/>
              </a:rPr>
              <a:t>Greek</a:t>
            </a:r>
            <a:r>
              <a:rPr lang="en-US" sz="1200" b="0" i="0" dirty="0">
                <a:effectLst/>
              </a:rPr>
              <a:t> as </a:t>
            </a:r>
            <a:r>
              <a:rPr lang="el-GR" sz="1200" b="0" i="0" dirty="0">
                <a:effectLst/>
              </a:rPr>
              <a:t>ἑωσφόρος (</a:t>
            </a:r>
            <a:r>
              <a:rPr lang="en-US" sz="1200" b="0" i="1" dirty="0" err="1">
                <a:effectLst/>
              </a:rPr>
              <a:t>heōsphoros</a:t>
            </a:r>
            <a:r>
              <a:rPr lang="en-US" sz="1200" b="0" i="0" dirty="0">
                <a:effectLst/>
              </a:rPr>
              <a:t>), a name, literally "bringer of dawn", for the morning star.</a:t>
            </a:r>
          </a:p>
          <a:p>
            <a:r>
              <a:rPr lang="en-US" sz="1200" dirty="0"/>
              <a:t>the Latin word </a:t>
            </a:r>
            <a:r>
              <a:rPr lang="en-US" sz="1200" i="1" dirty="0" err="1"/>
              <a:t>lucifer</a:t>
            </a:r>
            <a:r>
              <a:rPr lang="en-US" sz="1200" dirty="0"/>
              <a:t> meant "light-bringing" The Latin word </a:t>
            </a:r>
            <a:r>
              <a:rPr lang="en-US" sz="1200" i="1" dirty="0" err="1"/>
              <a:t>lucifer</a:t>
            </a:r>
            <a:r>
              <a:rPr lang="en-US" sz="1200" dirty="0"/>
              <a:t> is also used of Jesus in the Easter Proclamation prayer to God regarding the paschal candle:</a:t>
            </a:r>
          </a:p>
          <a:p>
            <a:r>
              <a:rPr lang="en-US" sz="1200" dirty="0"/>
              <a:t>("May this flame be found still burning by the Morning Star: the one Morning Star who never sets, Christ your Son, who, coming back from death's domain, has shed his peaceful light on humanity, and lives and reigns for ever and ever")</a:t>
            </a:r>
            <a:endParaRPr lang="en-US" sz="1200" b="0" i="0" dirty="0">
              <a:effectLst/>
            </a:endParaRPr>
          </a:p>
          <a:p>
            <a:r>
              <a:rPr lang="en-US" sz="1200" dirty="0"/>
              <a:t>Wikipedia</a:t>
            </a:r>
          </a:p>
        </p:txBody>
      </p:sp>
      <p:sp>
        <p:nvSpPr>
          <p:cNvPr id="4" name="Rectangle 3"/>
          <p:cNvSpPr/>
          <p:nvPr/>
        </p:nvSpPr>
        <p:spPr>
          <a:xfrm>
            <a:off x="5421086" y="14798"/>
            <a:ext cx="6770915" cy="2677656"/>
          </a:xfrm>
          <a:prstGeom prst="rect">
            <a:avLst/>
          </a:prstGeom>
          <a:ln>
            <a:solidFill>
              <a:schemeClr val="tx1"/>
            </a:solidFill>
          </a:ln>
        </p:spPr>
        <p:txBody>
          <a:bodyPr wrap="square">
            <a:spAutoFit/>
          </a:bodyPr>
          <a:lstStyle/>
          <a:p>
            <a:r>
              <a:rPr lang="en-US" sz="1200" b="1" i="0" dirty="0">
                <a:effectLst/>
                <a:latin typeface="Arial" panose="020B0604020202020204" pitchFamily="34" charset="0"/>
              </a:rPr>
              <a:t>Lucifer the name:</a:t>
            </a:r>
          </a:p>
          <a:p>
            <a:r>
              <a:rPr lang="en-US" sz="1200" b="0" i="0" dirty="0">
                <a:effectLst/>
                <a:latin typeface="Arial" panose="020B0604020202020204" pitchFamily="34" charset="0"/>
              </a:rPr>
              <a:t>Treating "Lucifer" as a name for the devil or Satan, they may use that name when speaking of such accounts of the devil or Satan as the following:</a:t>
            </a:r>
            <a:br>
              <a:rPr lang="en-US" sz="1200" dirty="0"/>
            </a:br>
            <a:r>
              <a:rPr lang="en-US" sz="1200" b="0" i="0" dirty="0">
                <a:effectLst/>
                <a:latin typeface="Arial" panose="020B0604020202020204" pitchFamily="34" charset="0"/>
              </a:rPr>
              <a:t>- Satan inciting </a:t>
            </a:r>
            <a:r>
              <a:rPr lang="en-US" sz="1200" b="0" i="0" u="none" strike="noStrike" dirty="0">
                <a:effectLst/>
                <a:latin typeface="Arial" panose="020B0604020202020204" pitchFamily="34" charset="0"/>
              </a:rPr>
              <a:t>David</a:t>
            </a:r>
            <a:r>
              <a:rPr lang="en-US" sz="1200" b="0" i="0" dirty="0">
                <a:effectLst/>
                <a:latin typeface="Arial" panose="020B0604020202020204" pitchFamily="34" charset="0"/>
              </a:rPr>
              <a:t> to number Israel (</a:t>
            </a:r>
            <a:r>
              <a:rPr lang="en-US" sz="1200" b="0" i="0" u="none" strike="noStrike" dirty="0">
                <a:effectLst/>
                <a:latin typeface="Arial" panose="020B0604020202020204" pitchFamily="34" charset="0"/>
              </a:rPr>
              <a:t>1 Chronicles</a:t>
            </a:r>
            <a:r>
              <a:rPr lang="en-US" sz="1200" b="0" i="0" dirty="0">
                <a:effectLst/>
                <a:latin typeface="Arial" panose="020B0604020202020204" pitchFamily="34" charset="0"/>
              </a:rPr>
              <a:t> </a:t>
            </a:r>
            <a:r>
              <a:rPr lang="en-US" sz="1200" b="0" i="0" u="none" strike="noStrike" dirty="0">
                <a:effectLst/>
                <a:latin typeface="Arial" panose="020B0604020202020204" pitchFamily="34" charset="0"/>
              </a:rPr>
              <a:t>21:1</a:t>
            </a:r>
            <a:r>
              <a:rPr lang="en-US" sz="1200" b="0" i="0" dirty="0">
                <a:effectLst/>
                <a:latin typeface="Arial" panose="020B0604020202020204" pitchFamily="34" charset="0"/>
              </a:rPr>
              <a:t>)</a:t>
            </a:r>
            <a:br>
              <a:rPr lang="en-US" sz="1200" dirty="0"/>
            </a:br>
            <a:r>
              <a:rPr lang="en-US" sz="1200" b="0" i="0" dirty="0">
                <a:effectLst/>
                <a:latin typeface="Arial" panose="020B0604020202020204" pitchFamily="34" charset="0"/>
              </a:rPr>
              <a:t>- </a:t>
            </a:r>
            <a:r>
              <a:rPr lang="en-US" sz="1200" b="0" i="0" u="none" strike="noStrike" dirty="0">
                <a:effectLst/>
                <a:latin typeface="Arial" panose="020B0604020202020204" pitchFamily="34" charset="0"/>
              </a:rPr>
              <a:t>Job</a:t>
            </a:r>
            <a:r>
              <a:rPr lang="en-US" sz="1200" b="0" i="0" dirty="0">
                <a:effectLst/>
                <a:latin typeface="Arial" panose="020B0604020202020204" pitchFamily="34" charset="0"/>
              </a:rPr>
              <a:t> tested by Satan (</a:t>
            </a:r>
            <a:r>
              <a:rPr lang="en-US" sz="1200" b="0" i="0" u="none" strike="noStrike" dirty="0">
                <a:effectLst/>
                <a:latin typeface="Arial" panose="020B0604020202020204" pitchFamily="34" charset="0"/>
              </a:rPr>
              <a:t>Book of Job</a:t>
            </a:r>
            <a:r>
              <a:rPr lang="en-US" sz="1200" b="0" i="0" dirty="0">
                <a:effectLst/>
                <a:latin typeface="Arial" panose="020B0604020202020204" pitchFamily="34" charset="0"/>
              </a:rPr>
              <a:t>)</a:t>
            </a:r>
            <a:br>
              <a:rPr lang="en-US" sz="1200" dirty="0"/>
            </a:br>
            <a:r>
              <a:rPr lang="en-US" sz="1200" b="0" i="0" dirty="0">
                <a:effectLst/>
                <a:latin typeface="Arial" panose="020B0604020202020204" pitchFamily="34" charset="0"/>
              </a:rPr>
              <a:t>- Satan ready to accuse the high priest Joshua (</a:t>
            </a:r>
            <a:r>
              <a:rPr lang="en-US" sz="1200" b="0" i="0" u="none" strike="noStrike" dirty="0">
                <a:effectLst/>
                <a:latin typeface="Arial" panose="020B0604020202020204" pitchFamily="34" charset="0"/>
              </a:rPr>
              <a:t>Zechariah</a:t>
            </a:r>
            <a:r>
              <a:rPr lang="en-US" sz="1200" b="0" i="0" dirty="0">
                <a:effectLst/>
                <a:latin typeface="Arial" panose="020B0604020202020204" pitchFamily="34" charset="0"/>
              </a:rPr>
              <a:t> </a:t>
            </a:r>
            <a:r>
              <a:rPr lang="en-US" sz="1200" b="0" i="0" u="none" strike="noStrike" dirty="0">
                <a:effectLst/>
                <a:latin typeface="Arial" panose="020B0604020202020204" pitchFamily="34" charset="0"/>
              </a:rPr>
              <a:t>3:1-2</a:t>
            </a:r>
            <a:r>
              <a:rPr lang="en-US" sz="1200" b="0" i="0" dirty="0">
                <a:effectLst/>
                <a:latin typeface="Arial" panose="020B0604020202020204" pitchFamily="34" charset="0"/>
              </a:rPr>
              <a:t>)</a:t>
            </a:r>
            <a:br>
              <a:rPr lang="en-US" sz="1200" dirty="0"/>
            </a:br>
            <a:r>
              <a:rPr lang="en-US" sz="1200" b="0" i="0" dirty="0">
                <a:effectLst/>
                <a:latin typeface="Arial" panose="020B0604020202020204" pitchFamily="34" charset="0"/>
              </a:rPr>
              <a:t>- </a:t>
            </a:r>
            <a:r>
              <a:rPr lang="en-US" sz="1200" b="0" i="0" u="none" strike="noStrike" dirty="0">
                <a:effectLst/>
                <a:latin typeface="Arial" panose="020B0604020202020204" pitchFamily="34" charset="0"/>
              </a:rPr>
              <a:t>Sin</a:t>
            </a:r>
            <a:r>
              <a:rPr lang="en-US" sz="1200" b="0" i="0" dirty="0">
                <a:effectLst/>
                <a:latin typeface="Arial" panose="020B0604020202020204" pitchFamily="34" charset="0"/>
              </a:rPr>
              <a:t> brought into the world through the devil's envy (</a:t>
            </a:r>
            <a:r>
              <a:rPr lang="en-US" sz="1200" b="0" i="0" u="none" strike="noStrike" dirty="0">
                <a:effectLst/>
                <a:latin typeface="Arial" panose="020B0604020202020204" pitchFamily="34" charset="0"/>
              </a:rPr>
              <a:t>Wisdom</a:t>
            </a:r>
            <a:r>
              <a:rPr lang="en-US" sz="1200" b="0" i="0" dirty="0">
                <a:effectLst/>
                <a:latin typeface="Arial" panose="020B0604020202020204" pitchFamily="34" charset="0"/>
              </a:rPr>
              <a:t> </a:t>
            </a:r>
            <a:r>
              <a:rPr lang="en-US" sz="1200" b="0" i="0" u="none" strike="noStrike" dirty="0">
                <a:effectLst/>
                <a:latin typeface="Arial" panose="020B0604020202020204" pitchFamily="34" charset="0"/>
              </a:rPr>
              <a:t>2:24</a:t>
            </a:r>
            <a:r>
              <a:rPr lang="en-US" sz="1200" b="0" i="0" dirty="0">
                <a:effectLst/>
                <a:latin typeface="Arial" panose="020B0604020202020204" pitchFamily="34" charset="0"/>
              </a:rPr>
              <a:t>)</a:t>
            </a:r>
            <a:br>
              <a:rPr lang="en-US" sz="1200" dirty="0"/>
            </a:br>
            <a:r>
              <a:rPr lang="en-US" sz="1200" b="0" i="0" dirty="0">
                <a:effectLst/>
                <a:latin typeface="Arial" panose="020B0604020202020204" pitchFamily="34" charset="0"/>
              </a:rPr>
              <a:t>- "The prince of the power of the air, the spirit that is now at work in the sons of disobedience" (</a:t>
            </a:r>
            <a:r>
              <a:rPr lang="en-US" sz="1200" b="0" i="0" u="none" strike="noStrike" dirty="0">
                <a:effectLst/>
                <a:latin typeface="Arial" panose="020B0604020202020204" pitchFamily="34" charset="0"/>
              </a:rPr>
              <a:t>Ephesians</a:t>
            </a:r>
            <a:r>
              <a:rPr lang="en-US" sz="1200" b="0" i="0" dirty="0">
                <a:effectLst/>
                <a:latin typeface="Arial" panose="020B0604020202020204" pitchFamily="34" charset="0"/>
              </a:rPr>
              <a:t> </a:t>
            </a:r>
            <a:r>
              <a:rPr lang="en-US" sz="1200" b="0" i="0" u="none" strike="noStrike" dirty="0">
                <a:effectLst/>
                <a:latin typeface="Arial" panose="020B0604020202020204" pitchFamily="34" charset="0"/>
              </a:rPr>
              <a:t>2:2</a:t>
            </a:r>
            <a:r>
              <a:rPr lang="en-US" sz="1200" b="0" i="0" dirty="0">
                <a:effectLst/>
                <a:latin typeface="Arial" panose="020B0604020202020204" pitchFamily="34" charset="0"/>
              </a:rPr>
              <a:t>)</a:t>
            </a:r>
            <a:br>
              <a:rPr lang="en-US" sz="1200" dirty="0"/>
            </a:br>
            <a:r>
              <a:rPr lang="en-US" sz="1200" b="0" i="0" dirty="0">
                <a:effectLst/>
                <a:latin typeface="Arial" panose="020B0604020202020204" pitchFamily="34" charset="0"/>
              </a:rPr>
              <a:t>- "The god of this world" (</a:t>
            </a:r>
            <a:r>
              <a:rPr lang="en-US" sz="1200" b="0" i="0" u="none" strike="noStrike" dirty="0">
                <a:effectLst/>
                <a:latin typeface="Arial" panose="020B0604020202020204" pitchFamily="34" charset="0"/>
              </a:rPr>
              <a:t>2 Corinthians</a:t>
            </a:r>
            <a:r>
              <a:rPr lang="en-US" sz="1200" b="0" i="0" dirty="0">
                <a:effectLst/>
                <a:latin typeface="Arial" panose="020B0604020202020204" pitchFamily="34" charset="0"/>
              </a:rPr>
              <a:t> </a:t>
            </a:r>
            <a:r>
              <a:rPr lang="en-US" sz="1200" b="0" i="0" u="none" strike="noStrike" dirty="0">
                <a:effectLst/>
                <a:latin typeface="Arial" panose="020B0604020202020204" pitchFamily="34" charset="0"/>
              </a:rPr>
              <a:t>4:4</a:t>
            </a:r>
            <a:r>
              <a:rPr lang="en-US" sz="1200" b="0" i="0" dirty="0">
                <a:effectLst/>
                <a:latin typeface="Arial" panose="020B0604020202020204" pitchFamily="34" charset="0"/>
              </a:rPr>
              <a:t>).</a:t>
            </a:r>
            <a:br>
              <a:rPr lang="en-US" sz="1200" dirty="0"/>
            </a:br>
            <a:r>
              <a:rPr lang="en-US" sz="1200" b="0" i="0" dirty="0">
                <a:effectLst/>
                <a:latin typeface="Arial" panose="020B0604020202020204" pitchFamily="34" charset="0"/>
              </a:rPr>
              <a:t>- The devil disputing with </a:t>
            </a:r>
            <a:r>
              <a:rPr lang="en-US" sz="1200" b="0" i="0" u="none" strike="noStrike" dirty="0">
                <a:effectLst/>
                <a:latin typeface="Arial" panose="020B0604020202020204" pitchFamily="34" charset="0"/>
              </a:rPr>
              <a:t>Michael</a:t>
            </a:r>
            <a:r>
              <a:rPr lang="en-US" sz="1200" b="0" i="0" dirty="0">
                <a:effectLst/>
                <a:latin typeface="Arial" panose="020B0604020202020204" pitchFamily="34" charset="0"/>
              </a:rPr>
              <a:t> about the body of Moses (</a:t>
            </a:r>
            <a:r>
              <a:rPr lang="en-US" sz="1200" b="0" i="0" u="none" strike="noStrike" dirty="0">
                <a:effectLst/>
                <a:latin typeface="Arial" panose="020B0604020202020204" pitchFamily="34" charset="0"/>
              </a:rPr>
              <a:t>Jude</a:t>
            </a:r>
            <a:r>
              <a:rPr lang="en-US" sz="1200" b="0" i="0" dirty="0">
                <a:effectLst/>
                <a:latin typeface="Arial" panose="020B0604020202020204" pitchFamily="34" charset="0"/>
              </a:rPr>
              <a:t> </a:t>
            </a:r>
            <a:r>
              <a:rPr lang="en-US" sz="1200" b="0" i="0" u="none" strike="noStrike" dirty="0">
                <a:effectLst/>
                <a:latin typeface="Arial" panose="020B0604020202020204" pitchFamily="34" charset="0"/>
              </a:rPr>
              <a:t>1:9</a:t>
            </a:r>
            <a:r>
              <a:rPr lang="en-US" sz="1200" b="0" i="0" dirty="0">
                <a:effectLst/>
                <a:latin typeface="Arial" panose="020B0604020202020204" pitchFamily="34" charset="0"/>
              </a:rPr>
              <a:t>)</a:t>
            </a:r>
            <a:br>
              <a:rPr lang="en-US" sz="1200" dirty="0"/>
            </a:br>
            <a:r>
              <a:rPr lang="en-US" sz="1200" b="0" i="0" dirty="0">
                <a:effectLst/>
                <a:latin typeface="Arial" panose="020B0604020202020204" pitchFamily="34" charset="0"/>
              </a:rPr>
              <a:t>- The dragon of the </a:t>
            </a:r>
            <a:r>
              <a:rPr lang="en-US" sz="1200" b="0" i="0" u="none" strike="noStrike" dirty="0">
                <a:effectLst/>
                <a:latin typeface="Arial" panose="020B0604020202020204" pitchFamily="34" charset="0"/>
              </a:rPr>
              <a:t>Book of Revelation</a:t>
            </a:r>
            <a:r>
              <a:rPr lang="en-US" sz="1200" b="0" i="0" dirty="0">
                <a:effectLst/>
                <a:latin typeface="Arial" panose="020B0604020202020204" pitchFamily="34" charset="0"/>
              </a:rPr>
              <a:t> "who is called the devil and Satan" (</a:t>
            </a:r>
            <a:r>
              <a:rPr lang="en-US" sz="1200" b="0" i="0" u="none" strike="noStrike" dirty="0">
                <a:effectLst/>
                <a:latin typeface="Arial" panose="020B0604020202020204" pitchFamily="34" charset="0"/>
              </a:rPr>
              <a:t>Revelation 12:9;20:2</a:t>
            </a:r>
            <a:r>
              <a:rPr lang="en-US" sz="1200" b="0" i="0" dirty="0">
                <a:effectLst/>
                <a:latin typeface="Arial" panose="020B0604020202020204" pitchFamily="34" charset="0"/>
              </a:rPr>
              <a:t>)</a:t>
            </a:r>
          </a:p>
          <a:p>
            <a:endParaRPr lang="en-US" sz="1200" dirty="0">
              <a:latin typeface="Arial" panose="020B0604020202020204" pitchFamily="34" charset="0"/>
            </a:endParaRPr>
          </a:p>
          <a:p>
            <a:r>
              <a:rPr lang="en-US" sz="1200" dirty="0"/>
              <a:t>In Islam the Devil is known as </a:t>
            </a:r>
            <a:r>
              <a:rPr lang="en-US" sz="1200" dirty="0" err="1"/>
              <a:t>Iblīs</a:t>
            </a:r>
            <a:endParaRPr lang="en-US" sz="1200" dirty="0"/>
          </a:p>
        </p:txBody>
      </p:sp>
      <p:sp>
        <p:nvSpPr>
          <p:cNvPr id="5" name="Rectangle 4"/>
          <p:cNvSpPr/>
          <p:nvPr/>
        </p:nvSpPr>
        <p:spPr>
          <a:xfrm>
            <a:off x="0" y="2692454"/>
            <a:ext cx="5421086" cy="1015663"/>
          </a:xfrm>
          <a:prstGeom prst="rect">
            <a:avLst/>
          </a:prstGeom>
          <a:ln>
            <a:solidFill>
              <a:schemeClr val="tx1"/>
            </a:solidFill>
          </a:ln>
        </p:spPr>
        <p:txBody>
          <a:bodyPr wrap="square">
            <a:spAutoFit/>
          </a:bodyPr>
          <a:lstStyle/>
          <a:p>
            <a:r>
              <a:rPr lang="en-US" sz="1200" b="0" i="0" dirty="0">
                <a:effectLst/>
                <a:latin typeface="Open Sans"/>
              </a:rPr>
              <a:t>The name means the Shining One or Light bearer. He is also known as the Son of the Morning. Lucifer was a spirit son of Heavenly Father and led the rebellion in the premortal life. The name Lucifer appears only once in the Bible (</a:t>
            </a:r>
            <a:r>
              <a:rPr lang="en-US" sz="1200" b="0" i="0" u="none" strike="noStrike" dirty="0">
                <a:effectLst/>
                <a:latin typeface="Open Sans"/>
              </a:rPr>
              <a:t>Isa. 14:12</a:t>
            </a:r>
            <a:r>
              <a:rPr lang="en-US" sz="1200" b="0" i="0" dirty="0">
                <a:effectLst/>
                <a:latin typeface="Open Sans"/>
              </a:rPr>
              <a:t>). Latter-day revelation gives more detail on Lucifer’s fall (</a:t>
            </a:r>
            <a:r>
              <a:rPr lang="en-US" sz="1200" b="0" i="0" u="none" strike="noStrike" dirty="0">
                <a:effectLst/>
                <a:latin typeface="Open Sans"/>
              </a:rPr>
              <a:t>D&amp;C 76:25–29</a:t>
            </a:r>
            <a:r>
              <a:rPr lang="en-US" sz="1200" b="0" i="0" dirty="0">
                <a:effectLst/>
                <a:latin typeface="Open Sans"/>
              </a:rPr>
              <a:t>). LDS Guide To the Scriptures</a:t>
            </a:r>
            <a:endParaRPr lang="en-US" sz="1200" dirty="0"/>
          </a:p>
        </p:txBody>
      </p:sp>
      <p:sp>
        <p:nvSpPr>
          <p:cNvPr id="6" name="Rectangle 5"/>
          <p:cNvSpPr/>
          <p:nvPr/>
        </p:nvSpPr>
        <p:spPr>
          <a:xfrm>
            <a:off x="1" y="3722915"/>
            <a:ext cx="5421086" cy="2123658"/>
          </a:xfrm>
          <a:prstGeom prst="rect">
            <a:avLst/>
          </a:prstGeom>
          <a:ln>
            <a:solidFill>
              <a:schemeClr val="tx1"/>
            </a:solidFill>
          </a:ln>
        </p:spPr>
        <p:txBody>
          <a:bodyPr wrap="square">
            <a:spAutoFit/>
          </a:bodyPr>
          <a:lstStyle/>
          <a:p>
            <a:r>
              <a:rPr lang="en-US" sz="1200" b="1" dirty="0">
                <a:latin typeface="Arial" panose="020B0604020202020204" pitchFamily="34" charset="0"/>
              </a:rPr>
              <a:t>What happened to Lucifer?</a:t>
            </a:r>
          </a:p>
          <a:p>
            <a:pPr marL="228600" indent="-228600">
              <a:buAutoNum type="arabicPeriod"/>
            </a:pPr>
            <a:r>
              <a:rPr lang="en-US" sz="1200" i="0" dirty="0">
                <a:effectLst/>
                <a:latin typeface="Arial" panose="020B0604020202020204" pitchFamily="34" charset="0"/>
              </a:rPr>
              <a:t>The proposition of Lucifer was an act of rebellion against God.</a:t>
            </a:r>
          </a:p>
          <a:p>
            <a:pPr marL="228600" indent="-228600">
              <a:buAutoNum type="arabicPeriod"/>
            </a:pPr>
            <a:r>
              <a:rPr lang="en-US" sz="1200" dirty="0">
                <a:latin typeface="Arial" panose="020B0604020202020204" pitchFamily="34" charset="0"/>
              </a:rPr>
              <a:t>God had already decreed that man should have his free agency.</a:t>
            </a:r>
          </a:p>
          <a:p>
            <a:pPr marL="228600" indent="-228600">
              <a:buAutoNum type="arabicPeriod"/>
            </a:pPr>
            <a:r>
              <a:rPr lang="en-US" sz="1200" i="0" dirty="0">
                <a:effectLst/>
                <a:latin typeface="Arial" panose="020B0604020202020204" pitchFamily="34" charset="0"/>
              </a:rPr>
              <a:t>Lucifer coveted and asked for a power which was the prerogative of the </a:t>
            </a:r>
            <a:r>
              <a:rPr lang="en-US" sz="1200" i="0" dirty="0" err="1">
                <a:effectLst/>
                <a:latin typeface="Arial" panose="020B0604020202020204" pitchFamily="34" charset="0"/>
              </a:rPr>
              <a:t>Almight</a:t>
            </a:r>
            <a:r>
              <a:rPr lang="en-US" sz="1200" i="0" dirty="0">
                <a:effectLst/>
                <a:latin typeface="Arial" panose="020B0604020202020204" pitchFamily="34" charset="0"/>
              </a:rPr>
              <a:t> and alone belonged to God</a:t>
            </a:r>
          </a:p>
          <a:p>
            <a:pPr marL="228600" indent="-228600">
              <a:buAutoNum type="arabicPeriod"/>
            </a:pPr>
            <a:r>
              <a:rPr lang="en-US" sz="1200" dirty="0">
                <a:latin typeface="Arial" panose="020B0604020202020204" pitchFamily="34" charset="0"/>
              </a:rPr>
              <a:t>For the rebellion Lucifer was cast out and became Satan</a:t>
            </a:r>
          </a:p>
          <a:p>
            <a:pPr marL="228600" indent="-228600">
              <a:buAutoNum type="arabicPeriod"/>
            </a:pPr>
            <a:r>
              <a:rPr lang="en-US" sz="1200" i="0" dirty="0">
                <a:effectLst/>
                <a:latin typeface="Arial" panose="020B0604020202020204" pitchFamily="34" charset="0"/>
              </a:rPr>
              <a:t>The power by which he was cast out, was by a certain power or Priesthood which had been conferred by God on His Only Begotten</a:t>
            </a:r>
            <a:r>
              <a:rPr lang="en-US" sz="1200" dirty="0">
                <a:latin typeface="Arial" panose="020B0604020202020204" pitchFamily="34" charset="0"/>
              </a:rPr>
              <a:t>.</a:t>
            </a:r>
          </a:p>
          <a:p>
            <a:pPr marL="228600" indent="-228600">
              <a:buAutoNum type="arabicPeriod"/>
            </a:pPr>
            <a:r>
              <a:rPr lang="en-US" sz="1200" i="0" dirty="0">
                <a:effectLst/>
                <a:latin typeface="Arial" panose="020B0604020202020204" pitchFamily="34" charset="0"/>
              </a:rPr>
              <a:t>Being cast down and becoming Satan,…the devil,…the father of lies…his office was to deceive and to blind men.</a:t>
            </a:r>
          </a:p>
          <a:p>
            <a:r>
              <a:rPr lang="en-US" sz="1200" dirty="0">
                <a:latin typeface="Arial" panose="020B0604020202020204" pitchFamily="34" charset="0"/>
              </a:rPr>
              <a:t>John Taylor </a:t>
            </a:r>
            <a:r>
              <a:rPr lang="en-US" sz="1200" i="1" dirty="0">
                <a:latin typeface="Arial" panose="020B0604020202020204" pitchFamily="34" charset="0"/>
              </a:rPr>
              <a:t>Mediation and Atonement </a:t>
            </a:r>
            <a:r>
              <a:rPr lang="en-US" sz="1200" dirty="0">
                <a:latin typeface="Arial" panose="020B0604020202020204" pitchFamily="34" charset="0"/>
              </a:rPr>
              <a:t>p. 98</a:t>
            </a:r>
            <a:endParaRPr lang="en-US" sz="1200" i="0" dirty="0">
              <a:effectLst/>
              <a:latin typeface="Arial" panose="020B0604020202020204" pitchFamily="34" charset="0"/>
            </a:endParaRPr>
          </a:p>
        </p:txBody>
      </p:sp>
      <p:sp>
        <p:nvSpPr>
          <p:cNvPr id="7" name="Rectangle 6"/>
          <p:cNvSpPr/>
          <p:nvPr/>
        </p:nvSpPr>
        <p:spPr>
          <a:xfrm>
            <a:off x="5421086" y="2677656"/>
            <a:ext cx="6770914" cy="1200329"/>
          </a:xfrm>
          <a:prstGeom prst="rect">
            <a:avLst/>
          </a:prstGeom>
          <a:ln>
            <a:solidFill>
              <a:schemeClr val="tx1"/>
            </a:solidFill>
          </a:ln>
        </p:spPr>
        <p:txBody>
          <a:bodyPr wrap="square">
            <a:spAutoFit/>
          </a:bodyPr>
          <a:lstStyle/>
          <a:p>
            <a:pPr fontAlgn="base"/>
            <a:r>
              <a:rPr lang="en-US" sz="1200" b="1" dirty="0"/>
              <a:t>War In Heaven:</a:t>
            </a:r>
          </a:p>
          <a:p>
            <a:pPr fontAlgn="base"/>
            <a:r>
              <a:rPr lang="en-US" sz="1200" dirty="0"/>
              <a:t>The Prophet Joseph Smith taught:</a:t>
            </a:r>
          </a:p>
          <a:p>
            <a:pPr fontAlgn="base"/>
            <a:r>
              <a:rPr lang="en-US" sz="1200" dirty="0"/>
              <a:t>“The contention in heaven was—Jesus said there would be certain souls that would not be saved; and the devil said he would save them all, and laid his plans before the grand council, who gave their vote in favor of Jesus Christ. So the devil rose up in rebellion against God, and was cast down, with all who put up their heads for him” (</a:t>
            </a:r>
            <a:r>
              <a:rPr lang="en-US" sz="1200" i="1" dirty="0"/>
              <a:t>Teachings of Presidents of the Church: Joseph Smith</a:t>
            </a:r>
            <a:r>
              <a:rPr lang="en-US" sz="1200" dirty="0"/>
              <a:t> [2007], 209).</a:t>
            </a:r>
          </a:p>
        </p:txBody>
      </p:sp>
      <p:sp>
        <p:nvSpPr>
          <p:cNvPr id="8" name="Rectangle 7"/>
          <p:cNvSpPr/>
          <p:nvPr/>
        </p:nvSpPr>
        <p:spPr>
          <a:xfrm>
            <a:off x="5421086" y="3881087"/>
            <a:ext cx="6770914" cy="1384995"/>
          </a:xfrm>
          <a:prstGeom prst="rect">
            <a:avLst/>
          </a:prstGeom>
          <a:ln>
            <a:solidFill>
              <a:schemeClr val="tx1"/>
            </a:solidFill>
          </a:ln>
        </p:spPr>
        <p:txBody>
          <a:bodyPr wrap="square">
            <a:spAutoFit/>
          </a:bodyPr>
          <a:lstStyle/>
          <a:p>
            <a:pPr fontAlgn="base"/>
            <a:r>
              <a:rPr lang="en-US" sz="1200" b="1" dirty="0"/>
              <a:t>Two truths concerning Satan: Elder Jeffrey R. Holland:</a:t>
            </a:r>
          </a:p>
          <a:p>
            <a:pPr fontAlgn="base"/>
            <a:r>
              <a:rPr lang="en-US" sz="1200" dirty="0"/>
              <a:t>“Number one, Satan, or Lucifer, or the father of lies—call him what you will—is real, the very personification of evil. His motives are in every case malicious, and he convulses at the appearance of redeeming light, at the very thought of truth. Number two, he is eternally opposed to the love of God, the Atonement of Jesus Christ, and the work of peace and salvation. He will fight against these whenever and wherever he can. He knows he will be defeated and cast out in the end, but he is determined to take down with him as many others as he possibly can” (“We Are All Enlisted,”</a:t>
            </a:r>
            <a:r>
              <a:rPr lang="en-US" sz="1200" i="1" dirty="0"/>
              <a:t> Ensign</a:t>
            </a:r>
            <a:r>
              <a:rPr lang="en-US" sz="1200" dirty="0"/>
              <a:t> or </a:t>
            </a:r>
            <a:r>
              <a:rPr lang="en-US" sz="1200" i="1" dirty="0"/>
              <a:t>Liahona,</a:t>
            </a:r>
            <a:r>
              <a:rPr lang="en-US" sz="1200" dirty="0"/>
              <a:t> Nov. 2011, 44).</a:t>
            </a:r>
          </a:p>
        </p:txBody>
      </p:sp>
      <p:sp>
        <p:nvSpPr>
          <p:cNvPr id="9" name="Rectangle 8"/>
          <p:cNvSpPr/>
          <p:nvPr/>
        </p:nvSpPr>
        <p:spPr>
          <a:xfrm>
            <a:off x="5421084" y="5266082"/>
            <a:ext cx="6770915" cy="1015663"/>
          </a:xfrm>
          <a:prstGeom prst="rect">
            <a:avLst/>
          </a:prstGeom>
          <a:ln>
            <a:solidFill>
              <a:schemeClr val="tx1"/>
            </a:solidFill>
          </a:ln>
        </p:spPr>
        <p:txBody>
          <a:bodyPr wrap="square">
            <a:spAutoFit/>
          </a:bodyPr>
          <a:lstStyle/>
          <a:p>
            <a:pPr fontAlgn="base"/>
            <a:r>
              <a:rPr lang="en-US" sz="1200" b="1" dirty="0"/>
              <a:t>Cherubim</a:t>
            </a:r>
          </a:p>
          <a:p>
            <a:pPr fontAlgn="base"/>
            <a:r>
              <a:rPr lang="en-US" sz="1200" dirty="0"/>
              <a:t>Figures representing heavenly creatures, the exact form being unknown. They are found in the Holy of Holies, on the Mercy Seat of the Ark (Ex. 25:18, 22; 1 Kgs. 6:23–28;Heb. 9:5), and in the visions of Ezekiel (Ezek. 10; 11:22). In the account of the Fall, cherubim are represented as keeping “the way of the tree of life” (Gen. 3:24). Bible Dictionary</a:t>
            </a:r>
            <a:endParaRPr lang="en-US" sz="1200" b="0" i="0" dirty="0">
              <a:effectLst/>
            </a:endParaRPr>
          </a:p>
        </p:txBody>
      </p:sp>
      <p:sp>
        <p:nvSpPr>
          <p:cNvPr id="10" name="Rectangle 9"/>
          <p:cNvSpPr/>
          <p:nvPr/>
        </p:nvSpPr>
        <p:spPr>
          <a:xfrm>
            <a:off x="0" y="5846573"/>
            <a:ext cx="5421083" cy="646331"/>
          </a:xfrm>
          <a:prstGeom prst="rect">
            <a:avLst/>
          </a:prstGeom>
          <a:ln>
            <a:solidFill>
              <a:schemeClr val="tx1"/>
            </a:solidFill>
          </a:ln>
        </p:spPr>
        <p:txBody>
          <a:bodyPr wrap="square">
            <a:spAutoFit/>
          </a:bodyPr>
          <a:lstStyle/>
          <a:p>
            <a:pPr fontAlgn="base"/>
            <a:r>
              <a:rPr lang="en-US" sz="1200" b="1" dirty="0">
                <a:solidFill>
                  <a:srgbClr val="2A3753"/>
                </a:solidFill>
                <a:latin typeface="Palatino"/>
              </a:rPr>
              <a:t>Fire</a:t>
            </a:r>
          </a:p>
          <a:p>
            <a:pPr fontAlgn="base"/>
            <a:r>
              <a:rPr lang="en-US" sz="1200" dirty="0">
                <a:solidFill>
                  <a:srgbClr val="333333"/>
                </a:solidFill>
                <a:latin typeface="Open Sans"/>
              </a:rPr>
              <a:t>Frequently the symbol of God’s presence, revealed either in mercy or in judgment. Bible Dictionary</a:t>
            </a:r>
            <a:endParaRPr lang="en-US" sz="1200" b="0" i="0" dirty="0">
              <a:solidFill>
                <a:srgbClr val="333333"/>
              </a:solidFill>
              <a:effectLst/>
              <a:latin typeface="Open Sans"/>
            </a:endParaRPr>
          </a:p>
        </p:txBody>
      </p:sp>
    </p:spTree>
    <p:extLst>
      <p:ext uri="{BB962C8B-B14F-4D97-AF65-F5344CB8AC3E}">
        <p14:creationId xmlns:p14="http://schemas.microsoft.com/office/powerpoint/2010/main" val="3424883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679"/>
            <a:ext cx="12192000" cy="5909310"/>
          </a:xfrm>
          <a:prstGeom prst="rect">
            <a:avLst/>
          </a:prstGeom>
        </p:spPr>
        <p:txBody>
          <a:bodyPr wrap="square">
            <a:spAutoFit/>
          </a:bodyPr>
          <a:lstStyle/>
          <a:p>
            <a:pPr marL="95250" marR="95250">
              <a:spcBef>
                <a:spcPts val="500"/>
              </a:spcBef>
              <a:spcAft>
                <a:spcPts val="500"/>
              </a:spcAft>
            </a:pPr>
            <a:r>
              <a:rPr lang="en-US" sz="1200" b="1" dirty="0">
                <a:solidFill>
                  <a:srgbClr val="000000"/>
                </a:solidFill>
                <a:effectLst/>
                <a:latin typeface="Times New Roman" panose="02020603050405020304" pitchFamily="18" charset="0"/>
                <a:ea typeface="Times New Roman" panose="02020603050405020304" pitchFamily="18" charset="0"/>
              </a:rPr>
              <a:t>If I Were The Devil</a:t>
            </a:r>
            <a:r>
              <a:rPr lang="en-US" sz="1200" dirty="0">
                <a:solidFill>
                  <a:srgbClr val="000000"/>
                </a:solidFill>
                <a:effectLst/>
                <a:latin typeface="Times New Roman" panose="02020603050405020304" pitchFamily="18" charset="0"/>
                <a:ea typeface="Times New Roman" panose="02020603050405020304" pitchFamily="18" charset="0"/>
              </a:rPr>
              <a:t>      By Paul Harvey</a:t>
            </a:r>
          </a:p>
          <a:p>
            <a:pPr marL="95250" marR="95250">
              <a:spcBef>
                <a:spcPts val="500"/>
              </a:spcBef>
              <a:spcAft>
                <a:spcPts val="500"/>
              </a:spcAft>
            </a:pPr>
            <a:r>
              <a:rPr lang="en-US" sz="1200" dirty="0">
                <a:solidFill>
                  <a:srgbClr val="000000"/>
                </a:solidFill>
                <a:effectLst/>
                <a:latin typeface="Times New Roman" panose="02020603050405020304" pitchFamily="18" charset="0"/>
                <a:ea typeface="Times New Roman" panose="02020603050405020304" pitchFamily="18" charset="0"/>
              </a:rPr>
              <a:t>I would gain control of the most powerful nation in the world;</a:t>
            </a:r>
          </a:p>
          <a:p>
            <a:pPr marL="95250" marR="95250">
              <a:spcBef>
                <a:spcPts val="500"/>
              </a:spcBef>
              <a:spcAft>
                <a:spcPts val="500"/>
              </a:spcAft>
            </a:pPr>
            <a:r>
              <a:rPr lang="en-US" sz="1200" dirty="0">
                <a:solidFill>
                  <a:srgbClr val="000000"/>
                </a:solidFill>
                <a:effectLst/>
                <a:latin typeface="Times New Roman" panose="02020603050405020304" pitchFamily="18" charset="0"/>
                <a:ea typeface="Times New Roman" panose="02020603050405020304" pitchFamily="18" charset="0"/>
              </a:rPr>
              <a:t>I would delude their minds into thinking that they had come from man's effort, instead of God's blessings;</a:t>
            </a:r>
          </a:p>
          <a:p>
            <a:pPr marL="95250" marR="95250">
              <a:spcBef>
                <a:spcPts val="500"/>
              </a:spcBef>
              <a:spcAft>
                <a:spcPts val="500"/>
              </a:spcAft>
            </a:pPr>
            <a:r>
              <a:rPr lang="en-US" sz="1200" dirty="0">
                <a:solidFill>
                  <a:srgbClr val="000000"/>
                </a:solidFill>
                <a:effectLst/>
                <a:latin typeface="Times New Roman" panose="02020603050405020304" pitchFamily="18" charset="0"/>
                <a:ea typeface="Times New Roman" panose="02020603050405020304" pitchFamily="18" charset="0"/>
              </a:rPr>
              <a:t>I would promote an attitude of loving things and using people, instead of the other way around;</a:t>
            </a:r>
          </a:p>
          <a:p>
            <a:pPr marL="95250" marR="95250">
              <a:spcBef>
                <a:spcPts val="500"/>
              </a:spcBef>
              <a:spcAft>
                <a:spcPts val="500"/>
              </a:spcAft>
            </a:pPr>
            <a:r>
              <a:rPr lang="en-US" sz="1200" dirty="0">
                <a:solidFill>
                  <a:srgbClr val="000000"/>
                </a:solidFill>
                <a:effectLst/>
                <a:latin typeface="Times New Roman" panose="02020603050405020304" pitchFamily="18" charset="0"/>
                <a:ea typeface="Times New Roman" panose="02020603050405020304" pitchFamily="18" charset="0"/>
              </a:rPr>
              <a:t>I would dupe entire states into relying on gambling for their state revenue;</a:t>
            </a:r>
          </a:p>
          <a:p>
            <a:pPr marL="95250" marR="95250">
              <a:spcBef>
                <a:spcPts val="500"/>
              </a:spcBef>
              <a:spcAft>
                <a:spcPts val="500"/>
              </a:spcAft>
            </a:pPr>
            <a:r>
              <a:rPr lang="en-US" sz="1200" dirty="0">
                <a:solidFill>
                  <a:srgbClr val="000000"/>
                </a:solidFill>
                <a:effectLst/>
                <a:latin typeface="Times New Roman" panose="02020603050405020304" pitchFamily="18" charset="0"/>
                <a:ea typeface="Times New Roman" panose="02020603050405020304" pitchFamily="18" charset="0"/>
              </a:rPr>
              <a:t>I would convince people that character is not an issue when it comes to leadership;</a:t>
            </a:r>
          </a:p>
          <a:p>
            <a:pPr marL="95250" marR="95250">
              <a:spcBef>
                <a:spcPts val="500"/>
              </a:spcBef>
              <a:spcAft>
                <a:spcPts val="500"/>
              </a:spcAft>
            </a:pPr>
            <a:r>
              <a:rPr lang="en-US" sz="1200" dirty="0">
                <a:solidFill>
                  <a:srgbClr val="000000"/>
                </a:solidFill>
                <a:effectLst/>
                <a:latin typeface="Times New Roman" panose="02020603050405020304" pitchFamily="18" charset="0"/>
                <a:ea typeface="Times New Roman" panose="02020603050405020304" pitchFamily="18" charset="0"/>
              </a:rPr>
              <a:t>I would make it legal to take the life of unborn babies;</a:t>
            </a:r>
          </a:p>
          <a:p>
            <a:pPr marL="95250" marR="95250">
              <a:spcBef>
                <a:spcPts val="500"/>
              </a:spcBef>
              <a:spcAft>
                <a:spcPts val="500"/>
              </a:spcAft>
            </a:pPr>
            <a:r>
              <a:rPr lang="en-US" sz="1200" dirty="0">
                <a:solidFill>
                  <a:srgbClr val="000000"/>
                </a:solidFill>
                <a:effectLst/>
                <a:latin typeface="Times New Roman" panose="02020603050405020304" pitchFamily="18" charset="0"/>
                <a:ea typeface="Times New Roman" panose="02020603050405020304" pitchFamily="18" charset="0"/>
              </a:rPr>
              <a:t>I would make it socially acceptable to take one's own life, and invent machines to make it convenient;</a:t>
            </a:r>
          </a:p>
          <a:p>
            <a:pPr marL="95250" marR="95250">
              <a:spcBef>
                <a:spcPts val="500"/>
              </a:spcBef>
              <a:spcAft>
                <a:spcPts val="500"/>
              </a:spcAft>
            </a:pPr>
            <a:r>
              <a:rPr lang="en-US" sz="1200" dirty="0">
                <a:solidFill>
                  <a:srgbClr val="000000"/>
                </a:solidFill>
                <a:effectLst/>
                <a:latin typeface="Times New Roman" panose="02020603050405020304" pitchFamily="18" charset="0"/>
                <a:ea typeface="Times New Roman" panose="02020603050405020304" pitchFamily="18" charset="0"/>
              </a:rPr>
              <a:t>I would cheapen human life as much as possible so that life of animals are valued more than human beings;</a:t>
            </a:r>
          </a:p>
          <a:p>
            <a:pPr marL="95250" marR="95250">
              <a:spcBef>
                <a:spcPts val="500"/>
              </a:spcBef>
              <a:spcAft>
                <a:spcPts val="500"/>
              </a:spcAft>
            </a:pPr>
            <a:r>
              <a:rPr lang="en-US" sz="1200" dirty="0">
                <a:solidFill>
                  <a:srgbClr val="000000"/>
                </a:solidFill>
                <a:effectLst/>
                <a:latin typeface="Times New Roman" panose="02020603050405020304" pitchFamily="18" charset="0"/>
                <a:ea typeface="Times New Roman" panose="02020603050405020304" pitchFamily="18" charset="0"/>
              </a:rPr>
              <a:t>I would take God out of the schools, where even the mention of His name was grounds for a lawsuit;</a:t>
            </a:r>
          </a:p>
          <a:p>
            <a:pPr marL="95250" marR="95250">
              <a:spcBef>
                <a:spcPts val="500"/>
              </a:spcBef>
              <a:spcAft>
                <a:spcPts val="500"/>
              </a:spcAft>
            </a:pPr>
            <a:r>
              <a:rPr lang="en-US" sz="1200" dirty="0">
                <a:solidFill>
                  <a:srgbClr val="000000"/>
                </a:solidFill>
                <a:effectLst/>
                <a:latin typeface="Times New Roman" panose="02020603050405020304" pitchFamily="18" charset="0"/>
                <a:ea typeface="Times New Roman" panose="02020603050405020304" pitchFamily="18" charset="0"/>
              </a:rPr>
              <a:t>I would come up with drugs that sedate the mind and target the young, and I would get sports heroes to advertise them;</a:t>
            </a:r>
          </a:p>
          <a:p>
            <a:pPr marL="95250" marR="95250">
              <a:spcBef>
                <a:spcPts val="500"/>
              </a:spcBef>
              <a:spcAft>
                <a:spcPts val="500"/>
              </a:spcAft>
            </a:pPr>
            <a:r>
              <a:rPr lang="en-US" sz="1200" dirty="0">
                <a:solidFill>
                  <a:srgbClr val="000000"/>
                </a:solidFill>
                <a:effectLst/>
                <a:latin typeface="Times New Roman" panose="02020603050405020304" pitchFamily="18" charset="0"/>
                <a:ea typeface="Times New Roman" panose="02020603050405020304" pitchFamily="18" charset="0"/>
              </a:rPr>
              <a:t>I would get control of the media, so that every night I could pollute the minds of every family member for my agenda;</a:t>
            </a:r>
          </a:p>
          <a:p>
            <a:pPr marL="95250" marR="95250">
              <a:spcBef>
                <a:spcPts val="500"/>
              </a:spcBef>
              <a:spcAft>
                <a:spcPts val="500"/>
              </a:spcAft>
            </a:pPr>
            <a:r>
              <a:rPr lang="en-US" sz="1200" dirty="0">
                <a:solidFill>
                  <a:srgbClr val="000000"/>
                </a:solidFill>
                <a:effectLst/>
                <a:latin typeface="Times New Roman" panose="02020603050405020304" pitchFamily="18" charset="0"/>
                <a:ea typeface="Times New Roman" panose="02020603050405020304" pitchFamily="18" charset="0"/>
              </a:rPr>
              <a:t>I would attack then family, the backbone of any nation. I would make divorce acceptable and easy, even fashionable. If the family crumbles, so does the nation;</a:t>
            </a:r>
          </a:p>
          <a:p>
            <a:pPr marL="95250" marR="95250">
              <a:spcBef>
                <a:spcPts val="500"/>
              </a:spcBef>
              <a:spcAft>
                <a:spcPts val="500"/>
              </a:spcAft>
            </a:pPr>
            <a:r>
              <a:rPr lang="en-US" sz="1200" dirty="0">
                <a:solidFill>
                  <a:srgbClr val="000000"/>
                </a:solidFill>
                <a:effectLst/>
                <a:latin typeface="Times New Roman" panose="02020603050405020304" pitchFamily="18" charset="0"/>
                <a:ea typeface="Times New Roman" panose="02020603050405020304" pitchFamily="18" charset="0"/>
              </a:rPr>
              <a:t>I would compel people to express their most depraved fantasies on canvas and movies screens, and I would call it art;</a:t>
            </a:r>
          </a:p>
          <a:p>
            <a:pPr marL="95250" marR="95250">
              <a:spcBef>
                <a:spcPts val="500"/>
              </a:spcBef>
              <a:spcAft>
                <a:spcPts val="500"/>
              </a:spcAft>
            </a:pPr>
            <a:r>
              <a:rPr lang="en-US" sz="1200" dirty="0">
                <a:solidFill>
                  <a:srgbClr val="000000"/>
                </a:solidFill>
                <a:effectLst/>
                <a:latin typeface="Times New Roman" panose="02020603050405020304" pitchFamily="18" charset="0"/>
                <a:ea typeface="Times New Roman" panose="02020603050405020304" pitchFamily="18" charset="0"/>
              </a:rPr>
              <a:t>I would convince the world that people are born homosexuals, and that their lifestyles should be accepted and marveled;</a:t>
            </a:r>
          </a:p>
          <a:p>
            <a:pPr marL="95250" marR="95250">
              <a:spcBef>
                <a:spcPts val="500"/>
              </a:spcBef>
              <a:spcAft>
                <a:spcPts val="500"/>
              </a:spcAft>
            </a:pPr>
            <a:r>
              <a:rPr lang="en-US" sz="1200" dirty="0">
                <a:solidFill>
                  <a:srgbClr val="000000"/>
                </a:solidFill>
                <a:effectLst/>
                <a:latin typeface="Times New Roman" panose="02020603050405020304" pitchFamily="18" charset="0"/>
                <a:ea typeface="Times New Roman" panose="02020603050405020304" pitchFamily="18" charset="0"/>
              </a:rPr>
              <a:t>I would convince the people that right and wrong are determined by a few who call themselves authorities and refer to their agendas as politically correct;</a:t>
            </a:r>
          </a:p>
          <a:p>
            <a:pPr marL="95250" marR="95250">
              <a:spcBef>
                <a:spcPts val="500"/>
              </a:spcBef>
              <a:spcAft>
                <a:spcPts val="500"/>
              </a:spcAft>
            </a:pPr>
            <a:r>
              <a:rPr lang="en-US" sz="1200" dirty="0">
                <a:solidFill>
                  <a:srgbClr val="000000"/>
                </a:solidFill>
                <a:effectLst/>
                <a:latin typeface="Times New Roman" panose="02020603050405020304" pitchFamily="18" charset="0"/>
                <a:ea typeface="Times New Roman" panose="02020603050405020304" pitchFamily="18" charset="0"/>
              </a:rPr>
              <a:t>I would persuade people that the church is irrelevant and out of date;  the Bible is for the naive:</a:t>
            </a:r>
          </a:p>
          <a:p>
            <a:pPr marL="95250" marR="95250">
              <a:spcBef>
                <a:spcPts val="500"/>
              </a:spcBef>
              <a:spcAft>
                <a:spcPts val="500"/>
              </a:spcAft>
            </a:pPr>
            <a:r>
              <a:rPr lang="en-US" sz="1200" dirty="0">
                <a:solidFill>
                  <a:srgbClr val="000000"/>
                </a:solidFill>
                <a:effectLst/>
                <a:latin typeface="Times New Roman" panose="02020603050405020304" pitchFamily="18" charset="0"/>
                <a:ea typeface="Times New Roman" panose="02020603050405020304" pitchFamily="18" charset="0"/>
              </a:rPr>
              <a:t>I would dull the minds of Christians, and make them believe that prayer is not important, and that faithfulness and obedience are optional;</a:t>
            </a:r>
          </a:p>
          <a:p>
            <a:pPr marL="95250" marR="95250">
              <a:spcBef>
                <a:spcPts val="500"/>
              </a:spcBef>
              <a:spcAft>
                <a:spcPts val="500"/>
              </a:spcAft>
            </a:pPr>
            <a:r>
              <a:rPr lang="en-US" sz="1200" dirty="0">
                <a:solidFill>
                  <a:srgbClr val="000000"/>
                </a:solidFill>
                <a:effectLst/>
                <a:latin typeface="Times New Roman" panose="02020603050405020304" pitchFamily="18" charset="0"/>
                <a:ea typeface="Times New Roman" panose="02020603050405020304" pitchFamily="18" charset="0"/>
              </a:rPr>
              <a:t>I GUESS I WOULD LEAVE THINGS PRETTY MUCH THE WAY THEY ARE!</a:t>
            </a:r>
          </a:p>
        </p:txBody>
      </p:sp>
    </p:spTree>
    <p:extLst>
      <p:ext uri="{BB962C8B-B14F-4D97-AF65-F5344CB8AC3E}">
        <p14:creationId xmlns:p14="http://schemas.microsoft.com/office/powerpoint/2010/main" val="1882675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homeguides.sfgate.com/DM-Resize/photos.demandstudios.com/getty/article/97/111/87524998.jpg?w=600&amp;h=600&amp;keep_ratio=1"/>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235"/>
            <a:ext cx="12192000" cy="68652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Eras Bold ITC" panose="020B0907030504020204" pitchFamily="34" charset="0"/>
              </a:rPr>
              <a:t>Potential Conditions</a:t>
            </a:r>
            <a:endParaRPr lang="en-US" sz="4400" dirty="0">
              <a:latin typeface="Eras Bold ITC" panose="020B0907030504020204" pitchFamily="34" charset="0"/>
            </a:endParaRPr>
          </a:p>
        </p:txBody>
      </p:sp>
      <p:grpSp>
        <p:nvGrpSpPr>
          <p:cNvPr id="3" name="Group 2"/>
          <p:cNvGrpSpPr/>
          <p:nvPr/>
        </p:nvGrpSpPr>
        <p:grpSpPr>
          <a:xfrm>
            <a:off x="462410" y="1611086"/>
            <a:ext cx="5873074" cy="2691007"/>
            <a:chOff x="3107639" y="1121229"/>
            <a:chExt cx="5873074" cy="2691007"/>
          </a:xfrm>
        </p:grpSpPr>
        <p:grpSp>
          <p:nvGrpSpPr>
            <p:cNvPr id="7" name="Group 18"/>
            <p:cNvGrpSpPr/>
            <p:nvPr/>
          </p:nvGrpSpPr>
          <p:grpSpPr>
            <a:xfrm>
              <a:off x="3107639" y="1121229"/>
              <a:ext cx="5873074" cy="2691007"/>
              <a:chOff x="965200" y="2286000"/>
              <a:chExt cx="7327900" cy="2743200"/>
            </a:xfrm>
          </p:grpSpPr>
          <p:sp>
            <p:nvSpPr>
              <p:cNvPr id="9" name="Rectangle 8"/>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0" idx="1"/>
                <a:endCxn id="10"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pic>
          <p:nvPicPr>
            <p:cNvPr id="2054" name="Picture 6" descr="http://www.skoolkit.co.uk/images/categories/large/Clothing_Icon_Jacket.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6501946" y="1320218"/>
              <a:ext cx="2217511" cy="22175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22171" y="1289394"/>
              <a:ext cx="3766457" cy="923330"/>
            </a:xfrm>
            <a:prstGeom prst="rect">
              <a:avLst/>
            </a:prstGeom>
          </p:spPr>
          <p:txBody>
            <a:bodyPr wrap="square">
              <a:spAutoFit/>
            </a:bodyPr>
            <a:lstStyle/>
            <a:p>
              <a:r>
                <a:rPr lang="en-US" b="0" i="0" dirty="0">
                  <a:solidFill>
                    <a:schemeClr val="bg1"/>
                  </a:solidFill>
                  <a:effectLst/>
                  <a:latin typeface="Open Sans"/>
                </a:rPr>
                <a:t>Why might a person carry a coat even though the weather is not cold or wet?</a:t>
              </a:r>
              <a:endParaRPr lang="en-US" dirty="0">
                <a:solidFill>
                  <a:schemeClr val="bg1"/>
                </a:solidFill>
              </a:endParaRPr>
            </a:p>
          </p:txBody>
        </p:sp>
      </p:grpSp>
      <p:pic>
        <p:nvPicPr>
          <p:cNvPr id="2058" name="Picture 10" descr="https://encrypted-tbn3.gstatic.com/images?q=tbn:ANd9GcSD6qTveXFJPaUQIKgo_KkhmwyJ4VGXSFR4UmaH0u72-wLQD7g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0950" y="1015663"/>
            <a:ext cx="3243456" cy="2097651"/>
          </a:xfrm>
          <a:prstGeom prst="rect">
            <a:avLst/>
          </a:prstGeom>
          <a:noFill/>
          <a:extLst>
            <a:ext uri="{909E8E84-426E-40DD-AFC4-6F175D3DCCD1}">
              <a14:hiddenFill xmlns:a14="http://schemas.microsoft.com/office/drawing/2010/main">
                <a:solidFill>
                  <a:srgbClr val="FFFFFF"/>
                </a:solidFill>
              </a14:hiddenFill>
            </a:ext>
          </a:extLst>
        </p:spPr>
      </p:pic>
      <p:sp>
        <p:nvSpPr>
          <p:cNvPr id="14" name="Frame 13"/>
          <p:cNvSpPr/>
          <p:nvPr/>
        </p:nvSpPr>
        <p:spPr>
          <a:xfrm>
            <a:off x="7937331" y="886171"/>
            <a:ext cx="3430587" cy="2326251"/>
          </a:xfrm>
          <a:prstGeom prst="frame">
            <a:avLst>
              <a:gd name="adj1" fmla="val 501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p:cNvSpPr/>
          <p:nvPr/>
        </p:nvSpPr>
        <p:spPr>
          <a:xfrm>
            <a:off x="9614524" y="1015663"/>
            <a:ext cx="76200" cy="2097651"/>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539546" y="5026837"/>
            <a:ext cx="8622873" cy="523220"/>
          </a:xfrm>
          <a:prstGeom prst="rect">
            <a:avLst/>
          </a:prstGeom>
        </p:spPr>
        <p:txBody>
          <a:bodyPr wrap="none">
            <a:spAutoFit/>
          </a:bodyPr>
          <a:lstStyle/>
          <a:p>
            <a:r>
              <a:rPr lang="en-US" sz="2800" dirty="0">
                <a:solidFill>
                  <a:srgbClr val="333333"/>
                </a:solidFill>
                <a:latin typeface="Open Sans"/>
              </a:rPr>
              <a:t>C</a:t>
            </a:r>
            <a:r>
              <a:rPr lang="en-US" sz="2800" b="0" i="0" dirty="0">
                <a:solidFill>
                  <a:srgbClr val="333333"/>
                </a:solidFill>
                <a:effectLst/>
                <a:latin typeface="Open Sans"/>
              </a:rPr>
              <a:t>arrying a coat is a solution to the </a:t>
            </a:r>
            <a:r>
              <a:rPr lang="en-US" sz="2800" b="0" i="1" dirty="0">
                <a:solidFill>
                  <a:srgbClr val="333333"/>
                </a:solidFill>
                <a:effectLst/>
                <a:latin typeface="Open Sans"/>
              </a:rPr>
              <a:t>potential</a:t>
            </a:r>
            <a:r>
              <a:rPr lang="en-US" sz="2800" b="0" i="0" dirty="0">
                <a:solidFill>
                  <a:srgbClr val="333333"/>
                </a:solidFill>
                <a:effectLst/>
                <a:latin typeface="Open Sans"/>
              </a:rPr>
              <a:t> condition</a:t>
            </a:r>
            <a:endParaRPr lang="en-US" sz="2800" dirty="0"/>
          </a:p>
        </p:txBody>
      </p:sp>
    </p:spTree>
    <p:extLst>
      <p:ext uri="{BB962C8B-B14F-4D97-AF65-F5344CB8AC3E}">
        <p14:creationId xmlns:p14="http://schemas.microsoft.com/office/powerpoint/2010/main" val="155231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homeguides.sfgate.com/DM-Resize/photos.demandstudios.com/getty/article/97/111/87524998.jpg?w=600&amp;h=600&amp;keep_ratio=1"/>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235"/>
            <a:ext cx="12192000" cy="68652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Eras Bold ITC" panose="020B0907030504020204" pitchFamily="34" charset="0"/>
              </a:rPr>
              <a:t>Preparation</a:t>
            </a:r>
            <a:endParaRPr lang="en-US" sz="4400" dirty="0">
              <a:latin typeface="Eras Bold ITC" panose="020B0907030504020204" pitchFamily="34" charset="0"/>
            </a:endParaRPr>
          </a:p>
        </p:txBody>
      </p:sp>
      <p:sp>
        <p:nvSpPr>
          <p:cNvPr id="16" name="Rectangle 15"/>
          <p:cNvSpPr/>
          <p:nvPr/>
        </p:nvSpPr>
        <p:spPr>
          <a:xfrm>
            <a:off x="373290" y="953042"/>
            <a:ext cx="8716282" cy="954107"/>
          </a:xfrm>
          <a:prstGeom prst="rect">
            <a:avLst/>
          </a:prstGeom>
        </p:spPr>
        <p:txBody>
          <a:bodyPr wrap="square">
            <a:spAutoFit/>
          </a:bodyPr>
          <a:lstStyle/>
          <a:p>
            <a:r>
              <a:rPr lang="en-US" sz="2800" dirty="0"/>
              <a:t>What are some other examples of solutions that can be prepared before a particular condition occurs?</a:t>
            </a:r>
          </a:p>
        </p:txBody>
      </p:sp>
      <p:grpSp>
        <p:nvGrpSpPr>
          <p:cNvPr id="25" name="Group 24"/>
          <p:cNvGrpSpPr/>
          <p:nvPr/>
        </p:nvGrpSpPr>
        <p:grpSpPr>
          <a:xfrm>
            <a:off x="707361" y="2202229"/>
            <a:ext cx="3624943" cy="3657600"/>
            <a:chOff x="500743" y="1606063"/>
            <a:chExt cx="3624943" cy="3657600"/>
          </a:xfrm>
        </p:grpSpPr>
        <p:grpSp>
          <p:nvGrpSpPr>
            <p:cNvPr id="17" name="Group 16"/>
            <p:cNvGrpSpPr/>
            <p:nvPr/>
          </p:nvGrpSpPr>
          <p:grpSpPr>
            <a:xfrm>
              <a:off x="500743" y="1606063"/>
              <a:ext cx="2057400" cy="3657600"/>
              <a:chOff x="609600" y="914400"/>
              <a:chExt cx="4114800" cy="3505200"/>
            </a:xfrm>
          </p:grpSpPr>
          <p:sp>
            <p:nvSpPr>
              <p:cNvPr id="18" name="Rounded Rectangle 17"/>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914400" y="1066800"/>
                <a:ext cx="3581400" cy="2362200"/>
              </a:xfrm>
              <a:prstGeom prst="roundRect">
                <a:avLst>
                  <a:gd name="adj" fmla="val 950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73"/>
              <p:cNvGrpSpPr/>
              <p:nvPr/>
            </p:nvGrpSpPr>
            <p:grpSpPr>
              <a:xfrm>
                <a:off x="1447800" y="3200400"/>
                <a:ext cx="2590800" cy="1143000"/>
                <a:chOff x="1447800" y="4724400"/>
                <a:chExt cx="2590800" cy="1143000"/>
              </a:xfrm>
            </p:grpSpPr>
            <p:sp>
              <p:nvSpPr>
                <p:cNvPr id="21" name="Rounded Rectangle 20"/>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Keyboard.png"/>
                <p:cNvPicPr>
                  <a:picLocks noChangeAspect="1"/>
                </p:cNvPicPr>
                <p:nvPr/>
              </p:nvPicPr>
              <p:blipFill>
                <a:blip r:embed="rId3" cstate="print"/>
                <a:stretch>
                  <a:fillRect/>
                </a:stretch>
              </p:blipFill>
              <p:spPr>
                <a:xfrm>
                  <a:off x="1524000" y="4800600"/>
                  <a:ext cx="2438400" cy="946150"/>
                </a:xfrm>
                <a:prstGeom prst="rect">
                  <a:avLst/>
                </a:prstGeom>
              </p:spPr>
            </p:pic>
          </p:grpSp>
        </p:grpSp>
        <p:grpSp>
          <p:nvGrpSpPr>
            <p:cNvPr id="5" name="Group 4"/>
            <p:cNvGrpSpPr/>
            <p:nvPr/>
          </p:nvGrpSpPr>
          <p:grpSpPr>
            <a:xfrm>
              <a:off x="2922815" y="2797629"/>
              <a:ext cx="1017814" cy="489857"/>
              <a:chOff x="2922815" y="2797629"/>
              <a:chExt cx="1017814" cy="489857"/>
            </a:xfrm>
          </p:grpSpPr>
          <p:sp>
            <p:nvSpPr>
              <p:cNvPr id="4" name="Rounded Rectangle 3"/>
              <p:cNvSpPr/>
              <p:nvPr/>
            </p:nvSpPr>
            <p:spPr>
              <a:xfrm>
                <a:off x="3037114" y="2797629"/>
                <a:ext cx="903515" cy="48985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2922815" y="2873828"/>
                <a:ext cx="114300" cy="337457"/>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Freeform 7"/>
            <p:cNvSpPr/>
            <p:nvPr/>
          </p:nvSpPr>
          <p:spPr>
            <a:xfrm>
              <a:off x="3181393" y="3037114"/>
              <a:ext cx="944293" cy="1328057"/>
            </a:xfrm>
            <a:custGeom>
              <a:avLst/>
              <a:gdLst>
                <a:gd name="connsiteX0" fmla="*/ 759236 w 944293"/>
                <a:gd name="connsiteY0" fmla="*/ 0 h 1328057"/>
                <a:gd name="connsiteX1" fmla="*/ 813664 w 944293"/>
                <a:gd name="connsiteY1" fmla="*/ 32657 h 1328057"/>
                <a:gd name="connsiteX2" fmla="*/ 857207 w 944293"/>
                <a:gd name="connsiteY2" fmla="*/ 54429 h 1328057"/>
                <a:gd name="connsiteX3" fmla="*/ 911636 w 944293"/>
                <a:gd name="connsiteY3" fmla="*/ 97972 h 1328057"/>
                <a:gd name="connsiteX4" fmla="*/ 944293 w 944293"/>
                <a:gd name="connsiteY4" fmla="*/ 163286 h 1328057"/>
                <a:gd name="connsiteX5" fmla="*/ 933407 w 944293"/>
                <a:gd name="connsiteY5" fmla="*/ 315686 h 1328057"/>
                <a:gd name="connsiteX6" fmla="*/ 911636 w 944293"/>
                <a:gd name="connsiteY6" fmla="*/ 348343 h 1328057"/>
                <a:gd name="connsiteX7" fmla="*/ 846321 w 944293"/>
                <a:gd name="connsiteY7" fmla="*/ 370115 h 1328057"/>
                <a:gd name="connsiteX8" fmla="*/ 737464 w 944293"/>
                <a:gd name="connsiteY8" fmla="*/ 402772 h 1328057"/>
                <a:gd name="connsiteX9" fmla="*/ 704807 w 944293"/>
                <a:gd name="connsiteY9" fmla="*/ 413657 h 1328057"/>
                <a:gd name="connsiteX10" fmla="*/ 661264 w 944293"/>
                <a:gd name="connsiteY10" fmla="*/ 424543 h 1328057"/>
                <a:gd name="connsiteX11" fmla="*/ 606836 w 944293"/>
                <a:gd name="connsiteY11" fmla="*/ 446315 h 1328057"/>
                <a:gd name="connsiteX12" fmla="*/ 563293 w 944293"/>
                <a:gd name="connsiteY12" fmla="*/ 457200 h 1328057"/>
                <a:gd name="connsiteX13" fmla="*/ 497978 w 944293"/>
                <a:gd name="connsiteY13" fmla="*/ 478972 h 1328057"/>
                <a:gd name="connsiteX14" fmla="*/ 432664 w 944293"/>
                <a:gd name="connsiteY14" fmla="*/ 522515 h 1328057"/>
                <a:gd name="connsiteX15" fmla="*/ 389121 w 944293"/>
                <a:gd name="connsiteY15" fmla="*/ 555172 h 1328057"/>
                <a:gd name="connsiteX16" fmla="*/ 356464 w 944293"/>
                <a:gd name="connsiteY16" fmla="*/ 576943 h 1328057"/>
                <a:gd name="connsiteX17" fmla="*/ 367350 w 944293"/>
                <a:gd name="connsiteY17" fmla="*/ 653143 h 1328057"/>
                <a:gd name="connsiteX18" fmla="*/ 389121 w 944293"/>
                <a:gd name="connsiteY18" fmla="*/ 718457 h 1328057"/>
                <a:gd name="connsiteX19" fmla="*/ 378236 w 944293"/>
                <a:gd name="connsiteY19" fmla="*/ 816429 h 1328057"/>
                <a:gd name="connsiteX20" fmla="*/ 291150 w 944293"/>
                <a:gd name="connsiteY20" fmla="*/ 838200 h 1328057"/>
                <a:gd name="connsiteX21" fmla="*/ 225836 w 944293"/>
                <a:gd name="connsiteY21" fmla="*/ 859972 h 1328057"/>
                <a:gd name="connsiteX22" fmla="*/ 138750 w 944293"/>
                <a:gd name="connsiteY22" fmla="*/ 881743 h 1328057"/>
                <a:gd name="connsiteX23" fmla="*/ 116978 w 944293"/>
                <a:gd name="connsiteY23" fmla="*/ 914400 h 1328057"/>
                <a:gd name="connsiteX24" fmla="*/ 51664 w 944293"/>
                <a:gd name="connsiteY24" fmla="*/ 957943 h 1328057"/>
                <a:gd name="connsiteX25" fmla="*/ 29893 w 944293"/>
                <a:gd name="connsiteY25" fmla="*/ 990600 h 1328057"/>
                <a:gd name="connsiteX26" fmla="*/ 8121 w 944293"/>
                <a:gd name="connsiteY26" fmla="*/ 1328057 h 132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44293" h="1328057">
                  <a:moveTo>
                    <a:pt x="759236" y="0"/>
                  </a:moveTo>
                  <a:cubicBezTo>
                    <a:pt x="777379" y="10886"/>
                    <a:pt x="795169" y="22382"/>
                    <a:pt x="813664" y="32657"/>
                  </a:cubicBezTo>
                  <a:cubicBezTo>
                    <a:pt x="827849" y="40538"/>
                    <a:pt x="843118" y="46378"/>
                    <a:pt x="857207" y="54429"/>
                  </a:cubicBezTo>
                  <a:cubicBezTo>
                    <a:pt x="878053" y="66341"/>
                    <a:pt x="896578" y="79149"/>
                    <a:pt x="911636" y="97972"/>
                  </a:cubicBezTo>
                  <a:cubicBezTo>
                    <a:pt x="935752" y="128117"/>
                    <a:pt x="932795" y="128794"/>
                    <a:pt x="944293" y="163286"/>
                  </a:cubicBezTo>
                  <a:cubicBezTo>
                    <a:pt x="940664" y="214086"/>
                    <a:pt x="942258" y="265532"/>
                    <a:pt x="933407" y="315686"/>
                  </a:cubicBezTo>
                  <a:cubicBezTo>
                    <a:pt x="931133" y="328570"/>
                    <a:pt x="922730" y="341409"/>
                    <a:pt x="911636" y="348343"/>
                  </a:cubicBezTo>
                  <a:cubicBezTo>
                    <a:pt x="892175" y="360506"/>
                    <a:pt x="865416" y="357385"/>
                    <a:pt x="846321" y="370115"/>
                  </a:cubicBezTo>
                  <a:cubicBezTo>
                    <a:pt x="792315" y="406118"/>
                    <a:pt x="826615" y="390036"/>
                    <a:pt x="737464" y="402772"/>
                  </a:cubicBezTo>
                  <a:cubicBezTo>
                    <a:pt x="726578" y="406400"/>
                    <a:pt x="715840" y="410505"/>
                    <a:pt x="704807" y="413657"/>
                  </a:cubicBezTo>
                  <a:cubicBezTo>
                    <a:pt x="690422" y="417767"/>
                    <a:pt x="675457" y="419812"/>
                    <a:pt x="661264" y="424543"/>
                  </a:cubicBezTo>
                  <a:cubicBezTo>
                    <a:pt x="642726" y="430722"/>
                    <a:pt x="625374" y="440136"/>
                    <a:pt x="606836" y="446315"/>
                  </a:cubicBezTo>
                  <a:cubicBezTo>
                    <a:pt x="592643" y="451046"/>
                    <a:pt x="577623" y="452901"/>
                    <a:pt x="563293" y="457200"/>
                  </a:cubicBezTo>
                  <a:cubicBezTo>
                    <a:pt x="541311" y="463794"/>
                    <a:pt x="497978" y="478972"/>
                    <a:pt x="497978" y="478972"/>
                  </a:cubicBezTo>
                  <a:cubicBezTo>
                    <a:pt x="421982" y="554968"/>
                    <a:pt x="506181" y="480505"/>
                    <a:pt x="432664" y="522515"/>
                  </a:cubicBezTo>
                  <a:cubicBezTo>
                    <a:pt x="416912" y="531516"/>
                    <a:pt x="403885" y="544627"/>
                    <a:pt x="389121" y="555172"/>
                  </a:cubicBezTo>
                  <a:cubicBezTo>
                    <a:pt x="378475" y="562776"/>
                    <a:pt x="367350" y="569686"/>
                    <a:pt x="356464" y="576943"/>
                  </a:cubicBezTo>
                  <a:cubicBezTo>
                    <a:pt x="360093" y="602343"/>
                    <a:pt x="361581" y="628142"/>
                    <a:pt x="367350" y="653143"/>
                  </a:cubicBezTo>
                  <a:cubicBezTo>
                    <a:pt x="372510" y="675504"/>
                    <a:pt x="389121" y="718457"/>
                    <a:pt x="389121" y="718457"/>
                  </a:cubicBezTo>
                  <a:cubicBezTo>
                    <a:pt x="385493" y="751114"/>
                    <a:pt x="399043" y="790998"/>
                    <a:pt x="378236" y="816429"/>
                  </a:cubicBezTo>
                  <a:cubicBezTo>
                    <a:pt x="359288" y="839587"/>
                    <a:pt x="319536" y="828738"/>
                    <a:pt x="291150" y="838200"/>
                  </a:cubicBezTo>
                  <a:cubicBezTo>
                    <a:pt x="269379" y="845457"/>
                    <a:pt x="248339" y="855472"/>
                    <a:pt x="225836" y="859972"/>
                  </a:cubicBezTo>
                  <a:cubicBezTo>
                    <a:pt x="160155" y="873107"/>
                    <a:pt x="188960" y="865006"/>
                    <a:pt x="138750" y="881743"/>
                  </a:cubicBezTo>
                  <a:cubicBezTo>
                    <a:pt x="131493" y="892629"/>
                    <a:pt x="126824" y="905785"/>
                    <a:pt x="116978" y="914400"/>
                  </a:cubicBezTo>
                  <a:cubicBezTo>
                    <a:pt x="97286" y="931630"/>
                    <a:pt x="51664" y="957943"/>
                    <a:pt x="51664" y="957943"/>
                  </a:cubicBezTo>
                  <a:cubicBezTo>
                    <a:pt x="44407" y="968829"/>
                    <a:pt x="35206" y="978645"/>
                    <a:pt x="29893" y="990600"/>
                  </a:cubicBezTo>
                  <a:cubicBezTo>
                    <a:pt x="-20566" y="1104132"/>
                    <a:pt x="8121" y="1182545"/>
                    <a:pt x="8121" y="1328057"/>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rot="10800000">
              <a:off x="2868386" y="4282280"/>
              <a:ext cx="996043" cy="489857"/>
              <a:chOff x="2944586" y="2797629"/>
              <a:chExt cx="996043" cy="489857"/>
            </a:xfrm>
          </p:grpSpPr>
          <p:sp>
            <p:nvSpPr>
              <p:cNvPr id="29" name="Rounded Rectangle 28"/>
              <p:cNvSpPr/>
              <p:nvPr/>
            </p:nvSpPr>
            <p:spPr>
              <a:xfrm>
                <a:off x="2944586" y="3005156"/>
                <a:ext cx="168729" cy="91282"/>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3037114" y="2797629"/>
                <a:ext cx="903515" cy="48985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Group 10"/>
          <p:cNvGrpSpPr/>
          <p:nvPr/>
        </p:nvGrpSpPr>
        <p:grpSpPr>
          <a:xfrm>
            <a:off x="10070449" y="4120518"/>
            <a:ext cx="1188765" cy="2127263"/>
            <a:chOff x="1752600" y="914400"/>
            <a:chExt cx="2895600" cy="5181600"/>
          </a:xfrm>
        </p:grpSpPr>
        <p:sp>
          <p:nvSpPr>
            <p:cNvPr id="31" name="Rounded Rectangle 30"/>
            <p:cNvSpPr/>
            <p:nvPr/>
          </p:nvSpPr>
          <p:spPr>
            <a:xfrm rot="5400000">
              <a:off x="2700518" y="4736160"/>
              <a:ext cx="1219200" cy="457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2209800" y="2286000"/>
              <a:ext cx="1219200" cy="37338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2209800" y="5638800"/>
              <a:ext cx="1219200" cy="457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10800000">
              <a:off x="1752600" y="1143000"/>
              <a:ext cx="2133600" cy="1173480"/>
            </a:xfrm>
            <a:prstGeom prst="trapezoid">
              <a:avLst>
                <a:gd name="adj" fmla="val 4671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2209800" y="2133600"/>
              <a:ext cx="1219200" cy="457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7"/>
            <p:cNvGrpSpPr/>
            <p:nvPr/>
          </p:nvGrpSpPr>
          <p:grpSpPr>
            <a:xfrm>
              <a:off x="3886200" y="2514600"/>
              <a:ext cx="762000" cy="3124200"/>
              <a:chOff x="4724400" y="1828800"/>
              <a:chExt cx="914400" cy="4267200"/>
            </a:xfrm>
          </p:grpSpPr>
          <p:sp>
            <p:nvSpPr>
              <p:cNvPr id="38" name="Can 37"/>
              <p:cNvSpPr/>
              <p:nvPr/>
            </p:nvSpPr>
            <p:spPr>
              <a:xfrm>
                <a:off x="4724400" y="1905000"/>
                <a:ext cx="914400" cy="4191000"/>
              </a:xfrm>
              <a:prstGeom prst="can">
                <a:avLst/>
              </a:prstGeom>
              <a:solidFill>
                <a:srgbClr val="CB8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876800" y="1828800"/>
                <a:ext cx="533400" cy="200025"/>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Oval 36"/>
            <p:cNvSpPr/>
            <p:nvPr/>
          </p:nvSpPr>
          <p:spPr>
            <a:xfrm>
              <a:off x="1768839" y="914400"/>
              <a:ext cx="2128604" cy="404734"/>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6740949" y="1556464"/>
            <a:ext cx="3968926" cy="2277097"/>
            <a:chOff x="4810172" y="1458077"/>
            <a:chExt cx="3968926" cy="2277097"/>
          </a:xfrm>
        </p:grpSpPr>
        <p:grpSp>
          <p:nvGrpSpPr>
            <p:cNvPr id="40" name="Group 15"/>
            <p:cNvGrpSpPr/>
            <p:nvPr/>
          </p:nvGrpSpPr>
          <p:grpSpPr>
            <a:xfrm>
              <a:off x="8126309" y="1553569"/>
              <a:ext cx="652789" cy="1948593"/>
              <a:chOff x="2438400" y="2514600"/>
              <a:chExt cx="1676400" cy="3733799"/>
            </a:xfrm>
          </p:grpSpPr>
          <p:sp>
            <p:nvSpPr>
              <p:cNvPr id="41" name="Left Arrow Callout 40"/>
              <p:cNvSpPr/>
              <p:nvPr/>
            </p:nvSpPr>
            <p:spPr>
              <a:xfrm>
                <a:off x="3200400" y="4938346"/>
                <a:ext cx="685800" cy="395654"/>
              </a:xfrm>
              <a:prstGeom prst="leftArrowCallout">
                <a:avLst>
                  <a:gd name="adj1" fmla="val 11885"/>
                  <a:gd name="adj2" fmla="val 25000"/>
                  <a:gd name="adj3" fmla="val 25000"/>
                  <a:gd name="adj4" fmla="val 543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eft Arrow Callout 41"/>
              <p:cNvSpPr/>
              <p:nvPr/>
            </p:nvSpPr>
            <p:spPr>
              <a:xfrm>
                <a:off x="3124200" y="5410200"/>
                <a:ext cx="990600" cy="685800"/>
              </a:xfrm>
              <a:prstGeom prst="leftArrowCallout">
                <a:avLst>
                  <a:gd name="adj1" fmla="val 25000"/>
                  <a:gd name="adj2" fmla="val 25000"/>
                  <a:gd name="adj3" fmla="val 25000"/>
                  <a:gd name="adj4" fmla="val 578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nut 42"/>
              <p:cNvSpPr/>
              <p:nvPr/>
            </p:nvSpPr>
            <p:spPr>
              <a:xfrm>
                <a:off x="2438400" y="2514600"/>
                <a:ext cx="1600200" cy="1066800"/>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Oval 43"/>
              <p:cNvSpPr/>
              <p:nvPr/>
            </p:nvSpPr>
            <p:spPr>
              <a:xfrm>
                <a:off x="2971800" y="35052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971800" y="36576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3077981" y="3817494"/>
                <a:ext cx="274819" cy="2430905"/>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4810172" y="1458077"/>
              <a:ext cx="3364684" cy="2277097"/>
              <a:chOff x="2057400" y="1447800"/>
              <a:chExt cx="4114800" cy="2784748"/>
            </a:xfrm>
          </p:grpSpPr>
          <p:sp>
            <p:nvSpPr>
              <p:cNvPr id="48" name="Rectangle 47"/>
              <p:cNvSpPr/>
              <p:nvPr/>
            </p:nvSpPr>
            <p:spPr>
              <a:xfrm>
                <a:off x="2514600" y="2286000"/>
                <a:ext cx="3276600" cy="16764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p:cNvSpPr/>
              <p:nvPr/>
            </p:nvSpPr>
            <p:spPr>
              <a:xfrm>
                <a:off x="2057400" y="1447800"/>
                <a:ext cx="4114800" cy="990600"/>
              </a:xfrm>
              <a:prstGeom prst="triangle">
                <a:avLst/>
              </a:prstGeom>
              <a:solidFill>
                <a:srgbClr val="D283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16"/>
              <p:cNvGrpSpPr/>
              <p:nvPr/>
            </p:nvGrpSpPr>
            <p:grpSpPr>
              <a:xfrm>
                <a:off x="2971800" y="2667000"/>
                <a:ext cx="914400" cy="853439"/>
                <a:chOff x="838200" y="4267200"/>
                <a:chExt cx="914400" cy="853439"/>
              </a:xfrm>
            </p:grpSpPr>
            <p:sp>
              <p:nvSpPr>
                <p:cNvPr id="99" name="Rectangle 15"/>
                <p:cNvSpPr/>
                <p:nvPr/>
              </p:nvSpPr>
              <p:spPr>
                <a:xfrm>
                  <a:off x="838200" y="4267200"/>
                  <a:ext cx="914400" cy="762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14"/>
                <p:cNvGrpSpPr/>
                <p:nvPr/>
              </p:nvGrpSpPr>
              <p:grpSpPr>
                <a:xfrm>
                  <a:off x="838200" y="4267200"/>
                  <a:ext cx="914399" cy="853439"/>
                  <a:chOff x="914400" y="4343400"/>
                  <a:chExt cx="2286000" cy="2133600"/>
                </a:xfrm>
              </p:grpSpPr>
              <p:grpSp>
                <p:nvGrpSpPr>
                  <p:cNvPr id="101" name="Group 8"/>
                  <p:cNvGrpSpPr/>
                  <p:nvPr/>
                </p:nvGrpSpPr>
                <p:grpSpPr>
                  <a:xfrm>
                    <a:off x="914400" y="4495800"/>
                    <a:ext cx="2209800" cy="1905000"/>
                    <a:chOff x="914400" y="4495800"/>
                    <a:chExt cx="2209800" cy="1905000"/>
                  </a:xfrm>
                </p:grpSpPr>
                <p:sp>
                  <p:nvSpPr>
                    <p:cNvPr id="108" name="Diagonal Stripe 4"/>
                    <p:cNvSpPr/>
                    <p:nvPr/>
                  </p:nvSpPr>
                  <p:spPr>
                    <a:xfrm rot="5400000">
                      <a:off x="2133600" y="4419600"/>
                      <a:ext cx="838200" cy="990600"/>
                    </a:xfrm>
                    <a:prstGeom prst="diagStripe">
                      <a:avLst>
                        <a:gd name="adj" fmla="val 76195"/>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Diagonal Stripe 5"/>
                    <p:cNvSpPr/>
                    <p:nvPr/>
                  </p:nvSpPr>
                  <p:spPr>
                    <a:xfrm rot="5400000">
                      <a:off x="1409700" y="4381500"/>
                      <a:ext cx="1600200" cy="1828800"/>
                    </a:xfrm>
                    <a:prstGeom prst="diagStripe">
                      <a:avLst>
                        <a:gd name="adj" fmla="val 8818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Diagonal Stripe 6"/>
                    <p:cNvSpPr/>
                    <p:nvPr/>
                  </p:nvSpPr>
                  <p:spPr>
                    <a:xfrm rot="5400000" flipH="1" flipV="1">
                      <a:off x="1181100" y="4686300"/>
                      <a:ext cx="1524000" cy="1752600"/>
                    </a:xfrm>
                    <a:prstGeom prst="diagStripe">
                      <a:avLst>
                        <a:gd name="adj" fmla="val 8818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Diagonal Stripe 7"/>
                    <p:cNvSpPr/>
                    <p:nvPr/>
                  </p:nvSpPr>
                  <p:spPr>
                    <a:xfrm rot="5400000" flipH="1" flipV="1">
                      <a:off x="1028700" y="5295900"/>
                      <a:ext cx="990600" cy="1219200"/>
                    </a:xfrm>
                    <a:prstGeom prst="diagStripe">
                      <a:avLst>
                        <a:gd name="adj" fmla="val 8514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2" name="Group 9"/>
                  <p:cNvGrpSpPr/>
                  <p:nvPr/>
                </p:nvGrpSpPr>
                <p:grpSpPr>
                  <a:xfrm rot="16200000">
                    <a:off x="990600" y="4419600"/>
                    <a:ext cx="2133600" cy="1981200"/>
                    <a:chOff x="914400" y="4419600"/>
                    <a:chExt cx="2133600" cy="1981200"/>
                  </a:xfrm>
                </p:grpSpPr>
                <p:sp>
                  <p:nvSpPr>
                    <p:cNvPr id="104" name="Diagonal Stripe 10"/>
                    <p:cNvSpPr/>
                    <p:nvPr/>
                  </p:nvSpPr>
                  <p:spPr>
                    <a:xfrm rot="5400000">
                      <a:off x="2057400" y="4343400"/>
                      <a:ext cx="838200" cy="990600"/>
                    </a:xfrm>
                    <a:prstGeom prst="diagStripe">
                      <a:avLst>
                        <a:gd name="adj" fmla="val 76195"/>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Diagonal Stripe 11"/>
                    <p:cNvSpPr/>
                    <p:nvPr/>
                  </p:nvSpPr>
                  <p:spPr>
                    <a:xfrm rot="5400000">
                      <a:off x="1409700" y="4305300"/>
                      <a:ext cx="1524000" cy="1752600"/>
                    </a:xfrm>
                    <a:prstGeom prst="diagStripe">
                      <a:avLst>
                        <a:gd name="adj" fmla="val 8818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Diagonal Stripe 12"/>
                    <p:cNvSpPr/>
                    <p:nvPr/>
                  </p:nvSpPr>
                  <p:spPr>
                    <a:xfrm rot="5400000" flipH="1" flipV="1">
                      <a:off x="1181100" y="4686300"/>
                      <a:ext cx="1600200" cy="1828800"/>
                    </a:xfrm>
                    <a:prstGeom prst="diagStripe">
                      <a:avLst>
                        <a:gd name="adj" fmla="val 8818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7" name="Diagonal Stripe 13"/>
                    <p:cNvSpPr/>
                    <p:nvPr/>
                  </p:nvSpPr>
                  <p:spPr>
                    <a:xfrm rot="5400000" flipH="1" flipV="1">
                      <a:off x="1028700" y="5295900"/>
                      <a:ext cx="990600" cy="1219200"/>
                    </a:xfrm>
                    <a:prstGeom prst="diagStripe">
                      <a:avLst>
                        <a:gd name="adj" fmla="val 8514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3" name="Frame 3"/>
                  <p:cNvSpPr/>
                  <p:nvPr/>
                </p:nvSpPr>
                <p:spPr>
                  <a:xfrm>
                    <a:off x="914400" y="4343400"/>
                    <a:ext cx="2286000" cy="2133600"/>
                  </a:xfrm>
                  <a:prstGeom prst="frame">
                    <a:avLst>
                      <a:gd name="adj1" fmla="val 7288"/>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1" name="Group 48"/>
              <p:cNvGrpSpPr/>
              <p:nvPr/>
            </p:nvGrpSpPr>
            <p:grpSpPr>
              <a:xfrm>
                <a:off x="2839995" y="3188043"/>
                <a:ext cx="1143000" cy="457200"/>
                <a:chOff x="2209800" y="4648200"/>
                <a:chExt cx="1828800" cy="1143000"/>
              </a:xfrm>
            </p:grpSpPr>
            <p:sp>
              <p:nvSpPr>
                <p:cNvPr id="68" name="Trapezoid 67"/>
                <p:cNvSpPr/>
                <p:nvPr/>
              </p:nvSpPr>
              <p:spPr>
                <a:xfrm rot="10800000">
                  <a:off x="2209800" y="5410200"/>
                  <a:ext cx="1828800" cy="381000"/>
                </a:xfrm>
                <a:prstGeom prst="trapezoid">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27"/>
                <p:cNvGrpSpPr/>
                <p:nvPr/>
              </p:nvGrpSpPr>
              <p:grpSpPr>
                <a:xfrm>
                  <a:off x="2209800" y="4648200"/>
                  <a:ext cx="609600" cy="762000"/>
                  <a:chOff x="6208671" y="4664856"/>
                  <a:chExt cx="999447" cy="1278744"/>
                </a:xfrm>
              </p:grpSpPr>
              <p:sp>
                <p:nvSpPr>
                  <p:cNvPr id="90" name="Rounded Rectangle 24"/>
                  <p:cNvSpPr/>
                  <p:nvPr/>
                </p:nvSpPr>
                <p:spPr>
                  <a:xfrm>
                    <a:off x="6629400" y="5257800"/>
                    <a:ext cx="152400" cy="685800"/>
                  </a:xfrm>
                  <a:prstGeom prst="round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19845069">
                    <a:off x="6750918" y="4816665"/>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5628763">
                    <a:off x="6427165" y="4741056"/>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2139256">
                    <a:off x="6675382" y="5133882"/>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8637831">
                    <a:off x="6369919" y="5121465"/>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23"/>
                  <p:cNvSpPr/>
                  <p:nvPr/>
                </p:nvSpPr>
                <p:spPr>
                  <a:xfrm rot="1106522">
                    <a:off x="6208671" y="4865090"/>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505832" y="4924168"/>
                    <a:ext cx="381000" cy="381000"/>
                  </a:xfrm>
                  <a:prstGeom prst="ellipse">
                    <a:avLst/>
                  </a:prstGeom>
                  <a:solidFill>
                    <a:srgbClr val="F3E4A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 Diagonal Corner Rectangle 25"/>
                  <p:cNvSpPr/>
                  <p:nvPr/>
                </p:nvSpPr>
                <p:spPr>
                  <a:xfrm rot="1876051">
                    <a:off x="6778643" y="5404860"/>
                    <a:ext cx="381701" cy="388277"/>
                  </a:xfrm>
                  <a:prstGeom prst="round2DiagRect">
                    <a:avLst>
                      <a:gd name="adj1" fmla="val 50000"/>
                      <a:gd name="adj2" fmla="val 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 Diagonal Corner Rectangle 97"/>
                  <p:cNvSpPr/>
                  <p:nvPr/>
                </p:nvSpPr>
                <p:spPr>
                  <a:xfrm rot="5157559">
                    <a:off x="6340853" y="5420117"/>
                    <a:ext cx="381701" cy="388277"/>
                  </a:xfrm>
                  <a:prstGeom prst="round2DiagRect">
                    <a:avLst>
                      <a:gd name="adj1" fmla="val 50000"/>
                      <a:gd name="adj2" fmla="val 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28"/>
                <p:cNvGrpSpPr/>
                <p:nvPr/>
              </p:nvGrpSpPr>
              <p:grpSpPr>
                <a:xfrm>
                  <a:off x="2743200" y="4648200"/>
                  <a:ext cx="609600" cy="762000"/>
                  <a:chOff x="6208671" y="4664856"/>
                  <a:chExt cx="999447" cy="1278744"/>
                </a:xfrm>
              </p:grpSpPr>
              <p:sp>
                <p:nvSpPr>
                  <p:cNvPr id="81" name="Rounded Rectangle 80"/>
                  <p:cNvSpPr/>
                  <p:nvPr/>
                </p:nvSpPr>
                <p:spPr>
                  <a:xfrm>
                    <a:off x="6629400" y="5257800"/>
                    <a:ext cx="152400" cy="685800"/>
                  </a:xfrm>
                  <a:prstGeom prst="round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19845069">
                    <a:off x="6750918" y="4816665"/>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15628763">
                    <a:off x="6427165" y="4741056"/>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2139256">
                    <a:off x="6675382" y="5133882"/>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8637831">
                    <a:off x="6369919" y="5121465"/>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1106522">
                    <a:off x="6208671" y="4865090"/>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6505832" y="4924168"/>
                    <a:ext cx="381000" cy="381000"/>
                  </a:xfrm>
                  <a:prstGeom prst="ellipse">
                    <a:avLst/>
                  </a:prstGeom>
                  <a:solidFill>
                    <a:srgbClr val="F3E4A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 Diagonal Corner Rectangle 87"/>
                  <p:cNvSpPr/>
                  <p:nvPr/>
                </p:nvSpPr>
                <p:spPr>
                  <a:xfrm rot="1876051">
                    <a:off x="6778643" y="5404860"/>
                    <a:ext cx="381701" cy="388277"/>
                  </a:xfrm>
                  <a:prstGeom prst="round2DiagRect">
                    <a:avLst>
                      <a:gd name="adj1" fmla="val 50000"/>
                      <a:gd name="adj2" fmla="val 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 Diagonal Corner Rectangle 88"/>
                  <p:cNvSpPr/>
                  <p:nvPr/>
                </p:nvSpPr>
                <p:spPr>
                  <a:xfrm rot="5157559">
                    <a:off x="6340853" y="5420117"/>
                    <a:ext cx="381701" cy="388277"/>
                  </a:xfrm>
                  <a:prstGeom prst="round2DiagRect">
                    <a:avLst>
                      <a:gd name="adj1" fmla="val 50000"/>
                      <a:gd name="adj2" fmla="val 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38"/>
                <p:cNvGrpSpPr/>
                <p:nvPr/>
              </p:nvGrpSpPr>
              <p:grpSpPr>
                <a:xfrm>
                  <a:off x="3276600" y="4648200"/>
                  <a:ext cx="609600" cy="762000"/>
                  <a:chOff x="6208671" y="4664856"/>
                  <a:chExt cx="999447" cy="1278744"/>
                </a:xfrm>
              </p:grpSpPr>
              <p:sp>
                <p:nvSpPr>
                  <p:cNvPr id="72" name="Rounded Rectangle 71"/>
                  <p:cNvSpPr/>
                  <p:nvPr/>
                </p:nvSpPr>
                <p:spPr>
                  <a:xfrm>
                    <a:off x="6629400" y="5257800"/>
                    <a:ext cx="152400" cy="685800"/>
                  </a:xfrm>
                  <a:prstGeom prst="round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19845069">
                    <a:off x="6750918" y="4816665"/>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5628763">
                    <a:off x="6427165" y="4741056"/>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2139256">
                    <a:off x="6675382" y="5133882"/>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18637831">
                    <a:off x="6369919" y="5121465"/>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1106522">
                    <a:off x="6208671" y="4865090"/>
                    <a:ext cx="457200" cy="304800"/>
                  </a:xfrm>
                  <a:prstGeom prst="ellipse">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6505832" y="4924168"/>
                    <a:ext cx="381000" cy="381000"/>
                  </a:xfrm>
                  <a:prstGeom prst="ellipse">
                    <a:avLst/>
                  </a:prstGeom>
                  <a:solidFill>
                    <a:srgbClr val="F3E4A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 Diagonal Corner Rectangle 78"/>
                  <p:cNvSpPr/>
                  <p:nvPr/>
                </p:nvSpPr>
                <p:spPr>
                  <a:xfrm rot="1876051">
                    <a:off x="6778643" y="5404860"/>
                    <a:ext cx="381701" cy="388277"/>
                  </a:xfrm>
                  <a:prstGeom prst="round2DiagRect">
                    <a:avLst>
                      <a:gd name="adj1" fmla="val 50000"/>
                      <a:gd name="adj2" fmla="val 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 Diagonal Corner Rectangle 79"/>
                  <p:cNvSpPr/>
                  <p:nvPr/>
                </p:nvSpPr>
                <p:spPr>
                  <a:xfrm rot="5157559">
                    <a:off x="6340853" y="5420117"/>
                    <a:ext cx="381701" cy="388277"/>
                  </a:xfrm>
                  <a:prstGeom prst="round2DiagRect">
                    <a:avLst>
                      <a:gd name="adj1" fmla="val 50000"/>
                      <a:gd name="adj2" fmla="val 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Rectangle 51"/>
              <p:cNvSpPr/>
              <p:nvPr/>
            </p:nvSpPr>
            <p:spPr>
              <a:xfrm>
                <a:off x="4495800" y="2743200"/>
                <a:ext cx="762000" cy="12192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343400" y="3810000"/>
                <a:ext cx="1066800" cy="1524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a:off x="5334000" y="2819400"/>
                <a:ext cx="333375" cy="381000"/>
                <a:chOff x="7010400" y="2819400"/>
                <a:chExt cx="533400" cy="609600"/>
              </a:xfrm>
            </p:grpSpPr>
            <p:sp>
              <p:nvSpPr>
                <p:cNvPr id="66" name="Oval 65"/>
                <p:cNvSpPr/>
                <p:nvPr/>
              </p:nvSpPr>
              <p:spPr>
                <a:xfrm>
                  <a:off x="7086600" y="2895600"/>
                  <a:ext cx="381000" cy="533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Delay 66"/>
                <p:cNvSpPr/>
                <p:nvPr/>
              </p:nvSpPr>
              <p:spPr>
                <a:xfrm rot="16200000">
                  <a:off x="7086600" y="2743200"/>
                  <a:ext cx="381000" cy="533400"/>
                </a:xfrm>
                <a:prstGeom prst="flowChartDelay">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p:cNvSpPr/>
              <p:nvPr/>
            </p:nvSpPr>
            <p:spPr>
              <a:xfrm>
                <a:off x="5027142" y="3196282"/>
                <a:ext cx="152400" cy="2286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ame 55"/>
              <p:cNvSpPr/>
              <p:nvPr/>
            </p:nvSpPr>
            <p:spPr>
              <a:xfrm>
                <a:off x="4800600" y="2895600"/>
                <a:ext cx="152400" cy="457200"/>
              </a:xfrm>
              <a:prstGeom prst="frame">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loud 56"/>
              <p:cNvSpPr/>
              <p:nvPr/>
            </p:nvSpPr>
            <p:spPr>
              <a:xfrm>
                <a:off x="2447860" y="3622948"/>
                <a:ext cx="762000" cy="609600"/>
              </a:xfrm>
              <a:prstGeom prst="cloud">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loud 57"/>
              <p:cNvSpPr/>
              <p:nvPr/>
            </p:nvSpPr>
            <p:spPr>
              <a:xfrm>
                <a:off x="3451021" y="3592644"/>
                <a:ext cx="914400" cy="609600"/>
              </a:xfrm>
              <a:prstGeom prst="cloud">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oud 58"/>
              <p:cNvSpPr/>
              <p:nvPr/>
            </p:nvSpPr>
            <p:spPr>
              <a:xfrm>
                <a:off x="5301842" y="3527722"/>
                <a:ext cx="762000" cy="609600"/>
              </a:xfrm>
              <a:prstGeom prst="cloud">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p:cNvSpPr/>
              <p:nvPr/>
            </p:nvSpPr>
            <p:spPr>
              <a:xfrm>
                <a:off x="2667000" y="1752600"/>
                <a:ext cx="2819400" cy="678744"/>
              </a:xfrm>
              <a:prstGeom prst="triangl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70"/>
              <p:cNvGrpSpPr/>
              <p:nvPr/>
            </p:nvGrpSpPr>
            <p:grpSpPr>
              <a:xfrm>
                <a:off x="3828535" y="1959576"/>
                <a:ext cx="498389" cy="410267"/>
                <a:chOff x="6512011" y="4762500"/>
                <a:chExt cx="879389" cy="723900"/>
              </a:xfrm>
            </p:grpSpPr>
            <p:sp>
              <p:nvSpPr>
                <p:cNvPr id="62" name="Flowchart: Delay 61"/>
                <p:cNvSpPr/>
                <p:nvPr/>
              </p:nvSpPr>
              <p:spPr>
                <a:xfrm rot="16200000">
                  <a:off x="6591300" y="4686300"/>
                  <a:ext cx="723900" cy="876300"/>
                </a:xfrm>
                <a:prstGeom prst="flowChartDelay">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a:off x="6553200" y="4953000"/>
                  <a:ext cx="76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endCxn id="62" idx="2"/>
                </p:cNvCxnSpPr>
                <p:nvPr/>
              </p:nvCxnSpPr>
              <p:spPr>
                <a:xfrm flipV="1">
                  <a:off x="6512011" y="5124450"/>
                  <a:ext cx="879389" cy="36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6520248" y="5334000"/>
                  <a:ext cx="871152" cy="61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26" name="Group 25"/>
          <p:cNvGrpSpPr/>
          <p:nvPr/>
        </p:nvGrpSpPr>
        <p:grpSpPr>
          <a:xfrm>
            <a:off x="4805833" y="4191764"/>
            <a:ext cx="3739154" cy="2342924"/>
            <a:chOff x="4805833" y="4191764"/>
            <a:chExt cx="3739154" cy="2342924"/>
          </a:xfrm>
        </p:grpSpPr>
        <p:grpSp>
          <p:nvGrpSpPr>
            <p:cNvPr id="114" name="Group 113"/>
            <p:cNvGrpSpPr/>
            <p:nvPr/>
          </p:nvGrpSpPr>
          <p:grpSpPr>
            <a:xfrm>
              <a:off x="4805833" y="4191764"/>
              <a:ext cx="3200400" cy="2342924"/>
              <a:chOff x="1143000" y="2590800"/>
              <a:chExt cx="3200400" cy="2342924"/>
            </a:xfrm>
          </p:grpSpPr>
          <p:sp>
            <p:nvSpPr>
              <p:cNvPr id="115" name="Rounded Rectangle 2"/>
              <p:cNvSpPr/>
              <p:nvPr/>
            </p:nvSpPr>
            <p:spPr>
              <a:xfrm>
                <a:off x="2552700" y="2619780"/>
                <a:ext cx="1790700" cy="2313944"/>
              </a:xfrm>
              <a:prstGeom prst="roundRect">
                <a:avLst>
                  <a:gd name="adj"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3"/>
              <p:cNvSpPr/>
              <p:nvPr/>
            </p:nvSpPr>
            <p:spPr>
              <a:xfrm>
                <a:off x="2667000" y="2590800"/>
                <a:ext cx="1524000" cy="2313944"/>
              </a:xfrm>
              <a:prstGeom prst="roundRect">
                <a:avLst>
                  <a:gd name="adj" fmla="val 619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4"/>
              <p:cNvSpPr/>
              <p:nvPr/>
            </p:nvSpPr>
            <p:spPr>
              <a:xfrm>
                <a:off x="1143000" y="2590800"/>
                <a:ext cx="1524000" cy="2313944"/>
              </a:xfrm>
              <a:prstGeom prst="roundRect">
                <a:avLst>
                  <a:gd name="adj" fmla="val 4286"/>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2870200" y="2627118"/>
                <a:ext cx="1301750" cy="2109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p:cNvSpPr txBox="1"/>
              <p:nvPr/>
            </p:nvSpPr>
            <p:spPr>
              <a:xfrm>
                <a:off x="2955967" y="2802020"/>
                <a:ext cx="1063831" cy="553689"/>
              </a:xfrm>
              <a:prstGeom prst="rect">
                <a:avLst/>
              </a:prstGeom>
              <a:noFill/>
            </p:spPr>
            <p:txBody>
              <a:bodyPr wrap="square" rtlCol="0">
                <a:spAutoFit/>
              </a:bodyPr>
              <a:lstStyle/>
              <a:p>
                <a:pPr algn="ctr"/>
                <a:endParaRPr lang="en-US" sz="2800" dirty="0">
                  <a:latin typeface="Comic Sans MS" pitchFamily="66" charset="0"/>
                </a:endParaRPr>
              </a:p>
            </p:txBody>
          </p:sp>
          <p:grpSp>
            <p:nvGrpSpPr>
              <p:cNvPr id="120" name="Group 119"/>
              <p:cNvGrpSpPr/>
              <p:nvPr/>
            </p:nvGrpSpPr>
            <p:grpSpPr>
              <a:xfrm>
                <a:off x="2546829" y="2970007"/>
                <a:ext cx="217714" cy="1537165"/>
                <a:chOff x="2489200" y="2992799"/>
                <a:chExt cx="381000" cy="1350209"/>
              </a:xfrm>
            </p:grpSpPr>
            <p:sp>
              <p:nvSpPr>
                <p:cNvPr id="185" name="Frame 12"/>
                <p:cNvSpPr/>
                <p:nvPr/>
              </p:nvSpPr>
              <p:spPr>
                <a:xfrm>
                  <a:off x="2489200" y="2992799"/>
                  <a:ext cx="381000" cy="309423"/>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6" name="Frame 185"/>
                <p:cNvSpPr/>
                <p:nvPr/>
              </p:nvSpPr>
              <p:spPr>
                <a:xfrm>
                  <a:off x="2489200" y="3527257"/>
                  <a:ext cx="381000" cy="309423"/>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Frame 186"/>
                <p:cNvSpPr/>
                <p:nvPr/>
              </p:nvSpPr>
              <p:spPr>
                <a:xfrm>
                  <a:off x="2489200" y="4033585"/>
                  <a:ext cx="381000" cy="309423"/>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1" name="Group 120"/>
              <p:cNvGrpSpPr/>
              <p:nvPr/>
            </p:nvGrpSpPr>
            <p:grpSpPr>
              <a:xfrm>
                <a:off x="1251857" y="2717800"/>
                <a:ext cx="1288143" cy="2042886"/>
                <a:chOff x="1251857" y="2717800"/>
                <a:chExt cx="1288143" cy="2042886"/>
              </a:xfrm>
            </p:grpSpPr>
            <p:sp>
              <p:nvSpPr>
                <p:cNvPr id="154" name="Rounded Rectangle 3"/>
                <p:cNvSpPr/>
                <p:nvPr/>
              </p:nvSpPr>
              <p:spPr>
                <a:xfrm>
                  <a:off x="1251857" y="2717800"/>
                  <a:ext cx="1288143" cy="2042886"/>
                </a:xfrm>
                <a:prstGeom prst="roundRect">
                  <a:avLst>
                    <a:gd name="adj"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4"/>
                <p:cNvGrpSpPr/>
                <p:nvPr/>
              </p:nvGrpSpPr>
              <p:grpSpPr>
                <a:xfrm>
                  <a:off x="1295400" y="2786743"/>
                  <a:ext cx="1172029" cy="667657"/>
                  <a:chOff x="5450115" y="914400"/>
                  <a:chExt cx="2100942" cy="1436914"/>
                </a:xfrm>
              </p:grpSpPr>
              <p:cxnSp>
                <p:nvCxnSpPr>
                  <p:cNvPr id="171" name="Straight Connector 170"/>
                  <p:cNvCxnSpPr/>
                  <p:nvPr/>
                </p:nvCxnSpPr>
                <p:spPr>
                  <a:xfrm>
                    <a:off x="5486400" y="9144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5493657" y="10668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5479143" y="1211943"/>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5493657" y="13570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5479143" y="1502228"/>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5493657" y="16618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5493657" y="1807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5493657" y="19812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5493657" y="2155371"/>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5450115" y="2315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a:off x="5631544" y="943429"/>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H="1">
                    <a:off x="6400800" y="914400"/>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H="1">
                    <a:off x="7322456" y="921657"/>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H="1">
                    <a:off x="5849255" y="928914"/>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6" name="Group 155"/>
                <p:cNvGrpSpPr/>
                <p:nvPr/>
              </p:nvGrpSpPr>
              <p:grpSpPr>
                <a:xfrm>
                  <a:off x="1324429" y="3933372"/>
                  <a:ext cx="1172029" cy="667657"/>
                  <a:chOff x="5450115" y="914400"/>
                  <a:chExt cx="2100942" cy="1436914"/>
                </a:xfrm>
              </p:grpSpPr>
              <p:cxnSp>
                <p:nvCxnSpPr>
                  <p:cNvPr id="157" name="Straight Connector 156"/>
                  <p:cNvCxnSpPr/>
                  <p:nvPr/>
                </p:nvCxnSpPr>
                <p:spPr>
                  <a:xfrm>
                    <a:off x="5486400" y="9144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5493657" y="10668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5479143" y="1211943"/>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5493657" y="13570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5479143" y="1502228"/>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5493657" y="16618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5493657" y="1807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5493657" y="19812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5493657" y="2155371"/>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5450115" y="2315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a:off x="5631544" y="943429"/>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H="1">
                    <a:off x="6400800" y="914400"/>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H="1">
                    <a:off x="7322456" y="921657"/>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H="1">
                    <a:off x="5849255" y="928914"/>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22" name="Group 121"/>
              <p:cNvGrpSpPr/>
              <p:nvPr/>
            </p:nvGrpSpPr>
            <p:grpSpPr>
              <a:xfrm>
                <a:off x="2819400" y="2667000"/>
                <a:ext cx="1288143" cy="2042886"/>
                <a:chOff x="1251857" y="2717800"/>
                <a:chExt cx="1288143" cy="2042886"/>
              </a:xfrm>
            </p:grpSpPr>
            <p:sp>
              <p:nvSpPr>
                <p:cNvPr id="123" name="Rounded Rectangle 3"/>
                <p:cNvSpPr/>
                <p:nvPr/>
              </p:nvSpPr>
              <p:spPr>
                <a:xfrm>
                  <a:off x="1251857" y="2717800"/>
                  <a:ext cx="1288143" cy="2042886"/>
                </a:xfrm>
                <a:prstGeom prst="roundRect">
                  <a:avLst>
                    <a:gd name="adj"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49"/>
                <p:cNvGrpSpPr/>
                <p:nvPr/>
              </p:nvGrpSpPr>
              <p:grpSpPr>
                <a:xfrm>
                  <a:off x="1295400" y="2786743"/>
                  <a:ext cx="1172029" cy="667657"/>
                  <a:chOff x="5450115" y="914400"/>
                  <a:chExt cx="2100942" cy="1436914"/>
                </a:xfrm>
              </p:grpSpPr>
              <p:cxnSp>
                <p:nvCxnSpPr>
                  <p:cNvPr id="140" name="Straight Connector 139"/>
                  <p:cNvCxnSpPr/>
                  <p:nvPr/>
                </p:nvCxnSpPr>
                <p:spPr>
                  <a:xfrm>
                    <a:off x="5486400" y="9144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5493657" y="10668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5479143" y="1211943"/>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5493657" y="13570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5479143" y="1502228"/>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5493657" y="16618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5493657" y="1807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5493657" y="19812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5493657" y="2155371"/>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5450115" y="2315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a:off x="5631544" y="943429"/>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a:off x="6400800" y="914400"/>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7322456" y="921657"/>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5849255" y="928914"/>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5" name="Group 50"/>
                <p:cNvGrpSpPr/>
                <p:nvPr/>
              </p:nvGrpSpPr>
              <p:grpSpPr>
                <a:xfrm>
                  <a:off x="1324429" y="3933372"/>
                  <a:ext cx="1172029" cy="667657"/>
                  <a:chOff x="5450115" y="914400"/>
                  <a:chExt cx="2100942" cy="1436914"/>
                </a:xfrm>
              </p:grpSpPr>
              <p:cxnSp>
                <p:nvCxnSpPr>
                  <p:cNvPr id="126" name="Straight Connector 125"/>
                  <p:cNvCxnSpPr/>
                  <p:nvPr/>
                </p:nvCxnSpPr>
                <p:spPr>
                  <a:xfrm>
                    <a:off x="5486400" y="9144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493657" y="10668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479143" y="1211943"/>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5493657" y="13570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5479143" y="1502228"/>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5493657" y="1661886"/>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5493657" y="1807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5493657" y="19812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5493657" y="2155371"/>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5450115" y="2315029"/>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a:off x="5631544" y="943429"/>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6400800" y="914400"/>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a:off x="7322456" y="921657"/>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5849255" y="928914"/>
                    <a:ext cx="14513" cy="1407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88" name="Group 187"/>
            <p:cNvGrpSpPr/>
            <p:nvPr/>
          </p:nvGrpSpPr>
          <p:grpSpPr>
            <a:xfrm rot="8057495" flipH="1">
              <a:off x="7687722" y="5190287"/>
              <a:ext cx="337665" cy="1376865"/>
              <a:chOff x="5257800" y="990600"/>
              <a:chExt cx="1371600" cy="4191000"/>
            </a:xfrm>
          </p:grpSpPr>
          <p:sp>
            <p:nvSpPr>
              <p:cNvPr id="189" name="Rectangle 188"/>
              <p:cNvSpPr/>
              <p:nvPr/>
            </p:nvSpPr>
            <p:spPr>
              <a:xfrm>
                <a:off x="5334000" y="1905000"/>
                <a:ext cx="1219200" cy="23622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Isosceles Triangle 189"/>
              <p:cNvSpPr/>
              <p:nvPr/>
            </p:nvSpPr>
            <p:spPr>
              <a:xfrm rot="10800000">
                <a:off x="5562600" y="4724400"/>
                <a:ext cx="762000" cy="457200"/>
              </a:xfrm>
              <a:prstGeom prst="triangle">
                <a:avLst>
                  <a:gd name="adj" fmla="val 4882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a:off x="5486400" y="1981200"/>
                <a:ext cx="304800" cy="2286000"/>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6019800" y="1981200"/>
                <a:ext cx="304800" cy="2286000"/>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lowchart: Manual Operation 192"/>
              <p:cNvSpPr/>
              <p:nvPr/>
            </p:nvSpPr>
            <p:spPr>
              <a:xfrm>
                <a:off x="5334000" y="4267200"/>
                <a:ext cx="1219200" cy="457200"/>
              </a:xfrm>
              <a:prstGeom prst="flowChartManualOperation">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ed Rectangle 193"/>
              <p:cNvSpPr/>
              <p:nvPr/>
            </p:nvSpPr>
            <p:spPr>
              <a:xfrm>
                <a:off x="5257800" y="1447800"/>
                <a:ext cx="1371600" cy="533400"/>
              </a:xfrm>
              <a:prstGeom prst="roundRect">
                <a:avLst>
                  <a:gd name="adj" fmla="val 354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lowchart: Magnetic Disk 194"/>
              <p:cNvSpPr/>
              <p:nvPr/>
            </p:nvSpPr>
            <p:spPr>
              <a:xfrm>
                <a:off x="5257800" y="990600"/>
                <a:ext cx="1371600" cy="609600"/>
              </a:xfrm>
              <a:prstGeom prst="flowChartMagneticDisk">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7850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par>
                                <p:cTn id="15" presetID="3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par>
                                <p:cTn id="21" presetID="3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1000" fill="hold"/>
                                        <p:tgtEl>
                                          <p:spTgt spid="26"/>
                                        </p:tgtEl>
                                        <p:attrNameLst>
                                          <p:attrName>ppt_w</p:attrName>
                                        </p:attrNameLst>
                                      </p:cBhvr>
                                      <p:tavLst>
                                        <p:tav tm="0">
                                          <p:val>
                                            <p:fltVal val="0"/>
                                          </p:val>
                                        </p:tav>
                                        <p:tav tm="100000">
                                          <p:val>
                                            <p:strVal val="#ppt_w"/>
                                          </p:val>
                                        </p:tav>
                                      </p:tavLst>
                                    </p:anim>
                                    <p:anim calcmode="lin" valueType="num">
                                      <p:cBhvr>
                                        <p:cTn id="24" dur="1000" fill="hold"/>
                                        <p:tgtEl>
                                          <p:spTgt spid="26"/>
                                        </p:tgtEl>
                                        <p:attrNameLst>
                                          <p:attrName>ppt_h</p:attrName>
                                        </p:attrNameLst>
                                      </p:cBhvr>
                                      <p:tavLst>
                                        <p:tav tm="0">
                                          <p:val>
                                            <p:fltVal val="0"/>
                                          </p:val>
                                        </p:tav>
                                        <p:tav tm="100000">
                                          <p:val>
                                            <p:strVal val="#ppt_h"/>
                                          </p:val>
                                        </p:tav>
                                      </p:tavLst>
                                    </p:anim>
                                    <p:anim calcmode="lin" valueType="num">
                                      <p:cBhvr>
                                        <p:cTn id="25" dur="1000" fill="hold"/>
                                        <p:tgtEl>
                                          <p:spTgt spid="26"/>
                                        </p:tgtEl>
                                        <p:attrNameLst>
                                          <p:attrName>style.rotation</p:attrName>
                                        </p:attrNameLst>
                                      </p:cBhvr>
                                      <p:tavLst>
                                        <p:tav tm="0">
                                          <p:val>
                                            <p:fltVal val="90"/>
                                          </p:val>
                                        </p:tav>
                                        <p:tav tm="100000">
                                          <p:val>
                                            <p:fltVal val="0"/>
                                          </p:val>
                                        </p:tav>
                                      </p:tavLst>
                                    </p:anim>
                                    <p:animEffect transition="in" filter="fade">
                                      <p:cBhvr>
                                        <p:cTn id="26" dur="1000"/>
                                        <p:tgtEl>
                                          <p:spTgt spid="26"/>
                                        </p:tgtEl>
                                      </p:cBhvr>
                                    </p:animEffect>
                                  </p:childTnLst>
                                </p:cTn>
                              </p:par>
                              <p:par>
                                <p:cTn id="27" presetID="3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p:cTn id="29" dur="1000" fill="hold"/>
                                        <p:tgtEl>
                                          <p:spTgt spid="30"/>
                                        </p:tgtEl>
                                        <p:attrNameLst>
                                          <p:attrName>ppt_w</p:attrName>
                                        </p:attrNameLst>
                                      </p:cBhvr>
                                      <p:tavLst>
                                        <p:tav tm="0">
                                          <p:val>
                                            <p:fltVal val="0"/>
                                          </p:val>
                                        </p:tav>
                                        <p:tav tm="100000">
                                          <p:val>
                                            <p:strVal val="#ppt_w"/>
                                          </p:val>
                                        </p:tav>
                                      </p:tavLst>
                                    </p:anim>
                                    <p:anim calcmode="lin" valueType="num">
                                      <p:cBhvr>
                                        <p:cTn id="30" dur="1000" fill="hold"/>
                                        <p:tgtEl>
                                          <p:spTgt spid="30"/>
                                        </p:tgtEl>
                                        <p:attrNameLst>
                                          <p:attrName>ppt_h</p:attrName>
                                        </p:attrNameLst>
                                      </p:cBhvr>
                                      <p:tavLst>
                                        <p:tav tm="0">
                                          <p:val>
                                            <p:fltVal val="0"/>
                                          </p:val>
                                        </p:tav>
                                        <p:tav tm="100000">
                                          <p:val>
                                            <p:strVal val="#ppt_h"/>
                                          </p:val>
                                        </p:tav>
                                      </p:tavLst>
                                    </p:anim>
                                    <p:anim calcmode="lin" valueType="num">
                                      <p:cBhvr>
                                        <p:cTn id="31" dur="1000" fill="hold"/>
                                        <p:tgtEl>
                                          <p:spTgt spid="30"/>
                                        </p:tgtEl>
                                        <p:attrNameLst>
                                          <p:attrName>style.rotation</p:attrName>
                                        </p:attrNameLst>
                                      </p:cBhvr>
                                      <p:tavLst>
                                        <p:tav tm="0">
                                          <p:val>
                                            <p:fltVal val="90"/>
                                          </p:val>
                                        </p:tav>
                                        <p:tav tm="100000">
                                          <p:val>
                                            <p:fltVal val="0"/>
                                          </p:val>
                                        </p:tav>
                                      </p:tavLst>
                                    </p:anim>
                                    <p:animEffect transition="in" filter="fade">
                                      <p:cBhvr>
                                        <p:cTn id="32"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 name="Picture 2" descr="http://www.drapekings.com/wp-content/uploads/2011/05/Encore-Black-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6886" y="0"/>
            <a:ext cx="608511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homeguides.sfgate.com/DM-Resize/photos.demandstudios.com/getty/article/97/111/87524998.jpg?w=600&amp;h=600&amp;keep_ratio=1"/>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235"/>
            <a:ext cx="6106886" cy="68652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     </a:t>
            </a:r>
            <a:r>
              <a:rPr lang="en-US" sz="6000" dirty="0">
                <a:latin typeface="Eras Bold ITC" panose="020B0907030504020204" pitchFamily="34" charset="0"/>
              </a:rPr>
              <a:t>Advance</a:t>
            </a:r>
            <a:r>
              <a:rPr lang="en-US" sz="6000" dirty="0">
                <a:solidFill>
                  <a:schemeClr val="bg1"/>
                </a:solidFill>
                <a:latin typeface="Eras Bold ITC" panose="020B0907030504020204" pitchFamily="34" charset="0"/>
              </a:rPr>
              <a:t>  Preparation</a:t>
            </a:r>
            <a:endParaRPr lang="en-US" sz="4400" dirty="0">
              <a:solidFill>
                <a:schemeClr val="bg1"/>
              </a:solidFill>
              <a:latin typeface="Eras Bold ITC" panose="020B0907030504020204" pitchFamily="34" charset="0"/>
            </a:endParaRPr>
          </a:p>
        </p:txBody>
      </p:sp>
      <p:sp>
        <p:nvSpPr>
          <p:cNvPr id="16" name="Rectangle 15"/>
          <p:cNvSpPr/>
          <p:nvPr/>
        </p:nvSpPr>
        <p:spPr>
          <a:xfrm>
            <a:off x="830490" y="1073383"/>
            <a:ext cx="4732110" cy="1384995"/>
          </a:xfrm>
          <a:prstGeom prst="rect">
            <a:avLst/>
          </a:prstGeom>
        </p:spPr>
        <p:txBody>
          <a:bodyPr wrap="square">
            <a:spAutoFit/>
          </a:bodyPr>
          <a:lstStyle/>
          <a:p>
            <a:r>
              <a:rPr lang="en-US" sz="2800" dirty="0"/>
              <a:t>The Savior would be required to carry out Heavenly Father’s plan of happiness</a:t>
            </a:r>
          </a:p>
        </p:txBody>
      </p:sp>
      <p:sp>
        <p:nvSpPr>
          <p:cNvPr id="197" name="Rectangle 196"/>
          <p:cNvSpPr/>
          <p:nvPr/>
        </p:nvSpPr>
        <p:spPr>
          <a:xfrm>
            <a:off x="6900409" y="1182231"/>
            <a:ext cx="4498067" cy="2246769"/>
          </a:xfrm>
          <a:prstGeom prst="rect">
            <a:avLst/>
          </a:prstGeom>
        </p:spPr>
        <p:txBody>
          <a:bodyPr wrap="square">
            <a:spAutoFit/>
          </a:bodyPr>
          <a:lstStyle/>
          <a:p>
            <a:r>
              <a:rPr lang="en-US" sz="2800" dirty="0">
                <a:solidFill>
                  <a:schemeClr val="bg1"/>
                </a:solidFill>
              </a:rPr>
              <a:t>Lucifer, one of Heavenly Father’s spirit children, rebelled against Heavenly Father’s plan. He is commonly known as Satan</a:t>
            </a:r>
          </a:p>
        </p:txBody>
      </p:sp>
      <p:grpSp>
        <p:nvGrpSpPr>
          <p:cNvPr id="7" name="Group 6"/>
          <p:cNvGrpSpPr/>
          <p:nvPr/>
        </p:nvGrpSpPr>
        <p:grpSpPr>
          <a:xfrm>
            <a:off x="8102833" y="3433320"/>
            <a:ext cx="1825826" cy="2338643"/>
            <a:chOff x="423677" y="4262352"/>
            <a:chExt cx="1666264" cy="2134265"/>
          </a:xfrm>
        </p:grpSpPr>
        <p:sp>
          <p:nvSpPr>
            <p:cNvPr id="278" name="Rectangle 277"/>
            <p:cNvSpPr/>
            <p:nvPr/>
          </p:nvSpPr>
          <p:spPr>
            <a:xfrm>
              <a:off x="491548" y="4362542"/>
              <a:ext cx="1546796" cy="200273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8" name="Group 64"/>
            <p:cNvGrpSpPr/>
            <p:nvPr/>
          </p:nvGrpSpPr>
          <p:grpSpPr>
            <a:xfrm>
              <a:off x="519244" y="4590039"/>
              <a:ext cx="1519100" cy="1745588"/>
              <a:chOff x="6014594" y="3657600"/>
              <a:chExt cx="1233577" cy="1417495"/>
            </a:xfrm>
          </p:grpSpPr>
          <p:sp>
            <p:nvSpPr>
              <p:cNvPr id="201" name="Cloud 200"/>
              <p:cNvSpPr/>
              <p:nvPr/>
            </p:nvSpPr>
            <p:spPr>
              <a:xfrm>
                <a:off x="6014594" y="3752491"/>
                <a:ext cx="1233577" cy="996351"/>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rapezoid 205"/>
              <p:cNvSpPr/>
              <p:nvPr/>
            </p:nvSpPr>
            <p:spPr>
              <a:xfrm>
                <a:off x="6109484" y="4428417"/>
                <a:ext cx="1064115" cy="628682"/>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rapezoid 206"/>
              <p:cNvSpPr/>
              <p:nvPr/>
            </p:nvSpPr>
            <p:spPr>
              <a:xfrm rot="379796">
                <a:off x="6198539" y="4362678"/>
                <a:ext cx="517627" cy="710124"/>
              </a:xfrm>
              <a:prstGeom prst="trapezoid">
                <a:avLst>
                  <a:gd name="adj" fmla="val 4183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rapezoid 207"/>
              <p:cNvSpPr/>
              <p:nvPr/>
            </p:nvSpPr>
            <p:spPr>
              <a:xfrm rot="21033800">
                <a:off x="6580822" y="4323916"/>
                <a:ext cx="517627" cy="751179"/>
              </a:xfrm>
              <a:prstGeom prst="trapezoid">
                <a:avLst>
                  <a:gd name="adj" fmla="val 40202"/>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gular Pentagon 208"/>
              <p:cNvSpPr/>
              <p:nvPr/>
            </p:nvSpPr>
            <p:spPr>
              <a:xfrm rot="10800000">
                <a:off x="6299266" y="3799936"/>
                <a:ext cx="664234" cy="854015"/>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Cloud 209"/>
              <p:cNvSpPr/>
              <p:nvPr/>
            </p:nvSpPr>
            <p:spPr>
              <a:xfrm>
                <a:off x="6346711" y="3657600"/>
                <a:ext cx="569343" cy="474453"/>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Cloud 210"/>
              <p:cNvSpPr/>
              <p:nvPr/>
            </p:nvSpPr>
            <p:spPr>
              <a:xfrm rot="18167829">
                <a:off x="6022703" y="3924809"/>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Cloud 211"/>
              <p:cNvSpPr/>
              <p:nvPr/>
            </p:nvSpPr>
            <p:spPr>
              <a:xfrm rot="14977688">
                <a:off x="6507001" y="3983011"/>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lowchart: Stored Data 212"/>
              <p:cNvSpPr/>
              <p:nvPr/>
            </p:nvSpPr>
            <p:spPr>
              <a:xfrm rot="5400000">
                <a:off x="6465324" y="3349206"/>
                <a:ext cx="379562" cy="996351"/>
              </a:xfrm>
              <a:prstGeom prst="flowChartOnlineStorag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gular Pentagon 249"/>
              <p:cNvSpPr/>
              <p:nvPr/>
            </p:nvSpPr>
            <p:spPr>
              <a:xfrm rot="10800000">
                <a:off x="6773718" y="4511616"/>
                <a:ext cx="151541" cy="252745"/>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gular Pentagon 238"/>
              <p:cNvSpPr/>
              <p:nvPr/>
            </p:nvSpPr>
            <p:spPr>
              <a:xfrm rot="10800000">
                <a:off x="6346710" y="4511616"/>
                <a:ext cx="151541" cy="252745"/>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6" name="Group 101"/>
              <p:cNvGrpSpPr/>
              <p:nvPr/>
            </p:nvGrpSpPr>
            <p:grpSpPr>
              <a:xfrm rot="16355409">
                <a:off x="6559288" y="3284183"/>
                <a:ext cx="209602" cy="1100863"/>
                <a:chOff x="6629400" y="1447800"/>
                <a:chExt cx="806264" cy="3603319"/>
              </a:xfrm>
            </p:grpSpPr>
            <p:grpSp>
              <p:nvGrpSpPr>
                <p:cNvPr id="219" name="Group 79"/>
                <p:cNvGrpSpPr/>
                <p:nvPr/>
              </p:nvGrpSpPr>
              <p:grpSpPr>
                <a:xfrm>
                  <a:off x="6629400" y="1447800"/>
                  <a:ext cx="713825" cy="1174911"/>
                  <a:chOff x="6629400" y="1447800"/>
                  <a:chExt cx="713825" cy="1174911"/>
                </a:xfrm>
              </p:grpSpPr>
              <p:sp>
                <p:nvSpPr>
                  <p:cNvPr id="228" name="Regular Pentagon 227"/>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gular Pentagon 228"/>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 name="Group 80"/>
                <p:cNvGrpSpPr/>
                <p:nvPr/>
              </p:nvGrpSpPr>
              <p:grpSpPr>
                <a:xfrm>
                  <a:off x="6645639" y="2683240"/>
                  <a:ext cx="713825" cy="1174911"/>
                  <a:chOff x="6629400" y="1447800"/>
                  <a:chExt cx="713825" cy="1174911"/>
                </a:xfrm>
              </p:grpSpPr>
              <p:sp>
                <p:nvSpPr>
                  <p:cNvPr id="226" name="Regular Pentagon 225"/>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gular Pentagon 226"/>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83"/>
                <p:cNvGrpSpPr/>
                <p:nvPr/>
              </p:nvGrpSpPr>
              <p:grpSpPr>
                <a:xfrm>
                  <a:off x="6721839" y="3876208"/>
                  <a:ext cx="713825" cy="1174911"/>
                  <a:chOff x="6629400" y="1447800"/>
                  <a:chExt cx="713825" cy="1174911"/>
                </a:xfrm>
              </p:grpSpPr>
              <p:sp>
                <p:nvSpPr>
                  <p:cNvPr id="224" name="Regular Pentagon 223"/>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gular Pentagon 224"/>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Quad Arrow 221"/>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Quad Arrow 222"/>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7" name="Moon 216"/>
              <p:cNvSpPr/>
              <p:nvPr/>
            </p:nvSpPr>
            <p:spPr>
              <a:xfrm rot="5207311">
                <a:off x="6245101" y="4107455"/>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17"/>
              <p:cNvSpPr/>
              <p:nvPr/>
            </p:nvSpPr>
            <p:spPr>
              <a:xfrm rot="5207311">
                <a:off x="6909335" y="4060009"/>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9" name="Frame 278"/>
            <p:cNvSpPr/>
            <p:nvPr/>
          </p:nvSpPr>
          <p:spPr>
            <a:xfrm>
              <a:off x="423677" y="4262352"/>
              <a:ext cx="1666264" cy="2134265"/>
            </a:xfrm>
            <a:prstGeom prst="frame">
              <a:avLst>
                <a:gd name="adj1" fmla="val 570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4" name="Group 53">
            <a:extLst>
              <a:ext uri="{FF2B5EF4-FFF2-40B4-BE49-F238E27FC236}">
                <a16:creationId xmlns:a16="http://schemas.microsoft.com/office/drawing/2014/main" id="{8D684F3E-1535-42D1-96EC-4CA27C6EEEA9}"/>
              </a:ext>
            </a:extLst>
          </p:cNvPr>
          <p:cNvGrpSpPr/>
          <p:nvPr/>
        </p:nvGrpSpPr>
        <p:grpSpPr>
          <a:xfrm>
            <a:off x="1587267" y="3310470"/>
            <a:ext cx="2361528" cy="2500357"/>
            <a:chOff x="6172201" y="990599"/>
            <a:chExt cx="2361528" cy="2500357"/>
          </a:xfrm>
        </p:grpSpPr>
        <p:sp>
          <p:nvSpPr>
            <p:cNvPr id="55" name="Rectangle 54">
              <a:extLst>
                <a:ext uri="{FF2B5EF4-FFF2-40B4-BE49-F238E27FC236}">
                  <a16:creationId xmlns:a16="http://schemas.microsoft.com/office/drawing/2014/main" id="{EFBC4A68-9A6B-4816-BCBC-869BF65C494B}"/>
                </a:ext>
              </a:extLst>
            </p:cNvPr>
            <p:cNvSpPr/>
            <p:nvPr/>
          </p:nvSpPr>
          <p:spPr>
            <a:xfrm>
              <a:off x="6248400" y="1066800"/>
              <a:ext cx="2285329" cy="2362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5E06055-4179-405D-B99B-D5AA2060AE38}"/>
                </a:ext>
              </a:extLst>
            </p:cNvPr>
            <p:cNvSpPr/>
            <p:nvPr/>
          </p:nvSpPr>
          <p:spPr>
            <a:xfrm rot="10800000">
              <a:off x="6444385" y="1260369"/>
              <a:ext cx="1938874" cy="2016230"/>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7" name="Trapezoid 56">
              <a:extLst>
                <a:ext uri="{FF2B5EF4-FFF2-40B4-BE49-F238E27FC236}">
                  <a16:creationId xmlns:a16="http://schemas.microsoft.com/office/drawing/2014/main" id="{1385A861-DEE2-49A5-90B1-C313E608931D}"/>
                </a:ext>
              </a:extLst>
            </p:cNvPr>
            <p:cNvSpPr/>
            <p:nvPr/>
          </p:nvSpPr>
          <p:spPr>
            <a:xfrm>
              <a:off x="6782562" y="2777608"/>
              <a:ext cx="1197337" cy="60202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25B54DB3-BDAD-40C5-AC4B-DB43242A4EA1}"/>
                </a:ext>
              </a:extLst>
            </p:cNvPr>
            <p:cNvSpPr/>
            <p:nvPr/>
          </p:nvSpPr>
          <p:spPr>
            <a:xfrm flipH="1">
              <a:off x="7124928" y="2129979"/>
              <a:ext cx="491120" cy="97895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E1FFC667-5697-4163-A9EC-DCB60641B567}"/>
                </a:ext>
              </a:extLst>
            </p:cNvPr>
            <p:cNvSpPr/>
            <p:nvPr/>
          </p:nvSpPr>
          <p:spPr>
            <a:xfrm>
              <a:off x="6847401" y="1432351"/>
              <a:ext cx="994550" cy="146183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58EB9E08-2169-4C8A-B3AE-F1C1481532E0}"/>
                </a:ext>
              </a:extLst>
            </p:cNvPr>
            <p:cNvSpPr/>
            <p:nvPr/>
          </p:nvSpPr>
          <p:spPr>
            <a:xfrm>
              <a:off x="6642972" y="1794993"/>
              <a:ext cx="189008" cy="927834"/>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D475D62-DDA6-4C23-B53F-C49052D5DCCD}"/>
                </a:ext>
              </a:extLst>
            </p:cNvPr>
            <p:cNvSpPr/>
            <p:nvPr/>
          </p:nvSpPr>
          <p:spPr>
            <a:xfrm rot="407483">
              <a:off x="6856262" y="2366236"/>
              <a:ext cx="980609" cy="626291"/>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2" name="Oval 61">
              <a:extLst>
                <a:ext uri="{FF2B5EF4-FFF2-40B4-BE49-F238E27FC236}">
                  <a16:creationId xmlns:a16="http://schemas.microsoft.com/office/drawing/2014/main" id="{109CC78C-A266-4B43-852A-FD45452A8690}"/>
                </a:ext>
              </a:extLst>
            </p:cNvPr>
            <p:cNvSpPr/>
            <p:nvPr/>
          </p:nvSpPr>
          <p:spPr>
            <a:xfrm>
              <a:off x="7155769" y="2446186"/>
              <a:ext cx="365188" cy="17724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04AA6C8D-854F-4312-A057-72470F3A199E}"/>
                </a:ext>
              </a:extLst>
            </p:cNvPr>
            <p:cNvSpPr/>
            <p:nvPr/>
          </p:nvSpPr>
          <p:spPr>
            <a:xfrm rot="10800000">
              <a:off x="6884692" y="1271084"/>
              <a:ext cx="940271" cy="57235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4" name="Oval 63">
              <a:extLst>
                <a:ext uri="{FF2B5EF4-FFF2-40B4-BE49-F238E27FC236}">
                  <a16:creationId xmlns:a16="http://schemas.microsoft.com/office/drawing/2014/main" id="{2404AE51-3968-480B-99D7-C920134AC0CA}"/>
                </a:ext>
              </a:extLst>
            </p:cNvPr>
            <p:cNvSpPr/>
            <p:nvPr/>
          </p:nvSpPr>
          <p:spPr>
            <a:xfrm rot="886948" flipH="1">
              <a:off x="7507322" y="1299508"/>
              <a:ext cx="424890" cy="42891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C5031B3A-F809-4D3F-AA87-86A57D32BF62}"/>
                </a:ext>
              </a:extLst>
            </p:cNvPr>
            <p:cNvSpPr/>
            <p:nvPr/>
          </p:nvSpPr>
          <p:spPr>
            <a:xfrm rot="886948" flipH="1">
              <a:off x="6758410" y="1291389"/>
              <a:ext cx="424890" cy="42891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ame 65">
              <a:extLst>
                <a:ext uri="{FF2B5EF4-FFF2-40B4-BE49-F238E27FC236}">
                  <a16:creationId xmlns:a16="http://schemas.microsoft.com/office/drawing/2014/main" id="{6168EA1C-5012-4758-B161-1282B58ADC0E}"/>
                </a:ext>
              </a:extLst>
            </p:cNvPr>
            <p:cNvSpPr/>
            <p:nvPr/>
          </p:nvSpPr>
          <p:spPr>
            <a:xfrm>
              <a:off x="6172201" y="990599"/>
              <a:ext cx="2361528" cy="2500357"/>
            </a:xfrm>
            <a:prstGeom prst="frame">
              <a:avLst>
                <a:gd name="adj1" fmla="val 536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89597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 presetClass="entr" presetSubtype="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97"/>
                                        </p:tgtEl>
                                        <p:attrNameLst>
                                          <p:attrName>style.visibility</p:attrName>
                                        </p:attrNameLst>
                                      </p:cBhvr>
                                      <p:to>
                                        <p:strVal val="visible"/>
                                      </p:to>
                                    </p:set>
                                    <p:animEffect transition="in" filter="fade">
                                      <p:cBhvr>
                                        <p:cTn id="14" dur="500"/>
                                        <p:tgtEl>
                                          <p:spTgt spid="197"/>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Black-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1883229" cy="369332"/>
          </a:xfrm>
          <a:prstGeom prst="rect">
            <a:avLst/>
          </a:prstGeom>
          <a:noFill/>
        </p:spPr>
        <p:txBody>
          <a:bodyPr wrap="square" rtlCol="0">
            <a:spAutoFit/>
          </a:bodyPr>
          <a:lstStyle/>
          <a:p>
            <a:r>
              <a:rPr lang="en-US" dirty="0">
                <a:solidFill>
                  <a:schemeClr val="bg1"/>
                </a:solidFill>
              </a:rPr>
              <a:t>Moses 4:1</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Satan’s Demand</a:t>
            </a:r>
            <a:endParaRPr lang="en-US" sz="4400" dirty="0">
              <a:solidFill>
                <a:schemeClr val="bg1"/>
              </a:solidFill>
              <a:latin typeface="Eras Bold ITC" panose="020B0907030504020204" pitchFamily="34" charset="0"/>
            </a:endParaRPr>
          </a:p>
        </p:txBody>
      </p:sp>
      <p:grpSp>
        <p:nvGrpSpPr>
          <p:cNvPr id="86" name="Group 85"/>
          <p:cNvGrpSpPr/>
          <p:nvPr/>
        </p:nvGrpSpPr>
        <p:grpSpPr>
          <a:xfrm>
            <a:off x="5183087" y="2582844"/>
            <a:ext cx="1825826" cy="2338643"/>
            <a:chOff x="423677" y="4262352"/>
            <a:chExt cx="1666264" cy="2134265"/>
          </a:xfrm>
        </p:grpSpPr>
        <p:sp>
          <p:nvSpPr>
            <p:cNvPr id="87" name="Rectangle 86"/>
            <p:cNvSpPr/>
            <p:nvPr/>
          </p:nvSpPr>
          <p:spPr>
            <a:xfrm>
              <a:off x="491548" y="4362542"/>
              <a:ext cx="1546796" cy="200273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64"/>
            <p:cNvGrpSpPr/>
            <p:nvPr/>
          </p:nvGrpSpPr>
          <p:grpSpPr>
            <a:xfrm>
              <a:off x="519244" y="4590039"/>
              <a:ext cx="1519100" cy="1745588"/>
              <a:chOff x="6014594" y="3657600"/>
              <a:chExt cx="1233577" cy="1417495"/>
            </a:xfrm>
          </p:grpSpPr>
          <p:sp>
            <p:nvSpPr>
              <p:cNvPr id="90" name="Cloud 89"/>
              <p:cNvSpPr/>
              <p:nvPr/>
            </p:nvSpPr>
            <p:spPr>
              <a:xfrm>
                <a:off x="6014594" y="3752491"/>
                <a:ext cx="1233577" cy="996351"/>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a:off x="6109484" y="4428417"/>
                <a:ext cx="1064115" cy="628682"/>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379796">
                <a:off x="6198539" y="4362678"/>
                <a:ext cx="517627" cy="710124"/>
              </a:xfrm>
              <a:prstGeom prst="trapezoid">
                <a:avLst>
                  <a:gd name="adj" fmla="val 4183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21033800">
                <a:off x="6580822" y="4323916"/>
                <a:ext cx="517627" cy="751179"/>
              </a:xfrm>
              <a:prstGeom prst="trapezoid">
                <a:avLst>
                  <a:gd name="adj" fmla="val 40202"/>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gular Pentagon 93"/>
              <p:cNvSpPr/>
              <p:nvPr/>
            </p:nvSpPr>
            <p:spPr>
              <a:xfrm rot="10800000">
                <a:off x="6299266" y="3799936"/>
                <a:ext cx="664234" cy="854015"/>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loud 94"/>
              <p:cNvSpPr/>
              <p:nvPr/>
            </p:nvSpPr>
            <p:spPr>
              <a:xfrm>
                <a:off x="6346711" y="3657600"/>
                <a:ext cx="569343" cy="474453"/>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loud 95"/>
              <p:cNvSpPr/>
              <p:nvPr/>
            </p:nvSpPr>
            <p:spPr>
              <a:xfrm rot="18167829">
                <a:off x="6022703" y="3924809"/>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loud 96"/>
              <p:cNvSpPr/>
              <p:nvPr/>
            </p:nvSpPr>
            <p:spPr>
              <a:xfrm rot="14977688">
                <a:off x="6507001" y="3983011"/>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Stored Data 97"/>
              <p:cNvSpPr/>
              <p:nvPr/>
            </p:nvSpPr>
            <p:spPr>
              <a:xfrm rot="5400000">
                <a:off x="6465324" y="3349206"/>
                <a:ext cx="379562" cy="996351"/>
              </a:xfrm>
              <a:prstGeom prst="flowChartOnlineStorag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gular Pentagon 98"/>
              <p:cNvSpPr/>
              <p:nvPr/>
            </p:nvSpPr>
            <p:spPr>
              <a:xfrm rot="10800000">
                <a:off x="6773718" y="4511616"/>
                <a:ext cx="151541" cy="252745"/>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gular Pentagon 99"/>
              <p:cNvSpPr/>
              <p:nvPr/>
            </p:nvSpPr>
            <p:spPr>
              <a:xfrm rot="10800000">
                <a:off x="6346710" y="4511616"/>
                <a:ext cx="151541" cy="252745"/>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1"/>
              <p:cNvGrpSpPr/>
              <p:nvPr/>
            </p:nvGrpSpPr>
            <p:grpSpPr>
              <a:xfrm rot="16355409">
                <a:off x="6559288" y="3284183"/>
                <a:ext cx="209602" cy="1100863"/>
                <a:chOff x="6629400" y="1447800"/>
                <a:chExt cx="806264" cy="3603319"/>
              </a:xfrm>
            </p:grpSpPr>
            <p:grpSp>
              <p:nvGrpSpPr>
                <p:cNvPr id="104" name="Group 79"/>
                <p:cNvGrpSpPr/>
                <p:nvPr/>
              </p:nvGrpSpPr>
              <p:grpSpPr>
                <a:xfrm>
                  <a:off x="6629400" y="1447800"/>
                  <a:ext cx="713825" cy="1174911"/>
                  <a:chOff x="6629400" y="1447800"/>
                  <a:chExt cx="713825" cy="1174911"/>
                </a:xfrm>
              </p:grpSpPr>
              <p:sp>
                <p:nvSpPr>
                  <p:cNvPr id="113" name="Regular Pentagon 112"/>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gular Pentagon 113"/>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80"/>
                <p:cNvGrpSpPr/>
                <p:nvPr/>
              </p:nvGrpSpPr>
              <p:grpSpPr>
                <a:xfrm>
                  <a:off x="6645639" y="2683240"/>
                  <a:ext cx="713825" cy="1174911"/>
                  <a:chOff x="6629400" y="1447800"/>
                  <a:chExt cx="713825" cy="1174911"/>
                </a:xfrm>
              </p:grpSpPr>
              <p:sp>
                <p:nvSpPr>
                  <p:cNvPr id="111" name="Regular Pentagon 110"/>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gular Pentagon 111"/>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83"/>
                <p:cNvGrpSpPr/>
                <p:nvPr/>
              </p:nvGrpSpPr>
              <p:grpSpPr>
                <a:xfrm>
                  <a:off x="6721839" y="3876208"/>
                  <a:ext cx="713825" cy="1174911"/>
                  <a:chOff x="6629400" y="1447800"/>
                  <a:chExt cx="713825" cy="1174911"/>
                </a:xfrm>
              </p:grpSpPr>
              <p:sp>
                <p:nvSpPr>
                  <p:cNvPr id="109" name="Regular Pentagon 108"/>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gular Pentagon 109"/>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Quad Arrow 106"/>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Quad Arrow 107"/>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 name="Moon 101"/>
              <p:cNvSpPr/>
              <p:nvPr/>
            </p:nvSpPr>
            <p:spPr>
              <a:xfrm rot="5207311">
                <a:off x="6245101" y="4107455"/>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p:cNvSpPr/>
              <p:nvPr/>
            </p:nvSpPr>
            <p:spPr>
              <a:xfrm rot="5207311">
                <a:off x="6909335" y="4060009"/>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Frame 88"/>
            <p:cNvSpPr/>
            <p:nvPr/>
          </p:nvSpPr>
          <p:spPr>
            <a:xfrm>
              <a:off x="423677" y="4262352"/>
              <a:ext cx="1666264" cy="2134265"/>
            </a:xfrm>
            <a:prstGeom prst="frame">
              <a:avLst>
                <a:gd name="adj1" fmla="val 570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 name="Group 2"/>
          <p:cNvGrpSpPr/>
          <p:nvPr/>
        </p:nvGrpSpPr>
        <p:grpSpPr>
          <a:xfrm flipH="1">
            <a:off x="2036197" y="1559117"/>
            <a:ext cx="2215873" cy="3256865"/>
            <a:chOff x="8143630" y="1752027"/>
            <a:chExt cx="2215873" cy="3256865"/>
          </a:xfrm>
        </p:grpSpPr>
        <p:grpSp>
          <p:nvGrpSpPr>
            <p:cNvPr id="115" name="Group 114"/>
            <p:cNvGrpSpPr/>
            <p:nvPr/>
          </p:nvGrpSpPr>
          <p:grpSpPr>
            <a:xfrm rot="946149">
              <a:off x="8143630" y="1752027"/>
              <a:ext cx="2215873" cy="3256865"/>
              <a:chOff x="5089899" y="2514600"/>
              <a:chExt cx="1463301" cy="2150742"/>
            </a:xfrm>
          </p:grpSpPr>
          <p:sp>
            <p:nvSpPr>
              <p:cNvPr id="116" name="Rounded Rectangle 115"/>
              <p:cNvSpPr/>
              <p:nvPr/>
            </p:nvSpPr>
            <p:spPr>
              <a:xfrm>
                <a:off x="5089899" y="2638847"/>
                <a:ext cx="57220" cy="2026495"/>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Pentagon 116"/>
              <p:cNvSpPr/>
              <p:nvPr/>
            </p:nvSpPr>
            <p:spPr>
              <a:xfrm>
                <a:off x="5105400" y="2514600"/>
                <a:ext cx="1447800" cy="1219200"/>
              </a:xfrm>
              <a:prstGeom prst="homePlate">
                <a:avLst>
                  <a:gd name="adj" fmla="val 350078"/>
                </a:avLst>
              </a:prstGeom>
              <a:solidFill>
                <a:srgbClr val="FFC000"/>
              </a:solidFill>
              <a:ln w="63500">
                <a:solidFill>
                  <a:srgbClr val="4E88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rot="2253786">
              <a:off x="8194408" y="2217685"/>
              <a:ext cx="2002971" cy="830997"/>
            </a:xfrm>
            <a:prstGeom prst="rect">
              <a:avLst/>
            </a:prstGeom>
            <a:noFill/>
          </p:spPr>
          <p:txBody>
            <a:bodyPr wrap="square" rtlCol="0">
              <a:spAutoFit/>
            </a:bodyPr>
            <a:lstStyle/>
            <a:p>
              <a:pPr algn="ctr"/>
              <a:r>
                <a:rPr lang="en-US" sz="2400" dirty="0"/>
                <a:t>Redemption for all</a:t>
              </a:r>
            </a:p>
          </p:txBody>
        </p:sp>
      </p:grpSp>
      <p:grpSp>
        <p:nvGrpSpPr>
          <p:cNvPr id="121" name="Group 120"/>
          <p:cNvGrpSpPr/>
          <p:nvPr/>
        </p:nvGrpSpPr>
        <p:grpSpPr>
          <a:xfrm>
            <a:off x="7857916" y="1633586"/>
            <a:ext cx="2215873" cy="3256865"/>
            <a:chOff x="7857916" y="1633586"/>
            <a:chExt cx="2215873" cy="3256865"/>
          </a:xfrm>
        </p:grpSpPr>
        <p:grpSp>
          <p:nvGrpSpPr>
            <p:cNvPr id="118" name="Group 117"/>
            <p:cNvGrpSpPr/>
            <p:nvPr/>
          </p:nvGrpSpPr>
          <p:grpSpPr>
            <a:xfrm rot="946149">
              <a:off x="7857916" y="1633586"/>
              <a:ext cx="2215873" cy="3256865"/>
              <a:chOff x="5089899" y="2514600"/>
              <a:chExt cx="1463301" cy="2150742"/>
            </a:xfrm>
          </p:grpSpPr>
          <p:sp>
            <p:nvSpPr>
              <p:cNvPr id="119" name="Rounded Rectangle 118"/>
              <p:cNvSpPr/>
              <p:nvPr/>
            </p:nvSpPr>
            <p:spPr>
              <a:xfrm>
                <a:off x="5089899" y="2638847"/>
                <a:ext cx="57220" cy="2026495"/>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Pentagon 119"/>
              <p:cNvSpPr/>
              <p:nvPr/>
            </p:nvSpPr>
            <p:spPr>
              <a:xfrm>
                <a:off x="5105400" y="2514600"/>
                <a:ext cx="1447800" cy="1219200"/>
              </a:xfrm>
              <a:prstGeom prst="homePlate">
                <a:avLst>
                  <a:gd name="adj" fmla="val 350078"/>
                </a:avLst>
              </a:prstGeom>
              <a:solidFill>
                <a:srgbClr val="FFC000"/>
              </a:solidFill>
              <a:ln w="63500">
                <a:solidFill>
                  <a:srgbClr val="4E88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 name="TextBox 121"/>
            <p:cNvSpPr txBox="1"/>
            <p:nvPr/>
          </p:nvSpPr>
          <p:spPr>
            <a:xfrm rot="2311826" flipH="1">
              <a:off x="7859681" y="2015783"/>
              <a:ext cx="2002971" cy="830997"/>
            </a:xfrm>
            <a:prstGeom prst="rect">
              <a:avLst/>
            </a:prstGeom>
            <a:noFill/>
          </p:spPr>
          <p:txBody>
            <a:bodyPr wrap="square" rtlCol="0">
              <a:spAutoFit/>
            </a:bodyPr>
            <a:lstStyle/>
            <a:p>
              <a:pPr algn="ctr"/>
              <a:r>
                <a:rPr lang="en-US" sz="2400" dirty="0"/>
                <a:t>Not One Soul Lost</a:t>
              </a:r>
            </a:p>
          </p:txBody>
        </p:sp>
      </p:grpSp>
    </p:spTree>
    <p:extLst>
      <p:ext uri="{BB962C8B-B14F-4D97-AF65-F5344CB8AC3E}">
        <p14:creationId xmlns:p14="http://schemas.microsoft.com/office/powerpoint/2010/main" val="81688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homeguides.sfgate.com/DM-Resize/photos.demandstudios.com/getty/article/97/111/87524998.jpg?w=600&amp;h=600&amp;keep_ratio=1"/>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235"/>
            <a:ext cx="12192000" cy="68652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Eras Bold ITC" panose="020B0907030504020204" pitchFamily="34" charset="0"/>
              </a:rPr>
              <a:t>One Plan</a:t>
            </a:r>
            <a:endParaRPr lang="en-US" sz="4400" dirty="0">
              <a:latin typeface="Eras Bold ITC" panose="020B0907030504020204" pitchFamily="34" charset="0"/>
            </a:endParaRPr>
          </a:p>
        </p:txBody>
      </p:sp>
      <p:sp>
        <p:nvSpPr>
          <p:cNvPr id="16" name="Rectangle 15"/>
          <p:cNvSpPr/>
          <p:nvPr/>
        </p:nvSpPr>
        <p:spPr>
          <a:xfrm>
            <a:off x="373290" y="953042"/>
            <a:ext cx="7214053" cy="5262979"/>
          </a:xfrm>
          <a:prstGeom prst="rect">
            <a:avLst/>
          </a:prstGeom>
        </p:spPr>
        <p:txBody>
          <a:bodyPr wrap="square">
            <a:spAutoFit/>
          </a:bodyPr>
          <a:lstStyle/>
          <a:p>
            <a:r>
              <a:rPr lang="en-US" sz="2400" dirty="0"/>
              <a:t>“Although we sometimes hear it said that there were two plans—Christ’s plan of freedom and agency, and Lucifer's of slavery and compulsion—such teaching does not conform to the revealed word. </a:t>
            </a:r>
          </a:p>
          <a:p>
            <a:endParaRPr lang="en-US" sz="2400" dirty="0"/>
          </a:p>
          <a:p>
            <a:r>
              <a:rPr lang="en-US" sz="2400" dirty="0"/>
              <a:t>Christ did not present a plan of redemption and salvation nor did Lucifer. </a:t>
            </a:r>
          </a:p>
          <a:p>
            <a:endParaRPr lang="en-US" sz="2400" dirty="0"/>
          </a:p>
          <a:p>
            <a:r>
              <a:rPr lang="en-US" sz="2400" dirty="0"/>
              <a:t>There were not two plans up for consideration; there was only one; and that was the plan of the Father: originated, developed, presented, and put in force by him. Christ,  however, made the Father’s plan his own by his willing obedience to its terms and provisions.”</a:t>
            </a:r>
          </a:p>
          <a:p>
            <a:r>
              <a:rPr lang="en-US" sz="1200" dirty="0"/>
              <a:t>Elder Bruce R. McConkie</a:t>
            </a:r>
          </a:p>
        </p:txBody>
      </p:sp>
      <p:grpSp>
        <p:nvGrpSpPr>
          <p:cNvPr id="197" name="Group 196"/>
          <p:cNvGrpSpPr/>
          <p:nvPr/>
        </p:nvGrpSpPr>
        <p:grpSpPr>
          <a:xfrm rot="16200000">
            <a:off x="6867299" y="1775958"/>
            <a:ext cx="5834743" cy="3872137"/>
            <a:chOff x="3090510" y="4267201"/>
            <a:chExt cx="2579761" cy="2057400"/>
          </a:xfrm>
        </p:grpSpPr>
        <p:sp>
          <p:nvSpPr>
            <p:cNvPr id="198" name="Frame 197"/>
            <p:cNvSpPr/>
            <p:nvPr/>
          </p:nvSpPr>
          <p:spPr>
            <a:xfrm>
              <a:off x="3090510" y="4267201"/>
              <a:ext cx="2579761" cy="2057400"/>
            </a:xfrm>
            <a:prstGeom prst="frame">
              <a:avLst>
                <a:gd name="adj1" fmla="val 7113"/>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9" name="Rectangle 198"/>
            <p:cNvSpPr/>
            <p:nvPr/>
          </p:nvSpPr>
          <p:spPr>
            <a:xfrm>
              <a:off x="3201209" y="4419600"/>
              <a:ext cx="2371347" cy="1752600"/>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8935585" y="1219515"/>
            <a:ext cx="2013856" cy="2215348"/>
            <a:chOff x="8935585" y="1219515"/>
            <a:chExt cx="2013856" cy="2215348"/>
          </a:xfrm>
        </p:grpSpPr>
        <p:sp>
          <p:nvSpPr>
            <p:cNvPr id="2" name="Folded Corner 1"/>
            <p:cNvSpPr/>
            <p:nvPr/>
          </p:nvSpPr>
          <p:spPr>
            <a:xfrm rot="463899">
              <a:off x="8935585" y="1503191"/>
              <a:ext cx="2013856" cy="1931672"/>
            </a:xfrm>
            <a:prstGeom prst="foldedCorner">
              <a:avLst>
                <a:gd name="adj" fmla="val 25378"/>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0" name="Group 199"/>
            <p:cNvGrpSpPr/>
            <p:nvPr/>
          </p:nvGrpSpPr>
          <p:grpSpPr>
            <a:xfrm>
              <a:off x="9942513" y="1219515"/>
              <a:ext cx="466914" cy="520331"/>
              <a:chOff x="3978462" y="4800600"/>
              <a:chExt cx="974538" cy="1086030"/>
            </a:xfrm>
          </p:grpSpPr>
          <p:sp>
            <p:nvSpPr>
              <p:cNvPr id="201" name="Isosceles Triangle 200"/>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rot="482272">
              <a:off x="9098600" y="1683060"/>
              <a:ext cx="1490237" cy="1477328"/>
            </a:xfrm>
            <a:prstGeom prst="rect">
              <a:avLst/>
            </a:prstGeom>
            <a:noFill/>
          </p:spPr>
          <p:txBody>
            <a:bodyPr wrap="square" rtlCol="0">
              <a:spAutoFit/>
            </a:bodyPr>
            <a:lstStyle/>
            <a:p>
              <a:pPr algn="ctr"/>
              <a:r>
                <a:rPr lang="en-US" dirty="0">
                  <a:latin typeface="Lucida Handwriting" panose="03010101010101010101" pitchFamily="66" charset="0"/>
                </a:rPr>
                <a:t>Plan 1</a:t>
              </a:r>
            </a:p>
            <a:p>
              <a:pPr algn="ctr"/>
              <a:endParaRPr lang="en-US" dirty="0">
                <a:latin typeface="Lucida Handwriting" panose="03010101010101010101" pitchFamily="66" charset="0"/>
              </a:endParaRPr>
            </a:p>
            <a:p>
              <a:pPr algn="ctr"/>
              <a:r>
                <a:rPr lang="en-US" dirty="0">
                  <a:latin typeface="Lucida Handwriting" panose="03010101010101010101" pitchFamily="66" charset="0"/>
                </a:rPr>
                <a:t>Heavenly Father’s Plan</a:t>
              </a:r>
            </a:p>
          </p:txBody>
        </p:sp>
      </p:grpSp>
      <p:grpSp>
        <p:nvGrpSpPr>
          <p:cNvPr id="203" name="Group 202"/>
          <p:cNvGrpSpPr/>
          <p:nvPr/>
        </p:nvGrpSpPr>
        <p:grpSpPr>
          <a:xfrm rot="20522361">
            <a:off x="8909828" y="3737824"/>
            <a:ext cx="2013856" cy="2215348"/>
            <a:chOff x="8935585" y="1219515"/>
            <a:chExt cx="2013856" cy="2215348"/>
          </a:xfrm>
        </p:grpSpPr>
        <p:sp>
          <p:nvSpPr>
            <p:cNvPr id="204" name="Folded Corner 203"/>
            <p:cNvSpPr/>
            <p:nvPr/>
          </p:nvSpPr>
          <p:spPr>
            <a:xfrm rot="463899">
              <a:off x="8935585" y="1503191"/>
              <a:ext cx="2013856" cy="1931672"/>
            </a:xfrm>
            <a:prstGeom prst="foldedCorner">
              <a:avLst>
                <a:gd name="adj" fmla="val 25378"/>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 name="Group 204"/>
            <p:cNvGrpSpPr/>
            <p:nvPr/>
          </p:nvGrpSpPr>
          <p:grpSpPr>
            <a:xfrm>
              <a:off x="9942513" y="1219515"/>
              <a:ext cx="466914" cy="520331"/>
              <a:chOff x="3978462" y="4800600"/>
              <a:chExt cx="974538" cy="1086030"/>
            </a:xfrm>
          </p:grpSpPr>
          <p:sp>
            <p:nvSpPr>
              <p:cNvPr id="207" name="Isosceles Triangle 206"/>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TextBox 205"/>
            <p:cNvSpPr txBox="1"/>
            <p:nvPr/>
          </p:nvSpPr>
          <p:spPr>
            <a:xfrm rot="482272">
              <a:off x="9259983" y="1832897"/>
              <a:ext cx="1328057" cy="1200329"/>
            </a:xfrm>
            <a:prstGeom prst="rect">
              <a:avLst/>
            </a:prstGeom>
            <a:noFill/>
          </p:spPr>
          <p:txBody>
            <a:bodyPr wrap="square" rtlCol="0">
              <a:spAutoFit/>
            </a:bodyPr>
            <a:lstStyle/>
            <a:p>
              <a:r>
                <a:rPr lang="en-US" dirty="0">
                  <a:latin typeface="Lucida Handwriting" panose="03010101010101010101" pitchFamily="66" charset="0"/>
                </a:rPr>
                <a:t>Plan 2</a:t>
              </a:r>
            </a:p>
            <a:p>
              <a:endParaRPr lang="en-US" dirty="0">
                <a:latin typeface="Lucida Handwriting" panose="03010101010101010101" pitchFamily="66" charset="0"/>
              </a:endParaRPr>
            </a:p>
            <a:p>
              <a:r>
                <a:rPr lang="en-US" dirty="0">
                  <a:latin typeface="Lucida Handwriting" panose="03010101010101010101" pitchFamily="66" charset="0"/>
                </a:rPr>
                <a:t>Lucifer’s Plan</a:t>
              </a:r>
            </a:p>
          </p:txBody>
        </p:sp>
      </p:grpSp>
      <p:sp>
        <p:nvSpPr>
          <p:cNvPr id="9" name="&quot;No&quot; Symbol 8"/>
          <p:cNvSpPr/>
          <p:nvPr/>
        </p:nvSpPr>
        <p:spPr>
          <a:xfrm>
            <a:off x="9103036" y="4105048"/>
            <a:ext cx="1575925" cy="1659025"/>
          </a:xfrm>
          <a:prstGeom prst="noSmoking">
            <a:avLst>
              <a:gd name="adj" fmla="val 9039"/>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6098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Black-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1883229" cy="369332"/>
          </a:xfrm>
          <a:prstGeom prst="rect">
            <a:avLst/>
          </a:prstGeom>
          <a:noFill/>
        </p:spPr>
        <p:txBody>
          <a:bodyPr wrap="square" rtlCol="0">
            <a:spAutoFit/>
          </a:bodyPr>
          <a:lstStyle/>
          <a:p>
            <a:r>
              <a:rPr lang="en-US" dirty="0">
                <a:solidFill>
                  <a:schemeClr val="bg1"/>
                </a:solidFill>
              </a:rPr>
              <a:t>Moses 4:1</a:t>
            </a:r>
          </a:p>
        </p:txBody>
      </p:sp>
      <p:sp>
        <p:nvSpPr>
          <p:cNvPr id="44" name="TextBox 43"/>
          <p:cNvSpPr txBox="1"/>
          <p:nvPr/>
        </p:nvSpPr>
        <p:spPr>
          <a:xfrm>
            <a:off x="391886" y="577725"/>
            <a:ext cx="5900057" cy="5262979"/>
          </a:xfrm>
          <a:prstGeom prst="rect">
            <a:avLst/>
          </a:prstGeom>
          <a:noFill/>
        </p:spPr>
        <p:txBody>
          <a:bodyPr wrap="square" rtlCol="0">
            <a:spAutoFit/>
          </a:bodyPr>
          <a:lstStyle/>
          <a:p>
            <a:r>
              <a:rPr lang="en-US" sz="2400" dirty="0">
                <a:solidFill>
                  <a:schemeClr val="bg1"/>
                </a:solidFill>
              </a:rPr>
              <a:t>“Just what authority Lucifer held before his rebellion we do not know, but he was an angel of light, his name Lucifer, meaning torchbearer. </a:t>
            </a:r>
          </a:p>
          <a:p>
            <a:endParaRPr lang="en-US" sz="2400" dirty="0">
              <a:solidFill>
                <a:schemeClr val="bg1"/>
              </a:solidFill>
            </a:endParaRPr>
          </a:p>
          <a:p>
            <a:r>
              <a:rPr lang="en-US" sz="2400" dirty="0">
                <a:solidFill>
                  <a:schemeClr val="bg1"/>
                </a:solidFill>
              </a:rPr>
              <a:t>Agency was given unto the spirits of men, and they had their talents and individual traits of character there as they do here. </a:t>
            </a:r>
          </a:p>
          <a:p>
            <a:endParaRPr lang="en-US" sz="2400" dirty="0">
              <a:solidFill>
                <a:schemeClr val="bg1"/>
              </a:solidFill>
            </a:endParaRPr>
          </a:p>
          <a:p>
            <a:r>
              <a:rPr lang="en-US" sz="2400" dirty="0">
                <a:solidFill>
                  <a:schemeClr val="bg1"/>
                </a:solidFill>
              </a:rPr>
              <a:t>It was due to this fact that Lucifer, who was proud and ambitious, rebelled against the Father when his pan for salvation of fallen man was rejected.”</a:t>
            </a:r>
          </a:p>
          <a:p>
            <a:r>
              <a:rPr lang="en-US" sz="1200" dirty="0">
                <a:solidFill>
                  <a:schemeClr val="bg1"/>
                </a:solidFill>
              </a:rPr>
              <a:t>Joseph Fielding Smith</a:t>
            </a:r>
          </a:p>
        </p:txBody>
      </p:sp>
      <p:grpSp>
        <p:nvGrpSpPr>
          <p:cNvPr id="5" name="Group 4"/>
          <p:cNvGrpSpPr/>
          <p:nvPr/>
        </p:nvGrpSpPr>
        <p:grpSpPr>
          <a:xfrm>
            <a:off x="8079173" y="141514"/>
            <a:ext cx="2325596" cy="3287486"/>
            <a:chOff x="6683829" y="86618"/>
            <a:chExt cx="1734693" cy="2452180"/>
          </a:xfrm>
        </p:grpSpPr>
        <p:grpSp>
          <p:nvGrpSpPr>
            <p:cNvPr id="51" name="Group 54"/>
            <p:cNvGrpSpPr/>
            <p:nvPr/>
          </p:nvGrpSpPr>
          <p:grpSpPr>
            <a:xfrm>
              <a:off x="6683829" y="318257"/>
              <a:ext cx="1395987" cy="2220541"/>
              <a:chOff x="8229600" y="1905000"/>
              <a:chExt cx="1285778" cy="2613919"/>
            </a:xfrm>
          </p:grpSpPr>
          <p:sp>
            <p:nvSpPr>
              <p:cNvPr id="52" name="Oval 5"/>
              <p:cNvSpPr/>
              <p:nvPr/>
            </p:nvSpPr>
            <p:spPr>
              <a:xfrm rot="20244480">
                <a:off x="8801765" y="4010606"/>
                <a:ext cx="285750" cy="508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204902">
                <a:off x="8515350" y="4007208"/>
                <a:ext cx="285750" cy="508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9229628" y="3415213"/>
                <a:ext cx="285750" cy="4518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8229600" y="3498894"/>
                <a:ext cx="285750" cy="5083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p:cNvSpPr/>
              <p:nvPr/>
            </p:nvSpPr>
            <p:spPr>
              <a:xfrm rot="18481267">
                <a:off x="8631510" y="2789155"/>
                <a:ext cx="735188" cy="940616"/>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Isosceles Triangle 56"/>
              <p:cNvSpPr/>
              <p:nvPr/>
            </p:nvSpPr>
            <p:spPr>
              <a:xfrm rot="2043946">
                <a:off x="8301128" y="2658504"/>
                <a:ext cx="575241" cy="120215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Isosceles Triangle 57"/>
              <p:cNvSpPr/>
              <p:nvPr/>
            </p:nvSpPr>
            <p:spPr>
              <a:xfrm>
                <a:off x="8392886" y="2651706"/>
                <a:ext cx="775607" cy="163789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8515350" y="1973955"/>
                <a:ext cx="612321" cy="10731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loud 59"/>
              <p:cNvSpPr/>
              <p:nvPr/>
            </p:nvSpPr>
            <p:spPr>
              <a:xfrm rot="18017962">
                <a:off x="8314939" y="2206590"/>
                <a:ext cx="533400" cy="32727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loud 60"/>
              <p:cNvSpPr/>
              <p:nvPr/>
            </p:nvSpPr>
            <p:spPr>
              <a:xfrm rot="4862556">
                <a:off x="8828786" y="2202416"/>
                <a:ext cx="533400" cy="28054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loud 61"/>
              <p:cNvSpPr/>
              <p:nvPr/>
            </p:nvSpPr>
            <p:spPr>
              <a:xfrm>
                <a:off x="8534400" y="1905000"/>
                <a:ext cx="533400" cy="3810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7689742" y="86618"/>
              <a:ext cx="728780" cy="2403653"/>
              <a:chOff x="7389973" y="1460776"/>
              <a:chExt cx="1312971" cy="4330424"/>
            </a:xfrm>
          </p:grpSpPr>
          <p:grpSp>
            <p:nvGrpSpPr>
              <p:cNvPr id="84" name="Group 238"/>
              <p:cNvGrpSpPr/>
              <p:nvPr/>
            </p:nvGrpSpPr>
            <p:grpSpPr>
              <a:xfrm rot="21065330">
                <a:off x="7389973" y="1460776"/>
                <a:ext cx="1312971" cy="2073815"/>
                <a:chOff x="6747898" y="3506037"/>
                <a:chExt cx="1509789" cy="2015745"/>
              </a:xfrm>
            </p:grpSpPr>
            <p:sp>
              <p:nvSpPr>
                <p:cNvPr id="127" name="Wave 126"/>
                <p:cNvSpPr/>
                <p:nvPr/>
              </p:nvSpPr>
              <p:spPr>
                <a:xfrm rot="5400000">
                  <a:off x="6325602" y="3928333"/>
                  <a:ext cx="1779818" cy="935225"/>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Wave 127"/>
                <p:cNvSpPr/>
                <p:nvPr/>
              </p:nvSpPr>
              <p:spPr>
                <a:xfrm rot="6864377">
                  <a:off x="6900166" y="4164260"/>
                  <a:ext cx="1779818" cy="935225"/>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Wave 128"/>
                <p:cNvSpPr/>
                <p:nvPr/>
              </p:nvSpPr>
              <p:spPr>
                <a:xfrm rot="5097427">
                  <a:off x="6634608" y="4180925"/>
                  <a:ext cx="1526092" cy="938316"/>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Wave 129"/>
                <p:cNvSpPr/>
                <p:nvPr/>
              </p:nvSpPr>
              <p:spPr>
                <a:xfrm rot="6552689">
                  <a:off x="7102869" y="4455469"/>
                  <a:ext cx="1270291" cy="533531"/>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1354397">
                  <a:off x="7334017" y="4312390"/>
                  <a:ext cx="451496" cy="838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Wave 131"/>
                <p:cNvSpPr/>
                <p:nvPr/>
              </p:nvSpPr>
              <p:spPr>
                <a:xfrm rot="6864377">
                  <a:off x="7082414" y="4728855"/>
                  <a:ext cx="1050439" cy="433602"/>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Wave 132"/>
                <p:cNvSpPr/>
                <p:nvPr/>
              </p:nvSpPr>
              <p:spPr>
                <a:xfrm rot="4556139">
                  <a:off x="7043255" y="4839808"/>
                  <a:ext cx="867476" cy="374601"/>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7488888" y="4781766"/>
                  <a:ext cx="212338" cy="37904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7696200" y="3200400"/>
                <a:ext cx="914400" cy="2590800"/>
                <a:chOff x="7696200" y="3200400"/>
                <a:chExt cx="914400" cy="2590800"/>
              </a:xfrm>
            </p:grpSpPr>
            <p:sp>
              <p:nvSpPr>
                <p:cNvPr id="123" name="Isosceles Triangle 122"/>
                <p:cNvSpPr/>
                <p:nvPr/>
              </p:nvSpPr>
              <p:spPr>
                <a:xfrm rot="10800000">
                  <a:off x="7696200" y="3200400"/>
                  <a:ext cx="914400" cy="25908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7848600" y="3962400"/>
                  <a:ext cx="609600" cy="76200"/>
                </a:xfrm>
                <a:prstGeom prst="rect">
                  <a:avLst/>
                </a:prstGeom>
                <a:solidFill>
                  <a:srgbClr val="FFAD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7954818" y="4645891"/>
                  <a:ext cx="394855" cy="69273"/>
                </a:xfrm>
                <a:prstGeom prst="rect">
                  <a:avLst/>
                </a:prstGeom>
                <a:solidFill>
                  <a:srgbClr val="FFAD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lowchart: Summing Junction 125"/>
                <p:cNvSpPr/>
                <p:nvPr/>
              </p:nvSpPr>
              <p:spPr>
                <a:xfrm>
                  <a:off x="8001000" y="4038600"/>
                  <a:ext cx="304800" cy="609600"/>
                </a:xfrm>
                <a:prstGeom prst="flowChartSummingJunction">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104" y="4281704"/>
            <a:ext cx="1769423" cy="2232561"/>
          </a:xfrm>
          <a:prstGeom prst="rect">
            <a:avLst/>
          </a:prstGeom>
        </p:spPr>
      </p:pic>
    </p:spTree>
    <p:extLst>
      <p:ext uri="{BB962C8B-B14F-4D97-AF65-F5344CB8AC3E}">
        <p14:creationId xmlns:p14="http://schemas.microsoft.com/office/powerpoint/2010/main" val="146686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apekings.com/wp-content/uploads/2011/05/Encore-Black-Drapery-Fabric-by-Drape-Kings-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1883229" cy="369332"/>
          </a:xfrm>
          <a:prstGeom prst="rect">
            <a:avLst/>
          </a:prstGeom>
          <a:noFill/>
        </p:spPr>
        <p:txBody>
          <a:bodyPr wrap="square" rtlCol="0">
            <a:spAutoFit/>
          </a:bodyPr>
          <a:lstStyle/>
          <a:p>
            <a:r>
              <a:rPr lang="en-US" dirty="0">
                <a:solidFill>
                  <a:schemeClr val="bg1"/>
                </a:solidFill>
              </a:rPr>
              <a:t>Isaiah 14:12-14</a:t>
            </a:r>
          </a:p>
        </p:txBody>
      </p:sp>
      <p:sp>
        <p:nvSpPr>
          <p:cNvPr id="8" name="Rectangle 7"/>
          <p:cNvSpPr/>
          <p:nvPr/>
        </p:nvSpPr>
        <p:spPr>
          <a:xfrm>
            <a:off x="380388" y="1528649"/>
            <a:ext cx="3679343" cy="1477328"/>
          </a:xfrm>
          <a:prstGeom prst="rect">
            <a:avLst/>
          </a:prstGeom>
        </p:spPr>
        <p:txBody>
          <a:bodyPr wrap="square">
            <a:spAutoFit/>
          </a:bodyPr>
          <a:lstStyle/>
          <a:p>
            <a:r>
              <a:rPr lang="en-US" b="0" i="1" dirty="0">
                <a:solidFill>
                  <a:srgbClr val="FFFF00"/>
                </a:solidFill>
                <a:effectLst/>
                <a:latin typeface="Palatino"/>
              </a:rPr>
              <a:t>How art thou</a:t>
            </a:r>
            <a:r>
              <a:rPr lang="en-US" i="1" dirty="0">
                <a:solidFill>
                  <a:srgbClr val="FFFF00"/>
                </a:solidFill>
                <a:latin typeface="Palatino"/>
              </a:rPr>
              <a:t> f</a:t>
            </a:r>
            <a:r>
              <a:rPr lang="en-US" b="0" i="1" u="none" strike="noStrike" dirty="0">
                <a:solidFill>
                  <a:srgbClr val="FFFF00"/>
                </a:solidFill>
                <a:effectLst/>
                <a:latin typeface="Palatino"/>
              </a:rPr>
              <a:t>allen</a:t>
            </a:r>
            <a:r>
              <a:rPr lang="en-US" b="0" i="1" dirty="0">
                <a:solidFill>
                  <a:srgbClr val="FFFF00"/>
                </a:solidFill>
                <a:effectLst/>
                <a:latin typeface="Palatino"/>
              </a:rPr>
              <a:t> from </a:t>
            </a:r>
            <a:r>
              <a:rPr lang="en-US" b="0" i="1" u="none" strike="noStrike" dirty="0">
                <a:solidFill>
                  <a:srgbClr val="FFFF00"/>
                </a:solidFill>
                <a:effectLst/>
                <a:latin typeface="Palatino"/>
              </a:rPr>
              <a:t>heaven</a:t>
            </a:r>
            <a:r>
              <a:rPr lang="en-US" b="0" i="1" dirty="0">
                <a:solidFill>
                  <a:srgbClr val="FFFF00"/>
                </a:solidFill>
                <a:effectLst/>
                <a:latin typeface="Palatino"/>
              </a:rPr>
              <a:t>, O </a:t>
            </a:r>
            <a:r>
              <a:rPr lang="en-US" b="0" i="1" u="none" strike="noStrike" dirty="0">
                <a:solidFill>
                  <a:srgbClr val="FFFF00"/>
                </a:solidFill>
                <a:effectLst/>
                <a:latin typeface="Palatino"/>
              </a:rPr>
              <a:t>Lucifer</a:t>
            </a:r>
            <a:r>
              <a:rPr lang="en-US" b="0" i="1" dirty="0">
                <a:solidFill>
                  <a:srgbClr val="FFFF00"/>
                </a:solidFill>
                <a:effectLst/>
                <a:latin typeface="Palatino"/>
              </a:rPr>
              <a:t>, son of the morning! how art thou cut down to the ground, which didst weaken the </a:t>
            </a:r>
            <a:r>
              <a:rPr lang="en-US" b="0" i="1" u="none" strike="noStrike" dirty="0">
                <a:solidFill>
                  <a:srgbClr val="FFFF00"/>
                </a:solidFill>
                <a:effectLst/>
                <a:latin typeface="Palatino"/>
              </a:rPr>
              <a:t>nations</a:t>
            </a:r>
            <a:r>
              <a:rPr lang="en-US" b="0" i="1" dirty="0">
                <a:solidFill>
                  <a:srgbClr val="FFFF00"/>
                </a:solidFill>
                <a:effectLst/>
                <a:latin typeface="Palatino"/>
              </a:rPr>
              <a:t>!</a:t>
            </a:r>
          </a:p>
        </p:txBody>
      </p:sp>
      <p:sp>
        <p:nvSpPr>
          <p:cNvPr id="2" name="Rectangle 1"/>
          <p:cNvSpPr/>
          <p:nvPr/>
        </p:nvSpPr>
        <p:spPr>
          <a:xfrm>
            <a:off x="3278574" y="3546993"/>
            <a:ext cx="6096000" cy="1200329"/>
          </a:xfrm>
          <a:prstGeom prst="rect">
            <a:avLst/>
          </a:prstGeom>
        </p:spPr>
        <p:txBody>
          <a:bodyPr>
            <a:spAutoFit/>
          </a:bodyPr>
          <a:lstStyle/>
          <a:p>
            <a:r>
              <a:rPr lang="en-US" b="0" i="1" dirty="0">
                <a:solidFill>
                  <a:srgbClr val="FFFF00"/>
                </a:solidFill>
                <a:effectLst/>
                <a:latin typeface="Palatino"/>
              </a:rPr>
              <a:t>For thou hast said in thine </a:t>
            </a:r>
            <a:r>
              <a:rPr lang="en-US" b="0" i="1" u="none" strike="noStrike" dirty="0">
                <a:solidFill>
                  <a:srgbClr val="FFFF00"/>
                </a:solidFill>
                <a:effectLst/>
                <a:latin typeface="Palatino"/>
              </a:rPr>
              <a:t>heart</a:t>
            </a:r>
            <a:r>
              <a:rPr lang="en-US" b="0" i="1" dirty="0">
                <a:solidFill>
                  <a:srgbClr val="FFFF00"/>
                </a:solidFill>
                <a:effectLst/>
                <a:latin typeface="Palatino"/>
              </a:rPr>
              <a:t>, </a:t>
            </a:r>
            <a:r>
              <a:rPr lang="en-US" b="0" i="1" u="none" strike="noStrike" dirty="0">
                <a:solidFill>
                  <a:srgbClr val="FFFF00"/>
                </a:solidFill>
                <a:effectLst/>
                <a:latin typeface="Palatino"/>
              </a:rPr>
              <a:t>I</a:t>
            </a:r>
            <a:r>
              <a:rPr lang="en-US" b="0" i="1" dirty="0">
                <a:solidFill>
                  <a:srgbClr val="FFFF00"/>
                </a:solidFill>
                <a:effectLst/>
                <a:latin typeface="Palatino"/>
              </a:rPr>
              <a:t> will ascend into heaven, I will </a:t>
            </a:r>
            <a:r>
              <a:rPr lang="en-US" b="0" i="1" u="none" strike="noStrike" dirty="0">
                <a:solidFill>
                  <a:srgbClr val="FFFF00"/>
                </a:solidFill>
                <a:effectLst/>
                <a:latin typeface="Palatino"/>
              </a:rPr>
              <a:t>exalt</a:t>
            </a:r>
            <a:r>
              <a:rPr lang="en-US" b="0" i="1" dirty="0">
                <a:solidFill>
                  <a:srgbClr val="FFFF00"/>
                </a:solidFill>
                <a:effectLst/>
                <a:latin typeface="Palatino"/>
              </a:rPr>
              <a:t> my </a:t>
            </a:r>
            <a:r>
              <a:rPr lang="en-US" b="0" i="1" u="none" strike="noStrike" dirty="0">
                <a:solidFill>
                  <a:srgbClr val="FFFF00"/>
                </a:solidFill>
                <a:effectLst/>
                <a:latin typeface="Palatino"/>
              </a:rPr>
              <a:t>throne</a:t>
            </a:r>
            <a:r>
              <a:rPr lang="en-US" b="0" i="1" dirty="0">
                <a:solidFill>
                  <a:srgbClr val="FFFF00"/>
                </a:solidFill>
                <a:effectLst/>
                <a:latin typeface="Palatino"/>
              </a:rPr>
              <a:t> above the stars of God: I will sit also upon the mount of the congregation, in the sides of the </a:t>
            </a:r>
            <a:r>
              <a:rPr lang="en-US" b="0" i="1" u="none" strike="noStrike" dirty="0">
                <a:solidFill>
                  <a:srgbClr val="FFFF00"/>
                </a:solidFill>
                <a:effectLst/>
                <a:latin typeface="Palatino"/>
              </a:rPr>
              <a:t>north</a:t>
            </a:r>
            <a:r>
              <a:rPr lang="en-US" b="0" i="1" dirty="0">
                <a:solidFill>
                  <a:srgbClr val="FFFF00"/>
                </a:solidFill>
                <a:effectLst/>
                <a:latin typeface="Palatino"/>
              </a:rPr>
              <a:t>:</a:t>
            </a:r>
            <a:endParaRPr lang="en-US" i="1" dirty="0">
              <a:solidFill>
                <a:srgbClr val="FFFF00"/>
              </a:solidFill>
            </a:endParaRPr>
          </a:p>
        </p:txBody>
      </p:sp>
      <p:sp>
        <p:nvSpPr>
          <p:cNvPr id="3" name="Rectangle 2"/>
          <p:cNvSpPr/>
          <p:nvPr/>
        </p:nvSpPr>
        <p:spPr>
          <a:xfrm>
            <a:off x="5286859" y="5694748"/>
            <a:ext cx="6096000" cy="646331"/>
          </a:xfrm>
          <a:prstGeom prst="rect">
            <a:avLst/>
          </a:prstGeom>
        </p:spPr>
        <p:txBody>
          <a:bodyPr>
            <a:spAutoFit/>
          </a:bodyPr>
          <a:lstStyle/>
          <a:p>
            <a:r>
              <a:rPr lang="en-US" b="0" i="1" dirty="0">
                <a:solidFill>
                  <a:srgbClr val="FFFF00"/>
                </a:solidFill>
                <a:effectLst/>
                <a:latin typeface="Palatino"/>
              </a:rPr>
              <a:t>I will ascend above the heights of the clouds; I will be like the </a:t>
            </a:r>
            <a:r>
              <a:rPr lang="en-US" b="0" i="1" u="none" strike="noStrike" dirty="0">
                <a:solidFill>
                  <a:srgbClr val="FFFF00"/>
                </a:solidFill>
                <a:effectLst/>
                <a:latin typeface="Palatino"/>
              </a:rPr>
              <a:t>most</a:t>
            </a:r>
            <a:r>
              <a:rPr lang="en-US" b="0" i="1" dirty="0">
                <a:solidFill>
                  <a:srgbClr val="FFFF00"/>
                </a:solidFill>
                <a:effectLst/>
                <a:latin typeface="Palatino"/>
              </a:rPr>
              <a:t> High.</a:t>
            </a:r>
            <a:endParaRPr lang="en-US" i="1" dirty="0">
              <a:solidFill>
                <a:srgbClr val="FFFF00"/>
              </a:solidFill>
            </a:endParaRPr>
          </a:p>
        </p:txBody>
      </p:sp>
      <p:sp>
        <p:nvSpPr>
          <p:cNvPr id="37" name="TextBox 36"/>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Lucifer’s Name</a:t>
            </a:r>
            <a:endParaRPr lang="en-US" sz="4400" dirty="0">
              <a:solidFill>
                <a:schemeClr val="bg1"/>
              </a:solidFill>
              <a:latin typeface="Eras Bold ITC" panose="020B0907030504020204" pitchFamily="34" charset="0"/>
            </a:endParaRPr>
          </a:p>
        </p:txBody>
      </p:sp>
      <p:sp>
        <p:nvSpPr>
          <p:cNvPr id="38" name="Rectangle 37"/>
          <p:cNvSpPr/>
          <p:nvPr/>
        </p:nvSpPr>
        <p:spPr>
          <a:xfrm>
            <a:off x="3092493" y="953333"/>
            <a:ext cx="6096000" cy="369332"/>
          </a:xfrm>
          <a:prstGeom prst="rect">
            <a:avLst/>
          </a:prstGeom>
        </p:spPr>
        <p:txBody>
          <a:bodyPr>
            <a:spAutoFit/>
          </a:bodyPr>
          <a:lstStyle/>
          <a:p>
            <a:pPr algn="ctr"/>
            <a:r>
              <a:rPr lang="en-US" b="0" dirty="0">
                <a:solidFill>
                  <a:schemeClr val="bg1"/>
                </a:solidFill>
                <a:effectLst/>
                <a:latin typeface="Palatino"/>
              </a:rPr>
              <a:t>Appears only once in the Bible</a:t>
            </a:r>
            <a:endParaRPr lang="en-US" dirty="0">
              <a:solidFill>
                <a:schemeClr val="bg1"/>
              </a:solidFill>
            </a:endParaRPr>
          </a:p>
        </p:txBody>
      </p:sp>
      <p:pic>
        <p:nvPicPr>
          <p:cNvPr id="4098" name="Picture 2" descr="http://www.mormonchronicle.com/wp-content/uploads/lucifer-angel-of-ligh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265" y="1348180"/>
            <a:ext cx="3121228" cy="208082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fc09.deviantart.net/fs70/f/2013/337/e/9/e9a3450db4a89f90e3cc298a70599650-d6wmi8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5307" y="3049520"/>
            <a:ext cx="1838325" cy="248602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www.lds.org/bc/content/shared/content/images/gospel-library/manual/34189/014-2.gif"/>
          <p:cNvPicPr>
            <a:picLocks noChangeAspect="1" noChangeArrowheads="1"/>
          </p:cNvPicPr>
          <p:nvPr/>
        </p:nvPicPr>
        <p:blipFill rotWithShape="1">
          <a:blip r:embed="rId5">
            <a:extLst>
              <a:ext uri="{28A0092B-C50C-407E-A947-70E740481C1C}">
                <a14:useLocalDpi xmlns:a14="http://schemas.microsoft.com/office/drawing/2010/main" val="0"/>
              </a:ext>
            </a:extLst>
          </a:blip>
          <a:srcRect l="36051" t="2944" r="31044" b="44505"/>
          <a:stretch/>
        </p:blipFill>
        <p:spPr bwMode="auto">
          <a:xfrm>
            <a:off x="9619516" y="3998354"/>
            <a:ext cx="1628823" cy="1497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38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TotalTime>
  <Words>3837</Words>
  <Application>Microsoft Office PowerPoint</Application>
  <PresentationFormat>Widescreen</PresentationFormat>
  <Paragraphs>290</Paragraphs>
  <Slides>29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Times New Roman</vt:lpstr>
      <vt:lpstr>arial</vt:lpstr>
      <vt:lpstr>Eras Bold ITC</vt:lpstr>
      <vt:lpstr>Comic Sans MS</vt:lpstr>
      <vt:lpstr>Lucida Handwriting</vt:lpstr>
      <vt:lpstr>Open Sans</vt:lpstr>
      <vt:lpstr>Calibri Light</vt:lpstr>
      <vt:lpstr>Georgia</vt:lpstr>
      <vt:lpstr>Calibri</vt:lpstr>
      <vt:lpstr>arial</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50</cp:revision>
  <dcterms:created xsi:type="dcterms:W3CDTF">2015-06-22T13:37:13Z</dcterms:created>
  <dcterms:modified xsi:type="dcterms:W3CDTF">2020-11-08T19:03:06Z</dcterms:modified>
</cp:coreProperties>
</file>