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61" r:id="rId4"/>
    <p:sldId id="259" r:id="rId5"/>
    <p:sldId id="262" r:id="rId6"/>
    <p:sldId id="266" r:id="rId7"/>
    <p:sldId id="264" r:id="rId8"/>
    <p:sldId id="265" r:id="rId9"/>
    <p:sldId id="267" r:id="rId10"/>
    <p:sldId id="268" r:id="rId11"/>
    <p:sldId id="269" r:id="rId12"/>
    <p:sldId id="272" r:id="rId13"/>
    <p:sldId id="273" r:id="rId14"/>
    <p:sldId id="276" r:id="rId15"/>
    <p:sldId id="274" r:id="rId16"/>
    <p:sldId id="275" r:id="rId17"/>
    <p:sldId id="279" r:id="rId18"/>
    <p:sldId id="282" r:id="rId19"/>
    <p:sldId id="283" r:id="rId20"/>
    <p:sldId id="284" r:id="rId21"/>
    <p:sldId id="285" r:id="rId22"/>
    <p:sldId id="286" r:id="rId23"/>
    <p:sldId id="287" r:id="rId24"/>
    <p:sldId id="288" r:id="rId25"/>
    <p:sldId id="289" r:id="rId26"/>
    <p:sldId id="293" r:id="rId27"/>
    <p:sldId id="290" r:id="rId28"/>
    <p:sldId id="291" r:id="rId29"/>
    <p:sldId id="292" r:id="rId30"/>
    <p:sldId id="260" r:id="rId31"/>
    <p:sldId id="263" r:id="rId32"/>
    <p:sldId id="270" r:id="rId33"/>
    <p:sldId id="271" r:id="rId34"/>
    <p:sldId id="277" r:id="rId35"/>
  </p:sldIdLst>
  <p:sldSz cx="12192000" cy="6858000"/>
  <p:notesSz cx="6858000" cy="9144000"/>
  <p:embeddedFontLst>
    <p:embeddedFont>
      <p:font typeface="Abadi" panose="020B0604020104020204" pitchFamily="34" charset="0"/>
      <p:regular r:id="rId36"/>
    </p:embeddedFont>
    <p:embeddedFont>
      <p:font typeface="Calibri" panose="020F0502020204030204" pitchFamily="34" charset="0"/>
      <p:regular r:id="rId37"/>
      <p:bold r:id="rId38"/>
      <p:italic r:id="rId39"/>
      <p:boldItalic r:id="rId40"/>
    </p:embeddedFont>
    <p:embeddedFont>
      <p:font typeface="Colonna MT" panose="04020805060202030203" pitchFamily="82" charset="0"/>
      <p:regular r:id="rId41"/>
    </p:embeddedFont>
    <p:embeddedFont>
      <p:font typeface="Comic Sans MS" panose="030F0702030302020204" pitchFamily="66" charset="0"/>
      <p:regular r:id="rId42"/>
      <p:bold r:id="rId43"/>
      <p:italic r:id="rId44"/>
      <p:boldItalic r:id="rId45"/>
    </p:embeddedFont>
    <p:embeddedFont>
      <p:font typeface="Franklin Gothic Book" panose="020B0503020102020204" pitchFamily="34" charset="0"/>
      <p:regular r:id="rId46"/>
      <p:italic r:id="rId47"/>
    </p:embeddedFont>
    <p:embeddedFont>
      <p:font typeface="Franklin Gothic Medium" panose="020B0603020102020204" pitchFamily="34" charset="0"/>
      <p:regular r:id="rId48"/>
      <p: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BF480A-58D0-4180-8AFE-BCD2ADD6B48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168452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F480A-58D0-4180-8AFE-BCD2ADD6B48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193361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F480A-58D0-4180-8AFE-BCD2ADD6B48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83351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BF480A-58D0-4180-8AFE-BCD2ADD6B48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426685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F480A-58D0-4180-8AFE-BCD2ADD6B480}"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156110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BF480A-58D0-4180-8AFE-BCD2ADD6B480}"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115476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F480A-58D0-4180-8AFE-BCD2ADD6B480}"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78596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BF480A-58D0-4180-8AFE-BCD2ADD6B480}"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815192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F480A-58D0-4180-8AFE-BCD2ADD6B480}"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3030643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BF480A-58D0-4180-8AFE-BCD2ADD6B480}"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22739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BF480A-58D0-4180-8AFE-BCD2ADD6B480}"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EF0C4-1A30-4E49-B917-DB0152E5DE72}" type="slidenum">
              <a:rPr lang="en-US" smtClean="0"/>
              <a:t>‹#›</a:t>
            </a:fld>
            <a:endParaRPr lang="en-US"/>
          </a:p>
        </p:txBody>
      </p:sp>
    </p:spTree>
    <p:extLst>
      <p:ext uri="{BB962C8B-B14F-4D97-AF65-F5344CB8AC3E}">
        <p14:creationId xmlns:p14="http://schemas.microsoft.com/office/powerpoint/2010/main" val="249051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F480A-58D0-4180-8AFE-BCD2ADD6B480}"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EF0C4-1A30-4E49-B917-DB0152E5DE72}" type="slidenum">
              <a:rPr lang="en-US" smtClean="0"/>
              <a:t>‹#›</a:t>
            </a:fld>
            <a:endParaRPr lang="en-US"/>
          </a:p>
        </p:txBody>
      </p:sp>
    </p:spTree>
    <p:extLst>
      <p:ext uri="{BB962C8B-B14F-4D97-AF65-F5344CB8AC3E}">
        <p14:creationId xmlns:p14="http://schemas.microsoft.com/office/powerpoint/2010/main" val="3532871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28212A-936C-4454-BE75-6F5F86893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0629" y="87086"/>
            <a:ext cx="1861457" cy="369332"/>
          </a:xfrm>
          <a:prstGeom prst="rect">
            <a:avLst/>
          </a:prstGeom>
          <a:noFill/>
        </p:spPr>
        <p:txBody>
          <a:bodyPr wrap="square" rtlCol="0">
            <a:spAutoFit/>
          </a:bodyPr>
          <a:lstStyle/>
          <a:p>
            <a:r>
              <a:rPr lang="en-US" dirty="0">
                <a:solidFill>
                  <a:schemeClr val="bg1"/>
                </a:solidFill>
              </a:rPr>
              <a:t>Lesson 120</a:t>
            </a:r>
          </a:p>
        </p:txBody>
      </p:sp>
      <p:sp>
        <p:nvSpPr>
          <p:cNvPr id="6" name="TextBox 5"/>
          <p:cNvSpPr txBox="1"/>
          <p:nvPr/>
        </p:nvSpPr>
        <p:spPr>
          <a:xfrm>
            <a:off x="0" y="1371601"/>
            <a:ext cx="12115800" cy="1754326"/>
          </a:xfrm>
          <a:prstGeom prst="rect">
            <a:avLst/>
          </a:prstGeom>
          <a:noFill/>
        </p:spPr>
        <p:txBody>
          <a:bodyPr wrap="square" rtlCol="0">
            <a:spAutoFit/>
          </a:bodyPr>
          <a:lstStyle/>
          <a:p>
            <a:pPr algn="ctr"/>
            <a:r>
              <a:rPr lang="en-US" sz="5400" dirty="0">
                <a:solidFill>
                  <a:schemeClr val="bg1"/>
                </a:solidFill>
              </a:rPr>
              <a:t>Consequences, Woes, and Judgments</a:t>
            </a:r>
          </a:p>
          <a:p>
            <a:pPr algn="ctr"/>
            <a:r>
              <a:rPr lang="en-US" sz="5400" dirty="0">
                <a:solidFill>
                  <a:schemeClr val="bg1"/>
                </a:solidFill>
              </a:rPr>
              <a:t>Isaiah 3-5</a:t>
            </a:r>
          </a:p>
        </p:txBody>
      </p:sp>
      <p:sp>
        <p:nvSpPr>
          <p:cNvPr id="5" name="Rectangle 4"/>
          <p:cNvSpPr/>
          <p:nvPr/>
        </p:nvSpPr>
        <p:spPr>
          <a:xfrm>
            <a:off x="3670149" y="3675980"/>
            <a:ext cx="6655600" cy="1200329"/>
          </a:xfrm>
          <a:prstGeom prst="rect">
            <a:avLst/>
          </a:prstGeom>
        </p:spPr>
        <p:txBody>
          <a:bodyPr wrap="square">
            <a:spAutoFit/>
          </a:bodyPr>
          <a:lstStyle/>
          <a:p>
            <a:r>
              <a:rPr lang="en-US" i="1" dirty="0">
                <a:solidFill>
                  <a:schemeClr val="bg1"/>
                </a:solidFill>
              </a:rPr>
              <a:t>For the vineyard of the </a:t>
            </a:r>
            <a:r>
              <a:rPr lang="en-US" i="1" cap="small" dirty="0">
                <a:solidFill>
                  <a:schemeClr val="bg1"/>
                </a:solidFill>
              </a:rPr>
              <a:t>Lord</a:t>
            </a:r>
            <a:r>
              <a:rPr lang="en-US" i="1" dirty="0">
                <a:solidFill>
                  <a:schemeClr val="bg1"/>
                </a:solidFill>
              </a:rPr>
              <a:t> of hosts is the house of Israel, and the men of Judah his pleasant plant: and he looked for judgment, but behold oppression; for righteousness, but behold a cry.</a:t>
            </a:r>
          </a:p>
          <a:p>
            <a:r>
              <a:rPr lang="en-US" i="1" dirty="0">
                <a:solidFill>
                  <a:schemeClr val="bg1"/>
                </a:solidFill>
              </a:rPr>
              <a:t>Isaiah 5:7</a:t>
            </a:r>
          </a:p>
        </p:txBody>
      </p:sp>
      <p:grpSp>
        <p:nvGrpSpPr>
          <p:cNvPr id="7" name="Group 6"/>
          <p:cNvGrpSpPr/>
          <p:nvPr/>
        </p:nvGrpSpPr>
        <p:grpSpPr>
          <a:xfrm>
            <a:off x="1473340" y="2813538"/>
            <a:ext cx="1892858" cy="3265220"/>
            <a:chOff x="1593589" y="398948"/>
            <a:chExt cx="2902209" cy="5087452"/>
          </a:xfrm>
        </p:grpSpPr>
        <p:grpSp>
          <p:nvGrpSpPr>
            <p:cNvPr id="8" name="Group 33"/>
            <p:cNvGrpSpPr/>
            <p:nvPr/>
          </p:nvGrpSpPr>
          <p:grpSpPr>
            <a:xfrm>
              <a:off x="1593589" y="398948"/>
              <a:ext cx="2902209" cy="5087452"/>
              <a:chOff x="1593589" y="398948"/>
              <a:chExt cx="1375870" cy="4260181"/>
            </a:xfrm>
          </p:grpSpPr>
          <p:sp>
            <p:nvSpPr>
              <p:cNvPr id="26"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3"/>
              <p:cNvGrpSpPr/>
              <p:nvPr/>
            </p:nvGrpSpPr>
            <p:grpSpPr>
              <a:xfrm>
                <a:off x="2383609" y="1732280"/>
                <a:ext cx="585850" cy="1566411"/>
                <a:chOff x="4699336" y="2759583"/>
                <a:chExt cx="1168064" cy="2193417"/>
              </a:xfrm>
            </p:grpSpPr>
            <p:sp>
              <p:nvSpPr>
                <p:cNvPr id="42"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3"/>
            <p:cNvGrpSpPr/>
            <p:nvPr/>
          </p:nvGrpSpPr>
          <p:grpSpPr>
            <a:xfrm rot="5003920">
              <a:off x="2288001" y="3506278"/>
              <a:ext cx="2489460" cy="381000"/>
              <a:chOff x="1600200" y="6781800"/>
              <a:chExt cx="2754086" cy="1143000"/>
            </a:xfrm>
          </p:grpSpPr>
          <p:sp>
            <p:nvSpPr>
              <p:cNvPr id="19" name="Chevron 18"/>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hevron 24"/>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44"/>
            <p:cNvGrpSpPr/>
            <p:nvPr/>
          </p:nvGrpSpPr>
          <p:grpSpPr>
            <a:xfrm rot="16596080" flipH="1">
              <a:off x="1145001" y="3506278"/>
              <a:ext cx="2489460" cy="381000"/>
              <a:chOff x="1600200" y="6781800"/>
              <a:chExt cx="2754086" cy="1143000"/>
            </a:xfrm>
          </p:grpSpPr>
          <p:sp>
            <p:nvSpPr>
              <p:cNvPr id="12" name="Chevron 11"/>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Rectangle 10"/>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71"/>
          <p:cNvGrpSpPr/>
          <p:nvPr/>
        </p:nvGrpSpPr>
        <p:grpSpPr>
          <a:xfrm rot="4183949">
            <a:off x="8921836" y="2538950"/>
            <a:ext cx="2931860" cy="2800188"/>
            <a:chOff x="4188033" y="366634"/>
            <a:chExt cx="3559840" cy="3791674"/>
          </a:xfrm>
        </p:grpSpPr>
        <p:grpSp>
          <p:nvGrpSpPr>
            <p:cNvPr id="46" name="Group 23"/>
            <p:cNvGrpSpPr/>
            <p:nvPr/>
          </p:nvGrpSpPr>
          <p:grpSpPr>
            <a:xfrm rot="2623431">
              <a:off x="4885247" y="366634"/>
              <a:ext cx="1479746" cy="3791674"/>
              <a:chOff x="97208" y="425658"/>
              <a:chExt cx="2661701" cy="8055733"/>
            </a:xfrm>
          </p:grpSpPr>
          <p:sp>
            <p:nvSpPr>
              <p:cNvPr id="80" name="Freeform 79"/>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Round Diagonal Corner Rectangle 80"/>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8"/>
            <p:cNvGrpSpPr/>
            <p:nvPr/>
          </p:nvGrpSpPr>
          <p:grpSpPr>
            <a:xfrm rot="21134140">
              <a:off x="4188033" y="2488341"/>
              <a:ext cx="816641" cy="1139546"/>
              <a:chOff x="5638800" y="3223341"/>
              <a:chExt cx="1676400" cy="2339259"/>
            </a:xfrm>
          </p:grpSpPr>
          <p:sp>
            <p:nvSpPr>
              <p:cNvPr id="70" name="Oval 69"/>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9"/>
            <p:cNvGrpSpPr/>
            <p:nvPr/>
          </p:nvGrpSpPr>
          <p:grpSpPr>
            <a:xfrm rot="21134140">
              <a:off x="5712032" y="1269140"/>
              <a:ext cx="816641" cy="1139546"/>
              <a:chOff x="5638800" y="3223341"/>
              <a:chExt cx="1676400" cy="2339259"/>
            </a:xfrm>
          </p:grpSpPr>
          <p:sp>
            <p:nvSpPr>
              <p:cNvPr id="60" name="Oval 59"/>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60"/>
            <p:cNvGrpSpPr/>
            <p:nvPr/>
          </p:nvGrpSpPr>
          <p:grpSpPr>
            <a:xfrm rot="21134140">
              <a:off x="6931232" y="1421540"/>
              <a:ext cx="816641" cy="1139546"/>
              <a:chOff x="5638800" y="3223341"/>
              <a:chExt cx="1676400" cy="2339259"/>
            </a:xfrm>
          </p:grpSpPr>
          <p:sp>
            <p:nvSpPr>
              <p:cNvPr id="50" name="Oval 49"/>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7129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The Lord’s Vineyard is Oppressed</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3:14-15</a:t>
            </a:r>
          </a:p>
        </p:txBody>
      </p:sp>
      <p:sp>
        <p:nvSpPr>
          <p:cNvPr id="2" name="Rectangle 1"/>
          <p:cNvSpPr/>
          <p:nvPr/>
        </p:nvSpPr>
        <p:spPr>
          <a:xfrm>
            <a:off x="502508" y="1679657"/>
            <a:ext cx="5535535" cy="2308324"/>
          </a:xfrm>
          <a:prstGeom prst="rect">
            <a:avLst/>
          </a:prstGeom>
        </p:spPr>
        <p:txBody>
          <a:bodyPr wrap="square">
            <a:spAutoFit/>
          </a:bodyPr>
          <a:lstStyle/>
          <a:p>
            <a:pPr fontAlgn="base"/>
            <a:r>
              <a:rPr lang="en-US" dirty="0">
                <a:solidFill>
                  <a:schemeClr val="bg1"/>
                </a:solidFill>
              </a:rPr>
              <a:t>The vineyard is a symbol of the chosen people (see Isaiah 5:7)</a:t>
            </a:r>
          </a:p>
          <a:p>
            <a:pPr fontAlgn="base"/>
            <a:endParaRPr lang="en-US" dirty="0">
              <a:solidFill>
                <a:schemeClr val="bg1"/>
              </a:solidFill>
            </a:endParaRPr>
          </a:p>
          <a:p>
            <a:pPr fontAlgn="base"/>
            <a:r>
              <a:rPr lang="en-US" dirty="0">
                <a:solidFill>
                  <a:schemeClr val="bg1"/>
                </a:solidFill>
              </a:rPr>
              <a:t>The rulers of Israel were called to be watchmen over the vineyard. </a:t>
            </a:r>
          </a:p>
          <a:p>
            <a:pPr fontAlgn="base"/>
            <a:endParaRPr lang="en-US" dirty="0">
              <a:solidFill>
                <a:schemeClr val="bg1"/>
              </a:solidFill>
            </a:endParaRPr>
          </a:p>
          <a:p>
            <a:pPr fontAlgn="base"/>
            <a:r>
              <a:rPr lang="en-US" dirty="0">
                <a:solidFill>
                  <a:schemeClr val="bg1"/>
                </a:solidFill>
              </a:rPr>
              <a:t>Instead of guarding the Lord’s vineyard they had oppressed the people and consumed the vineyard (5)</a:t>
            </a:r>
            <a:endParaRPr lang="en-US" b="0" i="0" dirty="0">
              <a:solidFill>
                <a:schemeClr val="bg1"/>
              </a:solidFill>
              <a:effectLst/>
              <a:latin typeface="Calibri" panose="020F0502020204030204" pitchFamily="34" charset="0"/>
            </a:endParaRPr>
          </a:p>
        </p:txBody>
      </p:sp>
      <p:pic>
        <p:nvPicPr>
          <p:cNvPr id="5122" name="Picture 2" descr="http://lh5.googleusercontent.com/T3GjYER3rizv082Fpx1WFilgE0t93Tg99ZoQrNNgME1fwQwDTmWMg3iHgLYdXhbBRuNK1ZW7ZFuqCBp-UYqpJ1Z3kjZpRDDx1RtfbfyzTwMbUMnn0IMnMjVVYnx8LMM70bHOj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043" y="1502564"/>
            <a:ext cx="5405081" cy="35986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91024" y="5564694"/>
            <a:ext cx="8862646" cy="1200329"/>
          </a:xfrm>
          <a:prstGeom prst="rect">
            <a:avLst/>
          </a:prstGeom>
        </p:spPr>
        <p:txBody>
          <a:bodyPr wrap="square">
            <a:spAutoFit/>
          </a:bodyPr>
          <a:lstStyle/>
          <a:p>
            <a:r>
              <a:rPr lang="en-US" dirty="0">
                <a:solidFill>
                  <a:schemeClr val="bg1"/>
                </a:solidFill>
              </a:rPr>
              <a:t>In spite of all that the Lord had done for the people, they had still rejected Him. They were, therefore, ripe for destruction. The judgment of God must come upon them for they have been so wicked that they had "eaten up the vineyard," stolen from the poor, beaten the people to pieces, and ground the faces of the poor. (4)</a:t>
            </a:r>
          </a:p>
        </p:txBody>
      </p:sp>
    </p:spTree>
    <p:extLst>
      <p:ext uri="{BB962C8B-B14F-4D97-AF65-F5344CB8AC3E}">
        <p14:creationId xmlns:p14="http://schemas.microsoft.com/office/powerpoint/2010/main" val="118860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1354217"/>
          </a:xfrm>
          <a:prstGeom prst="rect">
            <a:avLst/>
          </a:prstGeom>
          <a:noFill/>
        </p:spPr>
        <p:txBody>
          <a:bodyPr wrap="square" rtlCol="0">
            <a:spAutoFit/>
          </a:bodyPr>
          <a:lstStyle/>
          <a:p>
            <a:pPr algn="ctr"/>
            <a:r>
              <a:rPr lang="en-US" sz="5400" dirty="0">
                <a:solidFill>
                  <a:schemeClr val="bg1"/>
                </a:solidFill>
              </a:rPr>
              <a:t>Daughters of Zion—</a:t>
            </a:r>
          </a:p>
          <a:p>
            <a:pPr algn="ctr"/>
            <a:r>
              <a:rPr lang="en-US" sz="2800" dirty="0">
                <a:solidFill>
                  <a:schemeClr val="bg1"/>
                </a:solidFill>
              </a:rPr>
              <a:t>can also be applied to Men</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3:16-26</a:t>
            </a:r>
          </a:p>
        </p:txBody>
      </p:sp>
      <p:sp>
        <p:nvSpPr>
          <p:cNvPr id="2" name="Rectangle 1"/>
          <p:cNvSpPr/>
          <p:nvPr/>
        </p:nvSpPr>
        <p:spPr>
          <a:xfrm>
            <a:off x="3145223" y="1252704"/>
            <a:ext cx="6109307" cy="2862322"/>
          </a:xfrm>
          <a:prstGeom prst="rect">
            <a:avLst/>
          </a:prstGeom>
        </p:spPr>
        <p:txBody>
          <a:bodyPr wrap="square">
            <a:spAutoFit/>
          </a:bodyPr>
          <a:lstStyle/>
          <a:p>
            <a:pPr fontAlgn="base"/>
            <a:r>
              <a:rPr lang="en-US" dirty="0">
                <a:solidFill>
                  <a:schemeClr val="bg1"/>
                </a:solidFill>
              </a:rPr>
              <a:t>These unusual verses describe the many beauty accessories of the daughters of Zion. </a:t>
            </a:r>
          </a:p>
          <a:p>
            <a:pPr fontAlgn="base"/>
            <a:endParaRPr lang="en-US" dirty="0">
              <a:solidFill>
                <a:schemeClr val="bg1"/>
              </a:solidFill>
            </a:endParaRPr>
          </a:p>
          <a:p>
            <a:pPr fontAlgn="base"/>
            <a:r>
              <a:rPr lang="en-US" dirty="0">
                <a:solidFill>
                  <a:schemeClr val="bg1"/>
                </a:solidFill>
              </a:rPr>
              <a:t>Their attempts to look beautiful are driven from their superficiality, haughtiness, and wicked practices. </a:t>
            </a:r>
          </a:p>
          <a:p>
            <a:pPr fontAlgn="base"/>
            <a:endParaRPr lang="en-US" dirty="0">
              <a:solidFill>
                <a:schemeClr val="bg1"/>
              </a:solidFill>
            </a:endParaRPr>
          </a:p>
          <a:p>
            <a:pPr fontAlgn="base"/>
            <a:r>
              <a:rPr lang="en-US" dirty="0">
                <a:solidFill>
                  <a:schemeClr val="bg1"/>
                </a:solidFill>
              </a:rPr>
              <a:t>Their beauty is superficial and their reward will be a stink instead of a sweet smell, a rent 'instead of a girdle', baldness 'instead of well set hair', sackcloth 'instead of a stomacher', and 'burning instead of beauty.'</a:t>
            </a:r>
            <a:endParaRPr lang="en-US" b="0" i="0" dirty="0">
              <a:solidFill>
                <a:schemeClr val="bg1"/>
              </a:solidFill>
              <a:effectLst/>
              <a:latin typeface="Calibri" panose="020F0502020204030204" pitchFamily="34" charset="0"/>
            </a:endParaRPr>
          </a:p>
        </p:txBody>
      </p:sp>
      <p:pic>
        <p:nvPicPr>
          <p:cNvPr id="7172" name="Picture 4" descr="http://outinafricaride.org/wp-content/uploads/2015/03/image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94548" y="1098412"/>
            <a:ext cx="1959428" cy="26125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4718603"/>
            <a:ext cx="6096000" cy="1754326"/>
          </a:xfrm>
          <a:prstGeom prst="rect">
            <a:avLst/>
          </a:prstGeom>
        </p:spPr>
        <p:txBody>
          <a:bodyPr>
            <a:spAutoFit/>
          </a:bodyPr>
          <a:lstStyle/>
          <a:p>
            <a:r>
              <a:rPr lang="en-US" dirty="0">
                <a:solidFill>
                  <a:schemeClr val="bg1"/>
                </a:solidFill>
                <a:latin typeface="Calibri" panose="020F0502020204030204" pitchFamily="34" charset="0"/>
              </a:rPr>
              <a:t>Isaiah shows that the wickedness prevailing in Israel and Judah included the women, who were proud, arrogant, and more concerned with their clothing, jewels, and personal appearance than with righteousness. But these verses can also be applied in the latter days, when women will once more lose sight of proper priorities. </a:t>
            </a:r>
            <a:endParaRPr lang="en-US" dirty="0">
              <a:solidFill>
                <a:schemeClr val="bg1"/>
              </a:solidFill>
            </a:endParaRPr>
          </a:p>
        </p:txBody>
      </p:sp>
      <p:pic>
        <p:nvPicPr>
          <p:cNvPr id="7174" name="Picture 6" descr="http://www.fashup.pk/wp-content/uploads/2015/08/Latest-Jewellery-Designs-2013-By-Sonoor-Jewel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610" y="1197581"/>
            <a:ext cx="2164005" cy="1675601"/>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s://2static1.fjcdn.com/thumbnails/comments/Too+much+of+anything+is+bad+for+example+the+girl+_6a464d17c7c83075c8f3e14c262f5ba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4548" y="4718603"/>
            <a:ext cx="2307759" cy="173435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mostluxuriouslist.com/wp-content/uploads/2015/02/DOLCE-GABBANA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3801" y="4007465"/>
            <a:ext cx="2797621" cy="186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animEffect transition="in" filter="fade">
                                      <p:cBhvr>
                                        <p:cTn id="9" dur="500"/>
                                        <p:tgtEl>
                                          <p:spTgt spid="717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17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70339" y="6581000"/>
            <a:ext cx="4200393" cy="276999"/>
          </a:xfrm>
          <a:prstGeom prst="rect">
            <a:avLst/>
          </a:prstGeom>
        </p:spPr>
        <p:txBody>
          <a:bodyPr wrap="square">
            <a:spAutoFit/>
          </a:bodyPr>
          <a:lstStyle/>
          <a:p>
            <a:pPr fontAlgn="base"/>
            <a:r>
              <a:rPr lang="en-US" sz="1200" dirty="0">
                <a:solidFill>
                  <a:schemeClr val="bg1"/>
                </a:solidFill>
              </a:rPr>
              <a:t>Isaiah 3:16-22</a:t>
            </a:r>
          </a:p>
        </p:txBody>
      </p:sp>
      <p:sp>
        <p:nvSpPr>
          <p:cNvPr id="12" name="TextBox 11"/>
          <p:cNvSpPr txBox="1"/>
          <p:nvPr/>
        </p:nvSpPr>
        <p:spPr>
          <a:xfrm>
            <a:off x="221065" y="261257"/>
            <a:ext cx="4572000" cy="6463308"/>
          </a:xfrm>
          <a:prstGeom prst="rect">
            <a:avLst/>
          </a:prstGeom>
          <a:noFill/>
        </p:spPr>
        <p:txBody>
          <a:bodyPr wrap="square" rtlCol="0">
            <a:spAutoFit/>
          </a:bodyPr>
          <a:lstStyle/>
          <a:p>
            <a:pPr marL="342900" indent="-342900">
              <a:buAutoNum type="alphaUcPeriod"/>
            </a:pPr>
            <a:r>
              <a:rPr lang="en-US" dirty="0">
                <a:solidFill>
                  <a:schemeClr val="bg1"/>
                </a:solidFill>
              </a:rPr>
              <a:t>Stretched forth necks</a:t>
            </a:r>
          </a:p>
          <a:p>
            <a:pPr marL="342900" indent="-342900">
              <a:buAutoNum type="alphaUcPeriod"/>
            </a:pPr>
            <a:endParaRPr lang="en-US" dirty="0">
              <a:solidFill>
                <a:schemeClr val="bg1"/>
              </a:solidFill>
            </a:endParaRPr>
          </a:p>
          <a:p>
            <a:pPr marL="342900" indent="-342900">
              <a:buAutoNum type="alphaUcPeriod"/>
            </a:pPr>
            <a:r>
              <a:rPr lang="en-US" dirty="0">
                <a:solidFill>
                  <a:schemeClr val="bg1"/>
                </a:solidFill>
              </a:rPr>
              <a:t>Mincing…making a tinkling with their feet</a:t>
            </a:r>
          </a:p>
          <a:p>
            <a:pPr marL="342900" indent="-342900">
              <a:buAutoNum type="alphaUcPeriod"/>
            </a:pPr>
            <a:endParaRPr lang="en-US" dirty="0">
              <a:solidFill>
                <a:schemeClr val="bg1"/>
              </a:solidFill>
            </a:endParaRPr>
          </a:p>
          <a:p>
            <a:pPr marL="342900" indent="-342900">
              <a:buAutoNum type="alphaUcPeriod"/>
            </a:pPr>
            <a:r>
              <a:rPr lang="en-US" dirty="0">
                <a:solidFill>
                  <a:schemeClr val="bg1"/>
                </a:solidFill>
              </a:rPr>
              <a:t>Discover their secret parts</a:t>
            </a:r>
          </a:p>
          <a:p>
            <a:pPr marL="342900" indent="-342900">
              <a:buAutoNum type="alphaUcPeriod"/>
            </a:pPr>
            <a:endParaRPr lang="en-US" dirty="0">
              <a:solidFill>
                <a:schemeClr val="bg1"/>
              </a:solidFill>
            </a:endParaRPr>
          </a:p>
          <a:p>
            <a:pPr marL="342900" indent="-342900">
              <a:buAutoNum type="alphaUcPeriod"/>
            </a:pPr>
            <a:r>
              <a:rPr lang="en-US" dirty="0">
                <a:solidFill>
                  <a:schemeClr val="bg1"/>
                </a:solidFill>
              </a:rPr>
              <a:t>Cauls…round tires like the moon</a:t>
            </a:r>
          </a:p>
          <a:p>
            <a:pPr marL="342900" indent="-342900">
              <a:buAutoNum type="alphaUcPeriod"/>
            </a:pPr>
            <a:endParaRPr lang="en-US" dirty="0">
              <a:solidFill>
                <a:schemeClr val="bg1"/>
              </a:solidFill>
            </a:endParaRPr>
          </a:p>
          <a:p>
            <a:pPr marL="342900" indent="-342900">
              <a:buAutoNum type="alphaUcPeriod"/>
            </a:pPr>
            <a:r>
              <a:rPr lang="en-US" dirty="0">
                <a:solidFill>
                  <a:schemeClr val="bg1"/>
                </a:solidFill>
              </a:rPr>
              <a:t>Muffler</a:t>
            </a:r>
          </a:p>
          <a:p>
            <a:pPr marL="342900" indent="-342900">
              <a:buAutoNum type="alphaUcPeriod"/>
            </a:pPr>
            <a:endParaRPr lang="en-US" dirty="0">
              <a:solidFill>
                <a:schemeClr val="bg1"/>
              </a:solidFill>
            </a:endParaRPr>
          </a:p>
          <a:p>
            <a:r>
              <a:rPr lang="en-US" dirty="0">
                <a:solidFill>
                  <a:schemeClr val="bg1"/>
                </a:solidFill>
              </a:rPr>
              <a:t>F.  Bonnet</a:t>
            </a:r>
          </a:p>
          <a:p>
            <a:endParaRPr lang="en-US" dirty="0">
              <a:solidFill>
                <a:schemeClr val="bg1"/>
              </a:solidFill>
            </a:endParaRPr>
          </a:p>
          <a:p>
            <a:r>
              <a:rPr lang="en-US" dirty="0">
                <a:solidFill>
                  <a:schemeClr val="bg1"/>
                </a:solidFill>
              </a:rPr>
              <a:t>G. Tablets</a:t>
            </a:r>
          </a:p>
          <a:p>
            <a:endParaRPr lang="en-US" dirty="0">
              <a:solidFill>
                <a:schemeClr val="bg1"/>
              </a:solidFill>
            </a:endParaRPr>
          </a:p>
          <a:p>
            <a:r>
              <a:rPr lang="en-US" dirty="0">
                <a:solidFill>
                  <a:schemeClr val="bg1"/>
                </a:solidFill>
              </a:rPr>
              <a:t>H. Earrings and Nose Jewels</a:t>
            </a:r>
          </a:p>
          <a:p>
            <a:endParaRPr lang="en-US" dirty="0">
              <a:solidFill>
                <a:schemeClr val="bg1"/>
              </a:solidFill>
            </a:endParaRPr>
          </a:p>
          <a:p>
            <a:r>
              <a:rPr lang="en-US" dirty="0">
                <a:solidFill>
                  <a:schemeClr val="bg1"/>
                </a:solidFill>
              </a:rPr>
              <a:t>I.  Changeable suits of apparel</a:t>
            </a:r>
          </a:p>
          <a:p>
            <a:endParaRPr lang="en-US" dirty="0">
              <a:solidFill>
                <a:schemeClr val="bg1"/>
              </a:solidFill>
            </a:endParaRPr>
          </a:p>
          <a:p>
            <a:r>
              <a:rPr lang="en-US" dirty="0">
                <a:solidFill>
                  <a:schemeClr val="bg1"/>
                </a:solidFill>
              </a:rPr>
              <a:t>J.  Mantle</a:t>
            </a:r>
          </a:p>
          <a:p>
            <a:endParaRPr lang="en-US" dirty="0">
              <a:solidFill>
                <a:schemeClr val="bg1"/>
              </a:solidFill>
            </a:endParaRPr>
          </a:p>
          <a:p>
            <a:r>
              <a:rPr lang="en-US" dirty="0">
                <a:solidFill>
                  <a:schemeClr val="bg1"/>
                </a:solidFill>
              </a:rPr>
              <a:t>K. Wimples</a:t>
            </a:r>
          </a:p>
          <a:p>
            <a:endParaRPr lang="en-US" dirty="0">
              <a:solidFill>
                <a:schemeClr val="bg1"/>
              </a:solidFill>
            </a:endParaRPr>
          </a:p>
          <a:p>
            <a:r>
              <a:rPr lang="en-US" dirty="0">
                <a:solidFill>
                  <a:schemeClr val="bg1"/>
                </a:solidFill>
              </a:rPr>
              <a:t>L. Crisping pins</a:t>
            </a:r>
          </a:p>
        </p:txBody>
      </p:sp>
      <p:sp>
        <p:nvSpPr>
          <p:cNvPr id="13" name="Rectangle 12"/>
          <p:cNvSpPr/>
          <p:nvPr/>
        </p:nvSpPr>
        <p:spPr>
          <a:xfrm>
            <a:off x="5514870" y="167538"/>
            <a:ext cx="6677130" cy="7571303"/>
          </a:xfrm>
          <a:prstGeom prst="rect">
            <a:avLst/>
          </a:prstGeom>
        </p:spPr>
        <p:txBody>
          <a:bodyPr wrap="square">
            <a:spAutoFit/>
          </a:bodyPr>
          <a:lstStyle/>
          <a:p>
            <a:pPr fontAlgn="base"/>
            <a:r>
              <a:rPr lang="en-US" i="1" dirty="0">
                <a:solidFill>
                  <a:schemeClr val="bg1"/>
                </a:solidFill>
                <a:latin typeface="Abadi" panose="020B0604020104020204" pitchFamily="34" charset="0"/>
              </a:rPr>
              <a:t>___Clothing for festivals only</a:t>
            </a:r>
          </a:p>
          <a:p>
            <a:pPr fontAlgn="base"/>
            <a:endParaRPr lang="en-US" b="0" i="1" dirty="0">
              <a:solidFill>
                <a:schemeClr val="bg1"/>
              </a:solidFill>
              <a:effectLst/>
              <a:latin typeface="Abadi" panose="020B0604020104020204" pitchFamily="34" charset="0"/>
            </a:endParaRPr>
          </a:p>
          <a:p>
            <a:pPr fontAlgn="base"/>
            <a:r>
              <a:rPr lang="en-US" i="1" dirty="0">
                <a:solidFill>
                  <a:schemeClr val="bg1"/>
                </a:solidFill>
                <a:latin typeface="Abadi" panose="020B0604020104020204" pitchFamily="34" charset="0"/>
              </a:rPr>
              <a:t>___They would be put to shame</a:t>
            </a:r>
          </a:p>
          <a:p>
            <a:pPr fontAlgn="base"/>
            <a:endParaRPr lang="en-US" b="0" i="1" dirty="0">
              <a:solidFill>
                <a:schemeClr val="bg1"/>
              </a:solidFill>
              <a:effectLst/>
              <a:latin typeface="Abadi" panose="020B0604020104020204" pitchFamily="34" charset="0"/>
            </a:endParaRPr>
          </a:p>
          <a:p>
            <a:pPr fontAlgn="base"/>
            <a:r>
              <a:rPr lang="en-US" i="1" dirty="0">
                <a:solidFill>
                  <a:schemeClr val="bg1"/>
                </a:solidFill>
                <a:latin typeface="Abadi" panose="020B0604020104020204" pitchFamily="34" charset="0"/>
              </a:rPr>
              <a:t>___ Veil</a:t>
            </a:r>
          </a:p>
          <a:p>
            <a:pPr fontAlgn="base"/>
            <a:endParaRPr lang="en-US" b="0" i="1" dirty="0">
              <a:solidFill>
                <a:schemeClr val="bg1"/>
              </a:solidFill>
              <a:effectLst/>
              <a:latin typeface="Abadi" panose="020B0604020104020204" pitchFamily="34" charset="0"/>
            </a:endParaRPr>
          </a:p>
          <a:p>
            <a:pPr fontAlgn="base"/>
            <a:r>
              <a:rPr lang="en-US" i="1" dirty="0">
                <a:solidFill>
                  <a:schemeClr val="bg1"/>
                </a:solidFill>
                <a:latin typeface="Abadi" panose="020B0604020104020204" pitchFamily="34" charset="0"/>
              </a:rPr>
              <a:t>___Pride</a:t>
            </a:r>
          </a:p>
          <a:p>
            <a:pPr fontAlgn="base"/>
            <a:endParaRPr lang="en-US" b="0" i="1" dirty="0">
              <a:solidFill>
                <a:schemeClr val="bg1"/>
              </a:solidFill>
              <a:effectLst/>
              <a:latin typeface="Abadi" panose="020B0604020104020204" pitchFamily="34" charset="0"/>
            </a:endParaRPr>
          </a:p>
          <a:p>
            <a:pPr fontAlgn="base"/>
            <a:r>
              <a:rPr lang="en-US" i="1" dirty="0">
                <a:solidFill>
                  <a:schemeClr val="bg1"/>
                </a:solidFill>
                <a:latin typeface="Abadi" panose="020B0604020104020204" pitchFamily="34" charset="0"/>
              </a:rPr>
              <a:t>___Charms or amulets, nose rings</a:t>
            </a:r>
          </a:p>
          <a:p>
            <a:pPr fontAlgn="base"/>
            <a:endParaRPr lang="en-US" b="0" i="1" dirty="0">
              <a:solidFill>
                <a:schemeClr val="bg1"/>
              </a:solidFill>
              <a:effectLst/>
              <a:latin typeface="Abadi" panose="020B0604020104020204" pitchFamily="34" charset="0"/>
            </a:endParaRPr>
          </a:p>
          <a:p>
            <a:pPr fontAlgn="base"/>
            <a:r>
              <a:rPr lang="en-US" i="1" dirty="0">
                <a:solidFill>
                  <a:schemeClr val="bg1"/>
                </a:solidFill>
                <a:latin typeface="Abadi" panose="020B0604020104020204" pitchFamily="34" charset="0"/>
              </a:rPr>
              <a:t>___Ornamental chains connecting rings about ankles with bells</a:t>
            </a:r>
          </a:p>
          <a:p>
            <a:pPr fontAlgn="base"/>
            <a:endParaRPr lang="en-US" i="1" dirty="0">
              <a:solidFill>
                <a:schemeClr val="bg1"/>
              </a:solidFill>
              <a:latin typeface="Abadi" panose="020B0604020104020204" pitchFamily="34" charset="0"/>
            </a:endParaRPr>
          </a:p>
          <a:p>
            <a:pPr fontAlgn="base"/>
            <a:r>
              <a:rPr lang="en-US" i="1" dirty="0">
                <a:solidFill>
                  <a:schemeClr val="bg1"/>
                </a:solidFill>
                <a:latin typeface="Abadi" panose="020B0604020104020204" pitchFamily="34" charset="0"/>
              </a:rPr>
              <a:t>___ Headdress</a:t>
            </a:r>
          </a:p>
          <a:p>
            <a:pPr fontAlgn="base"/>
            <a:endParaRPr lang="en-US" i="1" dirty="0">
              <a:solidFill>
                <a:schemeClr val="bg1"/>
              </a:solidFill>
              <a:latin typeface="Abadi" panose="020B0604020104020204" pitchFamily="34" charset="0"/>
            </a:endParaRPr>
          </a:p>
          <a:p>
            <a:pPr fontAlgn="base"/>
            <a:r>
              <a:rPr lang="en-US" i="1" dirty="0">
                <a:solidFill>
                  <a:schemeClr val="bg1"/>
                </a:solidFill>
                <a:latin typeface="Abadi" panose="020B0604020104020204" pitchFamily="34" charset="0"/>
              </a:rPr>
              <a:t>___ Hair curling implements</a:t>
            </a:r>
          </a:p>
          <a:p>
            <a:pPr fontAlgn="base"/>
            <a:endParaRPr lang="en-US" i="1" dirty="0">
              <a:solidFill>
                <a:schemeClr val="bg1"/>
              </a:solidFill>
              <a:latin typeface="Abadi" panose="020B0604020104020204" pitchFamily="34" charset="0"/>
            </a:endParaRPr>
          </a:p>
          <a:p>
            <a:pPr fontAlgn="base"/>
            <a:r>
              <a:rPr lang="en-US" i="1" dirty="0">
                <a:solidFill>
                  <a:schemeClr val="bg1"/>
                </a:solidFill>
                <a:latin typeface="Abadi" panose="020B0604020104020204" pitchFamily="34" charset="0"/>
              </a:rPr>
              <a:t>___Type of shawl or veil worn over the head</a:t>
            </a:r>
          </a:p>
          <a:p>
            <a:pPr fontAlgn="base"/>
            <a:endParaRPr lang="en-US" i="1" dirty="0">
              <a:solidFill>
                <a:schemeClr val="bg1"/>
              </a:solidFill>
              <a:latin typeface="Abadi" panose="020B0604020104020204" pitchFamily="34" charset="0"/>
            </a:endParaRPr>
          </a:p>
          <a:p>
            <a:pPr fontAlgn="base"/>
            <a:r>
              <a:rPr lang="en-US" i="1" dirty="0">
                <a:solidFill>
                  <a:schemeClr val="bg1"/>
                </a:solidFill>
                <a:latin typeface="Abadi" panose="020B0604020104020204" pitchFamily="34" charset="0"/>
              </a:rPr>
              <a:t>___Ornamental jewelry in shape of suns and moons</a:t>
            </a:r>
          </a:p>
          <a:p>
            <a:pPr fontAlgn="base"/>
            <a:endParaRPr lang="en-US" i="1" dirty="0">
              <a:solidFill>
                <a:schemeClr val="bg1"/>
              </a:solidFill>
              <a:latin typeface="Abadi" panose="020B0604020104020204" pitchFamily="34" charset="0"/>
            </a:endParaRPr>
          </a:p>
          <a:p>
            <a:pPr fontAlgn="base"/>
            <a:r>
              <a:rPr lang="en-US" i="1" dirty="0">
                <a:solidFill>
                  <a:schemeClr val="bg1"/>
                </a:solidFill>
                <a:latin typeface="Abadi" panose="020B0604020104020204" pitchFamily="34" charset="0"/>
              </a:rPr>
              <a:t>___ </a:t>
            </a:r>
            <a:r>
              <a:rPr lang="en-US" i="1" dirty="0" err="1">
                <a:solidFill>
                  <a:schemeClr val="bg1"/>
                </a:solidFill>
                <a:latin typeface="Abadi" panose="020B0604020104020204" pitchFamily="34" charset="0"/>
              </a:rPr>
              <a:t>Overcloak</a:t>
            </a:r>
            <a:endParaRPr lang="en-US" i="1" dirty="0">
              <a:solidFill>
                <a:schemeClr val="bg1"/>
              </a:solidFill>
              <a:latin typeface="Abadi" panose="020B0604020104020204" pitchFamily="34" charset="0"/>
            </a:endParaRPr>
          </a:p>
          <a:p>
            <a:pPr fontAlgn="base"/>
            <a:endParaRPr lang="en-US" i="1" dirty="0">
              <a:solidFill>
                <a:schemeClr val="bg1"/>
              </a:solidFill>
              <a:latin typeface="Abadi" panose="020B0604020104020204" pitchFamily="34" charset="0"/>
            </a:endParaRPr>
          </a:p>
          <a:p>
            <a:pPr fontAlgn="base"/>
            <a:r>
              <a:rPr lang="en-US" i="1" dirty="0">
                <a:solidFill>
                  <a:schemeClr val="bg1"/>
                </a:solidFill>
                <a:latin typeface="Abadi" panose="020B0604020104020204" pitchFamily="34" charset="0"/>
              </a:rPr>
              <a:t>___ Perfume Boxes</a:t>
            </a:r>
          </a:p>
          <a:p>
            <a:pPr fontAlgn="base"/>
            <a:endParaRPr lang="en-US" i="1" dirty="0">
              <a:solidFill>
                <a:schemeClr val="bg1"/>
              </a:solidFill>
              <a:latin typeface="Abadi" panose="020B0604020104020204" pitchFamily="34" charset="0"/>
            </a:endParaRPr>
          </a:p>
          <a:p>
            <a:pPr fontAlgn="base"/>
            <a:endParaRPr lang="en-US" i="1" dirty="0">
              <a:solidFill>
                <a:schemeClr val="bg1"/>
              </a:solidFill>
              <a:latin typeface="Abadi" panose="020B0604020104020204" pitchFamily="34" charset="0"/>
            </a:endParaRPr>
          </a:p>
          <a:p>
            <a:pPr fontAlgn="base"/>
            <a:endParaRPr lang="en-US" b="0" i="1" dirty="0">
              <a:solidFill>
                <a:schemeClr val="bg1"/>
              </a:solidFill>
              <a:effectLst/>
              <a:latin typeface="Abadi" panose="020B0604020104020204" pitchFamily="34" charset="0"/>
            </a:endParaRPr>
          </a:p>
          <a:p>
            <a:pPr fontAlgn="base"/>
            <a:endParaRPr lang="en-US" b="0" i="0" dirty="0">
              <a:solidFill>
                <a:schemeClr val="bg1"/>
              </a:solidFill>
              <a:effectLst/>
              <a:latin typeface="Abadi" panose="020B0604020104020204" pitchFamily="34" charset="0"/>
            </a:endParaRPr>
          </a:p>
        </p:txBody>
      </p:sp>
      <p:sp>
        <p:nvSpPr>
          <p:cNvPr id="5" name="TextBox 4"/>
          <p:cNvSpPr txBox="1"/>
          <p:nvPr/>
        </p:nvSpPr>
        <p:spPr>
          <a:xfrm>
            <a:off x="5576836" y="67055"/>
            <a:ext cx="361741" cy="523220"/>
          </a:xfrm>
          <a:prstGeom prst="rect">
            <a:avLst/>
          </a:prstGeom>
          <a:noFill/>
        </p:spPr>
        <p:txBody>
          <a:bodyPr wrap="square" rtlCol="0">
            <a:spAutoFit/>
          </a:bodyPr>
          <a:lstStyle/>
          <a:p>
            <a:pPr algn="ctr"/>
            <a:r>
              <a:rPr lang="en-US" sz="2800" dirty="0">
                <a:solidFill>
                  <a:srgbClr val="FF0000"/>
                </a:solidFill>
              </a:rPr>
              <a:t>I</a:t>
            </a:r>
          </a:p>
        </p:txBody>
      </p:sp>
      <p:sp>
        <p:nvSpPr>
          <p:cNvPr id="17" name="TextBox 16"/>
          <p:cNvSpPr txBox="1"/>
          <p:nvPr/>
        </p:nvSpPr>
        <p:spPr>
          <a:xfrm>
            <a:off x="5608656" y="581195"/>
            <a:ext cx="361741" cy="523220"/>
          </a:xfrm>
          <a:prstGeom prst="rect">
            <a:avLst/>
          </a:prstGeom>
          <a:noFill/>
        </p:spPr>
        <p:txBody>
          <a:bodyPr wrap="square" rtlCol="0">
            <a:spAutoFit/>
          </a:bodyPr>
          <a:lstStyle/>
          <a:p>
            <a:pPr algn="ctr"/>
            <a:r>
              <a:rPr lang="en-US" sz="2800" dirty="0">
                <a:solidFill>
                  <a:srgbClr val="FF0000"/>
                </a:solidFill>
              </a:rPr>
              <a:t>C</a:t>
            </a:r>
          </a:p>
        </p:txBody>
      </p:sp>
      <p:sp>
        <p:nvSpPr>
          <p:cNvPr id="18" name="TextBox 17"/>
          <p:cNvSpPr txBox="1"/>
          <p:nvPr/>
        </p:nvSpPr>
        <p:spPr>
          <a:xfrm>
            <a:off x="5578513" y="1104415"/>
            <a:ext cx="361741" cy="523220"/>
          </a:xfrm>
          <a:prstGeom prst="rect">
            <a:avLst/>
          </a:prstGeom>
          <a:noFill/>
        </p:spPr>
        <p:txBody>
          <a:bodyPr wrap="square" rtlCol="0">
            <a:spAutoFit/>
          </a:bodyPr>
          <a:lstStyle/>
          <a:p>
            <a:pPr algn="ctr"/>
            <a:r>
              <a:rPr lang="en-US" sz="2800" dirty="0">
                <a:solidFill>
                  <a:srgbClr val="FF0000"/>
                </a:solidFill>
              </a:rPr>
              <a:t>E</a:t>
            </a:r>
          </a:p>
        </p:txBody>
      </p:sp>
      <p:sp>
        <p:nvSpPr>
          <p:cNvPr id="19" name="TextBox 18"/>
          <p:cNvSpPr txBox="1"/>
          <p:nvPr/>
        </p:nvSpPr>
        <p:spPr>
          <a:xfrm>
            <a:off x="5576835" y="1640193"/>
            <a:ext cx="361741" cy="523220"/>
          </a:xfrm>
          <a:prstGeom prst="rect">
            <a:avLst/>
          </a:prstGeom>
          <a:noFill/>
        </p:spPr>
        <p:txBody>
          <a:bodyPr wrap="square" rtlCol="0">
            <a:spAutoFit/>
          </a:bodyPr>
          <a:lstStyle/>
          <a:p>
            <a:pPr algn="ctr"/>
            <a:r>
              <a:rPr lang="en-US" sz="2800" dirty="0">
                <a:solidFill>
                  <a:srgbClr val="FF0000"/>
                </a:solidFill>
              </a:rPr>
              <a:t>A</a:t>
            </a:r>
          </a:p>
        </p:txBody>
      </p:sp>
      <p:sp>
        <p:nvSpPr>
          <p:cNvPr id="20" name="TextBox 19"/>
          <p:cNvSpPr txBox="1"/>
          <p:nvPr/>
        </p:nvSpPr>
        <p:spPr>
          <a:xfrm>
            <a:off x="5576835" y="2263896"/>
            <a:ext cx="361741" cy="523220"/>
          </a:xfrm>
          <a:prstGeom prst="rect">
            <a:avLst/>
          </a:prstGeom>
          <a:noFill/>
        </p:spPr>
        <p:txBody>
          <a:bodyPr wrap="square" rtlCol="0">
            <a:spAutoFit/>
          </a:bodyPr>
          <a:lstStyle/>
          <a:p>
            <a:pPr algn="ctr"/>
            <a:r>
              <a:rPr lang="en-US" sz="2800" dirty="0">
                <a:solidFill>
                  <a:srgbClr val="FF0000"/>
                </a:solidFill>
              </a:rPr>
              <a:t>H</a:t>
            </a:r>
          </a:p>
        </p:txBody>
      </p:sp>
      <p:sp>
        <p:nvSpPr>
          <p:cNvPr id="21" name="TextBox 20"/>
          <p:cNvSpPr txBox="1"/>
          <p:nvPr/>
        </p:nvSpPr>
        <p:spPr>
          <a:xfrm>
            <a:off x="5578509" y="2740086"/>
            <a:ext cx="361741" cy="523220"/>
          </a:xfrm>
          <a:prstGeom prst="rect">
            <a:avLst/>
          </a:prstGeom>
          <a:noFill/>
        </p:spPr>
        <p:txBody>
          <a:bodyPr wrap="square" rtlCol="0">
            <a:spAutoFit/>
          </a:bodyPr>
          <a:lstStyle/>
          <a:p>
            <a:pPr algn="ctr"/>
            <a:r>
              <a:rPr lang="en-US" sz="2800" dirty="0">
                <a:solidFill>
                  <a:srgbClr val="FF0000"/>
                </a:solidFill>
              </a:rPr>
              <a:t>B</a:t>
            </a:r>
          </a:p>
        </p:txBody>
      </p:sp>
      <p:sp>
        <p:nvSpPr>
          <p:cNvPr id="22" name="TextBox 21"/>
          <p:cNvSpPr txBox="1"/>
          <p:nvPr/>
        </p:nvSpPr>
        <p:spPr>
          <a:xfrm>
            <a:off x="5576834" y="3316759"/>
            <a:ext cx="361741" cy="523220"/>
          </a:xfrm>
          <a:prstGeom prst="rect">
            <a:avLst/>
          </a:prstGeom>
          <a:noFill/>
        </p:spPr>
        <p:txBody>
          <a:bodyPr wrap="square" rtlCol="0">
            <a:spAutoFit/>
          </a:bodyPr>
          <a:lstStyle/>
          <a:p>
            <a:pPr algn="ctr"/>
            <a:r>
              <a:rPr lang="en-US" sz="2800" dirty="0">
                <a:solidFill>
                  <a:srgbClr val="FF0000"/>
                </a:solidFill>
              </a:rPr>
              <a:t>F</a:t>
            </a:r>
          </a:p>
        </p:txBody>
      </p:sp>
      <p:sp>
        <p:nvSpPr>
          <p:cNvPr id="23" name="TextBox 22"/>
          <p:cNvSpPr txBox="1"/>
          <p:nvPr/>
        </p:nvSpPr>
        <p:spPr>
          <a:xfrm>
            <a:off x="5576833" y="3839979"/>
            <a:ext cx="361741" cy="523220"/>
          </a:xfrm>
          <a:prstGeom prst="rect">
            <a:avLst/>
          </a:prstGeom>
          <a:noFill/>
        </p:spPr>
        <p:txBody>
          <a:bodyPr wrap="square" rtlCol="0">
            <a:spAutoFit/>
          </a:bodyPr>
          <a:lstStyle/>
          <a:p>
            <a:pPr algn="ctr"/>
            <a:r>
              <a:rPr lang="en-US" sz="2800" dirty="0">
                <a:solidFill>
                  <a:srgbClr val="FF0000"/>
                </a:solidFill>
              </a:rPr>
              <a:t>L</a:t>
            </a:r>
          </a:p>
        </p:txBody>
      </p:sp>
      <p:sp>
        <p:nvSpPr>
          <p:cNvPr id="24" name="TextBox 23"/>
          <p:cNvSpPr txBox="1"/>
          <p:nvPr/>
        </p:nvSpPr>
        <p:spPr>
          <a:xfrm>
            <a:off x="5550041" y="4376725"/>
            <a:ext cx="361741" cy="523220"/>
          </a:xfrm>
          <a:prstGeom prst="rect">
            <a:avLst/>
          </a:prstGeom>
          <a:noFill/>
        </p:spPr>
        <p:txBody>
          <a:bodyPr wrap="square" rtlCol="0">
            <a:spAutoFit/>
          </a:bodyPr>
          <a:lstStyle/>
          <a:p>
            <a:pPr algn="ctr"/>
            <a:r>
              <a:rPr lang="en-US" sz="2800" dirty="0">
                <a:solidFill>
                  <a:srgbClr val="FF0000"/>
                </a:solidFill>
              </a:rPr>
              <a:t>K</a:t>
            </a:r>
          </a:p>
        </p:txBody>
      </p:sp>
      <p:sp>
        <p:nvSpPr>
          <p:cNvPr id="25" name="TextBox 24"/>
          <p:cNvSpPr txBox="1"/>
          <p:nvPr/>
        </p:nvSpPr>
        <p:spPr>
          <a:xfrm>
            <a:off x="5563441" y="4939872"/>
            <a:ext cx="361741" cy="523220"/>
          </a:xfrm>
          <a:prstGeom prst="rect">
            <a:avLst/>
          </a:prstGeom>
          <a:noFill/>
        </p:spPr>
        <p:txBody>
          <a:bodyPr wrap="square" rtlCol="0">
            <a:spAutoFit/>
          </a:bodyPr>
          <a:lstStyle/>
          <a:p>
            <a:pPr algn="ctr"/>
            <a:r>
              <a:rPr lang="en-US" sz="2800" dirty="0">
                <a:solidFill>
                  <a:srgbClr val="FF0000"/>
                </a:solidFill>
              </a:rPr>
              <a:t>D</a:t>
            </a:r>
          </a:p>
        </p:txBody>
      </p:sp>
      <p:sp>
        <p:nvSpPr>
          <p:cNvPr id="26" name="TextBox 25"/>
          <p:cNvSpPr txBox="1"/>
          <p:nvPr/>
        </p:nvSpPr>
        <p:spPr>
          <a:xfrm>
            <a:off x="5586889" y="5522946"/>
            <a:ext cx="361741" cy="523220"/>
          </a:xfrm>
          <a:prstGeom prst="rect">
            <a:avLst/>
          </a:prstGeom>
          <a:noFill/>
        </p:spPr>
        <p:txBody>
          <a:bodyPr wrap="square" rtlCol="0">
            <a:spAutoFit/>
          </a:bodyPr>
          <a:lstStyle/>
          <a:p>
            <a:pPr algn="ctr"/>
            <a:r>
              <a:rPr lang="en-US" sz="2800" dirty="0">
                <a:solidFill>
                  <a:srgbClr val="FF0000"/>
                </a:solidFill>
              </a:rPr>
              <a:t>J</a:t>
            </a:r>
          </a:p>
        </p:txBody>
      </p:sp>
      <p:sp>
        <p:nvSpPr>
          <p:cNvPr id="27" name="TextBox 26"/>
          <p:cNvSpPr txBox="1"/>
          <p:nvPr/>
        </p:nvSpPr>
        <p:spPr>
          <a:xfrm>
            <a:off x="5588563" y="6058724"/>
            <a:ext cx="361741" cy="523220"/>
          </a:xfrm>
          <a:prstGeom prst="rect">
            <a:avLst/>
          </a:prstGeom>
          <a:noFill/>
        </p:spPr>
        <p:txBody>
          <a:bodyPr wrap="square" rtlCol="0">
            <a:spAutoFit/>
          </a:bodyPr>
          <a:lstStyle/>
          <a:p>
            <a:pPr algn="ctr"/>
            <a:r>
              <a:rPr lang="en-US" sz="2800" dirty="0">
                <a:solidFill>
                  <a:srgbClr val="FF0000"/>
                </a:solidFill>
              </a:rPr>
              <a:t>G</a:t>
            </a:r>
          </a:p>
        </p:txBody>
      </p:sp>
    </p:spTree>
    <p:extLst>
      <p:ext uri="{BB962C8B-B14F-4D97-AF65-F5344CB8AC3E}">
        <p14:creationId xmlns:p14="http://schemas.microsoft.com/office/powerpoint/2010/main" val="45022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8" grpId="0"/>
      <p:bldP spid="19" grpId="0"/>
      <p:bldP spid="20" grpId="0"/>
      <p:bldP spid="21" grpId="0"/>
      <p:bldP spid="22" grpId="0"/>
      <p:bldP spid="23" grpId="0"/>
      <p:bldP spid="24" grpId="0"/>
      <p:bldP spid="25"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7 Women</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4:1</a:t>
            </a:r>
          </a:p>
        </p:txBody>
      </p:sp>
      <p:sp>
        <p:nvSpPr>
          <p:cNvPr id="2" name="Rectangle 1"/>
          <p:cNvSpPr/>
          <p:nvPr/>
        </p:nvSpPr>
        <p:spPr>
          <a:xfrm>
            <a:off x="638082" y="1102323"/>
            <a:ext cx="6134508" cy="2031325"/>
          </a:xfrm>
          <a:prstGeom prst="rect">
            <a:avLst/>
          </a:prstGeom>
        </p:spPr>
        <p:txBody>
          <a:bodyPr wrap="square">
            <a:spAutoFit/>
          </a:bodyPr>
          <a:lstStyle/>
          <a:p>
            <a:pPr fontAlgn="base"/>
            <a:r>
              <a:rPr lang="en-US" dirty="0">
                <a:solidFill>
                  <a:schemeClr val="bg1"/>
                </a:solidFill>
              </a:rPr>
              <a:t> This is caused by the scarcity of men, a result of the devastation of war mentioned in Isaiah 3:25–26. </a:t>
            </a:r>
          </a:p>
          <a:p>
            <a:pPr fontAlgn="base"/>
            <a:endParaRPr lang="en-US" dirty="0">
              <a:solidFill>
                <a:schemeClr val="bg1"/>
              </a:solidFill>
            </a:endParaRPr>
          </a:p>
          <a:p>
            <a:pPr fontAlgn="base"/>
            <a:r>
              <a:rPr lang="en-US" dirty="0">
                <a:solidFill>
                  <a:schemeClr val="bg1"/>
                </a:solidFill>
              </a:rPr>
              <a:t>The conditions under which these women would accept this marriage (“eat our own bread, and wear our own apparel”) are contrary to the Lord’s order of marriage</a:t>
            </a:r>
          </a:p>
          <a:p>
            <a:pPr fontAlgn="base"/>
            <a:r>
              <a:rPr lang="en-US" dirty="0">
                <a:solidFill>
                  <a:schemeClr val="bg1"/>
                </a:solidFill>
              </a:rPr>
              <a:t>(Exodus 21:10; D&amp;C 132:58–61). </a:t>
            </a:r>
            <a:endParaRPr lang="en-US" b="0" i="0" dirty="0">
              <a:solidFill>
                <a:schemeClr val="bg1"/>
              </a:solidFill>
              <a:effectLst/>
              <a:latin typeface="Calibri" panose="020F0502020204030204" pitchFamily="34" charset="0"/>
            </a:endParaRPr>
          </a:p>
        </p:txBody>
      </p:sp>
      <p:pic>
        <p:nvPicPr>
          <p:cNvPr id="8196" name="Picture 4" descr="https://s-media-cache-ak0.pinimg.com/564x/64/18/52/64185269700e72fabdd88e91375b22b8.jpg"/>
          <p:cNvPicPr>
            <a:picLocks noChangeAspect="1" noChangeArrowheads="1"/>
          </p:cNvPicPr>
          <p:nvPr/>
        </p:nvPicPr>
        <p:blipFill rotWithShape="1">
          <a:blip r:embed="rId3">
            <a:extLst>
              <a:ext uri="{28A0092B-C50C-407E-A947-70E740481C1C}">
                <a14:useLocalDpi xmlns:a14="http://schemas.microsoft.com/office/drawing/2010/main" val="0"/>
              </a:ext>
            </a:extLst>
          </a:blip>
          <a:srcRect r="2809" b="8929"/>
          <a:stretch/>
        </p:blipFill>
        <p:spPr bwMode="auto">
          <a:xfrm>
            <a:off x="7237972" y="1102323"/>
            <a:ext cx="3094893" cy="329149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s-media-cache-ak0.pinimg.com/736x/87/3e/0f/873e0f68a427e52ab67a5e1c6e4ed9e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82" y="3361768"/>
            <a:ext cx="4433367" cy="2849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17927" y="4554974"/>
            <a:ext cx="6574590" cy="1754326"/>
          </a:xfrm>
          <a:prstGeom prst="rect">
            <a:avLst/>
          </a:prstGeom>
        </p:spPr>
        <p:txBody>
          <a:bodyPr wrap="square">
            <a:spAutoFit/>
          </a:bodyPr>
          <a:lstStyle/>
          <a:p>
            <a:pPr fontAlgn="base"/>
            <a:r>
              <a:rPr lang="en-US" dirty="0">
                <a:solidFill>
                  <a:schemeClr val="bg1"/>
                </a:solidFill>
              </a:rPr>
              <a:t>To be unmarried and childless in ancient Israel was a disgrace (see Genesis 30:23; Luke 1:25). </a:t>
            </a:r>
          </a:p>
          <a:p>
            <a:pPr fontAlgn="base"/>
            <a:endParaRPr lang="en-US" dirty="0">
              <a:solidFill>
                <a:schemeClr val="bg1"/>
              </a:solidFill>
            </a:endParaRPr>
          </a:p>
          <a:p>
            <a:pPr fontAlgn="base"/>
            <a:r>
              <a:rPr lang="en-US" dirty="0">
                <a:solidFill>
                  <a:schemeClr val="bg1"/>
                </a:solidFill>
              </a:rPr>
              <a:t>So terrible would conditions in those times be that women would offer to share a husband with others and expect no material support from him, if they could claim they were married to him. (5)</a:t>
            </a: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036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Branch of the Lord</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4:2</a:t>
            </a:r>
          </a:p>
        </p:txBody>
      </p:sp>
      <p:sp>
        <p:nvSpPr>
          <p:cNvPr id="2" name="Rectangle 1"/>
          <p:cNvSpPr/>
          <p:nvPr/>
        </p:nvSpPr>
        <p:spPr>
          <a:xfrm>
            <a:off x="1884077" y="2026771"/>
            <a:ext cx="3467884" cy="923330"/>
          </a:xfrm>
          <a:prstGeom prst="rect">
            <a:avLst/>
          </a:prstGeom>
        </p:spPr>
        <p:txBody>
          <a:bodyPr wrap="square">
            <a:spAutoFit/>
          </a:bodyPr>
          <a:lstStyle/>
          <a:p>
            <a:pPr fontAlgn="base"/>
            <a:r>
              <a:rPr lang="en-US" dirty="0">
                <a:solidFill>
                  <a:schemeClr val="bg1"/>
                </a:solidFill>
              </a:rPr>
              <a:t>Jesus is called the branch and an offshoot of the House of Israel—the righteous branch</a:t>
            </a:r>
            <a:endParaRPr lang="en-US" b="0" i="0" dirty="0">
              <a:solidFill>
                <a:schemeClr val="bg1"/>
              </a:solidFill>
              <a:effectLst/>
              <a:latin typeface="Calibri" panose="020F0502020204030204" pitchFamily="34" charset="0"/>
            </a:endParaRPr>
          </a:p>
        </p:txBody>
      </p:sp>
      <p:sp>
        <p:nvSpPr>
          <p:cNvPr id="4" name="Rectangle 3"/>
          <p:cNvSpPr/>
          <p:nvPr/>
        </p:nvSpPr>
        <p:spPr>
          <a:xfrm>
            <a:off x="5551912" y="1229578"/>
            <a:ext cx="4085867" cy="2308324"/>
          </a:xfrm>
          <a:prstGeom prst="rect">
            <a:avLst/>
          </a:prstGeom>
        </p:spPr>
        <p:txBody>
          <a:bodyPr wrap="square">
            <a:spAutoFit/>
          </a:bodyPr>
          <a:lstStyle/>
          <a:p>
            <a:r>
              <a:rPr lang="en-US" dirty="0">
                <a:solidFill>
                  <a:schemeClr val="bg1"/>
                </a:solidFill>
              </a:rPr>
              <a:t>He refers to Joseph whose patriarchal blessing said he would be like “a fruitful vine by a well who branches would run over the wall.” (Gen. 49:22)</a:t>
            </a:r>
          </a:p>
          <a:p>
            <a:endParaRPr lang="en-US" dirty="0">
              <a:solidFill>
                <a:schemeClr val="bg1"/>
              </a:solidFill>
            </a:endParaRPr>
          </a:p>
          <a:p>
            <a:r>
              <a:rPr lang="en-US" dirty="0">
                <a:solidFill>
                  <a:schemeClr val="bg1"/>
                </a:solidFill>
              </a:rPr>
              <a:t>God gave a promise that out of the fruit of his loins the Lord would raise up a righteous branch.” (2 Nephi 3:5)</a:t>
            </a:r>
          </a:p>
        </p:txBody>
      </p:sp>
      <p:grpSp>
        <p:nvGrpSpPr>
          <p:cNvPr id="12" name="Group 11"/>
          <p:cNvGrpSpPr/>
          <p:nvPr/>
        </p:nvGrpSpPr>
        <p:grpSpPr>
          <a:xfrm>
            <a:off x="9712523" y="799516"/>
            <a:ext cx="1267768" cy="3430257"/>
            <a:chOff x="1161752" y="976190"/>
            <a:chExt cx="1828340" cy="4947022"/>
          </a:xfrm>
        </p:grpSpPr>
        <p:sp>
          <p:nvSpPr>
            <p:cNvPr id="13" name="Rounded Rectangle 12"/>
            <p:cNvSpPr/>
            <p:nvPr/>
          </p:nvSpPr>
          <p:spPr>
            <a:xfrm>
              <a:off x="1351470" y="980295"/>
              <a:ext cx="1375185" cy="1468070"/>
            </a:xfrm>
            <a:prstGeom prst="roundRect">
              <a:avLst/>
            </a:prstGeom>
            <a:solidFill>
              <a:srgbClr val="715A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
            <p:cNvGrpSpPr/>
            <p:nvPr/>
          </p:nvGrpSpPr>
          <p:grpSpPr>
            <a:xfrm rot="2754858">
              <a:off x="1446639" y="5211653"/>
              <a:ext cx="435949" cy="697518"/>
              <a:chOff x="1676400" y="2133600"/>
              <a:chExt cx="1447800" cy="2088845"/>
            </a:xfrm>
          </p:grpSpPr>
          <p:sp>
            <p:nvSpPr>
              <p:cNvPr id="73" name="Oval 7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8"/>
            <p:cNvGrpSpPr/>
            <p:nvPr/>
          </p:nvGrpSpPr>
          <p:grpSpPr>
            <a:xfrm rot="19182012">
              <a:off x="2180075" y="5225694"/>
              <a:ext cx="435949" cy="697518"/>
              <a:chOff x="1676400" y="2133600"/>
              <a:chExt cx="1447800" cy="2088845"/>
            </a:xfrm>
          </p:grpSpPr>
          <p:sp>
            <p:nvSpPr>
              <p:cNvPr id="70" name="Oval 6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354810">
              <a:off x="2005730" y="2221304"/>
              <a:ext cx="785018" cy="1754575"/>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18040">
              <a:off x="1294586" y="2310604"/>
              <a:ext cx="785018" cy="159257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347616" y="2307199"/>
              <a:ext cx="1455702" cy="3220309"/>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360199" y="976190"/>
              <a:ext cx="1366456" cy="551871"/>
            </a:xfrm>
            <a:prstGeom prst="roundRect">
              <a:avLst>
                <a:gd name="adj" fmla="val 50000"/>
              </a:avLst>
            </a:prstGeom>
            <a:solidFill>
              <a:srgbClr val="715A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354953" y="1117548"/>
              <a:ext cx="1371702" cy="331018"/>
              <a:chOff x="4535146" y="1712458"/>
              <a:chExt cx="1791466" cy="517311"/>
            </a:xfrm>
          </p:grpSpPr>
          <p:sp>
            <p:nvSpPr>
              <p:cNvPr id="56" name="Rounded Rectangle 5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4697711" y="1712458"/>
                <a:ext cx="1466335" cy="514778"/>
                <a:chOff x="3690551" y="2714454"/>
                <a:chExt cx="3343942" cy="1425213"/>
              </a:xfrm>
            </p:grpSpPr>
            <p:grpSp>
              <p:nvGrpSpPr>
                <p:cNvPr id="58" name="Group 57"/>
                <p:cNvGrpSpPr/>
                <p:nvPr/>
              </p:nvGrpSpPr>
              <p:grpSpPr>
                <a:xfrm>
                  <a:off x="3690551" y="2718486"/>
                  <a:ext cx="1112108" cy="1421181"/>
                  <a:chOff x="3690551" y="2718486"/>
                  <a:chExt cx="1112108" cy="1421181"/>
                </a:xfrm>
              </p:grpSpPr>
              <p:sp>
                <p:nvSpPr>
                  <p:cNvPr id="67" name="6-Point Star 6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6-Point Star 6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802659" y="2718486"/>
                  <a:ext cx="1112108" cy="1421181"/>
                  <a:chOff x="3690551" y="2718486"/>
                  <a:chExt cx="1112108" cy="1421181"/>
                </a:xfrm>
              </p:grpSpPr>
              <p:sp>
                <p:nvSpPr>
                  <p:cNvPr id="64" name="6-Point Star 6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6-Point Star 6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922385" y="2714454"/>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 name="Group 25"/>
            <p:cNvGrpSpPr/>
            <p:nvPr/>
          </p:nvGrpSpPr>
          <p:grpSpPr>
            <a:xfrm>
              <a:off x="1585923" y="3463714"/>
              <a:ext cx="973421" cy="277729"/>
              <a:chOff x="4535146" y="1712458"/>
              <a:chExt cx="1791466" cy="517311"/>
            </a:xfrm>
          </p:grpSpPr>
          <p:sp>
            <p:nvSpPr>
              <p:cNvPr id="42" name="Rounded Rectangle 41"/>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4697711" y="1712458"/>
                <a:ext cx="1466335" cy="514778"/>
                <a:chOff x="3690551" y="2714454"/>
                <a:chExt cx="3343942" cy="1425213"/>
              </a:xfrm>
            </p:grpSpPr>
            <p:grpSp>
              <p:nvGrpSpPr>
                <p:cNvPr id="44" name="Group 43"/>
                <p:cNvGrpSpPr/>
                <p:nvPr/>
              </p:nvGrpSpPr>
              <p:grpSpPr>
                <a:xfrm>
                  <a:off x="3690551" y="2718486"/>
                  <a:ext cx="1112108" cy="1421181"/>
                  <a:chOff x="3690551" y="2718486"/>
                  <a:chExt cx="1112108" cy="1421181"/>
                </a:xfrm>
              </p:grpSpPr>
              <p:sp>
                <p:nvSpPr>
                  <p:cNvPr id="53" name="6-Point Star 5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6-Point Star 5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4802659" y="2718486"/>
                  <a:ext cx="1112108" cy="1421181"/>
                  <a:chOff x="3690551" y="2718486"/>
                  <a:chExt cx="1112108" cy="1421181"/>
                </a:xfrm>
              </p:grpSpPr>
              <p:sp>
                <p:nvSpPr>
                  <p:cNvPr id="50" name="6-Point Star 4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6-Point Star 5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922385" y="2714454"/>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7" name="Group 26"/>
            <p:cNvGrpSpPr/>
            <p:nvPr/>
          </p:nvGrpSpPr>
          <p:grpSpPr>
            <a:xfrm>
              <a:off x="1521863" y="2103140"/>
              <a:ext cx="1050658" cy="1057884"/>
              <a:chOff x="4223111" y="2758126"/>
              <a:chExt cx="1421326" cy="1376033"/>
            </a:xfrm>
          </p:grpSpPr>
          <p:sp>
            <p:nvSpPr>
              <p:cNvPr id="28" name="Pie 27"/>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 name="Group 28"/>
              <p:cNvGrpSpPr/>
              <p:nvPr/>
            </p:nvGrpSpPr>
            <p:grpSpPr>
              <a:xfrm>
                <a:off x="4282291" y="3188043"/>
                <a:ext cx="1290606" cy="901366"/>
                <a:chOff x="4282291" y="3188043"/>
                <a:chExt cx="1290606" cy="901366"/>
              </a:xfrm>
            </p:grpSpPr>
            <p:grpSp>
              <p:nvGrpSpPr>
                <p:cNvPr id="30" name="Group 29"/>
                <p:cNvGrpSpPr/>
                <p:nvPr/>
              </p:nvGrpSpPr>
              <p:grpSpPr>
                <a:xfrm>
                  <a:off x="4282291" y="3188043"/>
                  <a:ext cx="520368" cy="551258"/>
                  <a:chOff x="3690551" y="2718486"/>
                  <a:chExt cx="1112108" cy="1421181"/>
                </a:xfrm>
              </p:grpSpPr>
              <p:sp>
                <p:nvSpPr>
                  <p:cNvPr id="39" name="6-Point Star 3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052529" y="3192162"/>
                  <a:ext cx="520368" cy="551258"/>
                  <a:chOff x="3690551" y="2718486"/>
                  <a:chExt cx="1112108" cy="1421181"/>
                </a:xfrm>
              </p:grpSpPr>
              <p:sp>
                <p:nvSpPr>
                  <p:cNvPr id="36" name="6-Point Star 3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6-Point Star 3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32" name="Group 31"/>
                <p:cNvGrpSpPr/>
                <p:nvPr/>
              </p:nvGrpSpPr>
              <p:grpSpPr>
                <a:xfrm>
                  <a:off x="4673588" y="3538151"/>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76" name="Rectangle 75"/>
          <p:cNvSpPr/>
          <p:nvPr/>
        </p:nvSpPr>
        <p:spPr>
          <a:xfrm>
            <a:off x="5433255" y="4927270"/>
            <a:ext cx="5226195" cy="1477328"/>
          </a:xfrm>
          <a:prstGeom prst="rect">
            <a:avLst/>
          </a:prstGeom>
        </p:spPr>
        <p:txBody>
          <a:bodyPr wrap="square">
            <a:spAutoFit/>
          </a:bodyPr>
          <a:lstStyle/>
          <a:p>
            <a:pPr fontAlgn="base"/>
            <a:r>
              <a:rPr lang="en-US" dirty="0">
                <a:solidFill>
                  <a:schemeClr val="bg1"/>
                </a:solidFill>
              </a:rPr>
              <a:t>Fruit—blessings of the restored gospel</a:t>
            </a:r>
          </a:p>
          <a:p>
            <a:pPr fontAlgn="base"/>
            <a:endParaRPr lang="en-US" b="0" i="0" dirty="0">
              <a:solidFill>
                <a:schemeClr val="bg1"/>
              </a:solidFill>
              <a:effectLst/>
              <a:latin typeface="Calibri" panose="020F0502020204030204" pitchFamily="34" charset="0"/>
            </a:endParaRPr>
          </a:p>
          <a:p>
            <a:pPr fontAlgn="base"/>
            <a:r>
              <a:rPr lang="en-US" dirty="0">
                <a:solidFill>
                  <a:schemeClr val="bg1"/>
                </a:solidFill>
                <a:latin typeface="Calibri" panose="020F0502020204030204" pitchFamily="34" charset="0"/>
              </a:rPr>
              <a:t>This branch will become fruitful and blessed because of temples. The temple was associated with abundance and prosperity of any people.</a:t>
            </a:r>
            <a:endParaRPr lang="en-US" b="0" i="0" dirty="0">
              <a:solidFill>
                <a:schemeClr val="bg1"/>
              </a:solidFill>
              <a:effectLst/>
              <a:latin typeface="Calibri" panose="020F0502020204030204" pitchFamily="34" charset="0"/>
            </a:endParaRPr>
          </a:p>
        </p:txBody>
      </p:sp>
      <p:grpSp>
        <p:nvGrpSpPr>
          <p:cNvPr id="77" name="Group 76"/>
          <p:cNvGrpSpPr/>
          <p:nvPr/>
        </p:nvGrpSpPr>
        <p:grpSpPr>
          <a:xfrm>
            <a:off x="3900705" y="3714956"/>
            <a:ext cx="1222349" cy="2950508"/>
            <a:chOff x="3870397" y="2195781"/>
            <a:chExt cx="1711151" cy="4130380"/>
          </a:xfrm>
        </p:grpSpPr>
        <p:sp>
          <p:nvSpPr>
            <p:cNvPr id="78" name="Oval 77"/>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rapezoid 85"/>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anual Input 88"/>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Manual Input 89"/>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endCxn id="87"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Wave 92"/>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ardrop 93"/>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4616158" y="3525311"/>
              <a:ext cx="325774" cy="383844"/>
              <a:chOff x="4043055" y="609600"/>
              <a:chExt cx="986145" cy="929576"/>
            </a:xfrm>
            <a:solidFill>
              <a:schemeClr val="tx1"/>
            </a:solidFill>
          </p:grpSpPr>
          <p:sp>
            <p:nvSpPr>
              <p:cNvPr id="97" name="Trapezoid 96"/>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25">
            <a:extLst>
              <a:ext uri="{FF2B5EF4-FFF2-40B4-BE49-F238E27FC236}">
                <a16:creationId xmlns:a16="http://schemas.microsoft.com/office/drawing/2014/main" id="{D7840034-9284-4021-8371-BDF59D6F15F9}"/>
              </a:ext>
            </a:extLst>
          </p:cNvPr>
          <p:cNvGrpSpPr/>
          <p:nvPr/>
        </p:nvGrpSpPr>
        <p:grpSpPr>
          <a:xfrm>
            <a:off x="564581" y="870571"/>
            <a:ext cx="1330136" cy="3084611"/>
            <a:chOff x="1519855" y="349452"/>
            <a:chExt cx="2655905" cy="6159097"/>
          </a:xfrm>
        </p:grpSpPr>
        <p:sp>
          <p:nvSpPr>
            <p:cNvPr id="127" name="Freeform: Shape 126">
              <a:extLst>
                <a:ext uri="{FF2B5EF4-FFF2-40B4-BE49-F238E27FC236}">
                  <a16:creationId xmlns:a16="http://schemas.microsoft.com/office/drawing/2014/main" id="{60305D02-8B40-4AFA-ABEA-9CCD0FF44636}"/>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8" name="Oval 127">
              <a:extLst>
                <a:ext uri="{FF2B5EF4-FFF2-40B4-BE49-F238E27FC236}">
                  <a16:creationId xmlns:a16="http://schemas.microsoft.com/office/drawing/2014/main" id="{793EC4AA-C0B9-4AB5-94A0-231B8A2900BF}"/>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a:extLst>
                <a:ext uri="{FF2B5EF4-FFF2-40B4-BE49-F238E27FC236}">
                  <a16:creationId xmlns:a16="http://schemas.microsoft.com/office/drawing/2014/main" id="{F7F094C1-AE09-4D65-9713-8997CFC130BC}"/>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A9352659-E104-47BE-8CB7-AF6131416459}"/>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10EA6B00-ABCA-4DB6-9CC1-C1228E868E68}"/>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4EC29B27-0A39-4E78-A532-01D6CCA5A38C}"/>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E91D83DB-F2D4-4AD6-ADF8-8188FCE1B1AB}"/>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22B52F35-9B55-4066-8D17-DC73C97BEABD}"/>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0">
              <a:extLst>
                <a:ext uri="{FF2B5EF4-FFF2-40B4-BE49-F238E27FC236}">
                  <a16:creationId xmlns:a16="http://schemas.microsoft.com/office/drawing/2014/main" id="{BDF939DD-DCCC-4AAE-8963-DF34AAAD9352}"/>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1">
              <a:extLst>
                <a:ext uri="{FF2B5EF4-FFF2-40B4-BE49-F238E27FC236}">
                  <a16:creationId xmlns:a16="http://schemas.microsoft.com/office/drawing/2014/main" id="{26854B4A-F097-48DE-AAD6-02E17BA5C2B8}"/>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2">
              <a:extLst>
                <a:ext uri="{FF2B5EF4-FFF2-40B4-BE49-F238E27FC236}">
                  <a16:creationId xmlns:a16="http://schemas.microsoft.com/office/drawing/2014/main" id="{CCD53700-D08F-4597-8891-5FA5EB90C7B5}"/>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AB7C77EE-6700-48AF-913E-A9A5FB14D038}"/>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5">
              <a:extLst>
                <a:ext uri="{FF2B5EF4-FFF2-40B4-BE49-F238E27FC236}">
                  <a16:creationId xmlns:a16="http://schemas.microsoft.com/office/drawing/2014/main" id="{01DEB791-4AF3-4B41-B6E6-21EF1B61499F}"/>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a:extLst>
                <a:ext uri="{FF2B5EF4-FFF2-40B4-BE49-F238E27FC236}">
                  <a16:creationId xmlns:a16="http://schemas.microsoft.com/office/drawing/2014/main" id="{13C28FC5-6007-447F-AB7D-9BECDF1CD072}"/>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0751ED0D-1D4F-4CCC-B315-8A68E4D444CB}"/>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8BB16C6F-6704-4DA4-9BAE-7DBFC6B69333}"/>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3" name="Oval 142">
              <a:extLst>
                <a:ext uri="{FF2B5EF4-FFF2-40B4-BE49-F238E27FC236}">
                  <a16:creationId xmlns:a16="http://schemas.microsoft.com/office/drawing/2014/main" id="{A73DD573-7805-4AF1-A3E1-3A16D0421C10}"/>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2ABBC54B-741B-4097-B081-29DCFD6807C5}"/>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5" name="Oval 144">
              <a:extLst>
                <a:ext uri="{FF2B5EF4-FFF2-40B4-BE49-F238E27FC236}">
                  <a16:creationId xmlns:a16="http://schemas.microsoft.com/office/drawing/2014/main" id="{E54249FF-F3A3-4CDC-8AC0-7BDC643F9808}"/>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F8CBCE3E-F8BA-45A9-A9D4-BABC54AE8DFC}"/>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73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The Cleansing of the Earth</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4:4</a:t>
            </a:r>
          </a:p>
        </p:txBody>
      </p:sp>
      <p:sp>
        <p:nvSpPr>
          <p:cNvPr id="2" name="Rectangle 1"/>
          <p:cNvSpPr/>
          <p:nvPr/>
        </p:nvSpPr>
        <p:spPr>
          <a:xfrm>
            <a:off x="589638" y="2383740"/>
            <a:ext cx="2753158" cy="1754326"/>
          </a:xfrm>
          <a:prstGeom prst="rect">
            <a:avLst/>
          </a:prstGeom>
        </p:spPr>
        <p:txBody>
          <a:bodyPr wrap="square">
            <a:spAutoFit/>
          </a:bodyPr>
          <a:lstStyle/>
          <a:p>
            <a:pPr fontAlgn="base"/>
            <a:r>
              <a:rPr lang="en-US" dirty="0">
                <a:solidFill>
                  <a:schemeClr val="bg1"/>
                </a:solidFill>
              </a:rPr>
              <a:t>When Moroni visited Joseph Smith in Sept. 1823 he quoted Isaiah 4:5-6 and said that this prophecy would soon find fulfillment. </a:t>
            </a:r>
            <a:endParaRPr lang="en-US" b="0" i="0" dirty="0">
              <a:solidFill>
                <a:schemeClr val="bg1"/>
              </a:solidFill>
              <a:effectLst/>
              <a:latin typeface="Calibri" panose="020F0502020204030204" pitchFamily="34" charset="0"/>
            </a:endParaRPr>
          </a:p>
        </p:txBody>
      </p:sp>
      <p:sp>
        <p:nvSpPr>
          <p:cNvPr id="4" name="Rectangle 3"/>
          <p:cNvSpPr/>
          <p:nvPr/>
        </p:nvSpPr>
        <p:spPr>
          <a:xfrm>
            <a:off x="8876507" y="2136337"/>
            <a:ext cx="3084799" cy="2585323"/>
          </a:xfrm>
          <a:prstGeom prst="rect">
            <a:avLst/>
          </a:prstGeom>
        </p:spPr>
        <p:txBody>
          <a:bodyPr wrap="square">
            <a:spAutoFit/>
          </a:bodyPr>
          <a:lstStyle/>
          <a:p>
            <a:r>
              <a:rPr lang="en-US" dirty="0">
                <a:solidFill>
                  <a:schemeClr val="bg1"/>
                </a:solidFill>
              </a:rPr>
              <a:t>Isaiah foresaw the Lord’s cleansing of the earth of wickedness and the cleansing and redemption of His people in the millennial day. Point out that in the Joseph Smith Translation, Isaiah 4:1 is moved to become the last verse of Isaiah 3.</a:t>
            </a:r>
          </a:p>
        </p:txBody>
      </p:sp>
      <p:pic>
        <p:nvPicPr>
          <p:cNvPr id="8194" name="Picture 2" descr="http://www.my-hd-wallpapers.com/wall_format/1389703842_earth-on-fire_iphone.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 t="16894" r="-55" b="19048"/>
          <a:stretch/>
        </p:blipFill>
        <p:spPr bwMode="auto">
          <a:xfrm>
            <a:off x="3651782" y="872323"/>
            <a:ext cx="4994031" cy="5677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7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Every Dwelling Place</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4:6</a:t>
            </a:r>
          </a:p>
        </p:txBody>
      </p:sp>
      <p:sp>
        <p:nvSpPr>
          <p:cNvPr id="2" name="Rectangle 1"/>
          <p:cNvSpPr/>
          <p:nvPr/>
        </p:nvSpPr>
        <p:spPr>
          <a:xfrm>
            <a:off x="368574" y="1483627"/>
            <a:ext cx="2753158" cy="646331"/>
          </a:xfrm>
          <a:prstGeom prst="rect">
            <a:avLst/>
          </a:prstGeom>
        </p:spPr>
        <p:txBody>
          <a:bodyPr wrap="square">
            <a:spAutoFit/>
          </a:bodyPr>
          <a:lstStyle/>
          <a:p>
            <a:pPr fontAlgn="base"/>
            <a:r>
              <a:rPr lang="en-US" dirty="0">
                <a:solidFill>
                  <a:schemeClr val="bg1"/>
                </a:solidFill>
              </a:rPr>
              <a:t>Our individual homes will become holy places</a:t>
            </a:r>
            <a:endParaRPr lang="en-US" b="0" i="0" dirty="0">
              <a:solidFill>
                <a:schemeClr val="bg1"/>
              </a:solidFill>
              <a:effectLst/>
              <a:latin typeface="Calibri" panose="020F0502020204030204" pitchFamily="34" charset="0"/>
            </a:endParaRPr>
          </a:p>
        </p:txBody>
      </p:sp>
      <p:sp>
        <p:nvSpPr>
          <p:cNvPr id="4" name="Rectangle 3"/>
          <p:cNvSpPr/>
          <p:nvPr/>
        </p:nvSpPr>
        <p:spPr>
          <a:xfrm>
            <a:off x="6370655" y="1483627"/>
            <a:ext cx="5360087" cy="1754326"/>
          </a:xfrm>
          <a:prstGeom prst="rect">
            <a:avLst/>
          </a:prstGeom>
        </p:spPr>
        <p:txBody>
          <a:bodyPr wrap="square">
            <a:spAutoFit/>
          </a:bodyPr>
          <a:lstStyle/>
          <a:p>
            <a:r>
              <a:rPr lang="en-US" dirty="0">
                <a:solidFill>
                  <a:schemeClr val="bg1"/>
                </a:solidFill>
              </a:rPr>
              <a:t>The sacred place of Zion:</a:t>
            </a:r>
          </a:p>
          <a:p>
            <a:endParaRPr lang="en-US" dirty="0">
              <a:solidFill>
                <a:schemeClr val="bg1"/>
              </a:solidFill>
            </a:endParaRPr>
          </a:p>
          <a:p>
            <a:r>
              <a:rPr lang="en-US" dirty="0">
                <a:solidFill>
                  <a:schemeClr val="bg1"/>
                </a:solidFill>
              </a:rPr>
              <a:t>And it shall be called the New Jerusalem, a land of peace, a city of refuge, a place of safety for the saints of the Most High God</a:t>
            </a:r>
          </a:p>
          <a:p>
            <a:r>
              <a:rPr lang="en-US" dirty="0">
                <a:solidFill>
                  <a:schemeClr val="bg1"/>
                </a:solidFill>
              </a:rPr>
              <a:t>D&amp;C 45:66</a:t>
            </a:r>
          </a:p>
        </p:txBody>
      </p:sp>
      <p:sp>
        <p:nvSpPr>
          <p:cNvPr id="3" name="Rectangle 2"/>
          <p:cNvSpPr/>
          <p:nvPr/>
        </p:nvSpPr>
        <p:spPr>
          <a:xfrm>
            <a:off x="2431702" y="929488"/>
            <a:ext cx="7777424" cy="369332"/>
          </a:xfrm>
          <a:prstGeom prst="rect">
            <a:avLst/>
          </a:prstGeom>
        </p:spPr>
        <p:txBody>
          <a:bodyPr wrap="square">
            <a:spAutoFit/>
          </a:bodyPr>
          <a:lstStyle/>
          <a:p>
            <a:r>
              <a:rPr lang="en-US" dirty="0">
                <a:solidFill>
                  <a:srgbClr val="FFFF00"/>
                </a:solidFill>
                <a:latin typeface="Abadi" panose="020B0604020104020204" pitchFamily="34" charset="0"/>
              </a:rPr>
              <a:t>Zion will be a place of physical and spiritual refuge to the pure in heart.</a:t>
            </a:r>
            <a:endParaRPr lang="en-US" dirty="0">
              <a:solidFill>
                <a:srgbClr val="FFFF00"/>
              </a:solidFill>
            </a:endParaRPr>
          </a:p>
        </p:txBody>
      </p:sp>
      <p:sp>
        <p:nvSpPr>
          <p:cNvPr id="5" name="AutoShape 2" descr="http://www.fyqyfz.com/data/uploads/33/397059-home-insurance.jpg"/>
          <p:cNvSpPr>
            <a:spLocks noChangeAspect="1" noChangeArrowheads="1"/>
          </p:cNvSpPr>
          <p:nvPr/>
        </p:nvSpPr>
        <p:spPr bwMode="auto">
          <a:xfrm>
            <a:off x="-10391398" y="8372009"/>
            <a:ext cx="77412" cy="77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8" name="Picture 4" descr="http://hirportal.sikerado.hu/images/kep/201507/h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574" y="2448127"/>
            <a:ext cx="4644658" cy="290291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6950500" y="3330692"/>
            <a:ext cx="4200393" cy="3427105"/>
            <a:chOff x="6950500" y="3330692"/>
            <a:chExt cx="4200393" cy="3427105"/>
          </a:xfrm>
        </p:grpSpPr>
        <p:pic>
          <p:nvPicPr>
            <p:cNvPr id="11270" name="Picture 6" descr="http://bloximages.chicago2.vip.townnews.com/heraldextra.com/content/tncms/assets/v3/editorial/5/55/55544248-2f87-5f90-98d2-bc019a6fb372/5643bc28d2cd8.image.jpg?resize=620%2C5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8140" y="3330692"/>
              <a:ext cx="3885115" cy="32334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950500" y="6480798"/>
              <a:ext cx="4200393" cy="276999"/>
            </a:xfrm>
            <a:prstGeom prst="rect">
              <a:avLst/>
            </a:prstGeom>
          </p:spPr>
          <p:txBody>
            <a:bodyPr wrap="square">
              <a:spAutoFit/>
            </a:bodyPr>
            <a:lstStyle/>
            <a:p>
              <a:pPr algn="ctr" fontAlgn="base"/>
              <a:r>
                <a:rPr lang="en-US" sz="1200" dirty="0">
                  <a:solidFill>
                    <a:schemeClr val="bg1"/>
                  </a:solidFill>
                </a:rPr>
                <a:t>The Tijuana Mexico Temple.</a:t>
              </a:r>
            </a:p>
          </p:txBody>
        </p:sp>
      </p:grpSp>
    </p:spTree>
    <p:extLst>
      <p:ext uri="{BB962C8B-B14F-4D97-AF65-F5344CB8AC3E}">
        <p14:creationId xmlns:p14="http://schemas.microsoft.com/office/powerpoint/2010/main" val="16302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Parable of the Vineyard</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5:1-7</a:t>
            </a:r>
          </a:p>
        </p:txBody>
      </p:sp>
      <p:sp>
        <p:nvSpPr>
          <p:cNvPr id="5" name="AutoShape 2" descr="http://www.fyqyfz.com/data/uploads/33/397059-home-insurance.jpg"/>
          <p:cNvSpPr>
            <a:spLocks noChangeAspect="1" noChangeArrowheads="1"/>
          </p:cNvSpPr>
          <p:nvPr/>
        </p:nvSpPr>
        <p:spPr bwMode="auto">
          <a:xfrm>
            <a:off x="-10391398" y="8372009"/>
            <a:ext cx="77412" cy="774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728317" y="941167"/>
            <a:ext cx="8500905" cy="646331"/>
          </a:xfrm>
          <a:prstGeom prst="rect">
            <a:avLst/>
          </a:prstGeom>
        </p:spPr>
        <p:txBody>
          <a:bodyPr wrap="square">
            <a:spAutoFit/>
          </a:bodyPr>
          <a:lstStyle/>
          <a:p>
            <a:pPr algn="ctr"/>
            <a:r>
              <a:rPr lang="en-US" dirty="0">
                <a:solidFill>
                  <a:srgbClr val="FFFF00"/>
                </a:solidFill>
                <a:latin typeface="Calibri" panose="020F0502020204030204" pitchFamily="34" charset="0"/>
              </a:rPr>
              <a:t>The loss of protection for the vineyard, the neglect, and the effects of famine would result from Israel’s transgression</a:t>
            </a:r>
            <a:endParaRPr lang="en-US" dirty="0">
              <a:solidFill>
                <a:srgbClr val="FFFF00"/>
              </a:solidFill>
            </a:endParaRPr>
          </a:p>
        </p:txBody>
      </p:sp>
      <p:sp>
        <p:nvSpPr>
          <p:cNvPr id="14" name="Rectangle 13"/>
          <p:cNvSpPr/>
          <p:nvPr/>
        </p:nvSpPr>
        <p:spPr>
          <a:xfrm>
            <a:off x="1928281" y="2954475"/>
            <a:ext cx="4200393" cy="3139321"/>
          </a:xfrm>
          <a:prstGeom prst="rect">
            <a:avLst/>
          </a:prstGeom>
        </p:spPr>
        <p:txBody>
          <a:bodyPr wrap="square">
            <a:spAutoFit/>
          </a:bodyPr>
          <a:lstStyle/>
          <a:p>
            <a:pPr fontAlgn="base"/>
            <a:r>
              <a:rPr lang="en-US" dirty="0">
                <a:solidFill>
                  <a:schemeClr val="bg1"/>
                </a:solidFill>
              </a:rPr>
              <a:t>Sing a Song—same as Allegory of the Olive Tree (Jacob 5)</a:t>
            </a:r>
          </a:p>
          <a:p>
            <a:pPr fontAlgn="base"/>
            <a:endParaRPr lang="en-US" dirty="0">
              <a:solidFill>
                <a:schemeClr val="bg1"/>
              </a:solidFill>
            </a:endParaRPr>
          </a:p>
          <a:p>
            <a:pPr fontAlgn="base"/>
            <a:r>
              <a:rPr lang="en-US" dirty="0">
                <a:solidFill>
                  <a:schemeClr val="bg1"/>
                </a:solidFill>
              </a:rPr>
              <a:t>The servant—Isaiah</a:t>
            </a:r>
          </a:p>
          <a:p>
            <a:pPr fontAlgn="base"/>
            <a:endParaRPr lang="en-US" dirty="0">
              <a:solidFill>
                <a:schemeClr val="bg1"/>
              </a:solidFill>
            </a:endParaRPr>
          </a:p>
          <a:p>
            <a:pPr fontAlgn="base"/>
            <a:r>
              <a:rPr lang="en-US" dirty="0">
                <a:solidFill>
                  <a:schemeClr val="bg1"/>
                </a:solidFill>
              </a:rPr>
              <a:t>The lord of the vineyard “my well-beloved”—the Lord of Hosts</a:t>
            </a:r>
          </a:p>
          <a:p>
            <a:pPr fontAlgn="base"/>
            <a:endParaRPr lang="en-US" dirty="0">
              <a:solidFill>
                <a:schemeClr val="bg1"/>
              </a:solidFill>
            </a:endParaRPr>
          </a:p>
          <a:p>
            <a:pPr fontAlgn="base"/>
            <a:r>
              <a:rPr lang="en-US" dirty="0">
                <a:solidFill>
                  <a:schemeClr val="bg1"/>
                </a:solidFill>
              </a:rPr>
              <a:t>The Vineyard—the House of Israel</a:t>
            </a:r>
          </a:p>
          <a:p>
            <a:pPr fontAlgn="base"/>
            <a:endParaRPr lang="en-US" dirty="0">
              <a:solidFill>
                <a:schemeClr val="bg1"/>
              </a:solidFill>
            </a:endParaRPr>
          </a:p>
          <a:p>
            <a:pPr fontAlgn="base"/>
            <a:r>
              <a:rPr lang="en-US" dirty="0">
                <a:solidFill>
                  <a:schemeClr val="bg1"/>
                </a:solidFill>
              </a:rPr>
              <a:t>The fruit--grapes</a:t>
            </a:r>
          </a:p>
        </p:txBody>
      </p:sp>
      <p:sp>
        <p:nvSpPr>
          <p:cNvPr id="9" name="Rectangle 8"/>
          <p:cNvSpPr/>
          <p:nvPr/>
        </p:nvSpPr>
        <p:spPr>
          <a:xfrm>
            <a:off x="6310035" y="1826015"/>
            <a:ext cx="5061375" cy="1200329"/>
          </a:xfrm>
          <a:prstGeom prst="rect">
            <a:avLst/>
          </a:prstGeom>
        </p:spPr>
        <p:txBody>
          <a:bodyPr wrap="square">
            <a:spAutoFit/>
          </a:bodyPr>
          <a:lstStyle/>
          <a:p>
            <a:r>
              <a:rPr lang="en-US" dirty="0">
                <a:solidFill>
                  <a:schemeClr val="bg1"/>
                </a:solidFill>
                <a:latin typeface="Abadi" panose="020B0604020104020204" pitchFamily="34" charset="0"/>
              </a:rPr>
              <a:t> The Parable explains why it is that the kingdoms of Israel and Judah were allowed to be destroyed-because of their wickedness, for when the lord came to his vineyard</a:t>
            </a:r>
            <a:endParaRPr lang="en-US" dirty="0">
              <a:solidFill>
                <a:schemeClr val="bg1"/>
              </a:solidFill>
            </a:endParaRPr>
          </a:p>
        </p:txBody>
      </p:sp>
      <p:grpSp>
        <p:nvGrpSpPr>
          <p:cNvPr id="17" name="Group 71"/>
          <p:cNvGrpSpPr/>
          <p:nvPr/>
        </p:nvGrpSpPr>
        <p:grpSpPr>
          <a:xfrm rot="18676630">
            <a:off x="-10535" y="2025141"/>
            <a:ext cx="2931860" cy="2800188"/>
            <a:chOff x="4188033" y="366634"/>
            <a:chExt cx="3559840" cy="3791674"/>
          </a:xfrm>
        </p:grpSpPr>
        <p:grpSp>
          <p:nvGrpSpPr>
            <p:cNvPr id="18" name="Group 23"/>
            <p:cNvGrpSpPr/>
            <p:nvPr/>
          </p:nvGrpSpPr>
          <p:grpSpPr>
            <a:xfrm rot="2623431">
              <a:off x="4885247" y="366634"/>
              <a:ext cx="1479746" cy="3791674"/>
              <a:chOff x="97208" y="425658"/>
              <a:chExt cx="2661701" cy="8055733"/>
            </a:xfrm>
          </p:grpSpPr>
          <p:sp>
            <p:nvSpPr>
              <p:cNvPr id="52" name="Freeform 51"/>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ound Diagonal Corner Rectangle 52"/>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8"/>
            <p:cNvGrpSpPr/>
            <p:nvPr/>
          </p:nvGrpSpPr>
          <p:grpSpPr>
            <a:xfrm rot="21134140">
              <a:off x="4188033" y="2488341"/>
              <a:ext cx="816641" cy="1139546"/>
              <a:chOff x="5638800" y="3223341"/>
              <a:chExt cx="1676400" cy="2339259"/>
            </a:xfrm>
          </p:grpSpPr>
          <p:sp>
            <p:nvSpPr>
              <p:cNvPr id="42" name="Oval 41"/>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9"/>
            <p:cNvGrpSpPr/>
            <p:nvPr/>
          </p:nvGrpSpPr>
          <p:grpSpPr>
            <a:xfrm rot="21134140">
              <a:off x="5712032" y="1269140"/>
              <a:ext cx="816641" cy="1139546"/>
              <a:chOff x="5638800" y="3223341"/>
              <a:chExt cx="1676400" cy="2339259"/>
            </a:xfrm>
          </p:grpSpPr>
          <p:sp>
            <p:nvSpPr>
              <p:cNvPr id="32" name="Oval 31"/>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60"/>
            <p:cNvGrpSpPr/>
            <p:nvPr/>
          </p:nvGrpSpPr>
          <p:grpSpPr>
            <a:xfrm rot="21134140">
              <a:off x="6931232" y="1421540"/>
              <a:ext cx="816641" cy="1139546"/>
              <a:chOff x="5638800" y="3223341"/>
              <a:chExt cx="1676400" cy="2339259"/>
            </a:xfrm>
          </p:grpSpPr>
          <p:sp>
            <p:nvSpPr>
              <p:cNvPr id="22" name="Oval 21"/>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30"/>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8814620" y="3319093"/>
            <a:ext cx="1892858" cy="3265220"/>
            <a:chOff x="1593589" y="398948"/>
            <a:chExt cx="2902209" cy="5087452"/>
          </a:xfrm>
        </p:grpSpPr>
        <p:grpSp>
          <p:nvGrpSpPr>
            <p:cNvPr id="67" name="Group 33"/>
            <p:cNvGrpSpPr/>
            <p:nvPr/>
          </p:nvGrpSpPr>
          <p:grpSpPr>
            <a:xfrm>
              <a:off x="1593589" y="398948"/>
              <a:ext cx="2902209" cy="5087452"/>
              <a:chOff x="1593589" y="398948"/>
              <a:chExt cx="1375870" cy="4260181"/>
            </a:xfrm>
          </p:grpSpPr>
          <p:sp>
            <p:nvSpPr>
              <p:cNvPr id="8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23"/>
              <p:cNvGrpSpPr/>
              <p:nvPr/>
            </p:nvGrpSpPr>
            <p:grpSpPr>
              <a:xfrm>
                <a:off x="2383609" y="1732280"/>
                <a:ext cx="585850" cy="1566411"/>
                <a:chOff x="4699336" y="2759583"/>
                <a:chExt cx="1168064" cy="2193417"/>
              </a:xfrm>
            </p:grpSpPr>
            <p:sp>
              <p:nvSpPr>
                <p:cNvPr id="10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Cloud 96"/>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43"/>
            <p:cNvGrpSpPr/>
            <p:nvPr/>
          </p:nvGrpSpPr>
          <p:grpSpPr>
            <a:xfrm rot="5003920">
              <a:off x="2288001" y="3506278"/>
              <a:ext cx="2489460" cy="381000"/>
              <a:chOff x="1600200" y="6781800"/>
              <a:chExt cx="2754086" cy="1143000"/>
            </a:xfrm>
          </p:grpSpPr>
          <p:sp>
            <p:nvSpPr>
              <p:cNvPr id="78" name="Chevron 7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Chevron 7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Chevron 7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Chevron 8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Chevron 8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Chevron 8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9" name="Group 44"/>
            <p:cNvGrpSpPr/>
            <p:nvPr/>
          </p:nvGrpSpPr>
          <p:grpSpPr>
            <a:xfrm rot="16596080" flipH="1">
              <a:off x="1145001" y="3506278"/>
              <a:ext cx="2489460" cy="381000"/>
              <a:chOff x="1600200" y="6781800"/>
              <a:chExt cx="2754086" cy="1143000"/>
            </a:xfrm>
          </p:grpSpPr>
          <p:sp>
            <p:nvSpPr>
              <p:cNvPr id="71" name="Chevron 7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Chevron 7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Chevron 7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Chevron 7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Chevron 7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Chevron 7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0" name="Rectangle 69"/>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04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grpSp>
        <p:nvGrpSpPr>
          <p:cNvPr id="200" name="Group 199">
            <a:extLst>
              <a:ext uri="{FF2B5EF4-FFF2-40B4-BE49-F238E27FC236}">
                <a16:creationId xmlns:a16="http://schemas.microsoft.com/office/drawing/2014/main" id="{0005C2BF-5284-4679-BDD1-8C06763C5DF5}"/>
              </a:ext>
            </a:extLst>
          </p:cNvPr>
          <p:cNvGrpSpPr/>
          <p:nvPr/>
        </p:nvGrpSpPr>
        <p:grpSpPr>
          <a:xfrm>
            <a:off x="4219060" y="1266630"/>
            <a:ext cx="882558" cy="2046671"/>
            <a:chOff x="1519855" y="349452"/>
            <a:chExt cx="2655905" cy="6159097"/>
          </a:xfrm>
        </p:grpSpPr>
        <p:sp>
          <p:nvSpPr>
            <p:cNvPr id="201" name="Freeform: Shape 200">
              <a:extLst>
                <a:ext uri="{FF2B5EF4-FFF2-40B4-BE49-F238E27FC236}">
                  <a16:creationId xmlns:a16="http://schemas.microsoft.com/office/drawing/2014/main" id="{4B2C9C27-472E-4309-A741-979AF986B804}"/>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2" name="Oval 201">
              <a:extLst>
                <a:ext uri="{FF2B5EF4-FFF2-40B4-BE49-F238E27FC236}">
                  <a16:creationId xmlns:a16="http://schemas.microsoft.com/office/drawing/2014/main" id="{0AEC1AEE-3547-4D5F-887D-E198358E6976}"/>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a:extLst>
                <a:ext uri="{FF2B5EF4-FFF2-40B4-BE49-F238E27FC236}">
                  <a16:creationId xmlns:a16="http://schemas.microsoft.com/office/drawing/2014/main" id="{DBBF4566-633C-4531-9ADF-FB23851698DF}"/>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rapezoid 203">
              <a:extLst>
                <a:ext uri="{FF2B5EF4-FFF2-40B4-BE49-F238E27FC236}">
                  <a16:creationId xmlns:a16="http://schemas.microsoft.com/office/drawing/2014/main" id="{D2D9D41B-67FC-48FC-BC4D-C71112C4934F}"/>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818D9740-6F9D-4C88-B7D3-2D7CC2D45330}"/>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CFFABE36-7E40-4F49-B8B5-7C7FC8406F14}"/>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id="{6EB0E699-BBEA-44EC-8053-CDAF41DB3EE6}"/>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80CEF75F-38F1-41BB-9F43-4283FC4811C6}"/>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10">
              <a:extLst>
                <a:ext uri="{FF2B5EF4-FFF2-40B4-BE49-F238E27FC236}">
                  <a16:creationId xmlns:a16="http://schemas.microsoft.com/office/drawing/2014/main" id="{636AE3F1-7883-4E15-B9E7-8E0C242F47A2}"/>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11">
              <a:extLst>
                <a:ext uri="{FF2B5EF4-FFF2-40B4-BE49-F238E27FC236}">
                  <a16:creationId xmlns:a16="http://schemas.microsoft.com/office/drawing/2014/main" id="{30A3CBA5-292E-44A1-BD6A-431AE51C6CB2}"/>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12">
              <a:extLst>
                <a:ext uri="{FF2B5EF4-FFF2-40B4-BE49-F238E27FC236}">
                  <a16:creationId xmlns:a16="http://schemas.microsoft.com/office/drawing/2014/main" id="{4680D345-6D6C-4F2A-986F-22DE6A3C28F1}"/>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C67BAE8F-5BE0-4445-AA63-FEE8D241C1CC}"/>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5">
              <a:extLst>
                <a:ext uri="{FF2B5EF4-FFF2-40B4-BE49-F238E27FC236}">
                  <a16:creationId xmlns:a16="http://schemas.microsoft.com/office/drawing/2014/main" id="{EFDEA2C9-121B-420D-BFD6-2DABB09034FA}"/>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a:extLst>
                <a:ext uri="{FF2B5EF4-FFF2-40B4-BE49-F238E27FC236}">
                  <a16:creationId xmlns:a16="http://schemas.microsoft.com/office/drawing/2014/main" id="{DE1FE461-B24D-4717-B491-6A37A528FD96}"/>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a:extLst>
                <a:ext uri="{FF2B5EF4-FFF2-40B4-BE49-F238E27FC236}">
                  <a16:creationId xmlns:a16="http://schemas.microsoft.com/office/drawing/2014/main" id="{E1D05A98-86ED-4024-9822-887EE94EB94C}"/>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4D4C2D39-8182-403B-9E85-97664EA9BA52}"/>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7" name="Oval 216">
              <a:extLst>
                <a:ext uri="{FF2B5EF4-FFF2-40B4-BE49-F238E27FC236}">
                  <a16:creationId xmlns:a16="http://schemas.microsoft.com/office/drawing/2014/main" id="{6B393683-A428-46EA-88D5-277F52CBDBD5}"/>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770C4D22-AF7D-4001-AE8B-25ADA4AEEC92}"/>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9" name="Oval 218">
              <a:extLst>
                <a:ext uri="{FF2B5EF4-FFF2-40B4-BE49-F238E27FC236}">
                  <a16:creationId xmlns:a16="http://schemas.microsoft.com/office/drawing/2014/main" id="{DFC845FE-E855-4495-80AA-096FDBE1356E}"/>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B6000706-4F65-4B6F-BA42-9DB7FA758B40}"/>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0" y="3276600"/>
            <a:ext cx="12192000" cy="3581400"/>
          </a:xfrm>
          <a:prstGeom prst="rect">
            <a:avLst/>
          </a:prstGeom>
          <a:solidFill>
            <a:srgbClr val="E1C39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a:off x="0" y="3581400"/>
            <a:ext cx="12192000" cy="3124200"/>
          </a:xfrm>
          <a:prstGeom prst="doubleWav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445242" y="1103302"/>
            <a:ext cx="1752600" cy="2286000"/>
            <a:chOff x="1066800" y="0"/>
            <a:chExt cx="5181600" cy="4876800"/>
          </a:xfrm>
        </p:grpSpPr>
        <p:sp>
          <p:nvSpPr>
            <p:cNvPr id="16" name="Rectangle 15"/>
            <p:cNvSpPr/>
            <p:nvPr/>
          </p:nvSpPr>
          <p:spPr>
            <a:xfrm>
              <a:off x="10668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622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576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9530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526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480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3434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638800" y="36576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66800" y="36576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668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3622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6576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9530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7526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0480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3434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638800" y="24384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66800" y="24384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668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3622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6576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9530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7526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0480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3434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638800" y="12192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66800" y="12192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668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3622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6576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9530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7526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0480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3434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38800" y="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66800" y="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967948" y="487680"/>
              <a:ext cx="838201"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343400" y="457200"/>
              <a:ext cx="8382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791288" y="3148572"/>
            <a:ext cx="1780536" cy="847166"/>
            <a:chOff x="6248400" y="4190999"/>
            <a:chExt cx="1780536" cy="847166"/>
          </a:xfrm>
        </p:grpSpPr>
        <p:sp>
          <p:nvSpPr>
            <p:cNvPr id="55" name="Freeform 54"/>
            <p:cNvSpPr/>
            <p:nvPr/>
          </p:nvSpPr>
          <p:spPr>
            <a:xfrm rot="2317822">
              <a:off x="6705600" y="4190999"/>
              <a:ext cx="630456" cy="314185"/>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6934200" y="4267200"/>
              <a:ext cx="838200" cy="533400"/>
            </a:xfrm>
            <a:custGeom>
              <a:avLst/>
              <a:gdLst>
                <a:gd name="connsiteX0" fmla="*/ 387833 w 1176728"/>
                <a:gd name="connsiteY0" fmla="*/ 80683 h 430306"/>
                <a:gd name="connsiteX1" fmla="*/ 289222 w 1176728"/>
                <a:gd name="connsiteY1" fmla="*/ 89647 h 430306"/>
                <a:gd name="connsiteX2" fmla="*/ 262328 w 1176728"/>
                <a:gd name="connsiteY2" fmla="*/ 98612 h 430306"/>
                <a:gd name="connsiteX3" fmla="*/ 199575 w 1176728"/>
                <a:gd name="connsiteY3" fmla="*/ 116541 h 430306"/>
                <a:gd name="connsiteX4" fmla="*/ 136822 w 1176728"/>
                <a:gd name="connsiteY4" fmla="*/ 152400 h 430306"/>
                <a:gd name="connsiteX5" fmla="*/ 109928 w 1176728"/>
                <a:gd name="connsiteY5" fmla="*/ 161365 h 430306"/>
                <a:gd name="connsiteX6" fmla="*/ 83033 w 1176728"/>
                <a:gd name="connsiteY6" fmla="*/ 179294 h 430306"/>
                <a:gd name="connsiteX7" fmla="*/ 29245 w 1176728"/>
                <a:gd name="connsiteY7" fmla="*/ 206189 h 430306"/>
                <a:gd name="connsiteX8" fmla="*/ 20280 w 1176728"/>
                <a:gd name="connsiteY8" fmla="*/ 233083 h 430306"/>
                <a:gd name="connsiteX9" fmla="*/ 2351 w 1176728"/>
                <a:gd name="connsiteY9" fmla="*/ 259977 h 430306"/>
                <a:gd name="connsiteX10" fmla="*/ 11316 w 1176728"/>
                <a:gd name="connsiteY10" fmla="*/ 358589 h 430306"/>
                <a:gd name="connsiteX11" fmla="*/ 74069 w 1176728"/>
                <a:gd name="connsiteY11" fmla="*/ 394447 h 430306"/>
                <a:gd name="connsiteX12" fmla="*/ 100963 w 1176728"/>
                <a:gd name="connsiteY12" fmla="*/ 403412 h 430306"/>
                <a:gd name="connsiteX13" fmla="*/ 181645 w 1176728"/>
                <a:gd name="connsiteY13" fmla="*/ 421341 h 430306"/>
                <a:gd name="connsiteX14" fmla="*/ 325080 w 1176728"/>
                <a:gd name="connsiteY14" fmla="*/ 430306 h 430306"/>
                <a:gd name="connsiteX15" fmla="*/ 468516 w 1176728"/>
                <a:gd name="connsiteY15" fmla="*/ 421341 h 430306"/>
                <a:gd name="connsiteX16" fmla="*/ 495410 w 1176728"/>
                <a:gd name="connsiteY16" fmla="*/ 412377 h 430306"/>
                <a:gd name="connsiteX17" fmla="*/ 755386 w 1176728"/>
                <a:gd name="connsiteY17" fmla="*/ 394447 h 430306"/>
                <a:gd name="connsiteX18" fmla="*/ 791245 w 1176728"/>
                <a:gd name="connsiteY18" fmla="*/ 385483 h 430306"/>
                <a:gd name="connsiteX19" fmla="*/ 871928 w 1176728"/>
                <a:gd name="connsiteY19" fmla="*/ 367553 h 430306"/>
                <a:gd name="connsiteX20" fmla="*/ 925716 w 1176728"/>
                <a:gd name="connsiteY20" fmla="*/ 349624 h 430306"/>
                <a:gd name="connsiteX21" fmla="*/ 952610 w 1176728"/>
                <a:gd name="connsiteY21" fmla="*/ 340659 h 430306"/>
                <a:gd name="connsiteX22" fmla="*/ 1015363 w 1176728"/>
                <a:gd name="connsiteY22" fmla="*/ 304800 h 430306"/>
                <a:gd name="connsiteX23" fmla="*/ 1042257 w 1176728"/>
                <a:gd name="connsiteY23" fmla="*/ 268941 h 430306"/>
                <a:gd name="connsiteX24" fmla="*/ 1069151 w 1176728"/>
                <a:gd name="connsiteY24" fmla="*/ 259977 h 430306"/>
                <a:gd name="connsiteX25" fmla="*/ 1105010 w 1176728"/>
                <a:gd name="connsiteY25" fmla="*/ 233083 h 430306"/>
                <a:gd name="connsiteX26" fmla="*/ 1131904 w 1176728"/>
                <a:gd name="connsiteY26" fmla="*/ 215153 h 430306"/>
                <a:gd name="connsiteX27" fmla="*/ 1149833 w 1176728"/>
                <a:gd name="connsiteY27" fmla="*/ 188259 h 430306"/>
                <a:gd name="connsiteX28" fmla="*/ 1167763 w 1176728"/>
                <a:gd name="connsiteY28" fmla="*/ 170330 h 430306"/>
                <a:gd name="connsiteX29" fmla="*/ 1176728 w 1176728"/>
                <a:gd name="connsiteY29" fmla="*/ 143436 h 430306"/>
                <a:gd name="connsiteX30" fmla="*/ 1167763 w 1176728"/>
                <a:gd name="connsiteY30" fmla="*/ 89647 h 430306"/>
                <a:gd name="connsiteX31" fmla="*/ 1149833 w 1176728"/>
                <a:gd name="connsiteY31" fmla="*/ 71718 h 430306"/>
                <a:gd name="connsiteX32" fmla="*/ 1122939 w 1176728"/>
                <a:gd name="connsiteY32" fmla="*/ 53789 h 430306"/>
                <a:gd name="connsiteX33" fmla="*/ 1069151 w 1176728"/>
                <a:gd name="connsiteY33" fmla="*/ 35859 h 430306"/>
                <a:gd name="connsiteX34" fmla="*/ 1042257 w 1176728"/>
                <a:gd name="connsiteY34" fmla="*/ 26894 h 430306"/>
                <a:gd name="connsiteX35" fmla="*/ 1015363 w 1176728"/>
                <a:gd name="connsiteY35" fmla="*/ 17930 h 430306"/>
                <a:gd name="connsiteX36" fmla="*/ 943645 w 1176728"/>
                <a:gd name="connsiteY36" fmla="*/ 0 h 430306"/>
                <a:gd name="connsiteX37" fmla="*/ 674704 w 1176728"/>
                <a:gd name="connsiteY37" fmla="*/ 8965 h 430306"/>
                <a:gd name="connsiteX38" fmla="*/ 638845 w 1176728"/>
                <a:gd name="connsiteY38" fmla="*/ 17930 h 430306"/>
                <a:gd name="connsiteX39" fmla="*/ 602986 w 1176728"/>
                <a:gd name="connsiteY39" fmla="*/ 35859 h 430306"/>
                <a:gd name="connsiteX40" fmla="*/ 558163 w 1176728"/>
                <a:gd name="connsiteY40" fmla="*/ 71718 h 430306"/>
                <a:gd name="connsiteX41" fmla="*/ 531269 w 1176728"/>
                <a:gd name="connsiteY41" fmla="*/ 80683 h 430306"/>
                <a:gd name="connsiteX42" fmla="*/ 477480 w 1176728"/>
                <a:gd name="connsiteY42" fmla="*/ 116541 h 430306"/>
                <a:gd name="connsiteX43" fmla="*/ 387833 w 1176728"/>
                <a:gd name="connsiteY43" fmla="*/ 80683 h 4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76728" h="430306">
                  <a:moveTo>
                    <a:pt x="387833" y="80683"/>
                  </a:moveTo>
                  <a:cubicBezTo>
                    <a:pt x="354963" y="83671"/>
                    <a:pt x="321896" y="84979"/>
                    <a:pt x="289222" y="89647"/>
                  </a:cubicBezTo>
                  <a:cubicBezTo>
                    <a:pt x="279867" y="90983"/>
                    <a:pt x="271414" y="96016"/>
                    <a:pt x="262328" y="98612"/>
                  </a:cubicBezTo>
                  <a:cubicBezTo>
                    <a:pt x="183506" y="121133"/>
                    <a:pt x="264077" y="95042"/>
                    <a:pt x="199575" y="116541"/>
                  </a:cubicBezTo>
                  <a:cubicBezTo>
                    <a:pt x="172565" y="134548"/>
                    <a:pt x="168669" y="138751"/>
                    <a:pt x="136822" y="152400"/>
                  </a:cubicBezTo>
                  <a:cubicBezTo>
                    <a:pt x="128136" y="156122"/>
                    <a:pt x="118380" y="157139"/>
                    <a:pt x="109928" y="161365"/>
                  </a:cubicBezTo>
                  <a:cubicBezTo>
                    <a:pt x="100291" y="166183"/>
                    <a:pt x="92670" y="174476"/>
                    <a:pt x="83033" y="179294"/>
                  </a:cubicBezTo>
                  <a:cubicBezTo>
                    <a:pt x="8815" y="216402"/>
                    <a:pt x="106306" y="154813"/>
                    <a:pt x="29245" y="206189"/>
                  </a:cubicBezTo>
                  <a:cubicBezTo>
                    <a:pt x="26257" y="215154"/>
                    <a:pt x="24506" y="224631"/>
                    <a:pt x="20280" y="233083"/>
                  </a:cubicBezTo>
                  <a:cubicBezTo>
                    <a:pt x="15462" y="242720"/>
                    <a:pt x="3119" y="249230"/>
                    <a:pt x="2351" y="259977"/>
                  </a:cubicBezTo>
                  <a:cubicBezTo>
                    <a:pt x="0" y="292899"/>
                    <a:pt x="2248" y="326853"/>
                    <a:pt x="11316" y="358589"/>
                  </a:cubicBezTo>
                  <a:cubicBezTo>
                    <a:pt x="19779" y="388211"/>
                    <a:pt x="52289" y="388224"/>
                    <a:pt x="74069" y="394447"/>
                  </a:cubicBezTo>
                  <a:cubicBezTo>
                    <a:pt x="83155" y="397043"/>
                    <a:pt x="91877" y="400816"/>
                    <a:pt x="100963" y="403412"/>
                  </a:cubicBezTo>
                  <a:cubicBezTo>
                    <a:pt x="116805" y="407938"/>
                    <a:pt x="167775" y="420020"/>
                    <a:pt x="181645" y="421341"/>
                  </a:cubicBezTo>
                  <a:cubicBezTo>
                    <a:pt x="229334" y="425883"/>
                    <a:pt x="277268" y="427318"/>
                    <a:pt x="325080" y="430306"/>
                  </a:cubicBezTo>
                  <a:cubicBezTo>
                    <a:pt x="372892" y="427318"/>
                    <a:pt x="420874" y="426356"/>
                    <a:pt x="468516" y="421341"/>
                  </a:cubicBezTo>
                  <a:cubicBezTo>
                    <a:pt x="477914" y="420352"/>
                    <a:pt x="486033" y="413549"/>
                    <a:pt x="495410" y="412377"/>
                  </a:cubicBezTo>
                  <a:cubicBezTo>
                    <a:pt x="533331" y="407637"/>
                    <a:pt x="728459" y="396130"/>
                    <a:pt x="755386" y="394447"/>
                  </a:cubicBezTo>
                  <a:cubicBezTo>
                    <a:pt x="767339" y="391459"/>
                    <a:pt x="779218" y="388156"/>
                    <a:pt x="791245" y="385483"/>
                  </a:cubicBezTo>
                  <a:cubicBezTo>
                    <a:pt x="824148" y="378171"/>
                    <a:pt x="840695" y="376923"/>
                    <a:pt x="871928" y="367553"/>
                  </a:cubicBezTo>
                  <a:cubicBezTo>
                    <a:pt x="890030" y="362122"/>
                    <a:pt x="907787" y="355600"/>
                    <a:pt x="925716" y="349624"/>
                  </a:cubicBezTo>
                  <a:cubicBezTo>
                    <a:pt x="934681" y="346636"/>
                    <a:pt x="944747" y="345901"/>
                    <a:pt x="952610" y="340659"/>
                  </a:cubicBezTo>
                  <a:cubicBezTo>
                    <a:pt x="990624" y="315317"/>
                    <a:pt x="969867" y="327548"/>
                    <a:pt x="1015363" y="304800"/>
                  </a:cubicBezTo>
                  <a:cubicBezTo>
                    <a:pt x="1024328" y="292847"/>
                    <a:pt x="1030779" y="278506"/>
                    <a:pt x="1042257" y="268941"/>
                  </a:cubicBezTo>
                  <a:cubicBezTo>
                    <a:pt x="1049516" y="262892"/>
                    <a:pt x="1060946" y="264665"/>
                    <a:pt x="1069151" y="259977"/>
                  </a:cubicBezTo>
                  <a:cubicBezTo>
                    <a:pt x="1082124" y="252564"/>
                    <a:pt x="1092852" y="241767"/>
                    <a:pt x="1105010" y="233083"/>
                  </a:cubicBezTo>
                  <a:cubicBezTo>
                    <a:pt x="1113777" y="226821"/>
                    <a:pt x="1122939" y="221130"/>
                    <a:pt x="1131904" y="215153"/>
                  </a:cubicBezTo>
                  <a:cubicBezTo>
                    <a:pt x="1137880" y="206188"/>
                    <a:pt x="1143102" y="196672"/>
                    <a:pt x="1149833" y="188259"/>
                  </a:cubicBezTo>
                  <a:cubicBezTo>
                    <a:pt x="1155113" y="181659"/>
                    <a:pt x="1163414" y="177577"/>
                    <a:pt x="1167763" y="170330"/>
                  </a:cubicBezTo>
                  <a:cubicBezTo>
                    <a:pt x="1172625" y="162227"/>
                    <a:pt x="1173740" y="152401"/>
                    <a:pt x="1176728" y="143436"/>
                  </a:cubicBezTo>
                  <a:cubicBezTo>
                    <a:pt x="1173740" y="125506"/>
                    <a:pt x="1174146" y="106667"/>
                    <a:pt x="1167763" y="89647"/>
                  </a:cubicBezTo>
                  <a:cubicBezTo>
                    <a:pt x="1164795" y="81733"/>
                    <a:pt x="1156433" y="76998"/>
                    <a:pt x="1149833" y="71718"/>
                  </a:cubicBezTo>
                  <a:cubicBezTo>
                    <a:pt x="1141420" y="64988"/>
                    <a:pt x="1132785" y="58165"/>
                    <a:pt x="1122939" y="53789"/>
                  </a:cubicBezTo>
                  <a:cubicBezTo>
                    <a:pt x="1105669" y="46113"/>
                    <a:pt x="1087080" y="41836"/>
                    <a:pt x="1069151" y="35859"/>
                  </a:cubicBezTo>
                  <a:lnTo>
                    <a:pt x="1042257" y="26894"/>
                  </a:lnTo>
                  <a:cubicBezTo>
                    <a:pt x="1033292" y="23906"/>
                    <a:pt x="1024530" y="20222"/>
                    <a:pt x="1015363" y="17930"/>
                  </a:cubicBezTo>
                  <a:lnTo>
                    <a:pt x="943645" y="0"/>
                  </a:lnTo>
                  <a:cubicBezTo>
                    <a:pt x="853998" y="2988"/>
                    <a:pt x="764246" y="3698"/>
                    <a:pt x="674704" y="8965"/>
                  </a:cubicBezTo>
                  <a:cubicBezTo>
                    <a:pt x="662404" y="9689"/>
                    <a:pt x="650381" y="13604"/>
                    <a:pt x="638845" y="17930"/>
                  </a:cubicBezTo>
                  <a:cubicBezTo>
                    <a:pt x="626332" y="22622"/>
                    <a:pt x="614939" y="29883"/>
                    <a:pt x="602986" y="35859"/>
                  </a:cubicBezTo>
                  <a:cubicBezTo>
                    <a:pt x="586309" y="52537"/>
                    <a:pt x="580783" y="60408"/>
                    <a:pt x="558163" y="71718"/>
                  </a:cubicBezTo>
                  <a:cubicBezTo>
                    <a:pt x="549711" y="75944"/>
                    <a:pt x="539529" y="76094"/>
                    <a:pt x="531269" y="80683"/>
                  </a:cubicBezTo>
                  <a:cubicBezTo>
                    <a:pt x="512432" y="91148"/>
                    <a:pt x="477480" y="116541"/>
                    <a:pt x="477480" y="116541"/>
                  </a:cubicBezTo>
                  <a:lnTo>
                    <a:pt x="387833" y="80683"/>
                  </a:lnTo>
                  <a:close/>
                </a:path>
              </a:pathLst>
            </a:custGeom>
            <a:solidFill>
              <a:srgbClr val="E0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6629400" y="4267200"/>
              <a:ext cx="1066800" cy="533400"/>
            </a:xfrm>
            <a:custGeom>
              <a:avLst/>
              <a:gdLst>
                <a:gd name="connsiteX0" fmla="*/ 387833 w 1176728"/>
                <a:gd name="connsiteY0" fmla="*/ 80683 h 430306"/>
                <a:gd name="connsiteX1" fmla="*/ 289222 w 1176728"/>
                <a:gd name="connsiteY1" fmla="*/ 89647 h 430306"/>
                <a:gd name="connsiteX2" fmla="*/ 262328 w 1176728"/>
                <a:gd name="connsiteY2" fmla="*/ 98612 h 430306"/>
                <a:gd name="connsiteX3" fmla="*/ 199575 w 1176728"/>
                <a:gd name="connsiteY3" fmla="*/ 116541 h 430306"/>
                <a:gd name="connsiteX4" fmla="*/ 136822 w 1176728"/>
                <a:gd name="connsiteY4" fmla="*/ 152400 h 430306"/>
                <a:gd name="connsiteX5" fmla="*/ 109928 w 1176728"/>
                <a:gd name="connsiteY5" fmla="*/ 161365 h 430306"/>
                <a:gd name="connsiteX6" fmla="*/ 83033 w 1176728"/>
                <a:gd name="connsiteY6" fmla="*/ 179294 h 430306"/>
                <a:gd name="connsiteX7" fmla="*/ 29245 w 1176728"/>
                <a:gd name="connsiteY7" fmla="*/ 206189 h 430306"/>
                <a:gd name="connsiteX8" fmla="*/ 20280 w 1176728"/>
                <a:gd name="connsiteY8" fmla="*/ 233083 h 430306"/>
                <a:gd name="connsiteX9" fmla="*/ 2351 w 1176728"/>
                <a:gd name="connsiteY9" fmla="*/ 259977 h 430306"/>
                <a:gd name="connsiteX10" fmla="*/ 11316 w 1176728"/>
                <a:gd name="connsiteY10" fmla="*/ 358589 h 430306"/>
                <a:gd name="connsiteX11" fmla="*/ 74069 w 1176728"/>
                <a:gd name="connsiteY11" fmla="*/ 394447 h 430306"/>
                <a:gd name="connsiteX12" fmla="*/ 100963 w 1176728"/>
                <a:gd name="connsiteY12" fmla="*/ 403412 h 430306"/>
                <a:gd name="connsiteX13" fmla="*/ 181645 w 1176728"/>
                <a:gd name="connsiteY13" fmla="*/ 421341 h 430306"/>
                <a:gd name="connsiteX14" fmla="*/ 325080 w 1176728"/>
                <a:gd name="connsiteY14" fmla="*/ 430306 h 430306"/>
                <a:gd name="connsiteX15" fmla="*/ 468516 w 1176728"/>
                <a:gd name="connsiteY15" fmla="*/ 421341 h 430306"/>
                <a:gd name="connsiteX16" fmla="*/ 495410 w 1176728"/>
                <a:gd name="connsiteY16" fmla="*/ 412377 h 430306"/>
                <a:gd name="connsiteX17" fmla="*/ 755386 w 1176728"/>
                <a:gd name="connsiteY17" fmla="*/ 394447 h 430306"/>
                <a:gd name="connsiteX18" fmla="*/ 791245 w 1176728"/>
                <a:gd name="connsiteY18" fmla="*/ 385483 h 430306"/>
                <a:gd name="connsiteX19" fmla="*/ 871928 w 1176728"/>
                <a:gd name="connsiteY19" fmla="*/ 367553 h 430306"/>
                <a:gd name="connsiteX20" fmla="*/ 925716 w 1176728"/>
                <a:gd name="connsiteY20" fmla="*/ 349624 h 430306"/>
                <a:gd name="connsiteX21" fmla="*/ 952610 w 1176728"/>
                <a:gd name="connsiteY21" fmla="*/ 340659 h 430306"/>
                <a:gd name="connsiteX22" fmla="*/ 1015363 w 1176728"/>
                <a:gd name="connsiteY22" fmla="*/ 304800 h 430306"/>
                <a:gd name="connsiteX23" fmla="*/ 1042257 w 1176728"/>
                <a:gd name="connsiteY23" fmla="*/ 268941 h 430306"/>
                <a:gd name="connsiteX24" fmla="*/ 1069151 w 1176728"/>
                <a:gd name="connsiteY24" fmla="*/ 259977 h 430306"/>
                <a:gd name="connsiteX25" fmla="*/ 1105010 w 1176728"/>
                <a:gd name="connsiteY25" fmla="*/ 233083 h 430306"/>
                <a:gd name="connsiteX26" fmla="*/ 1131904 w 1176728"/>
                <a:gd name="connsiteY26" fmla="*/ 215153 h 430306"/>
                <a:gd name="connsiteX27" fmla="*/ 1149833 w 1176728"/>
                <a:gd name="connsiteY27" fmla="*/ 188259 h 430306"/>
                <a:gd name="connsiteX28" fmla="*/ 1167763 w 1176728"/>
                <a:gd name="connsiteY28" fmla="*/ 170330 h 430306"/>
                <a:gd name="connsiteX29" fmla="*/ 1176728 w 1176728"/>
                <a:gd name="connsiteY29" fmla="*/ 143436 h 430306"/>
                <a:gd name="connsiteX30" fmla="*/ 1167763 w 1176728"/>
                <a:gd name="connsiteY30" fmla="*/ 89647 h 430306"/>
                <a:gd name="connsiteX31" fmla="*/ 1149833 w 1176728"/>
                <a:gd name="connsiteY31" fmla="*/ 71718 h 430306"/>
                <a:gd name="connsiteX32" fmla="*/ 1122939 w 1176728"/>
                <a:gd name="connsiteY32" fmla="*/ 53789 h 430306"/>
                <a:gd name="connsiteX33" fmla="*/ 1069151 w 1176728"/>
                <a:gd name="connsiteY33" fmla="*/ 35859 h 430306"/>
                <a:gd name="connsiteX34" fmla="*/ 1042257 w 1176728"/>
                <a:gd name="connsiteY34" fmla="*/ 26894 h 430306"/>
                <a:gd name="connsiteX35" fmla="*/ 1015363 w 1176728"/>
                <a:gd name="connsiteY35" fmla="*/ 17930 h 430306"/>
                <a:gd name="connsiteX36" fmla="*/ 943645 w 1176728"/>
                <a:gd name="connsiteY36" fmla="*/ 0 h 430306"/>
                <a:gd name="connsiteX37" fmla="*/ 674704 w 1176728"/>
                <a:gd name="connsiteY37" fmla="*/ 8965 h 430306"/>
                <a:gd name="connsiteX38" fmla="*/ 638845 w 1176728"/>
                <a:gd name="connsiteY38" fmla="*/ 17930 h 430306"/>
                <a:gd name="connsiteX39" fmla="*/ 602986 w 1176728"/>
                <a:gd name="connsiteY39" fmla="*/ 35859 h 430306"/>
                <a:gd name="connsiteX40" fmla="*/ 558163 w 1176728"/>
                <a:gd name="connsiteY40" fmla="*/ 71718 h 430306"/>
                <a:gd name="connsiteX41" fmla="*/ 531269 w 1176728"/>
                <a:gd name="connsiteY41" fmla="*/ 80683 h 430306"/>
                <a:gd name="connsiteX42" fmla="*/ 477480 w 1176728"/>
                <a:gd name="connsiteY42" fmla="*/ 116541 h 430306"/>
                <a:gd name="connsiteX43" fmla="*/ 387833 w 1176728"/>
                <a:gd name="connsiteY43" fmla="*/ 80683 h 4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76728" h="430306">
                  <a:moveTo>
                    <a:pt x="387833" y="80683"/>
                  </a:moveTo>
                  <a:cubicBezTo>
                    <a:pt x="354963" y="83671"/>
                    <a:pt x="321896" y="84979"/>
                    <a:pt x="289222" y="89647"/>
                  </a:cubicBezTo>
                  <a:cubicBezTo>
                    <a:pt x="279867" y="90983"/>
                    <a:pt x="271414" y="96016"/>
                    <a:pt x="262328" y="98612"/>
                  </a:cubicBezTo>
                  <a:cubicBezTo>
                    <a:pt x="183506" y="121133"/>
                    <a:pt x="264077" y="95042"/>
                    <a:pt x="199575" y="116541"/>
                  </a:cubicBezTo>
                  <a:cubicBezTo>
                    <a:pt x="172565" y="134548"/>
                    <a:pt x="168669" y="138751"/>
                    <a:pt x="136822" y="152400"/>
                  </a:cubicBezTo>
                  <a:cubicBezTo>
                    <a:pt x="128136" y="156122"/>
                    <a:pt x="118380" y="157139"/>
                    <a:pt x="109928" y="161365"/>
                  </a:cubicBezTo>
                  <a:cubicBezTo>
                    <a:pt x="100291" y="166183"/>
                    <a:pt x="92670" y="174476"/>
                    <a:pt x="83033" y="179294"/>
                  </a:cubicBezTo>
                  <a:cubicBezTo>
                    <a:pt x="8815" y="216402"/>
                    <a:pt x="106306" y="154813"/>
                    <a:pt x="29245" y="206189"/>
                  </a:cubicBezTo>
                  <a:cubicBezTo>
                    <a:pt x="26257" y="215154"/>
                    <a:pt x="24506" y="224631"/>
                    <a:pt x="20280" y="233083"/>
                  </a:cubicBezTo>
                  <a:cubicBezTo>
                    <a:pt x="15462" y="242720"/>
                    <a:pt x="3119" y="249230"/>
                    <a:pt x="2351" y="259977"/>
                  </a:cubicBezTo>
                  <a:cubicBezTo>
                    <a:pt x="0" y="292899"/>
                    <a:pt x="2248" y="326853"/>
                    <a:pt x="11316" y="358589"/>
                  </a:cubicBezTo>
                  <a:cubicBezTo>
                    <a:pt x="19779" y="388211"/>
                    <a:pt x="52289" y="388224"/>
                    <a:pt x="74069" y="394447"/>
                  </a:cubicBezTo>
                  <a:cubicBezTo>
                    <a:pt x="83155" y="397043"/>
                    <a:pt x="91877" y="400816"/>
                    <a:pt x="100963" y="403412"/>
                  </a:cubicBezTo>
                  <a:cubicBezTo>
                    <a:pt x="116805" y="407938"/>
                    <a:pt x="167775" y="420020"/>
                    <a:pt x="181645" y="421341"/>
                  </a:cubicBezTo>
                  <a:cubicBezTo>
                    <a:pt x="229334" y="425883"/>
                    <a:pt x="277268" y="427318"/>
                    <a:pt x="325080" y="430306"/>
                  </a:cubicBezTo>
                  <a:cubicBezTo>
                    <a:pt x="372892" y="427318"/>
                    <a:pt x="420874" y="426356"/>
                    <a:pt x="468516" y="421341"/>
                  </a:cubicBezTo>
                  <a:cubicBezTo>
                    <a:pt x="477914" y="420352"/>
                    <a:pt x="486033" y="413549"/>
                    <a:pt x="495410" y="412377"/>
                  </a:cubicBezTo>
                  <a:cubicBezTo>
                    <a:pt x="533331" y="407637"/>
                    <a:pt x="728459" y="396130"/>
                    <a:pt x="755386" y="394447"/>
                  </a:cubicBezTo>
                  <a:cubicBezTo>
                    <a:pt x="767339" y="391459"/>
                    <a:pt x="779218" y="388156"/>
                    <a:pt x="791245" y="385483"/>
                  </a:cubicBezTo>
                  <a:cubicBezTo>
                    <a:pt x="824148" y="378171"/>
                    <a:pt x="840695" y="376923"/>
                    <a:pt x="871928" y="367553"/>
                  </a:cubicBezTo>
                  <a:cubicBezTo>
                    <a:pt x="890030" y="362122"/>
                    <a:pt x="907787" y="355600"/>
                    <a:pt x="925716" y="349624"/>
                  </a:cubicBezTo>
                  <a:cubicBezTo>
                    <a:pt x="934681" y="346636"/>
                    <a:pt x="944747" y="345901"/>
                    <a:pt x="952610" y="340659"/>
                  </a:cubicBezTo>
                  <a:cubicBezTo>
                    <a:pt x="990624" y="315317"/>
                    <a:pt x="969867" y="327548"/>
                    <a:pt x="1015363" y="304800"/>
                  </a:cubicBezTo>
                  <a:cubicBezTo>
                    <a:pt x="1024328" y="292847"/>
                    <a:pt x="1030779" y="278506"/>
                    <a:pt x="1042257" y="268941"/>
                  </a:cubicBezTo>
                  <a:cubicBezTo>
                    <a:pt x="1049516" y="262892"/>
                    <a:pt x="1060946" y="264665"/>
                    <a:pt x="1069151" y="259977"/>
                  </a:cubicBezTo>
                  <a:cubicBezTo>
                    <a:pt x="1082124" y="252564"/>
                    <a:pt x="1092852" y="241767"/>
                    <a:pt x="1105010" y="233083"/>
                  </a:cubicBezTo>
                  <a:cubicBezTo>
                    <a:pt x="1113777" y="226821"/>
                    <a:pt x="1122939" y="221130"/>
                    <a:pt x="1131904" y="215153"/>
                  </a:cubicBezTo>
                  <a:cubicBezTo>
                    <a:pt x="1137880" y="206188"/>
                    <a:pt x="1143102" y="196672"/>
                    <a:pt x="1149833" y="188259"/>
                  </a:cubicBezTo>
                  <a:cubicBezTo>
                    <a:pt x="1155113" y="181659"/>
                    <a:pt x="1163414" y="177577"/>
                    <a:pt x="1167763" y="170330"/>
                  </a:cubicBezTo>
                  <a:cubicBezTo>
                    <a:pt x="1172625" y="162227"/>
                    <a:pt x="1173740" y="152401"/>
                    <a:pt x="1176728" y="143436"/>
                  </a:cubicBezTo>
                  <a:cubicBezTo>
                    <a:pt x="1173740" y="125506"/>
                    <a:pt x="1174146" y="106667"/>
                    <a:pt x="1167763" y="89647"/>
                  </a:cubicBezTo>
                  <a:cubicBezTo>
                    <a:pt x="1164795" y="81733"/>
                    <a:pt x="1156433" y="76998"/>
                    <a:pt x="1149833" y="71718"/>
                  </a:cubicBezTo>
                  <a:cubicBezTo>
                    <a:pt x="1141420" y="64988"/>
                    <a:pt x="1132785" y="58165"/>
                    <a:pt x="1122939" y="53789"/>
                  </a:cubicBezTo>
                  <a:cubicBezTo>
                    <a:pt x="1105669" y="46113"/>
                    <a:pt x="1087080" y="41836"/>
                    <a:pt x="1069151" y="35859"/>
                  </a:cubicBezTo>
                  <a:lnTo>
                    <a:pt x="1042257" y="26894"/>
                  </a:lnTo>
                  <a:cubicBezTo>
                    <a:pt x="1033292" y="23906"/>
                    <a:pt x="1024530" y="20222"/>
                    <a:pt x="1015363" y="17930"/>
                  </a:cubicBezTo>
                  <a:lnTo>
                    <a:pt x="943645" y="0"/>
                  </a:lnTo>
                  <a:cubicBezTo>
                    <a:pt x="853998" y="2988"/>
                    <a:pt x="764246" y="3698"/>
                    <a:pt x="674704" y="8965"/>
                  </a:cubicBezTo>
                  <a:cubicBezTo>
                    <a:pt x="662404" y="9689"/>
                    <a:pt x="650381" y="13604"/>
                    <a:pt x="638845" y="17930"/>
                  </a:cubicBezTo>
                  <a:cubicBezTo>
                    <a:pt x="626332" y="22622"/>
                    <a:pt x="614939" y="29883"/>
                    <a:pt x="602986" y="35859"/>
                  </a:cubicBezTo>
                  <a:cubicBezTo>
                    <a:pt x="586309" y="52537"/>
                    <a:pt x="580783" y="60408"/>
                    <a:pt x="558163" y="71718"/>
                  </a:cubicBezTo>
                  <a:cubicBezTo>
                    <a:pt x="549711" y="75944"/>
                    <a:pt x="539529" y="76094"/>
                    <a:pt x="531269" y="80683"/>
                  </a:cubicBezTo>
                  <a:cubicBezTo>
                    <a:pt x="512432" y="91148"/>
                    <a:pt x="477480" y="116541"/>
                    <a:pt x="477480" y="116541"/>
                  </a:cubicBezTo>
                  <a:lnTo>
                    <a:pt x="387833" y="80683"/>
                  </a:lnTo>
                  <a:close/>
                </a:path>
              </a:pathLst>
            </a:cu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7463075">
              <a:off x="7532450" y="4429763"/>
              <a:ext cx="479900" cy="513072"/>
            </a:xfrm>
            <a:custGeom>
              <a:avLst/>
              <a:gdLst>
                <a:gd name="connsiteX0" fmla="*/ 387833 w 1176728"/>
                <a:gd name="connsiteY0" fmla="*/ 80683 h 430306"/>
                <a:gd name="connsiteX1" fmla="*/ 289222 w 1176728"/>
                <a:gd name="connsiteY1" fmla="*/ 89647 h 430306"/>
                <a:gd name="connsiteX2" fmla="*/ 262328 w 1176728"/>
                <a:gd name="connsiteY2" fmla="*/ 98612 h 430306"/>
                <a:gd name="connsiteX3" fmla="*/ 199575 w 1176728"/>
                <a:gd name="connsiteY3" fmla="*/ 116541 h 430306"/>
                <a:gd name="connsiteX4" fmla="*/ 136822 w 1176728"/>
                <a:gd name="connsiteY4" fmla="*/ 152400 h 430306"/>
                <a:gd name="connsiteX5" fmla="*/ 109928 w 1176728"/>
                <a:gd name="connsiteY5" fmla="*/ 161365 h 430306"/>
                <a:gd name="connsiteX6" fmla="*/ 83033 w 1176728"/>
                <a:gd name="connsiteY6" fmla="*/ 179294 h 430306"/>
                <a:gd name="connsiteX7" fmla="*/ 29245 w 1176728"/>
                <a:gd name="connsiteY7" fmla="*/ 206189 h 430306"/>
                <a:gd name="connsiteX8" fmla="*/ 20280 w 1176728"/>
                <a:gd name="connsiteY8" fmla="*/ 233083 h 430306"/>
                <a:gd name="connsiteX9" fmla="*/ 2351 w 1176728"/>
                <a:gd name="connsiteY9" fmla="*/ 259977 h 430306"/>
                <a:gd name="connsiteX10" fmla="*/ 11316 w 1176728"/>
                <a:gd name="connsiteY10" fmla="*/ 358589 h 430306"/>
                <a:gd name="connsiteX11" fmla="*/ 74069 w 1176728"/>
                <a:gd name="connsiteY11" fmla="*/ 394447 h 430306"/>
                <a:gd name="connsiteX12" fmla="*/ 100963 w 1176728"/>
                <a:gd name="connsiteY12" fmla="*/ 403412 h 430306"/>
                <a:gd name="connsiteX13" fmla="*/ 181645 w 1176728"/>
                <a:gd name="connsiteY13" fmla="*/ 421341 h 430306"/>
                <a:gd name="connsiteX14" fmla="*/ 325080 w 1176728"/>
                <a:gd name="connsiteY14" fmla="*/ 430306 h 430306"/>
                <a:gd name="connsiteX15" fmla="*/ 468516 w 1176728"/>
                <a:gd name="connsiteY15" fmla="*/ 421341 h 430306"/>
                <a:gd name="connsiteX16" fmla="*/ 495410 w 1176728"/>
                <a:gd name="connsiteY16" fmla="*/ 412377 h 430306"/>
                <a:gd name="connsiteX17" fmla="*/ 755386 w 1176728"/>
                <a:gd name="connsiteY17" fmla="*/ 394447 h 430306"/>
                <a:gd name="connsiteX18" fmla="*/ 791245 w 1176728"/>
                <a:gd name="connsiteY18" fmla="*/ 385483 h 430306"/>
                <a:gd name="connsiteX19" fmla="*/ 871928 w 1176728"/>
                <a:gd name="connsiteY19" fmla="*/ 367553 h 430306"/>
                <a:gd name="connsiteX20" fmla="*/ 925716 w 1176728"/>
                <a:gd name="connsiteY20" fmla="*/ 349624 h 430306"/>
                <a:gd name="connsiteX21" fmla="*/ 952610 w 1176728"/>
                <a:gd name="connsiteY21" fmla="*/ 340659 h 430306"/>
                <a:gd name="connsiteX22" fmla="*/ 1015363 w 1176728"/>
                <a:gd name="connsiteY22" fmla="*/ 304800 h 430306"/>
                <a:gd name="connsiteX23" fmla="*/ 1042257 w 1176728"/>
                <a:gd name="connsiteY23" fmla="*/ 268941 h 430306"/>
                <a:gd name="connsiteX24" fmla="*/ 1069151 w 1176728"/>
                <a:gd name="connsiteY24" fmla="*/ 259977 h 430306"/>
                <a:gd name="connsiteX25" fmla="*/ 1105010 w 1176728"/>
                <a:gd name="connsiteY25" fmla="*/ 233083 h 430306"/>
                <a:gd name="connsiteX26" fmla="*/ 1131904 w 1176728"/>
                <a:gd name="connsiteY26" fmla="*/ 215153 h 430306"/>
                <a:gd name="connsiteX27" fmla="*/ 1149833 w 1176728"/>
                <a:gd name="connsiteY27" fmla="*/ 188259 h 430306"/>
                <a:gd name="connsiteX28" fmla="*/ 1167763 w 1176728"/>
                <a:gd name="connsiteY28" fmla="*/ 170330 h 430306"/>
                <a:gd name="connsiteX29" fmla="*/ 1176728 w 1176728"/>
                <a:gd name="connsiteY29" fmla="*/ 143436 h 430306"/>
                <a:gd name="connsiteX30" fmla="*/ 1167763 w 1176728"/>
                <a:gd name="connsiteY30" fmla="*/ 89647 h 430306"/>
                <a:gd name="connsiteX31" fmla="*/ 1149833 w 1176728"/>
                <a:gd name="connsiteY31" fmla="*/ 71718 h 430306"/>
                <a:gd name="connsiteX32" fmla="*/ 1122939 w 1176728"/>
                <a:gd name="connsiteY32" fmla="*/ 53789 h 430306"/>
                <a:gd name="connsiteX33" fmla="*/ 1069151 w 1176728"/>
                <a:gd name="connsiteY33" fmla="*/ 35859 h 430306"/>
                <a:gd name="connsiteX34" fmla="*/ 1042257 w 1176728"/>
                <a:gd name="connsiteY34" fmla="*/ 26894 h 430306"/>
                <a:gd name="connsiteX35" fmla="*/ 1015363 w 1176728"/>
                <a:gd name="connsiteY35" fmla="*/ 17930 h 430306"/>
                <a:gd name="connsiteX36" fmla="*/ 943645 w 1176728"/>
                <a:gd name="connsiteY36" fmla="*/ 0 h 430306"/>
                <a:gd name="connsiteX37" fmla="*/ 674704 w 1176728"/>
                <a:gd name="connsiteY37" fmla="*/ 8965 h 430306"/>
                <a:gd name="connsiteX38" fmla="*/ 638845 w 1176728"/>
                <a:gd name="connsiteY38" fmla="*/ 17930 h 430306"/>
                <a:gd name="connsiteX39" fmla="*/ 602986 w 1176728"/>
                <a:gd name="connsiteY39" fmla="*/ 35859 h 430306"/>
                <a:gd name="connsiteX40" fmla="*/ 558163 w 1176728"/>
                <a:gd name="connsiteY40" fmla="*/ 71718 h 430306"/>
                <a:gd name="connsiteX41" fmla="*/ 531269 w 1176728"/>
                <a:gd name="connsiteY41" fmla="*/ 80683 h 430306"/>
                <a:gd name="connsiteX42" fmla="*/ 477480 w 1176728"/>
                <a:gd name="connsiteY42" fmla="*/ 116541 h 430306"/>
                <a:gd name="connsiteX43" fmla="*/ 387833 w 1176728"/>
                <a:gd name="connsiteY43" fmla="*/ 80683 h 4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76728" h="430306">
                  <a:moveTo>
                    <a:pt x="387833" y="80683"/>
                  </a:moveTo>
                  <a:cubicBezTo>
                    <a:pt x="354963" y="83671"/>
                    <a:pt x="321896" y="84979"/>
                    <a:pt x="289222" y="89647"/>
                  </a:cubicBezTo>
                  <a:cubicBezTo>
                    <a:pt x="279867" y="90983"/>
                    <a:pt x="271414" y="96016"/>
                    <a:pt x="262328" y="98612"/>
                  </a:cubicBezTo>
                  <a:cubicBezTo>
                    <a:pt x="183506" y="121133"/>
                    <a:pt x="264077" y="95042"/>
                    <a:pt x="199575" y="116541"/>
                  </a:cubicBezTo>
                  <a:cubicBezTo>
                    <a:pt x="172565" y="134548"/>
                    <a:pt x="168669" y="138751"/>
                    <a:pt x="136822" y="152400"/>
                  </a:cubicBezTo>
                  <a:cubicBezTo>
                    <a:pt x="128136" y="156122"/>
                    <a:pt x="118380" y="157139"/>
                    <a:pt x="109928" y="161365"/>
                  </a:cubicBezTo>
                  <a:cubicBezTo>
                    <a:pt x="100291" y="166183"/>
                    <a:pt x="92670" y="174476"/>
                    <a:pt x="83033" y="179294"/>
                  </a:cubicBezTo>
                  <a:cubicBezTo>
                    <a:pt x="8815" y="216402"/>
                    <a:pt x="106306" y="154813"/>
                    <a:pt x="29245" y="206189"/>
                  </a:cubicBezTo>
                  <a:cubicBezTo>
                    <a:pt x="26257" y="215154"/>
                    <a:pt x="24506" y="224631"/>
                    <a:pt x="20280" y="233083"/>
                  </a:cubicBezTo>
                  <a:cubicBezTo>
                    <a:pt x="15462" y="242720"/>
                    <a:pt x="3119" y="249230"/>
                    <a:pt x="2351" y="259977"/>
                  </a:cubicBezTo>
                  <a:cubicBezTo>
                    <a:pt x="0" y="292899"/>
                    <a:pt x="2248" y="326853"/>
                    <a:pt x="11316" y="358589"/>
                  </a:cubicBezTo>
                  <a:cubicBezTo>
                    <a:pt x="19779" y="388211"/>
                    <a:pt x="52289" y="388224"/>
                    <a:pt x="74069" y="394447"/>
                  </a:cubicBezTo>
                  <a:cubicBezTo>
                    <a:pt x="83155" y="397043"/>
                    <a:pt x="91877" y="400816"/>
                    <a:pt x="100963" y="403412"/>
                  </a:cubicBezTo>
                  <a:cubicBezTo>
                    <a:pt x="116805" y="407938"/>
                    <a:pt x="167775" y="420020"/>
                    <a:pt x="181645" y="421341"/>
                  </a:cubicBezTo>
                  <a:cubicBezTo>
                    <a:pt x="229334" y="425883"/>
                    <a:pt x="277268" y="427318"/>
                    <a:pt x="325080" y="430306"/>
                  </a:cubicBezTo>
                  <a:cubicBezTo>
                    <a:pt x="372892" y="427318"/>
                    <a:pt x="420874" y="426356"/>
                    <a:pt x="468516" y="421341"/>
                  </a:cubicBezTo>
                  <a:cubicBezTo>
                    <a:pt x="477914" y="420352"/>
                    <a:pt x="486033" y="413549"/>
                    <a:pt x="495410" y="412377"/>
                  </a:cubicBezTo>
                  <a:cubicBezTo>
                    <a:pt x="533331" y="407637"/>
                    <a:pt x="728459" y="396130"/>
                    <a:pt x="755386" y="394447"/>
                  </a:cubicBezTo>
                  <a:cubicBezTo>
                    <a:pt x="767339" y="391459"/>
                    <a:pt x="779218" y="388156"/>
                    <a:pt x="791245" y="385483"/>
                  </a:cubicBezTo>
                  <a:cubicBezTo>
                    <a:pt x="824148" y="378171"/>
                    <a:pt x="840695" y="376923"/>
                    <a:pt x="871928" y="367553"/>
                  </a:cubicBezTo>
                  <a:cubicBezTo>
                    <a:pt x="890030" y="362122"/>
                    <a:pt x="907787" y="355600"/>
                    <a:pt x="925716" y="349624"/>
                  </a:cubicBezTo>
                  <a:cubicBezTo>
                    <a:pt x="934681" y="346636"/>
                    <a:pt x="944747" y="345901"/>
                    <a:pt x="952610" y="340659"/>
                  </a:cubicBezTo>
                  <a:cubicBezTo>
                    <a:pt x="990624" y="315317"/>
                    <a:pt x="969867" y="327548"/>
                    <a:pt x="1015363" y="304800"/>
                  </a:cubicBezTo>
                  <a:cubicBezTo>
                    <a:pt x="1024328" y="292847"/>
                    <a:pt x="1030779" y="278506"/>
                    <a:pt x="1042257" y="268941"/>
                  </a:cubicBezTo>
                  <a:cubicBezTo>
                    <a:pt x="1049516" y="262892"/>
                    <a:pt x="1060946" y="264665"/>
                    <a:pt x="1069151" y="259977"/>
                  </a:cubicBezTo>
                  <a:cubicBezTo>
                    <a:pt x="1082124" y="252564"/>
                    <a:pt x="1092852" y="241767"/>
                    <a:pt x="1105010" y="233083"/>
                  </a:cubicBezTo>
                  <a:cubicBezTo>
                    <a:pt x="1113777" y="226821"/>
                    <a:pt x="1122939" y="221130"/>
                    <a:pt x="1131904" y="215153"/>
                  </a:cubicBezTo>
                  <a:cubicBezTo>
                    <a:pt x="1137880" y="206188"/>
                    <a:pt x="1143102" y="196672"/>
                    <a:pt x="1149833" y="188259"/>
                  </a:cubicBezTo>
                  <a:cubicBezTo>
                    <a:pt x="1155113" y="181659"/>
                    <a:pt x="1163414" y="177577"/>
                    <a:pt x="1167763" y="170330"/>
                  </a:cubicBezTo>
                  <a:cubicBezTo>
                    <a:pt x="1172625" y="162227"/>
                    <a:pt x="1173740" y="152401"/>
                    <a:pt x="1176728" y="143436"/>
                  </a:cubicBezTo>
                  <a:cubicBezTo>
                    <a:pt x="1173740" y="125506"/>
                    <a:pt x="1174146" y="106667"/>
                    <a:pt x="1167763" y="89647"/>
                  </a:cubicBezTo>
                  <a:cubicBezTo>
                    <a:pt x="1164795" y="81733"/>
                    <a:pt x="1156433" y="76998"/>
                    <a:pt x="1149833" y="71718"/>
                  </a:cubicBezTo>
                  <a:cubicBezTo>
                    <a:pt x="1141420" y="64988"/>
                    <a:pt x="1132785" y="58165"/>
                    <a:pt x="1122939" y="53789"/>
                  </a:cubicBezTo>
                  <a:cubicBezTo>
                    <a:pt x="1105669" y="46113"/>
                    <a:pt x="1087080" y="41836"/>
                    <a:pt x="1069151" y="35859"/>
                  </a:cubicBezTo>
                  <a:lnTo>
                    <a:pt x="1042257" y="26894"/>
                  </a:lnTo>
                  <a:cubicBezTo>
                    <a:pt x="1033292" y="23906"/>
                    <a:pt x="1024530" y="20222"/>
                    <a:pt x="1015363" y="17930"/>
                  </a:cubicBezTo>
                  <a:lnTo>
                    <a:pt x="943645" y="0"/>
                  </a:lnTo>
                  <a:cubicBezTo>
                    <a:pt x="853998" y="2988"/>
                    <a:pt x="764246" y="3698"/>
                    <a:pt x="674704" y="8965"/>
                  </a:cubicBezTo>
                  <a:cubicBezTo>
                    <a:pt x="662404" y="9689"/>
                    <a:pt x="650381" y="13604"/>
                    <a:pt x="638845" y="17930"/>
                  </a:cubicBezTo>
                  <a:cubicBezTo>
                    <a:pt x="626332" y="22622"/>
                    <a:pt x="614939" y="29883"/>
                    <a:pt x="602986" y="35859"/>
                  </a:cubicBezTo>
                  <a:cubicBezTo>
                    <a:pt x="586309" y="52537"/>
                    <a:pt x="580783" y="60408"/>
                    <a:pt x="558163" y="71718"/>
                  </a:cubicBezTo>
                  <a:cubicBezTo>
                    <a:pt x="549711" y="75944"/>
                    <a:pt x="539529" y="76094"/>
                    <a:pt x="531269" y="80683"/>
                  </a:cubicBezTo>
                  <a:cubicBezTo>
                    <a:pt x="512432" y="91148"/>
                    <a:pt x="477480" y="116541"/>
                    <a:pt x="477480" y="116541"/>
                  </a:cubicBezTo>
                  <a:lnTo>
                    <a:pt x="387833" y="80683"/>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2424003">
              <a:off x="6289562" y="4563912"/>
              <a:ext cx="719528" cy="354106"/>
            </a:xfrm>
            <a:custGeom>
              <a:avLst/>
              <a:gdLst>
                <a:gd name="connsiteX0" fmla="*/ 387833 w 1176728"/>
                <a:gd name="connsiteY0" fmla="*/ 80683 h 430306"/>
                <a:gd name="connsiteX1" fmla="*/ 289222 w 1176728"/>
                <a:gd name="connsiteY1" fmla="*/ 89647 h 430306"/>
                <a:gd name="connsiteX2" fmla="*/ 262328 w 1176728"/>
                <a:gd name="connsiteY2" fmla="*/ 98612 h 430306"/>
                <a:gd name="connsiteX3" fmla="*/ 199575 w 1176728"/>
                <a:gd name="connsiteY3" fmla="*/ 116541 h 430306"/>
                <a:gd name="connsiteX4" fmla="*/ 136822 w 1176728"/>
                <a:gd name="connsiteY4" fmla="*/ 152400 h 430306"/>
                <a:gd name="connsiteX5" fmla="*/ 109928 w 1176728"/>
                <a:gd name="connsiteY5" fmla="*/ 161365 h 430306"/>
                <a:gd name="connsiteX6" fmla="*/ 83033 w 1176728"/>
                <a:gd name="connsiteY6" fmla="*/ 179294 h 430306"/>
                <a:gd name="connsiteX7" fmla="*/ 29245 w 1176728"/>
                <a:gd name="connsiteY7" fmla="*/ 206189 h 430306"/>
                <a:gd name="connsiteX8" fmla="*/ 20280 w 1176728"/>
                <a:gd name="connsiteY8" fmla="*/ 233083 h 430306"/>
                <a:gd name="connsiteX9" fmla="*/ 2351 w 1176728"/>
                <a:gd name="connsiteY9" fmla="*/ 259977 h 430306"/>
                <a:gd name="connsiteX10" fmla="*/ 11316 w 1176728"/>
                <a:gd name="connsiteY10" fmla="*/ 358589 h 430306"/>
                <a:gd name="connsiteX11" fmla="*/ 74069 w 1176728"/>
                <a:gd name="connsiteY11" fmla="*/ 394447 h 430306"/>
                <a:gd name="connsiteX12" fmla="*/ 100963 w 1176728"/>
                <a:gd name="connsiteY12" fmla="*/ 403412 h 430306"/>
                <a:gd name="connsiteX13" fmla="*/ 181645 w 1176728"/>
                <a:gd name="connsiteY13" fmla="*/ 421341 h 430306"/>
                <a:gd name="connsiteX14" fmla="*/ 325080 w 1176728"/>
                <a:gd name="connsiteY14" fmla="*/ 430306 h 430306"/>
                <a:gd name="connsiteX15" fmla="*/ 468516 w 1176728"/>
                <a:gd name="connsiteY15" fmla="*/ 421341 h 430306"/>
                <a:gd name="connsiteX16" fmla="*/ 495410 w 1176728"/>
                <a:gd name="connsiteY16" fmla="*/ 412377 h 430306"/>
                <a:gd name="connsiteX17" fmla="*/ 755386 w 1176728"/>
                <a:gd name="connsiteY17" fmla="*/ 394447 h 430306"/>
                <a:gd name="connsiteX18" fmla="*/ 791245 w 1176728"/>
                <a:gd name="connsiteY18" fmla="*/ 385483 h 430306"/>
                <a:gd name="connsiteX19" fmla="*/ 871928 w 1176728"/>
                <a:gd name="connsiteY19" fmla="*/ 367553 h 430306"/>
                <a:gd name="connsiteX20" fmla="*/ 925716 w 1176728"/>
                <a:gd name="connsiteY20" fmla="*/ 349624 h 430306"/>
                <a:gd name="connsiteX21" fmla="*/ 952610 w 1176728"/>
                <a:gd name="connsiteY21" fmla="*/ 340659 h 430306"/>
                <a:gd name="connsiteX22" fmla="*/ 1015363 w 1176728"/>
                <a:gd name="connsiteY22" fmla="*/ 304800 h 430306"/>
                <a:gd name="connsiteX23" fmla="*/ 1042257 w 1176728"/>
                <a:gd name="connsiteY23" fmla="*/ 268941 h 430306"/>
                <a:gd name="connsiteX24" fmla="*/ 1069151 w 1176728"/>
                <a:gd name="connsiteY24" fmla="*/ 259977 h 430306"/>
                <a:gd name="connsiteX25" fmla="*/ 1105010 w 1176728"/>
                <a:gd name="connsiteY25" fmla="*/ 233083 h 430306"/>
                <a:gd name="connsiteX26" fmla="*/ 1131904 w 1176728"/>
                <a:gd name="connsiteY26" fmla="*/ 215153 h 430306"/>
                <a:gd name="connsiteX27" fmla="*/ 1149833 w 1176728"/>
                <a:gd name="connsiteY27" fmla="*/ 188259 h 430306"/>
                <a:gd name="connsiteX28" fmla="*/ 1167763 w 1176728"/>
                <a:gd name="connsiteY28" fmla="*/ 170330 h 430306"/>
                <a:gd name="connsiteX29" fmla="*/ 1176728 w 1176728"/>
                <a:gd name="connsiteY29" fmla="*/ 143436 h 430306"/>
                <a:gd name="connsiteX30" fmla="*/ 1167763 w 1176728"/>
                <a:gd name="connsiteY30" fmla="*/ 89647 h 430306"/>
                <a:gd name="connsiteX31" fmla="*/ 1149833 w 1176728"/>
                <a:gd name="connsiteY31" fmla="*/ 71718 h 430306"/>
                <a:gd name="connsiteX32" fmla="*/ 1122939 w 1176728"/>
                <a:gd name="connsiteY32" fmla="*/ 53789 h 430306"/>
                <a:gd name="connsiteX33" fmla="*/ 1069151 w 1176728"/>
                <a:gd name="connsiteY33" fmla="*/ 35859 h 430306"/>
                <a:gd name="connsiteX34" fmla="*/ 1042257 w 1176728"/>
                <a:gd name="connsiteY34" fmla="*/ 26894 h 430306"/>
                <a:gd name="connsiteX35" fmla="*/ 1015363 w 1176728"/>
                <a:gd name="connsiteY35" fmla="*/ 17930 h 430306"/>
                <a:gd name="connsiteX36" fmla="*/ 943645 w 1176728"/>
                <a:gd name="connsiteY36" fmla="*/ 0 h 430306"/>
                <a:gd name="connsiteX37" fmla="*/ 674704 w 1176728"/>
                <a:gd name="connsiteY37" fmla="*/ 8965 h 430306"/>
                <a:gd name="connsiteX38" fmla="*/ 638845 w 1176728"/>
                <a:gd name="connsiteY38" fmla="*/ 17930 h 430306"/>
                <a:gd name="connsiteX39" fmla="*/ 602986 w 1176728"/>
                <a:gd name="connsiteY39" fmla="*/ 35859 h 430306"/>
                <a:gd name="connsiteX40" fmla="*/ 558163 w 1176728"/>
                <a:gd name="connsiteY40" fmla="*/ 71718 h 430306"/>
                <a:gd name="connsiteX41" fmla="*/ 531269 w 1176728"/>
                <a:gd name="connsiteY41" fmla="*/ 80683 h 430306"/>
                <a:gd name="connsiteX42" fmla="*/ 477480 w 1176728"/>
                <a:gd name="connsiteY42" fmla="*/ 116541 h 430306"/>
                <a:gd name="connsiteX43" fmla="*/ 387833 w 1176728"/>
                <a:gd name="connsiteY43" fmla="*/ 80683 h 4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76728" h="430306">
                  <a:moveTo>
                    <a:pt x="387833" y="80683"/>
                  </a:moveTo>
                  <a:cubicBezTo>
                    <a:pt x="354963" y="83671"/>
                    <a:pt x="321896" y="84979"/>
                    <a:pt x="289222" y="89647"/>
                  </a:cubicBezTo>
                  <a:cubicBezTo>
                    <a:pt x="279867" y="90983"/>
                    <a:pt x="271414" y="96016"/>
                    <a:pt x="262328" y="98612"/>
                  </a:cubicBezTo>
                  <a:cubicBezTo>
                    <a:pt x="183506" y="121133"/>
                    <a:pt x="264077" y="95042"/>
                    <a:pt x="199575" y="116541"/>
                  </a:cubicBezTo>
                  <a:cubicBezTo>
                    <a:pt x="172565" y="134548"/>
                    <a:pt x="168669" y="138751"/>
                    <a:pt x="136822" y="152400"/>
                  </a:cubicBezTo>
                  <a:cubicBezTo>
                    <a:pt x="128136" y="156122"/>
                    <a:pt x="118380" y="157139"/>
                    <a:pt x="109928" y="161365"/>
                  </a:cubicBezTo>
                  <a:cubicBezTo>
                    <a:pt x="100291" y="166183"/>
                    <a:pt x="92670" y="174476"/>
                    <a:pt x="83033" y="179294"/>
                  </a:cubicBezTo>
                  <a:cubicBezTo>
                    <a:pt x="8815" y="216402"/>
                    <a:pt x="106306" y="154813"/>
                    <a:pt x="29245" y="206189"/>
                  </a:cubicBezTo>
                  <a:cubicBezTo>
                    <a:pt x="26257" y="215154"/>
                    <a:pt x="24506" y="224631"/>
                    <a:pt x="20280" y="233083"/>
                  </a:cubicBezTo>
                  <a:cubicBezTo>
                    <a:pt x="15462" y="242720"/>
                    <a:pt x="3119" y="249230"/>
                    <a:pt x="2351" y="259977"/>
                  </a:cubicBezTo>
                  <a:cubicBezTo>
                    <a:pt x="0" y="292899"/>
                    <a:pt x="2248" y="326853"/>
                    <a:pt x="11316" y="358589"/>
                  </a:cubicBezTo>
                  <a:cubicBezTo>
                    <a:pt x="19779" y="388211"/>
                    <a:pt x="52289" y="388224"/>
                    <a:pt x="74069" y="394447"/>
                  </a:cubicBezTo>
                  <a:cubicBezTo>
                    <a:pt x="83155" y="397043"/>
                    <a:pt x="91877" y="400816"/>
                    <a:pt x="100963" y="403412"/>
                  </a:cubicBezTo>
                  <a:cubicBezTo>
                    <a:pt x="116805" y="407938"/>
                    <a:pt x="167775" y="420020"/>
                    <a:pt x="181645" y="421341"/>
                  </a:cubicBezTo>
                  <a:cubicBezTo>
                    <a:pt x="229334" y="425883"/>
                    <a:pt x="277268" y="427318"/>
                    <a:pt x="325080" y="430306"/>
                  </a:cubicBezTo>
                  <a:cubicBezTo>
                    <a:pt x="372892" y="427318"/>
                    <a:pt x="420874" y="426356"/>
                    <a:pt x="468516" y="421341"/>
                  </a:cubicBezTo>
                  <a:cubicBezTo>
                    <a:pt x="477914" y="420352"/>
                    <a:pt x="486033" y="413549"/>
                    <a:pt x="495410" y="412377"/>
                  </a:cubicBezTo>
                  <a:cubicBezTo>
                    <a:pt x="533331" y="407637"/>
                    <a:pt x="728459" y="396130"/>
                    <a:pt x="755386" y="394447"/>
                  </a:cubicBezTo>
                  <a:cubicBezTo>
                    <a:pt x="767339" y="391459"/>
                    <a:pt x="779218" y="388156"/>
                    <a:pt x="791245" y="385483"/>
                  </a:cubicBezTo>
                  <a:cubicBezTo>
                    <a:pt x="824148" y="378171"/>
                    <a:pt x="840695" y="376923"/>
                    <a:pt x="871928" y="367553"/>
                  </a:cubicBezTo>
                  <a:cubicBezTo>
                    <a:pt x="890030" y="362122"/>
                    <a:pt x="907787" y="355600"/>
                    <a:pt x="925716" y="349624"/>
                  </a:cubicBezTo>
                  <a:cubicBezTo>
                    <a:pt x="934681" y="346636"/>
                    <a:pt x="944747" y="345901"/>
                    <a:pt x="952610" y="340659"/>
                  </a:cubicBezTo>
                  <a:cubicBezTo>
                    <a:pt x="990624" y="315317"/>
                    <a:pt x="969867" y="327548"/>
                    <a:pt x="1015363" y="304800"/>
                  </a:cubicBezTo>
                  <a:cubicBezTo>
                    <a:pt x="1024328" y="292847"/>
                    <a:pt x="1030779" y="278506"/>
                    <a:pt x="1042257" y="268941"/>
                  </a:cubicBezTo>
                  <a:cubicBezTo>
                    <a:pt x="1049516" y="262892"/>
                    <a:pt x="1060946" y="264665"/>
                    <a:pt x="1069151" y="259977"/>
                  </a:cubicBezTo>
                  <a:cubicBezTo>
                    <a:pt x="1082124" y="252564"/>
                    <a:pt x="1092852" y="241767"/>
                    <a:pt x="1105010" y="233083"/>
                  </a:cubicBezTo>
                  <a:cubicBezTo>
                    <a:pt x="1113777" y="226821"/>
                    <a:pt x="1122939" y="221130"/>
                    <a:pt x="1131904" y="215153"/>
                  </a:cubicBezTo>
                  <a:cubicBezTo>
                    <a:pt x="1137880" y="206188"/>
                    <a:pt x="1143102" y="196672"/>
                    <a:pt x="1149833" y="188259"/>
                  </a:cubicBezTo>
                  <a:cubicBezTo>
                    <a:pt x="1155113" y="181659"/>
                    <a:pt x="1163414" y="177577"/>
                    <a:pt x="1167763" y="170330"/>
                  </a:cubicBezTo>
                  <a:cubicBezTo>
                    <a:pt x="1172625" y="162227"/>
                    <a:pt x="1173740" y="152401"/>
                    <a:pt x="1176728" y="143436"/>
                  </a:cubicBezTo>
                  <a:cubicBezTo>
                    <a:pt x="1173740" y="125506"/>
                    <a:pt x="1174146" y="106667"/>
                    <a:pt x="1167763" y="89647"/>
                  </a:cubicBezTo>
                  <a:cubicBezTo>
                    <a:pt x="1164795" y="81733"/>
                    <a:pt x="1156433" y="76998"/>
                    <a:pt x="1149833" y="71718"/>
                  </a:cubicBezTo>
                  <a:cubicBezTo>
                    <a:pt x="1141420" y="64988"/>
                    <a:pt x="1132785" y="58165"/>
                    <a:pt x="1122939" y="53789"/>
                  </a:cubicBezTo>
                  <a:cubicBezTo>
                    <a:pt x="1105669" y="46113"/>
                    <a:pt x="1087080" y="41836"/>
                    <a:pt x="1069151" y="35859"/>
                  </a:cubicBezTo>
                  <a:lnTo>
                    <a:pt x="1042257" y="26894"/>
                  </a:lnTo>
                  <a:cubicBezTo>
                    <a:pt x="1033292" y="23906"/>
                    <a:pt x="1024530" y="20222"/>
                    <a:pt x="1015363" y="17930"/>
                  </a:cubicBezTo>
                  <a:lnTo>
                    <a:pt x="943645" y="0"/>
                  </a:lnTo>
                  <a:cubicBezTo>
                    <a:pt x="853998" y="2988"/>
                    <a:pt x="764246" y="3698"/>
                    <a:pt x="674704" y="8965"/>
                  </a:cubicBezTo>
                  <a:cubicBezTo>
                    <a:pt x="662404" y="9689"/>
                    <a:pt x="650381" y="13604"/>
                    <a:pt x="638845" y="17930"/>
                  </a:cubicBezTo>
                  <a:cubicBezTo>
                    <a:pt x="626332" y="22622"/>
                    <a:pt x="614939" y="29883"/>
                    <a:pt x="602986" y="35859"/>
                  </a:cubicBezTo>
                  <a:cubicBezTo>
                    <a:pt x="586309" y="52537"/>
                    <a:pt x="580783" y="60408"/>
                    <a:pt x="558163" y="71718"/>
                  </a:cubicBezTo>
                  <a:cubicBezTo>
                    <a:pt x="549711" y="75944"/>
                    <a:pt x="539529" y="76094"/>
                    <a:pt x="531269" y="80683"/>
                  </a:cubicBezTo>
                  <a:cubicBezTo>
                    <a:pt x="512432" y="91148"/>
                    <a:pt x="477480" y="116541"/>
                    <a:pt x="477480" y="116541"/>
                  </a:cubicBezTo>
                  <a:lnTo>
                    <a:pt x="387833" y="80683"/>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6248400" y="4191000"/>
              <a:ext cx="533400" cy="457200"/>
            </a:xfrm>
            <a:custGeom>
              <a:avLst/>
              <a:gdLst>
                <a:gd name="connsiteX0" fmla="*/ 387833 w 1176728"/>
                <a:gd name="connsiteY0" fmla="*/ 80683 h 430306"/>
                <a:gd name="connsiteX1" fmla="*/ 289222 w 1176728"/>
                <a:gd name="connsiteY1" fmla="*/ 89647 h 430306"/>
                <a:gd name="connsiteX2" fmla="*/ 262328 w 1176728"/>
                <a:gd name="connsiteY2" fmla="*/ 98612 h 430306"/>
                <a:gd name="connsiteX3" fmla="*/ 199575 w 1176728"/>
                <a:gd name="connsiteY3" fmla="*/ 116541 h 430306"/>
                <a:gd name="connsiteX4" fmla="*/ 136822 w 1176728"/>
                <a:gd name="connsiteY4" fmla="*/ 152400 h 430306"/>
                <a:gd name="connsiteX5" fmla="*/ 109928 w 1176728"/>
                <a:gd name="connsiteY5" fmla="*/ 161365 h 430306"/>
                <a:gd name="connsiteX6" fmla="*/ 83033 w 1176728"/>
                <a:gd name="connsiteY6" fmla="*/ 179294 h 430306"/>
                <a:gd name="connsiteX7" fmla="*/ 29245 w 1176728"/>
                <a:gd name="connsiteY7" fmla="*/ 206189 h 430306"/>
                <a:gd name="connsiteX8" fmla="*/ 20280 w 1176728"/>
                <a:gd name="connsiteY8" fmla="*/ 233083 h 430306"/>
                <a:gd name="connsiteX9" fmla="*/ 2351 w 1176728"/>
                <a:gd name="connsiteY9" fmla="*/ 259977 h 430306"/>
                <a:gd name="connsiteX10" fmla="*/ 11316 w 1176728"/>
                <a:gd name="connsiteY10" fmla="*/ 358589 h 430306"/>
                <a:gd name="connsiteX11" fmla="*/ 74069 w 1176728"/>
                <a:gd name="connsiteY11" fmla="*/ 394447 h 430306"/>
                <a:gd name="connsiteX12" fmla="*/ 100963 w 1176728"/>
                <a:gd name="connsiteY12" fmla="*/ 403412 h 430306"/>
                <a:gd name="connsiteX13" fmla="*/ 181645 w 1176728"/>
                <a:gd name="connsiteY13" fmla="*/ 421341 h 430306"/>
                <a:gd name="connsiteX14" fmla="*/ 325080 w 1176728"/>
                <a:gd name="connsiteY14" fmla="*/ 430306 h 430306"/>
                <a:gd name="connsiteX15" fmla="*/ 468516 w 1176728"/>
                <a:gd name="connsiteY15" fmla="*/ 421341 h 430306"/>
                <a:gd name="connsiteX16" fmla="*/ 495410 w 1176728"/>
                <a:gd name="connsiteY16" fmla="*/ 412377 h 430306"/>
                <a:gd name="connsiteX17" fmla="*/ 755386 w 1176728"/>
                <a:gd name="connsiteY17" fmla="*/ 394447 h 430306"/>
                <a:gd name="connsiteX18" fmla="*/ 791245 w 1176728"/>
                <a:gd name="connsiteY18" fmla="*/ 385483 h 430306"/>
                <a:gd name="connsiteX19" fmla="*/ 871928 w 1176728"/>
                <a:gd name="connsiteY19" fmla="*/ 367553 h 430306"/>
                <a:gd name="connsiteX20" fmla="*/ 925716 w 1176728"/>
                <a:gd name="connsiteY20" fmla="*/ 349624 h 430306"/>
                <a:gd name="connsiteX21" fmla="*/ 952610 w 1176728"/>
                <a:gd name="connsiteY21" fmla="*/ 340659 h 430306"/>
                <a:gd name="connsiteX22" fmla="*/ 1015363 w 1176728"/>
                <a:gd name="connsiteY22" fmla="*/ 304800 h 430306"/>
                <a:gd name="connsiteX23" fmla="*/ 1042257 w 1176728"/>
                <a:gd name="connsiteY23" fmla="*/ 268941 h 430306"/>
                <a:gd name="connsiteX24" fmla="*/ 1069151 w 1176728"/>
                <a:gd name="connsiteY24" fmla="*/ 259977 h 430306"/>
                <a:gd name="connsiteX25" fmla="*/ 1105010 w 1176728"/>
                <a:gd name="connsiteY25" fmla="*/ 233083 h 430306"/>
                <a:gd name="connsiteX26" fmla="*/ 1131904 w 1176728"/>
                <a:gd name="connsiteY26" fmla="*/ 215153 h 430306"/>
                <a:gd name="connsiteX27" fmla="*/ 1149833 w 1176728"/>
                <a:gd name="connsiteY27" fmla="*/ 188259 h 430306"/>
                <a:gd name="connsiteX28" fmla="*/ 1167763 w 1176728"/>
                <a:gd name="connsiteY28" fmla="*/ 170330 h 430306"/>
                <a:gd name="connsiteX29" fmla="*/ 1176728 w 1176728"/>
                <a:gd name="connsiteY29" fmla="*/ 143436 h 430306"/>
                <a:gd name="connsiteX30" fmla="*/ 1167763 w 1176728"/>
                <a:gd name="connsiteY30" fmla="*/ 89647 h 430306"/>
                <a:gd name="connsiteX31" fmla="*/ 1149833 w 1176728"/>
                <a:gd name="connsiteY31" fmla="*/ 71718 h 430306"/>
                <a:gd name="connsiteX32" fmla="*/ 1122939 w 1176728"/>
                <a:gd name="connsiteY32" fmla="*/ 53789 h 430306"/>
                <a:gd name="connsiteX33" fmla="*/ 1069151 w 1176728"/>
                <a:gd name="connsiteY33" fmla="*/ 35859 h 430306"/>
                <a:gd name="connsiteX34" fmla="*/ 1042257 w 1176728"/>
                <a:gd name="connsiteY34" fmla="*/ 26894 h 430306"/>
                <a:gd name="connsiteX35" fmla="*/ 1015363 w 1176728"/>
                <a:gd name="connsiteY35" fmla="*/ 17930 h 430306"/>
                <a:gd name="connsiteX36" fmla="*/ 943645 w 1176728"/>
                <a:gd name="connsiteY36" fmla="*/ 0 h 430306"/>
                <a:gd name="connsiteX37" fmla="*/ 674704 w 1176728"/>
                <a:gd name="connsiteY37" fmla="*/ 8965 h 430306"/>
                <a:gd name="connsiteX38" fmla="*/ 638845 w 1176728"/>
                <a:gd name="connsiteY38" fmla="*/ 17930 h 430306"/>
                <a:gd name="connsiteX39" fmla="*/ 602986 w 1176728"/>
                <a:gd name="connsiteY39" fmla="*/ 35859 h 430306"/>
                <a:gd name="connsiteX40" fmla="*/ 558163 w 1176728"/>
                <a:gd name="connsiteY40" fmla="*/ 71718 h 430306"/>
                <a:gd name="connsiteX41" fmla="*/ 531269 w 1176728"/>
                <a:gd name="connsiteY41" fmla="*/ 80683 h 430306"/>
                <a:gd name="connsiteX42" fmla="*/ 477480 w 1176728"/>
                <a:gd name="connsiteY42" fmla="*/ 116541 h 430306"/>
                <a:gd name="connsiteX43" fmla="*/ 387833 w 1176728"/>
                <a:gd name="connsiteY43" fmla="*/ 80683 h 4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76728" h="430306">
                  <a:moveTo>
                    <a:pt x="387833" y="80683"/>
                  </a:moveTo>
                  <a:cubicBezTo>
                    <a:pt x="354963" y="83671"/>
                    <a:pt x="321896" y="84979"/>
                    <a:pt x="289222" y="89647"/>
                  </a:cubicBezTo>
                  <a:cubicBezTo>
                    <a:pt x="279867" y="90983"/>
                    <a:pt x="271414" y="96016"/>
                    <a:pt x="262328" y="98612"/>
                  </a:cubicBezTo>
                  <a:cubicBezTo>
                    <a:pt x="183506" y="121133"/>
                    <a:pt x="264077" y="95042"/>
                    <a:pt x="199575" y="116541"/>
                  </a:cubicBezTo>
                  <a:cubicBezTo>
                    <a:pt x="172565" y="134548"/>
                    <a:pt x="168669" y="138751"/>
                    <a:pt x="136822" y="152400"/>
                  </a:cubicBezTo>
                  <a:cubicBezTo>
                    <a:pt x="128136" y="156122"/>
                    <a:pt x="118380" y="157139"/>
                    <a:pt x="109928" y="161365"/>
                  </a:cubicBezTo>
                  <a:cubicBezTo>
                    <a:pt x="100291" y="166183"/>
                    <a:pt x="92670" y="174476"/>
                    <a:pt x="83033" y="179294"/>
                  </a:cubicBezTo>
                  <a:cubicBezTo>
                    <a:pt x="8815" y="216402"/>
                    <a:pt x="106306" y="154813"/>
                    <a:pt x="29245" y="206189"/>
                  </a:cubicBezTo>
                  <a:cubicBezTo>
                    <a:pt x="26257" y="215154"/>
                    <a:pt x="24506" y="224631"/>
                    <a:pt x="20280" y="233083"/>
                  </a:cubicBezTo>
                  <a:cubicBezTo>
                    <a:pt x="15462" y="242720"/>
                    <a:pt x="3119" y="249230"/>
                    <a:pt x="2351" y="259977"/>
                  </a:cubicBezTo>
                  <a:cubicBezTo>
                    <a:pt x="0" y="292899"/>
                    <a:pt x="2248" y="326853"/>
                    <a:pt x="11316" y="358589"/>
                  </a:cubicBezTo>
                  <a:cubicBezTo>
                    <a:pt x="19779" y="388211"/>
                    <a:pt x="52289" y="388224"/>
                    <a:pt x="74069" y="394447"/>
                  </a:cubicBezTo>
                  <a:cubicBezTo>
                    <a:pt x="83155" y="397043"/>
                    <a:pt x="91877" y="400816"/>
                    <a:pt x="100963" y="403412"/>
                  </a:cubicBezTo>
                  <a:cubicBezTo>
                    <a:pt x="116805" y="407938"/>
                    <a:pt x="167775" y="420020"/>
                    <a:pt x="181645" y="421341"/>
                  </a:cubicBezTo>
                  <a:cubicBezTo>
                    <a:pt x="229334" y="425883"/>
                    <a:pt x="277268" y="427318"/>
                    <a:pt x="325080" y="430306"/>
                  </a:cubicBezTo>
                  <a:cubicBezTo>
                    <a:pt x="372892" y="427318"/>
                    <a:pt x="420874" y="426356"/>
                    <a:pt x="468516" y="421341"/>
                  </a:cubicBezTo>
                  <a:cubicBezTo>
                    <a:pt x="477914" y="420352"/>
                    <a:pt x="486033" y="413549"/>
                    <a:pt x="495410" y="412377"/>
                  </a:cubicBezTo>
                  <a:cubicBezTo>
                    <a:pt x="533331" y="407637"/>
                    <a:pt x="728459" y="396130"/>
                    <a:pt x="755386" y="394447"/>
                  </a:cubicBezTo>
                  <a:cubicBezTo>
                    <a:pt x="767339" y="391459"/>
                    <a:pt x="779218" y="388156"/>
                    <a:pt x="791245" y="385483"/>
                  </a:cubicBezTo>
                  <a:cubicBezTo>
                    <a:pt x="824148" y="378171"/>
                    <a:pt x="840695" y="376923"/>
                    <a:pt x="871928" y="367553"/>
                  </a:cubicBezTo>
                  <a:cubicBezTo>
                    <a:pt x="890030" y="362122"/>
                    <a:pt x="907787" y="355600"/>
                    <a:pt x="925716" y="349624"/>
                  </a:cubicBezTo>
                  <a:cubicBezTo>
                    <a:pt x="934681" y="346636"/>
                    <a:pt x="944747" y="345901"/>
                    <a:pt x="952610" y="340659"/>
                  </a:cubicBezTo>
                  <a:cubicBezTo>
                    <a:pt x="990624" y="315317"/>
                    <a:pt x="969867" y="327548"/>
                    <a:pt x="1015363" y="304800"/>
                  </a:cubicBezTo>
                  <a:cubicBezTo>
                    <a:pt x="1024328" y="292847"/>
                    <a:pt x="1030779" y="278506"/>
                    <a:pt x="1042257" y="268941"/>
                  </a:cubicBezTo>
                  <a:cubicBezTo>
                    <a:pt x="1049516" y="262892"/>
                    <a:pt x="1060946" y="264665"/>
                    <a:pt x="1069151" y="259977"/>
                  </a:cubicBezTo>
                  <a:cubicBezTo>
                    <a:pt x="1082124" y="252564"/>
                    <a:pt x="1092852" y="241767"/>
                    <a:pt x="1105010" y="233083"/>
                  </a:cubicBezTo>
                  <a:cubicBezTo>
                    <a:pt x="1113777" y="226821"/>
                    <a:pt x="1122939" y="221130"/>
                    <a:pt x="1131904" y="215153"/>
                  </a:cubicBezTo>
                  <a:cubicBezTo>
                    <a:pt x="1137880" y="206188"/>
                    <a:pt x="1143102" y="196672"/>
                    <a:pt x="1149833" y="188259"/>
                  </a:cubicBezTo>
                  <a:cubicBezTo>
                    <a:pt x="1155113" y="181659"/>
                    <a:pt x="1163414" y="177577"/>
                    <a:pt x="1167763" y="170330"/>
                  </a:cubicBezTo>
                  <a:cubicBezTo>
                    <a:pt x="1172625" y="162227"/>
                    <a:pt x="1173740" y="152401"/>
                    <a:pt x="1176728" y="143436"/>
                  </a:cubicBezTo>
                  <a:cubicBezTo>
                    <a:pt x="1173740" y="125506"/>
                    <a:pt x="1174146" y="106667"/>
                    <a:pt x="1167763" y="89647"/>
                  </a:cubicBezTo>
                  <a:cubicBezTo>
                    <a:pt x="1164795" y="81733"/>
                    <a:pt x="1156433" y="76998"/>
                    <a:pt x="1149833" y="71718"/>
                  </a:cubicBezTo>
                  <a:cubicBezTo>
                    <a:pt x="1141420" y="64988"/>
                    <a:pt x="1132785" y="58165"/>
                    <a:pt x="1122939" y="53789"/>
                  </a:cubicBezTo>
                  <a:cubicBezTo>
                    <a:pt x="1105669" y="46113"/>
                    <a:pt x="1087080" y="41836"/>
                    <a:pt x="1069151" y="35859"/>
                  </a:cubicBezTo>
                  <a:lnTo>
                    <a:pt x="1042257" y="26894"/>
                  </a:lnTo>
                  <a:cubicBezTo>
                    <a:pt x="1033292" y="23906"/>
                    <a:pt x="1024530" y="20222"/>
                    <a:pt x="1015363" y="17930"/>
                  </a:cubicBezTo>
                  <a:lnTo>
                    <a:pt x="943645" y="0"/>
                  </a:lnTo>
                  <a:cubicBezTo>
                    <a:pt x="853998" y="2988"/>
                    <a:pt x="764246" y="3698"/>
                    <a:pt x="674704" y="8965"/>
                  </a:cubicBezTo>
                  <a:cubicBezTo>
                    <a:pt x="662404" y="9689"/>
                    <a:pt x="650381" y="13604"/>
                    <a:pt x="638845" y="17930"/>
                  </a:cubicBezTo>
                  <a:cubicBezTo>
                    <a:pt x="626332" y="22622"/>
                    <a:pt x="614939" y="29883"/>
                    <a:pt x="602986" y="35859"/>
                  </a:cubicBezTo>
                  <a:cubicBezTo>
                    <a:pt x="586309" y="52537"/>
                    <a:pt x="580783" y="60408"/>
                    <a:pt x="558163" y="71718"/>
                  </a:cubicBezTo>
                  <a:cubicBezTo>
                    <a:pt x="549711" y="75944"/>
                    <a:pt x="539529" y="76094"/>
                    <a:pt x="531269" y="80683"/>
                  </a:cubicBezTo>
                  <a:cubicBezTo>
                    <a:pt x="512432" y="91148"/>
                    <a:pt x="477480" y="116541"/>
                    <a:pt x="477480" y="116541"/>
                  </a:cubicBezTo>
                  <a:lnTo>
                    <a:pt x="387833" y="80683"/>
                  </a:lnTo>
                  <a:close/>
                </a:path>
              </a:pathLst>
            </a:custGeom>
            <a:solidFill>
              <a:srgbClr val="E0B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6629400" y="4572000"/>
              <a:ext cx="518144" cy="466165"/>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7086600" y="4572000"/>
              <a:ext cx="685800"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9610812">
              <a:off x="6931227" y="4279341"/>
              <a:ext cx="441944" cy="399350"/>
            </a:xfrm>
            <a:custGeom>
              <a:avLst/>
              <a:gdLst>
                <a:gd name="connsiteX0" fmla="*/ 316438 w 920000"/>
                <a:gd name="connsiteY0" fmla="*/ 0 h 399350"/>
                <a:gd name="connsiteX1" fmla="*/ 244720 w 920000"/>
                <a:gd name="connsiteY1" fmla="*/ 8965 h 399350"/>
                <a:gd name="connsiteX2" fmla="*/ 190932 w 920000"/>
                <a:gd name="connsiteY2" fmla="*/ 26894 h 399350"/>
                <a:gd name="connsiteX3" fmla="*/ 164038 w 920000"/>
                <a:gd name="connsiteY3" fmla="*/ 44824 h 399350"/>
                <a:gd name="connsiteX4" fmla="*/ 92320 w 920000"/>
                <a:gd name="connsiteY4" fmla="*/ 80683 h 399350"/>
                <a:gd name="connsiteX5" fmla="*/ 38532 w 920000"/>
                <a:gd name="connsiteY5" fmla="*/ 125506 h 399350"/>
                <a:gd name="connsiteX6" fmla="*/ 2673 w 920000"/>
                <a:gd name="connsiteY6" fmla="*/ 179294 h 399350"/>
                <a:gd name="connsiteX7" fmla="*/ 29568 w 920000"/>
                <a:gd name="connsiteY7" fmla="*/ 277906 h 399350"/>
                <a:gd name="connsiteX8" fmla="*/ 92320 w 920000"/>
                <a:gd name="connsiteY8" fmla="*/ 304800 h 399350"/>
                <a:gd name="connsiteX9" fmla="*/ 128179 w 920000"/>
                <a:gd name="connsiteY9" fmla="*/ 322730 h 399350"/>
                <a:gd name="connsiteX10" fmla="*/ 199897 w 920000"/>
                <a:gd name="connsiteY10" fmla="*/ 340659 h 399350"/>
                <a:gd name="connsiteX11" fmla="*/ 307473 w 920000"/>
                <a:gd name="connsiteY11" fmla="*/ 358589 h 399350"/>
                <a:gd name="connsiteX12" fmla="*/ 441944 w 920000"/>
                <a:gd name="connsiteY12" fmla="*/ 385483 h 399350"/>
                <a:gd name="connsiteX13" fmla="*/ 773638 w 920000"/>
                <a:gd name="connsiteY13" fmla="*/ 367553 h 399350"/>
                <a:gd name="connsiteX14" fmla="*/ 854320 w 920000"/>
                <a:gd name="connsiteY14" fmla="*/ 331694 h 399350"/>
                <a:gd name="connsiteX15" fmla="*/ 899144 w 920000"/>
                <a:gd name="connsiteY15" fmla="*/ 286871 h 399350"/>
                <a:gd name="connsiteX16" fmla="*/ 899144 w 920000"/>
                <a:gd name="connsiteY16" fmla="*/ 152400 h 399350"/>
                <a:gd name="connsiteX17" fmla="*/ 872250 w 920000"/>
                <a:gd name="connsiteY17" fmla="*/ 134471 h 399350"/>
                <a:gd name="connsiteX18" fmla="*/ 827426 w 920000"/>
                <a:gd name="connsiteY18" fmla="*/ 107577 h 399350"/>
                <a:gd name="connsiteX19" fmla="*/ 782603 w 920000"/>
                <a:gd name="connsiteY19" fmla="*/ 71718 h 399350"/>
                <a:gd name="connsiteX20" fmla="*/ 728815 w 920000"/>
                <a:gd name="connsiteY20" fmla="*/ 44824 h 399350"/>
                <a:gd name="connsiteX21" fmla="*/ 701920 w 920000"/>
                <a:gd name="connsiteY21" fmla="*/ 35859 h 399350"/>
                <a:gd name="connsiteX22" fmla="*/ 621238 w 920000"/>
                <a:gd name="connsiteY22" fmla="*/ 17930 h 399350"/>
                <a:gd name="connsiteX23" fmla="*/ 585379 w 920000"/>
                <a:gd name="connsiteY23" fmla="*/ 8965 h 399350"/>
                <a:gd name="connsiteX24" fmla="*/ 316438 w 920000"/>
                <a:gd name="connsiteY24" fmla="*/ 0 h 39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20000" h="399350">
                  <a:moveTo>
                    <a:pt x="316438" y="0"/>
                  </a:moveTo>
                  <a:cubicBezTo>
                    <a:pt x="259662" y="0"/>
                    <a:pt x="268277" y="3917"/>
                    <a:pt x="244720" y="8965"/>
                  </a:cubicBezTo>
                  <a:cubicBezTo>
                    <a:pt x="226240" y="12925"/>
                    <a:pt x="190932" y="26894"/>
                    <a:pt x="190932" y="26894"/>
                  </a:cubicBezTo>
                  <a:cubicBezTo>
                    <a:pt x="181967" y="32871"/>
                    <a:pt x="173497" y="39665"/>
                    <a:pt x="164038" y="44824"/>
                  </a:cubicBezTo>
                  <a:cubicBezTo>
                    <a:pt x="140574" y="57623"/>
                    <a:pt x="111219" y="61784"/>
                    <a:pt x="92320" y="80683"/>
                  </a:cubicBezTo>
                  <a:cubicBezTo>
                    <a:pt x="57808" y="115195"/>
                    <a:pt x="75975" y="100545"/>
                    <a:pt x="38532" y="125506"/>
                  </a:cubicBezTo>
                  <a:cubicBezTo>
                    <a:pt x="26579" y="143435"/>
                    <a:pt x="0" y="157912"/>
                    <a:pt x="2673" y="179294"/>
                  </a:cubicBezTo>
                  <a:cubicBezTo>
                    <a:pt x="6465" y="209633"/>
                    <a:pt x="1185" y="254253"/>
                    <a:pt x="29568" y="277906"/>
                  </a:cubicBezTo>
                  <a:cubicBezTo>
                    <a:pt x="50561" y="295400"/>
                    <a:pt x="69236" y="294907"/>
                    <a:pt x="92320" y="304800"/>
                  </a:cubicBezTo>
                  <a:cubicBezTo>
                    <a:pt x="104603" y="310064"/>
                    <a:pt x="115896" y="317466"/>
                    <a:pt x="128179" y="322730"/>
                  </a:cubicBezTo>
                  <a:cubicBezTo>
                    <a:pt x="156862" y="335023"/>
                    <a:pt x="166231" y="332242"/>
                    <a:pt x="199897" y="340659"/>
                  </a:cubicBezTo>
                  <a:cubicBezTo>
                    <a:pt x="284002" y="361686"/>
                    <a:pt x="127082" y="338545"/>
                    <a:pt x="307473" y="358589"/>
                  </a:cubicBezTo>
                  <a:cubicBezTo>
                    <a:pt x="386933" y="385075"/>
                    <a:pt x="342478" y="374431"/>
                    <a:pt x="441944" y="385483"/>
                  </a:cubicBezTo>
                  <a:cubicBezTo>
                    <a:pt x="460410" y="384923"/>
                    <a:pt x="678245" y="399350"/>
                    <a:pt x="773638" y="367553"/>
                  </a:cubicBezTo>
                  <a:cubicBezTo>
                    <a:pt x="784471" y="363942"/>
                    <a:pt x="842601" y="340809"/>
                    <a:pt x="854320" y="331694"/>
                  </a:cubicBezTo>
                  <a:cubicBezTo>
                    <a:pt x="870999" y="318721"/>
                    <a:pt x="899144" y="286871"/>
                    <a:pt x="899144" y="286871"/>
                  </a:cubicBezTo>
                  <a:cubicBezTo>
                    <a:pt x="912092" y="235080"/>
                    <a:pt x="920000" y="220182"/>
                    <a:pt x="899144" y="152400"/>
                  </a:cubicBezTo>
                  <a:cubicBezTo>
                    <a:pt x="895975" y="142102"/>
                    <a:pt x="880663" y="141202"/>
                    <a:pt x="872250" y="134471"/>
                  </a:cubicBezTo>
                  <a:cubicBezTo>
                    <a:pt x="837090" y="106344"/>
                    <a:pt x="874131" y="123144"/>
                    <a:pt x="827426" y="107577"/>
                  </a:cubicBezTo>
                  <a:cubicBezTo>
                    <a:pt x="791718" y="54015"/>
                    <a:pt x="830714" y="100584"/>
                    <a:pt x="782603" y="71718"/>
                  </a:cubicBezTo>
                  <a:cubicBezTo>
                    <a:pt x="718620" y="33329"/>
                    <a:pt x="827304" y="72965"/>
                    <a:pt x="728815" y="44824"/>
                  </a:cubicBezTo>
                  <a:cubicBezTo>
                    <a:pt x="719729" y="42228"/>
                    <a:pt x="711006" y="38455"/>
                    <a:pt x="701920" y="35859"/>
                  </a:cubicBezTo>
                  <a:cubicBezTo>
                    <a:pt x="663645" y="24923"/>
                    <a:pt x="662850" y="27177"/>
                    <a:pt x="621238" y="17930"/>
                  </a:cubicBezTo>
                  <a:cubicBezTo>
                    <a:pt x="609210" y="15257"/>
                    <a:pt x="597695" y="9317"/>
                    <a:pt x="585379" y="8965"/>
                  </a:cubicBezTo>
                  <a:lnTo>
                    <a:pt x="316438" y="0"/>
                  </a:ln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4038600" y="2971800"/>
            <a:ext cx="4722668" cy="2057400"/>
            <a:chOff x="762000" y="1905000"/>
            <a:chExt cx="7696200" cy="3352800"/>
          </a:xfrm>
        </p:grpSpPr>
        <p:sp>
          <p:nvSpPr>
            <p:cNvPr id="3" name="Pentagon 2"/>
            <p:cNvSpPr/>
            <p:nvPr/>
          </p:nvSpPr>
          <p:spPr>
            <a:xfrm rot="16200000">
              <a:off x="-723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rot="16200000">
              <a:off x="495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p:nvSpPr>
          <p:spPr>
            <a:xfrm rot="16200000">
              <a:off x="17145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rot="16200000">
              <a:off x="29337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p:cNvSpPr/>
            <p:nvPr/>
          </p:nvSpPr>
          <p:spPr>
            <a:xfrm rot="16200000">
              <a:off x="4152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rot="16200000">
              <a:off x="53721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rot="16200000">
              <a:off x="6591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28956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3000" y="41910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7006007" flipH="1">
            <a:off x="5339438" y="2794992"/>
            <a:ext cx="1121992" cy="3395749"/>
            <a:chOff x="97208" y="425658"/>
            <a:chExt cx="2661701" cy="8055733"/>
          </a:xfrm>
        </p:grpSpPr>
        <p:sp>
          <p:nvSpPr>
            <p:cNvPr id="65" name="Freeform 64"/>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ound Diagonal Corner Rectangle 65"/>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rot="5597489">
            <a:off x="6695406" y="2048143"/>
            <a:ext cx="1121992" cy="3395749"/>
            <a:chOff x="97208" y="425658"/>
            <a:chExt cx="2661701" cy="8055733"/>
          </a:xfrm>
        </p:grpSpPr>
        <p:sp>
          <p:nvSpPr>
            <p:cNvPr id="80" name="Freeform 79"/>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Round Diagonal Corner Rectangle 80"/>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88"/>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89"/>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9680930" y="3836237"/>
            <a:ext cx="1752600" cy="2438400"/>
            <a:chOff x="5715000" y="3657600"/>
            <a:chExt cx="2286000" cy="2973851"/>
          </a:xfrm>
        </p:grpSpPr>
        <p:sp>
          <p:nvSpPr>
            <p:cNvPr id="95" name="Rectangle 94"/>
            <p:cNvSpPr/>
            <p:nvPr/>
          </p:nvSpPr>
          <p:spPr>
            <a:xfrm>
              <a:off x="6593540" y="3774142"/>
              <a:ext cx="152401" cy="12192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ight Arrow Callout 95"/>
            <p:cNvSpPr/>
            <p:nvPr/>
          </p:nvSpPr>
          <p:spPr>
            <a:xfrm rot="5400000">
              <a:off x="6362700" y="4780429"/>
              <a:ext cx="609600" cy="685800"/>
            </a:xfrm>
            <a:prstGeom prst="rightArrowCallout">
              <a:avLst>
                <a:gd name="adj1" fmla="val 25000"/>
                <a:gd name="adj2" fmla="val 25000"/>
                <a:gd name="adj3" fmla="val 25000"/>
                <a:gd name="adj4" fmla="val 4572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7" name="Oval 96"/>
            <p:cNvSpPr/>
            <p:nvPr/>
          </p:nvSpPr>
          <p:spPr>
            <a:xfrm>
              <a:off x="6324600" y="5334000"/>
              <a:ext cx="6858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59"/>
            <p:cNvGrpSpPr/>
            <p:nvPr/>
          </p:nvGrpSpPr>
          <p:grpSpPr>
            <a:xfrm>
              <a:off x="5715000" y="5410200"/>
              <a:ext cx="609600" cy="1219200"/>
              <a:chOff x="5867400" y="685800"/>
              <a:chExt cx="609600" cy="1219200"/>
            </a:xfrm>
          </p:grpSpPr>
          <p:sp>
            <p:nvSpPr>
              <p:cNvPr id="129" name="Rectangle 128"/>
              <p:cNvSpPr/>
              <p:nvPr/>
            </p:nvSpPr>
            <p:spPr>
              <a:xfrm>
                <a:off x="5867400" y="685800"/>
                <a:ext cx="304800" cy="1219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6172200" y="685800"/>
                <a:ext cx="3048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172200" y="1371600"/>
                <a:ext cx="3048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60"/>
            <p:cNvGrpSpPr/>
            <p:nvPr/>
          </p:nvGrpSpPr>
          <p:grpSpPr>
            <a:xfrm>
              <a:off x="6324600" y="5410200"/>
              <a:ext cx="609600" cy="1219200"/>
              <a:chOff x="5867400" y="685800"/>
              <a:chExt cx="609600" cy="1219200"/>
            </a:xfrm>
          </p:grpSpPr>
          <p:sp>
            <p:nvSpPr>
              <p:cNvPr id="126" name="Rectangle 125"/>
              <p:cNvSpPr/>
              <p:nvPr/>
            </p:nvSpPr>
            <p:spPr>
              <a:xfrm>
                <a:off x="5867400" y="685800"/>
                <a:ext cx="304800" cy="1219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6172200" y="685800"/>
                <a:ext cx="3048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6172200" y="1371600"/>
                <a:ext cx="3048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64"/>
            <p:cNvGrpSpPr/>
            <p:nvPr/>
          </p:nvGrpSpPr>
          <p:grpSpPr>
            <a:xfrm>
              <a:off x="6934200" y="5410200"/>
              <a:ext cx="609600" cy="1219200"/>
              <a:chOff x="5867400" y="685800"/>
              <a:chExt cx="609600" cy="1219200"/>
            </a:xfrm>
          </p:grpSpPr>
          <p:sp>
            <p:nvSpPr>
              <p:cNvPr id="123" name="Rectangle 122"/>
              <p:cNvSpPr/>
              <p:nvPr/>
            </p:nvSpPr>
            <p:spPr>
              <a:xfrm>
                <a:off x="5867400" y="685800"/>
                <a:ext cx="304800" cy="1219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6172200" y="685800"/>
                <a:ext cx="304800" cy="685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6172200" y="1371600"/>
                <a:ext cx="3048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76"/>
            <p:cNvGrpSpPr/>
            <p:nvPr/>
          </p:nvGrpSpPr>
          <p:grpSpPr>
            <a:xfrm>
              <a:off x="5715000" y="6248400"/>
              <a:ext cx="1828800" cy="152400"/>
              <a:chOff x="5867400" y="1524000"/>
              <a:chExt cx="1828800" cy="152400"/>
            </a:xfrm>
          </p:grpSpPr>
          <p:sp>
            <p:nvSpPr>
              <p:cNvPr id="118" name="Rectangle 117"/>
              <p:cNvSpPr/>
              <p:nvPr/>
            </p:nvSpPr>
            <p:spPr>
              <a:xfrm rot="16200000">
                <a:off x="6705600" y="685800"/>
                <a:ext cx="152400" cy="1828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60198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64770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6934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7315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78"/>
            <p:cNvGrpSpPr/>
            <p:nvPr/>
          </p:nvGrpSpPr>
          <p:grpSpPr>
            <a:xfrm>
              <a:off x="5715000" y="5715000"/>
              <a:ext cx="1828800" cy="152400"/>
              <a:chOff x="5867400" y="1524000"/>
              <a:chExt cx="1828800" cy="152400"/>
            </a:xfrm>
          </p:grpSpPr>
          <p:sp>
            <p:nvSpPr>
              <p:cNvPr id="113" name="Rectangle 112"/>
              <p:cNvSpPr/>
              <p:nvPr/>
            </p:nvSpPr>
            <p:spPr>
              <a:xfrm rot="16200000">
                <a:off x="6705600" y="685800"/>
                <a:ext cx="152400" cy="18288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60198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64770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6934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315200" y="15240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Rectangle 102"/>
            <p:cNvSpPr/>
            <p:nvPr/>
          </p:nvSpPr>
          <p:spPr>
            <a:xfrm>
              <a:off x="5715000" y="3733800"/>
              <a:ext cx="152400" cy="1676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7400365" y="3733800"/>
              <a:ext cx="143435" cy="1658471"/>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rot="16200000">
              <a:off x="6477000" y="2895600"/>
              <a:ext cx="304800" cy="1828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96"/>
            <p:cNvGrpSpPr/>
            <p:nvPr/>
          </p:nvGrpSpPr>
          <p:grpSpPr>
            <a:xfrm>
              <a:off x="6934200" y="5562600"/>
              <a:ext cx="1066800" cy="1068851"/>
              <a:chOff x="5943600" y="914400"/>
              <a:chExt cx="1066800" cy="1068851"/>
            </a:xfrm>
          </p:grpSpPr>
          <p:sp>
            <p:nvSpPr>
              <p:cNvPr id="107" name="Rectangle 106"/>
              <p:cNvSpPr/>
              <p:nvPr/>
            </p:nvSpPr>
            <p:spPr>
              <a:xfrm>
                <a:off x="6427694" y="990600"/>
                <a:ext cx="62753" cy="9906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rot="5400000">
                <a:off x="6425452" y="930090"/>
                <a:ext cx="62753" cy="9906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rot="2448804">
                <a:off x="6403494" y="981651"/>
                <a:ext cx="62759" cy="92534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rot="19151196" flipH="1">
                <a:off x="6464404" y="1057907"/>
                <a:ext cx="83871" cy="92534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onut 110"/>
              <p:cNvSpPr/>
              <p:nvPr/>
            </p:nvSpPr>
            <p:spPr>
              <a:xfrm>
                <a:off x="5943600" y="914400"/>
                <a:ext cx="1066800" cy="1066800"/>
              </a:xfrm>
              <a:prstGeom prst="donut">
                <a:avLst>
                  <a:gd name="adj" fmla="val 1067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Oval 111"/>
              <p:cNvSpPr/>
              <p:nvPr/>
            </p:nvSpPr>
            <p:spPr>
              <a:xfrm>
                <a:off x="6329082" y="1331259"/>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2" name="TextBox 131"/>
          <p:cNvSpPr txBox="1"/>
          <p:nvPr/>
        </p:nvSpPr>
        <p:spPr>
          <a:xfrm>
            <a:off x="1656122" y="4381856"/>
            <a:ext cx="2209800" cy="1200329"/>
          </a:xfrm>
          <a:prstGeom prst="rect">
            <a:avLst/>
          </a:prstGeom>
          <a:noFill/>
        </p:spPr>
        <p:txBody>
          <a:bodyPr wrap="square" rtlCol="0">
            <a:spAutoFit/>
          </a:bodyPr>
          <a:lstStyle/>
          <a:p>
            <a:r>
              <a:rPr lang="en-US" dirty="0">
                <a:solidFill>
                  <a:schemeClr val="bg1"/>
                </a:solidFill>
              </a:rPr>
              <a:t>Fruitful Hill—The Lord places us where we will have the best harvest</a:t>
            </a:r>
          </a:p>
        </p:txBody>
      </p:sp>
      <p:sp>
        <p:nvSpPr>
          <p:cNvPr id="133" name="TextBox 132"/>
          <p:cNvSpPr txBox="1"/>
          <p:nvPr/>
        </p:nvSpPr>
        <p:spPr>
          <a:xfrm>
            <a:off x="5394051" y="2221566"/>
            <a:ext cx="2590800" cy="646331"/>
          </a:xfrm>
          <a:prstGeom prst="rect">
            <a:avLst/>
          </a:prstGeom>
          <a:noFill/>
        </p:spPr>
        <p:txBody>
          <a:bodyPr wrap="square" rtlCol="0">
            <a:spAutoFit/>
          </a:bodyPr>
          <a:lstStyle/>
          <a:p>
            <a:r>
              <a:rPr lang="en-US" dirty="0">
                <a:solidFill>
                  <a:schemeClr val="bg1"/>
                </a:solidFill>
              </a:rPr>
              <a:t>The Vineyard—The Covenant People--Israel</a:t>
            </a:r>
          </a:p>
        </p:txBody>
      </p:sp>
      <p:sp>
        <p:nvSpPr>
          <p:cNvPr id="134" name="TextBox 133"/>
          <p:cNvSpPr txBox="1"/>
          <p:nvPr/>
        </p:nvSpPr>
        <p:spPr>
          <a:xfrm>
            <a:off x="9292842" y="188903"/>
            <a:ext cx="2209800" cy="646331"/>
          </a:xfrm>
          <a:prstGeom prst="rect">
            <a:avLst/>
          </a:prstGeom>
          <a:noFill/>
        </p:spPr>
        <p:txBody>
          <a:bodyPr wrap="square" rtlCol="0">
            <a:spAutoFit/>
          </a:bodyPr>
          <a:lstStyle/>
          <a:p>
            <a:r>
              <a:rPr lang="en-US" dirty="0">
                <a:solidFill>
                  <a:schemeClr val="bg1"/>
                </a:solidFill>
              </a:rPr>
              <a:t>Towers—Temples</a:t>
            </a:r>
          </a:p>
          <a:p>
            <a:r>
              <a:rPr lang="en-US" dirty="0">
                <a:solidFill>
                  <a:schemeClr val="bg1"/>
                </a:solidFill>
              </a:rPr>
              <a:t>Watchmen--Prophets</a:t>
            </a:r>
          </a:p>
        </p:txBody>
      </p:sp>
      <p:sp>
        <p:nvSpPr>
          <p:cNvPr id="135" name="TextBox 134"/>
          <p:cNvSpPr txBox="1"/>
          <p:nvPr/>
        </p:nvSpPr>
        <p:spPr>
          <a:xfrm>
            <a:off x="7471130" y="5360238"/>
            <a:ext cx="2209800" cy="646331"/>
          </a:xfrm>
          <a:prstGeom prst="rect">
            <a:avLst/>
          </a:prstGeom>
          <a:noFill/>
        </p:spPr>
        <p:txBody>
          <a:bodyPr wrap="square" rtlCol="0">
            <a:spAutoFit/>
          </a:bodyPr>
          <a:lstStyle/>
          <a:p>
            <a:r>
              <a:rPr lang="en-US" dirty="0">
                <a:solidFill>
                  <a:schemeClr val="bg1"/>
                </a:solidFill>
              </a:rPr>
              <a:t>Winepress—Christ’s atonement</a:t>
            </a:r>
          </a:p>
        </p:txBody>
      </p:sp>
      <p:grpSp>
        <p:nvGrpSpPr>
          <p:cNvPr id="136" name="Group 48"/>
          <p:cNvGrpSpPr/>
          <p:nvPr/>
        </p:nvGrpSpPr>
        <p:grpSpPr>
          <a:xfrm rot="20720439">
            <a:off x="4626702" y="4047186"/>
            <a:ext cx="816641" cy="1139546"/>
            <a:chOff x="5638800" y="3223341"/>
            <a:chExt cx="1676400" cy="2339259"/>
          </a:xfrm>
        </p:grpSpPr>
        <p:sp>
          <p:nvSpPr>
            <p:cNvPr id="137" name="Oval 136"/>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144"/>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145"/>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7" name="TextBox 146"/>
          <p:cNvSpPr txBox="1"/>
          <p:nvPr/>
        </p:nvSpPr>
        <p:spPr>
          <a:xfrm>
            <a:off x="4191000" y="5181600"/>
            <a:ext cx="2209800" cy="1477328"/>
          </a:xfrm>
          <a:prstGeom prst="rect">
            <a:avLst/>
          </a:prstGeom>
          <a:noFill/>
        </p:spPr>
        <p:txBody>
          <a:bodyPr wrap="square" rtlCol="0">
            <a:spAutoFit/>
          </a:bodyPr>
          <a:lstStyle/>
          <a:p>
            <a:r>
              <a:rPr lang="en-US" dirty="0">
                <a:solidFill>
                  <a:schemeClr val="bg1"/>
                </a:solidFill>
              </a:rPr>
              <a:t>Grapes</a:t>
            </a:r>
          </a:p>
          <a:p>
            <a:r>
              <a:rPr lang="en-US" dirty="0">
                <a:solidFill>
                  <a:schemeClr val="bg1"/>
                </a:solidFill>
              </a:rPr>
              <a:t>wild—sour—worthless.</a:t>
            </a:r>
          </a:p>
          <a:p>
            <a:r>
              <a:rPr lang="en-US" dirty="0">
                <a:solidFill>
                  <a:schemeClr val="bg1"/>
                </a:solidFill>
              </a:rPr>
              <a:t>Symbol of decaying and evil people</a:t>
            </a:r>
          </a:p>
        </p:txBody>
      </p:sp>
      <p:sp>
        <p:nvSpPr>
          <p:cNvPr id="148" name="TextBox 147"/>
          <p:cNvSpPr txBox="1"/>
          <p:nvPr/>
        </p:nvSpPr>
        <p:spPr>
          <a:xfrm>
            <a:off x="562688" y="2462774"/>
            <a:ext cx="2209800" cy="646331"/>
          </a:xfrm>
          <a:prstGeom prst="rect">
            <a:avLst/>
          </a:prstGeom>
          <a:noFill/>
        </p:spPr>
        <p:txBody>
          <a:bodyPr wrap="square" rtlCol="0">
            <a:spAutoFit/>
          </a:bodyPr>
          <a:lstStyle/>
          <a:p>
            <a:r>
              <a:rPr lang="en-US" dirty="0">
                <a:solidFill>
                  <a:schemeClr val="bg1"/>
                </a:solidFill>
              </a:rPr>
              <a:t>Fence and Stones--preparation</a:t>
            </a:r>
          </a:p>
        </p:txBody>
      </p:sp>
      <p:sp>
        <p:nvSpPr>
          <p:cNvPr id="175" name="TextBox 174"/>
          <p:cNvSpPr txBox="1"/>
          <p:nvPr/>
        </p:nvSpPr>
        <p:spPr>
          <a:xfrm>
            <a:off x="1981200" y="609600"/>
            <a:ext cx="2209800" cy="369332"/>
          </a:xfrm>
          <a:prstGeom prst="rect">
            <a:avLst/>
          </a:prstGeom>
          <a:noFill/>
        </p:spPr>
        <p:txBody>
          <a:bodyPr wrap="square" rtlCol="0">
            <a:spAutoFit/>
          </a:bodyPr>
          <a:lstStyle/>
          <a:p>
            <a:r>
              <a:rPr lang="en-US" dirty="0">
                <a:solidFill>
                  <a:schemeClr val="bg1"/>
                </a:solidFill>
              </a:rPr>
              <a:t>Well Beloved--Savior</a:t>
            </a:r>
          </a:p>
        </p:txBody>
      </p:sp>
      <p:sp>
        <p:nvSpPr>
          <p:cNvPr id="176" name="TextBox 175"/>
          <p:cNvSpPr txBox="1"/>
          <p:nvPr/>
        </p:nvSpPr>
        <p:spPr>
          <a:xfrm>
            <a:off x="29288" y="6474262"/>
            <a:ext cx="2209800" cy="369332"/>
          </a:xfrm>
          <a:prstGeom prst="rect">
            <a:avLst/>
          </a:prstGeom>
          <a:noFill/>
        </p:spPr>
        <p:txBody>
          <a:bodyPr wrap="square" rtlCol="0">
            <a:spAutoFit/>
          </a:bodyPr>
          <a:lstStyle/>
          <a:p>
            <a:r>
              <a:rPr lang="en-US" dirty="0"/>
              <a:t>Isaiah 5:2</a:t>
            </a:r>
          </a:p>
        </p:txBody>
      </p:sp>
      <p:grpSp>
        <p:nvGrpSpPr>
          <p:cNvPr id="177" name="Group 48"/>
          <p:cNvGrpSpPr/>
          <p:nvPr/>
        </p:nvGrpSpPr>
        <p:grpSpPr>
          <a:xfrm rot="20720439">
            <a:off x="6350346" y="3411907"/>
            <a:ext cx="569298" cy="794402"/>
            <a:chOff x="5638800" y="3223341"/>
            <a:chExt cx="1676400" cy="2339259"/>
          </a:xfrm>
        </p:grpSpPr>
        <p:sp>
          <p:nvSpPr>
            <p:cNvPr id="178" name="Oval 177"/>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185"/>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 Diagonal Corner Rectangle 186"/>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48"/>
          <p:cNvGrpSpPr/>
          <p:nvPr/>
        </p:nvGrpSpPr>
        <p:grpSpPr>
          <a:xfrm rot="1232475">
            <a:off x="7640865" y="3646111"/>
            <a:ext cx="663489" cy="925837"/>
            <a:chOff x="5638800" y="3223341"/>
            <a:chExt cx="1676400" cy="2339259"/>
          </a:xfrm>
        </p:grpSpPr>
        <p:sp>
          <p:nvSpPr>
            <p:cNvPr id="189" name="Oval 188"/>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 Diagonal Corner Rectangle 196"/>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 Diagonal Corner Rectangle 197"/>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2000"/>
                                        <p:tgtEl>
                                          <p:spTgt spid="64"/>
                                        </p:tgtEl>
                                      </p:cBhvr>
                                    </p:animEffect>
                                  </p:childTnLst>
                                </p:cTn>
                              </p:par>
                              <p:par>
                                <p:cTn id="30" presetID="10" presetClass="entr" presetSubtype="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2000"/>
                                        <p:tgtEl>
                                          <p:spTgt spid="7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1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94"/>
                                        </p:tgtEl>
                                        <p:attrNameLst>
                                          <p:attrName>style.visibility</p:attrName>
                                        </p:attrNameLst>
                                      </p:cBhvr>
                                      <p:to>
                                        <p:strVal val="visible"/>
                                      </p:to>
                                    </p:set>
                                    <p:animEffect transition="in" filter="dissolve">
                                      <p:cBhvr>
                                        <p:cTn id="48" dur="500"/>
                                        <p:tgtEl>
                                          <p:spTgt spid="94"/>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fade">
                                      <p:cBhvr>
                                        <p:cTn id="55" dur="2000"/>
                                        <p:tgtEl>
                                          <p:spTgt spid="136"/>
                                        </p:tgtEl>
                                      </p:cBhvr>
                                    </p:animEffect>
                                  </p:childTnLst>
                                </p:cTn>
                              </p:par>
                              <p:par>
                                <p:cTn id="56" presetID="10" presetClass="entr" presetSubtype="0" fill="hold" nodeType="withEffect">
                                  <p:stCondLst>
                                    <p:cond delay="0"/>
                                  </p:stCondLst>
                                  <p:childTnLst>
                                    <p:set>
                                      <p:cBhvr>
                                        <p:cTn id="57" dur="1" fill="hold">
                                          <p:stCondLst>
                                            <p:cond delay="0"/>
                                          </p:stCondLst>
                                        </p:cTn>
                                        <p:tgtEl>
                                          <p:spTgt spid="177"/>
                                        </p:tgtEl>
                                        <p:attrNameLst>
                                          <p:attrName>style.visibility</p:attrName>
                                        </p:attrNameLst>
                                      </p:cBhvr>
                                      <p:to>
                                        <p:strVal val="visible"/>
                                      </p:to>
                                    </p:set>
                                    <p:animEffect transition="in" filter="fade">
                                      <p:cBhvr>
                                        <p:cTn id="58" dur="2000"/>
                                        <p:tgtEl>
                                          <p:spTgt spid="177"/>
                                        </p:tgtEl>
                                      </p:cBhvr>
                                    </p:animEffect>
                                  </p:childTnLst>
                                </p:cTn>
                              </p:par>
                              <p:par>
                                <p:cTn id="59" presetID="10" presetClass="entr" presetSubtype="0" fill="hold" nodeType="withEffect">
                                  <p:stCondLst>
                                    <p:cond delay="0"/>
                                  </p:stCondLst>
                                  <p:childTnLst>
                                    <p:set>
                                      <p:cBhvr>
                                        <p:cTn id="60" dur="1" fill="hold">
                                          <p:stCondLst>
                                            <p:cond delay="0"/>
                                          </p:stCondLst>
                                        </p:cTn>
                                        <p:tgtEl>
                                          <p:spTgt spid="188"/>
                                        </p:tgtEl>
                                        <p:attrNameLst>
                                          <p:attrName>style.visibility</p:attrName>
                                        </p:attrNameLst>
                                      </p:cBhvr>
                                      <p:to>
                                        <p:strVal val="visible"/>
                                      </p:to>
                                    </p:set>
                                    <p:animEffect transition="in" filter="fade">
                                      <p:cBhvr>
                                        <p:cTn id="61" dur="2000"/>
                                        <p:tgtEl>
                                          <p:spTgt spid="188"/>
                                        </p:tgtEl>
                                      </p:cBhvr>
                                    </p:animEffect>
                                  </p:childTnLst>
                                </p:cTn>
                              </p:par>
                              <p:par>
                                <p:cTn id="62" presetID="1" presetClass="entr" presetSubtype="0" fill="hold" nodeType="withEffect">
                                  <p:stCondLst>
                                    <p:cond delay="0"/>
                                  </p:stCondLst>
                                  <p:childTnLst>
                                    <p:set>
                                      <p:cBhvr>
                                        <p:cTn id="63"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9" presetClass="emph" presetSubtype="0" nodeType="clickEffect">
                                  <p:stCondLst>
                                    <p:cond delay="0"/>
                                  </p:stCondLst>
                                  <p:childTnLst>
                                    <p:set>
                                      <p:cBhvr rctx="PPT">
                                        <p:cTn id="67" dur="indefinite"/>
                                        <p:tgtEl>
                                          <p:spTgt spid="136"/>
                                        </p:tgtEl>
                                        <p:attrNameLst>
                                          <p:attrName>style.opacity</p:attrName>
                                        </p:attrNameLst>
                                      </p:cBhvr>
                                      <p:to>
                                        <p:strVal val="0.5"/>
                                      </p:to>
                                    </p:set>
                                    <p:animEffect filter="image" prLst="opacity: 0.5">
                                      <p:cBhvr rctx="IE">
                                        <p:cTn id="68" dur="indefinite"/>
                                        <p:tgtEl>
                                          <p:spTgt spid="136"/>
                                        </p:tgtEl>
                                      </p:cBhvr>
                                    </p:animEffect>
                                  </p:childTnLst>
                                </p:cTn>
                              </p:par>
                              <p:par>
                                <p:cTn id="69" presetID="9" presetClass="emph" presetSubtype="0" nodeType="withEffect">
                                  <p:stCondLst>
                                    <p:cond delay="0"/>
                                  </p:stCondLst>
                                  <p:childTnLst>
                                    <p:set>
                                      <p:cBhvr rctx="PPT">
                                        <p:cTn id="70" dur="indefinite"/>
                                        <p:tgtEl>
                                          <p:spTgt spid="177"/>
                                        </p:tgtEl>
                                        <p:attrNameLst>
                                          <p:attrName>style.opacity</p:attrName>
                                        </p:attrNameLst>
                                      </p:cBhvr>
                                      <p:to>
                                        <p:strVal val="0.5"/>
                                      </p:to>
                                    </p:set>
                                    <p:animEffect filter="image" prLst="opacity: 0.5">
                                      <p:cBhvr rctx="IE">
                                        <p:cTn id="71" dur="indefinite"/>
                                        <p:tgtEl>
                                          <p:spTgt spid="177"/>
                                        </p:tgtEl>
                                      </p:cBhvr>
                                    </p:animEffect>
                                  </p:childTnLst>
                                </p:cTn>
                              </p:par>
                              <p:par>
                                <p:cTn id="72" presetID="9" presetClass="emph" presetSubtype="0" nodeType="withEffect">
                                  <p:stCondLst>
                                    <p:cond delay="0"/>
                                  </p:stCondLst>
                                  <p:childTnLst>
                                    <p:set>
                                      <p:cBhvr rctx="PPT">
                                        <p:cTn id="73" dur="indefinite"/>
                                        <p:tgtEl>
                                          <p:spTgt spid="188"/>
                                        </p:tgtEl>
                                        <p:attrNameLst>
                                          <p:attrName>style.opacity</p:attrName>
                                        </p:attrNameLst>
                                      </p:cBhvr>
                                      <p:to>
                                        <p:strVal val="0.5"/>
                                      </p:to>
                                    </p:set>
                                    <p:animEffect filter="image" prLst="opacity: 0.5">
                                      <p:cBhvr rctx="IE">
                                        <p:cTn id="74" dur="indefinite"/>
                                        <p:tgtEl>
                                          <p:spTgt spid="188"/>
                                        </p:tgtEl>
                                      </p:cBhvr>
                                    </p:animEffect>
                                  </p:childTnLst>
                                </p:cTn>
                              </p:par>
                              <p:par>
                                <p:cTn id="75" presetID="1" presetClass="entr" presetSubtype="0" fill="hold" nodeType="withEffect">
                                  <p:stCondLst>
                                    <p:cond delay="0"/>
                                  </p:stCondLst>
                                  <p:childTnLst>
                                    <p:set>
                                      <p:cBhvr>
                                        <p:cTn id="76" dur="1" fill="hold">
                                          <p:stCondLst>
                                            <p:cond delay="0"/>
                                          </p:stCondLst>
                                        </p:cTn>
                                        <p:tgtEl>
                                          <p:spTgt spid="147">
                                            <p:txEl>
                                              <p:pRg st="1" end="1"/>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2" grpId="0"/>
      <p:bldP spid="133" grpId="0"/>
      <p:bldP spid="134" grpId="0"/>
      <p:bldP spid="135" grpId="0"/>
      <p:bldP spid="148" grpId="0"/>
      <p:bldP spid="1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What Should the Lord Do?</a:t>
            </a:r>
          </a:p>
        </p:txBody>
      </p:sp>
      <p:sp>
        <p:nvSpPr>
          <p:cNvPr id="5" name="TextBox 4"/>
          <p:cNvSpPr txBox="1"/>
          <p:nvPr/>
        </p:nvSpPr>
        <p:spPr>
          <a:xfrm>
            <a:off x="325992" y="1115414"/>
            <a:ext cx="4884095" cy="1200329"/>
          </a:xfrm>
          <a:prstGeom prst="rect">
            <a:avLst/>
          </a:prstGeom>
          <a:noFill/>
        </p:spPr>
        <p:txBody>
          <a:bodyPr wrap="square" rtlCol="0">
            <a:spAutoFit/>
          </a:bodyPr>
          <a:lstStyle/>
          <a:p>
            <a:r>
              <a:rPr lang="en-US" i="1" dirty="0">
                <a:solidFill>
                  <a:srgbClr val="FFFF00"/>
                </a:solidFill>
              </a:rPr>
              <a:t>“What could have been done more to my vineyard, that I have not done in it? wherefore, when I looked that it should bring forth grapes, brought it forth wild grapes?” </a:t>
            </a:r>
          </a:p>
        </p:txBody>
      </p:sp>
      <p:sp>
        <p:nvSpPr>
          <p:cNvPr id="6" name="TextBox 5"/>
          <p:cNvSpPr txBox="1"/>
          <p:nvPr/>
        </p:nvSpPr>
        <p:spPr>
          <a:xfrm>
            <a:off x="95885" y="6452681"/>
            <a:ext cx="2209800" cy="369332"/>
          </a:xfrm>
          <a:prstGeom prst="rect">
            <a:avLst/>
          </a:prstGeom>
          <a:noFill/>
        </p:spPr>
        <p:txBody>
          <a:bodyPr wrap="square" rtlCol="0">
            <a:spAutoFit/>
          </a:bodyPr>
          <a:lstStyle/>
          <a:p>
            <a:r>
              <a:rPr lang="en-US" dirty="0">
                <a:solidFill>
                  <a:schemeClr val="bg1"/>
                </a:solidFill>
              </a:rPr>
              <a:t>Isaiah 5:4</a:t>
            </a:r>
          </a:p>
        </p:txBody>
      </p:sp>
      <p:grpSp>
        <p:nvGrpSpPr>
          <p:cNvPr id="131" name="Group 23"/>
          <p:cNvGrpSpPr/>
          <p:nvPr/>
        </p:nvGrpSpPr>
        <p:grpSpPr>
          <a:xfrm rot="2209730">
            <a:off x="3276616" y="2854329"/>
            <a:ext cx="1479746" cy="3791674"/>
            <a:chOff x="97208" y="425658"/>
            <a:chExt cx="2661701" cy="8055733"/>
          </a:xfrm>
        </p:grpSpPr>
        <p:sp>
          <p:nvSpPr>
            <p:cNvPr id="254" name="Freeform 45"/>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Round Diagonal Corner Rectangle 46"/>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 Diagonal Corner Rectangle 47"/>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 Diagonal Corner Rectangle 48"/>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 Diagonal Corner Rectangle 49"/>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 Diagonal Corner Rectangle 50"/>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ound Diagonal Corner Rectangle 51"/>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52"/>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53"/>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 Diagonal Corner Rectangle 54"/>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 Diagonal Corner Rectangle 55"/>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 Diagonal Corner Rectangle 56"/>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 Diagonal Corner Rectangle 57"/>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 Diagonal Corner Rectangle 58"/>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8"/>
          <p:cNvGrpSpPr/>
          <p:nvPr/>
        </p:nvGrpSpPr>
        <p:grpSpPr>
          <a:xfrm>
            <a:off x="2667000" y="2918002"/>
            <a:ext cx="7696200" cy="3352800"/>
            <a:chOff x="762000" y="1905000"/>
            <a:chExt cx="7696200" cy="3352800"/>
          </a:xfrm>
        </p:grpSpPr>
        <p:sp>
          <p:nvSpPr>
            <p:cNvPr id="245" name="Pentagon 244"/>
            <p:cNvSpPr/>
            <p:nvPr/>
          </p:nvSpPr>
          <p:spPr>
            <a:xfrm rot="16200000">
              <a:off x="-723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entagon 2"/>
            <p:cNvSpPr/>
            <p:nvPr/>
          </p:nvSpPr>
          <p:spPr>
            <a:xfrm rot="16200000">
              <a:off x="495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Pentagon 3"/>
            <p:cNvSpPr/>
            <p:nvPr/>
          </p:nvSpPr>
          <p:spPr>
            <a:xfrm rot="16200000">
              <a:off x="17145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Pentagon 4"/>
            <p:cNvSpPr/>
            <p:nvPr/>
          </p:nvSpPr>
          <p:spPr>
            <a:xfrm rot="16200000">
              <a:off x="29337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Pentagon 5"/>
            <p:cNvSpPr/>
            <p:nvPr/>
          </p:nvSpPr>
          <p:spPr>
            <a:xfrm rot="16200000">
              <a:off x="4152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Pentagon 6"/>
            <p:cNvSpPr/>
            <p:nvPr/>
          </p:nvSpPr>
          <p:spPr>
            <a:xfrm rot="16200000">
              <a:off x="53721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Pentagon 7"/>
            <p:cNvSpPr/>
            <p:nvPr/>
          </p:nvSpPr>
          <p:spPr>
            <a:xfrm rot="16200000">
              <a:off x="6591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8"/>
            <p:cNvSpPr/>
            <p:nvPr/>
          </p:nvSpPr>
          <p:spPr>
            <a:xfrm>
              <a:off x="1143000" y="28956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9"/>
            <p:cNvSpPr/>
            <p:nvPr/>
          </p:nvSpPr>
          <p:spPr>
            <a:xfrm>
              <a:off x="1143000" y="41910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48"/>
          <p:cNvGrpSpPr/>
          <p:nvPr/>
        </p:nvGrpSpPr>
        <p:grpSpPr>
          <a:xfrm rot="20720439">
            <a:off x="2682361" y="5093786"/>
            <a:ext cx="816641" cy="1139546"/>
            <a:chOff x="5638800" y="3223341"/>
            <a:chExt cx="1676400" cy="2339259"/>
          </a:xfrm>
          <a:solidFill>
            <a:schemeClr val="bg2">
              <a:lumMod val="75000"/>
            </a:schemeClr>
          </a:solidFill>
        </p:grpSpPr>
        <p:sp>
          <p:nvSpPr>
            <p:cNvPr id="235" name="Oval 234"/>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242"/>
            <p:cNvSpPr/>
            <p:nvPr/>
          </p:nvSpPr>
          <p:spPr>
            <a:xfrm>
              <a:off x="6324600" y="3276600"/>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 Diagonal Corner Rectangle 243"/>
            <p:cNvSpPr/>
            <p:nvPr/>
          </p:nvSpPr>
          <p:spPr>
            <a:xfrm rot="17443209">
              <a:off x="5737940" y="3223341"/>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49"/>
          <p:cNvGrpSpPr/>
          <p:nvPr/>
        </p:nvGrpSpPr>
        <p:grpSpPr>
          <a:xfrm rot="20720439">
            <a:off x="4048972" y="3700446"/>
            <a:ext cx="816641" cy="1139546"/>
            <a:chOff x="5638800" y="3223341"/>
            <a:chExt cx="1676400" cy="2339259"/>
          </a:xfrm>
          <a:solidFill>
            <a:schemeClr val="bg2">
              <a:lumMod val="75000"/>
            </a:schemeClr>
          </a:solidFill>
        </p:grpSpPr>
        <p:sp>
          <p:nvSpPr>
            <p:cNvPr id="225" name="Oval 224"/>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 Diagonal Corner Rectangle 232"/>
            <p:cNvSpPr/>
            <p:nvPr/>
          </p:nvSpPr>
          <p:spPr>
            <a:xfrm>
              <a:off x="6324600" y="3276600"/>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 Diagonal Corner Rectangle 233"/>
            <p:cNvSpPr/>
            <p:nvPr/>
          </p:nvSpPr>
          <p:spPr>
            <a:xfrm rot="17443209">
              <a:off x="5737940" y="3223341"/>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60"/>
          <p:cNvGrpSpPr/>
          <p:nvPr/>
        </p:nvGrpSpPr>
        <p:grpSpPr>
          <a:xfrm rot="20720439">
            <a:off x="5277651" y="3705378"/>
            <a:ext cx="816641" cy="1139546"/>
            <a:chOff x="5638800" y="3223341"/>
            <a:chExt cx="1676400" cy="2339259"/>
          </a:xfrm>
          <a:solidFill>
            <a:schemeClr val="bg2">
              <a:lumMod val="75000"/>
            </a:schemeClr>
          </a:solidFill>
        </p:grpSpPr>
        <p:sp>
          <p:nvSpPr>
            <p:cNvPr id="215" name="Oval 214"/>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222"/>
            <p:cNvSpPr/>
            <p:nvPr/>
          </p:nvSpPr>
          <p:spPr>
            <a:xfrm>
              <a:off x="6324600" y="3276600"/>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Diagonal Corner Rectangle 223"/>
            <p:cNvSpPr/>
            <p:nvPr/>
          </p:nvSpPr>
          <p:spPr>
            <a:xfrm rot="17443209">
              <a:off x="5737940" y="3223341"/>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23"/>
          <p:cNvGrpSpPr/>
          <p:nvPr/>
        </p:nvGrpSpPr>
        <p:grpSpPr>
          <a:xfrm rot="16200000" flipH="1">
            <a:off x="4794478" y="3990925"/>
            <a:ext cx="1121992" cy="3395749"/>
            <a:chOff x="97208" y="425658"/>
            <a:chExt cx="2661701" cy="8055733"/>
          </a:xfrm>
        </p:grpSpPr>
        <p:sp>
          <p:nvSpPr>
            <p:cNvPr id="201" name="Freeform 200"/>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2" name="Round Diagonal Corner Rectangle 201"/>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 Diagonal Corner Rectangle 202"/>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 Diagonal Corner Rectangle 203"/>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 Diagonal Corner Rectangle 204"/>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205"/>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206"/>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 Diagonal Corner Rectangle 207"/>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 Diagonal Corner Rectangle 208"/>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 Diagonal Corner Rectangle 209"/>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 Diagonal Corner Rectangle 210"/>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211"/>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 Diagonal Corner Rectangle 212"/>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 Diagonal Corner Rectangle 213"/>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08"/>
          <p:cNvGrpSpPr/>
          <p:nvPr/>
        </p:nvGrpSpPr>
        <p:grpSpPr>
          <a:xfrm rot="4646623">
            <a:off x="7009431" y="3508423"/>
            <a:ext cx="1121992" cy="3395749"/>
            <a:chOff x="97208" y="425658"/>
            <a:chExt cx="2661701" cy="8055733"/>
          </a:xfrm>
        </p:grpSpPr>
        <p:sp>
          <p:nvSpPr>
            <p:cNvPr id="187" name="Freeform 18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Round Diagonal Corner Rectangle 18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 Diagonal Corner Rectangle 18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Diagonal Corner Rectangle 18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19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 Diagonal Corner Rectangle 19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 Diagonal Corner Rectangle 19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 Diagonal Corner Rectangle 19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19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19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 Diagonal Corner Rectangle 19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 Diagonal Corner Rectangle 19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 Diagonal Corner Rectangle 19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 Diagonal Corner Rectangle 19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23"/>
          <p:cNvGrpSpPr/>
          <p:nvPr/>
        </p:nvGrpSpPr>
        <p:grpSpPr>
          <a:xfrm rot="5422351">
            <a:off x="7187817" y="2301789"/>
            <a:ext cx="1479746" cy="3791674"/>
            <a:chOff x="97208" y="425658"/>
            <a:chExt cx="2661701" cy="8055733"/>
          </a:xfrm>
        </p:grpSpPr>
        <p:sp>
          <p:nvSpPr>
            <p:cNvPr id="173" name="Freeform 17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Round Diagonal Corner Rectangle 17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 Diagonal Corner Rectangle 17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 Diagonal Corner Rectangle 17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 Diagonal Corner Rectangle 17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 Diagonal Corner Rectangle 17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 Diagonal Corner Rectangle 17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 Diagonal Corner Rectangle 17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 Diagonal Corner Rectangle 18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 Diagonal Corner Rectangle 18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18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 Diagonal Corner Rectangle 18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 Diagonal Corner Rectangle 18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18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48"/>
          <p:cNvGrpSpPr/>
          <p:nvPr/>
        </p:nvGrpSpPr>
        <p:grpSpPr>
          <a:xfrm rot="2333060">
            <a:off x="6234595" y="3425963"/>
            <a:ext cx="816641" cy="1139546"/>
            <a:chOff x="5638800" y="3223341"/>
            <a:chExt cx="1676400" cy="2339259"/>
          </a:xfrm>
          <a:solidFill>
            <a:schemeClr val="bg2">
              <a:lumMod val="75000"/>
            </a:schemeClr>
          </a:solidFill>
        </p:grpSpPr>
        <p:sp>
          <p:nvSpPr>
            <p:cNvPr id="163" name="Oval 162"/>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 Diagonal Corner Rectangle 170"/>
            <p:cNvSpPr/>
            <p:nvPr/>
          </p:nvSpPr>
          <p:spPr>
            <a:xfrm>
              <a:off x="6324600" y="3276600"/>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 Diagonal Corner Rectangle 171"/>
            <p:cNvSpPr/>
            <p:nvPr/>
          </p:nvSpPr>
          <p:spPr>
            <a:xfrm rot="17443209">
              <a:off x="5737940" y="3223341"/>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49"/>
          <p:cNvGrpSpPr/>
          <p:nvPr/>
        </p:nvGrpSpPr>
        <p:grpSpPr>
          <a:xfrm rot="2333060">
            <a:off x="8167327" y="3697206"/>
            <a:ext cx="816641" cy="1139546"/>
            <a:chOff x="5638800" y="3223341"/>
            <a:chExt cx="1676400" cy="2339259"/>
          </a:xfrm>
          <a:solidFill>
            <a:schemeClr val="bg2">
              <a:lumMod val="75000"/>
            </a:schemeClr>
          </a:solidFill>
        </p:grpSpPr>
        <p:sp>
          <p:nvSpPr>
            <p:cNvPr id="153" name="Oval 152"/>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160"/>
            <p:cNvSpPr/>
            <p:nvPr/>
          </p:nvSpPr>
          <p:spPr>
            <a:xfrm>
              <a:off x="6324600" y="3276600"/>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17443209">
              <a:off x="5737940" y="3223341"/>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60"/>
          <p:cNvGrpSpPr/>
          <p:nvPr/>
        </p:nvGrpSpPr>
        <p:grpSpPr>
          <a:xfrm rot="2333060">
            <a:off x="8893452" y="4688375"/>
            <a:ext cx="816641" cy="1139546"/>
            <a:chOff x="5638800" y="3223341"/>
            <a:chExt cx="1676400" cy="2339259"/>
          </a:xfrm>
          <a:solidFill>
            <a:schemeClr val="bg2">
              <a:lumMod val="75000"/>
            </a:schemeClr>
          </a:solidFill>
        </p:grpSpPr>
        <p:sp>
          <p:nvSpPr>
            <p:cNvPr id="143" name="Oval 142"/>
            <p:cNvSpPr/>
            <p:nvPr/>
          </p:nvSpPr>
          <p:spPr>
            <a:xfrm>
              <a:off x="6172200" y="4876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59436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6477000" y="4572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6388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172200" y="4114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6629400" y="41910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867400" y="3733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400800" y="36576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150"/>
            <p:cNvSpPr/>
            <p:nvPr/>
          </p:nvSpPr>
          <p:spPr>
            <a:xfrm>
              <a:off x="6324600" y="3276600"/>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151"/>
            <p:cNvSpPr/>
            <p:nvPr/>
          </p:nvSpPr>
          <p:spPr>
            <a:xfrm rot="17443209">
              <a:off x="5737940" y="3223341"/>
              <a:ext cx="6858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TextBox 267"/>
          <p:cNvSpPr txBox="1"/>
          <p:nvPr/>
        </p:nvSpPr>
        <p:spPr>
          <a:xfrm>
            <a:off x="6553200" y="1143000"/>
            <a:ext cx="5196214" cy="923330"/>
          </a:xfrm>
          <a:prstGeom prst="rect">
            <a:avLst/>
          </a:prstGeom>
          <a:noFill/>
        </p:spPr>
        <p:txBody>
          <a:bodyPr wrap="square" rtlCol="0">
            <a:spAutoFit/>
          </a:bodyPr>
          <a:lstStyle/>
          <a:p>
            <a:r>
              <a:rPr lang="en-US" dirty="0">
                <a:solidFill>
                  <a:schemeClr val="bg1"/>
                </a:solidFill>
              </a:rPr>
              <a:t>Even though they had been raised in sweet conditions, they had become wicked—they unknowingly pronounce judgment on themselves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2000"/>
                                        <p:tgtEl>
                                          <p:spTgt spid="131"/>
                                        </p:tgtEl>
                                      </p:cBhvr>
                                    </p:animEffect>
                                    <p:set>
                                      <p:cBhvr>
                                        <p:cTn id="11" dur="1" fill="hold">
                                          <p:stCondLst>
                                            <p:cond delay="1999"/>
                                          </p:stCondLst>
                                        </p:cTn>
                                        <p:tgtEl>
                                          <p:spTgt spid="131"/>
                                        </p:tgtEl>
                                        <p:attrNameLst>
                                          <p:attrName>style.visibility</p:attrName>
                                        </p:attrNameLst>
                                      </p:cBhvr>
                                      <p:to>
                                        <p:strVal val="hidden"/>
                                      </p:to>
                                    </p:set>
                                  </p:childTnLst>
                                </p:cTn>
                              </p:par>
                              <p:par>
                                <p:cTn id="12" presetID="9" presetClass="exit" presetSubtype="0" fill="hold" nodeType="withEffect">
                                  <p:stCondLst>
                                    <p:cond delay="0"/>
                                  </p:stCondLst>
                                  <p:childTnLst>
                                    <p:animEffect transition="out" filter="dissolve">
                                      <p:cBhvr>
                                        <p:cTn id="13" dur="2000"/>
                                        <p:tgtEl>
                                          <p:spTgt spid="133"/>
                                        </p:tgtEl>
                                      </p:cBhvr>
                                    </p:animEffect>
                                    <p:set>
                                      <p:cBhvr>
                                        <p:cTn id="14" dur="1" fill="hold">
                                          <p:stCondLst>
                                            <p:cond delay="1999"/>
                                          </p:stCondLst>
                                        </p:cTn>
                                        <p:tgtEl>
                                          <p:spTgt spid="133"/>
                                        </p:tgtEl>
                                        <p:attrNameLst>
                                          <p:attrName>style.visibility</p:attrName>
                                        </p:attrNameLst>
                                      </p:cBhvr>
                                      <p:to>
                                        <p:strVal val="hidden"/>
                                      </p:to>
                                    </p:set>
                                  </p:childTnLst>
                                </p:cTn>
                              </p:par>
                              <p:par>
                                <p:cTn id="15" presetID="9" presetClass="exit" presetSubtype="0" fill="hold" nodeType="withEffect">
                                  <p:stCondLst>
                                    <p:cond delay="0"/>
                                  </p:stCondLst>
                                  <p:childTnLst>
                                    <p:animEffect transition="out" filter="dissolve">
                                      <p:cBhvr>
                                        <p:cTn id="16" dur="2000"/>
                                        <p:tgtEl>
                                          <p:spTgt spid="134"/>
                                        </p:tgtEl>
                                      </p:cBhvr>
                                    </p:animEffect>
                                    <p:set>
                                      <p:cBhvr>
                                        <p:cTn id="17" dur="1" fill="hold">
                                          <p:stCondLst>
                                            <p:cond delay="1999"/>
                                          </p:stCondLst>
                                        </p:cTn>
                                        <p:tgtEl>
                                          <p:spTgt spid="134"/>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2000"/>
                                        <p:tgtEl>
                                          <p:spTgt spid="135"/>
                                        </p:tgtEl>
                                      </p:cBhvr>
                                    </p:animEffect>
                                    <p:set>
                                      <p:cBhvr>
                                        <p:cTn id="20" dur="1" fill="hold">
                                          <p:stCondLst>
                                            <p:cond delay="1999"/>
                                          </p:stCondLst>
                                        </p:cTn>
                                        <p:tgtEl>
                                          <p:spTgt spid="135"/>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2000"/>
                                        <p:tgtEl>
                                          <p:spTgt spid="136"/>
                                        </p:tgtEl>
                                      </p:cBhvr>
                                    </p:animEffect>
                                    <p:set>
                                      <p:cBhvr>
                                        <p:cTn id="23" dur="1" fill="hold">
                                          <p:stCondLst>
                                            <p:cond delay="1999"/>
                                          </p:stCondLst>
                                        </p:cTn>
                                        <p:tgtEl>
                                          <p:spTgt spid="136"/>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137"/>
                                        </p:tgtEl>
                                      </p:cBhvr>
                                    </p:animEffect>
                                    <p:set>
                                      <p:cBhvr>
                                        <p:cTn id="26" dur="1" fill="hold">
                                          <p:stCondLst>
                                            <p:cond delay="499"/>
                                          </p:stCondLst>
                                        </p:cTn>
                                        <p:tgtEl>
                                          <p:spTgt spid="13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68"/>
                                        </p:tgtEl>
                                        <p:attrNameLst>
                                          <p:attrName>style.visibility</p:attrName>
                                        </p:attrNameLst>
                                      </p:cBhvr>
                                      <p:to>
                                        <p:strVal val="visible"/>
                                      </p:to>
                                    </p:set>
                                  </p:childTnLst>
                                </p:cTn>
                              </p:par>
                              <p:par>
                                <p:cTn id="29" presetID="9" presetClass="exit" presetSubtype="0" fill="hold" nodeType="withEffect">
                                  <p:stCondLst>
                                    <p:cond delay="0"/>
                                  </p:stCondLst>
                                  <p:childTnLst>
                                    <p:animEffect transition="out" filter="dissolve">
                                      <p:cBhvr>
                                        <p:cTn id="30" dur="500"/>
                                        <p:tgtEl>
                                          <p:spTgt spid="142"/>
                                        </p:tgtEl>
                                      </p:cBhvr>
                                    </p:animEffect>
                                    <p:set>
                                      <p:cBhvr>
                                        <p:cTn id="31" dur="1" fill="hold">
                                          <p:stCondLst>
                                            <p:cond delay="499"/>
                                          </p:stCondLst>
                                        </p:cTn>
                                        <p:tgtEl>
                                          <p:spTgt spid="142"/>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41"/>
                                        </p:tgtEl>
                                      </p:cBhvr>
                                    </p:animEffect>
                                    <p:set>
                                      <p:cBhvr>
                                        <p:cTn id="34" dur="1" fill="hold">
                                          <p:stCondLst>
                                            <p:cond delay="499"/>
                                          </p:stCondLst>
                                        </p:cTn>
                                        <p:tgtEl>
                                          <p:spTgt spid="141"/>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2000"/>
                                        <p:tgtEl>
                                          <p:spTgt spid="139"/>
                                        </p:tgtEl>
                                      </p:cBhvr>
                                    </p:animEffect>
                                    <p:set>
                                      <p:cBhvr>
                                        <p:cTn id="37" dur="1" fill="hold">
                                          <p:stCondLst>
                                            <p:cond delay="1999"/>
                                          </p:stCondLst>
                                        </p:cTn>
                                        <p:tgtEl>
                                          <p:spTgt spid="139"/>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37"/>
                                        </p:tgtEl>
                                      </p:cBhvr>
                                    </p:animEffect>
                                    <p:set>
                                      <p:cBhvr>
                                        <p:cTn id="40" dur="1" fill="hold">
                                          <p:stCondLst>
                                            <p:cond delay="499"/>
                                          </p:stCondLst>
                                        </p:cTn>
                                        <p:tgtEl>
                                          <p:spTgt spid="137"/>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2000"/>
                                        <p:tgtEl>
                                          <p:spTgt spid="140"/>
                                        </p:tgtEl>
                                      </p:cBhvr>
                                    </p:animEffect>
                                    <p:set>
                                      <p:cBhvr>
                                        <p:cTn id="43" dur="1" fill="hold">
                                          <p:stCondLst>
                                            <p:cond delay="1999"/>
                                          </p:stCondLst>
                                        </p:cTn>
                                        <p:tgtEl>
                                          <p:spTgt spid="1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Seeds</a:t>
            </a:r>
          </a:p>
        </p:txBody>
      </p:sp>
      <p:grpSp>
        <p:nvGrpSpPr>
          <p:cNvPr id="61" name="Group 60"/>
          <p:cNvGrpSpPr/>
          <p:nvPr/>
        </p:nvGrpSpPr>
        <p:grpSpPr>
          <a:xfrm>
            <a:off x="694358" y="664394"/>
            <a:ext cx="2338734" cy="6037356"/>
            <a:chOff x="694358" y="664394"/>
            <a:chExt cx="2338734" cy="6037356"/>
          </a:xfrm>
        </p:grpSpPr>
        <p:pic>
          <p:nvPicPr>
            <p:cNvPr id="2" name="Picture 2" descr="http://1.bp.blogspot.com/-zaSOKHi-NA4/URQJZUi3UiI/AAAAAAAADaE/9Lpm0pUSATg/s320/apple+se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58" y="664394"/>
              <a:ext cx="2338734" cy="1754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rganicconsumers.org/sites/default/files/v._vit.-seeds-r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717" y="2772171"/>
              <a:ext cx="1881538" cy="18098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3.bp.blogspot.com/-e1zq15KRE5Q/U4PzIJUX87I/AAAAAAAAAko/Xtr53-vfECs/s1600/Bananas+1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560" t="19042" r="5582" b="15419"/>
            <a:stretch/>
          </p:blipFill>
          <p:spPr bwMode="auto">
            <a:xfrm>
              <a:off x="897233" y="5017187"/>
              <a:ext cx="1614856" cy="16845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p:cNvGrpSpPr/>
          <p:nvPr/>
        </p:nvGrpSpPr>
        <p:grpSpPr>
          <a:xfrm>
            <a:off x="2571891" y="837950"/>
            <a:ext cx="3806243" cy="5855611"/>
            <a:chOff x="2571891" y="837950"/>
            <a:chExt cx="3806243" cy="5855611"/>
          </a:xfrm>
        </p:grpSpPr>
        <p:pic>
          <p:nvPicPr>
            <p:cNvPr id="1028" name="Picture 4" descr="http://www.myhealthylivingcoach.com/wp-content/uploads/2014/01/Apple-0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0184" y="837950"/>
              <a:ext cx="1937422" cy="16837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lpharenew.com/wp-content/uploads/2015/01/Grape-Seed-Extract-for-Hai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0972" y="2718388"/>
              <a:ext cx="2957162" cy="197144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qph.is.quoracdn.net/main-qimg-2a67a35016e1633b3a866c8583afbcbd?convert_to_webp=tru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9049" y="5025375"/>
              <a:ext cx="2541997" cy="1668186"/>
            </a:xfrm>
            <a:prstGeom prst="rect">
              <a:avLst/>
            </a:prstGeom>
            <a:noFill/>
            <a:extLst>
              <a:ext uri="{909E8E84-426E-40DD-AFC4-6F175D3DCCD1}">
                <a14:hiddenFill xmlns:a14="http://schemas.microsoft.com/office/drawing/2010/main">
                  <a:solidFill>
                    <a:srgbClr val="FFFFFF"/>
                  </a:solidFill>
                </a14:hiddenFill>
              </a:ext>
            </a:extLst>
          </p:spPr>
        </p:pic>
        <p:sp>
          <p:nvSpPr>
            <p:cNvPr id="3" name="Equal 2"/>
            <p:cNvSpPr/>
            <p:nvPr/>
          </p:nvSpPr>
          <p:spPr>
            <a:xfrm>
              <a:off x="3125037" y="1386673"/>
              <a:ext cx="664028" cy="522514"/>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Equal 66"/>
            <p:cNvSpPr/>
            <p:nvPr/>
          </p:nvSpPr>
          <p:spPr>
            <a:xfrm>
              <a:off x="2651255" y="3442852"/>
              <a:ext cx="664028" cy="522514"/>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Equal 67"/>
            <p:cNvSpPr/>
            <p:nvPr/>
          </p:nvSpPr>
          <p:spPr>
            <a:xfrm>
              <a:off x="2571891" y="5505851"/>
              <a:ext cx="664028" cy="522514"/>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1" name="Rectangle 70"/>
          <p:cNvSpPr/>
          <p:nvPr/>
        </p:nvSpPr>
        <p:spPr>
          <a:xfrm>
            <a:off x="7210037" y="1706743"/>
            <a:ext cx="4200393" cy="4524315"/>
          </a:xfrm>
          <a:prstGeom prst="rect">
            <a:avLst/>
          </a:prstGeom>
        </p:spPr>
        <p:txBody>
          <a:bodyPr wrap="square">
            <a:spAutoFit/>
          </a:bodyPr>
          <a:lstStyle/>
          <a:p>
            <a:pPr fontAlgn="base"/>
            <a:r>
              <a:rPr lang="en-US" sz="3200" dirty="0">
                <a:solidFill>
                  <a:schemeClr val="bg1"/>
                </a:solidFill>
              </a:rPr>
              <a:t>If you wanted apples, which seed would you need to plant and nourish? </a:t>
            </a:r>
          </a:p>
          <a:p>
            <a:pPr fontAlgn="base"/>
            <a:endParaRPr lang="en-US" sz="3200" dirty="0">
              <a:solidFill>
                <a:schemeClr val="bg1"/>
              </a:solidFill>
            </a:endParaRPr>
          </a:p>
          <a:p>
            <a:pPr fontAlgn="base"/>
            <a:r>
              <a:rPr lang="en-US" sz="3200" dirty="0">
                <a:solidFill>
                  <a:schemeClr val="bg1"/>
                </a:solidFill>
              </a:rPr>
              <a:t>Why would you not expect a banana seed or grape seed to produce apples?</a:t>
            </a:r>
          </a:p>
        </p:txBody>
      </p:sp>
    </p:spTree>
    <p:extLst>
      <p:ext uri="{BB962C8B-B14F-4D97-AF65-F5344CB8AC3E}">
        <p14:creationId xmlns:p14="http://schemas.microsoft.com/office/powerpoint/2010/main" val="80326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1">
                                            <p:txEl>
                                              <p:pRg st="2" end="2"/>
                                            </p:txEl>
                                          </p:spTgt>
                                        </p:tgtEl>
                                        <p:attrNameLst>
                                          <p:attrName>style.visibility</p:attrName>
                                        </p:attrNameLst>
                                      </p:cBhvr>
                                      <p:to>
                                        <p:strVal val="visible"/>
                                      </p:to>
                                    </p:set>
                                    <p:animEffect transition="in" filter="fade">
                                      <p:cBhvr>
                                        <p:cTn id="16" dur="500"/>
                                        <p:tgtEl>
                                          <p:spTgt spid="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God’s Protection is Taken Away</a:t>
            </a:r>
          </a:p>
        </p:txBody>
      </p:sp>
      <p:sp>
        <p:nvSpPr>
          <p:cNvPr id="4" name="TextBox 3"/>
          <p:cNvSpPr txBox="1"/>
          <p:nvPr/>
        </p:nvSpPr>
        <p:spPr>
          <a:xfrm>
            <a:off x="221293" y="6452681"/>
            <a:ext cx="2209800" cy="369332"/>
          </a:xfrm>
          <a:prstGeom prst="rect">
            <a:avLst/>
          </a:prstGeom>
          <a:noFill/>
        </p:spPr>
        <p:txBody>
          <a:bodyPr wrap="square" rtlCol="0">
            <a:spAutoFit/>
          </a:bodyPr>
          <a:lstStyle/>
          <a:p>
            <a:r>
              <a:rPr lang="en-US" dirty="0">
                <a:solidFill>
                  <a:schemeClr val="bg1"/>
                </a:solidFill>
              </a:rPr>
              <a:t>Isaiah 5:5</a:t>
            </a:r>
          </a:p>
        </p:txBody>
      </p:sp>
      <p:grpSp>
        <p:nvGrpSpPr>
          <p:cNvPr id="5" name="Group 4"/>
          <p:cNvGrpSpPr/>
          <p:nvPr/>
        </p:nvGrpSpPr>
        <p:grpSpPr>
          <a:xfrm>
            <a:off x="2743200" y="3581400"/>
            <a:ext cx="6471804" cy="2819400"/>
            <a:chOff x="762000" y="1905000"/>
            <a:chExt cx="7696200" cy="3352800"/>
          </a:xfrm>
        </p:grpSpPr>
        <p:sp>
          <p:nvSpPr>
            <p:cNvPr id="6" name="Pentagon 5"/>
            <p:cNvSpPr/>
            <p:nvPr/>
          </p:nvSpPr>
          <p:spPr>
            <a:xfrm rot="16200000">
              <a:off x="-723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entagon 6"/>
            <p:cNvSpPr/>
            <p:nvPr/>
          </p:nvSpPr>
          <p:spPr>
            <a:xfrm rot="16200000">
              <a:off x="495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rot="16200000">
              <a:off x="17145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rot="16200000">
              <a:off x="29337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rot="16200000">
              <a:off x="4152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rot="16200000">
              <a:off x="53721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rot="16200000">
              <a:off x="6591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143000" y="28956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43000" y="41910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96495" y="919489"/>
            <a:ext cx="3581400" cy="707886"/>
          </a:xfrm>
          <a:prstGeom prst="rect">
            <a:avLst/>
          </a:prstGeom>
          <a:noFill/>
        </p:spPr>
        <p:txBody>
          <a:bodyPr wrap="square" rtlCol="0">
            <a:spAutoFit/>
          </a:bodyPr>
          <a:lstStyle/>
          <a:p>
            <a:r>
              <a:rPr lang="en-US" sz="2000" dirty="0">
                <a:solidFill>
                  <a:schemeClr val="bg1"/>
                </a:solidFill>
              </a:rPr>
              <a:t>The wall, hedge and tower were Gods Protection</a:t>
            </a:r>
          </a:p>
        </p:txBody>
      </p:sp>
      <p:grpSp>
        <p:nvGrpSpPr>
          <p:cNvPr id="16" name="Group 15"/>
          <p:cNvGrpSpPr/>
          <p:nvPr/>
        </p:nvGrpSpPr>
        <p:grpSpPr>
          <a:xfrm>
            <a:off x="9724411" y="943324"/>
            <a:ext cx="1752600" cy="2286000"/>
            <a:chOff x="1066800" y="0"/>
            <a:chExt cx="5181600" cy="4876800"/>
          </a:xfrm>
        </p:grpSpPr>
        <p:sp>
          <p:nvSpPr>
            <p:cNvPr id="17" name="Rectangle 16"/>
            <p:cNvSpPr/>
            <p:nvPr/>
          </p:nvSpPr>
          <p:spPr>
            <a:xfrm>
              <a:off x="10668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622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6576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953000" y="4267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526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0480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343400" y="3657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638800" y="36576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66800" y="36576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3622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6576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953000" y="30480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7526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0480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343400" y="24384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638800" y="24384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66800" y="24384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668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622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576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953000" y="18288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7526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480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343400" y="12192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638800" y="121920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66800" y="121920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668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3622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576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953000" y="60960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7526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0480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43400" y="0"/>
              <a:ext cx="12954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38800" y="0"/>
              <a:ext cx="6096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66800" y="0"/>
              <a:ext cx="685800" cy="6096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967948" y="487680"/>
              <a:ext cx="838201"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4343400" y="457200"/>
              <a:ext cx="8382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rot="4646623">
            <a:off x="6628430" y="2952620"/>
            <a:ext cx="1121992" cy="3395749"/>
            <a:chOff x="97208" y="425658"/>
            <a:chExt cx="2661701" cy="8055733"/>
          </a:xfrm>
        </p:grpSpPr>
        <p:sp>
          <p:nvSpPr>
            <p:cNvPr id="57" name="Freeform 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ound Diagonal Corner Rectangle 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rot="16953377" flipH="1">
            <a:off x="4113831" y="3790821"/>
            <a:ext cx="1121992" cy="3395749"/>
            <a:chOff x="97208" y="425658"/>
            <a:chExt cx="2661701" cy="8055733"/>
          </a:xfrm>
        </p:grpSpPr>
        <p:sp>
          <p:nvSpPr>
            <p:cNvPr id="72" name="Freeform 71"/>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Round Diagonal Corner Rectangle 72"/>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p:cNvSpPr txBox="1"/>
          <p:nvPr/>
        </p:nvSpPr>
        <p:spPr>
          <a:xfrm>
            <a:off x="5838211" y="2010125"/>
            <a:ext cx="3429000" cy="954107"/>
          </a:xfrm>
          <a:prstGeom prst="rect">
            <a:avLst/>
          </a:prstGeom>
          <a:noFill/>
        </p:spPr>
        <p:txBody>
          <a:bodyPr wrap="square" rtlCol="0">
            <a:spAutoFit/>
          </a:bodyPr>
          <a:lstStyle/>
          <a:p>
            <a:pPr algn="ctr"/>
            <a:r>
              <a:rPr lang="en-US" sz="2800" dirty="0">
                <a:solidFill>
                  <a:srgbClr val="FFFF00"/>
                </a:solidFill>
              </a:rPr>
              <a:t>What happens when we reject God?</a:t>
            </a:r>
          </a:p>
        </p:txBody>
      </p:sp>
      <p:sp>
        <p:nvSpPr>
          <p:cNvPr id="87" name="TextBox 86"/>
          <p:cNvSpPr txBox="1"/>
          <p:nvPr/>
        </p:nvSpPr>
        <p:spPr>
          <a:xfrm>
            <a:off x="801666" y="2362200"/>
            <a:ext cx="3694134" cy="1200329"/>
          </a:xfrm>
          <a:prstGeom prst="rect">
            <a:avLst/>
          </a:prstGeom>
          <a:noFill/>
        </p:spPr>
        <p:txBody>
          <a:bodyPr wrap="square" rtlCol="0">
            <a:spAutoFit/>
          </a:bodyPr>
          <a:lstStyle/>
          <a:p>
            <a:r>
              <a:rPr lang="en-US" dirty="0">
                <a:solidFill>
                  <a:schemeClr val="bg1"/>
                </a:solidFill>
              </a:rPr>
              <a:t>He simply leaves the sinner alone to face life’s adversities and Satan’s buffeting without the comfort and protection of His Spirit.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1000" fill="hold"/>
                                        <p:tgtEl>
                                          <p:spTgt spid="86"/>
                                        </p:tgtEl>
                                        <p:attrNameLst>
                                          <p:attrName>ppt_x</p:attrName>
                                        </p:attrNameLst>
                                      </p:cBhvr>
                                      <p:tavLst>
                                        <p:tav tm="0">
                                          <p:val>
                                            <p:strVal val="#ppt_x-.2"/>
                                          </p:val>
                                        </p:tav>
                                        <p:tav tm="100000">
                                          <p:val>
                                            <p:strVal val="#ppt_x"/>
                                          </p:val>
                                        </p:tav>
                                      </p:tavLst>
                                    </p:anim>
                                    <p:anim calcmode="lin" valueType="num">
                                      <p:cBhvr>
                                        <p:cTn id="8" dur="1000" fill="hold"/>
                                        <p:tgtEl>
                                          <p:spTgt spid="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7"/>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2000"/>
                                        <p:tgtEl>
                                          <p:spTgt spid="5"/>
                                        </p:tgtEl>
                                      </p:cBhvr>
                                    </p:animEffect>
                                    <p:set>
                                      <p:cBhvr>
                                        <p:cTn id="16" dur="1" fill="hold">
                                          <p:stCondLst>
                                            <p:cond delay="1999"/>
                                          </p:stCondLst>
                                        </p:cTn>
                                        <p:tgtEl>
                                          <p:spTgt spid="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56"/>
                                        </p:tgtEl>
                                      </p:cBhvr>
                                    </p:animEffect>
                                    <p:set>
                                      <p:cBhvr>
                                        <p:cTn id="19" dur="1" fill="hold">
                                          <p:stCondLst>
                                            <p:cond delay="1999"/>
                                          </p:stCondLst>
                                        </p:cTn>
                                        <p:tgtEl>
                                          <p:spTgt spid="5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71"/>
                                        </p:tgtEl>
                                      </p:cBhvr>
                                    </p:animEffect>
                                    <p:set>
                                      <p:cBhvr>
                                        <p:cTn id="22" dur="1" fill="hold">
                                          <p:stCondLst>
                                            <p:cond delay="1999"/>
                                          </p:stCondLst>
                                        </p:cTn>
                                        <p:tgtEl>
                                          <p:spTgt spid="7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16"/>
                                        </p:tgtEl>
                                      </p:cBhvr>
                                    </p:animEffect>
                                    <p:set>
                                      <p:cBhvr>
                                        <p:cTn id="25"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Form of Tough Love</a:t>
            </a:r>
          </a:p>
        </p:txBody>
      </p:sp>
      <p:sp>
        <p:nvSpPr>
          <p:cNvPr id="4" name="TextBox 3"/>
          <p:cNvSpPr txBox="1"/>
          <p:nvPr/>
        </p:nvSpPr>
        <p:spPr>
          <a:xfrm>
            <a:off x="109708" y="6488668"/>
            <a:ext cx="2209800" cy="369332"/>
          </a:xfrm>
          <a:prstGeom prst="rect">
            <a:avLst/>
          </a:prstGeom>
          <a:noFill/>
        </p:spPr>
        <p:txBody>
          <a:bodyPr wrap="square" rtlCol="0">
            <a:spAutoFit/>
          </a:bodyPr>
          <a:lstStyle/>
          <a:p>
            <a:r>
              <a:rPr lang="en-US" dirty="0">
                <a:solidFill>
                  <a:schemeClr val="bg1"/>
                </a:solidFill>
              </a:rPr>
              <a:t>Isaiah 5:6</a:t>
            </a:r>
          </a:p>
        </p:txBody>
      </p:sp>
      <p:grpSp>
        <p:nvGrpSpPr>
          <p:cNvPr id="55" name="Group 55"/>
          <p:cNvGrpSpPr/>
          <p:nvPr/>
        </p:nvGrpSpPr>
        <p:grpSpPr>
          <a:xfrm rot="4646623">
            <a:off x="7923830" y="4552820"/>
            <a:ext cx="1121992" cy="3395749"/>
            <a:chOff x="97208" y="425658"/>
            <a:chExt cx="2661701" cy="8055733"/>
          </a:xfrm>
        </p:grpSpPr>
        <p:sp>
          <p:nvSpPr>
            <p:cNvPr id="57" name="Freeform 5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Round Diagonal Corner Rectangle 5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 Diagonal Corner Rectangle 6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6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70"/>
          <p:cNvGrpSpPr/>
          <p:nvPr/>
        </p:nvGrpSpPr>
        <p:grpSpPr>
          <a:xfrm rot="16953377" flipH="1">
            <a:off x="3351831" y="4552820"/>
            <a:ext cx="1121992" cy="3395749"/>
            <a:chOff x="97208" y="425658"/>
            <a:chExt cx="2661701" cy="8055733"/>
          </a:xfrm>
        </p:grpSpPr>
        <p:sp>
          <p:nvSpPr>
            <p:cNvPr id="72" name="Freeform 71"/>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Round Diagonal Corner Rectangle 72"/>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75"/>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79"/>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 Diagonal Corner Rectangle 82"/>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Diagonal Corner Rectangle 83"/>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84"/>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TextBox 87"/>
          <p:cNvSpPr txBox="1"/>
          <p:nvPr/>
        </p:nvSpPr>
        <p:spPr>
          <a:xfrm>
            <a:off x="1524000" y="914400"/>
            <a:ext cx="4495800" cy="923330"/>
          </a:xfrm>
          <a:prstGeom prst="rect">
            <a:avLst/>
          </a:prstGeom>
          <a:noFill/>
        </p:spPr>
        <p:txBody>
          <a:bodyPr wrap="square" rtlCol="0">
            <a:spAutoFit/>
          </a:bodyPr>
          <a:lstStyle/>
          <a:p>
            <a:r>
              <a:rPr lang="en-US" dirty="0">
                <a:solidFill>
                  <a:schemeClr val="bg1"/>
                </a:solidFill>
              </a:rPr>
              <a:t>I will lay it waste</a:t>
            </a:r>
          </a:p>
          <a:p>
            <a:r>
              <a:rPr lang="en-US" dirty="0">
                <a:solidFill>
                  <a:schemeClr val="bg1"/>
                </a:solidFill>
              </a:rPr>
              <a:t> The land (and the individual) becomes a wasteland without care and protection</a:t>
            </a:r>
          </a:p>
        </p:txBody>
      </p:sp>
      <p:sp>
        <p:nvSpPr>
          <p:cNvPr id="89" name="TextBox 88"/>
          <p:cNvSpPr txBox="1"/>
          <p:nvPr/>
        </p:nvSpPr>
        <p:spPr>
          <a:xfrm>
            <a:off x="2133600" y="3810000"/>
            <a:ext cx="2819400" cy="1477328"/>
          </a:xfrm>
          <a:prstGeom prst="rect">
            <a:avLst/>
          </a:prstGeom>
          <a:noFill/>
        </p:spPr>
        <p:txBody>
          <a:bodyPr wrap="square" rtlCol="0">
            <a:spAutoFit/>
          </a:bodyPr>
          <a:lstStyle/>
          <a:p>
            <a:r>
              <a:rPr lang="en-US" dirty="0">
                <a:solidFill>
                  <a:schemeClr val="bg1"/>
                </a:solidFill>
              </a:rPr>
              <a:t>Briars and thorns--</a:t>
            </a:r>
          </a:p>
          <a:p>
            <a:endParaRPr lang="en-US" dirty="0">
              <a:solidFill>
                <a:schemeClr val="bg1"/>
              </a:solidFill>
            </a:endParaRPr>
          </a:p>
          <a:p>
            <a:r>
              <a:rPr lang="en-US" dirty="0">
                <a:solidFill>
                  <a:schemeClr val="bg1"/>
                </a:solidFill>
              </a:rPr>
              <a:t>Consequences that come</a:t>
            </a:r>
          </a:p>
          <a:p>
            <a:r>
              <a:rPr lang="en-US" dirty="0">
                <a:solidFill>
                  <a:schemeClr val="bg1"/>
                </a:solidFill>
              </a:rPr>
              <a:t>Designed to help us turn back to God</a:t>
            </a:r>
          </a:p>
        </p:txBody>
      </p:sp>
      <p:grpSp>
        <p:nvGrpSpPr>
          <p:cNvPr id="90" name="Group 89"/>
          <p:cNvGrpSpPr/>
          <p:nvPr/>
        </p:nvGrpSpPr>
        <p:grpSpPr>
          <a:xfrm>
            <a:off x="4800600" y="4683008"/>
            <a:ext cx="2683862" cy="2174992"/>
            <a:chOff x="1697144" y="1290048"/>
            <a:chExt cx="2683862" cy="2174992"/>
          </a:xfrm>
        </p:grpSpPr>
        <p:sp>
          <p:nvSpPr>
            <p:cNvPr id="91" name="Moon 90"/>
            <p:cNvSpPr/>
            <p:nvPr/>
          </p:nvSpPr>
          <p:spPr>
            <a:xfrm rot="20528108">
              <a:off x="2385226" y="12900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20818696">
              <a:off x="2852924" y="16044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916799">
              <a:off x="3264855" y="1448291"/>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Moon 93"/>
            <p:cNvSpPr/>
            <p:nvPr/>
          </p:nvSpPr>
          <p:spPr>
            <a:xfrm rot="20526111">
              <a:off x="3048000" y="13716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a:off x="3200400" y="1524000"/>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934102">
              <a:off x="3294189" y="13844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1099017">
              <a:off x="2690026" y="1594848"/>
              <a:ext cx="228600" cy="167640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9125053">
              <a:off x="2447985" y="14519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934102">
              <a:off x="3446590" y="1841679"/>
              <a:ext cx="212162" cy="1555852"/>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19125053">
              <a:off x="2600386" y="1909185"/>
              <a:ext cx="212162" cy="1555855"/>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3196207" flipH="1">
              <a:off x="3389153" y="1757433"/>
              <a:ext cx="238045" cy="1745660"/>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17952021" flipV="1">
              <a:off x="2450953" y="1843082"/>
              <a:ext cx="238045" cy="1745664"/>
            </a:xfrm>
            <a:prstGeom prst="moon">
              <a:avLst>
                <a:gd name="adj" fmla="val 87500"/>
              </a:avLst>
            </a:prstGeom>
            <a:solidFill>
              <a:srgbClr val="CFB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7"/>
            <p:cNvGrpSpPr/>
            <p:nvPr/>
          </p:nvGrpSpPr>
          <p:grpSpPr>
            <a:xfrm>
              <a:off x="1905000" y="2209800"/>
              <a:ext cx="543260" cy="366059"/>
              <a:chOff x="1401710" y="3901141"/>
              <a:chExt cx="1282009" cy="863843"/>
            </a:xfrm>
          </p:grpSpPr>
          <p:sp>
            <p:nvSpPr>
              <p:cNvPr id="154" name="Moon 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8"/>
            <p:cNvGrpSpPr/>
            <p:nvPr/>
          </p:nvGrpSpPr>
          <p:grpSpPr>
            <a:xfrm>
              <a:off x="2286000" y="1600200"/>
              <a:ext cx="543260" cy="366059"/>
              <a:chOff x="1401710" y="3901141"/>
              <a:chExt cx="1282009" cy="863843"/>
            </a:xfrm>
          </p:grpSpPr>
          <p:sp>
            <p:nvSpPr>
              <p:cNvPr id="150" name="Moon 1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2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2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2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23"/>
            <p:cNvGrpSpPr/>
            <p:nvPr/>
          </p:nvGrpSpPr>
          <p:grpSpPr>
            <a:xfrm>
              <a:off x="3352800" y="2286000"/>
              <a:ext cx="543260" cy="366059"/>
              <a:chOff x="1401710" y="3901141"/>
              <a:chExt cx="1282009" cy="863843"/>
            </a:xfrm>
          </p:grpSpPr>
          <p:sp>
            <p:nvSpPr>
              <p:cNvPr id="146" name="Moon 24"/>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8"/>
            <p:cNvGrpSpPr/>
            <p:nvPr/>
          </p:nvGrpSpPr>
          <p:grpSpPr>
            <a:xfrm>
              <a:off x="2743200" y="2514600"/>
              <a:ext cx="543260" cy="366059"/>
              <a:chOff x="1401710" y="3901141"/>
              <a:chExt cx="1282009" cy="863843"/>
            </a:xfrm>
          </p:grpSpPr>
          <p:sp>
            <p:nvSpPr>
              <p:cNvPr id="142" name="Moon 141"/>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33"/>
            <p:cNvGrpSpPr/>
            <p:nvPr/>
          </p:nvGrpSpPr>
          <p:grpSpPr>
            <a:xfrm>
              <a:off x="2895600" y="2209800"/>
              <a:ext cx="543260" cy="366059"/>
              <a:chOff x="1401710" y="3901141"/>
              <a:chExt cx="1282009" cy="863843"/>
            </a:xfrm>
          </p:grpSpPr>
          <p:sp>
            <p:nvSpPr>
              <p:cNvPr id="138" name="Moon 137"/>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38"/>
            <p:cNvGrpSpPr/>
            <p:nvPr/>
          </p:nvGrpSpPr>
          <p:grpSpPr>
            <a:xfrm>
              <a:off x="3200400" y="1676400"/>
              <a:ext cx="543260" cy="366059"/>
              <a:chOff x="1401710" y="3901141"/>
              <a:chExt cx="1282009" cy="863843"/>
            </a:xfrm>
          </p:grpSpPr>
          <p:sp>
            <p:nvSpPr>
              <p:cNvPr id="134" name="Moon 13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43"/>
            <p:cNvGrpSpPr/>
            <p:nvPr/>
          </p:nvGrpSpPr>
          <p:grpSpPr>
            <a:xfrm>
              <a:off x="2895600" y="1828800"/>
              <a:ext cx="543260" cy="366059"/>
              <a:chOff x="1401710" y="3901141"/>
              <a:chExt cx="1282009" cy="863843"/>
            </a:xfrm>
          </p:grpSpPr>
          <p:sp>
            <p:nvSpPr>
              <p:cNvPr id="130" name="Moon 129"/>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48"/>
            <p:cNvGrpSpPr/>
            <p:nvPr/>
          </p:nvGrpSpPr>
          <p:grpSpPr>
            <a:xfrm>
              <a:off x="2438400" y="1981200"/>
              <a:ext cx="543260" cy="366059"/>
              <a:chOff x="1401710" y="3901141"/>
              <a:chExt cx="1282009" cy="863843"/>
            </a:xfrm>
          </p:grpSpPr>
          <p:sp>
            <p:nvSpPr>
              <p:cNvPr id="126" name="Moon 125"/>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53"/>
            <p:cNvGrpSpPr/>
            <p:nvPr/>
          </p:nvGrpSpPr>
          <p:grpSpPr>
            <a:xfrm>
              <a:off x="2286000" y="2590800"/>
              <a:ext cx="543260" cy="366059"/>
              <a:chOff x="1401710" y="3901141"/>
              <a:chExt cx="1282009" cy="863843"/>
            </a:xfrm>
          </p:grpSpPr>
          <p:sp>
            <p:nvSpPr>
              <p:cNvPr id="122" name="Moon 121"/>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58"/>
            <p:cNvGrpSpPr/>
            <p:nvPr/>
          </p:nvGrpSpPr>
          <p:grpSpPr>
            <a:xfrm>
              <a:off x="2667000" y="2895600"/>
              <a:ext cx="543260" cy="366059"/>
              <a:chOff x="1401710" y="3901141"/>
              <a:chExt cx="1282009" cy="863843"/>
            </a:xfrm>
          </p:grpSpPr>
          <p:sp>
            <p:nvSpPr>
              <p:cNvPr id="118" name="Moon 117"/>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63"/>
            <p:cNvGrpSpPr/>
            <p:nvPr/>
          </p:nvGrpSpPr>
          <p:grpSpPr>
            <a:xfrm>
              <a:off x="3048000" y="2971800"/>
              <a:ext cx="543260" cy="366059"/>
              <a:chOff x="1401710" y="3901141"/>
              <a:chExt cx="1282009" cy="863843"/>
            </a:xfrm>
          </p:grpSpPr>
          <p:sp>
            <p:nvSpPr>
              <p:cNvPr id="114" name="Moon 113"/>
              <p:cNvSpPr/>
              <p:nvPr/>
            </p:nvSpPr>
            <p:spPr>
              <a:xfrm rot="17952021" flipV="1">
                <a:off x="1785443" y="3863937"/>
                <a:ext cx="121179" cy="888646"/>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5479782" flipV="1">
                <a:off x="1887428" y="3973528"/>
                <a:ext cx="244560" cy="84552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15697230" flipV="1">
                <a:off x="2012481" y="3912779"/>
                <a:ext cx="223053" cy="1119422"/>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9115120" flipV="1">
                <a:off x="1974796" y="3901141"/>
                <a:ext cx="203842" cy="863843"/>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9" name="TextBox 158"/>
          <p:cNvSpPr txBox="1"/>
          <p:nvPr/>
        </p:nvSpPr>
        <p:spPr>
          <a:xfrm>
            <a:off x="2057400" y="2590800"/>
            <a:ext cx="4267200" cy="369332"/>
          </a:xfrm>
          <a:prstGeom prst="rect">
            <a:avLst/>
          </a:prstGeom>
          <a:noFill/>
        </p:spPr>
        <p:txBody>
          <a:bodyPr wrap="square" rtlCol="0">
            <a:spAutoFit/>
          </a:bodyPr>
          <a:lstStyle/>
          <a:p>
            <a:r>
              <a:rPr lang="en-US" dirty="0">
                <a:solidFill>
                  <a:schemeClr val="bg1"/>
                </a:solidFill>
              </a:rPr>
              <a:t>No Rain—No Revelation, no word of God</a:t>
            </a:r>
          </a:p>
        </p:txBody>
      </p:sp>
      <p:grpSp>
        <p:nvGrpSpPr>
          <p:cNvPr id="160" name="Group 159"/>
          <p:cNvGrpSpPr/>
          <p:nvPr/>
        </p:nvGrpSpPr>
        <p:grpSpPr>
          <a:xfrm>
            <a:off x="6477000" y="1066800"/>
            <a:ext cx="3657600" cy="2514600"/>
            <a:chOff x="838200" y="762000"/>
            <a:chExt cx="3657600" cy="2514600"/>
          </a:xfrm>
        </p:grpSpPr>
        <p:grpSp>
          <p:nvGrpSpPr>
            <p:cNvPr id="161" name="Group 12"/>
            <p:cNvGrpSpPr/>
            <p:nvPr/>
          </p:nvGrpSpPr>
          <p:grpSpPr>
            <a:xfrm>
              <a:off x="838200" y="1905000"/>
              <a:ext cx="1295400" cy="1143000"/>
              <a:chOff x="304800" y="533400"/>
              <a:chExt cx="4800600" cy="4648200"/>
            </a:xfrm>
          </p:grpSpPr>
          <p:sp>
            <p:nvSpPr>
              <p:cNvPr id="195" name="Teardrop 2"/>
              <p:cNvSpPr/>
              <p:nvPr/>
            </p:nvSpPr>
            <p:spPr>
              <a:xfrm>
                <a:off x="3048000" y="1447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ardrop 3"/>
              <p:cNvSpPr/>
              <p:nvPr/>
            </p:nvSpPr>
            <p:spPr>
              <a:xfrm>
                <a:off x="4267200" y="1066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eardrop 4"/>
              <p:cNvSpPr/>
              <p:nvPr/>
            </p:nvSpPr>
            <p:spPr>
              <a:xfrm>
                <a:off x="2743200" y="53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ardrop 5"/>
              <p:cNvSpPr/>
              <p:nvPr/>
            </p:nvSpPr>
            <p:spPr>
              <a:xfrm>
                <a:off x="2209800" y="2819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ardrop 6"/>
              <p:cNvSpPr/>
              <p:nvPr/>
            </p:nvSpPr>
            <p:spPr>
              <a:xfrm>
                <a:off x="3505200" y="27432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ardrop 7"/>
              <p:cNvSpPr/>
              <p:nvPr/>
            </p:nvSpPr>
            <p:spPr>
              <a:xfrm>
                <a:off x="3352800" y="434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ardrop 8"/>
              <p:cNvSpPr/>
              <p:nvPr/>
            </p:nvSpPr>
            <p:spPr>
              <a:xfrm>
                <a:off x="1600200" y="1676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ardrop 9"/>
              <p:cNvSpPr/>
              <p:nvPr/>
            </p:nvSpPr>
            <p:spPr>
              <a:xfrm>
                <a:off x="1219200" y="3733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ardrop 10"/>
              <p:cNvSpPr/>
              <p:nvPr/>
            </p:nvSpPr>
            <p:spPr>
              <a:xfrm>
                <a:off x="304800" y="26670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ardrop 11"/>
              <p:cNvSpPr/>
              <p:nvPr/>
            </p:nvSpPr>
            <p:spPr>
              <a:xfrm>
                <a:off x="609600" y="53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3"/>
            <p:cNvGrpSpPr/>
            <p:nvPr/>
          </p:nvGrpSpPr>
          <p:grpSpPr>
            <a:xfrm>
              <a:off x="1752600" y="914400"/>
              <a:ext cx="1295400" cy="1143000"/>
              <a:chOff x="304800" y="533400"/>
              <a:chExt cx="4800600" cy="4648200"/>
            </a:xfrm>
          </p:grpSpPr>
          <p:sp>
            <p:nvSpPr>
              <p:cNvPr id="185" name="Teardrop 184"/>
              <p:cNvSpPr/>
              <p:nvPr/>
            </p:nvSpPr>
            <p:spPr>
              <a:xfrm>
                <a:off x="3048000" y="1447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ardrop 185"/>
              <p:cNvSpPr/>
              <p:nvPr/>
            </p:nvSpPr>
            <p:spPr>
              <a:xfrm>
                <a:off x="4267200" y="1066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ardrop 186"/>
              <p:cNvSpPr/>
              <p:nvPr/>
            </p:nvSpPr>
            <p:spPr>
              <a:xfrm>
                <a:off x="2743200" y="53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ardrop 187"/>
              <p:cNvSpPr/>
              <p:nvPr/>
            </p:nvSpPr>
            <p:spPr>
              <a:xfrm>
                <a:off x="2209800" y="2819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ardrop 188"/>
              <p:cNvSpPr/>
              <p:nvPr/>
            </p:nvSpPr>
            <p:spPr>
              <a:xfrm>
                <a:off x="3505200" y="27432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ardrop 189"/>
              <p:cNvSpPr/>
              <p:nvPr/>
            </p:nvSpPr>
            <p:spPr>
              <a:xfrm>
                <a:off x="3352800" y="434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ardrop 190"/>
              <p:cNvSpPr/>
              <p:nvPr/>
            </p:nvSpPr>
            <p:spPr>
              <a:xfrm>
                <a:off x="1600200" y="1676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ardrop 191"/>
              <p:cNvSpPr/>
              <p:nvPr/>
            </p:nvSpPr>
            <p:spPr>
              <a:xfrm>
                <a:off x="1219200" y="3733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ardrop 192"/>
              <p:cNvSpPr/>
              <p:nvPr/>
            </p:nvSpPr>
            <p:spPr>
              <a:xfrm>
                <a:off x="304800" y="26670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ardrop 193"/>
              <p:cNvSpPr/>
              <p:nvPr/>
            </p:nvSpPr>
            <p:spPr>
              <a:xfrm>
                <a:off x="609600" y="53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24"/>
            <p:cNvGrpSpPr/>
            <p:nvPr/>
          </p:nvGrpSpPr>
          <p:grpSpPr>
            <a:xfrm>
              <a:off x="3200400" y="762000"/>
              <a:ext cx="1295400" cy="1143000"/>
              <a:chOff x="304800" y="533400"/>
              <a:chExt cx="4800600" cy="4648200"/>
            </a:xfrm>
          </p:grpSpPr>
          <p:sp>
            <p:nvSpPr>
              <p:cNvPr id="175" name="Teardrop 174"/>
              <p:cNvSpPr/>
              <p:nvPr/>
            </p:nvSpPr>
            <p:spPr>
              <a:xfrm>
                <a:off x="3048000" y="1447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ardrop 175"/>
              <p:cNvSpPr/>
              <p:nvPr/>
            </p:nvSpPr>
            <p:spPr>
              <a:xfrm>
                <a:off x="4267200" y="1066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ardrop 176"/>
              <p:cNvSpPr/>
              <p:nvPr/>
            </p:nvSpPr>
            <p:spPr>
              <a:xfrm>
                <a:off x="2743200" y="53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ardrop 177"/>
              <p:cNvSpPr/>
              <p:nvPr/>
            </p:nvSpPr>
            <p:spPr>
              <a:xfrm>
                <a:off x="2209800" y="2819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ardrop 178"/>
              <p:cNvSpPr/>
              <p:nvPr/>
            </p:nvSpPr>
            <p:spPr>
              <a:xfrm>
                <a:off x="3505200" y="27432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ardrop 179"/>
              <p:cNvSpPr/>
              <p:nvPr/>
            </p:nvSpPr>
            <p:spPr>
              <a:xfrm>
                <a:off x="3352800" y="434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ardrop 180"/>
              <p:cNvSpPr/>
              <p:nvPr/>
            </p:nvSpPr>
            <p:spPr>
              <a:xfrm>
                <a:off x="1600200" y="1676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ardrop 181"/>
              <p:cNvSpPr/>
              <p:nvPr/>
            </p:nvSpPr>
            <p:spPr>
              <a:xfrm>
                <a:off x="1219200" y="3733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ardrop 182"/>
              <p:cNvSpPr/>
              <p:nvPr/>
            </p:nvSpPr>
            <p:spPr>
              <a:xfrm>
                <a:off x="304800" y="26670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ardrop 183"/>
              <p:cNvSpPr/>
              <p:nvPr/>
            </p:nvSpPr>
            <p:spPr>
              <a:xfrm>
                <a:off x="609600" y="53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35"/>
            <p:cNvGrpSpPr/>
            <p:nvPr/>
          </p:nvGrpSpPr>
          <p:grpSpPr>
            <a:xfrm>
              <a:off x="2438400" y="2133600"/>
              <a:ext cx="1295400" cy="1143000"/>
              <a:chOff x="304800" y="533400"/>
              <a:chExt cx="4800600" cy="4648200"/>
            </a:xfrm>
          </p:grpSpPr>
          <p:sp>
            <p:nvSpPr>
              <p:cNvPr id="165" name="Teardrop 164"/>
              <p:cNvSpPr/>
              <p:nvPr/>
            </p:nvSpPr>
            <p:spPr>
              <a:xfrm>
                <a:off x="3048000" y="1447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ardrop 165"/>
              <p:cNvSpPr/>
              <p:nvPr/>
            </p:nvSpPr>
            <p:spPr>
              <a:xfrm>
                <a:off x="4267200" y="1066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ardrop 166"/>
              <p:cNvSpPr/>
              <p:nvPr/>
            </p:nvSpPr>
            <p:spPr>
              <a:xfrm>
                <a:off x="2743200" y="53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ardrop 167"/>
              <p:cNvSpPr/>
              <p:nvPr/>
            </p:nvSpPr>
            <p:spPr>
              <a:xfrm>
                <a:off x="2209800" y="2819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ardrop 168"/>
              <p:cNvSpPr/>
              <p:nvPr/>
            </p:nvSpPr>
            <p:spPr>
              <a:xfrm>
                <a:off x="3505200" y="27432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ardrop 169"/>
              <p:cNvSpPr/>
              <p:nvPr/>
            </p:nvSpPr>
            <p:spPr>
              <a:xfrm>
                <a:off x="3352800" y="434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ardrop 170"/>
              <p:cNvSpPr/>
              <p:nvPr/>
            </p:nvSpPr>
            <p:spPr>
              <a:xfrm>
                <a:off x="1600200" y="1676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ardrop 171"/>
              <p:cNvSpPr/>
              <p:nvPr/>
            </p:nvSpPr>
            <p:spPr>
              <a:xfrm>
                <a:off x="1219200" y="37338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ardrop 172"/>
              <p:cNvSpPr/>
              <p:nvPr/>
            </p:nvSpPr>
            <p:spPr>
              <a:xfrm>
                <a:off x="304800" y="26670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ardrop 173"/>
              <p:cNvSpPr/>
              <p:nvPr/>
            </p:nvSpPr>
            <p:spPr>
              <a:xfrm>
                <a:off x="609600" y="533400"/>
                <a:ext cx="838200" cy="838200"/>
              </a:xfrm>
              <a:prstGeom prst="teardrop">
                <a:avLst>
                  <a:gd name="adj" fmla="val 128614"/>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TextBox 204"/>
          <p:cNvSpPr txBox="1"/>
          <p:nvPr/>
        </p:nvSpPr>
        <p:spPr>
          <a:xfrm>
            <a:off x="6400800" y="3886201"/>
            <a:ext cx="3733800" cy="830997"/>
          </a:xfrm>
          <a:prstGeom prst="rect">
            <a:avLst/>
          </a:prstGeom>
          <a:noFill/>
        </p:spPr>
        <p:txBody>
          <a:bodyPr wrap="square" rtlCol="0">
            <a:spAutoFit/>
          </a:bodyPr>
          <a:lstStyle/>
          <a:p>
            <a:r>
              <a:rPr lang="en-US" sz="4800" dirty="0">
                <a:solidFill>
                  <a:srgbClr val="FFFF00"/>
                </a:solidFill>
              </a:rPr>
              <a:t>Apostasy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1000"/>
                                        <p:tgtEl>
                                          <p:spTgt spid="90"/>
                                        </p:tgtEl>
                                      </p:cBhvr>
                                    </p:animEffect>
                                    <p:anim calcmode="lin" valueType="num">
                                      <p:cBhvr>
                                        <p:cTn id="14" dur="1000" fill="hold"/>
                                        <p:tgtEl>
                                          <p:spTgt spid="90"/>
                                        </p:tgtEl>
                                        <p:attrNameLst>
                                          <p:attrName>ppt_x</p:attrName>
                                        </p:attrNameLst>
                                      </p:cBhvr>
                                      <p:tavLst>
                                        <p:tav tm="0">
                                          <p:val>
                                            <p:strVal val="#ppt_x"/>
                                          </p:val>
                                        </p:tav>
                                        <p:tav tm="100000">
                                          <p:val>
                                            <p:strVal val="#ppt_x"/>
                                          </p:val>
                                        </p:tav>
                                      </p:tavLst>
                                    </p:anim>
                                    <p:anim calcmode="lin" valueType="num">
                                      <p:cBhvr>
                                        <p:cTn id="15"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9"/>
                                        </p:tgtEl>
                                        <p:attrNameLst>
                                          <p:attrName>style.visibility</p:attrName>
                                        </p:attrNameLst>
                                      </p:cBhvr>
                                      <p:to>
                                        <p:strVal val="visible"/>
                                      </p:to>
                                    </p:set>
                                  </p:childTnLst>
                                </p:cTn>
                              </p:par>
                              <p:par>
                                <p:cTn id="20" presetID="9" presetClass="exit" presetSubtype="0" fill="hold" nodeType="withEffect">
                                  <p:stCondLst>
                                    <p:cond delay="0"/>
                                  </p:stCondLst>
                                  <p:childTnLst>
                                    <p:animEffect transition="out" filter="dissolve">
                                      <p:cBhvr>
                                        <p:cTn id="21" dur="500"/>
                                        <p:tgtEl>
                                          <p:spTgt spid="160"/>
                                        </p:tgtEl>
                                      </p:cBhvr>
                                    </p:animEffect>
                                    <p:set>
                                      <p:cBhvr>
                                        <p:cTn id="22" dur="1" fill="hold">
                                          <p:stCondLst>
                                            <p:cond delay="499"/>
                                          </p:stCondLst>
                                        </p:cTn>
                                        <p:tgtEl>
                                          <p:spTgt spid="160"/>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159" grpId="0"/>
      <p:bldP spid="2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Woe--Condemning the Rich</a:t>
            </a:r>
          </a:p>
        </p:txBody>
      </p:sp>
      <p:grpSp>
        <p:nvGrpSpPr>
          <p:cNvPr id="481" name="Group 480"/>
          <p:cNvGrpSpPr/>
          <p:nvPr/>
        </p:nvGrpSpPr>
        <p:grpSpPr>
          <a:xfrm>
            <a:off x="6576164" y="1634696"/>
            <a:ext cx="4424819" cy="3267466"/>
            <a:chOff x="0" y="0"/>
            <a:chExt cx="9144000" cy="6858000"/>
          </a:xfrm>
        </p:grpSpPr>
        <p:sp>
          <p:nvSpPr>
            <p:cNvPr id="2" name="Rectangle 1"/>
            <p:cNvSpPr/>
            <p:nvPr/>
          </p:nvSpPr>
          <p:spPr>
            <a:xfrm>
              <a:off x="0" y="0"/>
              <a:ext cx="9144000" cy="6858000"/>
            </a:xfrm>
            <a:prstGeom prst="rect">
              <a:avLst/>
            </a:prstGeom>
            <a:solidFill>
              <a:srgbClr val="273B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0" y="0"/>
              <a:ext cx="9144000" cy="31242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0" y="947328"/>
              <a:ext cx="7571977" cy="2614699"/>
            </a:xfrm>
            <a:custGeom>
              <a:avLst/>
              <a:gdLst>
                <a:gd name="connsiteX0" fmla="*/ 99511 w 6855700"/>
                <a:gd name="connsiteY0" fmla="*/ 2181354 h 2614699"/>
                <a:gd name="connsiteX1" fmla="*/ 99511 w 6855700"/>
                <a:gd name="connsiteY1" fmla="*/ 2181354 h 2614699"/>
                <a:gd name="connsiteX2" fmla="*/ 251911 w 6855700"/>
                <a:gd name="connsiteY2" fmla="*/ 2163425 h 2614699"/>
                <a:gd name="connsiteX3" fmla="*/ 278805 w 6855700"/>
                <a:gd name="connsiteY3" fmla="*/ 2154460 h 2614699"/>
                <a:gd name="connsiteX4" fmla="*/ 350523 w 6855700"/>
                <a:gd name="connsiteY4" fmla="*/ 2136531 h 2614699"/>
                <a:gd name="connsiteX5" fmla="*/ 386382 w 6855700"/>
                <a:gd name="connsiteY5" fmla="*/ 2127566 h 2614699"/>
                <a:gd name="connsiteX6" fmla="*/ 440170 w 6855700"/>
                <a:gd name="connsiteY6" fmla="*/ 2100672 h 2614699"/>
                <a:gd name="connsiteX7" fmla="*/ 476029 w 6855700"/>
                <a:gd name="connsiteY7" fmla="*/ 2082743 h 2614699"/>
                <a:gd name="connsiteX8" fmla="*/ 529817 w 6855700"/>
                <a:gd name="connsiteY8" fmla="*/ 2064813 h 2614699"/>
                <a:gd name="connsiteX9" fmla="*/ 619464 w 6855700"/>
                <a:gd name="connsiteY9" fmla="*/ 2019990 h 2614699"/>
                <a:gd name="connsiteX10" fmla="*/ 646358 w 6855700"/>
                <a:gd name="connsiteY10" fmla="*/ 1993096 h 2614699"/>
                <a:gd name="connsiteX11" fmla="*/ 673252 w 6855700"/>
                <a:gd name="connsiteY11" fmla="*/ 1984131 h 2614699"/>
                <a:gd name="connsiteX12" fmla="*/ 700147 w 6855700"/>
                <a:gd name="connsiteY12" fmla="*/ 1966201 h 2614699"/>
                <a:gd name="connsiteX13" fmla="*/ 780829 w 6855700"/>
                <a:gd name="connsiteY13" fmla="*/ 1903448 h 2614699"/>
                <a:gd name="connsiteX14" fmla="*/ 861511 w 6855700"/>
                <a:gd name="connsiteY14" fmla="*/ 1831731 h 2614699"/>
                <a:gd name="connsiteX15" fmla="*/ 879441 w 6855700"/>
                <a:gd name="connsiteY15" fmla="*/ 1804837 h 2614699"/>
                <a:gd name="connsiteX16" fmla="*/ 924264 w 6855700"/>
                <a:gd name="connsiteY16" fmla="*/ 1760013 h 2614699"/>
                <a:gd name="connsiteX17" fmla="*/ 942194 w 6855700"/>
                <a:gd name="connsiteY17" fmla="*/ 1733119 h 2614699"/>
                <a:gd name="connsiteX18" fmla="*/ 969088 w 6855700"/>
                <a:gd name="connsiteY18" fmla="*/ 1688296 h 2614699"/>
                <a:gd name="connsiteX19" fmla="*/ 987017 w 6855700"/>
                <a:gd name="connsiteY19" fmla="*/ 1670366 h 2614699"/>
                <a:gd name="connsiteX20" fmla="*/ 1031841 w 6855700"/>
                <a:gd name="connsiteY20" fmla="*/ 1607613 h 2614699"/>
                <a:gd name="connsiteX21" fmla="*/ 1049770 w 6855700"/>
                <a:gd name="connsiteY21" fmla="*/ 1571754 h 2614699"/>
                <a:gd name="connsiteX22" fmla="*/ 1058735 w 6855700"/>
                <a:gd name="connsiteY22" fmla="*/ 1544860 h 2614699"/>
                <a:gd name="connsiteX23" fmla="*/ 1085629 w 6855700"/>
                <a:gd name="connsiteY23" fmla="*/ 1509001 h 2614699"/>
                <a:gd name="connsiteX24" fmla="*/ 1130452 w 6855700"/>
                <a:gd name="connsiteY24" fmla="*/ 1419354 h 2614699"/>
                <a:gd name="connsiteX25" fmla="*/ 1148382 w 6855700"/>
                <a:gd name="connsiteY25" fmla="*/ 1374531 h 2614699"/>
                <a:gd name="connsiteX26" fmla="*/ 1193205 w 6855700"/>
                <a:gd name="connsiteY26" fmla="*/ 1293848 h 2614699"/>
                <a:gd name="connsiteX27" fmla="*/ 1211135 w 6855700"/>
                <a:gd name="connsiteY27" fmla="*/ 1222131 h 2614699"/>
                <a:gd name="connsiteX28" fmla="*/ 1229064 w 6855700"/>
                <a:gd name="connsiteY28" fmla="*/ 1186272 h 2614699"/>
                <a:gd name="connsiteX29" fmla="*/ 1255958 w 6855700"/>
                <a:gd name="connsiteY29" fmla="*/ 1123519 h 2614699"/>
                <a:gd name="connsiteX30" fmla="*/ 1318711 w 6855700"/>
                <a:gd name="connsiteY30" fmla="*/ 1006978 h 2614699"/>
                <a:gd name="connsiteX31" fmla="*/ 1354570 w 6855700"/>
                <a:gd name="connsiteY31" fmla="*/ 935260 h 2614699"/>
                <a:gd name="connsiteX32" fmla="*/ 1381464 w 6855700"/>
                <a:gd name="connsiteY32" fmla="*/ 881472 h 2614699"/>
                <a:gd name="connsiteX33" fmla="*/ 1408358 w 6855700"/>
                <a:gd name="connsiteY33" fmla="*/ 836648 h 2614699"/>
                <a:gd name="connsiteX34" fmla="*/ 1426288 w 6855700"/>
                <a:gd name="connsiteY34" fmla="*/ 791825 h 2614699"/>
                <a:gd name="connsiteX35" fmla="*/ 1462147 w 6855700"/>
                <a:gd name="connsiteY35" fmla="*/ 747001 h 2614699"/>
                <a:gd name="connsiteX36" fmla="*/ 1489041 w 6855700"/>
                <a:gd name="connsiteY36" fmla="*/ 711143 h 2614699"/>
                <a:gd name="connsiteX37" fmla="*/ 1524899 w 6855700"/>
                <a:gd name="connsiteY37" fmla="*/ 630460 h 2614699"/>
                <a:gd name="connsiteX38" fmla="*/ 1551794 w 6855700"/>
                <a:gd name="connsiteY38" fmla="*/ 585637 h 2614699"/>
                <a:gd name="connsiteX39" fmla="*/ 1614547 w 6855700"/>
                <a:gd name="connsiteY39" fmla="*/ 504954 h 2614699"/>
                <a:gd name="connsiteX40" fmla="*/ 1668335 w 6855700"/>
                <a:gd name="connsiteY40" fmla="*/ 442201 h 2614699"/>
                <a:gd name="connsiteX41" fmla="*/ 1695229 w 6855700"/>
                <a:gd name="connsiteY41" fmla="*/ 388413 h 2614699"/>
                <a:gd name="connsiteX42" fmla="*/ 1722123 w 6855700"/>
                <a:gd name="connsiteY42" fmla="*/ 343590 h 2614699"/>
                <a:gd name="connsiteX43" fmla="*/ 1766947 w 6855700"/>
                <a:gd name="connsiteY43" fmla="*/ 298766 h 2614699"/>
                <a:gd name="connsiteX44" fmla="*/ 1802805 w 6855700"/>
                <a:gd name="connsiteY44" fmla="*/ 253943 h 2614699"/>
                <a:gd name="connsiteX45" fmla="*/ 1820735 w 6855700"/>
                <a:gd name="connsiteY45" fmla="*/ 236013 h 2614699"/>
                <a:gd name="connsiteX46" fmla="*/ 1874523 w 6855700"/>
                <a:gd name="connsiteY46" fmla="*/ 209119 h 2614699"/>
                <a:gd name="connsiteX47" fmla="*/ 1946241 w 6855700"/>
                <a:gd name="connsiteY47" fmla="*/ 155331 h 2614699"/>
                <a:gd name="connsiteX48" fmla="*/ 2008994 w 6855700"/>
                <a:gd name="connsiteY48" fmla="*/ 110507 h 2614699"/>
                <a:gd name="connsiteX49" fmla="*/ 2044852 w 6855700"/>
                <a:gd name="connsiteY49" fmla="*/ 101543 h 2614699"/>
                <a:gd name="connsiteX50" fmla="*/ 2125535 w 6855700"/>
                <a:gd name="connsiteY50" fmla="*/ 74648 h 2614699"/>
                <a:gd name="connsiteX51" fmla="*/ 2197252 w 6855700"/>
                <a:gd name="connsiteY51" fmla="*/ 47754 h 2614699"/>
                <a:gd name="connsiteX52" fmla="*/ 2242076 w 6855700"/>
                <a:gd name="connsiteY52" fmla="*/ 38790 h 2614699"/>
                <a:gd name="connsiteX53" fmla="*/ 2277935 w 6855700"/>
                <a:gd name="connsiteY53" fmla="*/ 29825 h 2614699"/>
                <a:gd name="connsiteX54" fmla="*/ 2322758 w 6855700"/>
                <a:gd name="connsiteY54" fmla="*/ 20860 h 2614699"/>
                <a:gd name="connsiteX55" fmla="*/ 2412405 w 6855700"/>
                <a:gd name="connsiteY55" fmla="*/ 2931 h 2614699"/>
                <a:gd name="connsiteX56" fmla="*/ 3317841 w 6855700"/>
                <a:gd name="connsiteY56" fmla="*/ 11896 h 2614699"/>
                <a:gd name="connsiteX57" fmla="*/ 3371629 w 6855700"/>
                <a:gd name="connsiteY57" fmla="*/ 20860 h 2614699"/>
                <a:gd name="connsiteX58" fmla="*/ 3479205 w 6855700"/>
                <a:gd name="connsiteY58" fmla="*/ 29825 h 2614699"/>
                <a:gd name="connsiteX59" fmla="*/ 3649535 w 6855700"/>
                <a:gd name="connsiteY59" fmla="*/ 47754 h 2614699"/>
                <a:gd name="connsiteX60" fmla="*/ 4312923 w 6855700"/>
                <a:gd name="connsiteY60" fmla="*/ 65684 h 2614699"/>
                <a:gd name="connsiteX61" fmla="*/ 4384641 w 6855700"/>
                <a:gd name="connsiteY61" fmla="*/ 74648 h 2614699"/>
                <a:gd name="connsiteX62" fmla="*/ 4429464 w 6855700"/>
                <a:gd name="connsiteY62" fmla="*/ 137401 h 2614699"/>
                <a:gd name="connsiteX63" fmla="*/ 4528076 w 6855700"/>
                <a:gd name="connsiteY63" fmla="*/ 227048 h 2614699"/>
                <a:gd name="connsiteX64" fmla="*/ 4572899 w 6855700"/>
                <a:gd name="connsiteY64" fmla="*/ 236013 h 2614699"/>
                <a:gd name="connsiteX65" fmla="*/ 4599794 w 6855700"/>
                <a:gd name="connsiteY65" fmla="*/ 262907 h 2614699"/>
                <a:gd name="connsiteX66" fmla="*/ 4635652 w 6855700"/>
                <a:gd name="connsiteY66" fmla="*/ 343590 h 2614699"/>
                <a:gd name="connsiteX67" fmla="*/ 4662547 w 6855700"/>
                <a:gd name="connsiteY67" fmla="*/ 388413 h 2614699"/>
                <a:gd name="connsiteX68" fmla="*/ 4680476 w 6855700"/>
                <a:gd name="connsiteY68" fmla="*/ 406343 h 2614699"/>
                <a:gd name="connsiteX69" fmla="*/ 4698405 w 6855700"/>
                <a:gd name="connsiteY69" fmla="*/ 442201 h 2614699"/>
                <a:gd name="connsiteX70" fmla="*/ 4716335 w 6855700"/>
                <a:gd name="connsiteY70" fmla="*/ 460131 h 2614699"/>
                <a:gd name="connsiteX71" fmla="*/ 4770123 w 6855700"/>
                <a:gd name="connsiteY71" fmla="*/ 522884 h 2614699"/>
                <a:gd name="connsiteX72" fmla="*/ 4841841 w 6855700"/>
                <a:gd name="connsiteY72" fmla="*/ 576672 h 2614699"/>
                <a:gd name="connsiteX73" fmla="*/ 4904594 w 6855700"/>
                <a:gd name="connsiteY73" fmla="*/ 630460 h 2614699"/>
                <a:gd name="connsiteX74" fmla="*/ 4967347 w 6855700"/>
                <a:gd name="connsiteY74" fmla="*/ 702178 h 2614699"/>
                <a:gd name="connsiteX75" fmla="*/ 5030099 w 6855700"/>
                <a:gd name="connsiteY75" fmla="*/ 738037 h 2614699"/>
                <a:gd name="connsiteX76" fmla="*/ 5048029 w 6855700"/>
                <a:gd name="connsiteY76" fmla="*/ 755966 h 2614699"/>
                <a:gd name="connsiteX77" fmla="*/ 5074923 w 6855700"/>
                <a:gd name="connsiteY77" fmla="*/ 764931 h 2614699"/>
                <a:gd name="connsiteX78" fmla="*/ 5110782 w 6855700"/>
                <a:gd name="connsiteY78" fmla="*/ 782860 h 2614699"/>
                <a:gd name="connsiteX79" fmla="*/ 5146641 w 6855700"/>
                <a:gd name="connsiteY79" fmla="*/ 818719 h 2614699"/>
                <a:gd name="connsiteX80" fmla="*/ 5245252 w 6855700"/>
                <a:gd name="connsiteY80" fmla="*/ 881472 h 2614699"/>
                <a:gd name="connsiteX81" fmla="*/ 5316970 w 6855700"/>
                <a:gd name="connsiteY81" fmla="*/ 935260 h 2614699"/>
                <a:gd name="connsiteX82" fmla="*/ 5379723 w 6855700"/>
                <a:gd name="connsiteY82" fmla="*/ 1006978 h 2614699"/>
                <a:gd name="connsiteX83" fmla="*/ 5406617 w 6855700"/>
                <a:gd name="connsiteY83" fmla="*/ 1015943 h 2614699"/>
                <a:gd name="connsiteX84" fmla="*/ 5460405 w 6855700"/>
                <a:gd name="connsiteY84" fmla="*/ 1060766 h 2614699"/>
                <a:gd name="connsiteX85" fmla="*/ 5505229 w 6855700"/>
                <a:gd name="connsiteY85" fmla="*/ 1069731 h 2614699"/>
                <a:gd name="connsiteX86" fmla="*/ 5585911 w 6855700"/>
                <a:gd name="connsiteY86" fmla="*/ 1123519 h 2614699"/>
                <a:gd name="connsiteX87" fmla="*/ 5648664 w 6855700"/>
                <a:gd name="connsiteY87" fmla="*/ 1168343 h 2614699"/>
                <a:gd name="connsiteX88" fmla="*/ 5684523 w 6855700"/>
                <a:gd name="connsiteY88" fmla="*/ 1177307 h 2614699"/>
                <a:gd name="connsiteX89" fmla="*/ 5729347 w 6855700"/>
                <a:gd name="connsiteY89" fmla="*/ 1204201 h 2614699"/>
                <a:gd name="connsiteX90" fmla="*/ 5756241 w 6855700"/>
                <a:gd name="connsiteY90" fmla="*/ 1222131 h 2614699"/>
                <a:gd name="connsiteX91" fmla="*/ 5792099 w 6855700"/>
                <a:gd name="connsiteY91" fmla="*/ 1249025 h 2614699"/>
                <a:gd name="connsiteX92" fmla="*/ 5827958 w 6855700"/>
                <a:gd name="connsiteY92" fmla="*/ 1257990 h 2614699"/>
                <a:gd name="connsiteX93" fmla="*/ 5908641 w 6855700"/>
                <a:gd name="connsiteY93" fmla="*/ 1329707 h 2614699"/>
                <a:gd name="connsiteX94" fmla="*/ 5935535 w 6855700"/>
                <a:gd name="connsiteY94" fmla="*/ 1338672 h 2614699"/>
                <a:gd name="connsiteX95" fmla="*/ 5962429 w 6855700"/>
                <a:gd name="connsiteY95" fmla="*/ 1356601 h 2614699"/>
                <a:gd name="connsiteX96" fmla="*/ 6034147 w 6855700"/>
                <a:gd name="connsiteY96" fmla="*/ 1437284 h 2614699"/>
                <a:gd name="connsiteX97" fmla="*/ 6087935 w 6855700"/>
                <a:gd name="connsiteY97" fmla="*/ 1482107 h 2614699"/>
                <a:gd name="connsiteX98" fmla="*/ 6114829 w 6855700"/>
                <a:gd name="connsiteY98" fmla="*/ 1500037 h 2614699"/>
                <a:gd name="connsiteX99" fmla="*/ 6231370 w 6855700"/>
                <a:gd name="connsiteY99" fmla="*/ 1625543 h 2614699"/>
                <a:gd name="connsiteX100" fmla="*/ 6249299 w 6855700"/>
                <a:gd name="connsiteY100" fmla="*/ 1652437 h 2614699"/>
                <a:gd name="connsiteX101" fmla="*/ 6285158 w 6855700"/>
                <a:gd name="connsiteY101" fmla="*/ 1733119 h 2614699"/>
                <a:gd name="connsiteX102" fmla="*/ 6329982 w 6855700"/>
                <a:gd name="connsiteY102" fmla="*/ 1804837 h 2614699"/>
                <a:gd name="connsiteX103" fmla="*/ 6356876 w 6855700"/>
                <a:gd name="connsiteY103" fmla="*/ 1867590 h 2614699"/>
                <a:gd name="connsiteX104" fmla="*/ 6410664 w 6855700"/>
                <a:gd name="connsiteY104" fmla="*/ 1948272 h 2614699"/>
                <a:gd name="connsiteX105" fmla="*/ 6419629 w 6855700"/>
                <a:gd name="connsiteY105" fmla="*/ 1975166 h 2614699"/>
                <a:gd name="connsiteX106" fmla="*/ 6446523 w 6855700"/>
                <a:gd name="connsiteY106" fmla="*/ 1993096 h 2614699"/>
                <a:gd name="connsiteX107" fmla="*/ 6473417 w 6855700"/>
                <a:gd name="connsiteY107" fmla="*/ 2028954 h 2614699"/>
                <a:gd name="connsiteX108" fmla="*/ 6563064 w 6855700"/>
                <a:gd name="connsiteY108" fmla="*/ 2100672 h 2614699"/>
                <a:gd name="connsiteX109" fmla="*/ 6634782 w 6855700"/>
                <a:gd name="connsiteY109" fmla="*/ 2163425 h 2614699"/>
                <a:gd name="connsiteX110" fmla="*/ 6688570 w 6855700"/>
                <a:gd name="connsiteY110" fmla="*/ 2217213 h 2614699"/>
                <a:gd name="connsiteX111" fmla="*/ 6715464 w 6855700"/>
                <a:gd name="connsiteY111" fmla="*/ 2235143 h 2614699"/>
                <a:gd name="connsiteX112" fmla="*/ 6769252 w 6855700"/>
                <a:gd name="connsiteY112" fmla="*/ 2271001 h 2614699"/>
                <a:gd name="connsiteX113" fmla="*/ 6805111 w 6855700"/>
                <a:gd name="connsiteY113" fmla="*/ 2324790 h 2614699"/>
                <a:gd name="connsiteX114" fmla="*/ 6823041 w 6855700"/>
                <a:gd name="connsiteY114" fmla="*/ 2351684 h 2614699"/>
                <a:gd name="connsiteX115" fmla="*/ 6832005 w 6855700"/>
                <a:gd name="connsiteY115" fmla="*/ 2477190 h 2614699"/>
                <a:gd name="connsiteX116" fmla="*/ 6805111 w 6855700"/>
                <a:gd name="connsiteY116" fmla="*/ 2486154 h 2614699"/>
                <a:gd name="connsiteX117" fmla="*/ 6769252 w 6855700"/>
                <a:gd name="connsiteY117" fmla="*/ 2495119 h 2614699"/>
                <a:gd name="connsiteX118" fmla="*/ 6742358 w 6855700"/>
                <a:gd name="connsiteY118" fmla="*/ 2504084 h 2614699"/>
                <a:gd name="connsiteX119" fmla="*/ 6670641 w 6855700"/>
                <a:gd name="connsiteY119" fmla="*/ 2513048 h 2614699"/>
                <a:gd name="connsiteX120" fmla="*/ 6276194 w 6855700"/>
                <a:gd name="connsiteY120" fmla="*/ 2530978 h 2614699"/>
                <a:gd name="connsiteX121" fmla="*/ 5397652 w 6855700"/>
                <a:gd name="connsiteY121" fmla="*/ 2539943 h 2614699"/>
                <a:gd name="connsiteX122" fmla="*/ 4635652 w 6855700"/>
                <a:gd name="connsiteY122" fmla="*/ 2522013 h 2614699"/>
                <a:gd name="connsiteX123" fmla="*/ 4572899 w 6855700"/>
                <a:gd name="connsiteY123" fmla="*/ 2513048 h 2614699"/>
                <a:gd name="connsiteX124" fmla="*/ 4483252 w 6855700"/>
                <a:gd name="connsiteY124" fmla="*/ 2504084 h 2614699"/>
                <a:gd name="connsiteX125" fmla="*/ 4169488 w 6855700"/>
                <a:gd name="connsiteY125" fmla="*/ 2486154 h 2614699"/>
                <a:gd name="connsiteX126" fmla="*/ 3927441 w 6855700"/>
                <a:gd name="connsiteY126" fmla="*/ 2468225 h 2614699"/>
                <a:gd name="connsiteX127" fmla="*/ 3855723 w 6855700"/>
                <a:gd name="connsiteY127" fmla="*/ 2459260 h 2614699"/>
                <a:gd name="connsiteX128" fmla="*/ 3577817 w 6855700"/>
                <a:gd name="connsiteY128" fmla="*/ 2450296 h 2614699"/>
                <a:gd name="connsiteX129" fmla="*/ 3362664 w 6855700"/>
                <a:gd name="connsiteY129" fmla="*/ 2432366 h 2614699"/>
                <a:gd name="connsiteX130" fmla="*/ 3246123 w 6855700"/>
                <a:gd name="connsiteY130" fmla="*/ 2423401 h 2614699"/>
                <a:gd name="connsiteX131" fmla="*/ 2995111 w 6855700"/>
                <a:gd name="connsiteY131" fmla="*/ 2405472 h 2614699"/>
                <a:gd name="connsiteX132" fmla="*/ 2591699 w 6855700"/>
                <a:gd name="connsiteY132" fmla="*/ 2414437 h 2614699"/>
                <a:gd name="connsiteX133" fmla="*/ 1991064 w 6855700"/>
                <a:gd name="connsiteY133" fmla="*/ 2441331 h 2614699"/>
                <a:gd name="connsiteX134" fmla="*/ 1605582 w 6855700"/>
                <a:gd name="connsiteY134" fmla="*/ 2468225 h 2614699"/>
                <a:gd name="connsiteX135" fmla="*/ 216052 w 6855700"/>
                <a:gd name="connsiteY135" fmla="*/ 2468225 h 2614699"/>
                <a:gd name="connsiteX136" fmla="*/ 108476 w 6855700"/>
                <a:gd name="connsiteY136" fmla="*/ 2459260 h 2614699"/>
                <a:gd name="connsiteX137" fmla="*/ 63652 w 6855700"/>
                <a:gd name="connsiteY137" fmla="*/ 2432366 h 2614699"/>
                <a:gd name="connsiteX138" fmla="*/ 27794 w 6855700"/>
                <a:gd name="connsiteY138" fmla="*/ 2378578 h 2614699"/>
                <a:gd name="connsiteX139" fmla="*/ 36758 w 6855700"/>
                <a:gd name="connsiteY139" fmla="*/ 2235143 h 2614699"/>
                <a:gd name="connsiteX140" fmla="*/ 72617 w 6855700"/>
                <a:gd name="connsiteY140" fmla="*/ 2226178 h 2614699"/>
                <a:gd name="connsiteX141" fmla="*/ 117441 w 6855700"/>
                <a:gd name="connsiteY141" fmla="*/ 2199284 h 2614699"/>
                <a:gd name="connsiteX142" fmla="*/ 144335 w 6855700"/>
                <a:gd name="connsiteY142" fmla="*/ 2181354 h 2614699"/>
                <a:gd name="connsiteX143" fmla="*/ 171229 w 6855700"/>
                <a:gd name="connsiteY143" fmla="*/ 2172390 h 2614699"/>
                <a:gd name="connsiteX144" fmla="*/ 171229 w 6855700"/>
                <a:gd name="connsiteY144" fmla="*/ 2172390 h 2614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855700" h="2614699">
                  <a:moveTo>
                    <a:pt x="99511" y="2181354"/>
                  </a:moveTo>
                  <a:lnTo>
                    <a:pt x="99511" y="2181354"/>
                  </a:lnTo>
                  <a:cubicBezTo>
                    <a:pt x="150311" y="2175378"/>
                    <a:pt x="201327" y="2171013"/>
                    <a:pt x="251911" y="2163425"/>
                  </a:cubicBezTo>
                  <a:cubicBezTo>
                    <a:pt x="261256" y="2162023"/>
                    <a:pt x="269688" y="2156946"/>
                    <a:pt x="278805" y="2154460"/>
                  </a:cubicBezTo>
                  <a:cubicBezTo>
                    <a:pt x="302578" y="2147976"/>
                    <a:pt x="326617" y="2142507"/>
                    <a:pt x="350523" y="2136531"/>
                  </a:cubicBezTo>
                  <a:lnTo>
                    <a:pt x="386382" y="2127566"/>
                  </a:lnTo>
                  <a:cubicBezTo>
                    <a:pt x="438064" y="2093112"/>
                    <a:pt x="388210" y="2122940"/>
                    <a:pt x="440170" y="2100672"/>
                  </a:cubicBezTo>
                  <a:cubicBezTo>
                    <a:pt x="452453" y="2095408"/>
                    <a:pt x="463621" y="2087706"/>
                    <a:pt x="476029" y="2082743"/>
                  </a:cubicBezTo>
                  <a:cubicBezTo>
                    <a:pt x="493576" y="2075724"/>
                    <a:pt x="512502" y="2072388"/>
                    <a:pt x="529817" y="2064813"/>
                  </a:cubicBezTo>
                  <a:cubicBezTo>
                    <a:pt x="560425" y="2051422"/>
                    <a:pt x="595840" y="2043614"/>
                    <a:pt x="619464" y="2019990"/>
                  </a:cubicBezTo>
                  <a:cubicBezTo>
                    <a:pt x="628429" y="2011025"/>
                    <a:pt x="635809" y="2000129"/>
                    <a:pt x="646358" y="1993096"/>
                  </a:cubicBezTo>
                  <a:cubicBezTo>
                    <a:pt x="654221" y="1987854"/>
                    <a:pt x="664800" y="1988357"/>
                    <a:pt x="673252" y="1984131"/>
                  </a:cubicBezTo>
                  <a:cubicBezTo>
                    <a:pt x="682889" y="1979312"/>
                    <a:pt x="691527" y="1972666"/>
                    <a:pt x="700147" y="1966201"/>
                  </a:cubicBezTo>
                  <a:cubicBezTo>
                    <a:pt x="727404" y="1945758"/>
                    <a:pt x="756737" y="1927540"/>
                    <a:pt x="780829" y="1903448"/>
                  </a:cubicBezTo>
                  <a:cubicBezTo>
                    <a:pt x="842235" y="1842042"/>
                    <a:pt x="813519" y="1863725"/>
                    <a:pt x="861511" y="1831731"/>
                  </a:cubicBezTo>
                  <a:cubicBezTo>
                    <a:pt x="867488" y="1822766"/>
                    <a:pt x="872346" y="1812946"/>
                    <a:pt x="879441" y="1804837"/>
                  </a:cubicBezTo>
                  <a:cubicBezTo>
                    <a:pt x="893355" y="1788935"/>
                    <a:pt x="912543" y="1777594"/>
                    <a:pt x="924264" y="1760013"/>
                  </a:cubicBezTo>
                  <a:cubicBezTo>
                    <a:pt x="930241" y="1751048"/>
                    <a:pt x="936484" y="1742256"/>
                    <a:pt x="942194" y="1733119"/>
                  </a:cubicBezTo>
                  <a:cubicBezTo>
                    <a:pt x="951429" y="1718343"/>
                    <a:pt x="958961" y="1702475"/>
                    <a:pt x="969088" y="1688296"/>
                  </a:cubicBezTo>
                  <a:cubicBezTo>
                    <a:pt x="974001" y="1681418"/>
                    <a:pt x="982329" y="1677399"/>
                    <a:pt x="987017" y="1670366"/>
                  </a:cubicBezTo>
                  <a:cubicBezTo>
                    <a:pt x="1034213" y="1599572"/>
                    <a:pt x="973113" y="1666341"/>
                    <a:pt x="1031841" y="1607613"/>
                  </a:cubicBezTo>
                  <a:cubicBezTo>
                    <a:pt x="1037817" y="1595660"/>
                    <a:pt x="1044506" y="1584037"/>
                    <a:pt x="1049770" y="1571754"/>
                  </a:cubicBezTo>
                  <a:cubicBezTo>
                    <a:pt x="1053492" y="1563068"/>
                    <a:pt x="1054047" y="1553065"/>
                    <a:pt x="1058735" y="1544860"/>
                  </a:cubicBezTo>
                  <a:cubicBezTo>
                    <a:pt x="1066148" y="1531887"/>
                    <a:pt x="1076664" y="1520954"/>
                    <a:pt x="1085629" y="1509001"/>
                  </a:cubicBezTo>
                  <a:cubicBezTo>
                    <a:pt x="1127087" y="1384624"/>
                    <a:pt x="1077352" y="1514932"/>
                    <a:pt x="1130452" y="1419354"/>
                  </a:cubicBezTo>
                  <a:cubicBezTo>
                    <a:pt x="1138267" y="1405287"/>
                    <a:pt x="1141723" y="1389181"/>
                    <a:pt x="1148382" y="1374531"/>
                  </a:cubicBezTo>
                  <a:cubicBezTo>
                    <a:pt x="1171034" y="1324698"/>
                    <a:pt x="1169027" y="1330117"/>
                    <a:pt x="1193205" y="1293848"/>
                  </a:cubicBezTo>
                  <a:cubicBezTo>
                    <a:pt x="1198468" y="1267536"/>
                    <a:pt x="1200797" y="1246253"/>
                    <a:pt x="1211135" y="1222131"/>
                  </a:cubicBezTo>
                  <a:cubicBezTo>
                    <a:pt x="1216399" y="1209848"/>
                    <a:pt x="1223534" y="1198438"/>
                    <a:pt x="1229064" y="1186272"/>
                  </a:cubicBezTo>
                  <a:cubicBezTo>
                    <a:pt x="1238481" y="1165554"/>
                    <a:pt x="1246334" y="1144142"/>
                    <a:pt x="1255958" y="1123519"/>
                  </a:cubicBezTo>
                  <a:cubicBezTo>
                    <a:pt x="1286514" y="1058042"/>
                    <a:pt x="1286603" y="1060492"/>
                    <a:pt x="1318711" y="1006978"/>
                  </a:cubicBezTo>
                  <a:cubicBezTo>
                    <a:pt x="1336630" y="917384"/>
                    <a:pt x="1311520" y="999835"/>
                    <a:pt x="1354570" y="935260"/>
                  </a:cubicBezTo>
                  <a:cubicBezTo>
                    <a:pt x="1365689" y="918581"/>
                    <a:pt x="1371865" y="899070"/>
                    <a:pt x="1381464" y="881472"/>
                  </a:cubicBezTo>
                  <a:cubicBezTo>
                    <a:pt x="1389808" y="866175"/>
                    <a:pt x="1400566" y="852233"/>
                    <a:pt x="1408358" y="836648"/>
                  </a:cubicBezTo>
                  <a:cubicBezTo>
                    <a:pt x="1415555" y="822255"/>
                    <a:pt x="1419091" y="806218"/>
                    <a:pt x="1426288" y="791825"/>
                  </a:cubicBezTo>
                  <a:cubicBezTo>
                    <a:pt x="1442912" y="758578"/>
                    <a:pt x="1441300" y="772017"/>
                    <a:pt x="1462147" y="747001"/>
                  </a:cubicBezTo>
                  <a:cubicBezTo>
                    <a:pt x="1471712" y="735523"/>
                    <a:pt x="1481354" y="723955"/>
                    <a:pt x="1489041" y="711143"/>
                  </a:cubicBezTo>
                  <a:cubicBezTo>
                    <a:pt x="1586457" y="548782"/>
                    <a:pt x="1478345" y="723567"/>
                    <a:pt x="1524899" y="630460"/>
                  </a:cubicBezTo>
                  <a:cubicBezTo>
                    <a:pt x="1532691" y="614875"/>
                    <a:pt x="1541666" y="599816"/>
                    <a:pt x="1551794" y="585637"/>
                  </a:cubicBezTo>
                  <a:cubicBezTo>
                    <a:pt x="1571598" y="557912"/>
                    <a:pt x="1597017" y="534170"/>
                    <a:pt x="1614547" y="504954"/>
                  </a:cubicBezTo>
                  <a:cubicBezTo>
                    <a:pt x="1646984" y="450892"/>
                    <a:pt x="1626943" y="469796"/>
                    <a:pt x="1668335" y="442201"/>
                  </a:cubicBezTo>
                  <a:cubicBezTo>
                    <a:pt x="1685323" y="374246"/>
                    <a:pt x="1664489" y="431449"/>
                    <a:pt x="1695229" y="388413"/>
                  </a:cubicBezTo>
                  <a:cubicBezTo>
                    <a:pt x="1705357" y="374234"/>
                    <a:pt x="1711238" y="357196"/>
                    <a:pt x="1722123" y="343590"/>
                  </a:cubicBezTo>
                  <a:cubicBezTo>
                    <a:pt x="1735323" y="327090"/>
                    <a:pt x="1753747" y="315266"/>
                    <a:pt x="1766947" y="298766"/>
                  </a:cubicBezTo>
                  <a:cubicBezTo>
                    <a:pt x="1778900" y="283825"/>
                    <a:pt x="1790353" y="268470"/>
                    <a:pt x="1802805" y="253943"/>
                  </a:cubicBezTo>
                  <a:cubicBezTo>
                    <a:pt x="1808306" y="247526"/>
                    <a:pt x="1813487" y="240362"/>
                    <a:pt x="1820735" y="236013"/>
                  </a:cubicBezTo>
                  <a:cubicBezTo>
                    <a:pt x="1921109" y="175787"/>
                    <a:pt x="1767641" y="286851"/>
                    <a:pt x="1874523" y="209119"/>
                  </a:cubicBezTo>
                  <a:cubicBezTo>
                    <a:pt x="1898690" y="191543"/>
                    <a:pt x="1925112" y="176462"/>
                    <a:pt x="1946241" y="155331"/>
                  </a:cubicBezTo>
                  <a:cubicBezTo>
                    <a:pt x="1969419" y="132152"/>
                    <a:pt x="1971501" y="127170"/>
                    <a:pt x="2008994" y="110507"/>
                  </a:cubicBezTo>
                  <a:cubicBezTo>
                    <a:pt x="2020253" y="105503"/>
                    <a:pt x="2032899" y="104531"/>
                    <a:pt x="2044852" y="101543"/>
                  </a:cubicBezTo>
                  <a:cubicBezTo>
                    <a:pt x="2097151" y="66677"/>
                    <a:pt x="2043777" y="96946"/>
                    <a:pt x="2125535" y="74648"/>
                  </a:cubicBezTo>
                  <a:cubicBezTo>
                    <a:pt x="2215938" y="49992"/>
                    <a:pt x="2133478" y="63697"/>
                    <a:pt x="2197252" y="47754"/>
                  </a:cubicBezTo>
                  <a:cubicBezTo>
                    <a:pt x="2212034" y="44059"/>
                    <a:pt x="2227202" y="42095"/>
                    <a:pt x="2242076" y="38790"/>
                  </a:cubicBezTo>
                  <a:cubicBezTo>
                    <a:pt x="2254104" y="36117"/>
                    <a:pt x="2265908" y="32498"/>
                    <a:pt x="2277935" y="29825"/>
                  </a:cubicBezTo>
                  <a:cubicBezTo>
                    <a:pt x="2292809" y="26520"/>
                    <a:pt x="2307976" y="24555"/>
                    <a:pt x="2322758" y="20860"/>
                  </a:cubicBezTo>
                  <a:cubicBezTo>
                    <a:pt x="2406200" y="0"/>
                    <a:pt x="2258675" y="24893"/>
                    <a:pt x="2412405" y="2931"/>
                  </a:cubicBezTo>
                  <a:lnTo>
                    <a:pt x="3317841" y="11896"/>
                  </a:lnTo>
                  <a:cubicBezTo>
                    <a:pt x="3336014" y="12236"/>
                    <a:pt x="3353564" y="18853"/>
                    <a:pt x="3371629" y="20860"/>
                  </a:cubicBezTo>
                  <a:cubicBezTo>
                    <a:pt x="3407392" y="24834"/>
                    <a:pt x="3443442" y="25851"/>
                    <a:pt x="3479205" y="29825"/>
                  </a:cubicBezTo>
                  <a:cubicBezTo>
                    <a:pt x="3627584" y="46312"/>
                    <a:pt x="3394496" y="35002"/>
                    <a:pt x="3649535" y="47754"/>
                  </a:cubicBezTo>
                  <a:cubicBezTo>
                    <a:pt x="3859393" y="58247"/>
                    <a:pt x="4111127" y="61390"/>
                    <a:pt x="4312923" y="65684"/>
                  </a:cubicBezTo>
                  <a:cubicBezTo>
                    <a:pt x="4336829" y="68672"/>
                    <a:pt x="4362708" y="64679"/>
                    <a:pt x="4384641" y="74648"/>
                  </a:cubicBezTo>
                  <a:cubicBezTo>
                    <a:pt x="4394885" y="79305"/>
                    <a:pt x="4419915" y="126791"/>
                    <a:pt x="4429464" y="137401"/>
                  </a:cubicBezTo>
                  <a:cubicBezTo>
                    <a:pt x="4436548" y="145272"/>
                    <a:pt x="4502005" y="215461"/>
                    <a:pt x="4528076" y="227048"/>
                  </a:cubicBezTo>
                  <a:cubicBezTo>
                    <a:pt x="4542000" y="233236"/>
                    <a:pt x="4557958" y="233025"/>
                    <a:pt x="4572899" y="236013"/>
                  </a:cubicBezTo>
                  <a:cubicBezTo>
                    <a:pt x="4581864" y="244978"/>
                    <a:pt x="4592425" y="252590"/>
                    <a:pt x="4599794" y="262907"/>
                  </a:cubicBezTo>
                  <a:cubicBezTo>
                    <a:pt x="4615637" y="285086"/>
                    <a:pt x="4623938" y="320163"/>
                    <a:pt x="4635652" y="343590"/>
                  </a:cubicBezTo>
                  <a:cubicBezTo>
                    <a:pt x="4643444" y="359175"/>
                    <a:pt x="4652419" y="374234"/>
                    <a:pt x="4662547" y="388413"/>
                  </a:cubicBezTo>
                  <a:cubicBezTo>
                    <a:pt x="4667460" y="395291"/>
                    <a:pt x="4675788" y="399310"/>
                    <a:pt x="4680476" y="406343"/>
                  </a:cubicBezTo>
                  <a:cubicBezTo>
                    <a:pt x="4687889" y="417462"/>
                    <a:pt x="4690992" y="431082"/>
                    <a:pt x="4698405" y="442201"/>
                  </a:cubicBezTo>
                  <a:cubicBezTo>
                    <a:pt x="4703094" y="449234"/>
                    <a:pt x="4711055" y="453531"/>
                    <a:pt x="4716335" y="460131"/>
                  </a:cubicBezTo>
                  <a:cubicBezTo>
                    <a:pt x="4748940" y="500888"/>
                    <a:pt x="4718330" y="479724"/>
                    <a:pt x="4770123" y="522884"/>
                  </a:cubicBezTo>
                  <a:cubicBezTo>
                    <a:pt x="4793079" y="542014"/>
                    <a:pt x="4823912" y="552766"/>
                    <a:pt x="4841841" y="576672"/>
                  </a:cubicBezTo>
                  <a:cubicBezTo>
                    <a:pt x="4876753" y="623222"/>
                    <a:pt x="4855371" y="605849"/>
                    <a:pt x="4904594" y="630460"/>
                  </a:cubicBezTo>
                  <a:cubicBezTo>
                    <a:pt x="4929320" y="663429"/>
                    <a:pt x="4934850" y="674324"/>
                    <a:pt x="4967347" y="702178"/>
                  </a:cubicBezTo>
                  <a:cubicBezTo>
                    <a:pt x="4999435" y="729682"/>
                    <a:pt x="4991954" y="712607"/>
                    <a:pt x="5030099" y="738037"/>
                  </a:cubicBezTo>
                  <a:cubicBezTo>
                    <a:pt x="5037132" y="742725"/>
                    <a:pt x="5040781" y="751618"/>
                    <a:pt x="5048029" y="755966"/>
                  </a:cubicBezTo>
                  <a:cubicBezTo>
                    <a:pt x="5056132" y="760828"/>
                    <a:pt x="5066237" y="761209"/>
                    <a:pt x="5074923" y="764931"/>
                  </a:cubicBezTo>
                  <a:cubicBezTo>
                    <a:pt x="5087206" y="770195"/>
                    <a:pt x="5098829" y="776884"/>
                    <a:pt x="5110782" y="782860"/>
                  </a:cubicBezTo>
                  <a:cubicBezTo>
                    <a:pt x="5122735" y="794813"/>
                    <a:pt x="5132146" y="810022"/>
                    <a:pt x="5146641" y="818719"/>
                  </a:cubicBezTo>
                  <a:cubicBezTo>
                    <a:pt x="5186937" y="842897"/>
                    <a:pt x="5205416" y="853018"/>
                    <a:pt x="5245252" y="881472"/>
                  </a:cubicBezTo>
                  <a:cubicBezTo>
                    <a:pt x="5269568" y="898841"/>
                    <a:pt x="5299041" y="911354"/>
                    <a:pt x="5316970" y="935260"/>
                  </a:cubicBezTo>
                  <a:cubicBezTo>
                    <a:pt x="5335069" y="959392"/>
                    <a:pt x="5354725" y="989122"/>
                    <a:pt x="5379723" y="1006978"/>
                  </a:cubicBezTo>
                  <a:cubicBezTo>
                    <a:pt x="5387412" y="1012471"/>
                    <a:pt x="5397652" y="1012955"/>
                    <a:pt x="5406617" y="1015943"/>
                  </a:cubicBezTo>
                  <a:cubicBezTo>
                    <a:pt x="5420569" y="1029895"/>
                    <a:pt x="5440435" y="1053277"/>
                    <a:pt x="5460405" y="1060766"/>
                  </a:cubicBezTo>
                  <a:cubicBezTo>
                    <a:pt x="5474672" y="1066116"/>
                    <a:pt x="5490288" y="1066743"/>
                    <a:pt x="5505229" y="1069731"/>
                  </a:cubicBezTo>
                  <a:cubicBezTo>
                    <a:pt x="5532123" y="1087660"/>
                    <a:pt x="5563055" y="1100664"/>
                    <a:pt x="5585911" y="1123519"/>
                  </a:cubicBezTo>
                  <a:cubicBezTo>
                    <a:pt x="5609088" y="1146695"/>
                    <a:pt x="5611177" y="1151682"/>
                    <a:pt x="5648664" y="1168343"/>
                  </a:cubicBezTo>
                  <a:cubicBezTo>
                    <a:pt x="5659923" y="1173347"/>
                    <a:pt x="5672570" y="1174319"/>
                    <a:pt x="5684523" y="1177307"/>
                  </a:cubicBezTo>
                  <a:cubicBezTo>
                    <a:pt x="5719543" y="1212329"/>
                    <a:pt x="5682795" y="1180926"/>
                    <a:pt x="5729347" y="1204201"/>
                  </a:cubicBezTo>
                  <a:cubicBezTo>
                    <a:pt x="5738984" y="1209019"/>
                    <a:pt x="5747474" y="1215868"/>
                    <a:pt x="5756241" y="1222131"/>
                  </a:cubicBezTo>
                  <a:cubicBezTo>
                    <a:pt x="5768399" y="1230815"/>
                    <a:pt x="5778735" y="1242343"/>
                    <a:pt x="5792099" y="1249025"/>
                  </a:cubicBezTo>
                  <a:cubicBezTo>
                    <a:pt x="5803119" y="1254535"/>
                    <a:pt x="5816005" y="1255002"/>
                    <a:pt x="5827958" y="1257990"/>
                  </a:cubicBezTo>
                  <a:cubicBezTo>
                    <a:pt x="5852256" y="1282288"/>
                    <a:pt x="5877863" y="1312119"/>
                    <a:pt x="5908641" y="1329707"/>
                  </a:cubicBezTo>
                  <a:cubicBezTo>
                    <a:pt x="5916846" y="1334395"/>
                    <a:pt x="5927083" y="1334446"/>
                    <a:pt x="5935535" y="1338672"/>
                  </a:cubicBezTo>
                  <a:cubicBezTo>
                    <a:pt x="5945172" y="1343490"/>
                    <a:pt x="5953464" y="1350625"/>
                    <a:pt x="5962429" y="1356601"/>
                  </a:cubicBezTo>
                  <a:cubicBezTo>
                    <a:pt x="5982418" y="1383254"/>
                    <a:pt x="6006452" y="1418821"/>
                    <a:pt x="6034147" y="1437284"/>
                  </a:cubicBezTo>
                  <a:cubicBezTo>
                    <a:pt x="6100913" y="1481794"/>
                    <a:pt x="6018918" y="1424592"/>
                    <a:pt x="6087935" y="1482107"/>
                  </a:cubicBezTo>
                  <a:cubicBezTo>
                    <a:pt x="6096212" y="1489005"/>
                    <a:pt x="6106912" y="1492729"/>
                    <a:pt x="6114829" y="1500037"/>
                  </a:cubicBezTo>
                  <a:cubicBezTo>
                    <a:pt x="6178220" y="1558552"/>
                    <a:pt x="6192138" y="1570618"/>
                    <a:pt x="6231370" y="1625543"/>
                  </a:cubicBezTo>
                  <a:cubicBezTo>
                    <a:pt x="6237632" y="1634310"/>
                    <a:pt x="6244481" y="1642800"/>
                    <a:pt x="6249299" y="1652437"/>
                  </a:cubicBezTo>
                  <a:cubicBezTo>
                    <a:pt x="6287710" y="1729259"/>
                    <a:pt x="6247146" y="1666598"/>
                    <a:pt x="6285158" y="1733119"/>
                  </a:cubicBezTo>
                  <a:cubicBezTo>
                    <a:pt x="6313612" y="1782913"/>
                    <a:pt x="6296157" y="1737187"/>
                    <a:pt x="6329982" y="1804837"/>
                  </a:cubicBezTo>
                  <a:cubicBezTo>
                    <a:pt x="6340159" y="1825192"/>
                    <a:pt x="6345719" y="1847755"/>
                    <a:pt x="6356876" y="1867590"/>
                  </a:cubicBezTo>
                  <a:cubicBezTo>
                    <a:pt x="6372722" y="1895762"/>
                    <a:pt x="6400442" y="1917608"/>
                    <a:pt x="6410664" y="1948272"/>
                  </a:cubicBezTo>
                  <a:cubicBezTo>
                    <a:pt x="6413652" y="1957237"/>
                    <a:pt x="6413726" y="1967787"/>
                    <a:pt x="6419629" y="1975166"/>
                  </a:cubicBezTo>
                  <a:cubicBezTo>
                    <a:pt x="6426360" y="1983579"/>
                    <a:pt x="6438904" y="1985477"/>
                    <a:pt x="6446523" y="1993096"/>
                  </a:cubicBezTo>
                  <a:cubicBezTo>
                    <a:pt x="6457088" y="2003661"/>
                    <a:pt x="6463422" y="2017848"/>
                    <a:pt x="6473417" y="2028954"/>
                  </a:cubicBezTo>
                  <a:cubicBezTo>
                    <a:pt x="6525159" y="2086445"/>
                    <a:pt x="6510584" y="2074433"/>
                    <a:pt x="6563064" y="2100672"/>
                  </a:cubicBezTo>
                  <a:cubicBezTo>
                    <a:pt x="6646998" y="2184606"/>
                    <a:pt x="6514391" y="2053979"/>
                    <a:pt x="6634782" y="2163425"/>
                  </a:cubicBezTo>
                  <a:cubicBezTo>
                    <a:pt x="6653544" y="2180481"/>
                    <a:pt x="6670641" y="2199284"/>
                    <a:pt x="6688570" y="2217213"/>
                  </a:cubicBezTo>
                  <a:cubicBezTo>
                    <a:pt x="6696189" y="2224832"/>
                    <a:pt x="6707187" y="2228245"/>
                    <a:pt x="6715464" y="2235143"/>
                  </a:cubicBezTo>
                  <a:cubicBezTo>
                    <a:pt x="6760230" y="2272449"/>
                    <a:pt x="6721990" y="2255248"/>
                    <a:pt x="6769252" y="2271001"/>
                  </a:cubicBezTo>
                  <a:lnTo>
                    <a:pt x="6805111" y="2324790"/>
                  </a:lnTo>
                  <a:lnTo>
                    <a:pt x="6823041" y="2351684"/>
                  </a:lnTo>
                  <a:cubicBezTo>
                    <a:pt x="6838872" y="2399179"/>
                    <a:pt x="6855700" y="2423877"/>
                    <a:pt x="6832005" y="2477190"/>
                  </a:cubicBezTo>
                  <a:cubicBezTo>
                    <a:pt x="6828167" y="2485825"/>
                    <a:pt x="6814197" y="2483558"/>
                    <a:pt x="6805111" y="2486154"/>
                  </a:cubicBezTo>
                  <a:cubicBezTo>
                    <a:pt x="6793264" y="2489539"/>
                    <a:pt x="6781099" y="2491734"/>
                    <a:pt x="6769252" y="2495119"/>
                  </a:cubicBezTo>
                  <a:cubicBezTo>
                    <a:pt x="6760166" y="2497715"/>
                    <a:pt x="6751655" y="2502394"/>
                    <a:pt x="6742358" y="2504084"/>
                  </a:cubicBezTo>
                  <a:cubicBezTo>
                    <a:pt x="6718655" y="2508394"/>
                    <a:pt x="6694521" y="2509864"/>
                    <a:pt x="6670641" y="2513048"/>
                  </a:cubicBezTo>
                  <a:cubicBezTo>
                    <a:pt x="6491488" y="2536935"/>
                    <a:pt x="6665161" y="2525215"/>
                    <a:pt x="6276194" y="2530978"/>
                  </a:cubicBezTo>
                  <a:lnTo>
                    <a:pt x="5397652" y="2539943"/>
                  </a:lnTo>
                  <a:lnTo>
                    <a:pt x="4635652" y="2522013"/>
                  </a:lnTo>
                  <a:cubicBezTo>
                    <a:pt x="4614553" y="2520872"/>
                    <a:pt x="4593884" y="2515517"/>
                    <a:pt x="4572899" y="2513048"/>
                  </a:cubicBezTo>
                  <a:cubicBezTo>
                    <a:pt x="4543073" y="2509539"/>
                    <a:pt x="4513225" y="2505957"/>
                    <a:pt x="4483252" y="2504084"/>
                  </a:cubicBezTo>
                  <a:cubicBezTo>
                    <a:pt x="3968152" y="2471891"/>
                    <a:pt x="4516798" y="2512871"/>
                    <a:pt x="4169488" y="2486154"/>
                  </a:cubicBezTo>
                  <a:cubicBezTo>
                    <a:pt x="4052306" y="2462720"/>
                    <a:pt x="4173690" y="2484642"/>
                    <a:pt x="3927441" y="2468225"/>
                  </a:cubicBezTo>
                  <a:cubicBezTo>
                    <a:pt x="3903402" y="2466622"/>
                    <a:pt x="3879783" y="2460494"/>
                    <a:pt x="3855723" y="2459260"/>
                  </a:cubicBezTo>
                  <a:cubicBezTo>
                    <a:pt x="3763161" y="2454513"/>
                    <a:pt x="3670452" y="2453284"/>
                    <a:pt x="3577817" y="2450296"/>
                  </a:cubicBezTo>
                  <a:cubicBezTo>
                    <a:pt x="3457272" y="2433075"/>
                    <a:pt x="3554017" y="2445123"/>
                    <a:pt x="3362664" y="2432366"/>
                  </a:cubicBezTo>
                  <a:cubicBezTo>
                    <a:pt x="3323789" y="2429774"/>
                    <a:pt x="3284970" y="2426389"/>
                    <a:pt x="3246123" y="2423401"/>
                  </a:cubicBezTo>
                  <a:cubicBezTo>
                    <a:pt x="3147135" y="2398656"/>
                    <a:pt x="3184659" y="2405472"/>
                    <a:pt x="2995111" y="2405472"/>
                  </a:cubicBezTo>
                  <a:cubicBezTo>
                    <a:pt x="2860607" y="2405472"/>
                    <a:pt x="2726170" y="2411449"/>
                    <a:pt x="2591699" y="2414437"/>
                  </a:cubicBezTo>
                  <a:cubicBezTo>
                    <a:pt x="2152474" y="2436398"/>
                    <a:pt x="2352708" y="2427936"/>
                    <a:pt x="1991064" y="2441331"/>
                  </a:cubicBezTo>
                  <a:cubicBezTo>
                    <a:pt x="1725262" y="2464444"/>
                    <a:pt x="1853779" y="2455815"/>
                    <a:pt x="1605582" y="2468225"/>
                  </a:cubicBezTo>
                  <a:cubicBezTo>
                    <a:pt x="1166176" y="2614699"/>
                    <a:pt x="679194" y="2473873"/>
                    <a:pt x="216052" y="2468225"/>
                  </a:cubicBezTo>
                  <a:cubicBezTo>
                    <a:pt x="180072" y="2467786"/>
                    <a:pt x="144335" y="2462248"/>
                    <a:pt x="108476" y="2459260"/>
                  </a:cubicBezTo>
                  <a:cubicBezTo>
                    <a:pt x="82735" y="2450680"/>
                    <a:pt x="80060" y="2454243"/>
                    <a:pt x="63652" y="2432366"/>
                  </a:cubicBezTo>
                  <a:cubicBezTo>
                    <a:pt x="50723" y="2415127"/>
                    <a:pt x="27794" y="2378578"/>
                    <a:pt x="27794" y="2378578"/>
                  </a:cubicBezTo>
                  <a:cubicBezTo>
                    <a:pt x="30782" y="2330766"/>
                    <a:pt x="23241" y="2281101"/>
                    <a:pt x="36758" y="2235143"/>
                  </a:cubicBezTo>
                  <a:cubicBezTo>
                    <a:pt x="40235" y="2223323"/>
                    <a:pt x="61597" y="2231688"/>
                    <a:pt x="72617" y="2226178"/>
                  </a:cubicBezTo>
                  <a:cubicBezTo>
                    <a:pt x="171048" y="2176962"/>
                    <a:pt x="0" y="2238428"/>
                    <a:pt x="117441" y="2199284"/>
                  </a:cubicBezTo>
                  <a:cubicBezTo>
                    <a:pt x="126406" y="2193307"/>
                    <a:pt x="134698" y="2186172"/>
                    <a:pt x="144335" y="2181354"/>
                  </a:cubicBezTo>
                  <a:cubicBezTo>
                    <a:pt x="152787" y="2177128"/>
                    <a:pt x="171229" y="2172390"/>
                    <a:pt x="171229" y="2172390"/>
                  </a:cubicBezTo>
                  <a:lnTo>
                    <a:pt x="171229" y="2172390"/>
                  </a:lnTo>
                </a:path>
              </a:pathLst>
            </a:custGeom>
            <a:solidFill>
              <a:schemeClr val="accent6">
                <a:lumMod val="50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Rectangle 160"/>
            <p:cNvSpPr/>
            <p:nvPr/>
          </p:nvSpPr>
          <p:spPr>
            <a:xfrm>
              <a:off x="0" y="3429000"/>
              <a:ext cx="9144000" cy="3429000"/>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uble Wave 161"/>
            <p:cNvSpPr/>
            <p:nvPr/>
          </p:nvSpPr>
          <p:spPr>
            <a:xfrm>
              <a:off x="0" y="3048000"/>
              <a:ext cx="9144000" cy="838200"/>
            </a:xfrm>
            <a:prstGeom prst="doubleWave">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162"/>
            <p:cNvSpPr/>
            <p:nvPr/>
          </p:nvSpPr>
          <p:spPr>
            <a:xfrm>
              <a:off x="2355273" y="3749965"/>
              <a:ext cx="5487753" cy="1203036"/>
            </a:xfrm>
            <a:custGeom>
              <a:avLst/>
              <a:gdLst>
                <a:gd name="connsiteX0" fmla="*/ 2050472 w 5487753"/>
                <a:gd name="connsiteY0" fmla="*/ 55418 h 2022763"/>
                <a:gd name="connsiteX1" fmla="*/ 2050472 w 5487753"/>
                <a:gd name="connsiteY1" fmla="*/ 55418 h 2022763"/>
                <a:gd name="connsiteX2" fmla="*/ 1958109 w 5487753"/>
                <a:gd name="connsiteY2" fmla="*/ 73891 h 2022763"/>
                <a:gd name="connsiteX3" fmla="*/ 1921163 w 5487753"/>
                <a:gd name="connsiteY3" fmla="*/ 83127 h 2022763"/>
                <a:gd name="connsiteX4" fmla="*/ 1847272 w 5487753"/>
                <a:gd name="connsiteY4" fmla="*/ 92363 h 2022763"/>
                <a:gd name="connsiteX5" fmla="*/ 1819563 w 5487753"/>
                <a:gd name="connsiteY5" fmla="*/ 101600 h 2022763"/>
                <a:gd name="connsiteX6" fmla="*/ 1542472 w 5487753"/>
                <a:gd name="connsiteY6" fmla="*/ 120072 h 2022763"/>
                <a:gd name="connsiteX7" fmla="*/ 1191491 w 5487753"/>
                <a:gd name="connsiteY7" fmla="*/ 129309 h 2022763"/>
                <a:gd name="connsiteX8" fmla="*/ 1043709 w 5487753"/>
                <a:gd name="connsiteY8" fmla="*/ 138545 h 2022763"/>
                <a:gd name="connsiteX9" fmla="*/ 674254 w 5487753"/>
                <a:gd name="connsiteY9" fmla="*/ 147781 h 2022763"/>
                <a:gd name="connsiteX10" fmla="*/ 637309 w 5487753"/>
                <a:gd name="connsiteY10" fmla="*/ 157018 h 2022763"/>
                <a:gd name="connsiteX11" fmla="*/ 489527 w 5487753"/>
                <a:gd name="connsiteY11" fmla="*/ 175491 h 2022763"/>
                <a:gd name="connsiteX12" fmla="*/ 443345 w 5487753"/>
                <a:gd name="connsiteY12" fmla="*/ 193963 h 2022763"/>
                <a:gd name="connsiteX13" fmla="*/ 378691 w 5487753"/>
                <a:gd name="connsiteY13" fmla="*/ 203200 h 2022763"/>
                <a:gd name="connsiteX14" fmla="*/ 332509 w 5487753"/>
                <a:gd name="connsiteY14" fmla="*/ 212436 h 2022763"/>
                <a:gd name="connsiteX15" fmla="*/ 295563 w 5487753"/>
                <a:gd name="connsiteY15" fmla="*/ 230909 h 2022763"/>
                <a:gd name="connsiteX16" fmla="*/ 240145 w 5487753"/>
                <a:gd name="connsiteY16" fmla="*/ 249381 h 2022763"/>
                <a:gd name="connsiteX17" fmla="*/ 175491 w 5487753"/>
                <a:gd name="connsiteY17" fmla="*/ 267854 h 2022763"/>
                <a:gd name="connsiteX18" fmla="*/ 147782 w 5487753"/>
                <a:gd name="connsiteY18" fmla="*/ 286327 h 2022763"/>
                <a:gd name="connsiteX19" fmla="*/ 129309 w 5487753"/>
                <a:gd name="connsiteY19" fmla="*/ 314036 h 2022763"/>
                <a:gd name="connsiteX20" fmla="*/ 101600 w 5487753"/>
                <a:gd name="connsiteY20" fmla="*/ 323272 h 2022763"/>
                <a:gd name="connsiteX21" fmla="*/ 55418 w 5487753"/>
                <a:gd name="connsiteY21" fmla="*/ 387927 h 2022763"/>
                <a:gd name="connsiteX22" fmla="*/ 36945 w 5487753"/>
                <a:gd name="connsiteY22" fmla="*/ 424872 h 2022763"/>
                <a:gd name="connsiteX23" fmla="*/ 18472 w 5487753"/>
                <a:gd name="connsiteY23" fmla="*/ 498763 h 2022763"/>
                <a:gd name="connsiteX24" fmla="*/ 0 w 5487753"/>
                <a:gd name="connsiteY24" fmla="*/ 600363 h 2022763"/>
                <a:gd name="connsiteX25" fmla="*/ 9236 w 5487753"/>
                <a:gd name="connsiteY25" fmla="*/ 960581 h 2022763"/>
                <a:gd name="connsiteX26" fmla="*/ 27709 w 5487753"/>
                <a:gd name="connsiteY26" fmla="*/ 1016000 h 2022763"/>
                <a:gd name="connsiteX27" fmla="*/ 55418 w 5487753"/>
                <a:gd name="connsiteY27" fmla="*/ 1117600 h 2022763"/>
                <a:gd name="connsiteX28" fmla="*/ 73891 w 5487753"/>
                <a:gd name="connsiteY28" fmla="*/ 1163781 h 2022763"/>
                <a:gd name="connsiteX29" fmla="*/ 92363 w 5487753"/>
                <a:gd name="connsiteY29" fmla="*/ 1191491 h 2022763"/>
                <a:gd name="connsiteX30" fmla="*/ 129309 w 5487753"/>
                <a:gd name="connsiteY30" fmla="*/ 1256145 h 2022763"/>
                <a:gd name="connsiteX31" fmla="*/ 157018 w 5487753"/>
                <a:gd name="connsiteY31" fmla="*/ 1302327 h 2022763"/>
                <a:gd name="connsiteX32" fmla="*/ 184727 w 5487753"/>
                <a:gd name="connsiteY32" fmla="*/ 1320800 h 2022763"/>
                <a:gd name="connsiteX33" fmla="*/ 221672 w 5487753"/>
                <a:gd name="connsiteY33" fmla="*/ 1348509 h 2022763"/>
                <a:gd name="connsiteX34" fmla="*/ 240145 w 5487753"/>
                <a:gd name="connsiteY34" fmla="*/ 1376218 h 2022763"/>
                <a:gd name="connsiteX35" fmla="*/ 267854 w 5487753"/>
                <a:gd name="connsiteY35" fmla="*/ 1385454 h 2022763"/>
                <a:gd name="connsiteX36" fmla="*/ 286327 w 5487753"/>
                <a:gd name="connsiteY36" fmla="*/ 1413163 h 2022763"/>
                <a:gd name="connsiteX37" fmla="*/ 341745 w 5487753"/>
                <a:gd name="connsiteY37" fmla="*/ 1431636 h 2022763"/>
                <a:gd name="connsiteX38" fmla="*/ 378691 w 5487753"/>
                <a:gd name="connsiteY38" fmla="*/ 1450109 h 2022763"/>
                <a:gd name="connsiteX39" fmla="*/ 461818 w 5487753"/>
                <a:gd name="connsiteY39" fmla="*/ 1505527 h 2022763"/>
                <a:gd name="connsiteX40" fmla="*/ 535709 w 5487753"/>
                <a:gd name="connsiteY40" fmla="*/ 1551709 h 2022763"/>
                <a:gd name="connsiteX41" fmla="*/ 609600 w 5487753"/>
                <a:gd name="connsiteY41" fmla="*/ 1607127 h 2022763"/>
                <a:gd name="connsiteX42" fmla="*/ 655782 w 5487753"/>
                <a:gd name="connsiteY42" fmla="*/ 1634836 h 2022763"/>
                <a:gd name="connsiteX43" fmla="*/ 692727 w 5487753"/>
                <a:gd name="connsiteY43" fmla="*/ 1662545 h 2022763"/>
                <a:gd name="connsiteX44" fmla="*/ 738909 w 5487753"/>
                <a:gd name="connsiteY44" fmla="*/ 1681018 h 2022763"/>
                <a:gd name="connsiteX45" fmla="*/ 766618 w 5487753"/>
                <a:gd name="connsiteY45" fmla="*/ 1699491 h 2022763"/>
                <a:gd name="connsiteX46" fmla="*/ 812800 w 5487753"/>
                <a:gd name="connsiteY46" fmla="*/ 1727200 h 2022763"/>
                <a:gd name="connsiteX47" fmla="*/ 849745 w 5487753"/>
                <a:gd name="connsiteY47" fmla="*/ 1764145 h 2022763"/>
                <a:gd name="connsiteX48" fmla="*/ 895927 w 5487753"/>
                <a:gd name="connsiteY48" fmla="*/ 1782618 h 2022763"/>
                <a:gd name="connsiteX49" fmla="*/ 979054 w 5487753"/>
                <a:gd name="connsiteY49" fmla="*/ 1819563 h 2022763"/>
                <a:gd name="connsiteX50" fmla="*/ 1016000 w 5487753"/>
                <a:gd name="connsiteY50" fmla="*/ 1856509 h 2022763"/>
                <a:gd name="connsiteX51" fmla="*/ 1043709 w 5487753"/>
                <a:gd name="connsiteY51" fmla="*/ 1865745 h 2022763"/>
                <a:gd name="connsiteX52" fmla="*/ 1089891 w 5487753"/>
                <a:gd name="connsiteY52" fmla="*/ 1884218 h 2022763"/>
                <a:gd name="connsiteX53" fmla="*/ 1126836 w 5487753"/>
                <a:gd name="connsiteY53" fmla="*/ 1911927 h 2022763"/>
                <a:gd name="connsiteX54" fmla="*/ 1209963 w 5487753"/>
                <a:gd name="connsiteY54" fmla="*/ 1930400 h 2022763"/>
                <a:gd name="connsiteX55" fmla="*/ 1302327 w 5487753"/>
                <a:gd name="connsiteY55" fmla="*/ 1967345 h 2022763"/>
                <a:gd name="connsiteX56" fmla="*/ 1330036 w 5487753"/>
                <a:gd name="connsiteY56" fmla="*/ 1985818 h 2022763"/>
                <a:gd name="connsiteX57" fmla="*/ 1394691 w 5487753"/>
                <a:gd name="connsiteY57" fmla="*/ 1995054 h 2022763"/>
                <a:gd name="connsiteX58" fmla="*/ 1440872 w 5487753"/>
                <a:gd name="connsiteY58" fmla="*/ 2004291 h 2022763"/>
                <a:gd name="connsiteX59" fmla="*/ 1542472 w 5487753"/>
                <a:gd name="connsiteY59" fmla="*/ 2022763 h 2022763"/>
                <a:gd name="connsiteX60" fmla="*/ 1985818 w 5487753"/>
                <a:gd name="connsiteY60" fmla="*/ 2013527 h 2022763"/>
                <a:gd name="connsiteX61" fmla="*/ 2041236 w 5487753"/>
                <a:gd name="connsiteY61" fmla="*/ 2004291 h 2022763"/>
                <a:gd name="connsiteX62" fmla="*/ 2115127 w 5487753"/>
                <a:gd name="connsiteY62" fmla="*/ 1995054 h 2022763"/>
                <a:gd name="connsiteX63" fmla="*/ 2262909 w 5487753"/>
                <a:gd name="connsiteY63" fmla="*/ 1985818 h 2022763"/>
                <a:gd name="connsiteX64" fmla="*/ 2382982 w 5487753"/>
                <a:gd name="connsiteY64" fmla="*/ 1976581 h 2022763"/>
                <a:gd name="connsiteX65" fmla="*/ 2456872 w 5487753"/>
                <a:gd name="connsiteY65" fmla="*/ 1948872 h 2022763"/>
                <a:gd name="connsiteX66" fmla="*/ 2493818 w 5487753"/>
                <a:gd name="connsiteY66" fmla="*/ 1939636 h 2022763"/>
                <a:gd name="connsiteX67" fmla="*/ 2567709 w 5487753"/>
                <a:gd name="connsiteY67" fmla="*/ 1911927 h 2022763"/>
                <a:gd name="connsiteX68" fmla="*/ 2660072 w 5487753"/>
                <a:gd name="connsiteY68" fmla="*/ 1865745 h 2022763"/>
                <a:gd name="connsiteX69" fmla="*/ 2687782 w 5487753"/>
                <a:gd name="connsiteY69" fmla="*/ 1856509 h 2022763"/>
                <a:gd name="connsiteX70" fmla="*/ 2724727 w 5487753"/>
                <a:gd name="connsiteY70" fmla="*/ 1847272 h 2022763"/>
                <a:gd name="connsiteX71" fmla="*/ 2761672 w 5487753"/>
                <a:gd name="connsiteY71" fmla="*/ 1828800 h 2022763"/>
                <a:gd name="connsiteX72" fmla="*/ 2835563 w 5487753"/>
                <a:gd name="connsiteY72" fmla="*/ 1810327 h 2022763"/>
                <a:gd name="connsiteX73" fmla="*/ 2890982 w 5487753"/>
                <a:gd name="connsiteY73" fmla="*/ 1782618 h 2022763"/>
                <a:gd name="connsiteX74" fmla="*/ 2918691 w 5487753"/>
                <a:gd name="connsiteY74" fmla="*/ 1773381 h 2022763"/>
                <a:gd name="connsiteX75" fmla="*/ 2964872 w 5487753"/>
                <a:gd name="connsiteY75" fmla="*/ 1745672 h 2022763"/>
                <a:gd name="connsiteX76" fmla="*/ 3075709 w 5487753"/>
                <a:gd name="connsiteY76" fmla="*/ 1717963 h 2022763"/>
                <a:gd name="connsiteX77" fmla="*/ 3131127 w 5487753"/>
                <a:gd name="connsiteY77" fmla="*/ 1708727 h 2022763"/>
                <a:gd name="connsiteX78" fmla="*/ 3232727 w 5487753"/>
                <a:gd name="connsiteY78" fmla="*/ 1690254 h 2022763"/>
                <a:gd name="connsiteX79" fmla="*/ 3334327 w 5487753"/>
                <a:gd name="connsiteY79" fmla="*/ 1653309 h 2022763"/>
                <a:gd name="connsiteX80" fmla="*/ 3445163 w 5487753"/>
                <a:gd name="connsiteY80" fmla="*/ 1644072 h 2022763"/>
                <a:gd name="connsiteX81" fmla="*/ 3472872 w 5487753"/>
                <a:gd name="connsiteY81" fmla="*/ 1634836 h 2022763"/>
                <a:gd name="connsiteX82" fmla="*/ 3703782 w 5487753"/>
                <a:gd name="connsiteY82" fmla="*/ 1653309 h 2022763"/>
                <a:gd name="connsiteX83" fmla="*/ 3777672 w 5487753"/>
                <a:gd name="connsiteY83" fmla="*/ 1681018 h 2022763"/>
                <a:gd name="connsiteX84" fmla="*/ 3805382 w 5487753"/>
                <a:gd name="connsiteY84" fmla="*/ 1699491 h 2022763"/>
                <a:gd name="connsiteX85" fmla="*/ 3842327 w 5487753"/>
                <a:gd name="connsiteY85" fmla="*/ 1708727 h 2022763"/>
                <a:gd name="connsiteX86" fmla="*/ 3870036 w 5487753"/>
                <a:gd name="connsiteY86" fmla="*/ 1717963 h 2022763"/>
                <a:gd name="connsiteX87" fmla="*/ 3906982 w 5487753"/>
                <a:gd name="connsiteY87" fmla="*/ 1727200 h 2022763"/>
                <a:gd name="connsiteX88" fmla="*/ 4017818 w 5487753"/>
                <a:gd name="connsiteY88" fmla="*/ 1754909 h 2022763"/>
                <a:gd name="connsiteX89" fmla="*/ 4082472 w 5487753"/>
                <a:gd name="connsiteY89" fmla="*/ 1782618 h 2022763"/>
                <a:gd name="connsiteX90" fmla="*/ 4128654 w 5487753"/>
                <a:gd name="connsiteY90" fmla="*/ 1791854 h 2022763"/>
                <a:gd name="connsiteX91" fmla="*/ 4239491 w 5487753"/>
                <a:gd name="connsiteY91" fmla="*/ 1828800 h 2022763"/>
                <a:gd name="connsiteX92" fmla="*/ 4331854 w 5487753"/>
                <a:gd name="connsiteY92" fmla="*/ 1856509 h 2022763"/>
                <a:gd name="connsiteX93" fmla="*/ 4359563 w 5487753"/>
                <a:gd name="connsiteY93" fmla="*/ 1865745 h 2022763"/>
                <a:gd name="connsiteX94" fmla="*/ 4424218 w 5487753"/>
                <a:gd name="connsiteY94" fmla="*/ 1874981 h 2022763"/>
                <a:gd name="connsiteX95" fmla="*/ 4562763 w 5487753"/>
                <a:gd name="connsiteY95" fmla="*/ 1893454 h 2022763"/>
                <a:gd name="connsiteX96" fmla="*/ 4608945 w 5487753"/>
                <a:gd name="connsiteY96" fmla="*/ 1902691 h 2022763"/>
                <a:gd name="connsiteX97" fmla="*/ 5052291 w 5487753"/>
                <a:gd name="connsiteY97" fmla="*/ 1893454 h 2022763"/>
                <a:gd name="connsiteX98" fmla="*/ 5098472 w 5487753"/>
                <a:gd name="connsiteY98" fmla="*/ 1884218 h 2022763"/>
                <a:gd name="connsiteX99" fmla="*/ 5172363 w 5487753"/>
                <a:gd name="connsiteY99" fmla="*/ 1847272 h 2022763"/>
                <a:gd name="connsiteX100" fmla="*/ 5209309 w 5487753"/>
                <a:gd name="connsiteY100" fmla="*/ 1819563 h 2022763"/>
                <a:gd name="connsiteX101" fmla="*/ 5264727 w 5487753"/>
                <a:gd name="connsiteY101" fmla="*/ 1791854 h 2022763"/>
                <a:gd name="connsiteX102" fmla="*/ 5347854 w 5487753"/>
                <a:gd name="connsiteY102" fmla="*/ 1727200 h 2022763"/>
                <a:gd name="connsiteX103" fmla="*/ 5412509 w 5487753"/>
                <a:gd name="connsiteY103" fmla="*/ 1671781 h 2022763"/>
                <a:gd name="connsiteX104" fmla="*/ 5430982 w 5487753"/>
                <a:gd name="connsiteY104" fmla="*/ 1644072 h 2022763"/>
                <a:gd name="connsiteX105" fmla="*/ 5467927 w 5487753"/>
                <a:gd name="connsiteY105" fmla="*/ 1560945 h 2022763"/>
                <a:gd name="connsiteX106" fmla="*/ 5458691 w 5487753"/>
                <a:gd name="connsiteY106" fmla="*/ 1108363 h 2022763"/>
                <a:gd name="connsiteX107" fmla="*/ 5440218 w 5487753"/>
                <a:gd name="connsiteY107" fmla="*/ 1052945 h 2022763"/>
                <a:gd name="connsiteX108" fmla="*/ 5412509 w 5487753"/>
                <a:gd name="connsiteY108" fmla="*/ 979054 h 2022763"/>
                <a:gd name="connsiteX109" fmla="*/ 5403272 w 5487753"/>
                <a:gd name="connsiteY109" fmla="*/ 932872 h 2022763"/>
                <a:gd name="connsiteX110" fmla="*/ 5357091 w 5487753"/>
                <a:gd name="connsiteY110" fmla="*/ 849745 h 2022763"/>
                <a:gd name="connsiteX111" fmla="*/ 5329382 w 5487753"/>
                <a:gd name="connsiteY111" fmla="*/ 775854 h 2022763"/>
                <a:gd name="connsiteX112" fmla="*/ 5301672 w 5487753"/>
                <a:gd name="connsiteY112" fmla="*/ 748145 h 2022763"/>
                <a:gd name="connsiteX113" fmla="*/ 5273963 w 5487753"/>
                <a:gd name="connsiteY113" fmla="*/ 701963 h 2022763"/>
                <a:gd name="connsiteX114" fmla="*/ 5264727 w 5487753"/>
                <a:gd name="connsiteY114" fmla="*/ 665018 h 2022763"/>
                <a:gd name="connsiteX115" fmla="*/ 5237018 w 5487753"/>
                <a:gd name="connsiteY115" fmla="*/ 637309 h 2022763"/>
                <a:gd name="connsiteX116" fmla="*/ 5209309 w 5487753"/>
                <a:gd name="connsiteY116" fmla="*/ 600363 h 2022763"/>
                <a:gd name="connsiteX117" fmla="*/ 5181600 w 5487753"/>
                <a:gd name="connsiteY117" fmla="*/ 572654 h 2022763"/>
                <a:gd name="connsiteX118" fmla="*/ 5153891 w 5487753"/>
                <a:gd name="connsiteY118" fmla="*/ 535709 h 2022763"/>
                <a:gd name="connsiteX119" fmla="*/ 5089236 w 5487753"/>
                <a:gd name="connsiteY119" fmla="*/ 471054 h 2022763"/>
                <a:gd name="connsiteX120" fmla="*/ 5006109 w 5487753"/>
                <a:gd name="connsiteY120" fmla="*/ 378691 h 2022763"/>
                <a:gd name="connsiteX121" fmla="*/ 4978400 w 5487753"/>
                <a:gd name="connsiteY121" fmla="*/ 360218 h 2022763"/>
                <a:gd name="connsiteX122" fmla="*/ 4886036 w 5487753"/>
                <a:gd name="connsiteY122" fmla="*/ 258618 h 2022763"/>
                <a:gd name="connsiteX123" fmla="*/ 4858327 w 5487753"/>
                <a:gd name="connsiteY123" fmla="*/ 240145 h 2022763"/>
                <a:gd name="connsiteX124" fmla="*/ 4793672 w 5487753"/>
                <a:gd name="connsiteY124" fmla="*/ 203200 h 2022763"/>
                <a:gd name="connsiteX125" fmla="*/ 4738254 w 5487753"/>
                <a:gd name="connsiteY125" fmla="*/ 157018 h 2022763"/>
                <a:gd name="connsiteX126" fmla="*/ 4701309 w 5487753"/>
                <a:gd name="connsiteY126" fmla="*/ 147781 h 2022763"/>
                <a:gd name="connsiteX127" fmla="*/ 4664363 w 5487753"/>
                <a:gd name="connsiteY127" fmla="*/ 129309 h 2022763"/>
                <a:gd name="connsiteX128" fmla="*/ 4636654 w 5487753"/>
                <a:gd name="connsiteY128" fmla="*/ 120072 h 2022763"/>
                <a:gd name="connsiteX129" fmla="*/ 4341091 w 5487753"/>
                <a:gd name="connsiteY129" fmla="*/ 129309 h 2022763"/>
                <a:gd name="connsiteX130" fmla="*/ 4313382 w 5487753"/>
                <a:gd name="connsiteY130" fmla="*/ 138545 h 2022763"/>
                <a:gd name="connsiteX131" fmla="*/ 4221018 w 5487753"/>
                <a:gd name="connsiteY131" fmla="*/ 157018 h 2022763"/>
                <a:gd name="connsiteX132" fmla="*/ 4017818 w 5487753"/>
                <a:gd name="connsiteY132" fmla="*/ 175491 h 2022763"/>
                <a:gd name="connsiteX133" fmla="*/ 3131127 w 5487753"/>
                <a:gd name="connsiteY133" fmla="*/ 166254 h 2022763"/>
                <a:gd name="connsiteX134" fmla="*/ 3084945 w 5487753"/>
                <a:gd name="connsiteY134" fmla="*/ 157018 h 2022763"/>
                <a:gd name="connsiteX135" fmla="*/ 2964872 w 5487753"/>
                <a:gd name="connsiteY135" fmla="*/ 147781 h 2022763"/>
                <a:gd name="connsiteX136" fmla="*/ 2890982 w 5487753"/>
                <a:gd name="connsiteY136" fmla="*/ 138545 h 2022763"/>
                <a:gd name="connsiteX137" fmla="*/ 2844800 w 5487753"/>
                <a:gd name="connsiteY137" fmla="*/ 129309 h 2022763"/>
                <a:gd name="connsiteX138" fmla="*/ 2669309 w 5487753"/>
                <a:gd name="connsiteY138" fmla="*/ 120072 h 2022763"/>
                <a:gd name="connsiteX139" fmla="*/ 2632363 w 5487753"/>
                <a:gd name="connsiteY139" fmla="*/ 110836 h 2022763"/>
                <a:gd name="connsiteX140" fmla="*/ 2419927 w 5487753"/>
                <a:gd name="connsiteY140" fmla="*/ 92363 h 2022763"/>
                <a:gd name="connsiteX141" fmla="*/ 2364509 w 5487753"/>
                <a:gd name="connsiteY141" fmla="*/ 73891 h 2022763"/>
                <a:gd name="connsiteX142" fmla="*/ 2336800 w 5487753"/>
                <a:gd name="connsiteY142" fmla="*/ 64654 h 2022763"/>
                <a:gd name="connsiteX143" fmla="*/ 2309091 w 5487753"/>
                <a:gd name="connsiteY143" fmla="*/ 46181 h 2022763"/>
                <a:gd name="connsiteX144" fmla="*/ 2244436 w 5487753"/>
                <a:gd name="connsiteY144" fmla="*/ 27709 h 2022763"/>
                <a:gd name="connsiteX145" fmla="*/ 2179782 w 5487753"/>
                <a:gd name="connsiteY145" fmla="*/ 9236 h 2022763"/>
                <a:gd name="connsiteX146" fmla="*/ 2133600 w 5487753"/>
                <a:gd name="connsiteY146" fmla="*/ 9236 h 2022763"/>
                <a:gd name="connsiteX147" fmla="*/ 2133600 w 5487753"/>
                <a:gd name="connsiteY147" fmla="*/ 0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487753" h="2022763">
                  <a:moveTo>
                    <a:pt x="2050472" y="55418"/>
                  </a:moveTo>
                  <a:lnTo>
                    <a:pt x="2050472" y="55418"/>
                  </a:lnTo>
                  <a:lnTo>
                    <a:pt x="1958109" y="73891"/>
                  </a:lnTo>
                  <a:cubicBezTo>
                    <a:pt x="1945696" y="76551"/>
                    <a:pt x="1933685" y="81040"/>
                    <a:pt x="1921163" y="83127"/>
                  </a:cubicBezTo>
                  <a:cubicBezTo>
                    <a:pt x="1896679" y="87208"/>
                    <a:pt x="1871902" y="89284"/>
                    <a:pt x="1847272" y="92363"/>
                  </a:cubicBezTo>
                  <a:cubicBezTo>
                    <a:pt x="1838036" y="95442"/>
                    <a:pt x="1829067" y="99488"/>
                    <a:pt x="1819563" y="101600"/>
                  </a:cubicBezTo>
                  <a:cubicBezTo>
                    <a:pt x="1731758" y="121113"/>
                    <a:pt x="1622678" y="117485"/>
                    <a:pt x="1542472" y="120072"/>
                  </a:cubicBezTo>
                  <a:lnTo>
                    <a:pt x="1191491" y="129309"/>
                  </a:lnTo>
                  <a:cubicBezTo>
                    <a:pt x="1142230" y="132388"/>
                    <a:pt x="1093034" y="136783"/>
                    <a:pt x="1043709" y="138545"/>
                  </a:cubicBezTo>
                  <a:cubicBezTo>
                    <a:pt x="920597" y="142942"/>
                    <a:pt x="797317" y="142187"/>
                    <a:pt x="674254" y="147781"/>
                  </a:cubicBezTo>
                  <a:cubicBezTo>
                    <a:pt x="661573" y="148357"/>
                    <a:pt x="649863" y="155135"/>
                    <a:pt x="637309" y="157018"/>
                  </a:cubicBezTo>
                  <a:cubicBezTo>
                    <a:pt x="588214" y="164382"/>
                    <a:pt x="489527" y="175491"/>
                    <a:pt x="489527" y="175491"/>
                  </a:cubicBezTo>
                  <a:cubicBezTo>
                    <a:pt x="474133" y="181648"/>
                    <a:pt x="459430" y="189942"/>
                    <a:pt x="443345" y="193963"/>
                  </a:cubicBezTo>
                  <a:cubicBezTo>
                    <a:pt x="422225" y="199243"/>
                    <a:pt x="400165" y="199621"/>
                    <a:pt x="378691" y="203200"/>
                  </a:cubicBezTo>
                  <a:cubicBezTo>
                    <a:pt x="363206" y="205781"/>
                    <a:pt x="347903" y="209357"/>
                    <a:pt x="332509" y="212436"/>
                  </a:cubicBezTo>
                  <a:cubicBezTo>
                    <a:pt x="320194" y="218594"/>
                    <a:pt x="308347" y="225795"/>
                    <a:pt x="295563" y="230909"/>
                  </a:cubicBezTo>
                  <a:cubicBezTo>
                    <a:pt x="277484" y="238141"/>
                    <a:pt x="258618" y="243223"/>
                    <a:pt x="240145" y="249381"/>
                  </a:cubicBezTo>
                  <a:cubicBezTo>
                    <a:pt x="200382" y="262635"/>
                    <a:pt x="221896" y="256253"/>
                    <a:pt x="175491" y="267854"/>
                  </a:cubicBezTo>
                  <a:cubicBezTo>
                    <a:pt x="166255" y="274012"/>
                    <a:pt x="155631" y="278478"/>
                    <a:pt x="147782" y="286327"/>
                  </a:cubicBezTo>
                  <a:cubicBezTo>
                    <a:pt x="139933" y="294176"/>
                    <a:pt x="137977" y="307101"/>
                    <a:pt x="129309" y="314036"/>
                  </a:cubicBezTo>
                  <a:cubicBezTo>
                    <a:pt x="121706" y="320118"/>
                    <a:pt x="110836" y="320193"/>
                    <a:pt x="101600" y="323272"/>
                  </a:cubicBezTo>
                  <a:cubicBezTo>
                    <a:pt x="89709" y="339128"/>
                    <a:pt x="66221" y="369022"/>
                    <a:pt x="55418" y="387927"/>
                  </a:cubicBezTo>
                  <a:cubicBezTo>
                    <a:pt x="48587" y="399881"/>
                    <a:pt x="42369" y="412217"/>
                    <a:pt x="36945" y="424872"/>
                  </a:cubicBezTo>
                  <a:cubicBezTo>
                    <a:pt x="25521" y="451529"/>
                    <a:pt x="25143" y="468746"/>
                    <a:pt x="18472" y="498763"/>
                  </a:cubicBezTo>
                  <a:cubicBezTo>
                    <a:pt x="1055" y="577140"/>
                    <a:pt x="16007" y="488310"/>
                    <a:pt x="0" y="600363"/>
                  </a:cubicBezTo>
                  <a:cubicBezTo>
                    <a:pt x="3079" y="720436"/>
                    <a:pt x="1246" y="840735"/>
                    <a:pt x="9236" y="960581"/>
                  </a:cubicBezTo>
                  <a:cubicBezTo>
                    <a:pt x="10531" y="980010"/>
                    <a:pt x="22986" y="997109"/>
                    <a:pt x="27709" y="1016000"/>
                  </a:cubicBezTo>
                  <a:cubicBezTo>
                    <a:pt x="37284" y="1054298"/>
                    <a:pt x="42472" y="1083077"/>
                    <a:pt x="55418" y="1117600"/>
                  </a:cubicBezTo>
                  <a:cubicBezTo>
                    <a:pt x="61240" y="1133124"/>
                    <a:pt x="66476" y="1148952"/>
                    <a:pt x="73891" y="1163781"/>
                  </a:cubicBezTo>
                  <a:cubicBezTo>
                    <a:pt x="78855" y="1173710"/>
                    <a:pt x="86856" y="1181853"/>
                    <a:pt x="92363" y="1191491"/>
                  </a:cubicBezTo>
                  <a:cubicBezTo>
                    <a:pt x="176429" y="1338610"/>
                    <a:pt x="54317" y="1136159"/>
                    <a:pt x="129309" y="1256145"/>
                  </a:cubicBezTo>
                  <a:cubicBezTo>
                    <a:pt x="138824" y="1271369"/>
                    <a:pt x="145335" y="1288697"/>
                    <a:pt x="157018" y="1302327"/>
                  </a:cubicBezTo>
                  <a:cubicBezTo>
                    <a:pt x="164242" y="1310755"/>
                    <a:pt x="175694" y="1314348"/>
                    <a:pt x="184727" y="1320800"/>
                  </a:cubicBezTo>
                  <a:cubicBezTo>
                    <a:pt x="197253" y="1329748"/>
                    <a:pt x="210787" y="1337624"/>
                    <a:pt x="221672" y="1348509"/>
                  </a:cubicBezTo>
                  <a:cubicBezTo>
                    <a:pt x="229521" y="1356358"/>
                    <a:pt x="231477" y="1369283"/>
                    <a:pt x="240145" y="1376218"/>
                  </a:cubicBezTo>
                  <a:cubicBezTo>
                    <a:pt x="247748" y="1382300"/>
                    <a:pt x="258618" y="1382375"/>
                    <a:pt x="267854" y="1385454"/>
                  </a:cubicBezTo>
                  <a:cubicBezTo>
                    <a:pt x="274012" y="1394690"/>
                    <a:pt x="276914" y="1407280"/>
                    <a:pt x="286327" y="1413163"/>
                  </a:cubicBezTo>
                  <a:cubicBezTo>
                    <a:pt x="302839" y="1423483"/>
                    <a:pt x="323666" y="1424404"/>
                    <a:pt x="341745" y="1431636"/>
                  </a:cubicBezTo>
                  <a:cubicBezTo>
                    <a:pt x="354529" y="1436750"/>
                    <a:pt x="366965" y="1442893"/>
                    <a:pt x="378691" y="1450109"/>
                  </a:cubicBezTo>
                  <a:cubicBezTo>
                    <a:pt x="407053" y="1467563"/>
                    <a:pt x="433262" y="1488393"/>
                    <a:pt x="461818" y="1505527"/>
                  </a:cubicBezTo>
                  <a:cubicBezTo>
                    <a:pt x="484684" y="1519247"/>
                    <a:pt x="513366" y="1535460"/>
                    <a:pt x="535709" y="1551709"/>
                  </a:cubicBezTo>
                  <a:cubicBezTo>
                    <a:pt x="560608" y="1569818"/>
                    <a:pt x="583200" y="1591287"/>
                    <a:pt x="609600" y="1607127"/>
                  </a:cubicBezTo>
                  <a:cubicBezTo>
                    <a:pt x="624994" y="1616363"/>
                    <a:pt x="640845" y="1624878"/>
                    <a:pt x="655782" y="1634836"/>
                  </a:cubicBezTo>
                  <a:cubicBezTo>
                    <a:pt x="668590" y="1643375"/>
                    <a:pt x="679270" y="1655069"/>
                    <a:pt x="692727" y="1662545"/>
                  </a:cubicBezTo>
                  <a:cubicBezTo>
                    <a:pt x="707220" y="1670597"/>
                    <a:pt x="724080" y="1673603"/>
                    <a:pt x="738909" y="1681018"/>
                  </a:cubicBezTo>
                  <a:cubicBezTo>
                    <a:pt x="748838" y="1685982"/>
                    <a:pt x="757205" y="1693608"/>
                    <a:pt x="766618" y="1699491"/>
                  </a:cubicBezTo>
                  <a:cubicBezTo>
                    <a:pt x="781842" y="1709006"/>
                    <a:pt x="798629" y="1716178"/>
                    <a:pt x="812800" y="1727200"/>
                  </a:cubicBezTo>
                  <a:cubicBezTo>
                    <a:pt x="826547" y="1737892"/>
                    <a:pt x="835254" y="1754484"/>
                    <a:pt x="849745" y="1764145"/>
                  </a:cubicBezTo>
                  <a:cubicBezTo>
                    <a:pt x="863540" y="1773342"/>
                    <a:pt x="881098" y="1775203"/>
                    <a:pt x="895927" y="1782618"/>
                  </a:cubicBezTo>
                  <a:cubicBezTo>
                    <a:pt x="975819" y="1822564"/>
                    <a:pt x="908553" y="1801938"/>
                    <a:pt x="979054" y="1819563"/>
                  </a:cubicBezTo>
                  <a:cubicBezTo>
                    <a:pt x="991369" y="1831878"/>
                    <a:pt x="1001828" y="1846386"/>
                    <a:pt x="1016000" y="1856509"/>
                  </a:cubicBezTo>
                  <a:cubicBezTo>
                    <a:pt x="1023922" y="1862168"/>
                    <a:pt x="1034593" y="1862327"/>
                    <a:pt x="1043709" y="1865745"/>
                  </a:cubicBezTo>
                  <a:cubicBezTo>
                    <a:pt x="1059233" y="1871567"/>
                    <a:pt x="1075398" y="1876166"/>
                    <a:pt x="1089891" y="1884218"/>
                  </a:cubicBezTo>
                  <a:cubicBezTo>
                    <a:pt x="1103348" y="1891694"/>
                    <a:pt x="1113470" y="1904290"/>
                    <a:pt x="1126836" y="1911927"/>
                  </a:cubicBezTo>
                  <a:cubicBezTo>
                    <a:pt x="1145559" y="1922626"/>
                    <a:pt x="1196401" y="1928140"/>
                    <a:pt x="1209963" y="1930400"/>
                  </a:cubicBezTo>
                  <a:cubicBezTo>
                    <a:pt x="1326342" y="2000227"/>
                    <a:pt x="1188928" y="1924820"/>
                    <a:pt x="1302327" y="1967345"/>
                  </a:cubicBezTo>
                  <a:cubicBezTo>
                    <a:pt x="1312721" y="1971243"/>
                    <a:pt x="1319403" y="1982628"/>
                    <a:pt x="1330036" y="1985818"/>
                  </a:cubicBezTo>
                  <a:cubicBezTo>
                    <a:pt x="1350888" y="1992074"/>
                    <a:pt x="1373217" y="1991475"/>
                    <a:pt x="1394691" y="1995054"/>
                  </a:cubicBezTo>
                  <a:cubicBezTo>
                    <a:pt x="1410176" y="1997635"/>
                    <a:pt x="1425387" y="2001710"/>
                    <a:pt x="1440872" y="2004291"/>
                  </a:cubicBezTo>
                  <a:cubicBezTo>
                    <a:pt x="1540168" y="2020841"/>
                    <a:pt x="1471535" y="2005029"/>
                    <a:pt x="1542472" y="2022763"/>
                  </a:cubicBezTo>
                  <a:lnTo>
                    <a:pt x="1985818" y="2013527"/>
                  </a:lnTo>
                  <a:cubicBezTo>
                    <a:pt x="2004533" y="2012834"/>
                    <a:pt x="2022697" y="2006940"/>
                    <a:pt x="2041236" y="2004291"/>
                  </a:cubicBezTo>
                  <a:cubicBezTo>
                    <a:pt x="2065809" y="2000781"/>
                    <a:pt x="2090391" y="1997115"/>
                    <a:pt x="2115127" y="1995054"/>
                  </a:cubicBezTo>
                  <a:cubicBezTo>
                    <a:pt x="2164313" y="1990955"/>
                    <a:pt x="2213669" y="1989214"/>
                    <a:pt x="2262909" y="1985818"/>
                  </a:cubicBezTo>
                  <a:lnTo>
                    <a:pt x="2382982" y="1976581"/>
                  </a:lnTo>
                  <a:cubicBezTo>
                    <a:pt x="2407612" y="1967345"/>
                    <a:pt x="2431917" y="1957190"/>
                    <a:pt x="2456872" y="1948872"/>
                  </a:cubicBezTo>
                  <a:cubicBezTo>
                    <a:pt x="2468915" y="1944858"/>
                    <a:pt x="2481932" y="1944093"/>
                    <a:pt x="2493818" y="1939636"/>
                  </a:cubicBezTo>
                  <a:cubicBezTo>
                    <a:pt x="2590417" y="1903411"/>
                    <a:pt x="2472874" y="1935635"/>
                    <a:pt x="2567709" y="1911927"/>
                  </a:cubicBezTo>
                  <a:cubicBezTo>
                    <a:pt x="2598497" y="1896533"/>
                    <a:pt x="2627416" y="1876629"/>
                    <a:pt x="2660072" y="1865745"/>
                  </a:cubicBezTo>
                  <a:cubicBezTo>
                    <a:pt x="2669309" y="1862666"/>
                    <a:pt x="2678420" y="1859184"/>
                    <a:pt x="2687782" y="1856509"/>
                  </a:cubicBezTo>
                  <a:cubicBezTo>
                    <a:pt x="2699988" y="1853022"/>
                    <a:pt x="2712841" y="1851729"/>
                    <a:pt x="2724727" y="1847272"/>
                  </a:cubicBezTo>
                  <a:cubicBezTo>
                    <a:pt x="2737619" y="1842438"/>
                    <a:pt x="2748610" y="1833154"/>
                    <a:pt x="2761672" y="1828800"/>
                  </a:cubicBezTo>
                  <a:cubicBezTo>
                    <a:pt x="2785758" y="1820772"/>
                    <a:pt x="2835563" y="1810327"/>
                    <a:pt x="2835563" y="1810327"/>
                  </a:cubicBezTo>
                  <a:cubicBezTo>
                    <a:pt x="2854036" y="1801091"/>
                    <a:pt x="2872109" y="1791006"/>
                    <a:pt x="2890982" y="1782618"/>
                  </a:cubicBezTo>
                  <a:cubicBezTo>
                    <a:pt x="2899879" y="1778664"/>
                    <a:pt x="2909983" y="1777735"/>
                    <a:pt x="2918691" y="1773381"/>
                  </a:cubicBezTo>
                  <a:cubicBezTo>
                    <a:pt x="2934748" y="1765352"/>
                    <a:pt x="2948301" y="1752577"/>
                    <a:pt x="2964872" y="1745672"/>
                  </a:cubicBezTo>
                  <a:cubicBezTo>
                    <a:pt x="2992610" y="1734115"/>
                    <a:pt x="3043978" y="1723732"/>
                    <a:pt x="3075709" y="1717963"/>
                  </a:cubicBezTo>
                  <a:cubicBezTo>
                    <a:pt x="3094134" y="1714613"/>
                    <a:pt x="3112702" y="1712077"/>
                    <a:pt x="3131127" y="1708727"/>
                  </a:cubicBezTo>
                  <a:cubicBezTo>
                    <a:pt x="3273220" y="1682893"/>
                    <a:pt x="3069316" y="1717491"/>
                    <a:pt x="3232727" y="1690254"/>
                  </a:cubicBezTo>
                  <a:cubicBezTo>
                    <a:pt x="3249165" y="1683679"/>
                    <a:pt x="3319345" y="1654558"/>
                    <a:pt x="3334327" y="1653309"/>
                  </a:cubicBezTo>
                  <a:lnTo>
                    <a:pt x="3445163" y="1644072"/>
                  </a:lnTo>
                  <a:cubicBezTo>
                    <a:pt x="3454399" y="1640993"/>
                    <a:pt x="3463136" y="1634836"/>
                    <a:pt x="3472872" y="1634836"/>
                  </a:cubicBezTo>
                  <a:cubicBezTo>
                    <a:pt x="3605747" y="1634836"/>
                    <a:pt x="3610186" y="1637709"/>
                    <a:pt x="3703782" y="1653309"/>
                  </a:cubicBezTo>
                  <a:cubicBezTo>
                    <a:pt x="3768766" y="1696630"/>
                    <a:pt x="3686363" y="1646776"/>
                    <a:pt x="3777672" y="1681018"/>
                  </a:cubicBezTo>
                  <a:cubicBezTo>
                    <a:pt x="3788066" y="1684916"/>
                    <a:pt x="3795179" y="1695118"/>
                    <a:pt x="3805382" y="1699491"/>
                  </a:cubicBezTo>
                  <a:cubicBezTo>
                    <a:pt x="3817050" y="1704491"/>
                    <a:pt x="3830121" y="1705240"/>
                    <a:pt x="3842327" y="1708727"/>
                  </a:cubicBezTo>
                  <a:cubicBezTo>
                    <a:pt x="3851688" y="1711402"/>
                    <a:pt x="3860675" y="1715288"/>
                    <a:pt x="3870036" y="1717963"/>
                  </a:cubicBezTo>
                  <a:cubicBezTo>
                    <a:pt x="3882242" y="1721450"/>
                    <a:pt x="3894823" y="1723552"/>
                    <a:pt x="3906982" y="1727200"/>
                  </a:cubicBezTo>
                  <a:cubicBezTo>
                    <a:pt x="3998459" y="1754643"/>
                    <a:pt x="3925600" y="1739538"/>
                    <a:pt x="4017818" y="1754909"/>
                  </a:cubicBezTo>
                  <a:cubicBezTo>
                    <a:pt x="4039369" y="1764145"/>
                    <a:pt x="4060228" y="1775203"/>
                    <a:pt x="4082472" y="1782618"/>
                  </a:cubicBezTo>
                  <a:cubicBezTo>
                    <a:pt x="4097365" y="1787582"/>
                    <a:pt x="4113900" y="1786489"/>
                    <a:pt x="4128654" y="1791854"/>
                  </a:cubicBezTo>
                  <a:cubicBezTo>
                    <a:pt x="4250791" y="1836267"/>
                    <a:pt x="4118390" y="1808615"/>
                    <a:pt x="4239491" y="1828800"/>
                  </a:cubicBezTo>
                  <a:cubicBezTo>
                    <a:pt x="4303331" y="1860719"/>
                    <a:pt x="4249056" y="1838109"/>
                    <a:pt x="4331854" y="1856509"/>
                  </a:cubicBezTo>
                  <a:cubicBezTo>
                    <a:pt x="4341358" y="1858621"/>
                    <a:pt x="4350016" y="1863836"/>
                    <a:pt x="4359563" y="1865745"/>
                  </a:cubicBezTo>
                  <a:cubicBezTo>
                    <a:pt x="4380911" y="1870014"/>
                    <a:pt x="4402744" y="1871402"/>
                    <a:pt x="4424218" y="1874981"/>
                  </a:cubicBezTo>
                  <a:cubicBezTo>
                    <a:pt x="4539012" y="1894113"/>
                    <a:pt x="4379349" y="1875113"/>
                    <a:pt x="4562763" y="1893454"/>
                  </a:cubicBezTo>
                  <a:cubicBezTo>
                    <a:pt x="4578157" y="1896533"/>
                    <a:pt x="4593324" y="1901129"/>
                    <a:pt x="4608945" y="1902691"/>
                  </a:cubicBezTo>
                  <a:cubicBezTo>
                    <a:pt x="4799213" y="1921718"/>
                    <a:pt x="4810894" y="1908084"/>
                    <a:pt x="5052291" y="1893454"/>
                  </a:cubicBezTo>
                  <a:cubicBezTo>
                    <a:pt x="5067685" y="1890375"/>
                    <a:pt x="5084431" y="1891239"/>
                    <a:pt x="5098472" y="1884218"/>
                  </a:cubicBezTo>
                  <a:cubicBezTo>
                    <a:pt x="5201969" y="1832470"/>
                    <a:pt x="5035633" y="1874620"/>
                    <a:pt x="5172363" y="1847272"/>
                  </a:cubicBezTo>
                  <a:cubicBezTo>
                    <a:pt x="5184678" y="1838036"/>
                    <a:pt x="5196109" y="1827483"/>
                    <a:pt x="5209309" y="1819563"/>
                  </a:cubicBezTo>
                  <a:cubicBezTo>
                    <a:pt x="5227019" y="1808937"/>
                    <a:pt x="5247543" y="1803310"/>
                    <a:pt x="5264727" y="1791854"/>
                  </a:cubicBezTo>
                  <a:cubicBezTo>
                    <a:pt x="5293935" y="1772382"/>
                    <a:pt x="5318646" y="1746672"/>
                    <a:pt x="5347854" y="1727200"/>
                  </a:cubicBezTo>
                  <a:cubicBezTo>
                    <a:pt x="5380537" y="1705411"/>
                    <a:pt x="5382645" y="1706622"/>
                    <a:pt x="5412509" y="1671781"/>
                  </a:cubicBezTo>
                  <a:cubicBezTo>
                    <a:pt x="5419733" y="1663353"/>
                    <a:pt x="5425475" y="1653710"/>
                    <a:pt x="5430982" y="1644072"/>
                  </a:cubicBezTo>
                  <a:cubicBezTo>
                    <a:pt x="5448238" y="1613874"/>
                    <a:pt x="5454734" y="1593928"/>
                    <a:pt x="5467927" y="1560945"/>
                  </a:cubicBezTo>
                  <a:cubicBezTo>
                    <a:pt x="5475938" y="1344629"/>
                    <a:pt x="5487753" y="1311801"/>
                    <a:pt x="5458691" y="1108363"/>
                  </a:cubicBezTo>
                  <a:cubicBezTo>
                    <a:pt x="5455937" y="1089087"/>
                    <a:pt x="5444037" y="1072039"/>
                    <a:pt x="5440218" y="1052945"/>
                  </a:cubicBezTo>
                  <a:cubicBezTo>
                    <a:pt x="5428805" y="995878"/>
                    <a:pt x="5439690" y="1019825"/>
                    <a:pt x="5412509" y="979054"/>
                  </a:cubicBezTo>
                  <a:cubicBezTo>
                    <a:pt x="5409430" y="963660"/>
                    <a:pt x="5408236" y="947765"/>
                    <a:pt x="5403272" y="932872"/>
                  </a:cubicBezTo>
                  <a:cubicBezTo>
                    <a:pt x="5394376" y="906185"/>
                    <a:pt x="5368930" y="873422"/>
                    <a:pt x="5357091" y="849745"/>
                  </a:cubicBezTo>
                  <a:cubicBezTo>
                    <a:pt x="5335603" y="806771"/>
                    <a:pt x="5363402" y="830287"/>
                    <a:pt x="5329382" y="775854"/>
                  </a:cubicBezTo>
                  <a:cubicBezTo>
                    <a:pt x="5322459" y="764777"/>
                    <a:pt x="5309509" y="758595"/>
                    <a:pt x="5301672" y="748145"/>
                  </a:cubicBezTo>
                  <a:cubicBezTo>
                    <a:pt x="5290901" y="733783"/>
                    <a:pt x="5283199" y="717357"/>
                    <a:pt x="5273963" y="701963"/>
                  </a:cubicBezTo>
                  <a:cubicBezTo>
                    <a:pt x="5270884" y="689648"/>
                    <a:pt x="5271025" y="676039"/>
                    <a:pt x="5264727" y="665018"/>
                  </a:cubicBezTo>
                  <a:cubicBezTo>
                    <a:pt x="5258246" y="653677"/>
                    <a:pt x="5245519" y="647227"/>
                    <a:pt x="5237018" y="637309"/>
                  </a:cubicBezTo>
                  <a:cubicBezTo>
                    <a:pt x="5227000" y="625621"/>
                    <a:pt x="5219327" y="612051"/>
                    <a:pt x="5209309" y="600363"/>
                  </a:cubicBezTo>
                  <a:cubicBezTo>
                    <a:pt x="5200808" y="590445"/>
                    <a:pt x="5190101" y="582572"/>
                    <a:pt x="5181600" y="572654"/>
                  </a:cubicBezTo>
                  <a:cubicBezTo>
                    <a:pt x="5171582" y="560966"/>
                    <a:pt x="5164246" y="547099"/>
                    <a:pt x="5153891" y="535709"/>
                  </a:cubicBezTo>
                  <a:cubicBezTo>
                    <a:pt x="5133389" y="513157"/>
                    <a:pt x="5107523" y="495437"/>
                    <a:pt x="5089236" y="471054"/>
                  </a:cubicBezTo>
                  <a:cubicBezTo>
                    <a:pt x="5055620" y="426233"/>
                    <a:pt x="5055836" y="422893"/>
                    <a:pt x="5006109" y="378691"/>
                  </a:cubicBezTo>
                  <a:cubicBezTo>
                    <a:pt x="4997812" y="371316"/>
                    <a:pt x="4987636" y="366376"/>
                    <a:pt x="4978400" y="360218"/>
                  </a:cubicBezTo>
                  <a:cubicBezTo>
                    <a:pt x="4951025" y="319156"/>
                    <a:pt x="4935080" y="291315"/>
                    <a:pt x="4886036" y="258618"/>
                  </a:cubicBezTo>
                  <a:cubicBezTo>
                    <a:pt x="4876800" y="252460"/>
                    <a:pt x="4867360" y="246597"/>
                    <a:pt x="4858327" y="240145"/>
                  </a:cubicBezTo>
                  <a:cubicBezTo>
                    <a:pt x="4809400" y="205197"/>
                    <a:pt x="4838638" y="218188"/>
                    <a:pt x="4793672" y="203200"/>
                  </a:cubicBezTo>
                  <a:cubicBezTo>
                    <a:pt x="4777028" y="186556"/>
                    <a:pt x="4760757" y="166663"/>
                    <a:pt x="4738254" y="157018"/>
                  </a:cubicBezTo>
                  <a:cubicBezTo>
                    <a:pt x="4726586" y="152017"/>
                    <a:pt x="4713195" y="152238"/>
                    <a:pt x="4701309" y="147781"/>
                  </a:cubicBezTo>
                  <a:cubicBezTo>
                    <a:pt x="4688417" y="142946"/>
                    <a:pt x="4677019" y="134733"/>
                    <a:pt x="4664363" y="129309"/>
                  </a:cubicBezTo>
                  <a:cubicBezTo>
                    <a:pt x="4655414" y="125474"/>
                    <a:pt x="4645890" y="123151"/>
                    <a:pt x="4636654" y="120072"/>
                  </a:cubicBezTo>
                  <a:cubicBezTo>
                    <a:pt x="4538133" y="123151"/>
                    <a:pt x="4439500" y="123686"/>
                    <a:pt x="4341091" y="129309"/>
                  </a:cubicBezTo>
                  <a:cubicBezTo>
                    <a:pt x="4331371" y="129864"/>
                    <a:pt x="4322869" y="136356"/>
                    <a:pt x="4313382" y="138545"/>
                  </a:cubicBezTo>
                  <a:cubicBezTo>
                    <a:pt x="4282788" y="145605"/>
                    <a:pt x="4252224" y="153551"/>
                    <a:pt x="4221018" y="157018"/>
                  </a:cubicBezTo>
                  <a:cubicBezTo>
                    <a:pt x="4097994" y="170687"/>
                    <a:pt x="4165688" y="164116"/>
                    <a:pt x="4017818" y="175491"/>
                  </a:cubicBezTo>
                  <a:lnTo>
                    <a:pt x="3131127" y="166254"/>
                  </a:lnTo>
                  <a:cubicBezTo>
                    <a:pt x="3115431" y="165943"/>
                    <a:pt x="3100548" y="158752"/>
                    <a:pt x="3084945" y="157018"/>
                  </a:cubicBezTo>
                  <a:cubicBezTo>
                    <a:pt x="3045048" y="152585"/>
                    <a:pt x="3004834" y="151587"/>
                    <a:pt x="2964872" y="147781"/>
                  </a:cubicBezTo>
                  <a:cubicBezTo>
                    <a:pt x="2940162" y="145428"/>
                    <a:pt x="2915515" y="142319"/>
                    <a:pt x="2890982" y="138545"/>
                  </a:cubicBezTo>
                  <a:cubicBezTo>
                    <a:pt x="2875466" y="136158"/>
                    <a:pt x="2860445" y="130613"/>
                    <a:pt x="2844800" y="129309"/>
                  </a:cubicBezTo>
                  <a:cubicBezTo>
                    <a:pt x="2786424" y="124444"/>
                    <a:pt x="2727806" y="123151"/>
                    <a:pt x="2669309" y="120072"/>
                  </a:cubicBezTo>
                  <a:cubicBezTo>
                    <a:pt x="2656994" y="116993"/>
                    <a:pt x="2644910" y="112766"/>
                    <a:pt x="2632363" y="110836"/>
                  </a:cubicBezTo>
                  <a:cubicBezTo>
                    <a:pt x="2571665" y="101498"/>
                    <a:pt x="2475710" y="96348"/>
                    <a:pt x="2419927" y="92363"/>
                  </a:cubicBezTo>
                  <a:lnTo>
                    <a:pt x="2364509" y="73891"/>
                  </a:lnTo>
                  <a:cubicBezTo>
                    <a:pt x="2355273" y="70812"/>
                    <a:pt x="2344901" y="70055"/>
                    <a:pt x="2336800" y="64654"/>
                  </a:cubicBezTo>
                  <a:cubicBezTo>
                    <a:pt x="2327564" y="58496"/>
                    <a:pt x="2319020" y="51145"/>
                    <a:pt x="2309091" y="46181"/>
                  </a:cubicBezTo>
                  <a:cubicBezTo>
                    <a:pt x="2294327" y="38799"/>
                    <a:pt x="2258246" y="31655"/>
                    <a:pt x="2244436" y="27709"/>
                  </a:cubicBezTo>
                  <a:cubicBezTo>
                    <a:pt x="2222140" y="21339"/>
                    <a:pt x="2203414" y="11862"/>
                    <a:pt x="2179782" y="9236"/>
                  </a:cubicBezTo>
                  <a:cubicBezTo>
                    <a:pt x="2164482" y="7536"/>
                    <a:pt x="2148994" y="9236"/>
                    <a:pt x="2133600" y="9236"/>
                  </a:cubicBezTo>
                  <a:lnTo>
                    <a:pt x="2133600" y="0"/>
                  </a:lnTo>
                </a:path>
              </a:pathLst>
            </a:custGeom>
            <a:solidFill>
              <a:schemeClr val="tx2">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64" name="Group 33"/>
            <p:cNvGrpSpPr/>
            <p:nvPr/>
          </p:nvGrpSpPr>
          <p:grpSpPr>
            <a:xfrm>
              <a:off x="228600" y="4572000"/>
              <a:ext cx="990600" cy="2050229"/>
              <a:chOff x="1143000" y="561811"/>
              <a:chExt cx="2819400" cy="4174060"/>
            </a:xfrm>
          </p:grpSpPr>
          <p:grpSp>
            <p:nvGrpSpPr>
              <p:cNvPr id="206" name="Group 8"/>
              <p:cNvGrpSpPr/>
              <p:nvPr/>
            </p:nvGrpSpPr>
            <p:grpSpPr>
              <a:xfrm rot="1120939">
                <a:off x="2279634" y="561811"/>
                <a:ext cx="1066800" cy="2514600"/>
                <a:chOff x="1712971" y="2198329"/>
                <a:chExt cx="1895379" cy="3364271"/>
              </a:xfrm>
              <a:solidFill>
                <a:srgbClr val="92D050"/>
              </a:solidFill>
            </p:grpSpPr>
            <p:sp>
              <p:nvSpPr>
                <p:cNvPr id="226" name="Moon 225"/>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 name="Round Diagonal Corner Rectangle 206"/>
              <p:cNvSpPr/>
              <p:nvPr/>
            </p:nvSpPr>
            <p:spPr>
              <a:xfrm>
                <a:off x="2819400" y="16002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 Diagonal Corner Rectangle 207"/>
              <p:cNvSpPr/>
              <p:nvPr/>
            </p:nvSpPr>
            <p:spPr>
              <a:xfrm rot="16200000">
                <a:off x="1524000" y="1447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 Diagonal Corner Rectangle 208"/>
              <p:cNvSpPr/>
              <p:nvPr/>
            </p:nvSpPr>
            <p:spPr>
              <a:xfrm>
                <a:off x="2667000" y="36576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 Diagonal Corner Rectangle 209"/>
              <p:cNvSpPr/>
              <p:nvPr/>
            </p:nvSpPr>
            <p:spPr>
              <a:xfrm rot="2458714">
                <a:off x="1524000" y="37338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a:off x="1944629" y="1611671"/>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211"/>
              <p:cNvSpPr/>
              <p:nvPr/>
            </p:nvSpPr>
            <p:spPr>
              <a:xfrm rot="1134353">
                <a:off x="2646548" y="269789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 Diagonal Corner Rectangle 212"/>
              <p:cNvSpPr/>
              <p:nvPr/>
            </p:nvSpPr>
            <p:spPr>
              <a:xfrm rot="3308753">
                <a:off x="1143000" y="2667000"/>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18"/>
              <p:cNvGrpSpPr/>
              <p:nvPr/>
            </p:nvGrpSpPr>
            <p:grpSpPr>
              <a:xfrm>
                <a:off x="2971800" y="3048000"/>
                <a:ext cx="990600" cy="943326"/>
                <a:chOff x="4898689" y="2743200"/>
                <a:chExt cx="990600" cy="943326"/>
              </a:xfrm>
            </p:grpSpPr>
            <p:sp>
              <p:nvSpPr>
                <p:cNvPr id="224" name="Heart 223"/>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6-Point Star 224"/>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25"/>
              <p:cNvGrpSpPr/>
              <p:nvPr/>
            </p:nvGrpSpPr>
            <p:grpSpPr>
              <a:xfrm>
                <a:off x="1600200" y="1905000"/>
                <a:ext cx="990600" cy="943326"/>
                <a:chOff x="4898689" y="2743200"/>
                <a:chExt cx="990600" cy="943326"/>
              </a:xfrm>
            </p:grpSpPr>
            <p:sp>
              <p:nvSpPr>
                <p:cNvPr id="222" name="Heart 221"/>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6-Point Star 222"/>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8"/>
              <p:cNvGrpSpPr/>
              <p:nvPr/>
            </p:nvGrpSpPr>
            <p:grpSpPr>
              <a:xfrm>
                <a:off x="1143000" y="3657600"/>
                <a:ext cx="800187" cy="762000"/>
                <a:chOff x="4898689" y="2743200"/>
                <a:chExt cx="990600" cy="943326"/>
              </a:xfrm>
            </p:grpSpPr>
            <p:sp>
              <p:nvSpPr>
                <p:cNvPr id="220" name="Heart 219"/>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6-Point Star 220"/>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31"/>
              <p:cNvGrpSpPr/>
              <p:nvPr/>
            </p:nvGrpSpPr>
            <p:grpSpPr>
              <a:xfrm>
                <a:off x="3048000" y="838200"/>
                <a:ext cx="800187" cy="762000"/>
                <a:chOff x="4898689" y="2743200"/>
                <a:chExt cx="990600" cy="943326"/>
              </a:xfrm>
            </p:grpSpPr>
            <p:sp>
              <p:nvSpPr>
                <p:cNvPr id="218" name="Heart 217"/>
                <p:cNvSpPr/>
                <p:nvPr/>
              </p:nvSpPr>
              <p:spPr>
                <a:xfrm rot="205619">
                  <a:off x="4898689" y="2924526"/>
                  <a:ext cx="9906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6-Point Star 218"/>
                <p:cNvSpPr/>
                <p:nvPr/>
              </p:nvSpPr>
              <p:spPr>
                <a:xfrm>
                  <a:off x="5181600" y="2743200"/>
                  <a:ext cx="457200" cy="457200"/>
                </a:xfrm>
                <a:prstGeom prst="star6">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 name="Group 60"/>
            <p:cNvGrpSpPr/>
            <p:nvPr/>
          </p:nvGrpSpPr>
          <p:grpSpPr>
            <a:xfrm>
              <a:off x="457200" y="1600200"/>
              <a:ext cx="1918208" cy="2438400"/>
              <a:chOff x="5334000" y="914400"/>
              <a:chExt cx="4495800" cy="5715000"/>
            </a:xfrm>
          </p:grpSpPr>
          <p:grpSp>
            <p:nvGrpSpPr>
              <p:cNvPr id="233" name="Group 7"/>
              <p:cNvGrpSpPr/>
              <p:nvPr/>
            </p:nvGrpSpPr>
            <p:grpSpPr>
              <a:xfrm>
                <a:off x="5334000" y="914400"/>
                <a:ext cx="4495800" cy="5715000"/>
                <a:chOff x="2895600" y="685800"/>
                <a:chExt cx="4495800" cy="5715000"/>
              </a:xfrm>
            </p:grpSpPr>
            <p:sp>
              <p:nvSpPr>
                <p:cNvPr id="236" name="Double Wave 235"/>
                <p:cNvSpPr/>
                <p:nvPr/>
              </p:nvSpPr>
              <p:spPr>
                <a:xfrm rot="16200000">
                  <a:off x="3276600" y="4191000"/>
                  <a:ext cx="3657600" cy="7620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ouble Wave 236"/>
                <p:cNvSpPr/>
                <p:nvPr/>
              </p:nvSpPr>
              <p:spPr>
                <a:xfrm rot="14132626">
                  <a:off x="2784980" y="269279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ouble Wave 237"/>
                <p:cNvSpPr/>
                <p:nvPr/>
              </p:nvSpPr>
              <p:spPr>
                <a:xfrm rot="17924385">
                  <a:off x="4266338" y="321212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ouble Wave 238"/>
                <p:cNvSpPr/>
                <p:nvPr/>
              </p:nvSpPr>
              <p:spPr>
                <a:xfrm rot="17365274">
                  <a:off x="3901239" y="2215703"/>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ouble Wave 239"/>
                <p:cNvSpPr/>
                <p:nvPr/>
              </p:nvSpPr>
              <p:spPr>
                <a:xfrm rot="15146068">
                  <a:off x="3323075" y="2148804"/>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876800" y="3352800"/>
                  <a:ext cx="533400" cy="21336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Cloud 241"/>
                <p:cNvSpPr/>
                <p:nvPr/>
              </p:nvSpPr>
              <p:spPr>
                <a:xfrm>
                  <a:off x="28956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loud 242"/>
                <p:cNvSpPr/>
                <p:nvPr/>
              </p:nvSpPr>
              <p:spPr>
                <a:xfrm>
                  <a:off x="3048000" y="13716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Cloud 243"/>
                <p:cNvSpPr/>
                <p:nvPr/>
              </p:nvSpPr>
              <p:spPr>
                <a:xfrm>
                  <a:off x="56388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loud 244"/>
                <p:cNvSpPr/>
                <p:nvPr/>
              </p:nvSpPr>
              <p:spPr>
                <a:xfrm>
                  <a:off x="5181600" y="1524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loud 245"/>
                <p:cNvSpPr/>
                <p:nvPr/>
              </p:nvSpPr>
              <p:spPr>
                <a:xfrm>
                  <a:off x="4572000" y="762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loud 246"/>
                <p:cNvSpPr/>
                <p:nvPr/>
              </p:nvSpPr>
              <p:spPr>
                <a:xfrm>
                  <a:off x="3810000" y="6858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loud 247"/>
                <p:cNvSpPr/>
                <p:nvPr/>
              </p:nvSpPr>
              <p:spPr>
                <a:xfrm>
                  <a:off x="4038600" y="1905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Oval 233"/>
              <p:cNvSpPr/>
              <p:nvPr/>
            </p:nvSpPr>
            <p:spPr>
              <a:xfrm rot="20123371">
                <a:off x="7167079" y="3607326"/>
                <a:ext cx="379814" cy="77413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rot="21076854">
                <a:off x="7590765" y="3835040"/>
                <a:ext cx="379814" cy="64858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85"/>
            <p:cNvGrpSpPr/>
            <p:nvPr/>
          </p:nvGrpSpPr>
          <p:grpSpPr>
            <a:xfrm>
              <a:off x="1828800" y="1600200"/>
              <a:ext cx="1445696" cy="2286000"/>
              <a:chOff x="5791200" y="1828800"/>
              <a:chExt cx="2549022" cy="4030629"/>
            </a:xfrm>
          </p:grpSpPr>
          <p:sp>
            <p:nvSpPr>
              <p:cNvPr id="250" name="Rectangle 249"/>
              <p:cNvSpPr/>
              <p:nvPr/>
            </p:nvSpPr>
            <p:spPr>
              <a:xfrm>
                <a:off x="6874105" y="2354229"/>
                <a:ext cx="304800" cy="3505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Lightning Bolt 250"/>
              <p:cNvSpPr/>
              <p:nvPr/>
            </p:nvSpPr>
            <p:spPr>
              <a:xfrm rot="20382424">
                <a:off x="7008188" y="4074826"/>
                <a:ext cx="1332034" cy="1451022"/>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ightning Bolt 251"/>
              <p:cNvSpPr/>
              <p:nvPr/>
            </p:nvSpPr>
            <p:spPr>
              <a:xfrm rot="21317321">
                <a:off x="6930454" y="4080932"/>
                <a:ext cx="1283495" cy="1424865"/>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Lightning Bolt 252"/>
              <p:cNvSpPr/>
              <p:nvPr/>
            </p:nvSpPr>
            <p:spPr>
              <a:xfrm>
                <a:off x="6821455" y="1828800"/>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Lightning Bolt 253"/>
              <p:cNvSpPr/>
              <p:nvPr/>
            </p:nvSpPr>
            <p:spPr>
              <a:xfrm>
                <a:off x="6745255" y="2133599"/>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Lightning Bolt 254"/>
              <p:cNvSpPr/>
              <p:nvPr/>
            </p:nvSpPr>
            <p:spPr>
              <a:xfrm>
                <a:off x="6897654" y="2590801"/>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ightning Bolt 255"/>
              <p:cNvSpPr/>
              <p:nvPr/>
            </p:nvSpPr>
            <p:spPr>
              <a:xfrm>
                <a:off x="6797905" y="2887629"/>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Lightning Bolt 256"/>
              <p:cNvSpPr/>
              <p:nvPr/>
            </p:nvSpPr>
            <p:spPr>
              <a:xfrm>
                <a:off x="6721705" y="3421029"/>
                <a:ext cx="1447800" cy="12954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ightning Bolt 257"/>
              <p:cNvSpPr/>
              <p:nvPr/>
            </p:nvSpPr>
            <p:spPr>
              <a:xfrm rot="1217576" flipH="1">
                <a:off x="5895979" y="4131375"/>
                <a:ext cx="1366504" cy="1634752"/>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ightning Bolt 258"/>
              <p:cNvSpPr/>
              <p:nvPr/>
            </p:nvSpPr>
            <p:spPr>
              <a:xfrm rot="282679" flipH="1">
                <a:off x="5791200" y="3788978"/>
                <a:ext cx="1448252" cy="15229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ightning Bolt 259"/>
              <p:cNvSpPr/>
              <p:nvPr/>
            </p:nvSpPr>
            <p:spPr>
              <a:xfrm flipH="1">
                <a:off x="6337007" y="1897029"/>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ightning Bolt 260"/>
              <p:cNvSpPr/>
              <p:nvPr/>
            </p:nvSpPr>
            <p:spPr>
              <a:xfrm flipH="1">
                <a:off x="6413207" y="2201828"/>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ightning Bolt 261"/>
              <p:cNvSpPr/>
              <p:nvPr/>
            </p:nvSpPr>
            <p:spPr>
              <a:xfrm flipH="1">
                <a:off x="6260808" y="2659030"/>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Lightning Bolt 262"/>
              <p:cNvSpPr/>
              <p:nvPr/>
            </p:nvSpPr>
            <p:spPr>
              <a:xfrm flipH="1">
                <a:off x="6324600" y="2895600"/>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Lightning Bolt 263"/>
              <p:cNvSpPr/>
              <p:nvPr/>
            </p:nvSpPr>
            <p:spPr>
              <a:xfrm flipH="1">
                <a:off x="6284357" y="3489258"/>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6781800" y="2209800"/>
                <a:ext cx="685800" cy="6858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6781800" y="2819400"/>
                <a:ext cx="685800" cy="13716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6705600" y="3962400"/>
                <a:ext cx="685800" cy="6858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104"/>
            <p:cNvGrpSpPr/>
            <p:nvPr/>
          </p:nvGrpSpPr>
          <p:grpSpPr>
            <a:xfrm>
              <a:off x="3581400" y="2209800"/>
              <a:ext cx="1011987" cy="1600200"/>
              <a:chOff x="5791200" y="1828800"/>
              <a:chExt cx="2549022" cy="4030629"/>
            </a:xfrm>
          </p:grpSpPr>
          <p:sp>
            <p:nvSpPr>
              <p:cNvPr id="269" name="Rectangle 268"/>
              <p:cNvSpPr/>
              <p:nvPr/>
            </p:nvSpPr>
            <p:spPr>
              <a:xfrm>
                <a:off x="6874105" y="2354229"/>
                <a:ext cx="304800" cy="3505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ightning Bolt 269"/>
              <p:cNvSpPr/>
              <p:nvPr/>
            </p:nvSpPr>
            <p:spPr>
              <a:xfrm rot="20382424">
                <a:off x="7008188" y="4074826"/>
                <a:ext cx="1332034" cy="1451022"/>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Lightning Bolt 270"/>
              <p:cNvSpPr/>
              <p:nvPr/>
            </p:nvSpPr>
            <p:spPr>
              <a:xfrm rot="21317321">
                <a:off x="6930454" y="4080932"/>
                <a:ext cx="1283495" cy="1424865"/>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ightning Bolt 271"/>
              <p:cNvSpPr/>
              <p:nvPr/>
            </p:nvSpPr>
            <p:spPr>
              <a:xfrm>
                <a:off x="6821455" y="1828800"/>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ightning Bolt 272"/>
              <p:cNvSpPr/>
              <p:nvPr/>
            </p:nvSpPr>
            <p:spPr>
              <a:xfrm>
                <a:off x="6745255" y="2133599"/>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ightning Bolt 273"/>
              <p:cNvSpPr/>
              <p:nvPr/>
            </p:nvSpPr>
            <p:spPr>
              <a:xfrm>
                <a:off x="6897654" y="2590801"/>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ightning Bolt 274"/>
              <p:cNvSpPr/>
              <p:nvPr/>
            </p:nvSpPr>
            <p:spPr>
              <a:xfrm>
                <a:off x="6797905" y="2887629"/>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ightning Bolt 275"/>
              <p:cNvSpPr/>
              <p:nvPr/>
            </p:nvSpPr>
            <p:spPr>
              <a:xfrm>
                <a:off x="6721705" y="3421029"/>
                <a:ext cx="1447800" cy="12954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Lightning Bolt 276"/>
              <p:cNvSpPr/>
              <p:nvPr/>
            </p:nvSpPr>
            <p:spPr>
              <a:xfrm rot="1217576" flipH="1">
                <a:off x="5895979" y="4131375"/>
                <a:ext cx="1366504" cy="1634752"/>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Lightning Bolt 277"/>
              <p:cNvSpPr/>
              <p:nvPr/>
            </p:nvSpPr>
            <p:spPr>
              <a:xfrm rot="282679" flipH="1">
                <a:off x="5791200" y="3788978"/>
                <a:ext cx="1448252" cy="15229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Lightning Bolt 278"/>
              <p:cNvSpPr/>
              <p:nvPr/>
            </p:nvSpPr>
            <p:spPr>
              <a:xfrm flipH="1">
                <a:off x="6337007" y="1897029"/>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ightning Bolt 279"/>
              <p:cNvSpPr/>
              <p:nvPr/>
            </p:nvSpPr>
            <p:spPr>
              <a:xfrm flipH="1">
                <a:off x="6413207" y="2201828"/>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Lightning Bolt 280"/>
              <p:cNvSpPr/>
              <p:nvPr/>
            </p:nvSpPr>
            <p:spPr>
              <a:xfrm flipH="1">
                <a:off x="6260808" y="2659030"/>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Lightning Bolt 281"/>
              <p:cNvSpPr/>
              <p:nvPr/>
            </p:nvSpPr>
            <p:spPr>
              <a:xfrm flipH="1">
                <a:off x="6324600" y="2895600"/>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ightning Bolt 282"/>
              <p:cNvSpPr/>
              <p:nvPr/>
            </p:nvSpPr>
            <p:spPr>
              <a:xfrm flipH="1">
                <a:off x="6284357" y="3489258"/>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6781800" y="2209800"/>
                <a:ext cx="685800" cy="6858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6781800" y="2819400"/>
                <a:ext cx="685800" cy="13716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6705600" y="3962400"/>
                <a:ext cx="685800" cy="6858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23"/>
            <p:cNvGrpSpPr/>
            <p:nvPr/>
          </p:nvGrpSpPr>
          <p:grpSpPr>
            <a:xfrm>
              <a:off x="4267200" y="1905000"/>
              <a:ext cx="1252937" cy="1981200"/>
              <a:chOff x="5791200" y="1828800"/>
              <a:chExt cx="2549022" cy="4030629"/>
            </a:xfrm>
          </p:grpSpPr>
          <p:sp>
            <p:nvSpPr>
              <p:cNvPr id="288" name="Rectangle 287"/>
              <p:cNvSpPr/>
              <p:nvPr/>
            </p:nvSpPr>
            <p:spPr>
              <a:xfrm>
                <a:off x="6874105" y="2354229"/>
                <a:ext cx="304800" cy="35052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Lightning Bolt 288"/>
              <p:cNvSpPr/>
              <p:nvPr/>
            </p:nvSpPr>
            <p:spPr>
              <a:xfrm rot="20382424">
                <a:off x="7008188" y="4074826"/>
                <a:ext cx="1332034" cy="1451022"/>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Lightning Bolt 289"/>
              <p:cNvSpPr/>
              <p:nvPr/>
            </p:nvSpPr>
            <p:spPr>
              <a:xfrm rot="21317321">
                <a:off x="6930454" y="4080932"/>
                <a:ext cx="1283495" cy="1424865"/>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Lightning Bolt 290"/>
              <p:cNvSpPr/>
              <p:nvPr/>
            </p:nvSpPr>
            <p:spPr>
              <a:xfrm>
                <a:off x="6821455" y="1828800"/>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Lightning Bolt 291"/>
              <p:cNvSpPr/>
              <p:nvPr/>
            </p:nvSpPr>
            <p:spPr>
              <a:xfrm>
                <a:off x="6745255" y="2133599"/>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Lightning Bolt 292"/>
              <p:cNvSpPr/>
              <p:nvPr/>
            </p:nvSpPr>
            <p:spPr>
              <a:xfrm>
                <a:off x="6897654" y="2590801"/>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Lightning Bolt 293"/>
              <p:cNvSpPr/>
              <p:nvPr/>
            </p:nvSpPr>
            <p:spPr>
              <a:xfrm>
                <a:off x="6797905" y="2887629"/>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Lightning Bolt 294"/>
              <p:cNvSpPr/>
              <p:nvPr/>
            </p:nvSpPr>
            <p:spPr>
              <a:xfrm>
                <a:off x="6721705" y="3421029"/>
                <a:ext cx="1447800" cy="12954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Lightning Bolt 295"/>
              <p:cNvSpPr/>
              <p:nvPr/>
            </p:nvSpPr>
            <p:spPr>
              <a:xfrm rot="1217576" flipH="1">
                <a:off x="5895979" y="4131375"/>
                <a:ext cx="1366504" cy="1634752"/>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Lightning Bolt 296"/>
              <p:cNvSpPr/>
              <p:nvPr/>
            </p:nvSpPr>
            <p:spPr>
              <a:xfrm rot="282679" flipH="1">
                <a:off x="5791200" y="3788978"/>
                <a:ext cx="1448252" cy="15229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Lightning Bolt 297"/>
              <p:cNvSpPr/>
              <p:nvPr/>
            </p:nvSpPr>
            <p:spPr>
              <a:xfrm flipH="1">
                <a:off x="6337007" y="1897029"/>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Lightning Bolt 298"/>
              <p:cNvSpPr/>
              <p:nvPr/>
            </p:nvSpPr>
            <p:spPr>
              <a:xfrm flipH="1">
                <a:off x="6413207" y="2201828"/>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Lightning Bolt 299"/>
              <p:cNvSpPr/>
              <p:nvPr/>
            </p:nvSpPr>
            <p:spPr>
              <a:xfrm flipH="1">
                <a:off x="6260808" y="2659030"/>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ightning Bolt 300"/>
              <p:cNvSpPr/>
              <p:nvPr/>
            </p:nvSpPr>
            <p:spPr>
              <a:xfrm flipH="1">
                <a:off x="6324600" y="2895600"/>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ightning Bolt 301"/>
              <p:cNvSpPr/>
              <p:nvPr/>
            </p:nvSpPr>
            <p:spPr>
              <a:xfrm flipH="1">
                <a:off x="6284357" y="3489258"/>
                <a:ext cx="1143000" cy="1219200"/>
              </a:xfrm>
              <a:prstGeom prst="lightningBol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6781800" y="2209800"/>
                <a:ext cx="685800" cy="6858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6781800" y="2819400"/>
                <a:ext cx="685800" cy="13716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p:nvPr/>
            </p:nvSpPr>
            <p:spPr>
              <a:xfrm>
                <a:off x="6705600" y="3962400"/>
                <a:ext cx="685800" cy="68580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 name="TextBox 87"/>
          <p:cNvSpPr txBox="1"/>
          <p:nvPr/>
        </p:nvSpPr>
        <p:spPr>
          <a:xfrm>
            <a:off x="635458" y="1116510"/>
            <a:ext cx="4495800" cy="3785652"/>
          </a:xfrm>
          <a:prstGeom prst="rect">
            <a:avLst/>
          </a:prstGeom>
          <a:noFill/>
        </p:spPr>
        <p:txBody>
          <a:bodyPr wrap="square" rtlCol="0">
            <a:spAutoFit/>
          </a:bodyPr>
          <a:lstStyle/>
          <a:p>
            <a:r>
              <a:rPr lang="en-US" sz="2000" dirty="0">
                <a:solidFill>
                  <a:schemeClr val="bg1"/>
                </a:solidFill>
              </a:rPr>
              <a:t>During Isaiah’s time each family received an inheritance.</a:t>
            </a:r>
          </a:p>
          <a:p>
            <a:endParaRPr lang="en-US" sz="2000" dirty="0">
              <a:solidFill>
                <a:schemeClr val="bg1"/>
              </a:solidFill>
            </a:endParaRPr>
          </a:p>
          <a:p>
            <a:r>
              <a:rPr lang="en-US" sz="2000" dirty="0">
                <a:solidFill>
                  <a:schemeClr val="bg1"/>
                </a:solidFill>
              </a:rPr>
              <a:t>They were to maintain it and pass it down to posterity</a:t>
            </a:r>
          </a:p>
          <a:p>
            <a:endParaRPr lang="en-US" sz="2000" dirty="0">
              <a:solidFill>
                <a:schemeClr val="bg1"/>
              </a:solidFill>
            </a:endParaRPr>
          </a:p>
          <a:p>
            <a:r>
              <a:rPr lang="en-US" sz="2000" dirty="0">
                <a:solidFill>
                  <a:schemeClr val="bg1"/>
                </a:solidFill>
              </a:rPr>
              <a:t>Greedy men were buying up all the real estate in hopes of enriching themselves</a:t>
            </a:r>
          </a:p>
          <a:p>
            <a:endParaRPr lang="en-US" sz="2000" dirty="0">
              <a:solidFill>
                <a:schemeClr val="bg1"/>
              </a:solidFill>
            </a:endParaRPr>
          </a:p>
          <a:p>
            <a:r>
              <a:rPr lang="en-US" sz="2000" dirty="0">
                <a:solidFill>
                  <a:schemeClr val="bg1"/>
                </a:solidFill>
              </a:rPr>
              <a:t>Judah was forfeiting her individual freedoms to a central government which was controlling the property.</a:t>
            </a:r>
          </a:p>
        </p:txBody>
      </p:sp>
      <p:sp>
        <p:nvSpPr>
          <p:cNvPr id="483" name="TextBox 482"/>
          <p:cNvSpPr txBox="1"/>
          <p:nvPr/>
        </p:nvSpPr>
        <p:spPr>
          <a:xfrm>
            <a:off x="0" y="6405622"/>
            <a:ext cx="2209800" cy="369332"/>
          </a:xfrm>
          <a:prstGeom prst="rect">
            <a:avLst/>
          </a:prstGeom>
          <a:noFill/>
        </p:spPr>
        <p:txBody>
          <a:bodyPr wrap="square" rtlCol="0">
            <a:spAutoFit/>
          </a:bodyPr>
          <a:lstStyle/>
          <a:p>
            <a:r>
              <a:rPr lang="en-US" dirty="0">
                <a:solidFill>
                  <a:schemeClr val="bg1"/>
                </a:solidFill>
              </a:rPr>
              <a:t>Isaiah 5:8</a:t>
            </a:r>
          </a:p>
        </p:txBody>
      </p:sp>
      <p:sp>
        <p:nvSpPr>
          <p:cNvPr id="486" name="TextBox 485"/>
          <p:cNvSpPr txBox="1"/>
          <p:nvPr/>
        </p:nvSpPr>
        <p:spPr>
          <a:xfrm>
            <a:off x="2604994" y="5356082"/>
            <a:ext cx="8534400" cy="769441"/>
          </a:xfrm>
          <a:prstGeom prst="rect">
            <a:avLst/>
          </a:prstGeom>
          <a:noFill/>
        </p:spPr>
        <p:txBody>
          <a:bodyPr wrap="square" rtlCol="0">
            <a:spAutoFit/>
          </a:bodyPr>
          <a:lstStyle/>
          <a:p>
            <a:pPr algn="ctr"/>
            <a:r>
              <a:rPr lang="en-US" sz="4400" dirty="0">
                <a:solidFill>
                  <a:srgbClr val="FFFF00"/>
                </a:solidFill>
              </a:rPr>
              <a:t>Losing Personal Ownership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81"/>
                                        </p:tgtEl>
                                        <p:attrNameLst>
                                          <p:attrName>style.visibility</p:attrName>
                                        </p:attrNameLst>
                                      </p:cBhvr>
                                      <p:to>
                                        <p:strVal val="visible"/>
                                      </p:to>
                                    </p:set>
                                    <p:animEffect transition="in" filter="fade">
                                      <p:cBhvr>
                                        <p:cTn id="17" dur="2000"/>
                                        <p:tgtEl>
                                          <p:spTgt spid="48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8">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Woe—Habitual Evil</a:t>
            </a:r>
          </a:p>
        </p:txBody>
      </p:sp>
      <p:sp>
        <p:nvSpPr>
          <p:cNvPr id="88" name="TextBox 87"/>
          <p:cNvSpPr txBox="1"/>
          <p:nvPr/>
        </p:nvSpPr>
        <p:spPr>
          <a:xfrm>
            <a:off x="474076" y="652473"/>
            <a:ext cx="3733800" cy="7571303"/>
          </a:xfrm>
          <a:prstGeom prst="rect">
            <a:avLst/>
          </a:prstGeom>
          <a:noFill/>
        </p:spPr>
        <p:txBody>
          <a:bodyPr wrap="square" rtlCol="0">
            <a:spAutoFit/>
          </a:bodyPr>
          <a:lstStyle/>
          <a:p>
            <a:r>
              <a:rPr lang="en-US" dirty="0">
                <a:solidFill>
                  <a:schemeClr val="bg1"/>
                </a:solidFill>
              </a:rPr>
              <a:t>Drink early in the morning	</a:t>
            </a:r>
          </a:p>
          <a:p>
            <a:endParaRPr lang="en-US" dirty="0">
              <a:solidFill>
                <a:schemeClr val="bg1"/>
              </a:solidFill>
            </a:endParaRPr>
          </a:p>
          <a:p>
            <a:endParaRPr lang="en-US" dirty="0">
              <a:solidFill>
                <a:schemeClr val="bg1"/>
              </a:solidFill>
            </a:endParaRPr>
          </a:p>
          <a:p>
            <a:r>
              <a:rPr lang="en-US" dirty="0">
                <a:solidFill>
                  <a:schemeClr val="bg1"/>
                </a:solidFill>
              </a:rPr>
              <a:t>Musical instruments	</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Gone into Captivity</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Hell hath enlarged herself</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Mean/mighty man</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Strangers eat in the waste places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83" name="TextBox 482"/>
          <p:cNvSpPr txBox="1"/>
          <p:nvPr/>
        </p:nvSpPr>
        <p:spPr>
          <a:xfrm>
            <a:off x="0" y="6488668"/>
            <a:ext cx="2209800" cy="369332"/>
          </a:xfrm>
          <a:prstGeom prst="rect">
            <a:avLst/>
          </a:prstGeom>
          <a:noFill/>
        </p:spPr>
        <p:txBody>
          <a:bodyPr wrap="square" rtlCol="0">
            <a:spAutoFit/>
          </a:bodyPr>
          <a:lstStyle/>
          <a:p>
            <a:r>
              <a:rPr lang="en-US" dirty="0">
                <a:solidFill>
                  <a:schemeClr val="bg1"/>
                </a:solidFill>
              </a:rPr>
              <a:t>Isaiah 5:11-17</a:t>
            </a:r>
          </a:p>
        </p:txBody>
      </p:sp>
      <p:sp>
        <p:nvSpPr>
          <p:cNvPr id="114" name="TextBox 113"/>
          <p:cNvSpPr txBox="1"/>
          <p:nvPr/>
        </p:nvSpPr>
        <p:spPr>
          <a:xfrm>
            <a:off x="5669726" y="851642"/>
            <a:ext cx="5647457" cy="5909310"/>
          </a:xfrm>
          <a:prstGeom prst="rect">
            <a:avLst/>
          </a:prstGeom>
          <a:noFill/>
        </p:spPr>
        <p:txBody>
          <a:bodyPr wrap="square" rtlCol="0">
            <a:spAutoFit/>
          </a:bodyPr>
          <a:lstStyle/>
          <a:p>
            <a:r>
              <a:rPr lang="en-US" dirty="0">
                <a:solidFill>
                  <a:schemeClr val="bg1"/>
                </a:solidFill>
              </a:rPr>
              <a:t>Definition of an alcoholic</a:t>
            </a:r>
          </a:p>
          <a:p>
            <a:endParaRPr lang="en-US" dirty="0">
              <a:solidFill>
                <a:schemeClr val="bg1"/>
              </a:solidFill>
            </a:endParaRPr>
          </a:p>
          <a:p>
            <a:r>
              <a:rPr lang="en-US" dirty="0">
                <a:solidFill>
                  <a:schemeClr val="bg1"/>
                </a:solidFill>
              </a:rPr>
              <a:t>The need for constant entertainment. </a:t>
            </a:r>
            <a:r>
              <a:rPr lang="en-US" dirty="0">
                <a:solidFill>
                  <a:srgbClr val="FFFF00"/>
                </a:solidFill>
              </a:rPr>
              <a:t>Some</a:t>
            </a:r>
            <a:r>
              <a:rPr lang="en-US" dirty="0">
                <a:solidFill>
                  <a:schemeClr val="bg1"/>
                </a:solidFill>
              </a:rPr>
              <a:t> music is associated with alcohol and that lifestyle makes them not even aware of God</a:t>
            </a:r>
          </a:p>
          <a:p>
            <a:endParaRPr lang="en-US" dirty="0">
              <a:solidFill>
                <a:schemeClr val="bg1"/>
              </a:solidFill>
            </a:endParaRPr>
          </a:p>
          <a:p>
            <a:r>
              <a:rPr lang="en-US" dirty="0">
                <a:solidFill>
                  <a:schemeClr val="bg1"/>
                </a:solidFill>
              </a:rPr>
              <a:t>The popular culture drives away the Spirit and leads the people into captivity and they don’t even know…they are past feeling.</a:t>
            </a:r>
          </a:p>
          <a:p>
            <a:endParaRPr lang="en-US" dirty="0">
              <a:solidFill>
                <a:schemeClr val="bg1"/>
              </a:solidFill>
            </a:endParaRPr>
          </a:p>
          <a:p>
            <a:r>
              <a:rPr lang="en-US" dirty="0">
                <a:solidFill>
                  <a:srgbClr val="FFFF00"/>
                </a:solidFill>
              </a:rPr>
              <a:t>Where does Satan get his power?</a:t>
            </a:r>
          </a:p>
          <a:p>
            <a:r>
              <a:rPr lang="en-US" dirty="0">
                <a:solidFill>
                  <a:schemeClr val="bg1"/>
                </a:solidFill>
              </a:rPr>
              <a:t>From us. Hell’s mouth is a metaphor—using the symbolism of feasting—all those that “swallow” wickedness will get swallowed by hell.</a:t>
            </a:r>
          </a:p>
          <a:p>
            <a:endParaRPr lang="en-US" dirty="0">
              <a:solidFill>
                <a:schemeClr val="bg1"/>
              </a:solidFill>
            </a:endParaRPr>
          </a:p>
          <a:p>
            <a:r>
              <a:rPr lang="en-US" dirty="0">
                <a:solidFill>
                  <a:schemeClr val="bg1"/>
                </a:solidFill>
              </a:rPr>
              <a:t>The commoner/masses and the leaders will be humbled. This lifestyle is no respecter of persons and will bring everyone down</a:t>
            </a:r>
          </a:p>
          <a:p>
            <a:endParaRPr lang="en-US" dirty="0">
              <a:solidFill>
                <a:schemeClr val="bg1"/>
              </a:solidFill>
            </a:endParaRPr>
          </a:p>
          <a:p>
            <a:r>
              <a:rPr lang="en-US" dirty="0">
                <a:solidFill>
                  <a:schemeClr val="bg1"/>
                </a:solidFill>
              </a:rPr>
              <a:t>Foreigners will take Israel over and move in</a:t>
            </a:r>
          </a:p>
          <a:p>
            <a:endParaRPr lang="en-US" dirty="0">
              <a:solidFill>
                <a:schemeClr val="bg1"/>
              </a:solidFill>
            </a:endParaRPr>
          </a:p>
        </p:txBody>
      </p:sp>
      <p:grpSp>
        <p:nvGrpSpPr>
          <p:cNvPr id="116" name="Group 122"/>
          <p:cNvGrpSpPr/>
          <p:nvPr/>
        </p:nvGrpSpPr>
        <p:grpSpPr>
          <a:xfrm>
            <a:off x="8876805" y="249540"/>
            <a:ext cx="685800" cy="1066800"/>
            <a:chOff x="1371600" y="1295400"/>
            <a:chExt cx="1371600" cy="2723804"/>
          </a:xfrm>
        </p:grpSpPr>
        <p:sp>
          <p:nvSpPr>
            <p:cNvPr id="125" name="Rounded Rectangle 124"/>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Delay 125"/>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lowchart: Delay 126"/>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rot="2682191">
            <a:off x="3964577" y="742208"/>
            <a:ext cx="685800" cy="1804737"/>
            <a:chOff x="7239000" y="685800"/>
            <a:chExt cx="1447800" cy="3810000"/>
          </a:xfrm>
        </p:grpSpPr>
        <p:sp>
          <p:nvSpPr>
            <p:cNvPr id="130" name="Oval 129"/>
            <p:cNvSpPr/>
            <p:nvPr/>
          </p:nvSpPr>
          <p:spPr>
            <a:xfrm>
              <a:off x="7391400" y="2404872"/>
              <a:ext cx="1219200" cy="838200"/>
            </a:xfrm>
            <a:prstGeom prst="ellipse">
              <a:avLst/>
            </a:prstGeom>
            <a:solidFill>
              <a:srgbClr val="DEB1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1" name="Trapezoid 130"/>
            <p:cNvSpPr/>
            <p:nvPr/>
          </p:nvSpPr>
          <p:spPr>
            <a:xfrm>
              <a:off x="7772400" y="1185672"/>
              <a:ext cx="368808" cy="2505456"/>
            </a:xfrm>
            <a:prstGeom prst="trapezoid">
              <a:avLst/>
            </a:prstGeom>
            <a:solidFill>
              <a:srgbClr val="D58A2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2" name="Oval 131"/>
            <p:cNvSpPr/>
            <p:nvPr/>
          </p:nvSpPr>
          <p:spPr>
            <a:xfrm>
              <a:off x="7239000" y="3429000"/>
              <a:ext cx="1447800" cy="1066800"/>
            </a:xfrm>
            <a:prstGeom prst="ellipse">
              <a:avLst/>
            </a:prstGeom>
            <a:solidFill>
              <a:srgbClr val="DEB1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3" name="Moon 132"/>
            <p:cNvSpPr/>
            <p:nvPr/>
          </p:nvSpPr>
          <p:spPr>
            <a:xfrm rot="20791225">
              <a:off x="8229600" y="2938272"/>
              <a:ext cx="381000" cy="719328"/>
            </a:xfrm>
            <a:prstGeom prst="moon">
              <a:avLst>
                <a:gd name="adj" fmla="val 49000"/>
              </a:avLst>
            </a:prstGeom>
            <a:solidFill>
              <a:srgbClr val="DEB1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4" name="Moon 133"/>
            <p:cNvSpPr/>
            <p:nvPr/>
          </p:nvSpPr>
          <p:spPr>
            <a:xfrm rot="11638512">
              <a:off x="7360824" y="2958552"/>
              <a:ext cx="361332" cy="725609"/>
            </a:xfrm>
            <a:prstGeom prst="moon">
              <a:avLst>
                <a:gd name="adj" fmla="val 49000"/>
              </a:avLst>
            </a:prstGeom>
            <a:solidFill>
              <a:srgbClr val="DEB1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5" name="Oval 134"/>
            <p:cNvSpPr/>
            <p:nvPr/>
          </p:nvSpPr>
          <p:spPr>
            <a:xfrm>
              <a:off x="7662672" y="3008376"/>
              <a:ext cx="612648" cy="612648"/>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36" name="Straight Connector 135"/>
            <p:cNvCxnSpPr/>
            <p:nvPr/>
          </p:nvCxnSpPr>
          <p:spPr>
            <a:xfrm flipH="1">
              <a:off x="7772400" y="2633472"/>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Oval 136"/>
            <p:cNvSpPr/>
            <p:nvPr/>
          </p:nvSpPr>
          <p:spPr>
            <a:xfrm>
              <a:off x="8229600" y="2743200"/>
              <a:ext cx="304800" cy="381000"/>
            </a:xfrm>
            <a:prstGeom prst="ellipse">
              <a:avLst/>
            </a:prstGeom>
            <a:solidFill>
              <a:srgbClr val="DEB1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8" name="Oval 137"/>
            <p:cNvSpPr/>
            <p:nvPr/>
          </p:nvSpPr>
          <p:spPr>
            <a:xfrm>
              <a:off x="8229600" y="3471672"/>
              <a:ext cx="304800" cy="304800"/>
            </a:xfrm>
            <a:prstGeom prst="ellipse">
              <a:avLst/>
            </a:prstGeom>
            <a:solidFill>
              <a:srgbClr val="DEB1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9" name="Oval 138"/>
            <p:cNvSpPr/>
            <p:nvPr/>
          </p:nvSpPr>
          <p:spPr>
            <a:xfrm>
              <a:off x="7391400" y="2743200"/>
              <a:ext cx="304800" cy="304800"/>
            </a:xfrm>
            <a:prstGeom prst="ellipse">
              <a:avLst/>
            </a:prstGeom>
            <a:solidFill>
              <a:srgbClr val="DEB1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0" name="Oval 139"/>
            <p:cNvSpPr/>
            <p:nvPr/>
          </p:nvSpPr>
          <p:spPr>
            <a:xfrm>
              <a:off x="7467600" y="3505200"/>
              <a:ext cx="304800" cy="304800"/>
            </a:xfrm>
            <a:prstGeom prst="ellipse">
              <a:avLst/>
            </a:prstGeom>
            <a:solidFill>
              <a:srgbClr val="DEB16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1" name="Freeform 140"/>
            <p:cNvSpPr/>
            <p:nvPr/>
          </p:nvSpPr>
          <p:spPr>
            <a:xfrm>
              <a:off x="7467600" y="3657600"/>
              <a:ext cx="202861" cy="533400"/>
            </a:xfrm>
            <a:custGeom>
              <a:avLst/>
              <a:gdLst>
                <a:gd name="connsiteX0" fmla="*/ 315173 w 315173"/>
                <a:gd name="connsiteY0" fmla="*/ 119572 h 613004"/>
                <a:gd name="connsiteX1" fmla="*/ 306029 w 315173"/>
                <a:gd name="connsiteY1" fmla="*/ 73852 h 613004"/>
                <a:gd name="connsiteX2" fmla="*/ 260309 w 315173"/>
                <a:gd name="connsiteY2" fmla="*/ 37276 h 613004"/>
                <a:gd name="connsiteX3" fmla="*/ 232877 w 315173"/>
                <a:gd name="connsiteY3" fmla="*/ 18988 h 613004"/>
                <a:gd name="connsiteX4" fmla="*/ 178013 w 315173"/>
                <a:gd name="connsiteY4" fmla="*/ 700 h 613004"/>
                <a:gd name="connsiteX5" fmla="*/ 77429 w 315173"/>
                <a:gd name="connsiteY5" fmla="*/ 28132 h 613004"/>
                <a:gd name="connsiteX6" fmla="*/ 59141 w 315173"/>
                <a:gd name="connsiteY6" fmla="*/ 82996 h 613004"/>
                <a:gd name="connsiteX7" fmla="*/ 49997 w 315173"/>
                <a:gd name="connsiteY7" fmla="*/ 110428 h 613004"/>
                <a:gd name="connsiteX8" fmla="*/ 77429 w 315173"/>
                <a:gd name="connsiteY8" fmla="*/ 220156 h 613004"/>
                <a:gd name="connsiteX9" fmla="*/ 95717 w 315173"/>
                <a:gd name="connsiteY9" fmla="*/ 247588 h 613004"/>
                <a:gd name="connsiteX10" fmla="*/ 123149 w 315173"/>
                <a:gd name="connsiteY10" fmla="*/ 256732 h 613004"/>
                <a:gd name="connsiteX11" fmla="*/ 141437 w 315173"/>
                <a:gd name="connsiteY11" fmla="*/ 284164 h 613004"/>
                <a:gd name="connsiteX12" fmla="*/ 168869 w 315173"/>
                <a:gd name="connsiteY12" fmla="*/ 293308 h 613004"/>
                <a:gd name="connsiteX13" fmla="*/ 178013 w 315173"/>
                <a:gd name="connsiteY13" fmla="*/ 320740 h 613004"/>
                <a:gd name="connsiteX14" fmla="*/ 223733 w 315173"/>
                <a:gd name="connsiteY14" fmla="*/ 375604 h 613004"/>
                <a:gd name="connsiteX15" fmla="*/ 242021 w 315173"/>
                <a:gd name="connsiteY15" fmla="*/ 403036 h 613004"/>
                <a:gd name="connsiteX16" fmla="*/ 260309 w 315173"/>
                <a:gd name="connsiteY16" fmla="*/ 457900 h 613004"/>
                <a:gd name="connsiteX17" fmla="*/ 251165 w 315173"/>
                <a:gd name="connsiteY17" fmla="*/ 531052 h 613004"/>
                <a:gd name="connsiteX18" fmla="*/ 242021 w 315173"/>
                <a:gd name="connsiteY18" fmla="*/ 558484 h 613004"/>
                <a:gd name="connsiteX19" fmla="*/ 187157 w 315173"/>
                <a:gd name="connsiteY19" fmla="*/ 585916 h 613004"/>
                <a:gd name="connsiteX20" fmla="*/ 159725 w 315173"/>
                <a:gd name="connsiteY20" fmla="*/ 604204 h 613004"/>
                <a:gd name="connsiteX21" fmla="*/ 22565 w 315173"/>
                <a:gd name="connsiteY21" fmla="*/ 576772 h 613004"/>
                <a:gd name="connsiteX22" fmla="*/ 13421 w 315173"/>
                <a:gd name="connsiteY22" fmla="*/ 549340 h 613004"/>
                <a:gd name="connsiteX23" fmla="*/ 49997 w 315173"/>
                <a:gd name="connsiteY23" fmla="*/ 448756 h 613004"/>
                <a:gd name="connsiteX24" fmla="*/ 68285 w 315173"/>
                <a:gd name="connsiteY24" fmla="*/ 439612 h 6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173" h="613004">
                  <a:moveTo>
                    <a:pt x="315173" y="119572"/>
                  </a:moveTo>
                  <a:cubicBezTo>
                    <a:pt x="312125" y="104332"/>
                    <a:pt x="311486" y="88404"/>
                    <a:pt x="306029" y="73852"/>
                  </a:cubicBezTo>
                  <a:cubicBezTo>
                    <a:pt x="291800" y="35909"/>
                    <a:pt x="289917" y="52080"/>
                    <a:pt x="260309" y="37276"/>
                  </a:cubicBezTo>
                  <a:cubicBezTo>
                    <a:pt x="250479" y="32361"/>
                    <a:pt x="242920" y="23451"/>
                    <a:pt x="232877" y="18988"/>
                  </a:cubicBezTo>
                  <a:cubicBezTo>
                    <a:pt x="215261" y="11159"/>
                    <a:pt x="178013" y="700"/>
                    <a:pt x="178013" y="700"/>
                  </a:cubicBezTo>
                  <a:cubicBezTo>
                    <a:pt x="161700" y="2739"/>
                    <a:pt x="95012" y="0"/>
                    <a:pt x="77429" y="28132"/>
                  </a:cubicBezTo>
                  <a:cubicBezTo>
                    <a:pt x="67212" y="44479"/>
                    <a:pt x="65237" y="64708"/>
                    <a:pt x="59141" y="82996"/>
                  </a:cubicBezTo>
                  <a:lnTo>
                    <a:pt x="49997" y="110428"/>
                  </a:lnTo>
                  <a:cubicBezTo>
                    <a:pt x="54568" y="137852"/>
                    <a:pt x="61328" y="196005"/>
                    <a:pt x="77429" y="220156"/>
                  </a:cubicBezTo>
                  <a:cubicBezTo>
                    <a:pt x="83525" y="229300"/>
                    <a:pt x="87135" y="240723"/>
                    <a:pt x="95717" y="247588"/>
                  </a:cubicBezTo>
                  <a:cubicBezTo>
                    <a:pt x="103243" y="253609"/>
                    <a:pt x="114005" y="253684"/>
                    <a:pt x="123149" y="256732"/>
                  </a:cubicBezTo>
                  <a:cubicBezTo>
                    <a:pt x="129245" y="265876"/>
                    <a:pt x="132855" y="277299"/>
                    <a:pt x="141437" y="284164"/>
                  </a:cubicBezTo>
                  <a:cubicBezTo>
                    <a:pt x="148963" y="290185"/>
                    <a:pt x="162053" y="286492"/>
                    <a:pt x="168869" y="293308"/>
                  </a:cubicBezTo>
                  <a:cubicBezTo>
                    <a:pt x="175685" y="300124"/>
                    <a:pt x="173702" y="312119"/>
                    <a:pt x="178013" y="320740"/>
                  </a:cubicBezTo>
                  <a:cubicBezTo>
                    <a:pt x="195040" y="354794"/>
                    <a:pt x="198454" y="345270"/>
                    <a:pt x="223733" y="375604"/>
                  </a:cubicBezTo>
                  <a:cubicBezTo>
                    <a:pt x="230768" y="384047"/>
                    <a:pt x="237558" y="392993"/>
                    <a:pt x="242021" y="403036"/>
                  </a:cubicBezTo>
                  <a:cubicBezTo>
                    <a:pt x="249850" y="420652"/>
                    <a:pt x="260309" y="457900"/>
                    <a:pt x="260309" y="457900"/>
                  </a:cubicBezTo>
                  <a:cubicBezTo>
                    <a:pt x="257261" y="482284"/>
                    <a:pt x="255561" y="506875"/>
                    <a:pt x="251165" y="531052"/>
                  </a:cubicBezTo>
                  <a:cubicBezTo>
                    <a:pt x="249441" y="540535"/>
                    <a:pt x="248042" y="550958"/>
                    <a:pt x="242021" y="558484"/>
                  </a:cubicBezTo>
                  <a:cubicBezTo>
                    <a:pt x="224551" y="580322"/>
                    <a:pt x="209244" y="574873"/>
                    <a:pt x="187157" y="585916"/>
                  </a:cubicBezTo>
                  <a:cubicBezTo>
                    <a:pt x="177327" y="590831"/>
                    <a:pt x="168869" y="598108"/>
                    <a:pt x="159725" y="604204"/>
                  </a:cubicBezTo>
                  <a:cubicBezTo>
                    <a:pt x="135848" y="602214"/>
                    <a:pt x="51550" y="613004"/>
                    <a:pt x="22565" y="576772"/>
                  </a:cubicBezTo>
                  <a:cubicBezTo>
                    <a:pt x="16544" y="569246"/>
                    <a:pt x="16469" y="558484"/>
                    <a:pt x="13421" y="549340"/>
                  </a:cubicBezTo>
                  <a:cubicBezTo>
                    <a:pt x="22774" y="465162"/>
                    <a:pt x="0" y="478754"/>
                    <a:pt x="49997" y="448756"/>
                  </a:cubicBezTo>
                  <a:cubicBezTo>
                    <a:pt x="55841" y="445249"/>
                    <a:pt x="62189" y="442660"/>
                    <a:pt x="68285" y="4396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42" name="Freeform 141"/>
            <p:cNvSpPr/>
            <p:nvPr/>
          </p:nvSpPr>
          <p:spPr>
            <a:xfrm flipH="1">
              <a:off x="8229600" y="3657600"/>
              <a:ext cx="202861" cy="533400"/>
            </a:xfrm>
            <a:custGeom>
              <a:avLst/>
              <a:gdLst>
                <a:gd name="connsiteX0" fmla="*/ 315173 w 315173"/>
                <a:gd name="connsiteY0" fmla="*/ 119572 h 613004"/>
                <a:gd name="connsiteX1" fmla="*/ 306029 w 315173"/>
                <a:gd name="connsiteY1" fmla="*/ 73852 h 613004"/>
                <a:gd name="connsiteX2" fmla="*/ 260309 w 315173"/>
                <a:gd name="connsiteY2" fmla="*/ 37276 h 613004"/>
                <a:gd name="connsiteX3" fmla="*/ 232877 w 315173"/>
                <a:gd name="connsiteY3" fmla="*/ 18988 h 613004"/>
                <a:gd name="connsiteX4" fmla="*/ 178013 w 315173"/>
                <a:gd name="connsiteY4" fmla="*/ 700 h 613004"/>
                <a:gd name="connsiteX5" fmla="*/ 77429 w 315173"/>
                <a:gd name="connsiteY5" fmla="*/ 28132 h 613004"/>
                <a:gd name="connsiteX6" fmla="*/ 59141 w 315173"/>
                <a:gd name="connsiteY6" fmla="*/ 82996 h 613004"/>
                <a:gd name="connsiteX7" fmla="*/ 49997 w 315173"/>
                <a:gd name="connsiteY7" fmla="*/ 110428 h 613004"/>
                <a:gd name="connsiteX8" fmla="*/ 77429 w 315173"/>
                <a:gd name="connsiteY8" fmla="*/ 220156 h 613004"/>
                <a:gd name="connsiteX9" fmla="*/ 95717 w 315173"/>
                <a:gd name="connsiteY9" fmla="*/ 247588 h 613004"/>
                <a:gd name="connsiteX10" fmla="*/ 123149 w 315173"/>
                <a:gd name="connsiteY10" fmla="*/ 256732 h 613004"/>
                <a:gd name="connsiteX11" fmla="*/ 141437 w 315173"/>
                <a:gd name="connsiteY11" fmla="*/ 284164 h 613004"/>
                <a:gd name="connsiteX12" fmla="*/ 168869 w 315173"/>
                <a:gd name="connsiteY12" fmla="*/ 293308 h 613004"/>
                <a:gd name="connsiteX13" fmla="*/ 178013 w 315173"/>
                <a:gd name="connsiteY13" fmla="*/ 320740 h 613004"/>
                <a:gd name="connsiteX14" fmla="*/ 223733 w 315173"/>
                <a:gd name="connsiteY14" fmla="*/ 375604 h 613004"/>
                <a:gd name="connsiteX15" fmla="*/ 242021 w 315173"/>
                <a:gd name="connsiteY15" fmla="*/ 403036 h 613004"/>
                <a:gd name="connsiteX16" fmla="*/ 260309 w 315173"/>
                <a:gd name="connsiteY16" fmla="*/ 457900 h 613004"/>
                <a:gd name="connsiteX17" fmla="*/ 251165 w 315173"/>
                <a:gd name="connsiteY17" fmla="*/ 531052 h 613004"/>
                <a:gd name="connsiteX18" fmla="*/ 242021 w 315173"/>
                <a:gd name="connsiteY18" fmla="*/ 558484 h 613004"/>
                <a:gd name="connsiteX19" fmla="*/ 187157 w 315173"/>
                <a:gd name="connsiteY19" fmla="*/ 585916 h 613004"/>
                <a:gd name="connsiteX20" fmla="*/ 159725 w 315173"/>
                <a:gd name="connsiteY20" fmla="*/ 604204 h 613004"/>
                <a:gd name="connsiteX21" fmla="*/ 22565 w 315173"/>
                <a:gd name="connsiteY21" fmla="*/ 576772 h 613004"/>
                <a:gd name="connsiteX22" fmla="*/ 13421 w 315173"/>
                <a:gd name="connsiteY22" fmla="*/ 549340 h 613004"/>
                <a:gd name="connsiteX23" fmla="*/ 49997 w 315173"/>
                <a:gd name="connsiteY23" fmla="*/ 448756 h 613004"/>
                <a:gd name="connsiteX24" fmla="*/ 68285 w 315173"/>
                <a:gd name="connsiteY24" fmla="*/ 439612 h 61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5173" h="613004">
                  <a:moveTo>
                    <a:pt x="315173" y="119572"/>
                  </a:moveTo>
                  <a:cubicBezTo>
                    <a:pt x="312125" y="104332"/>
                    <a:pt x="311486" y="88404"/>
                    <a:pt x="306029" y="73852"/>
                  </a:cubicBezTo>
                  <a:cubicBezTo>
                    <a:pt x="291800" y="35909"/>
                    <a:pt x="289917" y="52080"/>
                    <a:pt x="260309" y="37276"/>
                  </a:cubicBezTo>
                  <a:cubicBezTo>
                    <a:pt x="250479" y="32361"/>
                    <a:pt x="242920" y="23451"/>
                    <a:pt x="232877" y="18988"/>
                  </a:cubicBezTo>
                  <a:cubicBezTo>
                    <a:pt x="215261" y="11159"/>
                    <a:pt x="178013" y="700"/>
                    <a:pt x="178013" y="700"/>
                  </a:cubicBezTo>
                  <a:cubicBezTo>
                    <a:pt x="161700" y="2739"/>
                    <a:pt x="95012" y="0"/>
                    <a:pt x="77429" y="28132"/>
                  </a:cubicBezTo>
                  <a:cubicBezTo>
                    <a:pt x="67212" y="44479"/>
                    <a:pt x="65237" y="64708"/>
                    <a:pt x="59141" y="82996"/>
                  </a:cubicBezTo>
                  <a:lnTo>
                    <a:pt x="49997" y="110428"/>
                  </a:lnTo>
                  <a:cubicBezTo>
                    <a:pt x="54568" y="137852"/>
                    <a:pt x="61328" y="196005"/>
                    <a:pt x="77429" y="220156"/>
                  </a:cubicBezTo>
                  <a:cubicBezTo>
                    <a:pt x="83525" y="229300"/>
                    <a:pt x="87135" y="240723"/>
                    <a:pt x="95717" y="247588"/>
                  </a:cubicBezTo>
                  <a:cubicBezTo>
                    <a:pt x="103243" y="253609"/>
                    <a:pt x="114005" y="253684"/>
                    <a:pt x="123149" y="256732"/>
                  </a:cubicBezTo>
                  <a:cubicBezTo>
                    <a:pt x="129245" y="265876"/>
                    <a:pt x="132855" y="277299"/>
                    <a:pt x="141437" y="284164"/>
                  </a:cubicBezTo>
                  <a:cubicBezTo>
                    <a:pt x="148963" y="290185"/>
                    <a:pt x="162053" y="286492"/>
                    <a:pt x="168869" y="293308"/>
                  </a:cubicBezTo>
                  <a:cubicBezTo>
                    <a:pt x="175685" y="300124"/>
                    <a:pt x="173702" y="312119"/>
                    <a:pt x="178013" y="320740"/>
                  </a:cubicBezTo>
                  <a:cubicBezTo>
                    <a:pt x="195040" y="354794"/>
                    <a:pt x="198454" y="345270"/>
                    <a:pt x="223733" y="375604"/>
                  </a:cubicBezTo>
                  <a:cubicBezTo>
                    <a:pt x="230768" y="384047"/>
                    <a:pt x="237558" y="392993"/>
                    <a:pt x="242021" y="403036"/>
                  </a:cubicBezTo>
                  <a:cubicBezTo>
                    <a:pt x="249850" y="420652"/>
                    <a:pt x="260309" y="457900"/>
                    <a:pt x="260309" y="457900"/>
                  </a:cubicBezTo>
                  <a:cubicBezTo>
                    <a:pt x="257261" y="482284"/>
                    <a:pt x="255561" y="506875"/>
                    <a:pt x="251165" y="531052"/>
                  </a:cubicBezTo>
                  <a:cubicBezTo>
                    <a:pt x="249441" y="540535"/>
                    <a:pt x="248042" y="550958"/>
                    <a:pt x="242021" y="558484"/>
                  </a:cubicBezTo>
                  <a:cubicBezTo>
                    <a:pt x="224551" y="580322"/>
                    <a:pt x="209244" y="574873"/>
                    <a:pt x="187157" y="585916"/>
                  </a:cubicBezTo>
                  <a:cubicBezTo>
                    <a:pt x="177327" y="590831"/>
                    <a:pt x="168869" y="598108"/>
                    <a:pt x="159725" y="604204"/>
                  </a:cubicBezTo>
                  <a:cubicBezTo>
                    <a:pt x="135848" y="602214"/>
                    <a:pt x="51550" y="613004"/>
                    <a:pt x="22565" y="576772"/>
                  </a:cubicBezTo>
                  <a:cubicBezTo>
                    <a:pt x="16544" y="569246"/>
                    <a:pt x="16469" y="558484"/>
                    <a:pt x="13421" y="549340"/>
                  </a:cubicBezTo>
                  <a:cubicBezTo>
                    <a:pt x="22774" y="465162"/>
                    <a:pt x="0" y="478754"/>
                    <a:pt x="49997" y="448756"/>
                  </a:cubicBezTo>
                  <a:cubicBezTo>
                    <a:pt x="55841" y="445249"/>
                    <a:pt x="62189" y="442660"/>
                    <a:pt x="68285" y="4396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143" name="Donut 142"/>
            <p:cNvSpPr/>
            <p:nvPr/>
          </p:nvSpPr>
          <p:spPr>
            <a:xfrm>
              <a:off x="7543800" y="2895600"/>
              <a:ext cx="838200" cy="838200"/>
            </a:xfrm>
            <a:prstGeom prst="donut">
              <a:avLst>
                <a:gd name="adj" fmla="val 16255"/>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4" name="Straight Connector 143"/>
            <p:cNvCxnSpPr/>
            <p:nvPr/>
          </p:nvCxnSpPr>
          <p:spPr>
            <a:xfrm>
              <a:off x="7900416" y="743712"/>
              <a:ext cx="0" cy="30693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49" idx="2"/>
            </p:cNvCxnSpPr>
            <p:nvPr/>
          </p:nvCxnSpPr>
          <p:spPr>
            <a:xfrm>
              <a:off x="7955280" y="1234440"/>
              <a:ext cx="18288" cy="27035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22336" y="1072896"/>
              <a:ext cx="48768" cy="28285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7" name="Group 181"/>
            <p:cNvGrpSpPr/>
            <p:nvPr/>
          </p:nvGrpSpPr>
          <p:grpSpPr>
            <a:xfrm rot="18119543">
              <a:off x="7540543" y="791036"/>
              <a:ext cx="495965" cy="446973"/>
              <a:chOff x="6382742" y="717245"/>
              <a:chExt cx="495965" cy="446973"/>
            </a:xfrm>
          </p:grpSpPr>
          <p:grpSp>
            <p:nvGrpSpPr>
              <p:cNvPr id="165" name="Group 111"/>
              <p:cNvGrpSpPr/>
              <p:nvPr/>
            </p:nvGrpSpPr>
            <p:grpSpPr>
              <a:xfrm rot="14021795">
                <a:off x="6500817" y="827404"/>
                <a:ext cx="259079" cy="191165"/>
                <a:chOff x="7696200" y="1637552"/>
                <a:chExt cx="551883" cy="304800"/>
              </a:xfrm>
            </p:grpSpPr>
            <p:sp>
              <p:nvSpPr>
                <p:cNvPr id="172" name="Rounded Rectangle 171"/>
                <p:cNvSpPr/>
                <p:nvPr/>
              </p:nvSpPr>
              <p:spPr>
                <a:xfrm rot="5400000">
                  <a:off x="7850124" y="1598676"/>
                  <a:ext cx="73152"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3" name="Oval 172"/>
                <p:cNvSpPr/>
                <p:nvPr/>
              </p:nvSpPr>
              <p:spPr>
                <a:xfrm rot="5184133">
                  <a:off x="7981383" y="1675652"/>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66" name="Group 110"/>
              <p:cNvGrpSpPr/>
              <p:nvPr/>
            </p:nvGrpSpPr>
            <p:grpSpPr>
              <a:xfrm rot="14021795">
                <a:off x="6348785" y="939096"/>
                <a:ext cx="259079" cy="191165"/>
                <a:chOff x="7696200" y="1637552"/>
                <a:chExt cx="551883" cy="304800"/>
              </a:xfrm>
            </p:grpSpPr>
            <p:sp>
              <p:nvSpPr>
                <p:cNvPr id="170" name="Rounded Rectangle 169"/>
                <p:cNvSpPr/>
                <p:nvPr/>
              </p:nvSpPr>
              <p:spPr>
                <a:xfrm rot="5400000">
                  <a:off x="7850124" y="1598676"/>
                  <a:ext cx="73152"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1" name="Oval 170"/>
                <p:cNvSpPr/>
                <p:nvPr/>
              </p:nvSpPr>
              <p:spPr>
                <a:xfrm rot="5184133">
                  <a:off x="7981383" y="1675652"/>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67" name="Group 110"/>
              <p:cNvGrpSpPr/>
              <p:nvPr/>
            </p:nvGrpSpPr>
            <p:grpSpPr>
              <a:xfrm rot="14021795">
                <a:off x="6653585" y="751202"/>
                <a:ext cx="259079" cy="191165"/>
                <a:chOff x="7696200" y="1637552"/>
                <a:chExt cx="551883" cy="304800"/>
              </a:xfrm>
            </p:grpSpPr>
            <p:sp>
              <p:nvSpPr>
                <p:cNvPr id="168" name="Rounded Rectangle 167"/>
                <p:cNvSpPr/>
                <p:nvPr/>
              </p:nvSpPr>
              <p:spPr>
                <a:xfrm rot="5400000">
                  <a:off x="7850124" y="1598676"/>
                  <a:ext cx="73152"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9" name="Oval 168"/>
                <p:cNvSpPr/>
                <p:nvPr/>
              </p:nvSpPr>
              <p:spPr>
                <a:xfrm rot="5184133">
                  <a:off x="7981383" y="1675652"/>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grpSp>
          <p:nvGrpSpPr>
            <p:cNvPr id="148" name="Group 182"/>
            <p:cNvGrpSpPr/>
            <p:nvPr/>
          </p:nvGrpSpPr>
          <p:grpSpPr>
            <a:xfrm rot="7135499">
              <a:off x="7916165" y="787454"/>
              <a:ext cx="495965" cy="446973"/>
              <a:chOff x="6382742" y="717245"/>
              <a:chExt cx="495965" cy="446973"/>
            </a:xfrm>
          </p:grpSpPr>
          <p:grpSp>
            <p:nvGrpSpPr>
              <p:cNvPr id="151" name="Group 111"/>
              <p:cNvGrpSpPr/>
              <p:nvPr/>
            </p:nvGrpSpPr>
            <p:grpSpPr>
              <a:xfrm rot="14021795">
                <a:off x="6500817" y="827404"/>
                <a:ext cx="259079" cy="191165"/>
                <a:chOff x="7696200" y="1637552"/>
                <a:chExt cx="551883" cy="304800"/>
              </a:xfrm>
            </p:grpSpPr>
            <p:sp>
              <p:nvSpPr>
                <p:cNvPr id="159" name="Rounded Rectangle 158"/>
                <p:cNvSpPr/>
                <p:nvPr/>
              </p:nvSpPr>
              <p:spPr>
                <a:xfrm rot="5400000">
                  <a:off x="7850124" y="1598676"/>
                  <a:ext cx="73152"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4" name="Oval 163"/>
                <p:cNvSpPr/>
                <p:nvPr/>
              </p:nvSpPr>
              <p:spPr>
                <a:xfrm rot="5184133">
                  <a:off x="7981383" y="1675652"/>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52" name="Group 110"/>
              <p:cNvGrpSpPr/>
              <p:nvPr/>
            </p:nvGrpSpPr>
            <p:grpSpPr>
              <a:xfrm rot="14021795">
                <a:off x="6348785" y="939096"/>
                <a:ext cx="259079" cy="191165"/>
                <a:chOff x="7696200" y="1637552"/>
                <a:chExt cx="551883" cy="304800"/>
              </a:xfrm>
            </p:grpSpPr>
            <p:sp>
              <p:nvSpPr>
                <p:cNvPr id="156" name="Rounded Rectangle 155"/>
                <p:cNvSpPr/>
                <p:nvPr/>
              </p:nvSpPr>
              <p:spPr>
                <a:xfrm rot="5400000">
                  <a:off x="7850124" y="1598676"/>
                  <a:ext cx="73152"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7" name="Oval 156"/>
                <p:cNvSpPr/>
                <p:nvPr/>
              </p:nvSpPr>
              <p:spPr>
                <a:xfrm rot="5184133">
                  <a:off x="7981383" y="1675652"/>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53" name="Group 110"/>
              <p:cNvGrpSpPr/>
              <p:nvPr/>
            </p:nvGrpSpPr>
            <p:grpSpPr>
              <a:xfrm rot="14021795">
                <a:off x="6653585" y="751202"/>
                <a:ext cx="259079" cy="191165"/>
                <a:chOff x="7696200" y="1637552"/>
                <a:chExt cx="551883" cy="304800"/>
              </a:xfrm>
            </p:grpSpPr>
            <p:sp>
              <p:nvSpPr>
                <p:cNvPr id="154" name="Rounded Rectangle 153"/>
                <p:cNvSpPr/>
                <p:nvPr/>
              </p:nvSpPr>
              <p:spPr>
                <a:xfrm rot="5400000">
                  <a:off x="7850124" y="1598676"/>
                  <a:ext cx="73152" cy="3810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5" name="Oval 154"/>
                <p:cNvSpPr/>
                <p:nvPr/>
              </p:nvSpPr>
              <p:spPr>
                <a:xfrm rot="5184133">
                  <a:off x="7981383" y="1675652"/>
                  <a:ext cx="304800" cy="228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149" name="Rounded Rectangle 148"/>
            <p:cNvSpPr/>
            <p:nvPr/>
          </p:nvSpPr>
          <p:spPr>
            <a:xfrm>
              <a:off x="7802880" y="685800"/>
              <a:ext cx="304800" cy="548640"/>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0" name="Rounded Rectangle 149"/>
            <p:cNvSpPr/>
            <p:nvPr/>
          </p:nvSpPr>
          <p:spPr>
            <a:xfrm rot="5400000">
              <a:off x="7886700" y="3662172"/>
              <a:ext cx="182880" cy="502920"/>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74" name="Group 173"/>
          <p:cNvGrpSpPr/>
          <p:nvPr/>
        </p:nvGrpSpPr>
        <p:grpSpPr>
          <a:xfrm>
            <a:off x="4114800" y="2819400"/>
            <a:ext cx="1043698" cy="990600"/>
            <a:chOff x="1905000" y="2362200"/>
            <a:chExt cx="2819400" cy="2675965"/>
          </a:xfrm>
        </p:grpSpPr>
        <p:sp>
          <p:nvSpPr>
            <p:cNvPr id="175" name="Flowchart: Delay 174"/>
            <p:cNvSpPr/>
            <p:nvPr/>
          </p:nvSpPr>
          <p:spPr>
            <a:xfrm rot="16200000">
              <a:off x="1981200" y="2286000"/>
              <a:ext cx="2667000" cy="2819400"/>
            </a:xfrm>
            <a:prstGeom prst="flowChartDelay">
              <a:avLst/>
            </a:prstGeom>
            <a:noFill/>
            <a:ln w="889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p:cNvCxnSpPr/>
            <p:nvPr/>
          </p:nvCxnSpPr>
          <p:spPr>
            <a:xfrm flipH="1">
              <a:off x="2716306" y="2514600"/>
              <a:ext cx="26894" cy="2523565"/>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a:off x="3886200" y="2514600"/>
              <a:ext cx="26894" cy="2523565"/>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3276600" y="2362200"/>
              <a:ext cx="26894" cy="2667000"/>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209800" y="2895600"/>
              <a:ext cx="0" cy="2133600"/>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419600" y="2895600"/>
              <a:ext cx="0" cy="2133600"/>
            </a:xfrm>
            <a:prstGeom prst="line">
              <a:avLst/>
            </a:prstGeom>
            <a:ln w="889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1" name="Group 155"/>
          <p:cNvGrpSpPr/>
          <p:nvPr/>
        </p:nvGrpSpPr>
        <p:grpSpPr>
          <a:xfrm>
            <a:off x="3429000" y="4114800"/>
            <a:ext cx="953620" cy="1752600"/>
            <a:chOff x="2656025" y="685800"/>
            <a:chExt cx="2832758" cy="5562600"/>
          </a:xfrm>
        </p:grpSpPr>
        <p:grpSp>
          <p:nvGrpSpPr>
            <p:cNvPr id="182" name="Group 90"/>
            <p:cNvGrpSpPr/>
            <p:nvPr/>
          </p:nvGrpSpPr>
          <p:grpSpPr>
            <a:xfrm rot="3337114">
              <a:off x="3352800" y="5410200"/>
              <a:ext cx="618673" cy="914400"/>
              <a:chOff x="5453023" y="2955884"/>
              <a:chExt cx="1438353" cy="2125890"/>
            </a:xfrm>
          </p:grpSpPr>
          <p:sp>
            <p:nvSpPr>
              <p:cNvPr id="336" name="Oval 335"/>
              <p:cNvSpPr/>
              <p:nvPr/>
            </p:nvSpPr>
            <p:spPr>
              <a:xfrm rot="19336703">
                <a:off x="5453023" y="2955884"/>
                <a:ext cx="1438353" cy="21258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7" name="Oval 336"/>
              <p:cNvSpPr/>
              <p:nvPr/>
            </p:nvSpPr>
            <p:spPr>
              <a:xfrm>
                <a:off x="5562600" y="3276600"/>
                <a:ext cx="1213945" cy="14825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83" name="Group 90"/>
            <p:cNvGrpSpPr/>
            <p:nvPr/>
          </p:nvGrpSpPr>
          <p:grpSpPr>
            <a:xfrm>
              <a:off x="4038600" y="5334000"/>
              <a:ext cx="618673" cy="914400"/>
              <a:chOff x="5453023" y="2955884"/>
              <a:chExt cx="1438353" cy="2125890"/>
            </a:xfrm>
          </p:grpSpPr>
          <p:sp>
            <p:nvSpPr>
              <p:cNvPr id="334" name="Oval 333"/>
              <p:cNvSpPr/>
              <p:nvPr/>
            </p:nvSpPr>
            <p:spPr>
              <a:xfrm rot="19336703">
                <a:off x="5453023" y="2955884"/>
                <a:ext cx="1438353" cy="212589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35" name="Oval 334"/>
              <p:cNvSpPr/>
              <p:nvPr/>
            </p:nvSpPr>
            <p:spPr>
              <a:xfrm>
                <a:off x="5562600" y="3276600"/>
                <a:ext cx="1213945" cy="148257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84" name="Oval 183"/>
            <p:cNvSpPr/>
            <p:nvPr/>
          </p:nvSpPr>
          <p:spPr>
            <a:xfrm rot="20434295">
              <a:off x="4907969" y="3499180"/>
              <a:ext cx="548560" cy="73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5" name="Oval 184"/>
            <p:cNvSpPr/>
            <p:nvPr/>
          </p:nvSpPr>
          <p:spPr>
            <a:xfrm rot="1679087">
              <a:off x="2656025" y="3514469"/>
              <a:ext cx="548560" cy="7394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6" name="Trapezoid 185"/>
            <p:cNvSpPr/>
            <p:nvPr/>
          </p:nvSpPr>
          <p:spPr>
            <a:xfrm>
              <a:off x="3200400" y="2971800"/>
              <a:ext cx="1828800" cy="2840223"/>
            </a:xfrm>
            <a:prstGeom prst="trapezoid">
              <a:avLst>
                <a:gd name="adj" fmla="val 31295"/>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7" name="Trapezoid 186"/>
            <p:cNvSpPr/>
            <p:nvPr/>
          </p:nvSpPr>
          <p:spPr>
            <a:xfrm rot="2090544">
              <a:off x="2953760" y="2306256"/>
              <a:ext cx="883006" cy="1737954"/>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8" name="Trapezoid 187"/>
            <p:cNvSpPr/>
            <p:nvPr/>
          </p:nvSpPr>
          <p:spPr>
            <a:xfrm rot="19984891">
              <a:off x="4425403" y="2408698"/>
              <a:ext cx="923325" cy="1593132"/>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9" name="Trapezoid 188"/>
            <p:cNvSpPr/>
            <p:nvPr/>
          </p:nvSpPr>
          <p:spPr>
            <a:xfrm>
              <a:off x="3276600" y="2514600"/>
              <a:ext cx="1699260" cy="2983896"/>
            </a:xfrm>
            <a:prstGeom prst="trapezoid">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190" name="Isosceles Triangle 189"/>
            <p:cNvSpPr/>
            <p:nvPr/>
          </p:nvSpPr>
          <p:spPr>
            <a:xfrm rot="10800000">
              <a:off x="3733800" y="2590800"/>
              <a:ext cx="838200" cy="1524000"/>
            </a:xfrm>
            <a:prstGeom prst="triangle">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Isosceles Triangle 190"/>
            <p:cNvSpPr/>
            <p:nvPr/>
          </p:nvSpPr>
          <p:spPr>
            <a:xfrm rot="10800000">
              <a:off x="3848725" y="2568315"/>
              <a:ext cx="609600" cy="1219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91"/>
            <p:cNvSpPr/>
            <p:nvPr/>
          </p:nvSpPr>
          <p:spPr>
            <a:xfrm>
              <a:off x="3089065" y="1068426"/>
              <a:ext cx="2066611" cy="1415757"/>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gular Pentagon 192"/>
            <p:cNvSpPr/>
            <p:nvPr/>
          </p:nvSpPr>
          <p:spPr>
            <a:xfrm rot="10800000">
              <a:off x="3429000" y="1143000"/>
              <a:ext cx="1371600" cy="182880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loud 193"/>
            <p:cNvSpPr/>
            <p:nvPr/>
          </p:nvSpPr>
          <p:spPr>
            <a:xfrm>
              <a:off x="3429000" y="685800"/>
              <a:ext cx="1371600" cy="914400"/>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02"/>
            <p:cNvGrpSpPr/>
            <p:nvPr/>
          </p:nvGrpSpPr>
          <p:grpSpPr>
            <a:xfrm>
              <a:off x="3352800" y="4800600"/>
              <a:ext cx="1524000" cy="540152"/>
              <a:chOff x="1447800" y="3003029"/>
              <a:chExt cx="3795010" cy="1873771"/>
            </a:xfrm>
          </p:grpSpPr>
          <p:grpSp>
            <p:nvGrpSpPr>
              <p:cNvPr id="320" name="Group 184"/>
              <p:cNvGrpSpPr/>
              <p:nvPr/>
            </p:nvGrpSpPr>
            <p:grpSpPr>
              <a:xfrm>
                <a:off x="1447800" y="3048000"/>
                <a:ext cx="1905000" cy="1828800"/>
                <a:chOff x="1447800" y="3048000"/>
                <a:chExt cx="1905000" cy="1828800"/>
              </a:xfrm>
            </p:grpSpPr>
            <p:grpSp>
              <p:nvGrpSpPr>
                <p:cNvPr id="328" name="Group 180"/>
                <p:cNvGrpSpPr/>
                <p:nvPr/>
              </p:nvGrpSpPr>
              <p:grpSpPr>
                <a:xfrm>
                  <a:off x="1447800" y="3048000"/>
                  <a:ext cx="990600" cy="1752600"/>
                  <a:chOff x="1447800" y="3048000"/>
                  <a:chExt cx="990600" cy="1752600"/>
                </a:xfrm>
              </p:grpSpPr>
              <p:sp>
                <p:nvSpPr>
                  <p:cNvPr id="332" name="Flowchart: Stored Data 331"/>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181"/>
                <p:cNvGrpSpPr/>
                <p:nvPr/>
              </p:nvGrpSpPr>
              <p:grpSpPr>
                <a:xfrm rot="10800000">
                  <a:off x="2362200" y="3124200"/>
                  <a:ext cx="990600" cy="1752600"/>
                  <a:chOff x="1447800" y="3048000"/>
                  <a:chExt cx="990600" cy="1752600"/>
                </a:xfrm>
              </p:grpSpPr>
              <p:sp>
                <p:nvSpPr>
                  <p:cNvPr id="330" name="Flowchart: Stored Data 329"/>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185"/>
              <p:cNvGrpSpPr/>
              <p:nvPr/>
            </p:nvGrpSpPr>
            <p:grpSpPr>
              <a:xfrm>
                <a:off x="3337810" y="3003029"/>
                <a:ext cx="1905000" cy="1828800"/>
                <a:chOff x="1447800" y="3048000"/>
                <a:chExt cx="1905000" cy="1828800"/>
              </a:xfrm>
            </p:grpSpPr>
            <p:grpSp>
              <p:nvGrpSpPr>
                <p:cNvPr id="322" name="Group 180"/>
                <p:cNvGrpSpPr/>
                <p:nvPr/>
              </p:nvGrpSpPr>
              <p:grpSpPr>
                <a:xfrm>
                  <a:off x="1447800" y="3048000"/>
                  <a:ext cx="990600" cy="1752600"/>
                  <a:chOff x="1447800" y="3048000"/>
                  <a:chExt cx="990600" cy="1752600"/>
                </a:xfrm>
              </p:grpSpPr>
              <p:sp>
                <p:nvSpPr>
                  <p:cNvPr id="326" name="Flowchart: Stored Data 325"/>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81"/>
                <p:cNvGrpSpPr/>
                <p:nvPr/>
              </p:nvGrpSpPr>
              <p:grpSpPr>
                <a:xfrm rot="10800000">
                  <a:off x="2362200" y="3124200"/>
                  <a:ext cx="990600" cy="1752600"/>
                  <a:chOff x="1447800" y="3048000"/>
                  <a:chExt cx="990600" cy="1752600"/>
                </a:xfrm>
              </p:grpSpPr>
              <p:sp>
                <p:nvSpPr>
                  <p:cNvPr id="324" name="Flowchart: Stored Data 323"/>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Diamond 324"/>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6" name="Group 117"/>
            <p:cNvGrpSpPr/>
            <p:nvPr/>
          </p:nvGrpSpPr>
          <p:grpSpPr>
            <a:xfrm rot="19702006">
              <a:off x="4687242" y="3458868"/>
              <a:ext cx="801541" cy="375941"/>
              <a:chOff x="1447800" y="3003029"/>
              <a:chExt cx="3795010" cy="1873771"/>
            </a:xfrm>
          </p:grpSpPr>
          <p:grpSp>
            <p:nvGrpSpPr>
              <p:cNvPr id="306" name="Group 184"/>
              <p:cNvGrpSpPr/>
              <p:nvPr/>
            </p:nvGrpSpPr>
            <p:grpSpPr>
              <a:xfrm>
                <a:off x="1447800" y="3048000"/>
                <a:ext cx="1905000" cy="1828800"/>
                <a:chOff x="1447800" y="3048000"/>
                <a:chExt cx="1905000" cy="1828800"/>
              </a:xfrm>
            </p:grpSpPr>
            <p:grpSp>
              <p:nvGrpSpPr>
                <p:cNvPr id="314" name="Group 180"/>
                <p:cNvGrpSpPr/>
                <p:nvPr/>
              </p:nvGrpSpPr>
              <p:grpSpPr>
                <a:xfrm>
                  <a:off x="1447800" y="3048000"/>
                  <a:ext cx="990600" cy="1752600"/>
                  <a:chOff x="1447800" y="3048000"/>
                  <a:chExt cx="990600" cy="1752600"/>
                </a:xfrm>
              </p:grpSpPr>
              <p:sp>
                <p:nvSpPr>
                  <p:cNvPr id="318" name="Flowchart: Stored Data 317"/>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181"/>
                <p:cNvGrpSpPr/>
                <p:nvPr/>
              </p:nvGrpSpPr>
              <p:grpSpPr>
                <a:xfrm rot="10800000">
                  <a:off x="2362200" y="3124200"/>
                  <a:ext cx="990600" cy="1752600"/>
                  <a:chOff x="1447800" y="3048000"/>
                  <a:chExt cx="990600" cy="1752600"/>
                </a:xfrm>
              </p:grpSpPr>
              <p:sp>
                <p:nvSpPr>
                  <p:cNvPr id="316" name="Flowchart: Stored Data 315"/>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7" name="Group 185"/>
              <p:cNvGrpSpPr/>
              <p:nvPr/>
            </p:nvGrpSpPr>
            <p:grpSpPr>
              <a:xfrm>
                <a:off x="3337810" y="3003029"/>
                <a:ext cx="1905000" cy="1828800"/>
                <a:chOff x="1447800" y="3048000"/>
                <a:chExt cx="1905000" cy="1828800"/>
              </a:xfrm>
            </p:grpSpPr>
            <p:grpSp>
              <p:nvGrpSpPr>
                <p:cNvPr id="308" name="Group 180"/>
                <p:cNvGrpSpPr/>
                <p:nvPr/>
              </p:nvGrpSpPr>
              <p:grpSpPr>
                <a:xfrm>
                  <a:off x="1447800" y="3048000"/>
                  <a:ext cx="990600" cy="1752600"/>
                  <a:chOff x="1447800" y="3048000"/>
                  <a:chExt cx="990600" cy="1752600"/>
                </a:xfrm>
              </p:grpSpPr>
              <p:sp>
                <p:nvSpPr>
                  <p:cNvPr id="312" name="Flowchart: Stored Data 311"/>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81"/>
                <p:cNvGrpSpPr/>
                <p:nvPr/>
              </p:nvGrpSpPr>
              <p:grpSpPr>
                <a:xfrm rot="10800000">
                  <a:off x="2362200" y="3124200"/>
                  <a:ext cx="990600" cy="1752600"/>
                  <a:chOff x="1447800" y="3048000"/>
                  <a:chExt cx="990600" cy="1752600"/>
                </a:xfrm>
              </p:grpSpPr>
              <p:sp>
                <p:nvSpPr>
                  <p:cNvPr id="310" name="Flowchart: Stored Data 309"/>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iamond 310"/>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7" name="Group 139"/>
            <p:cNvGrpSpPr/>
            <p:nvPr/>
          </p:nvGrpSpPr>
          <p:grpSpPr>
            <a:xfrm rot="2093241">
              <a:off x="2702485" y="3472045"/>
              <a:ext cx="801541" cy="375941"/>
              <a:chOff x="1447800" y="3003029"/>
              <a:chExt cx="3795010" cy="1873771"/>
            </a:xfrm>
          </p:grpSpPr>
          <p:grpSp>
            <p:nvGrpSpPr>
              <p:cNvPr id="202" name="Group 184"/>
              <p:cNvGrpSpPr/>
              <p:nvPr/>
            </p:nvGrpSpPr>
            <p:grpSpPr>
              <a:xfrm>
                <a:off x="1447800" y="3048000"/>
                <a:ext cx="1905000" cy="1828800"/>
                <a:chOff x="1447800" y="3048000"/>
                <a:chExt cx="1905000" cy="1828800"/>
              </a:xfrm>
            </p:grpSpPr>
            <p:grpSp>
              <p:nvGrpSpPr>
                <p:cNvPr id="217" name="Group 180"/>
                <p:cNvGrpSpPr/>
                <p:nvPr/>
              </p:nvGrpSpPr>
              <p:grpSpPr>
                <a:xfrm>
                  <a:off x="1447800" y="3048000"/>
                  <a:ext cx="990600" cy="1752600"/>
                  <a:chOff x="1447800" y="3048000"/>
                  <a:chExt cx="990600" cy="1752600"/>
                </a:xfrm>
              </p:grpSpPr>
              <p:sp>
                <p:nvSpPr>
                  <p:cNvPr id="268" name="Flowchart: Stored Data 267"/>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Diamond 286"/>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81"/>
                <p:cNvGrpSpPr/>
                <p:nvPr/>
              </p:nvGrpSpPr>
              <p:grpSpPr>
                <a:xfrm rot="10800000">
                  <a:off x="2362200" y="3124200"/>
                  <a:ext cx="990600" cy="1752600"/>
                  <a:chOff x="1447800" y="3048000"/>
                  <a:chExt cx="990600" cy="1752600"/>
                </a:xfrm>
              </p:grpSpPr>
              <p:sp>
                <p:nvSpPr>
                  <p:cNvPr id="233" name="Flowchart: Stored Data 232"/>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3" name="Group 185"/>
              <p:cNvGrpSpPr/>
              <p:nvPr/>
            </p:nvGrpSpPr>
            <p:grpSpPr>
              <a:xfrm>
                <a:off x="3337810" y="3003029"/>
                <a:ext cx="1905000" cy="1828800"/>
                <a:chOff x="1447800" y="3048000"/>
                <a:chExt cx="1905000" cy="1828800"/>
              </a:xfrm>
            </p:grpSpPr>
            <p:grpSp>
              <p:nvGrpSpPr>
                <p:cNvPr id="204" name="Group 180"/>
                <p:cNvGrpSpPr/>
                <p:nvPr/>
              </p:nvGrpSpPr>
              <p:grpSpPr>
                <a:xfrm>
                  <a:off x="1447800" y="3048000"/>
                  <a:ext cx="990600" cy="1752600"/>
                  <a:chOff x="1447800" y="3048000"/>
                  <a:chExt cx="990600" cy="1752600"/>
                </a:xfrm>
              </p:grpSpPr>
              <p:sp>
                <p:nvSpPr>
                  <p:cNvPr id="215" name="Flowchart: Stored Data 214"/>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81"/>
                <p:cNvGrpSpPr/>
                <p:nvPr/>
              </p:nvGrpSpPr>
              <p:grpSpPr>
                <a:xfrm rot="10800000">
                  <a:off x="2362200" y="3124200"/>
                  <a:ext cx="990600" cy="1752600"/>
                  <a:chOff x="1447800" y="3048000"/>
                  <a:chExt cx="990600" cy="1752600"/>
                </a:xfrm>
              </p:grpSpPr>
              <p:sp>
                <p:nvSpPr>
                  <p:cNvPr id="206" name="Flowchart: Stored Data 205"/>
                  <p:cNvSpPr/>
                  <p:nvPr/>
                </p:nvSpPr>
                <p:spPr>
                  <a:xfrm rot="5400000">
                    <a:off x="1066800" y="3429000"/>
                    <a:ext cx="1752600" cy="990600"/>
                  </a:xfrm>
                  <a:prstGeom prst="flowChartOnlineStorage">
                    <a:avLst/>
                  </a:prstGeom>
                  <a:solidFill>
                    <a:srgbClr val="7DF0F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1676400" y="3124200"/>
                    <a:ext cx="533400" cy="1371600"/>
                  </a:xfrm>
                  <a:prstGeom prst="diamon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8" name="Rounded Rectangle 197"/>
            <p:cNvSpPr/>
            <p:nvPr/>
          </p:nvSpPr>
          <p:spPr>
            <a:xfrm>
              <a:off x="3276600" y="1219200"/>
              <a:ext cx="1820917" cy="28779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9" name="Hexagon 198"/>
            <p:cNvSpPr/>
            <p:nvPr/>
          </p:nvSpPr>
          <p:spPr>
            <a:xfrm>
              <a:off x="4038600" y="914400"/>
              <a:ext cx="251460" cy="358019"/>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00" name="Hexagon 199"/>
            <p:cNvSpPr/>
            <p:nvPr/>
          </p:nvSpPr>
          <p:spPr>
            <a:xfrm>
              <a:off x="4572000" y="990600"/>
              <a:ext cx="222252" cy="23729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01" name="Hexagon 200"/>
            <p:cNvSpPr/>
            <p:nvPr/>
          </p:nvSpPr>
          <p:spPr>
            <a:xfrm>
              <a:off x="3581400" y="990600"/>
              <a:ext cx="222252" cy="23729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6"/>
                                        </p:tgtEl>
                                        <p:attrNameLst>
                                          <p:attrName>style.visibility</p:attrName>
                                        </p:attrNameLst>
                                      </p:cBhvr>
                                      <p:to>
                                        <p:strVal val="visible"/>
                                      </p:to>
                                    </p:set>
                                    <p:animEffect transition="in" filter="fade">
                                      <p:cBhvr>
                                        <p:cTn id="9" dur="2000"/>
                                        <p:tgtEl>
                                          <p:spTgt spid="116"/>
                                        </p:tgtEl>
                                      </p:cBhvr>
                                    </p:animEffect>
                                  </p:childTnLst>
                                </p:cTn>
                              </p:par>
                              <p:par>
                                <p:cTn id="10" presetID="1" presetClass="entr" presetSubtype="0" fill="hold" nodeType="withEffect">
                                  <p:stCondLst>
                                    <p:cond delay="0"/>
                                  </p:stCondLst>
                                  <p:childTnLst>
                                    <p:set>
                                      <p:cBhvr>
                                        <p:cTn id="11"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8">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8">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4">
                                            <p:txEl>
                                              <p:pRg st="4" end="4"/>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74"/>
                                        </p:tgtEl>
                                        <p:attrNameLst>
                                          <p:attrName>style.visibility</p:attrName>
                                        </p:attrNameLst>
                                      </p:cBhvr>
                                      <p:to>
                                        <p:strVal val="visible"/>
                                      </p:to>
                                    </p:set>
                                    <p:animEffect transition="in" filter="fade">
                                      <p:cBhvr>
                                        <p:cTn id="28" dur="2000"/>
                                        <p:tgtEl>
                                          <p:spTgt spid="17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8">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8">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4">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8">
                                            <p:txEl>
                                              <p:pRg st="19" end="1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Woe—Vanity</a:t>
            </a:r>
          </a:p>
        </p:txBody>
      </p:sp>
      <p:sp>
        <p:nvSpPr>
          <p:cNvPr id="88" name="TextBox 87"/>
          <p:cNvSpPr txBox="1"/>
          <p:nvPr/>
        </p:nvSpPr>
        <p:spPr>
          <a:xfrm>
            <a:off x="762000" y="635673"/>
            <a:ext cx="3733800" cy="1477328"/>
          </a:xfrm>
          <a:prstGeom prst="rect">
            <a:avLst/>
          </a:prstGeom>
          <a:noFill/>
        </p:spPr>
        <p:txBody>
          <a:bodyPr wrap="square" rtlCol="0">
            <a:spAutoFit/>
          </a:bodyPr>
          <a:lstStyle/>
          <a:p>
            <a:r>
              <a:rPr lang="en-US" dirty="0">
                <a:solidFill>
                  <a:schemeClr val="bg1"/>
                </a:solidFill>
              </a:rPr>
              <a:t>Draw iniquity with cords of vanity	</a:t>
            </a:r>
          </a:p>
          <a:p>
            <a:endParaRPr lang="en-US" dirty="0">
              <a:solidFill>
                <a:schemeClr val="bg1"/>
              </a:solidFill>
            </a:endParaRPr>
          </a:p>
          <a:p>
            <a:endParaRPr lang="en-US" dirty="0">
              <a:solidFill>
                <a:schemeClr val="bg1"/>
              </a:solidFill>
            </a:endParaRPr>
          </a:p>
          <a:p>
            <a:r>
              <a:rPr lang="en-US" dirty="0">
                <a:solidFill>
                  <a:schemeClr val="bg1"/>
                </a:solidFill>
              </a:rPr>
              <a:t>Cart Rope</a:t>
            </a:r>
          </a:p>
        </p:txBody>
      </p:sp>
      <p:sp>
        <p:nvSpPr>
          <p:cNvPr id="483" name="TextBox 482"/>
          <p:cNvSpPr txBox="1"/>
          <p:nvPr/>
        </p:nvSpPr>
        <p:spPr>
          <a:xfrm>
            <a:off x="82463" y="6488667"/>
            <a:ext cx="2209800" cy="369332"/>
          </a:xfrm>
          <a:prstGeom prst="rect">
            <a:avLst/>
          </a:prstGeom>
          <a:noFill/>
        </p:spPr>
        <p:txBody>
          <a:bodyPr wrap="square" rtlCol="0">
            <a:spAutoFit/>
          </a:bodyPr>
          <a:lstStyle/>
          <a:p>
            <a:r>
              <a:rPr lang="en-US" dirty="0">
                <a:solidFill>
                  <a:schemeClr val="bg1"/>
                </a:solidFill>
              </a:rPr>
              <a:t>Isaiah 5:18</a:t>
            </a:r>
          </a:p>
        </p:txBody>
      </p:sp>
      <p:sp>
        <p:nvSpPr>
          <p:cNvPr id="114" name="TextBox 113"/>
          <p:cNvSpPr txBox="1"/>
          <p:nvPr/>
        </p:nvSpPr>
        <p:spPr>
          <a:xfrm>
            <a:off x="5410200" y="685800"/>
            <a:ext cx="5257800" cy="1754326"/>
          </a:xfrm>
          <a:prstGeom prst="rect">
            <a:avLst/>
          </a:prstGeom>
          <a:noFill/>
        </p:spPr>
        <p:txBody>
          <a:bodyPr wrap="square" rtlCol="0">
            <a:spAutoFit/>
          </a:bodyPr>
          <a:lstStyle/>
          <a:p>
            <a:r>
              <a:rPr lang="en-US" dirty="0">
                <a:solidFill>
                  <a:schemeClr val="bg1"/>
                </a:solidFill>
              </a:rPr>
              <a:t>Honor is given to men in unscrupulous business deals calling it  “good business” Money buys the façade of respectability, but it is vanity</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pic>
        <p:nvPicPr>
          <p:cNvPr id="129" name="Picture 128" descr="Picture49.jpg"/>
          <p:cNvPicPr>
            <a:picLocks noChangeAspect="1"/>
          </p:cNvPicPr>
          <p:nvPr/>
        </p:nvPicPr>
        <p:blipFill>
          <a:blip r:embed="rId3" cstate="print"/>
          <a:stretch>
            <a:fillRect/>
          </a:stretch>
        </p:blipFill>
        <p:spPr>
          <a:xfrm>
            <a:off x="4572001" y="2209801"/>
            <a:ext cx="3596951" cy="2931373"/>
          </a:xfrm>
          <a:prstGeom prst="rect">
            <a:avLst/>
          </a:prstGeom>
        </p:spPr>
      </p:pic>
      <p:sp>
        <p:nvSpPr>
          <p:cNvPr id="147" name="TextBox 146"/>
          <p:cNvSpPr txBox="1"/>
          <p:nvPr/>
        </p:nvSpPr>
        <p:spPr>
          <a:xfrm>
            <a:off x="1828800" y="2514600"/>
            <a:ext cx="2895600" cy="1477328"/>
          </a:xfrm>
          <a:prstGeom prst="rect">
            <a:avLst/>
          </a:prstGeom>
          <a:noFill/>
        </p:spPr>
        <p:txBody>
          <a:bodyPr wrap="square" rtlCol="0">
            <a:spAutoFit/>
          </a:bodyPr>
          <a:lstStyle/>
          <a:p>
            <a:r>
              <a:rPr lang="en-US" dirty="0">
                <a:solidFill>
                  <a:schemeClr val="bg1"/>
                </a:solidFill>
              </a:rPr>
              <a:t>These sheep have huge tails and in order for them to move around they need to have their tail put on a cart</a:t>
            </a:r>
          </a:p>
        </p:txBody>
      </p:sp>
      <p:sp>
        <p:nvSpPr>
          <p:cNvPr id="148" name="TextBox 147"/>
          <p:cNvSpPr txBox="1"/>
          <p:nvPr/>
        </p:nvSpPr>
        <p:spPr>
          <a:xfrm>
            <a:off x="3505200" y="5410201"/>
            <a:ext cx="7162800" cy="1200329"/>
          </a:xfrm>
          <a:prstGeom prst="rect">
            <a:avLst/>
          </a:prstGeom>
          <a:noFill/>
        </p:spPr>
        <p:txBody>
          <a:bodyPr wrap="square" rtlCol="0">
            <a:spAutoFit/>
          </a:bodyPr>
          <a:lstStyle/>
          <a:p>
            <a:r>
              <a:rPr lang="en-US" dirty="0">
                <a:solidFill>
                  <a:srgbClr val="FFFF00"/>
                </a:solidFill>
              </a:rPr>
              <a:t>The wicked pulls his sins around in a cart. Metaphor for Pride/Vanity</a:t>
            </a:r>
          </a:p>
          <a:p>
            <a:r>
              <a:rPr lang="en-US" dirty="0">
                <a:solidFill>
                  <a:srgbClr val="FFFF00"/>
                </a:solidFill>
              </a:rPr>
              <a:t>We accommodate our sins and the body suffers as our life’s best goes into the fat in the tail. If we cut it off we could be free—but instead we protect it and carry he burden.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Woe—Evil Good and Good Evil</a:t>
            </a:r>
          </a:p>
        </p:txBody>
      </p:sp>
      <p:sp>
        <p:nvSpPr>
          <p:cNvPr id="88" name="TextBox 87"/>
          <p:cNvSpPr txBox="1"/>
          <p:nvPr/>
        </p:nvSpPr>
        <p:spPr>
          <a:xfrm>
            <a:off x="407103" y="2114659"/>
            <a:ext cx="3733800" cy="2246769"/>
          </a:xfrm>
          <a:prstGeom prst="rect">
            <a:avLst/>
          </a:prstGeom>
          <a:noFill/>
        </p:spPr>
        <p:txBody>
          <a:bodyPr wrap="square" rtlCol="0">
            <a:spAutoFit/>
          </a:bodyPr>
          <a:lstStyle/>
          <a:p>
            <a:r>
              <a:rPr lang="en-US" sz="2000" dirty="0">
                <a:solidFill>
                  <a:schemeClr val="bg1"/>
                </a:solidFill>
              </a:rPr>
              <a:t>So called ‘New Morality’</a:t>
            </a:r>
          </a:p>
          <a:p>
            <a:endParaRPr lang="en-US" sz="2000" dirty="0">
              <a:solidFill>
                <a:schemeClr val="bg1"/>
              </a:solidFill>
            </a:endParaRPr>
          </a:p>
          <a:p>
            <a:r>
              <a:rPr lang="en-US" sz="2000" dirty="0">
                <a:solidFill>
                  <a:schemeClr val="bg1"/>
                </a:solidFill>
              </a:rPr>
              <a:t>A reversal of values</a:t>
            </a:r>
          </a:p>
          <a:p>
            <a:r>
              <a:rPr lang="en-US" sz="2000" dirty="0">
                <a:solidFill>
                  <a:schemeClr val="bg1"/>
                </a:solidFill>
              </a:rPr>
              <a:t>What used to be a known standard is now its opposite</a:t>
            </a:r>
          </a:p>
          <a:p>
            <a:endParaRPr lang="en-US" sz="2000" dirty="0">
              <a:solidFill>
                <a:schemeClr val="bg1"/>
              </a:solidFill>
            </a:endParaRPr>
          </a:p>
          <a:p>
            <a:r>
              <a:rPr lang="en-US" sz="2000" dirty="0">
                <a:solidFill>
                  <a:schemeClr val="bg1"/>
                </a:solidFill>
              </a:rPr>
              <a:t>“Political Correctness”</a:t>
            </a:r>
          </a:p>
        </p:txBody>
      </p:sp>
      <p:sp>
        <p:nvSpPr>
          <p:cNvPr id="483" name="TextBox 482"/>
          <p:cNvSpPr txBox="1"/>
          <p:nvPr/>
        </p:nvSpPr>
        <p:spPr>
          <a:xfrm>
            <a:off x="114300" y="6488667"/>
            <a:ext cx="2209800" cy="369332"/>
          </a:xfrm>
          <a:prstGeom prst="rect">
            <a:avLst/>
          </a:prstGeom>
          <a:noFill/>
        </p:spPr>
        <p:txBody>
          <a:bodyPr wrap="square" rtlCol="0">
            <a:spAutoFit/>
          </a:bodyPr>
          <a:lstStyle/>
          <a:p>
            <a:r>
              <a:rPr lang="en-US" dirty="0">
                <a:solidFill>
                  <a:schemeClr val="bg1"/>
                </a:solidFill>
              </a:rPr>
              <a:t>Isaiah 5:20</a:t>
            </a:r>
          </a:p>
        </p:txBody>
      </p:sp>
      <p:sp>
        <p:nvSpPr>
          <p:cNvPr id="114" name="TextBox 113"/>
          <p:cNvSpPr txBox="1"/>
          <p:nvPr/>
        </p:nvSpPr>
        <p:spPr>
          <a:xfrm>
            <a:off x="4548005" y="2333149"/>
            <a:ext cx="5257800" cy="3785652"/>
          </a:xfrm>
          <a:prstGeom prst="rect">
            <a:avLst/>
          </a:prstGeom>
          <a:noFill/>
        </p:spPr>
        <p:txBody>
          <a:bodyPr wrap="square" rtlCol="0">
            <a:spAutoFit/>
          </a:bodyPr>
          <a:lstStyle/>
          <a:p>
            <a:r>
              <a:rPr lang="en-US" sz="2000" dirty="0">
                <a:solidFill>
                  <a:schemeClr val="bg1"/>
                </a:solidFill>
              </a:rPr>
              <a:t>“Many modern professors of human behavior advocate as a cure to an afflicted conscience that we simply ignore the unwanted messages. They suggest that we change the standard to fit the circumstances so that there is no longer a conflict, thus easing the conscience. The followers of the divine Christ cannot subscribe to this evil and perverse philosophy with impunity. For the troubled conscience in conflict with right and wrong, the only permanent help is to change the behavior and follow a repentant path.” (6)</a:t>
            </a:r>
          </a:p>
        </p:txBody>
      </p:sp>
      <p:pic>
        <p:nvPicPr>
          <p:cNvPr id="10" name="Picture 9" descr="james e faust.jpg"/>
          <p:cNvPicPr>
            <a:picLocks noChangeAspect="1"/>
          </p:cNvPicPr>
          <p:nvPr/>
        </p:nvPicPr>
        <p:blipFill>
          <a:blip r:embed="rId3" cstate="print"/>
          <a:stretch>
            <a:fillRect/>
          </a:stretch>
        </p:blipFill>
        <p:spPr>
          <a:xfrm>
            <a:off x="9972805" y="4579918"/>
            <a:ext cx="1391412" cy="1676400"/>
          </a:xfrm>
          <a:prstGeom prst="rect">
            <a:avLst/>
          </a:prstGeom>
        </p:spPr>
      </p:pic>
      <p:sp>
        <p:nvSpPr>
          <p:cNvPr id="2" name="Rectangle 1"/>
          <p:cNvSpPr/>
          <p:nvPr/>
        </p:nvSpPr>
        <p:spPr>
          <a:xfrm>
            <a:off x="1531917" y="769442"/>
            <a:ext cx="8113816" cy="646331"/>
          </a:xfrm>
          <a:prstGeom prst="rect">
            <a:avLst/>
          </a:prstGeom>
        </p:spPr>
        <p:txBody>
          <a:bodyPr wrap="square">
            <a:spAutoFit/>
          </a:bodyPr>
          <a:lstStyle/>
          <a:p>
            <a:pPr algn="ctr"/>
            <a:r>
              <a:rPr lang="en-US" dirty="0">
                <a:solidFill>
                  <a:srgbClr val="FFFF00"/>
                </a:solidFill>
                <a:latin typeface="Calibri" panose="020F0502020204030204" pitchFamily="34" charset="0"/>
              </a:rPr>
              <a:t>People who have lost the ability to distinguish right from wrong, as well as people who are knowingly trying to deceive</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Doctrinal Mastery</a:t>
            </a:r>
          </a:p>
        </p:txBody>
      </p:sp>
      <p:sp>
        <p:nvSpPr>
          <p:cNvPr id="114" name="TextBox 113"/>
          <p:cNvSpPr txBox="1"/>
          <p:nvPr/>
        </p:nvSpPr>
        <p:spPr>
          <a:xfrm>
            <a:off x="5481568" y="1388318"/>
            <a:ext cx="5257800" cy="3970318"/>
          </a:xfrm>
          <a:prstGeom prst="rect">
            <a:avLst/>
          </a:prstGeom>
          <a:noFill/>
        </p:spPr>
        <p:txBody>
          <a:bodyPr wrap="square" rtlCol="0">
            <a:spAutoFit/>
          </a:bodyPr>
          <a:lstStyle/>
          <a:p>
            <a:r>
              <a:rPr lang="en-US" sz="3600" dirty="0">
                <a:solidFill>
                  <a:schemeClr val="bg1"/>
                </a:solidFill>
              </a:rPr>
              <a:t>Woe unto them that call evil good, and good evil; that put darkness for light, and light for darkness; that put bitter for sweet, and sweet for bitter!</a:t>
            </a:r>
          </a:p>
        </p:txBody>
      </p:sp>
      <p:grpSp>
        <p:nvGrpSpPr>
          <p:cNvPr id="9" name="Group 8"/>
          <p:cNvGrpSpPr/>
          <p:nvPr/>
        </p:nvGrpSpPr>
        <p:grpSpPr>
          <a:xfrm>
            <a:off x="917207" y="1611000"/>
            <a:ext cx="2979879" cy="3770972"/>
            <a:chOff x="2819400" y="3657600"/>
            <a:chExt cx="1447800" cy="2121932"/>
          </a:xfrm>
        </p:grpSpPr>
        <p:sp>
          <p:nvSpPr>
            <p:cNvPr id="11" name="TextBox 10"/>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2" name="Rectangle 11"/>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Isaiah 5:20</a:t>
              </a:r>
            </a:p>
          </p:txBody>
        </p:sp>
        <p:sp>
          <p:nvSpPr>
            <p:cNvPr id="15" name="Rectangle 14"/>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226983" y="2983574"/>
            <a:ext cx="924688" cy="76575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64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1000" fill="hold"/>
                                        <p:tgtEl>
                                          <p:spTgt spid="114"/>
                                        </p:tgtEl>
                                        <p:attrNameLst>
                                          <p:attrName>ppt_x</p:attrName>
                                        </p:attrNameLst>
                                      </p:cBhvr>
                                      <p:tavLst>
                                        <p:tav tm="0">
                                          <p:val>
                                            <p:strVal val="0-#ppt_w/2"/>
                                          </p:val>
                                        </p:tav>
                                        <p:tav tm="100000">
                                          <p:val>
                                            <p:strVal val="#ppt_x"/>
                                          </p:val>
                                        </p:tav>
                                      </p:tavLst>
                                    </p:anim>
                                    <p:anim calcmode="lin" valueType="num">
                                      <p:cBhvr additive="base">
                                        <p:cTn id="8" dur="1000" fill="hold"/>
                                        <p:tgtEl>
                                          <p:spTgt spid="1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0-#ppt_w/2"/>
                                          </p:val>
                                        </p:tav>
                                        <p:tav tm="100000">
                                          <p:val>
                                            <p:strVal val="#ppt_x"/>
                                          </p:val>
                                        </p:tav>
                                      </p:tavLst>
                                    </p:anim>
                                    <p:anim calcmode="lin" valueType="num">
                                      <p:cBhvr additive="base">
                                        <p:cTn id="12" dur="12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None Shall Be Weary</a:t>
            </a:r>
          </a:p>
        </p:txBody>
      </p:sp>
      <p:sp>
        <p:nvSpPr>
          <p:cNvPr id="88" name="TextBox 87"/>
          <p:cNvSpPr txBox="1"/>
          <p:nvPr/>
        </p:nvSpPr>
        <p:spPr>
          <a:xfrm>
            <a:off x="688932" y="990600"/>
            <a:ext cx="3733800" cy="1477328"/>
          </a:xfrm>
          <a:prstGeom prst="rect">
            <a:avLst/>
          </a:prstGeom>
          <a:noFill/>
        </p:spPr>
        <p:txBody>
          <a:bodyPr wrap="square" rtlCol="0">
            <a:spAutoFit/>
          </a:bodyPr>
          <a:lstStyle/>
          <a:p>
            <a:r>
              <a:rPr lang="en-US" dirty="0">
                <a:solidFill>
                  <a:schemeClr val="bg1"/>
                </a:solidFill>
              </a:rPr>
              <a:t>Those who are immersed in the Atonement and doing God’s work will not be weary</a:t>
            </a:r>
          </a:p>
          <a:p>
            <a:r>
              <a:rPr lang="en-US" dirty="0">
                <a:solidFill>
                  <a:schemeClr val="bg1"/>
                </a:solidFill>
              </a:rPr>
              <a:t>They don’t carry burdens</a:t>
            </a:r>
          </a:p>
          <a:p>
            <a:r>
              <a:rPr lang="en-US" dirty="0">
                <a:solidFill>
                  <a:schemeClr val="bg1"/>
                </a:solidFill>
              </a:rPr>
              <a:t>The Spirit provides the energy</a:t>
            </a:r>
          </a:p>
        </p:txBody>
      </p:sp>
      <p:sp>
        <p:nvSpPr>
          <p:cNvPr id="483" name="TextBox 482"/>
          <p:cNvSpPr txBox="1"/>
          <p:nvPr/>
        </p:nvSpPr>
        <p:spPr>
          <a:xfrm>
            <a:off x="196698" y="6389714"/>
            <a:ext cx="2209800" cy="369332"/>
          </a:xfrm>
          <a:prstGeom prst="rect">
            <a:avLst/>
          </a:prstGeom>
          <a:noFill/>
        </p:spPr>
        <p:txBody>
          <a:bodyPr wrap="square" rtlCol="0">
            <a:spAutoFit/>
          </a:bodyPr>
          <a:lstStyle/>
          <a:p>
            <a:r>
              <a:rPr lang="en-US" dirty="0">
                <a:solidFill>
                  <a:schemeClr val="bg1"/>
                </a:solidFill>
              </a:rPr>
              <a:t>Isaiah 5:27-29</a:t>
            </a:r>
          </a:p>
        </p:txBody>
      </p:sp>
      <p:sp>
        <p:nvSpPr>
          <p:cNvPr id="114" name="TextBox 113"/>
          <p:cNvSpPr txBox="1"/>
          <p:nvPr/>
        </p:nvSpPr>
        <p:spPr>
          <a:xfrm>
            <a:off x="6095999" y="990600"/>
            <a:ext cx="5290159" cy="2862322"/>
          </a:xfrm>
          <a:prstGeom prst="rect">
            <a:avLst/>
          </a:prstGeom>
          <a:noFill/>
        </p:spPr>
        <p:txBody>
          <a:bodyPr wrap="square" rtlCol="0">
            <a:spAutoFit/>
          </a:bodyPr>
          <a:lstStyle/>
          <a:p>
            <a:pPr fontAlgn="base"/>
            <a:r>
              <a:rPr lang="en-US" dirty="0">
                <a:solidFill>
                  <a:schemeClr val="bg1"/>
                </a:solidFill>
              </a:rPr>
              <a:t>Girdle/latchet</a:t>
            </a:r>
          </a:p>
          <a:p>
            <a:pPr fontAlgn="base"/>
            <a:r>
              <a:rPr lang="en-US" dirty="0">
                <a:solidFill>
                  <a:schemeClr val="bg1"/>
                </a:solidFill>
              </a:rPr>
              <a:t>Those who come to Zion will be those in constant state of preparedness</a:t>
            </a:r>
          </a:p>
          <a:p>
            <a:pPr fontAlgn="base"/>
            <a:endParaRPr lang="en-US" dirty="0">
              <a:solidFill>
                <a:schemeClr val="bg1"/>
              </a:solidFill>
            </a:endParaRPr>
          </a:p>
          <a:p>
            <a:pPr fontAlgn="base"/>
            <a:r>
              <a:rPr lang="en-US" dirty="0">
                <a:solidFill>
                  <a:schemeClr val="bg1"/>
                </a:solidFill>
              </a:rPr>
              <a:t>Prey</a:t>
            </a:r>
          </a:p>
          <a:p>
            <a:pPr fontAlgn="base"/>
            <a:r>
              <a:rPr lang="en-US" dirty="0">
                <a:solidFill>
                  <a:schemeClr val="bg1"/>
                </a:solidFill>
              </a:rPr>
              <a:t>Lions don’t carry prey off—they eat them</a:t>
            </a:r>
          </a:p>
          <a:p>
            <a:pPr fontAlgn="base"/>
            <a:r>
              <a:rPr lang="en-US" dirty="0">
                <a:solidFill>
                  <a:schemeClr val="bg1"/>
                </a:solidFill>
              </a:rPr>
              <a:t>These lions are mighty missionaries and members assisting in the gathering, bringing souls to Christ</a:t>
            </a:r>
          </a:p>
          <a:p>
            <a:endParaRPr lang="en-US" dirty="0">
              <a:solidFill>
                <a:schemeClr val="bg1"/>
              </a:solidFill>
            </a:endParaRPr>
          </a:p>
          <a:p>
            <a:endParaRPr lang="en-US" dirty="0">
              <a:solidFill>
                <a:schemeClr val="bg1"/>
              </a:solidFill>
            </a:endParaRPr>
          </a:p>
        </p:txBody>
      </p:sp>
      <p:pic>
        <p:nvPicPr>
          <p:cNvPr id="8" name="Picture 7" descr="087_87.JPG"/>
          <p:cNvPicPr>
            <a:picLocks noChangeAspect="1"/>
          </p:cNvPicPr>
          <p:nvPr/>
        </p:nvPicPr>
        <p:blipFill>
          <a:blip r:embed="rId3" cstate="print"/>
          <a:stretch>
            <a:fillRect/>
          </a:stretch>
        </p:blipFill>
        <p:spPr>
          <a:xfrm>
            <a:off x="688932" y="2819400"/>
            <a:ext cx="3870960" cy="2903220"/>
          </a:xfrm>
          <a:prstGeom prst="rect">
            <a:avLst/>
          </a:prstGeom>
        </p:spPr>
      </p:pic>
      <p:pic>
        <p:nvPicPr>
          <p:cNvPr id="10" name="Picture 9" descr="brendon and buddies Blomanda.jpg"/>
          <p:cNvPicPr>
            <a:picLocks noChangeAspect="1"/>
          </p:cNvPicPr>
          <p:nvPr/>
        </p:nvPicPr>
        <p:blipFill>
          <a:blip r:embed="rId4" cstate="print"/>
          <a:stretch>
            <a:fillRect/>
          </a:stretch>
        </p:blipFill>
        <p:spPr>
          <a:xfrm>
            <a:off x="7022796" y="3705983"/>
            <a:ext cx="3714750" cy="2782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4">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4">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4">
                                            <p:txEl>
                                              <p:pRg st="5" end="5"/>
                                            </p:txEl>
                                          </p:spTgt>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Latter Day Transportation ?</a:t>
            </a:r>
          </a:p>
        </p:txBody>
      </p:sp>
      <p:sp>
        <p:nvSpPr>
          <p:cNvPr id="88" name="TextBox 87"/>
          <p:cNvSpPr txBox="1"/>
          <p:nvPr/>
        </p:nvSpPr>
        <p:spPr>
          <a:xfrm>
            <a:off x="363255" y="990600"/>
            <a:ext cx="7866345" cy="5078313"/>
          </a:xfrm>
          <a:prstGeom prst="rect">
            <a:avLst/>
          </a:prstGeom>
          <a:noFill/>
        </p:spPr>
        <p:txBody>
          <a:bodyPr wrap="square" rtlCol="0">
            <a:spAutoFit/>
          </a:bodyPr>
          <a:lstStyle/>
          <a:p>
            <a:r>
              <a:rPr lang="en-US" dirty="0">
                <a:solidFill>
                  <a:schemeClr val="bg1"/>
                </a:solidFill>
              </a:rPr>
              <a:t>“In fixing the time of the great gathering, Isaiah seemed to indicate that it would take place in the day of the railroad train and the airplane : (Isaiah 5:26-29)</a:t>
            </a:r>
          </a:p>
          <a:p>
            <a:endParaRPr lang="en-US" dirty="0">
              <a:solidFill>
                <a:schemeClr val="bg1"/>
              </a:solidFill>
            </a:endParaRPr>
          </a:p>
          <a:p>
            <a:r>
              <a:rPr lang="en-US" dirty="0">
                <a:solidFill>
                  <a:schemeClr val="bg1"/>
                </a:solidFill>
              </a:rPr>
              <a:t>Since there were neither trains nor airplanes in that day, Isaiah could hardly have mentioned them by name. However, he seems </a:t>
            </a:r>
          </a:p>
          <a:p>
            <a:r>
              <a:rPr lang="en-US" dirty="0">
                <a:solidFill>
                  <a:schemeClr val="bg1"/>
                </a:solidFill>
              </a:rPr>
              <a:t>to have described them in unmistakable words. How better could ‘their horses’ hoofs be counted like flint, and ‘their wheels like a whirlwind’ than in the modern train? How better could ‘their roaring…be like a lion’ than in the roar of the airplanes? </a:t>
            </a:r>
          </a:p>
          <a:p>
            <a:r>
              <a:rPr lang="en-US" dirty="0">
                <a:solidFill>
                  <a:schemeClr val="bg1"/>
                </a:solidFill>
              </a:rPr>
              <a:t>Trains and airplanes do not stop for night. Therefore, was not Isaiah justified in saying: ‘none shall slumber nor sleep; neither shall the girdle of their loins be loosed, nor the latchet of their shoes be broken’? </a:t>
            </a:r>
          </a:p>
          <a:p>
            <a:endParaRPr lang="en-US" dirty="0">
              <a:solidFill>
                <a:schemeClr val="bg1"/>
              </a:solidFill>
            </a:endParaRPr>
          </a:p>
          <a:p>
            <a:r>
              <a:rPr lang="en-US" dirty="0">
                <a:solidFill>
                  <a:schemeClr val="bg1"/>
                </a:solidFill>
              </a:rPr>
              <a:t>With this manner of transportation the Lord can really ‘hiss unto them from the ends of the earth,’ that ‘they shall come with speed swiftly.’ Indicating that Isaiah must have foreseen the airplane, he stated ‘Who are these that fly as a cloud, and as the doves to their windows?” (Isaiah 60:8)</a:t>
            </a:r>
          </a:p>
          <a:p>
            <a:r>
              <a:rPr lang="en-US" dirty="0">
                <a:solidFill>
                  <a:schemeClr val="bg1"/>
                </a:solidFill>
              </a:rPr>
              <a:t>(7)</a:t>
            </a:r>
          </a:p>
        </p:txBody>
      </p:sp>
      <p:sp>
        <p:nvSpPr>
          <p:cNvPr id="483" name="TextBox 482"/>
          <p:cNvSpPr txBox="1"/>
          <p:nvPr/>
        </p:nvSpPr>
        <p:spPr>
          <a:xfrm>
            <a:off x="0" y="6488668"/>
            <a:ext cx="2209800" cy="369332"/>
          </a:xfrm>
          <a:prstGeom prst="rect">
            <a:avLst/>
          </a:prstGeom>
          <a:noFill/>
        </p:spPr>
        <p:txBody>
          <a:bodyPr wrap="square" rtlCol="0">
            <a:spAutoFit/>
          </a:bodyPr>
          <a:lstStyle/>
          <a:p>
            <a:r>
              <a:rPr lang="en-US" dirty="0">
                <a:solidFill>
                  <a:schemeClr val="bg1"/>
                </a:solidFill>
              </a:rPr>
              <a:t>Isaiah 5:26-29</a:t>
            </a:r>
          </a:p>
        </p:txBody>
      </p:sp>
      <p:sp>
        <p:nvSpPr>
          <p:cNvPr id="9" name="TextBox 8"/>
          <p:cNvSpPr txBox="1"/>
          <p:nvPr/>
        </p:nvSpPr>
        <p:spPr>
          <a:xfrm>
            <a:off x="152400" y="508456"/>
            <a:ext cx="4800600" cy="400110"/>
          </a:xfrm>
          <a:prstGeom prst="rect">
            <a:avLst/>
          </a:prstGeom>
          <a:noFill/>
        </p:spPr>
        <p:txBody>
          <a:bodyPr wrap="square" rtlCol="0">
            <a:spAutoFit/>
          </a:bodyPr>
          <a:lstStyle/>
          <a:p>
            <a:r>
              <a:rPr lang="en-US" sz="2000" dirty="0">
                <a:solidFill>
                  <a:srgbClr val="FFFF00"/>
                </a:solidFill>
              </a:rPr>
              <a:t>Food for Thought:</a:t>
            </a:r>
          </a:p>
        </p:txBody>
      </p:sp>
      <p:pic>
        <p:nvPicPr>
          <p:cNvPr id="1026" name="Picture 2" descr="http://hdwallpapercollection.com/wp-content/uploads/2013/02/free-aircraft-wallpapers.jpg"/>
          <p:cNvPicPr>
            <a:picLocks noChangeAspect="1" noChangeArrowheads="1"/>
          </p:cNvPicPr>
          <p:nvPr/>
        </p:nvPicPr>
        <p:blipFill>
          <a:blip r:embed="rId3" cstate="print"/>
          <a:srcRect/>
          <a:stretch>
            <a:fillRect/>
          </a:stretch>
        </p:blipFill>
        <p:spPr bwMode="auto">
          <a:xfrm>
            <a:off x="8535128" y="4155374"/>
            <a:ext cx="2803896" cy="2102922"/>
          </a:xfrm>
          <a:prstGeom prst="rect">
            <a:avLst/>
          </a:prstGeom>
          <a:noFill/>
        </p:spPr>
      </p:pic>
      <p:pic>
        <p:nvPicPr>
          <p:cNvPr id="1028" name="Picture 4" descr="http://www.parisnajd.com/wallpapers/data/media/27/ParisNajd7670.jpg"/>
          <p:cNvPicPr>
            <a:picLocks noChangeAspect="1" noChangeArrowheads="1"/>
          </p:cNvPicPr>
          <p:nvPr/>
        </p:nvPicPr>
        <p:blipFill>
          <a:blip r:embed="rId4" cstate="print"/>
          <a:srcRect/>
          <a:stretch>
            <a:fillRect/>
          </a:stretch>
        </p:blipFill>
        <p:spPr bwMode="auto">
          <a:xfrm>
            <a:off x="8592855" y="990600"/>
            <a:ext cx="2746169" cy="20596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000"/>
                                        <p:tgtEl>
                                          <p:spTgt spid="1028"/>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20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
            <a:ext cx="8534400" cy="769441"/>
          </a:xfrm>
          <a:prstGeom prst="rect">
            <a:avLst/>
          </a:prstGeom>
          <a:noFill/>
        </p:spPr>
        <p:txBody>
          <a:bodyPr wrap="square" rtlCol="0">
            <a:spAutoFit/>
          </a:bodyPr>
          <a:lstStyle/>
          <a:p>
            <a:pPr algn="ctr"/>
            <a:r>
              <a:rPr lang="en-US" sz="4400" dirty="0">
                <a:solidFill>
                  <a:schemeClr val="bg1"/>
                </a:solidFill>
              </a:rPr>
              <a:t>In That Day—The Last Days</a:t>
            </a:r>
          </a:p>
        </p:txBody>
      </p:sp>
      <p:sp>
        <p:nvSpPr>
          <p:cNvPr id="88" name="TextBox 87"/>
          <p:cNvSpPr txBox="1"/>
          <p:nvPr/>
        </p:nvSpPr>
        <p:spPr>
          <a:xfrm>
            <a:off x="801667" y="1231631"/>
            <a:ext cx="4736772" cy="1631216"/>
          </a:xfrm>
          <a:prstGeom prst="rect">
            <a:avLst/>
          </a:prstGeom>
          <a:noFill/>
        </p:spPr>
        <p:txBody>
          <a:bodyPr wrap="square" rtlCol="0">
            <a:spAutoFit/>
          </a:bodyPr>
          <a:lstStyle/>
          <a:p>
            <a:r>
              <a:rPr lang="en-US" sz="2000" dirty="0">
                <a:solidFill>
                  <a:schemeClr val="bg1"/>
                </a:solidFill>
              </a:rPr>
              <a:t>Roar against them</a:t>
            </a:r>
          </a:p>
          <a:p>
            <a:r>
              <a:rPr lang="en-US" sz="2000" dirty="0">
                <a:solidFill>
                  <a:schemeClr val="bg1"/>
                </a:solidFill>
              </a:rPr>
              <a:t>The children of Zion, armed with the Spirit and His gifts and the priesthood are mightier than the great roaring of the earth’s oceans.</a:t>
            </a:r>
          </a:p>
        </p:txBody>
      </p:sp>
      <p:sp>
        <p:nvSpPr>
          <p:cNvPr id="483" name="TextBox 482"/>
          <p:cNvSpPr txBox="1"/>
          <p:nvPr/>
        </p:nvSpPr>
        <p:spPr>
          <a:xfrm>
            <a:off x="76200" y="6487656"/>
            <a:ext cx="2209800" cy="369332"/>
          </a:xfrm>
          <a:prstGeom prst="rect">
            <a:avLst/>
          </a:prstGeom>
          <a:noFill/>
        </p:spPr>
        <p:txBody>
          <a:bodyPr wrap="square" rtlCol="0">
            <a:spAutoFit/>
          </a:bodyPr>
          <a:lstStyle/>
          <a:p>
            <a:r>
              <a:rPr lang="en-US" dirty="0">
                <a:solidFill>
                  <a:schemeClr val="bg1"/>
                </a:solidFill>
              </a:rPr>
              <a:t>Isaiah 5:30</a:t>
            </a:r>
          </a:p>
        </p:txBody>
      </p:sp>
      <p:sp>
        <p:nvSpPr>
          <p:cNvPr id="114" name="TextBox 113"/>
          <p:cNvSpPr txBox="1"/>
          <p:nvPr/>
        </p:nvSpPr>
        <p:spPr>
          <a:xfrm>
            <a:off x="6026662" y="4358642"/>
            <a:ext cx="4805819" cy="2246769"/>
          </a:xfrm>
          <a:prstGeom prst="rect">
            <a:avLst/>
          </a:prstGeom>
          <a:noFill/>
        </p:spPr>
        <p:txBody>
          <a:bodyPr wrap="square" rtlCol="0">
            <a:spAutoFit/>
          </a:bodyPr>
          <a:lstStyle/>
          <a:p>
            <a:pPr fontAlgn="base"/>
            <a:r>
              <a:rPr lang="en-US" sz="2000" dirty="0">
                <a:solidFill>
                  <a:schemeClr val="bg1"/>
                </a:solidFill>
              </a:rPr>
              <a:t>Darkness and sorrow</a:t>
            </a:r>
          </a:p>
          <a:p>
            <a:pPr fontAlgn="base"/>
            <a:endParaRPr lang="en-US" sz="2000" dirty="0">
              <a:solidFill>
                <a:schemeClr val="bg1"/>
              </a:solidFill>
            </a:endParaRPr>
          </a:p>
          <a:p>
            <a:pPr fontAlgn="base"/>
            <a:r>
              <a:rPr lang="en-US" sz="2000" dirty="0">
                <a:solidFill>
                  <a:schemeClr val="bg1"/>
                </a:solidFill>
              </a:rPr>
              <a:t>Contrast to Zion and God’s protection</a:t>
            </a:r>
          </a:p>
          <a:p>
            <a:pPr fontAlgn="base"/>
            <a:r>
              <a:rPr lang="en-US" sz="2000" dirty="0">
                <a:solidFill>
                  <a:schemeClr val="bg1"/>
                </a:solidFill>
              </a:rPr>
              <a:t>The spiritual light will be on Zion and the wicked will be only darkness and sorrow.</a:t>
            </a:r>
          </a:p>
          <a:p>
            <a:endParaRPr lang="en-US" sz="2000" dirty="0">
              <a:solidFill>
                <a:schemeClr val="bg1"/>
              </a:solidFill>
            </a:endParaRPr>
          </a:p>
          <a:p>
            <a:endParaRPr lang="en-US" sz="2000" dirty="0">
              <a:solidFill>
                <a:schemeClr val="bg1"/>
              </a:solidFill>
            </a:endParaRPr>
          </a:p>
        </p:txBody>
      </p:sp>
      <p:pic>
        <p:nvPicPr>
          <p:cNvPr id="30722" name="Picture 2" descr="http://1.bp.blogspot.com/_R8c3bIPv5TE/TIEWM6LaQwI/AAAAAAAAAkg/LitDtZqXQSo/s1600/%5Bviolent%2Bocean%2Bwaves%2Bbackground.jpg"/>
          <p:cNvPicPr>
            <a:picLocks noChangeAspect="1" noChangeArrowheads="1"/>
          </p:cNvPicPr>
          <p:nvPr/>
        </p:nvPicPr>
        <p:blipFill>
          <a:blip r:embed="rId3" cstate="print"/>
          <a:srcRect/>
          <a:stretch>
            <a:fillRect/>
          </a:stretch>
        </p:blipFill>
        <p:spPr bwMode="auto">
          <a:xfrm>
            <a:off x="539663" y="3080358"/>
            <a:ext cx="4460156" cy="2972276"/>
          </a:xfrm>
          <a:prstGeom prst="rect">
            <a:avLst/>
          </a:prstGeom>
          <a:noFill/>
        </p:spPr>
      </p:pic>
      <p:pic>
        <p:nvPicPr>
          <p:cNvPr id="30724" name="Picture 4" descr="http://www.dianaewald.com/uploads/Brotherhood-of-Light.jpg"/>
          <p:cNvPicPr>
            <a:picLocks noChangeAspect="1" noChangeArrowheads="1"/>
          </p:cNvPicPr>
          <p:nvPr/>
        </p:nvPicPr>
        <p:blipFill>
          <a:blip r:embed="rId4" cstate="print"/>
          <a:srcRect/>
          <a:stretch>
            <a:fillRect/>
          </a:stretch>
        </p:blipFill>
        <p:spPr bwMode="auto">
          <a:xfrm>
            <a:off x="7086599" y="990600"/>
            <a:ext cx="2558441" cy="31468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22"/>
                                        </p:tgtEl>
                                        <p:attrNameLst>
                                          <p:attrName>style.visibility</p:attrName>
                                        </p:attrNameLst>
                                      </p:cBhvr>
                                      <p:to>
                                        <p:strVal val="visible"/>
                                      </p:to>
                                    </p:set>
                                    <p:animEffect transition="in" filter="fade">
                                      <p:cBhvr>
                                        <p:cTn id="9" dur="2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24"/>
                                        </p:tgtEl>
                                        <p:attrNameLst>
                                          <p:attrName>style.visibility</p:attrName>
                                        </p:attrNameLst>
                                      </p:cBhvr>
                                      <p:to>
                                        <p:strVal val="visible"/>
                                      </p:to>
                                    </p:set>
                                    <p:animEffect transition="in" filter="fade">
                                      <p:cBhvr>
                                        <p:cTn id="14" dur="2000"/>
                                        <p:tgtEl>
                                          <p:spTgt spid="30724"/>
                                        </p:tgtEl>
                                      </p:cBhvr>
                                    </p:animEffect>
                                  </p:childTnLst>
                                </p:cTn>
                              </p:par>
                              <p:par>
                                <p:cTn id="15" presetID="10" presetClass="entr" presetSubtype="0" fill="hold" nodeType="withEffect">
                                  <p:stCondLst>
                                    <p:cond delay="0"/>
                                  </p:stCondLst>
                                  <p:childTnLst>
                                    <p:set>
                                      <p:cBhvr>
                                        <p:cTn id="16" dur="1" fill="hold">
                                          <p:stCondLst>
                                            <p:cond delay="0"/>
                                          </p:stCondLst>
                                        </p:cTn>
                                        <p:tgtEl>
                                          <p:spTgt spid="114">
                                            <p:txEl>
                                              <p:pRg st="0" end="0"/>
                                            </p:txEl>
                                          </p:spTgt>
                                        </p:tgtEl>
                                        <p:attrNameLst>
                                          <p:attrName>style.visibility</p:attrName>
                                        </p:attrNameLst>
                                      </p:cBhvr>
                                      <p:to>
                                        <p:strVal val="visible"/>
                                      </p:to>
                                    </p:set>
                                    <p:animEffect transition="in" filter="fade">
                                      <p:cBhvr>
                                        <p:cTn id="17" dur="2000"/>
                                        <p:tgtEl>
                                          <p:spTgt spid="11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xEl>
                                              <p:pRg st="2" end="2"/>
                                            </p:txEl>
                                          </p:spTgt>
                                        </p:tgtEl>
                                        <p:attrNameLst>
                                          <p:attrName>style.visibility</p:attrName>
                                        </p:attrNameLst>
                                      </p:cBhvr>
                                      <p:to>
                                        <p:strVal val="visible"/>
                                      </p:to>
                                    </p:set>
                                    <p:animEffect transition="in" filter="fade">
                                      <p:cBhvr>
                                        <p:cTn id="20" dur="2000"/>
                                        <p:tgtEl>
                                          <p:spTgt spid="11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4">
                                            <p:txEl>
                                              <p:pRg st="3" end="3"/>
                                            </p:txEl>
                                          </p:spTgt>
                                        </p:tgtEl>
                                        <p:attrNameLst>
                                          <p:attrName>style.visibility</p:attrName>
                                        </p:attrNameLst>
                                      </p:cBhvr>
                                      <p:to>
                                        <p:strVal val="visible"/>
                                      </p:to>
                                    </p:set>
                                    <p:animEffect transition="in" filter="fade">
                                      <p:cBhvr>
                                        <p:cTn id="23" dur="2000"/>
                                        <p:tgtEl>
                                          <p:spTgt spid="1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No Leadership</a:t>
            </a:r>
          </a:p>
        </p:txBody>
      </p:sp>
      <p:sp>
        <p:nvSpPr>
          <p:cNvPr id="71" name="Rectangle 70"/>
          <p:cNvSpPr/>
          <p:nvPr/>
        </p:nvSpPr>
        <p:spPr>
          <a:xfrm>
            <a:off x="3612727" y="762199"/>
            <a:ext cx="7209348" cy="584775"/>
          </a:xfrm>
          <a:prstGeom prst="rect">
            <a:avLst/>
          </a:prstGeom>
        </p:spPr>
        <p:txBody>
          <a:bodyPr wrap="square">
            <a:spAutoFit/>
          </a:bodyPr>
          <a:lstStyle/>
          <a:p>
            <a:pPr fontAlgn="base"/>
            <a:r>
              <a:rPr lang="en-US" sz="3200" dirty="0">
                <a:solidFill>
                  <a:schemeClr val="bg1"/>
                </a:solidFill>
              </a:rPr>
              <a:t>Stay/Staff—Supply/Support</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3:2-5</a:t>
            </a:r>
          </a:p>
        </p:txBody>
      </p:sp>
      <p:grpSp>
        <p:nvGrpSpPr>
          <p:cNvPr id="11" name="Group 10"/>
          <p:cNvGrpSpPr/>
          <p:nvPr/>
        </p:nvGrpSpPr>
        <p:grpSpPr>
          <a:xfrm>
            <a:off x="422146" y="1853165"/>
            <a:ext cx="3688471" cy="3291591"/>
            <a:chOff x="422146" y="1853165"/>
            <a:chExt cx="3688471" cy="3291591"/>
          </a:xfrm>
        </p:grpSpPr>
        <p:sp>
          <p:nvSpPr>
            <p:cNvPr id="17" name="Rectangle 16"/>
            <p:cNvSpPr/>
            <p:nvPr/>
          </p:nvSpPr>
          <p:spPr>
            <a:xfrm>
              <a:off x="422146" y="1853165"/>
              <a:ext cx="3688471" cy="646331"/>
            </a:xfrm>
            <a:prstGeom prst="rect">
              <a:avLst/>
            </a:prstGeom>
          </p:spPr>
          <p:txBody>
            <a:bodyPr wrap="square">
              <a:spAutoFit/>
            </a:bodyPr>
            <a:lstStyle/>
            <a:p>
              <a:pPr fontAlgn="base"/>
              <a:r>
                <a:rPr lang="en-US" dirty="0">
                  <a:solidFill>
                    <a:schemeClr val="bg1"/>
                  </a:solidFill>
                </a:rPr>
                <a:t>When a stay, or tent prop or stakes are removed the tent collapses</a:t>
              </a:r>
            </a:p>
          </p:txBody>
        </p:sp>
        <p:pic>
          <p:nvPicPr>
            <p:cNvPr id="2050" name="Picture 2" descr="http://1.bp.blogspot.com/-4-5LC8zlxo4/UTHpuWtyTPI/AAAAAAAAQGU/5dvO7g-_KMQ/s1600/IMG_03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268" y="2896139"/>
              <a:ext cx="2998156" cy="224861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4684731" y="1454656"/>
            <a:ext cx="6267972" cy="1200329"/>
          </a:xfrm>
          <a:prstGeom prst="rect">
            <a:avLst/>
          </a:prstGeom>
        </p:spPr>
        <p:txBody>
          <a:bodyPr wrap="square">
            <a:spAutoFit/>
          </a:bodyPr>
          <a:lstStyle/>
          <a:p>
            <a:pPr fontAlgn="base"/>
            <a:r>
              <a:rPr lang="en-US" dirty="0">
                <a:solidFill>
                  <a:schemeClr val="bg1"/>
                </a:solidFill>
              </a:rPr>
              <a:t>When God removes his supply and support chaos happens. </a:t>
            </a:r>
          </a:p>
          <a:p>
            <a:pPr fontAlgn="base"/>
            <a:endParaRPr lang="en-US" dirty="0">
              <a:solidFill>
                <a:schemeClr val="bg1"/>
              </a:solidFill>
            </a:endParaRPr>
          </a:p>
          <a:p>
            <a:pPr fontAlgn="base"/>
            <a:r>
              <a:rPr lang="en-US" dirty="0">
                <a:solidFill>
                  <a:schemeClr val="bg1"/>
                </a:solidFill>
              </a:rPr>
              <a:t>Three times Jerusalem would be sieged and destroyed:</a:t>
            </a:r>
          </a:p>
          <a:p>
            <a:pPr fontAlgn="base"/>
            <a:endParaRPr lang="en-US" dirty="0">
              <a:solidFill>
                <a:schemeClr val="bg1"/>
              </a:solidFill>
            </a:endParaRPr>
          </a:p>
        </p:txBody>
      </p:sp>
      <p:grpSp>
        <p:nvGrpSpPr>
          <p:cNvPr id="5" name="Group 4"/>
          <p:cNvGrpSpPr/>
          <p:nvPr/>
        </p:nvGrpSpPr>
        <p:grpSpPr>
          <a:xfrm>
            <a:off x="4473817" y="3229998"/>
            <a:ext cx="2957917" cy="2226349"/>
            <a:chOff x="5586640" y="3593663"/>
            <a:chExt cx="2957917" cy="2226349"/>
          </a:xfrm>
        </p:grpSpPr>
        <p:pic>
          <p:nvPicPr>
            <p:cNvPr id="2052" name="Picture 4" descr="https://upload.wikimedia.org/wikipedia/commons/b/b2/Ercole_de_Roberti_Destruction_of_Jerusalem_Fighting_Fleeing_Marching_Slaying_Burning_Chemical_reactions_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6640" y="3935819"/>
              <a:ext cx="2957917" cy="188419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88195" y="3593663"/>
              <a:ext cx="960263" cy="369332"/>
            </a:xfrm>
            <a:prstGeom prst="rect">
              <a:avLst/>
            </a:prstGeom>
          </p:spPr>
          <p:txBody>
            <a:bodyPr wrap="none">
              <a:spAutoFit/>
            </a:bodyPr>
            <a:lstStyle/>
            <a:p>
              <a:pPr fontAlgn="base"/>
              <a:r>
                <a:rPr lang="en-US" dirty="0">
                  <a:solidFill>
                    <a:schemeClr val="bg1"/>
                  </a:solidFill>
                </a:rPr>
                <a:t>Babylon</a:t>
              </a:r>
            </a:p>
          </p:txBody>
        </p:sp>
      </p:grpSp>
      <p:grpSp>
        <p:nvGrpSpPr>
          <p:cNvPr id="8" name="Group 7"/>
          <p:cNvGrpSpPr/>
          <p:nvPr/>
        </p:nvGrpSpPr>
        <p:grpSpPr>
          <a:xfrm>
            <a:off x="7726836" y="2511014"/>
            <a:ext cx="2253955" cy="1770262"/>
            <a:chOff x="9003323" y="2681180"/>
            <a:chExt cx="2253955" cy="1770262"/>
          </a:xfrm>
        </p:grpSpPr>
        <p:pic>
          <p:nvPicPr>
            <p:cNvPr id="2054" name="Picture 6" descr="https://nightwatchsite.files.wordpress.com/2015/04/roman-empire4-maxresdefaul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03323" y="3050512"/>
              <a:ext cx="2253955" cy="14009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55293" y="2681180"/>
              <a:ext cx="750014" cy="369332"/>
            </a:xfrm>
            <a:prstGeom prst="rect">
              <a:avLst/>
            </a:prstGeom>
          </p:spPr>
          <p:txBody>
            <a:bodyPr wrap="none">
              <a:spAutoFit/>
            </a:bodyPr>
            <a:lstStyle/>
            <a:p>
              <a:pPr fontAlgn="base"/>
              <a:r>
                <a:rPr lang="en-US" dirty="0">
                  <a:solidFill>
                    <a:schemeClr val="bg1"/>
                  </a:solidFill>
                </a:rPr>
                <a:t>Rome</a:t>
              </a:r>
            </a:p>
          </p:txBody>
        </p:sp>
      </p:grpSp>
      <p:grpSp>
        <p:nvGrpSpPr>
          <p:cNvPr id="10" name="Group 9"/>
          <p:cNvGrpSpPr/>
          <p:nvPr/>
        </p:nvGrpSpPr>
        <p:grpSpPr>
          <a:xfrm>
            <a:off x="8095047" y="4343173"/>
            <a:ext cx="3741057" cy="2379908"/>
            <a:chOff x="8095047" y="4343173"/>
            <a:chExt cx="3741057" cy="2379908"/>
          </a:xfrm>
        </p:grpSpPr>
        <p:pic>
          <p:nvPicPr>
            <p:cNvPr id="2056" name="Picture 8" descr="http://www.logosapologia.org/wp-content/uploads/2011/08/Harmagedd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5047" y="4704156"/>
              <a:ext cx="3741057" cy="20189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254483" y="4343173"/>
              <a:ext cx="1422184" cy="369332"/>
            </a:xfrm>
            <a:prstGeom prst="rect">
              <a:avLst/>
            </a:prstGeom>
          </p:spPr>
          <p:txBody>
            <a:bodyPr wrap="none">
              <a:spAutoFit/>
            </a:bodyPr>
            <a:lstStyle/>
            <a:p>
              <a:pPr fontAlgn="base"/>
              <a:r>
                <a:rPr lang="en-US" dirty="0">
                  <a:solidFill>
                    <a:schemeClr val="bg1"/>
                  </a:solidFill>
                </a:rPr>
                <a:t>Armageddon</a:t>
              </a:r>
            </a:p>
          </p:txBody>
        </p:sp>
      </p:grpSp>
    </p:spTree>
    <p:extLst>
      <p:ext uri="{BB962C8B-B14F-4D97-AF65-F5344CB8AC3E}">
        <p14:creationId xmlns:p14="http://schemas.microsoft.com/office/powerpoint/2010/main" val="152974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629" y="87086"/>
            <a:ext cx="10339753"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#113 Our Savior’s Love</a:t>
            </a:r>
          </a:p>
          <a:p>
            <a:endParaRPr lang="en-US" dirty="0">
              <a:solidFill>
                <a:schemeClr val="bg1"/>
              </a:solidFill>
            </a:endParaRPr>
          </a:p>
          <a:p>
            <a:r>
              <a:rPr lang="en-US" dirty="0">
                <a:solidFill>
                  <a:schemeClr val="bg1"/>
                </a:solidFill>
              </a:rPr>
              <a:t>Videos: Why Does God Give Us Commandments? (0:39)</a:t>
            </a:r>
          </a:p>
          <a:p>
            <a:r>
              <a:rPr lang="en-US" dirty="0">
                <a:solidFill>
                  <a:schemeClr val="bg1"/>
                </a:solidFill>
              </a:rPr>
              <a:t>	To Young Women (3:41)</a:t>
            </a:r>
          </a:p>
          <a:p>
            <a:endParaRPr lang="en-US" dirty="0">
              <a:solidFill>
                <a:schemeClr val="bg1"/>
              </a:solidFill>
            </a:endParaRPr>
          </a:p>
          <a:p>
            <a:pPr marL="342900" indent="-342900">
              <a:buAutoNum type="arabicPeriod"/>
            </a:pPr>
            <a:r>
              <a:rPr lang="en-US" i="1" dirty="0">
                <a:solidFill>
                  <a:schemeClr val="bg1"/>
                </a:solidFill>
              </a:rPr>
              <a:t>Jean </a:t>
            </a:r>
            <a:r>
              <a:rPr lang="en-US" i="1" dirty="0" err="1">
                <a:solidFill>
                  <a:schemeClr val="bg1"/>
                </a:solidFill>
              </a:rPr>
              <a:t>Bethke</a:t>
            </a:r>
            <a:r>
              <a:rPr lang="en-US" i="1" dirty="0">
                <a:solidFill>
                  <a:schemeClr val="bg1"/>
                </a:solidFill>
              </a:rPr>
              <a:t> </a:t>
            </a:r>
            <a:r>
              <a:rPr lang="en-US" i="1" dirty="0" err="1">
                <a:solidFill>
                  <a:schemeClr val="bg1"/>
                </a:solidFill>
              </a:rPr>
              <a:t>Elshtain</a:t>
            </a:r>
            <a:r>
              <a:rPr lang="en-US" i="1" dirty="0">
                <a:solidFill>
                  <a:schemeClr val="bg1"/>
                </a:solidFill>
              </a:rPr>
              <a:t> was a professor at the University of Chicago Divinity School when this forum address was delivered at Brigham Young University on 29 October 1996.</a:t>
            </a:r>
          </a:p>
          <a:p>
            <a:pPr marL="342900" indent="-342900">
              <a:buAutoNum type="arabicPeriod"/>
            </a:pPr>
            <a:endParaRPr lang="en-US" i="1" dirty="0">
              <a:solidFill>
                <a:schemeClr val="bg1"/>
              </a:solidFill>
            </a:endParaRPr>
          </a:p>
          <a:p>
            <a:pPr marL="342900" indent="-342900">
              <a:buFontTx/>
              <a:buAutoNum type="arabicPeriod"/>
            </a:pPr>
            <a:r>
              <a:rPr lang="en-US" dirty="0">
                <a:solidFill>
                  <a:schemeClr val="bg1"/>
                </a:solidFill>
              </a:rPr>
              <a:t>President David O. McKay (</a:t>
            </a:r>
            <a:r>
              <a:rPr lang="en-US" i="1" dirty="0">
                <a:solidFill>
                  <a:schemeClr val="bg1"/>
                </a:solidFill>
              </a:rPr>
              <a:t>Man May Know for Himself,</a:t>
            </a:r>
            <a:r>
              <a:rPr lang="en-US" dirty="0">
                <a:solidFill>
                  <a:schemeClr val="bg1"/>
                </a:solidFill>
              </a:rPr>
              <a:t> p. 108.)</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Victor L. Ludlow </a:t>
            </a:r>
            <a:r>
              <a:rPr lang="en-US" i="1" dirty="0">
                <a:solidFill>
                  <a:schemeClr val="bg1"/>
                </a:solidFill>
              </a:rPr>
              <a:t>Unlocking Isaiah </a:t>
            </a:r>
            <a:r>
              <a:rPr lang="en-US" dirty="0">
                <a:solidFill>
                  <a:schemeClr val="bg1"/>
                </a:solidFill>
              </a:rPr>
              <a:t> p. 93</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Gospeldoctine.com</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Old Testament Institute Manual </a:t>
            </a:r>
            <a:r>
              <a:rPr lang="en-US" i="1" dirty="0">
                <a:solidFill>
                  <a:schemeClr val="bg1"/>
                </a:solidFill>
              </a:rPr>
              <a:t>The Establishment of Zion</a:t>
            </a:r>
            <a:r>
              <a:rPr lang="en-US" dirty="0">
                <a:solidFill>
                  <a:schemeClr val="bg1"/>
                </a:solidFill>
              </a:rPr>
              <a:t> (Isaiah 1-12)</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James E. Faust  </a:t>
            </a:r>
            <a:r>
              <a:rPr lang="en-US" i="1" dirty="0">
                <a:solidFill>
                  <a:schemeClr val="bg1"/>
                </a:solidFill>
              </a:rPr>
              <a:t>Unwanted Messages </a:t>
            </a:r>
            <a:r>
              <a:rPr lang="en-US" dirty="0">
                <a:solidFill>
                  <a:schemeClr val="bg1"/>
                </a:solidFill>
              </a:rPr>
              <a:t>November Ensign 1986</a:t>
            </a:r>
          </a:p>
          <a:p>
            <a:pPr marL="342900" indent="-342900">
              <a:buFontTx/>
              <a:buAutoNum type="arabicPeriod"/>
            </a:pPr>
            <a:endParaRPr lang="en-US" dirty="0">
              <a:solidFill>
                <a:schemeClr val="bg1"/>
              </a:solidFill>
            </a:endParaRPr>
          </a:p>
          <a:p>
            <a:pPr marL="342900" indent="-342900">
              <a:buFontTx/>
              <a:buAutoNum type="arabicPeriod"/>
            </a:pPr>
            <a:r>
              <a:rPr lang="en-US" dirty="0" err="1">
                <a:solidFill>
                  <a:schemeClr val="bg1"/>
                </a:solidFill>
              </a:rPr>
              <a:t>LeGrand</a:t>
            </a:r>
            <a:r>
              <a:rPr lang="en-US" dirty="0">
                <a:solidFill>
                  <a:schemeClr val="bg1"/>
                </a:solidFill>
              </a:rPr>
              <a:t> Richards </a:t>
            </a:r>
            <a:r>
              <a:rPr lang="en-US" i="1" dirty="0">
                <a:solidFill>
                  <a:schemeClr val="bg1"/>
                </a:solidFill>
              </a:rPr>
              <a:t>Israel! Do You Know? </a:t>
            </a:r>
            <a:r>
              <a:rPr lang="en-US" dirty="0">
                <a:solidFill>
                  <a:schemeClr val="bg1"/>
                </a:solidFill>
              </a:rPr>
              <a:t>Pg. 182</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p:txBody>
      </p:sp>
      <p:grpSp>
        <p:nvGrpSpPr>
          <p:cNvPr id="5" name="Group 4"/>
          <p:cNvGrpSpPr/>
          <p:nvPr/>
        </p:nvGrpSpPr>
        <p:grpSpPr>
          <a:xfrm>
            <a:off x="5628904" y="945343"/>
            <a:ext cx="661176" cy="837490"/>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599D0CA7-122D-4C9C-9BAE-333563B82C64}"/>
              </a:ext>
            </a:extLst>
          </p:cNvPr>
          <p:cNvSpPr>
            <a:spLocks noGrp="1"/>
          </p:cNvSpPr>
          <p:nvPr/>
        </p:nvSpPr>
        <p:spPr>
          <a:xfrm>
            <a:off x="54974" y="641130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078315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817618" cy="1569660"/>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The eventual Fall of Judah and Jerusalem:</a:t>
            </a:r>
          </a:p>
          <a:p>
            <a:r>
              <a:rPr lang="en-US" sz="1200" dirty="0">
                <a:solidFill>
                  <a:srgbClr val="333333"/>
                </a:solidFill>
                <a:latin typeface="Calibri" panose="020F0502020204030204" pitchFamily="34" charset="0"/>
              </a:rPr>
              <a:t>Isaiah described the eventual fall of Judah and Jerusalem in terms of the noted officials and respected persons of his day. These included government, military, educational, and religious leaders. With the loss of such individuals, the nation would fall under despotic reign at the hands of youthful puppets. Finally, it would rush toward anarchy as the last struggles for power were exercised within the ruling </a:t>
            </a:r>
            <a:r>
              <a:rPr lang="en-US" sz="1200" dirty="0">
                <a:solidFill>
                  <a:srgbClr val="2F393A"/>
                </a:solidFill>
                <a:latin typeface="Calibri" panose="020F0502020204030204" pitchFamily="34" charset="0"/>
              </a:rPr>
              <a:t>family</a:t>
            </a:r>
            <a:r>
              <a:rPr lang="en-US" sz="1200" dirty="0">
                <a:solidFill>
                  <a:srgbClr val="333333"/>
                </a:solidFill>
                <a:latin typeface="Calibri" panose="020F0502020204030204" pitchFamily="34" charset="0"/>
              </a:rPr>
              <a:t>. (See </a:t>
            </a:r>
            <a:r>
              <a:rPr lang="en-US" sz="1200" dirty="0" err="1">
                <a:solidFill>
                  <a:srgbClr val="333333"/>
                </a:solidFill>
                <a:latin typeface="Calibri" panose="020F0502020204030204" pitchFamily="34" charset="0"/>
              </a:rPr>
              <a:t>Keil</a:t>
            </a:r>
            <a:r>
              <a:rPr lang="en-US" sz="1200" dirty="0">
                <a:solidFill>
                  <a:srgbClr val="333333"/>
                </a:solidFill>
                <a:latin typeface="Calibri" panose="020F0502020204030204" pitchFamily="34" charset="0"/>
              </a:rPr>
              <a:t> and </a:t>
            </a:r>
            <a:r>
              <a:rPr lang="en-US" sz="1200" dirty="0" err="1">
                <a:solidFill>
                  <a:srgbClr val="333333"/>
                </a:solidFill>
                <a:latin typeface="Calibri" panose="020F0502020204030204" pitchFamily="34" charset="0"/>
              </a:rPr>
              <a:t>Delitzsch</a:t>
            </a:r>
            <a:r>
              <a:rPr lang="en-US" sz="1200" dirty="0">
                <a:solidFill>
                  <a:srgbClr val="333333"/>
                </a:solidFill>
                <a:latin typeface="Calibri" panose="020F0502020204030204" pitchFamily="34" charset="0"/>
              </a:rPr>
              <a:t>, </a:t>
            </a:r>
            <a:r>
              <a:rPr lang="en-US" sz="1200" i="1" dirty="0">
                <a:solidFill>
                  <a:srgbClr val="333333"/>
                </a:solidFill>
                <a:latin typeface="Calibri" panose="020F0502020204030204" pitchFamily="34" charset="0"/>
              </a:rPr>
              <a:t>Commentary,</a:t>
            </a:r>
            <a:r>
              <a:rPr lang="en-US" sz="1200" dirty="0">
                <a:solidFill>
                  <a:srgbClr val="333333"/>
                </a:solidFill>
                <a:latin typeface="Calibri" panose="020F0502020204030204" pitchFamily="34" charset="0"/>
              </a:rPr>
              <a:t> 7:1:130–35.) </a:t>
            </a:r>
          </a:p>
          <a:p>
            <a:endParaRPr lang="en-US" sz="1200" dirty="0">
              <a:solidFill>
                <a:srgbClr val="333333"/>
              </a:solidFill>
              <a:latin typeface="Calibri" panose="020F0502020204030204" pitchFamily="34" charset="0"/>
            </a:endParaRPr>
          </a:p>
          <a:p>
            <a:r>
              <a:rPr lang="en-US" sz="1200" dirty="0">
                <a:solidFill>
                  <a:srgbClr val="333333"/>
                </a:solidFill>
                <a:latin typeface="Calibri" panose="020F0502020204030204" pitchFamily="34" charset="0"/>
              </a:rPr>
              <a:t>The people would be so desperate for leadership that they would select rulers because they were able to dress decently, but even family leaders would refuse to help.</a:t>
            </a:r>
            <a:endParaRPr lang="en-US" sz="1200" dirty="0"/>
          </a:p>
        </p:txBody>
      </p:sp>
      <p:sp>
        <p:nvSpPr>
          <p:cNvPr id="6" name="Rectangle 5"/>
          <p:cNvSpPr/>
          <p:nvPr/>
        </p:nvSpPr>
        <p:spPr>
          <a:xfrm>
            <a:off x="0" y="1523495"/>
            <a:ext cx="7817618" cy="1754326"/>
          </a:xfrm>
          <a:prstGeom prst="rect">
            <a:avLst/>
          </a:prstGeom>
          <a:ln>
            <a:solidFill>
              <a:schemeClr val="tx1"/>
            </a:solidFill>
          </a:ln>
        </p:spPr>
        <p:txBody>
          <a:bodyPr wrap="square">
            <a:spAutoFit/>
          </a:bodyPr>
          <a:lstStyle/>
          <a:p>
            <a:r>
              <a:rPr lang="en-US" sz="1200" b="1" dirty="0"/>
              <a:t>Babes:</a:t>
            </a:r>
          </a:p>
          <a:p>
            <a:r>
              <a:rPr lang="en-US" sz="1200" dirty="0"/>
              <a:t>“With the leaders of society killed or taken into captivity, only the poor, weak masses remained. Therefore the warning to the “capricious children” or “babes shall rule over Israel most like refers to people with childish understanding who will unsuccessfully face the challenge of bring order to anarchy.”</a:t>
            </a:r>
          </a:p>
          <a:p>
            <a:endParaRPr lang="en-US" sz="1200" dirty="0"/>
          </a:p>
          <a:p>
            <a:r>
              <a:rPr lang="en-US" sz="1200" dirty="0"/>
              <a:t>The warning can also be understood literally, though, since many of the Jewish kings before the Babylonian captivity came to rule at a very early age. Ahaz, Hezekiah, Amon, and </a:t>
            </a:r>
            <a:r>
              <a:rPr lang="en-US" sz="1200" dirty="0" err="1"/>
              <a:t>Jehoiakim</a:t>
            </a:r>
            <a:r>
              <a:rPr lang="en-US" sz="1200" dirty="0"/>
              <a:t> were all in their early 20’s. Manasseh was only 12, Josiah a mere 8 years old and </a:t>
            </a:r>
            <a:r>
              <a:rPr lang="en-US" sz="1200" dirty="0" err="1"/>
              <a:t>Jehoiachim</a:t>
            </a:r>
            <a:r>
              <a:rPr lang="en-US" sz="1200" dirty="0"/>
              <a:t> either 18 or 8, depending upon whether the age recorded in 2 Kings or 2 Chronicles is correct. (2 Kings 24:8; 2 Chr. 36:9) Victor L. Ludlow. Unlocking Isaiah p. 94-95</a:t>
            </a:r>
          </a:p>
        </p:txBody>
      </p:sp>
      <p:sp>
        <p:nvSpPr>
          <p:cNvPr id="7" name="Rectangle 6"/>
          <p:cNvSpPr/>
          <p:nvPr/>
        </p:nvSpPr>
        <p:spPr>
          <a:xfrm>
            <a:off x="0" y="3288361"/>
            <a:ext cx="7817618" cy="1200329"/>
          </a:xfrm>
          <a:prstGeom prst="rect">
            <a:avLst/>
          </a:prstGeom>
          <a:ln>
            <a:solidFill>
              <a:schemeClr val="tx1"/>
            </a:solidFill>
          </a:ln>
        </p:spPr>
        <p:txBody>
          <a:bodyPr wrap="square">
            <a:spAutoFit/>
          </a:bodyPr>
          <a:lstStyle/>
          <a:p>
            <a:r>
              <a:rPr lang="en-US" sz="1200" b="1" dirty="0"/>
              <a:t>Children of exploitation—the Oppressed:</a:t>
            </a:r>
          </a:p>
          <a:p>
            <a:r>
              <a:rPr lang="en-US" sz="1200" dirty="0"/>
              <a:t>“We have recently been reminded that in this land there still persists, notwithstanding the protection of the law, a merciless exploitation of children in certain industries. And there are still those, not a few, show without compassion “grind the faces of the ‘”. If we do not willing give of our substance, and if we cold refuse to assist those in need, we are participating in cruelty again the poor.” President Gordon B. Hinckley </a:t>
            </a:r>
            <a:r>
              <a:rPr lang="en-US" sz="1200" i="1" dirty="0"/>
              <a:t>Blessed are the Merciful </a:t>
            </a:r>
            <a:r>
              <a:rPr lang="en-US" sz="1200" dirty="0"/>
              <a:t> Ensign, May 1990, 69</a:t>
            </a:r>
          </a:p>
        </p:txBody>
      </p:sp>
      <p:sp>
        <p:nvSpPr>
          <p:cNvPr id="8" name="TextBox 7"/>
          <p:cNvSpPr txBox="1"/>
          <p:nvPr/>
        </p:nvSpPr>
        <p:spPr>
          <a:xfrm>
            <a:off x="7817618" y="0"/>
            <a:ext cx="4374382" cy="1200329"/>
          </a:xfrm>
          <a:prstGeom prst="rect">
            <a:avLst/>
          </a:prstGeom>
          <a:noFill/>
          <a:ln>
            <a:solidFill>
              <a:schemeClr val="tx1"/>
            </a:solidFill>
          </a:ln>
        </p:spPr>
        <p:txBody>
          <a:bodyPr wrap="square" rtlCol="0">
            <a:spAutoFit/>
          </a:bodyPr>
          <a:lstStyle/>
          <a:p>
            <a:r>
              <a:rPr lang="en-US" sz="1200" dirty="0"/>
              <a:t>Answers to Isaiah 3:16-23 </a:t>
            </a:r>
          </a:p>
          <a:p>
            <a:r>
              <a:rPr lang="en-US" sz="1200" dirty="0"/>
              <a:t> I, C, E, A, H, B, F, L, K, D, J, G</a:t>
            </a:r>
          </a:p>
          <a:p>
            <a:endParaRPr lang="en-US" sz="1200" dirty="0"/>
          </a:p>
          <a:p>
            <a:r>
              <a:rPr lang="en-US" sz="1200" dirty="0">
                <a:solidFill>
                  <a:srgbClr val="333333"/>
                </a:solidFill>
                <a:latin typeface="Abadi" panose="020B0604020104020204" pitchFamily="34" charset="0"/>
              </a:rPr>
              <a:t>Young, </a:t>
            </a:r>
            <a:r>
              <a:rPr lang="en-US" sz="1200" i="1" dirty="0">
                <a:solidFill>
                  <a:srgbClr val="333333"/>
                </a:solidFill>
                <a:latin typeface="Abadi" panose="020B0604020104020204" pitchFamily="34" charset="0"/>
              </a:rPr>
              <a:t>Book of Isaiah</a:t>
            </a:r>
            <a:r>
              <a:rPr lang="en-US" sz="1200" dirty="0">
                <a:solidFill>
                  <a:srgbClr val="333333"/>
                </a:solidFill>
                <a:latin typeface="Abadi" panose="020B0604020104020204" pitchFamily="34" charset="0"/>
              </a:rPr>
              <a:t>, 1:162-66: </a:t>
            </a:r>
            <a:r>
              <a:rPr lang="en-US" sz="1200" dirty="0" err="1">
                <a:solidFill>
                  <a:srgbClr val="333333"/>
                </a:solidFill>
                <a:latin typeface="Abadi" panose="020B0604020104020204" pitchFamily="34" charset="0"/>
              </a:rPr>
              <a:t>Keil</a:t>
            </a:r>
            <a:r>
              <a:rPr lang="en-US" sz="1200" dirty="0">
                <a:solidFill>
                  <a:srgbClr val="333333"/>
                </a:solidFill>
                <a:latin typeface="Abadi" panose="020B0604020104020204" pitchFamily="34" charset="0"/>
              </a:rPr>
              <a:t> and </a:t>
            </a:r>
            <a:r>
              <a:rPr lang="en-US" sz="1200" dirty="0" err="1">
                <a:solidFill>
                  <a:srgbClr val="333333"/>
                </a:solidFill>
                <a:latin typeface="Abadi" panose="020B0604020104020204" pitchFamily="34" charset="0"/>
              </a:rPr>
              <a:t>Delitzsch</a:t>
            </a:r>
            <a:r>
              <a:rPr lang="en-US" sz="1200" dirty="0">
                <a:solidFill>
                  <a:srgbClr val="333333"/>
                </a:solidFill>
                <a:latin typeface="Abadi" panose="020B0604020104020204" pitchFamily="34" charset="0"/>
              </a:rPr>
              <a:t>, </a:t>
            </a:r>
            <a:r>
              <a:rPr lang="en-US" sz="1200" i="1" dirty="0">
                <a:solidFill>
                  <a:srgbClr val="333333"/>
                </a:solidFill>
                <a:latin typeface="Abadi" panose="020B0604020104020204" pitchFamily="34" charset="0"/>
              </a:rPr>
              <a:t>Commentary, </a:t>
            </a:r>
            <a:r>
              <a:rPr lang="en-US" sz="1200" dirty="0">
                <a:solidFill>
                  <a:srgbClr val="333333"/>
                </a:solidFill>
                <a:latin typeface="Abadi" panose="020B0604020104020204" pitchFamily="34" charset="0"/>
              </a:rPr>
              <a:t>7:1:144-47)." (</a:t>
            </a:r>
            <a:r>
              <a:rPr lang="en-US" sz="1200" i="1" dirty="0">
                <a:solidFill>
                  <a:srgbClr val="333333"/>
                </a:solidFill>
                <a:latin typeface="Abadi" panose="020B0604020104020204" pitchFamily="34" charset="0"/>
              </a:rPr>
              <a:t>Old Testament Student Manual, </a:t>
            </a:r>
            <a:r>
              <a:rPr lang="en-US" sz="1200" dirty="0">
                <a:solidFill>
                  <a:srgbClr val="333333"/>
                </a:solidFill>
                <a:latin typeface="Abadi" panose="020B0604020104020204" pitchFamily="34" charset="0"/>
              </a:rPr>
              <a:t>140-141)</a:t>
            </a:r>
          </a:p>
        </p:txBody>
      </p:sp>
      <p:sp>
        <p:nvSpPr>
          <p:cNvPr id="9" name="Rectangle 8"/>
          <p:cNvSpPr/>
          <p:nvPr/>
        </p:nvSpPr>
        <p:spPr>
          <a:xfrm>
            <a:off x="0" y="4499230"/>
            <a:ext cx="7817618" cy="1754326"/>
          </a:xfrm>
          <a:prstGeom prst="rect">
            <a:avLst/>
          </a:prstGeom>
          <a:ln>
            <a:solidFill>
              <a:schemeClr val="tx1"/>
            </a:solidFill>
          </a:ln>
        </p:spPr>
        <p:txBody>
          <a:bodyPr wrap="square">
            <a:spAutoFit/>
          </a:bodyPr>
          <a:lstStyle/>
          <a:p>
            <a:pPr fontAlgn="base"/>
            <a:r>
              <a:rPr lang="en-US" sz="1200" b="1" dirty="0"/>
              <a:t>Haughtiness:</a:t>
            </a:r>
          </a:p>
          <a:p>
            <a:pPr fontAlgn="base"/>
            <a:r>
              <a:rPr lang="en-US" sz="1200" dirty="0"/>
              <a:t>“Isaiah, one of the great prophets of early times, saw our day, and he described the conditions that would prevail among the ‘daughters of Zion’ in these latter days. …</a:t>
            </a:r>
          </a:p>
          <a:p>
            <a:pPr fontAlgn="base"/>
            <a:r>
              <a:rPr lang="en-US" sz="1200" dirty="0"/>
              <a:t>“Now, in this modern day, Isaiah’s prophecy has been and is being fulfilled. …</a:t>
            </a:r>
          </a:p>
          <a:p>
            <a:pPr fontAlgn="base"/>
            <a:r>
              <a:rPr lang="en-US" sz="1200" dirty="0"/>
              <a:t>“The standards expressed by the General Authorities of the Church are that women, as well as men, should dress modestly. They are taught proper deportment and modesty at all times. It is, in my judgment, a sad reflection on the ‘daughters of Zion’ when they dress immodestly. Moreover, this remark pertains to the men as well as to the women. The Lord gave commandments to ancient Israel that both men and women should cover their bodies and observe the law of chastity at all times.” Joseph Fielding Smith (</a:t>
            </a:r>
            <a:r>
              <a:rPr lang="en-US" sz="1200" i="1" dirty="0"/>
              <a:t>Answers to Gospel Questions,</a:t>
            </a:r>
            <a:r>
              <a:rPr lang="en-US" sz="1200" dirty="0"/>
              <a:t>5:172–74.)</a:t>
            </a:r>
          </a:p>
        </p:txBody>
      </p:sp>
      <p:sp>
        <p:nvSpPr>
          <p:cNvPr id="10" name="Rectangle 9"/>
          <p:cNvSpPr/>
          <p:nvPr/>
        </p:nvSpPr>
        <p:spPr>
          <a:xfrm>
            <a:off x="7817618" y="1200329"/>
            <a:ext cx="4374382" cy="4893647"/>
          </a:xfrm>
          <a:prstGeom prst="rect">
            <a:avLst/>
          </a:prstGeom>
          <a:ln>
            <a:solidFill>
              <a:schemeClr val="tx1"/>
            </a:solidFill>
          </a:ln>
        </p:spPr>
        <p:txBody>
          <a:bodyPr wrap="square">
            <a:spAutoFit/>
          </a:bodyPr>
          <a:lstStyle/>
          <a:p>
            <a:pPr fontAlgn="base"/>
            <a:r>
              <a:rPr lang="en-US" sz="1200" b="1" dirty="0">
                <a:solidFill>
                  <a:srgbClr val="333333"/>
                </a:solidFill>
                <a:latin typeface="Abadi" panose="020B0604020104020204" pitchFamily="34" charset="0"/>
              </a:rPr>
              <a:t>7 Women:</a:t>
            </a:r>
          </a:p>
          <a:p>
            <a:pPr fontAlgn="base"/>
            <a:r>
              <a:rPr lang="en-US" sz="1200" dirty="0">
                <a:solidFill>
                  <a:srgbClr val="333333"/>
                </a:solidFill>
                <a:latin typeface="Abadi" panose="020B0604020104020204" pitchFamily="34" charset="0"/>
              </a:rPr>
              <a:t>So many men will be killed in the destructions and wars will which accompany the Second Coming that there will be an incredible difference in the number of living males and females. The culture of Isaiah, understandably, is reflected in his prophecies-as in the statement, "only let us be called by thy name to take away our reproach." Anciently, a woman who could have no children was described with the unflattering adjective, "barren." This was because great emphasis was placed on marriage and a woman's ability to have children. What else can we conclude from this verse? In the Millennium, the practice of polygamy will be reinstated-at least for some individuals, as part of "the restitution of all things" (Acts 3:21).</a:t>
            </a:r>
          </a:p>
          <a:p>
            <a:pPr fontAlgn="base"/>
            <a:r>
              <a:rPr lang="en-US" sz="1200" dirty="0">
                <a:solidFill>
                  <a:srgbClr val="333333"/>
                </a:solidFill>
                <a:latin typeface="Abadi" panose="020B0604020104020204" pitchFamily="34" charset="0"/>
              </a:rPr>
              <a:t> </a:t>
            </a:r>
          </a:p>
          <a:p>
            <a:pPr fontAlgn="base"/>
            <a:r>
              <a:rPr lang="en-US" sz="1200" dirty="0">
                <a:solidFill>
                  <a:srgbClr val="333333"/>
                </a:solidFill>
                <a:latin typeface="Abadi" panose="020B0604020104020204" pitchFamily="34" charset="0"/>
              </a:rPr>
              <a:t>"...'seven women' (meaning simply a lot of women) will request a man's hand in marriage. Economic problems will be such that these women will be willing to provide their own food and clothing, contrary to the usual marriage customs. According to the Hebrew scriptures (Exodus 21:10), a man was required to provide a wife with food and clothing; but in this case Isaiah observes that the women are willing to waive that right. Having a good knowledge of the importance of marriage, they request a man to take away their reproach. In Isaiah's day and, indeed, in many parts of the Near East today, it was and is a disgrace to remain unmarried." (</a:t>
            </a:r>
            <a:r>
              <a:rPr lang="en-US" sz="1200" i="1" dirty="0">
                <a:solidFill>
                  <a:srgbClr val="333333"/>
                </a:solidFill>
                <a:latin typeface="Abadi" panose="020B0604020104020204" pitchFamily="34" charset="0"/>
              </a:rPr>
              <a:t>Book of Mormon compendium, </a:t>
            </a:r>
            <a:r>
              <a:rPr lang="en-US" sz="1200" dirty="0">
                <a:solidFill>
                  <a:srgbClr val="333333"/>
                </a:solidFill>
                <a:latin typeface="Abadi" panose="020B0604020104020204" pitchFamily="34" charset="0"/>
              </a:rPr>
              <a:t>by Sidney Sperry, chapter 11, 2 Nephi14)</a:t>
            </a:r>
            <a:endParaRPr lang="en-US" sz="1200" b="0" i="0" dirty="0">
              <a:solidFill>
                <a:srgbClr val="333333"/>
              </a:solidFill>
              <a:effectLst/>
              <a:latin typeface="Abadi" panose="020B0604020104020204" pitchFamily="34" charset="0"/>
            </a:endParaRPr>
          </a:p>
        </p:txBody>
      </p:sp>
    </p:spTree>
    <p:extLst>
      <p:ext uri="{BB962C8B-B14F-4D97-AF65-F5344CB8AC3E}">
        <p14:creationId xmlns:p14="http://schemas.microsoft.com/office/powerpoint/2010/main" val="782646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1065" y="261257"/>
            <a:ext cx="4572000" cy="6463308"/>
          </a:xfrm>
          <a:prstGeom prst="rect">
            <a:avLst/>
          </a:prstGeom>
          <a:noFill/>
        </p:spPr>
        <p:txBody>
          <a:bodyPr wrap="square" rtlCol="0">
            <a:spAutoFit/>
          </a:bodyPr>
          <a:lstStyle/>
          <a:p>
            <a:pPr marL="342900" indent="-342900">
              <a:buAutoNum type="alphaUcPeriod"/>
            </a:pPr>
            <a:r>
              <a:rPr lang="en-US" dirty="0"/>
              <a:t>Stretched forth necks</a:t>
            </a:r>
          </a:p>
          <a:p>
            <a:pPr marL="342900" indent="-342900">
              <a:buAutoNum type="alphaUcPeriod"/>
            </a:pPr>
            <a:endParaRPr lang="en-US" dirty="0"/>
          </a:p>
          <a:p>
            <a:pPr marL="342900" indent="-342900">
              <a:buAutoNum type="alphaUcPeriod"/>
            </a:pPr>
            <a:r>
              <a:rPr lang="en-US" dirty="0"/>
              <a:t>Mincing…making a tinkling with their feet</a:t>
            </a:r>
          </a:p>
          <a:p>
            <a:pPr marL="342900" indent="-342900">
              <a:buAutoNum type="alphaUcPeriod"/>
            </a:pPr>
            <a:endParaRPr lang="en-US" dirty="0"/>
          </a:p>
          <a:p>
            <a:pPr marL="342900" indent="-342900">
              <a:buAutoNum type="alphaUcPeriod"/>
            </a:pPr>
            <a:r>
              <a:rPr lang="en-US" dirty="0"/>
              <a:t>Discover their secret parts</a:t>
            </a:r>
          </a:p>
          <a:p>
            <a:pPr marL="342900" indent="-342900">
              <a:buAutoNum type="alphaUcPeriod"/>
            </a:pPr>
            <a:endParaRPr lang="en-US" dirty="0"/>
          </a:p>
          <a:p>
            <a:pPr marL="342900" indent="-342900">
              <a:buAutoNum type="alphaUcPeriod"/>
            </a:pPr>
            <a:r>
              <a:rPr lang="en-US" dirty="0"/>
              <a:t>Cauls…round tires like the moon</a:t>
            </a:r>
          </a:p>
          <a:p>
            <a:pPr marL="342900" indent="-342900">
              <a:buAutoNum type="alphaUcPeriod"/>
            </a:pPr>
            <a:endParaRPr lang="en-US" dirty="0"/>
          </a:p>
          <a:p>
            <a:pPr marL="342900" indent="-342900">
              <a:buAutoNum type="alphaUcPeriod"/>
            </a:pPr>
            <a:r>
              <a:rPr lang="en-US" dirty="0"/>
              <a:t>Muffler</a:t>
            </a:r>
          </a:p>
          <a:p>
            <a:pPr marL="342900" indent="-342900">
              <a:buAutoNum type="alphaUcPeriod"/>
            </a:pPr>
            <a:endParaRPr lang="en-US" dirty="0"/>
          </a:p>
          <a:p>
            <a:r>
              <a:rPr lang="en-US" dirty="0"/>
              <a:t>F.  Bonnet</a:t>
            </a:r>
          </a:p>
          <a:p>
            <a:endParaRPr lang="en-US" dirty="0"/>
          </a:p>
          <a:p>
            <a:r>
              <a:rPr lang="en-US" dirty="0"/>
              <a:t>G. Tablets</a:t>
            </a:r>
          </a:p>
          <a:p>
            <a:endParaRPr lang="en-US" dirty="0"/>
          </a:p>
          <a:p>
            <a:r>
              <a:rPr lang="en-US" dirty="0"/>
              <a:t>H. Earrings and Nose Jewels</a:t>
            </a:r>
          </a:p>
          <a:p>
            <a:endParaRPr lang="en-US" dirty="0"/>
          </a:p>
          <a:p>
            <a:r>
              <a:rPr lang="en-US" dirty="0"/>
              <a:t>I.  Changeable suits of apparel</a:t>
            </a:r>
          </a:p>
          <a:p>
            <a:endParaRPr lang="en-US" dirty="0"/>
          </a:p>
          <a:p>
            <a:r>
              <a:rPr lang="en-US" dirty="0"/>
              <a:t>J.  Mantle</a:t>
            </a:r>
          </a:p>
          <a:p>
            <a:endParaRPr lang="en-US" dirty="0"/>
          </a:p>
          <a:p>
            <a:r>
              <a:rPr lang="en-US" dirty="0"/>
              <a:t>K. Wimples</a:t>
            </a:r>
          </a:p>
          <a:p>
            <a:endParaRPr lang="en-US" dirty="0"/>
          </a:p>
          <a:p>
            <a:r>
              <a:rPr lang="en-US" dirty="0"/>
              <a:t>L. Crisping pins</a:t>
            </a:r>
          </a:p>
        </p:txBody>
      </p:sp>
      <p:sp>
        <p:nvSpPr>
          <p:cNvPr id="4" name="Rectangle 3"/>
          <p:cNvSpPr/>
          <p:nvPr/>
        </p:nvSpPr>
        <p:spPr>
          <a:xfrm>
            <a:off x="5514870" y="167538"/>
            <a:ext cx="6677130" cy="6463308"/>
          </a:xfrm>
          <a:prstGeom prst="rect">
            <a:avLst/>
          </a:prstGeom>
        </p:spPr>
        <p:txBody>
          <a:bodyPr wrap="square">
            <a:spAutoFit/>
          </a:bodyPr>
          <a:lstStyle/>
          <a:p>
            <a:pPr fontAlgn="base"/>
            <a:r>
              <a:rPr lang="en-US" i="1" dirty="0">
                <a:solidFill>
                  <a:srgbClr val="333333"/>
                </a:solidFill>
                <a:latin typeface="Abadi" panose="020B0604020104020204" pitchFamily="34" charset="0"/>
              </a:rPr>
              <a:t>___Clothing for festivals only</a:t>
            </a:r>
          </a:p>
          <a:p>
            <a:pPr fontAlgn="base"/>
            <a:endParaRPr lang="en-US" b="0" i="1" dirty="0">
              <a:solidFill>
                <a:srgbClr val="333333"/>
              </a:solidFill>
              <a:effectLst/>
              <a:latin typeface="Abadi" panose="020B0604020104020204" pitchFamily="34" charset="0"/>
            </a:endParaRPr>
          </a:p>
          <a:p>
            <a:pPr fontAlgn="base"/>
            <a:r>
              <a:rPr lang="en-US" i="1" dirty="0">
                <a:solidFill>
                  <a:srgbClr val="333333"/>
                </a:solidFill>
                <a:latin typeface="Abadi" panose="020B0604020104020204" pitchFamily="34" charset="0"/>
              </a:rPr>
              <a:t>___They would be put to shame</a:t>
            </a:r>
          </a:p>
          <a:p>
            <a:pPr fontAlgn="base"/>
            <a:endParaRPr lang="en-US" b="0" i="1" dirty="0">
              <a:solidFill>
                <a:srgbClr val="333333"/>
              </a:solidFill>
              <a:effectLst/>
              <a:latin typeface="Abadi" panose="020B0604020104020204" pitchFamily="34" charset="0"/>
            </a:endParaRPr>
          </a:p>
          <a:p>
            <a:pPr fontAlgn="base"/>
            <a:r>
              <a:rPr lang="en-US" i="1" dirty="0">
                <a:solidFill>
                  <a:srgbClr val="333333"/>
                </a:solidFill>
                <a:latin typeface="Abadi" panose="020B0604020104020204" pitchFamily="34" charset="0"/>
              </a:rPr>
              <a:t>___ Veil</a:t>
            </a:r>
          </a:p>
          <a:p>
            <a:pPr fontAlgn="base"/>
            <a:endParaRPr lang="en-US" b="0" i="1" dirty="0">
              <a:solidFill>
                <a:srgbClr val="333333"/>
              </a:solidFill>
              <a:effectLst/>
              <a:latin typeface="Abadi" panose="020B0604020104020204" pitchFamily="34" charset="0"/>
            </a:endParaRPr>
          </a:p>
          <a:p>
            <a:pPr fontAlgn="base"/>
            <a:r>
              <a:rPr lang="en-US" i="1" dirty="0">
                <a:solidFill>
                  <a:srgbClr val="333333"/>
                </a:solidFill>
                <a:latin typeface="Abadi" panose="020B0604020104020204" pitchFamily="34" charset="0"/>
              </a:rPr>
              <a:t>___Pride</a:t>
            </a:r>
          </a:p>
          <a:p>
            <a:pPr fontAlgn="base"/>
            <a:endParaRPr lang="en-US" b="0" i="1" dirty="0">
              <a:solidFill>
                <a:srgbClr val="333333"/>
              </a:solidFill>
              <a:effectLst/>
              <a:latin typeface="Abadi" panose="020B0604020104020204" pitchFamily="34" charset="0"/>
            </a:endParaRPr>
          </a:p>
          <a:p>
            <a:pPr fontAlgn="base"/>
            <a:r>
              <a:rPr lang="en-US" i="1" dirty="0">
                <a:solidFill>
                  <a:srgbClr val="333333"/>
                </a:solidFill>
                <a:latin typeface="Abadi" panose="020B0604020104020204" pitchFamily="34" charset="0"/>
              </a:rPr>
              <a:t>___charms or amulets, nose rings</a:t>
            </a:r>
          </a:p>
          <a:p>
            <a:pPr fontAlgn="base"/>
            <a:endParaRPr lang="en-US" b="0" i="1" dirty="0">
              <a:solidFill>
                <a:srgbClr val="333333"/>
              </a:solidFill>
              <a:effectLst/>
              <a:latin typeface="Abadi" panose="020B0604020104020204" pitchFamily="34" charset="0"/>
            </a:endParaRPr>
          </a:p>
          <a:p>
            <a:pPr fontAlgn="base"/>
            <a:r>
              <a:rPr lang="en-US" i="1" dirty="0">
                <a:solidFill>
                  <a:srgbClr val="333333"/>
                </a:solidFill>
                <a:latin typeface="Abadi" panose="020B0604020104020204" pitchFamily="34" charset="0"/>
              </a:rPr>
              <a:t>___ornamental chains connecting rings about ankles with bells</a:t>
            </a:r>
          </a:p>
          <a:p>
            <a:pPr fontAlgn="base"/>
            <a:endParaRPr lang="en-US" i="1" dirty="0">
              <a:solidFill>
                <a:srgbClr val="333333"/>
              </a:solidFill>
              <a:latin typeface="Abadi" panose="020B0604020104020204" pitchFamily="34" charset="0"/>
            </a:endParaRPr>
          </a:p>
          <a:p>
            <a:pPr fontAlgn="base"/>
            <a:r>
              <a:rPr lang="en-US" i="1" dirty="0">
                <a:solidFill>
                  <a:srgbClr val="333333"/>
                </a:solidFill>
                <a:latin typeface="Abadi" panose="020B0604020104020204" pitchFamily="34" charset="0"/>
              </a:rPr>
              <a:t>___ Headdress</a:t>
            </a:r>
          </a:p>
          <a:p>
            <a:pPr fontAlgn="base"/>
            <a:endParaRPr lang="en-US" i="1" dirty="0">
              <a:solidFill>
                <a:srgbClr val="333333"/>
              </a:solidFill>
              <a:latin typeface="Abadi" panose="020B0604020104020204" pitchFamily="34" charset="0"/>
            </a:endParaRPr>
          </a:p>
          <a:p>
            <a:pPr fontAlgn="base"/>
            <a:r>
              <a:rPr lang="en-US" i="1" dirty="0">
                <a:solidFill>
                  <a:srgbClr val="333333"/>
                </a:solidFill>
                <a:latin typeface="Abadi" panose="020B0604020104020204" pitchFamily="34" charset="0"/>
              </a:rPr>
              <a:t>___ Hair curling implements</a:t>
            </a:r>
          </a:p>
          <a:p>
            <a:pPr fontAlgn="base"/>
            <a:endParaRPr lang="en-US" i="1" dirty="0">
              <a:solidFill>
                <a:srgbClr val="333333"/>
              </a:solidFill>
              <a:latin typeface="Abadi" panose="020B0604020104020204" pitchFamily="34" charset="0"/>
            </a:endParaRPr>
          </a:p>
          <a:p>
            <a:pPr fontAlgn="base"/>
            <a:r>
              <a:rPr lang="en-US" i="1" dirty="0">
                <a:solidFill>
                  <a:srgbClr val="333333"/>
                </a:solidFill>
                <a:latin typeface="Abadi" panose="020B0604020104020204" pitchFamily="34" charset="0"/>
              </a:rPr>
              <a:t>___Type of shawl or veil worn over the head</a:t>
            </a:r>
          </a:p>
          <a:p>
            <a:pPr fontAlgn="base"/>
            <a:endParaRPr lang="en-US" i="1" dirty="0">
              <a:solidFill>
                <a:srgbClr val="333333"/>
              </a:solidFill>
              <a:latin typeface="Abadi" panose="020B0604020104020204" pitchFamily="34" charset="0"/>
            </a:endParaRPr>
          </a:p>
          <a:p>
            <a:pPr fontAlgn="base"/>
            <a:r>
              <a:rPr lang="en-US" i="1" dirty="0">
                <a:solidFill>
                  <a:srgbClr val="333333"/>
                </a:solidFill>
                <a:latin typeface="Abadi" panose="020B0604020104020204" pitchFamily="34" charset="0"/>
              </a:rPr>
              <a:t>___Ornamental jewelry in shape of suns and moons</a:t>
            </a:r>
          </a:p>
          <a:p>
            <a:pPr fontAlgn="base"/>
            <a:endParaRPr lang="en-US" i="1" dirty="0">
              <a:solidFill>
                <a:srgbClr val="333333"/>
              </a:solidFill>
              <a:latin typeface="Abadi" panose="020B0604020104020204" pitchFamily="34" charset="0"/>
            </a:endParaRPr>
          </a:p>
          <a:p>
            <a:pPr fontAlgn="base"/>
            <a:r>
              <a:rPr lang="en-US" i="1" dirty="0">
                <a:solidFill>
                  <a:srgbClr val="333333"/>
                </a:solidFill>
                <a:latin typeface="Abadi" panose="020B0604020104020204" pitchFamily="34" charset="0"/>
              </a:rPr>
              <a:t>___ </a:t>
            </a:r>
            <a:r>
              <a:rPr lang="en-US" i="1" dirty="0" err="1">
                <a:solidFill>
                  <a:srgbClr val="333333"/>
                </a:solidFill>
                <a:latin typeface="Abadi" panose="020B0604020104020204" pitchFamily="34" charset="0"/>
              </a:rPr>
              <a:t>Overcloak</a:t>
            </a:r>
            <a:endParaRPr lang="en-US" i="1" dirty="0">
              <a:solidFill>
                <a:srgbClr val="333333"/>
              </a:solidFill>
              <a:latin typeface="Abadi" panose="020B0604020104020204" pitchFamily="34" charset="0"/>
            </a:endParaRPr>
          </a:p>
          <a:p>
            <a:pPr fontAlgn="base"/>
            <a:endParaRPr lang="en-US" i="1" dirty="0">
              <a:solidFill>
                <a:srgbClr val="333333"/>
              </a:solidFill>
              <a:latin typeface="Abadi" panose="020B0604020104020204" pitchFamily="34" charset="0"/>
            </a:endParaRPr>
          </a:p>
          <a:p>
            <a:pPr fontAlgn="base"/>
            <a:r>
              <a:rPr lang="en-US" i="1" dirty="0">
                <a:solidFill>
                  <a:srgbClr val="333333"/>
                </a:solidFill>
                <a:latin typeface="Abadi" panose="020B0604020104020204" pitchFamily="34" charset="0"/>
              </a:rPr>
              <a:t>___ Perfume Boxes</a:t>
            </a:r>
            <a:endParaRPr lang="en-US" b="0" i="0" dirty="0">
              <a:solidFill>
                <a:srgbClr val="333333"/>
              </a:solidFill>
              <a:effectLst/>
              <a:latin typeface="Abadi" panose="020B0604020104020204" pitchFamily="34" charset="0"/>
            </a:endParaRPr>
          </a:p>
        </p:txBody>
      </p:sp>
    </p:spTree>
    <p:extLst>
      <p:ext uri="{BB962C8B-B14F-4D97-AF65-F5344CB8AC3E}">
        <p14:creationId xmlns:p14="http://schemas.microsoft.com/office/powerpoint/2010/main" val="691091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09529"/>
          </a:xfrm>
          <a:prstGeom prst="rect">
            <a:avLst/>
          </a:prstGeom>
          <a:ln>
            <a:solidFill>
              <a:schemeClr val="tx1"/>
            </a:solidFill>
          </a:ln>
        </p:spPr>
        <p:txBody>
          <a:bodyPr wrap="square">
            <a:spAutoFit/>
          </a:bodyPr>
          <a:lstStyle/>
          <a:p>
            <a:pPr fontAlgn="base"/>
            <a:r>
              <a:rPr lang="en-US" sz="1200" b="1" dirty="0"/>
              <a:t>The Branch of the Lord: Isaiah 11:1</a:t>
            </a:r>
            <a:endParaRPr lang="en-US" sz="1100" b="1" dirty="0"/>
          </a:p>
          <a:p>
            <a:pPr fontAlgn="base"/>
            <a:r>
              <a:rPr lang="en-US" sz="1100" dirty="0"/>
              <a:t>“Since it takes a first and a second coming to fulfill many Messianic prophecies, we of necessity must consider them here, and in the case of the Davidic-Messianic utterances show also how they apply to our Lord’s Second Coming. Christ is the Son of David, the Seed of David, the inheritor, through Mary his mother, of the blood of the great king. He is also called the Stem of Jesse and the Branch, meaning Branch of David. Messianic prophecies under these headings deal with the power and dominion he shall wield as he sits on David’s throne, and have reference almost exclusively to his second sojourn on planet earth.</a:t>
            </a:r>
          </a:p>
          <a:p>
            <a:pPr fontAlgn="base"/>
            <a:r>
              <a:rPr lang="en-US" sz="1100" dirty="0"/>
              <a:t>“Jesse was the father of David. Isaiah speaks of the Stem of Jesse, whom he also designates as a branch growing out of the root of that ancient worthy. He recites how the Spirit of the Lord shall rest upon him; how he shall be mighty in judgment; how he shall smite the earth and slay the wicked; and how the lamb and the lion shall lie down together in that day—all of which has reference to the Second Coming and the millennial era thereby ushered in. (Isa. 11.) As to the identity of the Stem of Jesse, the revealed words says: ‘Verily thus </a:t>
            </a:r>
            <a:r>
              <a:rPr lang="en-US" sz="1100" dirty="0" err="1"/>
              <a:t>saith</a:t>
            </a:r>
            <a:r>
              <a:rPr lang="en-US" sz="1100" dirty="0"/>
              <a:t> the Lord: It is Christ.’ (D&amp;C 113:1–2.) This also means that the Branch is Christ, as we shall now see from other related scriptures.</a:t>
            </a:r>
          </a:p>
          <a:p>
            <a:pPr fontAlgn="base"/>
            <a:r>
              <a:rPr lang="en-US" sz="1100" dirty="0"/>
              <a:t>“By the mouth of Jeremiah, the Lord foretells the ancient scattering and the latter-day gathering of his chosen Israel. After they have been gathered ‘out of all countries whither I have driven them,’ after the kingdom has been restored to Israel as desired by the ancient apostles in Acts 1:6, then this eventuality, yet future and millennial in nature, shall be fulfilled: ‘Behold the days come, </a:t>
            </a:r>
            <a:r>
              <a:rPr lang="en-US" sz="1100" dirty="0" err="1"/>
              <a:t>saith</a:t>
            </a:r>
            <a:r>
              <a:rPr lang="en-US" sz="1100" dirty="0"/>
              <a:t> the Lord, that I will raise unto David a righteous Branch, and a King shall reign and prosper, and shall execute judgment and justice in the earth. In his days Judah shall be saved, and Israel shall dwell safely: and this is his name whereby he shall be called, THE LORD OUR RIGHTEOUSNESS.’ (Jer. 23:3–6.) That is to say, the King who shall reign personally upon the earth during the Millennium shall be the Branch who grew out of the house of David. He shall execute judgment and justice in all the earth because he is the Lord Jehovah, even him whom we call Christ.</a:t>
            </a:r>
          </a:p>
          <a:p>
            <a:pPr fontAlgn="base"/>
            <a:r>
              <a:rPr lang="en-US" sz="1100" dirty="0"/>
              <a:t>“Through Zechariah the Lord spoke similarly: ‘Thus </a:t>
            </a:r>
            <a:r>
              <a:rPr lang="en-US" sz="1100" dirty="0" err="1"/>
              <a:t>saith</a:t>
            </a:r>
            <a:r>
              <a:rPr lang="en-US" sz="1100" dirty="0"/>
              <a:t> the Lord of hosts: … I will bring forth my servant the BRANCH. … I will remove the iniquity of the land in one day [meaning that the wicked shall be destroyed and the millennial era of peace and righteousness commence]. In that day, </a:t>
            </a:r>
            <a:r>
              <a:rPr lang="en-US" sz="1100" dirty="0" err="1"/>
              <a:t>saith</a:t>
            </a:r>
            <a:r>
              <a:rPr lang="en-US" sz="1100" dirty="0"/>
              <a:t> the Lord of hosts, shall ye call every man his </a:t>
            </a:r>
            <a:r>
              <a:rPr lang="en-US" sz="1100" dirty="0" err="1"/>
              <a:t>neighbour</a:t>
            </a:r>
            <a:r>
              <a:rPr lang="en-US" sz="1100" dirty="0"/>
              <a:t> under the vine and under the fig tree.’ (Zech. 3:7–10.) Of that glorious millennial day the Lord says also: ‘Behold the man whose name is The BRANCH; and he shall grow up out of his place, and he shall build the temple of the Lord: Even he shall build the temple of the Lord; and he shall bear the glory, and shall sit and rule upon his throne.’ (Zech. 6:12–13.)</a:t>
            </a:r>
          </a:p>
          <a:p>
            <a:pPr fontAlgn="base"/>
            <a:r>
              <a:rPr lang="en-US" sz="1100" dirty="0"/>
              <a:t>“That the Branch of David is Christ is perfectly clear. We shall now see that he is also called David, that he is a new David, an Eternal David, who shall reign forever on the throne of his ancient ancestor. ‘It shall come to pass in that day, </a:t>
            </a:r>
            <a:r>
              <a:rPr lang="en-US" sz="1100" dirty="0" err="1"/>
              <a:t>saith</a:t>
            </a:r>
            <a:r>
              <a:rPr lang="en-US" sz="1100" dirty="0"/>
              <a:t> the Lord of hosts, ‘that is, in the great millennial day of gathering, that ‘they shall serve the Lord their God, and David their king, whom I will raise up unto them.’ (Jer. 30:8–9.)</a:t>
            </a:r>
          </a:p>
          <a:p>
            <a:pPr fontAlgn="base"/>
            <a:r>
              <a:rPr lang="en-US" sz="1100" dirty="0"/>
              <a:t>“‘In those days, and at that time, will I cause the Branch of righteousness to grow up unto David; and he shall execute judgment and righteousness in the land. In those days shall Judah be saved, and Jerusalem shall dwell safely: and this is the name wherewith she shall be called, The Lord our righteousness,’ which is to say that because the Great King himself reigns in her midst, even the city shall be called after him. ‘For thus </a:t>
            </a:r>
            <a:r>
              <a:rPr lang="en-US" sz="1100" dirty="0" err="1"/>
              <a:t>saith</a:t>
            </a:r>
            <a:r>
              <a:rPr lang="en-US" sz="1100" dirty="0"/>
              <a:t> the Lord; David shall never want a man to sit upon the throne of the house of Israel. …If ye can break my covenant of the day, and my covenant of the night, and that there should not be day and night in their season; Then may also my covenant be broken with David my servant, that he should not have a son to reign upon his throne.’ (Jer. 33:15–21.) David’s temporal throne fell long centuries before our Lord was born, and that portion of Israel which had not been scattered to the ends of the earth was in bondage to the iron yoke of Rome. But the promises remain. The eternal throne shall be restored in due course with a new David sitting thereon, and he shall reign forever and ever. …</a:t>
            </a:r>
          </a:p>
          <a:p>
            <a:pPr fontAlgn="base"/>
            <a:r>
              <a:rPr lang="en-US" sz="1100" dirty="0"/>
              <a:t>“Through Ezekiel, the Lord speaks of this One Shepherd in this way: ‘I will save my flock. … And I will set up one shepherd over them, and he shall feed them, even my servant David; he shall feed them, and he shall be their shepherd. And I the Lord will be their God, and my servant David a prince among them.’ When that day comes, ‘I will make with them a covenant of peace,’ the Lord says, meaning they shall have again the </a:t>
            </a:r>
            <a:r>
              <a:rPr lang="en-US" sz="1100" dirty="0" err="1"/>
              <a:t>fulness</a:t>
            </a:r>
            <a:r>
              <a:rPr lang="en-US" sz="1100" dirty="0"/>
              <a:t> of the everlasting gospel. Then ‘there shall be showers of blessing’; all Israel shall dwell safely and know that the Lord is their God. (Ezek. 34:22–31.)</a:t>
            </a:r>
          </a:p>
          <a:p>
            <a:pPr fontAlgn="base"/>
            <a:r>
              <a:rPr lang="en-US" sz="1100" dirty="0"/>
              <a:t>“Through Ezekiel, the Lord also tells of the coming forth of the Book of Mormon, which becomes the instrument in his hands to bring to pass the gathering of Israel. Of that day of gathering he says, ‘I will make them one nation in the land upon the mountains of Israel; and one king shall be king to them all.’ In that day he promises to ‘cleanse them,’ by baptism, ‘so shall they be my people, and I will be their God. And David my servant shall be king over them; and they all shall have one shepherd: they shall also walk in my judgments, and observe my statutes, and do them. And they shall dwell in the land that I have given unto Jacob my servant, wherein your fathers have dwelt; and they shall dwell therein, even they, and their children, and their children’s children for ever: and my servant David shall be their prince for ever.’</a:t>
            </a:r>
          </a:p>
          <a:p>
            <a:pPr fontAlgn="base"/>
            <a:r>
              <a:rPr lang="en-US" sz="1100" dirty="0"/>
              <a:t>“Then the Lord restates that his gathered people shall have his everlasting gospel with all its blessings; that he will set his sanctuary, meaning his temple, in their midst forevermore (as Zechariah recorded); and all Israel shall know that the Lord is their God. (Ezek. 37:15–28.)</a:t>
            </a:r>
          </a:p>
          <a:p>
            <a:pPr fontAlgn="base"/>
            <a:r>
              <a:rPr lang="en-US" sz="1100" dirty="0"/>
              <a:t>“How glorious shall be the coming day when the second David, who is Christ, reigns on the throne of the first David; when all men shall dwell safely; when the earth shall be dotted with temples; and when the gospel covenant shall have full force and validity in all the earth!” Bruce R. McConkie (</a:t>
            </a:r>
            <a:r>
              <a:rPr lang="en-US" sz="1100" i="1" dirty="0"/>
              <a:t>The Promised Messiah,</a:t>
            </a:r>
            <a:r>
              <a:rPr lang="en-US" sz="1100" dirty="0"/>
              <a:t> pp. 192–95). </a:t>
            </a:r>
            <a:endParaRPr lang="en-US" sz="1200" b="0" i="0" dirty="0">
              <a:solidFill>
                <a:srgbClr val="333333"/>
              </a:solidFill>
              <a:effectLst/>
              <a:latin typeface="Abadi" panose="020B0604020104020204" pitchFamily="34" charset="0"/>
            </a:endParaRPr>
          </a:p>
        </p:txBody>
      </p:sp>
    </p:spTree>
    <p:extLst>
      <p:ext uri="{BB962C8B-B14F-4D97-AF65-F5344CB8AC3E}">
        <p14:creationId xmlns:p14="http://schemas.microsoft.com/office/powerpoint/2010/main" val="1638151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A Home on the Mountain: Zion:</a:t>
            </a:r>
          </a:p>
          <a:p>
            <a:pPr fontAlgn="base"/>
            <a:r>
              <a:rPr lang="en-US" sz="1200" dirty="0">
                <a:solidFill>
                  <a:srgbClr val="333333"/>
                </a:solidFill>
                <a:latin typeface="Calibri" panose="020F0502020204030204" pitchFamily="34" charset="0"/>
              </a:rPr>
              <a:t>“The time is to come when God will meet with all the congregation of his Saints, and to show his approval, and that he does love them, he will work a miracle by covering them in the cloud of his glory. I do not mean something that is invisible, but I mean that same order of things which once existed on the earth so far as the tabernacle of Moses was concerned, which was carried in the midst of the children of Israel as they journeyed in the wilderness. … But in the latter days there will be people so pure in Mount Zion, with a house established upon the tops of the mountains, that God will manifest himself, not only in their Temple and upon all their assemblies, with a visible cloud during the day, but when the night shall come, if they shall be assembled for worship, God will meet with them by his pillar of fire; and when they retire to their habitations, behold each habitation will be lighted up by the glory of God,—a pillar of flaming fire by night.</a:t>
            </a:r>
          </a:p>
          <a:p>
            <a:pPr fontAlgn="base"/>
            <a:r>
              <a:rPr lang="en-US" sz="1200" dirty="0">
                <a:solidFill>
                  <a:srgbClr val="333333"/>
                </a:solidFill>
                <a:latin typeface="Calibri" panose="020F0502020204030204" pitchFamily="34" charset="0"/>
              </a:rPr>
              <a:t>“Did you ever hear of any city that was thus favored and blessed since the day that Isaiah delivered this prophecy? No, it is a latter-day work, one that God must consummate in the latter times when he begins to reveal himself, and show forth his power among the nations.” Elder Orson Pratt (In </a:t>
            </a:r>
            <a:r>
              <a:rPr lang="en-US" sz="1200" i="1" dirty="0">
                <a:solidFill>
                  <a:srgbClr val="333333"/>
                </a:solidFill>
                <a:latin typeface="Calibri" panose="020F0502020204030204" pitchFamily="34" charset="0"/>
              </a:rPr>
              <a:t>Journal of Discourses,</a:t>
            </a:r>
            <a:r>
              <a:rPr lang="en-US" sz="1200" dirty="0">
                <a:solidFill>
                  <a:srgbClr val="333333"/>
                </a:solidFill>
                <a:latin typeface="Calibri" panose="020F0502020204030204" pitchFamily="34" charset="0"/>
              </a:rPr>
              <a:t> 16:82.)</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48205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Prophecy of Judah and Jerusalem</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3:2-3</a:t>
            </a:r>
          </a:p>
        </p:txBody>
      </p:sp>
      <p:sp>
        <p:nvSpPr>
          <p:cNvPr id="17" name="Rectangle 16"/>
          <p:cNvSpPr/>
          <p:nvPr/>
        </p:nvSpPr>
        <p:spPr>
          <a:xfrm>
            <a:off x="318918" y="1029801"/>
            <a:ext cx="3688471" cy="3139321"/>
          </a:xfrm>
          <a:prstGeom prst="rect">
            <a:avLst/>
          </a:prstGeom>
        </p:spPr>
        <p:txBody>
          <a:bodyPr wrap="square">
            <a:spAutoFit/>
          </a:bodyPr>
          <a:lstStyle/>
          <a:p>
            <a:pPr fontAlgn="base"/>
            <a:r>
              <a:rPr lang="en-US" dirty="0">
                <a:solidFill>
                  <a:schemeClr val="bg1"/>
                </a:solidFill>
              </a:rPr>
              <a:t>Mighty man</a:t>
            </a:r>
          </a:p>
          <a:p>
            <a:pPr fontAlgn="base"/>
            <a:r>
              <a:rPr lang="en-US" dirty="0">
                <a:solidFill>
                  <a:schemeClr val="bg1"/>
                </a:solidFill>
              </a:rPr>
              <a:t>Men of war</a:t>
            </a:r>
          </a:p>
          <a:p>
            <a:pPr fontAlgn="base"/>
            <a:r>
              <a:rPr lang="en-US" dirty="0">
                <a:solidFill>
                  <a:schemeClr val="bg1"/>
                </a:solidFill>
              </a:rPr>
              <a:t>A judge</a:t>
            </a:r>
          </a:p>
          <a:p>
            <a:pPr fontAlgn="base"/>
            <a:r>
              <a:rPr lang="en-US" dirty="0">
                <a:solidFill>
                  <a:schemeClr val="bg1"/>
                </a:solidFill>
              </a:rPr>
              <a:t>A prophet</a:t>
            </a:r>
          </a:p>
          <a:p>
            <a:pPr fontAlgn="base"/>
            <a:r>
              <a:rPr lang="en-US" dirty="0">
                <a:solidFill>
                  <a:schemeClr val="bg1"/>
                </a:solidFill>
              </a:rPr>
              <a:t>The prudent</a:t>
            </a:r>
          </a:p>
          <a:p>
            <a:pPr fontAlgn="base"/>
            <a:r>
              <a:rPr lang="en-US" dirty="0">
                <a:solidFill>
                  <a:schemeClr val="bg1"/>
                </a:solidFill>
              </a:rPr>
              <a:t>The old (ancient)</a:t>
            </a:r>
          </a:p>
          <a:p>
            <a:pPr fontAlgn="base"/>
            <a:r>
              <a:rPr lang="en-US" dirty="0">
                <a:solidFill>
                  <a:schemeClr val="bg1"/>
                </a:solidFill>
              </a:rPr>
              <a:t>Captains</a:t>
            </a:r>
          </a:p>
          <a:p>
            <a:pPr fontAlgn="base"/>
            <a:r>
              <a:rPr lang="en-US" dirty="0">
                <a:solidFill>
                  <a:schemeClr val="bg1"/>
                </a:solidFill>
              </a:rPr>
              <a:t>The </a:t>
            </a:r>
            <a:r>
              <a:rPr lang="en-US" dirty="0" err="1">
                <a:solidFill>
                  <a:schemeClr val="bg1"/>
                </a:solidFill>
              </a:rPr>
              <a:t>honourable</a:t>
            </a:r>
            <a:r>
              <a:rPr lang="en-US" dirty="0">
                <a:solidFill>
                  <a:schemeClr val="bg1"/>
                </a:solidFill>
              </a:rPr>
              <a:t> man</a:t>
            </a:r>
          </a:p>
          <a:p>
            <a:pPr fontAlgn="base"/>
            <a:r>
              <a:rPr lang="en-US" dirty="0">
                <a:solidFill>
                  <a:schemeClr val="bg1"/>
                </a:solidFill>
              </a:rPr>
              <a:t>The counsellor</a:t>
            </a:r>
          </a:p>
          <a:p>
            <a:pPr fontAlgn="base"/>
            <a:r>
              <a:rPr lang="en-US" dirty="0">
                <a:solidFill>
                  <a:schemeClr val="bg1"/>
                </a:solidFill>
              </a:rPr>
              <a:t>The cunning artificer</a:t>
            </a:r>
          </a:p>
          <a:p>
            <a:pPr fontAlgn="base"/>
            <a:r>
              <a:rPr lang="en-US" dirty="0">
                <a:solidFill>
                  <a:schemeClr val="bg1"/>
                </a:solidFill>
              </a:rPr>
              <a:t>The eloquent orator</a:t>
            </a:r>
          </a:p>
        </p:txBody>
      </p:sp>
      <p:sp>
        <p:nvSpPr>
          <p:cNvPr id="19" name="Rectangle 18"/>
          <p:cNvSpPr/>
          <p:nvPr/>
        </p:nvSpPr>
        <p:spPr>
          <a:xfrm>
            <a:off x="3378446" y="1731454"/>
            <a:ext cx="1984354" cy="2308324"/>
          </a:xfrm>
          <a:prstGeom prst="rect">
            <a:avLst/>
          </a:prstGeom>
        </p:spPr>
        <p:txBody>
          <a:bodyPr wrap="square">
            <a:spAutoFit/>
          </a:bodyPr>
          <a:lstStyle/>
          <a:p>
            <a:pPr fontAlgn="base"/>
            <a:r>
              <a:rPr lang="en-US" dirty="0">
                <a:solidFill>
                  <a:schemeClr val="bg1"/>
                </a:solidFill>
              </a:rPr>
              <a:t>These will be made puppets of false ideology and take into captivity, leaving the masses who are easy to control. </a:t>
            </a:r>
          </a:p>
          <a:p>
            <a:pPr fontAlgn="base"/>
            <a:endParaRPr lang="en-US" dirty="0">
              <a:solidFill>
                <a:schemeClr val="bg1"/>
              </a:solidFill>
            </a:endParaRPr>
          </a:p>
        </p:txBody>
      </p:sp>
      <p:sp>
        <p:nvSpPr>
          <p:cNvPr id="12" name="Right Brace 11"/>
          <p:cNvSpPr/>
          <p:nvPr/>
        </p:nvSpPr>
        <p:spPr>
          <a:xfrm>
            <a:off x="2426358" y="1166274"/>
            <a:ext cx="854110" cy="2866374"/>
          </a:xfrm>
          <a:prstGeom prst="rightBrace">
            <a:avLst>
              <a:gd name="adj1" fmla="val 60098"/>
              <a:gd name="adj2" fmla="val 5140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ectangle 30"/>
          <p:cNvSpPr/>
          <p:nvPr/>
        </p:nvSpPr>
        <p:spPr>
          <a:xfrm>
            <a:off x="6491235" y="3844497"/>
            <a:ext cx="3619081" cy="923330"/>
          </a:xfrm>
          <a:prstGeom prst="rect">
            <a:avLst/>
          </a:prstGeom>
        </p:spPr>
        <p:txBody>
          <a:bodyPr wrap="square">
            <a:spAutoFit/>
          </a:bodyPr>
          <a:lstStyle/>
          <a:p>
            <a:pPr fontAlgn="base"/>
            <a:r>
              <a:rPr lang="en-US" dirty="0">
                <a:solidFill>
                  <a:schemeClr val="bg1"/>
                </a:solidFill>
              </a:rPr>
              <a:t>When there is no prophet, who is there to warn the people and call them to repentance?</a:t>
            </a:r>
          </a:p>
        </p:txBody>
      </p:sp>
      <p:sp>
        <p:nvSpPr>
          <p:cNvPr id="13" name="Rectangle 12"/>
          <p:cNvSpPr/>
          <p:nvPr/>
        </p:nvSpPr>
        <p:spPr>
          <a:xfrm>
            <a:off x="7307925" y="5028434"/>
            <a:ext cx="4360985" cy="1200329"/>
          </a:xfrm>
          <a:prstGeom prst="rect">
            <a:avLst/>
          </a:prstGeom>
        </p:spPr>
        <p:txBody>
          <a:bodyPr wrap="square">
            <a:spAutoFit/>
          </a:bodyPr>
          <a:lstStyle/>
          <a:p>
            <a:r>
              <a:rPr lang="en-US" i="1" dirty="0">
                <a:solidFill>
                  <a:srgbClr val="FFFF00"/>
                </a:solidFill>
              </a:rPr>
              <a:t>Let them alone: they be blind leaders of the blind. And if the blind lead the blind, both shall fall into the ditch.</a:t>
            </a:r>
          </a:p>
          <a:p>
            <a:r>
              <a:rPr lang="en-US" i="1" dirty="0">
                <a:solidFill>
                  <a:srgbClr val="FFFF00"/>
                </a:solidFill>
              </a:rPr>
              <a:t>Matthew 15:14</a:t>
            </a:r>
          </a:p>
        </p:txBody>
      </p:sp>
      <p:pic>
        <p:nvPicPr>
          <p:cNvPr id="2058" name="Picture 10" descr="http://actlikeaman.org/wp-content/uploads/2014/04/tissot-davids-valiant-men-600x311.jpg"/>
          <p:cNvPicPr>
            <a:picLocks noChangeAspect="1" noChangeArrowheads="1"/>
          </p:cNvPicPr>
          <p:nvPr/>
        </p:nvPicPr>
        <p:blipFill rotWithShape="1">
          <a:blip r:embed="rId3">
            <a:extLst>
              <a:ext uri="{28A0092B-C50C-407E-A947-70E740481C1C}">
                <a14:useLocalDpi xmlns:a14="http://schemas.microsoft.com/office/drawing/2010/main" val="0"/>
              </a:ext>
            </a:extLst>
          </a:blip>
          <a:srcRect r="1240" b="11544"/>
          <a:stretch/>
        </p:blipFill>
        <p:spPr bwMode="auto">
          <a:xfrm>
            <a:off x="5660267" y="963586"/>
            <a:ext cx="5644129" cy="262030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omenfromthebook.files.wordpress.com/2012/10/bedouin_tents_and_occupants_holy_lan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519" t="12201" r="10235" b="14622"/>
          <a:stretch/>
        </p:blipFill>
        <p:spPr bwMode="auto">
          <a:xfrm>
            <a:off x="3195376" y="4361009"/>
            <a:ext cx="3099903" cy="231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2060"/>
                                        </p:tgtEl>
                                        <p:attrNameLst>
                                          <p:attrName>style.visibility</p:attrName>
                                        </p:attrNameLst>
                                      </p:cBhvr>
                                      <p:to>
                                        <p:strVal val="visible"/>
                                      </p:to>
                                    </p:set>
                                    <p:animEffect transition="in" filter="fade">
                                      <p:cBhvr>
                                        <p:cTn id="10" dur="500"/>
                                        <p:tgtEl>
                                          <p:spTgt spid="20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Children of Princes</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3:4-5</a:t>
            </a:r>
          </a:p>
        </p:txBody>
      </p:sp>
      <p:sp>
        <p:nvSpPr>
          <p:cNvPr id="19" name="Rectangle 18"/>
          <p:cNvSpPr/>
          <p:nvPr/>
        </p:nvSpPr>
        <p:spPr>
          <a:xfrm>
            <a:off x="112732" y="849692"/>
            <a:ext cx="3595110" cy="1200329"/>
          </a:xfrm>
          <a:prstGeom prst="rect">
            <a:avLst/>
          </a:prstGeom>
        </p:spPr>
        <p:txBody>
          <a:bodyPr wrap="square">
            <a:spAutoFit/>
          </a:bodyPr>
          <a:lstStyle/>
          <a:p>
            <a:pPr fontAlgn="base"/>
            <a:r>
              <a:rPr lang="en-US" dirty="0">
                <a:solidFill>
                  <a:schemeClr val="bg1"/>
                </a:solidFill>
              </a:rPr>
              <a:t>Gentiles, or those with childish understanding will lead—the inexperienced ruled</a:t>
            </a:r>
          </a:p>
          <a:p>
            <a:pPr fontAlgn="base"/>
            <a:endParaRPr lang="en-US" dirty="0">
              <a:solidFill>
                <a:schemeClr val="bg1"/>
              </a:solidFill>
            </a:endParaRPr>
          </a:p>
        </p:txBody>
      </p:sp>
      <p:sp>
        <p:nvSpPr>
          <p:cNvPr id="31" name="Rectangle 30"/>
          <p:cNvSpPr/>
          <p:nvPr/>
        </p:nvSpPr>
        <p:spPr>
          <a:xfrm>
            <a:off x="992824" y="2408601"/>
            <a:ext cx="4297345" cy="1200329"/>
          </a:xfrm>
          <a:prstGeom prst="rect">
            <a:avLst/>
          </a:prstGeom>
        </p:spPr>
        <p:txBody>
          <a:bodyPr wrap="square">
            <a:spAutoFit/>
          </a:bodyPr>
          <a:lstStyle/>
          <a:p>
            <a:pPr fontAlgn="base"/>
            <a:r>
              <a:rPr lang="en-US" dirty="0">
                <a:solidFill>
                  <a:schemeClr val="bg1"/>
                </a:solidFill>
              </a:rPr>
              <a:t>From Manasseh to Zedekiah all the kings who ruled were between the ages of 7-25 and all but one fell to evil leadership…incapable of bringing order</a:t>
            </a:r>
          </a:p>
        </p:txBody>
      </p:sp>
      <p:sp>
        <p:nvSpPr>
          <p:cNvPr id="13" name="Rectangle 12"/>
          <p:cNvSpPr/>
          <p:nvPr/>
        </p:nvSpPr>
        <p:spPr>
          <a:xfrm>
            <a:off x="2335756" y="4105235"/>
            <a:ext cx="5513771" cy="923330"/>
          </a:xfrm>
          <a:prstGeom prst="rect">
            <a:avLst/>
          </a:prstGeom>
        </p:spPr>
        <p:txBody>
          <a:bodyPr wrap="square">
            <a:spAutoFit/>
          </a:bodyPr>
          <a:lstStyle/>
          <a:p>
            <a:r>
              <a:rPr lang="en-US" dirty="0">
                <a:solidFill>
                  <a:schemeClr val="bg1"/>
                </a:solidFill>
              </a:rPr>
              <a:t>When a society breaks down the people are oppressed.</a:t>
            </a:r>
          </a:p>
          <a:p>
            <a:endParaRPr lang="en-US" dirty="0">
              <a:solidFill>
                <a:schemeClr val="bg1"/>
              </a:solidFill>
            </a:endParaRPr>
          </a:p>
          <a:p>
            <a:r>
              <a:rPr lang="en-US" dirty="0">
                <a:solidFill>
                  <a:schemeClr val="bg1"/>
                </a:solidFill>
              </a:rPr>
              <a:t>When the youth rule and the elderly are discarded</a:t>
            </a:r>
          </a:p>
        </p:txBody>
      </p:sp>
      <p:pic>
        <p:nvPicPr>
          <p:cNvPr id="5122" name="Picture 2" descr="http://kidsclubs4jesus.com/Publications%204%20Ministry/Bible%20Pics%20Organized/Old%20Test%20Assorted/joash%20crown%20bo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12" t="1233" r="5063" b="8317"/>
          <a:stretch/>
        </p:blipFill>
        <p:spPr bwMode="auto">
          <a:xfrm>
            <a:off x="8209504" y="2948310"/>
            <a:ext cx="2522136" cy="34720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35450" y="1099641"/>
            <a:ext cx="4896190" cy="2031325"/>
          </a:xfrm>
          <a:prstGeom prst="rect">
            <a:avLst/>
          </a:prstGeom>
        </p:spPr>
        <p:txBody>
          <a:bodyPr wrap="square">
            <a:spAutoFit/>
          </a:bodyPr>
          <a:lstStyle/>
          <a:p>
            <a:r>
              <a:rPr lang="en-US" dirty="0" err="1">
                <a:solidFill>
                  <a:schemeClr val="bg1"/>
                </a:solidFill>
              </a:rPr>
              <a:t>Joash</a:t>
            </a:r>
            <a:r>
              <a:rPr lang="en-US" dirty="0">
                <a:solidFill>
                  <a:schemeClr val="bg1"/>
                </a:solidFill>
              </a:rPr>
              <a:t> was a king of Judah, and the sole surviving son of </a:t>
            </a:r>
            <a:r>
              <a:rPr lang="en-US" dirty="0" err="1">
                <a:solidFill>
                  <a:schemeClr val="bg1"/>
                </a:solidFill>
              </a:rPr>
              <a:t>Ahaziah</a:t>
            </a:r>
            <a:r>
              <a:rPr lang="en-US" dirty="0">
                <a:solidFill>
                  <a:schemeClr val="bg1"/>
                </a:solidFill>
              </a:rPr>
              <a:t> after the massacre of the royal family ordered by his grandmother, </a:t>
            </a:r>
            <a:r>
              <a:rPr lang="en-US" dirty="0" err="1">
                <a:solidFill>
                  <a:schemeClr val="bg1"/>
                </a:solidFill>
              </a:rPr>
              <a:t>Athaliah</a:t>
            </a:r>
            <a:r>
              <a:rPr lang="en-US" dirty="0">
                <a:solidFill>
                  <a:schemeClr val="bg1"/>
                </a:solidFill>
              </a:rPr>
              <a:t>.</a:t>
            </a:r>
          </a:p>
          <a:p>
            <a:r>
              <a:rPr lang="en-US" dirty="0">
                <a:solidFill>
                  <a:schemeClr val="bg1"/>
                </a:solidFill>
              </a:rPr>
              <a:t>He was age 7 when he began his reign. However, being his age he had others in control.</a:t>
            </a:r>
          </a:p>
          <a:p>
            <a:r>
              <a:rPr lang="en-US" dirty="0">
                <a:solidFill>
                  <a:schemeClr val="bg1"/>
                </a:solidFill>
              </a:rPr>
              <a:t>2 Chronicles 24:1</a:t>
            </a:r>
          </a:p>
        </p:txBody>
      </p:sp>
      <p:sp>
        <p:nvSpPr>
          <p:cNvPr id="3" name="Rectangle 2"/>
          <p:cNvSpPr/>
          <p:nvPr/>
        </p:nvSpPr>
        <p:spPr>
          <a:xfrm>
            <a:off x="2044642" y="5053571"/>
            <a:ext cx="6096000" cy="1200329"/>
          </a:xfrm>
          <a:prstGeom prst="rect">
            <a:avLst/>
          </a:prstGeom>
        </p:spPr>
        <p:txBody>
          <a:bodyPr>
            <a:spAutoFit/>
          </a:bodyPr>
          <a:lstStyle/>
          <a:p>
            <a:r>
              <a:rPr lang="en-US" i="1" dirty="0">
                <a:solidFill>
                  <a:srgbClr val="FFFF00"/>
                </a:solidFill>
              </a:rPr>
              <a:t>But he (</a:t>
            </a:r>
            <a:r>
              <a:rPr lang="en-US" i="1" dirty="0" err="1">
                <a:solidFill>
                  <a:srgbClr val="FFFF00"/>
                </a:solidFill>
              </a:rPr>
              <a:t>Rehoboam</a:t>
            </a:r>
            <a:r>
              <a:rPr lang="en-US" i="1" dirty="0">
                <a:solidFill>
                  <a:srgbClr val="FFFF00"/>
                </a:solidFill>
              </a:rPr>
              <a:t>) forsook the counsel of the old men, which they had given him, and consulted with the young men that were grown up with him, and which stood before him:</a:t>
            </a:r>
          </a:p>
          <a:p>
            <a:r>
              <a:rPr lang="en-US" i="1" dirty="0">
                <a:solidFill>
                  <a:srgbClr val="FFFF00"/>
                </a:solidFill>
              </a:rPr>
              <a:t>1 Kings 12:6-11</a:t>
            </a:r>
          </a:p>
        </p:txBody>
      </p:sp>
    </p:spTree>
    <p:extLst>
      <p:ext uri="{BB962C8B-B14F-4D97-AF65-F5344CB8AC3E}">
        <p14:creationId xmlns:p14="http://schemas.microsoft.com/office/powerpoint/2010/main" val="8724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3:1-8</a:t>
            </a:r>
          </a:p>
        </p:txBody>
      </p:sp>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Chiasmus—People Oppressed</a:t>
            </a:r>
          </a:p>
        </p:txBody>
      </p:sp>
      <p:sp>
        <p:nvSpPr>
          <p:cNvPr id="8" name="Rectangle 7"/>
          <p:cNvSpPr/>
          <p:nvPr/>
        </p:nvSpPr>
        <p:spPr>
          <a:xfrm>
            <a:off x="2893925" y="1646705"/>
            <a:ext cx="7817618" cy="3785652"/>
          </a:xfrm>
          <a:prstGeom prst="rect">
            <a:avLst/>
          </a:prstGeom>
          <a:ln>
            <a:noFill/>
          </a:ln>
        </p:spPr>
        <p:txBody>
          <a:bodyPr wrap="square">
            <a:spAutoFit/>
          </a:bodyPr>
          <a:lstStyle/>
          <a:p>
            <a:pPr marL="228600" indent="-228600">
              <a:buAutoNum type="alphaUcPeriod"/>
            </a:pPr>
            <a:r>
              <a:rPr lang="en-US" sz="2400" dirty="0">
                <a:solidFill>
                  <a:schemeClr val="bg1"/>
                </a:solidFill>
              </a:rPr>
              <a:t> Jerusalem and Judah are addressed (v.1)</a:t>
            </a:r>
          </a:p>
          <a:p>
            <a:r>
              <a:rPr lang="en-US" sz="2400" dirty="0">
                <a:solidFill>
                  <a:schemeClr val="bg1"/>
                </a:solidFill>
              </a:rPr>
              <a:t>      B.  Bread and water are taken away (v.1)</a:t>
            </a:r>
          </a:p>
          <a:p>
            <a:r>
              <a:rPr lang="en-US" sz="2400" dirty="0">
                <a:solidFill>
                  <a:schemeClr val="bg1"/>
                </a:solidFill>
              </a:rPr>
              <a:t>            C. Society’s leaders are listed (vv. 2-3)</a:t>
            </a:r>
          </a:p>
          <a:p>
            <a:r>
              <a:rPr lang="en-US" sz="2400" dirty="0">
                <a:solidFill>
                  <a:schemeClr val="bg1"/>
                </a:solidFill>
              </a:rPr>
              <a:t>                 D. Children rule over princes (v.4)</a:t>
            </a:r>
          </a:p>
          <a:p>
            <a:r>
              <a:rPr lang="en-US" sz="2400" dirty="0">
                <a:solidFill>
                  <a:srgbClr val="FFFF00"/>
                </a:solidFill>
              </a:rPr>
              <a:t>                      E. People oppress each other (v. 5)</a:t>
            </a:r>
          </a:p>
          <a:p>
            <a:r>
              <a:rPr lang="en-US" sz="2400" dirty="0">
                <a:solidFill>
                  <a:schemeClr val="bg1"/>
                </a:solidFill>
              </a:rPr>
              <a:t>                  D. Youth rebel against the elders (v. 5)</a:t>
            </a:r>
          </a:p>
          <a:p>
            <a:r>
              <a:rPr lang="en-US" sz="2400" dirty="0">
                <a:solidFill>
                  <a:schemeClr val="bg1"/>
                </a:solidFill>
              </a:rPr>
              <a:t>             C. Family leaders are called upon (v. 6)</a:t>
            </a:r>
          </a:p>
          <a:p>
            <a:r>
              <a:rPr lang="en-US" sz="2400" dirty="0">
                <a:solidFill>
                  <a:schemeClr val="bg1"/>
                </a:solidFill>
              </a:rPr>
              <a:t>       B. Lack of bread and leadership (v. 7)</a:t>
            </a:r>
          </a:p>
          <a:p>
            <a:r>
              <a:rPr lang="en-US" sz="2400" dirty="0">
                <a:solidFill>
                  <a:schemeClr val="bg1"/>
                </a:solidFill>
              </a:rPr>
              <a:t>A. Jerusalem and Judah are ruined (v. 8)</a:t>
            </a:r>
          </a:p>
          <a:p>
            <a:pPr algn="ctr"/>
            <a:endParaRPr lang="en-US" sz="2400" dirty="0">
              <a:solidFill>
                <a:schemeClr val="bg1"/>
              </a:solidFill>
            </a:endParaRPr>
          </a:p>
        </p:txBody>
      </p:sp>
      <p:sp>
        <p:nvSpPr>
          <p:cNvPr id="9" name="Rectangle 8"/>
          <p:cNvSpPr/>
          <p:nvPr/>
        </p:nvSpPr>
        <p:spPr>
          <a:xfrm>
            <a:off x="7915407" y="6304532"/>
            <a:ext cx="4200393" cy="369332"/>
          </a:xfrm>
          <a:prstGeom prst="rect">
            <a:avLst/>
          </a:prstGeom>
        </p:spPr>
        <p:txBody>
          <a:bodyPr wrap="square">
            <a:spAutoFit/>
          </a:bodyPr>
          <a:lstStyle/>
          <a:p>
            <a:pPr algn="r" fontAlgn="base"/>
            <a:r>
              <a:rPr lang="en-US" dirty="0">
                <a:solidFill>
                  <a:schemeClr val="bg1"/>
                </a:solidFill>
              </a:rPr>
              <a:t>(3)</a:t>
            </a:r>
          </a:p>
        </p:txBody>
      </p:sp>
    </p:spTree>
    <p:extLst>
      <p:ext uri="{BB962C8B-B14F-4D97-AF65-F5344CB8AC3E}">
        <p14:creationId xmlns:p14="http://schemas.microsoft.com/office/powerpoint/2010/main" val="105982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Jerusalem Ruined and Judah Fallen</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3:8-9</a:t>
            </a:r>
          </a:p>
        </p:txBody>
      </p:sp>
      <p:sp>
        <p:nvSpPr>
          <p:cNvPr id="19" name="Rectangle 18"/>
          <p:cNvSpPr/>
          <p:nvPr/>
        </p:nvSpPr>
        <p:spPr>
          <a:xfrm>
            <a:off x="2999696" y="926862"/>
            <a:ext cx="7483822" cy="369332"/>
          </a:xfrm>
          <a:prstGeom prst="rect">
            <a:avLst/>
          </a:prstGeom>
        </p:spPr>
        <p:txBody>
          <a:bodyPr wrap="square">
            <a:spAutoFit/>
          </a:bodyPr>
          <a:lstStyle/>
          <a:p>
            <a:pPr fontAlgn="base"/>
            <a:r>
              <a:rPr lang="en-US" dirty="0">
                <a:solidFill>
                  <a:schemeClr val="bg1"/>
                </a:solidFill>
              </a:rPr>
              <a:t>They have brought evil, trouble, or disaster upon themselves</a:t>
            </a:r>
          </a:p>
        </p:txBody>
      </p:sp>
      <p:sp>
        <p:nvSpPr>
          <p:cNvPr id="7" name="Rectangle 6"/>
          <p:cNvSpPr/>
          <p:nvPr/>
        </p:nvSpPr>
        <p:spPr>
          <a:xfrm>
            <a:off x="634375" y="1982216"/>
            <a:ext cx="3893195" cy="646331"/>
          </a:xfrm>
          <a:prstGeom prst="rect">
            <a:avLst/>
          </a:prstGeom>
        </p:spPr>
        <p:txBody>
          <a:bodyPr wrap="square">
            <a:spAutoFit/>
          </a:bodyPr>
          <a:lstStyle/>
          <a:p>
            <a:r>
              <a:rPr lang="en-US" dirty="0">
                <a:solidFill>
                  <a:schemeClr val="bg1"/>
                </a:solidFill>
              </a:rPr>
              <a:t>Social Breakdown of the family and extreme physical poverty of the state</a:t>
            </a:r>
          </a:p>
        </p:txBody>
      </p:sp>
      <p:pic>
        <p:nvPicPr>
          <p:cNvPr id="1030" name="Picture 6" descr="http://forum.casebook.org/attachment.php?attachmentid=6376&amp;d=1250715741"/>
          <p:cNvPicPr>
            <a:picLocks noChangeAspect="1" noChangeArrowheads="1"/>
          </p:cNvPicPr>
          <p:nvPr/>
        </p:nvPicPr>
        <p:blipFill rotWithShape="1">
          <a:blip r:embed="rId3">
            <a:extLst>
              <a:ext uri="{28A0092B-C50C-407E-A947-70E740481C1C}">
                <a14:useLocalDpi xmlns:a14="http://schemas.microsoft.com/office/drawing/2010/main" val="0"/>
              </a:ext>
            </a:extLst>
          </a:blip>
          <a:srcRect r="23514" b="1029"/>
          <a:stretch/>
        </p:blipFill>
        <p:spPr bwMode="auto">
          <a:xfrm>
            <a:off x="924449" y="2919820"/>
            <a:ext cx="3352602" cy="31358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78091" y="1627511"/>
            <a:ext cx="6096000" cy="4524315"/>
          </a:xfrm>
          <a:prstGeom prst="rect">
            <a:avLst/>
          </a:prstGeom>
        </p:spPr>
        <p:txBody>
          <a:bodyPr>
            <a:spAutoFit/>
          </a:bodyPr>
          <a:lstStyle/>
          <a:p>
            <a:r>
              <a:rPr lang="en-US" dirty="0">
                <a:solidFill>
                  <a:schemeClr val="bg1"/>
                </a:solidFill>
              </a:rPr>
              <a:t>Children in particular have borne the brunt of these negative social trends. All one need do is look at any American newspaper any day of the week to read yet another story about the devastating effects of current social trends on the young. </a:t>
            </a:r>
          </a:p>
          <a:p>
            <a:endParaRPr lang="en-US" dirty="0">
              <a:solidFill>
                <a:schemeClr val="bg1"/>
              </a:solidFill>
            </a:endParaRPr>
          </a:p>
          <a:p>
            <a:r>
              <a:rPr lang="en-US" dirty="0">
                <a:solidFill>
                  <a:schemeClr val="bg1"/>
                </a:solidFill>
              </a:rPr>
              <a:t>Widespread family breakdown generates </a:t>
            </a:r>
            <a:r>
              <a:rPr lang="en-US" dirty="0" err="1">
                <a:solidFill>
                  <a:schemeClr val="bg1"/>
                </a:solidFill>
              </a:rPr>
              <a:t>unparented</a:t>
            </a:r>
            <a:r>
              <a:rPr lang="en-US" dirty="0">
                <a:solidFill>
                  <a:schemeClr val="bg1"/>
                </a:solidFill>
              </a:rPr>
              <a:t> children who attend schools that increasingly resemble detention centers rather than spaces of enduring training, discipline, and education in a safe environment. </a:t>
            </a:r>
          </a:p>
          <a:p>
            <a:endParaRPr lang="en-US" dirty="0">
              <a:solidFill>
                <a:schemeClr val="bg1"/>
              </a:solidFill>
            </a:endParaRPr>
          </a:p>
          <a:p>
            <a:r>
              <a:rPr lang="en-US" dirty="0">
                <a:solidFill>
                  <a:schemeClr val="bg1"/>
                </a:solidFill>
              </a:rPr>
              <a:t>Family breakdown contributes to out-of-wedlock births and juvenile violence at unprecedented levels. The family, of course, cannot deal with all of these things alone. Looking at troubles for families points us to a wider disintegration of the social ecology within which families are nested. (1)</a:t>
            </a:r>
          </a:p>
        </p:txBody>
      </p:sp>
    </p:spTree>
    <p:extLst>
      <p:ext uri="{BB962C8B-B14F-4D97-AF65-F5344CB8AC3E}">
        <p14:creationId xmlns:p14="http://schemas.microsoft.com/office/powerpoint/2010/main" val="138123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3:8-9</a:t>
            </a:r>
          </a:p>
        </p:txBody>
      </p:sp>
      <p:sp>
        <p:nvSpPr>
          <p:cNvPr id="3" name="Rectangle 2"/>
          <p:cNvSpPr/>
          <p:nvPr/>
        </p:nvSpPr>
        <p:spPr>
          <a:xfrm>
            <a:off x="605284" y="608910"/>
            <a:ext cx="7600565" cy="5262979"/>
          </a:xfrm>
          <a:prstGeom prst="rect">
            <a:avLst/>
          </a:prstGeom>
        </p:spPr>
        <p:txBody>
          <a:bodyPr wrap="square">
            <a:spAutoFit/>
          </a:bodyPr>
          <a:lstStyle/>
          <a:p>
            <a:pPr fontAlgn="base"/>
            <a:r>
              <a:rPr lang="en-US" sz="2400" dirty="0">
                <a:solidFill>
                  <a:schemeClr val="bg1"/>
                </a:solidFill>
              </a:rPr>
              <a:t>“Every man and every person who lives in this world wields an influence, whether for good or for evil. It is not what he says alone; it is not alone what he does. It is what he is. Every man, every person radiates what he or she really is. … It is what we are and what we </a:t>
            </a:r>
            <a:r>
              <a:rPr lang="en-US" sz="2400" i="1" dirty="0">
                <a:solidFill>
                  <a:schemeClr val="bg1"/>
                </a:solidFill>
              </a:rPr>
              <a:t>radiate </a:t>
            </a:r>
            <a:r>
              <a:rPr lang="en-US" sz="2400" dirty="0">
                <a:solidFill>
                  <a:schemeClr val="bg1"/>
                </a:solidFill>
              </a:rPr>
              <a:t>that affects the people around us.</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“As individuals, we must think nobler thoughts. We must not encourage vile thoughts or low aspirations. We shall radiate them if we do. If we think noble thoughts; if we encourage and cherish noble aspirations, there will be that radiation when we meet people, especially when we associate with them.’ (2)</a:t>
            </a:r>
          </a:p>
        </p:txBody>
      </p:sp>
      <p:pic>
        <p:nvPicPr>
          <p:cNvPr id="2050" name="Picture 2" descr="http://media.ldscdn.org/images/media-library/gospel-art/latter-day-prophets/david-o-mckay-lds-138291-wallpaper.jpg?download=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7224" y="1851856"/>
            <a:ext cx="2211943" cy="315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9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17837"/>
            <a:ext cx="12115800" cy="923330"/>
          </a:xfrm>
          <a:prstGeom prst="rect">
            <a:avLst/>
          </a:prstGeom>
          <a:noFill/>
        </p:spPr>
        <p:txBody>
          <a:bodyPr wrap="square" rtlCol="0">
            <a:spAutoFit/>
          </a:bodyPr>
          <a:lstStyle/>
          <a:p>
            <a:pPr algn="ctr"/>
            <a:r>
              <a:rPr lang="en-US" sz="5400" dirty="0">
                <a:solidFill>
                  <a:schemeClr val="bg1"/>
                </a:solidFill>
              </a:rPr>
              <a:t>Blessings Are A Choice</a:t>
            </a:r>
          </a:p>
        </p:txBody>
      </p:sp>
      <p:sp>
        <p:nvSpPr>
          <p:cNvPr id="16" name="Rectangle 15"/>
          <p:cNvSpPr/>
          <p:nvPr/>
        </p:nvSpPr>
        <p:spPr>
          <a:xfrm>
            <a:off x="0" y="6480798"/>
            <a:ext cx="4200393" cy="369332"/>
          </a:xfrm>
          <a:prstGeom prst="rect">
            <a:avLst/>
          </a:prstGeom>
        </p:spPr>
        <p:txBody>
          <a:bodyPr wrap="square">
            <a:spAutoFit/>
          </a:bodyPr>
          <a:lstStyle/>
          <a:p>
            <a:pPr fontAlgn="base"/>
            <a:r>
              <a:rPr lang="en-US" dirty="0">
                <a:solidFill>
                  <a:schemeClr val="bg1"/>
                </a:solidFill>
              </a:rPr>
              <a:t>Isaiah 3:10</a:t>
            </a:r>
          </a:p>
        </p:txBody>
      </p:sp>
      <p:grpSp>
        <p:nvGrpSpPr>
          <p:cNvPr id="9" name="Group 8"/>
          <p:cNvGrpSpPr/>
          <p:nvPr/>
        </p:nvGrpSpPr>
        <p:grpSpPr>
          <a:xfrm>
            <a:off x="720968" y="1850192"/>
            <a:ext cx="3740499" cy="2804327"/>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19899" y="1044266"/>
              <a:ext cx="2293346" cy="1400177"/>
            </a:xfrm>
            <a:prstGeom prst="rect">
              <a:avLst/>
            </a:prstGeom>
          </p:spPr>
          <p:txBody>
            <a:bodyPr wrap="square">
              <a:spAutoFit/>
            </a:bodyPr>
            <a:lstStyle/>
            <a:p>
              <a:pPr algn="ctr"/>
              <a:r>
                <a:rPr lang="en-US" sz="1600" b="1" dirty="0"/>
                <a:t>If we are righteous, we will enjoy the blessings of our choices. If we sin, we will suffer the negative consequences of our choices.</a:t>
              </a:r>
              <a:endParaRPr lang="en-US" sz="1600" i="1" dirty="0"/>
            </a:p>
          </p:txBody>
        </p:sp>
      </p:grpSp>
      <p:sp>
        <p:nvSpPr>
          <p:cNvPr id="2" name="Rectangle 1"/>
          <p:cNvSpPr/>
          <p:nvPr/>
        </p:nvSpPr>
        <p:spPr>
          <a:xfrm>
            <a:off x="6096000" y="1616338"/>
            <a:ext cx="4786660" cy="1569660"/>
          </a:xfrm>
          <a:prstGeom prst="rect">
            <a:avLst/>
          </a:prstGeom>
        </p:spPr>
        <p:txBody>
          <a:bodyPr wrap="square">
            <a:spAutoFit/>
          </a:bodyPr>
          <a:lstStyle/>
          <a:p>
            <a:pPr fontAlgn="base"/>
            <a:r>
              <a:rPr lang="en-US" sz="3200" dirty="0">
                <a:solidFill>
                  <a:srgbClr val="FFFF00"/>
                </a:solidFill>
                <a:latin typeface="Calibri" panose="020F0502020204030204" pitchFamily="34" charset="0"/>
              </a:rPr>
              <a:t>What seed must you plant in order to obtain the fruit you desire?</a:t>
            </a:r>
            <a:endParaRPr lang="en-US" sz="3200" b="0" i="0" dirty="0">
              <a:solidFill>
                <a:srgbClr val="FFFF00"/>
              </a:solidFill>
              <a:effectLst/>
              <a:latin typeface="Calibri" panose="020F0502020204030204" pitchFamily="34" charset="0"/>
            </a:endParaRPr>
          </a:p>
        </p:txBody>
      </p:sp>
      <p:pic>
        <p:nvPicPr>
          <p:cNvPr id="25" name="Picture 2" descr="http://1.bp.blogspot.com/-zaSOKHi-NA4/URQJZUi3UiI/AAAAAAAADaE/9Lpm0pUSATg/s320/apple+see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111" y="3598512"/>
            <a:ext cx="2338734" cy="17540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www.myhealthylivingcoach.com/wp-content/uploads/2014/01/Apple-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2667" y="3600868"/>
            <a:ext cx="1937422" cy="168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8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300</TotalTime>
  <Words>5675</Words>
  <Application>Microsoft Office PowerPoint</Application>
  <PresentationFormat>Widescreen</PresentationFormat>
  <Paragraphs>436</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Arial</vt:lpstr>
      <vt:lpstr>Comic Sans MS</vt:lpstr>
      <vt:lpstr>Franklin Gothic Medium</vt:lpstr>
      <vt:lpstr>Colonna MT</vt:lpstr>
      <vt:lpstr>Franklin Gothic Book</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2016-02-29T15:40:16Z</dcterms:created>
  <dcterms:modified xsi:type="dcterms:W3CDTF">2020-11-16T16:18:59Z</dcterms:modified>
</cp:coreProperties>
</file>