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61" r:id="rId5"/>
    <p:sldId id="262" r:id="rId6"/>
    <p:sldId id="264" r:id="rId7"/>
    <p:sldId id="265" r:id="rId8"/>
    <p:sldId id="267" r:id="rId9"/>
    <p:sldId id="268" r:id="rId10"/>
    <p:sldId id="269" r:id="rId11"/>
    <p:sldId id="270" r:id="rId12"/>
    <p:sldId id="271" r:id="rId13"/>
    <p:sldId id="272" r:id="rId14"/>
    <p:sldId id="273" r:id="rId15"/>
    <p:sldId id="274" r:id="rId16"/>
    <p:sldId id="275" r:id="rId17"/>
    <p:sldId id="259" r:id="rId18"/>
    <p:sldId id="266" r:id="rId19"/>
  </p:sldIdLst>
  <p:sldSz cx="12192000" cy="6858000"/>
  <p:notesSz cx="6858000" cy="9144000"/>
  <p:embeddedFontLst>
    <p:embeddedFont>
      <p:font typeface="Abadi" panose="020B0604020104020204" pitchFamily="34" charset="0"/>
      <p:regular r:id="rId20"/>
    </p:embeddedFont>
    <p:embeddedFont>
      <p:font typeface="Calibri Light" panose="020F0302020204030204" pitchFamily="34" charset="0"/>
      <p:regular r:id="rId21"/>
      <p:italic r:id="rId22"/>
    </p:embeddedFont>
    <p:embeddedFont>
      <p:font typeface="Palatino Linotype" panose="020405020505050303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2D46-5EF3-4978-AC5C-1049AB30D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CFFD8-7BDC-45C1-B0A4-6BDF7B29F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EDE17-3B80-4712-9B81-DB0670752025}"/>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AF9FC451-1F5B-4493-A450-D8A684A13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A0261-21F5-40D9-9D24-A89CF2F7CC63}"/>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179697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FF6D-F526-4E17-BBAA-A3894B98E8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5B0C6-0532-4511-839C-BE8EC9DEB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1DF7A-F883-42C0-97BD-57A3FF927E89}"/>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581D800D-550E-421B-B856-E451C5D4A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AFEB-2286-4653-B92C-71A8A9887F05}"/>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1967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E89C7-BD1E-46B9-A951-5754E6CC7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3561CC-8D77-4B6F-AC76-9E68906BF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7932A-713A-4D45-8BF0-8F360CBD77CC}"/>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BFC3112E-3B74-4375-911D-CB837666B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E9D2-7E6F-4F48-B7CB-8429E88235F8}"/>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33424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8F3-D83D-4850-AAC4-D61C84D2F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AEC23-C648-453A-AEA3-7B2B0164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01587-8DF3-4885-A8BD-A5D6CD28A4CB}"/>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705F2D0F-02A8-4A00-BB6C-EA760212A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DC5C6-C0EC-4388-AE4A-36B108AAE356}"/>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17581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807-7803-4D48-B2C7-7C5D7FB4C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8454D-266F-4C38-A8E8-6AE53E647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D2082-1528-48AE-B50D-30DDD8191BD3}"/>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892D4486-4518-4C2C-8D16-929CC2F97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3DBC4-E5D8-4CE7-9FDD-3A1F95C12B91}"/>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125117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79DE-73E2-4892-8CAD-A3D441DAF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C276D-4FC7-497C-9053-CFCFA2BA1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EFE493-B73F-4561-A0A4-18B91DCF2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30765F-B60D-477F-AD71-6C34CACE4F56}"/>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6" name="Footer Placeholder 5">
            <a:extLst>
              <a:ext uri="{FF2B5EF4-FFF2-40B4-BE49-F238E27FC236}">
                <a16:creationId xmlns:a16="http://schemas.microsoft.com/office/drawing/2014/main" id="{42497E43-252D-4568-9901-E1535C93C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FE7BF-DCC6-473F-94A2-6DCC2E1C788D}"/>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369896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585A-9BE0-4DC1-BEAE-3D04E9FD7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936F4D-6035-47CF-BCD2-89072E5C7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14C88-A6F0-46E4-B346-E9BBAF40E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F8B10-7A86-4CF0-BEB1-EF04A7DDE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857959-C5DB-4FE9-B84F-924C2BBD4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2DD9B7-F4FB-4055-AA2B-63190FD70E26}"/>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8" name="Footer Placeholder 7">
            <a:extLst>
              <a:ext uri="{FF2B5EF4-FFF2-40B4-BE49-F238E27FC236}">
                <a16:creationId xmlns:a16="http://schemas.microsoft.com/office/drawing/2014/main" id="{C06C3AEB-1C26-4591-8BA9-89F09BD5AD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927EA-E3F7-456C-BCF0-C9639351F161}"/>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407823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ACCF-367C-4FDC-A6AC-68C84B50FA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40033-CBA6-41B9-9D9F-1CF09B773EFC}"/>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4" name="Footer Placeholder 3">
            <a:extLst>
              <a:ext uri="{FF2B5EF4-FFF2-40B4-BE49-F238E27FC236}">
                <a16:creationId xmlns:a16="http://schemas.microsoft.com/office/drawing/2014/main" id="{9243E28D-9A1B-42B4-877D-FE9711EFD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43D4A3-1B6C-4378-9D9B-2A8351C00207}"/>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165178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2725C-91FE-4D5C-B3FF-40AD95FFF186}"/>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3" name="Footer Placeholder 2">
            <a:extLst>
              <a:ext uri="{FF2B5EF4-FFF2-40B4-BE49-F238E27FC236}">
                <a16:creationId xmlns:a16="http://schemas.microsoft.com/office/drawing/2014/main" id="{8F7111B4-A0AA-40F6-8976-E5DD9F7BC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261C80-0B2A-4EF9-B487-ACF4664CBDE2}"/>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76112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8751-4BFD-4149-BE33-6BCBE5B2B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89E75C-94A2-4E33-B74F-AB4809E51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41F72-7B93-4771-AC32-A7C45B3FA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81E7D-0A73-4212-8811-7E9E9CFC5E1E}"/>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6" name="Footer Placeholder 5">
            <a:extLst>
              <a:ext uri="{FF2B5EF4-FFF2-40B4-BE49-F238E27FC236}">
                <a16:creationId xmlns:a16="http://schemas.microsoft.com/office/drawing/2014/main" id="{889C7947-A01E-4DBB-9ACE-74E1D2443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77E0B-CA5A-45C4-87C5-BBD4799AF51D}"/>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238791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C3B2-6F02-439E-B1AC-6236D7942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C4DE3-A493-4EE3-A332-6B3787A4A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342F3-CD83-4476-9496-962220EBF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1B7EB-9781-46F2-A2A2-6E30FF612E7C}"/>
              </a:ext>
            </a:extLst>
          </p:cNvPr>
          <p:cNvSpPr>
            <a:spLocks noGrp="1"/>
          </p:cNvSpPr>
          <p:nvPr>
            <p:ph type="dt" sz="half" idx="10"/>
          </p:nvPr>
        </p:nvSpPr>
        <p:spPr/>
        <p:txBody>
          <a:bodyPr/>
          <a:lstStyle/>
          <a:p>
            <a:fld id="{86B53461-8095-4743-8C6F-01044294DC3D}" type="datetimeFigureOut">
              <a:rPr lang="en-US" smtClean="0"/>
              <a:t>11/16/2020</a:t>
            </a:fld>
            <a:endParaRPr lang="en-US"/>
          </a:p>
        </p:txBody>
      </p:sp>
      <p:sp>
        <p:nvSpPr>
          <p:cNvPr id="6" name="Footer Placeholder 5">
            <a:extLst>
              <a:ext uri="{FF2B5EF4-FFF2-40B4-BE49-F238E27FC236}">
                <a16:creationId xmlns:a16="http://schemas.microsoft.com/office/drawing/2014/main" id="{467C4341-CDEB-4A8A-ADE1-813D41EAE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12DA0-4CF4-4100-A4F2-3146A53ADCD0}"/>
              </a:ext>
            </a:extLst>
          </p:cNvPr>
          <p:cNvSpPr>
            <a:spLocks noGrp="1"/>
          </p:cNvSpPr>
          <p:nvPr>
            <p:ph type="sldNum" sz="quarter" idx="12"/>
          </p:nvPr>
        </p:nvSpPr>
        <p:spPr/>
        <p:txBody>
          <a:bodyPr/>
          <a:lstStyle/>
          <a:p>
            <a:fld id="{8BE8BFF1-847E-4305-AC2B-B5DBFE1D8C05}" type="slidenum">
              <a:rPr lang="en-US" smtClean="0"/>
              <a:t>‹#›</a:t>
            </a:fld>
            <a:endParaRPr lang="en-US"/>
          </a:p>
        </p:txBody>
      </p:sp>
    </p:spTree>
    <p:extLst>
      <p:ext uri="{BB962C8B-B14F-4D97-AF65-F5344CB8AC3E}">
        <p14:creationId xmlns:p14="http://schemas.microsoft.com/office/powerpoint/2010/main" val="38466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BB035-DDFC-44BD-9B24-453CC4126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19D58-D6FA-4830-985D-809E2F3FD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C1FA0-CB46-4A03-B890-BD603CC86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53461-8095-4743-8C6F-01044294DC3D}" type="datetimeFigureOut">
              <a:rPr lang="en-US" smtClean="0"/>
              <a:t>11/16/2020</a:t>
            </a:fld>
            <a:endParaRPr lang="en-US"/>
          </a:p>
        </p:txBody>
      </p:sp>
      <p:sp>
        <p:nvSpPr>
          <p:cNvPr id="5" name="Footer Placeholder 4">
            <a:extLst>
              <a:ext uri="{FF2B5EF4-FFF2-40B4-BE49-F238E27FC236}">
                <a16:creationId xmlns:a16="http://schemas.microsoft.com/office/drawing/2014/main" id="{2DA90946-15CF-467D-A262-F95D76F8B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A8E95C-5FAE-4AC8-8C2D-5909ACE4F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BFF1-847E-4305-AC2B-B5DBFE1D8C05}" type="slidenum">
              <a:rPr lang="en-US" smtClean="0"/>
              <a:t>‹#›</a:t>
            </a:fld>
            <a:endParaRPr lang="en-US"/>
          </a:p>
        </p:txBody>
      </p:sp>
    </p:spTree>
    <p:extLst>
      <p:ext uri="{BB962C8B-B14F-4D97-AF65-F5344CB8AC3E}">
        <p14:creationId xmlns:p14="http://schemas.microsoft.com/office/powerpoint/2010/main" val="158260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urchofjesuschrist.org/study/manual/for-the-strength-of-youth/sexual-purity?lang=eng" TargetMode="External"/><Relationship Id="rId2" Type="http://schemas.openxmlformats.org/officeDocument/2006/relationships/hyperlink" Target="https://www.churchofjesuschrist.org/study/general-conference/2013/10/no-other-gods?lang=eng&amp;para=p21#p21" TargetMode="External"/><Relationship Id="rId1" Type="http://schemas.openxmlformats.org/officeDocument/2006/relationships/slideLayout" Target="../slideLayouts/slideLayout7.xml"/><Relationship Id="rId6" Type="http://schemas.openxmlformats.org/officeDocument/2006/relationships/hyperlink" Target="https://www.churchofjesuschrist.org/study/general-conference/2017/04/gathering-the-family-of-god?lang=eng&amp;para=p18-p19,p21#p18" TargetMode="External"/><Relationship Id="rId5" Type="http://schemas.openxmlformats.org/officeDocument/2006/relationships/hyperlink" Target="https://www.churchofjesuschrist.org/study/general-conference/2014/04/roots-and-branches?lang=eng&amp;para=p31#p31" TargetMode="External"/><Relationship Id="rId4" Type="http://schemas.openxmlformats.org/officeDocument/2006/relationships/hyperlink" Target="https://www.churchofjesuschrist.org/study/liahona/1995/05/a-temple-motivated-people?lang=en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hurchofjesuschrist.org/study/manual/for-the-strength-of-youth/sexual-purity?lang=e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12C62-7768-43EF-B5B6-BE5B0CF97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BCB63EB9-DAE7-4B7C-8EEF-FF55E852929D}"/>
              </a:ext>
            </a:extLst>
          </p:cNvPr>
          <p:cNvSpPr/>
          <p:nvPr/>
        </p:nvSpPr>
        <p:spPr>
          <a:xfrm>
            <a:off x="3037853" y="264132"/>
            <a:ext cx="6355529" cy="635552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0C9BFE-0D6A-46C9-A0B7-F6C698CE2C19}"/>
              </a:ext>
            </a:extLst>
          </p:cNvPr>
          <p:cNvSpPr txBox="1"/>
          <p:nvPr/>
        </p:nvSpPr>
        <p:spPr>
          <a:xfrm>
            <a:off x="3037854" y="2719450"/>
            <a:ext cx="635552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dirty="0">
                <a:solidFill>
                  <a:schemeClr val="bg1"/>
                </a:solidFill>
                <a:latin typeface="Abadi" panose="020B0604020104020204" pitchFamily="34" charset="0"/>
              </a:rPr>
              <a:t>Marriage and Family </a:t>
            </a:r>
          </a:p>
          <a:p>
            <a:pPr algn="ctr"/>
            <a:r>
              <a:rPr lang="en-US" sz="5400" dirty="0">
                <a:solidFill>
                  <a:schemeClr val="bg1"/>
                </a:solidFill>
                <a:latin typeface="Abadi" panose="020B0604020104020204" pitchFamily="34" charset="0"/>
              </a:rPr>
              <a:t>Part 3</a:t>
            </a:r>
          </a:p>
        </p:txBody>
      </p:sp>
      <p:sp>
        <p:nvSpPr>
          <p:cNvPr id="6" name="TextBox 5">
            <a:extLst>
              <a:ext uri="{FF2B5EF4-FFF2-40B4-BE49-F238E27FC236}">
                <a16:creationId xmlns:a16="http://schemas.microsoft.com/office/drawing/2014/main" id="{8EAA31BF-169D-409E-AC8E-7EA55E7A8FAB}"/>
              </a:ext>
            </a:extLst>
          </p:cNvPr>
          <p:cNvSpPr txBox="1"/>
          <p:nvPr/>
        </p:nvSpPr>
        <p:spPr>
          <a:xfrm>
            <a:off x="151156" y="79466"/>
            <a:ext cx="2264785" cy="369332"/>
          </a:xfrm>
          <a:prstGeom prst="rect">
            <a:avLst/>
          </a:prstGeom>
          <a:noFill/>
        </p:spPr>
        <p:txBody>
          <a:bodyPr wrap="square" rtlCol="0">
            <a:spAutoFit/>
          </a:bodyPr>
          <a:lstStyle/>
          <a:p>
            <a:r>
              <a:rPr lang="en-US" dirty="0">
                <a:solidFill>
                  <a:schemeClr val="bg1"/>
                </a:solidFill>
                <a:latin typeface="Abadi" panose="020B0604020104020204" pitchFamily="34" charset="0"/>
              </a:rPr>
              <a:t>Lesson 121</a:t>
            </a:r>
          </a:p>
        </p:txBody>
      </p:sp>
    </p:spTree>
    <p:extLst>
      <p:ext uri="{BB962C8B-B14F-4D97-AF65-F5344CB8AC3E}">
        <p14:creationId xmlns:p14="http://schemas.microsoft.com/office/powerpoint/2010/main" val="155137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477559" y="1185089"/>
            <a:ext cx="5471418" cy="1200329"/>
          </a:xfrm>
          <a:prstGeom prst="rect">
            <a:avLst/>
          </a:prstGeom>
        </p:spPr>
        <p:txBody>
          <a:bodyPr wrap="square">
            <a:spAutoFit/>
          </a:bodyPr>
          <a:lstStyle/>
          <a:p>
            <a:r>
              <a:rPr lang="en-US" sz="2400" dirty="0">
                <a:solidFill>
                  <a:schemeClr val="bg1"/>
                </a:solidFill>
              </a:rPr>
              <a:t>Ancestors can receive the blessings of salvation through our participation in family history and temple service.</a:t>
            </a:r>
            <a:endParaRPr lang="en-US" sz="24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A46FC1AB-9630-454C-A9EE-0A6D4B33D1BB}"/>
              </a:ext>
            </a:extLst>
          </p:cNvPr>
          <p:cNvSpPr txBox="1"/>
          <p:nvPr/>
        </p:nvSpPr>
        <p:spPr>
          <a:xfrm>
            <a:off x="403761" y="67597"/>
            <a:ext cx="11364686"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Blessings After Life</a:t>
            </a:r>
          </a:p>
        </p:txBody>
      </p:sp>
      <p:sp>
        <p:nvSpPr>
          <p:cNvPr id="3" name="Rectangle 2">
            <a:extLst>
              <a:ext uri="{FF2B5EF4-FFF2-40B4-BE49-F238E27FC236}">
                <a16:creationId xmlns:a16="http://schemas.microsoft.com/office/drawing/2014/main" id="{DF516C54-9E3D-49D0-BC77-CF232FACC071}"/>
              </a:ext>
            </a:extLst>
          </p:cNvPr>
          <p:cNvSpPr/>
          <p:nvPr/>
        </p:nvSpPr>
        <p:spPr>
          <a:xfrm>
            <a:off x="6243024" y="2373558"/>
            <a:ext cx="5525423" cy="3170099"/>
          </a:xfrm>
          <a:prstGeom prst="rect">
            <a:avLst/>
          </a:prstGeom>
        </p:spPr>
        <p:txBody>
          <a:bodyPr wrap="square">
            <a:spAutoFit/>
          </a:bodyPr>
          <a:lstStyle/>
          <a:p>
            <a:r>
              <a:rPr lang="en-US" sz="2000" dirty="0">
                <a:solidFill>
                  <a:schemeClr val="bg1"/>
                </a:solidFill>
              </a:rPr>
              <a:t>The divine plan of happiness enables family relationships to continue beyond the grave.</a:t>
            </a:r>
          </a:p>
          <a:p>
            <a:endParaRPr lang="en-US" sz="2000" dirty="0">
              <a:solidFill>
                <a:schemeClr val="bg1"/>
              </a:solidFill>
            </a:endParaRPr>
          </a:p>
          <a:p>
            <a:r>
              <a:rPr lang="en-US" sz="2000" dirty="0">
                <a:solidFill>
                  <a:schemeClr val="bg1"/>
                </a:solidFill>
              </a:rPr>
              <a:t>The earth was created and the gospel was revealed so that families could be formed, sealed, and exalted eternally. </a:t>
            </a:r>
          </a:p>
          <a:p>
            <a:endParaRPr lang="en-US" sz="2000" dirty="0">
              <a:solidFill>
                <a:schemeClr val="bg1"/>
              </a:solidFill>
            </a:endParaRPr>
          </a:p>
          <a:p>
            <a:r>
              <a:rPr lang="en-US" sz="2000" dirty="0">
                <a:solidFill>
                  <a:schemeClr val="bg1"/>
                </a:solidFill>
              </a:rPr>
              <a:t>Through family history and temple service, we can make the ordinances and covenants of the gospel available to our ancestors.</a:t>
            </a:r>
          </a:p>
        </p:txBody>
      </p:sp>
      <p:grpSp>
        <p:nvGrpSpPr>
          <p:cNvPr id="5" name="Group 4">
            <a:extLst>
              <a:ext uri="{FF2B5EF4-FFF2-40B4-BE49-F238E27FC236}">
                <a16:creationId xmlns:a16="http://schemas.microsoft.com/office/drawing/2014/main" id="{AFF9F7A0-0CF5-4D64-9AA7-C98EC03E276F}"/>
              </a:ext>
            </a:extLst>
          </p:cNvPr>
          <p:cNvGrpSpPr/>
          <p:nvPr/>
        </p:nvGrpSpPr>
        <p:grpSpPr>
          <a:xfrm>
            <a:off x="532463" y="2579580"/>
            <a:ext cx="5398356" cy="4210823"/>
            <a:chOff x="686011" y="2404083"/>
            <a:chExt cx="5398356" cy="4210823"/>
          </a:xfrm>
        </p:grpSpPr>
        <p:pic>
          <p:nvPicPr>
            <p:cNvPr id="10242" name="Picture 2" descr="Image result for ancestors">
              <a:extLst>
                <a:ext uri="{FF2B5EF4-FFF2-40B4-BE49-F238E27FC236}">
                  <a16:creationId xmlns:a16="http://schemas.microsoft.com/office/drawing/2014/main" id="{34BC28AF-05BE-4596-BDEE-63BE8D8F5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279" y="3248892"/>
              <a:ext cx="4489821" cy="252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DD13CDC9-674A-41BF-B90F-FC8D3D249B98}"/>
                </a:ext>
              </a:extLst>
            </p:cNvPr>
            <p:cNvSpPr/>
            <p:nvPr/>
          </p:nvSpPr>
          <p:spPr>
            <a:xfrm>
              <a:off x="686011" y="2404083"/>
              <a:ext cx="5398356" cy="4210823"/>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6" name="Rectangle 5">
            <a:extLst>
              <a:ext uri="{FF2B5EF4-FFF2-40B4-BE49-F238E27FC236}">
                <a16:creationId xmlns:a16="http://schemas.microsoft.com/office/drawing/2014/main" id="{5EB835F2-C141-4712-AFE6-ADE8A430B56A}"/>
              </a:ext>
            </a:extLst>
          </p:cNvPr>
          <p:cNvSpPr/>
          <p:nvPr/>
        </p:nvSpPr>
        <p:spPr>
          <a:xfrm>
            <a:off x="10185963" y="6401083"/>
            <a:ext cx="1582484" cy="369332"/>
          </a:xfrm>
          <a:prstGeom prst="rect">
            <a:avLst/>
          </a:prstGeom>
        </p:spPr>
        <p:txBody>
          <a:bodyPr wrap="none">
            <a:spAutoFit/>
          </a:bodyPr>
          <a:lstStyle/>
          <a:p>
            <a:r>
              <a:rPr lang="en-US" dirty="0">
                <a:solidFill>
                  <a:schemeClr val="bg1"/>
                </a:solidFill>
              </a:rPr>
              <a:t>Malachi 4:5–6</a:t>
            </a:r>
            <a:endParaRPr lang="en-US" dirty="0"/>
          </a:p>
        </p:txBody>
      </p:sp>
    </p:spTree>
    <p:extLst>
      <p:ext uri="{BB962C8B-B14F-4D97-AF65-F5344CB8AC3E}">
        <p14:creationId xmlns:p14="http://schemas.microsoft.com/office/powerpoint/2010/main" val="24736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8442AE-0828-4AA1-ADC3-327DB486DF2B}"/>
              </a:ext>
            </a:extLst>
          </p:cNvPr>
          <p:cNvGrpSpPr/>
          <p:nvPr/>
        </p:nvGrpSpPr>
        <p:grpSpPr>
          <a:xfrm>
            <a:off x="4188526" y="289106"/>
            <a:ext cx="3814947" cy="3814947"/>
            <a:chOff x="4188526" y="1737896"/>
            <a:chExt cx="3814947" cy="3814947"/>
          </a:xfrm>
        </p:grpSpPr>
        <p:sp>
          <p:nvSpPr>
            <p:cNvPr id="9" name="Rectangle 8">
              <a:extLst>
                <a:ext uri="{FF2B5EF4-FFF2-40B4-BE49-F238E27FC236}">
                  <a16:creationId xmlns:a16="http://schemas.microsoft.com/office/drawing/2014/main" id="{DE9106A2-3FB0-40AE-A308-3B705A59587D}"/>
                </a:ext>
              </a:extLst>
            </p:cNvPr>
            <p:cNvSpPr/>
            <p:nvPr/>
          </p:nvSpPr>
          <p:spPr>
            <a:xfrm>
              <a:off x="4417619" y="2710164"/>
              <a:ext cx="3408219" cy="2308324"/>
            </a:xfrm>
            <a:prstGeom prst="rect">
              <a:avLst/>
            </a:prstGeom>
          </p:spPr>
          <p:txBody>
            <a:bodyPr wrap="square">
              <a:spAutoFit/>
            </a:bodyPr>
            <a:lstStyle/>
            <a:p>
              <a:pPr algn="ctr"/>
              <a:r>
                <a:rPr lang="en-US" sz="2400" b="1" dirty="0">
                  <a:solidFill>
                    <a:schemeClr val="bg1"/>
                  </a:solidFill>
                </a:rPr>
                <a:t>Through family history and temple service, we can make the ordinances and covenants of the gospel available to our ancestors.</a:t>
              </a:r>
              <a:endParaRPr lang="en-US" sz="2400" dirty="0">
                <a:solidFill>
                  <a:schemeClr val="bg1"/>
                </a:solidFill>
              </a:endParaRPr>
            </a:p>
          </p:txBody>
        </p:sp>
        <p:sp>
          <p:nvSpPr>
            <p:cNvPr id="12" name="Oval 11">
              <a:extLst>
                <a:ext uri="{FF2B5EF4-FFF2-40B4-BE49-F238E27FC236}">
                  <a16:creationId xmlns:a16="http://schemas.microsoft.com/office/drawing/2014/main" id="{3811C9D1-9695-4092-AAE7-DA15EB42D803}"/>
                </a:ext>
              </a:extLst>
            </p:cNvPr>
            <p:cNvSpPr/>
            <p:nvPr/>
          </p:nvSpPr>
          <p:spPr>
            <a:xfrm>
              <a:off x="4188526" y="1737896"/>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7" name="Rectangle 6">
            <a:extLst>
              <a:ext uri="{FF2B5EF4-FFF2-40B4-BE49-F238E27FC236}">
                <a16:creationId xmlns:a16="http://schemas.microsoft.com/office/drawing/2014/main" id="{2FACC8EA-D36F-4968-81F3-212940C17541}"/>
              </a:ext>
            </a:extLst>
          </p:cNvPr>
          <p:cNvSpPr/>
          <p:nvPr/>
        </p:nvSpPr>
        <p:spPr>
          <a:xfrm>
            <a:off x="259032" y="2903723"/>
            <a:ext cx="3814947" cy="1200329"/>
          </a:xfrm>
          <a:prstGeom prst="rect">
            <a:avLst/>
          </a:prstGeom>
        </p:spPr>
        <p:txBody>
          <a:bodyPr wrap="square">
            <a:spAutoFit/>
          </a:bodyPr>
          <a:lstStyle/>
          <a:p>
            <a:r>
              <a:rPr lang="en-US" sz="2400" dirty="0">
                <a:solidFill>
                  <a:schemeClr val="bg1"/>
                </a:solidFill>
              </a:rPr>
              <a:t>Why do our ancestors need the ordinances and covenants of the gospel? </a:t>
            </a:r>
          </a:p>
        </p:txBody>
      </p:sp>
      <p:sp>
        <p:nvSpPr>
          <p:cNvPr id="8" name="Rectangle 7">
            <a:extLst>
              <a:ext uri="{FF2B5EF4-FFF2-40B4-BE49-F238E27FC236}">
                <a16:creationId xmlns:a16="http://schemas.microsoft.com/office/drawing/2014/main" id="{F1E25A5F-7969-4698-9018-EB10AF49C1F3}"/>
              </a:ext>
            </a:extLst>
          </p:cNvPr>
          <p:cNvSpPr/>
          <p:nvPr/>
        </p:nvSpPr>
        <p:spPr>
          <a:xfrm>
            <a:off x="3487386" y="4286428"/>
            <a:ext cx="8676904" cy="2308324"/>
          </a:xfrm>
          <a:prstGeom prst="rect">
            <a:avLst/>
          </a:prstGeom>
        </p:spPr>
        <p:txBody>
          <a:bodyPr wrap="square">
            <a:spAutoFit/>
          </a:bodyPr>
          <a:lstStyle/>
          <a:p>
            <a:r>
              <a:rPr lang="en-US" sz="2400" dirty="0">
                <a:solidFill>
                  <a:srgbClr val="FFFF00"/>
                </a:solidFill>
              </a:rPr>
              <a:t>Some ordinances are essential to exaltation and are called saving ordinances. Only by receiving the saving ordinances and keeping the associated covenants can we obtain all of the blessings made available through the Atonement of Jesus Christ. Without these saving ordinances we cannot become like our Heavenly Father or return to live in His presence eternally. </a:t>
            </a:r>
          </a:p>
        </p:txBody>
      </p:sp>
      <p:grpSp>
        <p:nvGrpSpPr>
          <p:cNvPr id="14" name="Group 13">
            <a:extLst>
              <a:ext uri="{FF2B5EF4-FFF2-40B4-BE49-F238E27FC236}">
                <a16:creationId xmlns:a16="http://schemas.microsoft.com/office/drawing/2014/main" id="{DAD15FDC-8842-4D18-847F-B7FBEC8880AB}"/>
              </a:ext>
            </a:extLst>
          </p:cNvPr>
          <p:cNvGrpSpPr/>
          <p:nvPr/>
        </p:nvGrpSpPr>
        <p:grpSpPr>
          <a:xfrm>
            <a:off x="8377050" y="492469"/>
            <a:ext cx="3408219" cy="3408219"/>
            <a:chOff x="8377050" y="492469"/>
            <a:chExt cx="3408219" cy="3408219"/>
          </a:xfrm>
        </p:grpSpPr>
        <p:pic>
          <p:nvPicPr>
            <p:cNvPr id="11266" name="Picture 2" descr="Image result for family photos from 1940">
              <a:extLst>
                <a:ext uri="{FF2B5EF4-FFF2-40B4-BE49-F238E27FC236}">
                  <a16:creationId xmlns:a16="http://schemas.microsoft.com/office/drawing/2014/main" id="{78D5A902-C06D-4FD3-A432-111E3474B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064" y="505892"/>
              <a:ext cx="2452193" cy="32746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350C33F5-9DAE-4764-8A48-C827140706DC}"/>
                </a:ext>
              </a:extLst>
            </p:cNvPr>
            <p:cNvSpPr/>
            <p:nvPr/>
          </p:nvSpPr>
          <p:spPr>
            <a:xfrm>
              <a:off x="8377050" y="492469"/>
              <a:ext cx="3408219" cy="340821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15" name="Group 14">
            <a:extLst>
              <a:ext uri="{FF2B5EF4-FFF2-40B4-BE49-F238E27FC236}">
                <a16:creationId xmlns:a16="http://schemas.microsoft.com/office/drawing/2014/main" id="{5EDB72A8-8EE1-4052-A07A-89EBD16575FE}"/>
              </a:ext>
            </a:extLst>
          </p:cNvPr>
          <p:cNvGrpSpPr/>
          <p:nvPr/>
        </p:nvGrpSpPr>
        <p:grpSpPr>
          <a:xfrm>
            <a:off x="27710" y="4386374"/>
            <a:ext cx="3287983" cy="2121303"/>
            <a:chOff x="178504" y="4386375"/>
            <a:chExt cx="2868138" cy="1850432"/>
          </a:xfrm>
        </p:grpSpPr>
        <p:pic>
          <p:nvPicPr>
            <p:cNvPr id="11268" name="Picture 4" descr="Image result for family photos from 1940">
              <a:extLst>
                <a:ext uri="{FF2B5EF4-FFF2-40B4-BE49-F238E27FC236}">
                  <a16:creationId xmlns:a16="http://schemas.microsoft.com/office/drawing/2014/main" id="{02AF7781-2D79-4C6C-A69D-5593D467C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32" y="4442732"/>
              <a:ext cx="2707082" cy="1768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419A6FC7-8DBE-4B85-98CA-CEFFC8E5703B}"/>
                </a:ext>
              </a:extLst>
            </p:cNvPr>
            <p:cNvSpPr/>
            <p:nvPr/>
          </p:nvSpPr>
          <p:spPr>
            <a:xfrm>
              <a:off x="178504" y="4386375"/>
              <a:ext cx="2868138" cy="1850432"/>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20" name="Group 19">
            <a:extLst>
              <a:ext uri="{FF2B5EF4-FFF2-40B4-BE49-F238E27FC236}">
                <a16:creationId xmlns:a16="http://schemas.microsoft.com/office/drawing/2014/main" id="{3267790F-D352-4630-A8A3-AEE0F29E7076}"/>
              </a:ext>
            </a:extLst>
          </p:cNvPr>
          <p:cNvGrpSpPr/>
          <p:nvPr/>
        </p:nvGrpSpPr>
        <p:grpSpPr>
          <a:xfrm>
            <a:off x="806639" y="267972"/>
            <a:ext cx="2130066" cy="2130066"/>
            <a:chOff x="806639" y="267972"/>
            <a:chExt cx="2130066" cy="2130066"/>
          </a:xfrm>
        </p:grpSpPr>
        <p:pic>
          <p:nvPicPr>
            <p:cNvPr id="18" name="Picture 17">
              <a:extLst>
                <a:ext uri="{FF2B5EF4-FFF2-40B4-BE49-F238E27FC236}">
                  <a16:creationId xmlns:a16="http://schemas.microsoft.com/office/drawing/2014/main" id="{F89D6CC9-9177-4B62-AFC8-E82F40408F07}"/>
                </a:ext>
              </a:extLst>
            </p:cNvPr>
            <p:cNvPicPr>
              <a:picLocks noChangeAspect="1"/>
            </p:cNvPicPr>
            <p:nvPr/>
          </p:nvPicPr>
          <p:blipFill rotWithShape="1">
            <a:blip r:embed="rId4">
              <a:extLst>
                <a:ext uri="{28A0092B-C50C-407E-A947-70E740481C1C}">
                  <a14:useLocalDpi xmlns:a14="http://schemas.microsoft.com/office/drawing/2010/main" val="0"/>
                </a:ext>
              </a:extLst>
            </a:blip>
            <a:srcRect t="4667" b="29978"/>
            <a:stretch/>
          </p:blipFill>
          <p:spPr>
            <a:xfrm>
              <a:off x="943838" y="350323"/>
              <a:ext cx="1928919" cy="1965365"/>
            </a:xfrm>
            <a:prstGeom prst="ellipse">
              <a:avLst/>
            </a:prstGeom>
            <a:ln>
              <a:noFill/>
            </a:ln>
            <a:effectLst>
              <a:softEdge rad="112500"/>
            </a:effectLst>
          </p:spPr>
        </p:pic>
        <p:sp>
          <p:nvSpPr>
            <p:cNvPr id="23" name="Oval 22">
              <a:extLst>
                <a:ext uri="{FF2B5EF4-FFF2-40B4-BE49-F238E27FC236}">
                  <a16:creationId xmlns:a16="http://schemas.microsoft.com/office/drawing/2014/main" id="{F00E37FC-1B1B-463B-93DD-9B5AAE8DF334}"/>
                </a:ext>
              </a:extLst>
            </p:cNvPr>
            <p:cNvSpPr/>
            <p:nvPr/>
          </p:nvSpPr>
          <p:spPr>
            <a:xfrm>
              <a:off x="806639" y="267972"/>
              <a:ext cx="2130066" cy="2130066"/>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28695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C10BD-2814-4197-8134-69E990156F36}"/>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B5CE070-D5BC-4F0C-9E0C-3E71B6B6DDE6}"/>
              </a:ext>
            </a:extLst>
          </p:cNvPr>
          <p:cNvSpPr/>
          <p:nvPr/>
        </p:nvSpPr>
        <p:spPr>
          <a:xfrm>
            <a:off x="661306" y="1380368"/>
            <a:ext cx="6757306" cy="4893647"/>
          </a:xfrm>
          <a:prstGeom prst="rect">
            <a:avLst/>
          </a:prstGeom>
        </p:spPr>
        <p:txBody>
          <a:bodyPr wrap="square">
            <a:spAutoFit/>
          </a:bodyPr>
          <a:lstStyle/>
          <a:p>
            <a:r>
              <a:rPr lang="en-US" sz="2400" dirty="0">
                <a:solidFill>
                  <a:schemeClr val="bg1"/>
                </a:solidFill>
              </a:rPr>
              <a:t>“If the youth in each ward will not only go to the temple and do baptisms for their dead but also work with their families and other ward members to provide the family names for the ordinance work they perform, both they and the Church will be greatly blessed.</a:t>
            </a:r>
          </a:p>
          <a:p>
            <a:endParaRPr lang="en-US" sz="2400" dirty="0">
              <a:solidFill>
                <a:schemeClr val="bg1"/>
              </a:solidFill>
            </a:endParaRPr>
          </a:p>
          <a:p>
            <a:r>
              <a:rPr lang="en-US" sz="2400" dirty="0">
                <a:solidFill>
                  <a:schemeClr val="bg1"/>
                </a:solidFill>
              </a:rPr>
              <a:t>Don’t underestimate the influence of the deceased in assisting your efforts and the joy of ultimately meeting those you serve. </a:t>
            </a:r>
          </a:p>
          <a:p>
            <a:endParaRPr lang="en-US" sz="2400" dirty="0">
              <a:solidFill>
                <a:schemeClr val="bg1"/>
              </a:solidFill>
            </a:endParaRPr>
          </a:p>
          <a:p>
            <a:r>
              <a:rPr lang="en-US" sz="2400" dirty="0">
                <a:solidFill>
                  <a:schemeClr val="bg1"/>
                </a:solidFill>
              </a:rPr>
              <a:t>The eternally significant blessing of uniting our own families is almost beyond comprehension. (3)</a:t>
            </a:r>
          </a:p>
        </p:txBody>
      </p:sp>
      <p:grpSp>
        <p:nvGrpSpPr>
          <p:cNvPr id="6" name="Group 5">
            <a:extLst>
              <a:ext uri="{FF2B5EF4-FFF2-40B4-BE49-F238E27FC236}">
                <a16:creationId xmlns:a16="http://schemas.microsoft.com/office/drawing/2014/main" id="{B1A7E698-1DFF-4C96-A52C-D81ECB286619}"/>
              </a:ext>
            </a:extLst>
          </p:cNvPr>
          <p:cNvGrpSpPr/>
          <p:nvPr/>
        </p:nvGrpSpPr>
        <p:grpSpPr>
          <a:xfrm>
            <a:off x="7418614" y="1346010"/>
            <a:ext cx="3814947" cy="4070035"/>
            <a:chOff x="7418614" y="1346010"/>
            <a:chExt cx="3814947" cy="4070035"/>
          </a:xfrm>
        </p:grpSpPr>
        <p:pic>
          <p:nvPicPr>
            <p:cNvPr id="12290" name="Picture 2" descr="Image result for lds temple">
              <a:extLst>
                <a:ext uri="{FF2B5EF4-FFF2-40B4-BE49-F238E27FC236}">
                  <a16:creationId xmlns:a16="http://schemas.microsoft.com/office/drawing/2014/main" id="{14027AFE-A01D-4D9E-B53E-181162325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43" r="23864"/>
            <a:stretch/>
          </p:blipFill>
          <p:spPr bwMode="auto">
            <a:xfrm>
              <a:off x="7681354" y="1609964"/>
              <a:ext cx="3289465" cy="3287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47B2D7BA-E08E-4E4D-B6BE-DD00AFE9FD41}"/>
                </a:ext>
              </a:extLst>
            </p:cNvPr>
            <p:cNvSpPr/>
            <p:nvPr/>
          </p:nvSpPr>
          <p:spPr>
            <a:xfrm>
              <a:off x="7418614" y="1346010"/>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Rectangle 4">
              <a:extLst>
                <a:ext uri="{FF2B5EF4-FFF2-40B4-BE49-F238E27FC236}">
                  <a16:creationId xmlns:a16="http://schemas.microsoft.com/office/drawing/2014/main" id="{C3644B88-EDD6-4E12-9331-0D434EB19900}"/>
                </a:ext>
              </a:extLst>
            </p:cNvPr>
            <p:cNvSpPr/>
            <p:nvPr/>
          </p:nvSpPr>
          <p:spPr>
            <a:xfrm>
              <a:off x="8591750" y="5169824"/>
              <a:ext cx="1468672" cy="246221"/>
            </a:xfrm>
            <a:prstGeom prst="rect">
              <a:avLst/>
            </a:prstGeom>
          </p:spPr>
          <p:txBody>
            <a:bodyPr wrap="none">
              <a:spAutoFit/>
            </a:bodyPr>
            <a:lstStyle/>
            <a:p>
              <a:r>
                <a:rPr lang="en-US" sz="1000" dirty="0">
                  <a:solidFill>
                    <a:schemeClr val="bg1"/>
                  </a:solidFill>
                </a:rPr>
                <a:t>Cedar City Utah Temple</a:t>
              </a:r>
              <a:endParaRPr lang="en-US" sz="1000" dirty="0"/>
            </a:p>
          </p:txBody>
        </p:sp>
      </p:grpSp>
      <p:pic>
        <p:nvPicPr>
          <p:cNvPr id="11" name="Picture 10">
            <a:extLst>
              <a:ext uri="{FF2B5EF4-FFF2-40B4-BE49-F238E27FC236}">
                <a16:creationId xmlns:a16="http://schemas.microsoft.com/office/drawing/2014/main" id="{F731EF61-6904-48A2-9903-604C5842A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41" y="214653"/>
            <a:ext cx="1095375" cy="1095375"/>
          </a:xfrm>
          <a:prstGeom prst="rect">
            <a:avLst/>
          </a:prstGeom>
        </p:spPr>
      </p:pic>
    </p:spTree>
    <p:extLst>
      <p:ext uri="{BB962C8B-B14F-4D97-AF65-F5344CB8AC3E}">
        <p14:creationId xmlns:p14="http://schemas.microsoft.com/office/powerpoint/2010/main" val="31858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C10BD-2814-4197-8134-69E990156F36}"/>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B5CE070-D5BC-4F0C-9E0C-3E71B6B6DDE6}"/>
              </a:ext>
            </a:extLst>
          </p:cNvPr>
          <p:cNvSpPr/>
          <p:nvPr/>
        </p:nvSpPr>
        <p:spPr>
          <a:xfrm>
            <a:off x="411924" y="605285"/>
            <a:ext cx="6757306" cy="3046988"/>
          </a:xfrm>
          <a:prstGeom prst="rect">
            <a:avLst/>
          </a:prstGeom>
        </p:spPr>
        <p:txBody>
          <a:bodyPr wrap="square">
            <a:spAutoFit/>
          </a:bodyPr>
          <a:lstStyle/>
          <a:p>
            <a:pPr fontAlgn="base"/>
            <a:r>
              <a:rPr lang="en-US" sz="2400" i="1" dirty="0">
                <a:solidFill>
                  <a:srgbClr val="FFFF00"/>
                </a:solidFill>
              </a:rPr>
              <a:t>Behold, I will send you Elijah the prophet before the coming of the great and dreadful day of the Lord:</a:t>
            </a:r>
          </a:p>
          <a:p>
            <a:pPr fontAlgn="base"/>
            <a:endParaRPr lang="en-US" sz="2400" i="1" dirty="0">
              <a:solidFill>
                <a:srgbClr val="FFFF00"/>
              </a:solidFill>
            </a:endParaRPr>
          </a:p>
          <a:p>
            <a:pPr fontAlgn="base"/>
            <a:r>
              <a:rPr lang="en-US" sz="2400" i="1" dirty="0">
                <a:solidFill>
                  <a:srgbClr val="FFFF00"/>
                </a:solidFill>
              </a:rPr>
              <a:t>And he shall turn the heart of the fathers to the children, and the heart of the children to their fathers, lest I come and smite the earth with a curse. Malachi 4:5-6</a:t>
            </a:r>
          </a:p>
        </p:txBody>
      </p:sp>
      <p:sp>
        <p:nvSpPr>
          <p:cNvPr id="2" name="Rectangle 1">
            <a:extLst>
              <a:ext uri="{FF2B5EF4-FFF2-40B4-BE49-F238E27FC236}">
                <a16:creationId xmlns:a16="http://schemas.microsoft.com/office/drawing/2014/main" id="{85D25CAC-2CB3-4F62-8274-FBE880CB0032}"/>
              </a:ext>
            </a:extLst>
          </p:cNvPr>
          <p:cNvSpPr/>
          <p:nvPr/>
        </p:nvSpPr>
        <p:spPr>
          <a:xfrm>
            <a:off x="3636321" y="4257557"/>
            <a:ext cx="8039595" cy="2246769"/>
          </a:xfrm>
          <a:prstGeom prst="rect">
            <a:avLst/>
          </a:prstGeom>
        </p:spPr>
        <p:txBody>
          <a:bodyPr wrap="square">
            <a:spAutoFit/>
          </a:bodyPr>
          <a:lstStyle/>
          <a:p>
            <a:r>
              <a:rPr lang="en-US" sz="2800" dirty="0">
                <a:solidFill>
                  <a:srgbClr val="FFFF00"/>
                </a:solidFill>
              </a:rPr>
              <a:t> </a:t>
            </a:r>
            <a:r>
              <a:rPr lang="en-US" sz="2800" i="1" dirty="0">
                <a:solidFill>
                  <a:srgbClr val="FFFF00"/>
                </a:solidFill>
              </a:rPr>
              <a:t>And he shall plant in the hearts of the children the promises made to the fathers, and the hearts of the children shall turn to their fathers. If it were not so, the whole earth would be utterly wasted at his coming. JSH 1:39</a:t>
            </a:r>
            <a:endParaRPr lang="en-US" sz="2800" dirty="0">
              <a:solidFill>
                <a:srgbClr val="FFFF00"/>
              </a:solidFill>
            </a:endParaRPr>
          </a:p>
        </p:txBody>
      </p:sp>
      <p:grpSp>
        <p:nvGrpSpPr>
          <p:cNvPr id="4" name="Group 3">
            <a:extLst>
              <a:ext uri="{FF2B5EF4-FFF2-40B4-BE49-F238E27FC236}">
                <a16:creationId xmlns:a16="http://schemas.microsoft.com/office/drawing/2014/main" id="{F53B2921-2E24-4E53-918A-F437FA8837C7}"/>
              </a:ext>
            </a:extLst>
          </p:cNvPr>
          <p:cNvGrpSpPr/>
          <p:nvPr/>
        </p:nvGrpSpPr>
        <p:grpSpPr>
          <a:xfrm>
            <a:off x="7289952" y="337654"/>
            <a:ext cx="3954986" cy="3814947"/>
            <a:chOff x="7289952" y="337654"/>
            <a:chExt cx="3954986" cy="3814947"/>
          </a:xfrm>
        </p:grpSpPr>
        <p:pic>
          <p:nvPicPr>
            <p:cNvPr id="13314" name="Picture 2" descr="Image result for fathers and sons anesters">
              <a:extLst>
                <a:ext uri="{FF2B5EF4-FFF2-40B4-BE49-F238E27FC236}">
                  <a16:creationId xmlns:a16="http://schemas.microsoft.com/office/drawing/2014/main" id="{10D00F4B-2084-4D23-8E65-A4EAB9F28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57" r="8796"/>
            <a:stretch/>
          </p:blipFill>
          <p:spPr bwMode="auto">
            <a:xfrm>
              <a:off x="7289952" y="605285"/>
              <a:ext cx="3954986" cy="34423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8B80C531-85BB-42CA-A423-6EE52BCF38EA}"/>
                </a:ext>
              </a:extLst>
            </p:cNvPr>
            <p:cNvSpPr/>
            <p:nvPr/>
          </p:nvSpPr>
          <p:spPr>
            <a:xfrm>
              <a:off x="7359971" y="337654"/>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7" name="Group 6">
            <a:extLst>
              <a:ext uri="{FF2B5EF4-FFF2-40B4-BE49-F238E27FC236}">
                <a16:creationId xmlns:a16="http://schemas.microsoft.com/office/drawing/2014/main" id="{F4A019E5-9F3A-4CB4-B825-36862097F947}"/>
              </a:ext>
            </a:extLst>
          </p:cNvPr>
          <p:cNvGrpSpPr/>
          <p:nvPr/>
        </p:nvGrpSpPr>
        <p:grpSpPr>
          <a:xfrm>
            <a:off x="395913" y="3781730"/>
            <a:ext cx="3071682" cy="3071682"/>
            <a:chOff x="395913" y="3781730"/>
            <a:chExt cx="3071682" cy="3071682"/>
          </a:xfrm>
        </p:grpSpPr>
        <p:pic>
          <p:nvPicPr>
            <p:cNvPr id="13316" name="Picture 4" descr="Image result for teens doing family history">
              <a:extLst>
                <a:ext uri="{FF2B5EF4-FFF2-40B4-BE49-F238E27FC236}">
                  <a16:creationId xmlns:a16="http://schemas.microsoft.com/office/drawing/2014/main" id="{11606667-06BB-481D-9991-9E910A79A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9" y="4500116"/>
              <a:ext cx="2461904" cy="1642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E9FDF99-95EA-44CE-8498-446BB93B01CE}"/>
                </a:ext>
              </a:extLst>
            </p:cNvPr>
            <p:cNvSpPr/>
            <p:nvPr/>
          </p:nvSpPr>
          <p:spPr>
            <a:xfrm>
              <a:off x="395913" y="3781730"/>
              <a:ext cx="3071682" cy="3071682"/>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32107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C10BD-2814-4197-8134-69E990156F36}"/>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77BE01-0EA1-45F5-B7BC-3B599CEF3632}"/>
              </a:ext>
            </a:extLst>
          </p:cNvPr>
          <p:cNvSpPr txBox="1"/>
          <p:nvPr/>
        </p:nvSpPr>
        <p:spPr>
          <a:xfrm>
            <a:off x="403761" y="67597"/>
            <a:ext cx="11364686"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Malachi</a:t>
            </a:r>
          </a:p>
        </p:txBody>
      </p:sp>
      <p:sp>
        <p:nvSpPr>
          <p:cNvPr id="5" name="Rectangle 4">
            <a:extLst>
              <a:ext uri="{FF2B5EF4-FFF2-40B4-BE49-F238E27FC236}">
                <a16:creationId xmlns:a16="http://schemas.microsoft.com/office/drawing/2014/main" id="{87A13F48-2298-4E75-B931-C8CDCD633E42}"/>
              </a:ext>
            </a:extLst>
          </p:cNvPr>
          <p:cNvSpPr/>
          <p:nvPr/>
        </p:nvSpPr>
        <p:spPr>
          <a:xfrm>
            <a:off x="637309" y="1720426"/>
            <a:ext cx="6096000" cy="1569660"/>
          </a:xfrm>
          <a:prstGeom prst="rect">
            <a:avLst/>
          </a:prstGeom>
        </p:spPr>
        <p:txBody>
          <a:bodyPr>
            <a:spAutoFit/>
          </a:bodyPr>
          <a:lstStyle/>
          <a:p>
            <a:r>
              <a:rPr lang="en-US" sz="2400" dirty="0">
                <a:solidFill>
                  <a:schemeClr val="bg1"/>
                </a:solidFill>
              </a:rPr>
              <a:t>Malachi was the last known prophet of the Old Testament. He ended his book by prophesying that the prophet Elijah would one day return to the earth.</a:t>
            </a:r>
          </a:p>
        </p:txBody>
      </p:sp>
      <p:grpSp>
        <p:nvGrpSpPr>
          <p:cNvPr id="9" name="Group 8">
            <a:extLst>
              <a:ext uri="{FF2B5EF4-FFF2-40B4-BE49-F238E27FC236}">
                <a16:creationId xmlns:a16="http://schemas.microsoft.com/office/drawing/2014/main" id="{193834CE-A4AD-45ED-AB86-6B07AD643BFA}"/>
              </a:ext>
            </a:extLst>
          </p:cNvPr>
          <p:cNvGrpSpPr/>
          <p:nvPr/>
        </p:nvGrpSpPr>
        <p:grpSpPr>
          <a:xfrm>
            <a:off x="6802802" y="979516"/>
            <a:ext cx="3814947" cy="3814947"/>
            <a:chOff x="6802802" y="979516"/>
            <a:chExt cx="3814947" cy="3814947"/>
          </a:xfrm>
        </p:grpSpPr>
        <p:grpSp>
          <p:nvGrpSpPr>
            <p:cNvPr id="13" name="Group 126">
              <a:extLst>
                <a:ext uri="{FF2B5EF4-FFF2-40B4-BE49-F238E27FC236}">
                  <a16:creationId xmlns:a16="http://schemas.microsoft.com/office/drawing/2014/main" id="{83271AAA-B19E-454B-8D7C-8F17A80EAC2E}"/>
                </a:ext>
              </a:extLst>
            </p:cNvPr>
            <p:cNvGrpSpPr/>
            <p:nvPr/>
          </p:nvGrpSpPr>
          <p:grpSpPr>
            <a:xfrm>
              <a:off x="7889201" y="1477289"/>
              <a:ext cx="1642147" cy="2819400"/>
              <a:chOff x="3990090" y="526432"/>
              <a:chExt cx="3128491" cy="5360642"/>
            </a:xfrm>
          </p:grpSpPr>
          <p:sp>
            <p:nvSpPr>
              <p:cNvPr id="15" name="Oval 14">
                <a:extLst>
                  <a:ext uri="{FF2B5EF4-FFF2-40B4-BE49-F238E27FC236}">
                    <a16:creationId xmlns:a16="http://schemas.microsoft.com/office/drawing/2014/main" id="{439E3087-BAF7-476B-9317-3252D25730BE}"/>
                  </a:ext>
                </a:extLst>
              </p:cNvPr>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3995C4-474E-47CB-83EF-0E3E291288D2}"/>
                  </a:ext>
                </a:extLst>
              </p:cNvPr>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18779E-F7CB-478E-8818-37E23B00C19D}"/>
                  </a:ext>
                </a:extLst>
              </p:cNvPr>
              <p:cNvSpPr/>
              <p:nvPr/>
            </p:nvSpPr>
            <p:spPr>
              <a:xfrm rot="20950279">
                <a:off x="3990090" y="4266805"/>
                <a:ext cx="842492" cy="3746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70AFE5-7F90-45A2-B234-C6CEEC38DD9F}"/>
                  </a:ext>
                </a:extLst>
              </p:cNvPr>
              <p:cNvSpPr/>
              <p:nvPr/>
            </p:nvSpPr>
            <p:spPr>
              <a:xfrm rot="602317" flipH="1">
                <a:off x="6276089" y="4114405"/>
                <a:ext cx="842492" cy="3746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CD7D73BD-D009-4AAA-8DF1-41671EED380F}"/>
                  </a:ext>
                </a:extLst>
              </p:cNvPr>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611F7EB7-CD87-4B42-A64F-EC9842C60878}"/>
                  </a:ext>
                </a:extLst>
              </p:cNvPr>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C2AFA3C0-19EC-49EA-9881-4C6F789CC721}"/>
                  </a:ext>
                </a:extLst>
              </p:cNvPr>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a:extLst>
                  <a:ext uri="{FF2B5EF4-FFF2-40B4-BE49-F238E27FC236}">
                    <a16:creationId xmlns:a16="http://schemas.microsoft.com/office/drawing/2014/main" id="{F89670E1-435D-4AC2-B4EA-03F69A1748E3}"/>
                  </a:ext>
                </a:extLst>
              </p:cNvPr>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E4078E4A-3BD8-45CD-81A2-99EB16AB49DB}"/>
                  </a:ext>
                </a:extLst>
              </p:cNvPr>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F95BF272-73EE-4BC6-A432-2951BF753686}"/>
                  </a:ext>
                </a:extLst>
              </p:cNvPr>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a:extLst>
                  <a:ext uri="{FF2B5EF4-FFF2-40B4-BE49-F238E27FC236}">
                    <a16:creationId xmlns:a16="http://schemas.microsoft.com/office/drawing/2014/main" id="{BB9FC85C-D620-4A0B-A2AC-1BB760AE92C9}"/>
                  </a:ext>
                </a:extLst>
              </p:cNvPr>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F9F291-4ECA-422D-A241-119E8F822B90}"/>
                  </a:ext>
                </a:extLst>
              </p:cNvPr>
              <p:cNvSpPr/>
              <p:nvPr/>
            </p:nvSpPr>
            <p:spPr>
              <a:xfrm>
                <a:off x="5291528" y="2578308"/>
                <a:ext cx="652072" cy="6706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28C72278-70C0-43CC-8F1E-51BE5366B107}"/>
                  </a:ext>
                </a:extLst>
              </p:cNvPr>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2F81AC5E-6414-49C6-A059-BE4C4251A41D}"/>
                  </a:ext>
                </a:extLst>
              </p:cNvPr>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7">
                <a:extLst>
                  <a:ext uri="{FF2B5EF4-FFF2-40B4-BE49-F238E27FC236}">
                    <a16:creationId xmlns:a16="http://schemas.microsoft.com/office/drawing/2014/main" id="{78DB126D-944B-493A-80D5-79A4D4BCCEA9}"/>
                  </a:ext>
                </a:extLst>
              </p:cNvPr>
              <p:cNvGrpSpPr/>
              <p:nvPr/>
            </p:nvGrpSpPr>
            <p:grpSpPr>
              <a:xfrm>
                <a:off x="4724400" y="2590800"/>
                <a:ext cx="685800" cy="838200"/>
                <a:chOff x="8077200" y="2590800"/>
                <a:chExt cx="685800" cy="838200"/>
              </a:xfrm>
            </p:grpSpPr>
            <p:sp>
              <p:nvSpPr>
                <p:cNvPr id="47" name="Oval 46">
                  <a:extLst>
                    <a:ext uri="{FF2B5EF4-FFF2-40B4-BE49-F238E27FC236}">
                      <a16:creationId xmlns:a16="http://schemas.microsoft.com/office/drawing/2014/main" id="{949772AC-DAE1-48C0-B22E-69C8B94ACAA9}"/>
                    </a:ext>
                  </a:extLst>
                </p:cNvPr>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212">
                  <a:extLst>
                    <a:ext uri="{FF2B5EF4-FFF2-40B4-BE49-F238E27FC236}">
                      <a16:creationId xmlns:a16="http://schemas.microsoft.com/office/drawing/2014/main" id="{0F36C604-8A91-4E43-BA2B-97C95ED49091}"/>
                    </a:ext>
                  </a:extLst>
                </p:cNvPr>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168E13E0-8D52-4E34-A97D-FCE891429F58}"/>
                  </a:ext>
                </a:extLst>
              </p:cNvPr>
              <p:cNvSpPr/>
              <p:nvPr/>
            </p:nvSpPr>
            <p:spPr>
              <a:xfrm>
                <a:off x="4800599" y="725994"/>
                <a:ext cx="1600201" cy="22583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2636EDDA-C417-426D-819F-4E73841628AF}"/>
                  </a:ext>
                </a:extLst>
              </p:cNvPr>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87F94549-723A-49A8-9417-0EBC5A97BB20}"/>
                  </a:ext>
                </a:extLst>
              </p:cNvPr>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24">
                <a:extLst>
                  <a:ext uri="{FF2B5EF4-FFF2-40B4-BE49-F238E27FC236}">
                    <a16:creationId xmlns:a16="http://schemas.microsoft.com/office/drawing/2014/main" id="{9701D7B9-50C5-4F51-BBEB-A7B32B3BF476}"/>
                  </a:ext>
                </a:extLst>
              </p:cNvPr>
              <p:cNvGrpSpPr/>
              <p:nvPr/>
            </p:nvGrpSpPr>
            <p:grpSpPr>
              <a:xfrm>
                <a:off x="5105400" y="914400"/>
                <a:ext cx="1272905" cy="371557"/>
                <a:chOff x="7557386" y="1121682"/>
                <a:chExt cx="1272905" cy="371557"/>
              </a:xfrm>
            </p:grpSpPr>
            <p:grpSp>
              <p:nvGrpSpPr>
                <p:cNvPr id="35" name="Group 110">
                  <a:extLst>
                    <a:ext uri="{FF2B5EF4-FFF2-40B4-BE49-F238E27FC236}">
                      <a16:creationId xmlns:a16="http://schemas.microsoft.com/office/drawing/2014/main" id="{71C1CC1D-CA6B-41AD-A7E4-A600B34919F6}"/>
                    </a:ext>
                  </a:extLst>
                </p:cNvPr>
                <p:cNvGrpSpPr/>
                <p:nvPr/>
              </p:nvGrpSpPr>
              <p:grpSpPr>
                <a:xfrm rot="401849">
                  <a:off x="7557386" y="1163079"/>
                  <a:ext cx="359190" cy="254000"/>
                  <a:chOff x="8077200" y="2590800"/>
                  <a:chExt cx="687114" cy="838200"/>
                </a:xfrm>
              </p:grpSpPr>
              <p:sp>
                <p:nvSpPr>
                  <p:cNvPr id="45" name="Oval 44">
                    <a:extLst>
                      <a:ext uri="{FF2B5EF4-FFF2-40B4-BE49-F238E27FC236}">
                        <a16:creationId xmlns:a16="http://schemas.microsoft.com/office/drawing/2014/main" id="{65F7B93B-F5D7-4A79-8F43-1234E0501F73}"/>
                      </a:ext>
                    </a:extLst>
                  </p:cNvPr>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210">
                    <a:extLst>
                      <a:ext uri="{FF2B5EF4-FFF2-40B4-BE49-F238E27FC236}">
                        <a16:creationId xmlns:a16="http://schemas.microsoft.com/office/drawing/2014/main" id="{B2F34D5A-48C9-4CBC-AA43-BCB8789A37BE}"/>
                      </a:ext>
                    </a:extLst>
                  </p:cNvPr>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3">
                  <a:extLst>
                    <a:ext uri="{FF2B5EF4-FFF2-40B4-BE49-F238E27FC236}">
                      <a16:creationId xmlns:a16="http://schemas.microsoft.com/office/drawing/2014/main" id="{143520EF-0ECC-4F91-B302-0FFD36E3CAC2}"/>
                    </a:ext>
                  </a:extLst>
                </p:cNvPr>
                <p:cNvGrpSpPr/>
                <p:nvPr/>
              </p:nvGrpSpPr>
              <p:grpSpPr>
                <a:xfrm rot="401849">
                  <a:off x="7854102" y="1121682"/>
                  <a:ext cx="358503" cy="254000"/>
                  <a:chOff x="8077200" y="2590800"/>
                  <a:chExt cx="685800" cy="838200"/>
                </a:xfrm>
              </p:grpSpPr>
              <p:sp>
                <p:nvSpPr>
                  <p:cNvPr id="43" name="Oval 42">
                    <a:extLst>
                      <a:ext uri="{FF2B5EF4-FFF2-40B4-BE49-F238E27FC236}">
                        <a16:creationId xmlns:a16="http://schemas.microsoft.com/office/drawing/2014/main" id="{BDA823C8-3B77-4782-A332-9B69B717E953}"/>
                      </a:ext>
                    </a:extLst>
                  </p:cNvPr>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208">
                    <a:extLst>
                      <a:ext uri="{FF2B5EF4-FFF2-40B4-BE49-F238E27FC236}">
                        <a16:creationId xmlns:a16="http://schemas.microsoft.com/office/drawing/2014/main" id="{8B0969AD-91B3-41D5-934A-F33F51B6A766}"/>
                      </a:ext>
                    </a:extLst>
                  </p:cNvPr>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6">
                  <a:extLst>
                    <a:ext uri="{FF2B5EF4-FFF2-40B4-BE49-F238E27FC236}">
                      <a16:creationId xmlns:a16="http://schemas.microsoft.com/office/drawing/2014/main" id="{A93B0E5B-828F-4FB6-ACCE-9D1446E61D61}"/>
                    </a:ext>
                  </a:extLst>
                </p:cNvPr>
                <p:cNvGrpSpPr/>
                <p:nvPr/>
              </p:nvGrpSpPr>
              <p:grpSpPr>
                <a:xfrm rot="401849">
                  <a:off x="8150815" y="1156524"/>
                  <a:ext cx="358503" cy="254000"/>
                  <a:chOff x="8077200" y="2590800"/>
                  <a:chExt cx="685800" cy="838200"/>
                </a:xfrm>
              </p:grpSpPr>
              <p:sp>
                <p:nvSpPr>
                  <p:cNvPr id="41" name="Oval 40">
                    <a:extLst>
                      <a:ext uri="{FF2B5EF4-FFF2-40B4-BE49-F238E27FC236}">
                        <a16:creationId xmlns:a16="http://schemas.microsoft.com/office/drawing/2014/main" id="{3C597793-3E4B-4E3D-A16A-14168CC92A3F}"/>
                      </a:ext>
                    </a:extLst>
                  </p:cNvPr>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206">
                    <a:extLst>
                      <a:ext uri="{FF2B5EF4-FFF2-40B4-BE49-F238E27FC236}">
                        <a16:creationId xmlns:a16="http://schemas.microsoft.com/office/drawing/2014/main" id="{89463C58-4B79-4CF0-AB05-E342E5C63431}"/>
                      </a:ext>
                    </a:extLst>
                  </p:cNvPr>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19">
                  <a:extLst>
                    <a:ext uri="{FF2B5EF4-FFF2-40B4-BE49-F238E27FC236}">
                      <a16:creationId xmlns:a16="http://schemas.microsoft.com/office/drawing/2014/main" id="{71B666A6-2A6F-4137-8251-7EBAEFE58EC6}"/>
                    </a:ext>
                  </a:extLst>
                </p:cNvPr>
                <p:cNvGrpSpPr/>
                <p:nvPr/>
              </p:nvGrpSpPr>
              <p:grpSpPr>
                <a:xfrm rot="401849">
                  <a:off x="8471788" y="1239239"/>
                  <a:ext cx="358503" cy="254000"/>
                  <a:chOff x="8077200" y="2590800"/>
                  <a:chExt cx="685800" cy="838200"/>
                </a:xfrm>
              </p:grpSpPr>
              <p:sp>
                <p:nvSpPr>
                  <p:cNvPr id="39" name="Oval 38">
                    <a:extLst>
                      <a:ext uri="{FF2B5EF4-FFF2-40B4-BE49-F238E27FC236}">
                        <a16:creationId xmlns:a16="http://schemas.microsoft.com/office/drawing/2014/main" id="{E09F5A8E-0ACF-4BE3-BCE0-5469150B3458}"/>
                      </a:ext>
                    </a:extLst>
                  </p:cNvPr>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204">
                    <a:extLst>
                      <a:ext uri="{FF2B5EF4-FFF2-40B4-BE49-F238E27FC236}">
                        <a16:creationId xmlns:a16="http://schemas.microsoft.com/office/drawing/2014/main" id="{C581BD6B-D263-4AD6-84FE-D5DBB7F0709B}"/>
                      </a:ext>
                    </a:extLst>
                  </p:cNvPr>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9" name="Oval 48">
              <a:extLst>
                <a:ext uri="{FF2B5EF4-FFF2-40B4-BE49-F238E27FC236}">
                  <a16:creationId xmlns:a16="http://schemas.microsoft.com/office/drawing/2014/main" id="{854600A3-09C9-4E87-B7D8-509679FBB6AD}"/>
                </a:ext>
              </a:extLst>
            </p:cNvPr>
            <p:cNvSpPr/>
            <p:nvPr/>
          </p:nvSpPr>
          <p:spPr>
            <a:xfrm>
              <a:off x="6802802" y="979516"/>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6" name="Rectangle 5">
            <a:extLst>
              <a:ext uri="{FF2B5EF4-FFF2-40B4-BE49-F238E27FC236}">
                <a16:creationId xmlns:a16="http://schemas.microsoft.com/office/drawing/2014/main" id="{3CE84363-8D37-42E5-A09B-AF36FC8F4542}"/>
              </a:ext>
            </a:extLst>
          </p:cNvPr>
          <p:cNvSpPr/>
          <p:nvPr/>
        </p:nvSpPr>
        <p:spPr>
          <a:xfrm>
            <a:off x="3852206" y="4781413"/>
            <a:ext cx="8044846" cy="1938992"/>
          </a:xfrm>
          <a:prstGeom prst="rect">
            <a:avLst/>
          </a:prstGeom>
        </p:spPr>
        <p:txBody>
          <a:bodyPr wrap="square">
            <a:spAutoFit/>
          </a:bodyPr>
          <a:lstStyle/>
          <a:p>
            <a:r>
              <a:rPr lang="en-US" sz="2400" dirty="0">
                <a:solidFill>
                  <a:schemeClr val="bg1"/>
                </a:solidFill>
              </a:rPr>
              <a:t>The prophecy is Malachi 4:5-6  began to be fulfilled when Elijah appeared to the Prophet Joseph Smith and Oliver Cowdery in the Kirtland Temple on April 3, 1836, and conferred upon them the sealing keys of the priesthood, which are necessary for temple work.</a:t>
            </a:r>
          </a:p>
        </p:txBody>
      </p:sp>
      <p:grpSp>
        <p:nvGrpSpPr>
          <p:cNvPr id="8" name="Group 7">
            <a:extLst>
              <a:ext uri="{FF2B5EF4-FFF2-40B4-BE49-F238E27FC236}">
                <a16:creationId xmlns:a16="http://schemas.microsoft.com/office/drawing/2014/main" id="{8906BE88-9336-4AFD-A06B-ED271FD871B1}"/>
              </a:ext>
            </a:extLst>
          </p:cNvPr>
          <p:cNvGrpSpPr/>
          <p:nvPr/>
        </p:nvGrpSpPr>
        <p:grpSpPr>
          <a:xfrm>
            <a:off x="417153" y="3395061"/>
            <a:ext cx="3235065" cy="3235065"/>
            <a:chOff x="-28573" y="3159276"/>
            <a:chExt cx="3814947" cy="3814947"/>
          </a:xfrm>
        </p:grpSpPr>
        <p:grpSp>
          <p:nvGrpSpPr>
            <p:cNvPr id="50" name="Group 49">
              <a:extLst>
                <a:ext uri="{FF2B5EF4-FFF2-40B4-BE49-F238E27FC236}">
                  <a16:creationId xmlns:a16="http://schemas.microsoft.com/office/drawing/2014/main" id="{97AD1E7F-2B9E-4C63-B08C-CC7ACC3CEF20}"/>
                </a:ext>
              </a:extLst>
            </p:cNvPr>
            <p:cNvGrpSpPr/>
            <p:nvPr/>
          </p:nvGrpSpPr>
          <p:grpSpPr>
            <a:xfrm>
              <a:off x="2043418" y="3981860"/>
              <a:ext cx="1186477" cy="2607228"/>
              <a:chOff x="804331" y="762001"/>
              <a:chExt cx="1665366" cy="3659563"/>
            </a:xfrm>
          </p:grpSpPr>
          <p:sp>
            <p:nvSpPr>
              <p:cNvPr id="51" name="Oval 50">
                <a:extLst>
                  <a:ext uri="{FF2B5EF4-FFF2-40B4-BE49-F238E27FC236}">
                    <a16:creationId xmlns:a16="http://schemas.microsoft.com/office/drawing/2014/main" id="{CF6916FD-63BE-495D-8CBA-52406A007572}"/>
                  </a:ext>
                </a:extLst>
              </p:cNvPr>
              <p:cNvSpPr/>
              <p:nvPr/>
            </p:nvSpPr>
            <p:spPr>
              <a:xfrm rot="1067347">
                <a:off x="804331" y="2786110"/>
                <a:ext cx="304154" cy="369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91CDF9D-807C-4FF7-9718-A7A2D51D0913}"/>
                  </a:ext>
                </a:extLst>
              </p:cNvPr>
              <p:cNvSpPr/>
              <p:nvPr/>
            </p:nvSpPr>
            <p:spPr>
              <a:xfrm rot="18783087">
                <a:off x="2133013" y="2806128"/>
                <a:ext cx="304154" cy="369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7">
                <a:extLst>
                  <a:ext uri="{FF2B5EF4-FFF2-40B4-BE49-F238E27FC236}">
                    <a16:creationId xmlns:a16="http://schemas.microsoft.com/office/drawing/2014/main" id="{06EDC9EF-6566-48EB-9C0F-13236540A9F3}"/>
                  </a:ext>
                </a:extLst>
              </p:cNvPr>
              <p:cNvGrpSpPr/>
              <p:nvPr/>
            </p:nvGrpSpPr>
            <p:grpSpPr>
              <a:xfrm>
                <a:off x="916028" y="762001"/>
                <a:ext cx="1379793" cy="2299667"/>
                <a:chOff x="3054355" y="2743200"/>
                <a:chExt cx="1233695" cy="2063972"/>
              </a:xfrm>
            </p:grpSpPr>
            <p:sp>
              <p:nvSpPr>
                <p:cNvPr id="58" name="Cloud 57">
                  <a:extLst>
                    <a:ext uri="{FF2B5EF4-FFF2-40B4-BE49-F238E27FC236}">
                      <a16:creationId xmlns:a16="http://schemas.microsoft.com/office/drawing/2014/main" id="{849CD3AF-E26E-4226-A7C2-497ED01C450C}"/>
                    </a:ext>
                  </a:extLst>
                </p:cNvPr>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3ACF2FA5-8CA3-4613-8C4D-B810EDF554B9}"/>
                    </a:ext>
                  </a:extLst>
                </p:cNvPr>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3166082D-73F2-4294-85F0-072C3E01694E}"/>
                    </a:ext>
                  </a:extLst>
                </p:cNvPr>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E49C6B69-FB12-47EA-85FE-C63DF74B1791}"/>
                    </a:ext>
                  </a:extLst>
                </p:cNvPr>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F08273F-9E9A-4DC9-9BB2-3B36E924D9F0}"/>
                    </a:ext>
                  </a:extLst>
                </p:cNvPr>
                <p:cNvSpPr/>
                <p:nvPr/>
              </p:nvSpPr>
              <p:spPr>
                <a:xfrm>
                  <a:off x="3369829" y="3119717"/>
                  <a:ext cx="554502" cy="8636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id="{620B1FBC-6E29-48B6-B0E1-779C9392C1D4}"/>
                    </a:ext>
                  </a:extLst>
                </p:cNvPr>
                <p:cNvCxnSpPr>
                  <a:endCxn id="61"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290">
                  <a:extLst>
                    <a:ext uri="{FF2B5EF4-FFF2-40B4-BE49-F238E27FC236}">
                      <a16:creationId xmlns:a16="http://schemas.microsoft.com/office/drawing/2014/main" id="{B01188EB-11AB-48D0-8EE0-F63EB766B073}"/>
                    </a:ext>
                  </a:extLst>
                </p:cNvPr>
                <p:cNvGrpSpPr/>
                <p:nvPr/>
              </p:nvGrpSpPr>
              <p:grpSpPr>
                <a:xfrm>
                  <a:off x="3301789" y="3810001"/>
                  <a:ext cx="692829" cy="533400"/>
                  <a:chOff x="3797054" y="1752599"/>
                  <a:chExt cx="915761" cy="705031"/>
                </a:xfrm>
              </p:grpSpPr>
              <p:sp>
                <p:nvSpPr>
                  <p:cNvPr id="70" name="Isosceles Triangle 69">
                    <a:extLst>
                      <a:ext uri="{FF2B5EF4-FFF2-40B4-BE49-F238E27FC236}">
                        <a16:creationId xmlns:a16="http://schemas.microsoft.com/office/drawing/2014/main" id="{D2ED19F4-F9E8-497F-8CD1-3B98DE6483C0}"/>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CA13BC04-DE46-4DB2-AA91-0EEBA91FA392}"/>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96B12FE9-967B-4E73-AC55-3CABCAFBE392}"/>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9D5031F4-770E-4E97-B74D-6BC46A8D49F4}"/>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0CB5051E-D182-40BE-86C0-836D78AA0402}"/>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BDC7C11F-0F2A-4F7E-94C7-C86A757C25C0}"/>
                      </a:ext>
                    </a:extLst>
                  </p:cNvPr>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rapezoid 64">
                  <a:extLst>
                    <a:ext uri="{FF2B5EF4-FFF2-40B4-BE49-F238E27FC236}">
                      <a16:creationId xmlns:a16="http://schemas.microsoft.com/office/drawing/2014/main" id="{ACF65DAC-2D03-4C48-AFE2-34D55B88E03F}"/>
                    </a:ext>
                  </a:extLst>
                </p:cNvPr>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59EEEB46-92DB-4A45-B157-8AC0CADDCED3}"/>
                    </a:ext>
                  </a:extLst>
                </p:cNvPr>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Input 66">
                  <a:extLst>
                    <a:ext uri="{FF2B5EF4-FFF2-40B4-BE49-F238E27FC236}">
                      <a16:creationId xmlns:a16="http://schemas.microsoft.com/office/drawing/2014/main" id="{95076CDE-77D3-4079-BBA5-2EF05E84B359}"/>
                    </a:ext>
                  </a:extLst>
                </p:cNvPr>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Input 67">
                  <a:extLst>
                    <a:ext uri="{FF2B5EF4-FFF2-40B4-BE49-F238E27FC236}">
                      <a16:creationId xmlns:a16="http://schemas.microsoft.com/office/drawing/2014/main" id="{7A301DF6-04CF-4A48-96AF-E3DB658464E8}"/>
                    </a:ext>
                  </a:extLst>
                </p:cNvPr>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4136488-64DB-4198-9005-C59978564086}"/>
                    </a:ext>
                  </a:extLst>
                </p:cNvPr>
                <p:cNvSpPr/>
                <p:nvPr/>
              </p:nvSpPr>
              <p:spPr>
                <a:xfrm>
                  <a:off x="3319419" y="2743200"/>
                  <a:ext cx="732174" cy="1115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FD8E2443-251B-46D8-A89F-806165B0A730}"/>
                  </a:ext>
                </a:extLst>
              </p:cNvPr>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89A4CB8-BCE4-4143-86C6-D4595A2ED911}"/>
                  </a:ext>
                </a:extLst>
              </p:cNvPr>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D5FA43C3-E7B0-44A4-9EC9-F14AC016FDD7}"/>
                  </a:ext>
                </a:extLst>
              </p:cNvPr>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454C0355-8F98-4801-B603-D5ADE76C5AB0}"/>
                  </a:ext>
                </a:extLst>
              </p:cNvPr>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64308D1C-48CC-4052-8C80-4AC2A645E429}"/>
                </a:ext>
              </a:extLst>
            </p:cNvPr>
            <p:cNvGrpSpPr/>
            <p:nvPr/>
          </p:nvGrpSpPr>
          <p:grpSpPr>
            <a:xfrm>
              <a:off x="709476" y="3794659"/>
              <a:ext cx="1179123" cy="2846169"/>
              <a:chOff x="3870397" y="2195781"/>
              <a:chExt cx="1711151" cy="4130380"/>
            </a:xfrm>
          </p:grpSpPr>
          <p:sp>
            <p:nvSpPr>
              <p:cNvPr id="77" name="Oval 76">
                <a:extLst>
                  <a:ext uri="{FF2B5EF4-FFF2-40B4-BE49-F238E27FC236}">
                    <a16:creationId xmlns:a16="http://schemas.microsoft.com/office/drawing/2014/main" id="{810668DB-E4DE-4DD1-B07B-3F68629DCDCA}"/>
                  </a:ext>
                </a:extLst>
              </p:cNvPr>
              <p:cNvSpPr/>
              <p:nvPr/>
            </p:nvSpPr>
            <p:spPr>
              <a:xfrm rot="2039619">
                <a:off x="3870397" y="4398839"/>
                <a:ext cx="304154" cy="369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0D076FC-3145-4FBE-924B-CD0D0B215D56}"/>
                  </a:ext>
                </a:extLst>
              </p:cNvPr>
              <p:cNvSpPr/>
              <p:nvPr/>
            </p:nvSpPr>
            <p:spPr>
              <a:xfrm rot="19220872">
                <a:off x="5277394" y="4398838"/>
                <a:ext cx="304154" cy="369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BBC3421-C535-46D6-A907-67B10B1F777B}"/>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327CFE2-F7FE-4179-B2E0-1F2A2C44772C}"/>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6F7DF249-E4F6-4CD9-A18E-2967619F3C2D}"/>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EB215C08-5609-44CE-8F05-7DB2D12DF4F2}"/>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4952578-6246-420D-BB1F-1C5211305559}"/>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A8AB690B-B552-4249-97A5-45F8594D8A04}"/>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04CEA9A6-6EF9-4F8F-BF8D-8A186718FC58}"/>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73EE7A16-67DA-4658-853D-3BCDF1A15B88}"/>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829266A-991D-4F7E-AF59-66B5870CB80F}"/>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a:extLst>
                  <a:ext uri="{FF2B5EF4-FFF2-40B4-BE49-F238E27FC236}">
                    <a16:creationId xmlns:a16="http://schemas.microsoft.com/office/drawing/2014/main" id="{6729199C-537D-4B9C-BFBA-1AAEC4489745}"/>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nual Input 88">
                <a:extLst>
                  <a:ext uri="{FF2B5EF4-FFF2-40B4-BE49-F238E27FC236}">
                    <a16:creationId xmlns:a16="http://schemas.microsoft.com/office/drawing/2014/main" id="{A2D5A5C6-8CE8-4BDA-B14B-61AE3B460A86}"/>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4248043-B817-435D-9BDD-9924CE389C24}"/>
                  </a:ext>
                </a:extLst>
              </p:cNvPr>
              <p:cNvSpPr/>
              <p:nvPr/>
            </p:nvSpPr>
            <p:spPr>
              <a:xfrm>
                <a:off x="4263689" y="2348689"/>
                <a:ext cx="962089" cy="11722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696BF005-8A3B-41A4-96E2-AAB4C2B429A1}"/>
                  </a:ext>
                </a:extLst>
              </p:cNvPr>
              <p:cNvCxnSpPr>
                <a:endCxn id="86"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Wave 91">
                <a:extLst>
                  <a:ext uri="{FF2B5EF4-FFF2-40B4-BE49-F238E27FC236}">
                    <a16:creationId xmlns:a16="http://schemas.microsoft.com/office/drawing/2014/main" id="{9570E56F-441A-4D16-B9D1-1AD32209ED21}"/>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92">
                <a:extLst>
                  <a:ext uri="{FF2B5EF4-FFF2-40B4-BE49-F238E27FC236}">
                    <a16:creationId xmlns:a16="http://schemas.microsoft.com/office/drawing/2014/main" id="{8362A212-EB26-4A4E-AF88-28E2501637D6}"/>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D0E9DB2-B182-4259-8A8C-231EDBC2B6C7}"/>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795AB837-B979-4145-A09C-9F67536AF448}"/>
                  </a:ext>
                </a:extLst>
              </p:cNvPr>
              <p:cNvGrpSpPr/>
              <p:nvPr/>
            </p:nvGrpSpPr>
            <p:grpSpPr>
              <a:xfrm>
                <a:off x="4616158" y="3525311"/>
                <a:ext cx="325774" cy="383844"/>
                <a:chOff x="4043055" y="609600"/>
                <a:chExt cx="986145" cy="929576"/>
              </a:xfrm>
              <a:solidFill>
                <a:schemeClr val="tx1"/>
              </a:solidFill>
            </p:grpSpPr>
            <p:sp>
              <p:nvSpPr>
                <p:cNvPr id="96" name="Trapezoid 95">
                  <a:extLst>
                    <a:ext uri="{FF2B5EF4-FFF2-40B4-BE49-F238E27FC236}">
                      <a16:creationId xmlns:a16="http://schemas.microsoft.com/office/drawing/2014/main" id="{F7FFC1B4-49DF-4DDF-A1CE-F6056F475C5C}"/>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5CA6C62F-FB56-4810-B38C-79DB8B91D842}"/>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47">
                  <a:extLst>
                    <a:ext uri="{FF2B5EF4-FFF2-40B4-BE49-F238E27FC236}">
                      <a16:creationId xmlns:a16="http://schemas.microsoft.com/office/drawing/2014/main" id="{5DDB6622-300D-436E-9520-BD92BDF05AB4}"/>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a:extLst>
                <a:ext uri="{FF2B5EF4-FFF2-40B4-BE49-F238E27FC236}">
                  <a16:creationId xmlns:a16="http://schemas.microsoft.com/office/drawing/2014/main" id="{5475BAA9-0071-4D4D-ACBC-C18575961531}"/>
                </a:ext>
              </a:extLst>
            </p:cNvPr>
            <p:cNvSpPr/>
            <p:nvPr/>
          </p:nvSpPr>
          <p:spPr>
            <a:xfrm>
              <a:off x="-28573" y="3159276"/>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27269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C10BD-2814-4197-8134-69E990156F36}"/>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3F578F7-75BC-45AE-9E2F-02B6E1C6E019}"/>
              </a:ext>
            </a:extLst>
          </p:cNvPr>
          <p:cNvSpPr/>
          <p:nvPr/>
        </p:nvSpPr>
        <p:spPr>
          <a:xfrm>
            <a:off x="479614" y="625050"/>
            <a:ext cx="8044846" cy="5909310"/>
          </a:xfrm>
          <a:prstGeom prst="rect">
            <a:avLst/>
          </a:prstGeom>
        </p:spPr>
        <p:txBody>
          <a:bodyPr wrap="square">
            <a:spAutoFit/>
          </a:bodyPr>
          <a:lstStyle/>
          <a:p>
            <a:pPr fontAlgn="base"/>
            <a:r>
              <a:rPr lang="en-US" dirty="0">
                <a:solidFill>
                  <a:schemeClr val="bg1"/>
                </a:solidFill>
              </a:rPr>
              <a:t>“From that day [April 3, 1836] to this, interest in exploring one’s family history has grown exponentially. At ever-increasing rates, people seem drawn to their ancestry with more than just casual curiosity. Genealogical libraries, associations, and technologies have emerged around the world to support this interest. The internet’s power to enhance communications has enabled families to work together to do family history research with a speed and thoroughness never before possible.</a:t>
            </a:r>
          </a:p>
          <a:p>
            <a:pPr fontAlgn="base"/>
            <a:endParaRPr lang="en-US" dirty="0">
              <a:solidFill>
                <a:schemeClr val="bg1"/>
              </a:solidFill>
            </a:endParaRPr>
          </a:p>
          <a:p>
            <a:pPr fontAlgn="base"/>
            <a:r>
              <a:rPr lang="en-US" dirty="0">
                <a:solidFill>
                  <a:schemeClr val="bg1"/>
                </a:solidFill>
              </a:rPr>
              <a:t>“Why is all of this happening? For lack of a better term, we call it the ‘spirit of Elijah.’ We could also equally call it ‘fulfillment of prophecy.’ I bear testimony that Elijah did come. The hearts of the children﻿—of you and me﻿—have turned to our fathers, our ancestors. The affection you feel for your ancestors is part of the fulfillment of that prophecy. It is deeply seated in your sense of who you are. …</a:t>
            </a:r>
          </a:p>
          <a:p>
            <a:pPr fontAlgn="base"/>
            <a:endParaRPr lang="en-US" dirty="0">
              <a:solidFill>
                <a:schemeClr val="bg1"/>
              </a:solidFill>
            </a:endParaRPr>
          </a:p>
          <a:p>
            <a:pPr fontAlgn="base"/>
            <a:r>
              <a:rPr lang="en-US" dirty="0">
                <a:solidFill>
                  <a:schemeClr val="bg1"/>
                </a:solidFill>
              </a:rPr>
              <a:t>“Many of your ancestors did not receive [priesthood] ordinances. But in the providence of God, you did. And God knew that you would feel drawn to your ancestors in love and that you would have the technology necessary to identify them. He also knew that you would live in a time when access to holy temples, where the ordinances can be performed, would be greater than ever in history. And He knew that He could trust you to accomplish this work in behalf of your ancestors.” (4)</a:t>
            </a:r>
          </a:p>
        </p:txBody>
      </p:sp>
      <p:pic>
        <p:nvPicPr>
          <p:cNvPr id="3" name="Picture 2">
            <a:extLst>
              <a:ext uri="{FF2B5EF4-FFF2-40B4-BE49-F238E27FC236}">
                <a16:creationId xmlns:a16="http://schemas.microsoft.com/office/drawing/2014/main" id="{45A482AA-DB34-48F5-9D06-C4B12EE97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074" y="1838655"/>
            <a:ext cx="2401920" cy="2994601"/>
          </a:xfrm>
          <a:prstGeom prst="rect">
            <a:avLst/>
          </a:prstGeom>
        </p:spPr>
      </p:pic>
    </p:spTree>
    <p:extLst>
      <p:ext uri="{BB962C8B-B14F-4D97-AF65-F5344CB8AC3E}">
        <p14:creationId xmlns:p14="http://schemas.microsoft.com/office/powerpoint/2010/main" val="1272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C10BD-2814-4197-8134-69E990156F36}"/>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3F578F7-75BC-45AE-9E2F-02B6E1C6E019}"/>
              </a:ext>
            </a:extLst>
          </p:cNvPr>
          <p:cNvSpPr/>
          <p:nvPr/>
        </p:nvSpPr>
        <p:spPr>
          <a:xfrm>
            <a:off x="348985" y="582067"/>
            <a:ext cx="8044846" cy="5693866"/>
          </a:xfrm>
          <a:prstGeom prst="rect">
            <a:avLst/>
          </a:prstGeom>
        </p:spPr>
        <p:txBody>
          <a:bodyPr wrap="square">
            <a:spAutoFit/>
          </a:bodyPr>
          <a:lstStyle/>
          <a:p>
            <a:pPr fontAlgn="base"/>
            <a:r>
              <a:rPr lang="en-US" sz="2800" dirty="0">
                <a:solidFill>
                  <a:schemeClr val="bg1"/>
                </a:solidFill>
              </a:rPr>
              <a:t>How has the fulfillment of Malachi’s prophecy influenced us today?</a:t>
            </a:r>
          </a:p>
          <a:p>
            <a:pPr fontAlgn="base"/>
            <a:endParaRPr lang="en-US" sz="2800" dirty="0">
              <a:solidFill>
                <a:schemeClr val="bg1"/>
              </a:solidFill>
            </a:endParaRPr>
          </a:p>
          <a:p>
            <a:pPr fontAlgn="base"/>
            <a:r>
              <a:rPr lang="en-US" sz="2800" dirty="0">
                <a:solidFill>
                  <a:schemeClr val="bg1"/>
                </a:solidFill>
              </a:rPr>
              <a:t>What has God provided in our day that enables us to find our ancestors and perform saving ordinances in their behalf?</a:t>
            </a:r>
          </a:p>
          <a:p>
            <a:pPr fontAlgn="base"/>
            <a:endParaRPr lang="en-US" sz="2800" dirty="0">
              <a:solidFill>
                <a:schemeClr val="bg1"/>
              </a:solidFill>
            </a:endParaRPr>
          </a:p>
          <a:p>
            <a:pPr fontAlgn="base"/>
            <a:r>
              <a:rPr lang="en-US" sz="2800" dirty="0">
                <a:solidFill>
                  <a:schemeClr val="bg1"/>
                </a:solidFill>
              </a:rPr>
              <a:t>How does it make you feel to know that God trusts you to find your ancestors and then participate in temple ordinances in their behalf?</a:t>
            </a:r>
          </a:p>
          <a:p>
            <a:pPr fontAlgn="base"/>
            <a:endParaRPr lang="en-US" sz="2800" dirty="0">
              <a:solidFill>
                <a:schemeClr val="bg1"/>
              </a:solidFill>
            </a:endParaRPr>
          </a:p>
          <a:p>
            <a:pPr fontAlgn="base"/>
            <a:r>
              <a:rPr lang="en-US" sz="2800" dirty="0">
                <a:solidFill>
                  <a:schemeClr val="bg1"/>
                </a:solidFill>
              </a:rPr>
              <a:t>When have you felt blessed by your participation in family history and temple service?</a:t>
            </a:r>
          </a:p>
        </p:txBody>
      </p:sp>
      <p:pic>
        <p:nvPicPr>
          <p:cNvPr id="5" name="Picture 2" descr="http://www.uni.edu/becker/anImated%20question%20mark%20.gif">
            <a:extLst>
              <a:ext uri="{FF2B5EF4-FFF2-40B4-BE49-F238E27FC236}">
                <a16:creationId xmlns:a16="http://schemas.microsoft.com/office/drawing/2014/main" id="{A19B0826-3EBD-4B50-8CBF-055CB000C84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5147" y="1933575"/>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E0484A7-DE1F-419A-9B45-D5773CCCFDCF}"/>
              </a:ext>
            </a:extLst>
          </p:cNvPr>
          <p:cNvSpPr/>
          <p:nvPr/>
        </p:nvSpPr>
        <p:spPr>
          <a:xfrm>
            <a:off x="8238735" y="1426613"/>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extLst>
      <p:ext uri="{BB962C8B-B14F-4D97-AF65-F5344CB8AC3E}">
        <p14:creationId xmlns:p14="http://schemas.microsoft.com/office/powerpoint/2010/main" val="6078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0C9BFE-0D6A-46C9-A0B7-F6C698CE2C19}"/>
              </a:ext>
            </a:extLst>
          </p:cNvPr>
          <p:cNvSpPr txBox="1"/>
          <p:nvPr/>
        </p:nvSpPr>
        <p:spPr>
          <a:xfrm>
            <a:off x="111774" y="238339"/>
            <a:ext cx="117273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#291 Turn Your Hearts</a:t>
            </a:r>
          </a:p>
          <a:p>
            <a:endParaRPr lang="en-US" dirty="0">
              <a:solidFill>
                <a:schemeClr val="bg1"/>
              </a:solidFill>
            </a:endParaRPr>
          </a:p>
          <a:p>
            <a:r>
              <a:rPr lang="en-US" dirty="0">
                <a:solidFill>
                  <a:schemeClr val="bg1"/>
                </a:solidFill>
              </a:rPr>
              <a:t>Videos: </a:t>
            </a:r>
          </a:p>
          <a:p>
            <a:r>
              <a:rPr lang="en-US" dirty="0">
                <a:solidFill>
                  <a:schemeClr val="bg1"/>
                </a:solidFill>
              </a:rPr>
              <a:t>I Choose to Be Pure (4:19)</a:t>
            </a:r>
          </a:p>
          <a:p>
            <a:r>
              <a:rPr lang="en-US" dirty="0">
                <a:solidFill>
                  <a:schemeClr val="bg1"/>
                </a:solidFill>
              </a:rPr>
              <a:t>Spiritual Dynamite (2:40)</a:t>
            </a:r>
          </a:p>
          <a:p>
            <a:endParaRPr lang="en-US" dirty="0">
              <a:solidFill>
                <a:schemeClr val="bg1"/>
              </a:solidFill>
            </a:endParaRPr>
          </a:p>
          <a:p>
            <a:pPr marL="342900" indent="-342900">
              <a:buAutoNum type="arabicPeriod"/>
            </a:pPr>
            <a:r>
              <a:rPr lang="en-US" dirty="0">
                <a:solidFill>
                  <a:schemeClr val="bg1"/>
                </a:solidFill>
              </a:rPr>
              <a:t>Dallin H. Oaks, “</a:t>
            </a:r>
            <a:r>
              <a:rPr lang="en-US" dirty="0">
                <a:solidFill>
                  <a:schemeClr val="bg1"/>
                </a:solidFill>
                <a:hlinkClick r:id="rId2">
                  <a:extLst>
                    <a:ext uri="{A12FA001-AC4F-418D-AE19-62706E023703}">
                      <ahyp:hlinkClr xmlns:ahyp="http://schemas.microsoft.com/office/drawing/2018/hyperlinkcolor" val="tx"/>
                    </a:ext>
                  </a:extLst>
                </a:hlinkClick>
              </a:rPr>
              <a:t>No Other Gods</a:t>
            </a:r>
            <a:r>
              <a:rPr lang="en-US" dirty="0">
                <a:solidFill>
                  <a:schemeClr val="bg1"/>
                </a:solidFill>
              </a:rPr>
              <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2013, 73, 74</a:t>
            </a:r>
          </a:p>
          <a:p>
            <a:pPr marL="342900" indent="-342900">
              <a:buAutoNum type="arabicPeriod"/>
            </a:pPr>
            <a:endParaRPr lang="en-US" dirty="0">
              <a:solidFill>
                <a:schemeClr val="bg1"/>
              </a:solidFill>
            </a:endParaRPr>
          </a:p>
          <a:p>
            <a:pPr marL="342900" indent="-342900">
              <a:buAutoNum type="arabicPeriod" startAt="2"/>
            </a:pPr>
            <a:r>
              <a:rPr lang="en-US" dirty="0">
                <a:solidFill>
                  <a:schemeClr val="bg1"/>
                </a:solidFill>
              </a:rPr>
              <a:t>“</a:t>
            </a:r>
            <a:r>
              <a:rPr lang="en-US" dirty="0">
                <a:solidFill>
                  <a:schemeClr val="bg1"/>
                </a:solidFill>
                <a:hlinkClick r:id="rId3">
                  <a:extLst>
                    <a:ext uri="{A12FA001-AC4F-418D-AE19-62706E023703}">
                      <ahyp:hlinkClr xmlns:ahyp="http://schemas.microsoft.com/office/drawing/2018/hyperlinkcolor" val="tx"/>
                    </a:ext>
                  </a:extLst>
                </a:hlinkClick>
              </a:rPr>
              <a:t>Sexual Purity</a:t>
            </a:r>
            <a:r>
              <a:rPr lang="en-US" dirty="0">
                <a:solidFill>
                  <a:schemeClr val="bg1"/>
                </a:solidFill>
              </a:rPr>
              <a:t>” in </a:t>
            </a:r>
            <a:r>
              <a:rPr lang="en-US" i="1" dirty="0">
                <a:solidFill>
                  <a:schemeClr val="bg1"/>
                </a:solidFill>
              </a:rPr>
              <a:t>For the Strength of Youth</a:t>
            </a:r>
            <a:r>
              <a:rPr lang="en-US" dirty="0">
                <a:solidFill>
                  <a:schemeClr val="bg1"/>
                </a:solidFill>
              </a:rPr>
              <a:t> ([booklet, 2011], 35–37). </a:t>
            </a:r>
          </a:p>
          <a:p>
            <a:pPr marL="342900" indent="-342900">
              <a:buAutoNum type="arabicPeriod" startAt="2"/>
            </a:pPr>
            <a:endParaRPr lang="en-US" dirty="0">
              <a:solidFill>
                <a:schemeClr val="bg1"/>
              </a:solidFill>
            </a:endParaRPr>
          </a:p>
          <a:p>
            <a:pPr marL="342900" indent="-342900">
              <a:buAutoNum type="arabicPeriod" startAt="2"/>
            </a:pPr>
            <a:r>
              <a:rPr lang="en-US" dirty="0">
                <a:solidFill>
                  <a:schemeClr val="bg1"/>
                </a:solidFill>
              </a:rPr>
              <a:t>Quentin L. Cook see Howard W. Hunter, “</a:t>
            </a:r>
            <a:r>
              <a:rPr lang="en-US" dirty="0">
                <a:solidFill>
                  <a:schemeClr val="bg1"/>
                </a:solidFill>
                <a:hlinkClick r:id="rId4">
                  <a:extLst>
                    <a:ext uri="{A12FA001-AC4F-418D-AE19-62706E023703}">
                      <ahyp:hlinkClr xmlns:ahyp="http://schemas.microsoft.com/office/drawing/2018/hyperlinkcolor" val="tx"/>
                    </a:ext>
                  </a:extLst>
                </a:hlinkClick>
              </a:rPr>
              <a:t>A Temple-Motivated People</a:t>
            </a:r>
            <a:r>
              <a:rPr lang="en-US" dirty="0">
                <a:solidFill>
                  <a:schemeClr val="bg1"/>
                </a:solidFill>
              </a:rPr>
              <a:t>,” </a:t>
            </a:r>
            <a:r>
              <a:rPr lang="en-US" i="1" dirty="0">
                <a:solidFill>
                  <a:schemeClr val="bg1"/>
                </a:solidFill>
              </a:rPr>
              <a:t>Ensign,</a:t>
            </a:r>
            <a:r>
              <a:rPr lang="en-US" dirty="0">
                <a:solidFill>
                  <a:schemeClr val="bg1"/>
                </a:solidFill>
              </a:rPr>
              <a:t> Feb. 1995, 2–5; </a:t>
            </a:r>
            <a:r>
              <a:rPr lang="en-US" i="1" dirty="0">
                <a:solidFill>
                  <a:schemeClr val="bg1"/>
                </a:solidFill>
              </a:rPr>
              <a:t>Liahona,</a:t>
            </a:r>
            <a:r>
              <a:rPr lang="en-US" dirty="0">
                <a:solidFill>
                  <a:schemeClr val="bg1"/>
                </a:solidFill>
              </a:rPr>
              <a:t> May 1995, 2–7]” (Quentin L. Cook, “</a:t>
            </a:r>
            <a:r>
              <a:rPr lang="en-US" dirty="0">
                <a:solidFill>
                  <a:schemeClr val="bg1"/>
                </a:solidFill>
                <a:hlinkClick r:id="rId5">
                  <a:extLst>
                    <a:ext uri="{A12FA001-AC4F-418D-AE19-62706E023703}">
                      <ahyp:hlinkClr xmlns:ahyp="http://schemas.microsoft.com/office/drawing/2018/hyperlinkcolor" val="tx"/>
                    </a:ext>
                  </a:extLst>
                </a:hlinkClick>
              </a:rPr>
              <a:t>Roots and Branches</a:t>
            </a:r>
            <a:r>
              <a:rPr lang="en-US" dirty="0">
                <a:solidFill>
                  <a:schemeClr val="bg1"/>
                </a:solidFill>
              </a:rPr>
              <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2014, 46–47).</a:t>
            </a:r>
          </a:p>
          <a:p>
            <a:pPr marL="342900" indent="-342900">
              <a:buAutoNum type="arabicPeriod" startAt="2"/>
            </a:pPr>
            <a:endParaRPr lang="en-US" dirty="0">
              <a:solidFill>
                <a:schemeClr val="bg1"/>
              </a:solidFill>
            </a:endParaRPr>
          </a:p>
          <a:p>
            <a:pPr marL="342900" indent="-342900">
              <a:buAutoNum type="arabicPeriod" startAt="2"/>
            </a:pPr>
            <a:r>
              <a:rPr lang="en-US" dirty="0">
                <a:solidFill>
                  <a:schemeClr val="bg1"/>
                </a:solidFill>
              </a:rPr>
              <a:t>Henry B. Eyring, “</a:t>
            </a:r>
            <a:r>
              <a:rPr lang="en-US" dirty="0">
                <a:solidFill>
                  <a:schemeClr val="bg1"/>
                </a:solidFill>
                <a:hlinkClick r:id="rId6">
                  <a:extLst>
                    <a:ext uri="{A12FA001-AC4F-418D-AE19-62706E023703}">
                      <ahyp:hlinkClr xmlns:ahyp="http://schemas.microsoft.com/office/drawing/2018/hyperlinkcolor" val="tx"/>
                    </a:ext>
                  </a:extLst>
                </a:hlinkClick>
              </a:rPr>
              <a:t>Gathering the Family of God</a:t>
            </a:r>
            <a:r>
              <a:rPr lang="en-US" dirty="0">
                <a:solidFill>
                  <a:schemeClr val="bg1"/>
                </a:solidFill>
              </a:rPr>
              <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2017, 21</a:t>
            </a:r>
          </a:p>
          <a:p>
            <a:pPr marL="342900" indent="-342900">
              <a:buAutoNum type="arabicPeriod"/>
            </a:pPr>
            <a:endParaRPr lang="en-US"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DE3A0511-1008-4074-9557-4D9F28DD768B}"/>
              </a:ext>
            </a:extLst>
          </p:cNvPr>
          <p:cNvGrpSpPr/>
          <p:nvPr/>
        </p:nvGrpSpPr>
        <p:grpSpPr>
          <a:xfrm>
            <a:off x="3055917" y="1458220"/>
            <a:ext cx="914400" cy="828528"/>
            <a:chOff x="5305110" y="533400"/>
            <a:chExt cx="1705290" cy="1545145"/>
          </a:xfrm>
        </p:grpSpPr>
        <p:sp>
          <p:nvSpPr>
            <p:cNvPr id="7" name="Right Arrow Callout 6">
              <a:extLst>
                <a:ext uri="{FF2B5EF4-FFF2-40B4-BE49-F238E27FC236}">
                  <a16:creationId xmlns:a16="http://schemas.microsoft.com/office/drawing/2014/main" id="{BFA7F39A-A87F-4D5B-83F3-A9E9C352B9E1}"/>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
              <a:extLst>
                <a:ext uri="{FF2B5EF4-FFF2-40B4-BE49-F238E27FC236}">
                  <a16:creationId xmlns:a16="http://schemas.microsoft.com/office/drawing/2014/main" id="{937E4E64-CA30-4B40-B5F3-85D27B3E11A2}"/>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949BF64-E8C7-466F-B30C-5C92A38C34AB}"/>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EC0BBCB-9342-4225-825D-CFC548C9C011}"/>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4">
            <a:extLst>
              <a:ext uri="{FF2B5EF4-FFF2-40B4-BE49-F238E27FC236}">
                <a16:creationId xmlns:a16="http://schemas.microsoft.com/office/drawing/2014/main" id="{EFA79665-B802-4F20-B306-81683EFE7413}"/>
              </a:ext>
            </a:extLst>
          </p:cNvPr>
          <p:cNvSpPr>
            <a:spLocks noGrp="1"/>
          </p:cNvSpPr>
          <p:nvPr/>
        </p:nvSpPr>
        <p:spPr>
          <a:xfrm>
            <a:off x="63971" y="64294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95165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4899DF-708D-4675-9164-F3948841777F}"/>
              </a:ext>
            </a:extLst>
          </p:cNvPr>
          <p:cNvSpPr/>
          <p:nvPr/>
        </p:nvSpPr>
        <p:spPr>
          <a:xfrm>
            <a:off x="162296" y="157164"/>
            <a:ext cx="11653653" cy="6986528"/>
          </a:xfrm>
          <a:prstGeom prst="rect">
            <a:avLst/>
          </a:prstGeom>
        </p:spPr>
        <p:txBody>
          <a:bodyPr wrap="square">
            <a:spAutoFit/>
          </a:bodyPr>
          <a:lstStyle/>
          <a:p>
            <a:r>
              <a:rPr lang="en-US" sz="1400" dirty="0">
                <a:solidFill>
                  <a:srgbClr val="212225"/>
                </a:solidFill>
              </a:rPr>
              <a:t>Never do anything that could lead to sexual transgression. Treat others with respect, not as objects used to satisfy lustful and selfish desires. </a:t>
            </a:r>
          </a:p>
          <a:p>
            <a:r>
              <a:rPr lang="en-US" sz="1400" dirty="0">
                <a:solidFill>
                  <a:srgbClr val="212225"/>
                </a:solidFill>
              </a:rPr>
              <a:t>Before marriage, do not participate in passionate kissing, lie on top of another person, or touch the private, sacred parts of another person’s body, with or without clothing.</a:t>
            </a:r>
          </a:p>
          <a:p>
            <a:endParaRPr lang="en-US" sz="1400" dirty="0">
              <a:solidFill>
                <a:srgbClr val="212225"/>
              </a:solidFill>
            </a:endParaRPr>
          </a:p>
          <a:p>
            <a:r>
              <a:rPr lang="en-US" sz="1400" dirty="0">
                <a:solidFill>
                  <a:srgbClr val="212225"/>
                </a:solidFill>
              </a:rPr>
              <a:t>Do not do anything else that arouses sexual feelings. </a:t>
            </a:r>
          </a:p>
          <a:p>
            <a:r>
              <a:rPr lang="en-US" sz="1400" dirty="0">
                <a:solidFill>
                  <a:srgbClr val="212225"/>
                </a:solidFill>
              </a:rPr>
              <a:t>Do not arouse those emotions in your own body. </a:t>
            </a:r>
          </a:p>
          <a:p>
            <a:endParaRPr lang="en-US" sz="1400" dirty="0">
              <a:solidFill>
                <a:srgbClr val="212225"/>
              </a:solidFill>
            </a:endParaRPr>
          </a:p>
          <a:p>
            <a:r>
              <a:rPr lang="en-US" sz="1400" dirty="0">
                <a:solidFill>
                  <a:srgbClr val="212225"/>
                </a:solidFill>
              </a:rPr>
              <a:t>Pay attention to the promptings of the Spirit so that you can be clean and virtuous. </a:t>
            </a:r>
          </a:p>
          <a:p>
            <a:r>
              <a:rPr lang="en-US" sz="1400" dirty="0">
                <a:solidFill>
                  <a:srgbClr val="212225"/>
                </a:solidFill>
              </a:rPr>
              <a:t>The Spirit of the Lord will withdraw from one who is in sexual transgression.</a:t>
            </a:r>
          </a:p>
          <a:p>
            <a:r>
              <a:rPr lang="en-US" sz="1400" dirty="0"/>
              <a:t>Avoid situations that invite increased temptation, such as late-night or overnight activities away from home or activities where there is a lack of adult supervision. </a:t>
            </a:r>
          </a:p>
          <a:p>
            <a:r>
              <a:rPr lang="en-US" sz="1400" dirty="0"/>
              <a:t>Do not participate in discussions or any media that arouse sexual feelings. </a:t>
            </a:r>
          </a:p>
          <a:p>
            <a:r>
              <a:rPr lang="en-US" sz="1400" dirty="0"/>
              <a:t>Do not participate in any type of pornography. </a:t>
            </a:r>
          </a:p>
          <a:p>
            <a:endParaRPr lang="en-US" sz="1400" dirty="0"/>
          </a:p>
          <a:p>
            <a:r>
              <a:rPr lang="en-US" sz="1400" dirty="0"/>
              <a:t>The Spirit can help you know when you are at risk and give you the strength to remove yourself from the situation. Have faith in and be obedient to the righteous counsel of your parents and leaders.</a:t>
            </a:r>
          </a:p>
          <a:p>
            <a:endParaRPr lang="en-US" sz="1400" dirty="0"/>
          </a:p>
          <a:p>
            <a:pPr fontAlgn="base"/>
            <a:r>
              <a:rPr lang="en-US" sz="1400" dirty="0"/>
              <a:t>Homosexual and lesbian behavior is a serious sin. </a:t>
            </a:r>
          </a:p>
          <a:p>
            <a:pPr fontAlgn="base"/>
            <a:r>
              <a:rPr lang="en-US" sz="1400" dirty="0"/>
              <a:t>If you find yourself struggling with same-gender attraction or you are being persuaded to participate in inappropriate behavior, seek counsel from your parents and bishop. They will help you.</a:t>
            </a:r>
          </a:p>
          <a:p>
            <a:pPr fontAlgn="base"/>
            <a:endParaRPr lang="en-US" sz="1400" dirty="0"/>
          </a:p>
          <a:p>
            <a:pPr fontAlgn="base"/>
            <a:r>
              <a:rPr lang="en-US" sz="1400" dirty="0"/>
              <a:t>Victims of sexual abuse are not guilty of sin and do not need to repent. If you have been a victim of abuse, know that you are innocent and that God loves you. Talk to your parents or another trusted adult, and seek your bishop’s counsel immediately. They can support you spiritually and assist you in getting the protection and help you need. The process of healing may take time. </a:t>
            </a:r>
          </a:p>
          <a:p>
            <a:pPr fontAlgn="base"/>
            <a:r>
              <a:rPr lang="en-US" sz="1400" dirty="0"/>
              <a:t>Trust in the Savior. He will heal you and give you peace.</a:t>
            </a:r>
          </a:p>
          <a:p>
            <a:pPr fontAlgn="base"/>
            <a:endParaRPr lang="en-US" sz="1400" dirty="0"/>
          </a:p>
          <a:p>
            <a:pPr fontAlgn="base"/>
            <a:r>
              <a:rPr lang="en-US" sz="1400" dirty="0"/>
              <a:t>If you are tempted to commit any form of sexual transgression, seek help from your parents and bishop. Pray to your Father in Heaven, who will help you resist temptation and overcome inappropriate thoughts and feelings. If you have committed sexual transgression, talk to your bishop now and begin the process of repentance so that you can find peace and have the full companionship of the Spirit.</a:t>
            </a:r>
          </a:p>
          <a:p>
            <a:pPr fontAlgn="base"/>
            <a:r>
              <a:rPr lang="en-US" sz="1400" dirty="0"/>
              <a:t>Make a personal commitment to be sexually pure. By your words and actions, encourage others to do the same.</a:t>
            </a:r>
          </a:p>
          <a:p>
            <a:pPr fontAlgn="base"/>
            <a:endParaRPr lang="en-US" sz="1400" dirty="0"/>
          </a:p>
          <a:p>
            <a:endParaRPr lang="en-US" sz="1400" dirty="0"/>
          </a:p>
        </p:txBody>
      </p:sp>
      <p:sp>
        <p:nvSpPr>
          <p:cNvPr id="3" name="Rectangle 2">
            <a:extLst>
              <a:ext uri="{FF2B5EF4-FFF2-40B4-BE49-F238E27FC236}">
                <a16:creationId xmlns:a16="http://schemas.microsoft.com/office/drawing/2014/main" id="{1F253F56-F4A1-46F8-A5D0-259591AF776A}"/>
              </a:ext>
            </a:extLst>
          </p:cNvPr>
          <p:cNvSpPr/>
          <p:nvPr/>
        </p:nvSpPr>
        <p:spPr>
          <a:xfrm>
            <a:off x="3499262" y="6570031"/>
            <a:ext cx="6096000" cy="261610"/>
          </a:xfrm>
          <a:prstGeom prst="rect">
            <a:avLst/>
          </a:prstGeom>
        </p:spPr>
        <p:txBody>
          <a:bodyPr>
            <a:spAutoFit/>
          </a:bodyPr>
          <a:lstStyle/>
          <a:p>
            <a:r>
              <a:rPr lang="en-US" sz="1100" dirty="0">
                <a:latin typeface="Abadi" panose="020B0604020104020204" pitchFamily="34" charset="0"/>
              </a:rPr>
              <a:t>section “</a:t>
            </a:r>
            <a:r>
              <a:rPr lang="en-US" sz="1100" dirty="0">
                <a:latin typeface="Abadi" panose="020B0604020104020204" pitchFamily="34" charset="0"/>
                <a:hlinkClick r:id="rId2">
                  <a:extLst>
                    <a:ext uri="{A12FA001-AC4F-418D-AE19-62706E023703}">
                      <ahyp:hlinkClr xmlns:ahyp="http://schemas.microsoft.com/office/drawing/2018/hyperlinkcolor" val="tx"/>
                    </a:ext>
                  </a:extLst>
                </a:hlinkClick>
              </a:rPr>
              <a:t>Sexual Purity</a:t>
            </a:r>
            <a:r>
              <a:rPr lang="en-US" sz="1100" dirty="0">
                <a:latin typeface="Abadi" panose="020B0604020104020204" pitchFamily="34" charset="0"/>
              </a:rPr>
              <a:t>” in </a:t>
            </a:r>
            <a:r>
              <a:rPr lang="en-US" sz="1100" i="1" dirty="0">
                <a:latin typeface="Abadi" panose="020B0604020104020204" pitchFamily="34" charset="0"/>
              </a:rPr>
              <a:t>For the Strength of Youth</a:t>
            </a:r>
            <a:r>
              <a:rPr lang="en-US" sz="1100" dirty="0">
                <a:latin typeface="Abadi" panose="020B0604020104020204" pitchFamily="34" charset="0"/>
              </a:rPr>
              <a:t> ([booklet, 2011], 35–37). </a:t>
            </a:r>
            <a:endParaRPr lang="en-US" sz="1100" dirty="0"/>
          </a:p>
        </p:txBody>
      </p:sp>
    </p:spTree>
    <p:extLst>
      <p:ext uri="{BB962C8B-B14F-4D97-AF65-F5344CB8AC3E}">
        <p14:creationId xmlns:p14="http://schemas.microsoft.com/office/powerpoint/2010/main" val="344374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CB63EB9-DAE7-4B7C-8EEF-FF55E852929D}"/>
              </a:ext>
            </a:extLst>
          </p:cNvPr>
          <p:cNvSpPr/>
          <p:nvPr/>
        </p:nvSpPr>
        <p:spPr>
          <a:xfrm>
            <a:off x="596767" y="1984922"/>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Premortal Life</a:t>
            </a:r>
          </a:p>
        </p:txBody>
      </p:sp>
      <p:sp>
        <p:nvSpPr>
          <p:cNvPr id="4" name="TextBox 3">
            <a:extLst>
              <a:ext uri="{FF2B5EF4-FFF2-40B4-BE49-F238E27FC236}">
                <a16:creationId xmlns:a16="http://schemas.microsoft.com/office/drawing/2014/main" id="{070C9BFE-0D6A-46C9-A0B7-F6C698CE2C19}"/>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Plan of Salvation</a:t>
            </a:r>
          </a:p>
        </p:txBody>
      </p:sp>
      <p:sp>
        <p:nvSpPr>
          <p:cNvPr id="5" name="Oval 4">
            <a:extLst>
              <a:ext uri="{FF2B5EF4-FFF2-40B4-BE49-F238E27FC236}">
                <a16:creationId xmlns:a16="http://schemas.microsoft.com/office/drawing/2014/main" id="{AC07C08D-2685-4918-A7FB-85996EECB2CC}"/>
              </a:ext>
            </a:extLst>
          </p:cNvPr>
          <p:cNvSpPr/>
          <p:nvPr/>
        </p:nvSpPr>
        <p:spPr>
          <a:xfrm>
            <a:off x="4779919" y="1984922"/>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Mortal Life</a:t>
            </a:r>
          </a:p>
        </p:txBody>
      </p:sp>
      <p:sp>
        <p:nvSpPr>
          <p:cNvPr id="6" name="Oval 5">
            <a:extLst>
              <a:ext uri="{FF2B5EF4-FFF2-40B4-BE49-F238E27FC236}">
                <a16:creationId xmlns:a16="http://schemas.microsoft.com/office/drawing/2014/main" id="{517B8CF2-DA38-46D5-B2F0-AAE5E4C5C1D7}"/>
              </a:ext>
            </a:extLst>
          </p:cNvPr>
          <p:cNvSpPr/>
          <p:nvPr/>
        </p:nvSpPr>
        <p:spPr>
          <a:xfrm>
            <a:off x="8963070" y="1984922"/>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Postmortal</a:t>
            </a:r>
            <a:r>
              <a:rPr lang="en-US" sz="2800" dirty="0"/>
              <a:t> Spirit World</a:t>
            </a:r>
          </a:p>
        </p:txBody>
      </p:sp>
      <p:sp>
        <p:nvSpPr>
          <p:cNvPr id="7" name="Arrow: Right 6">
            <a:extLst>
              <a:ext uri="{FF2B5EF4-FFF2-40B4-BE49-F238E27FC236}">
                <a16:creationId xmlns:a16="http://schemas.microsoft.com/office/drawing/2014/main" id="{186EA401-0522-42D2-8F7E-C15E099C8136}"/>
              </a:ext>
            </a:extLst>
          </p:cNvPr>
          <p:cNvSpPr/>
          <p:nvPr/>
        </p:nvSpPr>
        <p:spPr>
          <a:xfrm>
            <a:off x="3561347" y="2964581"/>
            <a:ext cx="914400" cy="750771"/>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Birth</a:t>
            </a:r>
          </a:p>
        </p:txBody>
      </p:sp>
      <p:sp>
        <p:nvSpPr>
          <p:cNvPr id="8" name="Arrow: Right 7">
            <a:extLst>
              <a:ext uri="{FF2B5EF4-FFF2-40B4-BE49-F238E27FC236}">
                <a16:creationId xmlns:a16="http://schemas.microsoft.com/office/drawing/2014/main" id="{107BC5FA-5649-4495-9F8A-7F54F38C1F6E}"/>
              </a:ext>
            </a:extLst>
          </p:cNvPr>
          <p:cNvSpPr/>
          <p:nvPr/>
        </p:nvSpPr>
        <p:spPr>
          <a:xfrm>
            <a:off x="7750784" y="2964581"/>
            <a:ext cx="979330" cy="750771"/>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Death</a:t>
            </a:r>
          </a:p>
        </p:txBody>
      </p:sp>
      <p:sp>
        <p:nvSpPr>
          <p:cNvPr id="9" name="Rectangle 8">
            <a:extLst>
              <a:ext uri="{FF2B5EF4-FFF2-40B4-BE49-F238E27FC236}">
                <a16:creationId xmlns:a16="http://schemas.microsoft.com/office/drawing/2014/main" id="{52E38DC0-0019-4593-A415-4E439A7E89D2}"/>
              </a:ext>
            </a:extLst>
          </p:cNvPr>
          <p:cNvSpPr/>
          <p:nvPr/>
        </p:nvSpPr>
        <p:spPr>
          <a:xfrm>
            <a:off x="2685311" y="921944"/>
            <a:ext cx="7254879" cy="646331"/>
          </a:xfrm>
          <a:prstGeom prst="rect">
            <a:avLst/>
          </a:prstGeom>
        </p:spPr>
        <p:txBody>
          <a:bodyPr wrap="square">
            <a:spAutoFit/>
          </a:bodyPr>
          <a:lstStyle/>
          <a:p>
            <a:r>
              <a:rPr lang="en-US" dirty="0">
                <a:solidFill>
                  <a:schemeClr val="bg1"/>
                </a:solidFill>
                <a:latin typeface="Abadi" panose="020B0604020104020204" pitchFamily="34" charset="0"/>
              </a:rPr>
              <a:t>Birth and death are essential parts of the plan of salvation, and they provide significant points of transition in a person’s eternal journey. </a:t>
            </a:r>
          </a:p>
        </p:txBody>
      </p:sp>
    </p:spTree>
    <p:extLst>
      <p:ext uri="{BB962C8B-B14F-4D97-AF65-F5344CB8AC3E}">
        <p14:creationId xmlns:p14="http://schemas.microsoft.com/office/powerpoint/2010/main" val="25966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0C9BFE-0D6A-46C9-A0B7-F6C698CE2C19}"/>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Choices</a:t>
            </a:r>
          </a:p>
        </p:txBody>
      </p:sp>
      <p:sp>
        <p:nvSpPr>
          <p:cNvPr id="10" name="Rectangle 9">
            <a:extLst>
              <a:ext uri="{FF2B5EF4-FFF2-40B4-BE49-F238E27FC236}">
                <a16:creationId xmlns:a16="http://schemas.microsoft.com/office/drawing/2014/main" id="{A5F113B8-AE7C-4FFA-A6D3-69A71F1D46CC}"/>
              </a:ext>
            </a:extLst>
          </p:cNvPr>
          <p:cNvSpPr/>
          <p:nvPr/>
        </p:nvSpPr>
        <p:spPr>
          <a:xfrm>
            <a:off x="2586353" y="990927"/>
            <a:ext cx="6875280" cy="707886"/>
          </a:xfrm>
          <a:prstGeom prst="rect">
            <a:avLst/>
          </a:prstGeom>
        </p:spPr>
        <p:txBody>
          <a:bodyPr wrap="square">
            <a:spAutoFit/>
          </a:bodyPr>
          <a:lstStyle/>
          <a:p>
            <a:r>
              <a:rPr lang="en-US" sz="2000" dirty="0">
                <a:solidFill>
                  <a:schemeClr val="bg1"/>
                </a:solidFill>
                <a:latin typeface="Abadi" panose="020B0604020104020204" pitchFamily="34" charset="0"/>
              </a:rPr>
              <a:t>God has given us clear commandments governing choices that deal specifically with the powers of life and death. </a:t>
            </a:r>
          </a:p>
        </p:txBody>
      </p:sp>
      <p:pic>
        <p:nvPicPr>
          <p:cNvPr id="1026" name="Picture 2" descr="Image result for progression of man">
            <a:extLst>
              <a:ext uri="{FF2B5EF4-FFF2-40B4-BE49-F238E27FC236}">
                <a16:creationId xmlns:a16="http://schemas.microsoft.com/office/drawing/2014/main" id="{461807BB-DEB2-430A-BCD7-6C26E86B51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1" b="48852"/>
          <a:stretch/>
        </p:blipFill>
        <p:spPr bwMode="auto">
          <a:xfrm>
            <a:off x="737227" y="2278854"/>
            <a:ext cx="4268943" cy="13330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rogression of man">
            <a:extLst>
              <a:ext uri="{FF2B5EF4-FFF2-40B4-BE49-F238E27FC236}">
                <a16:creationId xmlns:a16="http://schemas.microsoft.com/office/drawing/2014/main" id="{FB4BF483-F3CA-4CC6-A9B1-42E2034E11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033" b="22312"/>
          <a:stretch/>
        </p:blipFill>
        <p:spPr bwMode="auto">
          <a:xfrm>
            <a:off x="7011392" y="2272279"/>
            <a:ext cx="4443381" cy="13374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ADC1703-4F90-4522-9FE3-065963C2FB1E}"/>
              </a:ext>
            </a:extLst>
          </p:cNvPr>
          <p:cNvSpPr txBox="1"/>
          <p:nvPr/>
        </p:nvSpPr>
        <p:spPr>
          <a:xfrm>
            <a:off x="737228" y="4173115"/>
            <a:ext cx="4268942" cy="707886"/>
          </a:xfrm>
          <a:prstGeom prst="rect">
            <a:avLst/>
          </a:prstGeom>
          <a:noFill/>
        </p:spPr>
        <p:txBody>
          <a:bodyPr wrap="square" rtlCol="0">
            <a:spAutoFit/>
          </a:bodyPr>
          <a:lstStyle/>
          <a:p>
            <a:r>
              <a:rPr lang="en-US" sz="2000" dirty="0">
                <a:solidFill>
                  <a:schemeClr val="bg1"/>
                </a:solidFill>
                <a:latin typeface="Abadi" panose="020B0604020104020204" pitchFamily="34" charset="0"/>
              </a:rPr>
              <a:t>God has commanded us not to murder or “do anything like unto it”</a:t>
            </a:r>
          </a:p>
        </p:txBody>
      </p:sp>
      <p:sp>
        <p:nvSpPr>
          <p:cNvPr id="11" name="Rectangle 10">
            <a:extLst>
              <a:ext uri="{FF2B5EF4-FFF2-40B4-BE49-F238E27FC236}">
                <a16:creationId xmlns:a16="http://schemas.microsoft.com/office/drawing/2014/main" id="{846EEEBD-E756-4AD7-BA83-DDB264A8C615}"/>
              </a:ext>
            </a:extLst>
          </p:cNvPr>
          <p:cNvSpPr/>
          <p:nvPr/>
        </p:nvSpPr>
        <p:spPr>
          <a:xfrm>
            <a:off x="737227" y="5225098"/>
            <a:ext cx="4443381" cy="1200329"/>
          </a:xfrm>
          <a:prstGeom prst="rect">
            <a:avLst/>
          </a:prstGeom>
        </p:spPr>
        <p:txBody>
          <a:bodyPr wrap="square">
            <a:spAutoFit/>
          </a:bodyPr>
          <a:lstStyle/>
          <a:p>
            <a:r>
              <a:rPr lang="en-US" i="1" dirty="0">
                <a:solidFill>
                  <a:srgbClr val="FFFF00"/>
                </a:solidFill>
                <a:latin typeface="Palatino Linotype" panose="02040502050505030304" pitchFamily="18" charset="0"/>
              </a:rPr>
              <a:t>Thou shalt love thy neighbor as thyself. Thou shalt not steal; neither commit adultery, nor kill, nor do anything like unto it. D&amp;C 59:6</a:t>
            </a:r>
            <a:endParaRPr lang="en-US" i="1" dirty="0">
              <a:solidFill>
                <a:srgbClr val="FFFF00"/>
              </a:solidFill>
            </a:endParaRPr>
          </a:p>
        </p:txBody>
      </p:sp>
      <p:sp>
        <p:nvSpPr>
          <p:cNvPr id="15" name="Rectangle 14">
            <a:extLst>
              <a:ext uri="{FF2B5EF4-FFF2-40B4-BE49-F238E27FC236}">
                <a16:creationId xmlns:a16="http://schemas.microsoft.com/office/drawing/2014/main" id="{9E99AE3B-0304-44B4-A7E8-B25CDCF7E124}"/>
              </a:ext>
            </a:extLst>
          </p:cNvPr>
          <p:cNvSpPr/>
          <p:nvPr/>
        </p:nvSpPr>
        <p:spPr>
          <a:xfrm>
            <a:off x="7185832" y="3926893"/>
            <a:ext cx="4137830" cy="923330"/>
          </a:xfrm>
          <a:prstGeom prst="rect">
            <a:avLst/>
          </a:prstGeom>
        </p:spPr>
        <p:txBody>
          <a:bodyPr wrap="square">
            <a:spAutoFit/>
          </a:bodyPr>
          <a:lstStyle/>
          <a:p>
            <a:r>
              <a:rPr lang="en-US" dirty="0">
                <a:solidFill>
                  <a:schemeClr val="bg1"/>
                </a:solidFill>
                <a:latin typeface="Abadi" panose="020B0604020104020204" pitchFamily="34" charset="0"/>
              </a:rPr>
              <a:t>He has commanded us to “multiply, and replenish the earth” and not to abuse the sacred powers of procreation.</a:t>
            </a:r>
          </a:p>
        </p:txBody>
      </p:sp>
      <p:sp>
        <p:nvSpPr>
          <p:cNvPr id="16" name="Rectangle 15">
            <a:extLst>
              <a:ext uri="{FF2B5EF4-FFF2-40B4-BE49-F238E27FC236}">
                <a16:creationId xmlns:a16="http://schemas.microsoft.com/office/drawing/2014/main" id="{E6A85EA6-8ABF-4326-8C97-23443F0F03A3}"/>
              </a:ext>
            </a:extLst>
          </p:cNvPr>
          <p:cNvSpPr/>
          <p:nvPr/>
        </p:nvSpPr>
        <p:spPr>
          <a:xfrm>
            <a:off x="6400145" y="5091308"/>
            <a:ext cx="5709203" cy="1477328"/>
          </a:xfrm>
          <a:prstGeom prst="rect">
            <a:avLst/>
          </a:prstGeom>
        </p:spPr>
        <p:txBody>
          <a:bodyPr wrap="square">
            <a:spAutoFit/>
          </a:bodyPr>
          <a:lstStyle/>
          <a:p>
            <a:r>
              <a:rPr lang="en-US" i="1" dirty="0">
                <a:solidFill>
                  <a:srgbClr val="FFFF00"/>
                </a:solidFill>
                <a:latin typeface="Palatino Linotype" panose="02040502050505030304" pitchFamily="18" charset="0"/>
              </a:rPr>
              <a:t>And God blessed them, and God said unto them, Be fruitful, and multiply, and replenish the earth, and subdue it: and have dominion over the fish of the sea, and over the fowl of the air, and over every living thing that </a:t>
            </a:r>
            <a:r>
              <a:rPr lang="en-US" i="1" dirty="0" err="1">
                <a:solidFill>
                  <a:srgbClr val="FFFF00"/>
                </a:solidFill>
                <a:latin typeface="Palatino Linotype" panose="02040502050505030304" pitchFamily="18" charset="0"/>
              </a:rPr>
              <a:t>moveth</a:t>
            </a:r>
            <a:r>
              <a:rPr lang="en-US" i="1" dirty="0">
                <a:solidFill>
                  <a:srgbClr val="FFFF00"/>
                </a:solidFill>
                <a:latin typeface="Palatino Linotype" panose="02040502050505030304" pitchFamily="18" charset="0"/>
              </a:rPr>
              <a:t> upon the earth. Genesis 1:28</a:t>
            </a:r>
            <a:endParaRPr lang="en-US" i="1" dirty="0">
              <a:solidFill>
                <a:srgbClr val="FFFF00"/>
              </a:solidFill>
            </a:endParaRPr>
          </a:p>
        </p:txBody>
      </p:sp>
      <p:sp>
        <p:nvSpPr>
          <p:cNvPr id="18" name="Oval 17">
            <a:extLst>
              <a:ext uri="{FF2B5EF4-FFF2-40B4-BE49-F238E27FC236}">
                <a16:creationId xmlns:a16="http://schemas.microsoft.com/office/drawing/2014/main" id="{760907CC-4CD1-4F09-9290-E8E68D1A3E72}"/>
              </a:ext>
            </a:extLst>
          </p:cNvPr>
          <p:cNvSpPr/>
          <p:nvPr/>
        </p:nvSpPr>
        <p:spPr>
          <a:xfrm>
            <a:off x="4947090" y="2981174"/>
            <a:ext cx="2123382" cy="2123382"/>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Example</a:t>
            </a:r>
          </a:p>
        </p:txBody>
      </p:sp>
    </p:spTree>
    <p:extLst>
      <p:ext uri="{BB962C8B-B14F-4D97-AF65-F5344CB8AC3E}">
        <p14:creationId xmlns:p14="http://schemas.microsoft.com/office/powerpoint/2010/main" val="28876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0C9BFE-0D6A-46C9-A0B7-F6C698CE2C19}"/>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Law of Chastity</a:t>
            </a:r>
          </a:p>
        </p:txBody>
      </p:sp>
      <p:sp>
        <p:nvSpPr>
          <p:cNvPr id="10" name="Rectangle 9">
            <a:extLst>
              <a:ext uri="{FF2B5EF4-FFF2-40B4-BE49-F238E27FC236}">
                <a16:creationId xmlns:a16="http://schemas.microsoft.com/office/drawing/2014/main" id="{A5F113B8-AE7C-4FFA-A6D3-69A71F1D46CC}"/>
              </a:ext>
            </a:extLst>
          </p:cNvPr>
          <p:cNvSpPr/>
          <p:nvPr/>
        </p:nvSpPr>
        <p:spPr>
          <a:xfrm>
            <a:off x="151161" y="1221912"/>
            <a:ext cx="6875280" cy="1015663"/>
          </a:xfrm>
          <a:prstGeom prst="rect">
            <a:avLst/>
          </a:prstGeom>
        </p:spPr>
        <p:txBody>
          <a:bodyPr wrap="square">
            <a:spAutoFit/>
          </a:bodyPr>
          <a:lstStyle/>
          <a:p>
            <a:r>
              <a:rPr lang="en-US" sz="2000">
                <a:solidFill>
                  <a:schemeClr val="bg1"/>
                </a:solidFill>
                <a:latin typeface="Abadi" panose="020B0604020104020204" pitchFamily="34" charset="0"/>
              </a:rPr>
              <a:t>The sacred powers of procreation are to be employed only between a man and a woman who have been lawfully wedded as husband and wife</a:t>
            </a:r>
            <a:endParaRPr lang="en-US" sz="2000" dirty="0">
              <a:solidFill>
                <a:schemeClr val="bg1"/>
              </a:solidFill>
              <a:latin typeface="Abadi" panose="020B0604020104020204" pitchFamily="34" charset="0"/>
            </a:endParaRPr>
          </a:p>
        </p:txBody>
      </p:sp>
      <p:sp>
        <p:nvSpPr>
          <p:cNvPr id="11" name="Rectangle 10">
            <a:extLst>
              <a:ext uri="{FF2B5EF4-FFF2-40B4-BE49-F238E27FC236}">
                <a16:creationId xmlns:a16="http://schemas.microsoft.com/office/drawing/2014/main" id="{846EEEBD-E756-4AD7-BA83-DDB264A8C615}"/>
              </a:ext>
            </a:extLst>
          </p:cNvPr>
          <p:cNvSpPr/>
          <p:nvPr/>
        </p:nvSpPr>
        <p:spPr>
          <a:xfrm>
            <a:off x="1151744" y="2642069"/>
            <a:ext cx="4443381" cy="1477328"/>
          </a:xfrm>
          <a:prstGeom prst="rect">
            <a:avLst/>
          </a:prstGeom>
        </p:spPr>
        <p:txBody>
          <a:bodyPr wrap="square">
            <a:spAutoFit/>
          </a:bodyPr>
          <a:lstStyle/>
          <a:p>
            <a:r>
              <a:rPr lang="en-US" i="1" dirty="0">
                <a:solidFill>
                  <a:srgbClr val="FFFF00"/>
                </a:solidFill>
              </a:rPr>
              <a:t>There is none greater in this house than I; neither hath he kept back any thing from me but thee, because thou art his wife: how then can I do this great wickedness, and sin against God? Genesis 39:9</a:t>
            </a:r>
          </a:p>
        </p:txBody>
      </p:sp>
      <p:grpSp>
        <p:nvGrpSpPr>
          <p:cNvPr id="3" name="Group 2">
            <a:extLst>
              <a:ext uri="{FF2B5EF4-FFF2-40B4-BE49-F238E27FC236}">
                <a16:creationId xmlns:a16="http://schemas.microsoft.com/office/drawing/2014/main" id="{7C5D385C-319B-476E-858D-34C5D757B98E}"/>
              </a:ext>
            </a:extLst>
          </p:cNvPr>
          <p:cNvGrpSpPr/>
          <p:nvPr/>
        </p:nvGrpSpPr>
        <p:grpSpPr>
          <a:xfrm>
            <a:off x="7693636" y="1058524"/>
            <a:ext cx="3584811" cy="3584811"/>
            <a:chOff x="7485837" y="1102691"/>
            <a:chExt cx="3584811" cy="3584811"/>
          </a:xfrm>
        </p:grpSpPr>
        <p:sp>
          <p:nvSpPr>
            <p:cNvPr id="16" name="Rectangle 15">
              <a:extLst>
                <a:ext uri="{FF2B5EF4-FFF2-40B4-BE49-F238E27FC236}">
                  <a16:creationId xmlns:a16="http://schemas.microsoft.com/office/drawing/2014/main" id="{E6A85EA6-8ABF-4326-8C97-23443F0F03A3}"/>
                </a:ext>
              </a:extLst>
            </p:cNvPr>
            <p:cNvSpPr/>
            <p:nvPr/>
          </p:nvSpPr>
          <p:spPr>
            <a:xfrm>
              <a:off x="7690528" y="2156432"/>
              <a:ext cx="3254106" cy="1477328"/>
            </a:xfrm>
            <a:prstGeom prst="rect">
              <a:avLst/>
            </a:prstGeom>
          </p:spPr>
          <p:txBody>
            <a:bodyPr wrap="square">
              <a:spAutoFit/>
            </a:bodyPr>
            <a:lstStyle/>
            <a:p>
              <a:pPr algn="ctr"/>
              <a:r>
                <a:rPr lang="en-US" b="1" dirty="0">
                  <a:solidFill>
                    <a:schemeClr val="bg1"/>
                  </a:solidFill>
                </a:rPr>
                <a:t>The sacred powers of procreation are to be employed only between a man and a woman who have been lawfully wedded as husband and wife.</a:t>
              </a:r>
              <a:endParaRPr lang="en-US" i="1" dirty="0">
                <a:solidFill>
                  <a:schemeClr val="bg1"/>
                </a:solidFill>
              </a:endParaRPr>
            </a:p>
          </p:txBody>
        </p:sp>
        <p:sp>
          <p:nvSpPr>
            <p:cNvPr id="31" name="Oval 30">
              <a:extLst>
                <a:ext uri="{FF2B5EF4-FFF2-40B4-BE49-F238E27FC236}">
                  <a16:creationId xmlns:a16="http://schemas.microsoft.com/office/drawing/2014/main" id="{0AF9CD7F-0FC5-4A4A-A759-8D8552FCF495}"/>
                </a:ext>
              </a:extLst>
            </p:cNvPr>
            <p:cNvSpPr/>
            <p:nvPr/>
          </p:nvSpPr>
          <p:spPr>
            <a:xfrm>
              <a:off x="7485837" y="1102691"/>
              <a:ext cx="3584811" cy="358481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7" name="Group 6">
            <a:extLst>
              <a:ext uri="{FF2B5EF4-FFF2-40B4-BE49-F238E27FC236}">
                <a16:creationId xmlns:a16="http://schemas.microsoft.com/office/drawing/2014/main" id="{C0C2DC0E-C743-48D0-A12B-1728D496F9F5}"/>
              </a:ext>
            </a:extLst>
          </p:cNvPr>
          <p:cNvGrpSpPr/>
          <p:nvPr/>
        </p:nvGrpSpPr>
        <p:grpSpPr>
          <a:xfrm>
            <a:off x="4687059" y="3893850"/>
            <a:ext cx="2672980" cy="2672980"/>
            <a:chOff x="4095692" y="3893850"/>
            <a:chExt cx="2672980" cy="2672980"/>
          </a:xfrm>
        </p:grpSpPr>
        <p:pic>
          <p:nvPicPr>
            <p:cNvPr id="6" name="Picture 5">
              <a:extLst>
                <a:ext uri="{FF2B5EF4-FFF2-40B4-BE49-F238E27FC236}">
                  <a16:creationId xmlns:a16="http://schemas.microsoft.com/office/drawing/2014/main" id="{77AFDA8F-C0DD-424E-BEAD-1F92E6AFCBB4}"/>
                </a:ext>
              </a:extLst>
            </p:cNvPr>
            <p:cNvPicPr>
              <a:picLocks noChangeAspect="1"/>
            </p:cNvPicPr>
            <p:nvPr/>
          </p:nvPicPr>
          <p:blipFill rotWithShape="1">
            <a:blip r:embed="rId2">
              <a:extLst>
                <a:ext uri="{28A0092B-C50C-407E-A947-70E740481C1C}">
                  <a14:useLocalDpi xmlns:a14="http://schemas.microsoft.com/office/drawing/2010/main" val="0"/>
                </a:ext>
              </a:extLst>
            </a:blip>
            <a:srcRect l="23128" t="-1333" r="16288" b="-857"/>
            <a:stretch/>
          </p:blipFill>
          <p:spPr>
            <a:xfrm>
              <a:off x="4445570" y="4136448"/>
              <a:ext cx="2249362" cy="2187785"/>
            </a:xfrm>
            <a:prstGeom prst="rect">
              <a:avLst/>
            </a:prstGeom>
          </p:spPr>
        </p:pic>
        <p:sp>
          <p:nvSpPr>
            <p:cNvPr id="35" name="Oval 34">
              <a:extLst>
                <a:ext uri="{FF2B5EF4-FFF2-40B4-BE49-F238E27FC236}">
                  <a16:creationId xmlns:a16="http://schemas.microsoft.com/office/drawing/2014/main" id="{12C2BCAE-4215-4EE6-89C7-9B9FF3C92774}"/>
                </a:ext>
              </a:extLst>
            </p:cNvPr>
            <p:cNvSpPr/>
            <p:nvPr/>
          </p:nvSpPr>
          <p:spPr>
            <a:xfrm>
              <a:off x="4095692" y="3893850"/>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37346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151161" y="394140"/>
            <a:ext cx="6134136" cy="2585323"/>
          </a:xfrm>
          <a:prstGeom prst="rect">
            <a:avLst/>
          </a:prstGeom>
        </p:spPr>
        <p:txBody>
          <a:bodyPr wrap="square">
            <a:spAutoFit/>
          </a:bodyPr>
          <a:lstStyle/>
          <a:p>
            <a:r>
              <a:rPr lang="en-US" dirty="0">
                <a:solidFill>
                  <a:schemeClr val="bg1"/>
                </a:solidFill>
                <a:latin typeface="Abadi" panose="020B0604020104020204" pitchFamily="34" charset="0"/>
              </a:rPr>
              <a:t>“Our theology begins with heavenly parents, and our highest aspiration is to attain the fullness of eternal exaltation.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We know that the marriage of a man and a woman is necessary for the accomplishment of God’s plan.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We look on marriage and the bearing and nurturing of children as part of God’s plan and a sacred duty of those given the opportunity to do so. …</a:t>
            </a:r>
            <a:endParaRPr lang="en-US" sz="2000" dirty="0">
              <a:solidFill>
                <a:schemeClr val="bg1"/>
              </a:solidFill>
              <a:latin typeface="Abadi" panose="020B0604020104020204" pitchFamily="34" charset="0"/>
            </a:endParaRPr>
          </a:p>
        </p:txBody>
      </p:sp>
      <p:sp>
        <p:nvSpPr>
          <p:cNvPr id="5" name="Rectangle 4">
            <a:extLst>
              <a:ext uri="{FF2B5EF4-FFF2-40B4-BE49-F238E27FC236}">
                <a16:creationId xmlns:a16="http://schemas.microsoft.com/office/drawing/2014/main" id="{A4C53661-E698-4BD6-B4B3-7CAE78A4E03C}"/>
              </a:ext>
            </a:extLst>
          </p:cNvPr>
          <p:cNvSpPr/>
          <p:nvPr/>
        </p:nvSpPr>
        <p:spPr>
          <a:xfrm>
            <a:off x="6477437" y="1836344"/>
            <a:ext cx="5563402" cy="4247317"/>
          </a:xfrm>
          <a:prstGeom prst="rect">
            <a:avLst/>
          </a:prstGeom>
        </p:spPr>
        <p:txBody>
          <a:bodyPr wrap="square">
            <a:spAutoFit/>
          </a:bodyPr>
          <a:lstStyle/>
          <a:p>
            <a:r>
              <a:rPr lang="en-US" dirty="0">
                <a:solidFill>
                  <a:schemeClr val="bg1"/>
                </a:solidFill>
              </a:rPr>
              <a:t>“The power to create mortal life is the most exalted power God has given to His children. Its use was mandated by God’s first commandment to Adam and Eve, but other important commandments were given to forbid its misuse.</a:t>
            </a:r>
          </a:p>
          <a:p>
            <a:endParaRPr lang="en-US" dirty="0">
              <a:solidFill>
                <a:schemeClr val="bg1"/>
              </a:solidFill>
            </a:endParaRPr>
          </a:p>
          <a:p>
            <a:r>
              <a:rPr lang="en-US" dirty="0">
                <a:solidFill>
                  <a:schemeClr val="bg1"/>
                </a:solidFill>
              </a:rPr>
              <a:t>The emphasis we place on the law of chastity is explained by our understanding of the purpose of our procreative powers in the accomplishment of God’s plan. </a:t>
            </a:r>
          </a:p>
          <a:p>
            <a:endParaRPr lang="en-US" dirty="0">
              <a:solidFill>
                <a:schemeClr val="bg1"/>
              </a:solidFill>
            </a:endParaRPr>
          </a:p>
          <a:p>
            <a:r>
              <a:rPr lang="en-US" dirty="0">
                <a:solidFill>
                  <a:schemeClr val="bg1"/>
                </a:solidFill>
              </a:rPr>
              <a:t>Outside the bonds of marriage between a man and a woman, all uses of our procreative powers are to one degree or another sinful and contrary to God’s plan for the exaltation of His children.” (1)</a:t>
            </a:r>
          </a:p>
        </p:txBody>
      </p:sp>
      <p:sp>
        <p:nvSpPr>
          <p:cNvPr id="8" name="Rectangle 7">
            <a:extLst>
              <a:ext uri="{FF2B5EF4-FFF2-40B4-BE49-F238E27FC236}">
                <a16:creationId xmlns:a16="http://schemas.microsoft.com/office/drawing/2014/main" id="{C196D6E3-6CC2-4AFE-A5AC-B52665756E33}"/>
              </a:ext>
            </a:extLst>
          </p:cNvPr>
          <p:cNvSpPr/>
          <p:nvPr/>
        </p:nvSpPr>
        <p:spPr>
          <a:xfrm>
            <a:off x="151161" y="6411046"/>
            <a:ext cx="3666388" cy="369332"/>
          </a:xfrm>
          <a:prstGeom prst="rect">
            <a:avLst/>
          </a:prstGeom>
        </p:spPr>
        <p:txBody>
          <a:bodyPr wrap="none">
            <a:spAutoFit/>
          </a:bodyPr>
          <a:lstStyle/>
          <a:p>
            <a:r>
              <a:rPr lang="en-US" dirty="0">
                <a:solidFill>
                  <a:schemeClr val="bg1"/>
                </a:solidFill>
              </a:rPr>
              <a:t>Exodus 20:14; 1 Thessalonians 4:3</a:t>
            </a:r>
            <a:endParaRPr lang="en-US" dirty="0"/>
          </a:p>
        </p:txBody>
      </p:sp>
      <p:sp>
        <p:nvSpPr>
          <p:cNvPr id="17" name="Oval 16">
            <a:extLst>
              <a:ext uri="{FF2B5EF4-FFF2-40B4-BE49-F238E27FC236}">
                <a16:creationId xmlns:a16="http://schemas.microsoft.com/office/drawing/2014/main" id="{B7FD8D2A-1A93-493F-9AF7-0AF7A96914BF}"/>
              </a:ext>
            </a:extLst>
          </p:cNvPr>
          <p:cNvSpPr/>
          <p:nvPr/>
        </p:nvSpPr>
        <p:spPr>
          <a:xfrm>
            <a:off x="665135" y="3358764"/>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5124" name="Picture 4" descr="Related image">
            <a:extLst>
              <a:ext uri="{FF2B5EF4-FFF2-40B4-BE49-F238E27FC236}">
                <a16:creationId xmlns:a16="http://schemas.microsoft.com/office/drawing/2014/main" id="{BB257B28-0169-470D-A540-BCE11A84B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112" y="3705877"/>
            <a:ext cx="1705026" cy="197875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7A81F6E5-5AD4-42C3-A0F6-A7AA755AD6A3}"/>
              </a:ext>
            </a:extLst>
          </p:cNvPr>
          <p:cNvSpPr/>
          <p:nvPr/>
        </p:nvSpPr>
        <p:spPr>
          <a:xfrm>
            <a:off x="2963721" y="3358764"/>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8" name="Picture 17">
            <a:extLst>
              <a:ext uri="{FF2B5EF4-FFF2-40B4-BE49-F238E27FC236}">
                <a16:creationId xmlns:a16="http://schemas.microsoft.com/office/drawing/2014/main" id="{6A0CA5DF-F1F9-449C-9466-DFB82CCD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281" y="4241755"/>
            <a:ext cx="1219200" cy="1219200"/>
          </a:xfrm>
          <a:prstGeom prst="rect">
            <a:avLst/>
          </a:prstGeom>
        </p:spPr>
      </p:pic>
      <p:pic>
        <p:nvPicPr>
          <p:cNvPr id="20" name="Picture 19">
            <a:extLst>
              <a:ext uri="{FF2B5EF4-FFF2-40B4-BE49-F238E27FC236}">
                <a16:creationId xmlns:a16="http://schemas.microsoft.com/office/drawing/2014/main" id="{93BE0181-4130-44FE-B26D-FDE87DAB8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1419" y="183531"/>
            <a:ext cx="1066248" cy="1328871"/>
          </a:xfrm>
          <a:prstGeom prst="rect">
            <a:avLst/>
          </a:prstGeom>
        </p:spPr>
      </p:pic>
    </p:spTree>
    <p:extLst>
      <p:ext uri="{BB962C8B-B14F-4D97-AF65-F5344CB8AC3E}">
        <p14:creationId xmlns:p14="http://schemas.microsoft.com/office/powerpoint/2010/main" val="41251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1000"/>
                                        <p:tgtEl>
                                          <p:spTgt spid="5124"/>
                                        </p:tgtEl>
                                      </p:cBhvr>
                                    </p:animEffect>
                                    <p:anim calcmode="lin" valueType="num">
                                      <p:cBhvr>
                                        <p:cTn id="10" dur="1000" fill="hold"/>
                                        <p:tgtEl>
                                          <p:spTgt spid="5124"/>
                                        </p:tgtEl>
                                        <p:attrNameLst>
                                          <p:attrName>ppt_x</p:attrName>
                                        </p:attrNameLst>
                                      </p:cBhvr>
                                      <p:tavLst>
                                        <p:tav tm="0">
                                          <p:val>
                                            <p:strVal val="#ppt_x"/>
                                          </p:val>
                                        </p:tav>
                                        <p:tav tm="100000">
                                          <p:val>
                                            <p:strVal val="#ppt_x"/>
                                          </p:val>
                                        </p:tav>
                                      </p:tavLst>
                                    </p:anim>
                                    <p:anim calcmode="lin" valueType="num">
                                      <p:cBhvr>
                                        <p:cTn id="11" dur="1000" fill="hold"/>
                                        <p:tgtEl>
                                          <p:spTgt spid="512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210583" y="940718"/>
            <a:ext cx="6134136" cy="1477328"/>
          </a:xfrm>
          <a:prstGeom prst="rect">
            <a:avLst/>
          </a:prstGeom>
        </p:spPr>
        <p:txBody>
          <a:bodyPr wrap="square">
            <a:spAutoFit/>
          </a:bodyPr>
          <a:lstStyle/>
          <a:p>
            <a:r>
              <a:rPr lang="en-US" dirty="0">
                <a:solidFill>
                  <a:schemeClr val="bg1"/>
                </a:solidFill>
                <a:latin typeface="Abadi" panose="020B0604020104020204" pitchFamily="34" charset="0"/>
              </a:rPr>
              <a:t>Physical intimacy between husband and wife is beautiful and sacred. It is ordained of God for the creation of children and for the expression of love between husband and wife. God has commanded that sexual intimacy be reserved for marriage.</a:t>
            </a:r>
            <a:endParaRPr lang="en-US" sz="2000" dirty="0">
              <a:solidFill>
                <a:schemeClr val="bg1"/>
              </a:solidFill>
              <a:latin typeface="Abadi" panose="020B0604020104020204" pitchFamily="34" charset="0"/>
            </a:endParaRPr>
          </a:p>
        </p:txBody>
      </p:sp>
      <p:sp>
        <p:nvSpPr>
          <p:cNvPr id="5" name="Rectangle 4">
            <a:extLst>
              <a:ext uri="{FF2B5EF4-FFF2-40B4-BE49-F238E27FC236}">
                <a16:creationId xmlns:a16="http://schemas.microsoft.com/office/drawing/2014/main" id="{A4C53661-E698-4BD6-B4B3-7CAE78A4E03C}"/>
              </a:ext>
            </a:extLst>
          </p:cNvPr>
          <p:cNvSpPr/>
          <p:nvPr/>
        </p:nvSpPr>
        <p:spPr>
          <a:xfrm>
            <a:off x="6555301" y="1836344"/>
            <a:ext cx="5485538" cy="4524315"/>
          </a:xfrm>
          <a:prstGeom prst="rect">
            <a:avLst/>
          </a:prstGeom>
        </p:spPr>
        <p:txBody>
          <a:bodyPr wrap="square">
            <a:spAutoFit/>
          </a:bodyPr>
          <a:lstStyle/>
          <a:p>
            <a:r>
              <a:rPr lang="en-US" dirty="0">
                <a:solidFill>
                  <a:schemeClr val="bg1"/>
                </a:solidFill>
              </a:rPr>
              <a:t>When you are sexually pure, you prepare yourself to make and keep sacred covenants in the temple. You prepare yourself to build a strong marriage and to bring children into the world as part of an eternal and loving family. </a:t>
            </a:r>
          </a:p>
          <a:p>
            <a:endParaRPr lang="en-US" dirty="0">
              <a:solidFill>
                <a:schemeClr val="bg1"/>
              </a:solidFill>
            </a:endParaRPr>
          </a:p>
          <a:p>
            <a:r>
              <a:rPr lang="en-US" dirty="0">
                <a:solidFill>
                  <a:schemeClr val="bg1"/>
                </a:solidFill>
              </a:rPr>
              <a:t>You protect yourself from the spiritual and emotional damage that come from sharing sexual intimacy outside of marriage.</a:t>
            </a:r>
          </a:p>
          <a:p>
            <a:endParaRPr lang="en-US" dirty="0">
              <a:solidFill>
                <a:schemeClr val="bg1"/>
              </a:solidFill>
            </a:endParaRPr>
          </a:p>
          <a:p>
            <a:r>
              <a:rPr lang="en-US" dirty="0">
                <a:solidFill>
                  <a:schemeClr val="bg1"/>
                </a:solidFill>
              </a:rPr>
              <a:t>You also protect yourself from harmful diseases.</a:t>
            </a:r>
          </a:p>
          <a:p>
            <a:endParaRPr lang="en-US" dirty="0">
              <a:solidFill>
                <a:schemeClr val="bg1"/>
              </a:solidFill>
            </a:endParaRPr>
          </a:p>
          <a:p>
            <a:r>
              <a:rPr lang="en-US" dirty="0">
                <a:solidFill>
                  <a:schemeClr val="bg1"/>
                </a:solidFill>
              </a:rPr>
              <a:t>Remaining sexually pure helps you to be confident and truly happy and improves your ability to make good decisions now and in the future. (2)</a:t>
            </a:r>
          </a:p>
          <a:p>
            <a:endParaRPr lang="en-US" dirty="0">
              <a:solidFill>
                <a:schemeClr val="bg1"/>
              </a:solidFill>
            </a:endParaRPr>
          </a:p>
        </p:txBody>
      </p:sp>
      <p:sp>
        <p:nvSpPr>
          <p:cNvPr id="11" name="TextBox 10">
            <a:extLst>
              <a:ext uri="{FF2B5EF4-FFF2-40B4-BE49-F238E27FC236}">
                <a16:creationId xmlns:a16="http://schemas.microsoft.com/office/drawing/2014/main" id="{A46FC1AB-9630-454C-A9EE-0A6D4B33D1BB}"/>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Sexual Purity</a:t>
            </a:r>
          </a:p>
        </p:txBody>
      </p:sp>
      <p:grpSp>
        <p:nvGrpSpPr>
          <p:cNvPr id="6" name="Group 5">
            <a:extLst>
              <a:ext uri="{FF2B5EF4-FFF2-40B4-BE49-F238E27FC236}">
                <a16:creationId xmlns:a16="http://schemas.microsoft.com/office/drawing/2014/main" id="{8D5FBF1F-17B9-428D-9BAB-235052D8FCCB}"/>
              </a:ext>
            </a:extLst>
          </p:cNvPr>
          <p:cNvGrpSpPr/>
          <p:nvPr/>
        </p:nvGrpSpPr>
        <p:grpSpPr>
          <a:xfrm>
            <a:off x="791868" y="2439705"/>
            <a:ext cx="4971566" cy="4000500"/>
            <a:chOff x="791868" y="2553146"/>
            <a:chExt cx="4971566" cy="4000500"/>
          </a:xfrm>
        </p:grpSpPr>
        <p:pic>
          <p:nvPicPr>
            <p:cNvPr id="4" name="Picture 3">
              <a:extLst>
                <a:ext uri="{FF2B5EF4-FFF2-40B4-BE49-F238E27FC236}">
                  <a16:creationId xmlns:a16="http://schemas.microsoft.com/office/drawing/2014/main" id="{97763B52-8EF1-4C5C-803F-490A99D8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316" y="2553146"/>
              <a:ext cx="3667125" cy="4000500"/>
            </a:xfrm>
            <a:prstGeom prst="rect">
              <a:avLst/>
            </a:prstGeom>
          </p:spPr>
        </p:pic>
        <p:sp>
          <p:nvSpPr>
            <p:cNvPr id="17" name="Oval 16">
              <a:extLst>
                <a:ext uri="{FF2B5EF4-FFF2-40B4-BE49-F238E27FC236}">
                  <a16:creationId xmlns:a16="http://schemas.microsoft.com/office/drawing/2014/main" id="{B7FD8D2A-1A93-493F-9AF7-0AF7A96914BF}"/>
                </a:ext>
              </a:extLst>
            </p:cNvPr>
            <p:cNvSpPr/>
            <p:nvPr/>
          </p:nvSpPr>
          <p:spPr>
            <a:xfrm>
              <a:off x="791868" y="3801526"/>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Oval 20">
              <a:extLst>
                <a:ext uri="{FF2B5EF4-FFF2-40B4-BE49-F238E27FC236}">
                  <a16:creationId xmlns:a16="http://schemas.microsoft.com/office/drawing/2014/main" id="{7A81F6E5-5AD4-42C3-A0F6-A7AA755AD6A3}"/>
                </a:ext>
              </a:extLst>
            </p:cNvPr>
            <p:cNvSpPr/>
            <p:nvPr/>
          </p:nvSpPr>
          <p:spPr>
            <a:xfrm>
              <a:off x="3090454" y="3801526"/>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7170" name="Picture 2" descr="Image result for for the strength of youth">
            <a:extLst>
              <a:ext uri="{FF2B5EF4-FFF2-40B4-BE49-F238E27FC236}">
                <a16:creationId xmlns:a16="http://schemas.microsoft.com/office/drawing/2014/main" id="{209C0043-29B0-41B2-BCF8-671FBF0D7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92" t="94" r="34896" b="16306"/>
          <a:stretch/>
        </p:blipFill>
        <p:spPr bwMode="auto">
          <a:xfrm>
            <a:off x="10632607" y="171972"/>
            <a:ext cx="1093859" cy="163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305586" y="1005804"/>
            <a:ext cx="5471418" cy="2862322"/>
          </a:xfrm>
          <a:prstGeom prst="rect">
            <a:avLst/>
          </a:prstGeom>
        </p:spPr>
        <p:txBody>
          <a:bodyPr wrap="square">
            <a:spAutoFit/>
          </a:bodyPr>
          <a:lstStyle/>
          <a:p>
            <a:r>
              <a:rPr lang="en-US" dirty="0">
                <a:solidFill>
                  <a:schemeClr val="bg1"/>
                </a:solidFill>
              </a:rPr>
              <a:t>The Lord’s standard regarding sexual purity is clear and unchanging. Do not have any sexual relations before marriage, and be completely faithful to your spouse after marriage. </a:t>
            </a:r>
          </a:p>
          <a:p>
            <a:endParaRPr lang="en-US" dirty="0">
              <a:solidFill>
                <a:schemeClr val="bg1"/>
              </a:solidFill>
            </a:endParaRPr>
          </a:p>
          <a:p>
            <a:r>
              <a:rPr lang="en-US" dirty="0">
                <a:solidFill>
                  <a:schemeClr val="bg1"/>
                </a:solidFill>
              </a:rPr>
              <a:t>Do not allow the media, your peers, or others to persuade you that sexual intimacy before marriage is acceptable. It is not. In God’s sight, sexual sins are extremely serious. They defile the sacred power God has given us to create life. </a:t>
            </a:r>
            <a:endParaRPr lang="en-US" sz="20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A46FC1AB-9630-454C-A9EE-0A6D4B33D1BB}"/>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Lord’s Standard</a:t>
            </a:r>
          </a:p>
        </p:txBody>
      </p:sp>
      <p:grpSp>
        <p:nvGrpSpPr>
          <p:cNvPr id="6" name="Group 5">
            <a:extLst>
              <a:ext uri="{FF2B5EF4-FFF2-40B4-BE49-F238E27FC236}">
                <a16:creationId xmlns:a16="http://schemas.microsoft.com/office/drawing/2014/main" id="{8D5FBF1F-17B9-428D-9BAB-235052D8FCCB}"/>
              </a:ext>
            </a:extLst>
          </p:cNvPr>
          <p:cNvGrpSpPr/>
          <p:nvPr/>
        </p:nvGrpSpPr>
        <p:grpSpPr>
          <a:xfrm>
            <a:off x="1032138" y="3883003"/>
            <a:ext cx="3318415" cy="2670249"/>
            <a:chOff x="791868" y="2553146"/>
            <a:chExt cx="4971566" cy="4000500"/>
          </a:xfrm>
        </p:grpSpPr>
        <p:pic>
          <p:nvPicPr>
            <p:cNvPr id="4" name="Picture 3">
              <a:extLst>
                <a:ext uri="{FF2B5EF4-FFF2-40B4-BE49-F238E27FC236}">
                  <a16:creationId xmlns:a16="http://schemas.microsoft.com/office/drawing/2014/main" id="{97763B52-8EF1-4C5C-803F-490A99D8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316" y="2553146"/>
              <a:ext cx="3667125" cy="4000500"/>
            </a:xfrm>
            <a:prstGeom prst="rect">
              <a:avLst/>
            </a:prstGeom>
          </p:spPr>
        </p:pic>
        <p:sp>
          <p:nvSpPr>
            <p:cNvPr id="17" name="Oval 16">
              <a:extLst>
                <a:ext uri="{FF2B5EF4-FFF2-40B4-BE49-F238E27FC236}">
                  <a16:creationId xmlns:a16="http://schemas.microsoft.com/office/drawing/2014/main" id="{B7FD8D2A-1A93-493F-9AF7-0AF7A96914BF}"/>
                </a:ext>
              </a:extLst>
            </p:cNvPr>
            <p:cNvSpPr/>
            <p:nvPr/>
          </p:nvSpPr>
          <p:spPr>
            <a:xfrm>
              <a:off x="791868" y="3801526"/>
              <a:ext cx="2672980" cy="267298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Oval 20">
              <a:extLst>
                <a:ext uri="{FF2B5EF4-FFF2-40B4-BE49-F238E27FC236}">
                  <a16:creationId xmlns:a16="http://schemas.microsoft.com/office/drawing/2014/main" id="{7A81F6E5-5AD4-42C3-A0F6-A7AA755AD6A3}"/>
                </a:ext>
              </a:extLst>
            </p:cNvPr>
            <p:cNvSpPr/>
            <p:nvPr/>
          </p:nvSpPr>
          <p:spPr>
            <a:xfrm>
              <a:off x="3090453" y="3801526"/>
              <a:ext cx="2672981" cy="267298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7" name="Rectangle 6">
            <a:extLst>
              <a:ext uri="{FF2B5EF4-FFF2-40B4-BE49-F238E27FC236}">
                <a16:creationId xmlns:a16="http://schemas.microsoft.com/office/drawing/2014/main" id="{DEB234BF-7FFF-412D-8413-4807A508C8E3}"/>
              </a:ext>
            </a:extLst>
          </p:cNvPr>
          <p:cNvSpPr/>
          <p:nvPr/>
        </p:nvSpPr>
        <p:spPr>
          <a:xfrm>
            <a:off x="8444970" y="6441092"/>
            <a:ext cx="3671198" cy="369332"/>
          </a:xfrm>
          <a:prstGeom prst="rect">
            <a:avLst/>
          </a:prstGeom>
        </p:spPr>
        <p:txBody>
          <a:bodyPr wrap="none">
            <a:spAutoFit/>
          </a:bodyPr>
          <a:lstStyle/>
          <a:p>
            <a:r>
              <a:rPr lang="en-US" dirty="0">
                <a:solidFill>
                  <a:schemeClr val="bg1"/>
                </a:solidFill>
              </a:rPr>
              <a:t>(2) For further reading see handout</a:t>
            </a:r>
          </a:p>
        </p:txBody>
      </p:sp>
      <p:sp>
        <p:nvSpPr>
          <p:cNvPr id="8" name="Rectangle 7">
            <a:extLst>
              <a:ext uri="{FF2B5EF4-FFF2-40B4-BE49-F238E27FC236}">
                <a16:creationId xmlns:a16="http://schemas.microsoft.com/office/drawing/2014/main" id="{1C98CD05-1DDD-448E-8FDA-6574478DC7B5}"/>
              </a:ext>
            </a:extLst>
          </p:cNvPr>
          <p:cNvSpPr/>
          <p:nvPr/>
        </p:nvSpPr>
        <p:spPr>
          <a:xfrm>
            <a:off x="5777003" y="3986162"/>
            <a:ext cx="6096000" cy="1938992"/>
          </a:xfrm>
          <a:prstGeom prst="rect">
            <a:avLst/>
          </a:prstGeom>
        </p:spPr>
        <p:txBody>
          <a:bodyPr>
            <a:spAutoFit/>
          </a:bodyPr>
          <a:lstStyle/>
          <a:p>
            <a:r>
              <a:rPr lang="en-US" sz="2400" i="1" dirty="0">
                <a:solidFill>
                  <a:srgbClr val="FFFF00"/>
                </a:solidFill>
              </a:rPr>
              <a:t>Know ye not, my son, that these things are an abomination in the sight of the Lord; yea, most abominable above all sins save it be the shedding of innocent blood or denying the Holy Ghost? Alma 39:5</a:t>
            </a:r>
          </a:p>
        </p:txBody>
      </p:sp>
      <p:sp>
        <p:nvSpPr>
          <p:cNvPr id="9" name="Rectangle 8">
            <a:extLst>
              <a:ext uri="{FF2B5EF4-FFF2-40B4-BE49-F238E27FC236}">
                <a16:creationId xmlns:a16="http://schemas.microsoft.com/office/drawing/2014/main" id="{3C2E1EDF-D48A-430F-A01F-F505E13E2A31}"/>
              </a:ext>
            </a:extLst>
          </p:cNvPr>
          <p:cNvSpPr/>
          <p:nvPr/>
        </p:nvSpPr>
        <p:spPr>
          <a:xfrm>
            <a:off x="6762997" y="3007832"/>
            <a:ext cx="4443010" cy="923330"/>
          </a:xfrm>
          <a:prstGeom prst="rect">
            <a:avLst/>
          </a:prstGeom>
        </p:spPr>
        <p:txBody>
          <a:bodyPr wrap="square">
            <a:spAutoFit/>
          </a:bodyPr>
          <a:lstStyle/>
          <a:p>
            <a:r>
              <a:rPr lang="en-US" dirty="0">
                <a:solidFill>
                  <a:schemeClr val="bg1"/>
                </a:solidFill>
              </a:rPr>
              <a:t>The prophet Alma taught that sexual sins are more serious than any other sins except murder or denying the Holy Ghost.</a:t>
            </a:r>
            <a:endParaRPr lang="en-US" dirty="0"/>
          </a:p>
        </p:txBody>
      </p:sp>
      <p:grpSp>
        <p:nvGrpSpPr>
          <p:cNvPr id="12" name="Group 11">
            <a:extLst>
              <a:ext uri="{FF2B5EF4-FFF2-40B4-BE49-F238E27FC236}">
                <a16:creationId xmlns:a16="http://schemas.microsoft.com/office/drawing/2014/main" id="{27C58A2B-CC59-4007-9508-0C2CF2722D56}"/>
              </a:ext>
            </a:extLst>
          </p:cNvPr>
          <p:cNvGrpSpPr/>
          <p:nvPr/>
        </p:nvGrpSpPr>
        <p:grpSpPr>
          <a:xfrm>
            <a:off x="7891931" y="1076271"/>
            <a:ext cx="1866143" cy="1872543"/>
            <a:chOff x="8458134" y="780973"/>
            <a:chExt cx="1866143" cy="1872543"/>
          </a:xfrm>
        </p:grpSpPr>
        <p:grpSp>
          <p:nvGrpSpPr>
            <p:cNvPr id="14" name="Group 13">
              <a:extLst>
                <a:ext uri="{FF2B5EF4-FFF2-40B4-BE49-F238E27FC236}">
                  <a16:creationId xmlns:a16="http://schemas.microsoft.com/office/drawing/2014/main" id="{43D1CD34-6138-46F3-8844-0A3053D535A1}"/>
                </a:ext>
              </a:extLst>
            </p:cNvPr>
            <p:cNvGrpSpPr/>
            <p:nvPr/>
          </p:nvGrpSpPr>
          <p:grpSpPr>
            <a:xfrm>
              <a:off x="9046874" y="855983"/>
              <a:ext cx="727327" cy="1797533"/>
              <a:chOff x="2133600" y="1752600"/>
              <a:chExt cx="1524000" cy="3766449"/>
            </a:xfrm>
          </p:grpSpPr>
          <p:grpSp>
            <p:nvGrpSpPr>
              <p:cNvPr id="15" name="Group 49">
                <a:extLst>
                  <a:ext uri="{FF2B5EF4-FFF2-40B4-BE49-F238E27FC236}">
                    <a16:creationId xmlns:a16="http://schemas.microsoft.com/office/drawing/2014/main" id="{4B6A1146-A333-4D06-8AF7-66B34778649C}"/>
                  </a:ext>
                </a:extLst>
              </p:cNvPr>
              <p:cNvGrpSpPr/>
              <p:nvPr/>
            </p:nvGrpSpPr>
            <p:grpSpPr>
              <a:xfrm rot="9550070">
                <a:off x="2918578" y="4905265"/>
                <a:ext cx="304800" cy="613784"/>
                <a:chOff x="1295400" y="4546730"/>
                <a:chExt cx="409568" cy="689984"/>
              </a:xfrm>
            </p:grpSpPr>
            <p:sp>
              <p:nvSpPr>
                <p:cNvPr id="65" name="Oval 64">
                  <a:extLst>
                    <a:ext uri="{FF2B5EF4-FFF2-40B4-BE49-F238E27FC236}">
                      <a16:creationId xmlns:a16="http://schemas.microsoft.com/office/drawing/2014/main" id="{2EEC723F-8A14-47B1-8513-BC2939425223}"/>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607C3BE7-C31C-4058-ACAF-E5213F0C4050}"/>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2">
                <a:extLst>
                  <a:ext uri="{FF2B5EF4-FFF2-40B4-BE49-F238E27FC236}">
                    <a16:creationId xmlns:a16="http://schemas.microsoft.com/office/drawing/2014/main" id="{880C049E-506C-4C46-A069-739D147D2AAB}"/>
                  </a:ext>
                </a:extLst>
              </p:cNvPr>
              <p:cNvGrpSpPr/>
              <p:nvPr/>
            </p:nvGrpSpPr>
            <p:grpSpPr>
              <a:xfrm rot="15885139">
                <a:off x="2681745" y="4896468"/>
                <a:ext cx="304800" cy="613784"/>
                <a:chOff x="1295400" y="4546730"/>
                <a:chExt cx="409568" cy="689984"/>
              </a:xfrm>
            </p:grpSpPr>
            <p:sp>
              <p:nvSpPr>
                <p:cNvPr id="63" name="Oval 5">
                  <a:extLst>
                    <a:ext uri="{FF2B5EF4-FFF2-40B4-BE49-F238E27FC236}">
                      <a16:creationId xmlns:a16="http://schemas.microsoft.com/office/drawing/2014/main" id="{7BD944B0-B93A-4D92-AF52-4D691F58F8B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03EDE30-6FD7-4699-9FE0-6DE2A4383E95}"/>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a:extLst>
                  <a:ext uri="{FF2B5EF4-FFF2-40B4-BE49-F238E27FC236}">
                    <a16:creationId xmlns:a16="http://schemas.microsoft.com/office/drawing/2014/main" id="{48004C09-82C7-4F35-BB88-F8676A1E3322}"/>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E64AA9E-B139-45BA-93BE-EFCA155C88EF}"/>
                  </a:ext>
                </a:extLst>
              </p:cNvPr>
              <p:cNvSpPr/>
              <p:nvPr/>
            </p:nvSpPr>
            <p:spPr>
              <a:xfrm>
                <a:off x="3429000" y="37281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A61AC3-3914-46F7-9E90-2C75BAB7CD0F}"/>
                  </a:ext>
                </a:extLst>
              </p:cNvPr>
              <p:cNvSpPr/>
              <p:nvPr/>
            </p:nvSpPr>
            <p:spPr>
              <a:xfrm>
                <a:off x="2133600" y="37281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36792887-B11D-407F-A923-9EFE022CDD20}"/>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8701CC0-8421-4E93-B7E3-143D5CF8F5E2}"/>
                  </a:ext>
                </a:extLst>
              </p:cNvPr>
              <p:cNvSpPr/>
              <p:nvPr/>
            </p:nvSpPr>
            <p:spPr>
              <a:xfrm>
                <a:off x="2590800" y="2813730"/>
                <a:ext cx="6858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F78685-4E9B-4486-92AC-B2018350D4C3}"/>
                  </a:ext>
                </a:extLst>
              </p:cNvPr>
              <p:cNvSpPr/>
              <p:nvPr/>
            </p:nvSpPr>
            <p:spPr>
              <a:xfrm>
                <a:off x="2613891" y="25528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6A58FE7E-25DB-4E56-BCA3-4F8FE54C73F7}"/>
                  </a:ext>
                </a:extLst>
              </p:cNvPr>
              <p:cNvSpPr/>
              <p:nvPr/>
            </p:nvSpPr>
            <p:spPr>
              <a:xfrm rot="20397331">
                <a:off x="3077236" y="2873197"/>
                <a:ext cx="551541" cy="1157352"/>
              </a:xfrm>
              <a:prstGeom prst="trapezoid">
                <a:avLst>
                  <a:gd name="adj" fmla="val 35984"/>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9D32BB40-1F60-4340-B8B0-057C9EF46B35}"/>
                  </a:ext>
                </a:extLst>
              </p:cNvPr>
              <p:cNvSpPr/>
              <p:nvPr/>
            </p:nvSpPr>
            <p:spPr>
              <a:xfrm rot="1296214">
                <a:off x="2249330" y="2868103"/>
                <a:ext cx="511448" cy="1132587"/>
              </a:xfrm>
              <a:prstGeom prst="trapezoid">
                <a:avLst>
                  <a:gd name="adj" fmla="val 3207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9A364BFE-844C-423B-A355-F34FDD475550}"/>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5BB1FCBE-E652-42AA-B308-2571761E9ABE}"/>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1">
                <a:extLst>
                  <a:ext uri="{FF2B5EF4-FFF2-40B4-BE49-F238E27FC236}">
                    <a16:creationId xmlns:a16="http://schemas.microsoft.com/office/drawing/2014/main" id="{20B3E052-3A64-4E1D-9B22-AFF94CE04CBA}"/>
                  </a:ext>
                </a:extLst>
              </p:cNvPr>
              <p:cNvGrpSpPr/>
              <p:nvPr/>
            </p:nvGrpSpPr>
            <p:grpSpPr>
              <a:xfrm rot="21151532">
                <a:off x="3114271" y="2096236"/>
                <a:ext cx="343204" cy="757299"/>
                <a:chOff x="1434718" y="4935165"/>
                <a:chExt cx="343204" cy="757299"/>
              </a:xfrm>
              <a:solidFill>
                <a:schemeClr val="bg1">
                  <a:lumMod val="65000"/>
                </a:schemeClr>
              </a:solidFill>
            </p:grpSpPr>
            <p:sp>
              <p:nvSpPr>
                <p:cNvPr id="60" name="Moon 59">
                  <a:extLst>
                    <a:ext uri="{FF2B5EF4-FFF2-40B4-BE49-F238E27FC236}">
                      <a16:creationId xmlns:a16="http://schemas.microsoft.com/office/drawing/2014/main" id="{970B987C-75A0-407D-9688-9DB41DD59AD4}"/>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1AAB40A4-C1DF-4528-B746-64B36AFFB38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014A44B2-C670-41D5-889A-F64AA2A89F72}"/>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44E50AE-C86A-40E3-A2E7-EE7B5EF652E0}"/>
                  </a:ext>
                </a:extLst>
              </p:cNvPr>
              <p:cNvGrpSpPr/>
              <p:nvPr/>
            </p:nvGrpSpPr>
            <p:grpSpPr>
              <a:xfrm rot="1653802">
                <a:off x="2395553" y="2166668"/>
                <a:ext cx="343204" cy="757299"/>
                <a:chOff x="1434718" y="4935165"/>
                <a:chExt cx="343204" cy="757299"/>
              </a:xfrm>
              <a:solidFill>
                <a:schemeClr val="bg1">
                  <a:lumMod val="65000"/>
                </a:schemeClr>
              </a:solidFill>
            </p:grpSpPr>
            <p:sp>
              <p:nvSpPr>
                <p:cNvPr id="57" name="Moon 56">
                  <a:extLst>
                    <a:ext uri="{FF2B5EF4-FFF2-40B4-BE49-F238E27FC236}">
                      <a16:creationId xmlns:a16="http://schemas.microsoft.com/office/drawing/2014/main" id="{9246F861-207F-4B0C-8413-B0B0D4A87532}"/>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27">
                  <a:extLst>
                    <a:ext uri="{FF2B5EF4-FFF2-40B4-BE49-F238E27FC236}">
                      <a16:creationId xmlns:a16="http://schemas.microsoft.com/office/drawing/2014/main" id="{EDCECF1D-BBF5-4BEB-AEB6-21EA3601ADC5}"/>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28">
                  <a:extLst>
                    <a:ext uri="{FF2B5EF4-FFF2-40B4-BE49-F238E27FC236}">
                      <a16:creationId xmlns:a16="http://schemas.microsoft.com/office/drawing/2014/main" id="{5A3AA467-8ADC-44F0-A089-9724060016E2}"/>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14">
                <a:extLst>
                  <a:ext uri="{FF2B5EF4-FFF2-40B4-BE49-F238E27FC236}">
                    <a16:creationId xmlns:a16="http://schemas.microsoft.com/office/drawing/2014/main" id="{AFA8CF81-7775-4D9C-A510-8F629CE05168}"/>
                  </a:ext>
                </a:extLst>
              </p:cNvPr>
              <p:cNvSpPr/>
              <p:nvPr/>
            </p:nvSpPr>
            <p:spPr>
              <a:xfrm>
                <a:off x="2514600" y="17923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FDF21FF4-BDBB-4709-AC4E-B8E98B0A9EBD}"/>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962B746C-5815-4A48-9568-63E959A8621B}"/>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F08B8F74-F2D2-4F87-9CB5-47E0FB958AB4}"/>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D02E30D4-BD93-4FCC-9F7F-04F6718BA00F}"/>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03B09224-F36C-4666-8D1D-FA8E5CDCF728}"/>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EDE4A4A5-BA55-45B9-8AF9-9FCD2391BC10}"/>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55A88EB9-415E-413B-9069-B35A84D79509}"/>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5B1C7BD0-7612-4E96-A47C-16407C67F268}"/>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FDC396D3-29B6-4C71-8CAA-D630D2B89C58}"/>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EC6E5992-E831-4386-AED3-849C59295FAA}"/>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8">
                <a:extLst>
                  <a:ext uri="{FF2B5EF4-FFF2-40B4-BE49-F238E27FC236}">
                    <a16:creationId xmlns:a16="http://schemas.microsoft.com/office/drawing/2014/main" id="{6344E19E-990E-42DD-99F0-D4532D5911E6}"/>
                  </a:ext>
                </a:extLst>
              </p:cNvPr>
              <p:cNvGrpSpPr/>
              <p:nvPr/>
            </p:nvGrpSpPr>
            <p:grpSpPr>
              <a:xfrm>
                <a:off x="2595418" y="4667930"/>
                <a:ext cx="609600" cy="164123"/>
                <a:chOff x="553453" y="4798401"/>
                <a:chExt cx="1858183" cy="519282"/>
              </a:xfrm>
            </p:grpSpPr>
            <p:sp>
              <p:nvSpPr>
                <p:cNvPr id="52" name="Frame 51">
                  <a:extLst>
                    <a:ext uri="{FF2B5EF4-FFF2-40B4-BE49-F238E27FC236}">
                      <a16:creationId xmlns:a16="http://schemas.microsoft.com/office/drawing/2014/main" id="{AA037794-B6B9-4627-BBA2-782BB3EFE706}"/>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a:extLst>
                    <a:ext uri="{FF2B5EF4-FFF2-40B4-BE49-F238E27FC236}">
                      <a16:creationId xmlns:a16="http://schemas.microsoft.com/office/drawing/2014/main" id="{48BB2383-E16F-430A-B0B1-1657FE2C1FEB}"/>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a:extLst>
                    <a:ext uri="{FF2B5EF4-FFF2-40B4-BE49-F238E27FC236}">
                      <a16:creationId xmlns:a16="http://schemas.microsoft.com/office/drawing/2014/main" id="{1D6AF6BE-53A0-40C3-8020-FEBF77D3BBE4}"/>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a:extLst>
                    <a:ext uri="{FF2B5EF4-FFF2-40B4-BE49-F238E27FC236}">
                      <a16:creationId xmlns:a16="http://schemas.microsoft.com/office/drawing/2014/main" id="{CC530146-2CCB-4A78-9188-D28E4CF89EEA}"/>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a:extLst>
                    <a:ext uri="{FF2B5EF4-FFF2-40B4-BE49-F238E27FC236}">
                      <a16:creationId xmlns:a16="http://schemas.microsoft.com/office/drawing/2014/main" id="{AD3DB427-926A-4F57-8725-43B20F8CA42E}"/>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53">
                <a:extLst>
                  <a:ext uri="{FF2B5EF4-FFF2-40B4-BE49-F238E27FC236}">
                    <a16:creationId xmlns:a16="http://schemas.microsoft.com/office/drawing/2014/main" id="{82E38CDB-E0C6-4007-AD40-C81F1BD9A89E}"/>
                  </a:ext>
                </a:extLst>
              </p:cNvPr>
              <p:cNvGrpSpPr/>
              <p:nvPr/>
            </p:nvGrpSpPr>
            <p:grpSpPr>
              <a:xfrm rot="1653802">
                <a:off x="2396391" y="2001353"/>
                <a:ext cx="243277" cy="536804"/>
                <a:chOff x="1434718" y="4935165"/>
                <a:chExt cx="343204" cy="757299"/>
              </a:xfrm>
              <a:solidFill>
                <a:schemeClr val="bg1">
                  <a:lumMod val="65000"/>
                </a:schemeClr>
              </a:solidFill>
            </p:grpSpPr>
            <p:sp>
              <p:nvSpPr>
                <p:cNvPr id="49" name="Moon 48">
                  <a:extLst>
                    <a:ext uri="{FF2B5EF4-FFF2-40B4-BE49-F238E27FC236}">
                      <a16:creationId xmlns:a16="http://schemas.microsoft.com/office/drawing/2014/main" id="{3999E801-45F3-44C4-8D75-B6F1926D017E}"/>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7D8EB57F-3307-48D9-850B-FA190A993447}"/>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C1D5E681-AEDC-4851-9DEB-BC5BCB9A1248}"/>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7">
                <a:extLst>
                  <a:ext uri="{FF2B5EF4-FFF2-40B4-BE49-F238E27FC236}">
                    <a16:creationId xmlns:a16="http://schemas.microsoft.com/office/drawing/2014/main" id="{60504408-56D2-4747-8B8F-7BD25060C7C0}"/>
                  </a:ext>
                </a:extLst>
              </p:cNvPr>
              <p:cNvGrpSpPr/>
              <p:nvPr/>
            </p:nvGrpSpPr>
            <p:grpSpPr>
              <a:xfrm rot="20849912">
                <a:off x="3255616" y="1995496"/>
                <a:ext cx="243277" cy="536804"/>
                <a:chOff x="1434718" y="4935165"/>
                <a:chExt cx="343204" cy="757299"/>
              </a:xfrm>
              <a:solidFill>
                <a:schemeClr val="bg1">
                  <a:lumMod val="65000"/>
                </a:schemeClr>
              </a:solidFill>
            </p:grpSpPr>
            <p:sp>
              <p:nvSpPr>
                <p:cNvPr id="46" name="Moon 45">
                  <a:extLst>
                    <a:ext uri="{FF2B5EF4-FFF2-40B4-BE49-F238E27FC236}">
                      <a16:creationId xmlns:a16="http://schemas.microsoft.com/office/drawing/2014/main" id="{51D3D69B-1F0E-4841-A7B1-7D8400FC49AD}"/>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id="{C8B468C3-F363-43F8-A442-C63767A43EB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85FD4F17-201B-4478-80E5-D6FF94232D4B}"/>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330">
                <a:extLst>
                  <a:ext uri="{FF2B5EF4-FFF2-40B4-BE49-F238E27FC236}">
                    <a16:creationId xmlns:a16="http://schemas.microsoft.com/office/drawing/2014/main" id="{A27C46C9-C985-4AE5-8427-43C9D37E8583}"/>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a:extLst>
                <a:ext uri="{FF2B5EF4-FFF2-40B4-BE49-F238E27FC236}">
                  <a16:creationId xmlns:a16="http://schemas.microsoft.com/office/drawing/2014/main" id="{EDABFF1E-61D3-498B-B8A1-92E94E3663D1}"/>
                </a:ext>
              </a:extLst>
            </p:cNvPr>
            <p:cNvSpPr/>
            <p:nvPr/>
          </p:nvSpPr>
          <p:spPr>
            <a:xfrm>
              <a:off x="8458134" y="780973"/>
              <a:ext cx="1866143" cy="1866143"/>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68" name="Picture 2" descr="Image result for for the strength of youth">
            <a:extLst>
              <a:ext uri="{FF2B5EF4-FFF2-40B4-BE49-F238E27FC236}">
                <a16:creationId xmlns:a16="http://schemas.microsoft.com/office/drawing/2014/main" id="{CE842E8A-A29B-47E7-B64C-30EDDA2A60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92" t="94" r="34896" b="16306"/>
          <a:stretch/>
        </p:blipFill>
        <p:spPr bwMode="auto">
          <a:xfrm>
            <a:off x="10632607" y="171972"/>
            <a:ext cx="1093859" cy="163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305586" y="1005804"/>
            <a:ext cx="5471418" cy="1569660"/>
          </a:xfrm>
          <a:prstGeom prst="rect">
            <a:avLst/>
          </a:prstGeom>
        </p:spPr>
        <p:txBody>
          <a:bodyPr wrap="square">
            <a:spAutoFit/>
          </a:bodyPr>
          <a:lstStyle/>
          <a:p>
            <a:r>
              <a:rPr lang="en-US" sz="2400" dirty="0">
                <a:solidFill>
                  <a:schemeClr val="bg1"/>
                </a:solidFill>
              </a:rPr>
              <a:t>Through His Atonement, Jesus Christ has made it possible for anyone who has violated the law of chastity to repent and be forgiven.</a:t>
            </a:r>
            <a:endParaRPr lang="en-US" sz="24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A46FC1AB-9630-454C-A9EE-0A6D4B33D1BB}"/>
              </a:ext>
            </a:extLst>
          </p:cNvPr>
          <p:cNvSpPr txBox="1"/>
          <p:nvPr/>
        </p:nvSpPr>
        <p:spPr>
          <a:xfrm>
            <a:off x="2691346" y="67597"/>
            <a:ext cx="635552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It’s Possible</a:t>
            </a:r>
          </a:p>
        </p:txBody>
      </p:sp>
      <p:sp>
        <p:nvSpPr>
          <p:cNvPr id="9" name="Rectangle 8">
            <a:extLst>
              <a:ext uri="{FF2B5EF4-FFF2-40B4-BE49-F238E27FC236}">
                <a16:creationId xmlns:a16="http://schemas.microsoft.com/office/drawing/2014/main" id="{3C2E1EDF-D48A-430F-A01F-F505E13E2A31}"/>
              </a:ext>
            </a:extLst>
          </p:cNvPr>
          <p:cNvSpPr/>
          <p:nvPr/>
        </p:nvSpPr>
        <p:spPr>
          <a:xfrm>
            <a:off x="1121869" y="3866925"/>
            <a:ext cx="5586248" cy="1569660"/>
          </a:xfrm>
          <a:prstGeom prst="rect">
            <a:avLst/>
          </a:prstGeom>
        </p:spPr>
        <p:txBody>
          <a:bodyPr wrap="square">
            <a:spAutoFit/>
          </a:bodyPr>
          <a:lstStyle/>
          <a:p>
            <a:r>
              <a:rPr lang="en-US" sz="2400" dirty="0">
                <a:solidFill>
                  <a:schemeClr val="bg1"/>
                </a:solidFill>
              </a:rPr>
              <a:t>Talk to a bishops or branch presidents if you have committed sexual sin so you can enjoy the peace and confidence that come from being sexually pure.</a:t>
            </a:r>
          </a:p>
        </p:txBody>
      </p:sp>
      <p:grpSp>
        <p:nvGrpSpPr>
          <p:cNvPr id="13" name="Group 12">
            <a:extLst>
              <a:ext uri="{FF2B5EF4-FFF2-40B4-BE49-F238E27FC236}">
                <a16:creationId xmlns:a16="http://schemas.microsoft.com/office/drawing/2014/main" id="{F468AF50-DF73-4F41-9588-9A6450DE8380}"/>
              </a:ext>
            </a:extLst>
          </p:cNvPr>
          <p:cNvGrpSpPr/>
          <p:nvPr/>
        </p:nvGrpSpPr>
        <p:grpSpPr>
          <a:xfrm>
            <a:off x="6607526" y="1291461"/>
            <a:ext cx="4137694" cy="4684815"/>
            <a:chOff x="6558205" y="1243959"/>
            <a:chExt cx="4137694" cy="4684815"/>
          </a:xfrm>
        </p:grpSpPr>
        <p:grpSp>
          <p:nvGrpSpPr>
            <p:cNvPr id="3" name="Group 2">
              <a:extLst>
                <a:ext uri="{FF2B5EF4-FFF2-40B4-BE49-F238E27FC236}">
                  <a16:creationId xmlns:a16="http://schemas.microsoft.com/office/drawing/2014/main" id="{D4988E18-EB30-46BA-AD13-BE5D5E58C0DA}"/>
                </a:ext>
              </a:extLst>
            </p:cNvPr>
            <p:cNvGrpSpPr/>
            <p:nvPr/>
          </p:nvGrpSpPr>
          <p:grpSpPr>
            <a:xfrm>
              <a:off x="6558205" y="1243959"/>
              <a:ext cx="4137694" cy="4684815"/>
              <a:chOff x="2828256" y="1996731"/>
              <a:chExt cx="4137694" cy="4684815"/>
            </a:xfrm>
          </p:grpSpPr>
          <p:pic>
            <p:nvPicPr>
              <p:cNvPr id="8194" name="Picture 2" descr="Related image">
                <a:extLst>
                  <a:ext uri="{FF2B5EF4-FFF2-40B4-BE49-F238E27FC236}">
                    <a16:creationId xmlns:a16="http://schemas.microsoft.com/office/drawing/2014/main" id="{100512A2-B19B-4F6B-86B1-DC940B88BB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16" t="31688" r="23445"/>
              <a:stretch/>
            </p:blipFill>
            <p:spPr bwMode="auto">
              <a:xfrm>
                <a:off x="2828256" y="1996731"/>
                <a:ext cx="4104164" cy="46848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9" name="Oval 68">
                <a:extLst>
                  <a:ext uri="{FF2B5EF4-FFF2-40B4-BE49-F238E27FC236}">
                    <a16:creationId xmlns:a16="http://schemas.microsoft.com/office/drawing/2014/main" id="{155C5D54-BF71-4E86-88BA-9E5A7F5CA59B}"/>
                  </a:ext>
                </a:extLst>
              </p:cNvPr>
              <p:cNvSpPr/>
              <p:nvPr/>
            </p:nvSpPr>
            <p:spPr>
              <a:xfrm>
                <a:off x="2928847" y="1996731"/>
                <a:ext cx="4037103" cy="4684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5" name="Rectangle 4">
              <a:extLst>
                <a:ext uri="{FF2B5EF4-FFF2-40B4-BE49-F238E27FC236}">
                  <a16:creationId xmlns:a16="http://schemas.microsoft.com/office/drawing/2014/main" id="{A967EFD9-CED8-4022-B1CF-645B743A999B}"/>
                </a:ext>
              </a:extLst>
            </p:cNvPr>
            <p:cNvSpPr/>
            <p:nvPr/>
          </p:nvSpPr>
          <p:spPr>
            <a:xfrm>
              <a:off x="8274592" y="5580160"/>
              <a:ext cx="893159" cy="230832"/>
            </a:xfrm>
            <a:prstGeom prst="rect">
              <a:avLst/>
            </a:prstGeom>
          </p:spPr>
          <p:txBody>
            <a:bodyPr wrap="square">
              <a:spAutoFit/>
            </a:bodyPr>
            <a:lstStyle/>
            <a:p>
              <a:r>
                <a:rPr lang="en-US" sz="900" dirty="0" err="1">
                  <a:solidFill>
                    <a:schemeClr val="bg1"/>
                  </a:solidFill>
                </a:rPr>
                <a:t>Yongsung</a:t>
              </a:r>
              <a:r>
                <a:rPr lang="en-US" sz="900" dirty="0">
                  <a:solidFill>
                    <a:schemeClr val="bg1"/>
                  </a:solidFill>
                </a:rPr>
                <a:t> Kim</a:t>
              </a:r>
            </a:p>
          </p:txBody>
        </p:sp>
      </p:grpSp>
      <p:sp>
        <p:nvSpPr>
          <p:cNvPr id="70" name="Rectangle 69">
            <a:extLst>
              <a:ext uri="{FF2B5EF4-FFF2-40B4-BE49-F238E27FC236}">
                <a16:creationId xmlns:a16="http://schemas.microsoft.com/office/drawing/2014/main" id="{01B05B8A-1053-4D70-ACE8-1B8137BE517D}"/>
              </a:ext>
            </a:extLst>
          </p:cNvPr>
          <p:cNvSpPr/>
          <p:nvPr/>
        </p:nvSpPr>
        <p:spPr>
          <a:xfrm>
            <a:off x="4085112" y="6347834"/>
            <a:ext cx="8106888" cy="369332"/>
          </a:xfrm>
          <a:prstGeom prst="rect">
            <a:avLst/>
          </a:prstGeom>
        </p:spPr>
        <p:txBody>
          <a:bodyPr wrap="square">
            <a:spAutoFit/>
          </a:bodyPr>
          <a:lstStyle/>
          <a:p>
            <a:r>
              <a:rPr lang="en-US" dirty="0">
                <a:solidFill>
                  <a:srgbClr val="FFFF00"/>
                </a:solidFill>
              </a:rPr>
              <a:t>“victims of sexual abuse are not guilty of sin and do not need to repent” (2)</a:t>
            </a:r>
          </a:p>
        </p:txBody>
      </p:sp>
    </p:spTree>
    <p:extLst>
      <p:ext uri="{BB962C8B-B14F-4D97-AF65-F5344CB8AC3E}">
        <p14:creationId xmlns:p14="http://schemas.microsoft.com/office/powerpoint/2010/main" val="16182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3F190-E23B-4EC4-8EB9-327FA3B25FFC}"/>
              </a:ext>
            </a:extLst>
          </p:cNvPr>
          <p:cNvSpPr/>
          <p:nvPr/>
        </p:nvSpPr>
        <p:spPr>
          <a:xfrm>
            <a:off x="0" y="0"/>
            <a:ext cx="12192000" cy="6858000"/>
          </a:xfrm>
          <a:prstGeom prst="rect">
            <a:avLst/>
          </a:prstGeom>
          <a:gradFill flip="none" rotWithShape="1">
            <a:gsLst>
              <a:gs pos="0">
                <a:schemeClr val="accent2">
                  <a:lumMod val="40000"/>
                  <a:lumOff val="60000"/>
                </a:schemeClr>
              </a:gs>
              <a:gs pos="32000">
                <a:schemeClr val="accent2">
                  <a:lumMod val="75000"/>
                </a:schemeClr>
              </a:gs>
              <a:gs pos="67000">
                <a:schemeClr val="accent2">
                  <a:lumMod val="50000"/>
                </a:schemeClr>
              </a:gs>
              <a:gs pos="97000">
                <a:srgbClr val="C0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F113B8-AE7C-4FFA-A6D3-69A71F1D46CC}"/>
              </a:ext>
            </a:extLst>
          </p:cNvPr>
          <p:cNvSpPr/>
          <p:nvPr/>
        </p:nvSpPr>
        <p:spPr>
          <a:xfrm>
            <a:off x="614686" y="1846971"/>
            <a:ext cx="5471418" cy="4154984"/>
          </a:xfrm>
          <a:prstGeom prst="rect">
            <a:avLst/>
          </a:prstGeom>
        </p:spPr>
        <p:txBody>
          <a:bodyPr wrap="square">
            <a:spAutoFit/>
          </a:bodyPr>
          <a:lstStyle/>
          <a:p>
            <a:r>
              <a:rPr lang="en-US" sz="2400" dirty="0">
                <a:solidFill>
                  <a:schemeClr val="bg1"/>
                </a:solidFill>
              </a:rPr>
              <a:t>A friend who has recently decided to become a member of the Church. </a:t>
            </a:r>
          </a:p>
          <a:p>
            <a:endParaRPr lang="en-US" sz="2400" dirty="0">
              <a:solidFill>
                <a:schemeClr val="bg1"/>
              </a:solidFill>
            </a:endParaRPr>
          </a:p>
          <a:p>
            <a:r>
              <a:rPr lang="en-US" sz="2400" dirty="0">
                <a:solidFill>
                  <a:schemeClr val="bg1"/>
                </a:solidFill>
              </a:rPr>
              <a:t>This friend is concerned because his grandparents died without having learned about the restored Church of Jesus Christ. </a:t>
            </a:r>
          </a:p>
          <a:p>
            <a:endParaRPr lang="en-US" sz="2400" dirty="0">
              <a:solidFill>
                <a:schemeClr val="bg1"/>
              </a:solidFill>
            </a:endParaRPr>
          </a:p>
          <a:p>
            <a:r>
              <a:rPr lang="en-US" sz="2400" dirty="0">
                <a:solidFill>
                  <a:schemeClr val="bg1"/>
                </a:solidFill>
              </a:rPr>
              <a:t>He worries that because they were never baptized, they will not be able to live with God eternally. </a:t>
            </a:r>
            <a:endParaRPr lang="en-US" sz="24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A46FC1AB-9630-454C-A9EE-0A6D4B33D1BB}"/>
              </a:ext>
            </a:extLst>
          </p:cNvPr>
          <p:cNvSpPr txBox="1"/>
          <p:nvPr/>
        </p:nvSpPr>
        <p:spPr>
          <a:xfrm>
            <a:off x="403761" y="67597"/>
            <a:ext cx="11364686"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Families Can Be Together Forever</a:t>
            </a:r>
          </a:p>
        </p:txBody>
      </p:sp>
      <p:grpSp>
        <p:nvGrpSpPr>
          <p:cNvPr id="4" name="Group 3">
            <a:extLst>
              <a:ext uri="{FF2B5EF4-FFF2-40B4-BE49-F238E27FC236}">
                <a16:creationId xmlns:a16="http://schemas.microsoft.com/office/drawing/2014/main" id="{E6932333-13CD-46E0-AF63-3E9BBD1FE37B}"/>
              </a:ext>
            </a:extLst>
          </p:cNvPr>
          <p:cNvGrpSpPr/>
          <p:nvPr/>
        </p:nvGrpSpPr>
        <p:grpSpPr>
          <a:xfrm>
            <a:off x="7762367" y="2507357"/>
            <a:ext cx="3814947" cy="3814947"/>
            <a:chOff x="6784342" y="1331700"/>
            <a:chExt cx="3814947" cy="3814947"/>
          </a:xfrm>
        </p:grpSpPr>
        <p:pic>
          <p:nvPicPr>
            <p:cNvPr id="9218" name="Picture 2">
              <a:extLst>
                <a:ext uri="{FF2B5EF4-FFF2-40B4-BE49-F238E27FC236}">
                  <a16:creationId xmlns:a16="http://schemas.microsoft.com/office/drawing/2014/main" id="{F5AAC83F-DAE6-4261-8F66-50C64B812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68" b="6221"/>
            <a:stretch/>
          </p:blipFill>
          <p:spPr bwMode="auto">
            <a:xfrm>
              <a:off x="7472686" y="1846971"/>
              <a:ext cx="2438261" cy="2784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2D1717D2-2A98-4A16-AC77-4870A8B78CD3}"/>
                </a:ext>
              </a:extLst>
            </p:cNvPr>
            <p:cNvSpPr/>
            <p:nvPr/>
          </p:nvSpPr>
          <p:spPr>
            <a:xfrm>
              <a:off x="6784342" y="1331700"/>
              <a:ext cx="3814947" cy="3814947"/>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8" name="Group 7">
            <a:extLst>
              <a:ext uri="{FF2B5EF4-FFF2-40B4-BE49-F238E27FC236}">
                <a16:creationId xmlns:a16="http://schemas.microsoft.com/office/drawing/2014/main" id="{93BD85BB-8CA4-492E-8FF5-6EDBE4F81133}"/>
              </a:ext>
            </a:extLst>
          </p:cNvPr>
          <p:cNvGrpSpPr/>
          <p:nvPr/>
        </p:nvGrpSpPr>
        <p:grpSpPr>
          <a:xfrm>
            <a:off x="6201489" y="1292699"/>
            <a:ext cx="2550049" cy="2550049"/>
            <a:chOff x="6201489" y="1292699"/>
            <a:chExt cx="2550049" cy="2550049"/>
          </a:xfrm>
        </p:grpSpPr>
        <p:pic>
          <p:nvPicPr>
            <p:cNvPr id="7" name="Picture 6">
              <a:extLst>
                <a:ext uri="{FF2B5EF4-FFF2-40B4-BE49-F238E27FC236}">
                  <a16:creationId xmlns:a16="http://schemas.microsoft.com/office/drawing/2014/main" id="{603D62A6-D091-4B6F-99B7-A8D1A5F31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98" y="1597547"/>
              <a:ext cx="1294032" cy="191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Oval 14">
              <a:extLst>
                <a:ext uri="{FF2B5EF4-FFF2-40B4-BE49-F238E27FC236}">
                  <a16:creationId xmlns:a16="http://schemas.microsoft.com/office/drawing/2014/main" id="{CB4C2AC1-B3C5-4712-828D-61D2E30BAF26}"/>
                </a:ext>
              </a:extLst>
            </p:cNvPr>
            <p:cNvSpPr/>
            <p:nvPr/>
          </p:nvSpPr>
          <p:spPr>
            <a:xfrm>
              <a:off x="6201489" y="1292699"/>
              <a:ext cx="2550049" cy="255004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415185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2303</Words>
  <Application>Microsoft Office PowerPoint</Application>
  <PresentationFormat>Widescreen</PresentationFormat>
  <Paragraphs>134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 Light</vt:lpstr>
      <vt:lpstr>Arial</vt:lpstr>
      <vt:lpstr>Abadi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19</cp:revision>
  <dcterms:created xsi:type="dcterms:W3CDTF">2019-08-27T13:59:43Z</dcterms:created>
  <dcterms:modified xsi:type="dcterms:W3CDTF">2020-11-16T16:20:33Z</dcterms:modified>
</cp:coreProperties>
</file>