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64" r:id="rId5"/>
    <p:sldId id="263" r:id="rId6"/>
    <p:sldId id="265" r:id="rId7"/>
    <p:sldId id="266" r:id="rId8"/>
    <p:sldId id="267" r:id="rId9"/>
    <p:sldId id="268" r:id="rId10"/>
    <p:sldId id="269" r:id="rId11"/>
    <p:sldId id="271" r:id="rId12"/>
    <p:sldId id="272" r:id="rId13"/>
    <p:sldId id="273" r:id="rId14"/>
    <p:sldId id="259" r:id="rId15"/>
    <p:sldId id="274" r:id="rId16"/>
    <p:sldId id="275" r:id="rId17"/>
    <p:sldId id="276" r:id="rId18"/>
    <p:sldId id="277" r:id="rId19"/>
    <p:sldId id="278" r:id="rId20"/>
    <p:sldId id="279" r:id="rId21"/>
    <p:sldId id="280" r:id="rId22"/>
    <p:sldId id="281" r:id="rId23"/>
    <p:sldId id="282" r:id="rId24"/>
    <p:sldId id="258" r:id="rId25"/>
    <p:sldId id="262" r:id="rId26"/>
    <p:sldId id="283"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Franklin Gothic Book" panose="020B0503020102020204" pitchFamily="34" charset="0"/>
      <p:regular r:id="rId32"/>
      <p:italic r:id="rId33"/>
    </p:embeddedFont>
    <p:embeddedFont>
      <p:font typeface="Franklin Gothic Medium" panose="020B0603020102020204" pitchFamily="34" charset="0"/>
      <p:regular r:id="rId34"/>
      <p:italic r:id="rId35"/>
    </p:embeddedFont>
    <p:embeddedFont>
      <p:font typeface="Palatino" pitchFamily="2" charset="0"/>
      <p:regular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6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B54F2-20D4-4BD9-8F9B-1997F2E731D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250215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54F2-20D4-4BD9-8F9B-1997F2E731D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390403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54F2-20D4-4BD9-8F9B-1997F2E731D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222679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B54F2-20D4-4BD9-8F9B-1997F2E731D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2885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B54F2-20D4-4BD9-8F9B-1997F2E731D5}"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178180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B54F2-20D4-4BD9-8F9B-1997F2E731D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192025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B54F2-20D4-4BD9-8F9B-1997F2E731D5}"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169935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B54F2-20D4-4BD9-8F9B-1997F2E731D5}"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186254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B54F2-20D4-4BD9-8F9B-1997F2E731D5}"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359581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B54F2-20D4-4BD9-8F9B-1997F2E731D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217687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B54F2-20D4-4BD9-8F9B-1997F2E731D5}"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CD7D9-C810-407E-98D9-119DB867A737}" type="slidenum">
              <a:rPr lang="en-US" smtClean="0"/>
              <a:t>‹#›</a:t>
            </a:fld>
            <a:endParaRPr lang="en-US"/>
          </a:p>
        </p:txBody>
      </p:sp>
    </p:spTree>
    <p:extLst>
      <p:ext uri="{BB962C8B-B14F-4D97-AF65-F5344CB8AC3E}">
        <p14:creationId xmlns:p14="http://schemas.microsoft.com/office/powerpoint/2010/main" val="75802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B54F2-20D4-4BD9-8F9B-1997F2E731D5}"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CD7D9-C810-407E-98D9-119DB867A737}" type="slidenum">
              <a:rPr lang="en-US" smtClean="0"/>
              <a:t>‹#›</a:t>
            </a:fld>
            <a:endParaRPr lang="en-US"/>
          </a:p>
        </p:txBody>
      </p:sp>
    </p:spTree>
    <p:extLst>
      <p:ext uri="{BB962C8B-B14F-4D97-AF65-F5344CB8AC3E}">
        <p14:creationId xmlns:p14="http://schemas.microsoft.com/office/powerpoint/2010/main" val="374192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www.lds.org/general-conference/2011/10/forget-me-not?lang=eng#1-PD50029123_000_004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lds.org/general-conference/2011/10/forget-me-not?lang=eng#2-PD50029123_000_00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71286-AD7B-4CD7-8A9C-B4EAAC033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9" y="87086"/>
            <a:ext cx="1861457" cy="369332"/>
          </a:xfrm>
          <a:prstGeom prst="rect">
            <a:avLst/>
          </a:prstGeom>
          <a:noFill/>
        </p:spPr>
        <p:txBody>
          <a:bodyPr wrap="square" rtlCol="0">
            <a:spAutoFit/>
          </a:bodyPr>
          <a:lstStyle/>
          <a:p>
            <a:r>
              <a:rPr lang="en-US" dirty="0">
                <a:solidFill>
                  <a:schemeClr val="bg1"/>
                </a:solidFill>
              </a:rPr>
              <a:t>Lesson 122</a:t>
            </a:r>
          </a:p>
        </p:txBody>
      </p:sp>
      <p:sp>
        <p:nvSpPr>
          <p:cNvPr id="6" name="TextBox 5"/>
          <p:cNvSpPr txBox="1"/>
          <p:nvPr/>
        </p:nvSpPr>
        <p:spPr>
          <a:xfrm>
            <a:off x="0" y="1371601"/>
            <a:ext cx="12115800" cy="1754326"/>
          </a:xfrm>
          <a:prstGeom prst="rect">
            <a:avLst/>
          </a:prstGeom>
          <a:noFill/>
        </p:spPr>
        <p:txBody>
          <a:bodyPr wrap="square" rtlCol="0">
            <a:spAutoFit/>
          </a:bodyPr>
          <a:lstStyle/>
          <a:p>
            <a:pPr algn="ctr"/>
            <a:r>
              <a:rPr lang="en-US" sz="5400" dirty="0">
                <a:solidFill>
                  <a:schemeClr val="bg1"/>
                </a:solidFill>
              </a:rPr>
              <a:t>Prophecy to the People</a:t>
            </a:r>
          </a:p>
          <a:p>
            <a:pPr algn="ctr"/>
            <a:r>
              <a:rPr lang="en-US" sz="5400" dirty="0">
                <a:solidFill>
                  <a:schemeClr val="bg1"/>
                </a:solidFill>
              </a:rPr>
              <a:t>Isaiah 6-9</a:t>
            </a:r>
          </a:p>
        </p:txBody>
      </p:sp>
      <p:sp>
        <p:nvSpPr>
          <p:cNvPr id="5" name="Rectangle 4"/>
          <p:cNvSpPr/>
          <p:nvPr/>
        </p:nvSpPr>
        <p:spPr>
          <a:xfrm>
            <a:off x="2794056" y="3423132"/>
            <a:ext cx="6655600" cy="1754326"/>
          </a:xfrm>
          <a:prstGeom prst="rect">
            <a:avLst/>
          </a:prstGeom>
        </p:spPr>
        <p:txBody>
          <a:bodyPr wrap="square">
            <a:spAutoFit/>
          </a:bodyPr>
          <a:lstStyle/>
          <a:p>
            <a:r>
              <a:rPr lang="en-US" i="1" dirty="0">
                <a:solidFill>
                  <a:schemeClr val="bg1"/>
                </a:solidFill>
              </a:rPr>
              <a:t>And if men come unto me I will show unto them their weakness. I give unto men weakness that they may be humble; and my grace is sufficient for all men that humble themselves before me; for if they humble themselves before me, and have faith in me, then will I make weak things become strong unto them.</a:t>
            </a:r>
          </a:p>
          <a:p>
            <a:r>
              <a:rPr lang="en-US" i="1" dirty="0">
                <a:solidFill>
                  <a:schemeClr val="bg1"/>
                </a:solidFill>
              </a:rPr>
              <a:t>Ether 12:27</a:t>
            </a:r>
          </a:p>
        </p:txBody>
      </p:sp>
      <p:grpSp>
        <p:nvGrpSpPr>
          <p:cNvPr id="7" name="Group 6"/>
          <p:cNvGrpSpPr/>
          <p:nvPr/>
        </p:nvGrpSpPr>
        <p:grpSpPr>
          <a:xfrm>
            <a:off x="753142" y="2536600"/>
            <a:ext cx="1892858" cy="3265220"/>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9570139" y="2613325"/>
            <a:ext cx="1848001" cy="3273509"/>
            <a:chOff x="304800" y="381000"/>
            <a:chExt cx="3313125" cy="5868797"/>
          </a:xfrm>
        </p:grpSpPr>
        <p:grpSp>
          <p:nvGrpSpPr>
            <p:cNvPr id="83" name="Group 90"/>
            <p:cNvGrpSpPr/>
            <p:nvPr/>
          </p:nvGrpSpPr>
          <p:grpSpPr>
            <a:xfrm>
              <a:off x="304800" y="381000"/>
              <a:ext cx="2971800" cy="5868797"/>
              <a:chOff x="3976559" y="2590800"/>
              <a:chExt cx="2446457" cy="4874417"/>
            </a:xfrm>
          </p:grpSpPr>
          <p:sp>
            <p:nvSpPr>
              <p:cNvPr id="92" name="Oval 91"/>
              <p:cNvSpPr/>
              <p:nvPr/>
            </p:nvSpPr>
            <p:spPr>
              <a:xfrm rot="2332152">
                <a:off x="4752215" y="6627017"/>
                <a:ext cx="447935"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708024">
                <a:off x="5211706" y="6681874"/>
                <a:ext cx="477114" cy="8382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715000" y="5486400"/>
                <a:ext cx="519827"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290207" y="5486400"/>
                <a:ext cx="510392" cy="838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a:off x="3976559" y="2780667"/>
                <a:ext cx="2446457" cy="348089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733689" flipH="1">
                <a:off x="4358807" y="45777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9866311">
                <a:off x="5120807" y="4501535"/>
                <a:ext cx="1066800" cy="1600200"/>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erge 136"/>
              <p:cNvSpPr/>
              <p:nvPr/>
            </p:nvSpPr>
            <p:spPr>
              <a:xfrm rot="10800000">
                <a:off x="4572001" y="4114799"/>
                <a:ext cx="1371600" cy="2969522"/>
              </a:xfrm>
              <a:prstGeom prst="flowChartMerg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Flowchart: Merge 137"/>
              <p:cNvSpPr/>
              <p:nvPr/>
            </p:nvSpPr>
            <p:spPr>
              <a:xfrm>
                <a:off x="4917504" y="4362893"/>
                <a:ext cx="690026" cy="666307"/>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rapezoid 138"/>
              <p:cNvSpPr/>
              <p:nvPr/>
            </p:nvSpPr>
            <p:spPr>
              <a:xfrm rot="393591" flipH="1">
                <a:off x="4615055" y="4525915"/>
                <a:ext cx="649016" cy="2124979"/>
              </a:xfrm>
              <a:prstGeom prst="trapezoid">
                <a:avLst>
                  <a:gd name="adj" fmla="val 3742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1062122">
                <a:off x="5300855" y="4525916"/>
                <a:ext cx="649016" cy="2124979"/>
              </a:xfrm>
              <a:prstGeom prst="trapezoid">
                <a:avLst>
                  <a:gd name="adj" fmla="val 3555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729315" y="3124200"/>
                <a:ext cx="1066404" cy="1524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4495800" y="2743200"/>
                <a:ext cx="1371600" cy="8382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802715">
                <a:off x="5746855" y="2862600"/>
                <a:ext cx="649016" cy="2344696"/>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797285" flipH="1">
                <a:off x="4124549" y="2864308"/>
                <a:ext cx="649016" cy="2217067"/>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elay 144"/>
              <p:cNvSpPr/>
              <p:nvPr/>
            </p:nvSpPr>
            <p:spPr>
              <a:xfrm rot="16200000">
                <a:off x="5010150" y="2076450"/>
                <a:ext cx="495300" cy="1524000"/>
              </a:xfrm>
              <a:prstGeom prst="flowChartDelay">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93"/>
            <p:cNvGrpSpPr/>
            <p:nvPr/>
          </p:nvGrpSpPr>
          <p:grpSpPr>
            <a:xfrm rot="5400000">
              <a:off x="1560525" y="3176041"/>
              <a:ext cx="1752600" cy="2362200"/>
              <a:chOff x="1219200" y="1371600"/>
              <a:chExt cx="1676400" cy="2286000"/>
            </a:xfrm>
          </p:grpSpPr>
          <p:sp>
            <p:nvSpPr>
              <p:cNvPr id="85"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129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Purging of One’s Sins</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(3)</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6:6-7</a:t>
            </a:r>
          </a:p>
        </p:txBody>
      </p:sp>
      <p:sp>
        <p:nvSpPr>
          <p:cNvPr id="4" name="Rectangle 3"/>
          <p:cNvSpPr/>
          <p:nvPr/>
        </p:nvSpPr>
        <p:spPr>
          <a:xfrm>
            <a:off x="757153" y="1477763"/>
            <a:ext cx="3271778" cy="1200329"/>
          </a:xfrm>
          <a:prstGeom prst="rect">
            <a:avLst/>
          </a:prstGeom>
        </p:spPr>
        <p:txBody>
          <a:bodyPr wrap="square">
            <a:spAutoFit/>
          </a:bodyPr>
          <a:lstStyle/>
          <a:p>
            <a:pPr fontAlgn="base"/>
            <a:r>
              <a:rPr lang="en-US" b="0" i="0" dirty="0">
                <a:solidFill>
                  <a:schemeClr val="bg1"/>
                </a:solidFill>
                <a:effectLst/>
              </a:rPr>
              <a:t>“Often it is when we undergo difficult and heated ordeals in life that we turn to the Lord and look to His counsel”</a:t>
            </a:r>
          </a:p>
        </p:txBody>
      </p:sp>
      <p:pic>
        <p:nvPicPr>
          <p:cNvPr id="8194" name="Picture 2" descr="http://klattspiritualcounseling.files.wordpress.com/2012/11/hot-co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112" y="1503588"/>
            <a:ext cx="3957401" cy="29680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88683" y="1013826"/>
            <a:ext cx="4814633" cy="369332"/>
          </a:xfrm>
          <a:prstGeom prst="rect">
            <a:avLst/>
          </a:prstGeom>
          <a:noFill/>
        </p:spPr>
        <p:txBody>
          <a:bodyPr wrap="square" rtlCol="0">
            <a:spAutoFit/>
          </a:bodyPr>
          <a:lstStyle/>
          <a:p>
            <a:r>
              <a:rPr lang="en-US" b="1" dirty="0">
                <a:solidFill>
                  <a:srgbClr val="FFFF00"/>
                </a:solidFill>
              </a:rPr>
              <a:t>Symbolic of the Atonement and the Holy Ghost</a:t>
            </a:r>
          </a:p>
        </p:txBody>
      </p:sp>
      <p:sp>
        <p:nvSpPr>
          <p:cNvPr id="14" name="Rectangle 13"/>
          <p:cNvSpPr/>
          <p:nvPr/>
        </p:nvSpPr>
        <p:spPr>
          <a:xfrm>
            <a:off x="3828139" y="4659488"/>
            <a:ext cx="7705486" cy="1477328"/>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Isaiah’s lips embody his sin. His lips, or his words, are most essential to his calling as a prophet.</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 Lord often strengthens men through overcoming their imperfections, making “weak things become strong unto them” (Ether 12:27). </a:t>
            </a:r>
          </a:p>
        </p:txBody>
      </p:sp>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rotWithShape="1">
          <a:blip r:embed="rId4"/>
          <a:srcRect l="25163" t="32465" r="37520" b="8998"/>
          <a:stretch/>
        </p:blipFill>
        <p:spPr>
          <a:xfrm>
            <a:off x="312147" y="2865744"/>
            <a:ext cx="3412273" cy="3010830"/>
          </a:xfrm>
          <a:prstGeom prst="rect">
            <a:avLst/>
          </a:prstGeom>
        </p:spPr>
      </p:pic>
      <p:sp>
        <p:nvSpPr>
          <p:cNvPr id="12" name="TextBox 11"/>
          <p:cNvSpPr txBox="1"/>
          <p:nvPr/>
        </p:nvSpPr>
        <p:spPr>
          <a:xfrm>
            <a:off x="8530864" y="1743418"/>
            <a:ext cx="3704253" cy="1477328"/>
          </a:xfrm>
          <a:prstGeom prst="rect">
            <a:avLst/>
          </a:prstGeom>
          <a:noFill/>
        </p:spPr>
        <p:txBody>
          <a:bodyPr wrap="square" rtlCol="0">
            <a:spAutoFit/>
          </a:bodyPr>
          <a:lstStyle/>
          <a:p>
            <a:r>
              <a:rPr lang="en-US" dirty="0">
                <a:solidFill>
                  <a:schemeClr val="bg1"/>
                </a:solidFill>
              </a:rPr>
              <a:t>Hot coals = “The trials of fire”</a:t>
            </a:r>
          </a:p>
          <a:p>
            <a:endParaRPr lang="en-US" dirty="0">
              <a:solidFill>
                <a:schemeClr val="bg1"/>
              </a:solidFill>
            </a:endParaRPr>
          </a:p>
          <a:p>
            <a:r>
              <a:rPr lang="en-US" dirty="0">
                <a:solidFill>
                  <a:schemeClr val="bg1"/>
                </a:solidFill>
              </a:rPr>
              <a:t>Purging</a:t>
            </a:r>
          </a:p>
          <a:p>
            <a:r>
              <a:rPr lang="en-US" dirty="0">
                <a:solidFill>
                  <a:schemeClr val="bg1"/>
                </a:solidFill>
              </a:rPr>
              <a:t>Cleansing</a:t>
            </a:r>
          </a:p>
          <a:p>
            <a:r>
              <a:rPr lang="en-US" dirty="0">
                <a:solidFill>
                  <a:schemeClr val="bg1"/>
                </a:solidFill>
              </a:rPr>
              <a:t>Forgiveness </a:t>
            </a:r>
          </a:p>
        </p:txBody>
      </p:sp>
    </p:spTree>
    <p:extLst>
      <p:ext uri="{BB962C8B-B14F-4D97-AF65-F5344CB8AC3E}">
        <p14:creationId xmlns:p14="http://schemas.microsoft.com/office/powerpoint/2010/main" val="29813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An Invitation</a:t>
            </a:r>
          </a:p>
        </p:txBody>
      </p:sp>
      <p:sp>
        <p:nvSpPr>
          <p:cNvPr id="4" name="Rectangle 3"/>
          <p:cNvSpPr/>
          <p:nvPr/>
        </p:nvSpPr>
        <p:spPr>
          <a:xfrm>
            <a:off x="6880302" y="1697296"/>
            <a:ext cx="4220837" cy="1200329"/>
          </a:xfrm>
          <a:prstGeom prst="rect">
            <a:avLst/>
          </a:prstGeom>
        </p:spPr>
        <p:txBody>
          <a:bodyPr wrap="square">
            <a:spAutoFit/>
          </a:bodyPr>
          <a:lstStyle/>
          <a:p>
            <a:pPr fontAlgn="base"/>
            <a:r>
              <a:rPr lang="en-US" dirty="0">
                <a:solidFill>
                  <a:schemeClr val="bg1"/>
                </a:solidFill>
              </a:rPr>
              <a:t>Also I heard the voice of the Lord, saying, Whom shall I send, and who will go for us? Then said I, Here </a:t>
            </a:r>
            <a:r>
              <a:rPr lang="en-US" i="1" dirty="0">
                <a:solidFill>
                  <a:schemeClr val="bg1"/>
                </a:solidFill>
              </a:rPr>
              <a:t>am</a:t>
            </a:r>
            <a:r>
              <a:rPr lang="en-US" dirty="0">
                <a:solidFill>
                  <a:schemeClr val="bg1"/>
                </a:solidFill>
              </a:rPr>
              <a:t> I; send me.</a:t>
            </a:r>
          </a:p>
          <a:p>
            <a:pPr fontAlgn="base"/>
            <a:r>
              <a:rPr lang="en-US" b="0" i="0" dirty="0">
                <a:solidFill>
                  <a:schemeClr val="bg1"/>
                </a:solidFill>
                <a:effectLst/>
              </a:rPr>
              <a:t>Isaiah 6:8</a:t>
            </a:r>
          </a:p>
        </p:txBody>
      </p:sp>
      <p:sp>
        <p:nvSpPr>
          <p:cNvPr id="13" name="TextBox 12"/>
          <p:cNvSpPr txBox="1"/>
          <p:nvPr/>
        </p:nvSpPr>
        <p:spPr>
          <a:xfrm>
            <a:off x="4444112" y="907621"/>
            <a:ext cx="4814633" cy="369332"/>
          </a:xfrm>
          <a:prstGeom prst="rect">
            <a:avLst/>
          </a:prstGeom>
          <a:noFill/>
        </p:spPr>
        <p:txBody>
          <a:bodyPr wrap="square" rtlCol="0">
            <a:spAutoFit/>
          </a:bodyPr>
          <a:lstStyle/>
          <a:p>
            <a:r>
              <a:rPr lang="en-US" b="1" dirty="0">
                <a:solidFill>
                  <a:srgbClr val="FFFF00"/>
                </a:solidFill>
              </a:rPr>
              <a:t>Isaiah is called to be a Prophet</a:t>
            </a:r>
          </a:p>
        </p:txBody>
      </p:sp>
      <p:sp>
        <p:nvSpPr>
          <p:cNvPr id="14" name="Rectangle 13"/>
          <p:cNvSpPr/>
          <p:nvPr/>
        </p:nvSpPr>
        <p:spPr>
          <a:xfrm>
            <a:off x="460374" y="1367971"/>
            <a:ext cx="5739703" cy="1200329"/>
          </a:xfrm>
          <a:prstGeom prst="rect">
            <a:avLst/>
          </a:prstGeom>
        </p:spPr>
        <p:txBody>
          <a:bodyPr wrap="square">
            <a:spAutoFit/>
          </a:bodyPr>
          <a:lstStyle/>
          <a:p>
            <a:pPr fontAlgn="base"/>
            <a:r>
              <a:rPr lang="en-US" dirty="0">
                <a:solidFill>
                  <a:schemeClr val="bg1"/>
                </a:solidFill>
              </a:rPr>
              <a:t>And the Lord said: Whom shall I send? And one answered like unto the Son of Man: Here am I, send me. And another answered and said: Here am I, send me…</a:t>
            </a:r>
          </a:p>
          <a:p>
            <a:pPr fontAlgn="base"/>
            <a:r>
              <a:rPr lang="en-US" b="0" i="0" dirty="0">
                <a:solidFill>
                  <a:schemeClr val="bg1"/>
                </a:solidFill>
                <a:effectLst/>
                <a:latin typeface="Calibri" panose="020F0502020204030204" pitchFamily="34" charset="0"/>
              </a:rPr>
              <a:t>Abraham 3:27</a:t>
            </a:r>
          </a:p>
        </p:txBody>
      </p:sp>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http://www.turnbacktogod.com/wp-content/uploads/2009/03/jesus-christ-pics-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639" y="2669603"/>
            <a:ext cx="3906383" cy="36431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thepropheticscroll.org/home/images/stories/prophet-isa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734" y="3100790"/>
            <a:ext cx="3299972" cy="321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8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7975" y="1398077"/>
            <a:ext cx="6323284" cy="1754326"/>
          </a:xfrm>
          <a:prstGeom prst="rect">
            <a:avLst/>
          </a:prstGeom>
        </p:spPr>
        <p:txBody>
          <a:bodyPr wrap="square">
            <a:spAutoFit/>
          </a:bodyPr>
          <a:lstStyle/>
          <a:p>
            <a:pPr fontAlgn="base"/>
            <a:r>
              <a:rPr lang="en-US" sz="3600" dirty="0">
                <a:solidFill>
                  <a:schemeClr val="bg1"/>
                </a:solidFill>
              </a:rPr>
              <a:t>“A desire to serve is a natural outcome of one’s conversion, worthiness, and preparation.”</a:t>
            </a:r>
            <a:endParaRPr lang="en-US" sz="3600" b="0" i="0" dirty="0">
              <a:solidFill>
                <a:schemeClr val="bg1"/>
              </a:solidFill>
              <a:effectLst/>
              <a:latin typeface="Calibri" panose="020F0502020204030204" pitchFamily="34" charset="0"/>
            </a:endParaRPr>
          </a:p>
        </p:txBody>
      </p:sp>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(5)</a:t>
            </a:r>
          </a:p>
        </p:txBody>
      </p:sp>
      <p:sp>
        <p:nvSpPr>
          <p:cNvPr id="16" name="Rectangle 15"/>
          <p:cNvSpPr/>
          <p:nvPr/>
        </p:nvSpPr>
        <p:spPr>
          <a:xfrm>
            <a:off x="4538546" y="3729831"/>
            <a:ext cx="6641505" cy="2677656"/>
          </a:xfrm>
          <a:prstGeom prst="rect">
            <a:avLst/>
          </a:prstGeom>
        </p:spPr>
        <p:txBody>
          <a:bodyPr wrap="square">
            <a:spAutoFit/>
          </a:bodyPr>
          <a:lstStyle/>
          <a:p>
            <a:pPr fontAlgn="base"/>
            <a:r>
              <a:rPr lang="en-US" sz="2800" dirty="0">
                <a:solidFill>
                  <a:schemeClr val="bg1"/>
                </a:solidFill>
              </a:rPr>
              <a:t>“Our young missionaries set aside their education, occupation, dating, and whatever else young adults would typically be doing at this stage of life. For 18 to 24 months they put it all on hold because of their deep desire to serve the Lord.”</a:t>
            </a:r>
            <a:endParaRPr lang="en-US" sz="2800" b="0" i="0" dirty="0">
              <a:solidFill>
                <a:schemeClr val="bg1"/>
              </a:solidFill>
              <a:effectLst/>
              <a:latin typeface="Calibri" panose="020F0502020204030204" pitchFamily="34" charset="0"/>
            </a:endParaRPr>
          </a:p>
        </p:txBody>
      </p:sp>
      <p:sp>
        <p:nvSpPr>
          <p:cNvPr id="8" name="Rectangle 7"/>
          <p:cNvSpPr/>
          <p:nvPr/>
        </p:nvSpPr>
        <p:spPr>
          <a:xfrm>
            <a:off x="2312019" y="198011"/>
            <a:ext cx="7166517" cy="646331"/>
          </a:xfrm>
          <a:prstGeom prst="rect">
            <a:avLst/>
          </a:prstGeom>
        </p:spPr>
        <p:txBody>
          <a:bodyPr wrap="square">
            <a:spAutoFit/>
          </a:bodyPr>
          <a:lstStyle/>
          <a:p>
            <a:pPr algn="ctr"/>
            <a:r>
              <a:rPr lang="en-US" b="0" i="1" dirty="0">
                <a:solidFill>
                  <a:srgbClr val="FFFF00"/>
                </a:solidFill>
                <a:effectLst/>
                <a:latin typeface="Palatino"/>
              </a:rPr>
              <a:t>Therefore, if ye have desires to serve God ye are called to the work  D&amp;C 4:3</a:t>
            </a:r>
            <a:endParaRPr lang="en-US" i="1" dirty="0">
              <a:solidFill>
                <a:srgbClr val="FFFF00"/>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010" r="27737"/>
          <a:stretch/>
        </p:blipFill>
        <p:spPr>
          <a:xfrm>
            <a:off x="1115670" y="3616334"/>
            <a:ext cx="2909653" cy="288074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822" y="806199"/>
            <a:ext cx="3367727" cy="251010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75" y="121341"/>
            <a:ext cx="890267" cy="1112833"/>
          </a:xfrm>
          <a:prstGeom prst="rect">
            <a:avLst/>
          </a:prstGeom>
        </p:spPr>
      </p:pic>
    </p:spTree>
    <p:extLst>
      <p:ext uri="{BB962C8B-B14F-4D97-AF65-F5344CB8AC3E}">
        <p14:creationId xmlns:p14="http://schemas.microsoft.com/office/powerpoint/2010/main" val="33945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Isaiah’s Audience—Deaf and Blind</a:t>
            </a:r>
          </a:p>
        </p:txBody>
      </p:sp>
      <p:grpSp>
        <p:nvGrpSpPr>
          <p:cNvPr id="23" name="Group 22"/>
          <p:cNvGrpSpPr/>
          <p:nvPr/>
        </p:nvGrpSpPr>
        <p:grpSpPr>
          <a:xfrm>
            <a:off x="1672806" y="1186355"/>
            <a:ext cx="3902415" cy="2049200"/>
            <a:chOff x="1092378" y="1285207"/>
            <a:chExt cx="3902415" cy="2049200"/>
          </a:xfrm>
        </p:grpSpPr>
        <p:sp>
          <p:nvSpPr>
            <p:cNvPr id="17" name="TextBox 16"/>
            <p:cNvSpPr txBox="1"/>
            <p:nvPr/>
          </p:nvSpPr>
          <p:spPr>
            <a:xfrm>
              <a:off x="1210633" y="2134078"/>
              <a:ext cx="3483830" cy="1200329"/>
            </a:xfrm>
            <a:prstGeom prst="rect">
              <a:avLst/>
            </a:prstGeom>
            <a:noFill/>
          </p:spPr>
          <p:txBody>
            <a:bodyPr wrap="square" rtlCol="0">
              <a:spAutoFit/>
            </a:bodyPr>
            <a:lstStyle/>
            <a:p>
              <a:r>
                <a:rPr lang="en-US" dirty="0">
                  <a:solidFill>
                    <a:schemeClr val="bg1"/>
                  </a:solidFill>
                </a:rPr>
                <a:t>Spiritually Deaf:</a:t>
              </a:r>
            </a:p>
            <a:p>
              <a:r>
                <a:rPr lang="en-US" dirty="0">
                  <a:solidFill>
                    <a:schemeClr val="bg1"/>
                  </a:solidFill>
                </a:rPr>
                <a:t>“The Lord tells Isaiah to preach to the people while telling them that they don’t (or won’t) understand.”</a:t>
              </a:r>
            </a:p>
          </p:txBody>
        </p:sp>
        <p:sp>
          <p:nvSpPr>
            <p:cNvPr id="2" name="Rectangle 1"/>
            <p:cNvSpPr/>
            <p:nvPr/>
          </p:nvSpPr>
          <p:spPr>
            <a:xfrm>
              <a:off x="1092378" y="1285207"/>
              <a:ext cx="3902415" cy="523220"/>
            </a:xfrm>
            <a:prstGeom prst="rect">
              <a:avLst/>
            </a:prstGeom>
          </p:spPr>
          <p:txBody>
            <a:bodyPr wrap="none">
              <a:spAutoFit/>
            </a:bodyPr>
            <a:lstStyle/>
            <a:p>
              <a:r>
                <a:rPr lang="en-US" sz="2800" b="0" i="0" dirty="0">
                  <a:solidFill>
                    <a:srgbClr val="FFFF00"/>
                  </a:solidFill>
                  <a:effectLst/>
                </a:rPr>
                <a:t>“make their ears heavy” </a:t>
              </a:r>
              <a:endParaRPr lang="en-US" sz="2800" dirty="0">
                <a:solidFill>
                  <a:srgbClr val="FFFF00"/>
                </a:solidFill>
              </a:endParaRPr>
            </a:p>
          </p:txBody>
        </p:sp>
      </p:grpSp>
      <p:grpSp>
        <p:nvGrpSpPr>
          <p:cNvPr id="22" name="Group 21"/>
          <p:cNvGrpSpPr/>
          <p:nvPr/>
        </p:nvGrpSpPr>
        <p:grpSpPr>
          <a:xfrm>
            <a:off x="7940139" y="970944"/>
            <a:ext cx="4213227" cy="1907746"/>
            <a:chOff x="7211447" y="1321626"/>
            <a:chExt cx="4213227" cy="1907746"/>
          </a:xfrm>
        </p:grpSpPr>
        <p:sp>
          <p:nvSpPr>
            <p:cNvPr id="18" name="TextBox 17"/>
            <p:cNvSpPr txBox="1"/>
            <p:nvPr/>
          </p:nvSpPr>
          <p:spPr>
            <a:xfrm>
              <a:off x="7485029" y="2029043"/>
              <a:ext cx="3939645" cy="1200329"/>
            </a:xfrm>
            <a:prstGeom prst="rect">
              <a:avLst/>
            </a:prstGeom>
            <a:noFill/>
          </p:spPr>
          <p:txBody>
            <a:bodyPr wrap="square" rtlCol="0">
              <a:spAutoFit/>
            </a:bodyPr>
            <a:lstStyle/>
            <a:p>
              <a:r>
                <a:rPr lang="en-US" dirty="0">
                  <a:solidFill>
                    <a:schemeClr val="bg1"/>
                  </a:solidFill>
                </a:rPr>
                <a:t>Spiritually Blind:</a:t>
              </a:r>
            </a:p>
            <a:p>
              <a:r>
                <a:rPr lang="en-US" dirty="0">
                  <a:solidFill>
                    <a:schemeClr val="bg1"/>
                  </a:solidFill>
                </a:rPr>
                <a:t>“The Lord commands Isaiah to help the people perceive truth, but they refuse to see.”</a:t>
              </a:r>
            </a:p>
          </p:txBody>
        </p:sp>
        <p:sp>
          <p:nvSpPr>
            <p:cNvPr id="4" name="Rectangle 3"/>
            <p:cNvSpPr/>
            <p:nvPr/>
          </p:nvSpPr>
          <p:spPr>
            <a:xfrm>
              <a:off x="7211447" y="1321626"/>
              <a:ext cx="2763898" cy="523220"/>
            </a:xfrm>
            <a:prstGeom prst="rect">
              <a:avLst/>
            </a:prstGeom>
          </p:spPr>
          <p:txBody>
            <a:bodyPr wrap="none">
              <a:spAutoFit/>
            </a:bodyPr>
            <a:lstStyle/>
            <a:p>
              <a:r>
                <a:rPr lang="en-US" sz="2800" b="0" i="0" dirty="0">
                  <a:solidFill>
                    <a:srgbClr val="FFFF00"/>
                  </a:solidFill>
                  <a:effectLst/>
                </a:rPr>
                <a:t>“shut their eyes”</a:t>
              </a:r>
              <a:endParaRPr lang="en-US" sz="2800" dirty="0">
                <a:solidFill>
                  <a:srgbClr val="FFFF00"/>
                </a:solidFill>
              </a:endParaRPr>
            </a:p>
          </p:txBody>
        </p:sp>
      </p:grpSp>
      <p:sp>
        <p:nvSpPr>
          <p:cNvPr id="6" name="Rectangle 5"/>
          <p:cNvSpPr/>
          <p:nvPr/>
        </p:nvSpPr>
        <p:spPr>
          <a:xfrm>
            <a:off x="1304460" y="3950589"/>
            <a:ext cx="6802924" cy="1200329"/>
          </a:xfrm>
          <a:prstGeom prst="rect">
            <a:avLst/>
          </a:prstGeom>
        </p:spPr>
        <p:txBody>
          <a:bodyPr wrap="square">
            <a:spAutoFit/>
          </a:bodyPr>
          <a:lstStyle/>
          <a:p>
            <a:r>
              <a:rPr lang="en-US" dirty="0">
                <a:solidFill>
                  <a:schemeClr val="bg1"/>
                </a:solidFill>
              </a:rPr>
              <a:t>T</a:t>
            </a:r>
            <a:r>
              <a:rPr lang="en-US" b="0" i="0" dirty="0">
                <a:solidFill>
                  <a:schemeClr val="bg1"/>
                </a:solidFill>
                <a:effectLst/>
              </a:rPr>
              <a:t>he Lord did not want the people to harden their hearts and become spiritually deaf and blind. Rather, the Lord’s words in </a:t>
            </a:r>
            <a:r>
              <a:rPr lang="en-US" b="0" i="0" u="none" strike="noStrike" dirty="0">
                <a:solidFill>
                  <a:schemeClr val="bg1"/>
                </a:solidFill>
                <a:effectLst/>
              </a:rPr>
              <a:t>verse 10</a:t>
            </a:r>
            <a:r>
              <a:rPr lang="en-US" b="0" i="0" dirty="0">
                <a:solidFill>
                  <a:schemeClr val="bg1"/>
                </a:solidFill>
                <a:effectLst/>
              </a:rPr>
              <a:t> describe the people’s response to Isaiah’s preaching—they would choose not to listen.</a:t>
            </a:r>
            <a:endParaRPr lang="en-US" dirty="0">
              <a:solidFill>
                <a:schemeClr val="bg1"/>
              </a:solidFill>
            </a:endParaRPr>
          </a:p>
        </p:txBody>
      </p:sp>
      <p:sp>
        <p:nvSpPr>
          <p:cNvPr id="19" name="TextBox 18"/>
          <p:cNvSpPr txBox="1"/>
          <p:nvPr/>
        </p:nvSpPr>
        <p:spPr>
          <a:xfrm>
            <a:off x="155575" y="6380201"/>
            <a:ext cx="3168847" cy="369332"/>
          </a:xfrm>
          <a:prstGeom prst="rect">
            <a:avLst/>
          </a:prstGeom>
          <a:noFill/>
        </p:spPr>
        <p:txBody>
          <a:bodyPr wrap="square" rtlCol="0">
            <a:spAutoFit/>
          </a:bodyPr>
          <a:lstStyle/>
          <a:p>
            <a:r>
              <a:rPr lang="en-US" dirty="0">
                <a:solidFill>
                  <a:schemeClr val="bg1"/>
                </a:solidFill>
              </a:rPr>
              <a:t>Isaiah 6:9-10</a:t>
            </a:r>
          </a:p>
        </p:txBody>
      </p:sp>
      <p:sp>
        <p:nvSpPr>
          <p:cNvPr id="10" name="Rectangle 9"/>
          <p:cNvSpPr/>
          <p:nvPr/>
        </p:nvSpPr>
        <p:spPr>
          <a:xfrm>
            <a:off x="2252319" y="5512554"/>
            <a:ext cx="6096000" cy="646331"/>
          </a:xfrm>
          <a:prstGeom prst="rect">
            <a:avLst/>
          </a:prstGeom>
        </p:spPr>
        <p:txBody>
          <a:bodyPr>
            <a:spAutoFit/>
          </a:bodyPr>
          <a:lstStyle/>
          <a:p>
            <a:pPr algn="ctr"/>
            <a:r>
              <a:rPr lang="en-US" b="0" i="0" dirty="0">
                <a:solidFill>
                  <a:srgbClr val="FFFF00"/>
                </a:solidFill>
                <a:effectLst/>
                <a:latin typeface="Calibri" panose="020F0502020204030204" pitchFamily="34" charset="0"/>
              </a:rPr>
              <a:t>The people claimed to hear and see, but they did not understand the spirit of the message.</a:t>
            </a:r>
            <a:endParaRPr lang="en-US" dirty="0">
              <a:solidFill>
                <a:srgbClr val="FFFF00"/>
              </a:solidFill>
            </a:endParaRPr>
          </a:p>
        </p:txBody>
      </p:sp>
      <p:grpSp>
        <p:nvGrpSpPr>
          <p:cNvPr id="21" name="Group 20"/>
          <p:cNvGrpSpPr/>
          <p:nvPr/>
        </p:nvGrpSpPr>
        <p:grpSpPr>
          <a:xfrm>
            <a:off x="8348319" y="4046601"/>
            <a:ext cx="2608028" cy="2333600"/>
            <a:chOff x="8267224" y="4450112"/>
            <a:chExt cx="2608028" cy="2333600"/>
          </a:xfrm>
        </p:grpSpPr>
        <p:pic>
          <p:nvPicPr>
            <p:cNvPr id="10244" name="Picture 4" descr="http://www.jgoode.com/wp-content/uploads/2009/11/monkey.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1" r="31548"/>
            <a:stretch/>
          </p:blipFill>
          <p:spPr bwMode="auto">
            <a:xfrm>
              <a:off x="8267224" y="4450112"/>
              <a:ext cx="2608027" cy="23336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727474" y="4850780"/>
              <a:ext cx="147778" cy="1529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526638" y="6043629"/>
              <a:ext cx="348613" cy="373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8" name="Picture 8" descr="http://i2.wp.com/www.avoiceformen.com/wp-content/uploads/sites/2/2015/03/feminists-see-no-evil-hear-no-evil-speak-no-evil-750.png?resize=750%2C420"/>
          <p:cNvPicPr>
            <a:picLocks noChangeAspect="1" noChangeArrowheads="1"/>
          </p:cNvPicPr>
          <p:nvPr/>
        </p:nvPicPr>
        <p:blipFill rotWithShape="1">
          <a:blip r:embed="rId4">
            <a:extLst>
              <a:ext uri="{28A0092B-C50C-407E-A947-70E740481C1C}">
                <a14:useLocalDpi xmlns:a14="http://schemas.microsoft.com/office/drawing/2010/main" val="0"/>
              </a:ext>
            </a:extLst>
          </a:blip>
          <a:srcRect l="34349" t="3655" r="35837"/>
          <a:stretch/>
        </p:blipFill>
        <p:spPr bwMode="auto">
          <a:xfrm>
            <a:off x="405130" y="1102435"/>
            <a:ext cx="1179954" cy="213525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i2.cdn.turner.com/cnnnext/dam/assets/120327044340-stephany-mcgregor-hoodie-ireport-horizontal-large-gallery.jpg"/>
          <p:cNvPicPr>
            <a:picLocks noChangeAspect="1" noChangeArrowheads="1"/>
          </p:cNvPicPr>
          <p:nvPr/>
        </p:nvPicPr>
        <p:blipFill rotWithShape="1">
          <a:blip r:embed="rId5">
            <a:extLst>
              <a:ext uri="{28A0092B-C50C-407E-A947-70E740481C1C}">
                <a14:useLocalDpi xmlns:a14="http://schemas.microsoft.com/office/drawing/2010/main" val="0"/>
              </a:ext>
            </a:extLst>
          </a:blip>
          <a:srcRect l="6218" t="1742" r="35246" b="3031"/>
          <a:stretch/>
        </p:blipFill>
        <p:spPr bwMode="auto">
          <a:xfrm>
            <a:off x="5555153" y="1186355"/>
            <a:ext cx="2384986" cy="21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9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10248"/>
                                        </p:tgtEl>
                                      </p:cBhvr>
                                    </p:animEffect>
                                    <p:set>
                                      <p:cBhvr>
                                        <p:cTn id="27" dur="1" fill="hold">
                                          <p:stCondLst>
                                            <p:cond delay="499"/>
                                          </p:stCondLst>
                                        </p:cTn>
                                        <p:tgtEl>
                                          <p:spTgt spid="1024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250"/>
                                        </p:tgtEl>
                                      </p:cBhvr>
                                    </p:animEffect>
                                    <p:set>
                                      <p:cBhvr>
                                        <p:cTn id="33" dur="1" fill="hold">
                                          <p:stCondLst>
                                            <p:cond delay="499"/>
                                          </p:stCondLst>
                                        </p:cTn>
                                        <p:tgtEl>
                                          <p:spTgt spid="1025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Ahaz</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(1)</a:t>
            </a:r>
            <a:endParaRPr lang="en-US" dirty="0">
              <a:solidFill>
                <a:schemeClr val="bg1"/>
              </a:solidFill>
            </a:endParaRPr>
          </a:p>
        </p:txBody>
      </p:sp>
      <p:sp>
        <p:nvSpPr>
          <p:cNvPr id="4" name="Rectangle 3"/>
          <p:cNvSpPr/>
          <p:nvPr/>
        </p:nvSpPr>
        <p:spPr>
          <a:xfrm>
            <a:off x="159292" y="830997"/>
            <a:ext cx="9236942" cy="5355312"/>
          </a:xfrm>
          <a:prstGeom prst="rect">
            <a:avLst/>
          </a:prstGeom>
        </p:spPr>
        <p:txBody>
          <a:bodyPr wrap="square">
            <a:spAutoFit/>
          </a:bodyPr>
          <a:lstStyle/>
          <a:p>
            <a:r>
              <a:rPr lang="en-US" dirty="0">
                <a:solidFill>
                  <a:schemeClr val="bg1"/>
                </a:solidFill>
              </a:rPr>
              <a:t>He was the son of </a:t>
            </a:r>
            <a:r>
              <a:rPr lang="en-US" dirty="0" err="1">
                <a:solidFill>
                  <a:schemeClr val="bg1"/>
                </a:solidFill>
              </a:rPr>
              <a:t>Jotham</a:t>
            </a:r>
            <a:r>
              <a:rPr lang="en-US" dirty="0">
                <a:solidFill>
                  <a:schemeClr val="bg1"/>
                </a:solidFill>
              </a:rPr>
              <a:t>—who ruled in righteousness.</a:t>
            </a:r>
          </a:p>
          <a:p>
            <a:endParaRPr lang="en-US" dirty="0">
              <a:solidFill>
                <a:schemeClr val="bg1"/>
              </a:solidFill>
            </a:endParaRPr>
          </a:p>
          <a:p>
            <a:r>
              <a:rPr lang="en-US" dirty="0">
                <a:solidFill>
                  <a:schemeClr val="bg1"/>
                </a:solidFill>
              </a:rPr>
              <a:t>He began his reign at the age of 20 and ruled in wickedness </a:t>
            </a:r>
          </a:p>
          <a:p>
            <a:endParaRPr lang="en-US" dirty="0">
              <a:solidFill>
                <a:schemeClr val="bg1"/>
              </a:solidFill>
            </a:endParaRPr>
          </a:p>
          <a:p>
            <a:r>
              <a:rPr lang="en-US" dirty="0">
                <a:solidFill>
                  <a:schemeClr val="bg1"/>
                </a:solidFill>
              </a:rPr>
              <a:t>His name means </a:t>
            </a:r>
            <a:r>
              <a:rPr lang="en-US" i="1" dirty="0">
                <a:solidFill>
                  <a:schemeClr val="bg1"/>
                </a:solidFill>
              </a:rPr>
              <a:t>possessor</a:t>
            </a:r>
          </a:p>
          <a:p>
            <a:endParaRPr lang="en-US" i="1" dirty="0">
              <a:solidFill>
                <a:schemeClr val="bg1"/>
              </a:solidFill>
            </a:endParaRPr>
          </a:p>
          <a:p>
            <a:r>
              <a:rPr lang="en-US" dirty="0">
                <a:solidFill>
                  <a:schemeClr val="bg1"/>
                </a:solidFill>
              </a:rPr>
              <a:t>He was the king of Judah in 730 and 720 BC</a:t>
            </a:r>
          </a:p>
          <a:p>
            <a:endParaRPr lang="en-US" dirty="0">
              <a:solidFill>
                <a:schemeClr val="bg1"/>
              </a:solidFill>
            </a:endParaRPr>
          </a:p>
          <a:p>
            <a:r>
              <a:rPr lang="en-US" dirty="0">
                <a:solidFill>
                  <a:schemeClr val="bg1"/>
                </a:solidFill>
              </a:rPr>
              <a:t>He was given to the life of idolatry and evil and corrupted the temple rites and subjected his own son to walk in fire (human sacrifice * see notes)</a:t>
            </a:r>
          </a:p>
          <a:p>
            <a:endParaRPr lang="en-US" dirty="0">
              <a:solidFill>
                <a:schemeClr val="bg1"/>
              </a:solidFill>
            </a:endParaRPr>
          </a:p>
          <a:p>
            <a:r>
              <a:rPr lang="en-US" dirty="0">
                <a:solidFill>
                  <a:schemeClr val="bg1"/>
                </a:solidFill>
              </a:rPr>
              <a:t>Isaiah was the prophet at that time and he said that Ahaz was like Ahab</a:t>
            </a:r>
          </a:p>
          <a:p>
            <a:endParaRPr lang="en-US" dirty="0">
              <a:solidFill>
                <a:schemeClr val="bg1"/>
              </a:solidFill>
            </a:endParaRPr>
          </a:p>
          <a:p>
            <a:r>
              <a:rPr lang="en-US" dirty="0">
                <a:solidFill>
                  <a:schemeClr val="bg1"/>
                </a:solidFill>
              </a:rPr>
              <a:t>The nation during his reign was vexed by the aggression of the alliance between Syria and the northern kingdom of Israel (under King </a:t>
            </a:r>
            <a:r>
              <a:rPr lang="en-US" dirty="0" err="1">
                <a:solidFill>
                  <a:schemeClr val="bg1"/>
                </a:solidFill>
              </a:rPr>
              <a:t>Pekah</a:t>
            </a:r>
            <a:r>
              <a:rPr lang="en-US" dirty="0">
                <a:solidFill>
                  <a:schemeClr val="bg1"/>
                </a:solidFill>
              </a:rPr>
              <a:t>)---the Lord commanded Isaiah to counsel him to be calm…and Isaiah prophesied of the coming Messiah, which Ahaz did not acknowledge</a:t>
            </a:r>
          </a:p>
          <a:p>
            <a:endParaRPr lang="en-US" dirty="0">
              <a:solidFill>
                <a:schemeClr val="bg1"/>
              </a:solidFill>
            </a:endParaRPr>
          </a:p>
          <a:p>
            <a:r>
              <a:rPr lang="en-US" dirty="0">
                <a:solidFill>
                  <a:schemeClr val="bg1"/>
                </a:solidFill>
              </a:rPr>
              <a:t>He made an alliance with the king of Assyria (Tiglath-</a:t>
            </a:r>
            <a:r>
              <a:rPr lang="en-US" dirty="0" err="1">
                <a:solidFill>
                  <a:schemeClr val="bg1"/>
                </a:solidFill>
              </a:rPr>
              <a:t>pileser</a:t>
            </a:r>
            <a:r>
              <a:rPr lang="en-US" dirty="0">
                <a:solidFill>
                  <a:schemeClr val="bg1"/>
                </a:solidFill>
              </a:rPr>
              <a:t>) and the consequences were devastating</a:t>
            </a:r>
          </a:p>
        </p:txBody>
      </p:sp>
      <p:grpSp>
        <p:nvGrpSpPr>
          <p:cNvPr id="88" name="Group 87"/>
          <p:cNvGrpSpPr/>
          <p:nvPr/>
        </p:nvGrpSpPr>
        <p:grpSpPr>
          <a:xfrm>
            <a:off x="9922599" y="1615010"/>
            <a:ext cx="1696770" cy="3771666"/>
            <a:chOff x="5105400" y="638682"/>
            <a:chExt cx="1371599" cy="3242799"/>
          </a:xfrm>
        </p:grpSpPr>
        <p:sp>
          <p:nvSpPr>
            <p:cNvPr id="89" name="Oval 88"/>
            <p:cNvSpPr/>
            <p:nvPr/>
          </p:nvSpPr>
          <p:spPr>
            <a:xfrm rot="19151953">
              <a:off x="5105400" y="2563095"/>
              <a:ext cx="383014" cy="29226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6691" y="638682"/>
              <a:ext cx="1270308" cy="3242799"/>
              <a:chOff x="5206691" y="638682"/>
              <a:chExt cx="1270308" cy="3242799"/>
            </a:xfrm>
          </p:grpSpPr>
          <p:sp>
            <p:nvSpPr>
              <p:cNvPr id="91" name="Oval 90"/>
              <p:cNvSpPr/>
              <p:nvPr/>
            </p:nvSpPr>
            <p:spPr>
              <a:xfrm rot="649721" flipH="1">
                <a:off x="5804503"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649721" flipH="1">
                <a:off x="5496309"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flipH="1">
                <a:off x="5373612" y="2819330"/>
                <a:ext cx="877429" cy="896573"/>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335437" flipH="1">
                <a:off x="6136139" y="2564219"/>
                <a:ext cx="389162" cy="292558"/>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217087" flipH="1">
                <a:off x="5310394" y="1725267"/>
                <a:ext cx="343065" cy="988360"/>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382913">
                <a:off x="5997486" y="1853304"/>
                <a:ext cx="373445" cy="892149"/>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671737">
                <a:off x="5206691" y="1133031"/>
                <a:ext cx="482077" cy="1023926"/>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20706537">
                <a:off x="5938762" y="1177582"/>
                <a:ext cx="519085" cy="910924"/>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flipH="1">
                <a:off x="5396235" y="1812877"/>
                <a:ext cx="829947" cy="1487336"/>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rot="10800000" flipH="1">
                <a:off x="5683779" y="1836838"/>
                <a:ext cx="276649" cy="436500"/>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5461364" y="939877"/>
                <a:ext cx="764820" cy="1091253"/>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rot="16200000">
                <a:off x="5541850" y="585872"/>
                <a:ext cx="591467" cy="907101"/>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5449507" y="2609705"/>
                <a:ext cx="741382" cy="20751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5495791" y="2645275"/>
                <a:ext cx="672005" cy="140605"/>
                <a:chOff x="7162800" y="4789357"/>
                <a:chExt cx="2676993" cy="1001843"/>
              </a:xfrm>
            </p:grpSpPr>
            <p:grpSp>
              <p:nvGrpSpPr>
                <p:cNvPr id="117" name="Group 116"/>
                <p:cNvGrpSpPr/>
                <p:nvPr/>
              </p:nvGrpSpPr>
              <p:grpSpPr>
                <a:xfrm>
                  <a:off x="7162800" y="4800600"/>
                  <a:ext cx="838200" cy="990600"/>
                  <a:chOff x="7162800" y="4800600"/>
                  <a:chExt cx="838200" cy="990600"/>
                </a:xfrm>
              </p:grpSpPr>
              <p:sp>
                <p:nvSpPr>
                  <p:cNvPr id="124" name="Cross 12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8077200" y="4800600"/>
                  <a:ext cx="838200" cy="990600"/>
                  <a:chOff x="7162800" y="4800600"/>
                  <a:chExt cx="838200" cy="990600"/>
                </a:xfrm>
              </p:grpSpPr>
              <p:sp>
                <p:nvSpPr>
                  <p:cNvPr id="122" name="Cross 121"/>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9001593" y="4789357"/>
                  <a:ext cx="838200" cy="990600"/>
                  <a:chOff x="7162800" y="4800600"/>
                  <a:chExt cx="838200" cy="990600"/>
                </a:xfrm>
              </p:grpSpPr>
              <p:sp>
                <p:nvSpPr>
                  <p:cNvPr id="120" name="Cross 11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5277646" y="638682"/>
                <a:ext cx="1013488" cy="580236"/>
                <a:chOff x="1239442" y="2583838"/>
                <a:chExt cx="1535084" cy="678655"/>
              </a:xfrm>
            </p:grpSpPr>
            <p:sp>
              <p:nvSpPr>
                <p:cNvPr id="108" name="Rounded Rectangle 10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gular Pentagon 108"/>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gular Pentagon 110"/>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105"/>
              <p:cNvSpPr/>
              <p:nvPr/>
            </p:nvSpPr>
            <p:spPr>
              <a:xfrm rot="325355">
                <a:off x="5593302" y="1728225"/>
                <a:ext cx="497324" cy="425829"/>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5745190" y="1775381"/>
                <a:ext cx="176717" cy="14956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700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What’s In A Name?</a:t>
            </a:r>
          </a:p>
        </p:txBody>
      </p:sp>
      <p:sp>
        <p:nvSpPr>
          <p:cNvPr id="19" name="TextBox 18"/>
          <p:cNvSpPr txBox="1"/>
          <p:nvPr/>
        </p:nvSpPr>
        <p:spPr>
          <a:xfrm>
            <a:off x="155575" y="6380201"/>
            <a:ext cx="3168847" cy="369332"/>
          </a:xfrm>
          <a:prstGeom prst="rect">
            <a:avLst/>
          </a:prstGeom>
          <a:noFill/>
        </p:spPr>
        <p:txBody>
          <a:bodyPr wrap="square" rtlCol="0">
            <a:spAutoFit/>
          </a:bodyPr>
          <a:lstStyle/>
          <a:p>
            <a:r>
              <a:rPr lang="en-US" dirty="0">
                <a:solidFill>
                  <a:schemeClr val="bg1"/>
                </a:solidFill>
              </a:rPr>
              <a:t>Isaiah 7</a:t>
            </a:r>
          </a:p>
        </p:txBody>
      </p:sp>
      <p:grpSp>
        <p:nvGrpSpPr>
          <p:cNvPr id="9" name="Group 8"/>
          <p:cNvGrpSpPr/>
          <p:nvPr/>
        </p:nvGrpSpPr>
        <p:grpSpPr>
          <a:xfrm>
            <a:off x="3538797" y="1032876"/>
            <a:ext cx="2519266" cy="1479958"/>
            <a:chOff x="7284098" y="1215154"/>
            <a:chExt cx="2519266" cy="1479958"/>
          </a:xfrm>
        </p:grpSpPr>
        <p:sp>
          <p:nvSpPr>
            <p:cNvPr id="15" name="TextBox 14"/>
            <p:cNvSpPr txBox="1"/>
            <p:nvPr/>
          </p:nvSpPr>
          <p:spPr>
            <a:xfrm>
              <a:off x="7709629" y="1215154"/>
              <a:ext cx="1668203"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dirty="0"/>
                <a:t>Isaiah</a:t>
              </a:r>
            </a:p>
          </p:txBody>
        </p:sp>
        <p:sp>
          <p:nvSpPr>
            <p:cNvPr id="16" name="TextBox 15"/>
            <p:cNvSpPr txBox="1"/>
            <p:nvPr/>
          </p:nvSpPr>
          <p:spPr>
            <a:xfrm>
              <a:off x="7284098" y="1771782"/>
              <a:ext cx="2519266" cy="923330"/>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dirty="0"/>
                <a:t>The Lord is salvation</a:t>
              </a:r>
            </a:p>
            <a:p>
              <a:pPr algn="ctr"/>
              <a:r>
                <a:rPr lang="en-US" dirty="0"/>
                <a:t>Or</a:t>
              </a:r>
            </a:p>
            <a:p>
              <a:pPr algn="ctr"/>
              <a:r>
                <a:rPr lang="en-US" dirty="0"/>
                <a:t>Jehovah saves</a:t>
              </a:r>
            </a:p>
          </p:txBody>
        </p:sp>
      </p:grpSp>
      <p:grpSp>
        <p:nvGrpSpPr>
          <p:cNvPr id="8" name="Group 7"/>
          <p:cNvGrpSpPr/>
          <p:nvPr/>
        </p:nvGrpSpPr>
        <p:grpSpPr>
          <a:xfrm>
            <a:off x="7514172" y="2745390"/>
            <a:ext cx="2519266" cy="3120910"/>
            <a:chOff x="4444481" y="1240144"/>
            <a:chExt cx="2519266" cy="3120910"/>
          </a:xfrm>
        </p:grpSpPr>
        <p:sp>
          <p:nvSpPr>
            <p:cNvPr id="12" name="TextBox 11"/>
            <p:cNvSpPr txBox="1"/>
            <p:nvPr/>
          </p:nvSpPr>
          <p:spPr>
            <a:xfrm>
              <a:off x="4444481" y="1240144"/>
              <a:ext cx="2519266" cy="369332"/>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Shear-</a:t>
              </a:r>
              <a:r>
                <a:rPr lang="en-US" dirty="0" err="1"/>
                <a:t>jashub</a:t>
              </a:r>
              <a:endParaRPr lang="en-US" dirty="0"/>
            </a:p>
          </p:txBody>
        </p:sp>
        <p:sp>
          <p:nvSpPr>
            <p:cNvPr id="14" name="TextBox 13"/>
            <p:cNvSpPr txBox="1"/>
            <p:nvPr/>
          </p:nvSpPr>
          <p:spPr>
            <a:xfrm>
              <a:off x="4444481" y="2068288"/>
              <a:ext cx="251926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The remnant shall return</a:t>
              </a:r>
            </a:p>
          </p:txBody>
        </p:sp>
        <p:sp>
          <p:nvSpPr>
            <p:cNvPr id="17" name="TextBox 16"/>
            <p:cNvSpPr txBox="1"/>
            <p:nvPr/>
          </p:nvSpPr>
          <p:spPr>
            <a:xfrm>
              <a:off x="4444481" y="3160725"/>
              <a:ext cx="2519266" cy="1200329"/>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a:t>He and Maher-</a:t>
              </a:r>
              <a:r>
                <a:rPr lang="en-US" dirty="0" err="1"/>
                <a:t>shalal</a:t>
              </a:r>
              <a:r>
                <a:rPr lang="en-US" dirty="0"/>
                <a:t>-hash-</a:t>
              </a:r>
              <a:r>
                <a:rPr lang="en-US" dirty="0" err="1"/>
                <a:t>baz</a:t>
              </a:r>
              <a:r>
                <a:rPr lang="en-US" dirty="0"/>
                <a:t>  accompanied their father in visiting the king (</a:t>
              </a:r>
              <a:r>
                <a:rPr lang="en-US" dirty="0" err="1"/>
                <a:t>Azaz</a:t>
              </a:r>
              <a:r>
                <a:rPr lang="en-US" dirty="0"/>
                <a:t>) </a:t>
              </a:r>
            </a:p>
          </p:txBody>
        </p:sp>
      </p:grpSp>
      <p:grpSp>
        <p:nvGrpSpPr>
          <p:cNvPr id="23" name="Group 22"/>
          <p:cNvGrpSpPr/>
          <p:nvPr/>
        </p:nvGrpSpPr>
        <p:grpSpPr>
          <a:xfrm>
            <a:off x="1341666" y="2700130"/>
            <a:ext cx="3965511" cy="3823003"/>
            <a:chOff x="307975" y="1250302"/>
            <a:chExt cx="3965511" cy="3823003"/>
          </a:xfrm>
        </p:grpSpPr>
        <p:sp>
          <p:nvSpPr>
            <p:cNvPr id="4" name="TextBox 3"/>
            <p:cNvSpPr txBox="1"/>
            <p:nvPr/>
          </p:nvSpPr>
          <p:spPr>
            <a:xfrm>
              <a:off x="1073020" y="1250302"/>
              <a:ext cx="2519266" cy="369332"/>
            </a:xfrm>
            <a:prstGeom prst="rect">
              <a:avLst/>
            </a:prstGeom>
            <a:solidFill>
              <a:schemeClr val="accent3">
                <a:lumMod val="60000"/>
                <a:lumOff val="40000"/>
              </a:schemeClr>
            </a:solidFill>
            <a:ln>
              <a:solidFill>
                <a:schemeClr val="tx1"/>
              </a:solidFill>
            </a:ln>
          </p:spPr>
          <p:txBody>
            <a:bodyPr wrap="square" rtlCol="0">
              <a:spAutoFit/>
            </a:bodyPr>
            <a:lstStyle/>
            <a:p>
              <a:r>
                <a:rPr lang="en-US" dirty="0"/>
                <a:t>Maher-</a:t>
              </a:r>
              <a:r>
                <a:rPr lang="en-US" dirty="0" err="1"/>
                <a:t>shalal</a:t>
              </a:r>
              <a:r>
                <a:rPr lang="en-US" dirty="0"/>
                <a:t>-hash-</a:t>
              </a:r>
              <a:r>
                <a:rPr lang="en-US" dirty="0" err="1"/>
                <a:t>baz</a:t>
              </a:r>
              <a:endParaRPr lang="en-US" dirty="0"/>
            </a:p>
          </p:txBody>
        </p:sp>
        <p:sp>
          <p:nvSpPr>
            <p:cNvPr id="11" name="TextBox 10"/>
            <p:cNvSpPr txBox="1"/>
            <p:nvPr/>
          </p:nvSpPr>
          <p:spPr>
            <a:xfrm>
              <a:off x="1073020" y="1851816"/>
              <a:ext cx="2519266" cy="1200329"/>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dirty="0"/>
                <a:t>To speed to the spoil (destruction)</a:t>
              </a:r>
            </a:p>
            <a:p>
              <a:pPr algn="ctr"/>
              <a:r>
                <a:rPr lang="en-US" dirty="0"/>
                <a:t>Or</a:t>
              </a:r>
            </a:p>
            <a:p>
              <a:pPr algn="ctr"/>
              <a:r>
                <a:rPr lang="en-US" dirty="0"/>
                <a:t>Destruction is imminent</a:t>
              </a:r>
            </a:p>
          </p:txBody>
        </p:sp>
        <p:sp>
          <p:nvSpPr>
            <p:cNvPr id="18" name="TextBox 17"/>
            <p:cNvSpPr txBox="1"/>
            <p:nvPr/>
          </p:nvSpPr>
          <p:spPr>
            <a:xfrm>
              <a:off x="307975" y="3318979"/>
              <a:ext cx="3965511" cy="1754326"/>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dirty="0"/>
                <a:t>The Lord commanded the prophet to give this name to his newborn son.</a:t>
              </a:r>
            </a:p>
            <a:p>
              <a:pPr algn="ctr"/>
              <a:r>
                <a:rPr lang="en-US" dirty="0"/>
                <a:t>This is the longest proper name in the Bible, and in the Hebrew it has a meaning that was a message of warning to Judah. </a:t>
              </a:r>
            </a:p>
          </p:txBody>
        </p:sp>
      </p:grpSp>
      <p:grpSp>
        <p:nvGrpSpPr>
          <p:cNvPr id="10" name="Group 9"/>
          <p:cNvGrpSpPr/>
          <p:nvPr/>
        </p:nvGrpSpPr>
        <p:grpSpPr>
          <a:xfrm>
            <a:off x="6169317" y="1032876"/>
            <a:ext cx="3217279" cy="1463651"/>
            <a:chOff x="10044469" y="1208664"/>
            <a:chExt cx="3217279" cy="1463651"/>
          </a:xfrm>
        </p:grpSpPr>
        <p:sp>
          <p:nvSpPr>
            <p:cNvPr id="21" name="TextBox 20"/>
            <p:cNvSpPr txBox="1"/>
            <p:nvPr/>
          </p:nvSpPr>
          <p:spPr>
            <a:xfrm>
              <a:off x="10044469" y="1748985"/>
              <a:ext cx="3217279" cy="923330"/>
            </a:xfrm>
            <a:prstGeom prst="rect">
              <a:avLst/>
            </a:prstGeom>
            <a:solidFill>
              <a:srgbClr val="F496ED"/>
            </a:solidFill>
            <a:ln>
              <a:solidFill>
                <a:schemeClr val="tx1"/>
              </a:solidFill>
            </a:ln>
          </p:spPr>
          <p:txBody>
            <a:bodyPr wrap="square" rtlCol="0">
              <a:spAutoFit/>
            </a:bodyPr>
            <a:lstStyle/>
            <a:p>
              <a:pPr algn="ctr"/>
              <a:r>
                <a:rPr lang="en-US" dirty="0"/>
                <a:t>“prophetess” is used here only to designate the prophet’s wife, not a prophetic office or gift </a:t>
              </a:r>
            </a:p>
          </p:txBody>
        </p:sp>
        <p:sp>
          <p:nvSpPr>
            <p:cNvPr id="22" name="TextBox 21"/>
            <p:cNvSpPr txBox="1"/>
            <p:nvPr/>
          </p:nvSpPr>
          <p:spPr>
            <a:xfrm>
              <a:off x="10512505" y="1208664"/>
              <a:ext cx="2071330" cy="369332"/>
            </a:xfrm>
            <a:prstGeom prst="rect">
              <a:avLst/>
            </a:prstGeom>
            <a:solidFill>
              <a:srgbClr val="F496ED"/>
            </a:solidFill>
            <a:ln>
              <a:solidFill>
                <a:schemeClr val="tx1"/>
              </a:solidFill>
            </a:ln>
          </p:spPr>
          <p:txBody>
            <a:bodyPr wrap="square" rtlCol="0">
              <a:spAutoFit/>
            </a:bodyPr>
            <a:lstStyle/>
            <a:p>
              <a:pPr algn="ctr"/>
              <a:r>
                <a:rPr lang="en-US" dirty="0"/>
                <a:t>Isaiah’s wife</a:t>
              </a:r>
            </a:p>
          </p:txBody>
        </p:sp>
      </p:grpSp>
      <p:grpSp>
        <p:nvGrpSpPr>
          <p:cNvPr id="24" name="Group 23">
            <a:extLst>
              <a:ext uri="{FF2B5EF4-FFF2-40B4-BE49-F238E27FC236}">
                <a16:creationId xmlns:a16="http://schemas.microsoft.com/office/drawing/2014/main" id="{123F192D-689F-46D8-B45D-2E865F82E5FD}"/>
              </a:ext>
            </a:extLst>
          </p:cNvPr>
          <p:cNvGrpSpPr/>
          <p:nvPr/>
        </p:nvGrpSpPr>
        <p:grpSpPr>
          <a:xfrm>
            <a:off x="460375" y="1303044"/>
            <a:ext cx="1466812" cy="3173857"/>
            <a:chOff x="4404927" y="1929866"/>
            <a:chExt cx="1952667" cy="3575499"/>
          </a:xfrm>
        </p:grpSpPr>
        <p:sp>
          <p:nvSpPr>
            <p:cNvPr id="25" name="Oval 28">
              <a:extLst>
                <a:ext uri="{FF2B5EF4-FFF2-40B4-BE49-F238E27FC236}">
                  <a16:creationId xmlns:a16="http://schemas.microsoft.com/office/drawing/2014/main" id="{64298AB5-24E0-4B2C-BC14-0EFB370E1380}"/>
                </a:ext>
              </a:extLst>
            </p:cNvPr>
            <p:cNvSpPr/>
            <p:nvPr/>
          </p:nvSpPr>
          <p:spPr>
            <a:xfrm>
              <a:off x="4839783" y="5140479"/>
              <a:ext cx="436825" cy="364886"/>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a:extLst>
                <a:ext uri="{FF2B5EF4-FFF2-40B4-BE49-F238E27FC236}">
                  <a16:creationId xmlns:a16="http://schemas.microsoft.com/office/drawing/2014/main" id="{A01EF003-C00C-418E-9F57-231AC1233C26}"/>
                </a:ext>
              </a:extLst>
            </p:cNvPr>
            <p:cNvSpPr/>
            <p:nvPr/>
          </p:nvSpPr>
          <p:spPr>
            <a:xfrm>
              <a:off x="5276609" y="5140479"/>
              <a:ext cx="472871" cy="364886"/>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a:extLst>
                <a:ext uri="{FF2B5EF4-FFF2-40B4-BE49-F238E27FC236}">
                  <a16:creationId xmlns:a16="http://schemas.microsoft.com/office/drawing/2014/main" id="{BEC8F2B5-2B06-4B1E-B09F-2C5C98761AB0}"/>
                </a:ext>
              </a:extLst>
            </p:cNvPr>
            <p:cNvSpPr/>
            <p:nvPr/>
          </p:nvSpPr>
          <p:spPr>
            <a:xfrm>
              <a:off x="4404927" y="4064560"/>
              <a:ext cx="282913" cy="36488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a:extLst>
                <a:ext uri="{FF2B5EF4-FFF2-40B4-BE49-F238E27FC236}">
                  <a16:creationId xmlns:a16="http://schemas.microsoft.com/office/drawing/2014/main" id="{7A551172-0B5F-44D0-80A9-B8ECDBD1570D}"/>
                </a:ext>
              </a:extLst>
            </p:cNvPr>
            <p:cNvSpPr/>
            <p:nvPr/>
          </p:nvSpPr>
          <p:spPr>
            <a:xfrm rot="1480658">
              <a:off x="4576105" y="3243840"/>
              <a:ext cx="735573" cy="1094659"/>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a:extLst>
                <a:ext uri="{FF2B5EF4-FFF2-40B4-BE49-F238E27FC236}">
                  <a16:creationId xmlns:a16="http://schemas.microsoft.com/office/drawing/2014/main" id="{7EFF953B-F5B7-4CCF-B4F1-BDEA7B8E4961}"/>
                </a:ext>
              </a:extLst>
            </p:cNvPr>
            <p:cNvSpPr/>
            <p:nvPr/>
          </p:nvSpPr>
          <p:spPr>
            <a:xfrm rot="1447265">
              <a:off x="4674025" y="3063290"/>
              <a:ext cx="565827" cy="1102702"/>
            </a:xfrm>
            <a:prstGeom prst="trapezoid">
              <a:avLst>
                <a:gd name="adj" fmla="val 30469"/>
              </a:avLst>
            </a:prstGeom>
            <a:solidFill>
              <a:srgbClr val="826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a:extLst>
                <a:ext uri="{FF2B5EF4-FFF2-40B4-BE49-F238E27FC236}">
                  <a16:creationId xmlns:a16="http://schemas.microsoft.com/office/drawing/2014/main" id="{2F9B68AF-E697-4ED7-9E23-BCCEC9EBDABD}"/>
                </a:ext>
              </a:extLst>
            </p:cNvPr>
            <p:cNvSpPr/>
            <p:nvPr/>
          </p:nvSpPr>
          <p:spPr>
            <a:xfrm>
              <a:off x="4597617" y="3270437"/>
              <a:ext cx="1471146" cy="2052487"/>
            </a:xfrm>
            <a:prstGeom prst="trapezoid">
              <a:avLst>
                <a:gd name="adj" fmla="val 30469"/>
              </a:avLst>
            </a:prstGeom>
            <a:solidFill>
              <a:srgbClr val="F2DCB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a:extLst>
                <a:ext uri="{FF2B5EF4-FFF2-40B4-BE49-F238E27FC236}">
                  <a16:creationId xmlns:a16="http://schemas.microsoft.com/office/drawing/2014/main" id="{9A676921-8D6A-4DB3-82A7-7B5883D33EDA}"/>
                </a:ext>
              </a:extLst>
            </p:cNvPr>
            <p:cNvSpPr/>
            <p:nvPr/>
          </p:nvSpPr>
          <p:spPr>
            <a:xfrm>
              <a:off x="4654199" y="3133604"/>
              <a:ext cx="1357981" cy="1413936"/>
            </a:xfrm>
            <a:prstGeom prst="trapezoid">
              <a:avLst>
                <a:gd name="adj" fmla="val 30469"/>
              </a:avLst>
            </a:prstGeom>
            <a:solidFill>
              <a:srgbClr val="826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BDF3D9F-4DA0-4446-B0AB-76AB2705C668}"/>
                </a:ext>
              </a:extLst>
            </p:cNvPr>
            <p:cNvSpPr/>
            <p:nvPr/>
          </p:nvSpPr>
          <p:spPr>
            <a:xfrm rot="21100315">
              <a:off x="4762193" y="1929866"/>
              <a:ext cx="1259906" cy="1463643"/>
            </a:xfrm>
            <a:custGeom>
              <a:avLst/>
              <a:gdLst>
                <a:gd name="connsiteX0" fmla="*/ 906003 w 1259906"/>
                <a:gd name="connsiteY0" fmla="*/ 445 h 1257375"/>
                <a:gd name="connsiteX1" fmla="*/ 943196 w 1259906"/>
                <a:gd name="connsiteY1" fmla="*/ 7552 h 1257375"/>
                <a:gd name="connsiteX2" fmla="*/ 1013376 w 1259906"/>
                <a:gd name="connsiteY2" fmla="*/ 74768 h 1257375"/>
                <a:gd name="connsiteX3" fmla="*/ 1013763 w 1259906"/>
                <a:gd name="connsiteY3" fmla="*/ 74934 h 1257375"/>
                <a:gd name="connsiteX4" fmla="*/ 1069174 w 1259906"/>
                <a:gd name="connsiteY4" fmla="*/ 98729 h 1257375"/>
                <a:gd name="connsiteX5" fmla="*/ 1103440 w 1259906"/>
                <a:gd name="connsiteY5" fmla="*/ 140003 h 1257375"/>
                <a:gd name="connsiteX6" fmla="*/ 1099409 w 1259906"/>
                <a:gd name="connsiteY6" fmla="*/ 210740 h 1257375"/>
                <a:gd name="connsiteX7" fmla="*/ 1128858 w 1259906"/>
                <a:gd name="connsiteY7" fmla="*/ 318896 h 1257375"/>
                <a:gd name="connsiteX8" fmla="*/ 1109771 w 1259906"/>
                <a:gd name="connsiteY8" fmla="*/ 353742 h 1257375"/>
                <a:gd name="connsiteX9" fmla="*/ 1099514 w 1259906"/>
                <a:gd name="connsiteY9" fmla="*/ 363184 h 1257375"/>
                <a:gd name="connsiteX10" fmla="*/ 1101479 w 1259906"/>
                <a:gd name="connsiteY10" fmla="*/ 366972 h 1257375"/>
                <a:gd name="connsiteX11" fmla="*/ 1102099 w 1259906"/>
                <a:gd name="connsiteY11" fmla="*/ 368167 h 1257375"/>
                <a:gd name="connsiteX12" fmla="*/ 1150630 w 1259906"/>
                <a:gd name="connsiteY12" fmla="*/ 317970 h 1257375"/>
                <a:gd name="connsiteX13" fmla="*/ 1168466 w 1259906"/>
                <a:gd name="connsiteY13" fmla="*/ 329209 h 1257375"/>
                <a:gd name="connsiteX14" fmla="*/ 1202121 w 1259906"/>
                <a:gd name="connsiteY14" fmla="*/ 435489 h 1257375"/>
                <a:gd name="connsiteX15" fmla="*/ 1202307 w 1259906"/>
                <a:gd name="connsiteY15" fmla="*/ 435752 h 1257375"/>
                <a:gd name="connsiteX16" fmla="*/ 1228879 w 1259906"/>
                <a:gd name="connsiteY16" fmla="*/ 473376 h 1257375"/>
                <a:gd name="connsiteX17" fmla="*/ 1245312 w 1259906"/>
                <a:gd name="connsiteY17" fmla="*/ 538638 h 1257375"/>
                <a:gd name="connsiteX18" fmla="*/ 1243379 w 1259906"/>
                <a:gd name="connsiteY18" fmla="*/ 650487 h 1257375"/>
                <a:gd name="connsiteX19" fmla="*/ 1257501 w 1259906"/>
                <a:gd name="connsiteY19" fmla="*/ 821501 h 1257375"/>
                <a:gd name="connsiteX20" fmla="*/ 1191347 w 1259906"/>
                <a:gd name="connsiteY20" fmla="*/ 971199 h 1257375"/>
                <a:gd name="connsiteX21" fmla="*/ 1167665 w 1259906"/>
                <a:gd name="connsiteY21" fmla="*/ 1099470 h 1257375"/>
                <a:gd name="connsiteX22" fmla="*/ 1087034 w 1259906"/>
                <a:gd name="connsiteY22" fmla="*/ 1115001 h 1257375"/>
                <a:gd name="connsiteX23" fmla="*/ 1029414 w 1259906"/>
                <a:gd name="connsiteY23" fmla="*/ 1251843 h 1257375"/>
                <a:gd name="connsiteX24" fmla="*/ 944694 w 1259906"/>
                <a:gd name="connsiteY24" fmla="*/ 1168315 h 1257375"/>
                <a:gd name="connsiteX25" fmla="*/ 818845 w 1259906"/>
                <a:gd name="connsiteY25" fmla="*/ 1085788 h 1257375"/>
                <a:gd name="connsiteX26" fmla="*/ 763512 w 1259906"/>
                <a:gd name="connsiteY26" fmla="*/ 993951 h 1257375"/>
                <a:gd name="connsiteX27" fmla="*/ 775335 w 1259906"/>
                <a:gd name="connsiteY27" fmla="*/ 869986 h 1257375"/>
                <a:gd name="connsiteX28" fmla="*/ 750368 w 1259906"/>
                <a:gd name="connsiteY28" fmla="*/ 742802 h 1257375"/>
                <a:gd name="connsiteX29" fmla="*/ 795964 w 1259906"/>
                <a:gd name="connsiteY29" fmla="*/ 629757 h 1257375"/>
                <a:gd name="connsiteX30" fmla="*/ 796401 w 1259906"/>
                <a:gd name="connsiteY30" fmla="*/ 626777 h 1257375"/>
                <a:gd name="connsiteX31" fmla="*/ 799337 w 1259906"/>
                <a:gd name="connsiteY31" fmla="*/ 539907 h 1257375"/>
                <a:gd name="connsiteX32" fmla="*/ 805147 w 1259906"/>
                <a:gd name="connsiteY32" fmla="*/ 514669 h 1257375"/>
                <a:gd name="connsiteX33" fmla="*/ 773390 w 1259906"/>
                <a:gd name="connsiteY33" fmla="*/ 504517 h 1257375"/>
                <a:gd name="connsiteX34" fmla="*/ 653237 w 1259906"/>
                <a:gd name="connsiteY34" fmla="*/ 591061 h 1257375"/>
                <a:gd name="connsiteX35" fmla="*/ 476573 w 1259906"/>
                <a:gd name="connsiteY35" fmla="*/ 538235 h 1257375"/>
                <a:gd name="connsiteX36" fmla="*/ 465734 w 1259906"/>
                <a:gd name="connsiteY36" fmla="*/ 541159 h 1257375"/>
                <a:gd name="connsiteX37" fmla="*/ 464411 w 1259906"/>
                <a:gd name="connsiteY37" fmla="*/ 550600 h 1257375"/>
                <a:gd name="connsiteX38" fmla="*/ 456423 w 1259906"/>
                <a:gd name="connsiteY38" fmla="*/ 716898 h 1257375"/>
                <a:gd name="connsiteX39" fmla="*/ 380172 w 1259906"/>
                <a:gd name="connsiteY39" fmla="*/ 853871 h 1257375"/>
                <a:gd name="connsiteX40" fmla="*/ 343945 w 1259906"/>
                <a:gd name="connsiteY40" fmla="*/ 974852 h 1257375"/>
                <a:gd name="connsiteX41" fmla="*/ 270964 w 1259906"/>
                <a:gd name="connsiteY41" fmla="*/ 980988 h 1257375"/>
                <a:gd name="connsiteX42" fmla="*/ 203775 w 1259906"/>
                <a:gd name="connsiteY42" fmla="*/ 1106511 h 1257375"/>
                <a:gd name="connsiteX43" fmla="*/ 139028 w 1259906"/>
                <a:gd name="connsiteY43" fmla="*/ 1016768 h 1257375"/>
                <a:gd name="connsiteX44" fmla="*/ 37878 w 1259906"/>
                <a:gd name="connsiteY44" fmla="*/ 923488 h 1257375"/>
                <a:gd name="connsiteX45" fmla="*/ 46 w 1259906"/>
                <a:gd name="connsiteY45" fmla="*/ 828957 h 1257375"/>
                <a:gd name="connsiteX46" fmla="*/ 25297 w 1259906"/>
                <a:gd name="connsiteY46" fmla="*/ 710826 h 1257375"/>
                <a:gd name="connsiteX47" fmla="*/ 18476 w 1259906"/>
                <a:gd name="connsiteY47" fmla="*/ 585567 h 1257375"/>
                <a:gd name="connsiteX48" fmla="*/ 72212 w 1259906"/>
                <a:gd name="connsiteY48" fmla="*/ 481654 h 1257375"/>
                <a:gd name="connsiteX49" fmla="*/ 72953 w 1259906"/>
                <a:gd name="connsiteY49" fmla="*/ 478830 h 1257375"/>
                <a:gd name="connsiteX50" fmla="*/ 85929 w 1259906"/>
                <a:gd name="connsiteY50" fmla="*/ 395464 h 1257375"/>
                <a:gd name="connsiteX51" fmla="*/ 106493 w 1259906"/>
                <a:gd name="connsiteY51" fmla="*/ 335666 h 1257375"/>
                <a:gd name="connsiteX52" fmla="*/ 81696 w 1259906"/>
                <a:gd name="connsiteY52" fmla="*/ 315306 h 1257375"/>
                <a:gd name="connsiteX53" fmla="*/ 71353 w 1259906"/>
                <a:gd name="connsiteY53" fmla="*/ 269124 h 1257375"/>
                <a:gd name="connsiteX54" fmla="*/ 166434 w 1259906"/>
                <a:gd name="connsiteY54" fmla="*/ 197630 h 1257375"/>
                <a:gd name="connsiteX55" fmla="*/ 167342 w 1259906"/>
                <a:gd name="connsiteY55" fmla="*/ 195745 h 1257375"/>
                <a:gd name="connsiteX56" fmla="*/ 209695 w 1259906"/>
                <a:gd name="connsiteY56" fmla="*/ 93078 h 1257375"/>
                <a:gd name="connsiteX57" fmla="*/ 415736 w 1259906"/>
                <a:gd name="connsiteY57" fmla="*/ 69623 h 1257375"/>
                <a:gd name="connsiteX58" fmla="*/ 415780 w 1259906"/>
                <a:gd name="connsiteY58" fmla="*/ 69583 h 1257375"/>
                <a:gd name="connsiteX59" fmla="*/ 456756 w 1259906"/>
                <a:gd name="connsiteY59" fmla="*/ 34306 h 1257375"/>
                <a:gd name="connsiteX60" fmla="*/ 623470 w 1259906"/>
                <a:gd name="connsiteY60" fmla="*/ 45273 h 1257375"/>
                <a:gd name="connsiteX61" fmla="*/ 624210 w 1259906"/>
                <a:gd name="connsiteY61" fmla="*/ 44610 h 1257375"/>
                <a:gd name="connsiteX62" fmla="*/ 656753 w 1259906"/>
                <a:gd name="connsiteY62" fmla="*/ 15433 h 1257375"/>
                <a:gd name="connsiteX63" fmla="*/ 704415 w 1259906"/>
                <a:gd name="connsiteY63" fmla="*/ 811 h 1257375"/>
                <a:gd name="connsiteX64" fmla="*/ 760196 w 1259906"/>
                <a:gd name="connsiteY64" fmla="*/ 6116 h 1257375"/>
                <a:gd name="connsiteX65" fmla="*/ 803511 w 1259906"/>
                <a:gd name="connsiteY65" fmla="*/ 31435 h 1257375"/>
                <a:gd name="connsiteX66" fmla="*/ 804804 w 1259906"/>
                <a:gd name="connsiteY66" fmla="*/ 32191 h 1257375"/>
                <a:gd name="connsiteX67" fmla="*/ 906003 w 1259906"/>
                <a:gd name="connsiteY67" fmla="*/ 445 h 12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59906" h="1257375">
                  <a:moveTo>
                    <a:pt x="906003" y="445"/>
                  </a:moveTo>
                  <a:cubicBezTo>
                    <a:pt x="918584" y="1256"/>
                    <a:pt x="931139" y="3597"/>
                    <a:pt x="943196" y="7552"/>
                  </a:cubicBezTo>
                  <a:cubicBezTo>
                    <a:pt x="979946" y="19603"/>
                    <a:pt x="1006297" y="44833"/>
                    <a:pt x="1013376" y="74768"/>
                  </a:cubicBezTo>
                  <a:lnTo>
                    <a:pt x="1013763" y="74934"/>
                  </a:lnTo>
                  <a:lnTo>
                    <a:pt x="1069174" y="98729"/>
                  </a:lnTo>
                  <a:cubicBezTo>
                    <a:pt x="1084660" y="109944"/>
                    <a:pt x="1096557" y="124045"/>
                    <a:pt x="1103440" y="140003"/>
                  </a:cubicBezTo>
                  <a:cubicBezTo>
                    <a:pt x="1113445" y="163169"/>
                    <a:pt x="1112019" y="188330"/>
                    <a:pt x="1099409" y="210740"/>
                  </a:cubicBezTo>
                  <a:cubicBezTo>
                    <a:pt x="1130406" y="241473"/>
                    <a:pt x="1141246" y="281313"/>
                    <a:pt x="1128858" y="318896"/>
                  </a:cubicBezTo>
                  <a:cubicBezTo>
                    <a:pt x="1124740" y="331387"/>
                    <a:pt x="1118245" y="343094"/>
                    <a:pt x="1109771" y="353742"/>
                  </a:cubicBezTo>
                  <a:lnTo>
                    <a:pt x="1099514" y="363184"/>
                  </a:lnTo>
                  <a:lnTo>
                    <a:pt x="1101479" y="366972"/>
                  </a:lnTo>
                  <a:lnTo>
                    <a:pt x="1102099" y="368167"/>
                  </a:lnTo>
                  <a:cubicBezTo>
                    <a:pt x="1114318" y="332048"/>
                    <a:pt x="1132530" y="314123"/>
                    <a:pt x="1150630" y="317970"/>
                  </a:cubicBezTo>
                  <a:cubicBezTo>
                    <a:pt x="1156663" y="319253"/>
                    <a:pt x="1162684" y="322955"/>
                    <a:pt x="1168466" y="329209"/>
                  </a:cubicBezTo>
                  <a:cubicBezTo>
                    <a:pt x="1186089" y="348264"/>
                    <a:pt x="1198726" y="388157"/>
                    <a:pt x="1202121" y="435489"/>
                  </a:cubicBezTo>
                  <a:lnTo>
                    <a:pt x="1202307" y="435752"/>
                  </a:lnTo>
                  <a:lnTo>
                    <a:pt x="1228879" y="473376"/>
                  </a:lnTo>
                  <a:cubicBezTo>
                    <a:pt x="1236306" y="491109"/>
                    <a:pt x="1242011" y="513405"/>
                    <a:pt x="1245312" y="538638"/>
                  </a:cubicBezTo>
                  <a:cubicBezTo>
                    <a:pt x="1250110" y="575268"/>
                    <a:pt x="1249426" y="615052"/>
                    <a:pt x="1243379" y="650487"/>
                  </a:cubicBezTo>
                  <a:cubicBezTo>
                    <a:pt x="1258244" y="699081"/>
                    <a:pt x="1263442" y="762075"/>
                    <a:pt x="1257501" y="821501"/>
                  </a:cubicBezTo>
                  <a:cubicBezTo>
                    <a:pt x="1249603" y="900504"/>
                    <a:pt x="1223457" y="959670"/>
                    <a:pt x="1191347" y="971199"/>
                  </a:cubicBezTo>
                  <a:cubicBezTo>
                    <a:pt x="1191193" y="1020510"/>
                    <a:pt x="1182553" y="1067277"/>
                    <a:pt x="1167665" y="1099470"/>
                  </a:cubicBezTo>
                  <a:cubicBezTo>
                    <a:pt x="1145043" y="1148391"/>
                    <a:pt x="1112367" y="1154677"/>
                    <a:pt x="1087034" y="1115001"/>
                  </a:cubicBezTo>
                  <a:cubicBezTo>
                    <a:pt x="1078841" y="1183150"/>
                    <a:pt x="1056904" y="1235247"/>
                    <a:pt x="1029414" y="1251843"/>
                  </a:cubicBezTo>
                  <a:cubicBezTo>
                    <a:pt x="997021" y="1271398"/>
                    <a:pt x="963213" y="1238074"/>
                    <a:pt x="944694" y="1168315"/>
                  </a:cubicBezTo>
                  <a:cubicBezTo>
                    <a:pt x="900984" y="1234529"/>
                    <a:pt x="844213" y="1197311"/>
                    <a:pt x="818845" y="1085788"/>
                  </a:cubicBezTo>
                  <a:cubicBezTo>
                    <a:pt x="793925" y="1093119"/>
                    <a:pt x="770525" y="1054291"/>
                    <a:pt x="763512" y="993951"/>
                  </a:cubicBezTo>
                  <a:cubicBezTo>
                    <a:pt x="758431" y="950295"/>
                    <a:pt x="762922" y="903180"/>
                    <a:pt x="775335" y="869986"/>
                  </a:cubicBezTo>
                  <a:cubicBezTo>
                    <a:pt x="757724" y="843949"/>
                    <a:pt x="747916" y="793985"/>
                    <a:pt x="750368" y="742802"/>
                  </a:cubicBezTo>
                  <a:cubicBezTo>
                    <a:pt x="753245" y="682875"/>
                    <a:pt x="772176" y="635935"/>
                    <a:pt x="795964" y="629757"/>
                  </a:cubicBezTo>
                  <a:cubicBezTo>
                    <a:pt x="796105" y="628756"/>
                    <a:pt x="796259" y="627777"/>
                    <a:pt x="796401" y="626777"/>
                  </a:cubicBezTo>
                  <a:cubicBezTo>
                    <a:pt x="794803" y="597270"/>
                    <a:pt x="795867" y="567638"/>
                    <a:pt x="799337" y="539907"/>
                  </a:cubicBezTo>
                  <a:lnTo>
                    <a:pt x="805147" y="514669"/>
                  </a:lnTo>
                  <a:lnTo>
                    <a:pt x="773390" y="504517"/>
                  </a:lnTo>
                  <a:cubicBezTo>
                    <a:pt x="756306" y="547617"/>
                    <a:pt x="710560" y="580564"/>
                    <a:pt x="653237" y="591061"/>
                  </a:cubicBezTo>
                  <a:cubicBezTo>
                    <a:pt x="585689" y="603428"/>
                    <a:pt x="515189" y="582353"/>
                    <a:pt x="476573" y="538235"/>
                  </a:cubicBezTo>
                  <a:lnTo>
                    <a:pt x="465734" y="541159"/>
                  </a:lnTo>
                  <a:lnTo>
                    <a:pt x="464411" y="550600"/>
                  </a:lnTo>
                  <a:cubicBezTo>
                    <a:pt x="471714" y="599042"/>
                    <a:pt x="468768" y="660298"/>
                    <a:pt x="456423" y="716898"/>
                  </a:cubicBezTo>
                  <a:cubicBezTo>
                    <a:pt x="440011" y="792143"/>
                    <a:pt x="409875" y="846279"/>
                    <a:pt x="380172" y="853871"/>
                  </a:cubicBezTo>
                  <a:cubicBezTo>
                    <a:pt x="374140" y="901360"/>
                    <a:pt x="360928" y="945468"/>
                    <a:pt x="343945" y="974852"/>
                  </a:cubicBezTo>
                  <a:cubicBezTo>
                    <a:pt x="318142" y="1019505"/>
                    <a:pt x="288566" y="1021984"/>
                    <a:pt x="270964" y="980988"/>
                  </a:cubicBezTo>
                  <a:cubicBezTo>
                    <a:pt x="255589" y="1045745"/>
                    <a:pt x="230009" y="1093531"/>
                    <a:pt x="203775" y="1106511"/>
                  </a:cubicBezTo>
                  <a:cubicBezTo>
                    <a:pt x="172864" y="1121804"/>
                    <a:pt x="147023" y="1085999"/>
                    <a:pt x="139028" y="1016768"/>
                  </a:cubicBezTo>
                  <a:cubicBezTo>
                    <a:pt x="92554" y="1075772"/>
                    <a:pt x="46924" y="1033703"/>
                    <a:pt x="37878" y="923488"/>
                  </a:cubicBezTo>
                  <a:cubicBezTo>
                    <a:pt x="15019" y="927822"/>
                    <a:pt x="-980" y="887855"/>
                    <a:pt x="46" y="828957"/>
                  </a:cubicBezTo>
                  <a:cubicBezTo>
                    <a:pt x="784" y="786343"/>
                    <a:pt x="10378" y="741446"/>
                    <a:pt x="25297" y="710826"/>
                  </a:cubicBezTo>
                  <a:cubicBezTo>
                    <a:pt x="12873" y="683815"/>
                    <a:pt x="10195" y="634607"/>
                    <a:pt x="18476" y="585567"/>
                  </a:cubicBezTo>
                  <a:cubicBezTo>
                    <a:pt x="28178" y="528150"/>
                    <a:pt x="50490" y="485001"/>
                    <a:pt x="72212" y="481654"/>
                  </a:cubicBezTo>
                  <a:cubicBezTo>
                    <a:pt x="72458" y="480705"/>
                    <a:pt x="72710" y="479779"/>
                    <a:pt x="72953" y="478830"/>
                  </a:cubicBezTo>
                  <a:cubicBezTo>
                    <a:pt x="75073" y="450229"/>
                    <a:pt x="79552" y="421799"/>
                    <a:pt x="85929" y="395464"/>
                  </a:cubicBezTo>
                  <a:lnTo>
                    <a:pt x="106493" y="335666"/>
                  </a:lnTo>
                  <a:lnTo>
                    <a:pt x="81696" y="315306"/>
                  </a:lnTo>
                  <a:cubicBezTo>
                    <a:pt x="72631" y="301301"/>
                    <a:pt x="68797" y="285309"/>
                    <a:pt x="71353" y="269124"/>
                  </a:cubicBezTo>
                  <a:cubicBezTo>
                    <a:pt x="77351" y="231224"/>
                    <a:pt x="116828" y="201537"/>
                    <a:pt x="166434" y="197630"/>
                  </a:cubicBezTo>
                  <a:cubicBezTo>
                    <a:pt x="166728" y="196997"/>
                    <a:pt x="167048" y="196378"/>
                    <a:pt x="167342" y="195745"/>
                  </a:cubicBezTo>
                  <a:cubicBezTo>
                    <a:pt x="160682" y="158423"/>
                    <a:pt x="176216" y="120785"/>
                    <a:pt x="209695" y="93078"/>
                  </a:cubicBezTo>
                  <a:cubicBezTo>
                    <a:pt x="262594" y="49318"/>
                    <a:pt x="348358" y="39564"/>
                    <a:pt x="415736" y="69623"/>
                  </a:cubicBezTo>
                  <a:lnTo>
                    <a:pt x="415780" y="69583"/>
                  </a:lnTo>
                  <a:lnTo>
                    <a:pt x="456756" y="34306"/>
                  </a:lnTo>
                  <a:cubicBezTo>
                    <a:pt x="506319" y="8158"/>
                    <a:pt x="576606" y="10090"/>
                    <a:pt x="623470" y="45273"/>
                  </a:cubicBezTo>
                  <a:lnTo>
                    <a:pt x="624210" y="44610"/>
                  </a:lnTo>
                  <a:lnTo>
                    <a:pt x="656753" y="15433"/>
                  </a:lnTo>
                  <a:cubicBezTo>
                    <a:pt x="670653" y="7796"/>
                    <a:pt x="686950" y="2696"/>
                    <a:pt x="704415" y="811"/>
                  </a:cubicBezTo>
                  <a:cubicBezTo>
                    <a:pt x="723638" y="-1266"/>
                    <a:pt x="742848" y="694"/>
                    <a:pt x="760196" y="6116"/>
                  </a:cubicBezTo>
                  <a:lnTo>
                    <a:pt x="803511" y="31435"/>
                  </a:lnTo>
                  <a:lnTo>
                    <a:pt x="804804" y="32191"/>
                  </a:lnTo>
                  <a:cubicBezTo>
                    <a:pt x="830282" y="9348"/>
                    <a:pt x="868261" y="-1989"/>
                    <a:pt x="906003" y="445"/>
                  </a:cubicBezTo>
                  <a:close/>
                </a:path>
              </a:pathLst>
            </a:custGeom>
            <a:solidFill>
              <a:srgbClr val="9A63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Oval 44">
              <a:extLst>
                <a:ext uri="{FF2B5EF4-FFF2-40B4-BE49-F238E27FC236}">
                  <a16:creationId xmlns:a16="http://schemas.microsoft.com/office/drawing/2014/main" id="{FAB51A42-819B-40FC-8924-5FF102458051}"/>
                </a:ext>
              </a:extLst>
            </p:cNvPr>
            <p:cNvSpPr/>
            <p:nvPr/>
          </p:nvSpPr>
          <p:spPr>
            <a:xfrm rot="20145255">
              <a:off x="6074681" y="4006622"/>
              <a:ext cx="282913" cy="4104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45">
              <a:extLst>
                <a:ext uri="{FF2B5EF4-FFF2-40B4-BE49-F238E27FC236}">
                  <a16:creationId xmlns:a16="http://schemas.microsoft.com/office/drawing/2014/main" id="{27E1B0AD-B560-4B59-BF79-6A766D6E2DF5}"/>
                </a:ext>
              </a:extLst>
            </p:cNvPr>
            <p:cNvSpPr/>
            <p:nvPr/>
          </p:nvSpPr>
          <p:spPr>
            <a:xfrm rot="19830111">
              <a:off x="5632319" y="3154823"/>
              <a:ext cx="543148" cy="109466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46">
              <a:extLst>
                <a:ext uri="{FF2B5EF4-FFF2-40B4-BE49-F238E27FC236}">
                  <a16:creationId xmlns:a16="http://schemas.microsoft.com/office/drawing/2014/main" id="{2E5C60CE-7CC4-4FEE-A1EF-2E7655E3B9EE}"/>
                </a:ext>
              </a:extLst>
            </p:cNvPr>
            <p:cNvSpPr/>
            <p:nvPr/>
          </p:nvSpPr>
          <p:spPr>
            <a:xfrm rot="19749421">
              <a:off x="5546158" y="3071213"/>
              <a:ext cx="577507" cy="1064702"/>
            </a:xfrm>
            <a:prstGeom prst="trapezoid">
              <a:avLst>
                <a:gd name="adj" fmla="val 30469"/>
              </a:avLst>
            </a:prstGeom>
            <a:solidFill>
              <a:srgbClr val="826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2E66932-E6E6-44C4-98A4-86BAB19450EB}"/>
                </a:ext>
              </a:extLst>
            </p:cNvPr>
            <p:cNvSpPr/>
            <p:nvPr/>
          </p:nvSpPr>
          <p:spPr>
            <a:xfrm>
              <a:off x="4913954" y="4435717"/>
              <a:ext cx="790481" cy="101715"/>
            </a:xfrm>
            <a:prstGeom prst="rect">
              <a:avLst/>
            </a:prstGeom>
            <a:solidFill>
              <a:srgbClr val="84A2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5">
              <a:extLst>
                <a:ext uri="{FF2B5EF4-FFF2-40B4-BE49-F238E27FC236}">
                  <a16:creationId xmlns:a16="http://schemas.microsoft.com/office/drawing/2014/main" id="{D5585C16-48ED-4D64-8F3A-8E5592B45D63}"/>
                </a:ext>
              </a:extLst>
            </p:cNvPr>
            <p:cNvSpPr/>
            <p:nvPr/>
          </p:nvSpPr>
          <p:spPr>
            <a:xfrm rot="840909">
              <a:off x="4672482" y="3045681"/>
              <a:ext cx="565827" cy="2162272"/>
            </a:xfrm>
            <a:prstGeom prst="trapezoid">
              <a:avLst>
                <a:gd name="adj" fmla="val 30469"/>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a:extLst>
                <a:ext uri="{FF2B5EF4-FFF2-40B4-BE49-F238E27FC236}">
                  <a16:creationId xmlns:a16="http://schemas.microsoft.com/office/drawing/2014/main" id="{2EFC06CF-2033-4287-9207-C0CDBB7DF997}"/>
                </a:ext>
              </a:extLst>
            </p:cNvPr>
            <p:cNvSpPr/>
            <p:nvPr/>
          </p:nvSpPr>
          <p:spPr>
            <a:xfrm rot="20841747">
              <a:off x="5437258" y="3119784"/>
              <a:ext cx="586905" cy="2125385"/>
            </a:xfrm>
            <a:prstGeom prst="trapezoid">
              <a:avLst>
                <a:gd name="adj" fmla="val 30469"/>
              </a:avLst>
            </a:prstGeom>
            <a:solidFill>
              <a:srgbClr val="DAA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832B60E-D96E-4CDD-9912-7D8F9C617A51}"/>
                </a:ext>
              </a:extLst>
            </p:cNvPr>
            <p:cNvSpPr/>
            <p:nvPr/>
          </p:nvSpPr>
          <p:spPr>
            <a:xfrm>
              <a:off x="4937115" y="2130166"/>
              <a:ext cx="905321" cy="10946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42CDE38-1365-499D-BCF1-07B8696D87FA}"/>
                </a:ext>
              </a:extLst>
            </p:cNvPr>
            <p:cNvGrpSpPr/>
            <p:nvPr/>
          </p:nvGrpSpPr>
          <p:grpSpPr>
            <a:xfrm rot="6390531">
              <a:off x="4164435" y="4173553"/>
              <a:ext cx="1429858" cy="315895"/>
              <a:chOff x="5389775" y="792101"/>
              <a:chExt cx="3198641" cy="706668"/>
            </a:xfrm>
          </p:grpSpPr>
          <p:grpSp>
            <p:nvGrpSpPr>
              <p:cNvPr id="56" name="Group 55">
                <a:extLst>
                  <a:ext uri="{FF2B5EF4-FFF2-40B4-BE49-F238E27FC236}">
                    <a16:creationId xmlns:a16="http://schemas.microsoft.com/office/drawing/2014/main" id="{E067BB3D-127C-4D8D-B71C-88731D9FFA9D}"/>
                  </a:ext>
                </a:extLst>
              </p:cNvPr>
              <p:cNvGrpSpPr/>
              <p:nvPr/>
            </p:nvGrpSpPr>
            <p:grpSpPr>
              <a:xfrm>
                <a:off x="5389775" y="813350"/>
                <a:ext cx="1703243" cy="685419"/>
                <a:chOff x="5389775" y="813350"/>
                <a:chExt cx="1703243" cy="685419"/>
              </a:xfrm>
            </p:grpSpPr>
            <p:grpSp>
              <p:nvGrpSpPr>
                <p:cNvPr id="64" name="Group 63">
                  <a:extLst>
                    <a:ext uri="{FF2B5EF4-FFF2-40B4-BE49-F238E27FC236}">
                      <a16:creationId xmlns:a16="http://schemas.microsoft.com/office/drawing/2014/main" id="{E045236C-BBDB-46D2-8070-2DEADE48D02A}"/>
                    </a:ext>
                  </a:extLst>
                </p:cNvPr>
                <p:cNvGrpSpPr/>
                <p:nvPr/>
              </p:nvGrpSpPr>
              <p:grpSpPr>
                <a:xfrm>
                  <a:off x="5389775" y="843821"/>
                  <a:ext cx="951067" cy="654948"/>
                  <a:chOff x="5389775" y="843821"/>
                  <a:chExt cx="951067" cy="654948"/>
                </a:xfrm>
              </p:grpSpPr>
              <p:sp>
                <p:nvSpPr>
                  <p:cNvPr id="68" name="Lightning Bolt 67">
                    <a:extLst>
                      <a:ext uri="{FF2B5EF4-FFF2-40B4-BE49-F238E27FC236}">
                        <a16:creationId xmlns:a16="http://schemas.microsoft.com/office/drawing/2014/main" id="{A98F8000-D355-4709-8E54-ABD47869F899}"/>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ghtning Bolt 68">
                    <a:extLst>
                      <a:ext uri="{FF2B5EF4-FFF2-40B4-BE49-F238E27FC236}">
                        <a16:creationId xmlns:a16="http://schemas.microsoft.com/office/drawing/2014/main" id="{872410EA-A52E-4A27-BC04-DF9839ECFEE1}"/>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A286845C-1D96-48C3-95F0-67D7ACE4C695}"/>
                    </a:ext>
                  </a:extLst>
                </p:cNvPr>
                <p:cNvGrpSpPr/>
                <p:nvPr/>
              </p:nvGrpSpPr>
              <p:grpSpPr>
                <a:xfrm rot="10643898">
                  <a:off x="6141951" y="813350"/>
                  <a:ext cx="951067" cy="654948"/>
                  <a:chOff x="5389775" y="843821"/>
                  <a:chExt cx="951067" cy="654948"/>
                </a:xfrm>
              </p:grpSpPr>
              <p:sp>
                <p:nvSpPr>
                  <p:cNvPr id="66" name="Lightning Bolt 65">
                    <a:extLst>
                      <a:ext uri="{FF2B5EF4-FFF2-40B4-BE49-F238E27FC236}">
                        <a16:creationId xmlns:a16="http://schemas.microsoft.com/office/drawing/2014/main" id="{867BD876-C7B4-4BB5-81C7-6481AE5DEC39}"/>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a:extLst>
                      <a:ext uri="{FF2B5EF4-FFF2-40B4-BE49-F238E27FC236}">
                        <a16:creationId xmlns:a16="http://schemas.microsoft.com/office/drawing/2014/main" id="{ECAB0EC0-BBC0-4D01-9A92-638BCF5FD2DE}"/>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1C7211A6-8D27-4522-AD6C-46869AC65566}"/>
                  </a:ext>
                </a:extLst>
              </p:cNvPr>
              <p:cNvGrpSpPr/>
              <p:nvPr/>
            </p:nvGrpSpPr>
            <p:grpSpPr>
              <a:xfrm>
                <a:off x="6885173" y="792101"/>
                <a:ext cx="1703243" cy="685419"/>
                <a:chOff x="5389775" y="813350"/>
                <a:chExt cx="1703243" cy="685419"/>
              </a:xfrm>
            </p:grpSpPr>
            <p:grpSp>
              <p:nvGrpSpPr>
                <p:cNvPr id="58" name="Group 57">
                  <a:extLst>
                    <a:ext uri="{FF2B5EF4-FFF2-40B4-BE49-F238E27FC236}">
                      <a16:creationId xmlns:a16="http://schemas.microsoft.com/office/drawing/2014/main" id="{A439CD27-309B-4577-AFA5-13841FCD88EC}"/>
                    </a:ext>
                  </a:extLst>
                </p:cNvPr>
                <p:cNvGrpSpPr/>
                <p:nvPr/>
              </p:nvGrpSpPr>
              <p:grpSpPr>
                <a:xfrm>
                  <a:off x="5389775" y="843821"/>
                  <a:ext cx="951067" cy="654948"/>
                  <a:chOff x="5389775" y="843821"/>
                  <a:chExt cx="951067" cy="654948"/>
                </a:xfrm>
              </p:grpSpPr>
              <p:sp>
                <p:nvSpPr>
                  <p:cNvPr id="62" name="Lightning Bolt 61">
                    <a:extLst>
                      <a:ext uri="{FF2B5EF4-FFF2-40B4-BE49-F238E27FC236}">
                        <a16:creationId xmlns:a16="http://schemas.microsoft.com/office/drawing/2014/main" id="{5BA15748-99C5-4C6E-9F48-9DF4151E8611}"/>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a:extLst>
                      <a:ext uri="{FF2B5EF4-FFF2-40B4-BE49-F238E27FC236}">
                        <a16:creationId xmlns:a16="http://schemas.microsoft.com/office/drawing/2014/main" id="{E9F80DF7-09CC-4A86-BC0B-BADFFFD5FE93}"/>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AD31788-3666-46ED-88D2-6C6AB59F2BEA}"/>
                    </a:ext>
                  </a:extLst>
                </p:cNvPr>
                <p:cNvGrpSpPr/>
                <p:nvPr/>
              </p:nvGrpSpPr>
              <p:grpSpPr>
                <a:xfrm rot="10643898">
                  <a:off x="6141951" y="813350"/>
                  <a:ext cx="951067" cy="654948"/>
                  <a:chOff x="5389775" y="843821"/>
                  <a:chExt cx="951067" cy="654948"/>
                </a:xfrm>
              </p:grpSpPr>
              <p:sp>
                <p:nvSpPr>
                  <p:cNvPr id="60" name="Lightning Bolt 59">
                    <a:extLst>
                      <a:ext uri="{FF2B5EF4-FFF2-40B4-BE49-F238E27FC236}">
                        <a16:creationId xmlns:a16="http://schemas.microsoft.com/office/drawing/2014/main" id="{A09B292E-2796-4A6E-8EA5-7771391DD719}"/>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a:extLst>
                      <a:ext uri="{FF2B5EF4-FFF2-40B4-BE49-F238E27FC236}">
                        <a16:creationId xmlns:a16="http://schemas.microsoft.com/office/drawing/2014/main" id="{B83F124F-5AB1-4AC3-8729-54BB6E1F0D14}"/>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 name="Group 40">
              <a:extLst>
                <a:ext uri="{FF2B5EF4-FFF2-40B4-BE49-F238E27FC236}">
                  <a16:creationId xmlns:a16="http://schemas.microsoft.com/office/drawing/2014/main" id="{786A0F79-0AB1-45A0-B7D2-F7129A1A019B}"/>
                </a:ext>
              </a:extLst>
            </p:cNvPr>
            <p:cNvGrpSpPr/>
            <p:nvPr/>
          </p:nvGrpSpPr>
          <p:grpSpPr>
            <a:xfrm rot="4682922" flipH="1">
              <a:off x="5056124" y="4188834"/>
              <a:ext cx="1429858" cy="315895"/>
              <a:chOff x="5389775" y="792101"/>
              <a:chExt cx="3198641" cy="706668"/>
            </a:xfrm>
          </p:grpSpPr>
          <p:grpSp>
            <p:nvGrpSpPr>
              <p:cNvPr id="42" name="Group 41">
                <a:extLst>
                  <a:ext uri="{FF2B5EF4-FFF2-40B4-BE49-F238E27FC236}">
                    <a16:creationId xmlns:a16="http://schemas.microsoft.com/office/drawing/2014/main" id="{69A1DD38-4CEE-43D3-8846-548DE1976514}"/>
                  </a:ext>
                </a:extLst>
              </p:cNvPr>
              <p:cNvGrpSpPr/>
              <p:nvPr/>
            </p:nvGrpSpPr>
            <p:grpSpPr>
              <a:xfrm>
                <a:off x="5389775" y="813350"/>
                <a:ext cx="1703243" cy="685419"/>
                <a:chOff x="5389775" y="813350"/>
                <a:chExt cx="1703243" cy="685419"/>
              </a:xfrm>
            </p:grpSpPr>
            <p:grpSp>
              <p:nvGrpSpPr>
                <p:cNvPr id="50" name="Group 49">
                  <a:extLst>
                    <a:ext uri="{FF2B5EF4-FFF2-40B4-BE49-F238E27FC236}">
                      <a16:creationId xmlns:a16="http://schemas.microsoft.com/office/drawing/2014/main" id="{941804E2-A677-4AFE-A1A6-7F8BACF2D231}"/>
                    </a:ext>
                  </a:extLst>
                </p:cNvPr>
                <p:cNvGrpSpPr/>
                <p:nvPr/>
              </p:nvGrpSpPr>
              <p:grpSpPr>
                <a:xfrm>
                  <a:off x="5389775" y="843821"/>
                  <a:ext cx="951067" cy="654948"/>
                  <a:chOff x="5389775" y="843821"/>
                  <a:chExt cx="951067" cy="654948"/>
                </a:xfrm>
              </p:grpSpPr>
              <p:sp>
                <p:nvSpPr>
                  <p:cNvPr id="54" name="Lightning Bolt 53">
                    <a:extLst>
                      <a:ext uri="{FF2B5EF4-FFF2-40B4-BE49-F238E27FC236}">
                        <a16:creationId xmlns:a16="http://schemas.microsoft.com/office/drawing/2014/main" id="{703BE02A-10FF-46A7-98E8-28E3D7C65170}"/>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a:extLst>
                      <a:ext uri="{FF2B5EF4-FFF2-40B4-BE49-F238E27FC236}">
                        <a16:creationId xmlns:a16="http://schemas.microsoft.com/office/drawing/2014/main" id="{3A6AC23B-3654-42A6-9EDA-2C901F744011}"/>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A2D38C9-B1B0-462C-B4D2-EFD4994EE61A}"/>
                    </a:ext>
                  </a:extLst>
                </p:cNvPr>
                <p:cNvGrpSpPr/>
                <p:nvPr/>
              </p:nvGrpSpPr>
              <p:grpSpPr>
                <a:xfrm rot="10643898">
                  <a:off x="6141951" y="813350"/>
                  <a:ext cx="951067" cy="654948"/>
                  <a:chOff x="5389775" y="843821"/>
                  <a:chExt cx="951067" cy="654948"/>
                </a:xfrm>
              </p:grpSpPr>
              <p:sp>
                <p:nvSpPr>
                  <p:cNvPr id="52" name="Lightning Bolt 51">
                    <a:extLst>
                      <a:ext uri="{FF2B5EF4-FFF2-40B4-BE49-F238E27FC236}">
                        <a16:creationId xmlns:a16="http://schemas.microsoft.com/office/drawing/2014/main" id="{B9DB7574-D564-447F-B989-6563F08F5B76}"/>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a:extLst>
                      <a:ext uri="{FF2B5EF4-FFF2-40B4-BE49-F238E27FC236}">
                        <a16:creationId xmlns:a16="http://schemas.microsoft.com/office/drawing/2014/main" id="{17E8E5CD-17EF-41A4-A1CB-A9FAF7778D66}"/>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91E15528-8D72-48A2-B496-CD3164AFEE9E}"/>
                  </a:ext>
                </a:extLst>
              </p:cNvPr>
              <p:cNvGrpSpPr/>
              <p:nvPr/>
            </p:nvGrpSpPr>
            <p:grpSpPr>
              <a:xfrm>
                <a:off x="6885173" y="792101"/>
                <a:ext cx="1703243" cy="685419"/>
                <a:chOff x="5389775" y="813350"/>
                <a:chExt cx="1703243" cy="685419"/>
              </a:xfrm>
            </p:grpSpPr>
            <p:grpSp>
              <p:nvGrpSpPr>
                <p:cNvPr id="44" name="Group 43">
                  <a:extLst>
                    <a:ext uri="{FF2B5EF4-FFF2-40B4-BE49-F238E27FC236}">
                      <a16:creationId xmlns:a16="http://schemas.microsoft.com/office/drawing/2014/main" id="{1E4F7A9B-7F62-4ED9-9D8B-31F8B543C7F7}"/>
                    </a:ext>
                  </a:extLst>
                </p:cNvPr>
                <p:cNvGrpSpPr/>
                <p:nvPr/>
              </p:nvGrpSpPr>
              <p:grpSpPr>
                <a:xfrm>
                  <a:off x="5389775" y="843821"/>
                  <a:ext cx="951067" cy="654948"/>
                  <a:chOff x="5389775" y="843821"/>
                  <a:chExt cx="951067" cy="654948"/>
                </a:xfrm>
              </p:grpSpPr>
              <p:sp>
                <p:nvSpPr>
                  <p:cNvPr id="48" name="Lightning Bolt 47">
                    <a:extLst>
                      <a:ext uri="{FF2B5EF4-FFF2-40B4-BE49-F238E27FC236}">
                        <a16:creationId xmlns:a16="http://schemas.microsoft.com/office/drawing/2014/main" id="{B3459485-D162-4C13-85FE-84D4F276E08E}"/>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a:extLst>
                      <a:ext uri="{FF2B5EF4-FFF2-40B4-BE49-F238E27FC236}">
                        <a16:creationId xmlns:a16="http://schemas.microsoft.com/office/drawing/2014/main" id="{2E721B1F-6DA4-41CD-A090-CF72A789530F}"/>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A8F996A0-39ED-48AF-BFE1-DE7557BD565B}"/>
                    </a:ext>
                  </a:extLst>
                </p:cNvPr>
                <p:cNvGrpSpPr/>
                <p:nvPr/>
              </p:nvGrpSpPr>
              <p:grpSpPr>
                <a:xfrm rot="10643898">
                  <a:off x="6141951" y="813350"/>
                  <a:ext cx="951067" cy="654948"/>
                  <a:chOff x="5389775" y="843821"/>
                  <a:chExt cx="951067" cy="654948"/>
                </a:xfrm>
              </p:grpSpPr>
              <p:sp>
                <p:nvSpPr>
                  <p:cNvPr id="46" name="Lightning Bolt 45">
                    <a:extLst>
                      <a:ext uri="{FF2B5EF4-FFF2-40B4-BE49-F238E27FC236}">
                        <a16:creationId xmlns:a16="http://schemas.microsoft.com/office/drawing/2014/main" id="{799727FE-523D-483B-AC1E-961B6779FDAC}"/>
                      </a:ext>
                    </a:extLst>
                  </p:cNvPr>
                  <p:cNvSpPr/>
                  <p:nvPr/>
                </p:nvSpPr>
                <p:spPr>
                  <a:xfrm rot="21047066">
                    <a:off x="5389775" y="843821"/>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ightning Bolt 46">
                    <a:extLst>
                      <a:ext uri="{FF2B5EF4-FFF2-40B4-BE49-F238E27FC236}">
                        <a16:creationId xmlns:a16="http://schemas.microsoft.com/office/drawing/2014/main" id="{8BFC66C3-DEEC-49A1-98A6-679EE93E7916}"/>
                      </a:ext>
                    </a:extLst>
                  </p:cNvPr>
                  <p:cNvSpPr/>
                  <p:nvPr/>
                </p:nvSpPr>
                <p:spPr>
                  <a:xfrm rot="552934" flipH="1">
                    <a:off x="5914311" y="852438"/>
                    <a:ext cx="426531" cy="646331"/>
                  </a:xfrm>
                  <a:prstGeom prst="lightningBol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0" name="Group 69">
            <a:extLst>
              <a:ext uri="{FF2B5EF4-FFF2-40B4-BE49-F238E27FC236}">
                <a16:creationId xmlns:a16="http://schemas.microsoft.com/office/drawing/2014/main" id="{CB940A66-6B54-4580-86AE-5208A435B7E0}"/>
              </a:ext>
            </a:extLst>
          </p:cNvPr>
          <p:cNvGrpSpPr/>
          <p:nvPr/>
        </p:nvGrpSpPr>
        <p:grpSpPr>
          <a:xfrm>
            <a:off x="10452722" y="1596878"/>
            <a:ext cx="1291682" cy="2984723"/>
            <a:chOff x="6742702" y="1680139"/>
            <a:chExt cx="1600200" cy="3697623"/>
          </a:xfrm>
        </p:grpSpPr>
        <p:sp>
          <p:nvSpPr>
            <p:cNvPr id="71" name="Oval 2">
              <a:extLst>
                <a:ext uri="{FF2B5EF4-FFF2-40B4-BE49-F238E27FC236}">
                  <a16:creationId xmlns:a16="http://schemas.microsoft.com/office/drawing/2014/main" id="{B357E200-D3F3-4C6B-BC4D-6DE8F0C6B846}"/>
                </a:ext>
              </a:extLst>
            </p:cNvPr>
            <p:cNvSpPr/>
            <p:nvPr/>
          </p:nvSpPr>
          <p:spPr>
            <a:xfrm rot="2980448">
              <a:off x="7147505" y="4882746"/>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F9C47EC-285B-4534-A520-3EEB5A1F7C38}"/>
                </a:ext>
              </a:extLst>
            </p:cNvPr>
            <p:cNvSpPr/>
            <p:nvPr/>
          </p:nvSpPr>
          <p:spPr>
            <a:xfrm rot="18788802">
              <a:off x="7565051" y="4886871"/>
              <a:ext cx="368884" cy="612897"/>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47406498-3FC4-4367-A1F5-3C3F685D7F25}"/>
                </a:ext>
              </a:extLst>
            </p:cNvPr>
            <p:cNvSpPr/>
            <p:nvPr/>
          </p:nvSpPr>
          <p:spPr>
            <a:xfrm rot="20847300">
              <a:off x="8030103" y="3428888"/>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2AFD9C51-3621-44A0-962D-01A60E18BDDE}"/>
                </a:ext>
              </a:extLst>
            </p:cNvPr>
            <p:cNvSpPr/>
            <p:nvPr/>
          </p:nvSpPr>
          <p:spPr>
            <a:xfrm>
              <a:off x="6742702" y="3525801"/>
              <a:ext cx="312799" cy="546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4">
              <a:extLst>
                <a:ext uri="{FF2B5EF4-FFF2-40B4-BE49-F238E27FC236}">
                  <a16:creationId xmlns:a16="http://schemas.microsoft.com/office/drawing/2014/main" id="{5888F640-3BB3-4F86-B113-9554D05FE16B}"/>
                </a:ext>
              </a:extLst>
            </p:cNvPr>
            <p:cNvSpPr/>
            <p:nvPr/>
          </p:nvSpPr>
          <p:spPr>
            <a:xfrm rot="20339459">
              <a:off x="7644944" y="2455116"/>
              <a:ext cx="539238" cy="1368288"/>
            </a:xfrm>
            <a:prstGeom prst="trapezoid">
              <a:avLst>
                <a:gd name="adj" fmla="val 34133"/>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5">
              <a:extLst>
                <a:ext uri="{FF2B5EF4-FFF2-40B4-BE49-F238E27FC236}">
                  <a16:creationId xmlns:a16="http://schemas.microsoft.com/office/drawing/2014/main" id="{629AB24B-4F35-4512-AD37-48036010C653}"/>
                </a:ext>
              </a:extLst>
            </p:cNvPr>
            <p:cNvSpPr/>
            <p:nvPr/>
          </p:nvSpPr>
          <p:spPr>
            <a:xfrm rot="1327004">
              <a:off x="6915653" y="2579949"/>
              <a:ext cx="539238" cy="1368288"/>
            </a:xfrm>
            <a:prstGeom prst="trapezoid">
              <a:avLst>
                <a:gd name="adj" fmla="val 34133"/>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6">
              <a:extLst>
                <a:ext uri="{FF2B5EF4-FFF2-40B4-BE49-F238E27FC236}">
                  <a16:creationId xmlns:a16="http://schemas.microsoft.com/office/drawing/2014/main" id="{6ED7CD6F-6793-498D-99DA-82374AA3C549}"/>
                </a:ext>
              </a:extLst>
            </p:cNvPr>
            <p:cNvSpPr/>
            <p:nvPr/>
          </p:nvSpPr>
          <p:spPr>
            <a:xfrm>
              <a:off x="6991581" y="2585362"/>
              <a:ext cx="1161436" cy="2661507"/>
            </a:xfrm>
            <a:prstGeom prst="trapezoid">
              <a:avLst>
                <a:gd name="adj" fmla="val 30618"/>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
              <a:extLst>
                <a:ext uri="{FF2B5EF4-FFF2-40B4-BE49-F238E27FC236}">
                  <a16:creationId xmlns:a16="http://schemas.microsoft.com/office/drawing/2014/main" id="{F70D0F76-485C-44C9-9F86-86E666B2E9D4}"/>
                </a:ext>
              </a:extLst>
            </p:cNvPr>
            <p:cNvSpPr/>
            <p:nvPr/>
          </p:nvSpPr>
          <p:spPr>
            <a:xfrm rot="10800000">
              <a:off x="7406379" y="2585362"/>
              <a:ext cx="331839" cy="4928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5">
              <a:extLst>
                <a:ext uri="{FF2B5EF4-FFF2-40B4-BE49-F238E27FC236}">
                  <a16:creationId xmlns:a16="http://schemas.microsoft.com/office/drawing/2014/main" id="{945158FB-E125-4AC8-B399-E4B372D15A62}"/>
                </a:ext>
              </a:extLst>
            </p:cNvPr>
            <p:cNvSpPr/>
            <p:nvPr/>
          </p:nvSpPr>
          <p:spPr>
            <a:xfrm rot="324740">
              <a:off x="7020293" y="2618832"/>
              <a:ext cx="539238" cy="2620943"/>
            </a:xfrm>
            <a:prstGeom prst="trapezoid">
              <a:avLst>
                <a:gd name="adj" fmla="val 34133"/>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5">
              <a:extLst>
                <a:ext uri="{FF2B5EF4-FFF2-40B4-BE49-F238E27FC236}">
                  <a16:creationId xmlns:a16="http://schemas.microsoft.com/office/drawing/2014/main" id="{C4A68B13-60FE-4265-AF49-8C29D42241B9}"/>
                </a:ext>
              </a:extLst>
            </p:cNvPr>
            <p:cNvSpPr/>
            <p:nvPr/>
          </p:nvSpPr>
          <p:spPr>
            <a:xfrm rot="21310299">
              <a:off x="7563861" y="2607430"/>
              <a:ext cx="539238" cy="2640083"/>
            </a:xfrm>
            <a:prstGeom prst="trapezoid">
              <a:avLst>
                <a:gd name="adj" fmla="val 34133"/>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uble Wave 8">
              <a:extLst>
                <a:ext uri="{FF2B5EF4-FFF2-40B4-BE49-F238E27FC236}">
                  <a16:creationId xmlns:a16="http://schemas.microsoft.com/office/drawing/2014/main" id="{77376A73-FFC6-48F7-AE0B-7AB50A10631B}"/>
                </a:ext>
              </a:extLst>
            </p:cNvPr>
            <p:cNvSpPr/>
            <p:nvPr/>
          </p:nvSpPr>
          <p:spPr>
            <a:xfrm rot="5400000">
              <a:off x="7410677" y="2309396"/>
              <a:ext cx="1148527" cy="389153"/>
            </a:xfrm>
            <a:prstGeom prst="doubleWave">
              <a:avLst>
                <a:gd name="adj1" fmla="val 12500"/>
                <a:gd name="adj2" fmla="val -6233"/>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
              <a:extLst>
                <a:ext uri="{FF2B5EF4-FFF2-40B4-BE49-F238E27FC236}">
                  <a16:creationId xmlns:a16="http://schemas.microsoft.com/office/drawing/2014/main" id="{C3FC74B9-FE73-47E6-BA27-6BE6DF6750B4}"/>
                </a:ext>
              </a:extLst>
            </p:cNvPr>
            <p:cNvSpPr/>
            <p:nvPr/>
          </p:nvSpPr>
          <p:spPr>
            <a:xfrm rot="6254388">
              <a:off x="6706429" y="2205179"/>
              <a:ext cx="1054166" cy="626015"/>
            </a:xfrm>
            <a:prstGeom prst="doubleWave">
              <a:avLst>
                <a:gd name="adj1" fmla="val 12500"/>
                <a:gd name="adj2" fmla="val -6233"/>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36B1B71-C9A2-4CBB-B6C2-99DFE7FF5E1E}"/>
                </a:ext>
              </a:extLst>
            </p:cNvPr>
            <p:cNvSpPr/>
            <p:nvPr/>
          </p:nvSpPr>
          <p:spPr>
            <a:xfrm>
              <a:off x="7112465" y="1680139"/>
              <a:ext cx="924408" cy="10647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uble Wave 8">
              <a:extLst>
                <a:ext uri="{FF2B5EF4-FFF2-40B4-BE49-F238E27FC236}">
                  <a16:creationId xmlns:a16="http://schemas.microsoft.com/office/drawing/2014/main" id="{6F0DE8CD-F6BE-4019-B29B-383F74C06C13}"/>
                </a:ext>
              </a:extLst>
            </p:cNvPr>
            <p:cNvSpPr/>
            <p:nvPr/>
          </p:nvSpPr>
          <p:spPr>
            <a:xfrm rot="10558211">
              <a:off x="7056034" y="1962904"/>
              <a:ext cx="939446" cy="183183"/>
            </a:xfrm>
            <a:prstGeom prst="doubleWave">
              <a:avLst>
                <a:gd name="adj1" fmla="val 12500"/>
                <a:gd name="adj2" fmla="val -6233"/>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CF89F604-77B4-41D3-ADD4-83F01659880C}"/>
                </a:ext>
              </a:extLst>
            </p:cNvPr>
            <p:cNvSpPr/>
            <p:nvPr/>
          </p:nvSpPr>
          <p:spPr>
            <a:xfrm rot="5598382">
              <a:off x="7397516" y="1410397"/>
              <a:ext cx="347157" cy="886643"/>
            </a:xfrm>
            <a:prstGeom prst="moon">
              <a:avLst>
                <a:gd name="adj" fmla="val 6108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180">
              <a:extLst>
                <a:ext uri="{FF2B5EF4-FFF2-40B4-BE49-F238E27FC236}">
                  <a16:creationId xmlns:a16="http://schemas.microsoft.com/office/drawing/2014/main" id="{5263FE9C-9055-4ACA-8E15-0A6C58B5C43A}"/>
                </a:ext>
              </a:extLst>
            </p:cNvPr>
            <p:cNvSpPr/>
            <p:nvPr/>
          </p:nvSpPr>
          <p:spPr>
            <a:xfrm>
              <a:off x="7118622" y="1867630"/>
              <a:ext cx="889692" cy="158955"/>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C15EF3A9-8804-46CB-9513-CCB73379A78E}"/>
                </a:ext>
              </a:extLst>
            </p:cNvPr>
            <p:cNvGrpSpPr/>
            <p:nvPr/>
          </p:nvGrpSpPr>
          <p:grpSpPr>
            <a:xfrm rot="16517298">
              <a:off x="6852944" y="4676434"/>
              <a:ext cx="696612" cy="234958"/>
              <a:chOff x="5323417" y="257560"/>
              <a:chExt cx="2692541" cy="859194"/>
            </a:xfrm>
          </p:grpSpPr>
          <p:grpSp>
            <p:nvGrpSpPr>
              <p:cNvPr id="114" name="Group 113">
                <a:extLst>
                  <a:ext uri="{FF2B5EF4-FFF2-40B4-BE49-F238E27FC236}">
                    <a16:creationId xmlns:a16="http://schemas.microsoft.com/office/drawing/2014/main" id="{B1DFA965-1009-4854-9F28-D63E46D40359}"/>
                  </a:ext>
                </a:extLst>
              </p:cNvPr>
              <p:cNvGrpSpPr/>
              <p:nvPr/>
            </p:nvGrpSpPr>
            <p:grpSpPr>
              <a:xfrm>
                <a:off x="5323417" y="262384"/>
                <a:ext cx="884907" cy="848465"/>
                <a:chOff x="5807994" y="735780"/>
                <a:chExt cx="884907" cy="848465"/>
              </a:xfrm>
            </p:grpSpPr>
            <p:sp>
              <p:nvSpPr>
                <p:cNvPr id="121" name="Arrow: Quad 120">
                  <a:extLst>
                    <a:ext uri="{FF2B5EF4-FFF2-40B4-BE49-F238E27FC236}">
                      <a16:creationId xmlns:a16="http://schemas.microsoft.com/office/drawing/2014/main" id="{0966B009-7803-4FB1-880A-B185C64C6603}"/>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Arrow: Quad 121">
                  <a:extLst>
                    <a:ext uri="{FF2B5EF4-FFF2-40B4-BE49-F238E27FC236}">
                      <a16:creationId xmlns:a16="http://schemas.microsoft.com/office/drawing/2014/main" id="{6D9B7137-599E-4527-BD38-489B20ED4EB8}"/>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DFB5DA7-9374-4C94-9FBF-2BE3AC536C4F}"/>
                  </a:ext>
                </a:extLst>
              </p:cNvPr>
              <p:cNvGrpSpPr/>
              <p:nvPr/>
            </p:nvGrpSpPr>
            <p:grpSpPr>
              <a:xfrm>
                <a:off x="6227558" y="268289"/>
                <a:ext cx="884907" cy="848465"/>
                <a:chOff x="5807994" y="735780"/>
                <a:chExt cx="884907" cy="848465"/>
              </a:xfrm>
            </p:grpSpPr>
            <p:sp>
              <p:nvSpPr>
                <p:cNvPr id="119" name="Arrow: Quad 118">
                  <a:extLst>
                    <a:ext uri="{FF2B5EF4-FFF2-40B4-BE49-F238E27FC236}">
                      <a16:creationId xmlns:a16="http://schemas.microsoft.com/office/drawing/2014/main" id="{EF737E73-1AFE-4694-AB01-F47183D5D2D2}"/>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Quad 119">
                  <a:extLst>
                    <a:ext uri="{FF2B5EF4-FFF2-40B4-BE49-F238E27FC236}">
                      <a16:creationId xmlns:a16="http://schemas.microsoft.com/office/drawing/2014/main" id="{DEE9D128-CCE5-49C6-A204-C5E440F59963}"/>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829B4447-8F3B-4D03-8F16-D9D2AA6E0A0E}"/>
                  </a:ext>
                </a:extLst>
              </p:cNvPr>
              <p:cNvGrpSpPr/>
              <p:nvPr/>
            </p:nvGrpSpPr>
            <p:grpSpPr>
              <a:xfrm>
                <a:off x="7131051" y="257560"/>
                <a:ext cx="884907" cy="848465"/>
                <a:chOff x="5807994" y="735780"/>
                <a:chExt cx="884907" cy="848465"/>
              </a:xfrm>
            </p:grpSpPr>
            <p:sp>
              <p:nvSpPr>
                <p:cNvPr id="117" name="Arrow: Quad 116">
                  <a:extLst>
                    <a:ext uri="{FF2B5EF4-FFF2-40B4-BE49-F238E27FC236}">
                      <a16:creationId xmlns:a16="http://schemas.microsoft.com/office/drawing/2014/main" id="{A65BEA30-2FEF-4BF2-9A70-6AC3D8C7B225}"/>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Quad 117">
                  <a:extLst>
                    <a:ext uri="{FF2B5EF4-FFF2-40B4-BE49-F238E27FC236}">
                      <a16:creationId xmlns:a16="http://schemas.microsoft.com/office/drawing/2014/main" id="{A8404094-7417-4EFB-9CDF-BF0E06F5128C}"/>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a:extLst>
                <a:ext uri="{FF2B5EF4-FFF2-40B4-BE49-F238E27FC236}">
                  <a16:creationId xmlns:a16="http://schemas.microsoft.com/office/drawing/2014/main" id="{9040A0B9-3866-4922-99F5-11E8735C73B1}"/>
                </a:ext>
              </a:extLst>
            </p:cNvPr>
            <p:cNvGrpSpPr/>
            <p:nvPr/>
          </p:nvGrpSpPr>
          <p:grpSpPr>
            <a:xfrm rot="15900631">
              <a:off x="7541426" y="4689141"/>
              <a:ext cx="696612" cy="234958"/>
              <a:chOff x="5323417" y="257560"/>
              <a:chExt cx="2692541" cy="859194"/>
            </a:xfrm>
          </p:grpSpPr>
          <p:grpSp>
            <p:nvGrpSpPr>
              <p:cNvPr id="105" name="Group 104">
                <a:extLst>
                  <a:ext uri="{FF2B5EF4-FFF2-40B4-BE49-F238E27FC236}">
                    <a16:creationId xmlns:a16="http://schemas.microsoft.com/office/drawing/2014/main" id="{A6BDF6BE-FFBC-45EB-B74F-3A221FD1A5FC}"/>
                  </a:ext>
                </a:extLst>
              </p:cNvPr>
              <p:cNvGrpSpPr/>
              <p:nvPr/>
            </p:nvGrpSpPr>
            <p:grpSpPr>
              <a:xfrm>
                <a:off x="5323417" y="262384"/>
                <a:ext cx="884907" cy="848465"/>
                <a:chOff x="5807994" y="735780"/>
                <a:chExt cx="884907" cy="848465"/>
              </a:xfrm>
            </p:grpSpPr>
            <p:sp>
              <p:nvSpPr>
                <p:cNvPr id="112" name="Arrow: Quad 111">
                  <a:extLst>
                    <a:ext uri="{FF2B5EF4-FFF2-40B4-BE49-F238E27FC236}">
                      <a16:creationId xmlns:a16="http://schemas.microsoft.com/office/drawing/2014/main" id="{2C005D32-CBF5-45CF-9B79-6619FF573C5D}"/>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row: Quad 112">
                  <a:extLst>
                    <a:ext uri="{FF2B5EF4-FFF2-40B4-BE49-F238E27FC236}">
                      <a16:creationId xmlns:a16="http://schemas.microsoft.com/office/drawing/2014/main" id="{5F34570B-A653-4E80-B8B4-9145F67D7FE4}"/>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9BD0AB24-CBAE-499B-9EE3-72BA6394343E}"/>
                  </a:ext>
                </a:extLst>
              </p:cNvPr>
              <p:cNvGrpSpPr/>
              <p:nvPr/>
            </p:nvGrpSpPr>
            <p:grpSpPr>
              <a:xfrm>
                <a:off x="6227558" y="268289"/>
                <a:ext cx="884907" cy="848465"/>
                <a:chOff x="5807994" y="735780"/>
                <a:chExt cx="884907" cy="848465"/>
              </a:xfrm>
            </p:grpSpPr>
            <p:sp>
              <p:nvSpPr>
                <p:cNvPr id="110" name="Arrow: Quad 109">
                  <a:extLst>
                    <a:ext uri="{FF2B5EF4-FFF2-40B4-BE49-F238E27FC236}">
                      <a16:creationId xmlns:a16="http://schemas.microsoft.com/office/drawing/2014/main" id="{7A018744-CD6A-4FFC-A32F-EDFA60FEAC46}"/>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Quad 110">
                  <a:extLst>
                    <a:ext uri="{FF2B5EF4-FFF2-40B4-BE49-F238E27FC236}">
                      <a16:creationId xmlns:a16="http://schemas.microsoft.com/office/drawing/2014/main" id="{6C8D7B5B-D636-444E-B2B4-B042FE050DC0}"/>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1FAC6F59-38C0-494E-9673-53C0BFA7BC44}"/>
                  </a:ext>
                </a:extLst>
              </p:cNvPr>
              <p:cNvGrpSpPr/>
              <p:nvPr/>
            </p:nvGrpSpPr>
            <p:grpSpPr>
              <a:xfrm>
                <a:off x="7131051" y="257560"/>
                <a:ext cx="884907" cy="848465"/>
                <a:chOff x="5807994" y="735780"/>
                <a:chExt cx="884907" cy="848465"/>
              </a:xfrm>
            </p:grpSpPr>
            <p:sp>
              <p:nvSpPr>
                <p:cNvPr id="108" name="Arrow: Quad 107">
                  <a:extLst>
                    <a:ext uri="{FF2B5EF4-FFF2-40B4-BE49-F238E27FC236}">
                      <a16:creationId xmlns:a16="http://schemas.microsoft.com/office/drawing/2014/main" id="{8D5E07B0-2792-4394-8FA7-BF5E741AC01F}"/>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Quad 108">
                  <a:extLst>
                    <a:ext uri="{FF2B5EF4-FFF2-40B4-BE49-F238E27FC236}">
                      <a16:creationId xmlns:a16="http://schemas.microsoft.com/office/drawing/2014/main" id="{F034DE7F-1919-4CF8-B1CE-F56DE70C0CEC}"/>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64">
              <a:extLst>
                <a:ext uri="{FF2B5EF4-FFF2-40B4-BE49-F238E27FC236}">
                  <a16:creationId xmlns:a16="http://schemas.microsoft.com/office/drawing/2014/main" id="{6E012FDA-844E-408C-A029-8AE94274DDD0}"/>
                </a:ext>
              </a:extLst>
            </p:cNvPr>
            <p:cNvGrpSpPr/>
            <p:nvPr/>
          </p:nvGrpSpPr>
          <p:grpSpPr>
            <a:xfrm flipH="1">
              <a:off x="7127321" y="3706592"/>
              <a:ext cx="995512" cy="1107825"/>
              <a:chOff x="7543805" y="3605661"/>
              <a:chExt cx="1066795" cy="1042539"/>
            </a:xfrm>
          </p:grpSpPr>
          <p:sp>
            <p:nvSpPr>
              <p:cNvPr id="100" name="Rounded Rectangle 212">
                <a:extLst>
                  <a:ext uri="{FF2B5EF4-FFF2-40B4-BE49-F238E27FC236}">
                    <a16:creationId xmlns:a16="http://schemas.microsoft.com/office/drawing/2014/main" id="{07505CF8-D988-4E51-AF4B-16D56E6AD801}"/>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62">
                <a:extLst>
                  <a:ext uri="{FF2B5EF4-FFF2-40B4-BE49-F238E27FC236}">
                    <a16:creationId xmlns:a16="http://schemas.microsoft.com/office/drawing/2014/main" id="{0C38D743-F996-43EE-8209-A0DDD281360E}"/>
                  </a:ext>
                </a:extLst>
              </p:cNvPr>
              <p:cNvGrpSpPr/>
              <p:nvPr/>
            </p:nvGrpSpPr>
            <p:grpSpPr>
              <a:xfrm>
                <a:off x="7543805" y="3605661"/>
                <a:ext cx="418448" cy="1042539"/>
                <a:chOff x="6827799" y="4847065"/>
                <a:chExt cx="794795" cy="1996712"/>
              </a:xfrm>
              <a:solidFill>
                <a:srgbClr val="D98A33"/>
              </a:solidFill>
            </p:grpSpPr>
            <p:sp>
              <p:nvSpPr>
                <p:cNvPr id="102" name="Double Wave 101">
                  <a:extLst>
                    <a:ext uri="{FF2B5EF4-FFF2-40B4-BE49-F238E27FC236}">
                      <a16:creationId xmlns:a16="http://schemas.microsoft.com/office/drawing/2014/main" id="{D7B1CDA0-3E38-4D1D-A4CB-9C6D369B43E5}"/>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uble Wave 19">
                  <a:extLst>
                    <a:ext uri="{FF2B5EF4-FFF2-40B4-BE49-F238E27FC236}">
                      <a16:creationId xmlns:a16="http://schemas.microsoft.com/office/drawing/2014/main" id="{DC80F3B3-15AE-4695-9790-7AEBAF4F7CFC}"/>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216">
                  <a:extLst>
                    <a:ext uri="{FF2B5EF4-FFF2-40B4-BE49-F238E27FC236}">
                      <a16:creationId xmlns:a16="http://schemas.microsoft.com/office/drawing/2014/main" id="{AE5B9DCA-0ED4-46C1-92A8-180A66DFFDE0}"/>
                    </a:ext>
                  </a:extLst>
                </p:cNvPr>
                <p:cNvSpPr/>
                <p:nvPr/>
              </p:nvSpPr>
              <p:spPr>
                <a:xfrm>
                  <a:off x="7103985" y="4847065"/>
                  <a:ext cx="518609" cy="47088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a:extLst>
                <a:ext uri="{FF2B5EF4-FFF2-40B4-BE49-F238E27FC236}">
                  <a16:creationId xmlns:a16="http://schemas.microsoft.com/office/drawing/2014/main" id="{0ACD1523-CCC2-4E51-9D39-6FD41B75900A}"/>
                </a:ext>
              </a:extLst>
            </p:cNvPr>
            <p:cNvGrpSpPr/>
            <p:nvPr/>
          </p:nvGrpSpPr>
          <p:grpSpPr>
            <a:xfrm>
              <a:off x="7293328" y="1828355"/>
              <a:ext cx="528488" cy="178252"/>
              <a:chOff x="5323417" y="257560"/>
              <a:chExt cx="2692541" cy="859194"/>
            </a:xfrm>
          </p:grpSpPr>
          <p:grpSp>
            <p:nvGrpSpPr>
              <p:cNvPr id="91" name="Group 90">
                <a:extLst>
                  <a:ext uri="{FF2B5EF4-FFF2-40B4-BE49-F238E27FC236}">
                    <a16:creationId xmlns:a16="http://schemas.microsoft.com/office/drawing/2014/main" id="{74D8DAD1-5D64-4FB9-A02C-7D9A473E07B6}"/>
                  </a:ext>
                </a:extLst>
              </p:cNvPr>
              <p:cNvGrpSpPr/>
              <p:nvPr/>
            </p:nvGrpSpPr>
            <p:grpSpPr>
              <a:xfrm>
                <a:off x="5323417" y="262384"/>
                <a:ext cx="884907" cy="848465"/>
                <a:chOff x="5807994" y="735780"/>
                <a:chExt cx="884907" cy="848465"/>
              </a:xfrm>
            </p:grpSpPr>
            <p:sp>
              <p:nvSpPr>
                <p:cNvPr id="98" name="Arrow: Quad 97">
                  <a:extLst>
                    <a:ext uri="{FF2B5EF4-FFF2-40B4-BE49-F238E27FC236}">
                      <a16:creationId xmlns:a16="http://schemas.microsoft.com/office/drawing/2014/main" id="{449ED64B-2E55-4191-81EC-DA18598B786E}"/>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Quad 98">
                  <a:extLst>
                    <a:ext uri="{FF2B5EF4-FFF2-40B4-BE49-F238E27FC236}">
                      <a16:creationId xmlns:a16="http://schemas.microsoft.com/office/drawing/2014/main" id="{9968290A-6419-47E6-8EEE-D530974D35EC}"/>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709FCB85-FC23-46BE-85F3-18C66A16DB08}"/>
                  </a:ext>
                </a:extLst>
              </p:cNvPr>
              <p:cNvGrpSpPr/>
              <p:nvPr/>
            </p:nvGrpSpPr>
            <p:grpSpPr>
              <a:xfrm>
                <a:off x="6227558" y="268289"/>
                <a:ext cx="884907" cy="848465"/>
                <a:chOff x="5807994" y="735780"/>
                <a:chExt cx="884907" cy="848465"/>
              </a:xfrm>
            </p:grpSpPr>
            <p:sp>
              <p:nvSpPr>
                <p:cNvPr id="96" name="Arrow: Quad 95">
                  <a:extLst>
                    <a:ext uri="{FF2B5EF4-FFF2-40B4-BE49-F238E27FC236}">
                      <a16:creationId xmlns:a16="http://schemas.microsoft.com/office/drawing/2014/main" id="{00C23412-41E4-4375-9390-53261208CE26}"/>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row: Quad 96">
                  <a:extLst>
                    <a:ext uri="{FF2B5EF4-FFF2-40B4-BE49-F238E27FC236}">
                      <a16:creationId xmlns:a16="http://schemas.microsoft.com/office/drawing/2014/main" id="{86B8C7F0-5BE0-4250-B960-35C301C5A05C}"/>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F52BA574-75B3-452E-96C2-BE27A7EF72B2}"/>
                  </a:ext>
                </a:extLst>
              </p:cNvPr>
              <p:cNvGrpSpPr/>
              <p:nvPr/>
            </p:nvGrpSpPr>
            <p:grpSpPr>
              <a:xfrm>
                <a:off x="7131051" y="257560"/>
                <a:ext cx="884907" cy="848465"/>
                <a:chOff x="5807994" y="735780"/>
                <a:chExt cx="884907" cy="848465"/>
              </a:xfrm>
            </p:grpSpPr>
            <p:sp>
              <p:nvSpPr>
                <p:cNvPr id="94" name="Arrow: Quad 93">
                  <a:extLst>
                    <a:ext uri="{FF2B5EF4-FFF2-40B4-BE49-F238E27FC236}">
                      <a16:creationId xmlns:a16="http://schemas.microsoft.com/office/drawing/2014/main" id="{EEDAE70C-D1E9-4AE5-A63D-A1059F3F65B5}"/>
                    </a:ext>
                  </a:extLst>
                </p:cNvPr>
                <p:cNvSpPr/>
                <p:nvPr/>
              </p:nvSpPr>
              <p:spPr>
                <a:xfrm>
                  <a:off x="5807994" y="735780"/>
                  <a:ext cx="884907" cy="848465"/>
                </a:xfrm>
                <a:prstGeom prst="quadArrow">
                  <a:avLst>
                    <a:gd name="adj1" fmla="val 40801"/>
                    <a:gd name="adj2" fmla="val 30634"/>
                    <a:gd name="adj3" fmla="val 1936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Quad 94">
                  <a:extLst>
                    <a:ext uri="{FF2B5EF4-FFF2-40B4-BE49-F238E27FC236}">
                      <a16:creationId xmlns:a16="http://schemas.microsoft.com/office/drawing/2014/main" id="{C79AF7AE-E15D-438B-8057-3BCF1F75BD6F}"/>
                    </a:ext>
                  </a:extLst>
                </p:cNvPr>
                <p:cNvSpPr/>
                <p:nvPr/>
              </p:nvSpPr>
              <p:spPr>
                <a:xfrm>
                  <a:off x="5981840" y="895709"/>
                  <a:ext cx="537214" cy="515091"/>
                </a:xfrm>
                <a:prstGeom prst="quadArrow">
                  <a:avLst>
                    <a:gd name="adj1" fmla="val 40801"/>
                    <a:gd name="adj2" fmla="val 30634"/>
                    <a:gd name="adj3" fmla="val 1936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1286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80">
                                          <p:stCondLst>
                                            <p:cond delay="0"/>
                                          </p:stCondLst>
                                        </p:cTn>
                                        <p:tgtEl>
                                          <p:spTgt spid="24"/>
                                        </p:tgtEl>
                                      </p:cBhvr>
                                    </p:animEffect>
                                    <p:anim calcmode="lin" valueType="num">
                                      <p:cBhvr>
                                        <p:cTn id="1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 dur="26">
                                          <p:stCondLst>
                                            <p:cond delay="650"/>
                                          </p:stCondLst>
                                        </p:cTn>
                                        <p:tgtEl>
                                          <p:spTgt spid="24"/>
                                        </p:tgtEl>
                                      </p:cBhvr>
                                      <p:to x="100000" y="60000"/>
                                    </p:animScale>
                                    <p:animScale>
                                      <p:cBhvr>
                                        <p:cTn id="22" dur="166" decel="50000">
                                          <p:stCondLst>
                                            <p:cond delay="676"/>
                                          </p:stCondLst>
                                        </p:cTn>
                                        <p:tgtEl>
                                          <p:spTgt spid="24"/>
                                        </p:tgtEl>
                                      </p:cBhvr>
                                      <p:to x="100000" y="100000"/>
                                    </p:animScale>
                                    <p:animScale>
                                      <p:cBhvr>
                                        <p:cTn id="23" dur="26">
                                          <p:stCondLst>
                                            <p:cond delay="1312"/>
                                          </p:stCondLst>
                                        </p:cTn>
                                        <p:tgtEl>
                                          <p:spTgt spid="24"/>
                                        </p:tgtEl>
                                      </p:cBhvr>
                                      <p:to x="100000" y="80000"/>
                                    </p:animScale>
                                    <p:animScale>
                                      <p:cBhvr>
                                        <p:cTn id="24" dur="166" decel="50000">
                                          <p:stCondLst>
                                            <p:cond delay="1338"/>
                                          </p:stCondLst>
                                        </p:cTn>
                                        <p:tgtEl>
                                          <p:spTgt spid="24"/>
                                        </p:tgtEl>
                                      </p:cBhvr>
                                      <p:to x="100000" y="100000"/>
                                    </p:animScale>
                                    <p:animScale>
                                      <p:cBhvr>
                                        <p:cTn id="25" dur="26">
                                          <p:stCondLst>
                                            <p:cond delay="1642"/>
                                          </p:stCondLst>
                                        </p:cTn>
                                        <p:tgtEl>
                                          <p:spTgt spid="24"/>
                                        </p:tgtEl>
                                      </p:cBhvr>
                                      <p:to x="100000" y="90000"/>
                                    </p:animScale>
                                    <p:animScale>
                                      <p:cBhvr>
                                        <p:cTn id="26" dur="166" decel="50000">
                                          <p:stCondLst>
                                            <p:cond delay="1668"/>
                                          </p:stCondLst>
                                        </p:cTn>
                                        <p:tgtEl>
                                          <p:spTgt spid="24"/>
                                        </p:tgtEl>
                                      </p:cBhvr>
                                      <p:to x="100000" y="100000"/>
                                    </p:animScale>
                                    <p:animScale>
                                      <p:cBhvr>
                                        <p:cTn id="27" dur="26">
                                          <p:stCondLst>
                                            <p:cond delay="1808"/>
                                          </p:stCondLst>
                                        </p:cTn>
                                        <p:tgtEl>
                                          <p:spTgt spid="24"/>
                                        </p:tgtEl>
                                      </p:cBhvr>
                                      <p:to x="100000" y="95000"/>
                                    </p:animScale>
                                    <p:animScale>
                                      <p:cBhvr>
                                        <p:cTn id="28" dur="166" decel="50000">
                                          <p:stCondLst>
                                            <p:cond delay="1834"/>
                                          </p:stCondLst>
                                        </p:cTn>
                                        <p:tgtEl>
                                          <p:spTgt spid="2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26"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down)">
                                      <p:cBhvr>
                                        <p:cTn id="35" dur="580">
                                          <p:stCondLst>
                                            <p:cond delay="0"/>
                                          </p:stCondLst>
                                        </p:cTn>
                                        <p:tgtEl>
                                          <p:spTgt spid="70"/>
                                        </p:tgtEl>
                                      </p:cBhvr>
                                    </p:animEffect>
                                    <p:anim calcmode="lin" valueType="num">
                                      <p:cBhvr>
                                        <p:cTn id="36"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1" dur="26">
                                          <p:stCondLst>
                                            <p:cond delay="650"/>
                                          </p:stCondLst>
                                        </p:cTn>
                                        <p:tgtEl>
                                          <p:spTgt spid="70"/>
                                        </p:tgtEl>
                                      </p:cBhvr>
                                      <p:to x="100000" y="60000"/>
                                    </p:animScale>
                                    <p:animScale>
                                      <p:cBhvr>
                                        <p:cTn id="42" dur="166" decel="50000">
                                          <p:stCondLst>
                                            <p:cond delay="676"/>
                                          </p:stCondLst>
                                        </p:cTn>
                                        <p:tgtEl>
                                          <p:spTgt spid="70"/>
                                        </p:tgtEl>
                                      </p:cBhvr>
                                      <p:to x="100000" y="100000"/>
                                    </p:animScale>
                                    <p:animScale>
                                      <p:cBhvr>
                                        <p:cTn id="43" dur="26">
                                          <p:stCondLst>
                                            <p:cond delay="1312"/>
                                          </p:stCondLst>
                                        </p:cTn>
                                        <p:tgtEl>
                                          <p:spTgt spid="70"/>
                                        </p:tgtEl>
                                      </p:cBhvr>
                                      <p:to x="100000" y="80000"/>
                                    </p:animScale>
                                    <p:animScale>
                                      <p:cBhvr>
                                        <p:cTn id="44" dur="166" decel="50000">
                                          <p:stCondLst>
                                            <p:cond delay="1338"/>
                                          </p:stCondLst>
                                        </p:cTn>
                                        <p:tgtEl>
                                          <p:spTgt spid="70"/>
                                        </p:tgtEl>
                                      </p:cBhvr>
                                      <p:to x="100000" y="100000"/>
                                    </p:animScale>
                                    <p:animScale>
                                      <p:cBhvr>
                                        <p:cTn id="45" dur="26">
                                          <p:stCondLst>
                                            <p:cond delay="1642"/>
                                          </p:stCondLst>
                                        </p:cTn>
                                        <p:tgtEl>
                                          <p:spTgt spid="70"/>
                                        </p:tgtEl>
                                      </p:cBhvr>
                                      <p:to x="100000" y="90000"/>
                                    </p:animScale>
                                    <p:animScale>
                                      <p:cBhvr>
                                        <p:cTn id="46" dur="166" decel="50000">
                                          <p:stCondLst>
                                            <p:cond delay="1668"/>
                                          </p:stCondLst>
                                        </p:cTn>
                                        <p:tgtEl>
                                          <p:spTgt spid="70"/>
                                        </p:tgtEl>
                                      </p:cBhvr>
                                      <p:to x="100000" y="100000"/>
                                    </p:animScale>
                                    <p:animScale>
                                      <p:cBhvr>
                                        <p:cTn id="47" dur="26">
                                          <p:stCondLst>
                                            <p:cond delay="1808"/>
                                          </p:stCondLst>
                                        </p:cTn>
                                        <p:tgtEl>
                                          <p:spTgt spid="70"/>
                                        </p:tgtEl>
                                      </p:cBhvr>
                                      <p:to x="100000" y="95000"/>
                                    </p:animScale>
                                    <p:animScale>
                                      <p:cBhvr>
                                        <p:cTn id="48" dur="166" decel="50000">
                                          <p:stCondLst>
                                            <p:cond delay="1834"/>
                                          </p:stCondLst>
                                        </p:cTn>
                                        <p:tgtEl>
                                          <p:spTgt spid="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Son’s Names Were Signs</a:t>
            </a:r>
          </a:p>
        </p:txBody>
      </p:sp>
      <p:sp>
        <p:nvSpPr>
          <p:cNvPr id="24" name="TextBox 23"/>
          <p:cNvSpPr txBox="1"/>
          <p:nvPr/>
        </p:nvSpPr>
        <p:spPr>
          <a:xfrm>
            <a:off x="765175" y="1708674"/>
            <a:ext cx="4646580" cy="3139321"/>
          </a:xfrm>
          <a:prstGeom prst="rect">
            <a:avLst/>
          </a:prstGeom>
          <a:noFill/>
        </p:spPr>
        <p:txBody>
          <a:bodyPr wrap="square" rtlCol="0">
            <a:spAutoFit/>
          </a:bodyPr>
          <a:lstStyle/>
          <a:p>
            <a:r>
              <a:rPr lang="en-US" dirty="0">
                <a:solidFill>
                  <a:schemeClr val="bg1"/>
                </a:solidFill>
              </a:rPr>
              <a:t>Their names represent three themes that are prevalent in Isaiah’s writings: </a:t>
            </a:r>
          </a:p>
          <a:p>
            <a:endParaRPr lang="en-US" dirty="0">
              <a:solidFill>
                <a:schemeClr val="bg1"/>
              </a:solidFill>
            </a:endParaRPr>
          </a:p>
          <a:p>
            <a:r>
              <a:rPr lang="en-US" dirty="0">
                <a:solidFill>
                  <a:schemeClr val="bg1"/>
                </a:solidFill>
              </a:rPr>
              <a:t>(1) the destruction the people would face if they persisted in wickedness, </a:t>
            </a:r>
          </a:p>
          <a:p>
            <a:endParaRPr lang="en-US" dirty="0">
              <a:solidFill>
                <a:schemeClr val="bg1"/>
              </a:solidFill>
            </a:endParaRPr>
          </a:p>
          <a:p>
            <a:r>
              <a:rPr lang="en-US" dirty="0">
                <a:solidFill>
                  <a:schemeClr val="bg1"/>
                </a:solidFill>
              </a:rPr>
              <a:t>(2) the eventual gathering of Israel back to the promised land and God’s covenant, and </a:t>
            </a:r>
          </a:p>
          <a:p>
            <a:endParaRPr lang="en-US" dirty="0">
              <a:solidFill>
                <a:schemeClr val="bg1"/>
              </a:solidFill>
            </a:endParaRPr>
          </a:p>
          <a:p>
            <a:r>
              <a:rPr lang="en-US" dirty="0">
                <a:solidFill>
                  <a:schemeClr val="bg1"/>
                </a:solidFill>
              </a:rPr>
              <a:t>(3) the power of Jesus Christ to save His people.</a:t>
            </a:r>
          </a:p>
        </p:txBody>
      </p:sp>
      <p:pic>
        <p:nvPicPr>
          <p:cNvPr id="3074" name="Picture 2" descr="http://mormonbible.org/files/2009/10/Isaiah-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261" y="1637684"/>
            <a:ext cx="5510235" cy="380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The Prophecies</a:t>
            </a:r>
          </a:p>
        </p:txBody>
      </p:sp>
      <p:sp>
        <p:nvSpPr>
          <p:cNvPr id="24" name="TextBox 23"/>
          <p:cNvSpPr txBox="1"/>
          <p:nvPr/>
        </p:nvSpPr>
        <p:spPr>
          <a:xfrm>
            <a:off x="460375" y="1186160"/>
            <a:ext cx="1660785" cy="369332"/>
          </a:xfrm>
          <a:prstGeom prst="rect">
            <a:avLst/>
          </a:prstGeom>
          <a:solidFill>
            <a:srgbClr val="7030A0"/>
          </a:solidFill>
          <a:ln>
            <a:solidFill>
              <a:schemeClr val="tx1"/>
            </a:solidFill>
          </a:ln>
        </p:spPr>
        <p:txBody>
          <a:bodyPr wrap="square" rtlCol="0">
            <a:spAutoFit/>
          </a:bodyPr>
          <a:lstStyle/>
          <a:p>
            <a:r>
              <a:rPr lang="en-US" dirty="0">
                <a:solidFill>
                  <a:schemeClr val="bg1"/>
                </a:solidFill>
              </a:rPr>
              <a:t>Isaiah 6:11-13</a:t>
            </a:r>
          </a:p>
        </p:txBody>
      </p:sp>
      <p:sp>
        <p:nvSpPr>
          <p:cNvPr id="20" name="TextBox 19"/>
          <p:cNvSpPr txBox="1"/>
          <p:nvPr/>
        </p:nvSpPr>
        <p:spPr>
          <a:xfrm>
            <a:off x="460375" y="1768414"/>
            <a:ext cx="1660785" cy="1200329"/>
          </a:xfrm>
          <a:prstGeom prst="rect">
            <a:avLst/>
          </a:prstGeom>
          <a:solidFill>
            <a:srgbClr val="7030A0"/>
          </a:solidFill>
          <a:ln>
            <a:solidFill>
              <a:schemeClr val="tx1"/>
            </a:solidFill>
          </a:ln>
        </p:spPr>
        <p:txBody>
          <a:bodyPr wrap="square" rtlCol="0">
            <a:spAutoFit/>
          </a:bodyPr>
          <a:lstStyle/>
          <a:p>
            <a:pPr algn="ctr"/>
            <a:r>
              <a:rPr lang="en-US" dirty="0">
                <a:solidFill>
                  <a:schemeClr val="bg1"/>
                </a:solidFill>
              </a:rPr>
              <a:t>Israel will be scattered and taken into captivity</a:t>
            </a:r>
          </a:p>
        </p:txBody>
      </p:sp>
      <p:sp>
        <p:nvSpPr>
          <p:cNvPr id="21" name="TextBox 20"/>
          <p:cNvSpPr txBox="1"/>
          <p:nvPr/>
        </p:nvSpPr>
        <p:spPr>
          <a:xfrm>
            <a:off x="460375" y="3113206"/>
            <a:ext cx="1660785" cy="1754326"/>
          </a:xfrm>
          <a:prstGeom prst="rect">
            <a:avLst/>
          </a:prstGeom>
          <a:solidFill>
            <a:srgbClr val="7030A0"/>
          </a:solidFill>
          <a:ln>
            <a:solidFill>
              <a:schemeClr val="tx1"/>
            </a:solidFill>
          </a:ln>
        </p:spPr>
        <p:txBody>
          <a:bodyPr wrap="square" rtlCol="0">
            <a:spAutoFit/>
          </a:bodyPr>
          <a:lstStyle/>
          <a:p>
            <a:pPr algn="ctr"/>
            <a:r>
              <a:rPr lang="en-US" dirty="0">
                <a:solidFill>
                  <a:schemeClr val="bg1"/>
                </a:solidFill>
              </a:rPr>
              <a:t>The House of Israel will survive and Christ will be born through this lineage</a:t>
            </a:r>
          </a:p>
        </p:txBody>
      </p:sp>
      <p:grpSp>
        <p:nvGrpSpPr>
          <p:cNvPr id="4" name="Group 3"/>
          <p:cNvGrpSpPr/>
          <p:nvPr/>
        </p:nvGrpSpPr>
        <p:grpSpPr>
          <a:xfrm>
            <a:off x="9762576" y="1186160"/>
            <a:ext cx="1660785" cy="3998574"/>
            <a:chOff x="2494029" y="1186160"/>
            <a:chExt cx="1660785" cy="3998574"/>
          </a:xfrm>
        </p:grpSpPr>
        <p:sp>
          <p:nvSpPr>
            <p:cNvPr id="10" name="TextBox 9"/>
            <p:cNvSpPr txBox="1"/>
            <p:nvPr/>
          </p:nvSpPr>
          <p:spPr>
            <a:xfrm>
              <a:off x="2494029" y="1186160"/>
              <a:ext cx="1660785" cy="369332"/>
            </a:xfrm>
            <a:prstGeom prst="rect">
              <a:avLst/>
            </a:prstGeom>
            <a:solidFill>
              <a:schemeClr val="accent6">
                <a:lumMod val="75000"/>
              </a:schemeClr>
            </a:solidFill>
            <a:ln>
              <a:solidFill>
                <a:schemeClr val="tx1"/>
              </a:solidFill>
            </a:ln>
          </p:spPr>
          <p:txBody>
            <a:bodyPr wrap="square" rtlCol="0">
              <a:spAutoFit/>
            </a:bodyPr>
            <a:lstStyle/>
            <a:p>
              <a:r>
                <a:rPr lang="en-US" dirty="0">
                  <a:solidFill>
                    <a:schemeClr val="bg1"/>
                  </a:solidFill>
                </a:rPr>
                <a:t>Isaiah 7:14-16</a:t>
              </a:r>
            </a:p>
          </p:txBody>
        </p:sp>
        <p:sp>
          <p:nvSpPr>
            <p:cNvPr id="22" name="TextBox 21"/>
            <p:cNvSpPr txBox="1"/>
            <p:nvPr/>
          </p:nvSpPr>
          <p:spPr>
            <a:xfrm>
              <a:off x="2494029" y="1768414"/>
              <a:ext cx="1660785" cy="3416320"/>
            </a:xfrm>
            <a:prstGeom prst="rect">
              <a:avLst/>
            </a:prstGeom>
            <a:solidFill>
              <a:schemeClr val="accent6">
                <a:lumMod val="75000"/>
              </a:schemeClr>
            </a:solidFill>
            <a:ln>
              <a:solidFill>
                <a:schemeClr val="tx1"/>
              </a:solidFill>
            </a:ln>
          </p:spPr>
          <p:txBody>
            <a:bodyPr wrap="square" rtlCol="0">
              <a:spAutoFit/>
            </a:bodyPr>
            <a:lstStyle/>
            <a:p>
              <a:pPr algn="ctr"/>
              <a:r>
                <a:rPr lang="en-US" dirty="0">
                  <a:solidFill>
                    <a:schemeClr val="bg1"/>
                  </a:solidFill>
                </a:rPr>
                <a:t>A sign shall be given and a virgin will conceive the Son of God and call his name “Immanuel”</a:t>
              </a:r>
            </a:p>
            <a:p>
              <a:pPr algn="ctr"/>
              <a:r>
                <a:rPr lang="en-US" dirty="0">
                  <a:solidFill>
                    <a:schemeClr val="bg1"/>
                  </a:solidFill>
                </a:rPr>
                <a:t>And shall come through humble circumstances</a:t>
              </a:r>
            </a:p>
          </p:txBody>
        </p:sp>
      </p:grpSp>
      <p:pic>
        <p:nvPicPr>
          <p:cNvPr id="2050" name="Picture 2" descr="https://s-media-cache-ak0.pinimg.com/236x/78/4a/ee/784aee12f8b7e424dbb9cebc195d66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575" y="3785197"/>
            <a:ext cx="22479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lds.org/bc/content/shared/content/images/gospel-library/manual/32501/32501_all_024_01-Diaspo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242" y="1813043"/>
            <a:ext cx="42862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A Choice to Obedience or Rebellion</a:t>
            </a:r>
          </a:p>
        </p:txBody>
      </p:sp>
      <p:grpSp>
        <p:nvGrpSpPr>
          <p:cNvPr id="4" name="Group 3"/>
          <p:cNvGrpSpPr/>
          <p:nvPr/>
        </p:nvGrpSpPr>
        <p:grpSpPr>
          <a:xfrm>
            <a:off x="460375" y="1549730"/>
            <a:ext cx="2749356" cy="2195082"/>
            <a:chOff x="460375" y="1180398"/>
            <a:chExt cx="2749356" cy="2195082"/>
          </a:xfrm>
        </p:grpSpPr>
        <p:sp>
          <p:nvSpPr>
            <p:cNvPr id="11" name="TextBox 10"/>
            <p:cNvSpPr txBox="1"/>
            <p:nvPr/>
          </p:nvSpPr>
          <p:spPr>
            <a:xfrm>
              <a:off x="460375" y="1180398"/>
              <a:ext cx="2749356" cy="369332"/>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Isaiah 8: 13, 16-17</a:t>
              </a:r>
            </a:p>
          </p:txBody>
        </p:sp>
        <p:sp>
          <p:nvSpPr>
            <p:cNvPr id="23" name="TextBox 22"/>
            <p:cNvSpPr txBox="1"/>
            <p:nvPr/>
          </p:nvSpPr>
          <p:spPr>
            <a:xfrm>
              <a:off x="460375" y="1661356"/>
              <a:ext cx="2749356" cy="646331"/>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Sanctify</a:t>
              </a:r>
            </a:p>
            <a:p>
              <a:pPr algn="ctr"/>
              <a:r>
                <a:rPr lang="en-US" dirty="0">
                  <a:solidFill>
                    <a:schemeClr val="bg1"/>
                  </a:solidFill>
                </a:rPr>
                <a:t>Fear—Reverence the Lord</a:t>
              </a:r>
            </a:p>
          </p:txBody>
        </p:sp>
        <p:sp>
          <p:nvSpPr>
            <p:cNvPr id="25" name="TextBox 24"/>
            <p:cNvSpPr txBox="1"/>
            <p:nvPr/>
          </p:nvSpPr>
          <p:spPr>
            <a:xfrm>
              <a:off x="460375" y="2452150"/>
              <a:ext cx="2749356" cy="923330"/>
            </a:xfrm>
            <a:prstGeom prst="rect">
              <a:avLst/>
            </a:prstGeom>
            <a:solidFill>
              <a:schemeClr val="accent5">
                <a:lumMod val="75000"/>
              </a:schemeClr>
            </a:solidFill>
            <a:ln>
              <a:solidFill>
                <a:schemeClr val="tx1"/>
              </a:solidFill>
            </a:ln>
          </p:spPr>
          <p:txBody>
            <a:bodyPr wrap="square" rtlCol="0">
              <a:spAutoFit/>
            </a:bodyPr>
            <a:lstStyle/>
            <a:p>
              <a:pPr algn="ctr"/>
              <a:r>
                <a:rPr lang="en-US" dirty="0">
                  <a:solidFill>
                    <a:schemeClr val="bg1"/>
                  </a:solidFill>
                </a:rPr>
                <a:t>Bind up</a:t>
              </a:r>
            </a:p>
            <a:p>
              <a:pPr algn="ctr"/>
              <a:r>
                <a:rPr lang="en-US" dirty="0">
                  <a:solidFill>
                    <a:schemeClr val="bg1"/>
                  </a:solidFill>
                </a:rPr>
                <a:t>Secure your testimony and be witnesses for Christ</a:t>
              </a:r>
            </a:p>
          </p:txBody>
        </p:sp>
      </p:grpSp>
      <p:grpSp>
        <p:nvGrpSpPr>
          <p:cNvPr id="2" name="Group 1"/>
          <p:cNvGrpSpPr/>
          <p:nvPr/>
        </p:nvGrpSpPr>
        <p:grpSpPr>
          <a:xfrm>
            <a:off x="9522731" y="1542892"/>
            <a:ext cx="1767310" cy="2557180"/>
            <a:chOff x="4082983" y="1180398"/>
            <a:chExt cx="1660786" cy="2557180"/>
          </a:xfrm>
        </p:grpSpPr>
        <p:sp>
          <p:nvSpPr>
            <p:cNvPr id="12" name="TextBox 11"/>
            <p:cNvSpPr txBox="1"/>
            <p:nvPr/>
          </p:nvSpPr>
          <p:spPr>
            <a:xfrm>
              <a:off x="4082984" y="1180398"/>
              <a:ext cx="1660785" cy="369332"/>
            </a:xfrm>
            <a:prstGeom prst="rect">
              <a:avLst/>
            </a:prstGeom>
            <a:solidFill>
              <a:schemeClr val="accent6">
                <a:lumMod val="50000"/>
              </a:schemeClr>
            </a:solidFill>
            <a:ln>
              <a:solidFill>
                <a:schemeClr val="tx1"/>
              </a:solidFill>
            </a:ln>
          </p:spPr>
          <p:txBody>
            <a:bodyPr wrap="square" rtlCol="0">
              <a:spAutoFit/>
            </a:bodyPr>
            <a:lstStyle/>
            <a:p>
              <a:pPr algn="ctr"/>
              <a:r>
                <a:rPr lang="en-US" dirty="0">
                  <a:solidFill>
                    <a:schemeClr val="bg1"/>
                  </a:solidFill>
                </a:rPr>
                <a:t>Isaiah 8:15</a:t>
              </a:r>
            </a:p>
          </p:txBody>
        </p:sp>
        <p:sp>
          <p:nvSpPr>
            <p:cNvPr id="26" name="TextBox 25"/>
            <p:cNvSpPr txBox="1"/>
            <p:nvPr/>
          </p:nvSpPr>
          <p:spPr>
            <a:xfrm>
              <a:off x="4082983" y="1706253"/>
              <a:ext cx="1660785" cy="2031325"/>
            </a:xfrm>
            <a:prstGeom prst="rect">
              <a:avLst/>
            </a:prstGeom>
            <a:solidFill>
              <a:schemeClr val="accent6">
                <a:lumMod val="50000"/>
              </a:schemeClr>
            </a:solidFill>
            <a:ln>
              <a:solidFill>
                <a:schemeClr val="tx1"/>
              </a:solidFill>
            </a:ln>
          </p:spPr>
          <p:txBody>
            <a:bodyPr wrap="square" rtlCol="0">
              <a:spAutoFit/>
            </a:bodyPr>
            <a:lstStyle/>
            <a:p>
              <a:pPr algn="ctr"/>
              <a:r>
                <a:rPr lang="en-US" dirty="0">
                  <a:solidFill>
                    <a:schemeClr val="bg1"/>
                  </a:solidFill>
                </a:rPr>
                <a:t>Many will fall and get caught up with the worldly ways or have misplaced allegiances</a:t>
              </a:r>
            </a:p>
          </p:txBody>
        </p:sp>
      </p:grpSp>
      <p:grpSp>
        <p:nvGrpSpPr>
          <p:cNvPr id="27" name="Group 26"/>
          <p:cNvGrpSpPr/>
          <p:nvPr/>
        </p:nvGrpSpPr>
        <p:grpSpPr>
          <a:xfrm>
            <a:off x="6368623" y="2197265"/>
            <a:ext cx="3227556" cy="4205353"/>
            <a:chOff x="5327131" y="836235"/>
            <a:chExt cx="3227556" cy="4205353"/>
          </a:xfrm>
          <a:solidFill>
            <a:schemeClr val="accent6">
              <a:lumMod val="75000"/>
            </a:schemeClr>
          </a:solidFill>
        </p:grpSpPr>
        <p:sp>
          <p:nvSpPr>
            <p:cNvPr id="28" name="Oval 27"/>
            <p:cNvSpPr/>
            <p:nvPr/>
          </p:nvSpPr>
          <p:spPr>
            <a:xfrm>
              <a:off x="5654351" y="2136710"/>
              <a:ext cx="718457" cy="71845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355633" y="2195641"/>
              <a:ext cx="718457" cy="71845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724330" y="2914098"/>
              <a:ext cx="578498" cy="9616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756987" y="3934698"/>
              <a:ext cx="158620" cy="9616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097554" y="3934697"/>
              <a:ext cx="158620" cy="9616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820607" y="4079918"/>
              <a:ext cx="158620" cy="9616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480040" y="4079919"/>
              <a:ext cx="158620" cy="9616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7203233" y="2941529"/>
              <a:ext cx="1007706" cy="1063745"/>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gonal Stripe 35"/>
            <p:cNvSpPr/>
            <p:nvPr/>
          </p:nvSpPr>
          <p:spPr>
            <a:xfrm rot="11597668" flipH="1">
              <a:off x="5327131" y="2131689"/>
              <a:ext cx="474422" cy="846360"/>
            </a:xfrm>
            <a:prstGeom prst="diagStripe">
              <a:avLst>
                <a:gd name="adj" fmla="val 775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iagonal Stripe 36"/>
            <p:cNvSpPr/>
            <p:nvPr/>
          </p:nvSpPr>
          <p:spPr>
            <a:xfrm rot="13261419" flipH="1">
              <a:off x="6279892" y="2123115"/>
              <a:ext cx="474422" cy="846360"/>
            </a:xfrm>
            <a:prstGeom prst="diagStripe">
              <a:avLst>
                <a:gd name="adj" fmla="val 775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ounded Rectangle 37"/>
            <p:cNvSpPr/>
            <p:nvPr/>
          </p:nvSpPr>
          <p:spPr>
            <a:xfrm rot="20488544" flipH="1">
              <a:off x="6453033" y="1470046"/>
              <a:ext cx="68955" cy="96166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9706788">
              <a:off x="5610792" y="836235"/>
              <a:ext cx="1132142" cy="905069"/>
            </a:xfrm>
            <a:prstGeom prst="roundRect">
              <a:avLst>
                <a:gd name="adj" fmla="val 4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TopUp"/>
                <a:lightRig rig="threePt" dir="t"/>
              </a:scene3d>
            </a:bodyPr>
            <a:lstStyle/>
            <a:p>
              <a:pPr algn="ctr"/>
              <a:endParaRPr lang="en-US"/>
            </a:p>
          </p:txBody>
        </p:sp>
        <p:sp>
          <p:nvSpPr>
            <p:cNvPr id="40" name="Diagonal Stripe 39"/>
            <p:cNvSpPr/>
            <p:nvPr/>
          </p:nvSpPr>
          <p:spPr>
            <a:xfrm rot="11597668" flipH="1">
              <a:off x="7104445" y="2162911"/>
              <a:ext cx="528555" cy="961610"/>
            </a:xfrm>
            <a:prstGeom prst="diagStripe">
              <a:avLst>
                <a:gd name="adj" fmla="val 775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gonal Stripe 40"/>
            <p:cNvSpPr/>
            <p:nvPr/>
          </p:nvSpPr>
          <p:spPr>
            <a:xfrm rot="13956699" flipH="1">
              <a:off x="7840833" y="2228310"/>
              <a:ext cx="500122" cy="927587"/>
            </a:xfrm>
            <a:prstGeom prst="diagStripe">
              <a:avLst>
                <a:gd name="adj" fmla="val 775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41"/>
            <p:cNvSpPr/>
            <p:nvPr/>
          </p:nvSpPr>
          <p:spPr>
            <a:xfrm>
              <a:off x="7126943" y="1277202"/>
              <a:ext cx="1266293" cy="905069"/>
            </a:xfrm>
            <a:prstGeom prst="roundRect">
              <a:avLst>
                <a:gd name="adj" fmla="val 4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112904" y="3784358"/>
            <a:ext cx="3069396" cy="2904878"/>
            <a:chOff x="5192059" y="2136710"/>
            <a:chExt cx="3069396" cy="2904878"/>
          </a:xfrm>
          <a:solidFill>
            <a:srgbClr val="FF0000"/>
          </a:solidFill>
        </p:grpSpPr>
        <p:sp>
          <p:nvSpPr>
            <p:cNvPr id="44" name="Oval 43"/>
            <p:cNvSpPr/>
            <p:nvPr/>
          </p:nvSpPr>
          <p:spPr>
            <a:xfrm>
              <a:off x="5654351" y="2136710"/>
              <a:ext cx="718457" cy="718457"/>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355633" y="2195641"/>
              <a:ext cx="718457" cy="718457"/>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5724330" y="2914098"/>
              <a:ext cx="578498" cy="961669"/>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756987" y="3934698"/>
              <a:ext cx="158620" cy="961669"/>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6097554" y="3934697"/>
              <a:ext cx="158620" cy="961669"/>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820608" y="4342606"/>
              <a:ext cx="130794" cy="698982"/>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480040" y="4342605"/>
              <a:ext cx="147403" cy="698983"/>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7203233" y="2941529"/>
              <a:ext cx="1007706" cy="1325618"/>
            </a:xfrm>
            <a:prstGeom prst="triangl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gonal Stripe 51"/>
            <p:cNvSpPr/>
            <p:nvPr/>
          </p:nvSpPr>
          <p:spPr>
            <a:xfrm rot="3077594" flipH="1">
              <a:off x="5378028" y="2942449"/>
              <a:ext cx="474422" cy="846360"/>
            </a:xfrm>
            <a:prstGeom prst="diagStripe">
              <a:avLst>
                <a:gd name="adj" fmla="val 77572"/>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iagonal Stripe 52"/>
            <p:cNvSpPr/>
            <p:nvPr/>
          </p:nvSpPr>
          <p:spPr>
            <a:xfrm rot="259282" flipH="1">
              <a:off x="6102935" y="2952336"/>
              <a:ext cx="474422" cy="846360"/>
            </a:xfrm>
            <a:prstGeom prst="diagStripe">
              <a:avLst>
                <a:gd name="adj" fmla="val 77572"/>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gonal Stripe 53"/>
            <p:cNvSpPr/>
            <p:nvPr/>
          </p:nvSpPr>
          <p:spPr>
            <a:xfrm rot="3567950" flipH="1">
              <a:off x="7306440" y="2951370"/>
              <a:ext cx="207242" cy="662137"/>
            </a:xfrm>
            <a:prstGeom prst="diagStripe">
              <a:avLst>
                <a:gd name="adj" fmla="val 77572"/>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iagonal Stripe 54"/>
            <p:cNvSpPr/>
            <p:nvPr/>
          </p:nvSpPr>
          <p:spPr>
            <a:xfrm rot="20897943" flipH="1">
              <a:off x="7793683" y="3018429"/>
              <a:ext cx="342664" cy="486962"/>
            </a:xfrm>
            <a:prstGeom prst="diagStripe">
              <a:avLst>
                <a:gd name="adj" fmla="val 77572"/>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ounded Rectangle 55"/>
            <p:cNvSpPr/>
            <p:nvPr/>
          </p:nvSpPr>
          <p:spPr>
            <a:xfrm>
              <a:off x="7951401" y="3020867"/>
              <a:ext cx="310054" cy="514212"/>
            </a:xfrm>
            <a:prstGeom prst="roundRect">
              <a:avLst>
                <a:gd name="adj" fmla="val 429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446933" y="3330621"/>
              <a:ext cx="310054" cy="514212"/>
            </a:xfrm>
            <a:prstGeom prst="roundRect">
              <a:avLst>
                <a:gd name="adj" fmla="val 429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6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The Dark and the Light</a:t>
            </a:r>
          </a:p>
        </p:txBody>
      </p:sp>
      <p:sp>
        <p:nvSpPr>
          <p:cNvPr id="14" name="TextBox 13"/>
          <p:cNvSpPr txBox="1"/>
          <p:nvPr/>
        </p:nvSpPr>
        <p:spPr>
          <a:xfrm>
            <a:off x="612775" y="1171067"/>
            <a:ext cx="1660785"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Isaiah 8:22</a:t>
            </a:r>
          </a:p>
        </p:txBody>
      </p:sp>
      <p:sp>
        <p:nvSpPr>
          <p:cNvPr id="20" name="TextBox 19"/>
          <p:cNvSpPr txBox="1"/>
          <p:nvPr/>
        </p:nvSpPr>
        <p:spPr>
          <a:xfrm>
            <a:off x="307975" y="1684862"/>
            <a:ext cx="2783568" cy="2031325"/>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Those who will not seek wisdom and truth will be  driven into darkness (Assyrian take over)</a:t>
            </a:r>
          </a:p>
          <a:p>
            <a:pPr algn="ctr"/>
            <a:endParaRPr lang="en-US" dirty="0">
              <a:solidFill>
                <a:schemeClr val="bg1"/>
              </a:solidFill>
            </a:endParaRPr>
          </a:p>
          <a:p>
            <a:pPr algn="ctr"/>
            <a:r>
              <a:rPr lang="en-US" dirty="0">
                <a:solidFill>
                  <a:schemeClr val="bg1"/>
                </a:solidFill>
              </a:rPr>
              <a:t>There is no peace in the end for the unholy</a:t>
            </a:r>
          </a:p>
        </p:txBody>
      </p:sp>
      <p:pic>
        <p:nvPicPr>
          <p:cNvPr id="6146" name="Picture 2" descr="http://3.bp.blogspot.com/-8Do0602eC9g/U0LYPDFDzXI/AAAAAAAAXk4/6_56jo6BdGI/s1600/light-at-the-end-of-the-tu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18" y="1389973"/>
            <a:ext cx="5642413" cy="318232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86236" y="3860650"/>
            <a:ext cx="2783568" cy="646331"/>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Darkness represents wickedness and </a:t>
            </a:r>
            <a:r>
              <a:rPr lang="en-US" dirty="0" err="1">
                <a:solidFill>
                  <a:schemeClr val="bg1"/>
                </a:solidFill>
              </a:rPr>
              <a:t>apostacy</a:t>
            </a:r>
            <a:endParaRPr lang="en-US" dirty="0">
              <a:solidFill>
                <a:schemeClr val="bg1"/>
              </a:solidFill>
            </a:endParaRPr>
          </a:p>
        </p:txBody>
      </p:sp>
      <p:grpSp>
        <p:nvGrpSpPr>
          <p:cNvPr id="4" name="Group 3"/>
          <p:cNvGrpSpPr/>
          <p:nvPr/>
        </p:nvGrpSpPr>
        <p:grpSpPr>
          <a:xfrm>
            <a:off x="9514032" y="1244845"/>
            <a:ext cx="2101187" cy="4166911"/>
            <a:chOff x="9514032" y="1244845"/>
            <a:chExt cx="2101187" cy="4166911"/>
          </a:xfrm>
        </p:grpSpPr>
        <p:grpSp>
          <p:nvGrpSpPr>
            <p:cNvPr id="2" name="Group 1"/>
            <p:cNvGrpSpPr/>
            <p:nvPr/>
          </p:nvGrpSpPr>
          <p:grpSpPr>
            <a:xfrm>
              <a:off x="9516349" y="1244845"/>
              <a:ext cx="2098870" cy="2545120"/>
              <a:chOff x="8984504" y="1171067"/>
              <a:chExt cx="2098870" cy="2545120"/>
            </a:xfrm>
          </p:grpSpPr>
          <p:sp>
            <p:nvSpPr>
              <p:cNvPr id="15" name="TextBox 14"/>
              <p:cNvSpPr txBox="1"/>
              <p:nvPr/>
            </p:nvSpPr>
            <p:spPr>
              <a:xfrm>
                <a:off x="9381995" y="1171067"/>
                <a:ext cx="1303888" cy="369332"/>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Isaiah 9:2</a:t>
                </a:r>
              </a:p>
            </p:txBody>
          </p:sp>
          <p:sp>
            <p:nvSpPr>
              <p:cNvPr id="21" name="TextBox 20"/>
              <p:cNvSpPr txBox="1"/>
              <p:nvPr/>
            </p:nvSpPr>
            <p:spPr>
              <a:xfrm>
                <a:off x="8984504" y="1684862"/>
                <a:ext cx="2098870" cy="2031325"/>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Israel had seen the ‘light’</a:t>
                </a:r>
              </a:p>
              <a:p>
                <a:pPr algn="ctr"/>
                <a:r>
                  <a:rPr lang="en-US" dirty="0">
                    <a:solidFill>
                      <a:schemeClr val="bg1"/>
                    </a:solidFill>
                  </a:rPr>
                  <a:t>And repented for a short while during King Hezekiah’s reign and Isaiah’s preaching</a:t>
                </a:r>
              </a:p>
            </p:txBody>
          </p:sp>
        </p:grpSp>
        <p:sp>
          <p:nvSpPr>
            <p:cNvPr id="27" name="TextBox 26"/>
            <p:cNvSpPr txBox="1"/>
            <p:nvPr/>
          </p:nvSpPr>
          <p:spPr>
            <a:xfrm>
              <a:off x="9514032" y="3934428"/>
              <a:ext cx="2098870" cy="1477328"/>
            </a:xfrm>
            <a:prstGeom prst="rect">
              <a:avLst/>
            </a:prstGeom>
            <a:solidFill>
              <a:srgbClr val="C00000"/>
            </a:solidFill>
            <a:ln>
              <a:solidFill>
                <a:schemeClr val="tx1"/>
              </a:solidFill>
            </a:ln>
          </p:spPr>
          <p:txBody>
            <a:bodyPr wrap="square" rtlCol="0">
              <a:spAutoFit/>
            </a:bodyPr>
            <a:lstStyle/>
            <a:p>
              <a:pPr algn="ctr"/>
              <a:r>
                <a:rPr lang="en-US" dirty="0">
                  <a:solidFill>
                    <a:schemeClr val="bg1"/>
                  </a:solidFill>
                </a:rPr>
                <a:t>Light represents Christs, who would bring peace and redemption from sin</a:t>
              </a:r>
            </a:p>
          </p:txBody>
        </p:sp>
      </p:grpSp>
    </p:spTree>
    <p:extLst>
      <p:ext uri="{BB962C8B-B14F-4D97-AF65-F5344CB8AC3E}">
        <p14:creationId xmlns:p14="http://schemas.microsoft.com/office/powerpoint/2010/main" val="265051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err="1">
                <a:solidFill>
                  <a:schemeClr val="bg1"/>
                </a:solidFill>
              </a:rPr>
              <a:t>Uzziah</a:t>
            </a:r>
            <a:endParaRPr lang="en-US" sz="5400" dirty="0">
              <a:solidFill>
                <a:schemeClr val="bg1"/>
              </a:solidFill>
            </a:endParaRPr>
          </a:p>
        </p:txBody>
      </p:sp>
      <p:sp>
        <p:nvSpPr>
          <p:cNvPr id="5" name="Rectangle 4"/>
          <p:cNvSpPr/>
          <p:nvPr/>
        </p:nvSpPr>
        <p:spPr>
          <a:xfrm>
            <a:off x="199248" y="784711"/>
            <a:ext cx="8956072" cy="6186309"/>
          </a:xfrm>
          <a:prstGeom prst="rect">
            <a:avLst/>
          </a:prstGeom>
        </p:spPr>
        <p:txBody>
          <a:bodyPr wrap="square">
            <a:spAutoFit/>
          </a:bodyPr>
          <a:lstStyle/>
          <a:p>
            <a:r>
              <a:rPr lang="en-US" dirty="0">
                <a:solidFill>
                  <a:schemeClr val="bg1"/>
                </a:solidFill>
              </a:rPr>
              <a:t>He was the son of </a:t>
            </a:r>
            <a:r>
              <a:rPr lang="en-US" dirty="0" err="1">
                <a:solidFill>
                  <a:schemeClr val="bg1"/>
                </a:solidFill>
              </a:rPr>
              <a:t>Amaziah</a:t>
            </a:r>
            <a:endParaRPr lang="en-US" dirty="0">
              <a:solidFill>
                <a:schemeClr val="bg1"/>
              </a:solidFill>
            </a:endParaRPr>
          </a:p>
          <a:p>
            <a:endParaRPr lang="en-US" dirty="0">
              <a:solidFill>
                <a:schemeClr val="bg1"/>
              </a:solidFill>
            </a:endParaRPr>
          </a:p>
          <a:p>
            <a:r>
              <a:rPr lang="en-US" dirty="0">
                <a:solidFill>
                  <a:schemeClr val="bg1"/>
                </a:solidFill>
              </a:rPr>
              <a:t>He was the 9</a:t>
            </a:r>
            <a:r>
              <a:rPr lang="en-US" baseline="30000" dirty="0">
                <a:solidFill>
                  <a:schemeClr val="bg1"/>
                </a:solidFill>
              </a:rPr>
              <a:t>th</a:t>
            </a:r>
            <a:r>
              <a:rPr lang="en-US" dirty="0">
                <a:solidFill>
                  <a:schemeClr val="bg1"/>
                </a:solidFill>
              </a:rPr>
              <a:t> king  over Judah and ascended the throne at age 16 and ruled for 52 years around from 810 to 759 B.C. </a:t>
            </a:r>
          </a:p>
          <a:p>
            <a:endParaRPr lang="en-US" dirty="0">
              <a:solidFill>
                <a:schemeClr val="bg1"/>
              </a:solidFill>
            </a:endParaRPr>
          </a:p>
          <a:p>
            <a:r>
              <a:rPr lang="en-US" dirty="0">
                <a:solidFill>
                  <a:schemeClr val="bg1"/>
                </a:solidFill>
              </a:rPr>
              <a:t>Isaiah and Joel(Hosea), and Amos were prophets during his time and they called him </a:t>
            </a:r>
            <a:r>
              <a:rPr lang="en-US" i="1" dirty="0" err="1">
                <a:solidFill>
                  <a:schemeClr val="bg1"/>
                </a:solidFill>
              </a:rPr>
              <a:t>Azariah</a:t>
            </a:r>
            <a:endParaRPr lang="en-US" i="1" dirty="0">
              <a:solidFill>
                <a:schemeClr val="bg1"/>
              </a:solidFill>
            </a:endParaRPr>
          </a:p>
          <a:p>
            <a:endParaRPr lang="en-US" dirty="0">
              <a:solidFill>
                <a:schemeClr val="bg1"/>
              </a:solidFill>
            </a:endParaRPr>
          </a:p>
          <a:p>
            <a:r>
              <a:rPr lang="en-US" dirty="0">
                <a:solidFill>
                  <a:schemeClr val="bg1"/>
                </a:solidFill>
              </a:rPr>
              <a:t>He ruled somewhat in righteousness and accomplished much good for Israel by defeating the Philistines, the Arabian, making tributary vassals of the Ammonites, fortifying Jerusalem, and making great advances in farming and cattle-raising, and devising innovative weapons of defense</a:t>
            </a:r>
          </a:p>
          <a:p>
            <a:endParaRPr lang="en-US" dirty="0">
              <a:solidFill>
                <a:schemeClr val="bg1"/>
              </a:solidFill>
            </a:endParaRPr>
          </a:p>
          <a:p>
            <a:r>
              <a:rPr lang="en-US" dirty="0">
                <a:solidFill>
                  <a:schemeClr val="bg1"/>
                </a:solidFill>
              </a:rPr>
              <a:t>At the height of his career he desired to participate with the priest in offering incense.</a:t>
            </a:r>
          </a:p>
          <a:p>
            <a:endParaRPr lang="en-US" dirty="0">
              <a:solidFill>
                <a:schemeClr val="bg1"/>
              </a:solidFill>
            </a:endParaRPr>
          </a:p>
          <a:p>
            <a:r>
              <a:rPr lang="en-US" dirty="0">
                <a:solidFill>
                  <a:schemeClr val="bg1"/>
                </a:solidFill>
              </a:rPr>
              <a:t>The priest would not allow it because </a:t>
            </a:r>
            <a:r>
              <a:rPr lang="en-US" dirty="0" err="1">
                <a:solidFill>
                  <a:schemeClr val="bg1"/>
                </a:solidFill>
              </a:rPr>
              <a:t>Uzziah</a:t>
            </a:r>
            <a:r>
              <a:rPr lang="en-US" dirty="0">
                <a:solidFill>
                  <a:schemeClr val="bg1"/>
                </a:solidFill>
              </a:rPr>
              <a:t> did not hold the priesthood</a:t>
            </a:r>
          </a:p>
          <a:p>
            <a:endParaRPr lang="en-US" dirty="0">
              <a:solidFill>
                <a:schemeClr val="bg1"/>
              </a:solidFill>
            </a:endParaRPr>
          </a:p>
          <a:p>
            <a:r>
              <a:rPr lang="en-US" dirty="0">
                <a:solidFill>
                  <a:schemeClr val="bg1"/>
                </a:solidFill>
              </a:rPr>
              <a:t>He ignored the priests and offered incense and was struck with leprosy</a:t>
            </a:r>
          </a:p>
          <a:p>
            <a:endParaRPr lang="en-US" dirty="0">
              <a:solidFill>
                <a:schemeClr val="bg1"/>
              </a:solidFill>
            </a:endParaRPr>
          </a:p>
          <a:p>
            <a:r>
              <a:rPr lang="en-US" dirty="0">
                <a:solidFill>
                  <a:schemeClr val="bg1"/>
                </a:solidFill>
              </a:rPr>
              <a:t>His son, </a:t>
            </a:r>
            <a:r>
              <a:rPr lang="en-US" dirty="0" err="1">
                <a:solidFill>
                  <a:schemeClr val="bg1"/>
                </a:solidFill>
              </a:rPr>
              <a:t>Jotham</a:t>
            </a:r>
            <a:r>
              <a:rPr lang="en-US" dirty="0">
                <a:solidFill>
                  <a:schemeClr val="bg1"/>
                </a:solidFill>
              </a:rPr>
              <a:t>, reigned in his stead until he died</a:t>
            </a:r>
          </a:p>
          <a:p>
            <a:endParaRPr lang="en-US" dirty="0">
              <a:solidFill>
                <a:schemeClr val="bg1"/>
              </a:solidFill>
            </a:endParaRPr>
          </a:p>
          <a:p>
            <a:endParaRPr lang="en-US" dirty="0">
              <a:solidFill>
                <a:schemeClr val="bg1"/>
              </a:solidFill>
            </a:endParaRPr>
          </a:p>
        </p:txBody>
      </p:sp>
      <p:grpSp>
        <p:nvGrpSpPr>
          <p:cNvPr id="82" name="Group 81"/>
          <p:cNvGrpSpPr/>
          <p:nvPr/>
        </p:nvGrpSpPr>
        <p:grpSpPr>
          <a:xfrm>
            <a:off x="9327502" y="1202142"/>
            <a:ext cx="2167812" cy="4256266"/>
            <a:chOff x="2274664" y="970098"/>
            <a:chExt cx="2704068" cy="5049702"/>
          </a:xfrm>
        </p:grpSpPr>
        <p:sp>
          <p:nvSpPr>
            <p:cNvPr id="83" name="Moon 82"/>
            <p:cNvSpPr/>
            <p:nvPr/>
          </p:nvSpPr>
          <p:spPr>
            <a:xfrm rot="601563" flipH="1">
              <a:off x="4103670" y="1509948"/>
              <a:ext cx="373518" cy="942968"/>
            </a:xfrm>
            <a:prstGeom prst="moon">
              <a:avLst>
                <a:gd name="adj" fmla="val 87500"/>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998437">
              <a:off x="2797243" y="1512606"/>
              <a:ext cx="373518" cy="942968"/>
            </a:xfrm>
            <a:prstGeom prst="moon">
              <a:avLst>
                <a:gd name="adj" fmla="val 87500"/>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440561">
              <a:off x="2453941" y="2752448"/>
              <a:ext cx="1007123" cy="1513146"/>
            </a:xfrm>
            <a:prstGeom prst="trapezoid">
              <a:avLst>
                <a:gd name="adj" fmla="val 30077"/>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585184">
              <a:off x="2554235" y="2485023"/>
              <a:ext cx="1001178" cy="1685818"/>
            </a:xfrm>
            <a:prstGeom prst="trapezoid">
              <a:avLst>
                <a:gd name="adj" fmla="val 3100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9870960">
              <a:off x="4018933" y="2734655"/>
              <a:ext cx="721879" cy="151314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036208">
              <a:off x="3706614" y="2498914"/>
              <a:ext cx="969876" cy="164841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2930579" y="2540062"/>
              <a:ext cx="1443876" cy="303561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1186724">
              <a:off x="3681833" y="2392221"/>
              <a:ext cx="697204" cy="3039085"/>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353417">
              <a:off x="2907986" y="2458956"/>
              <a:ext cx="697204" cy="3019163"/>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2936095" y="1055024"/>
              <a:ext cx="1396267" cy="1618711"/>
              <a:chOff x="2816664" y="1199148"/>
              <a:chExt cx="1866748" cy="1544052"/>
            </a:xfrm>
          </p:grpSpPr>
          <p:sp>
            <p:nvSpPr>
              <p:cNvPr id="176" name="Oval 175"/>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816664" y="1357300"/>
                <a:ext cx="1866748" cy="644741"/>
              </a:xfrm>
              <a:prstGeom prst="ellipse">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844429" y="970098"/>
              <a:ext cx="1530612" cy="1216308"/>
              <a:chOff x="5148189" y="2884583"/>
              <a:chExt cx="1202145" cy="1160209"/>
            </a:xfrm>
            <a:solidFill>
              <a:schemeClr val="bg2">
                <a:lumMod val="75000"/>
              </a:schemeClr>
            </a:solidFill>
          </p:grpSpPr>
          <p:sp>
            <p:nvSpPr>
              <p:cNvPr id="174" name="Chord 173"/>
              <p:cNvSpPr/>
              <p:nvPr/>
            </p:nvSpPr>
            <p:spPr>
              <a:xfrm rot="4451877">
                <a:off x="5147312" y="2891018"/>
                <a:ext cx="1160209" cy="1147340"/>
              </a:xfrm>
              <a:prstGeom prst="chord">
                <a:avLst>
                  <a:gd name="adj1" fmla="val 7288814"/>
                  <a:gd name="adj2" fmla="val 16200000"/>
                </a:avLst>
              </a:prstGeom>
              <a:solidFill>
                <a:srgbClr val="C44F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Stored Data 174"/>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3056850" y="1168774"/>
              <a:ext cx="1124877" cy="334242"/>
              <a:chOff x="4953000" y="1968708"/>
              <a:chExt cx="5056682" cy="1751350"/>
            </a:xfrm>
            <a:solidFill>
              <a:srgbClr val="FFC000"/>
            </a:solidFill>
          </p:grpSpPr>
          <p:sp>
            <p:nvSpPr>
              <p:cNvPr id="171" name="Quad Arrow 170"/>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172"/>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Moon 137"/>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3153002" y="2959256"/>
              <a:ext cx="412622" cy="420028"/>
              <a:chOff x="5111812" y="2300860"/>
              <a:chExt cx="653976" cy="665714"/>
            </a:xfrm>
          </p:grpSpPr>
          <p:sp>
            <p:nvSpPr>
              <p:cNvPr id="169" name="Quad Arrow Callout 168"/>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Quad Arrow 169"/>
              <p:cNvSpPr/>
              <p:nvPr/>
            </p:nvSpPr>
            <p:spPr>
              <a:xfrm>
                <a:off x="5297145" y="2460377"/>
                <a:ext cx="305806" cy="304836"/>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3710267" y="2972278"/>
              <a:ext cx="412622" cy="420028"/>
              <a:chOff x="5111812" y="2300860"/>
              <a:chExt cx="653976" cy="665714"/>
            </a:xfrm>
          </p:grpSpPr>
          <p:sp>
            <p:nvSpPr>
              <p:cNvPr id="167" name="Quad Arrow Callout 16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Quad Arrow 167"/>
              <p:cNvSpPr/>
              <p:nvPr/>
            </p:nvSpPr>
            <p:spPr>
              <a:xfrm>
                <a:off x="5283884" y="2471463"/>
                <a:ext cx="305805" cy="304835"/>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Moon 140"/>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3166917" y="3466152"/>
              <a:ext cx="412622" cy="420028"/>
              <a:chOff x="5111812" y="2300860"/>
              <a:chExt cx="653976" cy="665714"/>
            </a:xfrm>
          </p:grpSpPr>
          <p:sp>
            <p:nvSpPr>
              <p:cNvPr id="165" name="Quad Arrow Callout 164"/>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a:off x="5297145" y="2460377"/>
                <a:ext cx="305806" cy="304836"/>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724182" y="3479174"/>
              <a:ext cx="412622" cy="420028"/>
              <a:chOff x="5111812" y="2300860"/>
              <a:chExt cx="653976" cy="665714"/>
            </a:xfrm>
          </p:grpSpPr>
          <p:sp>
            <p:nvSpPr>
              <p:cNvPr id="163" name="Quad Arrow Callout 16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a:off x="5271332" y="2460263"/>
                <a:ext cx="305805" cy="304835"/>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Quad Arrow 143"/>
            <p:cNvSpPr/>
            <p:nvPr/>
          </p:nvSpPr>
          <p:spPr>
            <a:xfrm>
              <a:off x="3903090" y="1244321"/>
              <a:ext cx="192946" cy="192334"/>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a:off x="3507673" y="1236083"/>
              <a:ext cx="192946" cy="192334"/>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3136971" y="1252559"/>
              <a:ext cx="192946" cy="192334"/>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rot="553763">
              <a:off x="2748337" y="5257256"/>
              <a:ext cx="685800" cy="187011"/>
              <a:chOff x="4953000" y="1968708"/>
              <a:chExt cx="5056682" cy="1751350"/>
            </a:xfrm>
            <a:solidFill>
              <a:srgbClr val="FFC000"/>
            </a:solidFill>
          </p:grpSpPr>
          <p:sp>
            <p:nvSpPr>
              <p:cNvPr id="160" name="Quad Arrow 159"/>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rot="21116069">
              <a:off x="3889279" y="5236660"/>
              <a:ext cx="685800" cy="187011"/>
              <a:chOff x="4953000" y="1968708"/>
              <a:chExt cx="5056682" cy="1751350"/>
            </a:xfrm>
            <a:solidFill>
              <a:srgbClr val="FFC000"/>
            </a:solidFill>
          </p:grpSpPr>
          <p:sp>
            <p:nvSpPr>
              <p:cNvPr id="157" name="Quad Arrow 156"/>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157"/>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rot="1388040">
              <a:off x="2274664" y="3844467"/>
              <a:ext cx="685800" cy="187011"/>
              <a:chOff x="4953000" y="1968708"/>
              <a:chExt cx="5056682" cy="1751350"/>
            </a:xfrm>
            <a:solidFill>
              <a:srgbClr val="FFC000"/>
            </a:solidFill>
          </p:grpSpPr>
          <p:sp>
            <p:nvSpPr>
              <p:cNvPr id="154" name="Quad Arrow 153"/>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rot="20179520">
              <a:off x="4292932" y="3836228"/>
              <a:ext cx="685800" cy="187011"/>
              <a:chOff x="4953000" y="1968708"/>
              <a:chExt cx="5056682" cy="1751350"/>
            </a:xfrm>
            <a:solidFill>
              <a:srgbClr val="FFC000"/>
            </a:solidFill>
          </p:grpSpPr>
          <p:sp>
            <p:nvSpPr>
              <p:cNvPr id="151" name="Quad Arrow 150"/>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9780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animEffect transition="in" filter="wipe(down)">
                                      <p:cBhvr>
                                        <p:cTn id="9" dur="580">
                                          <p:stCondLst>
                                            <p:cond delay="0"/>
                                          </p:stCondLst>
                                        </p:cTn>
                                        <p:tgtEl>
                                          <p:spTgt spid="82"/>
                                        </p:tgtEl>
                                      </p:cBhvr>
                                    </p:animEffect>
                                    <p:anim calcmode="lin" valueType="num">
                                      <p:cBhvr>
                                        <p:cTn id="10"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5" dur="26">
                                          <p:stCondLst>
                                            <p:cond delay="650"/>
                                          </p:stCondLst>
                                        </p:cTn>
                                        <p:tgtEl>
                                          <p:spTgt spid="82"/>
                                        </p:tgtEl>
                                      </p:cBhvr>
                                      <p:to x="100000" y="60000"/>
                                    </p:animScale>
                                    <p:animScale>
                                      <p:cBhvr>
                                        <p:cTn id="16" dur="166" decel="50000">
                                          <p:stCondLst>
                                            <p:cond delay="676"/>
                                          </p:stCondLst>
                                        </p:cTn>
                                        <p:tgtEl>
                                          <p:spTgt spid="82"/>
                                        </p:tgtEl>
                                      </p:cBhvr>
                                      <p:to x="100000" y="100000"/>
                                    </p:animScale>
                                    <p:animScale>
                                      <p:cBhvr>
                                        <p:cTn id="17" dur="26">
                                          <p:stCondLst>
                                            <p:cond delay="1312"/>
                                          </p:stCondLst>
                                        </p:cTn>
                                        <p:tgtEl>
                                          <p:spTgt spid="82"/>
                                        </p:tgtEl>
                                      </p:cBhvr>
                                      <p:to x="100000" y="80000"/>
                                    </p:animScale>
                                    <p:animScale>
                                      <p:cBhvr>
                                        <p:cTn id="18" dur="166" decel="50000">
                                          <p:stCondLst>
                                            <p:cond delay="1338"/>
                                          </p:stCondLst>
                                        </p:cTn>
                                        <p:tgtEl>
                                          <p:spTgt spid="82"/>
                                        </p:tgtEl>
                                      </p:cBhvr>
                                      <p:to x="100000" y="100000"/>
                                    </p:animScale>
                                    <p:animScale>
                                      <p:cBhvr>
                                        <p:cTn id="19" dur="26">
                                          <p:stCondLst>
                                            <p:cond delay="1642"/>
                                          </p:stCondLst>
                                        </p:cTn>
                                        <p:tgtEl>
                                          <p:spTgt spid="82"/>
                                        </p:tgtEl>
                                      </p:cBhvr>
                                      <p:to x="100000" y="90000"/>
                                    </p:animScale>
                                    <p:animScale>
                                      <p:cBhvr>
                                        <p:cTn id="20" dur="166" decel="50000">
                                          <p:stCondLst>
                                            <p:cond delay="1668"/>
                                          </p:stCondLst>
                                        </p:cTn>
                                        <p:tgtEl>
                                          <p:spTgt spid="82"/>
                                        </p:tgtEl>
                                      </p:cBhvr>
                                      <p:to x="100000" y="100000"/>
                                    </p:animScale>
                                    <p:animScale>
                                      <p:cBhvr>
                                        <p:cTn id="21" dur="26">
                                          <p:stCondLst>
                                            <p:cond delay="1808"/>
                                          </p:stCondLst>
                                        </p:cTn>
                                        <p:tgtEl>
                                          <p:spTgt spid="82"/>
                                        </p:tgtEl>
                                      </p:cBhvr>
                                      <p:to x="100000" y="95000"/>
                                    </p:animScale>
                                    <p:animScale>
                                      <p:cBhvr>
                                        <p:cTn id="22" dur="166" decel="50000">
                                          <p:stCondLst>
                                            <p:cond delay="1834"/>
                                          </p:stCondLst>
                                        </p:cTn>
                                        <p:tgtEl>
                                          <p:spTgt spid="8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A Child is Given</a:t>
            </a:r>
          </a:p>
        </p:txBody>
      </p:sp>
      <p:sp>
        <p:nvSpPr>
          <p:cNvPr id="16" name="TextBox 15"/>
          <p:cNvSpPr txBox="1"/>
          <p:nvPr/>
        </p:nvSpPr>
        <p:spPr>
          <a:xfrm>
            <a:off x="1228595" y="1148620"/>
            <a:ext cx="1453211" cy="369332"/>
          </a:xfrm>
          <a:prstGeom prst="rect">
            <a:avLst/>
          </a:prstGeom>
          <a:solidFill>
            <a:schemeClr val="accent3">
              <a:lumMod val="75000"/>
            </a:schemeClr>
          </a:solidFill>
          <a:ln>
            <a:solidFill>
              <a:schemeClr val="tx1"/>
            </a:solidFill>
          </a:ln>
        </p:spPr>
        <p:txBody>
          <a:bodyPr wrap="square" rtlCol="0">
            <a:spAutoFit/>
          </a:bodyPr>
          <a:lstStyle/>
          <a:p>
            <a:pPr algn="ctr"/>
            <a:r>
              <a:rPr lang="en-US" dirty="0">
                <a:solidFill>
                  <a:schemeClr val="bg1"/>
                </a:solidFill>
              </a:rPr>
              <a:t>Isaiah 9:6-7</a:t>
            </a:r>
          </a:p>
        </p:txBody>
      </p:sp>
      <p:sp>
        <p:nvSpPr>
          <p:cNvPr id="22" name="TextBox 21"/>
          <p:cNvSpPr txBox="1"/>
          <p:nvPr/>
        </p:nvSpPr>
        <p:spPr>
          <a:xfrm>
            <a:off x="612775" y="1725793"/>
            <a:ext cx="2848882" cy="1477328"/>
          </a:xfrm>
          <a:prstGeom prst="rect">
            <a:avLst/>
          </a:prstGeom>
          <a:solidFill>
            <a:schemeClr val="accent3">
              <a:lumMod val="75000"/>
            </a:schemeClr>
          </a:solidFill>
          <a:ln>
            <a:solidFill>
              <a:schemeClr val="tx1"/>
            </a:solidFill>
          </a:ln>
        </p:spPr>
        <p:txBody>
          <a:bodyPr wrap="square" rtlCol="0">
            <a:spAutoFit/>
          </a:bodyPr>
          <a:lstStyle/>
          <a:p>
            <a:pPr algn="ctr"/>
            <a:r>
              <a:rPr lang="en-US" dirty="0">
                <a:solidFill>
                  <a:schemeClr val="bg1"/>
                </a:solidFill>
              </a:rPr>
              <a:t>Wonderful</a:t>
            </a:r>
          </a:p>
          <a:p>
            <a:pPr algn="ctr"/>
            <a:r>
              <a:rPr lang="en-US" dirty="0">
                <a:solidFill>
                  <a:schemeClr val="bg1"/>
                </a:solidFill>
              </a:rPr>
              <a:t>Counsellor</a:t>
            </a:r>
          </a:p>
          <a:p>
            <a:pPr algn="ctr"/>
            <a:r>
              <a:rPr lang="en-US" dirty="0">
                <a:solidFill>
                  <a:schemeClr val="bg1"/>
                </a:solidFill>
              </a:rPr>
              <a:t>The mighty God</a:t>
            </a:r>
          </a:p>
          <a:p>
            <a:pPr algn="ctr"/>
            <a:r>
              <a:rPr lang="en-US" dirty="0">
                <a:solidFill>
                  <a:schemeClr val="bg1"/>
                </a:solidFill>
              </a:rPr>
              <a:t>The everlasting Father</a:t>
            </a:r>
          </a:p>
          <a:p>
            <a:pPr algn="ctr"/>
            <a:r>
              <a:rPr lang="en-US" dirty="0">
                <a:solidFill>
                  <a:schemeClr val="bg1"/>
                </a:solidFill>
              </a:rPr>
              <a:t>The Prince of Peace</a:t>
            </a:r>
          </a:p>
        </p:txBody>
      </p:sp>
      <p:sp>
        <p:nvSpPr>
          <p:cNvPr id="23" name="TextBox 22"/>
          <p:cNvSpPr txBox="1"/>
          <p:nvPr/>
        </p:nvSpPr>
        <p:spPr>
          <a:xfrm>
            <a:off x="612775" y="3379196"/>
            <a:ext cx="2848882" cy="923330"/>
          </a:xfrm>
          <a:prstGeom prst="rect">
            <a:avLst/>
          </a:prstGeom>
          <a:solidFill>
            <a:schemeClr val="accent3">
              <a:lumMod val="75000"/>
            </a:schemeClr>
          </a:solidFill>
          <a:ln>
            <a:solidFill>
              <a:schemeClr val="tx1"/>
            </a:solidFill>
          </a:ln>
        </p:spPr>
        <p:txBody>
          <a:bodyPr wrap="square" rtlCol="0">
            <a:spAutoFit/>
          </a:bodyPr>
          <a:lstStyle/>
          <a:p>
            <a:pPr algn="ctr"/>
            <a:r>
              <a:rPr lang="en-US" dirty="0">
                <a:solidFill>
                  <a:schemeClr val="bg1"/>
                </a:solidFill>
              </a:rPr>
              <a:t>Christ’s mission to bring salvation to all who will receive Him as their Savor</a:t>
            </a:r>
          </a:p>
        </p:txBody>
      </p:sp>
      <p:pic>
        <p:nvPicPr>
          <p:cNvPr id="8194" name="Picture 2" descr="http://tntoday.utk.edu/wp-content/uploads/Handels-Messiah_040312230428_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98" y="4492107"/>
            <a:ext cx="4010025" cy="22574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jesuschrist.lds.org/bc/content/New%20Home%20Page%20Images/Final/Who%20is%20Jesus%20Christ%20-%20page1.jpg"/>
          <p:cNvPicPr>
            <a:picLocks noChangeAspect="1" noChangeArrowheads="1"/>
          </p:cNvPicPr>
          <p:nvPr/>
        </p:nvPicPr>
        <p:blipFill rotWithShape="1">
          <a:blip r:embed="rId4">
            <a:extLst>
              <a:ext uri="{28A0092B-C50C-407E-A947-70E740481C1C}">
                <a14:useLocalDpi xmlns:a14="http://schemas.microsoft.com/office/drawing/2010/main" val="0"/>
              </a:ext>
            </a:extLst>
          </a:blip>
          <a:srcRect l="14611" t="1477" r="8910"/>
          <a:stretch/>
        </p:blipFill>
        <p:spPr bwMode="auto">
          <a:xfrm>
            <a:off x="4003707" y="1333286"/>
            <a:ext cx="7175241" cy="280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6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Wickedness-- Yesterday and Today</a:t>
            </a:r>
          </a:p>
        </p:txBody>
      </p:sp>
      <p:sp>
        <p:nvSpPr>
          <p:cNvPr id="17" name="TextBox 16"/>
          <p:cNvSpPr txBox="1"/>
          <p:nvPr/>
        </p:nvSpPr>
        <p:spPr>
          <a:xfrm>
            <a:off x="1201770" y="1321839"/>
            <a:ext cx="1213937" cy="646331"/>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Isaiah 9:13-16</a:t>
            </a:r>
          </a:p>
        </p:txBody>
      </p:sp>
      <p:sp>
        <p:nvSpPr>
          <p:cNvPr id="14" name="TextBox 13"/>
          <p:cNvSpPr txBox="1"/>
          <p:nvPr/>
        </p:nvSpPr>
        <p:spPr>
          <a:xfrm>
            <a:off x="307975" y="2076636"/>
            <a:ext cx="3008512" cy="923330"/>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Isaiah is saying that the king is leading the people into wickedness</a:t>
            </a:r>
          </a:p>
        </p:txBody>
      </p:sp>
      <p:sp>
        <p:nvSpPr>
          <p:cNvPr id="15" name="TextBox 14"/>
          <p:cNvSpPr txBox="1"/>
          <p:nvPr/>
        </p:nvSpPr>
        <p:spPr>
          <a:xfrm>
            <a:off x="307975" y="3122425"/>
            <a:ext cx="3008512" cy="1200329"/>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Some of our leaders today set bad examples on our own society and try to turn us away from the truth</a:t>
            </a:r>
          </a:p>
        </p:txBody>
      </p:sp>
      <p:sp>
        <p:nvSpPr>
          <p:cNvPr id="20" name="TextBox 19"/>
          <p:cNvSpPr txBox="1"/>
          <p:nvPr/>
        </p:nvSpPr>
        <p:spPr>
          <a:xfrm>
            <a:off x="312058" y="4445213"/>
            <a:ext cx="3004711" cy="923330"/>
          </a:xfrm>
          <a:prstGeom prst="rect">
            <a:avLst/>
          </a:prstGeom>
          <a:solidFill>
            <a:srgbClr val="00B050"/>
          </a:solidFill>
          <a:ln>
            <a:solidFill>
              <a:schemeClr val="tx1"/>
            </a:solidFill>
          </a:ln>
        </p:spPr>
        <p:txBody>
          <a:bodyPr wrap="square" rtlCol="0">
            <a:spAutoFit/>
          </a:bodyPr>
          <a:lstStyle/>
          <a:p>
            <a:pPr algn="ctr"/>
            <a:r>
              <a:rPr lang="en-US" dirty="0">
                <a:solidFill>
                  <a:schemeClr val="bg1"/>
                </a:solidFill>
              </a:rPr>
              <a:t>By the power of the Holy Ghost we can determine if we are being led astray</a:t>
            </a:r>
          </a:p>
        </p:txBody>
      </p:sp>
      <p:grpSp>
        <p:nvGrpSpPr>
          <p:cNvPr id="4" name="Group 3"/>
          <p:cNvGrpSpPr/>
          <p:nvPr/>
        </p:nvGrpSpPr>
        <p:grpSpPr>
          <a:xfrm>
            <a:off x="8934184" y="1085242"/>
            <a:ext cx="2945758" cy="4474037"/>
            <a:chOff x="9130829" y="1085242"/>
            <a:chExt cx="2429800" cy="4474037"/>
          </a:xfrm>
        </p:grpSpPr>
        <p:sp>
          <p:nvSpPr>
            <p:cNvPr id="18" name="TextBox 17"/>
            <p:cNvSpPr txBox="1"/>
            <p:nvPr/>
          </p:nvSpPr>
          <p:spPr>
            <a:xfrm>
              <a:off x="9482282" y="1085242"/>
              <a:ext cx="1303888" cy="646331"/>
            </a:xfrm>
            <a:prstGeom prst="rect">
              <a:avLst/>
            </a:prstGeom>
            <a:solidFill>
              <a:srgbClr val="00B0F0"/>
            </a:solidFill>
            <a:ln>
              <a:solidFill>
                <a:schemeClr val="tx1"/>
              </a:solidFill>
            </a:ln>
          </p:spPr>
          <p:txBody>
            <a:bodyPr wrap="square" rtlCol="0">
              <a:spAutoFit/>
            </a:bodyPr>
            <a:lstStyle/>
            <a:p>
              <a:pPr algn="ctr"/>
              <a:r>
                <a:rPr lang="en-US" dirty="0">
                  <a:solidFill>
                    <a:schemeClr val="bg1"/>
                  </a:solidFill>
                </a:rPr>
                <a:t>Isaiah 9:18-21</a:t>
              </a:r>
            </a:p>
          </p:txBody>
        </p:sp>
        <p:sp>
          <p:nvSpPr>
            <p:cNvPr id="21" name="TextBox 20"/>
            <p:cNvSpPr txBox="1"/>
            <p:nvPr/>
          </p:nvSpPr>
          <p:spPr>
            <a:xfrm>
              <a:off x="9130829" y="1946365"/>
              <a:ext cx="2429800" cy="1477328"/>
            </a:xfrm>
            <a:prstGeom prst="rect">
              <a:avLst/>
            </a:prstGeom>
            <a:solidFill>
              <a:srgbClr val="00B0F0"/>
            </a:solidFill>
            <a:ln>
              <a:solidFill>
                <a:schemeClr val="tx1"/>
              </a:solidFill>
            </a:ln>
          </p:spPr>
          <p:txBody>
            <a:bodyPr wrap="square" rtlCol="0">
              <a:spAutoFit/>
            </a:bodyPr>
            <a:lstStyle/>
            <a:p>
              <a:pPr algn="ctr"/>
              <a:r>
                <a:rPr lang="en-US" dirty="0">
                  <a:solidFill>
                    <a:schemeClr val="bg1"/>
                  </a:solidFill>
                </a:rPr>
                <a:t>Burning—refers to both Isaiah’s time of the unrighteous 10 tribes and ell as the people in the latter days.</a:t>
              </a:r>
            </a:p>
          </p:txBody>
        </p:sp>
        <p:sp>
          <p:nvSpPr>
            <p:cNvPr id="24" name="TextBox 23"/>
            <p:cNvSpPr txBox="1"/>
            <p:nvPr/>
          </p:nvSpPr>
          <p:spPr>
            <a:xfrm>
              <a:off x="9130829" y="3568156"/>
              <a:ext cx="2429800" cy="1200329"/>
            </a:xfrm>
            <a:prstGeom prst="rect">
              <a:avLst/>
            </a:prstGeom>
            <a:solidFill>
              <a:srgbClr val="00B0F0"/>
            </a:solidFill>
            <a:ln>
              <a:solidFill>
                <a:schemeClr val="tx1"/>
              </a:solidFill>
            </a:ln>
          </p:spPr>
          <p:txBody>
            <a:bodyPr wrap="square" rtlCol="0">
              <a:spAutoFit/>
            </a:bodyPr>
            <a:lstStyle/>
            <a:p>
              <a:pPr algn="ctr"/>
              <a:r>
                <a:rPr lang="en-US" dirty="0">
                  <a:solidFill>
                    <a:schemeClr val="bg1"/>
                  </a:solidFill>
                </a:rPr>
                <a:t>The destruction will be so devastating that people will not help one another. </a:t>
              </a:r>
            </a:p>
          </p:txBody>
        </p:sp>
        <p:sp>
          <p:nvSpPr>
            <p:cNvPr id="25" name="TextBox 24"/>
            <p:cNvSpPr txBox="1"/>
            <p:nvPr/>
          </p:nvSpPr>
          <p:spPr>
            <a:xfrm>
              <a:off x="9130829" y="4912948"/>
              <a:ext cx="2429800" cy="646331"/>
            </a:xfrm>
            <a:prstGeom prst="rect">
              <a:avLst/>
            </a:prstGeom>
            <a:solidFill>
              <a:srgbClr val="00B0F0"/>
            </a:solidFill>
            <a:ln>
              <a:solidFill>
                <a:schemeClr val="tx1"/>
              </a:solidFill>
            </a:ln>
          </p:spPr>
          <p:txBody>
            <a:bodyPr wrap="square" rtlCol="0">
              <a:spAutoFit/>
            </a:bodyPr>
            <a:lstStyle/>
            <a:p>
              <a:pPr algn="ctr"/>
              <a:r>
                <a:rPr lang="en-US" dirty="0">
                  <a:solidFill>
                    <a:schemeClr val="bg1"/>
                  </a:solidFill>
                </a:rPr>
                <a:t>However, “His hand is stretched out still”. </a:t>
              </a:r>
            </a:p>
          </p:txBody>
        </p:sp>
      </p:grpSp>
      <p:pic>
        <p:nvPicPr>
          <p:cNvPr id="2" name="Picture 1">
            <a:extLst>
              <a:ext uri="{FF2B5EF4-FFF2-40B4-BE49-F238E27FC236}">
                <a16:creationId xmlns:a16="http://schemas.microsoft.com/office/drawing/2014/main" id="{D39B278D-0CAE-49B8-BEB1-4FDE2B4CD6C2}"/>
              </a:ext>
            </a:extLst>
          </p:cNvPr>
          <p:cNvPicPr>
            <a:picLocks noChangeAspect="1"/>
          </p:cNvPicPr>
          <p:nvPr/>
        </p:nvPicPr>
        <p:blipFill rotWithShape="1">
          <a:blip r:embed="rId3"/>
          <a:srcRect l="75282" t="25133" r="1250" b="37706"/>
          <a:stretch/>
        </p:blipFill>
        <p:spPr>
          <a:xfrm>
            <a:off x="3598082" y="1085242"/>
            <a:ext cx="5054507" cy="4502088"/>
          </a:xfrm>
          <a:prstGeom prst="rect">
            <a:avLst/>
          </a:prstGeom>
        </p:spPr>
      </p:pic>
    </p:spTree>
    <p:extLst>
      <p:ext uri="{BB962C8B-B14F-4D97-AF65-F5344CB8AC3E}">
        <p14:creationId xmlns:p14="http://schemas.microsoft.com/office/powerpoint/2010/main" val="143673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0" y="17450"/>
            <a:ext cx="12115800" cy="923330"/>
          </a:xfrm>
          <a:prstGeom prst="rect">
            <a:avLst/>
          </a:prstGeom>
          <a:noFill/>
        </p:spPr>
        <p:txBody>
          <a:bodyPr wrap="square" rtlCol="0">
            <a:spAutoFit/>
          </a:bodyPr>
          <a:lstStyle/>
          <a:p>
            <a:pPr algn="ctr"/>
            <a:r>
              <a:rPr lang="en-US" sz="5400" dirty="0">
                <a:solidFill>
                  <a:schemeClr val="bg1"/>
                </a:solidFill>
              </a:rPr>
              <a:t>His Hand is Stretched Out Still</a:t>
            </a:r>
          </a:p>
        </p:txBody>
      </p:sp>
      <p:sp>
        <p:nvSpPr>
          <p:cNvPr id="4" name="Rectangle 3"/>
          <p:cNvSpPr/>
          <p:nvPr/>
        </p:nvSpPr>
        <p:spPr>
          <a:xfrm>
            <a:off x="349122" y="1672150"/>
            <a:ext cx="2410408" cy="2308324"/>
          </a:xfrm>
          <a:prstGeom prst="rect">
            <a:avLst/>
          </a:prstGeom>
          <a:solidFill>
            <a:schemeClr val="accent5">
              <a:lumMod val="75000"/>
            </a:schemeClr>
          </a:solidFill>
        </p:spPr>
        <p:txBody>
          <a:bodyPr wrap="square">
            <a:spAutoFit/>
          </a:bodyPr>
          <a:lstStyle/>
          <a:p>
            <a:r>
              <a:rPr lang="en-US" dirty="0">
                <a:solidFill>
                  <a:schemeClr val="bg1"/>
                </a:solidFill>
                <a:latin typeface="Calibri" panose="020F0502020204030204" pitchFamily="34" charset="0"/>
              </a:rPr>
              <a:t>One meaning may be that because the people of Isaiah’s time did not turn away from sin they would experience the Lord’s hand in the form of destruction.</a:t>
            </a:r>
            <a:endParaRPr lang="en-US" dirty="0">
              <a:solidFill>
                <a:schemeClr val="bg1"/>
              </a:solidFill>
            </a:endParaRPr>
          </a:p>
        </p:txBody>
      </p:sp>
      <p:grpSp>
        <p:nvGrpSpPr>
          <p:cNvPr id="9" name="Group 8"/>
          <p:cNvGrpSpPr/>
          <p:nvPr/>
        </p:nvGrpSpPr>
        <p:grpSpPr>
          <a:xfrm>
            <a:off x="2975607" y="940780"/>
            <a:ext cx="5807772" cy="4481413"/>
            <a:chOff x="2711724" y="1653322"/>
            <a:chExt cx="5807772" cy="4481413"/>
          </a:xfrm>
        </p:grpSpPr>
        <p:grpSp>
          <p:nvGrpSpPr>
            <p:cNvPr id="15" name="Group 14"/>
            <p:cNvGrpSpPr/>
            <p:nvPr/>
          </p:nvGrpSpPr>
          <p:grpSpPr>
            <a:xfrm>
              <a:off x="2711724" y="1653322"/>
              <a:ext cx="5807772" cy="4481413"/>
              <a:chOff x="762000" y="685800"/>
              <a:chExt cx="6587913" cy="5083387"/>
            </a:xfrm>
          </p:grpSpPr>
          <p:sp>
            <p:nvSpPr>
              <p:cNvPr id="17" name="Oval 16"/>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p:cNvGrpSpPr/>
              <p:nvPr/>
            </p:nvGrpSpPr>
            <p:grpSpPr>
              <a:xfrm flipH="1">
                <a:off x="3799840" y="685800"/>
                <a:ext cx="601980" cy="4615180"/>
                <a:chOff x="4038600" y="0"/>
                <a:chExt cx="685800" cy="5867400"/>
              </a:xfrm>
            </p:grpSpPr>
            <p:sp>
              <p:nvSpPr>
                <p:cNvPr id="50" name="Isosceles Triangle 49"/>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5"/>
              <p:cNvGrpSpPr/>
              <p:nvPr/>
            </p:nvGrpSpPr>
            <p:grpSpPr>
              <a:xfrm flipH="1">
                <a:off x="5410200" y="1524000"/>
                <a:ext cx="1939713" cy="2431625"/>
                <a:chOff x="1066800" y="2258995"/>
                <a:chExt cx="2209800" cy="2770205"/>
              </a:xfrm>
            </p:grpSpPr>
            <p:sp>
              <p:nvSpPr>
                <p:cNvPr id="38" name="Oval 3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4"/>
                <p:cNvGrpSpPr/>
                <p:nvPr/>
              </p:nvGrpSpPr>
              <p:grpSpPr>
                <a:xfrm rot="1206892">
                  <a:off x="1673878" y="2258995"/>
                  <a:ext cx="240914" cy="2243809"/>
                  <a:chOff x="1524000" y="685800"/>
                  <a:chExt cx="990600" cy="6400800"/>
                </a:xfrm>
              </p:grpSpPr>
              <p:sp>
                <p:nvSpPr>
                  <p:cNvPr id="46" name="Donut 4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19"/>
                <p:cNvGrpSpPr/>
                <p:nvPr/>
              </p:nvGrpSpPr>
              <p:grpSpPr>
                <a:xfrm rot="20393108" flipH="1">
                  <a:off x="2283479" y="2258995"/>
                  <a:ext cx="240914" cy="2243809"/>
                  <a:chOff x="1524000" y="685800"/>
                  <a:chExt cx="990600" cy="6400800"/>
                </a:xfrm>
              </p:grpSpPr>
              <p:sp>
                <p:nvSpPr>
                  <p:cNvPr id="42" name="Donut 4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Oval 4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6"/>
              <p:cNvGrpSpPr/>
              <p:nvPr/>
            </p:nvGrpSpPr>
            <p:grpSpPr>
              <a:xfrm flipH="1">
                <a:off x="762000" y="1524000"/>
                <a:ext cx="1939713" cy="2431625"/>
                <a:chOff x="1066800" y="2258995"/>
                <a:chExt cx="2209800" cy="2770205"/>
              </a:xfrm>
            </p:grpSpPr>
            <p:sp>
              <p:nvSpPr>
                <p:cNvPr id="26" name="Oval 2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4"/>
                <p:cNvGrpSpPr/>
                <p:nvPr/>
              </p:nvGrpSpPr>
              <p:grpSpPr>
                <a:xfrm rot="1206892">
                  <a:off x="1673878"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9"/>
                <p:cNvGrpSpPr/>
                <p:nvPr/>
              </p:nvGrpSpPr>
              <p:grpSpPr>
                <a:xfrm rot="20393108" flipH="1">
                  <a:off x="2283479" y="2258995"/>
                  <a:ext cx="240914" cy="2243809"/>
                  <a:chOff x="1524000" y="685800"/>
                  <a:chExt cx="990600" cy="6400800"/>
                </a:xfrm>
              </p:grpSpPr>
              <p:sp>
                <p:nvSpPr>
                  <p:cNvPr id="30" name="Donut 2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Oval 2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14" name="Rectangle 13"/>
            <p:cNvSpPr/>
            <p:nvPr/>
          </p:nvSpPr>
          <p:spPr>
            <a:xfrm>
              <a:off x="2928567" y="3959029"/>
              <a:ext cx="1390262" cy="461665"/>
            </a:xfrm>
            <a:prstGeom prst="rect">
              <a:avLst/>
            </a:prstGeom>
          </p:spPr>
          <p:txBody>
            <a:bodyPr wrap="square">
              <a:spAutoFit/>
            </a:bodyPr>
            <a:lstStyle/>
            <a:p>
              <a:pPr algn="ctr"/>
              <a:r>
                <a:rPr lang="en-US" sz="2400" dirty="0"/>
                <a:t>Justice</a:t>
              </a:r>
            </a:p>
          </p:txBody>
        </p:sp>
        <p:sp>
          <p:nvSpPr>
            <p:cNvPr id="56" name="Rectangle 55"/>
            <p:cNvSpPr/>
            <p:nvPr/>
          </p:nvSpPr>
          <p:spPr>
            <a:xfrm>
              <a:off x="7003239" y="3946274"/>
              <a:ext cx="1390262" cy="461665"/>
            </a:xfrm>
            <a:prstGeom prst="rect">
              <a:avLst/>
            </a:prstGeom>
          </p:spPr>
          <p:txBody>
            <a:bodyPr wrap="square">
              <a:spAutoFit/>
            </a:bodyPr>
            <a:lstStyle/>
            <a:p>
              <a:pPr algn="ctr"/>
              <a:r>
                <a:rPr lang="en-US" sz="2400" dirty="0"/>
                <a:t>Mercy</a:t>
              </a:r>
            </a:p>
          </p:txBody>
        </p:sp>
      </p:grpSp>
      <p:sp>
        <p:nvSpPr>
          <p:cNvPr id="6" name="Rectangle 5"/>
          <p:cNvSpPr/>
          <p:nvPr/>
        </p:nvSpPr>
        <p:spPr>
          <a:xfrm>
            <a:off x="92855" y="6459199"/>
            <a:ext cx="1596912" cy="369332"/>
          </a:xfrm>
          <a:prstGeom prst="rect">
            <a:avLst/>
          </a:prstGeom>
        </p:spPr>
        <p:txBody>
          <a:bodyPr wrap="none">
            <a:spAutoFit/>
          </a:bodyPr>
          <a:lstStyle/>
          <a:p>
            <a:r>
              <a:rPr lang="en-US" dirty="0">
                <a:solidFill>
                  <a:schemeClr val="bg1"/>
                </a:solidFill>
                <a:latin typeface="Calibri" panose="020F0502020204030204" pitchFamily="34" charset="0"/>
              </a:rPr>
              <a:t>Isaiah 9:12–16 </a:t>
            </a:r>
            <a:endParaRPr lang="en-US" dirty="0"/>
          </a:p>
        </p:txBody>
      </p:sp>
      <p:sp>
        <p:nvSpPr>
          <p:cNvPr id="8" name="Rectangle 7"/>
          <p:cNvSpPr/>
          <p:nvPr/>
        </p:nvSpPr>
        <p:spPr>
          <a:xfrm>
            <a:off x="9181124" y="1868064"/>
            <a:ext cx="2144936" cy="1754326"/>
          </a:xfrm>
          <a:prstGeom prst="rect">
            <a:avLst/>
          </a:prstGeom>
          <a:solidFill>
            <a:schemeClr val="accent5">
              <a:lumMod val="75000"/>
            </a:schemeClr>
          </a:solidFill>
        </p:spPr>
        <p:txBody>
          <a:bodyPr wrap="square">
            <a:spAutoFit/>
          </a:bodyPr>
          <a:lstStyle/>
          <a:p>
            <a:r>
              <a:rPr lang="en-US" dirty="0">
                <a:solidFill>
                  <a:schemeClr val="bg1"/>
                </a:solidFill>
                <a:latin typeface="Calibri" panose="020F0502020204030204" pitchFamily="34" charset="0"/>
              </a:rPr>
              <a:t>Isaiah may have also been teaching that the Lord still offered hope for eventual mercy if the people would repent.</a:t>
            </a:r>
            <a:endParaRPr lang="en-US" dirty="0">
              <a:solidFill>
                <a:schemeClr val="bg1"/>
              </a:solidFill>
            </a:endParaRPr>
          </a:p>
        </p:txBody>
      </p:sp>
      <p:grpSp>
        <p:nvGrpSpPr>
          <p:cNvPr id="57" name="Group 56"/>
          <p:cNvGrpSpPr/>
          <p:nvPr/>
        </p:nvGrpSpPr>
        <p:grpSpPr>
          <a:xfrm>
            <a:off x="1021802" y="3989428"/>
            <a:ext cx="3505068" cy="2501531"/>
            <a:chOff x="228600" y="381000"/>
            <a:chExt cx="3505068" cy="2501531"/>
          </a:xfrm>
        </p:grpSpPr>
        <p:grpSp>
          <p:nvGrpSpPr>
            <p:cNvPr id="58" name="Group 57"/>
            <p:cNvGrpSpPr/>
            <p:nvPr/>
          </p:nvGrpSpPr>
          <p:grpSpPr>
            <a:xfrm>
              <a:off x="228600" y="381000"/>
              <a:ext cx="3505068" cy="2501531"/>
              <a:chOff x="534986" y="381000"/>
              <a:chExt cx="2637111" cy="2501531"/>
            </a:xfrm>
          </p:grpSpPr>
          <p:sp>
            <p:nvSpPr>
              <p:cNvPr id="60" name="Rectangle 5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34986" y="384805"/>
                <a:ext cx="457200" cy="2497726"/>
                <a:chOff x="533400" y="381000"/>
                <a:chExt cx="457200" cy="2497726"/>
              </a:xfrm>
            </p:grpSpPr>
            <p:sp>
              <p:nvSpPr>
                <p:cNvPr id="67" name="Oval 6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ounded Rectangle 6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714897" y="381000"/>
                <a:ext cx="457200" cy="2497726"/>
                <a:chOff x="2714897" y="457200"/>
                <a:chExt cx="457200" cy="2497726"/>
              </a:xfrm>
            </p:grpSpPr>
            <p:sp>
              <p:nvSpPr>
                <p:cNvPr id="63" name="Oval 6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Rectangle 58"/>
            <p:cNvSpPr/>
            <p:nvPr/>
          </p:nvSpPr>
          <p:spPr>
            <a:xfrm>
              <a:off x="842492" y="1104126"/>
              <a:ext cx="2293346" cy="1077218"/>
            </a:xfrm>
            <a:prstGeom prst="rect">
              <a:avLst/>
            </a:prstGeom>
          </p:spPr>
          <p:txBody>
            <a:bodyPr wrap="square">
              <a:spAutoFit/>
            </a:bodyPr>
            <a:lstStyle/>
            <a:p>
              <a:pPr algn="ctr"/>
              <a:r>
                <a:rPr lang="en-US" sz="1600" dirty="0"/>
                <a:t> </a:t>
              </a:r>
              <a:r>
                <a:rPr lang="en-US" sz="1600" b="1" dirty="0"/>
                <a:t>If we repent, the Lord is willing to extend His mercy to us and forgive our sins</a:t>
              </a:r>
              <a:endParaRPr lang="en-US" sz="1600" i="1" dirty="0"/>
            </a:p>
          </p:txBody>
        </p:sp>
      </p:grpSp>
      <p:grpSp>
        <p:nvGrpSpPr>
          <p:cNvPr id="71" name="Group 70"/>
          <p:cNvGrpSpPr/>
          <p:nvPr/>
        </p:nvGrpSpPr>
        <p:grpSpPr>
          <a:xfrm>
            <a:off x="8279589" y="3839860"/>
            <a:ext cx="3666148" cy="2767394"/>
            <a:chOff x="228600" y="381000"/>
            <a:chExt cx="3505068" cy="2501531"/>
          </a:xfrm>
        </p:grpSpPr>
        <p:grpSp>
          <p:nvGrpSpPr>
            <p:cNvPr id="72" name="Group 71"/>
            <p:cNvGrpSpPr/>
            <p:nvPr/>
          </p:nvGrpSpPr>
          <p:grpSpPr>
            <a:xfrm>
              <a:off x="228600" y="381000"/>
              <a:ext cx="3505068" cy="2501531"/>
              <a:chOff x="534986" y="381000"/>
              <a:chExt cx="2637111" cy="2501531"/>
            </a:xfrm>
          </p:grpSpPr>
          <p:sp>
            <p:nvSpPr>
              <p:cNvPr id="74" name="Rectangle 7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p:cNvGrpSpPr/>
              <p:nvPr/>
            </p:nvGrpSpPr>
            <p:grpSpPr>
              <a:xfrm>
                <a:off x="534986" y="384805"/>
                <a:ext cx="457200"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714897" y="381000"/>
                <a:ext cx="457200"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a:off x="810877" y="993128"/>
              <a:ext cx="2293346" cy="1418863"/>
            </a:xfrm>
            <a:prstGeom prst="rect">
              <a:avLst/>
            </a:prstGeom>
          </p:spPr>
          <p:txBody>
            <a:bodyPr wrap="square">
              <a:spAutoFit/>
            </a:bodyPr>
            <a:lstStyle/>
            <a:p>
              <a:pPr algn="ctr"/>
              <a:r>
                <a:rPr lang="en-US" sz="1600" b="1" dirty="0"/>
                <a:t>The justice of God demands punishment for sin, but the Atonement brings about the plan of mercy to appease the demands of justice</a:t>
              </a:r>
              <a:endParaRPr lang="en-US" sz="1600" i="1" dirty="0"/>
            </a:p>
          </p:txBody>
        </p:sp>
      </p:grpSp>
    </p:spTree>
    <p:extLst>
      <p:ext uri="{BB962C8B-B14F-4D97-AF65-F5344CB8AC3E}">
        <p14:creationId xmlns:p14="http://schemas.microsoft.com/office/powerpoint/2010/main" val="5435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arn(outVertical)">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outVertical)">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rationalfaiths.com/wp-content/uploads/2014/12/young-man-being-ordained-253400-tablet-e141765286635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rationalfaiths.com/wp-content/uploads/2014/12/young-man-being-ordained-253400-tablet-e141765286635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Mormonism is Not Book of Mormon Christian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85159" y="180251"/>
            <a:ext cx="6670204"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“To all of you who think you are lost or without hope, or who think you have done too much that was too wrong for too long, to every one of you who worry that you are stranded … , this conference calls out Jehovah’s unrelenting refrain,</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‘[My] hand is stretched out still’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 shall lengthen out mine arm unto them,’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said, ‘[and even if they] deny me; nevertheless, I will be merciful unto them, …</a:t>
            </a:r>
            <a:endParaRPr lang="en-US" b="0" i="0" dirty="0">
              <a:solidFill>
                <a:schemeClr val="bg1"/>
              </a:solidFill>
              <a:effectLst/>
              <a:latin typeface="Calibri" panose="020F0502020204030204" pitchFamily="34" charset="0"/>
            </a:endParaRPr>
          </a:p>
        </p:txBody>
      </p:sp>
      <p:sp>
        <p:nvSpPr>
          <p:cNvPr id="4" name="Rectangle 3"/>
          <p:cNvSpPr/>
          <p:nvPr/>
        </p:nvSpPr>
        <p:spPr>
          <a:xfrm>
            <a:off x="18418" y="6533611"/>
            <a:ext cx="3602974" cy="276999"/>
          </a:xfrm>
          <a:prstGeom prst="rect">
            <a:avLst/>
          </a:prstGeom>
        </p:spPr>
        <p:txBody>
          <a:bodyPr wrap="none">
            <a:spAutoFit/>
          </a:bodyPr>
          <a:lstStyle/>
          <a:p>
            <a:r>
              <a:rPr lang="en-US" sz="1200" dirty="0">
                <a:solidFill>
                  <a:schemeClr val="bg1"/>
                </a:solidFill>
                <a:latin typeface="Calibri" panose="020F0502020204030204" pitchFamily="34" charset="0"/>
              </a:rPr>
              <a:t>[Isaiah 5:25; 9:17, 21   2 Nephi 28:32   Moroni 7:46-47]</a:t>
            </a:r>
            <a:endParaRPr lang="en-US" sz="1200" dirty="0"/>
          </a:p>
        </p:txBody>
      </p:sp>
      <p:sp>
        <p:nvSpPr>
          <p:cNvPr id="6" name="Rectangle 5"/>
          <p:cNvSpPr/>
          <p:nvPr/>
        </p:nvSpPr>
        <p:spPr>
          <a:xfrm>
            <a:off x="6186967" y="3064792"/>
            <a:ext cx="5530097" cy="3416320"/>
          </a:xfrm>
          <a:prstGeom prst="rect">
            <a:avLst/>
          </a:prstGeom>
        </p:spPr>
        <p:txBody>
          <a:bodyPr wrap="square">
            <a:spAutoFit/>
          </a:bodyPr>
          <a:lstStyle/>
          <a:p>
            <a:pPr fontAlgn="base"/>
            <a:r>
              <a:rPr lang="en-US" dirty="0">
                <a:solidFill>
                  <a:schemeClr val="bg1"/>
                </a:solidFill>
                <a:latin typeface="Calibri" panose="020F0502020204030204" pitchFamily="34" charset="0"/>
              </a:rPr>
              <a:t>…if they will repent and come unto me; for mine arm is lengthened out all the day long, </a:t>
            </a:r>
            <a:r>
              <a:rPr lang="en-US" dirty="0" err="1">
                <a:solidFill>
                  <a:schemeClr val="bg1"/>
                </a:solidFill>
                <a:latin typeface="Calibri" panose="020F0502020204030204" pitchFamily="34" charset="0"/>
              </a:rPr>
              <a:t>saith</a:t>
            </a:r>
            <a:r>
              <a:rPr lang="en-US" dirty="0">
                <a:solidFill>
                  <a:schemeClr val="bg1"/>
                </a:solidFill>
                <a:latin typeface="Calibri" panose="020F0502020204030204" pitchFamily="34" charset="0"/>
              </a:rPr>
              <a:t> the Lord God of Hosts’.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mercy </a:t>
            </a:r>
            <a:r>
              <a:rPr lang="en-US" dirty="0" err="1">
                <a:solidFill>
                  <a:schemeClr val="bg1"/>
                </a:solidFill>
                <a:latin typeface="Calibri" panose="020F0502020204030204" pitchFamily="34" charset="0"/>
              </a:rPr>
              <a:t>endureth</a:t>
            </a:r>
            <a:r>
              <a:rPr lang="en-US" dirty="0">
                <a:solidFill>
                  <a:schemeClr val="bg1"/>
                </a:solidFill>
                <a:latin typeface="Calibri" panose="020F0502020204030204" pitchFamily="34" charset="0"/>
              </a:rPr>
              <a:t> forever, and His hand is stretched out still. His is the pure love of Christ, the charity that never </a:t>
            </a:r>
            <a:r>
              <a:rPr lang="en-US" dirty="0" err="1">
                <a:solidFill>
                  <a:schemeClr val="bg1"/>
                </a:solidFill>
                <a:latin typeface="Calibri" panose="020F0502020204030204" pitchFamily="34" charset="0"/>
              </a:rPr>
              <a:t>faileth</a:t>
            </a:r>
            <a:r>
              <a:rPr lang="en-US" dirty="0">
                <a:solidFill>
                  <a:schemeClr val="bg1"/>
                </a:solidFill>
                <a:latin typeface="Calibri" panose="020F0502020204030204" pitchFamily="34" charset="0"/>
              </a:rPr>
              <a:t>, that compassion which endures even when all other strength disappear.</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 testify of this reaching, rescuing, merciful Jesus, that this is His redeeming Church based on His redeeming love.”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6297" y="5819865"/>
            <a:ext cx="789116" cy="985662"/>
          </a:xfrm>
          <a:prstGeom prst="rect">
            <a:avLst/>
          </a:prstGeom>
        </p:spPr>
      </p:pic>
      <p:pic>
        <p:nvPicPr>
          <p:cNvPr id="10242" name="Picture 2" descr="http://www.christusstatue.com/wp-content/uploads/2009/10/christus_statue_temple_square_salt_lake_c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838" y="3339485"/>
            <a:ext cx="3816608" cy="286693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491648" y="728389"/>
            <a:ext cx="4920733" cy="1917733"/>
            <a:chOff x="5085183" y="1157146"/>
            <a:chExt cx="5397970" cy="1799323"/>
          </a:xfrm>
        </p:grpSpPr>
        <p:pic>
          <p:nvPicPr>
            <p:cNvPr id="10244" name="Picture 4" descr="http://jesussaves.cc/site-files/images/slid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183" y="1157146"/>
              <a:ext cx="5397970" cy="17993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69763" y="1231641"/>
              <a:ext cx="2397968" cy="287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0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fade">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87086"/>
            <a:ext cx="11985171"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a:t>
            </a:r>
            <a:r>
              <a:rPr lang="en-US" i="1" dirty="0">
                <a:solidFill>
                  <a:schemeClr val="bg1"/>
                </a:solidFill>
              </a:rPr>
              <a:t>Guide Me to Thee</a:t>
            </a:r>
            <a:endParaRPr lang="en-US" dirty="0">
              <a:solidFill>
                <a:schemeClr val="bg1"/>
              </a:solidFill>
            </a:endParaRPr>
          </a:p>
          <a:p>
            <a:endParaRPr lang="en-US" dirty="0">
              <a:solidFill>
                <a:schemeClr val="bg1"/>
              </a:solidFill>
            </a:endParaRPr>
          </a:p>
          <a:p>
            <a:r>
              <a:rPr lang="en-US" dirty="0">
                <a:solidFill>
                  <a:schemeClr val="bg1"/>
                </a:solidFill>
              </a:rPr>
              <a:t>Videos:</a:t>
            </a:r>
          </a:p>
          <a:p>
            <a:r>
              <a:rPr lang="en-US" dirty="0">
                <a:solidFill>
                  <a:schemeClr val="bg1"/>
                </a:solidFill>
              </a:rPr>
              <a:t>Repentance and Conversion (1:28)</a:t>
            </a:r>
          </a:p>
          <a:p>
            <a:r>
              <a:rPr lang="en-US" dirty="0">
                <a:solidFill>
                  <a:schemeClr val="bg1"/>
                </a:solidFill>
              </a:rPr>
              <a:t>Prophets in the Land Again (1:32)</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12-13, 182-83</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Manual </a:t>
            </a:r>
            <a:r>
              <a:rPr lang="en-US" i="1" dirty="0">
                <a:solidFill>
                  <a:schemeClr val="bg1"/>
                </a:solidFill>
              </a:rPr>
              <a:t>The Establishment of Zion (Isaiah 1-12)</a:t>
            </a:r>
          </a:p>
          <a:p>
            <a:pPr marL="342900" indent="-342900">
              <a:buAutoNum type="arabicPeriod"/>
            </a:pPr>
            <a:endParaRPr lang="en-US" i="1" dirty="0">
              <a:solidFill>
                <a:schemeClr val="bg1"/>
              </a:solidFill>
            </a:endParaRPr>
          </a:p>
          <a:p>
            <a:pPr marL="342900" indent="-342900">
              <a:buAutoNum type="arabicPeriod"/>
            </a:pPr>
            <a:r>
              <a:rPr lang="en-US" i="1" dirty="0">
                <a:solidFill>
                  <a:schemeClr val="bg1"/>
                </a:solidFill>
              </a:rPr>
              <a:t>Unlocking Isaiah in the Book of Mormon </a:t>
            </a:r>
            <a:r>
              <a:rPr lang="en-US" dirty="0">
                <a:solidFill>
                  <a:schemeClr val="bg1"/>
                </a:solidFill>
              </a:rPr>
              <a:t>by Victor L. Ludlow pp. 115-116</a:t>
            </a:r>
          </a:p>
          <a:p>
            <a:pPr marL="342900" indent="-342900">
              <a:buAutoNum type="arabicPeriod"/>
            </a:pPr>
            <a:endParaRPr lang="en-US" dirty="0">
              <a:solidFill>
                <a:schemeClr val="bg1"/>
              </a:solidFill>
            </a:endParaRPr>
          </a:p>
          <a:p>
            <a:pPr marL="342900" indent="-342900" fontAlgn="base">
              <a:buAutoNum type="arabicPeriod" startAt="4"/>
            </a:pPr>
            <a:r>
              <a:rPr lang="en-US" dirty="0" err="1">
                <a:solidFill>
                  <a:schemeClr val="bg1"/>
                </a:solidFill>
              </a:rPr>
              <a:t>Deiter</a:t>
            </a:r>
            <a:r>
              <a:rPr lang="en-US" dirty="0">
                <a:solidFill>
                  <a:schemeClr val="bg1"/>
                </a:solidFill>
              </a:rPr>
              <a:t> F. </a:t>
            </a:r>
            <a:r>
              <a:rPr lang="en-US" dirty="0" err="1">
                <a:solidFill>
                  <a:schemeClr val="bg1"/>
                </a:solidFill>
              </a:rPr>
              <a:t>Uchtodorf</a:t>
            </a:r>
            <a:r>
              <a:rPr lang="en-US" dirty="0">
                <a:solidFill>
                  <a:schemeClr val="bg1"/>
                </a:solidFill>
              </a:rPr>
              <a:t> </a:t>
            </a:r>
            <a:r>
              <a:rPr lang="en-US" i="1" dirty="0">
                <a:solidFill>
                  <a:schemeClr val="bg1"/>
                </a:solidFill>
              </a:rPr>
              <a:t>Forget Me Not  </a:t>
            </a:r>
            <a:r>
              <a:rPr lang="en-US" dirty="0">
                <a:solidFill>
                  <a:schemeClr val="bg1"/>
                </a:solidFill>
              </a:rPr>
              <a:t>October 2011 Gen. Conf.</a:t>
            </a:r>
          </a:p>
          <a:p>
            <a:pPr marL="342900" indent="-342900" fontAlgn="base">
              <a:buAutoNum type="arabicPeriod" startAt="4"/>
            </a:pPr>
            <a:endParaRPr lang="en-US" dirty="0">
              <a:solidFill>
                <a:schemeClr val="bg1"/>
              </a:solidFill>
            </a:endParaRPr>
          </a:p>
          <a:p>
            <a:pPr marL="342900" indent="-342900" fontAlgn="base">
              <a:buAutoNum type="arabicPeriod" startAt="5"/>
            </a:pPr>
            <a:r>
              <a:rPr lang="en-US" dirty="0">
                <a:solidFill>
                  <a:schemeClr val="bg1"/>
                </a:solidFill>
              </a:rPr>
              <a:t>Elder Russell M. Nelson </a:t>
            </a:r>
            <a:r>
              <a:rPr lang="en-US" i="1" dirty="0">
                <a:solidFill>
                  <a:schemeClr val="bg1"/>
                </a:solidFill>
              </a:rPr>
              <a:t>Ask the Missionaries! They Can Help You! </a:t>
            </a:r>
            <a:r>
              <a:rPr lang="en-US" dirty="0">
                <a:solidFill>
                  <a:schemeClr val="bg1"/>
                </a:solidFill>
              </a:rPr>
              <a:t>Oct. 2012 Gen. Conf.</a:t>
            </a:r>
          </a:p>
          <a:p>
            <a:pPr marL="342900" indent="-342900" fontAlgn="base">
              <a:buAutoNum type="arabicPeriod" startAt="5"/>
            </a:pPr>
            <a:endParaRPr lang="en-US" dirty="0">
              <a:solidFill>
                <a:schemeClr val="bg1"/>
              </a:solidFill>
            </a:endParaRPr>
          </a:p>
          <a:p>
            <a:pPr marL="342900" indent="-342900" fontAlgn="base">
              <a:buFontTx/>
              <a:buAutoNum type="arabicPeriod" startAt="5"/>
            </a:pPr>
            <a:r>
              <a:rPr lang="en-US" dirty="0">
                <a:solidFill>
                  <a:schemeClr val="bg1"/>
                </a:solidFill>
                <a:latin typeface="Calibri" panose="020F0502020204030204" pitchFamily="34" charset="0"/>
              </a:rPr>
              <a:t>Elder Jeffrey R. Holland (“Prophets in the Land Again,”</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2006, 106–7).</a:t>
            </a:r>
          </a:p>
          <a:p>
            <a:pPr marL="342900" indent="-342900" fontAlgn="base">
              <a:buAutoNum type="arabicPeriod" startAt="5"/>
            </a:pPr>
            <a:endParaRPr lang="en-US" dirty="0">
              <a:solidFill>
                <a:schemeClr val="bg1"/>
              </a:solidFill>
            </a:endParaRPr>
          </a:p>
        </p:txBody>
      </p:sp>
      <p:grpSp>
        <p:nvGrpSpPr>
          <p:cNvPr id="5" name="Group 4"/>
          <p:cNvGrpSpPr/>
          <p:nvPr/>
        </p:nvGrpSpPr>
        <p:grpSpPr>
          <a:xfrm>
            <a:off x="3710762" y="1250949"/>
            <a:ext cx="727483" cy="92147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892FEF27-D037-4064-995C-4690F584ABD0}"/>
              </a:ext>
            </a:extLst>
          </p:cNvPr>
          <p:cNvSpPr>
            <a:spLocks noGrp="1"/>
          </p:cNvSpPr>
          <p:nvPr/>
        </p:nvSpPr>
        <p:spPr>
          <a:xfrm>
            <a:off x="0" y="641698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3217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65706" cy="1569660"/>
          </a:xfrm>
          <a:prstGeom prst="rect">
            <a:avLst/>
          </a:prstGeom>
          <a:ln>
            <a:solidFill>
              <a:schemeClr val="tx1"/>
            </a:solidFill>
          </a:ln>
        </p:spPr>
        <p:txBody>
          <a:bodyPr wrap="square">
            <a:spAutoFit/>
          </a:bodyPr>
          <a:lstStyle/>
          <a:p>
            <a:r>
              <a:rPr lang="en-US" sz="1200" b="1" i="0" dirty="0" err="1">
                <a:effectLst/>
                <a:latin typeface="Calibri" panose="020F0502020204030204" pitchFamily="34" charset="0"/>
              </a:rPr>
              <a:t>Seraphims</a:t>
            </a:r>
            <a:r>
              <a:rPr lang="en-US" sz="1200" b="1" i="0" dirty="0">
                <a:effectLst/>
                <a:latin typeface="Calibri" panose="020F0502020204030204" pitchFamily="34" charset="0"/>
              </a:rPr>
              <a:t>:</a:t>
            </a:r>
          </a:p>
          <a:p>
            <a:r>
              <a:rPr lang="en-US" sz="1200" b="0" i="0" dirty="0">
                <a:effectLst/>
                <a:latin typeface="Calibri" panose="020F0502020204030204" pitchFamily="34" charset="0"/>
              </a:rPr>
              <a:t>“In Hebrew the plural of seraph is </a:t>
            </a:r>
            <a:r>
              <a:rPr lang="en-US" sz="1200" b="0" i="1" dirty="0">
                <a:effectLst/>
                <a:latin typeface="Calibri" panose="020F0502020204030204" pitchFamily="34" charset="0"/>
              </a:rPr>
              <a:t>seraphim</a:t>
            </a:r>
            <a:r>
              <a:rPr lang="en-US" sz="1200" b="0" i="0" dirty="0">
                <a:effectLst/>
                <a:latin typeface="Calibri" panose="020F0502020204030204" pitchFamily="34" charset="0"/>
              </a:rPr>
              <a:t> or, as incorrectly recorded in the King James Version of the </a:t>
            </a:r>
            <a:r>
              <a:rPr lang="en-US" sz="1200" b="0" i="0" u="none" strike="noStrike" dirty="0">
                <a:effectLst/>
                <a:latin typeface="Calibri" panose="020F0502020204030204" pitchFamily="34" charset="0"/>
              </a:rPr>
              <a:t>Bible</a:t>
            </a:r>
            <a:r>
              <a:rPr lang="en-US" sz="1200" b="0" i="0" dirty="0">
                <a:effectLst/>
                <a:latin typeface="Calibri" panose="020F0502020204030204" pitchFamily="34" charset="0"/>
              </a:rPr>
              <a:t>, </a:t>
            </a:r>
            <a:r>
              <a:rPr lang="en-US" sz="1200" b="0" i="1" dirty="0" err="1">
                <a:effectLst/>
                <a:latin typeface="Calibri" panose="020F0502020204030204" pitchFamily="34" charset="0"/>
              </a:rPr>
              <a:t>seraphims</a:t>
            </a:r>
            <a:r>
              <a:rPr lang="en-US" sz="1200" b="0" i="0" dirty="0">
                <a:effectLst/>
                <a:latin typeface="Calibri" panose="020F0502020204030204" pitchFamily="34" charset="0"/>
              </a:rPr>
              <a:t> . Isaiah saw seraphim in vision and heard them cry one to another ‘Holy, holy, holy, is the Lord of hosts; the whole earth is full of his glory.’ ([</a:t>
            </a:r>
            <a:r>
              <a:rPr lang="en-US" sz="1200" b="0" i="0" u="none" strike="noStrike" dirty="0">
                <a:effectLst/>
                <a:latin typeface="Calibri" panose="020F0502020204030204" pitchFamily="34" charset="0"/>
              </a:rPr>
              <a:t>JST], Isa. 6:1–8</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The fact that these holy beings were shown to him as having wings was simply to symbolize their ‘power, to move, to act, etc.’ as was the case also in visions others had received. (</a:t>
            </a:r>
            <a:r>
              <a:rPr lang="en-US" sz="1200" b="0" i="0" u="none" strike="noStrike" dirty="0">
                <a:effectLst/>
                <a:latin typeface="Calibri" panose="020F0502020204030204" pitchFamily="34" charset="0"/>
              </a:rPr>
              <a:t>D. &amp; C. 77:4</a:t>
            </a:r>
            <a:r>
              <a:rPr lang="en-US" sz="1200" b="0" i="0" dirty="0">
                <a:effectLst/>
                <a:latin typeface="Calibri" panose="020F0502020204030204" pitchFamily="34" charset="0"/>
              </a:rPr>
              <a:t>.)” (Bruce R. McConkie, </a:t>
            </a:r>
            <a:r>
              <a:rPr lang="en-US" sz="1200" b="0" i="1" dirty="0">
                <a:effectLst/>
                <a:latin typeface="Calibri" panose="020F0502020204030204" pitchFamily="34" charset="0"/>
              </a:rPr>
              <a:t>Mormon Doctrine,</a:t>
            </a:r>
            <a:r>
              <a:rPr lang="en-US" sz="1200" b="0" i="0" dirty="0">
                <a:effectLst/>
                <a:latin typeface="Calibri" panose="020F0502020204030204" pitchFamily="34" charset="0"/>
              </a:rPr>
              <a:t> pp. 702–3.) Old Testament Student Manual </a:t>
            </a:r>
            <a:r>
              <a:rPr lang="en-US" sz="1200" b="0" i="1" dirty="0">
                <a:effectLst/>
                <a:latin typeface="Calibri" panose="020F0502020204030204" pitchFamily="34" charset="0"/>
              </a:rPr>
              <a:t>The Establishment of Zion (</a:t>
            </a:r>
            <a:r>
              <a:rPr lang="en-US" sz="1200" dirty="0">
                <a:latin typeface="Calibri" panose="020F0502020204030204" pitchFamily="34" charset="0"/>
              </a:rPr>
              <a:t>Isaiah 1-12)</a:t>
            </a:r>
            <a:endParaRPr lang="en-US" sz="1200" dirty="0"/>
          </a:p>
        </p:txBody>
      </p:sp>
      <p:sp>
        <p:nvSpPr>
          <p:cNvPr id="3" name="Rectangle 2"/>
          <p:cNvSpPr/>
          <p:nvPr/>
        </p:nvSpPr>
        <p:spPr>
          <a:xfrm>
            <a:off x="0" y="1569660"/>
            <a:ext cx="7865706" cy="2492990"/>
          </a:xfrm>
          <a:prstGeom prst="rect">
            <a:avLst/>
          </a:prstGeom>
          <a:ln>
            <a:solidFill>
              <a:schemeClr val="tx1"/>
            </a:solidFill>
          </a:ln>
        </p:spPr>
        <p:txBody>
          <a:bodyPr wrap="square">
            <a:spAutoFit/>
          </a:bodyPr>
          <a:lstStyle/>
          <a:p>
            <a:r>
              <a:rPr lang="en-US" sz="1200" b="1" i="1" dirty="0"/>
              <a:t>To See the Lord:</a:t>
            </a:r>
          </a:p>
          <a:p>
            <a:r>
              <a:rPr lang="en-US" sz="1200" i="1" dirty="0"/>
              <a:t>Doctrine and Covenants 88:68</a:t>
            </a:r>
          </a:p>
          <a:p>
            <a:r>
              <a:rPr lang="en-US" sz="1200" i="1" dirty="0"/>
              <a:t>Therefore, sanctify yourselves that your minds become single to God, and the days will come that you shall see him; for he will unveil his face unto you, and it shall be in his own time, and in his own way, and according to his own will.</a:t>
            </a:r>
          </a:p>
          <a:p>
            <a:endParaRPr lang="en-US" sz="1200" b="0" i="1" dirty="0">
              <a:effectLst/>
            </a:endParaRPr>
          </a:p>
          <a:p>
            <a:r>
              <a:rPr lang="en-US" sz="1200" b="0" i="1" dirty="0">
                <a:effectLst/>
              </a:rPr>
              <a:t>Doctrine and Covenants 93: 1 </a:t>
            </a:r>
          </a:p>
          <a:p>
            <a:r>
              <a:rPr lang="en-US" sz="1200" b="0" i="1" dirty="0">
                <a:effectLst/>
              </a:rPr>
              <a:t>Verily, thus </a:t>
            </a:r>
            <a:r>
              <a:rPr lang="en-US" sz="1200" b="0" i="1" dirty="0" err="1">
                <a:effectLst/>
              </a:rPr>
              <a:t>saith</a:t>
            </a:r>
            <a:r>
              <a:rPr lang="en-US" sz="1200" b="0" i="1" dirty="0">
                <a:effectLst/>
              </a:rPr>
              <a:t> the Lord: It shall come to pass that every soul who </a:t>
            </a:r>
            <a:r>
              <a:rPr lang="en-US" sz="1200" b="0" i="1" dirty="0" err="1">
                <a:effectLst/>
              </a:rPr>
              <a:t>forsaketh</a:t>
            </a:r>
            <a:r>
              <a:rPr lang="en-US" sz="1200" b="0" i="1" dirty="0">
                <a:effectLst/>
              </a:rPr>
              <a:t> his sins and cometh unto me, and </a:t>
            </a:r>
            <a:r>
              <a:rPr lang="en-US" sz="1200" b="0" i="1" dirty="0" err="1">
                <a:effectLst/>
              </a:rPr>
              <a:t>calleth</a:t>
            </a:r>
            <a:r>
              <a:rPr lang="en-US" sz="1200" b="0" i="1" dirty="0">
                <a:effectLst/>
              </a:rPr>
              <a:t> on my name, and </a:t>
            </a:r>
            <a:r>
              <a:rPr lang="en-US" sz="1200" b="0" i="1" dirty="0" err="1">
                <a:effectLst/>
              </a:rPr>
              <a:t>obeyeth</a:t>
            </a:r>
            <a:r>
              <a:rPr lang="en-US" sz="1200" b="0" i="1" dirty="0">
                <a:effectLst/>
              </a:rPr>
              <a:t> my voice, and </a:t>
            </a:r>
            <a:r>
              <a:rPr lang="en-US" sz="1200" b="0" i="1" dirty="0" err="1">
                <a:effectLst/>
              </a:rPr>
              <a:t>keepeth</a:t>
            </a:r>
            <a:r>
              <a:rPr lang="en-US" sz="1200" b="0" i="1" dirty="0">
                <a:effectLst/>
              </a:rPr>
              <a:t> my commandments, shall see my face and know that I am;</a:t>
            </a:r>
          </a:p>
          <a:p>
            <a:endParaRPr lang="en-US" sz="1200" i="1" dirty="0"/>
          </a:p>
          <a:p>
            <a:r>
              <a:rPr lang="en-US" sz="1200" i="1" dirty="0"/>
              <a:t>Doctrine and Covenants 97:16</a:t>
            </a:r>
          </a:p>
          <a:p>
            <a:r>
              <a:rPr lang="en-US" sz="1200" i="1" dirty="0"/>
              <a:t>Yea, and my presence shall be there, for I will come into it, and all the pure in heart that shall come into it shall see God.</a:t>
            </a:r>
          </a:p>
        </p:txBody>
      </p:sp>
      <p:sp>
        <p:nvSpPr>
          <p:cNvPr id="4" name="Rectangle 3"/>
          <p:cNvSpPr/>
          <p:nvPr/>
        </p:nvSpPr>
        <p:spPr>
          <a:xfrm>
            <a:off x="0" y="4062650"/>
            <a:ext cx="7865706" cy="2492990"/>
          </a:xfrm>
          <a:prstGeom prst="rect">
            <a:avLst/>
          </a:prstGeom>
          <a:ln>
            <a:solidFill>
              <a:schemeClr val="tx1"/>
            </a:solidFill>
          </a:ln>
        </p:spPr>
        <p:txBody>
          <a:bodyPr wrap="square">
            <a:spAutoFit/>
          </a:bodyPr>
          <a:lstStyle/>
          <a:p>
            <a:r>
              <a:rPr lang="en-US" sz="1200" b="1" dirty="0"/>
              <a:t>Ears Heavy and Shut eyes:</a:t>
            </a:r>
          </a:p>
          <a:p>
            <a:r>
              <a:rPr lang="en-US" sz="1200" dirty="0"/>
              <a:t>The command to “make the heart of this people fat, … their ears heavy, and shut their eyes” is used to describe the process of making the people accountable. The command, of course, refers to “their spiritual sight, spiritual hearing, and spiritual feeling.” (</a:t>
            </a:r>
            <a:r>
              <a:rPr lang="en-US" sz="1200" dirty="0" err="1"/>
              <a:t>Keil</a:t>
            </a:r>
            <a:r>
              <a:rPr lang="en-US" sz="1200" dirty="0"/>
              <a:t> and </a:t>
            </a:r>
            <a:r>
              <a:rPr lang="en-US" sz="1200" dirty="0" err="1"/>
              <a:t>Delitzsch</a:t>
            </a:r>
            <a:r>
              <a:rPr lang="en-US" sz="1200" dirty="0"/>
              <a:t>, </a:t>
            </a:r>
            <a:r>
              <a:rPr lang="en-US" sz="1200" i="1" dirty="0"/>
              <a:t>Commentary,</a:t>
            </a:r>
            <a:r>
              <a:rPr lang="en-US" sz="1200" dirty="0"/>
              <a:t> 7:1:200). “There is a self-hardening in evil. … Sin from its very nature bears its own punishment. … An evil act in itself is the result of self-determination proceeding from a man’s own will.” (</a:t>
            </a:r>
            <a:r>
              <a:rPr lang="en-US" sz="1200" dirty="0" err="1"/>
              <a:t>Keil</a:t>
            </a:r>
            <a:r>
              <a:rPr lang="en-US" sz="1200" dirty="0"/>
              <a:t> and </a:t>
            </a:r>
            <a:r>
              <a:rPr lang="en-US" sz="1200" dirty="0" err="1"/>
              <a:t>Delitzsch</a:t>
            </a:r>
            <a:r>
              <a:rPr lang="en-US" sz="1200" dirty="0"/>
              <a:t>, </a:t>
            </a:r>
            <a:r>
              <a:rPr lang="en-US" sz="1200" i="1" dirty="0"/>
              <a:t>Commentary,</a:t>
            </a:r>
            <a:r>
              <a:rPr lang="en-US" sz="1200" dirty="0"/>
              <a:t> 7:1:201). An individual cannot resist or reject the truth without eventually becoming spiritually hardened (see </a:t>
            </a:r>
            <a:r>
              <a:rPr lang="en-US" sz="1200" i="1" dirty="0"/>
              <a:t>History of the Church,</a:t>
            </a:r>
            <a:r>
              <a:rPr lang="en-US" sz="1200" dirty="0"/>
              <a:t> 4:264). Isaiah’s indictment of the kingdom of Judah was cited again in the New Testament to show that the people of that time were no different. The inability of many to understand the parables is a fulfillment of Isaiah’s prophecy (see Matthew 13:10–17; Luke 8:9–10). The significance of many of the miracles was also misunderstood (see John 12:37–41). The testimony of the Messiah and His </a:t>
            </a:r>
            <a:r>
              <a:rPr lang="en-US" sz="1200" dirty="0" err="1"/>
              <a:t>Sonship</a:t>
            </a:r>
            <a:r>
              <a:rPr lang="en-US" sz="1200" dirty="0"/>
              <a:t> was understood, at least in part, by the disciples, but it was rejected by others (see Luke 10:21–24).</a:t>
            </a:r>
          </a:p>
          <a:p>
            <a:r>
              <a:rPr lang="en-US" sz="1200" dirty="0"/>
              <a:t>The prophet Isaiah asked the Lord how long some men would be hardened against truth (v. 11); the answer—until mortal man no longer exists (see Isaiah 6:11a ).</a:t>
            </a:r>
            <a:endParaRPr lang="en-US" sz="1200" i="1" dirty="0"/>
          </a:p>
        </p:txBody>
      </p:sp>
      <p:sp>
        <p:nvSpPr>
          <p:cNvPr id="5" name="Rectangle 4"/>
          <p:cNvSpPr/>
          <p:nvPr/>
        </p:nvSpPr>
        <p:spPr>
          <a:xfrm>
            <a:off x="7865706" y="0"/>
            <a:ext cx="4326294" cy="6555641"/>
          </a:xfrm>
          <a:prstGeom prst="rect">
            <a:avLst/>
          </a:prstGeom>
          <a:ln>
            <a:solidFill>
              <a:schemeClr val="tx1"/>
            </a:solidFill>
          </a:ln>
        </p:spPr>
        <p:txBody>
          <a:bodyPr wrap="square">
            <a:spAutoFit/>
          </a:bodyPr>
          <a:lstStyle/>
          <a:p>
            <a:r>
              <a:rPr lang="en-US" sz="1200" b="1" i="1" dirty="0"/>
              <a:t>Messiah</a:t>
            </a:r>
            <a:r>
              <a:rPr lang="en-US" sz="1200" dirty="0"/>
              <a:t> </a:t>
            </a:r>
          </a:p>
          <a:p>
            <a:r>
              <a:rPr lang="en-US" sz="1200" dirty="0"/>
              <a:t>(HWV 56) is an English-language oratorio composed in 1741 by George </a:t>
            </a:r>
            <a:r>
              <a:rPr lang="en-US" sz="1200" dirty="0" err="1"/>
              <a:t>Frideric</a:t>
            </a:r>
            <a:r>
              <a:rPr lang="en-US" sz="1200" dirty="0"/>
              <a:t> Handel, with a scriptural text compiled by Charles Jennens from the King James Bible, and from the version of the </a:t>
            </a:r>
            <a:r>
              <a:rPr lang="en-US" sz="1200" i="1" dirty="0"/>
              <a:t>Psalms </a:t>
            </a:r>
            <a:r>
              <a:rPr lang="en-US" sz="1200" dirty="0"/>
              <a:t>included with the </a:t>
            </a:r>
            <a:r>
              <a:rPr lang="en-US" sz="1200" i="1" dirty="0"/>
              <a:t>Book of Common Prayer</a:t>
            </a:r>
            <a:r>
              <a:rPr lang="en-US" sz="1200" dirty="0"/>
              <a:t>. It was first performed in Dublin on 13 April 1742 and received its London premiere nearly a year later. After an initially modest public reception, the oratorio gained in popularity, eventually becoming one of the best-known and most frequently performed choral works in Western music.</a:t>
            </a:r>
          </a:p>
          <a:p>
            <a:r>
              <a:rPr lang="en-US" sz="1200" dirty="0"/>
              <a:t>Handel's reputation in England, where he had lived since 1712, had been established through his compositions of Italian opera. He turned to English oratorio in the 1730s in response to changes in public taste; </a:t>
            </a:r>
            <a:r>
              <a:rPr lang="en-US" sz="1200" i="1" dirty="0"/>
              <a:t>Messiah </a:t>
            </a:r>
            <a:r>
              <a:rPr lang="en-US" sz="1200" dirty="0"/>
              <a:t>was his sixth work in this genre. Although its structure resembles that of opera, it is not in dramatic form; there are no impersonations of characters and no direct speech. Instead, Jennens's text is an extended reflection on Jesus Christ as Messiah. </a:t>
            </a:r>
            <a:r>
              <a:rPr lang="en-US" sz="1200" b="1" dirty="0"/>
              <a:t>The text begins in Part I with prophecies by Isaiah and others, and moves to the annunciation to the shepherds, the only "scene" taken from the Gospels. </a:t>
            </a:r>
            <a:r>
              <a:rPr lang="en-US" sz="1200" dirty="0"/>
              <a:t>In Part II, Handel concentrates on the Passion and ends with the "Hallelujah" chorus. In Part III he covers the resurrection of the dead and Christ's glorification in heaven.</a:t>
            </a:r>
          </a:p>
          <a:p>
            <a:r>
              <a:rPr lang="en-US" sz="1200" dirty="0"/>
              <a:t>Handel wrote </a:t>
            </a:r>
            <a:r>
              <a:rPr lang="en-US" sz="1200" i="1" dirty="0"/>
              <a:t>Messiah</a:t>
            </a:r>
            <a:r>
              <a:rPr lang="en-US" sz="1200" dirty="0"/>
              <a:t> for modest vocal and instrumental forces, with optional settings for many of the individual numbers. In the years after his death, the work was adapted for performance on a much larger scale, with giant orchestras and choirs. In other efforts to update it, its orchestration was revised and amplified by (among others) Mozart. In the late 20th and early 21st centuries the trend has been towards reproducing a greater fidelity to Handel's original intentions, although "big </a:t>
            </a:r>
            <a:r>
              <a:rPr lang="en-US" sz="1200" i="1" dirty="0"/>
              <a:t>Messiah"</a:t>
            </a:r>
            <a:r>
              <a:rPr lang="en-US" sz="1200" dirty="0"/>
              <a:t> productions continue to be mounted. A near-complete version was issued on 78 rpm discs in 1928; since then the work has been recorded many times.</a:t>
            </a:r>
          </a:p>
          <a:p>
            <a:r>
              <a:rPr lang="en-US" sz="1200" dirty="0"/>
              <a:t>Wikipedia</a:t>
            </a:r>
          </a:p>
        </p:txBody>
      </p:sp>
    </p:spTree>
    <p:extLst>
      <p:ext uri="{BB962C8B-B14F-4D97-AF65-F5344CB8AC3E}">
        <p14:creationId xmlns:p14="http://schemas.microsoft.com/office/powerpoint/2010/main" val="220010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282" t="24187" r="10090" b="30077"/>
          <a:stretch/>
        </p:blipFill>
        <p:spPr>
          <a:xfrm>
            <a:off x="159488" y="1707330"/>
            <a:ext cx="6081824" cy="4942529"/>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814" t="70853" r="7738" b="775"/>
          <a:stretch/>
        </p:blipFill>
        <p:spPr>
          <a:xfrm>
            <a:off x="6241312" y="3779069"/>
            <a:ext cx="5820019" cy="2870790"/>
          </a:xfrm>
          <a:prstGeom prst="rect">
            <a:avLst/>
          </a:prstGeom>
        </p:spPr>
      </p:pic>
      <p:sp>
        <p:nvSpPr>
          <p:cNvPr id="5" name="TextBox 4"/>
          <p:cNvSpPr txBox="1"/>
          <p:nvPr/>
        </p:nvSpPr>
        <p:spPr>
          <a:xfrm>
            <a:off x="159488" y="191385"/>
            <a:ext cx="8871562" cy="1384995"/>
          </a:xfrm>
          <a:prstGeom prst="rect">
            <a:avLst/>
          </a:prstGeom>
          <a:noFill/>
        </p:spPr>
        <p:txBody>
          <a:bodyPr wrap="square" rtlCol="0">
            <a:spAutoFit/>
          </a:bodyPr>
          <a:lstStyle/>
          <a:p>
            <a:r>
              <a:rPr lang="en-US" sz="1200" dirty="0"/>
              <a:t>The Lord extended a sign to Ahaz to give him courage to trust in the Lord’s message through the prophet, Isaiah. The sign pertained to a specific virgin who would conceive and bring forth a son whose name would be called Immanuel.</a:t>
            </a:r>
          </a:p>
          <a:p>
            <a:r>
              <a:rPr lang="en-US" sz="1200" dirty="0"/>
              <a:t>The prophecy has a dual application:</a:t>
            </a:r>
          </a:p>
          <a:p>
            <a:r>
              <a:rPr lang="en-US" sz="1200" dirty="0"/>
              <a:t>First, the greater fulfillment is in Christ, who was Immanuel, the son of the virgin Mary. (Matt. 1:21-23)</a:t>
            </a:r>
          </a:p>
          <a:p>
            <a:r>
              <a:rPr lang="en-US" sz="1200" dirty="0"/>
              <a:t>Second, because the sign was given to strengthen Ahaz it would have to have some fulfillment during his lifetime.</a:t>
            </a:r>
          </a:p>
          <a:p>
            <a:r>
              <a:rPr lang="en-US" sz="1200" dirty="0"/>
              <a:t>The lesser fulfillment was that Isaiah’s wife, the prophetess, would bring forth a son, and all the conditions of his birth would be a type for Christ.</a:t>
            </a:r>
          </a:p>
        </p:txBody>
      </p:sp>
      <p:sp>
        <p:nvSpPr>
          <p:cNvPr id="6" name="TextBox 5"/>
          <p:cNvSpPr txBox="1"/>
          <p:nvPr/>
        </p:nvSpPr>
        <p:spPr>
          <a:xfrm>
            <a:off x="6985590" y="1892594"/>
            <a:ext cx="4090919" cy="954107"/>
          </a:xfrm>
          <a:prstGeom prst="rect">
            <a:avLst/>
          </a:prstGeom>
          <a:noFill/>
          <a:ln>
            <a:solidFill>
              <a:schemeClr val="tx1"/>
            </a:solidFill>
          </a:ln>
        </p:spPr>
        <p:txBody>
          <a:bodyPr wrap="square" rtlCol="0">
            <a:spAutoFit/>
          </a:bodyPr>
          <a:lstStyle/>
          <a:p>
            <a:pPr algn="ctr"/>
            <a:r>
              <a:rPr lang="en-US" sz="2800" dirty="0"/>
              <a:t>The sign to Ahaz:</a:t>
            </a:r>
          </a:p>
          <a:p>
            <a:pPr algn="ctr"/>
            <a:r>
              <a:rPr lang="en-US" sz="2800" dirty="0"/>
              <a:t>The Immanuel Prophecy</a:t>
            </a:r>
          </a:p>
        </p:txBody>
      </p:sp>
      <p:sp>
        <p:nvSpPr>
          <p:cNvPr id="7" name="TextBox 6"/>
          <p:cNvSpPr txBox="1"/>
          <p:nvPr/>
        </p:nvSpPr>
        <p:spPr>
          <a:xfrm>
            <a:off x="159487" y="6581001"/>
            <a:ext cx="8871562" cy="276999"/>
          </a:xfrm>
          <a:prstGeom prst="rect">
            <a:avLst/>
          </a:prstGeom>
          <a:noFill/>
        </p:spPr>
        <p:txBody>
          <a:bodyPr wrap="square" rtlCol="0">
            <a:spAutoFit/>
          </a:bodyPr>
          <a:lstStyle/>
          <a:p>
            <a:r>
              <a:rPr lang="en-US" sz="1200" dirty="0"/>
              <a:t>Poway Institute Handout Becky Davies and Lesley Meacham</a:t>
            </a:r>
          </a:p>
        </p:txBody>
      </p:sp>
    </p:spTree>
    <p:extLst>
      <p:ext uri="{BB962C8B-B14F-4D97-AF65-F5344CB8AC3E}">
        <p14:creationId xmlns:p14="http://schemas.microsoft.com/office/powerpoint/2010/main" val="131301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The Vision</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(2)</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6:1,5</a:t>
            </a:r>
          </a:p>
        </p:txBody>
      </p:sp>
      <p:sp>
        <p:nvSpPr>
          <p:cNvPr id="132" name="Rectangle 131"/>
          <p:cNvSpPr/>
          <p:nvPr/>
        </p:nvSpPr>
        <p:spPr>
          <a:xfrm>
            <a:off x="76201" y="722809"/>
            <a:ext cx="6277946" cy="3416320"/>
          </a:xfrm>
          <a:prstGeom prst="rect">
            <a:avLst/>
          </a:prstGeom>
        </p:spPr>
        <p:txBody>
          <a:bodyPr wrap="square">
            <a:spAutoFit/>
          </a:bodyPr>
          <a:lstStyle/>
          <a:p>
            <a:pPr fontAlgn="base"/>
            <a:r>
              <a:rPr lang="en-US" dirty="0">
                <a:solidFill>
                  <a:schemeClr val="bg1"/>
                </a:solidFill>
              </a:rPr>
              <a:t>Here we see that Isaiah was given the privilege of seeing the throne of God.  </a:t>
            </a:r>
          </a:p>
          <a:p>
            <a:pPr fontAlgn="base"/>
            <a:r>
              <a:rPr lang="en-US" dirty="0">
                <a:solidFill>
                  <a:schemeClr val="bg1"/>
                </a:solidFill>
              </a:rPr>
              <a:t>In the Old Testament, there is ample evidence that the righteous saw God. Seventy of the elders of Israel were privileged to see God, </a:t>
            </a:r>
          </a:p>
          <a:p>
            <a:pPr fontAlgn="base"/>
            <a:endParaRPr lang="en-US" dirty="0">
              <a:solidFill>
                <a:schemeClr val="bg1"/>
              </a:solidFill>
            </a:endParaRPr>
          </a:p>
          <a:p>
            <a:pPr fontAlgn="base"/>
            <a:r>
              <a:rPr lang="en-US" dirty="0">
                <a:solidFill>
                  <a:srgbClr val="FFFF00"/>
                </a:solidFill>
              </a:rPr>
              <a:t>"And they saw the God of Israel: and </a:t>
            </a:r>
            <a:r>
              <a:rPr lang="en-US" i="1" dirty="0">
                <a:solidFill>
                  <a:srgbClr val="FFFF00"/>
                </a:solidFill>
              </a:rPr>
              <a:t>there was</a:t>
            </a:r>
            <a:r>
              <a:rPr lang="en-US" dirty="0">
                <a:solidFill>
                  <a:srgbClr val="FFFF00"/>
                </a:solidFill>
              </a:rPr>
              <a:t> under his feet as it were a paved work of sapphire stone, and as it were the body of heaven in </a:t>
            </a:r>
            <a:r>
              <a:rPr lang="en-US" i="1" dirty="0">
                <a:solidFill>
                  <a:srgbClr val="FFFF00"/>
                </a:solidFill>
              </a:rPr>
              <a:t>his</a:t>
            </a:r>
            <a:r>
              <a:rPr lang="en-US" dirty="0">
                <a:solidFill>
                  <a:srgbClr val="FFFF00"/>
                </a:solidFill>
              </a:rPr>
              <a:t> clearness" (Ex 24:10). </a:t>
            </a:r>
          </a:p>
          <a:p>
            <a:pPr fontAlgn="base"/>
            <a:endParaRPr lang="en-US" dirty="0">
              <a:solidFill>
                <a:srgbClr val="FFFF00"/>
              </a:solidFill>
            </a:endParaRPr>
          </a:p>
          <a:p>
            <a:pPr fontAlgn="base"/>
            <a:r>
              <a:rPr lang="en-US" dirty="0">
                <a:solidFill>
                  <a:schemeClr val="bg1"/>
                </a:solidFill>
              </a:rPr>
              <a:t>Moses spoke with the Lord, "face to face, as a man </a:t>
            </a:r>
            <a:r>
              <a:rPr lang="en-US" dirty="0" err="1">
                <a:solidFill>
                  <a:schemeClr val="bg1"/>
                </a:solidFill>
              </a:rPr>
              <a:t>speaketh</a:t>
            </a:r>
            <a:r>
              <a:rPr lang="en-US" dirty="0">
                <a:solidFill>
                  <a:schemeClr val="bg1"/>
                </a:solidFill>
              </a:rPr>
              <a:t> unto his friend" (Ex 33:11). </a:t>
            </a:r>
          </a:p>
        </p:txBody>
      </p:sp>
      <p:sp>
        <p:nvSpPr>
          <p:cNvPr id="50" name="Rectangle 49"/>
          <p:cNvSpPr/>
          <p:nvPr/>
        </p:nvSpPr>
        <p:spPr>
          <a:xfrm>
            <a:off x="5215812" y="4683116"/>
            <a:ext cx="6317813" cy="1754326"/>
          </a:xfrm>
          <a:prstGeom prst="rect">
            <a:avLst/>
          </a:prstGeom>
        </p:spPr>
        <p:txBody>
          <a:bodyPr wrap="square">
            <a:spAutoFit/>
          </a:bodyPr>
          <a:lstStyle/>
          <a:p>
            <a:pPr fontAlgn="base"/>
            <a:r>
              <a:rPr lang="en-US" dirty="0">
                <a:solidFill>
                  <a:schemeClr val="bg1"/>
                </a:solidFill>
              </a:rPr>
              <a:t>In this instance, it is apparent that Isaiah also was given the same privilege</a:t>
            </a:r>
            <a:r>
              <a:rPr lang="en-US" dirty="0">
                <a:solidFill>
                  <a:srgbClr val="FFFF00"/>
                </a:solidFill>
              </a:rPr>
              <a:t>, "for mine eyes have seen the King" (v. 5). </a:t>
            </a:r>
          </a:p>
          <a:p>
            <a:pPr fontAlgn="base"/>
            <a:endParaRPr lang="en-US" dirty="0">
              <a:solidFill>
                <a:srgbClr val="FFFF00"/>
              </a:solidFill>
            </a:endParaRPr>
          </a:p>
          <a:p>
            <a:pPr fontAlgn="base"/>
            <a:r>
              <a:rPr lang="en-US" dirty="0">
                <a:solidFill>
                  <a:schemeClr val="bg1"/>
                </a:solidFill>
              </a:rPr>
              <a:t>Modern scripture helps us understand that this is only possible if one has become sufficiently purified and has exhibited sufficient faith. </a:t>
            </a:r>
          </a:p>
        </p:txBody>
      </p:sp>
      <p:grpSp>
        <p:nvGrpSpPr>
          <p:cNvPr id="51" name="Group 50"/>
          <p:cNvGrpSpPr/>
          <p:nvPr/>
        </p:nvGrpSpPr>
        <p:grpSpPr>
          <a:xfrm>
            <a:off x="8087519" y="944730"/>
            <a:ext cx="2438335" cy="3622677"/>
            <a:chOff x="7713372" y="842093"/>
            <a:chExt cx="2438335" cy="3622677"/>
          </a:xfrm>
        </p:grpSpPr>
        <p:pic>
          <p:nvPicPr>
            <p:cNvPr id="1030" name="Picture 6" descr="http://gbcwp.com/images/isaiahseesG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372" y="842093"/>
              <a:ext cx="2438334" cy="3423521"/>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a:xfrm>
              <a:off x="7889033" y="4233938"/>
              <a:ext cx="2262674" cy="230832"/>
            </a:xfrm>
            <a:prstGeom prst="rect">
              <a:avLst/>
            </a:prstGeom>
          </p:spPr>
          <p:txBody>
            <a:bodyPr wrap="square">
              <a:spAutoFit/>
            </a:bodyPr>
            <a:lstStyle/>
            <a:p>
              <a:pPr fontAlgn="base"/>
              <a:r>
                <a:rPr lang="en-US" sz="900" dirty="0">
                  <a:solidFill>
                    <a:schemeClr val="bg1"/>
                  </a:solidFill>
                </a:rPr>
                <a:t>Grace Baptist Church in North Tampa Bay</a:t>
              </a:r>
            </a:p>
          </p:txBody>
        </p:sp>
      </p:grpSp>
      <p:pic>
        <p:nvPicPr>
          <p:cNvPr id="1032" name="Picture 8" descr="http://smartsidhu.com/w/wp-content/uploads/2014/05/i-see-god.jpg"/>
          <p:cNvPicPr>
            <a:picLocks noChangeAspect="1" noChangeArrowheads="1"/>
          </p:cNvPicPr>
          <p:nvPr/>
        </p:nvPicPr>
        <p:blipFill rotWithShape="1">
          <a:blip r:embed="rId4">
            <a:extLst>
              <a:ext uri="{28A0092B-C50C-407E-A947-70E740481C1C}">
                <a14:useLocalDpi xmlns:a14="http://schemas.microsoft.com/office/drawing/2010/main" val="0"/>
              </a:ext>
            </a:extLst>
          </a:blip>
          <a:srcRect t="32516" r="12401"/>
          <a:stretch/>
        </p:blipFill>
        <p:spPr bwMode="auto">
          <a:xfrm>
            <a:off x="1166937" y="4445981"/>
            <a:ext cx="3390500" cy="166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7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The Blazing Throne of God</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6:1</a:t>
            </a:r>
          </a:p>
        </p:txBody>
      </p:sp>
      <p:sp>
        <p:nvSpPr>
          <p:cNvPr id="132" name="Rectangle 131"/>
          <p:cNvSpPr/>
          <p:nvPr/>
        </p:nvSpPr>
        <p:spPr>
          <a:xfrm>
            <a:off x="3008344" y="946547"/>
            <a:ext cx="6251511" cy="646331"/>
          </a:xfrm>
          <a:prstGeom prst="rect">
            <a:avLst/>
          </a:prstGeom>
        </p:spPr>
        <p:txBody>
          <a:bodyPr wrap="square">
            <a:spAutoFit/>
          </a:bodyPr>
          <a:lstStyle/>
          <a:p>
            <a:pPr algn="ctr" fontAlgn="base"/>
            <a:r>
              <a:rPr lang="en-US" i="1" dirty="0">
                <a:solidFill>
                  <a:srgbClr val="FFFF00"/>
                </a:solidFill>
              </a:rPr>
              <a:t>Also the blazing throne of God, whereon was seated the Father and the Son. D&amp;C 137:3</a:t>
            </a:r>
          </a:p>
        </p:txBody>
      </p:sp>
      <p:sp>
        <p:nvSpPr>
          <p:cNvPr id="50" name="Rectangle 49"/>
          <p:cNvSpPr/>
          <p:nvPr/>
        </p:nvSpPr>
        <p:spPr>
          <a:xfrm>
            <a:off x="4902105" y="2406446"/>
            <a:ext cx="6317813" cy="1754326"/>
          </a:xfrm>
          <a:prstGeom prst="rect">
            <a:avLst/>
          </a:prstGeom>
        </p:spPr>
        <p:txBody>
          <a:bodyPr wrap="square">
            <a:spAutoFit/>
          </a:bodyPr>
          <a:lstStyle/>
          <a:p>
            <a:pPr fontAlgn="base"/>
            <a:r>
              <a:rPr lang="en-US" dirty="0">
                <a:solidFill>
                  <a:schemeClr val="bg1"/>
                </a:solidFill>
              </a:rPr>
              <a:t>Train: the royal robe which was so long that it filled the temple.</a:t>
            </a:r>
          </a:p>
          <a:p>
            <a:pPr fontAlgn="base"/>
            <a:endParaRPr lang="en-US" dirty="0">
              <a:solidFill>
                <a:schemeClr val="bg1"/>
              </a:solidFill>
            </a:endParaRPr>
          </a:p>
          <a:p>
            <a:pPr fontAlgn="base"/>
            <a:r>
              <a:rPr lang="en-US" dirty="0">
                <a:solidFill>
                  <a:schemeClr val="bg1"/>
                </a:solidFill>
              </a:rPr>
              <a:t>Hems of the robe = God is clothed in purity, and the robe of righteousness </a:t>
            </a:r>
          </a:p>
          <a:p>
            <a:pPr fontAlgn="base"/>
            <a:endParaRPr lang="en-US" dirty="0">
              <a:solidFill>
                <a:schemeClr val="bg1"/>
              </a:solidFill>
            </a:endParaRPr>
          </a:p>
          <a:p>
            <a:pPr fontAlgn="base"/>
            <a:r>
              <a:rPr lang="en-US" dirty="0">
                <a:solidFill>
                  <a:schemeClr val="bg1"/>
                </a:solidFill>
              </a:rPr>
              <a:t>His purity and righteousness fills the temple</a:t>
            </a:r>
          </a:p>
        </p:txBody>
      </p:sp>
      <p:pic>
        <p:nvPicPr>
          <p:cNvPr id="3074" name="Picture 2" descr="https://godshotspot.files.wordpress.com/2014/05/snap121.jpg"/>
          <p:cNvPicPr>
            <a:picLocks noChangeAspect="1" noChangeArrowheads="1"/>
          </p:cNvPicPr>
          <p:nvPr/>
        </p:nvPicPr>
        <p:blipFill rotWithShape="1">
          <a:blip r:embed="rId3">
            <a:extLst>
              <a:ext uri="{28A0092B-C50C-407E-A947-70E740481C1C}">
                <a14:useLocalDpi xmlns:a14="http://schemas.microsoft.com/office/drawing/2010/main" val="0"/>
              </a:ext>
            </a:extLst>
          </a:blip>
          <a:srcRect t="800" r="49724" b="1"/>
          <a:stretch/>
        </p:blipFill>
        <p:spPr bwMode="auto">
          <a:xfrm>
            <a:off x="1030644" y="1716832"/>
            <a:ext cx="3224115" cy="34486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39518" y="4595545"/>
            <a:ext cx="6096000" cy="1754326"/>
          </a:xfrm>
          <a:prstGeom prst="rect">
            <a:avLst/>
          </a:prstGeom>
        </p:spPr>
        <p:txBody>
          <a:bodyPr>
            <a:spAutoFit/>
          </a:bodyPr>
          <a:lstStyle/>
          <a:p>
            <a:r>
              <a:rPr lang="en-US" b="0" i="1" dirty="0">
                <a:solidFill>
                  <a:srgbClr val="FFFF00"/>
                </a:solidFill>
                <a:effectLst/>
                <a:latin typeface="Palatino"/>
              </a:rPr>
              <a:t>Wherefore, we shall have a perfect knowledge of all our guilt, and our uncleanness, and our nakedness; and the righteous shall have a perfect knowledge of their enjoyment, and their righteousness, being clothed with purity, yea, even with the robe of righteousness.</a:t>
            </a:r>
          </a:p>
          <a:p>
            <a:r>
              <a:rPr lang="en-US" i="1" dirty="0">
                <a:solidFill>
                  <a:srgbClr val="FFFF00"/>
                </a:solidFill>
              </a:rPr>
              <a:t>2 Nephi 9:14</a:t>
            </a:r>
            <a:endParaRPr lang="en-US" i="1" dirty="0">
              <a:solidFill>
                <a:srgbClr val="FFFF00"/>
              </a:solidFill>
              <a:latin typeface="Palatino"/>
            </a:endParaRPr>
          </a:p>
        </p:txBody>
      </p:sp>
    </p:spTree>
    <p:extLst>
      <p:ext uri="{BB962C8B-B14F-4D97-AF65-F5344CB8AC3E}">
        <p14:creationId xmlns:p14="http://schemas.microsoft.com/office/powerpoint/2010/main" val="27529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err="1">
                <a:solidFill>
                  <a:schemeClr val="bg1"/>
                </a:solidFill>
              </a:rPr>
              <a:t>Seraphims</a:t>
            </a:r>
            <a:endParaRPr lang="en-US" sz="5400" dirty="0">
              <a:solidFill>
                <a:schemeClr val="bg1"/>
              </a:solidFill>
            </a:endParaRP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(2)</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6:2, 6-8</a:t>
            </a:r>
          </a:p>
        </p:txBody>
      </p:sp>
      <p:sp>
        <p:nvSpPr>
          <p:cNvPr id="2" name="Rectangle 1"/>
          <p:cNvSpPr/>
          <p:nvPr/>
        </p:nvSpPr>
        <p:spPr>
          <a:xfrm>
            <a:off x="6777201" y="1168859"/>
            <a:ext cx="4908614" cy="5078313"/>
          </a:xfrm>
          <a:prstGeom prst="rect">
            <a:avLst/>
          </a:prstGeom>
        </p:spPr>
        <p:txBody>
          <a:bodyPr wrap="square">
            <a:spAutoFit/>
          </a:bodyPr>
          <a:lstStyle/>
          <a:p>
            <a:r>
              <a:rPr lang="en-US" b="0" i="0" dirty="0">
                <a:solidFill>
                  <a:schemeClr val="bg1"/>
                </a:solidFill>
                <a:effectLst/>
              </a:rPr>
              <a:t>It is clear that seraphs include the unembodied spirits of pre-existence, for our Lord </a:t>
            </a:r>
          </a:p>
          <a:p>
            <a:endParaRPr lang="en-US" dirty="0">
              <a:solidFill>
                <a:schemeClr val="bg1"/>
              </a:solidFill>
            </a:endParaRPr>
          </a:p>
          <a:p>
            <a:r>
              <a:rPr lang="en-US" b="0" i="0" dirty="0">
                <a:solidFill>
                  <a:srgbClr val="FFFF00"/>
                </a:solidFill>
                <a:effectLst/>
              </a:rPr>
              <a:t>‘looked upon the wide expanse of eternity, and </a:t>
            </a:r>
            <a:r>
              <a:rPr lang="en-US" b="0" i="1" dirty="0">
                <a:solidFill>
                  <a:srgbClr val="FFFF00"/>
                </a:solidFill>
                <a:effectLst/>
              </a:rPr>
              <a:t>all the seraphic hosts of heaven, before the world was made.’ </a:t>
            </a:r>
            <a:r>
              <a:rPr lang="en-US" sz="1200" b="0" i="0" dirty="0">
                <a:solidFill>
                  <a:srgbClr val="FFFF00"/>
                </a:solidFill>
                <a:effectLst/>
              </a:rPr>
              <a:t>(</a:t>
            </a:r>
            <a:r>
              <a:rPr lang="en-US" sz="1200" b="0" i="0" u="none" strike="noStrike" dirty="0">
                <a:solidFill>
                  <a:srgbClr val="FFFF00"/>
                </a:solidFill>
                <a:effectLst/>
              </a:rPr>
              <a:t>D. &amp; C. 38:1</a:t>
            </a:r>
            <a:r>
              <a:rPr lang="en-US" sz="1200" b="0" i="0" dirty="0">
                <a:solidFill>
                  <a:srgbClr val="FFFF00"/>
                </a:solidFill>
                <a:effectLst/>
              </a:rPr>
              <a:t>.) </a:t>
            </a:r>
          </a:p>
          <a:p>
            <a:endParaRPr lang="en-US" dirty="0">
              <a:solidFill>
                <a:schemeClr val="bg1"/>
              </a:solidFill>
            </a:endParaRPr>
          </a:p>
          <a:p>
            <a:r>
              <a:rPr lang="en-US" b="0" i="0" dirty="0">
                <a:solidFill>
                  <a:schemeClr val="bg1"/>
                </a:solidFill>
                <a:effectLst/>
              </a:rPr>
              <a:t>Whether the name seraphs also applies to perfected and resurrected angels is not clear. </a:t>
            </a:r>
          </a:p>
          <a:p>
            <a:endParaRPr lang="en-US" dirty="0">
              <a:solidFill>
                <a:schemeClr val="bg1"/>
              </a:solidFill>
            </a:endParaRPr>
          </a:p>
          <a:p>
            <a:r>
              <a:rPr lang="en-US" b="0" i="0" dirty="0">
                <a:solidFill>
                  <a:schemeClr val="bg1"/>
                </a:solidFill>
                <a:effectLst/>
              </a:rPr>
              <a:t>While petitioning on behalf of the saints, the Prophet prayed that:</a:t>
            </a:r>
          </a:p>
          <a:p>
            <a:endParaRPr lang="en-US" dirty="0">
              <a:solidFill>
                <a:schemeClr val="bg1"/>
              </a:solidFill>
            </a:endParaRPr>
          </a:p>
          <a:p>
            <a:r>
              <a:rPr lang="en-US" b="0" i="0" dirty="0">
                <a:solidFill>
                  <a:srgbClr val="FFFF00"/>
                </a:solidFill>
                <a:effectLst/>
              </a:rPr>
              <a:t>‘we may mingle our voices with those bright, shining seraphs around thy throne, with acclamations of praise, singing Hosanna to God and the Lamb!’</a:t>
            </a:r>
          </a:p>
          <a:p>
            <a:r>
              <a:rPr lang="en-US" b="0" i="0" dirty="0">
                <a:solidFill>
                  <a:srgbClr val="FFFF00"/>
                </a:solidFill>
                <a:effectLst/>
              </a:rPr>
              <a:t> </a:t>
            </a:r>
            <a:r>
              <a:rPr lang="en-US" sz="1200" b="0" i="0" dirty="0">
                <a:solidFill>
                  <a:srgbClr val="FFFF00"/>
                </a:solidFill>
                <a:effectLst/>
              </a:rPr>
              <a:t>(</a:t>
            </a:r>
            <a:r>
              <a:rPr lang="en-US" sz="1200" b="0" i="0" u="none" strike="noStrike" dirty="0">
                <a:solidFill>
                  <a:srgbClr val="FFFF00"/>
                </a:solidFill>
                <a:effectLst/>
              </a:rPr>
              <a:t>D. &amp; C. 109:79</a:t>
            </a:r>
            <a:r>
              <a:rPr lang="en-US" sz="1200" b="0" i="0" dirty="0">
                <a:solidFill>
                  <a:srgbClr val="FFFF00"/>
                </a:solidFill>
                <a:effectLst/>
              </a:rPr>
              <a:t>.)</a:t>
            </a:r>
            <a:endParaRPr lang="en-US" sz="1200" dirty="0">
              <a:solidFill>
                <a:srgbClr val="FFFF00"/>
              </a:solidFill>
            </a:endParaRPr>
          </a:p>
        </p:txBody>
      </p:sp>
      <p:grpSp>
        <p:nvGrpSpPr>
          <p:cNvPr id="46" name="Group 45"/>
          <p:cNvGrpSpPr/>
          <p:nvPr/>
        </p:nvGrpSpPr>
        <p:grpSpPr>
          <a:xfrm>
            <a:off x="290406" y="3708015"/>
            <a:ext cx="6344104" cy="2583031"/>
            <a:chOff x="242596" y="3144965"/>
            <a:chExt cx="6344104" cy="2583031"/>
          </a:xfrm>
        </p:grpSpPr>
        <p:pic>
          <p:nvPicPr>
            <p:cNvPr id="3" name="Picture 2" descr="https://ot103.files.wordpress.com/2010/06/prophet_isaiah-c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96" y="3144965"/>
              <a:ext cx="6344104" cy="230603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59791" y="5450997"/>
              <a:ext cx="3427092" cy="276999"/>
            </a:xfrm>
            <a:prstGeom prst="rect">
              <a:avLst/>
            </a:prstGeom>
          </p:spPr>
          <p:txBody>
            <a:bodyPr wrap="none">
              <a:spAutoFit/>
            </a:bodyPr>
            <a:lstStyle/>
            <a:p>
              <a:r>
                <a:rPr lang="it-IT" sz="1200" b="0" i="0" dirty="0">
                  <a:solidFill>
                    <a:schemeClr val="bg1"/>
                  </a:solidFill>
                  <a:effectLst/>
                  <a:latin typeface="arial" panose="020B0604020202020204" pitchFamily="34" charset="0"/>
                </a:rPr>
                <a:t>The Prophet Isaiah by Giovanni Battista Tiepolo</a:t>
              </a:r>
              <a:endParaRPr lang="en-US" sz="1200" dirty="0">
                <a:solidFill>
                  <a:schemeClr val="bg1"/>
                </a:solidFill>
              </a:endParaRPr>
            </a:p>
          </p:txBody>
        </p:sp>
      </p:grpSp>
      <p:sp>
        <p:nvSpPr>
          <p:cNvPr id="47" name="Rectangle 46"/>
          <p:cNvSpPr/>
          <p:nvPr/>
        </p:nvSpPr>
        <p:spPr>
          <a:xfrm>
            <a:off x="609856" y="2883868"/>
            <a:ext cx="6096000" cy="646331"/>
          </a:xfrm>
          <a:prstGeom prst="rect">
            <a:avLst/>
          </a:prstGeom>
        </p:spPr>
        <p:txBody>
          <a:bodyPr>
            <a:spAutoFit/>
          </a:bodyPr>
          <a:lstStyle/>
          <a:p>
            <a:r>
              <a:rPr lang="en-US" b="0" i="1" dirty="0">
                <a:solidFill>
                  <a:schemeClr val="bg1"/>
                </a:solidFill>
                <a:effectLst/>
              </a:rPr>
              <a:t>“Seraphs</a:t>
            </a:r>
            <a:r>
              <a:rPr lang="en-US" b="0" i="0" dirty="0">
                <a:solidFill>
                  <a:schemeClr val="bg1"/>
                </a:solidFill>
                <a:effectLst/>
              </a:rPr>
              <a:t> are angels who reside in the presence of God, giving continual glory, honor, and adoration to him. </a:t>
            </a:r>
          </a:p>
        </p:txBody>
      </p:sp>
      <p:grpSp>
        <p:nvGrpSpPr>
          <p:cNvPr id="49" name="Group 48"/>
          <p:cNvGrpSpPr/>
          <p:nvPr/>
        </p:nvGrpSpPr>
        <p:grpSpPr>
          <a:xfrm>
            <a:off x="632234" y="188665"/>
            <a:ext cx="1693561" cy="1924510"/>
            <a:chOff x="2272402" y="122979"/>
            <a:chExt cx="1693561" cy="1924510"/>
          </a:xfrm>
        </p:grpSpPr>
        <p:pic>
          <p:nvPicPr>
            <p:cNvPr id="1028" name="Picture 4" descr="http://www.artclon.com/OtherFile/isaiah_1509_XX_cappella_sistina_vatic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2402" y="122979"/>
              <a:ext cx="1693561" cy="172366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538765" y="1801268"/>
              <a:ext cx="1095172" cy="246221"/>
            </a:xfrm>
            <a:prstGeom prst="rect">
              <a:avLst/>
            </a:prstGeom>
          </p:spPr>
          <p:txBody>
            <a:bodyPr wrap="none">
              <a:spAutoFit/>
            </a:bodyPr>
            <a:lstStyle/>
            <a:p>
              <a:r>
                <a:rPr lang="en-US" sz="1000" b="0" i="0" u="none" strike="noStrike" dirty="0" err="1">
                  <a:solidFill>
                    <a:schemeClr val="bg1"/>
                  </a:solidFill>
                  <a:effectLst/>
                  <a:latin typeface="Verdana" panose="020B0604030504040204" pitchFamily="34" charset="0"/>
                </a:rPr>
                <a:t>Michaelangelo</a:t>
              </a:r>
              <a:endParaRPr lang="en-US" sz="1000" dirty="0">
                <a:solidFill>
                  <a:schemeClr val="bg1"/>
                </a:solidFill>
              </a:endParaRPr>
            </a:p>
          </p:txBody>
        </p:sp>
      </p:grpSp>
      <p:sp>
        <p:nvSpPr>
          <p:cNvPr id="93" name="Rectangle 92"/>
          <p:cNvSpPr/>
          <p:nvPr/>
        </p:nvSpPr>
        <p:spPr>
          <a:xfrm>
            <a:off x="2611177" y="1255790"/>
            <a:ext cx="3880641" cy="954107"/>
          </a:xfrm>
          <a:prstGeom prst="rect">
            <a:avLst/>
          </a:prstGeom>
        </p:spPr>
        <p:txBody>
          <a:bodyPr wrap="square">
            <a:spAutoFit/>
          </a:bodyPr>
          <a:lstStyle/>
          <a:p>
            <a:pPr algn="ctr"/>
            <a:r>
              <a:rPr lang="en-US" sz="2800" b="0" i="1" dirty="0">
                <a:solidFill>
                  <a:schemeClr val="bg1"/>
                </a:solidFill>
                <a:effectLst/>
              </a:rPr>
              <a:t>Wings—a symbol of power to move or act</a:t>
            </a:r>
            <a:endParaRPr lang="en-US" sz="2800" b="0" i="0" dirty="0">
              <a:solidFill>
                <a:schemeClr val="bg1"/>
              </a:solidFill>
              <a:effectLst/>
            </a:endParaRPr>
          </a:p>
        </p:txBody>
      </p:sp>
    </p:spTree>
    <p:extLst>
      <p:ext uri="{BB962C8B-B14F-4D97-AF65-F5344CB8AC3E}">
        <p14:creationId xmlns:p14="http://schemas.microsoft.com/office/powerpoint/2010/main" val="33847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Covering Face/Feet</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(3)</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6:2</a:t>
            </a:r>
          </a:p>
        </p:txBody>
      </p:sp>
      <p:sp>
        <p:nvSpPr>
          <p:cNvPr id="2" name="Rectangle 1"/>
          <p:cNvSpPr/>
          <p:nvPr/>
        </p:nvSpPr>
        <p:spPr>
          <a:xfrm>
            <a:off x="3894042" y="984333"/>
            <a:ext cx="4908614" cy="461665"/>
          </a:xfrm>
          <a:prstGeom prst="rect">
            <a:avLst/>
          </a:prstGeom>
        </p:spPr>
        <p:txBody>
          <a:bodyPr wrap="square">
            <a:spAutoFit/>
          </a:bodyPr>
          <a:lstStyle/>
          <a:p>
            <a:pPr algn="ctr"/>
            <a:r>
              <a:rPr lang="en-US" sz="2400" b="0" i="0" dirty="0">
                <a:solidFill>
                  <a:srgbClr val="FFFF00"/>
                </a:solidFill>
                <a:effectLst/>
              </a:rPr>
              <a:t>A protection from God’s full glory</a:t>
            </a:r>
            <a:endParaRPr lang="en-US" sz="2400" dirty="0">
              <a:solidFill>
                <a:srgbClr val="FFFF00"/>
              </a:solidFill>
            </a:endParaRPr>
          </a:p>
        </p:txBody>
      </p:sp>
      <p:sp>
        <p:nvSpPr>
          <p:cNvPr id="15" name="TextBox 14"/>
          <p:cNvSpPr txBox="1"/>
          <p:nvPr/>
        </p:nvSpPr>
        <p:spPr>
          <a:xfrm>
            <a:off x="6348349" y="4520016"/>
            <a:ext cx="4790493" cy="2031325"/>
          </a:xfrm>
          <a:prstGeom prst="rect">
            <a:avLst/>
          </a:prstGeom>
          <a:noFill/>
        </p:spPr>
        <p:txBody>
          <a:bodyPr wrap="square" rtlCol="0">
            <a:spAutoFit/>
          </a:bodyPr>
          <a:lstStyle/>
          <a:p>
            <a:r>
              <a:rPr lang="en-US" dirty="0">
                <a:solidFill>
                  <a:schemeClr val="bg1"/>
                </a:solidFill>
              </a:rPr>
              <a:t>“If the ark was indeed a symbolic representation of the Lord and a place where He reveled Himself to His servants, then the cherubic wings would technically cover the Lord as He descended upon the seat of the ark, acting as a sort of barrier, or veil, between the Lord and His servants.”</a:t>
            </a:r>
          </a:p>
        </p:txBody>
      </p:sp>
      <p:sp>
        <p:nvSpPr>
          <p:cNvPr id="16" name="TextBox 15"/>
          <p:cNvSpPr txBox="1"/>
          <p:nvPr/>
        </p:nvSpPr>
        <p:spPr>
          <a:xfrm>
            <a:off x="361562" y="1989788"/>
            <a:ext cx="5059524" cy="1754326"/>
          </a:xfrm>
          <a:prstGeom prst="rect">
            <a:avLst/>
          </a:prstGeom>
          <a:noFill/>
        </p:spPr>
        <p:txBody>
          <a:bodyPr wrap="square" rtlCol="0">
            <a:spAutoFit/>
          </a:bodyPr>
          <a:lstStyle/>
          <a:p>
            <a:r>
              <a:rPr lang="en-US" dirty="0">
                <a:solidFill>
                  <a:schemeClr val="bg1"/>
                </a:solidFill>
              </a:rPr>
              <a:t>“The multiple wings perhaps represent the protective veil that separates the Lord from mortals. </a:t>
            </a:r>
          </a:p>
          <a:p>
            <a:r>
              <a:rPr lang="en-US" dirty="0">
                <a:solidFill>
                  <a:schemeClr val="bg1"/>
                </a:solidFill>
              </a:rPr>
              <a:t>The ark of the covenant,… was adorned with cherubim similar to the seraphim, who had wings that spread over the mercy set upon the ark. </a:t>
            </a:r>
          </a:p>
        </p:txBody>
      </p:sp>
      <p:pic>
        <p:nvPicPr>
          <p:cNvPr id="4100" name="Picture 4" descr="http://poaministries.org/ark_of_the_covenant_clip_image002_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195" y="4245059"/>
            <a:ext cx="3688702" cy="22769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lds.org/bc/content/shared/content/images/gospel-library/manual/10589/hen-chicks-wings-swindle_1143743_t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122" y="1591061"/>
            <a:ext cx="3108212" cy="23222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2.bp.blogspot.com/-jG6GbnjRjF4/TeHxT58kk6I/AAAAAAAAAYY/k0v3VKEGCOI/s1600/Seraphi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354" y="219719"/>
            <a:ext cx="2119335" cy="169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5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Holy, Holy, Holy</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(3)</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6:3</a:t>
            </a:r>
          </a:p>
        </p:txBody>
      </p:sp>
      <p:sp>
        <p:nvSpPr>
          <p:cNvPr id="2" name="Rectangle 1"/>
          <p:cNvSpPr/>
          <p:nvPr/>
        </p:nvSpPr>
        <p:spPr>
          <a:xfrm>
            <a:off x="3894042" y="984333"/>
            <a:ext cx="4908614" cy="461665"/>
          </a:xfrm>
          <a:prstGeom prst="rect">
            <a:avLst/>
          </a:prstGeom>
        </p:spPr>
        <p:txBody>
          <a:bodyPr wrap="square">
            <a:spAutoFit/>
          </a:bodyPr>
          <a:lstStyle/>
          <a:p>
            <a:pPr algn="ctr"/>
            <a:r>
              <a:rPr lang="en-US" sz="2400" b="0" i="0" dirty="0">
                <a:solidFill>
                  <a:srgbClr val="FFFF00"/>
                </a:solidFill>
                <a:effectLst/>
              </a:rPr>
              <a:t>A Triumphant Praise</a:t>
            </a:r>
            <a:endParaRPr lang="en-US" sz="2400" dirty="0">
              <a:solidFill>
                <a:srgbClr val="FFFF00"/>
              </a:solidFill>
            </a:endParaRPr>
          </a:p>
        </p:txBody>
      </p:sp>
      <p:sp>
        <p:nvSpPr>
          <p:cNvPr id="15" name="TextBox 14"/>
          <p:cNvSpPr txBox="1"/>
          <p:nvPr/>
        </p:nvSpPr>
        <p:spPr>
          <a:xfrm>
            <a:off x="6534962" y="2767992"/>
            <a:ext cx="4790493" cy="923330"/>
          </a:xfrm>
          <a:prstGeom prst="rect">
            <a:avLst/>
          </a:prstGeom>
          <a:noFill/>
        </p:spPr>
        <p:txBody>
          <a:bodyPr wrap="square" rtlCol="0">
            <a:spAutoFit/>
          </a:bodyPr>
          <a:lstStyle/>
          <a:p>
            <a:r>
              <a:rPr lang="en-US" dirty="0">
                <a:solidFill>
                  <a:schemeClr val="bg1"/>
                </a:solidFill>
              </a:rPr>
              <a:t>…repeated 3 times = most holy (a superlative grammatical form used in the Semitic languages)</a:t>
            </a:r>
          </a:p>
        </p:txBody>
      </p:sp>
      <p:sp>
        <p:nvSpPr>
          <p:cNvPr id="16" name="TextBox 15"/>
          <p:cNvSpPr txBox="1"/>
          <p:nvPr/>
        </p:nvSpPr>
        <p:spPr>
          <a:xfrm>
            <a:off x="286916" y="1557632"/>
            <a:ext cx="5992585" cy="646331"/>
          </a:xfrm>
          <a:prstGeom prst="rect">
            <a:avLst/>
          </a:prstGeom>
          <a:noFill/>
        </p:spPr>
        <p:txBody>
          <a:bodyPr wrap="square" rtlCol="0">
            <a:spAutoFit/>
          </a:bodyPr>
          <a:lstStyle/>
          <a:p>
            <a:r>
              <a:rPr lang="en-US" dirty="0">
                <a:solidFill>
                  <a:schemeClr val="bg1"/>
                </a:solidFill>
              </a:rPr>
              <a:t>“The word ‘holy’ defines a person, object, or place that is dedicated or consecrated for a sacred purpose…</a:t>
            </a:r>
          </a:p>
        </p:txBody>
      </p:sp>
      <p:sp>
        <p:nvSpPr>
          <p:cNvPr id="11" name="TextBox 10"/>
          <p:cNvSpPr txBox="1"/>
          <p:nvPr/>
        </p:nvSpPr>
        <p:spPr>
          <a:xfrm>
            <a:off x="6534961" y="5167570"/>
            <a:ext cx="4790493" cy="646331"/>
          </a:xfrm>
          <a:prstGeom prst="rect">
            <a:avLst/>
          </a:prstGeom>
          <a:noFill/>
        </p:spPr>
        <p:txBody>
          <a:bodyPr wrap="square" rtlCol="0">
            <a:spAutoFit/>
          </a:bodyPr>
          <a:lstStyle/>
          <a:p>
            <a:r>
              <a:rPr lang="en-US" dirty="0">
                <a:solidFill>
                  <a:schemeClr val="bg1"/>
                </a:solidFill>
              </a:rPr>
              <a:t>“The manifestation of His glory is shown in His power and love for us.”</a:t>
            </a:r>
          </a:p>
        </p:txBody>
      </p:sp>
      <p:pic>
        <p:nvPicPr>
          <p:cNvPr id="5122" name="Picture 2" descr="http://antoinehouben.nl/images/three-trump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21" y="2433772"/>
            <a:ext cx="5180581" cy="34364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QujJzDI1aXdo6ejNcyJ1Z5eamvNORXmmMSnAJpOpLhwcURxMM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640" y="150426"/>
            <a:ext cx="1933575"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Posts of the Door Moved</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(3)</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6:4</a:t>
            </a:r>
          </a:p>
        </p:txBody>
      </p:sp>
      <p:sp>
        <p:nvSpPr>
          <p:cNvPr id="2" name="Rectangle 1"/>
          <p:cNvSpPr/>
          <p:nvPr/>
        </p:nvSpPr>
        <p:spPr>
          <a:xfrm>
            <a:off x="2603241" y="946023"/>
            <a:ext cx="7651958" cy="461665"/>
          </a:xfrm>
          <a:prstGeom prst="rect">
            <a:avLst/>
          </a:prstGeom>
        </p:spPr>
        <p:txBody>
          <a:bodyPr wrap="square">
            <a:spAutoFit/>
          </a:bodyPr>
          <a:lstStyle/>
          <a:p>
            <a:pPr algn="ctr"/>
            <a:r>
              <a:rPr lang="en-US" sz="2400" b="0" i="0" dirty="0">
                <a:solidFill>
                  <a:srgbClr val="FFFF00"/>
                </a:solidFill>
                <a:effectLst/>
              </a:rPr>
              <a:t>Symbolic of the entrance that leads to God’s presence</a:t>
            </a:r>
            <a:endParaRPr lang="en-US" sz="2400" dirty="0">
              <a:solidFill>
                <a:srgbClr val="FFFF00"/>
              </a:solidFill>
            </a:endParaRPr>
          </a:p>
        </p:txBody>
      </p:sp>
      <p:sp>
        <p:nvSpPr>
          <p:cNvPr id="11" name="TextBox 10"/>
          <p:cNvSpPr txBox="1"/>
          <p:nvPr/>
        </p:nvSpPr>
        <p:spPr>
          <a:xfrm>
            <a:off x="4161455" y="4898514"/>
            <a:ext cx="6762362" cy="1477328"/>
          </a:xfrm>
          <a:prstGeom prst="rect">
            <a:avLst/>
          </a:prstGeom>
          <a:noFill/>
        </p:spPr>
        <p:txBody>
          <a:bodyPr wrap="square" rtlCol="0">
            <a:spAutoFit/>
          </a:bodyPr>
          <a:lstStyle/>
          <a:p>
            <a:r>
              <a:rPr lang="en-US" dirty="0">
                <a:solidFill>
                  <a:schemeClr val="bg1"/>
                </a:solidFill>
              </a:rPr>
              <a:t>Our doors to heaven will include covenants, that we must all pass through in order to come into the presence of the Lord.</a:t>
            </a:r>
          </a:p>
          <a:p>
            <a:endParaRPr lang="en-US" dirty="0">
              <a:solidFill>
                <a:schemeClr val="bg1"/>
              </a:solidFill>
            </a:endParaRPr>
          </a:p>
          <a:p>
            <a:r>
              <a:rPr lang="en-US" dirty="0">
                <a:solidFill>
                  <a:schemeClr val="bg1"/>
                </a:solidFill>
              </a:rPr>
              <a:t>“We must keep ourselves pure to be able to pass through the doors of the heavenly kingdom.”</a:t>
            </a:r>
          </a:p>
        </p:txBody>
      </p:sp>
      <p:pic>
        <p:nvPicPr>
          <p:cNvPr id="6146" name="Picture 2" descr="http://www.healingstars.com/wp-content/uploads/doorwaytohea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4" y="2076311"/>
            <a:ext cx="2381250" cy="39909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wF-QkduuMOc/T11i8hv7orI/AAAAAAAAApM/05bgLJCn8LA/s1600/200409+Temple,+Kaylee+trying+to+open+door+2+(Cus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667" y="1721338"/>
            <a:ext cx="4071322" cy="3053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42128" y="2191371"/>
            <a:ext cx="4211079" cy="2031325"/>
          </a:xfrm>
          <a:prstGeom prst="rect">
            <a:avLst/>
          </a:prstGeom>
        </p:spPr>
        <p:txBody>
          <a:bodyPr wrap="square">
            <a:spAutoFit/>
          </a:bodyPr>
          <a:lstStyle/>
          <a:p>
            <a:r>
              <a:rPr lang="en-US" b="0" i="1" dirty="0">
                <a:solidFill>
                  <a:srgbClr val="FFFF00"/>
                </a:solidFill>
                <a:effectLst/>
                <a:latin typeface="Palatino"/>
              </a:rPr>
              <a:t>…that ye might know the gate by which ye should enter. For the gate by which ye should enter is repentance and baptism by water; and then cometh a remission of your sins by fire and by the Holy Ghost.</a:t>
            </a:r>
          </a:p>
          <a:p>
            <a:r>
              <a:rPr lang="en-US" i="1" dirty="0">
                <a:solidFill>
                  <a:srgbClr val="FFFF00"/>
                </a:solidFill>
                <a:latin typeface="Palatino"/>
              </a:rPr>
              <a:t>2 Nephi 31:17</a:t>
            </a:r>
            <a:endParaRPr lang="en-US" i="1" dirty="0">
              <a:solidFill>
                <a:srgbClr val="FFFF00"/>
              </a:solidFill>
            </a:endParaRPr>
          </a:p>
        </p:txBody>
      </p:sp>
    </p:spTree>
    <p:extLst>
      <p:ext uri="{BB962C8B-B14F-4D97-AF65-F5344CB8AC3E}">
        <p14:creationId xmlns:p14="http://schemas.microsoft.com/office/powerpoint/2010/main" val="26506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45248"/>
            <a:ext cx="12115800" cy="923330"/>
          </a:xfrm>
          <a:prstGeom prst="rect">
            <a:avLst/>
          </a:prstGeom>
          <a:noFill/>
        </p:spPr>
        <p:txBody>
          <a:bodyPr wrap="square" rtlCol="0">
            <a:spAutoFit/>
          </a:bodyPr>
          <a:lstStyle/>
          <a:p>
            <a:pPr algn="ctr"/>
            <a:r>
              <a:rPr lang="en-US" sz="5400" dirty="0">
                <a:solidFill>
                  <a:schemeClr val="bg1"/>
                </a:solidFill>
              </a:rPr>
              <a:t>I Am Undone</a:t>
            </a:r>
          </a:p>
        </p:txBody>
      </p:sp>
      <p:sp>
        <p:nvSpPr>
          <p:cNvPr id="82" name="TextBox 81"/>
          <p:cNvSpPr txBox="1"/>
          <p:nvPr/>
        </p:nvSpPr>
        <p:spPr>
          <a:xfrm>
            <a:off x="11180051" y="6447453"/>
            <a:ext cx="707149" cy="369332"/>
          </a:xfrm>
          <a:prstGeom prst="rect">
            <a:avLst/>
          </a:prstGeom>
          <a:noFill/>
        </p:spPr>
        <p:txBody>
          <a:bodyPr wrap="square" rtlCol="0">
            <a:spAutoFit/>
          </a:bodyPr>
          <a:lstStyle/>
          <a:p>
            <a:pPr algn="r"/>
            <a:r>
              <a:rPr lang="en-US" dirty="0">
                <a:solidFill>
                  <a:schemeClr val="bg1"/>
                </a:solidFill>
              </a:rPr>
              <a:t>(4)</a:t>
            </a:r>
          </a:p>
        </p:txBody>
      </p:sp>
      <p:sp>
        <p:nvSpPr>
          <p:cNvPr id="84" name="TextBox 83"/>
          <p:cNvSpPr txBox="1"/>
          <p:nvPr/>
        </p:nvSpPr>
        <p:spPr>
          <a:xfrm>
            <a:off x="0" y="6414066"/>
            <a:ext cx="3704253" cy="369332"/>
          </a:xfrm>
          <a:prstGeom prst="rect">
            <a:avLst/>
          </a:prstGeom>
          <a:noFill/>
        </p:spPr>
        <p:txBody>
          <a:bodyPr wrap="square" rtlCol="0">
            <a:spAutoFit/>
          </a:bodyPr>
          <a:lstStyle/>
          <a:p>
            <a:r>
              <a:rPr lang="en-US" dirty="0">
                <a:solidFill>
                  <a:schemeClr val="bg1"/>
                </a:solidFill>
              </a:rPr>
              <a:t>Isaiah 6:5</a:t>
            </a:r>
          </a:p>
        </p:txBody>
      </p:sp>
      <p:sp>
        <p:nvSpPr>
          <p:cNvPr id="2" name="Rectangle 1"/>
          <p:cNvSpPr/>
          <p:nvPr/>
        </p:nvSpPr>
        <p:spPr>
          <a:xfrm>
            <a:off x="2379306" y="968578"/>
            <a:ext cx="7651958" cy="461665"/>
          </a:xfrm>
          <a:prstGeom prst="rect">
            <a:avLst/>
          </a:prstGeom>
        </p:spPr>
        <p:txBody>
          <a:bodyPr wrap="square">
            <a:spAutoFit/>
          </a:bodyPr>
          <a:lstStyle/>
          <a:p>
            <a:pPr algn="ctr"/>
            <a:r>
              <a:rPr lang="en-US" sz="2400" b="0" i="0" dirty="0">
                <a:solidFill>
                  <a:srgbClr val="FFFF00"/>
                </a:solidFill>
                <a:effectLst/>
              </a:rPr>
              <a:t>Isaiah’s Fear of His Imperfections</a:t>
            </a:r>
            <a:endParaRPr lang="en-US" sz="2400" dirty="0">
              <a:solidFill>
                <a:srgbClr val="FFFF00"/>
              </a:solidFill>
            </a:endParaRPr>
          </a:p>
        </p:txBody>
      </p:sp>
      <p:sp>
        <p:nvSpPr>
          <p:cNvPr id="12" name="TextBox 11"/>
          <p:cNvSpPr txBox="1"/>
          <p:nvPr/>
        </p:nvSpPr>
        <p:spPr>
          <a:xfrm>
            <a:off x="805543" y="1707242"/>
            <a:ext cx="3704253" cy="646331"/>
          </a:xfrm>
          <a:prstGeom prst="rect">
            <a:avLst/>
          </a:prstGeom>
          <a:noFill/>
        </p:spPr>
        <p:txBody>
          <a:bodyPr wrap="square" rtlCol="0">
            <a:spAutoFit/>
          </a:bodyPr>
          <a:lstStyle/>
          <a:p>
            <a:r>
              <a:rPr lang="en-US" dirty="0">
                <a:solidFill>
                  <a:schemeClr val="bg1"/>
                </a:solidFill>
              </a:rPr>
              <a:t>Unclean lips—a feeling that one has not lived up perfectly</a:t>
            </a:r>
          </a:p>
        </p:txBody>
      </p:sp>
      <p:sp>
        <p:nvSpPr>
          <p:cNvPr id="4" name="Rectangle 3"/>
          <p:cNvSpPr/>
          <p:nvPr/>
        </p:nvSpPr>
        <p:spPr>
          <a:xfrm>
            <a:off x="2832430" y="3308132"/>
            <a:ext cx="7091265" cy="2862322"/>
          </a:xfrm>
          <a:prstGeom prst="rect">
            <a:avLst/>
          </a:prstGeom>
        </p:spPr>
        <p:txBody>
          <a:bodyPr wrap="square">
            <a:spAutoFit/>
          </a:bodyPr>
          <a:lstStyle/>
          <a:p>
            <a:pPr fontAlgn="base"/>
            <a:r>
              <a:rPr lang="en-US" b="0" i="0" dirty="0">
                <a:solidFill>
                  <a:schemeClr val="bg1"/>
                </a:solidFill>
                <a:effectLst/>
              </a:rPr>
              <a:t>Everyone has strengths and weaknesses.</a:t>
            </a:r>
          </a:p>
          <a:p>
            <a:pPr fontAlgn="base"/>
            <a:r>
              <a:rPr lang="en-US" b="0" i="0" dirty="0">
                <a:solidFill>
                  <a:schemeClr val="bg1"/>
                </a:solidFill>
                <a:effectLst/>
              </a:rPr>
              <a:t>It’s wonderful that you have strengths.</a:t>
            </a:r>
          </a:p>
          <a:p>
            <a:pPr fontAlgn="base"/>
            <a:r>
              <a:rPr lang="en-US" b="0" i="0" dirty="0">
                <a:solidFill>
                  <a:schemeClr val="bg1"/>
                </a:solidFill>
                <a:effectLst/>
              </a:rPr>
              <a:t>And it is part of your mortal experience that you do have weaknesses.</a:t>
            </a:r>
          </a:p>
          <a:p>
            <a:pPr fontAlgn="base"/>
            <a:endParaRPr lang="en-US" b="0" i="0" dirty="0">
              <a:solidFill>
                <a:schemeClr val="bg1"/>
              </a:solidFill>
              <a:effectLst/>
            </a:endParaRPr>
          </a:p>
          <a:p>
            <a:pPr fontAlgn="base"/>
            <a:r>
              <a:rPr lang="en-US" b="0" i="0" dirty="0">
                <a:solidFill>
                  <a:schemeClr val="bg1"/>
                </a:solidFill>
                <a:effectLst/>
              </a:rPr>
              <a:t>God wants to help us to eventually turn all of our weaknesses into strengths,</a:t>
            </a:r>
            <a:r>
              <a:rPr lang="en-US" b="0" i="0" u="none" strike="noStrike" baseline="30000" dirty="0">
                <a:solidFill>
                  <a:schemeClr val="bg1"/>
                </a:solidFill>
                <a:effectLst/>
                <a:hlinkClick r:id="rId3"/>
              </a:rPr>
              <a:t>1</a:t>
            </a:r>
            <a:r>
              <a:rPr lang="en-US" b="0" i="0" dirty="0">
                <a:solidFill>
                  <a:schemeClr val="bg1"/>
                </a:solidFill>
                <a:effectLst/>
              </a:rPr>
              <a:t> but He knows that this is a long-term goal. </a:t>
            </a:r>
          </a:p>
          <a:p>
            <a:pPr fontAlgn="base"/>
            <a:endParaRPr lang="en-US" dirty="0">
              <a:solidFill>
                <a:schemeClr val="bg1"/>
              </a:solidFill>
            </a:endParaRPr>
          </a:p>
          <a:p>
            <a:pPr fontAlgn="base"/>
            <a:r>
              <a:rPr lang="en-US" b="0" i="0" dirty="0">
                <a:solidFill>
                  <a:schemeClr val="bg1"/>
                </a:solidFill>
                <a:effectLst/>
              </a:rPr>
              <a:t>He wants us to become perfect,</a:t>
            </a:r>
            <a:r>
              <a:rPr lang="en-US" b="0" i="0" u="none" strike="noStrike" baseline="30000" dirty="0">
                <a:solidFill>
                  <a:schemeClr val="bg1"/>
                </a:solidFill>
                <a:effectLst/>
                <a:hlinkClick r:id="rId4"/>
              </a:rPr>
              <a:t>2</a:t>
            </a:r>
            <a:r>
              <a:rPr lang="en-US" b="0" i="0" dirty="0">
                <a:solidFill>
                  <a:schemeClr val="bg1"/>
                </a:solidFill>
                <a:effectLst/>
              </a:rPr>
              <a:t> and if we stay on the path of discipleship, one day we will. It’s OK that you’re not quite there yet. Keep working on it, but stop punishing yourself.</a:t>
            </a:r>
          </a:p>
        </p:txBody>
      </p:sp>
      <p:pic>
        <p:nvPicPr>
          <p:cNvPr id="7170" name="Picture 2" descr="http://set4results.com/wp-content/uploads/sites/14/2015/12/strengths_weakness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285" y="1333047"/>
            <a:ext cx="47625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rgience.com/blog/wp-content/uploads/2015/05/broken_chai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783" y="1891908"/>
            <a:ext cx="45815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9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fade">
                                      <p:cBhvr>
                                        <p:cTn id="23" dur="500"/>
                                        <p:tgtEl>
                                          <p:spTgt spid="717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3653</Words>
  <Application>Microsoft Office PowerPoint</Application>
  <PresentationFormat>Widescreen</PresentationFormat>
  <Paragraphs>284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Arial</vt:lpstr>
      <vt:lpstr>Verdana</vt:lpstr>
      <vt:lpstr>Franklin Gothic Medium</vt:lpstr>
      <vt:lpstr>Arial</vt:lpstr>
      <vt:lpstr>Franklin Gothic Book</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2016-03-02T15:10:47Z</dcterms:created>
  <dcterms:modified xsi:type="dcterms:W3CDTF">2020-11-16T16:22:48Z</dcterms:modified>
</cp:coreProperties>
</file>