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62" r:id="rId3"/>
    <p:sldId id="266" r:id="rId4"/>
    <p:sldId id="259" r:id="rId5"/>
    <p:sldId id="267" r:id="rId6"/>
    <p:sldId id="269" r:id="rId7"/>
    <p:sldId id="271" r:id="rId8"/>
    <p:sldId id="268" r:id="rId9"/>
    <p:sldId id="272" r:id="rId10"/>
    <p:sldId id="270" r:id="rId11"/>
    <p:sldId id="273" r:id="rId12"/>
    <p:sldId id="274" r:id="rId13"/>
    <p:sldId id="275" r:id="rId14"/>
    <p:sldId id="277" r:id="rId15"/>
    <p:sldId id="276" r:id="rId16"/>
    <p:sldId id="278" r:id="rId17"/>
    <p:sldId id="279" r:id="rId18"/>
    <p:sldId id="280" r:id="rId19"/>
    <p:sldId id="282" r:id="rId20"/>
    <p:sldId id="284" r:id="rId21"/>
    <p:sldId id="285" r:id="rId22"/>
    <p:sldId id="258" r:id="rId23"/>
    <p:sldId id="291" r:id="rId24"/>
    <p:sldId id="264" r:id="rId25"/>
    <p:sldId id="260" r:id="rId26"/>
    <p:sldId id="281" r:id="rId27"/>
    <p:sldId id="261" r:id="rId28"/>
    <p:sldId id="287" r:id="rId29"/>
    <p:sldId id="288" r:id="rId30"/>
    <p:sldId id="289" r:id="rId31"/>
    <p:sldId id="290" r:id="rId32"/>
    <p:sldId id="265" r:id="rId33"/>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Franklin Gothic Book" panose="020B0503020102020204" pitchFamily="34" charset="0"/>
      <p:regular r:id="rId38"/>
      <p:italic r:id="rId39"/>
    </p:embeddedFont>
    <p:embeddedFont>
      <p:font typeface="Franklin Gothic Medium" panose="020B0603020102020204" pitchFamily="34" charset="0"/>
      <p:regular r:id="rId40"/>
      <p:italic r:id="rId41"/>
    </p:embeddedFont>
    <p:embeddedFont>
      <p:font typeface="Palatino" pitchFamily="2"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468D17-B2C3-46D9-85B1-7ED5B3702C5B}"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3D01C-7647-4524-9ED3-0592BDE4CEE8}" type="slidenum">
              <a:rPr lang="en-US" smtClean="0"/>
              <a:t>‹#›</a:t>
            </a:fld>
            <a:endParaRPr lang="en-US"/>
          </a:p>
        </p:txBody>
      </p:sp>
    </p:spTree>
    <p:extLst>
      <p:ext uri="{BB962C8B-B14F-4D97-AF65-F5344CB8AC3E}">
        <p14:creationId xmlns:p14="http://schemas.microsoft.com/office/powerpoint/2010/main" val="572536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468D17-B2C3-46D9-85B1-7ED5B3702C5B}"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3D01C-7647-4524-9ED3-0592BDE4CEE8}" type="slidenum">
              <a:rPr lang="en-US" smtClean="0"/>
              <a:t>‹#›</a:t>
            </a:fld>
            <a:endParaRPr lang="en-US"/>
          </a:p>
        </p:txBody>
      </p:sp>
    </p:spTree>
    <p:extLst>
      <p:ext uri="{BB962C8B-B14F-4D97-AF65-F5344CB8AC3E}">
        <p14:creationId xmlns:p14="http://schemas.microsoft.com/office/powerpoint/2010/main" val="4035037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468D17-B2C3-46D9-85B1-7ED5B3702C5B}"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3D01C-7647-4524-9ED3-0592BDE4CEE8}" type="slidenum">
              <a:rPr lang="en-US" smtClean="0"/>
              <a:t>‹#›</a:t>
            </a:fld>
            <a:endParaRPr lang="en-US"/>
          </a:p>
        </p:txBody>
      </p:sp>
    </p:spTree>
    <p:extLst>
      <p:ext uri="{BB962C8B-B14F-4D97-AF65-F5344CB8AC3E}">
        <p14:creationId xmlns:p14="http://schemas.microsoft.com/office/powerpoint/2010/main" val="272116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468D17-B2C3-46D9-85B1-7ED5B3702C5B}"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3D01C-7647-4524-9ED3-0592BDE4CEE8}" type="slidenum">
              <a:rPr lang="en-US" smtClean="0"/>
              <a:t>‹#›</a:t>
            </a:fld>
            <a:endParaRPr lang="en-US"/>
          </a:p>
        </p:txBody>
      </p:sp>
    </p:spTree>
    <p:extLst>
      <p:ext uri="{BB962C8B-B14F-4D97-AF65-F5344CB8AC3E}">
        <p14:creationId xmlns:p14="http://schemas.microsoft.com/office/powerpoint/2010/main" val="2414472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468D17-B2C3-46D9-85B1-7ED5B3702C5B}"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3D01C-7647-4524-9ED3-0592BDE4CEE8}" type="slidenum">
              <a:rPr lang="en-US" smtClean="0"/>
              <a:t>‹#›</a:t>
            </a:fld>
            <a:endParaRPr lang="en-US"/>
          </a:p>
        </p:txBody>
      </p:sp>
    </p:spTree>
    <p:extLst>
      <p:ext uri="{BB962C8B-B14F-4D97-AF65-F5344CB8AC3E}">
        <p14:creationId xmlns:p14="http://schemas.microsoft.com/office/powerpoint/2010/main" val="834688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468D17-B2C3-46D9-85B1-7ED5B3702C5B}"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03D01C-7647-4524-9ED3-0592BDE4CEE8}" type="slidenum">
              <a:rPr lang="en-US" smtClean="0"/>
              <a:t>‹#›</a:t>
            </a:fld>
            <a:endParaRPr lang="en-US"/>
          </a:p>
        </p:txBody>
      </p:sp>
    </p:spTree>
    <p:extLst>
      <p:ext uri="{BB962C8B-B14F-4D97-AF65-F5344CB8AC3E}">
        <p14:creationId xmlns:p14="http://schemas.microsoft.com/office/powerpoint/2010/main" val="51378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468D17-B2C3-46D9-85B1-7ED5B3702C5B}" type="datetimeFigureOut">
              <a:rPr lang="en-US" smtClean="0"/>
              <a:t>11/16/2020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03D01C-7647-4524-9ED3-0592BDE4CEE8}" type="slidenum">
              <a:rPr lang="en-US" smtClean="0"/>
              <a:t>‹#›</a:t>
            </a:fld>
            <a:endParaRPr lang="en-US"/>
          </a:p>
        </p:txBody>
      </p:sp>
    </p:spTree>
    <p:extLst>
      <p:ext uri="{BB962C8B-B14F-4D97-AF65-F5344CB8AC3E}">
        <p14:creationId xmlns:p14="http://schemas.microsoft.com/office/powerpoint/2010/main" val="3613274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468D17-B2C3-46D9-85B1-7ED5B3702C5B}" type="datetimeFigureOut">
              <a:rPr lang="en-US" smtClean="0"/>
              <a:t>11/16/2020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03D01C-7647-4524-9ED3-0592BDE4CEE8}" type="slidenum">
              <a:rPr lang="en-US" smtClean="0"/>
              <a:t>‹#›</a:t>
            </a:fld>
            <a:endParaRPr lang="en-US"/>
          </a:p>
        </p:txBody>
      </p:sp>
    </p:spTree>
    <p:extLst>
      <p:ext uri="{BB962C8B-B14F-4D97-AF65-F5344CB8AC3E}">
        <p14:creationId xmlns:p14="http://schemas.microsoft.com/office/powerpoint/2010/main" val="2051618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68D17-B2C3-46D9-85B1-7ED5B3702C5B}" type="datetimeFigureOut">
              <a:rPr lang="en-US" smtClean="0"/>
              <a:t>11/16/2020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03D01C-7647-4524-9ED3-0592BDE4CEE8}" type="slidenum">
              <a:rPr lang="en-US" smtClean="0"/>
              <a:t>‹#›</a:t>
            </a:fld>
            <a:endParaRPr lang="en-US"/>
          </a:p>
        </p:txBody>
      </p:sp>
    </p:spTree>
    <p:extLst>
      <p:ext uri="{BB962C8B-B14F-4D97-AF65-F5344CB8AC3E}">
        <p14:creationId xmlns:p14="http://schemas.microsoft.com/office/powerpoint/2010/main" val="1755857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468D17-B2C3-46D9-85B1-7ED5B3702C5B}"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03D01C-7647-4524-9ED3-0592BDE4CEE8}" type="slidenum">
              <a:rPr lang="en-US" smtClean="0"/>
              <a:t>‹#›</a:t>
            </a:fld>
            <a:endParaRPr lang="en-US"/>
          </a:p>
        </p:txBody>
      </p:sp>
    </p:spTree>
    <p:extLst>
      <p:ext uri="{BB962C8B-B14F-4D97-AF65-F5344CB8AC3E}">
        <p14:creationId xmlns:p14="http://schemas.microsoft.com/office/powerpoint/2010/main" val="3424249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468D17-B2C3-46D9-85B1-7ED5B3702C5B}"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03D01C-7647-4524-9ED3-0592BDE4CEE8}" type="slidenum">
              <a:rPr lang="en-US" smtClean="0"/>
              <a:t>‹#›</a:t>
            </a:fld>
            <a:endParaRPr lang="en-US"/>
          </a:p>
        </p:txBody>
      </p:sp>
    </p:spTree>
    <p:extLst>
      <p:ext uri="{BB962C8B-B14F-4D97-AF65-F5344CB8AC3E}">
        <p14:creationId xmlns:p14="http://schemas.microsoft.com/office/powerpoint/2010/main" val="1282167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68D17-B2C3-46D9-85B1-7ED5B3702C5B}" type="datetimeFigureOut">
              <a:rPr lang="en-US" smtClean="0"/>
              <a:t>11/16/2020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03D01C-7647-4524-9ED3-0592BDE4CEE8}" type="slidenum">
              <a:rPr lang="en-US" smtClean="0"/>
              <a:t>‹#›</a:t>
            </a:fld>
            <a:endParaRPr lang="en-US"/>
          </a:p>
        </p:txBody>
      </p:sp>
    </p:spTree>
    <p:extLst>
      <p:ext uri="{BB962C8B-B14F-4D97-AF65-F5344CB8AC3E}">
        <p14:creationId xmlns:p14="http://schemas.microsoft.com/office/powerpoint/2010/main" val="81248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gif"/></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83C66B-806E-4E03-9C2B-BEE90AFD4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30629" y="87086"/>
            <a:ext cx="1861457" cy="369332"/>
          </a:xfrm>
          <a:prstGeom prst="rect">
            <a:avLst/>
          </a:prstGeom>
          <a:noFill/>
        </p:spPr>
        <p:txBody>
          <a:bodyPr wrap="square" rtlCol="0">
            <a:spAutoFit/>
          </a:bodyPr>
          <a:lstStyle/>
          <a:p>
            <a:r>
              <a:rPr lang="en-US" dirty="0">
                <a:solidFill>
                  <a:schemeClr val="bg1"/>
                </a:solidFill>
              </a:rPr>
              <a:t>Lesson 123</a:t>
            </a:r>
          </a:p>
        </p:txBody>
      </p:sp>
      <p:sp>
        <p:nvSpPr>
          <p:cNvPr id="6" name="TextBox 5"/>
          <p:cNvSpPr txBox="1"/>
          <p:nvPr/>
        </p:nvSpPr>
        <p:spPr>
          <a:xfrm>
            <a:off x="0" y="621271"/>
            <a:ext cx="12115800" cy="2585323"/>
          </a:xfrm>
          <a:prstGeom prst="rect">
            <a:avLst/>
          </a:prstGeom>
          <a:noFill/>
        </p:spPr>
        <p:txBody>
          <a:bodyPr wrap="square" rtlCol="0">
            <a:spAutoFit/>
          </a:bodyPr>
          <a:lstStyle/>
          <a:p>
            <a:pPr algn="ctr"/>
            <a:r>
              <a:rPr lang="en-US" sz="5400">
                <a:solidFill>
                  <a:schemeClr val="bg1"/>
                </a:solidFill>
              </a:rPr>
              <a:t>Assyria, </a:t>
            </a:r>
            <a:r>
              <a:rPr lang="en-US" sz="5400" dirty="0">
                <a:solidFill>
                  <a:schemeClr val="bg1"/>
                </a:solidFill>
              </a:rPr>
              <a:t>Babylon, and the </a:t>
            </a:r>
          </a:p>
          <a:p>
            <a:pPr algn="ctr"/>
            <a:r>
              <a:rPr lang="en-US" sz="5400" dirty="0">
                <a:solidFill>
                  <a:schemeClr val="bg1"/>
                </a:solidFill>
              </a:rPr>
              <a:t>Second Coming of Christ</a:t>
            </a:r>
          </a:p>
          <a:p>
            <a:pPr algn="ctr"/>
            <a:r>
              <a:rPr lang="en-US" sz="5400" dirty="0">
                <a:solidFill>
                  <a:schemeClr val="bg1"/>
                </a:solidFill>
              </a:rPr>
              <a:t>Isaiah 10-16</a:t>
            </a:r>
          </a:p>
        </p:txBody>
      </p:sp>
      <p:sp>
        <p:nvSpPr>
          <p:cNvPr id="5" name="Rectangle 4"/>
          <p:cNvSpPr/>
          <p:nvPr/>
        </p:nvSpPr>
        <p:spPr>
          <a:xfrm>
            <a:off x="3151763" y="3827865"/>
            <a:ext cx="6655600" cy="2031325"/>
          </a:xfrm>
          <a:prstGeom prst="rect">
            <a:avLst/>
          </a:prstGeom>
        </p:spPr>
        <p:txBody>
          <a:bodyPr wrap="square">
            <a:spAutoFit/>
          </a:bodyPr>
          <a:lstStyle/>
          <a:p>
            <a:pPr fontAlgn="base"/>
            <a:r>
              <a:rPr lang="en-US" i="1" dirty="0">
                <a:solidFill>
                  <a:schemeClr val="bg1"/>
                </a:solidFill>
              </a:rPr>
              <a:t>Behold, the days come, </a:t>
            </a:r>
            <a:r>
              <a:rPr lang="en-US" i="1" dirty="0" err="1">
                <a:solidFill>
                  <a:schemeClr val="bg1"/>
                </a:solidFill>
              </a:rPr>
              <a:t>saith</a:t>
            </a:r>
            <a:r>
              <a:rPr lang="en-US" i="1" dirty="0">
                <a:solidFill>
                  <a:schemeClr val="bg1"/>
                </a:solidFill>
              </a:rPr>
              <a:t> the </a:t>
            </a:r>
            <a:r>
              <a:rPr lang="en-US" i="1" cap="small" dirty="0">
                <a:solidFill>
                  <a:schemeClr val="bg1"/>
                </a:solidFill>
              </a:rPr>
              <a:t>Lord</a:t>
            </a:r>
            <a:r>
              <a:rPr lang="en-US" i="1" dirty="0">
                <a:solidFill>
                  <a:schemeClr val="bg1"/>
                </a:solidFill>
              </a:rPr>
              <a:t>, that I will raise unto David a righteous Branch, and a King shall reign and prosper, and shall execute judgment and justice in the earth.</a:t>
            </a:r>
          </a:p>
          <a:p>
            <a:pPr fontAlgn="base"/>
            <a:r>
              <a:rPr lang="en-US" i="1" dirty="0">
                <a:solidFill>
                  <a:schemeClr val="bg1"/>
                </a:solidFill>
              </a:rPr>
              <a:t> </a:t>
            </a:r>
          </a:p>
          <a:p>
            <a:pPr fontAlgn="base"/>
            <a:r>
              <a:rPr lang="en-US" i="1" dirty="0">
                <a:solidFill>
                  <a:schemeClr val="bg1"/>
                </a:solidFill>
              </a:rPr>
              <a:t>In his days Judah shall be saved, and Israel shall dwell safely: and this is his name whereby he shall be called, </a:t>
            </a:r>
            <a:r>
              <a:rPr lang="en-US" i="1" cap="all" dirty="0">
                <a:solidFill>
                  <a:schemeClr val="bg1"/>
                </a:solidFill>
              </a:rPr>
              <a:t>THE LORD OUR RIGHTEOUSNESS</a:t>
            </a:r>
            <a:r>
              <a:rPr lang="en-US" i="1" dirty="0">
                <a:solidFill>
                  <a:schemeClr val="bg1"/>
                </a:solidFill>
              </a:rPr>
              <a:t>. Jeremiah 23:5-6</a:t>
            </a:r>
          </a:p>
        </p:txBody>
      </p:sp>
      <p:grpSp>
        <p:nvGrpSpPr>
          <p:cNvPr id="7" name="Group 6"/>
          <p:cNvGrpSpPr/>
          <p:nvPr/>
        </p:nvGrpSpPr>
        <p:grpSpPr>
          <a:xfrm>
            <a:off x="753142" y="2536600"/>
            <a:ext cx="1892858" cy="3265220"/>
            <a:chOff x="1593589" y="398948"/>
            <a:chExt cx="2902209" cy="5087452"/>
          </a:xfrm>
        </p:grpSpPr>
        <p:grpSp>
          <p:nvGrpSpPr>
            <p:cNvPr id="8" name="Group 33"/>
            <p:cNvGrpSpPr/>
            <p:nvPr/>
          </p:nvGrpSpPr>
          <p:grpSpPr>
            <a:xfrm>
              <a:off x="1593589" y="398948"/>
              <a:ext cx="2902209" cy="5087452"/>
              <a:chOff x="1593589" y="398948"/>
              <a:chExt cx="1375870" cy="4260181"/>
            </a:xfrm>
          </p:grpSpPr>
          <p:sp>
            <p:nvSpPr>
              <p:cNvPr id="26" name="Oval 28"/>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9"/>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30"/>
              <p:cNvSpPr/>
              <p:nvPr/>
            </p:nvSpPr>
            <p:spPr>
              <a:xfrm>
                <a:off x="1593589" y="2917767"/>
                <a:ext cx="191093" cy="4353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31"/>
              <p:cNvSpPr/>
              <p:nvPr/>
            </p:nvSpPr>
            <p:spPr>
              <a:xfrm rot="1480658">
                <a:off x="1679442" y="1918346"/>
                <a:ext cx="496842" cy="1306022"/>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32"/>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3"/>
              <p:cNvSpPr/>
              <p:nvPr/>
            </p:nvSpPr>
            <p:spPr>
              <a:xfrm>
                <a:off x="1746463" y="1992669"/>
                <a:ext cx="993684" cy="2448792"/>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4"/>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5"/>
              <p:cNvSpPr/>
              <p:nvPr/>
            </p:nvSpPr>
            <p:spPr>
              <a:xfrm rot="402310">
                <a:off x="1789363" y="1834689"/>
                <a:ext cx="382187" cy="2467938"/>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6"/>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7"/>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8"/>
              <p:cNvSpPr/>
              <p:nvPr/>
            </p:nvSpPr>
            <p:spPr>
              <a:xfrm>
                <a:off x="1975776" y="632228"/>
                <a:ext cx="611498" cy="130602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3"/>
              <p:cNvGrpSpPr/>
              <p:nvPr/>
            </p:nvGrpSpPr>
            <p:grpSpPr>
              <a:xfrm>
                <a:off x="2383609" y="1732280"/>
                <a:ext cx="585850" cy="1566411"/>
                <a:chOff x="4699336" y="2759583"/>
                <a:chExt cx="1168064" cy="2193417"/>
              </a:xfrm>
            </p:grpSpPr>
            <p:sp>
              <p:nvSpPr>
                <p:cNvPr id="42" name="Oval 44"/>
                <p:cNvSpPr/>
                <p:nvPr/>
              </p:nvSpPr>
              <p:spPr>
                <a:xfrm>
                  <a:off x="5486400" y="4267200"/>
                  <a:ext cx="381000"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5"/>
                <p:cNvSpPr/>
                <p:nvPr/>
              </p:nvSpPr>
              <p:spPr>
                <a:xfrm rot="19830111">
                  <a:off x="4816550" y="2903312"/>
                  <a:ext cx="822282" cy="1828800"/>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6"/>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Cloud 37"/>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9"/>
              <p:cNvSpPr/>
              <p:nvPr/>
            </p:nvSpPr>
            <p:spPr>
              <a:xfrm rot="21185207">
                <a:off x="2319744" y="1992669"/>
                <a:ext cx="382187" cy="2356886"/>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loud 42"/>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3"/>
              <p:cNvSpPr/>
              <p:nvPr/>
            </p:nvSpPr>
            <p:spPr>
              <a:xfrm rot="5225831">
                <a:off x="2195041" y="1472077"/>
                <a:ext cx="182834" cy="21282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43"/>
            <p:cNvGrpSpPr/>
            <p:nvPr/>
          </p:nvGrpSpPr>
          <p:grpSpPr>
            <a:xfrm rot="5003920">
              <a:off x="2288001" y="3506278"/>
              <a:ext cx="2489460" cy="381000"/>
              <a:chOff x="1600200" y="6781800"/>
              <a:chExt cx="2754086" cy="1143000"/>
            </a:xfrm>
          </p:grpSpPr>
          <p:sp>
            <p:nvSpPr>
              <p:cNvPr id="19" name="Chevron 18"/>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19"/>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hevron 20"/>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hevron 21"/>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hevron 22"/>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hevron 23"/>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hevron 24"/>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44"/>
            <p:cNvGrpSpPr/>
            <p:nvPr/>
          </p:nvGrpSpPr>
          <p:grpSpPr>
            <a:xfrm rot="16596080" flipH="1">
              <a:off x="1145001" y="3506278"/>
              <a:ext cx="2489460" cy="381000"/>
              <a:chOff x="1600200" y="6781800"/>
              <a:chExt cx="2754086" cy="1143000"/>
            </a:xfrm>
          </p:grpSpPr>
          <p:sp>
            <p:nvSpPr>
              <p:cNvPr id="12" name="Chevron 11"/>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12"/>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13"/>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hevron 14"/>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15"/>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evron 16"/>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hevron 17"/>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Rectangle 10"/>
            <p:cNvSpPr/>
            <p:nvPr/>
          </p:nvSpPr>
          <p:spPr>
            <a:xfrm>
              <a:off x="2667000" y="3962400"/>
              <a:ext cx="609600" cy="2286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0663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55690" y="382012"/>
            <a:ext cx="6096000" cy="6001643"/>
          </a:xfrm>
          <a:prstGeom prst="rect">
            <a:avLst/>
          </a:prstGeom>
        </p:spPr>
        <p:txBody>
          <a:bodyPr>
            <a:spAutoFit/>
          </a:bodyPr>
          <a:lstStyle/>
          <a:p>
            <a:r>
              <a:rPr lang="en-US" sz="2400" dirty="0">
                <a:solidFill>
                  <a:schemeClr val="bg1"/>
                </a:solidFill>
              </a:rPr>
              <a:t>“It is Ephraim, today, who holds the priesthood. It is with Ephraim that the Lord has made covenant and has revealed the </a:t>
            </a:r>
            <a:r>
              <a:rPr lang="en-US" sz="2400" dirty="0" err="1">
                <a:solidFill>
                  <a:schemeClr val="bg1"/>
                </a:solidFill>
              </a:rPr>
              <a:t>fulness</a:t>
            </a:r>
            <a:r>
              <a:rPr lang="en-US" sz="2400" dirty="0">
                <a:solidFill>
                  <a:schemeClr val="bg1"/>
                </a:solidFill>
              </a:rPr>
              <a:t> of the everlasting gospel. </a:t>
            </a:r>
          </a:p>
          <a:p>
            <a:endParaRPr lang="en-US" sz="2400" dirty="0">
              <a:solidFill>
                <a:schemeClr val="bg1"/>
              </a:solidFill>
            </a:endParaRPr>
          </a:p>
          <a:p>
            <a:r>
              <a:rPr lang="en-US" sz="2400" dirty="0">
                <a:solidFill>
                  <a:schemeClr val="bg1"/>
                </a:solidFill>
              </a:rPr>
              <a:t>It is Ephraim who is building temples and performing the ordinances in them for both the living and for the dead. </a:t>
            </a:r>
          </a:p>
          <a:p>
            <a:endParaRPr lang="en-US" sz="2400" dirty="0">
              <a:solidFill>
                <a:schemeClr val="bg1"/>
              </a:solidFill>
            </a:endParaRPr>
          </a:p>
          <a:p>
            <a:r>
              <a:rPr lang="en-US" sz="2400" dirty="0">
                <a:solidFill>
                  <a:schemeClr val="bg1"/>
                </a:solidFill>
              </a:rPr>
              <a:t>When the ‘lost tribes’ come—and it will be a most wonderful sight and a marvelous thing when they do come to Zion—in fulfilment of the promises made through Isaiah and Jeremiah, they will have to receive the crowning blessings from their brother Ephraim, the ‘firstborn’ in Israel.” (3)</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8028" y="1276040"/>
            <a:ext cx="3136024" cy="3956863"/>
          </a:xfrm>
          <a:prstGeom prst="rect">
            <a:avLst/>
          </a:prstGeom>
        </p:spPr>
      </p:pic>
    </p:spTree>
    <p:extLst>
      <p:ext uri="{BB962C8B-B14F-4D97-AF65-F5344CB8AC3E}">
        <p14:creationId xmlns:p14="http://schemas.microsoft.com/office/powerpoint/2010/main" val="409451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35508" y="581188"/>
            <a:ext cx="6096000" cy="5262979"/>
          </a:xfrm>
          <a:prstGeom prst="rect">
            <a:avLst/>
          </a:prstGeom>
        </p:spPr>
        <p:txBody>
          <a:bodyPr>
            <a:spAutoFit/>
          </a:bodyPr>
          <a:lstStyle/>
          <a:p>
            <a:r>
              <a:rPr lang="en-US" sz="2400" dirty="0">
                <a:solidFill>
                  <a:schemeClr val="bg1"/>
                </a:solidFill>
              </a:rPr>
              <a:t>“It is the house of Israel we are after, and we care not whether they come from the east, the west, the north, or the south; from China, Russia, England, California, North or South America, or some other locality; and it is the very lad on whom father Jacob laid his hands, that will save the house of Israel. </a:t>
            </a:r>
          </a:p>
          <a:p>
            <a:endParaRPr lang="en-US" sz="2400" dirty="0">
              <a:solidFill>
                <a:schemeClr val="bg1"/>
              </a:solidFill>
            </a:endParaRPr>
          </a:p>
          <a:p>
            <a:r>
              <a:rPr lang="en-US" sz="2400" dirty="0">
                <a:solidFill>
                  <a:schemeClr val="bg1"/>
                </a:solidFill>
              </a:rPr>
              <a:t>The Book of Mormon came to Ephraim, for Joseph Smith was a pure </a:t>
            </a:r>
            <a:r>
              <a:rPr lang="en-US" sz="2400" dirty="0" err="1">
                <a:solidFill>
                  <a:schemeClr val="bg1"/>
                </a:solidFill>
              </a:rPr>
              <a:t>Ephraimite</a:t>
            </a:r>
            <a:r>
              <a:rPr lang="en-US" sz="2400" dirty="0">
                <a:solidFill>
                  <a:schemeClr val="bg1"/>
                </a:solidFill>
              </a:rPr>
              <a:t>, and the Book of Mormon was revealed to him, and while he lived he made it his business to search for those who believed the Gospel.” (4)</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791" t="2166" r="2926" b="5210"/>
          <a:stretch/>
        </p:blipFill>
        <p:spPr>
          <a:xfrm>
            <a:off x="1801638" y="1330859"/>
            <a:ext cx="2308635" cy="3277354"/>
          </a:xfrm>
          <a:prstGeom prst="rect">
            <a:avLst/>
          </a:prstGeom>
        </p:spPr>
      </p:pic>
    </p:spTree>
    <p:extLst>
      <p:ext uri="{BB962C8B-B14F-4D97-AF65-F5344CB8AC3E}">
        <p14:creationId xmlns:p14="http://schemas.microsoft.com/office/powerpoint/2010/main" val="8908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52600" y="1"/>
            <a:ext cx="8686800" cy="830997"/>
          </a:xfrm>
          <a:prstGeom prst="rect">
            <a:avLst/>
          </a:prstGeom>
          <a:noFill/>
        </p:spPr>
        <p:txBody>
          <a:bodyPr wrap="square" rtlCol="0">
            <a:spAutoFit/>
          </a:bodyPr>
          <a:lstStyle/>
          <a:p>
            <a:pPr algn="ctr"/>
            <a:r>
              <a:rPr lang="en-US" sz="4800" dirty="0">
                <a:solidFill>
                  <a:schemeClr val="bg1"/>
                </a:solidFill>
                <a:ea typeface="Gungsuh" pitchFamily="18" charset="-127"/>
              </a:rPr>
              <a:t>Conditions of the Millennium</a:t>
            </a:r>
          </a:p>
        </p:txBody>
      </p:sp>
      <p:sp>
        <p:nvSpPr>
          <p:cNvPr id="7" name="TextBox 6"/>
          <p:cNvSpPr txBox="1"/>
          <p:nvPr/>
        </p:nvSpPr>
        <p:spPr>
          <a:xfrm>
            <a:off x="113166" y="6396334"/>
            <a:ext cx="1861457" cy="369332"/>
          </a:xfrm>
          <a:prstGeom prst="rect">
            <a:avLst/>
          </a:prstGeom>
          <a:noFill/>
        </p:spPr>
        <p:txBody>
          <a:bodyPr wrap="square" rtlCol="0">
            <a:spAutoFit/>
          </a:bodyPr>
          <a:lstStyle/>
          <a:p>
            <a:r>
              <a:rPr lang="en-US" dirty="0">
                <a:solidFill>
                  <a:schemeClr val="bg1"/>
                </a:solidFill>
              </a:rPr>
              <a:t>Isaiah 11:5-8</a:t>
            </a:r>
          </a:p>
        </p:txBody>
      </p:sp>
      <p:sp>
        <p:nvSpPr>
          <p:cNvPr id="8" name="TextBox 7"/>
          <p:cNvSpPr txBox="1"/>
          <p:nvPr/>
        </p:nvSpPr>
        <p:spPr>
          <a:xfrm>
            <a:off x="691080" y="1316243"/>
            <a:ext cx="3165697" cy="2031325"/>
          </a:xfrm>
          <a:prstGeom prst="rect">
            <a:avLst/>
          </a:prstGeom>
          <a:noFill/>
        </p:spPr>
        <p:txBody>
          <a:bodyPr wrap="square" rtlCol="0">
            <a:spAutoFit/>
          </a:bodyPr>
          <a:lstStyle/>
          <a:p>
            <a:r>
              <a:rPr lang="en-US" dirty="0">
                <a:solidFill>
                  <a:schemeClr val="bg1"/>
                </a:solidFill>
              </a:rPr>
              <a:t>Girdle of his loins (waist)</a:t>
            </a:r>
          </a:p>
          <a:p>
            <a:endParaRPr lang="en-US" dirty="0">
              <a:solidFill>
                <a:schemeClr val="bg1"/>
              </a:solidFill>
            </a:endParaRPr>
          </a:p>
          <a:p>
            <a:r>
              <a:rPr lang="en-US" dirty="0">
                <a:solidFill>
                  <a:schemeClr val="bg1"/>
                </a:solidFill>
              </a:rPr>
              <a:t>The righteous should strive to live their lives in purity and harmony…</a:t>
            </a:r>
          </a:p>
          <a:p>
            <a:endParaRPr lang="en-US" dirty="0">
              <a:solidFill>
                <a:schemeClr val="bg1"/>
              </a:solidFill>
            </a:endParaRPr>
          </a:p>
          <a:p>
            <a:r>
              <a:rPr lang="en-US" dirty="0">
                <a:solidFill>
                  <a:schemeClr val="bg1"/>
                </a:solidFill>
              </a:rPr>
              <a:t>The robes of righteousness</a:t>
            </a:r>
          </a:p>
        </p:txBody>
      </p:sp>
      <p:sp>
        <p:nvSpPr>
          <p:cNvPr id="10" name="TextBox 9"/>
          <p:cNvSpPr txBox="1"/>
          <p:nvPr/>
        </p:nvSpPr>
        <p:spPr>
          <a:xfrm>
            <a:off x="4592785" y="3861259"/>
            <a:ext cx="3485585" cy="1754326"/>
          </a:xfrm>
          <a:prstGeom prst="rect">
            <a:avLst/>
          </a:prstGeom>
          <a:noFill/>
        </p:spPr>
        <p:txBody>
          <a:bodyPr wrap="square" rtlCol="0">
            <a:spAutoFit/>
          </a:bodyPr>
          <a:lstStyle/>
          <a:p>
            <a:r>
              <a:rPr lang="en-US" dirty="0">
                <a:solidFill>
                  <a:schemeClr val="bg1"/>
                </a:solidFill>
              </a:rPr>
              <a:t>Animals will interact with each other</a:t>
            </a:r>
          </a:p>
          <a:p>
            <a:endParaRPr lang="en-US" dirty="0">
              <a:solidFill>
                <a:schemeClr val="bg1"/>
              </a:solidFill>
            </a:endParaRPr>
          </a:p>
          <a:p>
            <a:r>
              <a:rPr lang="en-US" dirty="0">
                <a:solidFill>
                  <a:schemeClr val="bg1"/>
                </a:solidFill>
              </a:rPr>
              <a:t>No longer will they prey or have to flee from their predator</a:t>
            </a:r>
          </a:p>
          <a:p>
            <a:endParaRPr lang="en-US" dirty="0">
              <a:solidFill>
                <a:schemeClr val="bg1"/>
              </a:solidFill>
            </a:endParaRPr>
          </a:p>
        </p:txBody>
      </p:sp>
      <p:pic>
        <p:nvPicPr>
          <p:cNvPr id="2050" name="Picture 2" descr="http://lynnmosher.com/wp-content/uploads/2013/03/Robe-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723" y="3606340"/>
            <a:ext cx="3617019" cy="22931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1.bp.blogspot.com/-bnTYWn8Nd0Y/ThB6gQwRM2I/AAAAAAAAAJ4/W0bnlEU1fRY/s1600/isaiah_11_6_9_by_ccgw-d37ix9j.jpg"/>
          <p:cNvPicPr>
            <a:picLocks noChangeAspect="1" noChangeArrowheads="1"/>
          </p:cNvPicPr>
          <p:nvPr/>
        </p:nvPicPr>
        <p:blipFill>
          <a:blip r:embed="rId5" cstate="print"/>
          <a:srcRect r="1884" b="12500"/>
          <a:stretch>
            <a:fillRect/>
          </a:stretch>
        </p:blipFill>
        <p:spPr bwMode="auto">
          <a:xfrm>
            <a:off x="4795319" y="1316243"/>
            <a:ext cx="2819400" cy="2133600"/>
          </a:xfrm>
          <a:prstGeom prst="rect">
            <a:avLst/>
          </a:prstGeom>
          <a:noFill/>
        </p:spPr>
      </p:pic>
      <p:sp>
        <p:nvSpPr>
          <p:cNvPr id="12" name="TextBox 11"/>
          <p:cNvSpPr txBox="1"/>
          <p:nvPr/>
        </p:nvSpPr>
        <p:spPr>
          <a:xfrm>
            <a:off x="8203254" y="1162179"/>
            <a:ext cx="3875808" cy="1754326"/>
          </a:xfrm>
          <a:prstGeom prst="rect">
            <a:avLst/>
          </a:prstGeom>
          <a:noFill/>
        </p:spPr>
        <p:txBody>
          <a:bodyPr wrap="square" rtlCol="0">
            <a:spAutoFit/>
          </a:bodyPr>
          <a:lstStyle/>
          <a:p>
            <a:r>
              <a:rPr lang="en-US" dirty="0">
                <a:solidFill>
                  <a:schemeClr val="bg1"/>
                </a:solidFill>
              </a:rPr>
              <a:t>A child will play with an asp and a cockatrice (possibly a lizard—traditionally is a mythical beast, essentially a two-legged dragon or serpent-like creature with a rooster's head)</a:t>
            </a:r>
          </a:p>
        </p:txBody>
      </p:sp>
      <p:pic>
        <p:nvPicPr>
          <p:cNvPr id="2052" name="Picture 4" descr="http://rivista-cdn.reptilesmagazine.com/images/kid-with-beardie600.jpg?ver=1335187369"/>
          <p:cNvPicPr>
            <a:picLocks noChangeAspect="1" noChangeArrowheads="1"/>
          </p:cNvPicPr>
          <p:nvPr/>
        </p:nvPicPr>
        <p:blipFill rotWithShape="1">
          <a:blip r:embed="rId6">
            <a:extLst>
              <a:ext uri="{28A0092B-C50C-407E-A947-70E740481C1C}">
                <a14:useLocalDpi xmlns:a14="http://schemas.microsoft.com/office/drawing/2010/main" val="0"/>
              </a:ext>
            </a:extLst>
          </a:blip>
          <a:srcRect l="23650" t="6416" r="20588"/>
          <a:stretch/>
        </p:blipFill>
        <p:spPr bwMode="auto">
          <a:xfrm>
            <a:off x="10149825" y="3020834"/>
            <a:ext cx="1703406" cy="19058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cutebabywallpapers.com/wp-content/uploads/2015/01/Child-and-Snake-wallpap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3254" y="2974664"/>
            <a:ext cx="1781402" cy="19981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64742" y="5842826"/>
            <a:ext cx="5167448" cy="830997"/>
          </a:xfrm>
          <a:prstGeom prst="rect">
            <a:avLst/>
          </a:prstGeom>
        </p:spPr>
        <p:txBody>
          <a:bodyPr wrap="square">
            <a:spAutoFit/>
          </a:bodyPr>
          <a:lstStyle/>
          <a:p>
            <a:pPr algn="ctr"/>
            <a:r>
              <a:rPr lang="en-US" sz="2400" dirty="0">
                <a:solidFill>
                  <a:srgbClr val="FFFF00"/>
                </a:solidFill>
              </a:rPr>
              <a:t>“Isaiah is testifying that life will become as it was before the Fall.” </a:t>
            </a:r>
            <a:r>
              <a:rPr lang="en-US" dirty="0">
                <a:solidFill>
                  <a:srgbClr val="FFFF00"/>
                </a:solidFill>
              </a:rPr>
              <a:t>(1)</a:t>
            </a:r>
          </a:p>
        </p:txBody>
      </p:sp>
      <p:sp>
        <p:nvSpPr>
          <p:cNvPr id="16" name="TextBox 15"/>
          <p:cNvSpPr txBox="1"/>
          <p:nvPr/>
        </p:nvSpPr>
        <p:spPr>
          <a:xfrm>
            <a:off x="8706413" y="5153920"/>
            <a:ext cx="3024190" cy="923330"/>
          </a:xfrm>
          <a:prstGeom prst="rect">
            <a:avLst/>
          </a:prstGeom>
          <a:noFill/>
        </p:spPr>
        <p:txBody>
          <a:bodyPr wrap="square" rtlCol="0">
            <a:spAutoFit/>
          </a:bodyPr>
          <a:lstStyle/>
          <a:p>
            <a:r>
              <a:rPr lang="en-US" dirty="0">
                <a:solidFill>
                  <a:schemeClr val="bg1"/>
                </a:solidFill>
              </a:rPr>
              <a:t>The pure in heart and innocent will be the leaders of the converted wild ones.</a:t>
            </a:r>
          </a:p>
        </p:txBody>
      </p:sp>
    </p:spTree>
    <p:extLst>
      <p:ext uri="{BB962C8B-B14F-4D97-AF65-F5344CB8AC3E}">
        <p14:creationId xmlns:p14="http://schemas.microsoft.com/office/powerpoint/2010/main" val="286701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2054"/>
                                        </p:tgtEl>
                                        <p:attrNameLst>
                                          <p:attrName>style.visibility</p:attrName>
                                        </p:attrNameLst>
                                      </p:cBhvr>
                                      <p:to>
                                        <p:strVal val="visible"/>
                                      </p:to>
                                    </p:set>
                                    <p:animEffect transition="in" filter="fade">
                                      <p:cBhvr>
                                        <p:cTn id="29" dur="500"/>
                                        <p:tgtEl>
                                          <p:spTgt spid="2054"/>
                                        </p:tgtEl>
                                      </p:cBhvr>
                                    </p:animEffect>
                                  </p:childTnLst>
                                </p:cTn>
                              </p:par>
                              <p:par>
                                <p:cTn id="30" presetID="10" presetClass="entr" presetSubtype="0" fill="hold" nodeType="with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fade">
                                      <p:cBhvr>
                                        <p:cTn id="32" dur="500"/>
                                        <p:tgtEl>
                                          <p:spTgt spid="205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2"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52600" y="1"/>
            <a:ext cx="8686800" cy="830997"/>
          </a:xfrm>
          <a:prstGeom prst="rect">
            <a:avLst/>
          </a:prstGeom>
          <a:noFill/>
        </p:spPr>
        <p:txBody>
          <a:bodyPr wrap="square" rtlCol="0">
            <a:spAutoFit/>
          </a:bodyPr>
          <a:lstStyle/>
          <a:p>
            <a:pPr algn="ctr"/>
            <a:r>
              <a:rPr lang="en-US" sz="4800" dirty="0">
                <a:solidFill>
                  <a:schemeClr val="bg1"/>
                </a:solidFill>
                <a:ea typeface="Gungsuh" pitchFamily="18" charset="-127"/>
              </a:rPr>
              <a:t>The Earth Full of Knowledge</a:t>
            </a:r>
          </a:p>
        </p:txBody>
      </p:sp>
      <p:sp>
        <p:nvSpPr>
          <p:cNvPr id="7" name="TextBox 6"/>
          <p:cNvSpPr txBox="1"/>
          <p:nvPr/>
        </p:nvSpPr>
        <p:spPr>
          <a:xfrm>
            <a:off x="113166" y="6396334"/>
            <a:ext cx="4780952" cy="369332"/>
          </a:xfrm>
          <a:prstGeom prst="rect">
            <a:avLst/>
          </a:prstGeom>
          <a:noFill/>
        </p:spPr>
        <p:txBody>
          <a:bodyPr wrap="square" rtlCol="0">
            <a:spAutoFit/>
          </a:bodyPr>
          <a:lstStyle/>
          <a:p>
            <a:r>
              <a:rPr lang="en-US" dirty="0">
                <a:solidFill>
                  <a:schemeClr val="bg1"/>
                </a:solidFill>
              </a:rPr>
              <a:t>Isaiah 11:5-9   2 Nephi 30:15-18</a:t>
            </a:r>
          </a:p>
        </p:txBody>
      </p:sp>
      <p:sp>
        <p:nvSpPr>
          <p:cNvPr id="4" name="Rectangle 3"/>
          <p:cNvSpPr/>
          <p:nvPr/>
        </p:nvSpPr>
        <p:spPr>
          <a:xfrm>
            <a:off x="439882" y="948689"/>
            <a:ext cx="6096000" cy="5355312"/>
          </a:xfrm>
          <a:prstGeom prst="rect">
            <a:avLst/>
          </a:prstGeom>
        </p:spPr>
        <p:txBody>
          <a:bodyPr>
            <a:spAutoFit/>
          </a:bodyPr>
          <a:lstStyle/>
          <a:p>
            <a:r>
              <a:rPr lang="en-US" i="1" dirty="0">
                <a:solidFill>
                  <a:srgbClr val="FFFF00"/>
                </a:solidFill>
              </a:rPr>
              <a:t>They shall not hurt nor destroy in all my holy mountain; for the earth shall be full of the knowledge of the Lord as the waters cover the sea. </a:t>
            </a:r>
          </a:p>
          <a:p>
            <a:endParaRPr lang="en-US" i="1" dirty="0">
              <a:solidFill>
                <a:srgbClr val="FFFF00"/>
              </a:solidFill>
            </a:endParaRPr>
          </a:p>
          <a:p>
            <a:pPr fontAlgn="base"/>
            <a:r>
              <a:rPr lang="en-US" i="1" dirty="0">
                <a:solidFill>
                  <a:srgbClr val="FFFF00"/>
                </a:solidFill>
              </a:rPr>
              <a:t>Wherefore, the things of all nations shall be made known; yea, all things shall be made known unto the children of men.</a:t>
            </a:r>
          </a:p>
          <a:p>
            <a:pPr fontAlgn="base"/>
            <a:endParaRPr lang="en-US" i="1" dirty="0">
              <a:solidFill>
                <a:srgbClr val="FFFF00"/>
              </a:solidFill>
            </a:endParaRPr>
          </a:p>
          <a:p>
            <a:pPr fontAlgn="base"/>
            <a:r>
              <a:rPr lang="en-US" i="1" dirty="0">
                <a:solidFill>
                  <a:srgbClr val="FFFF00"/>
                </a:solidFill>
              </a:rPr>
              <a:t>There is nothing which is secret save it shall be revealed; there is no work of darkness save it shall be made manifest in the light; and there is nothing which is sealed upon the earth save it shall be loosed.</a:t>
            </a:r>
          </a:p>
          <a:p>
            <a:pPr fontAlgn="base"/>
            <a:endParaRPr lang="en-US" i="1" dirty="0">
              <a:solidFill>
                <a:srgbClr val="FFFF00"/>
              </a:solidFill>
            </a:endParaRPr>
          </a:p>
          <a:p>
            <a:pPr fontAlgn="base"/>
            <a:r>
              <a:rPr lang="en-US" i="1" dirty="0">
                <a:solidFill>
                  <a:srgbClr val="FFFF00"/>
                </a:solidFill>
              </a:rPr>
              <a:t>Wherefore, all things which have been revealed unto the children of men shall at that day be revealed; and Satan shall have power over the hearts of the children of men no more, for a long time. And now, my beloved brethren, I make an end of my sayings.</a:t>
            </a:r>
          </a:p>
          <a:p>
            <a:endParaRPr lang="en-US" i="1" dirty="0">
              <a:solidFill>
                <a:srgbClr val="FFFF00"/>
              </a:solidFill>
            </a:endParaRPr>
          </a:p>
        </p:txBody>
      </p:sp>
      <p:pic>
        <p:nvPicPr>
          <p:cNvPr id="9224" name="Picture 8" descr="http://www.myinnovativesite.com/wp-content/uploads/2015/05/world_flags_moving_500_clr17.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63146" y="2596300"/>
            <a:ext cx="2518064" cy="2471801"/>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orig11.deviantart.net/f227/f/2010/124/2/7/ocean__animated__by_reecesk8.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42663" y="948689"/>
            <a:ext cx="2635539" cy="1976654"/>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ttp://images.rapgenius.com/7e4dbffd36535d22d19de72b487d479c.500x528x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327717" y="3922229"/>
            <a:ext cx="2517775" cy="2658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87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226"/>
                                        </p:tgtEl>
                                        <p:attrNameLst>
                                          <p:attrName>style.visibility</p:attrName>
                                        </p:attrNameLst>
                                      </p:cBhvr>
                                      <p:to>
                                        <p:strVal val="visible"/>
                                      </p:to>
                                    </p:set>
                                    <p:animEffect transition="in" filter="fade">
                                      <p:cBhvr>
                                        <p:cTn id="9" dur="500"/>
                                        <p:tgtEl>
                                          <p:spTgt spid="92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9224"/>
                                        </p:tgtEl>
                                        <p:attrNameLst>
                                          <p:attrName>style.visibility</p:attrName>
                                        </p:attrNameLst>
                                      </p:cBhvr>
                                      <p:to>
                                        <p:strVal val="visible"/>
                                      </p:to>
                                    </p:set>
                                    <p:animEffect transition="in" filter="fade">
                                      <p:cBhvr>
                                        <p:cTn id="16" dur="500"/>
                                        <p:tgtEl>
                                          <p:spTgt spid="922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9228"/>
                                        </p:tgtEl>
                                        <p:attrNameLst>
                                          <p:attrName>style.visibility</p:attrName>
                                        </p:attrNameLst>
                                      </p:cBhvr>
                                      <p:to>
                                        <p:strVal val="visible"/>
                                      </p:to>
                                    </p:set>
                                    <p:animEffect transition="in" filter="fade">
                                      <p:cBhvr>
                                        <p:cTn id="27" dur="500"/>
                                        <p:tgtEl>
                                          <p:spTgt spid="9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52600" y="1"/>
            <a:ext cx="8686800" cy="830997"/>
          </a:xfrm>
          <a:prstGeom prst="rect">
            <a:avLst/>
          </a:prstGeom>
          <a:noFill/>
        </p:spPr>
        <p:txBody>
          <a:bodyPr wrap="square" rtlCol="0">
            <a:spAutoFit/>
          </a:bodyPr>
          <a:lstStyle/>
          <a:p>
            <a:pPr algn="ctr"/>
            <a:r>
              <a:rPr lang="en-US" sz="4800" dirty="0">
                <a:solidFill>
                  <a:schemeClr val="bg1"/>
                </a:solidFill>
                <a:ea typeface="Gungsuh" pitchFamily="18" charset="-127"/>
              </a:rPr>
              <a:t>An Ensign</a:t>
            </a:r>
          </a:p>
        </p:txBody>
      </p:sp>
      <p:sp>
        <p:nvSpPr>
          <p:cNvPr id="7" name="TextBox 6"/>
          <p:cNvSpPr txBox="1"/>
          <p:nvPr/>
        </p:nvSpPr>
        <p:spPr>
          <a:xfrm>
            <a:off x="113166" y="6396334"/>
            <a:ext cx="4780952" cy="369332"/>
          </a:xfrm>
          <a:prstGeom prst="rect">
            <a:avLst/>
          </a:prstGeom>
          <a:noFill/>
        </p:spPr>
        <p:txBody>
          <a:bodyPr wrap="square" rtlCol="0">
            <a:spAutoFit/>
          </a:bodyPr>
          <a:lstStyle/>
          <a:p>
            <a:r>
              <a:rPr lang="en-US" dirty="0">
                <a:solidFill>
                  <a:schemeClr val="bg1"/>
                </a:solidFill>
              </a:rPr>
              <a:t>Isaiah 11:11</a:t>
            </a:r>
          </a:p>
        </p:txBody>
      </p:sp>
      <p:sp>
        <p:nvSpPr>
          <p:cNvPr id="4" name="Rectangle 3"/>
          <p:cNvSpPr/>
          <p:nvPr/>
        </p:nvSpPr>
        <p:spPr>
          <a:xfrm>
            <a:off x="7930377" y="1413899"/>
            <a:ext cx="3759706" cy="1815882"/>
          </a:xfrm>
          <a:prstGeom prst="rect">
            <a:avLst/>
          </a:prstGeom>
        </p:spPr>
        <p:txBody>
          <a:bodyPr wrap="square">
            <a:spAutoFit/>
          </a:bodyPr>
          <a:lstStyle/>
          <a:p>
            <a:r>
              <a:rPr lang="en-US" sz="2800" dirty="0">
                <a:solidFill>
                  <a:schemeClr val="bg1"/>
                </a:solidFill>
              </a:rPr>
              <a:t>The Root is generally understood to be the Prophet Joseph Smith</a:t>
            </a:r>
          </a:p>
          <a:p>
            <a:endParaRPr lang="en-US" sz="2800" dirty="0">
              <a:solidFill>
                <a:schemeClr val="bg1"/>
              </a:solidFill>
            </a:endParaRPr>
          </a:p>
        </p:txBody>
      </p:sp>
      <p:pic>
        <p:nvPicPr>
          <p:cNvPr id="10242" name="Picture 2" descr="https://www.lds.org/scriptures/bc/scriptures/bofm/2-ne/3/images/087-087-brother-joseph-full.jpg?download=tr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9989" y="2013239"/>
            <a:ext cx="3180289" cy="42871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94467" y="763296"/>
            <a:ext cx="7831672" cy="369332"/>
          </a:xfrm>
          <a:prstGeom prst="rect">
            <a:avLst/>
          </a:prstGeom>
        </p:spPr>
        <p:txBody>
          <a:bodyPr wrap="square">
            <a:spAutoFit/>
          </a:bodyPr>
          <a:lstStyle/>
          <a:p>
            <a:pPr algn="ctr" fontAlgn="base"/>
            <a:r>
              <a:rPr lang="en-US" b="1" dirty="0">
                <a:solidFill>
                  <a:srgbClr val="FFFF00"/>
                </a:solidFill>
              </a:rPr>
              <a:t>A flag or banner that an army may sometimes gather under or march behind</a:t>
            </a:r>
          </a:p>
        </p:txBody>
      </p:sp>
      <p:sp>
        <p:nvSpPr>
          <p:cNvPr id="11" name="Rectangle 10"/>
          <p:cNvSpPr/>
          <p:nvPr/>
        </p:nvSpPr>
        <p:spPr>
          <a:xfrm>
            <a:off x="386008" y="1915090"/>
            <a:ext cx="4002330" cy="3970318"/>
          </a:xfrm>
          <a:prstGeom prst="rect">
            <a:avLst/>
          </a:prstGeom>
        </p:spPr>
        <p:txBody>
          <a:bodyPr wrap="square">
            <a:spAutoFit/>
          </a:bodyPr>
          <a:lstStyle/>
          <a:p>
            <a:r>
              <a:rPr lang="en-US" sz="2800" dirty="0">
                <a:solidFill>
                  <a:schemeClr val="bg1"/>
                </a:solidFill>
              </a:rPr>
              <a:t>Another great servant of the Lord, a ‘root of Jesse’ would come forth when the true knowledge of God and His truths were missing form the earth, and he would ‘stand for an ensign of the people.’</a:t>
            </a:r>
          </a:p>
          <a:p>
            <a:endParaRPr lang="en-US" sz="2800" dirty="0">
              <a:solidFill>
                <a:schemeClr val="bg1"/>
              </a:solidFill>
            </a:endParaRPr>
          </a:p>
        </p:txBody>
      </p:sp>
      <p:sp>
        <p:nvSpPr>
          <p:cNvPr id="12" name="TextBox 11"/>
          <p:cNvSpPr txBox="1"/>
          <p:nvPr/>
        </p:nvSpPr>
        <p:spPr>
          <a:xfrm>
            <a:off x="7103519" y="6459561"/>
            <a:ext cx="4780952" cy="369332"/>
          </a:xfrm>
          <a:prstGeom prst="rect">
            <a:avLst/>
          </a:prstGeom>
          <a:noFill/>
        </p:spPr>
        <p:txBody>
          <a:bodyPr wrap="square" rtlCol="0">
            <a:spAutoFit/>
          </a:bodyPr>
          <a:lstStyle/>
          <a:p>
            <a:pPr algn="r"/>
            <a:r>
              <a:rPr lang="en-US" dirty="0">
                <a:solidFill>
                  <a:schemeClr val="bg1"/>
                </a:solidFill>
              </a:rPr>
              <a:t>(1)</a:t>
            </a:r>
          </a:p>
        </p:txBody>
      </p:sp>
      <p:sp>
        <p:nvSpPr>
          <p:cNvPr id="13" name="Rectangle 12"/>
          <p:cNvSpPr/>
          <p:nvPr/>
        </p:nvSpPr>
        <p:spPr>
          <a:xfrm>
            <a:off x="8046286" y="3314960"/>
            <a:ext cx="3759706" cy="2985433"/>
          </a:xfrm>
          <a:prstGeom prst="rect">
            <a:avLst/>
          </a:prstGeom>
        </p:spPr>
        <p:txBody>
          <a:bodyPr wrap="square">
            <a:spAutoFit/>
          </a:bodyPr>
          <a:lstStyle/>
          <a:p>
            <a:r>
              <a:rPr lang="en-US" sz="2000" dirty="0">
                <a:solidFill>
                  <a:schemeClr val="bg1"/>
                </a:solidFill>
              </a:rPr>
              <a:t>Joseph Smith filled both requirements:</a:t>
            </a:r>
          </a:p>
          <a:p>
            <a:r>
              <a:rPr lang="en-US" sz="2000" dirty="0">
                <a:solidFill>
                  <a:schemeClr val="bg1"/>
                </a:solidFill>
              </a:rPr>
              <a:t>He was a rightful heir of the priesthood and was given all the keys of the kingdom throughout his life as part of the restoration of all things.</a:t>
            </a:r>
          </a:p>
          <a:p>
            <a:endParaRPr lang="en-US" sz="2000" dirty="0">
              <a:solidFill>
                <a:schemeClr val="bg1"/>
              </a:solidFill>
            </a:endParaRPr>
          </a:p>
          <a:p>
            <a:r>
              <a:rPr lang="en-US" sz="2800" dirty="0">
                <a:solidFill>
                  <a:srgbClr val="FFFF00"/>
                </a:solidFill>
              </a:rPr>
              <a:t>See D&amp;C 86:8-10</a:t>
            </a:r>
          </a:p>
        </p:txBody>
      </p:sp>
    </p:spTree>
    <p:extLst>
      <p:ext uri="{BB962C8B-B14F-4D97-AF65-F5344CB8AC3E}">
        <p14:creationId xmlns:p14="http://schemas.microsoft.com/office/powerpoint/2010/main" val="414351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52600" y="1"/>
            <a:ext cx="8686800" cy="830997"/>
          </a:xfrm>
          <a:prstGeom prst="rect">
            <a:avLst/>
          </a:prstGeom>
          <a:noFill/>
        </p:spPr>
        <p:txBody>
          <a:bodyPr wrap="square" rtlCol="0">
            <a:spAutoFit/>
          </a:bodyPr>
          <a:lstStyle/>
          <a:p>
            <a:pPr algn="ctr"/>
            <a:r>
              <a:rPr lang="en-US" sz="4800" dirty="0">
                <a:solidFill>
                  <a:schemeClr val="bg1"/>
                </a:solidFill>
                <a:ea typeface="Gungsuh" pitchFamily="18" charset="-127"/>
              </a:rPr>
              <a:t>The Standard</a:t>
            </a:r>
          </a:p>
        </p:txBody>
      </p:sp>
      <p:sp>
        <p:nvSpPr>
          <p:cNvPr id="7" name="TextBox 6"/>
          <p:cNvSpPr txBox="1"/>
          <p:nvPr/>
        </p:nvSpPr>
        <p:spPr>
          <a:xfrm>
            <a:off x="113166" y="6396334"/>
            <a:ext cx="4780952" cy="369332"/>
          </a:xfrm>
          <a:prstGeom prst="rect">
            <a:avLst/>
          </a:prstGeom>
          <a:noFill/>
        </p:spPr>
        <p:txBody>
          <a:bodyPr wrap="square" rtlCol="0">
            <a:spAutoFit/>
          </a:bodyPr>
          <a:lstStyle/>
          <a:p>
            <a:r>
              <a:rPr lang="en-US" dirty="0">
                <a:solidFill>
                  <a:schemeClr val="bg1"/>
                </a:solidFill>
              </a:rPr>
              <a:t>Isaiah 11:10</a:t>
            </a:r>
          </a:p>
        </p:txBody>
      </p:sp>
      <p:sp>
        <p:nvSpPr>
          <p:cNvPr id="2" name="Rectangle 1"/>
          <p:cNvSpPr/>
          <p:nvPr/>
        </p:nvSpPr>
        <p:spPr>
          <a:xfrm>
            <a:off x="3167493" y="830998"/>
            <a:ext cx="6096000" cy="369332"/>
          </a:xfrm>
          <a:prstGeom prst="rect">
            <a:avLst/>
          </a:prstGeom>
        </p:spPr>
        <p:txBody>
          <a:bodyPr>
            <a:spAutoFit/>
          </a:bodyPr>
          <a:lstStyle/>
          <a:p>
            <a:pPr algn="ctr" fontAlgn="base"/>
            <a:r>
              <a:rPr lang="en-US" b="1" dirty="0">
                <a:solidFill>
                  <a:srgbClr val="FFFF00"/>
                </a:solidFill>
              </a:rPr>
              <a:t>The Gospel of Jesus Christ so that all will see</a:t>
            </a:r>
          </a:p>
        </p:txBody>
      </p:sp>
      <p:sp>
        <p:nvSpPr>
          <p:cNvPr id="12" name="TextBox 11"/>
          <p:cNvSpPr txBox="1"/>
          <p:nvPr/>
        </p:nvSpPr>
        <p:spPr>
          <a:xfrm>
            <a:off x="7103519" y="6459561"/>
            <a:ext cx="4780952" cy="369332"/>
          </a:xfrm>
          <a:prstGeom prst="rect">
            <a:avLst/>
          </a:prstGeom>
          <a:noFill/>
        </p:spPr>
        <p:txBody>
          <a:bodyPr wrap="square" rtlCol="0">
            <a:spAutoFit/>
          </a:bodyPr>
          <a:lstStyle/>
          <a:p>
            <a:pPr algn="r"/>
            <a:r>
              <a:rPr lang="en-US" dirty="0">
                <a:solidFill>
                  <a:schemeClr val="bg1"/>
                </a:solidFill>
              </a:rPr>
              <a:t>(1)</a:t>
            </a:r>
          </a:p>
        </p:txBody>
      </p:sp>
      <p:sp>
        <p:nvSpPr>
          <p:cNvPr id="3" name="Rectangle 2"/>
          <p:cNvSpPr/>
          <p:nvPr/>
        </p:nvSpPr>
        <p:spPr>
          <a:xfrm>
            <a:off x="549498" y="1535338"/>
            <a:ext cx="7061915" cy="1631216"/>
          </a:xfrm>
          <a:prstGeom prst="rect">
            <a:avLst/>
          </a:prstGeom>
        </p:spPr>
        <p:txBody>
          <a:bodyPr wrap="square">
            <a:spAutoFit/>
          </a:bodyPr>
          <a:lstStyle/>
          <a:p>
            <a:r>
              <a:rPr lang="en-US" sz="2000" i="1" dirty="0">
                <a:solidFill>
                  <a:srgbClr val="FFFF00"/>
                </a:solidFill>
                <a:latin typeface="Palatino"/>
              </a:rPr>
              <a:t>And even so I have sent mine everlasting covenant into the world, to be a light to the world, and to be a standard for my people, and for the Gentiles to seek to it, and to be a messenger before my face to prepare the way before me. D&amp;C 45:9</a:t>
            </a:r>
            <a:endParaRPr lang="en-US" sz="2000" i="1" dirty="0">
              <a:solidFill>
                <a:srgbClr val="FFFF00"/>
              </a:solidFill>
            </a:endParaRPr>
          </a:p>
        </p:txBody>
      </p:sp>
      <p:pic>
        <p:nvPicPr>
          <p:cNvPr id="10244" name="Picture 4" descr="https://www.mormonchannel.org/bc/content/mormon-channel/images/audio/1600x900/the-joseph-smith-papers-histories-episode-85-2012-06-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7939" y="3349595"/>
            <a:ext cx="5470239" cy="308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39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52600" y="1"/>
            <a:ext cx="8686800" cy="830997"/>
          </a:xfrm>
          <a:prstGeom prst="rect">
            <a:avLst/>
          </a:prstGeom>
          <a:noFill/>
        </p:spPr>
        <p:txBody>
          <a:bodyPr wrap="square" rtlCol="0">
            <a:spAutoFit/>
          </a:bodyPr>
          <a:lstStyle/>
          <a:p>
            <a:pPr algn="ctr"/>
            <a:r>
              <a:rPr lang="en-US" sz="4800" dirty="0">
                <a:solidFill>
                  <a:schemeClr val="bg1"/>
                </a:solidFill>
                <a:ea typeface="Gungsuh" pitchFamily="18" charset="-127"/>
              </a:rPr>
              <a:t>Set His Hand the Second Time</a:t>
            </a:r>
          </a:p>
        </p:txBody>
      </p:sp>
      <p:sp>
        <p:nvSpPr>
          <p:cNvPr id="7" name="TextBox 6"/>
          <p:cNvSpPr txBox="1"/>
          <p:nvPr/>
        </p:nvSpPr>
        <p:spPr>
          <a:xfrm>
            <a:off x="113166" y="6396334"/>
            <a:ext cx="4780952" cy="369332"/>
          </a:xfrm>
          <a:prstGeom prst="rect">
            <a:avLst/>
          </a:prstGeom>
          <a:noFill/>
        </p:spPr>
        <p:txBody>
          <a:bodyPr wrap="square" rtlCol="0">
            <a:spAutoFit/>
          </a:bodyPr>
          <a:lstStyle/>
          <a:p>
            <a:r>
              <a:rPr lang="en-US" dirty="0">
                <a:solidFill>
                  <a:schemeClr val="bg1"/>
                </a:solidFill>
              </a:rPr>
              <a:t>Isaiah 11:11-12</a:t>
            </a:r>
          </a:p>
        </p:txBody>
      </p:sp>
      <p:sp>
        <p:nvSpPr>
          <p:cNvPr id="12" name="TextBox 11"/>
          <p:cNvSpPr txBox="1"/>
          <p:nvPr/>
        </p:nvSpPr>
        <p:spPr>
          <a:xfrm>
            <a:off x="7103519" y="6459561"/>
            <a:ext cx="4780952" cy="369332"/>
          </a:xfrm>
          <a:prstGeom prst="rect">
            <a:avLst/>
          </a:prstGeom>
          <a:noFill/>
        </p:spPr>
        <p:txBody>
          <a:bodyPr wrap="square" rtlCol="0">
            <a:spAutoFit/>
          </a:bodyPr>
          <a:lstStyle/>
          <a:p>
            <a:pPr algn="r"/>
            <a:r>
              <a:rPr lang="en-US" dirty="0">
                <a:solidFill>
                  <a:schemeClr val="bg1"/>
                </a:solidFill>
              </a:rPr>
              <a:t>(1)</a:t>
            </a:r>
          </a:p>
        </p:txBody>
      </p:sp>
      <p:sp>
        <p:nvSpPr>
          <p:cNvPr id="3" name="Rectangle 2"/>
          <p:cNvSpPr/>
          <p:nvPr/>
        </p:nvSpPr>
        <p:spPr>
          <a:xfrm>
            <a:off x="672361" y="1025633"/>
            <a:ext cx="4666446" cy="1323439"/>
          </a:xfrm>
          <a:prstGeom prst="rect">
            <a:avLst/>
          </a:prstGeom>
        </p:spPr>
        <p:txBody>
          <a:bodyPr wrap="square">
            <a:spAutoFit/>
          </a:bodyPr>
          <a:lstStyle/>
          <a:p>
            <a:r>
              <a:rPr lang="en-US" sz="2000" dirty="0">
                <a:solidFill>
                  <a:schemeClr val="bg1"/>
                </a:solidFill>
              </a:rPr>
              <a:t>The first gathering of Israel occurred about 6 centuries before Isaiah’s time when Moses led the Israelite people out of Egyptian captivity (Exodus 12-14)</a:t>
            </a:r>
          </a:p>
        </p:txBody>
      </p:sp>
      <p:sp>
        <p:nvSpPr>
          <p:cNvPr id="9" name="Rectangle 8"/>
          <p:cNvSpPr/>
          <p:nvPr/>
        </p:nvSpPr>
        <p:spPr>
          <a:xfrm>
            <a:off x="7926676" y="1587003"/>
            <a:ext cx="3957795" cy="4401205"/>
          </a:xfrm>
          <a:prstGeom prst="rect">
            <a:avLst/>
          </a:prstGeom>
        </p:spPr>
        <p:txBody>
          <a:bodyPr wrap="square">
            <a:spAutoFit/>
          </a:bodyPr>
          <a:lstStyle/>
          <a:p>
            <a:r>
              <a:rPr lang="en-US" sz="2000" dirty="0">
                <a:solidFill>
                  <a:schemeClr val="bg1"/>
                </a:solidFill>
              </a:rPr>
              <a:t>The second gathering began on April 3, 1836, a week after Joseph Smith dedicated the Kirtland Temple. </a:t>
            </a:r>
          </a:p>
          <a:p>
            <a:endParaRPr lang="en-US" sz="2000" dirty="0">
              <a:solidFill>
                <a:schemeClr val="bg1"/>
              </a:solidFill>
            </a:endParaRPr>
          </a:p>
          <a:p>
            <a:r>
              <a:rPr lang="en-US" sz="2000" dirty="0">
                <a:solidFill>
                  <a:schemeClr val="bg1"/>
                </a:solidFill>
              </a:rPr>
              <a:t>On this Sunday, many prophets of previous dispensations appeared to Joseph and bestowed upon him necessary keys for the building of the kingdom of God. One set of keys that Joseph Smith received that day were the “keys of the gathering of Israel.”</a:t>
            </a:r>
          </a:p>
          <a:p>
            <a:r>
              <a:rPr lang="en-US" sz="2000" dirty="0">
                <a:solidFill>
                  <a:schemeClr val="bg1"/>
                </a:solidFill>
              </a:rPr>
              <a:t>(D&amp;C 110:11)</a:t>
            </a:r>
          </a:p>
        </p:txBody>
      </p:sp>
      <p:pic>
        <p:nvPicPr>
          <p:cNvPr id="11" name="Picture 2" descr="https://s-media-cache-ak0.pinimg.com/564x/93/ab/3e/93ab3ef1e107503ac2430aa419bd76b4.jpg"/>
          <p:cNvPicPr>
            <a:picLocks noChangeAspect="1" noChangeArrowheads="1"/>
          </p:cNvPicPr>
          <p:nvPr/>
        </p:nvPicPr>
        <p:blipFill rotWithShape="1">
          <a:blip r:embed="rId4">
            <a:extLst>
              <a:ext uri="{28A0092B-C50C-407E-A947-70E740481C1C}">
                <a14:useLocalDpi xmlns:a14="http://schemas.microsoft.com/office/drawing/2010/main" val="0"/>
              </a:ext>
            </a:extLst>
          </a:blip>
          <a:srcRect l="33118" t="2866" r="43197" b="27739"/>
          <a:stretch/>
        </p:blipFill>
        <p:spPr bwMode="auto">
          <a:xfrm>
            <a:off x="3979572" y="2524259"/>
            <a:ext cx="1352282" cy="285911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s://s-media-cache-ak0.pinimg.com/564x/93/ab/3e/93ab3ef1e107503ac2430aa419bd76b4.jpg"/>
          <p:cNvPicPr>
            <a:picLocks noChangeAspect="1" noChangeArrowheads="1"/>
          </p:cNvPicPr>
          <p:nvPr/>
        </p:nvPicPr>
        <p:blipFill rotWithShape="1">
          <a:blip r:embed="rId4">
            <a:extLst>
              <a:ext uri="{28A0092B-C50C-407E-A947-70E740481C1C}">
                <a14:useLocalDpi xmlns:a14="http://schemas.microsoft.com/office/drawing/2010/main" val="0"/>
              </a:ext>
            </a:extLst>
          </a:blip>
          <a:srcRect l="2876" t="2658" r="4364" b="7198"/>
          <a:stretch/>
        </p:blipFill>
        <p:spPr bwMode="auto">
          <a:xfrm>
            <a:off x="2253018" y="2493627"/>
            <a:ext cx="5295961" cy="3713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61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fade">
                                      <p:cBhvr>
                                        <p:cTn id="15" dur="1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52600" y="1"/>
            <a:ext cx="8686800" cy="830997"/>
          </a:xfrm>
          <a:prstGeom prst="rect">
            <a:avLst/>
          </a:prstGeom>
          <a:noFill/>
        </p:spPr>
        <p:txBody>
          <a:bodyPr wrap="square" rtlCol="0">
            <a:spAutoFit/>
          </a:bodyPr>
          <a:lstStyle/>
          <a:p>
            <a:pPr algn="ctr"/>
            <a:r>
              <a:rPr lang="en-US" sz="4800" dirty="0">
                <a:solidFill>
                  <a:schemeClr val="bg1"/>
                </a:solidFill>
                <a:ea typeface="Gungsuh" pitchFamily="18" charset="-127"/>
              </a:rPr>
              <a:t>The Gathering</a:t>
            </a:r>
          </a:p>
        </p:txBody>
      </p:sp>
      <p:sp>
        <p:nvSpPr>
          <p:cNvPr id="7" name="TextBox 6"/>
          <p:cNvSpPr txBox="1"/>
          <p:nvPr/>
        </p:nvSpPr>
        <p:spPr>
          <a:xfrm>
            <a:off x="113166" y="6396334"/>
            <a:ext cx="4780952" cy="369332"/>
          </a:xfrm>
          <a:prstGeom prst="rect">
            <a:avLst/>
          </a:prstGeom>
          <a:noFill/>
        </p:spPr>
        <p:txBody>
          <a:bodyPr wrap="square" rtlCol="0">
            <a:spAutoFit/>
          </a:bodyPr>
          <a:lstStyle/>
          <a:p>
            <a:r>
              <a:rPr lang="en-US" dirty="0">
                <a:solidFill>
                  <a:schemeClr val="bg1"/>
                </a:solidFill>
              </a:rPr>
              <a:t>Isaiah 11:11-12</a:t>
            </a:r>
          </a:p>
        </p:txBody>
      </p:sp>
      <p:sp>
        <p:nvSpPr>
          <p:cNvPr id="3" name="Rectangle 2"/>
          <p:cNvSpPr/>
          <p:nvPr/>
        </p:nvSpPr>
        <p:spPr>
          <a:xfrm>
            <a:off x="713864" y="3884503"/>
            <a:ext cx="5382136" cy="1938992"/>
          </a:xfrm>
          <a:prstGeom prst="rect">
            <a:avLst/>
          </a:prstGeom>
        </p:spPr>
        <p:txBody>
          <a:bodyPr wrap="square">
            <a:spAutoFit/>
          </a:bodyPr>
          <a:lstStyle/>
          <a:p>
            <a:r>
              <a:rPr lang="en-US" sz="2000" i="1" dirty="0">
                <a:solidFill>
                  <a:srgbClr val="FFFF00"/>
                </a:solidFill>
              </a:rPr>
              <a:t>And marveled how it was that he had obtained an inheritance in that kingdom, seeing that he had departed this life before the Lord had set his hand to gather Israel the second time, and had not been baptized for the remission of sins.</a:t>
            </a:r>
          </a:p>
          <a:p>
            <a:r>
              <a:rPr lang="en-US" sz="2000" i="1" dirty="0">
                <a:solidFill>
                  <a:srgbClr val="FFFF00"/>
                </a:solidFill>
              </a:rPr>
              <a:t>D&amp;C 137:6</a:t>
            </a:r>
          </a:p>
        </p:txBody>
      </p:sp>
      <p:grpSp>
        <p:nvGrpSpPr>
          <p:cNvPr id="10" name="Group 9"/>
          <p:cNvGrpSpPr/>
          <p:nvPr/>
        </p:nvGrpSpPr>
        <p:grpSpPr>
          <a:xfrm>
            <a:off x="1652398" y="1023015"/>
            <a:ext cx="3505068" cy="2501531"/>
            <a:chOff x="228600" y="381000"/>
            <a:chExt cx="3505068" cy="2501531"/>
          </a:xfrm>
        </p:grpSpPr>
        <p:grpSp>
          <p:nvGrpSpPr>
            <p:cNvPr id="13" name="Group 12"/>
            <p:cNvGrpSpPr/>
            <p:nvPr/>
          </p:nvGrpSpPr>
          <p:grpSpPr>
            <a:xfrm>
              <a:off x="228600" y="381000"/>
              <a:ext cx="3505068" cy="2501531"/>
              <a:chOff x="534986" y="381000"/>
              <a:chExt cx="2637111" cy="2501531"/>
            </a:xfrm>
          </p:grpSpPr>
          <p:sp>
            <p:nvSpPr>
              <p:cNvPr id="15" name="Rectangle 14"/>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34986" y="384805"/>
                <a:ext cx="457200" cy="2497726"/>
                <a:chOff x="533400" y="381000"/>
                <a:chExt cx="457200" cy="2497726"/>
              </a:xfrm>
            </p:grpSpPr>
            <p:sp>
              <p:nvSpPr>
                <p:cNvPr id="22" name="Oval 21"/>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714897" y="381000"/>
                <a:ext cx="457200" cy="2497726"/>
                <a:chOff x="2714897" y="457200"/>
                <a:chExt cx="457200" cy="2497726"/>
              </a:xfrm>
            </p:grpSpPr>
            <p:sp>
              <p:nvSpPr>
                <p:cNvPr id="18" name="Oval 17"/>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p:cNvSpPr/>
            <p:nvPr/>
          </p:nvSpPr>
          <p:spPr>
            <a:xfrm>
              <a:off x="842492" y="1023673"/>
              <a:ext cx="2293346" cy="1323439"/>
            </a:xfrm>
            <a:prstGeom prst="rect">
              <a:avLst/>
            </a:prstGeom>
          </p:spPr>
          <p:txBody>
            <a:bodyPr wrap="square">
              <a:spAutoFit/>
            </a:bodyPr>
            <a:lstStyle/>
            <a:p>
              <a:pPr algn="ctr"/>
              <a:r>
                <a:rPr lang="en-US" sz="1600" b="1" dirty="0"/>
                <a:t>The restored Church is an ensign to gather scattered Israel back to the gospel of Jesus Christ</a:t>
              </a:r>
              <a:endParaRPr lang="en-US" sz="1600" i="1" dirty="0"/>
            </a:p>
          </p:txBody>
        </p:sp>
      </p:grpSp>
      <p:sp>
        <p:nvSpPr>
          <p:cNvPr id="2" name="Rectangle 1"/>
          <p:cNvSpPr/>
          <p:nvPr/>
        </p:nvSpPr>
        <p:spPr>
          <a:xfrm>
            <a:off x="6414576" y="1023015"/>
            <a:ext cx="5197862" cy="4524315"/>
          </a:xfrm>
          <a:prstGeom prst="rect">
            <a:avLst/>
          </a:prstGeom>
        </p:spPr>
        <p:txBody>
          <a:bodyPr wrap="square">
            <a:spAutoFit/>
          </a:bodyPr>
          <a:lstStyle/>
          <a:p>
            <a:r>
              <a:rPr lang="en-US" sz="2400" dirty="0">
                <a:solidFill>
                  <a:schemeClr val="bg1"/>
                </a:solidFill>
                <a:latin typeface="Calibri" panose="020F0502020204030204" pitchFamily="34" charset="0"/>
              </a:rPr>
              <a:t>Three important events were to transpire:</a:t>
            </a:r>
          </a:p>
          <a:p>
            <a:r>
              <a:rPr lang="en-US" sz="2400" dirty="0">
                <a:solidFill>
                  <a:schemeClr val="bg1"/>
                </a:solidFill>
                <a:latin typeface="Calibri" panose="020F0502020204030204" pitchFamily="34" charset="0"/>
              </a:rPr>
              <a:t> </a:t>
            </a:r>
          </a:p>
          <a:p>
            <a:pPr marL="342900" indent="-342900">
              <a:buAutoNum type="arabicParenBoth"/>
            </a:pPr>
            <a:r>
              <a:rPr lang="en-US" sz="2400" dirty="0">
                <a:solidFill>
                  <a:schemeClr val="bg1"/>
                </a:solidFill>
                <a:latin typeface="Calibri" panose="020F0502020204030204" pitchFamily="34" charset="0"/>
              </a:rPr>
              <a:t>He shall set up an ensign for the nations; </a:t>
            </a:r>
          </a:p>
          <a:p>
            <a:pPr marL="342900" indent="-342900">
              <a:buAutoNum type="arabicParenBoth"/>
            </a:pPr>
            <a:endParaRPr lang="en-US" sz="2400" dirty="0">
              <a:solidFill>
                <a:schemeClr val="bg1"/>
              </a:solidFill>
              <a:latin typeface="Calibri" panose="020F0502020204030204" pitchFamily="34" charset="0"/>
            </a:endParaRPr>
          </a:p>
          <a:p>
            <a:pPr marL="342900" indent="-342900">
              <a:buAutoNum type="arabicParenBoth"/>
            </a:pPr>
            <a:r>
              <a:rPr lang="en-US" sz="2400" dirty="0">
                <a:solidFill>
                  <a:schemeClr val="bg1"/>
                </a:solidFill>
                <a:latin typeface="Calibri" panose="020F0502020204030204" pitchFamily="34" charset="0"/>
              </a:rPr>
              <a:t>He shall assemble the outcasts of Israel; </a:t>
            </a:r>
          </a:p>
          <a:p>
            <a:pPr marL="342900" indent="-342900">
              <a:buAutoNum type="arabicParenBoth"/>
            </a:pPr>
            <a:endParaRPr lang="en-US" sz="2400" dirty="0">
              <a:solidFill>
                <a:schemeClr val="bg1"/>
              </a:solidFill>
              <a:latin typeface="Calibri" panose="020F0502020204030204" pitchFamily="34" charset="0"/>
            </a:endParaRPr>
          </a:p>
          <a:p>
            <a:pPr marL="342900" indent="-342900">
              <a:buAutoNum type="arabicParenBoth"/>
            </a:pPr>
            <a:r>
              <a:rPr lang="en-US" sz="2400" dirty="0">
                <a:solidFill>
                  <a:schemeClr val="bg1"/>
                </a:solidFill>
                <a:latin typeface="Calibri" panose="020F0502020204030204" pitchFamily="34" charset="0"/>
              </a:rPr>
              <a:t>He shall gather together the dispersed of Judah from the four corners of the earth. (5)</a:t>
            </a:r>
            <a:endParaRPr lang="en-US" sz="2400" dirty="0">
              <a:solidFill>
                <a:schemeClr val="bg1"/>
              </a:solidFill>
            </a:endParaRPr>
          </a:p>
        </p:txBody>
      </p:sp>
    </p:spTree>
    <p:extLst>
      <p:ext uri="{BB962C8B-B14F-4D97-AF65-F5344CB8AC3E}">
        <p14:creationId xmlns:p14="http://schemas.microsoft.com/office/powerpoint/2010/main" val="375370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
            <a:ext cx="12093262" cy="830997"/>
          </a:xfrm>
          <a:prstGeom prst="rect">
            <a:avLst/>
          </a:prstGeom>
          <a:noFill/>
        </p:spPr>
        <p:txBody>
          <a:bodyPr wrap="square" rtlCol="0">
            <a:spAutoFit/>
          </a:bodyPr>
          <a:lstStyle/>
          <a:p>
            <a:pPr algn="ctr"/>
            <a:r>
              <a:rPr lang="en-US" sz="4800" dirty="0">
                <a:solidFill>
                  <a:schemeClr val="bg1"/>
                </a:solidFill>
                <a:ea typeface="Gungsuh" pitchFamily="18" charset="-127"/>
              </a:rPr>
              <a:t>Ephraim and Judah Gather Together</a:t>
            </a:r>
          </a:p>
        </p:txBody>
      </p:sp>
      <p:sp>
        <p:nvSpPr>
          <p:cNvPr id="7" name="TextBox 6"/>
          <p:cNvSpPr txBox="1"/>
          <p:nvPr/>
        </p:nvSpPr>
        <p:spPr>
          <a:xfrm>
            <a:off x="113166" y="6396334"/>
            <a:ext cx="4780952" cy="369332"/>
          </a:xfrm>
          <a:prstGeom prst="rect">
            <a:avLst/>
          </a:prstGeom>
          <a:noFill/>
        </p:spPr>
        <p:txBody>
          <a:bodyPr wrap="square" rtlCol="0">
            <a:spAutoFit/>
          </a:bodyPr>
          <a:lstStyle/>
          <a:p>
            <a:r>
              <a:rPr lang="en-US" dirty="0">
                <a:solidFill>
                  <a:schemeClr val="bg1"/>
                </a:solidFill>
              </a:rPr>
              <a:t>Isaiah 11:13-16</a:t>
            </a:r>
          </a:p>
        </p:txBody>
      </p:sp>
      <p:sp>
        <p:nvSpPr>
          <p:cNvPr id="2" name="Rectangle 1"/>
          <p:cNvSpPr/>
          <p:nvPr/>
        </p:nvSpPr>
        <p:spPr>
          <a:xfrm>
            <a:off x="488160" y="1069341"/>
            <a:ext cx="5197862" cy="830997"/>
          </a:xfrm>
          <a:prstGeom prst="rect">
            <a:avLst/>
          </a:prstGeom>
        </p:spPr>
        <p:txBody>
          <a:bodyPr wrap="square">
            <a:spAutoFit/>
          </a:bodyPr>
          <a:lstStyle/>
          <a:p>
            <a:r>
              <a:rPr lang="en-US" sz="2400" dirty="0">
                <a:solidFill>
                  <a:schemeClr val="bg1"/>
                </a:solidFill>
                <a:latin typeface="Calibri" panose="020F0502020204030204" pitchFamily="34" charset="0"/>
              </a:rPr>
              <a:t>Ephraim represented the tribe of Israel—the more dominant tribe</a:t>
            </a:r>
            <a:endParaRPr lang="en-US" sz="2400" dirty="0">
              <a:solidFill>
                <a:schemeClr val="bg1"/>
              </a:solidFill>
            </a:endParaRPr>
          </a:p>
        </p:txBody>
      </p:sp>
      <p:sp>
        <p:nvSpPr>
          <p:cNvPr id="26" name="Rectangle 25"/>
          <p:cNvSpPr/>
          <p:nvPr/>
        </p:nvSpPr>
        <p:spPr>
          <a:xfrm>
            <a:off x="6636294" y="1069341"/>
            <a:ext cx="5197862" cy="1200329"/>
          </a:xfrm>
          <a:prstGeom prst="rect">
            <a:avLst/>
          </a:prstGeom>
        </p:spPr>
        <p:txBody>
          <a:bodyPr wrap="square">
            <a:spAutoFit/>
          </a:bodyPr>
          <a:lstStyle/>
          <a:p>
            <a:r>
              <a:rPr lang="en-US" sz="2400" dirty="0">
                <a:solidFill>
                  <a:schemeClr val="bg1"/>
                </a:solidFill>
                <a:latin typeface="Calibri" panose="020F0502020204030204" pitchFamily="34" charset="0"/>
              </a:rPr>
              <a:t>The kingdom of Judah represented those who split from Israel after the death of King Solomon</a:t>
            </a:r>
            <a:endParaRPr lang="en-US" sz="2400" dirty="0">
              <a:solidFill>
                <a:schemeClr val="bg1"/>
              </a:solidFill>
            </a:endParaRPr>
          </a:p>
        </p:txBody>
      </p:sp>
      <p:sp>
        <p:nvSpPr>
          <p:cNvPr id="27" name="Rectangle 26"/>
          <p:cNvSpPr/>
          <p:nvPr/>
        </p:nvSpPr>
        <p:spPr>
          <a:xfrm>
            <a:off x="1854558" y="5080407"/>
            <a:ext cx="9259909" cy="1569660"/>
          </a:xfrm>
          <a:prstGeom prst="rect">
            <a:avLst/>
          </a:prstGeom>
        </p:spPr>
        <p:txBody>
          <a:bodyPr wrap="square">
            <a:spAutoFit/>
          </a:bodyPr>
          <a:lstStyle/>
          <a:p>
            <a:r>
              <a:rPr lang="en-US" sz="3200" dirty="0">
                <a:solidFill>
                  <a:schemeClr val="bg1"/>
                </a:solidFill>
                <a:latin typeface="Calibri" panose="020F0502020204030204" pitchFamily="34" charset="0"/>
              </a:rPr>
              <a:t>“The latter-day gathering of Israel within the gospel of peace will result in a healing reunion of all members of the house of Israel.” </a:t>
            </a:r>
            <a:r>
              <a:rPr lang="en-US" sz="2000" dirty="0">
                <a:solidFill>
                  <a:schemeClr val="bg1"/>
                </a:solidFill>
                <a:latin typeface="Calibri" panose="020F0502020204030204" pitchFamily="34" charset="0"/>
              </a:rPr>
              <a:t>(2)</a:t>
            </a:r>
            <a:endParaRPr lang="en-US" sz="2000" dirty="0">
              <a:solidFill>
                <a:schemeClr val="bg1"/>
              </a:solidFill>
            </a:endParaRPr>
          </a:p>
        </p:txBody>
      </p:sp>
      <p:grpSp>
        <p:nvGrpSpPr>
          <p:cNvPr id="67" name="Group 15"/>
          <p:cNvGrpSpPr/>
          <p:nvPr/>
        </p:nvGrpSpPr>
        <p:grpSpPr>
          <a:xfrm>
            <a:off x="599195" y="3109865"/>
            <a:ext cx="623423" cy="1469266"/>
            <a:chOff x="5891782" y="1905000"/>
            <a:chExt cx="1271017" cy="3165915"/>
          </a:xfrm>
          <a:solidFill>
            <a:schemeClr val="accent6">
              <a:lumMod val="75000"/>
            </a:schemeClr>
          </a:solidFill>
        </p:grpSpPr>
        <p:sp>
          <p:nvSpPr>
            <p:cNvPr id="98" name="Oval 9"/>
            <p:cNvSpPr/>
            <p:nvPr/>
          </p:nvSpPr>
          <p:spPr>
            <a:xfrm>
              <a:off x="6019800" y="1905000"/>
              <a:ext cx="1016000" cy="1066800"/>
            </a:xfrm>
            <a:prstGeom prst="ellipse">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10"/>
            <p:cNvSpPr/>
            <p:nvPr/>
          </p:nvSpPr>
          <p:spPr>
            <a:xfrm rot="2423263">
              <a:off x="6044184" y="4385115"/>
              <a:ext cx="381000" cy="685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11"/>
            <p:cNvSpPr/>
            <p:nvPr/>
          </p:nvSpPr>
          <p:spPr>
            <a:xfrm>
              <a:off x="6324600" y="2819400"/>
              <a:ext cx="381000" cy="1828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2"/>
            <p:cNvSpPr/>
            <p:nvPr/>
          </p:nvSpPr>
          <p:spPr>
            <a:xfrm rot="18657015">
              <a:off x="6600982" y="4350807"/>
              <a:ext cx="381000" cy="685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3"/>
            <p:cNvSpPr/>
            <p:nvPr/>
          </p:nvSpPr>
          <p:spPr>
            <a:xfrm rot="5400000">
              <a:off x="6336791" y="2797105"/>
              <a:ext cx="381000" cy="1271017"/>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23"/>
          <p:cNvGrpSpPr/>
          <p:nvPr/>
        </p:nvGrpSpPr>
        <p:grpSpPr>
          <a:xfrm>
            <a:off x="1407292" y="3109865"/>
            <a:ext cx="623423" cy="1469266"/>
            <a:chOff x="7162800" y="1828800"/>
            <a:chExt cx="1271017" cy="3165915"/>
          </a:xfrm>
          <a:solidFill>
            <a:srgbClr val="FFC000"/>
          </a:solidFill>
        </p:grpSpPr>
        <p:sp>
          <p:nvSpPr>
            <p:cNvPr id="93" name="Oval 4"/>
            <p:cNvSpPr/>
            <p:nvPr/>
          </p:nvSpPr>
          <p:spPr>
            <a:xfrm>
              <a:off x="7290818" y="1828800"/>
              <a:ext cx="1016000" cy="1066800"/>
            </a:xfrm>
            <a:prstGeom prst="ellipse">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5"/>
            <p:cNvSpPr/>
            <p:nvPr/>
          </p:nvSpPr>
          <p:spPr>
            <a:xfrm rot="2423263">
              <a:off x="7315202" y="4308915"/>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6"/>
            <p:cNvSpPr/>
            <p:nvPr/>
          </p:nvSpPr>
          <p:spPr>
            <a:xfrm rot="18657015">
              <a:off x="7872000" y="4274607"/>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7"/>
            <p:cNvSpPr/>
            <p:nvPr/>
          </p:nvSpPr>
          <p:spPr>
            <a:xfrm rot="5400000">
              <a:off x="7607809" y="2720905"/>
              <a:ext cx="381000" cy="1271017"/>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8"/>
            <p:cNvSpPr/>
            <p:nvPr/>
          </p:nvSpPr>
          <p:spPr>
            <a:xfrm>
              <a:off x="7315200" y="2743200"/>
              <a:ext cx="990600" cy="1828800"/>
            </a:xfrm>
            <a:prstGeom prst="trapezoid">
              <a:avLst>
                <a:gd name="adj" fmla="val 33571"/>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15"/>
          <p:cNvGrpSpPr/>
          <p:nvPr/>
        </p:nvGrpSpPr>
        <p:grpSpPr>
          <a:xfrm>
            <a:off x="2288851" y="3109865"/>
            <a:ext cx="623423" cy="1469266"/>
            <a:chOff x="5891782" y="1905000"/>
            <a:chExt cx="1271017" cy="3165915"/>
          </a:xfrm>
          <a:solidFill>
            <a:schemeClr val="tx2">
              <a:lumMod val="60000"/>
              <a:lumOff val="40000"/>
            </a:schemeClr>
          </a:solidFill>
        </p:grpSpPr>
        <p:sp>
          <p:nvSpPr>
            <p:cNvPr id="88" name="Oval 87"/>
            <p:cNvSpPr/>
            <p:nvPr/>
          </p:nvSpPr>
          <p:spPr>
            <a:xfrm>
              <a:off x="6019800" y="1905000"/>
              <a:ext cx="1016000" cy="1066800"/>
            </a:xfrm>
            <a:prstGeom prst="ellipse">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p:cNvSpPr/>
            <p:nvPr/>
          </p:nvSpPr>
          <p:spPr>
            <a:xfrm rot="2423263">
              <a:off x="6044184" y="4385115"/>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6324600" y="2819400"/>
              <a:ext cx="381000" cy="1828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rot="18657015">
              <a:off x="6600982" y="4350807"/>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rot="5400000">
              <a:off x="6336791" y="2797105"/>
              <a:ext cx="381000" cy="1271017"/>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23"/>
          <p:cNvGrpSpPr/>
          <p:nvPr/>
        </p:nvGrpSpPr>
        <p:grpSpPr>
          <a:xfrm>
            <a:off x="3170411" y="3109865"/>
            <a:ext cx="623423" cy="1469266"/>
            <a:chOff x="7162800" y="1828800"/>
            <a:chExt cx="1271017" cy="3165915"/>
          </a:xfrm>
          <a:solidFill>
            <a:srgbClr val="FF0000"/>
          </a:solidFill>
        </p:grpSpPr>
        <p:sp>
          <p:nvSpPr>
            <p:cNvPr id="83" name="Oval 82"/>
            <p:cNvSpPr/>
            <p:nvPr/>
          </p:nvSpPr>
          <p:spPr>
            <a:xfrm>
              <a:off x="7290818" y="1828800"/>
              <a:ext cx="1016000" cy="1066800"/>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rot="2423263">
              <a:off x="7315202" y="4308915"/>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p:cNvSpPr/>
            <p:nvPr/>
          </p:nvSpPr>
          <p:spPr>
            <a:xfrm rot="18657015">
              <a:off x="7872000" y="4274607"/>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rot="5400000">
              <a:off x="7607809" y="2720905"/>
              <a:ext cx="381000" cy="1271017"/>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p:cNvSpPr/>
            <p:nvPr/>
          </p:nvSpPr>
          <p:spPr>
            <a:xfrm>
              <a:off x="7315200" y="2743200"/>
              <a:ext cx="990600" cy="1828800"/>
            </a:xfrm>
            <a:prstGeom prst="trapezoid">
              <a:avLst>
                <a:gd name="adj" fmla="val 33571"/>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15"/>
          <p:cNvGrpSpPr/>
          <p:nvPr/>
        </p:nvGrpSpPr>
        <p:grpSpPr>
          <a:xfrm>
            <a:off x="4125434" y="3109865"/>
            <a:ext cx="623423" cy="1469266"/>
            <a:chOff x="5891782" y="1905000"/>
            <a:chExt cx="1271017" cy="3165915"/>
          </a:xfrm>
          <a:solidFill>
            <a:srgbClr val="92D050"/>
          </a:solidFill>
        </p:grpSpPr>
        <p:sp>
          <p:nvSpPr>
            <p:cNvPr id="78" name="Oval 77"/>
            <p:cNvSpPr/>
            <p:nvPr/>
          </p:nvSpPr>
          <p:spPr>
            <a:xfrm>
              <a:off x="6019800" y="1905000"/>
              <a:ext cx="1016000" cy="1066800"/>
            </a:xfrm>
            <a:prstGeom prst="ellipse">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rot="2423263">
              <a:off x="6044184" y="4385115"/>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6324600" y="2819400"/>
              <a:ext cx="381000" cy="1828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rot="18657015">
              <a:off x="6600982" y="4350807"/>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rot="5400000">
              <a:off x="6336791" y="2797105"/>
              <a:ext cx="381000" cy="1271017"/>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23"/>
          <p:cNvGrpSpPr/>
          <p:nvPr/>
        </p:nvGrpSpPr>
        <p:grpSpPr>
          <a:xfrm>
            <a:off x="4933531" y="3109865"/>
            <a:ext cx="623423" cy="1469266"/>
            <a:chOff x="7162800" y="1828800"/>
            <a:chExt cx="1271017" cy="3165915"/>
          </a:xfrm>
          <a:solidFill>
            <a:srgbClr val="7030A0"/>
          </a:solidFill>
        </p:grpSpPr>
        <p:sp>
          <p:nvSpPr>
            <p:cNvPr id="73" name="Oval 72"/>
            <p:cNvSpPr/>
            <p:nvPr/>
          </p:nvSpPr>
          <p:spPr>
            <a:xfrm>
              <a:off x="7290818" y="1828800"/>
              <a:ext cx="1016000" cy="1066800"/>
            </a:xfrm>
            <a:prstGeom prst="ellipse">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rot="2423263">
              <a:off x="7315202" y="4308915"/>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rot="18657015">
              <a:off x="7872000" y="4274607"/>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rot="5400000">
              <a:off x="7607809" y="2720905"/>
              <a:ext cx="381000" cy="1271017"/>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76"/>
            <p:cNvSpPr/>
            <p:nvPr/>
          </p:nvSpPr>
          <p:spPr>
            <a:xfrm>
              <a:off x="7315200" y="2743200"/>
              <a:ext cx="990600" cy="1828800"/>
            </a:xfrm>
            <a:prstGeom prst="trapezoid">
              <a:avLst>
                <a:gd name="adj" fmla="val 33571"/>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15"/>
          <p:cNvGrpSpPr/>
          <p:nvPr/>
        </p:nvGrpSpPr>
        <p:grpSpPr>
          <a:xfrm>
            <a:off x="5815090" y="3109865"/>
            <a:ext cx="623423" cy="1469266"/>
            <a:chOff x="5891782" y="1905000"/>
            <a:chExt cx="1271017" cy="3165915"/>
          </a:xfrm>
          <a:solidFill>
            <a:schemeClr val="accent6">
              <a:lumMod val="75000"/>
            </a:schemeClr>
          </a:solidFill>
        </p:grpSpPr>
        <p:sp>
          <p:nvSpPr>
            <p:cNvPr id="62" name="Oval 9"/>
            <p:cNvSpPr/>
            <p:nvPr/>
          </p:nvSpPr>
          <p:spPr>
            <a:xfrm>
              <a:off x="6019800" y="1905000"/>
              <a:ext cx="1016000" cy="1066800"/>
            </a:xfrm>
            <a:prstGeom prst="ellipse">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10"/>
            <p:cNvSpPr/>
            <p:nvPr/>
          </p:nvSpPr>
          <p:spPr>
            <a:xfrm rot="2423263">
              <a:off x="6044184" y="4385115"/>
              <a:ext cx="381000" cy="685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11"/>
            <p:cNvSpPr/>
            <p:nvPr/>
          </p:nvSpPr>
          <p:spPr>
            <a:xfrm>
              <a:off x="6324600" y="2819400"/>
              <a:ext cx="381000" cy="1828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12"/>
            <p:cNvSpPr/>
            <p:nvPr/>
          </p:nvSpPr>
          <p:spPr>
            <a:xfrm rot="18657015">
              <a:off x="6600982" y="4350807"/>
              <a:ext cx="381000" cy="685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13"/>
            <p:cNvSpPr/>
            <p:nvPr/>
          </p:nvSpPr>
          <p:spPr>
            <a:xfrm rot="5400000">
              <a:off x="6336791" y="2797105"/>
              <a:ext cx="381000" cy="1271017"/>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23"/>
          <p:cNvGrpSpPr/>
          <p:nvPr/>
        </p:nvGrpSpPr>
        <p:grpSpPr>
          <a:xfrm>
            <a:off x="6623187" y="3109865"/>
            <a:ext cx="623423" cy="1469266"/>
            <a:chOff x="7162800" y="1828800"/>
            <a:chExt cx="1271017" cy="3165915"/>
          </a:xfrm>
          <a:solidFill>
            <a:srgbClr val="FFC000"/>
          </a:solidFill>
        </p:grpSpPr>
        <p:sp>
          <p:nvSpPr>
            <p:cNvPr id="57" name="Oval 4"/>
            <p:cNvSpPr/>
            <p:nvPr/>
          </p:nvSpPr>
          <p:spPr>
            <a:xfrm>
              <a:off x="7290818" y="1828800"/>
              <a:ext cx="1016000" cy="1066800"/>
            </a:xfrm>
            <a:prstGeom prst="ellipse">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
            <p:cNvSpPr/>
            <p:nvPr/>
          </p:nvSpPr>
          <p:spPr>
            <a:xfrm rot="2423263">
              <a:off x="7315202" y="4308915"/>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6"/>
            <p:cNvSpPr/>
            <p:nvPr/>
          </p:nvSpPr>
          <p:spPr>
            <a:xfrm rot="18657015">
              <a:off x="7872000" y="4274607"/>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7"/>
            <p:cNvSpPr/>
            <p:nvPr/>
          </p:nvSpPr>
          <p:spPr>
            <a:xfrm rot="5400000">
              <a:off x="7607809" y="2720905"/>
              <a:ext cx="381000" cy="1271017"/>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8"/>
            <p:cNvSpPr/>
            <p:nvPr/>
          </p:nvSpPr>
          <p:spPr>
            <a:xfrm>
              <a:off x="7315200" y="2743200"/>
              <a:ext cx="990600" cy="1828800"/>
            </a:xfrm>
            <a:prstGeom prst="trapezoid">
              <a:avLst>
                <a:gd name="adj" fmla="val 33571"/>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15"/>
          <p:cNvGrpSpPr/>
          <p:nvPr/>
        </p:nvGrpSpPr>
        <p:grpSpPr>
          <a:xfrm>
            <a:off x="7504746" y="3109865"/>
            <a:ext cx="623423" cy="1469266"/>
            <a:chOff x="5891782" y="1905000"/>
            <a:chExt cx="1271017" cy="3165915"/>
          </a:xfrm>
          <a:solidFill>
            <a:schemeClr val="tx2">
              <a:lumMod val="60000"/>
              <a:lumOff val="40000"/>
            </a:schemeClr>
          </a:solidFill>
        </p:grpSpPr>
        <p:sp>
          <p:nvSpPr>
            <p:cNvPr id="52" name="Oval 51"/>
            <p:cNvSpPr/>
            <p:nvPr/>
          </p:nvSpPr>
          <p:spPr>
            <a:xfrm>
              <a:off x="6019800" y="1905000"/>
              <a:ext cx="1016000" cy="1066800"/>
            </a:xfrm>
            <a:prstGeom prst="ellipse">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rot="2423263">
              <a:off x="6044184" y="4385115"/>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6324600" y="2819400"/>
              <a:ext cx="381000" cy="1828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rot="18657015">
              <a:off x="6600982" y="4350807"/>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rot="5400000">
              <a:off x="6336791" y="2797105"/>
              <a:ext cx="381000" cy="1271017"/>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23"/>
          <p:cNvGrpSpPr/>
          <p:nvPr/>
        </p:nvGrpSpPr>
        <p:grpSpPr>
          <a:xfrm>
            <a:off x="8386306" y="3109865"/>
            <a:ext cx="623423" cy="1469266"/>
            <a:chOff x="7162800" y="1828800"/>
            <a:chExt cx="1271017" cy="3165915"/>
          </a:xfrm>
          <a:solidFill>
            <a:srgbClr val="FF0000"/>
          </a:solidFill>
        </p:grpSpPr>
        <p:sp>
          <p:nvSpPr>
            <p:cNvPr id="47" name="Oval 46"/>
            <p:cNvSpPr/>
            <p:nvPr/>
          </p:nvSpPr>
          <p:spPr>
            <a:xfrm>
              <a:off x="7290818" y="1828800"/>
              <a:ext cx="1016000" cy="1066800"/>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rot="2423263">
              <a:off x="7315202" y="4308915"/>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rot="18657015">
              <a:off x="7872000" y="4274607"/>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rot="5400000">
              <a:off x="7607809" y="2720905"/>
              <a:ext cx="381000" cy="1271017"/>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p:cNvSpPr/>
            <p:nvPr/>
          </p:nvSpPr>
          <p:spPr>
            <a:xfrm>
              <a:off x="7315200" y="2743200"/>
              <a:ext cx="990600" cy="1828800"/>
            </a:xfrm>
            <a:prstGeom prst="trapezoid">
              <a:avLst>
                <a:gd name="adj" fmla="val 33571"/>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15"/>
          <p:cNvGrpSpPr/>
          <p:nvPr/>
        </p:nvGrpSpPr>
        <p:grpSpPr>
          <a:xfrm>
            <a:off x="9341329" y="3109865"/>
            <a:ext cx="623423" cy="1469266"/>
            <a:chOff x="5891782" y="1905000"/>
            <a:chExt cx="1271017" cy="3165915"/>
          </a:xfrm>
          <a:solidFill>
            <a:srgbClr val="92D050"/>
          </a:solidFill>
        </p:grpSpPr>
        <p:sp>
          <p:nvSpPr>
            <p:cNvPr id="42" name="Oval 41"/>
            <p:cNvSpPr/>
            <p:nvPr/>
          </p:nvSpPr>
          <p:spPr>
            <a:xfrm>
              <a:off x="6019800" y="1905000"/>
              <a:ext cx="1016000" cy="1066800"/>
            </a:xfrm>
            <a:prstGeom prst="ellipse">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rot="2423263">
              <a:off x="6044184" y="4385115"/>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6324600" y="2819400"/>
              <a:ext cx="381000" cy="1828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rot="18657015">
              <a:off x="6600982" y="4350807"/>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rot="5400000">
              <a:off x="6336791" y="2797105"/>
              <a:ext cx="381000" cy="1271017"/>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23"/>
          <p:cNvGrpSpPr/>
          <p:nvPr/>
        </p:nvGrpSpPr>
        <p:grpSpPr>
          <a:xfrm>
            <a:off x="10149426" y="3109865"/>
            <a:ext cx="623423" cy="1469266"/>
            <a:chOff x="7162800" y="1828800"/>
            <a:chExt cx="1271017" cy="3165915"/>
          </a:xfrm>
          <a:solidFill>
            <a:srgbClr val="7030A0"/>
          </a:solidFill>
        </p:grpSpPr>
        <p:sp>
          <p:nvSpPr>
            <p:cNvPr id="37" name="Oval 36"/>
            <p:cNvSpPr/>
            <p:nvPr/>
          </p:nvSpPr>
          <p:spPr>
            <a:xfrm>
              <a:off x="7290818" y="1828800"/>
              <a:ext cx="1016000" cy="1066800"/>
            </a:xfrm>
            <a:prstGeom prst="ellipse">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rot="2423263">
              <a:off x="7315202" y="4308915"/>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rot="18657015">
              <a:off x="7872000" y="4274607"/>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rot="5400000">
              <a:off x="7607809" y="2720905"/>
              <a:ext cx="381000" cy="1271017"/>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p:cNvSpPr/>
            <p:nvPr/>
          </p:nvSpPr>
          <p:spPr>
            <a:xfrm>
              <a:off x="7315200" y="2743200"/>
              <a:ext cx="990600" cy="1828800"/>
            </a:xfrm>
            <a:prstGeom prst="trapezoid">
              <a:avLst>
                <a:gd name="adj" fmla="val 33571"/>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500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2" presetClass="entr" presetSubtype="3"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additive="base">
                                        <p:cTn id="12" dur="1750" fill="hold"/>
                                        <p:tgtEl>
                                          <p:spTgt spid="68"/>
                                        </p:tgtEl>
                                        <p:attrNameLst>
                                          <p:attrName>ppt_x</p:attrName>
                                        </p:attrNameLst>
                                      </p:cBhvr>
                                      <p:tavLst>
                                        <p:tav tm="0">
                                          <p:val>
                                            <p:strVal val="1+#ppt_w/2"/>
                                          </p:val>
                                        </p:tav>
                                        <p:tav tm="100000">
                                          <p:val>
                                            <p:strVal val="#ppt_x"/>
                                          </p:val>
                                        </p:tav>
                                      </p:tavLst>
                                    </p:anim>
                                    <p:anim calcmode="lin" valueType="num">
                                      <p:cBhvr additive="base">
                                        <p:cTn id="13" dur="1750" fill="hold"/>
                                        <p:tgtEl>
                                          <p:spTgt spid="68"/>
                                        </p:tgtEl>
                                        <p:attrNameLst>
                                          <p:attrName>ppt_y</p:attrName>
                                        </p:attrNameLst>
                                      </p:cBhvr>
                                      <p:tavLst>
                                        <p:tav tm="0">
                                          <p:val>
                                            <p:strVal val="0-#ppt_h/2"/>
                                          </p:val>
                                        </p:tav>
                                        <p:tav tm="100000">
                                          <p:val>
                                            <p:strVal val="#ppt_y"/>
                                          </p:val>
                                        </p:tav>
                                      </p:tavLst>
                                    </p:anim>
                                  </p:childTnLst>
                                </p:cTn>
                              </p:par>
                              <p:par>
                                <p:cTn id="14" presetID="2" presetClass="entr" presetSubtype="9" fill="hold" nodeType="withEffect">
                                  <p:stCondLst>
                                    <p:cond delay="0"/>
                                  </p:stCondLst>
                                  <p:childTnLst>
                                    <p:set>
                                      <p:cBhvr>
                                        <p:cTn id="15" dur="1" fill="hold">
                                          <p:stCondLst>
                                            <p:cond delay="0"/>
                                          </p:stCondLst>
                                        </p:cTn>
                                        <p:tgtEl>
                                          <p:spTgt spid="71"/>
                                        </p:tgtEl>
                                        <p:attrNameLst>
                                          <p:attrName>style.visibility</p:attrName>
                                        </p:attrNameLst>
                                      </p:cBhvr>
                                      <p:to>
                                        <p:strVal val="visible"/>
                                      </p:to>
                                    </p:set>
                                    <p:anim calcmode="lin" valueType="num">
                                      <p:cBhvr additive="base">
                                        <p:cTn id="16" dur="1750" fill="hold"/>
                                        <p:tgtEl>
                                          <p:spTgt spid="71"/>
                                        </p:tgtEl>
                                        <p:attrNameLst>
                                          <p:attrName>ppt_x</p:attrName>
                                        </p:attrNameLst>
                                      </p:cBhvr>
                                      <p:tavLst>
                                        <p:tav tm="0">
                                          <p:val>
                                            <p:strVal val="0-#ppt_w/2"/>
                                          </p:val>
                                        </p:tav>
                                        <p:tav tm="100000">
                                          <p:val>
                                            <p:strVal val="#ppt_x"/>
                                          </p:val>
                                        </p:tav>
                                      </p:tavLst>
                                    </p:anim>
                                    <p:anim calcmode="lin" valueType="num">
                                      <p:cBhvr additive="base">
                                        <p:cTn id="17" dur="1750" fill="hold"/>
                                        <p:tgtEl>
                                          <p:spTgt spid="71"/>
                                        </p:tgtEl>
                                        <p:attrNameLst>
                                          <p:attrName>ppt_y</p:attrName>
                                        </p:attrNameLst>
                                      </p:cBhvr>
                                      <p:tavLst>
                                        <p:tav tm="0">
                                          <p:val>
                                            <p:strVal val="0-#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1750" fill="hold"/>
                                        <p:tgtEl>
                                          <p:spTgt spid="33"/>
                                        </p:tgtEl>
                                        <p:attrNameLst>
                                          <p:attrName>ppt_x</p:attrName>
                                        </p:attrNameLst>
                                      </p:cBhvr>
                                      <p:tavLst>
                                        <p:tav tm="0">
                                          <p:val>
                                            <p:strVal val="1+#ppt_w/2"/>
                                          </p:val>
                                        </p:tav>
                                        <p:tav tm="100000">
                                          <p:val>
                                            <p:strVal val="#ppt_x"/>
                                          </p:val>
                                        </p:tav>
                                      </p:tavLst>
                                    </p:anim>
                                    <p:anim calcmode="lin" valueType="num">
                                      <p:cBhvr additive="base">
                                        <p:cTn id="21" dur="1750" fill="hold"/>
                                        <p:tgtEl>
                                          <p:spTgt spid="33"/>
                                        </p:tgtEl>
                                        <p:attrNameLst>
                                          <p:attrName>ppt_y</p:attrName>
                                        </p:attrNameLst>
                                      </p:cBhvr>
                                      <p:tavLst>
                                        <p:tav tm="0">
                                          <p:val>
                                            <p:strVal val="1+#ppt_h/2"/>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cBhvr additive="base">
                                        <p:cTn id="24" dur="1750" fill="hold"/>
                                        <p:tgtEl>
                                          <p:spTgt spid="72"/>
                                        </p:tgtEl>
                                        <p:attrNameLst>
                                          <p:attrName>ppt_x</p:attrName>
                                        </p:attrNameLst>
                                      </p:cBhvr>
                                      <p:tavLst>
                                        <p:tav tm="0">
                                          <p:val>
                                            <p:strVal val="0-#ppt_w/2"/>
                                          </p:val>
                                        </p:tav>
                                        <p:tav tm="100000">
                                          <p:val>
                                            <p:strVal val="#ppt_x"/>
                                          </p:val>
                                        </p:tav>
                                      </p:tavLst>
                                    </p:anim>
                                    <p:anim calcmode="lin" valueType="num">
                                      <p:cBhvr additive="base">
                                        <p:cTn id="25" dur="1750" fill="hold"/>
                                        <p:tgtEl>
                                          <p:spTgt spid="72"/>
                                        </p:tgtEl>
                                        <p:attrNameLst>
                                          <p:attrName>ppt_y</p:attrName>
                                        </p:attrNameLst>
                                      </p:cBhvr>
                                      <p:tavLst>
                                        <p:tav tm="0">
                                          <p:val>
                                            <p:strVal val="#ppt_y"/>
                                          </p:val>
                                        </p:tav>
                                        <p:tav tm="100000">
                                          <p:val>
                                            <p:strVal val="#ppt_y"/>
                                          </p:val>
                                        </p:tav>
                                      </p:tavLst>
                                    </p:anim>
                                  </p:childTnLst>
                                </p:cTn>
                              </p:par>
                              <p:par>
                                <p:cTn id="26" presetID="2" presetClass="entr" presetSubtype="6" fill="hold" nodeType="withEffect">
                                  <p:stCondLst>
                                    <p:cond delay="0"/>
                                  </p:stCondLst>
                                  <p:childTnLst>
                                    <p:set>
                                      <p:cBhvr>
                                        <p:cTn id="27" dur="1" fill="hold">
                                          <p:stCondLst>
                                            <p:cond delay="0"/>
                                          </p:stCondLst>
                                        </p:cTn>
                                        <p:tgtEl>
                                          <p:spTgt spid="69"/>
                                        </p:tgtEl>
                                        <p:attrNameLst>
                                          <p:attrName>style.visibility</p:attrName>
                                        </p:attrNameLst>
                                      </p:cBhvr>
                                      <p:to>
                                        <p:strVal val="visible"/>
                                      </p:to>
                                    </p:set>
                                    <p:anim calcmode="lin" valueType="num">
                                      <p:cBhvr additive="base">
                                        <p:cTn id="28" dur="1750" fill="hold"/>
                                        <p:tgtEl>
                                          <p:spTgt spid="69"/>
                                        </p:tgtEl>
                                        <p:attrNameLst>
                                          <p:attrName>ppt_x</p:attrName>
                                        </p:attrNameLst>
                                      </p:cBhvr>
                                      <p:tavLst>
                                        <p:tav tm="0">
                                          <p:val>
                                            <p:strVal val="1+#ppt_w/2"/>
                                          </p:val>
                                        </p:tav>
                                        <p:tav tm="100000">
                                          <p:val>
                                            <p:strVal val="#ppt_x"/>
                                          </p:val>
                                        </p:tav>
                                      </p:tavLst>
                                    </p:anim>
                                    <p:anim calcmode="lin" valueType="num">
                                      <p:cBhvr additive="base">
                                        <p:cTn id="29" dur="1750" fill="hold"/>
                                        <p:tgtEl>
                                          <p:spTgt spid="69"/>
                                        </p:tgtEl>
                                        <p:attrNameLst>
                                          <p:attrName>ppt_y</p:attrName>
                                        </p:attrNameLst>
                                      </p:cBhvr>
                                      <p:tavLst>
                                        <p:tav tm="0">
                                          <p:val>
                                            <p:strVal val="1+#ppt_h/2"/>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1750" fill="hold"/>
                                        <p:tgtEl>
                                          <p:spTgt spid="35"/>
                                        </p:tgtEl>
                                        <p:attrNameLst>
                                          <p:attrName>ppt_x</p:attrName>
                                        </p:attrNameLst>
                                      </p:cBhvr>
                                      <p:tavLst>
                                        <p:tav tm="0">
                                          <p:val>
                                            <p:strVal val="0-#ppt_w/2"/>
                                          </p:val>
                                        </p:tav>
                                        <p:tav tm="100000">
                                          <p:val>
                                            <p:strVal val="#ppt_x"/>
                                          </p:val>
                                        </p:tav>
                                      </p:tavLst>
                                    </p:anim>
                                    <p:anim calcmode="lin" valueType="num">
                                      <p:cBhvr additive="base">
                                        <p:cTn id="33" dur="1750" fill="hold"/>
                                        <p:tgtEl>
                                          <p:spTgt spid="35"/>
                                        </p:tgtEl>
                                        <p:attrNameLst>
                                          <p:attrName>ppt_y</p:attrName>
                                        </p:attrNameLst>
                                      </p:cBhvr>
                                      <p:tavLst>
                                        <p:tav tm="0">
                                          <p:val>
                                            <p:strVal val="#ppt_y"/>
                                          </p:val>
                                        </p:tav>
                                        <p:tav tm="100000">
                                          <p:val>
                                            <p:strVal val="#ppt_y"/>
                                          </p:val>
                                        </p:tav>
                                      </p:tavLst>
                                    </p:anim>
                                  </p:childTnLst>
                                </p:cTn>
                              </p:par>
                              <p:par>
                                <p:cTn id="34" presetID="2" presetClass="entr" presetSubtype="6"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1750" fill="hold"/>
                                        <p:tgtEl>
                                          <p:spTgt spid="31"/>
                                        </p:tgtEl>
                                        <p:attrNameLst>
                                          <p:attrName>ppt_x</p:attrName>
                                        </p:attrNameLst>
                                      </p:cBhvr>
                                      <p:tavLst>
                                        <p:tav tm="0">
                                          <p:val>
                                            <p:strVal val="1+#ppt_w/2"/>
                                          </p:val>
                                        </p:tav>
                                        <p:tav tm="100000">
                                          <p:val>
                                            <p:strVal val="#ppt_x"/>
                                          </p:val>
                                        </p:tav>
                                      </p:tavLst>
                                    </p:anim>
                                    <p:anim calcmode="lin" valueType="num">
                                      <p:cBhvr additive="base">
                                        <p:cTn id="37" dur="1750" fill="hold"/>
                                        <p:tgtEl>
                                          <p:spTgt spid="31"/>
                                        </p:tgtEl>
                                        <p:attrNameLst>
                                          <p:attrName>ppt_y</p:attrName>
                                        </p:attrNameLst>
                                      </p:cBhvr>
                                      <p:tavLst>
                                        <p:tav tm="0">
                                          <p:val>
                                            <p:strVal val="1+#ppt_h/2"/>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additive="base">
                                        <p:cTn id="40" dur="1750" fill="hold"/>
                                        <p:tgtEl>
                                          <p:spTgt spid="36"/>
                                        </p:tgtEl>
                                        <p:attrNameLst>
                                          <p:attrName>ppt_x</p:attrName>
                                        </p:attrNameLst>
                                      </p:cBhvr>
                                      <p:tavLst>
                                        <p:tav tm="0">
                                          <p:val>
                                            <p:strVal val="1+#ppt_w/2"/>
                                          </p:val>
                                        </p:tav>
                                        <p:tav tm="100000">
                                          <p:val>
                                            <p:strVal val="#ppt_x"/>
                                          </p:val>
                                        </p:tav>
                                      </p:tavLst>
                                    </p:anim>
                                    <p:anim calcmode="lin" valueType="num">
                                      <p:cBhvr additive="base">
                                        <p:cTn id="41" dur="1750" fill="hold"/>
                                        <p:tgtEl>
                                          <p:spTgt spid="36"/>
                                        </p:tgtEl>
                                        <p:attrNameLst>
                                          <p:attrName>ppt_y</p:attrName>
                                        </p:attrNameLst>
                                      </p:cBhvr>
                                      <p:tavLst>
                                        <p:tav tm="0">
                                          <p:val>
                                            <p:strVal val="#ppt_y"/>
                                          </p:val>
                                        </p:tav>
                                        <p:tav tm="100000">
                                          <p:val>
                                            <p:strVal val="#ppt_y"/>
                                          </p:val>
                                        </p:tav>
                                      </p:tavLst>
                                    </p:anim>
                                  </p:childTnLst>
                                </p:cTn>
                              </p:par>
                              <p:par>
                                <p:cTn id="42" presetID="2" presetClass="entr" presetSubtype="12" fill="hold" nodeType="withEffect">
                                  <p:stCondLst>
                                    <p:cond delay="0"/>
                                  </p:stCondLst>
                                  <p:childTnLst>
                                    <p:set>
                                      <p:cBhvr>
                                        <p:cTn id="43" dur="1" fill="hold">
                                          <p:stCondLst>
                                            <p:cond delay="0"/>
                                          </p:stCondLst>
                                        </p:cTn>
                                        <p:tgtEl>
                                          <p:spTgt spid="67"/>
                                        </p:tgtEl>
                                        <p:attrNameLst>
                                          <p:attrName>style.visibility</p:attrName>
                                        </p:attrNameLst>
                                      </p:cBhvr>
                                      <p:to>
                                        <p:strVal val="visible"/>
                                      </p:to>
                                    </p:set>
                                    <p:anim calcmode="lin" valueType="num">
                                      <p:cBhvr additive="base">
                                        <p:cTn id="44" dur="1750" fill="hold"/>
                                        <p:tgtEl>
                                          <p:spTgt spid="67"/>
                                        </p:tgtEl>
                                        <p:attrNameLst>
                                          <p:attrName>ppt_x</p:attrName>
                                        </p:attrNameLst>
                                      </p:cBhvr>
                                      <p:tavLst>
                                        <p:tav tm="0">
                                          <p:val>
                                            <p:strVal val="0-#ppt_w/2"/>
                                          </p:val>
                                        </p:tav>
                                        <p:tav tm="100000">
                                          <p:val>
                                            <p:strVal val="#ppt_x"/>
                                          </p:val>
                                        </p:tav>
                                      </p:tavLst>
                                    </p:anim>
                                    <p:anim calcmode="lin" valueType="num">
                                      <p:cBhvr additive="base">
                                        <p:cTn id="45" dur="1750" fill="hold"/>
                                        <p:tgtEl>
                                          <p:spTgt spid="67"/>
                                        </p:tgtEl>
                                        <p:attrNameLst>
                                          <p:attrName>ppt_y</p:attrName>
                                        </p:attrNameLst>
                                      </p:cBhvr>
                                      <p:tavLst>
                                        <p:tav tm="0">
                                          <p:val>
                                            <p:strVal val="1+#ppt_h/2"/>
                                          </p:val>
                                        </p:tav>
                                        <p:tav tm="100000">
                                          <p:val>
                                            <p:strVal val="#ppt_y"/>
                                          </p:val>
                                        </p:tav>
                                      </p:tavLst>
                                    </p:anim>
                                  </p:childTnLst>
                                </p:cTn>
                              </p:par>
                              <p:par>
                                <p:cTn id="46" presetID="2" presetClass="entr" presetSubtype="12"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additive="base">
                                        <p:cTn id="48" dur="1750" fill="hold"/>
                                        <p:tgtEl>
                                          <p:spTgt spid="70"/>
                                        </p:tgtEl>
                                        <p:attrNameLst>
                                          <p:attrName>ppt_x</p:attrName>
                                        </p:attrNameLst>
                                      </p:cBhvr>
                                      <p:tavLst>
                                        <p:tav tm="0">
                                          <p:val>
                                            <p:strVal val="0-#ppt_w/2"/>
                                          </p:val>
                                        </p:tav>
                                        <p:tav tm="100000">
                                          <p:val>
                                            <p:strVal val="#ppt_x"/>
                                          </p:val>
                                        </p:tav>
                                      </p:tavLst>
                                    </p:anim>
                                    <p:anim calcmode="lin" valueType="num">
                                      <p:cBhvr additive="base">
                                        <p:cTn id="49" dur="1750" fill="hold"/>
                                        <p:tgtEl>
                                          <p:spTgt spid="70"/>
                                        </p:tgtEl>
                                        <p:attrNameLst>
                                          <p:attrName>ppt_y</p:attrName>
                                        </p:attrNameLst>
                                      </p:cBhvr>
                                      <p:tavLst>
                                        <p:tav tm="0">
                                          <p:val>
                                            <p:strVal val="1+#ppt_h/2"/>
                                          </p:val>
                                        </p:tav>
                                        <p:tav tm="100000">
                                          <p:val>
                                            <p:strVal val="#ppt_y"/>
                                          </p:val>
                                        </p:tav>
                                      </p:tavLst>
                                    </p:anim>
                                  </p:childTnLst>
                                </p:cTn>
                              </p:par>
                              <p:par>
                                <p:cTn id="50" presetID="2" presetClass="entr" presetSubtype="12"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additive="base">
                                        <p:cTn id="52" dur="1750" fill="hold"/>
                                        <p:tgtEl>
                                          <p:spTgt spid="32"/>
                                        </p:tgtEl>
                                        <p:attrNameLst>
                                          <p:attrName>ppt_x</p:attrName>
                                        </p:attrNameLst>
                                      </p:cBhvr>
                                      <p:tavLst>
                                        <p:tav tm="0">
                                          <p:val>
                                            <p:strVal val="0-#ppt_w/2"/>
                                          </p:val>
                                        </p:tav>
                                        <p:tav tm="100000">
                                          <p:val>
                                            <p:strVal val="#ppt_x"/>
                                          </p:val>
                                        </p:tav>
                                      </p:tavLst>
                                    </p:anim>
                                    <p:anim calcmode="lin" valueType="num">
                                      <p:cBhvr additive="base">
                                        <p:cTn id="53" dur="1750" fill="hold"/>
                                        <p:tgtEl>
                                          <p:spTgt spid="32"/>
                                        </p:tgtEl>
                                        <p:attrNameLst>
                                          <p:attrName>ppt_y</p:attrName>
                                        </p:attrNameLst>
                                      </p:cBhvr>
                                      <p:tavLst>
                                        <p:tav tm="0">
                                          <p:val>
                                            <p:strVal val="1+#ppt_h/2"/>
                                          </p:val>
                                        </p:tav>
                                        <p:tav tm="100000">
                                          <p:val>
                                            <p:strVal val="#ppt_y"/>
                                          </p:val>
                                        </p:tav>
                                      </p:tavLst>
                                    </p:anim>
                                  </p:childTnLst>
                                </p:cTn>
                              </p:par>
                              <p:par>
                                <p:cTn id="54" presetID="2" presetClass="entr" presetSubtype="12"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additive="base">
                                        <p:cTn id="56" dur="1750" fill="hold"/>
                                        <p:tgtEl>
                                          <p:spTgt spid="34"/>
                                        </p:tgtEl>
                                        <p:attrNameLst>
                                          <p:attrName>ppt_x</p:attrName>
                                        </p:attrNameLst>
                                      </p:cBhvr>
                                      <p:tavLst>
                                        <p:tav tm="0">
                                          <p:val>
                                            <p:strVal val="0-#ppt_w/2"/>
                                          </p:val>
                                        </p:tav>
                                        <p:tav tm="100000">
                                          <p:val>
                                            <p:strVal val="#ppt_x"/>
                                          </p:val>
                                        </p:tav>
                                      </p:tavLst>
                                    </p:anim>
                                    <p:anim calcmode="lin" valueType="num">
                                      <p:cBhvr additive="base">
                                        <p:cTn id="57" dur="175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52600" y="1"/>
            <a:ext cx="8686800" cy="830997"/>
          </a:xfrm>
          <a:prstGeom prst="rect">
            <a:avLst/>
          </a:prstGeom>
          <a:noFill/>
        </p:spPr>
        <p:txBody>
          <a:bodyPr wrap="square" rtlCol="0">
            <a:spAutoFit/>
          </a:bodyPr>
          <a:lstStyle/>
          <a:p>
            <a:pPr algn="ctr"/>
            <a:r>
              <a:rPr lang="en-US" sz="4800" dirty="0">
                <a:solidFill>
                  <a:schemeClr val="bg1"/>
                </a:solidFill>
                <a:ea typeface="Gungsuh" pitchFamily="18" charset="-127"/>
              </a:rPr>
              <a:t>The Wells of Salvation</a:t>
            </a:r>
          </a:p>
        </p:txBody>
      </p:sp>
      <p:sp>
        <p:nvSpPr>
          <p:cNvPr id="7" name="TextBox 6"/>
          <p:cNvSpPr txBox="1"/>
          <p:nvPr/>
        </p:nvSpPr>
        <p:spPr>
          <a:xfrm>
            <a:off x="113166" y="6396334"/>
            <a:ext cx="4780952" cy="369332"/>
          </a:xfrm>
          <a:prstGeom prst="rect">
            <a:avLst/>
          </a:prstGeom>
          <a:noFill/>
        </p:spPr>
        <p:txBody>
          <a:bodyPr wrap="square" rtlCol="0">
            <a:spAutoFit/>
          </a:bodyPr>
          <a:lstStyle/>
          <a:p>
            <a:r>
              <a:rPr lang="en-US" dirty="0">
                <a:solidFill>
                  <a:schemeClr val="bg1"/>
                </a:solidFill>
              </a:rPr>
              <a:t>Isaiah 12</a:t>
            </a:r>
          </a:p>
        </p:txBody>
      </p:sp>
      <p:sp>
        <p:nvSpPr>
          <p:cNvPr id="2" name="Rectangle 1"/>
          <p:cNvSpPr/>
          <p:nvPr/>
        </p:nvSpPr>
        <p:spPr>
          <a:xfrm>
            <a:off x="6200805" y="1015461"/>
            <a:ext cx="5197862" cy="2677656"/>
          </a:xfrm>
          <a:prstGeom prst="rect">
            <a:avLst/>
          </a:prstGeom>
        </p:spPr>
        <p:txBody>
          <a:bodyPr wrap="square">
            <a:spAutoFit/>
          </a:bodyPr>
          <a:lstStyle/>
          <a:p>
            <a:pPr algn="ctr"/>
            <a:r>
              <a:rPr lang="en-US" sz="2400" dirty="0">
                <a:solidFill>
                  <a:schemeClr val="bg1"/>
                </a:solidFill>
              </a:rPr>
              <a:t>Water</a:t>
            </a:r>
          </a:p>
          <a:p>
            <a:pPr algn="ctr"/>
            <a:endParaRPr lang="en-US" sz="2400" dirty="0">
              <a:solidFill>
                <a:schemeClr val="bg1"/>
              </a:solidFill>
            </a:endParaRPr>
          </a:p>
          <a:p>
            <a:pPr algn="ctr"/>
            <a:r>
              <a:rPr lang="en-US" sz="2400" dirty="0">
                <a:solidFill>
                  <a:schemeClr val="bg1"/>
                </a:solidFill>
              </a:rPr>
              <a:t>It gives life</a:t>
            </a:r>
          </a:p>
          <a:p>
            <a:pPr algn="ctr"/>
            <a:endParaRPr lang="en-US" sz="2400" dirty="0">
              <a:solidFill>
                <a:schemeClr val="bg1"/>
              </a:solidFill>
            </a:endParaRPr>
          </a:p>
          <a:p>
            <a:pPr algn="ctr"/>
            <a:r>
              <a:rPr lang="en-US" sz="2400" dirty="0">
                <a:solidFill>
                  <a:schemeClr val="bg1"/>
                </a:solidFill>
              </a:rPr>
              <a:t>It sustains</a:t>
            </a:r>
          </a:p>
          <a:p>
            <a:pPr algn="ctr"/>
            <a:endParaRPr lang="en-US" sz="2400" dirty="0">
              <a:solidFill>
                <a:schemeClr val="bg1"/>
              </a:solidFill>
            </a:endParaRPr>
          </a:p>
          <a:p>
            <a:pPr algn="ctr"/>
            <a:r>
              <a:rPr lang="en-US" sz="2400" dirty="0">
                <a:solidFill>
                  <a:schemeClr val="bg1"/>
                </a:solidFill>
              </a:rPr>
              <a:t>It saves</a:t>
            </a:r>
          </a:p>
        </p:txBody>
      </p:sp>
      <p:sp>
        <p:nvSpPr>
          <p:cNvPr id="4" name="Rectangle 3"/>
          <p:cNvSpPr/>
          <p:nvPr/>
        </p:nvSpPr>
        <p:spPr>
          <a:xfrm>
            <a:off x="1854185" y="4088009"/>
            <a:ext cx="8693240" cy="2308324"/>
          </a:xfrm>
          <a:prstGeom prst="rect">
            <a:avLst/>
          </a:prstGeom>
        </p:spPr>
        <p:txBody>
          <a:bodyPr wrap="square">
            <a:spAutoFit/>
          </a:bodyPr>
          <a:lstStyle/>
          <a:p>
            <a:pPr fontAlgn="base"/>
            <a:r>
              <a:rPr lang="en-US" sz="2400" i="1" dirty="0">
                <a:solidFill>
                  <a:srgbClr val="FFFF00"/>
                </a:solidFill>
              </a:rPr>
              <a:t>Whosoever </a:t>
            </a:r>
            <a:r>
              <a:rPr lang="en-US" sz="2400" i="1" dirty="0" err="1">
                <a:solidFill>
                  <a:srgbClr val="FFFF00"/>
                </a:solidFill>
              </a:rPr>
              <a:t>drinketh</a:t>
            </a:r>
            <a:r>
              <a:rPr lang="en-US" sz="2400" i="1" dirty="0">
                <a:solidFill>
                  <a:srgbClr val="FFFF00"/>
                </a:solidFill>
              </a:rPr>
              <a:t> of this water shall thirst again:</a:t>
            </a:r>
          </a:p>
          <a:p>
            <a:pPr fontAlgn="base"/>
            <a:endParaRPr lang="en-US" sz="2400" i="1" dirty="0">
              <a:solidFill>
                <a:srgbClr val="FFFF00"/>
              </a:solidFill>
            </a:endParaRPr>
          </a:p>
          <a:p>
            <a:pPr fontAlgn="base"/>
            <a:r>
              <a:rPr lang="en-US" sz="2400" i="1" dirty="0">
                <a:solidFill>
                  <a:srgbClr val="FFFF00"/>
                </a:solidFill>
              </a:rPr>
              <a:t>But whosoever </a:t>
            </a:r>
            <a:r>
              <a:rPr lang="en-US" sz="2400" i="1" dirty="0" err="1">
                <a:solidFill>
                  <a:srgbClr val="FFFF00"/>
                </a:solidFill>
              </a:rPr>
              <a:t>drinketh</a:t>
            </a:r>
            <a:r>
              <a:rPr lang="en-US" sz="2400" i="1" dirty="0">
                <a:solidFill>
                  <a:srgbClr val="FFFF00"/>
                </a:solidFill>
              </a:rPr>
              <a:t> of the water that I shall give him shall never thirst; but the water that I shall give him shall be in him a well of water springing up into everlasting life.</a:t>
            </a:r>
          </a:p>
          <a:p>
            <a:pPr fontAlgn="base"/>
            <a:r>
              <a:rPr lang="en-US" sz="2400" b="0" i="1" dirty="0">
                <a:solidFill>
                  <a:srgbClr val="FFFF00"/>
                </a:solidFill>
                <a:effectLst/>
              </a:rPr>
              <a:t>John 4:13-14</a:t>
            </a:r>
          </a:p>
        </p:txBody>
      </p:sp>
      <p:pic>
        <p:nvPicPr>
          <p:cNvPr id="16386" name="Picture 2" descr="http://truthandcharity.net/wp-content/uploads/2014/10/woman-at-the-we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972" y="917568"/>
            <a:ext cx="4905822" cy="290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4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3166" y="6396334"/>
            <a:ext cx="1861457" cy="369332"/>
          </a:xfrm>
          <a:prstGeom prst="rect">
            <a:avLst/>
          </a:prstGeom>
          <a:noFill/>
        </p:spPr>
        <p:txBody>
          <a:bodyPr wrap="square" rtlCol="0">
            <a:spAutoFit/>
          </a:bodyPr>
          <a:lstStyle/>
          <a:p>
            <a:r>
              <a:rPr lang="en-US" dirty="0">
                <a:solidFill>
                  <a:schemeClr val="bg1"/>
                </a:solidFill>
              </a:rPr>
              <a:t>Isaiah 10:1-4</a:t>
            </a:r>
          </a:p>
        </p:txBody>
      </p:sp>
      <p:sp>
        <p:nvSpPr>
          <p:cNvPr id="6" name="TextBox 5"/>
          <p:cNvSpPr txBox="1"/>
          <p:nvPr/>
        </p:nvSpPr>
        <p:spPr>
          <a:xfrm>
            <a:off x="0" y="0"/>
            <a:ext cx="12115800" cy="923330"/>
          </a:xfrm>
          <a:prstGeom prst="rect">
            <a:avLst/>
          </a:prstGeom>
          <a:noFill/>
        </p:spPr>
        <p:txBody>
          <a:bodyPr wrap="square" rtlCol="0">
            <a:spAutoFit/>
          </a:bodyPr>
          <a:lstStyle/>
          <a:p>
            <a:pPr algn="ctr"/>
            <a:r>
              <a:rPr lang="en-US" sz="5400" dirty="0">
                <a:solidFill>
                  <a:schemeClr val="bg1"/>
                </a:solidFill>
              </a:rPr>
              <a:t>Woe</a:t>
            </a:r>
          </a:p>
        </p:txBody>
      </p:sp>
      <p:sp>
        <p:nvSpPr>
          <p:cNvPr id="5" name="Rectangle 4"/>
          <p:cNvSpPr/>
          <p:nvPr/>
        </p:nvSpPr>
        <p:spPr>
          <a:xfrm>
            <a:off x="1541835" y="738664"/>
            <a:ext cx="10409324" cy="369332"/>
          </a:xfrm>
          <a:prstGeom prst="rect">
            <a:avLst/>
          </a:prstGeom>
        </p:spPr>
        <p:txBody>
          <a:bodyPr wrap="square">
            <a:spAutoFit/>
          </a:bodyPr>
          <a:lstStyle/>
          <a:p>
            <a:r>
              <a:rPr lang="en-US" dirty="0">
                <a:solidFill>
                  <a:srgbClr val="FFFF00"/>
                </a:solidFill>
              </a:rPr>
              <a:t>Misery, intense sorrow and suffering, distress, sadness, unhappiness, heartache, heartbreak, regret</a:t>
            </a:r>
            <a:endParaRPr lang="en-US" i="1" dirty="0">
              <a:solidFill>
                <a:srgbClr val="FFFF00"/>
              </a:solidFill>
            </a:endParaRPr>
          </a:p>
        </p:txBody>
      </p:sp>
      <p:sp>
        <p:nvSpPr>
          <p:cNvPr id="45" name="TextBox 44"/>
          <p:cNvSpPr txBox="1"/>
          <p:nvPr/>
        </p:nvSpPr>
        <p:spPr>
          <a:xfrm>
            <a:off x="365368" y="1569329"/>
            <a:ext cx="3218510" cy="1077218"/>
          </a:xfrm>
          <a:prstGeom prst="rect">
            <a:avLst/>
          </a:prstGeom>
          <a:noFill/>
        </p:spPr>
        <p:txBody>
          <a:bodyPr wrap="square" rtlCol="0">
            <a:spAutoFit/>
          </a:bodyPr>
          <a:lstStyle/>
          <a:p>
            <a:pPr algn="ctr"/>
            <a:r>
              <a:rPr lang="en-US" sz="3200" dirty="0">
                <a:solidFill>
                  <a:srgbClr val="FF0000"/>
                </a:solidFill>
              </a:rPr>
              <a:t>What actions bring suffering?</a:t>
            </a:r>
          </a:p>
        </p:txBody>
      </p:sp>
      <p:sp>
        <p:nvSpPr>
          <p:cNvPr id="3" name="Rectangle 2"/>
          <p:cNvSpPr/>
          <p:nvPr/>
        </p:nvSpPr>
        <p:spPr>
          <a:xfrm>
            <a:off x="5126196" y="1646273"/>
            <a:ext cx="6096000" cy="923330"/>
          </a:xfrm>
          <a:prstGeom prst="rect">
            <a:avLst/>
          </a:prstGeom>
        </p:spPr>
        <p:txBody>
          <a:bodyPr>
            <a:spAutoFit/>
          </a:bodyPr>
          <a:lstStyle/>
          <a:p>
            <a:r>
              <a:rPr lang="en-US" b="0" i="0" dirty="0">
                <a:solidFill>
                  <a:schemeClr val="bg1"/>
                </a:solidFill>
                <a:effectLst/>
                <a:latin typeface="Calibri" panose="020F0502020204030204" pitchFamily="34" charset="0"/>
              </a:rPr>
              <a:t>The leaders and people of Israel had turned away from the Lord through their wickedness, they would be punished and not have the Lord’s help.</a:t>
            </a:r>
            <a:endParaRPr lang="en-US" dirty="0">
              <a:solidFill>
                <a:schemeClr val="bg1"/>
              </a:solidFill>
            </a:endParaRPr>
          </a:p>
        </p:txBody>
      </p:sp>
      <p:pic>
        <p:nvPicPr>
          <p:cNvPr id="49" name="Picture 6" descr="https://924jeremiah.files.wordpress.com/2014/05/kyb-241.jpg"/>
          <p:cNvPicPr>
            <a:picLocks noChangeAspect="1" noChangeArrowheads="1"/>
          </p:cNvPicPr>
          <p:nvPr/>
        </p:nvPicPr>
        <p:blipFill rotWithShape="1">
          <a:blip r:embed="rId4">
            <a:extLst>
              <a:ext uri="{28A0092B-C50C-407E-A947-70E740481C1C}">
                <a14:useLocalDpi xmlns:a14="http://schemas.microsoft.com/office/drawing/2010/main" val="0"/>
              </a:ext>
            </a:extLst>
          </a:blip>
          <a:srcRect l="19784" t="19735" r="19424" b="24159"/>
          <a:stretch/>
        </p:blipFill>
        <p:spPr bwMode="auto">
          <a:xfrm>
            <a:off x="1801960" y="3059439"/>
            <a:ext cx="3856777" cy="2669593"/>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p:cNvSpPr/>
          <p:nvPr/>
        </p:nvSpPr>
        <p:spPr>
          <a:xfrm>
            <a:off x="6746497" y="3620393"/>
            <a:ext cx="4843604" cy="1754326"/>
          </a:xfrm>
          <a:prstGeom prst="rect">
            <a:avLst/>
          </a:prstGeom>
        </p:spPr>
        <p:txBody>
          <a:bodyPr wrap="square">
            <a:spAutoFit/>
          </a:bodyPr>
          <a:lstStyle/>
          <a:p>
            <a:r>
              <a:rPr lang="en-US" b="0" i="0" dirty="0">
                <a:solidFill>
                  <a:schemeClr val="bg1"/>
                </a:solidFill>
                <a:effectLst/>
                <a:latin typeface="Calibri" panose="020F0502020204030204" pitchFamily="34" charset="0"/>
              </a:rPr>
              <a:t>The Lord allowed the Assyrian army to be a tool to remind Israel of their broken covenants with God.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Isaiah describes the pride of the Assyrians king, which would be the downfall of Judah. (1)</a:t>
            </a:r>
            <a:endParaRPr lang="en-US" dirty="0">
              <a:solidFill>
                <a:schemeClr val="bg1"/>
              </a:solidFill>
            </a:endParaRPr>
          </a:p>
        </p:txBody>
      </p:sp>
    </p:spTree>
    <p:extLst>
      <p:ext uri="{BB962C8B-B14F-4D97-AF65-F5344CB8AC3E}">
        <p14:creationId xmlns:p14="http://schemas.microsoft.com/office/powerpoint/2010/main" val="267834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3" grpId="0"/>
      <p:bldP spid="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7577" y="838201"/>
            <a:ext cx="9724623" cy="2246769"/>
          </a:xfrm>
          <a:prstGeom prst="rect">
            <a:avLst/>
          </a:prstGeom>
          <a:noFill/>
        </p:spPr>
        <p:txBody>
          <a:bodyPr wrap="square" rtlCol="0">
            <a:spAutoFit/>
          </a:bodyPr>
          <a:lstStyle/>
          <a:p>
            <a:pPr fontAlgn="base"/>
            <a:r>
              <a:rPr lang="en-US" sz="2000" dirty="0">
                <a:solidFill>
                  <a:schemeClr val="bg2"/>
                </a:solidFill>
              </a:rPr>
              <a:t>The destruction of Babylon to the destruction of the wicked at the Savior’s Second Coming. </a:t>
            </a:r>
          </a:p>
          <a:p>
            <a:pPr fontAlgn="base"/>
            <a:endParaRPr lang="en-US" sz="2000" dirty="0">
              <a:solidFill>
                <a:schemeClr val="bg2"/>
              </a:solidFill>
            </a:endParaRPr>
          </a:p>
          <a:p>
            <a:pPr fontAlgn="base"/>
            <a:r>
              <a:rPr lang="en-US" sz="2000" i="1" dirty="0">
                <a:solidFill>
                  <a:srgbClr val="FFFF00"/>
                </a:solidFill>
              </a:rPr>
              <a:t>Babylon</a:t>
            </a:r>
            <a:r>
              <a:rPr lang="en-US" sz="2000" i="1" dirty="0">
                <a:solidFill>
                  <a:schemeClr val="bg2"/>
                </a:solidFill>
              </a:rPr>
              <a:t> </a:t>
            </a:r>
            <a:r>
              <a:rPr lang="en-US" sz="2000" dirty="0">
                <a:solidFill>
                  <a:schemeClr val="bg2"/>
                </a:solidFill>
              </a:rPr>
              <a:t>refers generally to the wickedness of the world. </a:t>
            </a:r>
          </a:p>
          <a:p>
            <a:pPr fontAlgn="base"/>
            <a:endParaRPr lang="en-US" sz="2000" dirty="0">
              <a:solidFill>
                <a:schemeClr val="bg2"/>
              </a:solidFill>
            </a:endParaRPr>
          </a:p>
          <a:p>
            <a:pPr fontAlgn="base"/>
            <a:r>
              <a:rPr lang="en-US" sz="2000" dirty="0">
                <a:solidFill>
                  <a:schemeClr val="bg2"/>
                </a:solidFill>
              </a:rPr>
              <a:t>Isaiah prophesied that ‘great destruction’ would come upon the wicked in Babylon and in the last days.</a:t>
            </a:r>
          </a:p>
        </p:txBody>
      </p:sp>
      <p:sp>
        <p:nvSpPr>
          <p:cNvPr id="5" name="TextBox 4"/>
          <p:cNvSpPr txBox="1"/>
          <p:nvPr/>
        </p:nvSpPr>
        <p:spPr>
          <a:xfrm>
            <a:off x="0" y="1"/>
            <a:ext cx="12192000" cy="830997"/>
          </a:xfrm>
          <a:prstGeom prst="rect">
            <a:avLst/>
          </a:prstGeom>
          <a:noFill/>
        </p:spPr>
        <p:txBody>
          <a:bodyPr wrap="square" rtlCol="0">
            <a:spAutoFit/>
          </a:bodyPr>
          <a:lstStyle/>
          <a:p>
            <a:pPr algn="ctr"/>
            <a:r>
              <a:rPr lang="en-US" sz="4800" dirty="0">
                <a:solidFill>
                  <a:schemeClr val="bg1"/>
                </a:solidFill>
              </a:rPr>
              <a:t>Babylon</a:t>
            </a:r>
          </a:p>
        </p:txBody>
      </p:sp>
      <p:sp>
        <p:nvSpPr>
          <p:cNvPr id="18" name="TextBox 17"/>
          <p:cNvSpPr txBox="1"/>
          <p:nvPr/>
        </p:nvSpPr>
        <p:spPr>
          <a:xfrm>
            <a:off x="7280857" y="6545099"/>
            <a:ext cx="4800600" cy="307777"/>
          </a:xfrm>
          <a:prstGeom prst="rect">
            <a:avLst/>
          </a:prstGeom>
          <a:noFill/>
        </p:spPr>
        <p:txBody>
          <a:bodyPr wrap="square" rtlCol="0">
            <a:spAutoFit/>
          </a:bodyPr>
          <a:lstStyle/>
          <a:p>
            <a:pPr algn="r"/>
            <a:r>
              <a:rPr lang="en-US" sz="1400" dirty="0">
                <a:solidFill>
                  <a:schemeClr val="bg2"/>
                </a:solidFill>
              </a:rPr>
              <a:t>2 Nephi 23:1-4</a:t>
            </a:r>
          </a:p>
        </p:txBody>
      </p:sp>
      <p:sp>
        <p:nvSpPr>
          <p:cNvPr id="19" name="TextBox 18"/>
          <p:cNvSpPr txBox="1"/>
          <p:nvPr/>
        </p:nvSpPr>
        <p:spPr>
          <a:xfrm>
            <a:off x="4343399" y="3072348"/>
            <a:ext cx="7505163" cy="3477875"/>
          </a:xfrm>
          <a:prstGeom prst="rect">
            <a:avLst/>
          </a:prstGeom>
          <a:noFill/>
        </p:spPr>
        <p:txBody>
          <a:bodyPr wrap="square" rtlCol="0">
            <a:spAutoFit/>
          </a:bodyPr>
          <a:lstStyle/>
          <a:p>
            <a:pPr fontAlgn="base"/>
            <a:r>
              <a:rPr lang="en-US" sz="2000" dirty="0">
                <a:solidFill>
                  <a:schemeClr val="bg1"/>
                </a:solidFill>
              </a:rPr>
              <a:t>The Burden of Babylon—The message of doom (weighty judgments )</a:t>
            </a:r>
          </a:p>
          <a:p>
            <a:pPr fontAlgn="base"/>
            <a:endParaRPr lang="en-US" sz="2000" dirty="0">
              <a:solidFill>
                <a:schemeClr val="bg1"/>
              </a:solidFill>
            </a:endParaRPr>
          </a:p>
          <a:p>
            <a:r>
              <a:rPr lang="en-US" sz="2000" dirty="0">
                <a:solidFill>
                  <a:schemeClr val="bg1"/>
                </a:solidFill>
              </a:rPr>
              <a:t>Lift ye up a banner—standard around which armies gather</a:t>
            </a:r>
          </a:p>
          <a:p>
            <a:endParaRPr lang="en-US" sz="2000" dirty="0">
              <a:solidFill>
                <a:schemeClr val="bg1"/>
              </a:solidFill>
            </a:endParaRPr>
          </a:p>
          <a:p>
            <a:r>
              <a:rPr lang="en-US" sz="2000" dirty="0">
                <a:solidFill>
                  <a:schemeClr val="bg1"/>
                </a:solidFill>
              </a:rPr>
              <a:t>Gates of the Nobles—Often represent the entire city—or the proud</a:t>
            </a:r>
          </a:p>
          <a:p>
            <a:endParaRPr lang="en-US" sz="2000" dirty="0">
              <a:solidFill>
                <a:schemeClr val="bg1"/>
              </a:solidFill>
            </a:endParaRPr>
          </a:p>
          <a:p>
            <a:r>
              <a:rPr lang="en-US" sz="2000" dirty="0">
                <a:solidFill>
                  <a:schemeClr val="bg1"/>
                </a:solidFill>
              </a:rPr>
              <a:t>My sanctified ones—Saints</a:t>
            </a:r>
          </a:p>
          <a:p>
            <a:endParaRPr lang="en-US" sz="2000" dirty="0">
              <a:solidFill>
                <a:schemeClr val="bg1"/>
              </a:solidFill>
            </a:endParaRPr>
          </a:p>
          <a:p>
            <a:r>
              <a:rPr lang="en-US" sz="2000" dirty="0">
                <a:solidFill>
                  <a:schemeClr val="bg1"/>
                </a:solidFill>
              </a:rPr>
              <a:t>I’ll be your host---”Lord of Hosts” = “Lord of </a:t>
            </a:r>
            <a:r>
              <a:rPr lang="en-US" sz="2000" dirty="0" err="1">
                <a:solidFill>
                  <a:schemeClr val="bg1"/>
                </a:solidFill>
              </a:rPr>
              <a:t>Sabaoth</a:t>
            </a:r>
            <a:r>
              <a:rPr lang="en-US" sz="2000" dirty="0">
                <a:solidFill>
                  <a:schemeClr val="bg1"/>
                </a:solidFill>
              </a:rPr>
              <a:t>” = title of Jehovah = hosts were armies of Israel…also angelic armies of heaven</a:t>
            </a:r>
          </a:p>
        </p:txBody>
      </p:sp>
      <p:pic>
        <p:nvPicPr>
          <p:cNvPr id="4098" name="Picture 2" descr="http://www.shellyduffer.com/wp-content/uploads/2013/04/Angel-Armies-3w.jpg"/>
          <p:cNvPicPr>
            <a:picLocks noChangeAspect="1" noChangeArrowheads="1"/>
          </p:cNvPicPr>
          <p:nvPr/>
        </p:nvPicPr>
        <p:blipFill>
          <a:blip r:embed="rId4" cstate="print"/>
          <a:srcRect/>
          <a:stretch>
            <a:fillRect/>
          </a:stretch>
        </p:blipFill>
        <p:spPr bwMode="auto">
          <a:xfrm>
            <a:off x="425003" y="3462269"/>
            <a:ext cx="3580255" cy="2441083"/>
          </a:xfrm>
          <a:prstGeom prst="rect">
            <a:avLst/>
          </a:prstGeom>
          <a:noFill/>
        </p:spPr>
      </p:pic>
      <p:sp>
        <p:nvSpPr>
          <p:cNvPr id="9" name="TextBox 8"/>
          <p:cNvSpPr txBox="1"/>
          <p:nvPr/>
        </p:nvSpPr>
        <p:spPr>
          <a:xfrm>
            <a:off x="113166" y="6396334"/>
            <a:ext cx="4780952" cy="369332"/>
          </a:xfrm>
          <a:prstGeom prst="rect">
            <a:avLst/>
          </a:prstGeom>
          <a:noFill/>
        </p:spPr>
        <p:txBody>
          <a:bodyPr wrap="square" rtlCol="0">
            <a:spAutoFit/>
          </a:bodyPr>
          <a:lstStyle/>
          <a:p>
            <a:r>
              <a:rPr lang="en-US" dirty="0">
                <a:solidFill>
                  <a:schemeClr val="bg1"/>
                </a:solidFill>
              </a:rPr>
              <a:t>Isaiah 13-14</a:t>
            </a:r>
          </a:p>
        </p:txBody>
      </p:sp>
    </p:spTree>
    <p:extLst>
      <p:ext uri="{BB962C8B-B14F-4D97-AF65-F5344CB8AC3E}">
        <p14:creationId xmlns:p14="http://schemas.microsoft.com/office/powerpoint/2010/main" val="388846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xEl>
                                              <p:pRg st="8" end="8"/>
                                            </p:txEl>
                                          </p:spTgt>
                                        </p:tgtEl>
                                        <p:attrNameLst>
                                          <p:attrName>style.visibility</p:attrName>
                                        </p:attrNameLst>
                                      </p:cBhvr>
                                      <p:to>
                                        <p:strVal val="visible"/>
                                      </p:to>
                                    </p:set>
                                  </p:childTnLst>
                                </p:cTn>
                              </p:par>
                              <p:par>
                                <p:cTn id="25" presetID="47" presetClass="entr" presetSubtype="0" fill="hold" nodeType="with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fade">
                                      <p:cBhvr>
                                        <p:cTn id="27" dur="1000"/>
                                        <p:tgtEl>
                                          <p:spTgt spid="4098"/>
                                        </p:tgtEl>
                                      </p:cBhvr>
                                    </p:animEffect>
                                    <p:anim calcmode="lin" valueType="num">
                                      <p:cBhvr>
                                        <p:cTn id="28" dur="1000" fill="hold"/>
                                        <p:tgtEl>
                                          <p:spTgt spid="4098"/>
                                        </p:tgtEl>
                                        <p:attrNameLst>
                                          <p:attrName>ppt_x</p:attrName>
                                        </p:attrNameLst>
                                      </p:cBhvr>
                                      <p:tavLst>
                                        <p:tav tm="0">
                                          <p:val>
                                            <p:strVal val="#ppt_x"/>
                                          </p:val>
                                        </p:tav>
                                        <p:tav tm="100000">
                                          <p:val>
                                            <p:strVal val="#ppt_x"/>
                                          </p:val>
                                        </p:tav>
                                      </p:tavLst>
                                    </p:anim>
                                    <p:anim calcmode="lin" valueType="num">
                                      <p:cBhvr>
                                        <p:cTn id="2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worryisuseless.files.wordpress.com/2011/11/secondcoming2050-06232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50"/>
            <a:ext cx="12192000" cy="68857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3166" y="6396334"/>
            <a:ext cx="4780952" cy="369332"/>
          </a:xfrm>
          <a:prstGeom prst="rect">
            <a:avLst/>
          </a:prstGeom>
          <a:noFill/>
        </p:spPr>
        <p:txBody>
          <a:bodyPr wrap="square" rtlCol="0">
            <a:spAutoFit/>
          </a:bodyPr>
          <a:lstStyle/>
          <a:p>
            <a:r>
              <a:rPr lang="en-US" dirty="0">
                <a:solidFill>
                  <a:schemeClr val="bg1"/>
                </a:solidFill>
              </a:rPr>
              <a:t>Isaiah 13-14</a:t>
            </a:r>
          </a:p>
        </p:txBody>
      </p:sp>
      <p:grpSp>
        <p:nvGrpSpPr>
          <p:cNvPr id="8" name="Group 7"/>
          <p:cNvGrpSpPr/>
          <p:nvPr/>
        </p:nvGrpSpPr>
        <p:grpSpPr>
          <a:xfrm>
            <a:off x="202842" y="872574"/>
            <a:ext cx="3505068" cy="2501531"/>
            <a:chOff x="228600" y="381000"/>
            <a:chExt cx="3505068" cy="2501531"/>
          </a:xfrm>
        </p:grpSpPr>
        <p:grpSp>
          <p:nvGrpSpPr>
            <p:cNvPr id="9" name="Group 8"/>
            <p:cNvGrpSpPr/>
            <p:nvPr/>
          </p:nvGrpSpPr>
          <p:grpSpPr>
            <a:xfrm>
              <a:off x="228600" y="381000"/>
              <a:ext cx="3505068" cy="2501531"/>
              <a:chOff x="534986" y="381000"/>
              <a:chExt cx="2637111" cy="2501531"/>
            </a:xfrm>
          </p:grpSpPr>
          <p:sp>
            <p:nvSpPr>
              <p:cNvPr id="11" name="Rectangle 10"/>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534986" y="384805"/>
                <a:ext cx="457200" cy="2497726"/>
                <a:chOff x="533400" y="381000"/>
                <a:chExt cx="457200" cy="2497726"/>
              </a:xfrm>
            </p:grpSpPr>
            <p:sp>
              <p:nvSpPr>
                <p:cNvPr id="18" name="Oval 17"/>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714897" y="381000"/>
                <a:ext cx="457200" cy="2497726"/>
                <a:chOff x="2714897" y="457200"/>
                <a:chExt cx="457200" cy="2497726"/>
              </a:xfrm>
            </p:grpSpPr>
            <p:sp>
              <p:nvSpPr>
                <p:cNvPr id="14" name="Oval 13"/>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Rectangle 9"/>
            <p:cNvSpPr/>
            <p:nvPr/>
          </p:nvSpPr>
          <p:spPr>
            <a:xfrm>
              <a:off x="842492" y="1023673"/>
              <a:ext cx="2293346" cy="1323439"/>
            </a:xfrm>
            <a:prstGeom prst="rect">
              <a:avLst/>
            </a:prstGeom>
          </p:spPr>
          <p:txBody>
            <a:bodyPr wrap="square">
              <a:spAutoFit/>
            </a:bodyPr>
            <a:lstStyle/>
            <a:p>
              <a:pPr algn="ctr"/>
              <a:r>
                <a:rPr lang="en-US" sz="2000" b="1" dirty="0"/>
                <a:t>When the Lord comes again, He will destroy the wicked</a:t>
              </a:r>
              <a:endParaRPr lang="en-US" sz="2000" i="1" dirty="0"/>
            </a:p>
          </p:txBody>
        </p:sp>
      </p:grpSp>
      <p:grpSp>
        <p:nvGrpSpPr>
          <p:cNvPr id="22" name="Group 21"/>
          <p:cNvGrpSpPr/>
          <p:nvPr/>
        </p:nvGrpSpPr>
        <p:grpSpPr>
          <a:xfrm>
            <a:off x="4206123" y="2510575"/>
            <a:ext cx="3505068" cy="2501531"/>
            <a:chOff x="228600" y="381000"/>
            <a:chExt cx="3505068" cy="2501531"/>
          </a:xfrm>
        </p:grpSpPr>
        <p:grpSp>
          <p:nvGrpSpPr>
            <p:cNvPr id="23" name="Group 22"/>
            <p:cNvGrpSpPr/>
            <p:nvPr/>
          </p:nvGrpSpPr>
          <p:grpSpPr>
            <a:xfrm>
              <a:off x="228600" y="381000"/>
              <a:ext cx="3505068" cy="2501531"/>
              <a:chOff x="534986" y="381000"/>
              <a:chExt cx="2637111" cy="2501531"/>
            </a:xfrm>
          </p:grpSpPr>
          <p:sp>
            <p:nvSpPr>
              <p:cNvPr id="25" name="Rectangle 24"/>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534986" y="384805"/>
                <a:ext cx="457200" cy="2497726"/>
                <a:chOff x="533400" y="381000"/>
                <a:chExt cx="457200" cy="2497726"/>
              </a:xfrm>
            </p:grpSpPr>
            <p:sp>
              <p:nvSpPr>
                <p:cNvPr id="32" name="Oval 31"/>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32"/>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2714897" y="381000"/>
                <a:ext cx="457200" cy="2497726"/>
                <a:chOff x="2714897" y="457200"/>
                <a:chExt cx="457200" cy="2497726"/>
              </a:xfrm>
            </p:grpSpPr>
            <p:sp>
              <p:nvSpPr>
                <p:cNvPr id="28" name="Oval 27"/>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Rectangle 23"/>
            <p:cNvSpPr/>
            <p:nvPr/>
          </p:nvSpPr>
          <p:spPr>
            <a:xfrm>
              <a:off x="842492" y="1091658"/>
              <a:ext cx="2293346" cy="1200329"/>
            </a:xfrm>
            <a:prstGeom prst="rect">
              <a:avLst/>
            </a:prstGeom>
          </p:spPr>
          <p:txBody>
            <a:bodyPr wrap="square">
              <a:spAutoFit/>
            </a:bodyPr>
            <a:lstStyle/>
            <a:p>
              <a:pPr algn="ctr"/>
              <a:r>
                <a:rPr lang="en-US" b="1" dirty="0"/>
                <a:t>When the Lord comes again, He will be merciful to His people and give them rest</a:t>
              </a:r>
              <a:endParaRPr lang="en-US" i="1" dirty="0"/>
            </a:p>
          </p:txBody>
        </p:sp>
      </p:grpSp>
      <p:grpSp>
        <p:nvGrpSpPr>
          <p:cNvPr id="36" name="Group 35"/>
          <p:cNvGrpSpPr/>
          <p:nvPr/>
        </p:nvGrpSpPr>
        <p:grpSpPr>
          <a:xfrm>
            <a:off x="8199885" y="4079469"/>
            <a:ext cx="3505068" cy="2501531"/>
            <a:chOff x="228600" y="381000"/>
            <a:chExt cx="3505068" cy="2501531"/>
          </a:xfrm>
        </p:grpSpPr>
        <p:grpSp>
          <p:nvGrpSpPr>
            <p:cNvPr id="37" name="Group 36"/>
            <p:cNvGrpSpPr/>
            <p:nvPr/>
          </p:nvGrpSpPr>
          <p:grpSpPr>
            <a:xfrm>
              <a:off x="228600" y="381000"/>
              <a:ext cx="3505068" cy="2501531"/>
              <a:chOff x="534986" y="381000"/>
              <a:chExt cx="2637111" cy="2501531"/>
            </a:xfrm>
          </p:grpSpPr>
          <p:sp>
            <p:nvSpPr>
              <p:cNvPr id="39" name="Rectangle 38"/>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534986" y="384805"/>
                <a:ext cx="457200" cy="2497726"/>
                <a:chOff x="533400" y="381000"/>
                <a:chExt cx="457200" cy="2497726"/>
              </a:xfrm>
            </p:grpSpPr>
            <p:sp>
              <p:nvSpPr>
                <p:cNvPr id="46" name="Oval 45"/>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ounded Rectangle 46"/>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2714897" y="381000"/>
                <a:ext cx="457200" cy="2497726"/>
                <a:chOff x="2714897" y="457200"/>
                <a:chExt cx="457200" cy="2497726"/>
              </a:xfrm>
            </p:grpSpPr>
            <p:sp>
              <p:nvSpPr>
                <p:cNvPr id="42" name="Oval 41"/>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Rectangle 37"/>
            <p:cNvSpPr/>
            <p:nvPr/>
          </p:nvSpPr>
          <p:spPr>
            <a:xfrm>
              <a:off x="842492" y="1023673"/>
              <a:ext cx="2293346" cy="1477328"/>
            </a:xfrm>
            <a:prstGeom prst="rect">
              <a:avLst/>
            </a:prstGeom>
          </p:spPr>
          <p:txBody>
            <a:bodyPr wrap="square">
              <a:spAutoFit/>
            </a:bodyPr>
            <a:lstStyle/>
            <a:p>
              <a:pPr algn="ctr"/>
              <a:r>
                <a:rPr lang="en-US" b="1" dirty="0"/>
                <a:t>Satan will lose his influence and power over mankind, and he will be cast out forever</a:t>
              </a:r>
              <a:endParaRPr lang="en-US" i="1" dirty="0"/>
            </a:p>
          </p:txBody>
        </p:sp>
      </p:grpSp>
    </p:spTree>
    <p:extLst>
      <p:ext uri="{BB962C8B-B14F-4D97-AF65-F5344CB8AC3E}">
        <p14:creationId xmlns:p14="http://schemas.microsoft.com/office/powerpoint/2010/main" val="275519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out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outVertical)">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0629" y="87086"/>
            <a:ext cx="11985171" cy="5078313"/>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Suggested Hymn: #2 </a:t>
            </a:r>
            <a:r>
              <a:rPr lang="en-US" i="1" dirty="0">
                <a:solidFill>
                  <a:schemeClr val="bg1"/>
                </a:solidFill>
              </a:rPr>
              <a:t>The Spirit of God </a:t>
            </a:r>
          </a:p>
          <a:p>
            <a:endParaRPr lang="en-US" i="1" dirty="0">
              <a:solidFill>
                <a:schemeClr val="bg1"/>
              </a:solidFill>
            </a:endParaRPr>
          </a:p>
          <a:p>
            <a:r>
              <a:rPr lang="en-US" dirty="0">
                <a:solidFill>
                  <a:schemeClr val="bg1"/>
                </a:solidFill>
              </a:rPr>
              <a:t>Video:</a:t>
            </a:r>
          </a:p>
          <a:p>
            <a:r>
              <a:rPr lang="en-US" dirty="0">
                <a:solidFill>
                  <a:schemeClr val="bg1"/>
                </a:solidFill>
              </a:rPr>
              <a:t>By Small and Simple Things: Sharing the Gospel (3:19)</a:t>
            </a:r>
          </a:p>
          <a:p>
            <a:endParaRPr lang="en-US" dirty="0">
              <a:solidFill>
                <a:schemeClr val="bg1"/>
              </a:solidFill>
            </a:endParaRPr>
          </a:p>
          <a:p>
            <a:pPr marL="342900" indent="-342900">
              <a:buAutoNum type="arabicPeriod"/>
            </a:pPr>
            <a:r>
              <a:rPr lang="en-US" dirty="0">
                <a:solidFill>
                  <a:schemeClr val="bg1"/>
                </a:solidFill>
              </a:rPr>
              <a:t>Victor L. Ludlow </a:t>
            </a:r>
            <a:r>
              <a:rPr lang="en-US" i="1" dirty="0">
                <a:solidFill>
                  <a:schemeClr val="bg1"/>
                </a:solidFill>
              </a:rPr>
              <a:t>Unlocking Isaiah in the Book of Mormon </a:t>
            </a:r>
            <a:r>
              <a:rPr lang="en-US" dirty="0">
                <a:solidFill>
                  <a:schemeClr val="bg1"/>
                </a:solidFill>
              </a:rPr>
              <a:t>p. 155, 168, 171-173</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John </a:t>
            </a:r>
            <a:r>
              <a:rPr lang="en-US" dirty="0" err="1">
                <a:solidFill>
                  <a:schemeClr val="bg1"/>
                </a:solidFill>
              </a:rPr>
              <a:t>Bytheway</a:t>
            </a:r>
            <a:r>
              <a:rPr lang="en-US" dirty="0">
                <a:solidFill>
                  <a:schemeClr val="bg1"/>
                </a:solidFill>
              </a:rPr>
              <a:t> </a:t>
            </a:r>
            <a:r>
              <a:rPr lang="en-US" i="1" dirty="0">
                <a:solidFill>
                  <a:schemeClr val="bg1"/>
                </a:solidFill>
              </a:rPr>
              <a:t>Isaiah for Airheads </a:t>
            </a:r>
            <a:r>
              <a:rPr lang="en-US" dirty="0">
                <a:solidFill>
                  <a:schemeClr val="bg1"/>
                </a:solidFill>
              </a:rPr>
              <a:t>p. 137, 142</a:t>
            </a:r>
          </a:p>
          <a:p>
            <a:pPr marL="342900" indent="-342900">
              <a:buAutoNum type="arabicPeriod"/>
            </a:pPr>
            <a:endParaRPr lang="en-US" dirty="0">
              <a:solidFill>
                <a:schemeClr val="bg1"/>
              </a:solidFill>
            </a:endParaRPr>
          </a:p>
          <a:p>
            <a:pPr marL="342900" indent="-342900">
              <a:buFontTx/>
              <a:buAutoNum type="arabicPeriod"/>
            </a:pPr>
            <a:r>
              <a:rPr lang="en-US" dirty="0">
                <a:solidFill>
                  <a:schemeClr val="bg1"/>
                </a:solidFill>
              </a:rPr>
              <a:t>President Joseph Fielding Smith (</a:t>
            </a:r>
            <a:r>
              <a:rPr lang="en-US" i="1" dirty="0">
                <a:solidFill>
                  <a:schemeClr val="bg1"/>
                </a:solidFill>
              </a:rPr>
              <a:t>Doctrines of Salvation,</a:t>
            </a:r>
            <a:r>
              <a:rPr lang="en-US" dirty="0">
                <a:solidFill>
                  <a:schemeClr val="bg1"/>
                </a:solidFill>
              </a:rPr>
              <a:t> 3:252–53).</a:t>
            </a: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President Brigham Young (In </a:t>
            </a:r>
            <a:r>
              <a:rPr lang="en-US" i="1" dirty="0">
                <a:solidFill>
                  <a:schemeClr val="bg1"/>
                </a:solidFill>
              </a:rPr>
              <a:t>Journal of Discourses,</a:t>
            </a:r>
            <a:r>
              <a:rPr lang="en-US" dirty="0">
                <a:solidFill>
                  <a:schemeClr val="bg1"/>
                </a:solidFill>
              </a:rPr>
              <a:t> 2:268–69.)</a:t>
            </a: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Elder </a:t>
            </a:r>
            <a:r>
              <a:rPr lang="en-US" dirty="0" err="1">
                <a:solidFill>
                  <a:schemeClr val="bg1"/>
                </a:solidFill>
              </a:rPr>
              <a:t>LeGrand</a:t>
            </a:r>
            <a:r>
              <a:rPr lang="en-US" dirty="0">
                <a:solidFill>
                  <a:schemeClr val="bg1"/>
                </a:solidFill>
              </a:rPr>
              <a:t> Richards (</a:t>
            </a:r>
            <a:r>
              <a:rPr lang="en-US" i="1" dirty="0">
                <a:solidFill>
                  <a:schemeClr val="bg1"/>
                </a:solidFill>
              </a:rPr>
              <a:t>A Marvelous Work and a Wonder,</a:t>
            </a:r>
            <a:r>
              <a:rPr lang="en-US" dirty="0">
                <a:solidFill>
                  <a:schemeClr val="bg1"/>
                </a:solidFill>
              </a:rPr>
              <a:t> pp. 207–9)</a:t>
            </a: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p:txBody>
      </p:sp>
      <p:grpSp>
        <p:nvGrpSpPr>
          <p:cNvPr id="5" name="Group 4"/>
          <p:cNvGrpSpPr/>
          <p:nvPr/>
        </p:nvGrpSpPr>
        <p:grpSpPr>
          <a:xfrm>
            <a:off x="5765429" y="1132942"/>
            <a:ext cx="661141" cy="837445"/>
            <a:chOff x="7543800" y="3810000"/>
            <a:chExt cx="1143000" cy="1447800"/>
          </a:xfrm>
        </p:grpSpPr>
        <p:sp>
          <p:nvSpPr>
            <p:cNvPr id="6" name="Trapezoid 5"/>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924800" y="3810000"/>
              <a:ext cx="645353" cy="610017"/>
              <a:chOff x="7924800" y="5867400"/>
              <a:chExt cx="645353" cy="610017"/>
            </a:xfrm>
          </p:grpSpPr>
          <p:grpSp>
            <p:nvGrpSpPr>
              <p:cNvPr id="18" name="Group 13"/>
              <p:cNvGrpSpPr/>
              <p:nvPr/>
            </p:nvGrpSpPr>
            <p:grpSpPr>
              <a:xfrm>
                <a:off x="7924800" y="5867400"/>
                <a:ext cx="645353" cy="610017"/>
                <a:chOff x="3037563" y="3121795"/>
                <a:chExt cx="1250371" cy="1224010"/>
              </a:xfrm>
            </p:grpSpPr>
            <p:sp>
              <p:nvSpPr>
                <p:cNvPr id="20" name="Oval 19"/>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543800" y="4038600"/>
              <a:ext cx="403070" cy="381000"/>
              <a:chOff x="7924800" y="5867400"/>
              <a:chExt cx="645353" cy="610017"/>
            </a:xfrm>
          </p:grpSpPr>
          <p:grpSp>
            <p:nvGrpSpPr>
              <p:cNvPr id="12" name="Group 13"/>
              <p:cNvGrpSpPr/>
              <p:nvPr/>
            </p:nvGrpSpPr>
            <p:grpSpPr>
              <a:xfrm>
                <a:off x="7924800" y="5867400"/>
                <a:ext cx="645353" cy="610017"/>
                <a:chOff x="3037563" y="3121795"/>
                <a:chExt cx="1250371" cy="1224010"/>
              </a:xfrm>
            </p:grpSpPr>
            <p:sp>
              <p:nvSpPr>
                <p:cNvPr id="14" name="Oval 13"/>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Footer Placeholder 14">
            <a:extLst>
              <a:ext uri="{FF2B5EF4-FFF2-40B4-BE49-F238E27FC236}">
                <a16:creationId xmlns:a16="http://schemas.microsoft.com/office/drawing/2014/main" id="{6773264E-5350-49D6-98F4-D4C843EF5A6E}"/>
              </a:ext>
            </a:extLst>
          </p:cNvPr>
          <p:cNvSpPr>
            <a:spLocks noGrp="1"/>
          </p:cNvSpPr>
          <p:nvPr/>
        </p:nvSpPr>
        <p:spPr>
          <a:xfrm>
            <a:off x="130629" y="6452614"/>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072576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285" y="123655"/>
            <a:ext cx="6096000" cy="6832640"/>
          </a:xfrm>
          <a:prstGeom prst="rect">
            <a:avLst/>
          </a:prstGeom>
        </p:spPr>
        <p:txBody>
          <a:bodyPr>
            <a:spAutoFit/>
          </a:bodyPr>
          <a:lstStyle/>
          <a:p>
            <a:r>
              <a:rPr lang="en-US" sz="1200" dirty="0">
                <a:latin typeface="Calibri" panose="020F0502020204030204" pitchFamily="34" charset="0"/>
              </a:rPr>
              <a:t>Moab was the eldest son of Lot’s older daughter (see Genesis 19:37). His people settled east of the Dead Sea from the </a:t>
            </a:r>
            <a:r>
              <a:rPr lang="en-US" sz="1200" dirty="0" err="1">
                <a:latin typeface="Calibri" panose="020F0502020204030204" pitchFamily="34" charset="0"/>
              </a:rPr>
              <a:t>Zered</a:t>
            </a:r>
            <a:r>
              <a:rPr lang="en-US" sz="1200" dirty="0">
                <a:latin typeface="Calibri" panose="020F0502020204030204" pitchFamily="34" charset="0"/>
              </a:rPr>
              <a:t> River northward. The Moabites were cousins of the Israelites; but there was continual strife between them, and the Lord used them as His chastening rod against Israel. </a:t>
            </a:r>
          </a:p>
          <a:p>
            <a:endParaRPr lang="en-US" sz="1200" dirty="0">
              <a:latin typeface="Calibri" panose="020F0502020204030204" pitchFamily="34" charset="0"/>
            </a:endParaRPr>
          </a:p>
          <a:p>
            <a:r>
              <a:rPr lang="en-US" sz="1200" dirty="0">
                <a:latin typeface="Calibri" panose="020F0502020204030204" pitchFamily="34" charset="0"/>
              </a:rPr>
              <a:t>Nevertheless, lest Israel feel that the wickedness of the Moabites was preferred before the Lord, Isaiah revealed the Moabites’ destiny in these two chapters. </a:t>
            </a:r>
          </a:p>
          <a:p>
            <a:endParaRPr lang="en-US" sz="1200" dirty="0">
              <a:latin typeface="Calibri" panose="020F0502020204030204" pitchFamily="34" charset="0"/>
            </a:endParaRPr>
          </a:p>
          <a:p>
            <a:r>
              <a:rPr lang="en-US" sz="1200" dirty="0">
                <a:latin typeface="Calibri" panose="020F0502020204030204" pitchFamily="34" charset="0"/>
              </a:rPr>
              <a:t>Isaiah promised that some day the Lord would remember His covenants with Israel and gather them from the world and establish His covenant with them forever, while Moab would receive the sentence of destruction. </a:t>
            </a:r>
          </a:p>
          <a:p>
            <a:endParaRPr lang="en-US" sz="1200" dirty="0">
              <a:latin typeface="Calibri" panose="020F0502020204030204" pitchFamily="34" charset="0"/>
            </a:endParaRPr>
          </a:p>
          <a:p>
            <a:r>
              <a:rPr lang="en-US" sz="1200" dirty="0">
                <a:latin typeface="Calibri" panose="020F0502020204030204" pitchFamily="34" charset="0"/>
              </a:rPr>
              <a:t>In this sense Moab was also a symbol for the wicked world, and none of her powerful cities nor her lucrative trade routes nor her prominence among her sister nations would be able to stand in that day, but all would be destroyed.</a:t>
            </a:r>
          </a:p>
          <a:p>
            <a:endParaRPr lang="en-US" sz="1200" dirty="0">
              <a:latin typeface="Calibri" panose="020F0502020204030204" pitchFamily="34" charset="0"/>
            </a:endParaRPr>
          </a:p>
          <a:p>
            <a:pPr fontAlgn="base"/>
            <a:r>
              <a:rPr lang="en-US" sz="1200" dirty="0"/>
              <a:t>The cry of destruction of Moab is universal, even beyond her borders to </a:t>
            </a:r>
            <a:r>
              <a:rPr lang="en-US" sz="1200" dirty="0" err="1"/>
              <a:t>Eglaim</a:t>
            </a:r>
            <a:r>
              <a:rPr lang="en-US" sz="1200" dirty="0"/>
              <a:t> (</a:t>
            </a:r>
            <a:r>
              <a:rPr lang="en-US" sz="1200" dirty="0" err="1"/>
              <a:t>En-Eglaim</a:t>
            </a:r>
            <a:r>
              <a:rPr lang="en-US" sz="1200" dirty="0"/>
              <a:t>) northwest of the Salt Sea. To show the extent of the tragedy that Moab would experience, Isaiah prophesied that the heart of the rich pastoral land around </a:t>
            </a:r>
            <a:r>
              <a:rPr lang="en-US" sz="1200" dirty="0" err="1"/>
              <a:t>Dibon</a:t>
            </a:r>
            <a:r>
              <a:rPr lang="en-US" sz="1200" dirty="0"/>
              <a:t> would have its waters (called </a:t>
            </a:r>
            <a:r>
              <a:rPr lang="en-US" sz="1200" dirty="0" err="1"/>
              <a:t>Dimon</a:t>
            </a:r>
            <a:r>
              <a:rPr lang="en-US" sz="1200" dirty="0"/>
              <a:t>) stained with the blood of the people. In other words, there would be widespread slaughter and destruction of the people, the enemy penetrating even the very heart of Moab.</a:t>
            </a:r>
          </a:p>
          <a:p>
            <a:pPr fontAlgn="base"/>
            <a:r>
              <a:rPr lang="en-US" sz="1200" dirty="0"/>
              <a:t>In the Hebrew text, the word translated “lion” is actually a single lion. Isaiah revealed that the relationship of Judah and Moab would change, for the “lion,” Judah, would come upon the remnant of Moab that was spared and make them her vassal.</a:t>
            </a:r>
          </a:p>
          <a:p>
            <a:endParaRPr lang="en-US" sz="1200" dirty="0"/>
          </a:p>
          <a:p>
            <a:pPr fontAlgn="base"/>
            <a:r>
              <a:rPr lang="en-US" sz="1200" dirty="0"/>
              <a:t>The nations of the earth who are likened to Moab are high and mighty forces but will be brought to howl and mourn. Their defenses will come to naught, their wealth and abundance of food will fail, and in place of their joy, as they suppose, they will be pierced with sorrow to the center. At that day all the world will finally come to understand that wickedness never was happiness.</a:t>
            </a:r>
          </a:p>
          <a:p>
            <a:pPr fontAlgn="base"/>
            <a:r>
              <a:rPr lang="en-US" sz="1200" dirty="0"/>
              <a:t>Although Moab was Israel’s bitter enemy, Isaiah still wept over the great tragedy of her sin and resulting destruction within three years.</a:t>
            </a:r>
          </a:p>
          <a:p>
            <a:pPr fontAlgn="base"/>
            <a:endParaRPr lang="en-US" sz="1200" dirty="0"/>
          </a:p>
          <a:p>
            <a:pPr fontAlgn="base"/>
            <a:r>
              <a:rPr lang="en-US" sz="1200" dirty="0"/>
              <a:t>Old Testament Institute Manual </a:t>
            </a:r>
            <a:r>
              <a:rPr lang="en-US" sz="1200" i="1" dirty="0"/>
              <a:t>A Voice of Warning to the Wicked</a:t>
            </a:r>
          </a:p>
          <a:p>
            <a:pPr fontAlgn="base"/>
            <a:endParaRPr lang="en-US" sz="1200" dirty="0"/>
          </a:p>
        </p:txBody>
      </p:sp>
      <p:pic>
        <p:nvPicPr>
          <p:cNvPr id="19458" name="Picture 2" descr="cities of Mo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4861" y="365553"/>
            <a:ext cx="3682329" cy="63488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457644" y="592428"/>
            <a:ext cx="1635617" cy="369332"/>
          </a:xfrm>
          <a:prstGeom prst="rect">
            <a:avLst/>
          </a:prstGeom>
          <a:noFill/>
        </p:spPr>
        <p:txBody>
          <a:bodyPr wrap="square" rtlCol="0">
            <a:spAutoFit/>
          </a:bodyPr>
          <a:lstStyle/>
          <a:p>
            <a:r>
              <a:rPr lang="en-US" dirty="0"/>
              <a:t>Isaiah 15-16</a:t>
            </a:r>
          </a:p>
        </p:txBody>
      </p:sp>
    </p:spTree>
    <p:extLst>
      <p:ext uri="{BB962C8B-B14F-4D97-AF65-F5344CB8AC3E}">
        <p14:creationId xmlns:p14="http://schemas.microsoft.com/office/powerpoint/2010/main" val="955749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blau\Pictures\My Scans\2013-09 (Sep)\judah0001.jpg"/>
          <p:cNvPicPr>
            <a:picLocks noChangeAspect="1" noChangeArrowheads="1"/>
          </p:cNvPicPr>
          <p:nvPr/>
        </p:nvPicPr>
        <p:blipFill>
          <a:blip r:embed="rId2" cstate="print"/>
          <a:srcRect l="4430" t="486" r="2260" b="1912"/>
          <a:stretch>
            <a:fillRect/>
          </a:stretch>
        </p:blipFill>
        <p:spPr bwMode="auto">
          <a:xfrm>
            <a:off x="8267700" y="1103768"/>
            <a:ext cx="2934269" cy="4572000"/>
          </a:xfrm>
          <a:prstGeom prst="rect">
            <a:avLst/>
          </a:prstGeom>
          <a:noFill/>
        </p:spPr>
      </p:pic>
      <p:sp>
        <p:nvSpPr>
          <p:cNvPr id="4" name="TextBox 3"/>
          <p:cNvSpPr txBox="1"/>
          <p:nvPr/>
        </p:nvSpPr>
        <p:spPr>
          <a:xfrm>
            <a:off x="5867399" y="228600"/>
            <a:ext cx="6065067" cy="707886"/>
          </a:xfrm>
          <a:prstGeom prst="rect">
            <a:avLst/>
          </a:prstGeom>
          <a:noFill/>
        </p:spPr>
        <p:txBody>
          <a:bodyPr wrap="square" rtlCol="0">
            <a:spAutoFit/>
          </a:bodyPr>
          <a:lstStyle/>
          <a:p>
            <a:r>
              <a:rPr lang="en-US" sz="2800" dirty="0"/>
              <a:t>Chiasmus  Isaiah 10:1-34/2 Nephi 20 </a:t>
            </a:r>
            <a:r>
              <a:rPr lang="en-US" sz="1200" dirty="0"/>
              <a:t>Victor Ludlow</a:t>
            </a:r>
          </a:p>
        </p:txBody>
      </p:sp>
      <p:sp>
        <p:nvSpPr>
          <p:cNvPr id="5" name="TextBox 4"/>
          <p:cNvSpPr txBox="1"/>
          <p:nvPr/>
        </p:nvSpPr>
        <p:spPr>
          <a:xfrm>
            <a:off x="519065" y="228600"/>
            <a:ext cx="7239000" cy="6555641"/>
          </a:xfrm>
          <a:prstGeom prst="rect">
            <a:avLst/>
          </a:prstGeom>
          <a:noFill/>
        </p:spPr>
        <p:txBody>
          <a:bodyPr wrap="square" rtlCol="0">
            <a:spAutoFit/>
          </a:bodyPr>
          <a:lstStyle/>
          <a:p>
            <a:pPr marL="342900" indent="-342900">
              <a:buAutoNum type="alphaUcPeriod"/>
            </a:pPr>
            <a:r>
              <a:rPr lang="en-US" sz="1400" dirty="0"/>
              <a:t>The wicked will bow down (vs. 1-4)</a:t>
            </a:r>
          </a:p>
          <a:p>
            <a:pPr marL="342900" indent="-342900">
              <a:buAutoNum type="alphaUcPeriod"/>
            </a:pPr>
            <a:endParaRPr lang="en-US" sz="1400" dirty="0"/>
          </a:p>
          <a:p>
            <a:pPr marL="342900" indent="-342900"/>
            <a:r>
              <a:rPr lang="en-US" sz="1400" dirty="0"/>
              <a:t>     B. Assyria raised by the Lord (5)</a:t>
            </a:r>
          </a:p>
          <a:p>
            <a:pPr marL="342900" indent="-342900"/>
            <a:endParaRPr lang="en-US" sz="1400" dirty="0"/>
          </a:p>
          <a:p>
            <a:pPr marL="342900" indent="-342900"/>
            <a:r>
              <a:rPr lang="en-US" sz="1400" dirty="0"/>
              <a:t>          C. The Assyrian king speaks against Jerusalem (6-11)</a:t>
            </a:r>
          </a:p>
          <a:p>
            <a:pPr marL="342900" indent="-342900"/>
            <a:endParaRPr lang="en-US" sz="1400" dirty="0"/>
          </a:p>
          <a:p>
            <a:pPr marL="342900" indent="-342900"/>
            <a:r>
              <a:rPr lang="en-US" sz="1400" dirty="0"/>
              <a:t>               D. The Lord will punish proud Assyria (12-14)</a:t>
            </a:r>
          </a:p>
          <a:p>
            <a:pPr marL="342900" indent="-342900"/>
            <a:endParaRPr lang="en-US" sz="1400" dirty="0"/>
          </a:p>
          <a:p>
            <a:pPr marL="342900" indent="-342900"/>
            <a:r>
              <a:rPr lang="en-US" sz="1400" dirty="0"/>
              <a:t>	            E. An ax is used as a tool (15)</a:t>
            </a:r>
          </a:p>
          <a:p>
            <a:pPr marL="342900" indent="-342900"/>
            <a:endParaRPr lang="en-US" sz="1400" dirty="0"/>
          </a:p>
          <a:p>
            <a:pPr marL="342900" indent="-342900"/>
            <a:r>
              <a:rPr lang="en-US" sz="1400" dirty="0"/>
              <a:t>		  F. The Lord is a burning fire in the land (16-17)</a:t>
            </a:r>
          </a:p>
          <a:p>
            <a:pPr marL="342900" indent="-342900"/>
            <a:endParaRPr lang="en-US" sz="1400" dirty="0"/>
          </a:p>
          <a:p>
            <a:pPr marL="342900" indent="-342900"/>
            <a:r>
              <a:rPr lang="en-US" sz="1400" dirty="0"/>
              <a:t>		      G. Out of all the  (multitudes)—only a remnant returns (18-19)</a:t>
            </a:r>
          </a:p>
          <a:p>
            <a:pPr marL="342900" indent="-342900"/>
            <a:endParaRPr lang="en-US" sz="1400" dirty="0"/>
          </a:p>
          <a:p>
            <a:pPr marL="342900" indent="-342900"/>
            <a:r>
              <a:rPr lang="en-US" sz="1400" dirty="0"/>
              <a:t>		</a:t>
            </a:r>
            <a:r>
              <a:rPr lang="en-US" sz="1400" b="1" dirty="0"/>
              <a:t>            H. A remnant of Israel shall return to the Lord (20-21)</a:t>
            </a:r>
          </a:p>
          <a:p>
            <a:pPr marL="342900" indent="-342900"/>
            <a:endParaRPr lang="en-US" sz="1400" dirty="0"/>
          </a:p>
          <a:p>
            <a:pPr marL="342900" indent="-342900"/>
            <a:r>
              <a:rPr lang="en-US" sz="1400" dirty="0"/>
              <a:t>		       G. Out of the ‘sand of the sea’—only a remnant returns (22)</a:t>
            </a:r>
          </a:p>
          <a:p>
            <a:pPr marL="342900" indent="-342900"/>
            <a:endParaRPr lang="en-US" sz="1400" dirty="0"/>
          </a:p>
          <a:p>
            <a:pPr marL="342900" indent="-342900"/>
            <a:r>
              <a:rPr lang="en-US" sz="1400" dirty="0"/>
              <a:t>		   F. A divine consumption is in the land (23)</a:t>
            </a:r>
          </a:p>
          <a:p>
            <a:pPr marL="342900" indent="-342900"/>
            <a:endParaRPr lang="en-US" sz="1400" dirty="0"/>
          </a:p>
          <a:p>
            <a:pPr marL="342900" indent="-342900"/>
            <a:r>
              <a:rPr lang="en-US" sz="1400" dirty="0"/>
              <a:t>	              E. A rod is used as an instrument (24-26)</a:t>
            </a:r>
          </a:p>
          <a:p>
            <a:pPr marL="342900" indent="-342900"/>
            <a:endParaRPr lang="en-US" sz="1400" dirty="0"/>
          </a:p>
          <a:p>
            <a:pPr marL="342900" indent="-342900"/>
            <a:r>
              <a:rPr lang="en-US" sz="1400" dirty="0"/>
              <a:t>	        D. Assyria’s yoke will be lifted (27)</a:t>
            </a:r>
          </a:p>
          <a:p>
            <a:pPr marL="342900" indent="-342900"/>
            <a:endParaRPr lang="en-US" sz="1400" dirty="0"/>
          </a:p>
          <a:p>
            <a:pPr marL="342900" indent="-342900"/>
            <a:r>
              <a:rPr lang="en-US" sz="1400" dirty="0"/>
              <a:t>	     C. Assyrian army approaches Jerusalem (28-32)</a:t>
            </a:r>
          </a:p>
          <a:p>
            <a:pPr marL="342900" indent="-342900"/>
            <a:endParaRPr lang="en-US" sz="1400" dirty="0"/>
          </a:p>
          <a:p>
            <a:pPr marL="342900" indent="-342900"/>
            <a:r>
              <a:rPr lang="en-US" sz="1400" dirty="0"/>
              <a:t>          B. Assyria humbled by the Lord (33)</a:t>
            </a:r>
          </a:p>
          <a:p>
            <a:pPr marL="342900" indent="-342900"/>
            <a:endParaRPr lang="en-US" sz="1400" dirty="0"/>
          </a:p>
          <a:p>
            <a:pPr marL="342900" indent="-342900"/>
            <a:r>
              <a:rPr lang="en-US" sz="1400" dirty="0"/>
              <a:t>  A. The haughty will be cut down (34)</a:t>
            </a:r>
          </a:p>
          <a:p>
            <a:pPr marL="342900" indent="-342900"/>
            <a:r>
              <a:rPr lang="en-US" sz="1400" dirty="0"/>
              <a:t>		</a:t>
            </a:r>
          </a:p>
        </p:txBody>
      </p:sp>
      <p:sp>
        <p:nvSpPr>
          <p:cNvPr id="6" name="TextBox 5"/>
          <p:cNvSpPr txBox="1"/>
          <p:nvPr/>
        </p:nvSpPr>
        <p:spPr>
          <a:xfrm>
            <a:off x="7131866" y="5843050"/>
            <a:ext cx="4800600" cy="523220"/>
          </a:xfrm>
          <a:prstGeom prst="rect">
            <a:avLst/>
          </a:prstGeom>
          <a:noFill/>
        </p:spPr>
        <p:txBody>
          <a:bodyPr wrap="square" rtlCol="0">
            <a:spAutoFit/>
          </a:bodyPr>
          <a:lstStyle/>
          <a:p>
            <a:r>
              <a:rPr lang="en-US" sz="2800" dirty="0"/>
              <a:t>Assyrian Provinces in Palestine</a:t>
            </a:r>
          </a:p>
        </p:txBody>
      </p:sp>
    </p:spTree>
    <p:extLst>
      <p:ext uri="{BB962C8B-B14F-4D97-AF65-F5344CB8AC3E}">
        <p14:creationId xmlns:p14="http://schemas.microsoft.com/office/powerpoint/2010/main" val="4010834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107"/>
            <a:ext cx="6246254" cy="1938992"/>
          </a:xfrm>
          <a:prstGeom prst="rect">
            <a:avLst/>
          </a:prstGeom>
          <a:ln>
            <a:solidFill>
              <a:schemeClr val="tx1"/>
            </a:solidFill>
          </a:ln>
        </p:spPr>
        <p:txBody>
          <a:bodyPr wrap="square">
            <a:spAutoFit/>
          </a:bodyPr>
          <a:lstStyle/>
          <a:p>
            <a:r>
              <a:rPr lang="en-US" sz="1200" b="0" i="0" dirty="0">
                <a:effectLst/>
                <a:latin typeface="Calibri" panose="020F0502020204030204" pitchFamily="34" charset="0"/>
              </a:rPr>
              <a:t> </a:t>
            </a:r>
            <a:r>
              <a:rPr lang="en-US" sz="1200" b="1" i="0" dirty="0">
                <a:effectLst/>
                <a:latin typeface="Calibri" panose="020F0502020204030204" pitchFamily="34" charset="0"/>
              </a:rPr>
              <a:t>Isaiah 10: The destiny of Assyria</a:t>
            </a:r>
          </a:p>
          <a:p>
            <a:r>
              <a:rPr lang="en-US" sz="1200" b="0" i="0" dirty="0">
                <a:effectLst/>
                <a:latin typeface="Calibri" panose="020F0502020204030204" pitchFamily="34" charset="0"/>
              </a:rPr>
              <a:t>Immediately after the prophecy of the destruction of Israel, Isaiah gave a prophecy concerning the destiny of Assyria lest anyone conclude that this heathen nation was righteous and noble because of its success against Israel and Judah. The fulfillment of this detailed prophecy has been historically confirmed. Isaiah mentioned some of the successful military campaigns of Assyria (see </a:t>
            </a:r>
            <a:r>
              <a:rPr lang="en-US" sz="1200" b="0" i="0" u="none" strike="noStrike" dirty="0">
                <a:effectLst/>
                <a:latin typeface="Calibri" panose="020F0502020204030204" pitchFamily="34" charset="0"/>
              </a:rPr>
              <a:t>v. 9</a:t>
            </a:r>
            <a:r>
              <a:rPr lang="en-US" sz="1200" b="0" i="0" dirty="0">
                <a:effectLst/>
                <a:latin typeface="Calibri" panose="020F0502020204030204" pitchFamily="34" charset="0"/>
              </a:rPr>
              <a:t>) and prophesied of the eventual intrusion and success against Judah, even listing the names of many of the cities of Judah that would fall to Assyria (see </a:t>
            </a:r>
            <a:r>
              <a:rPr lang="en-US" sz="1200" b="0" i="0" u="none" strike="noStrike" dirty="0">
                <a:effectLst/>
                <a:latin typeface="Calibri" panose="020F0502020204030204" pitchFamily="34" charset="0"/>
              </a:rPr>
              <a:t>vv. 28–32</a:t>
            </a:r>
            <a:r>
              <a:rPr lang="en-US" sz="1200" b="0" i="0" dirty="0">
                <a:effectLst/>
                <a:latin typeface="Calibri" panose="020F0502020204030204" pitchFamily="34" charset="0"/>
              </a:rPr>
              <a:t>). The destruction both of Israel and of Assyria is described as complete (</a:t>
            </a:r>
            <a:r>
              <a:rPr lang="en-US" sz="1200" b="0" i="0" u="none" strike="noStrike" dirty="0">
                <a:effectLst/>
                <a:latin typeface="Calibri" panose="020F0502020204030204" pitchFamily="34" charset="0"/>
              </a:rPr>
              <a:t>vv. 15–19</a:t>
            </a:r>
            <a:r>
              <a:rPr lang="en-US" sz="1200" b="0" i="0" dirty="0">
                <a:effectLst/>
                <a:latin typeface="Calibri" panose="020F0502020204030204" pitchFamily="34" charset="0"/>
              </a:rPr>
              <a:t>). The destruction of Israel and Assyria is also a type of the destruction of the wicked in any age and has its prophesied parallel even for the latter days. Old testament </a:t>
            </a:r>
            <a:r>
              <a:rPr lang="en-US" sz="1200" dirty="0">
                <a:latin typeface="Calibri" panose="020F0502020204030204" pitchFamily="34" charset="0"/>
              </a:rPr>
              <a:t>Institute Manual </a:t>
            </a:r>
            <a:r>
              <a:rPr lang="en-US" sz="1200" i="1" dirty="0">
                <a:latin typeface="Calibri" panose="020F0502020204030204" pitchFamily="34" charset="0"/>
              </a:rPr>
              <a:t>The Establishment of Zion </a:t>
            </a:r>
            <a:endParaRPr lang="en-US" sz="1200" dirty="0"/>
          </a:p>
        </p:txBody>
      </p:sp>
      <p:sp>
        <p:nvSpPr>
          <p:cNvPr id="4" name="Rectangle 3"/>
          <p:cNvSpPr/>
          <p:nvPr/>
        </p:nvSpPr>
        <p:spPr>
          <a:xfrm>
            <a:off x="-5" y="1920885"/>
            <a:ext cx="6246255" cy="2677656"/>
          </a:xfrm>
          <a:prstGeom prst="rect">
            <a:avLst/>
          </a:prstGeom>
          <a:ln>
            <a:solidFill>
              <a:schemeClr val="tx1"/>
            </a:solidFill>
          </a:ln>
        </p:spPr>
        <p:txBody>
          <a:bodyPr wrap="square">
            <a:spAutoFit/>
          </a:bodyPr>
          <a:lstStyle/>
          <a:p>
            <a:r>
              <a:rPr lang="en-US" sz="1200" b="1" dirty="0">
                <a:latin typeface="Calibri" panose="020F0502020204030204" pitchFamily="34" charset="0"/>
              </a:rPr>
              <a:t>The Animals during the Millennium:</a:t>
            </a:r>
          </a:p>
          <a:p>
            <a:r>
              <a:rPr lang="en-US" sz="1200" b="1" i="1" dirty="0"/>
              <a:t>And in that day the enmity of man, and the enmity of beasts, yea, the enmity of all flesh, shall cease from before my face. D&amp;C 101:26</a:t>
            </a:r>
          </a:p>
          <a:p>
            <a:r>
              <a:rPr lang="en-US" sz="1200" dirty="0">
                <a:latin typeface="Calibri" panose="020F0502020204030204" pitchFamily="34" charset="0"/>
              </a:rPr>
              <a:t>“All animals shall mingle together in peace, and the appetites of the carnivorous beast shall be changed so that the grass of the field becomes the common diet of the animal world” Elder Bruce R. McConkie </a:t>
            </a:r>
            <a:r>
              <a:rPr lang="en-US" sz="1200" i="1" dirty="0">
                <a:latin typeface="Calibri" panose="020F0502020204030204" pitchFamily="34" charset="0"/>
              </a:rPr>
              <a:t>Mormon Doctrine </a:t>
            </a:r>
            <a:r>
              <a:rPr lang="en-US" sz="1200" dirty="0">
                <a:latin typeface="Calibri" panose="020F0502020204030204" pitchFamily="34" charset="0"/>
              </a:rPr>
              <a:t>p. 496</a:t>
            </a:r>
          </a:p>
          <a:p>
            <a:endParaRPr lang="en-US" sz="1200" dirty="0">
              <a:latin typeface="Calibri" panose="020F0502020204030204" pitchFamily="34" charset="0"/>
            </a:endParaRPr>
          </a:p>
          <a:p>
            <a:r>
              <a:rPr lang="en-US" sz="1200" dirty="0">
                <a:latin typeface="Calibri" panose="020F0502020204030204" pitchFamily="34" charset="0"/>
              </a:rPr>
              <a:t>“Six animals are listed: 3 wild carnivores: Wolf, Leopard, Lion that feed on 3 tame animals: lamb, kid, calf. </a:t>
            </a:r>
          </a:p>
          <a:p>
            <a:r>
              <a:rPr lang="en-US" sz="1200" dirty="0">
                <a:latin typeface="Calibri" panose="020F0502020204030204" pitchFamily="34" charset="0"/>
              </a:rPr>
              <a:t>The wild animals, which are ferocious, aggressive, and vicious, are a threat to mankind; the tame animals are </a:t>
            </a:r>
            <a:r>
              <a:rPr lang="en-US" sz="1200" dirty="0" err="1">
                <a:latin typeface="Calibri" panose="020F0502020204030204" pitchFamily="34" charset="0"/>
              </a:rPr>
              <a:t>docil</a:t>
            </a:r>
            <a:r>
              <a:rPr lang="en-US" sz="1200" dirty="0">
                <a:latin typeface="Calibri" panose="020F0502020204030204" pitchFamily="34" charset="0"/>
              </a:rPr>
              <a:t>, submissive, and useful to man. This passage may be taken literally; or the wolf, leopard, and lion may represent those who foment war and murder; the lam, kid, and calf may symbolize meek and peaceful people.” (Parry, Understanding Isaiah , 119) found in Isaiah for Airheads by John </a:t>
            </a:r>
            <a:r>
              <a:rPr lang="en-US" sz="1200" dirty="0" err="1">
                <a:latin typeface="Calibri" panose="020F0502020204030204" pitchFamily="34" charset="0"/>
              </a:rPr>
              <a:t>Bytheway</a:t>
            </a:r>
            <a:r>
              <a:rPr lang="en-US" sz="1200" dirty="0">
                <a:latin typeface="Calibri" panose="020F0502020204030204" pitchFamily="34" charset="0"/>
              </a:rPr>
              <a:t> p. 140</a:t>
            </a:r>
            <a:endParaRPr lang="en-US" sz="1200" dirty="0"/>
          </a:p>
        </p:txBody>
      </p:sp>
      <p:sp>
        <p:nvSpPr>
          <p:cNvPr id="5" name="Rectangle 4"/>
          <p:cNvSpPr/>
          <p:nvPr/>
        </p:nvSpPr>
        <p:spPr>
          <a:xfrm>
            <a:off x="0" y="4598541"/>
            <a:ext cx="6246254" cy="1754326"/>
          </a:xfrm>
          <a:prstGeom prst="rect">
            <a:avLst/>
          </a:prstGeom>
          <a:ln>
            <a:solidFill>
              <a:schemeClr val="tx1"/>
            </a:solidFill>
          </a:ln>
        </p:spPr>
        <p:txBody>
          <a:bodyPr wrap="square">
            <a:spAutoFit/>
          </a:bodyPr>
          <a:lstStyle/>
          <a:p>
            <a:pPr algn="just"/>
            <a:r>
              <a:rPr lang="en-US" sz="1200" b="1" dirty="0"/>
              <a:t>The Earth During the Millennium:</a:t>
            </a:r>
          </a:p>
          <a:p>
            <a:pPr algn="just"/>
            <a:r>
              <a:rPr lang="en-US" sz="1200" dirty="0"/>
              <a:t>“There will be no place of ignorance, no place of darkness, no place for those that will not serve God, Why?</a:t>
            </a:r>
          </a:p>
          <a:p>
            <a:pPr algn="just"/>
            <a:r>
              <a:rPr lang="en-US" sz="1200" dirty="0"/>
              <a:t>Because Jesus…will be himself on the earth, </a:t>
            </a:r>
          </a:p>
          <a:p>
            <a:pPr algn="just"/>
            <a:r>
              <a:rPr lang="en-US" sz="1200" dirty="0"/>
              <a:t>and His holy angels will be on the earth, </a:t>
            </a:r>
          </a:p>
          <a:p>
            <a:pPr algn="just"/>
            <a:r>
              <a:rPr lang="en-US" sz="1200" dirty="0"/>
              <a:t>and all the resurrected Saints that have died in former dispensations…will be on the earth. </a:t>
            </a:r>
          </a:p>
          <a:p>
            <a:pPr algn="just"/>
            <a:r>
              <a:rPr lang="en-US" sz="1200" dirty="0"/>
              <a:t>What a happy earth this creation will be, when this purifying process shall come, and the earth be filled with the knowledge of God as the waters cover the great deep! What a change!</a:t>
            </a:r>
          </a:p>
          <a:p>
            <a:pPr algn="just"/>
            <a:r>
              <a:rPr lang="en-US" sz="1200" dirty="0"/>
              <a:t>Orson Pratt</a:t>
            </a:r>
          </a:p>
        </p:txBody>
      </p:sp>
      <p:sp>
        <p:nvSpPr>
          <p:cNvPr id="7" name="TextBox 6"/>
          <p:cNvSpPr txBox="1"/>
          <p:nvPr/>
        </p:nvSpPr>
        <p:spPr>
          <a:xfrm>
            <a:off x="6246253" y="-19125"/>
            <a:ext cx="5840081" cy="1754326"/>
          </a:xfrm>
          <a:prstGeom prst="rect">
            <a:avLst/>
          </a:prstGeom>
          <a:noFill/>
          <a:ln>
            <a:solidFill>
              <a:schemeClr val="tx1"/>
            </a:solidFill>
          </a:ln>
        </p:spPr>
        <p:txBody>
          <a:bodyPr wrap="square" rtlCol="0">
            <a:spAutoFit/>
          </a:bodyPr>
          <a:lstStyle/>
          <a:p>
            <a:pPr algn="just"/>
            <a:r>
              <a:rPr lang="en-US" sz="1200" b="1" dirty="0"/>
              <a:t>Joseph Smith, An Ensign:</a:t>
            </a:r>
          </a:p>
          <a:p>
            <a:pPr algn="just"/>
            <a:r>
              <a:rPr lang="en-US" sz="1200" dirty="0"/>
              <a:t>“In the little town of Fayette, Seneca County, New York, the Lord set up an ensign to the nations. It was the fulfillment of the prediction made by the Prophet Isaiah…that ensign was the Church of Jesus Christ of Latter-day Saints, which was established for the last time, never again to be destroyed or given to other people. It was the greatest event the world has seen since the day that the Redeemer was lifted upon the cross and worked out the infinite and eternal atonement. It meant more to mankind than anything else that has occurred since that day.”</a:t>
            </a:r>
          </a:p>
          <a:p>
            <a:pPr algn="just"/>
            <a:r>
              <a:rPr lang="en-US" sz="1200" dirty="0"/>
              <a:t>Joseph Fielding Smith </a:t>
            </a:r>
            <a:r>
              <a:rPr lang="en-US" sz="1200" i="1" dirty="0"/>
              <a:t>Doctrines of Salvation </a:t>
            </a:r>
            <a:r>
              <a:rPr lang="en-US" sz="1200" dirty="0"/>
              <a:t>3:254-55</a:t>
            </a:r>
          </a:p>
        </p:txBody>
      </p:sp>
      <p:sp>
        <p:nvSpPr>
          <p:cNvPr id="9" name="TextBox 8"/>
          <p:cNvSpPr txBox="1"/>
          <p:nvPr/>
        </p:nvSpPr>
        <p:spPr>
          <a:xfrm>
            <a:off x="6246253" y="1748863"/>
            <a:ext cx="5840081" cy="1200329"/>
          </a:xfrm>
          <a:prstGeom prst="rect">
            <a:avLst/>
          </a:prstGeom>
          <a:noFill/>
          <a:ln>
            <a:solidFill>
              <a:schemeClr val="tx1"/>
            </a:solidFill>
          </a:ln>
        </p:spPr>
        <p:txBody>
          <a:bodyPr wrap="square" rtlCol="0">
            <a:spAutoFit/>
          </a:bodyPr>
          <a:lstStyle/>
          <a:p>
            <a:pPr algn="just"/>
            <a:r>
              <a:rPr lang="en-US" sz="1200" b="1" dirty="0"/>
              <a:t>The Gathering:</a:t>
            </a:r>
          </a:p>
          <a:p>
            <a:pPr algn="just"/>
            <a:r>
              <a:rPr lang="en-US" sz="1200" dirty="0"/>
              <a:t>“When speaking of Israel, most people have the Jews in mind, and when referring to the gathering of Israel, they have in mind the return of the Jews to the land of Jerusalem. It should be remembered that the Jews, the descendants of Judah, represent but one of the twelve branches, or tribes, of the house of Israel—the family of Jacob.” Elder </a:t>
            </a:r>
            <a:r>
              <a:rPr lang="en-US" sz="1200" dirty="0" err="1"/>
              <a:t>LeGrand</a:t>
            </a:r>
            <a:r>
              <a:rPr lang="en-US" sz="1200" dirty="0"/>
              <a:t> Richards(</a:t>
            </a:r>
            <a:r>
              <a:rPr lang="en-US" sz="1200" i="1" dirty="0"/>
              <a:t>A Marvelous Work and a Wonder,</a:t>
            </a:r>
            <a:r>
              <a:rPr lang="en-US" sz="1200" dirty="0"/>
              <a:t> pp. 207–9).</a:t>
            </a:r>
          </a:p>
        </p:txBody>
      </p:sp>
      <p:sp>
        <p:nvSpPr>
          <p:cNvPr id="11" name="TextBox 10"/>
          <p:cNvSpPr txBox="1"/>
          <p:nvPr/>
        </p:nvSpPr>
        <p:spPr>
          <a:xfrm>
            <a:off x="6246252" y="2949192"/>
            <a:ext cx="5840081" cy="1569660"/>
          </a:xfrm>
          <a:prstGeom prst="rect">
            <a:avLst/>
          </a:prstGeom>
          <a:noFill/>
          <a:ln>
            <a:solidFill>
              <a:schemeClr val="tx1"/>
            </a:solidFill>
          </a:ln>
        </p:spPr>
        <p:txBody>
          <a:bodyPr wrap="square" rtlCol="0">
            <a:spAutoFit/>
          </a:bodyPr>
          <a:lstStyle/>
          <a:p>
            <a:pPr algn="just"/>
            <a:r>
              <a:rPr lang="en-US" sz="1200" b="1" dirty="0"/>
              <a:t>Water: Isaiah 12</a:t>
            </a:r>
          </a:p>
          <a:p>
            <a:pPr algn="just"/>
            <a:r>
              <a:rPr lang="en-US" sz="1200" dirty="0"/>
              <a:t>“It was water from a Bethlehem well for which David in the wilderness longed. To appreciate his desire, one needs to know what thirst in the wilderness means, and also be acquainted with the cool water of Bethlehem wells and cisterns….The men of Bethlehem boast of their cool water. One man was given a drink, but expressed a longing for water out of his father’s vineyard, saying that it was so cold that he couldn’t drink an entire glassful without taking it away from his lips at least three times. </a:t>
            </a:r>
          </a:p>
          <a:p>
            <a:pPr algn="just"/>
            <a:r>
              <a:rPr lang="en-US" sz="1200" dirty="0"/>
              <a:t>Fred H. Wight: (</a:t>
            </a:r>
            <a:r>
              <a:rPr lang="en-US" sz="1200" i="1" dirty="0"/>
              <a:t>manners and Customs of the Bible Lands, </a:t>
            </a:r>
            <a:r>
              <a:rPr lang="en-US" sz="1200" dirty="0"/>
              <a:t>281</a:t>
            </a:r>
          </a:p>
        </p:txBody>
      </p:sp>
      <p:sp>
        <p:nvSpPr>
          <p:cNvPr id="12" name="TextBox 11"/>
          <p:cNvSpPr txBox="1"/>
          <p:nvPr/>
        </p:nvSpPr>
        <p:spPr>
          <a:xfrm>
            <a:off x="6246251" y="4518852"/>
            <a:ext cx="5840081" cy="2308324"/>
          </a:xfrm>
          <a:prstGeom prst="rect">
            <a:avLst/>
          </a:prstGeom>
          <a:noFill/>
          <a:ln>
            <a:solidFill>
              <a:schemeClr val="tx1"/>
            </a:solidFill>
          </a:ln>
        </p:spPr>
        <p:txBody>
          <a:bodyPr wrap="square" rtlCol="0">
            <a:spAutoFit/>
          </a:bodyPr>
          <a:lstStyle/>
          <a:p>
            <a:pPr algn="just"/>
            <a:r>
              <a:rPr lang="en-US" sz="1200" b="1" dirty="0"/>
              <a:t>Warnings to Babylon:</a:t>
            </a:r>
          </a:p>
          <a:p>
            <a:pPr algn="just"/>
            <a:r>
              <a:rPr lang="en-US" sz="1200" dirty="0"/>
              <a:t>The Lord showed through these burdens that the world too would be brought to judgment. Here, as in the previous chapters, Isaiah often used dualism to prophesy simultaneously to his own people and to us in modern times. Though chapters 13–23 were given to nine different nations, giving them notice that the divine timetable for their repentance had run out and that they were to reap the judgments of God, each nation was also a symbol of the modern world. You may feel a spirit of doom associated with the condition and future of Babylon and the other nations, but you should also realize that ancient Babylon with its evil and judgment was a shadow and a type of present-day Babylon, or the world. It is to present-day Babylon that Isaiah delivered the sharpest warnings. Old Testament Institute Manual A Voice of Warning to the Wicked (Isaiah 13–23)</a:t>
            </a:r>
          </a:p>
        </p:txBody>
      </p:sp>
    </p:spTree>
    <p:extLst>
      <p:ext uri="{BB962C8B-B14F-4D97-AF65-F5344CB8AC3E}">
        <p14:creationId xmlns:p14="http://schemas.microsoft.com/office/powerpoint/2010/main" val="1452868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094462"/>
            <a:ext cx="6323527" cy="41549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rPr>
              <a:t>The </a:t>
            </a:r>
            <a:r>
              <a:rPr kumimoji="0" lang="en-US" altLang="en-US" sz="1200" b="1" i="0" u="none" strike="noStrike" cap="none" normalizeH="0" baseline="0" dirty="0">
                <a:ln>
                  <a:noFill/>
                </a:ln>
                <a:effectLst/>
              </a:rPr>
              <a:t>Balfour Declaration</a:t>
            </a:r>
            <a:r>
              <a:rPr kumimoji="0" lang="en-US" altLang="en-US" sz="1200" b="0" i="0" u="none" strike="noStrike" cap="none" normalizeH="0" baseline="0" dirty="0">
                <a:ln>
                  <a:noFill/>
                </a:ln>
                <a:effectLst/>
              </a:rPr>
              <a:t> (dated 2 November 1917) was a letter from the United Kingdom's Foreign Secretary Arthur James Balfour to Walter Rothschild, 2nd Baron Rothschild, a leader of the British Jewish community, for transmission to the Zionist Federation of Great Britain and Ireland.</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rPr>
              <a:t> It read: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rPr>
              <a:t>His Majesty's government view with </a:t>
            </a:r>
            <a:r>
              <a:rPr kumimoji="0" lang="en-US" altLang="en-US" sz="1200" b="0" i="0" u="none" strike="noStrike" cap="none" normalizeH="0" baseline="0" dirty="0" err="1">
                <a:ln>
                  <a:noFill/>
                </a:ln>
                <a:effectLst/>
              </a:rPr>
              <a:t>favour</a:t>
            </a:r>
            <a:r>
              <a:rPr kumimoji="0" lang="en-US" altLang="en-US" sz="1200" b="0" i="0" u="none" strike="noStrike" cap="none" normalizeH="0" baseline="0" dirty="0">
                <a:ln>
                  <a:noFill/>
                </a:ln>
                <a:effectLst/>
              </a:rPr>
              <a:t> the establishment in Palestine of a national home for the Jewish people, and will use their best </a:t>
            </a:r>
            <a:r>
              <a:rPr kumimoji="0" lang="en-US" altLang="en-US" sz="1200" b="0" i="0" u="none" strike="noStrike" cap="none" normalizeH="0" baseline="0" dirty="0" err="1">
                <a:ln>
                  <a:noFill/>
                </a:ln>
                <a:effectLst/>
              </a:rPr>
              <a:t>endeavours</a:t>
            </a:r>
            <a:r>
              <a:rPr kumimoji="0" lang="en-US" altLang="en-US" sz="1200" b="0" i="0" u="none" strike="noStrike" cap="none" normalizeH="0" baseline="0" dirty="0">
                <a:ln>
                  <a:noFill/>
                </a:ln>
                <a:effectLst/>
              </a:rPr>
              <a:t> to facilitate the achievement of this object, it being clearly understood that nothing shall be done which may prejudice the civil and religious rights of existing non-Jewish communities in Palestine, or the rights and political status enjoyed by Jews in any other country.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cs typeface="Arial" panose="020B0604020202020204" pitchFamily="34" charset="0"/>
              </a:rPr>
              <a:t>The text of the letter was published in the press one week later, on 9 November 1917.The "Balfour Declaration" was later incorporated into both the </a:t>
            </a:r>
            <a:r>
              <a:rPr kumimoji="0" lang="en-US" altLang="en-US" sz="1200" b="0" i="0" u="none" strike="noStrike" cap="none" normalizeH="0" baseline="0" dirty="0" err="1">
                <a:ln>
                  <a:noFill/>
                </a:ln>
                <a:effectLst/>
                <a:cs typeface="Arial" panose="020B0604020202020204" pitchFamily="34" charset="0"/>
              </a:rPr>
              <a:t>Sèvres</a:t>
            </a:r>
            <a:r>
              <a:rPr kumimoji="0" lang="en-US" altLang="en-US" sz="1200" b="0" i="0" u="none" strike="noStrike" cap="none" normalizeH="0" baseline="0" dirty="0">
                <a:ln>
                  <a:noFill/>
                </a:ln>
                <a:effectLst/>
                <a:cs typeface="Arial" panose="020B0604020202020204" pitchFamily="34" charset="0"/>
              </a:rPr>
              <a:t> peace treaty with the Ottoman Empire, and the Mandate for Palestine. The original document is kept at the British Library.</a:t>
            </a:r>
            <a:endParaRPr kumimoji="0" lang="en-US" altLang="en-US" sz="1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cs typeface="Arial" panose="020B0604020202020204" pitchFamily="34" charset="0"/>
              </a:rPr>
              <a:t>The declaration was in contrast to the McMahon-Hussein correspondence, which promised the Arab independence movement control of the Middle East territories "in the limits and boundaries proposed by the </a:t>
            </a:r>
            <a:r>
              <a:rPr kumimoji="0" lang="en-US" altLang="en-US" sz="1200" b="0" i="0" u="none" strike="noStrike" cap="none" normalizeH="0" baseline="0" dirty="0" err="1">
                <a:ln>
                  <a:noFill/>
                </a:ln>
                <a:effectLst/>
                <a:cs typeface="Arial" panose="020B0604020202020204" pitchFamily="34" charset="0"/>
              </a:rPr>
              <a:t>Sherif</a:t>
            </a:r>
            <a:r>
              <a:rPr kumimoji="0" lang="en-US" altLang="en-US" sz="1200" b="0" i="0" u="none" strike="noStrike" cap="none" normalizeH="0" baseline="0" dirty="0">
                <a:ln>
                  <a:noFill/>
                </a:ln>
                <a:effectLst/>
                <a:cs typeface="Arial" panose="020B0604020202020204" pitchFamily="34" charset="0"/>
              </a:rPr>
              <a:t> of Mecca" in exchange for revolting against the Ottoman Empire.</a:t>
            </a:r>
            <a:endParaRPr kumimoji="0" lang="en-US" altLang="en-US" sz="1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cs typeface="Arial" panose="020B0604020202020204" pitchFamily="34" charset="0"/>
              </a:rPr>
              <a:t>The issuance of the Declaration had many long lasting consequences, and was a key moment in the lead-up to the Israeli–Palestinian conflict, often referred to as the world's "most intractable conflict"</a:t>
            </a:r>
            <a:endParaRPr kumimoji="0" lang="en-US" altLang="en-US" sz="1200" b="0" i="0" u="none" strike="noStrike" cap="none" normalizeH="0" baseline="0" dirty="0">
              <a:ln>
                <a:noFill/>
              </a:ln>
              <a:effectLst/>
            </a:endParaRPr>
          </a:p>
        </p:txBody>
      </p:sp>
      <p:pic>
        <p:nvPicPr>
          <p:cNvPr id="13316" name="Picture 4" descr="https://upload.wikimedia.org/wikipedia/commons/c/cd/Balfour_portrait_and_declar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2708" y="1094462"/>
            <a:ext cx="5979292" cy="41549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39403" y="5603388"/>
            <a:ext cx="9556125" cy="830997"/>
          </a:xfrm>
          <a:prstGeom prst="rect">
            <a:avLst/>
          </a:prstGeom>
        </p:spPr>
        <p:txBody>
          <a:bodyPr wrap="square">
            <a:spAutoFit/>
          </a:bodyPr>
          <a:lstStyle/>
          <a:p>
            <a:r>
              <a:rPr lang="en-US" sz="2400" dirty="0">
                <a:latin typeface="Arial" panose="020B0604020202020204" pitchFamily="34" charset="0"/>
              </a:rPr>
              <a:t>Purpose: Confirming support from the British government for the establishment in Palestine of a "national home" for the Jewish people</a:t>
            </a:r>
            <a:endParaRPr lang="en-US" sz="2400" dirty="0"/>
          </a:p>
        </p:txBody>
      </p:sp>
      <p:sp>
        <p:nvSpPr>
          <p:cNvPr id="5" name="Rectangle 4"/>
          <p:cNvSpPr/>
          <p:nvPr/>
        </p:nvSpPr>
        <p:spPr>
          <a:xfrm>
            <a:off x="1545464" y="325021"/>
            <a:ext cx="9556125" cy="769441"/>
          </a:xfrm>
          <a:prstGeom prst="rect">
            <a:avLst/>
          </a:prstGeom>
        </p:spPr>
        <p:txBody>
          <a:bodyPr wrap="square">
            <a:spAutoFit/>
          </a:bodyPr>
          <a:lstStyle/>
          <a:p>
            <a:pPr algn="ctr"/>
            <a:r>
              <a:rPr lang="en-US" sz="4400" dirty="0">
                <a:latin typeface="Arial" panose="020B0604020202020204" pitchFamily="34" charset="0"/>
              </a:rPr>
              <a:t>It’s a Start</a:t>
            </a:r>
            <a:endParaRPr lang="en-US" sz="4400" dirty="0"/>
          </a:p>
        </p:txBody>
      </p:sp>
    </p:spTree>
    <p:extLst>
      <p:ext uri="{BB962C8B-B14F-4D97-AF65-F5344CB8AC3E}">
        <p14:creationId xmlns:p14="http://schemas.microsoft.com/office/powerpoint/2010/main" val="4161160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3639" y="244699"/>
            <a:ext cx="4546243" cy="927278"/>
          </a:xfrm>
          <a:prstGeom prst="rect">
            <a:avLst/>
          </a:prstGeom>
          <a:noFill/>
        </p:spPr>
        <p:txBody>
          <a:bodyPr wrap="square" rtlCol="0">
            <a:spAutoFit/>
          </a:bodyPr>
          <a:lstStyle/>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296002329"/>
              </p:ext>
            </p:extLst>
          </p:nvPr>
        </p:nvGraphicFramePr>
        <p:xfrm>
          <a:off x="188892" y="476520"/>
          <a:ext cx="11822804" cy="5796252"/>
        </p:xfrm>
        <a:graphic>
          <a:graphicData uri="http://schemas.openxmlformats.org/drawingml/2006/table">
            <a:tbl>
              <a:tblPr firstRow="1" bandRow="1">
                <a:tableStyleId>{5940675A-B579-460E-94D1-54222C63F5DA}</a:tableStyleId>
              </a:tblPr>
              <a:tblGrid>
                <a:gridCol w="2052032">
                  <a:extLst>
                    <a:ext uri="{9D8B030D-6E8A-4147-A177-3AD203B41FA5}">
                      <a16:colId xmlns:a16="http://schemas.microsoft.com/office/drawing/2014/main" val="20000"/>
                    </a:ext>
                  </a:extLst>
                </a:gridCol>
                <a:gridCol w="2756079">
                  <a:extLst>
                    <a:ext uri="{9D8B030D-6E8A-4147-A177-3AD203B41FA5}">
                      <a16:colId xmlns:a16="http://schemas.microsoft.com/office/drawing/2014/main" val="20001"/>
                    </a:ext>
                  </a:extLst>
                </a:gridCol>
                <a:gridCol w="3271234">
                  <a:extLst>
                    <a:ext uri="{9D8B030D-6E8A-4147-A177-3AD203B41FA5}">
                      <a16:colId xmlns:a16="http://schemas.microsoft.com/office/drawing/2014/main" val="20002"/>
                    </a:ext>
                  </a:extLst>
                </a:gridCol>
                <a:gridCol w="3743459">
                  <a:extLst>
                    <a:ext uri="{9D8B030D-6E8A-4147-A177-3AD203B41FA5}">
                      <a16:colId xmlns:a16="http://schemas.microsoft.com/office/drawing/2014/main" val="20003"/>
                    </a:ext>
                  </a:extLst>
                </a:gridCol>
              </a:tblGrid>
              <a:tr h="529162">
                <a:tc>
                  <a:txBody>
                    <a:bodyPr/>
                    <a:lstStyle/>
                    <a:p>
                      <a:r>
                        <a:rPr lang="en-US" dirty="0"/>
                        <a:t>Scripture</a:t>
                      </a:r>
                    </a:p>
                  </a:txBody>
                  <a:tcPr/>
                </a:tc>
                <a:tc>
                  <a:txBody>
                    <a:bodyPr/>
                    <a:lstStyle/>
                    <a:p>
                      <a:r>
                        <a:rPr lang="en-US" dirty="0"/>
                        <a:t>Phrases</a:t>
                      </a:r>
                    </a:p>
                  </a:txBody>
                  <a:tcPr/>
                </a:tc>
                <a:tc>
                  <a:txBody>
                    <a:bodyPr/>
                    <a:lstStyle/>
                    <a:p>
                      <a:r>
                        <a:rPr lang="en-US" dirty="0"/>
                        <a:t>Isaiah’s Day</a:t>
                      </a:r>
                    </a:p>
                  </a:txBody>
                  <a:tcPr/>
                </a:tc>
                <a:tc>
                  <a:txBody>
                    <a:bodyPr/>
                    <a:lstStyle/>
                    <a:p>
                      <a:r>
                        <a:rPr lang="en-US" dirty="0"/>
                        <a:t>Second Coming</a:t>
                      </a:r>
                    </a:p>
                  </a:txBody>
                  <a:tcPr/>
                </a:tc>
                <a:extLst>
                  <a:ext uri="{0D108BD9-81ED-4DB2-BD59-A6C34878D82A}">
                    <a16:rowId xmlns:a16="http://schemas.microsoft.com/office/drawing/2014/main" val="10000"/>
                  </a:ext>
                </a:extLst>
              </a:tr>
              <a:tr h="529162">
                <a:tc>
                  <a:txBody>
                    <a:bodyPr/>
                    <a:lstStyle/>
                    <a:p>
                      <a:r>
                        <a:rPr lang="en-US" dirty="0"/>
                        <a:t>Isaiah 13:1</a:t>
                      </a:r>
                    </a:p>
                  </a:txBody>
                  <a:tcPr/>
                </a:tc>
                <a:tc>
                  <a:txBody>
                    <a:bodyPr/>
                    <a:lstStyle/>
                    <a:p>
                      <a:r>
                        <a:rPr lang="en-US" sz="1400" dirty="0"/>
                        <a:t>Burdon of Babylon</a:t>
                      </a:r>
                    </a:p>
                  </a:txBody>
                  <a:tcPr/>
                </a:tc>
                <a:tc>
                  <a:txBody>
                    <a:bodyPr/>
                    <a:lstStyle/>
                    <a:p>
                      <a:r>
                        <a:rPr lang="en-US" sz="1400" dirty="0"/>
                        <a:t>The Destruction of Babylon—a prophecy</a:t>
                      </a:r>
                    </a:p>
                  </a:txBody>
                  <a:tcPr/>
                </a:tc>
                <a:tc>
                  <a:txBody>
                    <a:bodyPr/>
                    <a:lstStyle/>
                    <a:p>
                      <a:r>
                        <a:rPr lang="en-US" sz="1400" dirty="0"/>
                        <a:t>Destruction of the wicked</a:t>
                      </a:r>
                    </a:p>
                  </a:txBody>
                  <a:tcPr/>
                </a:tc>
                <a:extLst>
                  <a:ext uri="{0D108BD9-81ED-4DB2-BD59-A6C34878D82A}">
                    <a16:rowId xmlns:a16="http://schemas.microsoft.com/office/drawing/2014/main" val="10001"/>
                  </a:ext>
                </a:extLst>
              </a:tr>
              <a:tr h="529162">
                <a:tc>
                  <a:txBody>
                    <a:bodyPr/>
                    <a:lstStyle/>
                    <a:p>
                      <a:r>
                        <a:rPr lang="en-US" dirty="0"/>
                        <a:t>Isaiah 13:2</a:t>
                      </a:r>
                    </a:p>
                  </a:txBody>
                  <a:tcPr/>
                </a:tc>
                <a:tc>
                  <a:txBody>
                    <a:bodyPr/>
                    <a:lstStyle/>
                    <a:p>
                      <a:r>
                        <a:rPr lang="en-US" sz="1400" b="0" i="0" kern="1200" dirty="0">
                          <a:solidFill>
                            <a:schemeClr val="tx1"/>
                          </a:solidFill>
                          <a:effectLst/>
                          <a:latin typeface="+mn-lt"/>
                          <a:ea typeface="+mn-ea"/>
                          <a:cs typeface="+mn-cs"/>
                        </a:rPr>
                        <a:t>The Banner on the High Mountain </a:t>
                      </a:r>
                      <a:endParaRPr lang="en-US" sz="1400" dirty="0"/>
                    </a:p>
                  </a:txBody>
                  <a:tcPr/>
                </a:tc>
                <a:tc>
                  <a:txBody>
                    <a:bodyPr/>
                    <a:lstStyle/>
                    <a:p>
                      <a:r>
                        <a:rPr lang="en-US" sz="1400" dirty="0"/>
                        <a:t>A standard around which armies gather</a:t>
                      </a:r>
                    </a:p>
                  </a:txBody>
                  <a:tcPr/>
                </a:tc>
                <a:tc>
                  <a:txBody>
                    <a:bodyPr/>
                    <a:lstStyle/>
                    <a:p>
                      <a:r>
                        <a:rPr lang="en-US" sz="1400" b="0" i="0" kern="1200" dirty="0">
                          <a:solidFill>
                            <a:schemeClr val="tx1"/>
                          </a:solidFill>
                          <a:effectLst/>
                          <a:latin typeface="+mn-lt"/>
                          <a:ea typeface="+mn-ea"/>
                          <a:cs typeface="+mn-cs"/>
                        </a:rPr>
                        <a:t>A standard or ensign being lifted up in the last days as a “banner” to which the world may gather (Temple Image) </a:t>
                      </a:r>
                      <a:endParaRPr lang="en-US" sz="1400" dirty="0"/>
                    </a:p>
                  </a:txBody>
                  <a:tcPr/>
                </a:tc>
                <a:extLst>
                  <a:ext uri="{0D108BD9-81ED-4DB2-BD59-A6C34878D82A}">
                    <a16:rowId xmlns:a16="http://schemas.microsoft.com/office/drawing/2014/main" val="10002"/>
                  </a:ext>
                </a:extLst>
              </a:tr>
              <a:tr h="529162">
                <a:tc>
                  <a:txBody>
                    <a:bodyPr/>
                    <a:lstStyle/>
                    <a:p>
                      <a:r>
                        <a:rPr lang="en-US" dirty="0"/>
                        <a:t>Isaiah 13:2</a:t>
                      </a:r>
                    </a:p>
                  </a:txBody>
                  <a:tcPr/>
                </a:tc>
                <a:tc>
                  <a:txBody>
                    <a:bodyPr/>
                    <a:lstStyle/>
                    <a:p>
                      <a:r>
                        <a:rPr lang="en-US" sz="1400" dirty="0"/>
                        <a:t>Shake the Hand</a:t>
                      </a:r>
                    </a:p>
                  </a:txBody>
                  <a:tcPr/>
                </a:tc>
                <a:tc>
                  <a:txBody>
                    <a:bodyPr/>
                    <a:lstStyle/>
                    <a:p>
                      <a:r>
                        <a:rPr lang="en-US" sz="1400" dirty="0"/>
                        <a:t>Beckon</a:t>
                      </a:r>
                      <a:r>
                        <a:rPr lang="en-US" sz="1400" baseline="0" dirty="0"/>
                        <a:t> those to return to the gospel</a:t>
                      </a:r>
                      <a:endParaRPr lang="en-US" sz="1400" dirty="0"/>
                    </a:p>
                  </a:txBody>
                  <a:tcPr/>
                </a:tc>
                <a:tc>
                  <a:txBody>
                    <a:bodyPr/>
                    <a:lstStyle/>
                    <a:p>
                      <a:r>
                        <a:rPr lang="en-US" sz="1400" dirty="0"/>
                        <a:t>Inviting others to come out of the world</a:t>
                      </a:r>
                    </a:p>
                  </a:txBody>
                  <a:tcPr/>
                </a:tc>
                <a:extLst>
                  <a:ext uri="{0D108BD9-81ED-4DB2-BD59-A6C34878D82A}">
                    <a16:rowId xmlns:a16="http://schemas.microsoft.com/office/drawing/2014/main" val="10003"/>
                  </a:ext>
                </a:extLst>
              </a:tr>
              <a:tr h="529162">
                <a:tc>
                  <a:txBody>
                    <a:bodyPr/>
                    <a:lstStyle/>
                    <a:p>
                      <a:r>
                        <a:rPr lang="en-US" dirty="0"/>
                        <a:t>Isaiah 13:2</a:t>
                      </a:r>
                    </a:p>
                  </a:txBody>
                  <a:tcPr/>
                </a:tc>
                <a:tc>
                  <a:txBody>
                    <a:bodyPr/>
                    <a:lstStyle/>
                    <a:p>
                      <a:r>
                        <a:rPr lang="en-US" sz="1400" dirty="0"/>
                        <a:t>Gates of the nobles</a:t>
                      </a:r>
                    </a:p>
                  </a:txBody>
                  <a:tcPr/>
                </a:tc>
                <a:tc>
                  <a:txBody>
                    <a:bodyPr/>
                    <a:lstStyle/>
                    <a:p>
                      <a:r>
                        <a:rPr lang="en-US" sz="1400" dirty="0"/>
                        <a:t>The entire city and</a:t>
                      </a:r>
                      <a:r>
                        <a:rPr lang="en-US" sz="1400" baseline="0" dirty="0"/>
                        <a:t> the proud</a:t>
                      </a:r>
                      <a:endParaRPr lang="en-US" sz="1400" dirty="0"/>
                    </a:p>
                  </a:txBody>
                  <a:tcPr/>
                </a:tc>
                <a:tc>
                  <a:txBody>
                    <a:bodyPr/>
                    <a:lstStyle/>
                    <a:p>
                      <a:r>
                        <a:rPr lang="en-US" sz="1400" dirty="0"/>
                        <a:t>Those who have lifted themselves up through the worldly pleasures</a:t>
                      </a:r>
                    </a:p>
                  </a:txBody>
                  <a:tcPr/>
                </a:tc>
                <a:extLst>
                  <a:ext uri="{0D108BD9-81ED-4DB2-BD59-A6C34878D82A}">
                    <a16:rowId xmlns:a16="http://schemas.microsoft.com/office/drawing/2014/main" val="10004"/>
                  </a:ext>
                </a:extLst>
              </a:tr>
              <a:tr h="529162">
                <a:tc>
                  <a:txBody>
                    <a:bodyPr/>
                    <a:lstStyle/>
                    <a:p>
                      <a:r>
                        <a:rPr lang="en-US" dirty="0"/>
                        <a:t>Isaiah 13:3</a:t>
                      </a:r>
                    </a:p>
                  </a:txBody>
                  <a:tcPr/>
                </a:tc>
                <a:tc>
                  <a:txBody>
                    <a:bodyPr/>
                    <a:lstStyle/>
                    <a:p>
                      <a:r>
                        <a:rPr lang="en-US" sz="1400" dirty="0"/>
                        <a:t>Sanctified Ones</a:t>
                      </a:r>
                    </a:p>
                  </a:txBody>
                  <a:tcPr/>
                </a:tc>
                <a:tc>
                  <a:txBody>
                    <a:bodyPr/>
                    <a:lstStyle/>
                    <a:p>
                      <a:r>
                        <a:rPr lang="en-US" sz="1400" dirty="0"/>
                        <a:t>“saints” those who are valiant and repentant</a:t>
                      </a:r>
                    </a:p>
                  </a:txBody>
                  <a:tcPr/>
                </a:tc>
                <a:tc>
                  <a:txBody>
                    <a:bodyPr/>
                    <a:lstStyle/>
                    <a:p>
                      <a:r>
                        <a:rPr lang="en-US" sz="1400" dirty="0"/>
                        <a:t>Those who are clean through the blood of the atonement</a:t>
                      </a:r>
                    </a:p>
                  </a:txBody>
                  <a:tcPr/>
                </a:tc>
                <a:extLst>
                  <a:ext uri="{0D108BD9-81ED-4DB2-BD59-A6C34878D82A}">
                    <a16:rowId xmlns:a16="http://schemas.microsoft.com/office/drawing/2014/main" val="10005"/>
                  </a:ext>
                </a:extLst>
              </a:tr>
              <a:tr h="529162">
                <a:tc>
                  <a:txBody>
                    <a:bodyPr/>
                    <a:lstStyle/>
                    <a:p>
                      <a:r>
                        <a:rPr lang="en-US" dirty="0"/>
                        <a:t>Isaiah 13:4</a:t>
                      </a:r>
                    </a:p>
                  </a:txBody>
                  <a:tcPr/>
                </a:tc>
                <a:tc>
                  <a:txBody>
                    <a:bodyPr/>
                    <a:lstStyle/>
                    <a:p>
                      <a:r>
                        <a:rPr lang="en-US" sz="1400" dirty="0"/>
                        <a:t>Multitude</a:t>
                      </a:r>
                    </a:p>
                  </a:txBody>
                  <a:tcPr/>
                </a:tc>
                <a:tc>
                  <a:txBody>
                    <a:bodyPr/>
                    <a:lstStyle/>
                    <a:p>
                      <a:r>
                        <a:rPr lang="en-US" sz="1400" dirty="0"/>
                        <a:t>Great people who come together </a:t>
                      </a:r>
                    </a:p>
                  </a:txBody>
                  <a:tcPr/>
                </a:tc>
                <a:tc>
                  <a:txBody>
                    <a:bodyPr/>
                    <a:lstStyle/>
                    <a:p>
                      <a:r>
                        <a:rPr lang="en-US" sz="1400" b="0" i="0" kern="1200" dirty="0">
                          <a:solidFill>
                            <a:schemeClr val="tx1"/>
                          </a:solidFill>
                          <a:effectLst/>
                          <a:latin typeface="+mn-lt"/>
                          <a:ea typeface="+mn-ea"/>
                          <a:cs typeface="+mn-cs"/>
                        </a:rPr>
                        <a:t>The Saints who will be gathered from every nation in the last days and enlisted in the army of the living God to wage war against wickedness</a:t>
                      </a:r>
                      <a:endParaRPr lang="en-US" sz="1400" dirty="0"/>
                    </a:p>
                  </a:txBody>
                  <a:tcPr/>
                </a:tc>
                <a:extLst>
                  <a:ext uri="{0D108BD9-81ED-4DB2-BD59-A6C34878D82A}">
                    <a16:rowId xmlns:a16="http://schemas.microsoft.com/office/drawing/2014/main" val="10006"/>
                  </a:ext>
                </a:extLst>
              </a:tr>
              <a:tr h="529162">
                <a:tc>
                  <a:txBody>
                    <a:bodyPr/>
                    <a:lstStyle/>
                    <a:p>
                      <a:r>
                        <a:rPr lang="en-US" dirty="0"/>
                        <a:t>Isaiah 13:4</a:t>
                      </a:r>
                    </a:p>
                  </a:txBody>
                  <a:tcPr/>
                </a:tc>
                <a:tc>
                  <a:txBody>
                    <a:bodyPr/>
                    <a:lstStyle/>
                    <a:p>
                      <a:r>
                        <a:rPr lang="en-US" sz="1400" dirty="0"/>
                        <a:t>Be Your Host</a:t>
                      </a:r>
                    </a:p>
                  </a:txBody>
                  <a:tcPr/>
                </a:tc>
                <a:tc>
                  <a:txBody>
                    <a:bodyPr/>
                    <a:lstStyle/>
                    <a:p>
                      <a:r>
                        <a:rPr lang="en-US" sz="1400" dirty="0"/>
                        <a:t>The Hosts were the armies of Israel</a:t>
                      </a:r>
                    </a:p>
                  </a:txBody>
                  <a:tcPr/>
                </a:tc>
                <a:tc>
                  <a:txBody>
                    <a:bodyPr/>
                    <a:lstStyle/>
                    <a:p>
                      <a:r>
                        <a:rPr lang="en-US" sz="1400" dirty="0"/>
                        <a:t>The angelic armies of Heaven “</a:t>
                      </a:r>
                      <a:r>
                        <a:rPr lang="en-US" sz="1400" dirty="0" err="1"/>
                        <a:t>Sabaoth</a:t>
                      </a:r>
                      <a:r>
                        <a:rPr lang="en-US" sz="1400" dirty="0"/>
                        <a:t>” Bible Dictionary</a:t>
                      </a:r>
                    </a:p>
                  </a:txBody>
                  <a:tcPr/>
                </a:tc>
                <a:extLst>
                  <a:ext uri="{0D108BD9-81ED-4DB2-BD59-A6C34878D82A}">
                    <a16:rowId xmlns:a16="http://schemas.microsoft.com/office/drawing/2014/main" val="10007"/>
                  </a:ext>
                </a:extLst>
              </a:tr>
              <a:tr h="529162">
                <a:tc>
                  <a:txBody>
                    <a:bodyPr/>
                    <a:lstStyle/>
                    <a:p>
                      <a:r>
                        <a:rPr lang="en-US" dirty="0"/>
                        <a:t>Isaiah 13:5</a:t>
                      </a:r>
                    </a:p>
                  </a:txBody>
                  <a:tcPr/>
                </a:tc>
                <a:tc>
                  <a:txBody>
                    <a:bodyPr/>
                    <a:lstStyle/>
                    <a:p>
                      <a:r>
                        <a:rPr lang="en-US" sz="1400" dirty="0"/>
                        <a:t>Noise/ Multitude/ mountains</a:t>
                      </a:r>
                    </a:p>
                  </a:txBody>
                  <a:tcPr/>
                </a:tc>
                <a:tc>
                  <a:txBody>
                    <a:bodyPr/>
                    <a:lstStyle/>
                    <a:p>
                      <a:r>
                        <a:rPr lang="en-US" sz="1400" dirty="0"/>
                        <a:t>The righteous who will gather together</a:t>
                      </a:r>
                    </a:p>
                  </a:txBody>
                  <a:tcPr/>
                </a:tc>
                <a:tc>
                  <a:txBody>
                    <a:bodyPr/>
                    <a:lstStyle/>
                    <a:p>
                      <a:r>
                        <a:rPr lang="en-US" sz="1400" dirty="0"/>
                        <a:t>The many who are preparing to preach the gospel</a:t>
                      </a:r>
                      <a:r>
                        <a:rPr lang="en-US" sz="1400" baseline="0" dirty="0"/>
                        <a:t> of peace by being in the temple. The righteous from all nations including the angels and Christ</a:t>
                      </a:r>
                      <a:endParaRPr lang="en-US" sz="1400" dirty="0"/>
                    </a:p>
                  </a:txBody>
                  <a:tcPr/>
                </a:tc>
                <a:extLst>
                  <a:ext uri="{0D108BD9-81ED-4DB2-BD59-A6C34878D82A}">
                    <a16:rowId xmlns:a16="http://schemas.microsoft.com/office/drawing/2014/main" val="10008"/>
                  </a:ext>
                </a:extLst>
              </a:tr>
            </a:tbl>
          </a:graphicData>
        </a:graphic>
      </p:graphicFrame>
      <p:sp>
        <p:nvSpPr>
          <p:cNvPr id="5" name="Rectangle 4"/>
          <p:cNvSpPr/>
          <p:nvPr/>
        </p:nvSpPr>
        <p:spPr>
          <a:xfrm>
            <a:off x="4166236" y="107187"/>
            <a:ext cx="4277646" cy="369332"/>
          </a:xfrm>
          <a:prstGeom prst="rect">
            <a:avLst/>
          </a:prstGeom>
        </p:spPr>
        <p:txBody>
          <a:bodyPr wrap="none">
            <a:spAutoFit/>
          </a:bodyPr>
          <a:lstStyle/>
          <a:p>
            <a:r>
              <a:rPr lang="en-US" dirty="0">
                <a:solidFill>
                  <a:srgbClr val="000000"/>
                </a:solidFill>
                <a:latin typeface="Franklin Gothic Book" panose="020B0503020102020204" pitchFamily="34" charset="0"/>
              </a:rPr>
              <a:t>The Lord Gathers His Forces Isaiah 13:1-5</a:t>
            </a:r>
            <a:endParaRPr lang="en-US" dirty="0">
              <a:effectLst/>
            </a:endParaRPr>
          </a:p>
        </p:txBody>
      </p:sp>
      <p:sp>
        <p:nvSpPr>
          <p:cNvPr id="10" name="Rectangle 9"/>
          <p:cNvSpPr/>
          <p:nvPr/>
        </p:nvSpPr>
        <p:spPr>
          <a:xfrm>
            <a:off x="0" y="6611779"/>
            <a:ext cx="11397698" cy="246221"/>
          </a:xfrm>
          <a:prstGeom prst="rect">
            <a:avLst/>
          </a:prstGeom>
        </p:spPr>
        <p:txBody>
          <a:bodyPr wrap="square">
            <a:spAutoFit/>
          </a:bodyPr>
          <a:lstStyle/>
          <a:p>
            <a:r>
              <a:rPr lang="en-US" sz="1000" dirty="0">
                <a:solidFill>
                  <a:srgbClr val="000000"/>
                </a:solidFill>
                <a:latin typeface="Franklin Gothic Book" panose="020B0503020102020204" pitchFamily="34" charset="0"/>
              </a:rPr>
              <a:t>Ideas taken from scriptures, Old Testament Institute Manual IA Voice of Warning to Israel, John </a:t>
            </a:r>
            <a:r>
              <a:rPr lang="en-US" sz="1000" dirty="0" err="1">
                <a:solidFill>
                  <a:srgbClr val="000000"/>
                </a:solidFill>
                <a:latin typeface="Franklin Gothic Book" panose="020B0503020102020204" pitchFamily="34" charset="0"/>
              </a:rPr>
              <a:t>Bytheway</a:t>
            </a:r>
            <a:r>
              <a:rPr lang="en-US" sz="1000" dirty="0">
                <a:solidFill>
                  <a:srgbClr val="000000"/>
                </a:solidFill>
                <a:latin typeface="Franklin Gothic Book" panose="020B0503020102020204" pitchFamily="34" charset="0"/>
              </a:rPr>
              <a:t> </a:t>
            </a:r>
            <a:r>
              <a:rPr lang="en-US" sz="1000" i="1" dirty="0">
                <a:solidFill>
                  <a:srgbClr val="000000"/>
                </a:solidFill>
                <a:latin typeface="Franklin Gothic Book" panose="020B0503020102020204" pitchFamily="34" charset="0"/>
              </a:rPr>
              <a:t>Isaiah for Airheads, </a:t>
            </a:r>
            <a:r>
              <a:rPr lang="en-US" sz="1000" dirty="0">
                <a:solidFill>
                  <a:srgbClr val="000000"/>
                </a:solidFill>
                <a:latin typeface="Franklin Gothic Book" panose="020B0503020102020204" pitchFamily="34" charset="0"/>
              </a:rPr>
              <a:t>Poway Institute Handouts Becky Davies and Lesley Meacham</a:t>
            </a:r>
            <a:endParaRPr lang="en-US" sz="1000" dirty="0">
              <a:effectLst/>
            </a:endParaRPr>
          </a:p>
        </p:txBody>
      </p:sp>
    </p:spTree>
    <p:extLst>
      <p:ext uri="{BB962C8B-B14F-4D97-AF65-F5344CB8AC3E}">
        <p14:creationId xmlns:p14="http://schemas.microsoft.com/office/powerpoint/2010/main" val="1269520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3639" y="244699"/>
            <a:ext cx="4546243" cy="927278"/>
          </a:xfrm>
          <a:prstGeom prst="rect">
            <a:avLst/>
          </a:prstGeom>
          <a:noFill/>
        </p:spPr>
        <p:txBody>
          <a:bodyPr wrap="square" rtlCol="0">
            <a:spAutoFit/>
          </a:bodyPr>
          <a:lstStyle/>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093471981"/>
              </p:ext>
            </p:extLst>
          </p:nvPr>
        </p:nvGraphicFramePr>
        <p:xfrm>
          <a:off x="369196" y="476519"/>
          <a:ext cx="11822804" cy="6009612"/>
        </p:xfrm>
        <a:graphic>
          <a:graphicData uri="http://schemas.openxmlformats.org/drawingml/2006/table">
            <a:tbl>
              <a:tblPr firstRow="1" bandRow="1">
                <a:tableStyleId>{5940675A-B579-460E-94D1-54222C63F5DA}</a:tableStyleId>
              </a:tblPr>
              <a:tblGrid>
                <a:gridCol w="1807334">
                  <a:extLst>
                    <a:ext uri="{9D8B030D-6E8A-4147-A177-3AD203B41FA5}">
                      <a16:colId xmlns:a16="http://schemas.microsoft.com/office/drawing/2014/main" val="20000"/>
                    </a:ext>
                  </a:extLst>
                </a:gridCol>
                <a:gridCol w="2897746">
                  <a:extLst>
                    <a:ext uri="{9D8B030D-6E8A-4147-A177-3AD203B41FA5}">
                      <a16:colId xmlns:a16="http://schemas.microsoft.com/office/drawing/2014/main" val="20001"/>
                    </a:ext>
                  </a:extLst>
                </a:gridCol>
                <a:gridCol w="4162023">
                  <a:extLst>
                    <a:ext uri="{9D8B030D-6E8A-4147-A177-3AD203B41FA5}">
                      <a16:colId xmlns:a16="http://schemas.microsoft.com/office/drawing/2014/main" val="20002"/>
                    </a:ext>
                  </a:extLst>
                </a:gridCol>
                <a:gridCol w="2955701">
                  <a:extLst>
                    <a:ext uri="{9D8B030D-6E8A-4147-A177-3AD203B41FA5}">
                      <a16:colId xmlns:a16="http://schemas.microsoft.com/office/drawing/2014/main" val="20003"/>
                    </a:ext>
                  </a:extLst>
                </a:gridCol>
              </a:tblGrid>
              <a:tr h="529162">
                <a:tc>
                  <a:txBody>
                    <a:bodyPr/>
                    <a:lstStyle/>
                    <a:p>
                      <a:r>
                        <a:rPr lang="en-US" dirty="0"/>
                        <a:t>Scripture</a:t>
                      </a:r>
                    </a:p>
                  </a:txBody>
                  <a:tcPr/>
                </a:tc>
                <a:tc>
                  <a:txBody>
                    <a:bodyPr/>
                    <a:lstStyle/>
                    <a:p>
                      <a:r>
                        <a:rPr lang="en-US" dirty="0"/>
                        <a:t>Phrases</a:t>
                      </a:r>
                    </a:p>
                  </a:txBody>
                  <a:tcPr/>
                </a:tc>
                <a:tc>
                  <a:txBody>
                    <a:bodyPr/>
                    <a:lstStyle/>
                    <a:p>
                      <a:r>
                        <a:rPr lang="en-US" dirty="0"/>
                        <a:t>Isaiah’s Day</a:t>
                      </a:r>
                    </a:p>
                  </a:txBody>
                  <a:tcPr/>
                </a:tc>
                <a:tc>
                  <a:txBody>
                    <a:bodyPr/>
                    <a:lstStyle/>
                    <a:p>
                      <a:r>
                        <a:rPr lang="en-US" dirty="0"/>
                        <a:t>Second Coming</a:t>
                      </a:r>
                    </a:p>
                  </a:txBody>
                  <a:tcPr/>
                </a:tc>
                <a:extLst>
                  <a:ext uri="{0D108BD9-81ED-4DB2-BD59-A6C34878D82A}">
                    <a16:rowId xmlns:a16="http://schemas.microsoft.com/office/drawing/2014/main" val="10000"/>
                  </a:ext>
                </a:extLst>
              </a:tr>
              <a:tr h="529162">
                <a:tc>
                  <a:txBody>
                    <a:bodyPr/>
                    <a:lstStyle/>
                    <a:p>
                      <a:r>
                        <a:rPr lang="en-US" dirty="0"/>
                        <a:t>Isaiah 13:6</a:t>
                      </a:r>
                    </a:p>
                  </a:txBody>
                  <a:tcPr/>
                </a:tc>
                <a:tc>
                  <a:txBody>
                    <a:bodyPr/>
                    <a:lstStyle/>
                    <a:p>
                      <a:r>
                        <a:rPr lang="en-US" sz="1400" dirty="0"/>
                        <a:t>The day of the Lord</a:t>
                      </a:r>
                    </a:p>
                  </a:txBody>
                  <a:tcPr/>
                </a:tc>
                <a:tc>
                  <a:txBody>
                    <a:bodyPr/>
                    <a:lstStyle/>
                    <a:p>
                      <a:r>
                        <a:rPr lang="en-US" sz="1400" dirty="0"/>
                        <a:t>Days of Judgment</a:t>
                      </a:r>
                      <a:r>
                        <a:rPr lang="en-US" sz="1400" baseline="0" dirty="0"/>
                        <a:t> </a:t>
                      </a:r>
                      <a:endParaRPr lang="en-US" sz="1400" dirty="0"/>
                    </a:p>
                  </a:txBody>
                  <a:tcPr/>
                </a:tc>
                <a:tc>
                  <a:txBody>
                    <a:bodyPr/>
                    <a:lstStyle/>
                    <a:p>
                      <a:r>
                        <a:rPr lang="en-US" sz="1400" dirty="0"/>
                        <a:t>Days of Judgment</a:t>
                      </a:r>
                    </a:p>
                  </a:txBody>
                  <a:tcPr/>
                </a:tc>
                <a:extLst>
                  <a:ext uri="{0D108BD9-81ED-4DB2-BD59-A6C34878D82A}">
                    <a16:rowId xmlns:a16="http://schemas.microsoft.com/office/drawing/2014/main" val="10001"/>
                  </a:ext>
                </a:extLst>
              </a:tr>
              <a:tr h="529162">
                <a:tc>
                  <a:txBody>
                    <a:bodyPr/>
                    <a:lstStyle/>
                    <a:p>
                      <a:r>
                        <a:rPr lang="en-US" dirty="0"/>
                        <a:t>Isaiah 13:7</a:t>
                      </a:r>
                    </a:p>
                  </a:txBody>
                  <a:tcPr/>
                </a:tc>
                <a:tc>
                  <a:txBody>
                    <a:bodyPr/>
                    <a:lstStyle/>
                    <a:p>
                      <a:r>
                        <a:rPr lang="en-US" sz="1400" b="0" i="0" kern="1200" dirty="0">
                          <a:solidFill>
                            <a:schemeClr val="tx1"/>
                          </a:solidFill>
                          <a:effectLst/>
                          <a:latin typeface="+mn-lt"/>
                          <a:ea typeface="+mn-ea"/>
                          <a:cs typeface="+mn-cs"/>
                        </a:rPr>
                        <a:t>Heart[s] shall melt</a:t>
                      </a:r>
                      <a:endParaRPr lang="en-US" sz="1400" dirty="0"/>
                    </a:p>
                  </a:txBody>
                  <a:tcPr/>
                </a:tc>
                <a:tc>
                  <a:txBody>
                    <a:bodyPr/>
                    <a:lstStyle/>
                    <a:p>
                      <a:r>
                        <a:rPr lang="en-US" sz="1400" dirty="0"/>
                        <a:t>Men’s hearts will fail them</a:t>
                      </a:r>
                    </a:p>
                  </a:txBody>
                  <a:tcPr/>
                </a:tc>
                <a:tc>
                  <a:txBody>
                    <a:bodyPr/>
                    <a:lstStyle/>
                    <a:p>
                      <a:r>
                        <a:rPr lang="en-US" sz="1400" b="0" i="0" kern="1200" dirty="0">
                          <a:solidFill>
                            <a:schemeClr val="tx1"/>
                          </a:solidFill>
                          <a:effectLst/>
                          <a:latin typeface="+mn-lt"/>
                          <a:ea typeface="+mn-ea"/>
                          <a:cs typeface="+mn-cs"/>
                        </a:rPr>
                        <a:t>Men’s hearts will fail them…sorrow,</a:t>
                      </a:r>
                      <a:r>
                        <a:rPr lang="en-US" sz="1400" b="0" i="0" kern="1200" baseline="0" dirty="0">
                          <a:solidFill>
                            <a:schemeClr val="tx1"/>
                          </a:solidFill>
                          <a:effectLst/>
                          <a:latin typeface="+mn-lt"/>
                          <a:ea typeface="+mn-ea"/>
                          <a:cs typeface="+mn-cs"/>
                        </a:rPr>
                        <a:t> pain, suffering, terror</a:t>
                      </a:r>
                      <a:endParaRPr lang="en-US" sz="1400" dirty="0"/>
                    </a:p>
                  </a:txBody>
                  <a:tcPr/>
                </a:tc>
                <a:extLst>
                  <a:ext uri="{0D108BD9-81ED-4DB2-BD59-A6C34878D82A}">
                    <a16:rowId xmlns:a16="http://schemas.microsoft.com/office/drawing/2014/main" val="10002"/>
                  </a:ext>
                </a:extLst>
              </a:tr>
              <a:tr h="529162">
                <a:tc>
                  <a:txBody>
                    <a:bodyPr/>
                    <a:lstStyle/>
                    <a:p>
                      <a:r>
                        <a:rPr lang="en-US" dirty="0"/>
                        <a:t>Isaiah 13:8</a:t>
                      </a:r>
                    </a:p>
                  </a:txBody>
                  <a:tcPr/>
                </a:tc>
                <a:tc>
                  <a:txBody>
                    <a:bodyPr/>
                    <a:lstStyle/>
                    <a:p>
                      <a:r>
                        <a:rPr lang="en-US" sz="1400" dirty="0"/>
                        <a:t>Faces shall be as flames</a:t>
                      </a:r>
                    </a:p>
                  </a:txBody>
                  <a:tcPr/>
                </a:tc>
                <a:tc>
                  <a:txBody>
                    <a:bodyPr/>
                    <a:lstStyle/>
                    <a:p>
                      <a:r>
                        <a:rPr lang="en-US" sz="1400" dirty="0"/>
                        <a:t>Faces flushed with shame and guilt</a:t>
                      </a:r>
                    </a:p>
                  </a:txBody>
                  <a:tcPr/>
                </a:tc>
                <a:tc>
                  <a:txBody>
                    <a:bodyPr/>
                    <a:lstStyle/>
                    <a:p>
                      <a:r>
                        <a:rPr lang="en-US" sz="1400" dirty="0"/>
                        <a:t>Faces witnessing</a:t>
                      </a:r>
                      <a:r>
                        <a:rPr lang="en-US" sz="1400" baseline="0" dirty="0"/>
                        <a:t> the burning at the Second Coming</a:t>
                      </a:r>
                      <a:endParaRPr lang="en-US" sz="1400" dirty="0"/>
                    </a:p>
                  </a:txBody>
                  <a:tcPr/>
                </a:tc>
                <a:extLst>
                  <a:ext uri="{0D108BD9-81ED-4DB2-BD59-A6C34878D82A}">
                    <a16:rowId xmlns:a16="http://schemas.microsoft.com/office/drawing/2014/main" val="10003"/>
                  </a:ext>
                </a:extLst>
              </a:tr>
              <a:tr h="529162">
                <a:tc>
                  <a:txBody>
                    <a:bodyPr/>
                    <a:lstStyle/>
                    <a:p>
                      <a:r>
                        <a:rPr lang="en-US" dirty="0"/>
                        <a:t>Isaiah 13:9</a:t>
                      </a:r>
                    </a:p>
                  </a:txBody>
                  <a:tcPr/>
                </a:tc>
                <a:tc>
                  <a:txBody>
                    <a:bodyPr/>
                    <a:lstStyle/>
                    <a:p>
                      <a:r>
                        <a:rPr lang="en-US" sz="1400" dirty="0"/>
                        <a:t>Wrath and fierce anger</a:t>
                      </a:r>
                    </a:p>
                  </a:txBody>
                  <a:tcPr/>
                </a:tc>
                <a:tc>
                  <a:txBody>
                    <a:bodyPr/>
                    <a:lstStyle/>
                    <a:p>
                      <a:r>
                        <a:rPr lang="en-US" sz="1400" dirty="0"/>
                        <a:t>God’s justice doing His work.</a:t>
                      </a:r>
                      <a:r>
                        <a:rPr lang="en-US" sz="1400" baseline="0" dirty="0"/>
                        <a:t> The wrath of God will come upon the people of that day enough to become a desolate land</a:t>
                      </a:r>
                      <a:endParaRPr lang="en-US" sz="1400" dirty="0"/>
                    </a:p>
                  </a:txBody>
                  <a:tcPr/>
                </a:tc>
                <a:tc>
                  <a:txBody>
                    <a:bodyPr/>
                    <a:lstStyle/>
                    <a:p>
                      <a:r>
                        <a:rPr lang="en-US" sz="1400" dirty="0"/>
                        <a:t>The Lord’s judgments come only after repeated invitations to repent are ignored</a:t>
                      </a:r>
                    </a:p>
                  </a:txBody>
                  <a:tcPr/>
                </a:tc>
                <a:extLst>
                  <a:ext uri="{0D108BD9-81ED-4DB2-BD59-A6C34878D82A}">
                    <a16:rowId xmlns:a16="http://schemas.microsoft.com/office/drawing/2014/main" val="10004"/>
                  </a:ext>
                </a:extLst>
              </a:tr>
              <a:tr h="529162">
                <a:tc>
                  <a:txBody>
                    <a:bodyPr/>
                    <a:lstStyle/>
                    <a:p>
                      <a:r>
                        <a:rPr lang="en-US" dirty="0"/>
                        <a:t>Isaiah 13:10</a:t>
                      </a:r>
                    </a:p>
                  </a:txBody>
                  <a:tcPr/>
                </a:tc>
                <a:tc>
                  <a:txBody>
                    <a:bodyPr/>
                    <a:lstStyle/>
                    <a:p>
                      <a:r>
                        <a:rPr lang="en-US" sz="1400" dirty="0"/>
                        <a:t>Stars/sun/moon and no light</a:t>
                      </a:r>
                    </a:p>
                  </a:txBody>
                  <a:tcPr/>
                </a:tc>
                <a:tc>
                  <a:txBody>
                    <a:bodyPr/>
                    <a:lstStyle/>
                    <a:p>
                      <a:r>
                        <a:rPr lang="en-US" sz="1400" dirty="0"/>
                        <a:t>The darkness in the people</a:t>
                      </a:r>
                    </a:p>
                  </a:txBody>
                  <a:tcPr/>
                </a:tc>
                <a:tc>
                  <a:txBody>
                    <a:bodyPr/>
                    <a:lstStyle/>
                    <a:p>
                      <a:r>
                        <a:rPr lang="en-US" sz="1400" b="0" i="0" kern="1200" dirty="0">
                          <a:solidFill>
                            <a:schemeClr val="tx1"/>
                          </a:solidFill>
                          <a:effectLst/>
                          <a:latin typeface="+mn-lt"/>
                          <a:ea typeface="+mn-ea"/>
                          <a:cs typeface="+mn-cs"/>
                        </a:rPr>
                        <a:t>Great wonders to be manifest in the heavens (D&amp;C 45:42)</a:t>
                      </a:r>
                      <a:endParaRPr lang="en-US" sz="1400" dirty="0"/>
                    </a:p>
                  </a:txBody>
                  <a:tcPr/>
                </a:tc>
                <a:extLst>
                  <a:ext uri="{0D108BD9-81ED-4DB2-BD59-A6C34878D82A}">
                    <a16:rowId xmlns:a16="http://schemas.microsoft.com/office/drawing/2014/main" val="10005"/>
                  </a:ext>
                </a:extLst>
              </a:tr>
              <a:tr h="529162">
                <a:tc>
                  <a:txBody>
                    <a:bodyPr/>
                    <a:lstStyle/>
                    <a:p>
                      <a:r>
                        <a:rPr lang="en-US" dirty="0"/>
                        <a:t>Isaiah 13:11</a:t>
                      </a:r>
                    </a:p>
                  </a:txBody>
                  <a:tcPr/>
                </a:tc>
                <a:tc>
                  <a:txBody>
                    <a:bodyPr/>
                    <a:lstStyle/>
                    <a:p>
                      <a:r>
                        <a:rPr lang="en-US" sz="1400" b="0" i="0" kern="1200" dirty="0">
                          <a:solidFill>
                            <a:schemeClr val="tx1"/>
                          </a:solidFill>
                          <a:effectLst/>
                          <a:latin typeface="+mn-lt"/>
                          <a:ea typeface="+mn-ea"/>
                          <a:cs typeface="+mn-cs"/>
                        </a:rPr>
                        <a:t>Arrogance/ Haughtiness Ceases</a:t>
                      </a:r>
                      <a:endParaRPr lang="en-US" sz="1400" dirty="0"/>
                    </a:p>
                  </a:txBody>
                  <a:tcPr/>
                </a:tc>
                <a:tc>
                  <a:txBody>
                    <a:bodyPr/>
                    <a:lstStyle/>
                    <a:p>
                      <a:r>
                        <a:rPr lang="en-US" sz="1400" dirty="0"/>
                        <a:t>The Lord will “level the playing field”</a:t>
                      </a:r>
                    </a:p>
                  </a:txBody>
                  <a:tcPr/>
                </a:tc>
                <a:tc>
                  <a:txBody>
                    <a:bodyPr/>
                    <a:lstStyle/>
                    <a:p>
                      <a:r>
                        <a:rPr lang="en-US" sz="1400" b="0" i="0" kern="1200" dirty="0">
                          <a:solidFill>
                            <a:schemeClr val="tx1"/>
                          </a:solidFill>
                          <a:effectLst/>
                          <a:latin typeface="+mn-lt"/>
                          <a:ea typeface="+mn-ea"/>
                          <a:cs typeface="+mn-cs"/>
                        </a:rPr>
                        <a:t>It is better to learn to “be humble” than to be humbled”</a:t>
                      </a:r>
                      <a:endParaRPr lang="en-US" sz="1400" dirty="0"/>
                    </a:p>
                  </a:txBody>
                  <a:tcPr/>
                </a:tc>
                <a:extLst>
                  <a:ext uri="{0D108BD9-81ED-4DB2-BD59-A6C34878D82A}">
                    <a16:rowId xmlns:a16="http://schemas.microsoft.com/office/drawing/2014/main" val="10006"/>
                  </a:ext>
                </a:extLst>
              </a:tr>
              <a:tr h="529162">
                <a:tc>
                  <a:txBody>
                    <a:bodyPr/>
                    <a:lstStyle/>
                    <a:p>
                      <a:r>
                        <a:rPr lang="en-US" dirty="0"/>
                        <a:t>Isaiah 13:12</a:t>
                      </a:r>
                    </a:p>
                  </a:txBody>
                  <a:tcPr/>
                </a:tc>
                <a:tc>
                  <a:txBody>
                    <a:bodyPr/>
                    <a:lstStyle/>
                    <a:p>
                      <a:r>
                        <a:rPr lang="en-US" sz="1400" dirty="0"/>
                        <a:t>More Precious</a:t>
                      </a:r>
                      <a:r>
                        <a:rPr lang="en-US" sz="1400" baseline="0" dirty="0"/>
                        <a:t> Than Gold</a:t>
                      </a:r>
                      <a:endParaRPr lang="en-US" sz="1400" dirty="0"/>
                    </a:p>
                  </a:txBody>
                  <a:tcPr/>
                </a:tc>
                <a:tc>
                  <a:txBody>
                    <a:bodyPr/>
                    <a:lstStyle/>
                    <a:p>
                      <a:r>
                        <a:rPr lang="en-US" sz="1400" b="0" i="0" kern="1200" dirty="0">
                          <a:solidFill>
                            <a:schemeClr val="tx1"/>
                          </a:solidFill>
                          <a:effectLst/>
                          <a:latin typeface="+mn-lt"/>
                          <a:ea typeface="+mn-ea"/>
                          <a:cs typeface="+mn-cs"/>
                        </a:rPr>
                        <a:t>Gold comes</a:t>
                      </a:r>
                      <a:r>
                        <a:rPr lang="en-US" sz="1400" b="0" i="0" kern="1200" baseline="0" dirty="0">
                          <a:solidFill>
                            <a:schemeClr val="tx1"/>
                          </a:solidFill>
                          <a:effectLst/>
                          <a:latin typeface="+mn-lt"/>
                          <a:ea typeface="+mn-ea"/>
                          <a:cs typeface="+mn-cs"/>
                        </a:rPr>
                        <a:t> from a purifying process that burns away all dross and what is left is incorruptible, pure, and valuable</a:t>
                      </a:r>
                      <a:r>
                        <a:rPr lang="en-US" sz="1400" b="0" i="0" kern="1200" dirty="0">
                          <a:solidFill>
                            <a:schemeClr val="tx1"/>
                          </a:solidFill>
                          <a:effectLst/>
                          <a:latin typeface="+mn-lt"/>
                          <a:ea typeface="+mn-ea"/>
                          <a:cs typeface="+mn-cs"/>
                        </a:rPr>
                        <a:t> </a:t>
                      </a:r>
                      <a:endParaRPr lang="en-US" sz="1400" dirty="0"/>
                    </a:p>
                  </a:txBody>
                  <a:tcPr/>
                </a:tc>
                <a:tc>
                  <a:txBody>
                    <a:bodyPr/>
                    <a:lstStyle/>
                    <a:p>
                      <a:r>
                        <a:rPr lang="en-US" sz="1400" b="0" i="0" kern="1200" dirty="0">
                          <a:solidFill>
                            <a:schemeClr val="tx1"/>
                          </a:solidFill>
                          <a:effectLst/>
                          <a:latin typeface="+mn-lt"/>
                          <a:ea typeface="+mn-ea"/>
                          <a:cs typeface="+mn-cs"/>
                        </a:rPr>
                        <a:t>The righteous men will become as difficult to find as precious gold and will be treasured as highly. Many will be destroyed,</a:t>
                      </a:r>
                      <a:r>
                        <a:rPr lang="en-US" sz="1400" b="0" i="0" kern="1200" baseline="0" dirty="0">
                          <a:solidFill>
                            <a:schemeClr val="tx1"/>
                          </a:solidFill>
                          <a:effectLst/>
                          <a:latin typeface="+mn-lt"/>
                          <a:ea typeface="+mn-ea"/>
                          <a:cs typeface="+mn-cs"/>
                        </a:rPr>
                        <a:t> righteous and evil</a:t>
                      </a:r>
                      <a:endParaRPr lang="en-US" sz="1400" dirty="0"/>
                    </a:p>
                  </a:txBody>
                  <a:tcPr/>
                </a:tc>
                <a:extLst>
                  <a:ext uri="{0D108BD9-81ED-4DB2-BD59-A6C34878D82A}">
                    <a16:rowId xmlns:a16="http://schemas.microsoft.com/office/drawing/2014/main" val="10007"/>
                  </a:ext>
                </a:extLst>
              </a:tr>
              <a:tr h="529162">
                <a:tc>
                  <a:txBody>
                    <a:bodyPr/>
                    <a:lstStyle/>
                    <a:p>
                      <a:r>
                        <a:rPr lang="en-US" dirty="0"/>
                        <a:t>Isaiah 13:13</a:t>
                      </a:r>
                    </a:p>
                  </a:txBody>
                  <a:tcPr/>
                </a:tc>
                <a:tc>
                  <a:txBody>
                    <a:bodyPr/>
                    <a:lstStyle/>
                    <a:p>
                      <a:r>
                        <a:rPr lang="en-US" sz="1400" dirty="0"/>
                        <a:t>Heavens be shaken</a:t>
                      </a:r>
                      <a:r>
                        <a:rPr lang="en-US" sz="1400" baseline="0" dirty="0"/>
                        <a:t> and Earth removed</a:t>
                      </a:r>
                      <a:endParaRPr lang="en-US" sz="1400" dirty="0"/>
                    </a:p>
                  </a:txBody>
                  <a:tcPr/>
                </a:tc>
                <a:tc>
                  <a:txBody>
                    <a:bodyPr/>
                    <a:lstStyle/>
                    <a:p>
                      <a:r>
                        <a:rPr lang="en-US" sz="1400" b="0" i="0" kern="1200" dirty="0">
                          <a:solidFill>
                            <a:schemeClr val="tx1"/>
                          </a:solidFill>
                          <a:effectLst/>
                          <a:latin typeface="+mn-lt"/>
                          <a:ea typeface="+mn-ea"/>
                          <a:cs typeface="+mn-cs"/>
                        </a:rPr>
                        <a:t>calamity and disaster—the fall of Babylon</a:t>
                      </a:r>
                      <a:endParaRPr lang="en-US" sz="1400" dirty="0"/>
                    </a:p>
                  </a:txBody>
                  <a:tcPr/>
                </a:tc>
                <a:tc>
                  <a:txBody>
                    <a:bodyPr/>
                    <a:lstStyle/>
                    <a:p>
                      <a:r>
                        <a:rPr lang="en-US" sz="1400" b="0" i="0" kern="1200" dirty="0">
                          <a:solidFill>
                            <a:schemeClr val="tx1"/>
                          </a:solidFill>
                          <a:effectLst/>
                          <a:latin typeface="+mn-lt"/>
                          <a:ea typeface="+mn-ea"/>
                          <a:cs typeface="+mn-cs"/>
                        </a:rPr>
                        <a:t>All things are to be restored. The heavens will flee as the earth is brought back to a condition it once enjoyed. The earth will then receive its paradisiacal glory.</a:t>
                      </a:r>
                      <a:endParaRPr lang="en-US" sz="1400" dirty="0"/>
                    </a:p>
                  </a:txBody>
                  <a:tcPr/>
                </a:tc>
                <a:extLst>
                  <a:ext uri="{0D108BD9-81ED-4DB2-BD59-A6C34878D82A}">
                    <a16:rowId xmlns:a16="http://schemas.microsoft.com/office/drawing/2014/main" val="10008"/>
                  </a:ext>
                </a:extLst>
              </a:tr>
            </a:tbl>
          </a:graphicData>
        </a:graphic>
      </p:graphicFrame>
      <p:sp>
        <p:nvSpPr>
          <p:cNvPr id="5" name="Rectangle 4"/>
          <p:cNvSpPr/>
          <p:nvPr/>
        </p:nvSpPr>
        <p:spPr>
          <a:xfrm>
            <a:off x="2846196" y="98670"/>
            <a:ext cx="6868803" cy="369332"/>
          </a:xfrm>
          <a:prstGeom prst="rect">
            <a:avLst/>
          </a:prstGeom>
        </p:spPr>
        <p:txBody>
          <a:bodyPr wrap="none">
            <a:spAutoFit/>
          </a:bodyPr>
          <a:lstStyle/>
          <a:p>
            <a:r>
              <a:rPr lang="en-US" dirty="0">
                <a:solidFill>
                  <a:srgbClr val="000000"/>
                </a:solidFill>
                <a:latin typeface="Franklin Gothic Book" panose="020B0503020102020204" pitchFamily="34" charset="0"/>
              </a:rPr>
              <a:t>The Lord Brings His Power Against (Spiritual) Babylon  Isaiah 13:6-13</a:t>
            </a:r>
            <a:endParaRPr lang="en-US" dirty="0">
              <a:effectLst/>
            </a:endParaRPr>
          </a:p>
        </p:txBody>
      </p:sp>
      <p:sp>
        <p:nvSpPr>
          <p:cNvPr id="7" name="Rectangle 6"/>
          <p:cNvSpPr/>
          <p:nvPr/>
        </p:nvSpPr>
        <p:spPr>
          <a:xfrm>
            <a:off x="0" y="6594840"/>
            <a:ext cx="11474972" cy="246221"/>
          </a:xfrm>
          <a:prstGeom prst="rect">
            <a:avLst/>
          </a:prstGeom>
        </p:spPr>
        <p:txBody>
          <a:bodyPr wrap="square">
            <a:spAutoFit/>
          </a:bodyPr>
          <a:lstStyle/>
          <a:p>
            <a:r>
              <a:rPr lang="en-US" sz="1000" dirty="0">
                <a:solidFill>
                  <a:srgbClr val="000000"/>
                </a:solidFill>
                <a:latin typeface="Franklin Gothic Book" panose="020B0503020102020204" pitchFamily="34" charset="0"/>
              </a:rPr>
              <a:t>Ideas taken from scriptures, Old Testament Institute Manual IA Voice of Warning to Israel, John </a:t>
            </a:r>
            <a:r>
              <a:rPr lang="en-US" sz="1000" dirty="0" err="1">
                <a:solidFill>
                  <a:srgbClr val="000000"/>
                </a:solidFill>
                <a:latin typeface="Franklin Gothic Book" panose="020B0503020102020204" pitchFamily="34" charset="0"/>
              </a:rPr>
              <a:t>Bytheway</a:t>
            </a:r>
            <a:r>
              <a:rPr lang="en-US" sz="1000" dirty="0">
                <a:solidFill>
                  <a:srgbClr val="000000"/>
                </a:solidFill>
                <a:latin typeface="Franklin Gothic Book" panose="020B0503020102020204" pitchFamily="34" charset="0"/>
              </a:rPr>
              <a:t> </a:t>
            </a:r>
            <a:r>
              <a:rPr lang="en-US" sz="1000" i="1" dirty="0">
                <a:solidFill>
                  <a:srgbClr val="000000"/>
                </a:solidFill>
                <a:latin typeface="Franklin Gothic Book" panose="020B0503020102020204" pitchFamily="34" charset="0"/>
              </a:rPr>
              <a:t>Isaiah for Airheads, </a:t>
            </a:r>
            <a:r>
              <a:rPr lang="en-US" sz="1000" dirty="0">
                <a:solidFill>
                  <a:srgbClr val="000000"/>
                </a:solidFill>
                <a:latin typeface="Franklin Gothic Book" panose="020B0503020102020204" pitchFamily="34" charset="0"/>
              </a:rPr>
              <a:t>Poway Institute Handouts Becky Davies and Lesley Meacham</a:t>
            </a:r>
            <a:endParaRPr lang="en-US" sz="1000" dirty="0">
              <a:effectLst/>
            </a:endParaRPr>
          </a:p>
        </p:txBody>
      </p:sp>
    </p:spTree>
    <p:extLst>
      <p:ext uri="{BB962C8B-B14F-4D97-AF65-F5344CB8AC3E}">
        <p14:creationId xmlns:p14="http://schemas.microsoft.com/office/powerpoint/2010/main" val="49623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3639" y="244699"/>
            <a:ext cx="4546243" cy="927278"/>
          </a:xfrm>
          <a:prstGeom prst="rect">
            <a:avLst/>
          </a:prstGeom>
          <a:noFill/>
        </p:spPr>
        <p:txBody>
          <a:bodyPr wrap="square" rtlCol="0">
            <a:spAutoFit/>
          </a:bodyPr>
          <a:lstStyle/>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790014293"/>
              </p:ext>
            </p:extLst>
          </p:nvPr>
        </p:nvGraphicFramePr>
        <p:xfrm>
          <a:off x="279044" y="1318006"/>
          <a:ext cx="11822804" cy="3843006"/>
        </p:xfrm>
        <a:graphic>
          <a:graphicData uri="http://schemas.openxmlformats.org/drawingml/2006/table">
            <a:tbl>
              <a:tblPr firstRow="1" bandRow="1">
                <a:tableStyleId>{5940675A-B579-460E-94D1-54222C63F5DA}</a:tableStyleId>
              </a:tblPr>
              <a:tblGrid>
                <a:gridCol w="1807334">
                  <a:extLst>
                    <a:ext uri="{9D8B030D-6E8A-4147-A177-3AD203B41FA5}">
                      <a16:colId xmlns:a16="http://schemas.microsoft.com/office/drawing/2014/main" val="20000"/>
                    </a:ext>
                  </a:extLst>
                </a:gridCol>
                <a:gridCol w="2730321">
                  <a:extLst>
                    <a:ext uri="{9D8B030D-6E8A-4147-A177-3AD203B41FA5}">
                      <a16:colId xmlns:a16="http://schemas.microsoft.com/office/drawing/2014/main" val="20001"/>
                    </a:ext>
                  </a:extLst>
                </a:gridCol>
                <a:gridCol w="3863662">
                  <a:extLst>
                    <a:ext uri="{9D8B030D-6E8A-4147-A177-3AD203B41FA5}">
                      <a16:colId xmlns:a16="http://schemas.microsoft.com/office/drawing/2014/main" val="20002"/>
                    </a:ext>
                  </a:extLst>
                </a:gridCol>
                <a:gridCol w="3421487">
                  <a:extLst>
                    <a:ext uri="{9D8B030D-6E8A-4147-A177-3AD203B41FA5}">
                      <a16:colId xmlns:a16="http://schemas.microsoft.com/office/drawing/2014/main" val="20003"/>
                    </a:ext>
                  </a:extLst>
                </a:gridCol>
              </a:tblGrid>
              <a:tr h="529162">
                <a:tc>
                  <a:txBody>
                    <a:bodyPr/>
                    <a:lstStyle/>
                    <a:p>
                      <a:r>
                        <a:rPr lang="en-US" dirty="0"/>
                        <a:t>Scripture</a:t>
                      </a:r>
                    </a:p>
                  </a:txBody>
                  <a:tcPr/>
                </a:tc>
                <a:tc>
                  <a:txBody>
                    <a:bodyPr/>
                    <a:lstStyle/>
                    <a:p>
                      <a:r>
                        <a:rPr lang="en-US" dirty="0"/>
                        <a:t>Phrases</a:t>
                      </a:r>
                    </a:p>
                  </a:txBody>
                  <a:tcPr/>
                </a:tc>
                <a:tc>
                  <a:txBody>
                    <a:bodyPr/>
                    <a:lstStyle/>
                    <a:p>
                      <a:r>
                        <a:rPr lang="en-US" dirty="0"/>
                        <a:t>Isaiah’s Day</a:t>
                      </a:r>
                    </a:p>
                  </a:txBody>
                  <a:tcPr/>
                </a:tc>
                <a:tc>
                  <a:txBody>
                    <a:bodyPr/>
                    <a:lstStyle/>
                    <a:p>
                      <a:r>
                        <a:rPr lang="en-US" dirty="0"/>
                        <a:t>Second Coming</a:t>
                      </a:r>
                    </a:p>
                  </a:txBody>
                  <a:tcPr/>
                </a:tc>
                <a:extLst>
                  <a:ext uri="{0D108BD9-81ED-4DB2-BD59-A6C34878D82A}">
                    <a16:rowId xmlns:a16="http://schemas.microsoft.com/office/drawing/2014/main" val="10000"/>
                  </a:ext>
                </a:extLst>
              </a:tr>
              <a:tr h="529162">
                <a:tc>
                  <a:txBody>
                    <a:bodyPr/>
                    <a:lstStyle/>
                    <a:p>
                      <a:r>
                        <a:rPr lang="en-US" dirty="0"/>
                        <a:t>Isaiah 13:14</a:t>
                      </a:r>
                    </a:p>
                  </a:txBody>
                  <a:tcPr/>
                </a:tc>
                <a:tc>
                  <a:txBody>
                    <a:bodyPr/>
                    <a:lstStyle/>
                    <a:p>
                      <a:r>
                        <a:rPr lang="en-US" sz="1400" dirty="0"/>
                        <a:t>Chased roe and fleeing sheep</a:t>
                      </a:r>
                    </a:p>
                  </a:txBody>
                  <a:tcPr/>
                </a:tc>
                <a:tc>
                  <a:txBody>
                    <a:bodyPr/>
                    <a:lstStyle/>
                    <a:p>
                      <a:r>
                        <a:rPr lang="en-US" sz="1400" dirty="0"/>
                        <a:t>A</a:t>
                      </a:r>
                      <a:r>
                        <a:rPr lang="en-US" sz="1400" baseline="0" dirty="0"/>
                        <a:t> hunted deer…they run swiftly when frightened. A sheep with no shepherd</a:t>
                      </a:r>
                      <a:endParaRPr lang="en-US" sz="1400" dirty="0"/>
                    </a:p>
                  </a:txBody>
                  <a:tcPr/>
                </a:tc>
                <a:tc>
                  <a:txBody>
                    <a:bodyPr/>
                    <a:lstStyle/>
                    <a:p>
                      <a:r>
                        <a:rPr lang="en-US" sz="1400" dirty="0"/>
                        <a:t>The wicked will run away to</a:t>
                      </a:r>
                      <a:r>
                        <a:rPr lang="en-US" sz="1400" baseline="0" dirty="0"/>
                        <a:t> hide, and will have no one to guide them</a:t>
                      </a:r>
                      <a:endParaRPr lang="en-US" sz="1400" dirty="0"/>
                    </a:p>
                  </a:txBody>
                  <a:tcPr/>
                </a:tc>
                <a:extLst>
                  <a:ext uri="{0D108BD9-81ED-4DB2-BD59-A6C34878D82A}">
                    <a16:rowId xmlns:a16="http://schemas.microsoft.com/office/drawing/2014/main" val="10001"/>
                  </a:ext>
                </a:extLst>
              </a:tr>
              <a:tr h="529162">
                <a:tc>
                  <a:txBody>
                    <a:bodyPr/>
                    <a:lstStyle/>
                    <a:p>
                      <a:r>
                        <a:rPr lang="en-US" dirty="0"/>
                        <a:t>Isaiah 13:15-16</a:t>
                      </a:r>
                    </a:p>
                  </a:txBody>
                  <a:tcPr/>
                </a:tc>
                <a:tc>
                  <a:txBody>
                    <a:bodyPr/>
                    <a:lstStyle/>
                    <a:p>
                      <a:r>
                        <a:rPr lang="en-US" sz="1400" b="0" i="0" kern="1200" dirty="0">
                          <a:solidFill>
                            <a:schemeClr val="tx1"/>
                          </a:solidFill>
                          <a:effectLst/>
                          <a:latin typeface="+mn-lt"/>
                          <a:ea typeface="+mn-ea"/>
                          <a:cs typeface="+mn-cs"/>
                        </a:rPr>
                        <a:t>Thrust through and fall by the sword/ children and wives destroyed</a:t>
                      </a:r>
                      <a:endParaRPr lang="en-US" sz="1400" dirty="0"/>
                    </a:p>
                  </a:txBody>
                  <a:tcPr/>
                </a:tc>
                <a:tc>
                  <a:txBody>
                    <a:bodyPr/>
                    <a:lstStyle/>
                    <a:p>
                      <a:r>
                        <a:rPr lang="en-US" sz="1400" dirty="0"/>
                        <a:t>Medes as a weapon of war against physical Babylon…the week</a:t>
                      </a:r>
                      <a:r>
                        <a:rPr lang="en-US" sz="1400" baseline="0" dirty="0"/>
                        <a:t> and defenseless will be massacred</a:t>
                      </a:r>
                      <a:endParaRPr lang="en-US" sz="1400" dirty="0"/>
                    </a:p>
                  </a:txBody>
                  <a:tcPr/>
                </a:tc>
                <a:tc>
                  <a:txBody>
                    <a:bodyPr/>
                    <a:lstStyle/>
                    <a:p>
                      <a:r>
                        <a:rPr lang="en-US" sz="1400" b="0" i="0" kern="1200" dirty="0">
                          <a:solidFill>
                            <a:schemeClr val="tx1"/>
                          </a:solidFill>
                          <a:effectLst/>
                          <a:latin typeface="+mn-lt"/>
                          <a:ea typeface="+mn-ea"/>
                          <a:cs typeface="+mn-cs"/>
                        </a:rPr>
                        <a:t>The destruction of Satan’s army/</a:t>
                      </a:r>
                    </a:p>
                    <a:p>
                      <a:r>
                        <a:rPr lang="en-US" sz="1400" b="0" i="0" kern="1200" dirty="0">
                          <a:solidFill>
                            <a:schemeClr val="tx1"/>
                          </a:solidFill>
                          <a:effectLst/>
                          <a:latin typeface="+mn-lt"/>
                          <a:ea typeface="+mn-ea"/>
                          <a:cs typeface="+mn-cs"/>
                        </a:rPr>
                        <a:t>Babylon of the latter days and destroy its proud, its wicked, and its confederates</a:t>
                      </a:r>
                      <a:r>
                        <a:rPr lang="en-US" sz="1800" b="0" i="0" kern="1200" dirty="0">
                          <a:solidFill>
                            <a:schemeClr val="tx1"/>
                          </a:solidFill>
                          <a:effectLst/>
                          <a:latin typeface="+mn-lt"/>
                          <a:ea typeface="+mn-ea"/>
                          <a:cs typeface="+mn-cs"/>
                        </a:rPr>
                        <a:t> </a:t>
                      </a:r>
                      <a:endParaRPr lang="en-US" sz="1400" dirty="0"/>
                    </a:p>
                  </a:txBody>
                  <a:tcPr/>
                </a:tc>
                <a:extLst>
                  <a:ext uri="{0D108BD9-81ED-4DB2-BD59-A6C34878D82A}">
                    <a16:rowId xmlns:a16="http://schemas.microsoft.com/office/drawing/2014/main" val="10002"/>
                  </a:ext>
                </a:extLst>
              </a:tr>
              <a:tr h="529162">
                <a:tc>
                  <a:txBody>
                    <a:bodyPr/>
                    <a:lstStyle/>
                    <a:p>
                      <a:r>
                        <a:rPr lang="en-US" dirty="0"/>
                        <a:t>Isaiah 13:19</a:t>
                      </a:r>
                    </a:p>
                  </a:txBody>
                  <a:tcPr/>
                </a:tc>
                <a:tc>
                  <a:txBody>
                    <a:bodyPr/>
                    <a:lstStyle/>
                    <a:p>
                      <a:r>
                        <a:rPr lang="en-US" sz="1400" dirty="0"/>
                        <a:t>When God overthrew</a:t>
                      </a:r>
                      <a:r>
                        <a:rPr lang="en-US" sz="1400" baseline="0" dirty="0"/>
                        <a:t> </a:t>
                      </a:r>
                      <a:r>
                        <a:rPr lang="en-US" sz="1400" dirty="0"/>
                        <a:t>Sodom and Gomorrah</a:t>
                      </a:r>
                    </a:p>
                  </a:txBody>
                  <a:tcPr/>
                </a:tc>
                <a:tc>
                  <a:txBody>
                    <a:bodyPr/>
                    <a:lstStyle/>
                    <a:p>
                      <a:r>
                        <a:rPr lang="en-US" sz="1400" dirty="0"/>
                        <a:t>The greatest cities</a:t>
                      </a:r>
                      <a:r>
                        <a:rPr lang="en-US" sz="1400" baseline="0" dirty="0"/>
                        <a:t> were completely destroyed overnight</a:t>
                      </a:r>
                      <a:endParaRPr lang="en-US" sz="1400" dirty="0"/>
                    </a:p>
                  </a:txBody>
                  <a:tcPr/>
                </a:tc>
                <a:tc>
                  <a:txBody>
                    <a:bodyPr/>
                    <a:lstStyle/>
                    <a:p>
                      <a:r>
                        <a:rPr lang="en-US" sz="1400" dirty="0"/>
                        <a:t>The Second Coming</a:t>
                      </a:r>
                      <a:r>
                        <a:rPr lang="en-US" sz="1400" baseline="0" dirty="0"/>
                        <a:t> will also come where cities will be destroyed quickly, either by man or the Lord</a:t>
                      </a:r>
                      <a:endParaRPr lang="en-US" sz="1400" dirty="0"/>
                    </a:p>
                  </a:txBody>
                  <a:tcPr/>
                </a:tc>
                <a:extLst>
                  <a:ext uri="{0D108BD9-81ED-4DB2-BD59-A6C34878D82A}">
                    <a16:rowId xmlns:a16="http://schemas.microsoft.com/office/drawing/2014/main" val="10003"/>
                  </a:ext>
                </a:extLst>
              </a:tr>
              <a:tr h="529162">
                <a:tc>
                  <a:txBody>
                    <a:bodyPr/>
                    <a:lstStyle/>
                    <a:p>
                      <a:r>
                        <a:rPr lang="en-US" dirty="0"/>
                        <a:t>Isaiah 13:20-22</a:t>
                      </a:r>
                    </a:p>
                  </a:txBody>
                  <a:tcPr/>
                </a:tc>
                <a:tc>
                  <a:txBody>
                    <a:bodyPr/>
                    <a:lstStyle/>
                    <a:p>
                      <a:r>
                        <a:rPr lang="en-US" sz="1400" dirty="0"/>
                        <a:t>Doleful creatures/ wild beasts</a:t>
                      </a:r>
                    </a:p>
                  </a:txBody>
                  <a:tcPr/>
                </a:tc>
                <a:tc>
                  <a:txBody>
                    <a:bodyPr/>
                    <a:lstStyle/>
                    <a:p>
                      <a:r>
                        <a:rPr lang="en-US" sz="1400" dirty="0"/>
                        <a:t>The wild beasts that remain in the once</a:t>
                      </a:r>
                      <a:r>
                        <a:rPr lang="en-US" sz="1400" baseline="0" dirty="0"/>
                        <a:t> great city</a:t>
                      </a:r>
                    </a:p>
                    <a:p>
                      <a:r>
                        <a:rPr lang="en-US" sz="1400" baseline="0" dirty="0"/>
                        <a:t>They are some type of howling animal (</a:t>
                      </a:r>
                      <a:r>
                        <a:rPr lang="en-US" sz="1400" baseline="0" dirty="0" err="1"/>
                        <a:t>jackel</a:t>
                      </a:r>
                      <a:r>
                        <a:rPr lang="en-US" sz="1400" baseline="0" dirty="0"/>
                        <a:t>, owl, or wild dogs) </a:t>
                      </a:r>
                      <a:endParaRPr lang="en-US" sz="1400" dirty="0"/>
                    </a:p>
                  </a:txBody>
                  <a:tcPr/>
                </a:tc>
                <a:tc>
                  <a:txBody>
                    <a:bodyPr/>
                    <a:lstStyle/>
                    <a:p>
                      <a:r>
                        <a:rPr lang="en-US" sz="1400" dirty="0"/>
                        <a:t>After the destruction beasts may roam the cities and terrorize the inhabitants</a:t>
                      </a:r>
                    </a:p>
                  </a:txBody>
                  <a:tcPr/>
                </a:tc>
                <a:extLst>
                  <a:ext uri="{0D108BD9-81ED-4DB2-BD59-A6C34878D82A}">
                    <a16:rowId xmlns:a16="http://schemas.microsoft.com/office/drawing/2014/main" val="10004"/>
                  </a:ext>
                </a:extLst>
              </a:tr>
              <a:tr h="529162">
                <a:tc>
                  <a:txBody>
                    <a:bodyPr/>
                    <a:lstStyle/>
                    <a:p>
                      <a:r>
                        <a:rPr lang="en-US" dirty="0"/>
                        <a:t>Isaiah 13:22</a:t>
                      </a:r>
                    </a:p>
                  </a:txBody>
                  <a:tcPr/>
                </a:tc>
                <a:tc>
                  <a:txBody>
                    <a:bodyPr/>
                    <a:lstStyle/>
                    <a:p>
                      <a:r>
                        <a:rPr lang="en-US" sz="1400" dirty="0"/>
                        <a:t>I will be merciful unto my people</a:t>
                      </a:r>
                    </a:p>
                  </a:txBody>
                  <a:tcPr/>
                </a:tc>
                <a:tc>
                  <a:txBody>
                    <a:bodyPr/>
                    <a:lstStyle/>
                    <a:p>
                      <a:r>
                        <a:rPr lang="en-US" sz="1400" dirty="0"/>
                        <a:t>The only</a:t>
                      </a:r>
                      <a:r>
                        <a:rPr lang="en-US" sz="1400" baseline="0" dirty="0"/>
                        <a:t> ray of hope in a rather dismal prophecy</a:t>
                      </a:r>
                      <a:endParaRPr lang="en-US" sz="1400" dirty="0"/>
                    </a:p>
                  </a:txBody>
                  <a:tcPr/>
                </a:tc>
                <a:tc>
                  <a:txBody>
                    <a:bodyPr/>
                    <a:lstStyle/>
                    <a:p>
                      <a:r>
                        <a:rPr lang="en-US" sz="1400" b="0" i="0" kern="1200" dirty="0">
                          <a:solidFill>
                            <a:schemeClr val="tx1"/>
                          </a:solidFill>
                          <a:effectLst/>
                          <a:latin typeface="+mn-lt"/>
                          <a:ea typeface="+mn-ea"/>
                          <a:cs typeface="+mn-cs"/>
                        </a:rPr>
                        <a:t>Christ</a:t>
                      </a:r>
                      <a:r>
                        <a:rPr lang="en-US" sz="1400" b="0" i="0" kern="1200" baseline="0" dirty="0">
                          <a:solidFill>
                            <a:schemeClr val="tx1"/>
                          </a:solidFill>
                          <a:effectLst/>
                          <a:latin typeface="+mn-lt"/>
                          <a:ea typeface="+mn-ea"/>
                          <a:cs typeface="+mn-cs"/>
                        </a:rPr>
                        <a:t> will reign again on the earth and peace will remain for 1,000 years</a:t>
                      </a:r>
                      <a:endParaRPr lang="en-US" sz="1400" dirty="0"/>
                    </a:p>
                  </a:txBody>
                  <a:tcPr/>
                </a:tc>
                <a:extLst>
                  <a:ext uri="{0D108BD9-81ED-4DB2-BD59-A6C34878D82A}">
                    <a16:rowId xmlns:a16="http://schemas.microsoft.com/office/drawing/2014/main" val="10005"/>
                  </a:ext>
                </a:extLst>
              </a:tr>
            </a:tbl>
          </a:graphicData>
        </a:graphic>
      </p:graphicFrame>
      <p:sp>
        <p:nvSpPr>
          <p:cNvPr id="5" name="Rectangle 4"/>
          <p:cNvSpPr/>
          <p:nvPr/>
        </p:nvSpPr>
        <p:spPr>
          <a:xfrm>
            <a:off x="2511346" y="673754"/>
            <a:ext cx="7053278" cy="369332"/>
          </a:xfrm>
          <a:prstGeom prst="rect">
            <a:avLst/>
          </a:prstGeom>
        </p:spPr>
        <p:txBody>
          <a:bodyPr wrap="none">
            <a:spAutoFit/>
          </a:bodyPr>
          <a:lstStyle/>
          <a:p>
            <a:r>
              <a:rPr lang="en-US" dirty="0">
                <a:solidFill>
                  <a:srgbClr val="000000"/>
                </a:solidFill>
                <a:latin typeface="Franklin Gothic Book" panose="020B0503020102020204" pitchFamily="34" charset="0"/>
              </a:rPr>
              <a:t>The Lord Brings the Medes against (Physical) Babylon  Isaiah 13:14-22</a:t>
            </a:r>
            <a:endParaRPr lang="en-US" dirty="0">
              <a:effectLst/>
            </a:endParaRPr>
          </a:p>
        </p:txBody>
      </p:sp>
      <p:sp>
        <p:nvSpPr>
          <p:cNvPr id="6" name="Rectangle 5"/>
          <p:cNvSpPr/>
          <p:nvPr/>
        </p:nvSpPr>
        <p:spPr>
          <a:xfrm>
            <a:off x="0" y="6611779"/>
            <a:ext cx="11088605" cy="246221"/>
          </a:xfrm>
          <a:prstGeom prst="rect">
            <a:avLst/>
          </a:prstGeom>
        </p:spPr>
        <p:txBody>
          <a:bodyPr wrap="square">
            <a:spAutoFit/>
          </a:bodyPr>
          <a:lstStyle/>
          <a:p>
            <a:r>
              <a:rPr lang="en-US" sz="1000" dirty="0">
                <a:solidFill>
                  <a:srgbClr val="000000"/>
                </a:solidFill>
                <a:latin typeface="Franklin Gothic Book" panose="020B0503020102020204" pitchFamily="34" charset="0"/>
              </a:rPr>
              <a:t>Ideas taken from scriptures, Old Testament Institute Manual IA Voice of Warning to Israel, John </a:t>
            </a:r>
            <a:r>
              <a:rPr lang="en-US" sz="1000" dirty="0" err="1">
                <a:solidFill>
                  <a:srgbClr val="000000"/>
                </a:solidFill>
                <a:latin typeface="Franklin Gothic Book" panose="020B0503020102020204" pitchFamily="34" charset="0"/>
              </a:rPr>
              <a:t>Bytheway</a:t>
            </a:r>
            <a:r>
              <a:rPr lang="en-US" sz="1000" dirty="0">
                <a:solidFill>
                  <a:srgbClr val="000000"/>
                </a:solidFill>
                <a:latin typeface="Franklin Gothic Book" panose="020B0503020102020204" pitchFamily="34" charset="0"/>
              </a:rPr>
              <a:t> </a:t>
            </a:r>
            <a:r>
              <a:rPr lang="en-US" sz="1000" i="1" dirty="0">
                <a:solidFill>
                  <a:srgbClr val="000000"/>
                </a:solidFill>
                <a:latin typeface="Franklin Gothic Book" panose="020B0503020102020204" pitchFamily="34" charset="0"/>
              </a:rPr>
              <a:t>Isaiah for Airheads, </a:t>
            </a:r>
            <a:r>
              <a:rPr lang="en-US" sz="1000" dirty="0">
                <a:solidFill>
                  <a:srgbClr val="000000"/>
                </a:solidFill>
                <a:latin typeface="Franklin Gothic Book" panose="020B0503020102020204" pitchFamily="34" charset="0"/>
              </a:rPr>
              <a:t>Poway Institute Handouts Becky Davies and Lesley Meacham</a:t>
            </a:r>
            <a:endParaRPr lang="en-US" sz="1000" dirty="0">
              <a:effectLst/>
            </a:endParaRPr>
          </a:p>
        </p:txBody>
      </p:sp>
    </p:spTree>
    <p:extLst>
      <p:ext uri="{BB962C8B-B14F-4D97-AF65-F5344CB8AC3E}">
        <p14:creationId xmlns:p14="http://schemas.microsoft.com/office/powerpoint/2010/main" val="3355258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3166" y="6396334"/>
            <a:ext cx="1861457" cy="369332"/>
          </a:xfrm>
          <a:prstGeom prst="rect">
            <a:avLst/>
          </a:prstGeom>
          <a:noFill/>
        </p:spPr>
        <p:txBody>
          <a:bodyPr wrap="square" rtlCol="0">
            <a:spAutoFit/>
          </a:bodyPr>
          <a:lstStyle/>
          <a:p>
            <a:r>
              <a:rPr lang="en-US" dirty="0">
                <a:solidFill>
                  <a:schemeClr val="bg1"/>
                </a:solidFill>
              </a:rPr>
              <a:t>Isaiah 10:2</a:t>
            </a:r>
          </a:p>
        </p:txBody>
      </p:sp>
      <p:sp>
        <p:nvSpPr>
          <p:cNvPr id="6" name="TextBox 5"/>
          <p:cNvSpPr txBox="1"/>
          <p:nvPr/>
        </p:nvSpPr>
        <p:spPr>
          <a:xfrm>
            <a:off x="0" y="0"/>
            <a:ext cx="12115800" cy="707886"/>
          </a:xfrm>
          <a:prstGeom prst="rect">
            <a:avLst/>
          </a:prstGeom>
          <a:noFill/>
        </p:spPr>
        <p:txBody>
          <a:bodyPr wrap="square" rtlCol="0">
            <a:spAutoFit/>
          </a:bodyPr>
          <a:lstStyle/>
          <a:p>
            <a:pPr algn="ctr"/>
            <a:r>
              <a:rPr lang="en-US" sz="4000" dirty="0">
                <a:solidFill>
                  <a:schemeClr val="bg1"/>
                </a:solidFill>
              </a:rPr>
              <a:t>Israel Hardened Their Hearts Against The Poor</a:t>
            </a:r>
          </a:p>
        </p:txBody>
      </p:sp>
      <p:sp>
        <p:nvSpPr>
          <p:cNvPr id="3" name="Rectangle 2"/>
          <p:cNvSpPr/>
          <p:nvPr/>
        </p:nvSpPr>
        <p:spPr>
          <a:xfrm>
            <a:off x="345965" y="943761"/>
            <a:ext cx="6806271" cy="923330"/>
          </a:xfrm>
          <a:prstGeom prst="rect">
            <a:avLst/>
          </a:prstGeom>
        </p:spPr>
        <p:txBody>
          <a:bodyPr wrap="square">
            <a:spAutoFit/>
          </a:bodyPr>
          <a:lstStyle/>
          <a:p>
            <a:r>
              <a:rPr lang="en-US" b="0" i="0" dirty="0">
                <a:solidFill>
                  <a:schemeClr val="bg1"/>
                </a:solidFill>
                <a:effectLst/>
                <a:latin typeface="Calibri" panose="020F0502020204030204" pitchFamily="34" charset="0"/>
              </a:rPr>
              <a:t>The Israelites repeatedly turned away “the needy from judgment” and took away “the right from the poor…that widows may be their pre, and that they may rob the fatherless”</a:t>
            </a:r>
            <a:endParaRPr lang="en-US" dirty="0">
              <a:solidFill>
                <a:schemeClr val="bg1"/>
              </a:solidFill>
            </a:endParaRPr>
          </a:p>
        </p:txBody>
      </p:sp>
      <p:sp>
        <p:nvSpPr>
          <p:cNvPr id="2" name="Rectangle 1"/>
          <p:cNvSpPr/>
          <p:nvPr/>
        </p:nvSpPr>
        <p:spPr>
          <a:xfrm>
            <a:off x="4450201" y="3811010"/>
            <a:ext cx="6096000" cy="2585323"/>
          </a:xfrm>
          <a:prstGeom prst="rect">
            <a:avLst/>
          </a:prstGeom>
        </p:spPr>
        <p:txBody>
          <a:bodyPr>
            <a:spAutoFit/>
          </a:bodyPr>
          <a:lstStyle/>
          <a:p>
            <a:r>
              <a:rPr lang="en-US" b="0" i="1" dirty="0">
                <a:solidFill>
                  <a:srgbClr val="FFFF00"/>
                </a:solidFill>
                <a:effectLst/>
              </a:rPr>
              <a:t>If there be among you a poor man of one of thy brethren within any of thy gates in thy land which the </a:t>
            </a:r>
            <a:r>
              <a:rPr lang="en-US" b="0" i="1" cap="small" dirty="0">
                <a:solidFill>
                  <a:srgbClr val="FFFF00"/>
                </a:solidFill>
                <a:effectLst/>
              </a:rPr>
              <a:t>Lord</a:t>
            </a:r>
            <a:r>
              <a:rPr lang="en-US" b="0" i="1" dirty="0">
                <a:solidFill>
                  <a:srgbClr val="FFFF00"/>
                </a:solidFill>
                <a:effectLst/>
              </a:rPr>
              <a:t> thy God giveth thee, thou shalt not harden thine heart, nor shut thine hand from thy poor brother:</a:t>
            </a:r>
          </a:p>
          <a:p>
            <a:endParaRPr lang="en-US" i="1" dirty="0">
              <a:solidFill>
                <a:srgbClr val="FFFF00"/>
              </a:solidFill>
            </a:endParaRPr>
          </a:p>
          <a:p>
            <a:r>
              <a:rPr lang="en-US" i="1" dirty="0">
                <a:solidFill>
                  <a:srgbClr val="FFFF00"/>
                </a:solidFill>
              </a:rPr>
              <a:t>For the poor shall never cease out of the land: therefore I command thee, saying, Thou shalt open thine hand wide unto thy brother, to thy poor, and to thy needy, in thy land.</a:t>
            </a:r>
          </a:p>
          <a:p>
            <a:r>
              <a:rPr lang="en-US" i="1" dirty="0">
                <a:solidFill>
                  <a:srgbClr val="FFFF00"/>
                </a:solidFill>
              </a:rPr>
              <a:t>Deuteronomy 15:7,11</a:t>
            </a:r>
          </a:p>
        </p:txBody>
      </p:sp>
      <p:sp>
        <p:nvSpPr>
          <p:cNvPr id="11" name="Rectangle 10"/>
          <p:cNvSpPr/>
          <p:nvPr/>
        </p:nvSpPr>
        <p:spPr>
          <a:xfrm>
            <a:off x="5122044" y="3026178"/>
            <a:ext cx="4752313" cy="646331"/>
          </a:xfrm>
          <a:prstGeom prst="rect">
            <a:avLst/>
          </a:prstGeom>
        </p:spPr>
        <p:txBody>
          <a:bodyPr wrap="square">
            <a:spAutoFit/>
          </a:bodyPr>
          <a:lstStyle/>
          <a:p>
            <a:r>
              <a:rPr lang="en-US" b="0" i="0" dirty="0">
                <a:solidFill>
                  <a:schemeClr val="bg1"/>
                </a:solidFill>
                <a:effectLst/>
                <a:latin typeface="Calibri" panose="020F0502020204030204" pitchFamily="34" charset="0"/>
              </a:rPr>
              <a:t>This went against the counsel of the Lord given centuries earlier to the tribes of Israel.</a:t>
            </a:r>
            <a:endParaRPr lang="en-US" dirty="0">
              <a:solidFill>
                <a:schemeClr val="bg1"/>
              </a:solidFill>
            </a:endParaRPr>
          </a:p>
        </p:txBody>
      </p:sp>
      <p:pic>
        <p:nvPicPr>
          <p:cNvPr id="3074" name="Picture 2" descr="http://ecx.images-amazon.com/images/I/51rYqAJzGIL._SY344_BO1,204,203,200_.jpg"/>
          <p:cNvPicPr>
            <a:picLocks noChangeAspect="1" noChangeArrowheads="1"/>
          </p:cNvPicPr>
          <p:nvPr/>
        </p:nvPicPr>
        <p:blipFill rotWithShape="1">
          <a:blip r:embed="rId4">
            <a:extLst>
              <a:ext uri="{28A0092B-C50C-407E-A947-70E740481C1C}">
                <a14:useLocalDpi xmlns:a14="http://schemas.microsoft.com/office/drawing/2010/main" val="0"/>
              </a:ext>
            </a:extLst>
          </a:blip>
          <a:srcRect l="2673" t="48266" r="2937" b="16883"/>
          <a:stretch/>
        </p:blipFill>
        <p:spPr bwMode="auto">
          <a:xfrm>
            <a:off x="436951" y="2967334"/>
            <a:ext cx="3312149" cy="18396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lds.org/bc/content/bible-videos/videos/jesus-teaches-about-the-widows-mites/images/7-widows-mite-video-still-I4C3429-2400x16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0628" y="895648"/>
            <a:ext cx="3091918" cy="2061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0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3639" y="244699"/>
            <a:ext cx="4546243" cy="927278"/>
          </a:xfrm>
          <a:prstGeom prst="rect">
            <a:avLst/>
          </a:prstGeom>
          <a:noFill/>
        </p:spPr>
        <p:txBody>
          <a:bodyPr wrap="square" rtlCol="0">
            <a:spAutoFit/>
          </a:bodyPr>
          <a:lstStyle/>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599929935"/>
              </p:ext>
            </p:extLst>
          </p:nvPr>
        </p:nvGraphicFramePr>
        <p:xfrm>
          <a:off x="369196" y="476519"/>
          <a:ext cx="11822804" cy="5820782"/>
        </p:xfrm>
        <a:graphic>
          <a:graphicData uri="http://schemas.openxmlformats.org/drawingml/2006/table">
            <a:tbl>
              <a:tblPr firstRow="1" bandRow="1">
                <a:tableStyleId>{5940675A-B579-460E-94D1-54222C63F5DA}</a:tableStyleId>
              </a:tblPr>
              <a:tblGrid>
                <a:gridCol w="1807334">
                  <a:extLst>
                    <a:ext uri="{9D8B030D-6E8A-4147-A177-3AD203B41FA5}">
                      <a16:colId xmlns:a16="http://schemas.microsoft.com/office/drawing/2014/main" val="20000"/>
                    </a:ext>
                  </a:extLst>
                </a:gridCol>
                <a:gridCol w="2897746">
                  <a:extLst>
                    <a:ext uri="{9D8B030D-6E8A-4147-A177-3AD203B41FA5}">
                      <a16:colId xmlns:a16="http://schemas.microsoft.com/office/drawing/2014/main" val="20001"/>
                    </a:ext>
                  </a:extLst>
                </a:gridCol>
                <a:gridCol w="4162023">
                  <a:extLst>
                    <a:ext uri="{9D8B030D-6E8A-4147-A177-3AD203B41FA5}">
                      <a16:colId xmlns:a16="http://schemas.microsoft.com/office/drawing/2014/main" val="20002"/>
                    </a:ext>
                  </a:extLst>
                </a:gridCol>
                <a:gridCol w="2955701">
                  <a:extLst>
                    <a:ext uri="{9D8B030D-6E8A-4147-A177-3AD203B41FA5}">
                      <a16:colId xmlns:a16="http://schemas.microsoft.com/office/drawing/2014/main" val="20003"/>
                    </a:ext>
                  </a:extLst>
                </a:gridCol>
              </a:tblGrid>
              <a:tr h="529162">
                <a:tc>
                  <a:txBody>
                    <a:bodyPr/>
                    <a:lstStyle/>
                    <a:p>
                      <a:r>
                        <a:rPr lang="en-US" dirty="0"/>
                        <a:t>Scripture</a:t>
                      </a:r>
                    </a:p>
                  </a:txBody>
                  <a:tcPr/>
                </a:tc>
                <a:tc>
                  <a:txBody>
                    <a:bodyPr/>
                    <a:lstStyle/>
                    <a:p>
                      <a:r>
                        <a:rPr lang="en-US" dirty="0"/>
                        <a:t>Phrases</a:t>
                      </a:r>
                    </a:p>
                  </a:txBody>
                  <a:tcPr/>
                </a:tc>
                <a:tc>
                  <a:txBody>
                    <a:bodyPr/>
                    <a:lstStyle/>
                    <a:p>
                      <a:r>
                        <a:rPr lang="en-US" dirty="0"/>
                        <a:t>Isaiah’s Day</a:t>
                      </a:r>
                    </a:p>
                  </a:txBody>
                  <a:tcPr/>
                </a:tc>
                <a:tc>
                  <a:txBody>
                    <a:bodyPr/>
                    <a:lstStyle/>
                    <a:p>
                      <a:r>
                        <a:rPr lang="en-US" dirty="0"/>
                        <a:t>Second Coming</a:t>
                      </a:r>
                    </a:p>
                  </a:txBody>
                  <a:tcPr/>
                </a:tc>
                <a:extLst>
                  <a:ext uri="{0D108BD9-81ED-4DB2-BD59-A6C34878D82A}">
                    <a16:rowId xmlns:a16="http://schemas.microsoft.com/office/drawing/2014/main" val="10000"/>
                  </a:ext>
                </a:extLst>
              </a:tr>
              <a:tr h="529162">
                <a:tc>
                  <a:txBody>
                    <a:bodyPr/>
                    <a:lstStyle/>
                    <a:p>
                      <a:r>
                        <a:rPr lang="en-US" dirty="0"/>
                        <a:t>Isaiah 14:1-3</a:t>
                      </a:r>
                    </a:p>
                  </a:txBody>
                  <a:tcPr/>
                </a:tc>
                <a:tc>
                  <a:txBody>
                    <a:bodyPr/>
                    <a:lstStyle/>
                    <a:p>
                      <a:r>
                        <a:rPr lang="en-US" sz="1400" dirty="0"/>
                        <a:t>Israel set in their own land</a:t>
                      </a:r>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1"/>
                  </a:ext>
                </a:extLst>
              </a:tr>
              <a:tr h="529162">
                <a:tc>
                  <a:txBody>
                    <a:bodyPr/>
                    <a:lstStyle/>
                    <a:p>
                      <a:r>
                        <a:rPr lang="en-US" dirty="0"/>
                        <a:t>Isaiah 14:7</a:t>
                      </a:r>
                    </a:p>
                  </a:txBody>
                  <a:tcPr/>
                </a:tc>
                <a:tc>
                  <a:txBody>
                    <a:bodyPr/>
                    <a:lstStyle/>
                    <a:p>
                      <a:r>
                        <a:rPr lang="en-US" sz="1400" b="0" i="0" kern="1200" dirty="0">
                          <a:solidFill>
                            <a:schemeClr val="tx1"/>
                          </a:solidFill>
                          <a:effectLst/>
                          <a:latin typeface="+mn-lt"/>
                          <a:ea typeface="+mn-ea"/>
                          <a:cs typeface="+mn-cs"/>
                        </a:rPr>
                        <a:t>A Rest Hymn</a:t>
                      </a:r>
                      <a:endParaRPr lang="en-US" sz="1400" dirty="0"/>
                    </a:p>
                  </a:txBody>
                  <a:tcPr/>
                </a:tc>
                <a:tc>
                  <a:txBody>
                    <a:bodyPr/>
                    <a:lstStyle/>
                    <a:p>
                      <a:r>
                        <a:rPr lang="en-US" sz="1400" dirty="0"/>
                        <a:t> </a:t>
                      </a:r>
                    </a:p>
                  </a:txBody>
                  <a:tcPr/>
                </a:tc>
                <a:tc>
                  <a:txBody>
                    <a:bodyPr/>
                    <a:lstStyle/>
                    <a:p>
                      <a:r>
                        <a:rPr lang="en-US" sz="1400" b="0" i="0" kern="1200" dirty="0">
                          <a:solidFill>
                            <a:schemeClr val="tx1"/>
                          </a:solidFill>
                          <a:effectLst/>
                          <a:latin typeface="+mn-lt"/>
                          <a:ea typeface="+mn-ea"/>
                          <a:cs typeface="+mn-cs"/>
                        </a:rPr>
                        <a:t> </a:t>
                      </a:r>
                      <a:endParaRPr lang="en-US" sz="1400" dirty="0"/>
                    </a:p>
                  </a:txBody>
                  <a:tcPr/>
                </a:tc>
                <a:extLst>
                  <a:ext uri="{0D108BD9-81ED-4DB2-BD59-A6C34878D82A}">
                    <a16:rowId xmlns:a16="http://schemas.microsoft.com/office/drawing/2014/main" val="10002"/>
                  </a:ext>
                </a:extLst>
              </a:tr>
              <a:tr h="529162">
                <a:tc>
                  <a:txBody>
                    <a:bodyPr/>
                    <a:lstStyle/>
                    <a:p>
                      <a:r>
                        <a:rPr lang="en-US" dirty="0"/>
                        <a:t>Isaiah 14:8</a:t>
                      </a:r>
                    </a:p>
                  </a:txBody>
                  <a:tcPr/>
                </a:tc>
                <a:tc>
                  <a:txBody>
                    <a:bodyPr/>
                    <a:lstStyle/>
                    <a:p>
                      <a:r>
                        <a:rPr lang="en-US" sz="1400" dirty="0"/>
                        <a:t>No More Deforestation</a:t>
                      </a:r>
                    </a:p>
                  </a:txBody>
                  <a:tcPr/>
                </a:tc>
                <a:tc>
                  <a:txBody>
                    <a:bodyPr/>
                    <a:lstStyle/>
                    <a:p>
                      <a:r>
                        <a:rPr lang="en-US" sz="1400" dirty="0"/>
                        <a:t>Forrest or tree = people</a:t>
                      </a:r>
                    </a:p>
                  </a:txBody>
                  <a:tcPr/>
                </a:tc>
                <a:tc>
                  <a:txBody>
                    <a:bodyPr/>
                    <a:lstStyle/>
                    <a:p>
                      <a:r>
                        <a:rPr lang="en-US" sz="1400" dirty="0"/>
                        <a:t> </a:t>
                      </a:r>
                    </a:p>
                  </a:txBody>
                  <a:tcPr/>
                </a:tc>
                <a:extLst>
                  <a:ext uri="{0D108BD9-81ED-4DB2-BD59-A6C34878D82A}">
                    <a16:rowId xmlns:a16="http://schemas.microsoft.com/office/drawing/2014/main" val="10003"/>
                  </a:ext>
                </a:extLst>
              </a:tr>
              <a:tr h="529162">
                <a:tc>
                  <a:txBody>
                    <a:bodyPr/>
                    <a:lstStyle/>
                    <a:p>
                      <a:r>
                        <a:rPr lang="en-US" dirty="0"/>
                        <a:t>Isaiah 14:9-10</a:t>
                      </a:r>
                    </a:p>
                  </a:txBody>
                  <a:tcPr/>
                </a:tc>
                <a:tc>
                  <a:txBody>
                    <a:bodyPr/>
                    <a:lstStyle/>
                    <a:p>
                      <a:r>
                        <a:rPr lang="en-US" sz="1400" dirty="0"/>
                        <a:t>Do all former world leaders wind</a:t>
                      </a:r>
                      <a:r>
                        <a:rPr lang="en-US" sz="1400" baseline="0" dirty="0"/>
                        <a:t> up in hell?</a:t>
                      </a:r>
                      <a:endParaRPr lang="en-US" sz="1400" dirty="0"/>
                    </a:p>
                  </a:txBody>
                  <a:tcPr/>
                </a:tc>
                <a:tc>
                  <a:txBody>
                    <a:bodyPr/>
                    <a:lstStyle/>
                    <a:p>
                      <a:r>
                        <a:rPr lang="en-US" sz="1400" dirty="0"/>
                        <a:t> </a:t>
                      </a:r>
                    </a:p>
                  </a:txBody>
                  <a:tcPr/>
                </a:tc>
                <a:tc>
                  <a:txBody>
                    <a:bodyPr/>
                    <a:lstStyle/>
                    <a:p>
                      <a:r>
                        <a:rPr lang="en-US" sz="1400" dirty="0"/>
                        <a:t> </a:t>
                      </a:r>
                    </a:p>
                  </a:txBody>
                  <a:tcPr/>
                </a:tc>
                <a:extLst>
                  <a:ext uri="{0D108BD9-81ED-4DB2-BD59-A6C34878D82A}">
                    <a16:rowId xmlns:a16="http://schemas.microsoft.com/office/drawing/2014/main" val="10004"/>
                  </a:ext>
                </a:extLst>
              </a:tr>
              <a:tr h="529162">
                <a:tc>
                  <a:txBody>
                    <a:bodyPr/>
                    <a:lstStyle/>
                    <a:p>
                      <a:r>
                        <a:rPr lang="en-US" dirty="0"/>
                        <a:t>Isaiah 14:11</a:t>
                      </a:r>
                    </a:p>
                  </a:txBody>
                  <a:tcPr/>
                </a:tc>
                <a:tc>
                  <a:txBody>
                    <a:bodyPr/>
                    <a:lstStyle/>
                    <a:p>
                      <a:r>
                        <a:rPr lang="en-US" sz="1400" dirty="0"/>
                        <a:t>Worms</a:t>
                      </a:r>
                      <a:r>
                        <a:rPr lang="en-US" sz="1400" baseline="0" dirty="0"/>
                        <a:t> Cover Thee</a:t>
                      </a:r>
                      <a:endParaRPr lang="en-US" sz="1400" dirty="0"/>
                    </a:p>
                  </a:txBody>
                  <a:tcPr/>
                </a:tc>
                <a:tc>
                  <a:txBody>
                    <a:bodyPr/>
                    <a:lstStyle/>
                    <a:p>
                      <a:r>
                        <a:rPr lang="en-US" sz="1400" dirty="0"/>
                        <a:t> </a:t>
                      </a:r>
                    </a:p>
                  </a:txBody>
                  <a:tcPr/>
                </a:tc>
                <a:tc>
                  <a:txBody>
                    <a:bodyPr/>
                    <a:lstStyle/>
                    <a:p>
                      <a:r>
                        <a:rPr lang="en-US" sz="1400" b="0" i="0" kern="1200" dirty="0">
                          <a:solidFill>
                            <a:schemeClr val="tx1"/>
                          </a:solidFill>
                          <a:effectLst/>
                          <a:latin typeface="+mn-lt"/>
                          <a:ea typeface="+mn-ea"/>
                          <a:cs typeface="+mn-cs"/>
                        </a:rPr>
                        <a:t> </a:t>
                      </a:r>
                      <a:endParaRPr lang="en-US" sz="1400" dirty="0"/>
                    </a:p>
                  </a:txBody>
                  <a:tcPr/>
                </a:tc>
                <a:extLst>
                  <a:ext uri="{0D108BD9-81ED-4DB2-BD59-A6C34878D82A}">
                    <a16:rowId xmlns:a16="http://schemas.microsoft.com/office/drawing/2014/main" val="10005"/>
                  </a:ext>
                </a:extLst>
              </a:tr>
              <a:tr h="529162">
                <a:tc>
                  <a:txBody>
                    <a:bodyPr/>
                    <a:lstStyle/>
                    <a:p>
                      <a:r>
                        <a:rPr lang="en-US" dirty="0"/>
                        <a:t>Isaiah 14:12</a:t>
                      </a:r>
                    </a:p>
                  </a:txBody>
                  <a:tcPr/>
                </a:tc>
                <a:tc>
                  <a:txBody>
                    <a:bodyPr/>
                    <a:lstStyle/>
                    <a:p>
                      <a:r>
                        <a:rPr lang="en-US" sz="1400" b="0" i="0" kern="1200" dirty="0">
                          <a:solidFill>
                            <a:schemeClr val="tx1"/>
                          </a:solidFill>
                          <a:effectLst/>
                          <a:latin typeface="+mn-lt"/>
                          <a:ea typeface="+mn-ea"/>
                          <a:cs typeface="+mn-cs"/>
                        </a:rPr>
                        <a:t>How art thou fallen</a:t>
                      </a:r>
                      <a:endParaRPr lang="en-US" sz="1400" dirty="0"/>
                    </a:p>
                  </a:txBody>
                  <a:tcPr/>
                </a:tc>
                <a:tc>
                  <a:txBody>
                    <a:bodyPr/>
                    <a:lstStyle/>
                    <a:p>
                      <a:r>
                        <a:rPr lang="en-US" sz="1400" dirty="0"/>
                        <a:t> </a:t>
                      </a:r>
                    </a:p>
                  </a:txBody>
                  <a:tcPr/>
                </a:tc>
                <a:tc>
                  <a:txBody>
                    <a:bodyPr/>
                    <a:lstStyle/>
                    <a:p>
                      <a:r>
                        <a:rPr lang="en-US" sz="1400" b="0" i="0" kern="1200" dirty="0">
                          <a:solidFill>
                            <a:schemeClr val="tx1"/>
                          </a:solidFill>
                          <a:effectLst/>
                          <a:latin typeface="+mn-lt"/>
                          <a:ea typeface="+mn-ea"/>
                          <a:cs typeface="+mn-cs"/>
                        </a:rPr>
                        <a:t> </a:t>
                      </a:r>
                      <a:endParaRPr lang="en-US" sz="1400" dirty="0"/>
                    </a:p>
                  </a:txBody>
                  <a:tcPr/>
                </a:tc>
                <a:extLst>
                  <a:ext uri="{0D108BD9-81ED-4DB2-BD59-A6C34878D82A}">
                    <a16:rowId xmlns:a16="http://schemas.microsoft.com/office/drawing/2014/main" val="10006"/>
                  </a:ext>
                </a:extLst>
              </a:tr>
              <a:tr h="529162">
                <a:tc>
                  <a:txBody>
                    <a:bodyPr/>
                    <a:lstStyle/>
                    <a:p>
                      <a:r>
                        <a:rPr lang="en-US" dirty="0"/>
                        <a:t>Isaiah 14:12-16</a:t>
                      </a:r>
                    </a:p>
                  </a:txBody>
                  <a:tcPr/>
                </a:tc>
                <a:tc>
                  <a:txBody>
                    <a:bodyPr/>
                    <a:lstStyle/>
                    <a:p>
                      <a:r>
                        <a:rPr lang="en-US" sz="1400" dirty="0"/>
                        <a:t>Lucifer,</a:t>
                      </a:r>
                      <a:r>
                        <a:rPr lang="en-US" sz="1400" baseline="0" dirty="0"/>
                        <a:t> son of the morning</a:t>
                      </a:r>
                      <a:endParaRPr lang="en-US" sz="1400" dirty="0"/>
                    </a:p>
                  </a:txBody>
                  <a:tcPr/>
                </a:tc>
                <a:tc>
                  <a:txBody>
                    <a:bodyPr/>
                    <a:lstStyle/>
                    <a:p>
                      <a:r>
                        <a:rPr lang="en-US" sz="1400" b="0" i="0" kern="1200" dirty="0">
                          <a:solidFill>
                            <a:schemeClr val="tx1"/>
                          </a:solidFill>
                          <a:effectLst/>
                          <a:latin typeface="+mn-lt"/>
                          <a:ea typeface="+mn-ea"/>
                          <a:cs typeface="+mn-cs"/>
                        </a:rPr>
                        <a:t> </a:t>
                      </a:r>
                      <a:endParaRPr lang="en-US" sz="1400" dirty="0"/>
                    </a:p>
                  </a:txBody>
                  <a:tcPr/>
                </a:tc>
                <a:tc>
                  <a:txBody>
                    <a:bodyPr/>
                    <a:lstStyle/>
                    <a:p>
                      <a:r>
                        <a:rPr lang="en-US" sz="1400" b="0" i="0" kern="1200" dirty="0">
                          <a:solidFill>
                            <a:schemeClr val="tx1"/>
                          </a:solidFill>
                          <a:effectLst/>
                          <a:latin typeface="+mn-lt"/>
                          <a:ea typeface="+mn-ea"/>
                          <a:cs typeface="+mn-cs"/>
                        </a:rPr>
                        <a:t> </a:t>
                      </a:r>
                      <a:endParaRPr lang="en-US" sz="1400" dirty="0"/>
                    </a:p>
                  </a:txBody>
                  <a:tcPr/>
                </a:tc>
                <a:extLst>
                  <a:ext uri="{0D108BD9-81ED-4DB2-BD59-A6C34878D82A}">
                    <a16:rowId xmlns:a16="http://schemas.microsoft.com/office/drawing/2014/main" val="10007"/>
                  </a:ext>
                </a:extLst>
              </a:tr>
              <a:tr h="529162">
                <a:tc>
                  <a:txBody>
                    <a:bodyPr/>
                    <a:lstStyle/>
                    <a:p>
                      <a:r>
                        <a:rPr lang="en-US" dirty="0"/>
                        <a:t>Isaiah 14:17</a:t>
                      </a:r>
                    </a:p>
                  </a:txBody>
                  <a:tcPr/>
                </a:tc>
                <a:tc>
                  <a:txBody>
                    <a:bodyPr/>
                    <a:lstStyle/>
                    <a:p>
                      <a:r>
                        <a:rPr lang="en-US" sz="1400" dirty="0"/>
                        <a:t>Opened not the house of his prisoners</a:t>
                      </a:r>
                    </a:p>
                  </a:txBody>
                  <a:tcPr/>
                </a:tc>
                <a:tc>
                  <a:txBody>
                    <a:bodyPr/>
                    <a:lstStyle/>
                    <a:p>
                      <a:r>
                        <a:rPr lang="en-US" sz="1400" b="0" i="0" kern="1200" dirty="0">
                          <a:solidFill>
                            <a:schemeClr val="tx1"/>
                          </a:solidFill>
                          <a:effectLst/>
                          <a:latin typeface="+mn-lt"/>
                          <a:ea typeface="+mn-ea"/>
                          <a:cs typeface="+mn-cs"/>
                        </a:rPr>
                        <a:t> </a:t>
                      </a:r>
                      <a:endParaRPr lang="en-US" sz="1400" dirty="0"/>
                    </a:p>
                  </a:txBody>
                  <a:tcPr/>
                </a:tc>
                <a:tc>
                  <a:txBody>
                    <a:bodyPr/>
                    <a:lstStyle/>
                    <a:p>
                      <a:r>
                        <a:rPr lang="en-US" sz="1400" b="0" i="0" kern="1200" dirty="0">
                          <a:solidFill>
                            <a:schemeClr val="tx1"/>
                          </a:solidFill>
                          <a:effectLst/>
                          <a:latin typeface="+mn-lt"/>
                          <a:ea typeface="+mn-ea"/>
                          <a:cs typeface="+mn-cs"/>
                        </a:rPr>
                        <a:t> </a:t>
                      </a:r>
                      <a:endParaRPr lang="en-US" sz="1400" dirty="0"/>
                    </a:p>
                  </a:txBody>
                  <a:tcPr/>
                </a:tc>
                <a:extLst>
                  <a:ext uri="{0D108BD9-81ED-4DB2-BD59-A6C34878D82A}">
                    <a16:rowId xmlns:a16="http://schemas.microsoft.com/office/drawing/2014/main" val="10008"/>
                  </a:ext>
                </a:extLst>
              </a:tr>
              <a:tr h="529162">
                <a:tc>
                  <a:txBody>
                    <a:bodyPr/>
                    <a:lstStyle/>
                    <a:p>
                      <a:r>
                        <a:rPr lang="en-US" dirty="0"/>
                        <a:t>Isaiah 14:18</a:t>
                      </a:r>
                    </a:p>
                  </a:txBody>
                  <a:tcPr/>
                </a:tc>
                <a:tc>
                  <a:txBody>
                    <a:bodyPr/>
                    <a:lstStyle/>
                    <a:p>
                      <a:r>
                        <a:rPr lang="en-US" sz="1400" dirty="0"/>
                        <a:t>Lie in glory…in his own house</a:t>
                      </a:r>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9"/>
                  </a:ext>
                </a:extLst>
              </a:tr>
              <a:tr h="529162">
                <a:tc>
                  <a:txBody>
                    <a:bodyPr/>
                    <a:lstStyle/>
                    <a:p>
                      <a:r>
                        <a:rPr lang="en-US" dirty="0"/>
                        <a:t>Isaiah 14:19-20</a:t>
                      </a:r>
                    </a:p>
                  </a:txBody>
                  <a:tcPr/>
                </a:tc>
                <a:tc>
                  <a:txBody>
                    <a:bodyPr/>
                    <a:lstStyle/>
                    <a:p>
                      <a:r>
                        <a:rPr lang="en-US" sz="1400" dirty="0"/>
                        <a:t>Thou art cast out of thy grave</a:t>
                      </a:r>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10"/>
                  </a:ext>
                </a:extLst>
              </a:tr>
            </a:tbl>
          </a:graphicData>
        </a:graphic>
      </p:graphicFrame>
      <p:sp>
        <p:nvSpPr>
          <p:cNvPr id="5" name="Rectangle 4"/>
          <p:cNvSpPr/>
          <p:nvPr/>
        </p:nvSpPr>
        <p:spPr>
          <a:xfrm>
            <a:off x="68593" y="55013"/>
            <a:ext cx="8126392" cy="369332"/>
          </a:xfrm>
          <a:prstGeom prst="rect">
            <a:avLst/>
          </a:prstGeom>
        </p:spPr>
        <p:txBody>
          <a:bodyPr wrap="none">
            <a:spAutoFit/>
          </a:bodyPr>
          <a:lstStyle/>
          <a:p>
            <a:r>
              <a:rPr lang="en-US" dirty="0">
                <a:solidFill>
                  <a:srgbClr val="000000"/>
                </a:solidFill>
                <a:latin typeface="Franklin Gothic Book" panose="020B0503020102020204" pitchFamily="34" charset="0"/>
              </a:rPr>
              <a:t>The Lord Will Restore Covenant Israel  Isaiah 14:1-3  “Taunt Song” Isaiah 14:7-20  </a:t>
            </a:r>
            <a:endParaRPr lang="en-US" dirty="0">
              <a:effectLst/>
            </a:endParaRPr>
          </a:p>
        </p:txBody>
      </p:sp>
      <p:sp>
        <p:nvSpPr>
          <p:cNvPr id="6" name="Rectangle 5"/>
          <p:cNvSpPr/>
          <p:nvPr/>
        </p:nvSpPr>
        <p:spPr>
          <a:xfrm>
            <a:off x="9195515" y="64394"/>
            <a:ext cx="2880575" cy="307777"/>
          </a:xfrm>
          <a:prstGeom prst="rect">
            <a:avLst/>
          </a:prstGeom>
        </p:spPr>
        <p:txBody>
          <a:bodyPr wrap="square">
            <a:spAutoFit/>
          </a:bodyPr>
          <a:lstStyle/>
          <a:p>
            <a:r>
              <a:rPr lang="en-US" sz="1400" dirty="0">
                <a:solidFill>
                  <a:srgbClr val="000000"/>
                </a:solidFill>
                <a:latin typeface="Franklin Gothic Book" panose="020B0503020102020204" pitchFamily="34" charset="0"/>
              </a:rPr>
              <a:t>Fill in your own interpretation</a:t>
            </a:r>
            <a:endParaRPr lang="en-US" sz="1400" dirty="0">
              <a:effectLst/>
            </a:endParaRPr>
          </a:p>
        </p:txBody>
      </p:sp>
    </p:spTree>
    <p:extLst>
      <p:ext uri="{BB962C8B-B14F-4D97-AF65-F5344CB8AC3E}">
        <p14:creationId xmlns:p14="http://schemas.microsoft.com/office/powerpoint/2010/main" val="2329800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3639" y="244699"/>
            <a:ext cx="4546243" cy="927278"/>
          </a:xfrm>
          <a:prstGeom prst="rect">
            <a:avLst/>
          </a:prstGeom>
          <a:noFill/>
        </p:spPr>
        <p:txBody>
          <a:bodyPr wrap="square" rtlCol="0">
            <a:spAutoFit/>
          </a:bodyPr>
          <a:lstStyle/>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673593076"/>
              </p:ext>
            </p:extLst>
          </p:nvPr>
        </p:nvGraphicFramePr>
        <p:xfrm>
          <a:off x="369196" y="476519"/>
          <a:ext cx="11822804" cy="6349944"/>
        </p:xfrm>
        <a:graphic>
          <a:graphicData uri="http://schemas.openxmlformats.org/drawingml/2006/table">
            <a:tbl>
              <a:tblPr firstRow="1" bandRow="1">
                <a:tableStyleId>{5940675A-B579-460E-94D1-54222C63F5DA}</a:tableStyleId>
              </a:tblPr>
              <a:tblGrid>
                <a:gridCol w="1807334">
                  <a:extLst>
                    <a:ext uri="{9D8B030D-6E8A-4147-A177-3AD203B41FA5}">
                      <a16:colId xmlns:a16="http://schemas.microsoft.com/office/drawing/2014/main" val="20000"/>
                    </a:ext>
                  </a:extLst>
                </a:gridCol>
                <a:gridCol w="2897746">
                  <a:extLst>
                    <a:ext uri="{9D8B030D-6E8A-4147-A177-3AD203B41FA5}">
                      <a16:colId xmlns:a16="http://schemas.microsoft.com/office/drawing/2014/main" val="20001"/>
                    </a:ext>
                  </a:extLst>
                </a:gridCol>
                <a:gridCol w="4162023">
                  <a:extLst>
                    <a:ext uri="{9D8B030D-6E8A-4147-A177-3AD203B41FA5}">
                      <a16:colId xmlns:a16="http://schemas.microsoft.com/office/drawing/2014/main" val="20002"/>
                    </a:ext>
                  </a:extLst>
                </a:gridCol>
                <a:gridCol w="2955701">
                  <a:extLst>
                    <a:ext uri="{9D8B030D-6E8A-4147-A177-3AD203B41FA5}">
                      <a16:colId xmlns:a16="http://schemas.microsoft.com/office/drawing/2014/main" val="20003"/>
                    </a:ext>
                  </a:extLst>
                </a:gridCol>
              </a:tblGrid>
              <a:tr h="529162">
                <a:tc>
                  <a:txBody>
                    <a:bodyPr/>
                    <a:lstStyle/>
                    <a:p>
                      <a:r>
                        <a:rPr lang="en-US" dirty="0"/>
                        <a:t>Scripture</a:t>
                      </a:r>
                    </a:p>
                  </a:txBody>
                  <a:tcPr/>
                </a:tc>
                <a:tc>
                  <a:txBody>
                    <a:bodyPr/>
                    <a:lstStyle/>
                    <a:p>
                      <a:r>
                        <a:rPr lang="en-US" dirty="0"/>
                        <a:t>Phrases</a:t>
                      </a:r>
                    </a:p>
                  </a:txBody>
                  <a:tcPr/>
                </a:tc>
                <a:tc>
                  <a:txBody>
                    <a:bodyPr/>
                    <a:lstStyle/>
                    <a:p>
                      <a:r>
                        <a:rPr lang="en-US" dirty="0"/>
                        <a:t>Isaiah’s Day</a:t>
                      </a:r>
                    </a:p>
                  </a:txBody>
                  <a:tcPr/>
                </a:tc>
                <a:tc>
                  <a:txBody>
                    <a:bodyPr/>
                    <a:lstStyle/>
                    <a:p>
                      <a:r>
                        <a:rPr lang="en-US" dirty="0"/>
                        <a:t>Second Coming</a:t>
                      </a:r>
                    </a:p>
                  </a:txBody>
                  <a:tcPr/>
                </a:tc>
                <a:extLst>
                  <a:ext uri="{0D108BD9-81ED-4DB2-BD59-A6C34878D82A}">
                    <a16:rowId xmlns:a16="http://schemas.microsoft.com/office/drawing/2014/main" val="10000"/>
                  </a:ext>
                </a:extLst>
              </a:tr>
              <a:tr h="529162">
                <a:tc>
                  <a:txBody>
                    <a:bodyPr/>
                    <a:lstStyle/>
                    <a:p>
                      <a:r>
                        <a:rPr lang="en-US" dirty="0"/>
                        <a:t>Isaiah 14:21</a:t>
                      </a:r>
                    </a:p>
                  </a:txBody>
                  <a:tcPr/>
                </a:tc>
                <a:tc>
                  <a:txBody>
                    <a:bodyPr/>
                    <a:lstStyle/>
                    <a:p>
                      <a:r>
                        <a:rPr lang="en-US" sz="1400" dirty="0"/>
                        <a:t>Prepare slaughter for his children…that they do not rise</a:t>
                      </a:r>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1"/>
                  </a:ext>
                </a:extLst>
              </a:tr>
              <a:tr h="529162">
                <a:tc>
                  <a:txBody>
                    <a:bodyPr/>
                    <a:lstStyle/>
                    <a:p>
                      <a:r>
                        <a:rPr lang="en-US" dirty="0"/>
                        <a:t>Isaiah 14:22</a:t>
                      </a:r>
                    </a:p>
                  </a:txBody>
                  <a:tcPr/>
                </a:tc>
                <a:tc>
                  <a:txBody>
                    <a:bodyPr/>
                    <a:lstStyle/>
                    <a:p>
                      <a:r>
                        <a:rPr lang="en-US" sz="1400" b="0" i="0" kern="1200" dirty="0">
                          <a:solidFill>
                            <a:schemeClr val="tx1"/>
                          </a:solidFill>
                          <a:effectLst/>
                          <a:latin typeface="+mn-lt"/>
                          <a:ea typeface="+mn-ea"/>
                          <a:cs typeface="+mn-cs"/>
                        </a:rPr>
                        <a:t>Cut</a:t>
                      </a:r>
                      <a:r>
                        <a:rPr lang="en-US" sz="1400" b="0" i="0" kern="1200" baseline="0" dirty="0">
                          <a:solidFill>
                            <a:schemeClr val="tx1"/>
                          </a:solidFill>
                          <a:effectLst/>
                          <a:latin typeface="+mn-lt"/>
                          <a:ea typeface="+mn-ea"/>
                          <a:cs typeface="+mn-cs"/>
                        </a:rPr>
                        <a:t> off</a:t>
                      </a:r>
                      <a:endParaRPr lang="en-US" sz="1400" dirty="0"/>
                    </a:p>
                  </a:txBody>
                  <a:tcPr/>
                </a:tc>
                <a:tc>
                  <a:txBody>
                    <a:bodyPr/>
                    <a:lstStyle/>
                    <a:p>
                      <a:r>
                        <a:rPr lang="en-US" sz="1400" dirty="0"/>
                        <a:t> </a:t>
                      </a:r>
                    </a:p>
                  </a:txBody>
                  <a:tcPr/>
                </a:tc>
                <a:tc>
                  <a:txBody>
                    <a:bodyPr/>
                    <a:lstStyle/>
                    <a:p>
                      <a:r>
                        <a:rPr lang="en-US" sz="1400" b="0" i="0" kern="1200" dirty="0">
                          <a:solidFill>
                            <a:schemeClr val="tx1"/>
                          </a:solidFill>
                          <a:effectLst/>
                          <a:latin typeface="+mn-lt"/>
                          <a:ea typeface="+mn-ea"/>
                          <a:cs typeface="+mn-cs"/>
                        </a:rPr>
                        <a:t> </a:t>
                      </a:r>
                      <a:endParaRPr lang="en-US" sz="1400" dirty="0"/>
                    </a:p>
                  </a:txBody>
                  <a:tcPr/>
                </a:tc>
                <a:extLst>
                  <a:ext uri="{0D108BD9-81ED-4DB2-BD59-A6C34878D82A}">
                    <a16:rowId xmlns:a16="http://schemas.microsoft.com/office/drawing/2014/main" val="10002"/>
                  </a:ext>
                </a:extLst>
              </a:tr>
              <a:tr h="529162">
                <a:tc>
                  <a:txBody>
                    <a:bodyPr/>
                    <a:lstStyle/>
                    <a:p>
                      <a:r>
                        <a:rPr lang="en-US" dirty="0"/>
                        <a:t>Isaiah 14:23</a:t>
                      </a:r>
                    </a:p>
                  </a:txBody>
                  <a:tcPr/>
                </a:tc>
                <a:tc>
                  <a:txBody>
                    <a:bodyPr/>
                    <a:lstStyle/>
                    <a:p>
                      <a:r>
                        <a:rPr lang="en-US" sz="1400" dirty="0"/>
                        <a:t>Possession for the bittern</a:t>
                      </a:r>
                    </a:p>
                  </a:txBody>
                  <a:tcPr/>
                </a:tc>
                <a:tc>
                  <a:txBody>
                    <a:bodyPr/>
                    <a:lstStyle/>
                    <a:p>
                      <a:r>
                        <a:rPr lang="en-US" sz="1400" dirty="0"/>
                        <a:t> </a:t>
                      </a:r>
                    </a:p>
                  </a:txBody>
                  <a:tcPr/>
                </a:tc>
                <a:tc>
                  <a:txBody>
                    <a:bodyPr/>
                    <a:lstStyle/>
                    <a:p>
                      <a:r>
                        <a:rPr lang="en-US" sz="1400" dirty="0"/>
                        <a:t> </a:t>
                      </a:r>
                    </a:p>
                  </a:txBody>
                  <a:tcPr/>
                </a:tc>
                <a:extLst>
                  <a:ext uri="{0D108BD9-81ED-4DB2-BD59-A6C34878D82A}">
                    <a16:rowId xmlns:a16="http://schemas.microsoft.com/office/drawing/2014/main" val="10003"/>
                  </a:ext>
                </a:extLst>
              </a:tr>
              <a:tr h="529162">
                <a:tc>
                  <a:txBody>
                    <a:bodyPr/>
                    <a:lstStyle/>
                    <a:p>
                      <a:r>
                        <a:rPr lang="en-US" dirty="0"/>
                        <a:t>Isaiah 14:25</a:t>
                      </a:r>
                    </a:p>
                  </a:txBody>
                  <a:tcPr/>
                </a:tc>
                <a:tc>
                  <a:txBody>
                    <a:bodyPr/>
                    <a:lstStyle/>
                    <a:p>
                      <a:r>
                        <a:rPr lang="en-US" sz="1400" dirty="0"/>
                        <a:t>The Assyrian in my land</a:t>
                      </a:r>
                    </a:p>
                  </a:txBody>
                  <a:tcPr/>
                </a:tc>
                <a:tc>
                  <a:txBody>
                    <a:bodyPr/>
                    <a:lstStyle/>
                    <a:p>
                      <a:r>
                        <a:rPr lang="en-US" sz="1400" dirty="0"/>
                        <a:t> </a:t>
                      </a:r>
                    </a:p>
                  </a:txBody>
                  <a:tcPr/>
                </a:tc>
                <a:tc>
                  <a:txBody>
                    <a:bodyPr/>
                    <a:lstStyle/>
                    <a:p>
                      <a:r>
                        <a:rPr lang="en-US" sz="1400" dirty="0"/>
                        <a:t> </a:t>
                      </a:r>
                    </a:p>
                  </a:txBody>
                  <a:tcPr/>
                </a:tc>
                <a:extLst>
                  <a:ext uri="{0D108BD9-81ED-4DB2-BD59-A6C34878D82A}">
                    <a16:rowId xmlns:a16="http://schemas.microsoft.com/office/drawing/2014/main" val="10004"/>
                  </a:ext>
                </a:extLst>
              </a:tr>
              <a:tr h="529162">
                <a:tc>
                  <a:txBody>
                    <a:bodyPr/>
                    <a:lstStyle/>
                    <a:p>
                      <a:r>
                        <a:rPr lang="en-US" dirty="0"/>
                        <a:t>Isaiah 14:25</a:t>
                      </a:r>
                    </a:p>
                  </a:txBody>
                  <a:tcPr/>
                </a:tc>
                <a:tc>
                  <a:txBody>
                    <a:bodyPr/>
                    <a:lstStyle/>
                    <a:p>
                      <a:r>
                        <a:rPr lang="en-US" sz="1400" dirty="0"/>
                        <a:t>His yoke depart from off them</a:t>
                      </a:r>
                    </a:p>
                  </a:txBody>
                  <a:tcPr/>
                </a:tc>
                <a:tc>
                  <a:txBody>
                    <a:bodyPr/>
                    <a:lstStyle/>
                    <a:p>
                      <a:r>
                        <a:rPr lang="en-US" sz="1400" dirty="0"/>
                        <a:t>Removed from the covenant</a:t>
                      </a:r>
                    </a:p>
                  </a:txBody>
                  <a:tcPr/>
                </a:tc>
                <a:tc>
                  <a:txBody>
                    <a:bodyPr/>
                    <a:lstStyle/>
                    <a:p>
                      <a:r>
                        <a:rPr lang="en-US" sz="1400" b="0" i="0" kern="1200" dirty="0">
                          <a:solidFill>
                            <a:schemeClr val="tx1"/>
                          </a:solidFill>
                          <a:effectLst/>
                          <a:latin typeface="+mn-lt"/>
                          <a:ea typeface="+mn-ea"/>
                          <a:cs typeface="+mn-cs"/>
                        </a:rPr>
                        <a:t> </a:t>
                      </a:r>
                      <a:endParaRPr lang="en-US" sz="1400" dirty="0"/>
                    </a:p>
                  </a:txBody>
                  <a:tcPr/>
                </a:tc>
                <a:extLst>
                  <a:ext uri="{0D108BD9-81ED-4DB2-BD59-A6C34878D82A}">
                    <a16:rowId xmlns:a16="http://schemas.microsoft.com/office/drawing/2014/main" val="10005"/>
                  </a:ext>
                </a:extLst>
              </a:tr>
              <a:tr h="529162">
                <a:tc>
                  <a:txBody>
                    <a:bodyPr/>
                    <a:lstStyle/>
                    <a:p>
                      <a:r>
                        <a:rPr lang="en-US" dirty="0"/>
                        <a:t>Isaiah 14:29</a:t>
                      </a:r>
                    </a:p>
                  </a:txBody>
                  <a:tcPr/>
                </a:tc>
                <a:tc>
                  <a:txBody>
                    <a:bodyPr/>
                    <a:lstStyle/>
                    <a:p>
                      <a:r>
                        <a:rPr lang="en-US" sz="1400" b="0" i="0" kern="1200" dirty="0" err="1">
                          <a:solidFill>
                            <a:schemeClr val="tx1"/>
                          </a:solidFill>
                          <a:effectLst/>
                          <a:latin typeface="+mn-lt"/>
                          <a:ea typeface="+mn-ea"/>
                          <a:cs typeface="+mn-cs"/>
                        </a:rPr>
                        <a:t>Palestina</a:t>
                      </a:r>
                      <a:endParaRPr lang="en-US" sz="1400" dirty="0"/>
                    </a:p>
                  </a:txBody>
                  <a:tcPr/>
                </a:tc>
                <a:tc>
                  <a:txBody>
                    <a:bodyPr/>
                    <a:lstStyle/>
                    <a:p>
                      <a:r>
                        <a:rPr lang="en-US" sz="1400" dirty="0"/>
                        <a:t>Philistia—a kingdom west</a:t>
                      </a:r>
                      <a:r>
                        <a:rPr lang="en-US" sz="1400" baseline="0" dirty="0"/>
                        <a:t> of Judah and Israel</a:t>
                      </a:r>
                      <a:endParaRPr lang="en-US" sz="1400" dirty="0"/>
                    </a:p>
                  </a:txBody>
                  <a:tcPr/>
                </a:tc>
                <a:tc>
                  <a:txBody>
                    <a:bodyPr/>
                    <a:lstStyle/>
                    <a:p>
                      <a:r>
                        <a:rPr lang="en-US" sz="1400" b="0" i="0" kern="1200" dirty="0">
                          <a:solidFill>
                            <a:schemeClr val="tx1"/>
                          </a:solidFill>
                          <a:effectLst/>
                          <a:latin typeface="+mn-lt"/>
                          <a:ea typeface="+mn-ea"/>
                          <a:cs typeface="+mn-cs"/>
                        </a:rPr>
                        <a:t> </a:t>
                      </a:r>
                      <a:endParaRPr lang="en-US" sz="1400" dirty="0"/>
                    </a:p>
                  </a:txBody>
                  <a:tcPr/>
                </a:tc>
                <a:extLst>
                  <a:ext uri="{0D108BD9-81ED-4DB2-BD59-A6C34878D82A}">
                    <a16:rowId xmlns:a16="http://schemas.microsoft.com/office/drawing/2014/main" val="10006"/>
                  </a:ext>
                </a:extLst>
              </a:tr>
              <a:tr h="529162">
                <a:tc>
                  <a:txBody>
                    <a:bodyPr/>
                    <a:lstStyle/>
                    <a:p>
                      <a:r>
                        <a:rPr lang="en-US" dirty="0"/>
                        <a:t>Isaiah 14:29</a:t>
                      </a:r>
                    </a:p>
                  </a:txBody>
                  <a:tcPr/>
                </a:tc>
                <a:tc>
                  <a:txBody>
                    <a:bodyPr/>
                    <a:lstStyle/>
                    <a:p>
                      <a:r>
                        <a:rPr lang="en-US" sz="1400" dirty="0"/>
                        <a:t>Rejoice not</a:t>
                      </a:r>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7"/>
                  </a:ext>
                </a:extLst>
              </a:tr>
              <a:tr h="529162">
                <a:tc>
                  <a:txBody>
                    <a:bodyPr/>
                    <a:lstStyle/>
                    <a:p>
                      <a:r>
                        <a:rPr lang="en-US" dirty="0"/>
                        <a:t>Isaiah 14:30</a:t>
                      </a:r>
                    </a:p>
                  </a:txBody>
                  <a:tcPr/>
                </a:tc>
                <a:tc>
                  <a:txBody>
                    <a:bodyPr/>
                    <a:lstStyle/>
                    <a:p>
                      <a:r>
                        <a:rPr lang="en-US" sz="1400" dirty="0"/>
                        <a:t>Lie down in safety</a:t>
                      </a:r>
                    </a:p>
                  </a:txBody>
                  <a:tcPr/>
                </a:tc>
                <a:tc>
                  <a:txBody>
                    <a:bodyPr/>
                    <a:lstStyle/>
                    <a:p>
                      <a:r>
                        <a:rPr lang="en-US" sz="1400" b="0" i="0" kern="1200" dirty="0">
                          <a:solidFill>
                            <a:schemeClr val="tx1"/>
                          </a:solidFill>
                          <a:effectLst/>
                          <a:latin typeface="+mn-lt"/>
                          <a:ea typeface="+mn-ea"/>
                          <a:cs typeface="+mn-cs"/>
                        </a:rPr>
                        <a:t> </a:t>
                      </a:r>
                      <a:endParaRPr lang="en-US" sz="1400" dirty="0"/>
                    </a:p>
                  </a:txBody>
                  <a:tcPr/>
                </a:tc>
                <a:tc>
                  <a:txBody>
                    <a:bodyPr/>
                    <a:lstStyle/>
                    <a:p>
                      <a:r>
                        <a:rPr lang="en-US" sz="1400" b="0" i="0" kern="1200" dirty="0">
                          <a:solidFill>
                            <a:schemeClr val="tx1"/>
                          </a:solidFill>
                          <a:effectLst/>
                          <a:latin typeface="+mn-lt"/>
                          <a:ea typeface="+mn-ea"/>
                          <a:cs typeface="+mn-cs"/>
                        </a:rPr>
                        <a:t> </a:t>
                      </a:r>
                      <a:endParaRPr lang="en-US" sz="1400" dirty="0"/>
                    </a:p>
                  </a:txBody>
                  <a:tcPr/>
                </a:tc>
                <a:extLst>
                  <a:ext uri="{0D108BD9-81ED-4DB2-BD59-A6C34878D82A}">
                    <a16:rowId xmlns:a16="http://schemas.microsoft.com/office/drawing/2014/main" val="10008"/>
                  </a:ext>
                </a:extLst>
              </a:tr>
              <a:tr h="529162">
                <a:tc>
                  <a:txBody>
                    <a:bodyPr/>
                    <a:lstStyle/>
                    <a:p>
                      <a:r>
                        <a:rPr lang="en-US" dirty="0"/>
                        <a:t>Isaiah 14:30</a:t>
                      </a:r>
                    </a:p>
                  </a:txBody>
                  <a:tcPr/>
                </a:tc>
                <a:tc>
                  <a:txBody>
                    <a:bodyPr/>
                    <a:lstStyle/>
                    <a:p>
                      <a:r>
                        <a:rPr lang="en-US" sz="1400" dirty="0"/>
                        <a:t>I will kill thy root</a:t>
                      </a:r>
                    </a:p>
                  </a:txBody>
                  <a:tcPr/>
                </a:tc>
                <a:tc>
                  <a:txBody>
                    <a:bodyPr/>
                    <a:lstStyle/>
                    <a:p>
                      <a:r>
                        <a:rPr lang="en-US" sz="1400" b="0" i="0" kern="1200" dirty="0">
                          <a:solidFill>
                            <a:schemeClr val="tx1"/>
                          </a:solidFill>
                          <a:effectLst/>
                          <a:latin typeface="+mn-lt"/>
                          <a:ea typeface="+mn-ea"/>
                          <a:cs typeface="+mn-cs"/>
                        </a:rPr>
                        <a:t> </a:t>
                      </a:r>
                      <a:endParaRPr lang="en-US" sz="1400" dirty="0"/>
                    </a:p>
                  </a:txBody>
                  <a:tcPr/>
                </a:tc>
                <a:tc>
                  <a:txBody>
                    <a:bodyPr/>
                    <a:lstStyle/>
                    <a:p>
                      <a:r>
                        <a:rPr lang="en-US" sz="1400" b="0" i="0" kern="1200" dirty="0">
                          <a:solidFill>
                            <a:schemeClr val="tx1"/>
                          </a:solidFill>
                          <a:effectLst/>
                          <a:latin typeface="+mn-lt"/>
                          <a:ea typeface="+mn-ea"/>
                          <a:cs typeface="+mn-cs"/>
                        </a:rPr>
                        <a:t> </a:t>
                      </a:r>
                      <a:endParaRPr lang="en-US" sz="1400" dirty="0"/>
                    </a:p>
                  </a:txBody>
                  <a:tcPr/>
                </a:tc>
                <a:extLst>
                  <a:ext uri="{0D108BD9-81ED-4DB2-BD59-A6C34878D82A}">
                    <a16:rowId xmlns:a16="http://schemas.microsoft.com/office/drawing/2014/main" val="10009"/>
                  </a:ext>
                </a:extLst>
              </a:tr>
              <a:tr h="529162">
                <a:tc>
                  <a:txBody>
                    <a:bodyPr/>
                    <a:lstStyle/>
                    <a:p>
                      <a:r>
                        <a:rPr lang="en-US" dirty="0"/>
                        <a:t>Isaiah 14:31</a:t>
                      </a:r>
                    </a:p>
                  </a:txBody>
                  <a:tcPr/>
                </a:tc>
                <a:tc>
                  <a:txBody>
                    <a:bodyPr/>
                    <a:lstStyle/>
                    <a:p>
                      <a:r>
                        <a:rPr lang="en-US" sz="1400" dirty="0"/>
                        <a:t>Smoke</a:t>
                      </a:r>
                    </a:p>
                  </a:txBody>
                  <a:tcPr/>
                </a:tc>
                <a:tc>
                  <a:txBody>
                    <a:bodyPr/>
                    <a:lstStyle/>
                    <a:p>
                      <a:r>
                        <a:rPr lang="en-US" sz="1400" dirty="0"/>
                        <a:t>Dust kicked up by invading armies</a:t>
                      </a:r>
                    </a:p>
                  </a:txBody>
                  <a:tcPr/>
                </a:tc>
                <a:tc>
                  <a:txBody>
                    <a:bodyPr/>
                    <a:lstStyle/>
                    <a:p>
                      <a:endParaRPr lang="en-US" sz="1400" dirty="0"/>
                    </a:p>
                  </a:txBody>
                  <a:tcPr/>
                </a:tc>
                <a:extLst>
                  <a:ext uri="{0D108BD9-81ED-4DB2-BD59-A6C34878D82A}">
                    <a16:rowId xmlns:a16="http://schemas.microsoft.com/office/drawing/2014/main" val="10010"/>
                  </a:ext>
                </a:extLst>
              </a:tr>
              <a:tr h="529162">
                <a:tc>
                  <a:txBody>
                    <a:bodyPr/>
                    <a:lstStyle/>
                    <a:p>
                      <a:r>
                        <a:rPr lang="en-US" dirty="0"/>
                        <a:t>Isaiah 14:31</a:t>
                      </a:r>
                    </a:p>
                  </a:txBody>
                  <a:tcPr/>
                </a:tc>
                <a:tc>
                  <a:txBody>
                    <a:bodyPr/>
                    <a:lstStyle/>
                    <a:p>
                      <a:r>
                        <a:rPr lang="en-US" sz="1400" dirty="0"/>
                        <a:t>None shall be alone</a:t>
                      </a:r>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11"/>
                  </a:ext>
                </a:extLst>
              </a:tr>
            </a:tbl>
          </a:graphicData>
        </a:graphic>
      </p:graphicFrame>
      <p:sp>
        <p:nvSpPr>
          <p:cNvPr id="5" name="Rectangle 4"/>
          <p:cNvSpPr/>
          <p:nvPr/>
        </p:nvSpPr>
        <p:spPr>
          <a:xfrm>
            <a:off x="369196" y="60033"/>
            <a:ext cx="7832016" cy="369332"/>
          </a:xfrm>
          <a:prstGeom prst="rect">
            <a:avLst/>
          </a:prstGeom>
        </p:spPr>
        <p:txBody>
          <a:bodyPr wrap="none">
            <a:spAutoFit/>
          </a:bodyPr>
          <a:lstStyle/>
          <a:p>
            <a:r>
              <a:rPr lang="en-US" dirty="0">
                <a:solidFill>
                  <a:srgbClr val="000000"/>
                </a:solidFill>
                <a:latin typeface="Franklin Gothic Book" panose="020B0503020102020204" pitchFamily="34" charset="0"/>
              </a:rPr>
              <a:t>The Fate of those who follow Lucifer   Isaiah 14:21-23 And The Fall of </a:t>
            </a:r>
            <a:r>
              <a:rPr lang="en-US" dirty="0" err="1">
                <a:solidFill>
                  <a:srgbClr val="000000"/>
                </a:solidFill>
                <a:latin typeface="Franklin Gothic Book" panose="020B0503020102020204" pitchFamily="34" charset="0"/>
              </a:rPr>
              <a:t>Palestina</a:t>
            </a:r>
            <a:endParaRPr lang="en-US" dirty="0">
              <a:effectLst/>
            </a:endParaRPr>
          </a:p>
        </p:txBody>
      </p:sp>
      <p:sp>
        <p:nvSpPr>
          <p:cNvPr id="6" name="Rectangle 5"/>
          <p:cNvSpPr/>
          <p:nvPr/>
        </p:nvSpPr>
        <p:spPr>
          <a:xfrm>
            <a:off x="9195515" y="64394"/>
            <a:ext cx="2880575" cy="307777"/>
          </a:xfrm>
          <a:prstGeom prst="rect">
            <a:avLst/>
          </a:prstGeom>
        </p:spPr>
        <p:txBody>
          <a:bodyPr wrap="square">
            <a:spAutoFit/>
          </a:bodyPr>
          <a:lstStyle/>
          <a:p>
            <a:r>
              <a:rPr lang="en-US" sz="1400" dirty="0">
                <a:solidFill>
                  <a:srgbClr val="000000"/>
                </a:solidFill>
                <a:latin typeface="Franklin Gothic Book" panose="020B0503020102020204" pitchFamily="34" charset="0"/>
              </a:rPr>
              <a:t>Fill in your own interpretation</a:t>
            </a:r>
            <a:endParaRPr lang="en-US" sz="1400" dirty="0">
              <a:effectLst/>
            </a:endParaRPr>
          </a:p>
        </p:txBody>
      </p:sp>
    </p:spTree>
    <p:extLst>
      <p:ext uri="{BB962C8B-B14F-4D97-AF65-F5344CB8AC3E}">
        <p14:creationId xmlns:p14="http://schemas.microsoft.com/office/powerpoint/2010/main" val="743454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4619" y="278348"/>
            <a:ext cx="8029235" cy="5632311"/>
          </a:xfrm>
          <a:prstGeom prst="rect">
            <a:avLst/>
          </a:prstGeom>
          <a:ln>
            <a:solidFill>
              <a:schemeClr val="tx1"/>
            </a:solidFill>
          </a:ln>
        </p:spPr>
        <p:txBody>
          <a:bodyPr wrap="square">
            <a:spAutoFit/>
          </a:bodyPr>
          <a:lstStyle/>
          <a:p>
            <a:pPr algn="ctr"/>
            <a:r>
              <a:rPr lang="en-US" b="1" dirty="0"/>
              <a:t>Avoiding the Trap of Sin </a:t>
            </a:r>
          </a:p>
          <a:p>
            <a:r>
              <a:rPr lang="en-US" b="0" i="0" dirty="0">
                <a:solidFill>
                  <a:srgbClr val="333333"/>
                </a:solidFill>
                <a:effectLst/>
                <a:latin typeface="Calibri" panose="020F0502020204030204" pitchFamily="34" charset="0"/>
              </a:rPr>
              <a:t>	“We must be alert because small choices can bring great consequences.</a:t>
            </a:r>
          </a:p>
          <a:p>
            <a:r>
              <a:rPr lang="en-US" dirty="0"/>
              <a:t>	What may appear to be of little importance, such as going to bed late, not praying for a day, skipping fasting, or breaking the Sabbath—such little slips—will make us lose sensitivity little by little, allowing us to do worse things.</a:t>
            </a:r>
          </a:p>
          <a:p>
            <a:r>
              <a:rPr lang="en-US" dirty="0"/>
              <a:t>Often, becoming prey to sin starts with someone choosing friends whose standards are not consistent with the gospel; and in order to be popular or to be accepted by peers, the person then compromises gospel principles and laws, going down a path that will bring only pain and sadness to this person and to his or her loved ones.</a:t>
            </a:r>
          </a:p>
          <a:p>
            <a:r>
              <a:rPr lang="en-US" dirty="0"/>
              <a:t>	We must be alert not to let sin grow around us. Forms of sin are everywhere—even, for example, in a computer or cell phone. These technologies are useful and can bring great benefits to us. But their inappropriate use—such as involvement in time-wasting games, programs that would drive you to carnal pleasure, or much worse things such as pornography—is destructive. Pornography destroys character and makes its user sink in the quicksand of filth, out of which the person can escape only with much help.</a:t>
            </a:r>
          </a:p>
          <a:p>
            <a:r>
              <a:rPr lang="en-US" dirty="0"/>
              <a:t>	This terrible monster causes pain and suffering both to the user and to his or her innocent children, spouse, father, and mother.”</a:t>
            </a:r>
          </a:p>
          <a:p>
            <a:pPr fontAlgn="base"/>
            <a:r>
              <a:rPr lang="en-US" dirty="0"/>
              <a:t>2010 Oct. Gen. Conf. by Jairo </a:t>
            </a:r>
            <a:r>
              <a:rPr lang="en-US" dirty="0" err="1"/>
              <a:t>Mazzagardi</a:t>
            </a:r>
            <a:endParaRPr lang="en-US" dirty="0"/>
          </a:p>
        </p:txBody>
      </p:sp>
    </p:spTree>
    <p:extLst>
      <p:ext uri="{BB962C8B-B14F-4D97-AF65-F5344CB8AC3E}">
        <p14:creationId xmlns:p14="http://schemas.microsoft.com/office/powerpoint/2010/main" val="3602711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3166" y="6396334"/>
            <a:ext cx="1861457" cy="369332"/>
          </a:xfrm>
          <a:prstGeom prst="rect">
            <a:avLst/>
          </a:prstGeom>
          <a:noFill/>
        </p:spPr>
        <p:txBody>
          <a:bodyPr wrap="square" rtlCol="0">
            <a:spAutoFit/>
          </a:bodyPr>
          <a:lstStyle/>
          <a:p>
            <a:r>
              <a:rPr lang="en-US" dirty="0">
                <a:solidFill>
                  <a:schemeClr val="bg1"/>
                </a:solidFill>
              </a:rPr>
              <a:t>Isaiah 10:5-6</a:t>
            </a:r>
          </a:p>
        </p:txBody>
      </p:sp>
      <p:sp>
        <p:nvSpPr>
          <p:cNvPr id="6" name="TextBox 5"/>
          <p:cNvSpPr txBox="1"/>
          <p:nvPr/>
        </p:nvSpPr>
        <p:spPr>
          <a:xfrm>
            <a:off x="0" y="0"/>
            <a:ext cx="12115800" cy="923330"/>
          </a:xfrm>
          <a:prstGeom prst="rect">
            <a:avLst/>
          </a:prstGeom>
          <a:noFill/>
        </p:spPr>
        <p:txBody>
          <a:bodyPr wrap="square" rtlCol="0">
            <a:spAutoFit/>
          </a:bodyPr>
          <a:lstStyle/>
          <a:p>
            <a:pPr algn="ctr"/>
            <a:r>
              <a:rPr lang="en-US" sz="5400" dirty="0">
                <a:solidFill>
                  <a:schemeClr val="bg1"/>
                </a:solidFill>
              </a:rPr>
              <a:t>Who Would Be Punished?</a:t>
            </a:r>
          </a:p>
        </p:txBody>
      </p:sp>
      <p:sp>
        <p:nvSpPr>
          <p:cNvPr id="3" name="Rectangle 2"/>
          <p:cNvSpPr/>
          <p:nvPr/>
        </p:nvSpPr>
        <p:spPr>
          <a:xfrm>
            <a:off x="764584" y="1410118"/>
            <a:ext cx="4370889" cy="3170099"/>
          </a:xfrm>
          <a:prstGeom prst="rect">
            <a:avLst/>
          </a:prstGeom>
        </p:spPr>
        <p:txBody>
          <a:bodyPr wrap="square">
            <a:spAutoFit/>
          </a:bodyPr>
          <a:lstStyle/>
          <a:p>
            <a:pPr fontAlgn="base"/>
            <a:r>
              <a:rPr lang="en-US" sz="2000" dirty="0">
                <a:solidFill>
                  <a:schemeClr val="bg1"/>
                </a:solidFill>
              </a:rPr>
              <a:t>Isaiah prophesied that after the Assyrians had fulfilled the Lord’s purposes in punishing Judah and the Northern Kingdom of Israel, the Lord would destroy the Assyrians as well because of their pride and wickedness. </a:t>
            </a:r>
          </a:p>
          <a:p>
            <a:pPr fontAlgn="base"/>
            <a:endParaRPr lang="en-US" sz="2000" dirty="0">
              <a:solidFill>
                <a:schemeClr val="bg1"/>
              </a:solidFill>
            </a:endParaRPr>
          </a:p>
          <a:p>
            <a:pPr fontAlgn="base"/>
            <a:r>
              <a:rPr lang="en-US" sz="2000" dirty="0">
                <a:solidFill>
                  <a:schemeClr val="bg1"/>
                </a:solidFill>
              </a:rPr>
              <a:t>This destruction is symbolic of the destruction the proud and wicked will experience at the Second Coming.</a:t>
            </a:r>
          </a:p>
        </p:txBody>
      </p:sp>
      <p:pic>
        <p:nvPicPr>
          <p:cNvPr id="1030" name="Picture 6" descr="https://s-media-cache-ak0.pinimg.com/736x/0b/48/f7/0b48f726c37552e0b1174634197e995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0057" y="1053206"/>
            <a:ext cx="5169807" cy="521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85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3166" y="6396334"/>
            <a:ext cx="1861457" cy="369332"/>
          </a:xfrm>
          <a:prstGeom prst="rect">
            <a:avLst/>
          </a:prstGeom>
          <a:noFill/>
        </p:spPr>
        <p:txBody>
          <a:bodyPr wrap="square" rtlCol="0">
            <a:spAutoFit/>
          </a:bodyPr>
          <a:lstStyle/>
          <a:p>
            <a:r>
              <a:rPr lang="en-US" dirty="0">
                <a:solidFill>
                  <a:schemeClr val="bg1"/>
                </a:solidFill>
              </a:rPr>
              <a:t>Isaiah 10:7-19</a:t>
            </a:r>
          </a:p>
        </p:txBody>
      </p:sp>
      <p:sp>
        <p:nvSpPr>
          <p:cNvPr id="6" name="TextBox 5"/>
          <p:cNvSpPr txBox="1"/>
          <p:nvPr/>
        </p:nvSpPr>
        <p:spPr>
          <a:xfrm>
            <a:off x="0" y="0"/>
            <a:ext cx="12115800" cy="923330"/>
          </a:xfrm>
          <a:prstGeom prst="rect">
            <a:avLst/>
          </a:prstGeom>
          <a:noFill/>
        </p:spPr>
        <p:txBody>
          <a:bodyPr wrap="square" rtlCol="0">
            <a:spAutoFit/>
          </a:bodyPr>
          <a:lstStyle/>
          <a:p>
            <a:pPr algn="ctr"/>
            <a:r>
              <a:rPr lang="en-US" sz="5400" dirty="0">
                <a:solidFill>
                  <a:schemeClr val="bg1"/>
                </a:solidFill>
              </a:rPr>
              <a:t>After the Destruction of Israel</a:t>
            </a:r>
          </a:p>
        </p:txBody>
      </p:sp>
      <p:sp>
        <p:nvSpPr>
          <p:cNvPr id="3" name="Rectangle 2"/>
          <p:cNvSpPr/>
          <p:nvPr/>
        </p:nvSpPr>
        <p:spPr>
          <a:xfrm>
            <a:off x="240525" y="923330"/>
            <a:ext cx="7695162" cy="5324535"/>
          </a:xfrm>
          <a:prstGeom prst="rect">
            <a:avLst/>
          </a:prstGeom>
        </p:spPr>
        <p:txBody>
          <a:bodyPr wrap="square">
            <a:spAutoFit/>
          </a:bodyPr>
          <a:lstStyle/>
          <a:p>
            <a:pPr fontAlgn="base"/>
            <a:r>
              <a:rPr lang="en-US" sz="2000" dirty="0">
                <a:solidFill>
                  <a:schemeClr val="bg1"/>
                </a:solidFill>
              </a:rPr>
              <a:t>Isaiah gave a prophecy concerning the destiny of Assyria lest anyone conclude that this heathen nation was righteous and noble because of its success against Israel and Judah.</a:t>
            </a:r>
          </a:p>
          <a:p>
            <a:pPr fontAlgn="base"/>
            <a:endParaRPr lang="en-US" sz="2000" dirty="0">
              <a:solidFill>
                <a:schemeClr val="bg1"/>
              </a:solidFill>
            </a:endParaRPr>
          </a:p>
          <a:p>
            <a:pPr fontAlgn="base"/>
            <a:r>
              <a:rPr lang="en-US" sz="2000" dirty="0">
                <a:solidFill>
                  <a:schemeClr val="bg1"/>
                </a:solidFill>
              </a:rPr>
              <a:t>The fulfillment of this detailed prophecy has been historically confirmed. </a:t>
            </a:r>
          </a:p>
          <a:p>
            <a:pPr fontAlgn="base"/>
            <a:endParaRPr lang="en-US" sz="2000" dirty="0">
              <a:solidFill>
                <a:schemeClr val="bg1"/>
              </a:solidFill>
            </a:endParaRPr>
          </a:p>
          <a:p>
            <a:pPr fontAlgn="base"/>
            <a:r>
              <a:rPr lang="en-US" sz="2000" dirty="0">
                <a:solidFill>
                  <a:schemeClr val="bg1"/>
                </a:solidFill>
              </a:rPr>
              <a:t>Isaiah mentioned some of the successful military campaigns of Assyria and prophesied of the eventual intrusion and success against Judah, even listing the names of many of the cities of Judah that would fall to Assyria. </a:t>
            </a:r>
          </a:p>
          <a:p>
            <a:pPr fontAlgn="base"/>
            <a:endParaRPr lang="en-US" sz="2000" dirty="0">
              <a:solidFill>
                <a:schemeClr val="bg1"/>
              </a:solidFill>
            </a:endParaRPr>
          </a:p>
          <a:p>
            <a:pPr fontAlgn="base"/>
            <a:r>
              <a:rPr lang="en-US" sz="2000" dirty="0">
                <a:solidFill>
                  <a:schemeClr val="bg1"/>
                </a:solidFill>
              </a:rPr>
              <a:t>The destruction both of Israel and of Assyria is described as complete. </a:t>
            </a:r>
          </a:p>
          <a:p>
            <a:pPr fontAlgn="base"/>
            <a:endParaRPr lang="en-US" sz="2000" dirty="0">
              <a:solidFill>
                <a:schemeClr val="bg1"/>
              </a:solidFill>
            </a:endParaRPr>
          </a:p>
          <a:p>
            <a:pPr fontAlgn="base"/>
            <a:r>
              <a:rPr lang="en-US" sz="2000" dirty="0">
                <a:solidFill>
                  <a:schemeClr val="bg1"/>
                </a:solidFill>
              </a:rPr>
              <a:t>The destruction of Israel and Assyria is also a type of the destruction of the wicked in any age and has its prophesied parallel even for the latter days.</a:t>
            </a:r>
          </a:p>
        </p:txBody>
      </p:sp>
      <p:pic>
        <p:nvPicPr>
          <p:cNvPr id="8" name="Picture 8" descr="http://galactic.no/rune/sogomorra.jpg"/>
          <p:cNvPicPr>
            <a:picLocks noChangeAspect="1" noChangeArrowheads="1"/>
          </p:cNvPicPr>
          <p:nvPr/>
        </p:nvPicPr>
        <p:blipFill rotWithShape="1">
          <a:blip r:embed="rId4">
            <a:extLst>
              <a:ext uri="{28A0092B-C50C-407E-A947-70E740481C1C}">
                <a14:useLocalDpi xmlns:a14="http://schemas.microsoft.com/office/drawing/2010/main" val="0"/>
              </a:ext>
            </a:extLst>
          </a:blip>
          <a:srcRect r="640" b="3278"/>
          <a:stretch/>
        </p:blipFill>
        <p:spPr bwMode="auto">
          <a:xfrm>
            <a:off x="7935688" y="1719489"/>
            <a:ext cx="3690256" cy="2569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89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3166" y="6396334"/>
            <a:ext cx="1861457" cy="369332"/>
          </a:xfrm>
          <a:prstGeom prst="rect">
            <a:avLst/>
          </a:prstGeom>
          <a:noFill/>
        </p:spPr>
        <p:txBody>
          <a:bodyPr wrap="square" rtlCol="0">
            <a:spAutoFit/>
          </a:bodyPr>
          <a:lstStyle/>
          <a:p>
            <a:r>
              <a:rPr lang="en-US" dirty="0">
                <a:solidFill>
                  <a:schemeClr val="bg1"/>
                </a:solidFill>
              </a:rPr>
              <a:t>Isaiah 10:20-34</a:t>
            </a:r>
          </a:p>
        </p:txBody>
      </p:sp>
      <p:sp>
        <p:nvSpPr>
          <p:cNvPr id="6" name="TextBox 5"/>
          <p:cNvSpPr txBox="1"/>
          <p:nvPr/>
        </p:nvSpPr>
        <p:spPr>
          <a:xfrm>
            <a:off x="0" y="0"/>
            <a:ext cx="12115800" cy="923330"/>
          </a:xfrm>
          <a:prstGeom prst="rect">
            <a:avLst/>
          </a:prstGeom>
          <a:noFill/>
        </p:spPr>
        <p:txBody>
          <a:bodyPr wrap="square" rtlCol="0">
            <a:spAutoFit/>
          </a:bodyPr>
          <a:lstStyle/>
          <a:p>
            <a:pPr algn="ctr"/>
            <a:r>
              <a:rPr lang="en-US" sz="5400" dirty="0">
                <a:solidFill>
                  <a:schemeClr val="bg1"/>
                </a:solidFill>
              </a:rPr>
              <a:t>Jerusalem Spared</a:t>
            </a:r>
          </a:p>
        </p:txBody>
      </p:sp>
      <p:sp>
        <p:nvSpPr>
          <p:cNvPr id="3" name="Rectangle 2"/>
          <p:cNvSpPr/>
          <p:nvPr/>
        </p:nvSpPr>
        <p:spPr>
          <a:xfrm>
            <a:off x="521182" y="1548020"/>
            <a:ext cx="4087031" cy="1631216"/>
          </a:xfrm>
          <a:prstGeom prst="rect">
            <a:avLst/>
          </a:prstGeom>
        </p:spPr>
        <p:txBody>
          <a:bodyPr wrap="square">
            <a:spAutoFit/>
          </a:bodyPr>
          <a:lstStyle/>
          <a:p>
            <a:pPr fontAlgn="base"/>
            <a:r>
              <a:rPr lang="en-US" sz="2000" dirty="0">
                <a:solidFill>
                  <a:schemeClr val="bg1"/>
                </a:solidFill>
              </a:rPr>
              <a:t>Isaiah foretold that the Assyrian army would destroy many cities as it marched toward Jerusalem; however, Jerusalem would be miraculously spared </a:t>
            </a:r>
          </a:p>
        </p:txBody>
      </p:sp>
      <p:sp>
        <p:nvSpPr>
          <p:cNvPr id="7" name="TextBox 6"/>
          <p:cNvSpPr txBox="1"/>
          <p:nvPr/>
        </p:nvSpPr>
        <p:spPr>
          <a:xfrm>
            <a:off x="6200115" y="3525901"/>
            <a:ext cx="5344561" cy="1323439"/>
          </a:xfrm>
          <a:prstGeom prst="rect">
            <a:avLst/>
          </a:prstGeom>
          <a:noFill/>
        </p:spPr>
        <p:txBody>
          <a:bodyPr wrap="square" rtlCol="0">
            <a:spAutoFit/>
          </a:bodyPr>
          <a:lstStyle/>
          <a:p>
            <a:r>
              <a:rPr lang="en-US" sz="2000" dirty="0">
                <a:solidFill>
                  <a:schemeClr val="bg2"/>
                </a:solidFill>
              </a:rPr>
              <a:t>Modern covenant Israel need not live in fear, even when these trials are at their doors because, “at the last minute,” the Lord will intervene and redeem covenant Israel. (2)</a:t>
            </a:r>
          </a:p>
        </p:txBody>
      </p:sp>
      <p:sp>
        <p:nvSpPr>
          <p:cNvPr id="5" name="Rectangle 4"/>
          <p:cNvSpPr/>
          <p:nvPr/>
        </p:nvSpPr>
        <p:spPr>
          <a:xfrm>
            <a:off x="2776396" y="5196005"/>
            <a:ext cx="6096000" cy="1200329"/>
          </a:xfrm>
          <a:prstGeom prst="rect">
            <a:avLst/>
          </a:prstGeom>
        </p:spPr>
        <p:txBody>
          <a:bodyPr>
            <a:spAutoFit/>
          </a:bodyPr>
          <a:lstStyle/>
          <a:p>
            <a:r>
              <a:rPr lang="en-US" i="1" dirty="0">
                <a:solidFill>
                  <a:srgbClr val="FFFF00"/>
                </a:solidFill>
                <a:latin typeface="Palatino"/>
              </a:rPr>
              <a:t>Therefore, dearly beloved brethren, let us cheerfully do all things that lie in our power; and then may we stand still, with the utmost assurance, to see the salvation of God, and for his arm to be revealed. D&amp;C 137:17</a:t>
            </a:r>
            <a:endParaRPr lang="en-US" i="1" dirty="0">
              <a:solidFill>
                <a:srgbClr val="FFFF00"/>
              </a:solidFill>
            </a:endParaRPr>
          </a:p>
        </p:txBody>
      </p:sp>
      <p:pic>
        <p:nvPicPr>
          <p:cNvPr id="8" name="Picture 2" descr="http://www.watchmanspost.com/img/isra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4446" y="928330"/>
            <a:ext cx="4905375" cy="2171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17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8482" y="1120694"/>
            <a:ext cx="7671163" cy="5632311"/>
          </a:xfrm>
          <a:prstGeom prst="rect">
            <a:avLst/>
          </a:prstGeom>
          <a:noFill/>
        </p:spPr>
        <p:txBody>
          <a:bodyPr wrap="square" rtlCol="0">
            <a:spAutoFit/>
          </a:bodyPr>
          <a:lstStyle/>
          <a:p>
            <a:r>
              <a:rPr lang="en-US" dirty="0">
                <a:solidFill>
                  <a:schemeClr val="bg1"/>
                </a:solidFill>
              </a:rPr>
              <a:t>He was of the line of Judah’s son, (son of Leah and Jacob) Pharez, the elder of the twin sons of Judah with his former daughter-in-law Tamar (Genesis 29:32-35) </a:t>
            </a:r>
          </a:p>
          <a:p>
            <a:endParaRPr lang="en-US" dirty="0">
              <a:solidFill>
                <a:schemeClr val="bg1"/>
              </a:solidFill>
            </a:endParaRPr>
          </a:p>
          <a:p>
            <a:r>
              <a:rPr lang="en-US" dirty="0">
                <a:solidFill>
                  <a:schemeClr val="bg1"/>
                </a:solidFill>
              </a:rPr>
              <a:t>His name is pronounced </a:t>
            </a:r>
            <a:r>
              <a:rPr lang="en-US" dirty="0" err="1">
                <a:solidFill>
                  <a:schemeClr val="bg1"/>
                </a:solidFill>
              </a:rPr>
              <a:t>yee-shaw-ee</a:t>
            </a:r>
            <a:r>
              <a:rPr lang="en-US" dirty="0">
                <a:solidFill>
                  <a:schemeClr val="bg1"/>
                </a:solidFill>
              </a:rPr>
              <a:t>…which meant ‘to hold out, as in to extend</a:t>
            </a:r>
          </a:p>
          <a:p>
            <a:endParaRPr lang="en-US" dirty="0">
              <a:solidFill>
                <a:schemeClr val="bg1"/>
              </a:solidFill>
            </a:endParaRPr>
          </a:p>
          <a:p>
            <a:r>
              <a:rPr lang="en-US" dirty="0">
                <a:solidFill>
                  <a:schemeClr val="bg1"/>
                </a:solidFill>
              </a:rPr>
              <a:t>He was the grandson of Ruth (Ruth 4:18-22)</a:t>
            </a:r>
          </a:p>
          <a:p>
            <a:endParaRPr lang="en-US" dirty="0">
              <a:solidFill>
                <a:schemeClr val="bg1"/>
              </a:solidFill>
            </a:endParaRPr>
          </a:p>
          <a:p>
            <a:r>
              <a:rPr lang="en-US" dirty="0">
                <a:solidFill>
                  <a:schemeClr val="bg1"/>
                </a:solidFill>
              </a:rPr>
              <a:t>He was the son of Obed</a:t>
            </a:r>
          </a:p>
          <a:p>
            <a:endParaRPr lang="en-US" dirty="0">
              <a:solidFill>
                <a:schemeClr val="bg1"/>
              </a:solidFill>
            </a:endParaRPr>
          </a:p>
          <a:p>
            <a:r>
              <a:rPr lang="en-US" dirty="0">
                <a:solidFill>
                  <a:schemeClr val="bg1"/>
                </a:solidFill>
              </a:rPr>
              <a:t>He was from Bethlehem (1 Samuel 17:58)</a:t>
            </a:r>
          </a:p>
          <a:p>
            <a:endParaRPr lang="en-US" dirty="0">
              <a:solidFill>
                <a:schemeClr val="bg1"/>
              </a:solidFill>
            </a:endParaRPr>
          </a:p>
          <a:p>
            <a:r>
              <a:rPr lang="en-US" dirty="0">
                <a:solidFill>
                  <a:schemeClr val="bg1"/>
                </a:solidFill>
              </a:rPr>
              <a:t>He was the father of David, the boy who slayed Goliath and became King of Israel</a:t>
            </a:r>
          </a:p>
          <a:p>
            <a:endParaRPr lang="en-US" dirty="0">
              <a:solidFill>
                <a:schemeClr val="bg1"/>
              </a:solidFill>
            </a:endParaRPr>
          </a:p>
          <a:p>
            <a:r>
              <a:rPr lang="en-US" dirty="0">
                <a:solidFill>
                  <a:schemeClr val="bg1"/>
                </a:solidFill>
              </a:rPr>
              <a:t>Jesse became renowned throughout the land because of David’s heroic act</a:t>
            </a:r>
          </a:p>
          <a:p>
            <a:endParaRPr lang="en-US" dirty="0">
              <a:solidFill>
                <a:schemeClr val="bg1"/>
              </a:solidFill>
            </a:endParaRPr>
          </a:p>
          <a:p>
            <a:r>
              <a:rPr lang="en-US" dirty="0">
                <a:solidFill>
                  <a:schemeClr val="bg1"/>
                </a:solidFill>
              </a:rPr>
              <a:t>His direct line of descents leads to Christ (Matthew 1:5-6)</a:t>
            </a:r>
          </a:p>
          <a:p>
            <a:endParaRPr lang="en-US" dirty="0">
              <a:solidFill>
                <a:schemeClr val="bg1"/>
              </a:solidFill>
            </a:endParaRPr>
          </a:p>
        </p:txBody>
      </p:sp>
      <p:sp>
        <p:nvSpPr>
          <p:cNvPr id="4" name="TextBox 3"/>
          <p:cNvSpPr txBox="1"/>
          <p:nvPr/>
        </p:nvSpPr>
        <p:spPr>
          <a:xfrm>
            <a:off x="1752600" y="1"/>
            <a:ext cx="8686800" cy="830997"/>
          </a:xfrm>
          <a:prstGeom prst="rect">
            <a:avLst/>
          </a:prstGeom>
          <a:noFill/>
        </p:spPr>
        <p:txBody>
          <a:bodyPr wrap="square" rtlCol="0">
            <a:spAutoFit/>
          </a:bodyPr>
          <a:lstStyle/>
          <a:p>
            <a:pPr algn="ctr"/>
            <a:r>
              <a:rPr lang="en-US" sz="4800" dirty="0">
                <a:solidFill>
                  <a:schemeClr val="bg1"/>
                </a:solidFill>
                <a:ea typeface="Gungsuh" pitchFamily="18" charset="-127"/>
              </a:rPr>
              <a:t>Jesse</a:t>
            </a:r>
            <a:endParaRPr lang="en-US" dirty="0">
              <a:solidFill>
                <a:schemeClr val="bg1"/>
              </a:solidFill>
              <a:ea typeface="Gungsuh" pitchFamily="18" charset="-127"/>
            </a:endParaRPr>
          </a:p>
        </p:txBody>
      </p:sp>
      <p:grpSp>
        <p:nvGrpSpPr>
          <p:cNvPr id="5" name="Group 4"/>
          <p:cNvGrpSpPr/>
          <p:nvPr/>
        </p:nvGrpSpPr>
        <p:grpSpPr>
          <a:xfrm>
            <a:off x="8576650" y="1208638"/>
            <a:ext cx="2209800" cy="4724400"/>
            <a:chOff x="381000" y="457201"/>
            <a:chExt cx="2520305" cy="5333998"/>
          </a:xfrm>
        </p:grpSpPr>
        <p:sp>
          <p:nvSpPr>
            <p:cNvPr id="6" name="Oval 5"/>
            <p:cNvSpPr/>
            <p:nvPr/>
          </p:nvSpPr>
          <p:spPr>
            <a:xfrm rot="6128217">
              <a:off x="1837209" y="5175877"/>
              <a:ext cx="474843" cy="75580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4472555">
              <a:off x="1116645" y="5134595"/>
              <a:ext cx="410712" cy="83714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20226769">
              <a:off x="1033165" y="5342255"/>
              <a:ext cx="418546" cy="303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0226769">
              <a:off x="1944423" y="5380100"/>
              <a:ext cx="349828" cy="303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2901859">
              <a:off x="488257" y="3428801"/>
              <a:ext cx="470737" cy="68525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rot="1442139">
              <a:off x="730443" y="2368808"/>
              <a:ext cx="740567" cy="1553846"/>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20226769">
              <a:off x="2355482" y="3464741"/>
              <a:ext cx="545823" cy="70060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20249249">
              <a:off x="2024693" y="2430513"/>
              <a:ext cx="666092" cy="1553846"/>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rot="11274506">
              <a:off x="577468" y="1140778"/>
              <a:ext cx="2209800" cy="1757796"/>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a:off x="805882" y="2499725"/>
              <a:ext cx="1840063" cy="2965624"/>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10800000">
              <a:off x="1295400" y="2590799"/>
              <a:ext cx="774074" cy="685800"/>
            </a:xfrm>
            <a:prstGeom prst="trapezoid">
              <a:avLst>
                <a:gd name="adj" fmla="val 73735"/>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990400" y="1176771"/>
              <a:ext cx="1344662" cy="165878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oon 17"/>
            <p:cNvSpPr/>
            <p:nvPr/>
          </p:nvSpPr>
          <p:spPr>
            <a:xfrm rot="5400000">
              <a:off x="1211034" y="160566"/>
              <a:ext cx="909932" cy="1503201"/>
            </a:xfrm>
            <a:prstGeom prst="moon">
              <a:avLst>
                <a:gd name="adj" fmla="val 74044"/>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oon 18"/>
            <p:cNvSpPr/>
            <p:nvPr/>
          </p:nvSpPr>
          <p:spPr>
            <a:xfrm rot="5720381">
              <a:off x="1396989" y="442174"/>
              <a:ext cx="609600" cy="1371600"/>
            </a:xfrm>
            <a:prstGeom prst="moon">
              <a:avLst>
                <a:gd name="adj" fmla="val 74044"/>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1"/>
            <p:cNvSpPr/>
            <p:nvPr/>
          </p:nvSpPr>
          <p:spPr>
            <a:xfrm rot="5400000">
              <a:off x="1403178" y="729098"/>
              <a:ext cx="564286" cy="1541842"/>
            </a:xfrm>
            <a:prstGeom prst="roundRect">
              <a:avLst>
                <a:gd name="adj" fmla="val 500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flipV="1">
              <a:off x="914400" y="1446474"/>
              <a:ext cx="1524000" cy="321117"/>
            </a:xfrm>
            <a:prstGeom prst="roundRect">
              <a:avLst>
                <a:gd name="adj" fmla="val 19291"/>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97"/>
            <p:cNvGrpSpPr/>
            <p:nvPr/>
          </p:nvGrpSpPr>
          <p:grpSpPr>
            <a:xfrm>
              <a:off x="941294" y="1474694"/>
              <a:ext cx="1447800" cy="274265"/>
              <a:chOff x="4953000" y="3276600"/>
              <a:chExt cx="6172200" cy="990600"/>
            </a:xfrm>
          </p:grpSpPr>
          <p:grpSp>
            <p:nvGrpSpPr>
              <p:cNvPr id="49" name="Group 284"/>
              <p:cNvGrpSpPr/>
              <p:nvPr/>
            </p:nvGrpSpPr>
            <p:grpSpPr>
              <a:xfrm>
                <a:off x="4953000" y="3276600"/>
                <a:ext cx="1600200" cy="990600"/>
                <a:chOff x="4953000" y="3276600"/>
                <a:chExt cx="1600200" cy="990600"/>
              </a:xfrm>
            </p:grpSpPr>
            <p:sp>
              <p:nvSpPr>
                <p:cNvPr id="65" name="Octagon 64"/>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285"/>
              <p:cNvGrpSpPr/>
              <p:nvPr/>
            </p:nvGrpSpPr>
            <p:grpSpPr>
              <a:xfrm>
                <a:off x="6477000" y="3276600"/>
                <a:ext cx="1600200" cy="990600"/>
                <a:chOff x="4953000" y="3276600"/>
                <a:chExt cx="1600200" cy="990600"/>
              </a:xfrm>
            </p:grpSpPr>
            <p:sp>
              <p:nvSpPr>
                <p:cNvPr id="61" name="Octagon 60"/>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290"/>
              <p:cNvGrpSpPr/>
              <p:nvPr/>
            </p:nvGrpSpPr>
            <p:grpSpPr>
              <a:xfrm>
                <a:off x="8001000" y="3276600"/>
                <a:ext cx="1600200" cy="990600"/>
                <a:chOff x="4953000" y="3276600"/>
                <a:chExt cx="1600200" cy="990600"/>
              </a:xfrm>
            </p:grpSpPr>
            <p:sp>
              <p:nvSpPr>
                <p:cNvPr id="57" name="Octagon 56"/>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295"/>
              <p:cNvGrpSpPr/>
              <p:nvPr/>
            </p:nvGrpSpPr>
            <p:grpSpPr>
              <a:xfrm>
                <a:off x="9525000" y="3276600"/>
                <a:ext cx="1600200" cy="990600"/>
                <a:chOff x="4953000" y="3276600"/>
                <a:chExt cx="1600200" cy="990600"/>
              </a:xfrm>
            </p:grpSpPr>
            <p:sp>
              <p:nvSpPr>
                <p:cNvPr id="53" name="Octagon 52"/>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iamond 55"/>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120"/>
            <p:cNvGrpSpPr/>
            <p:nvPr/>
          </p:nvGrpSpPr>
          <p:grpSpPr>
            <a:xfrm>
              <a:off x="838200" y="5105400"/>
              <a:ext cx="1752600" cy="274265"/>
              <a:chOff x="4953000" y="3276600"/>
              <a:chExt cx="6172200" cy="990600"/>
            </a:xfrm>
          </p:grpSpPr>
          <p:grpSp>
            <p:nvGrpSpPr>
              <p:cNvPr id="29" name="Group 284"/>
              <p:cNvGrpSpPr/>
              <p:nvPr/>
            </p:nvGrpSpPr>
            <p:grpSpPr>
              <a:xfrm>
                <a:off x="4953000" y="3276600"/>
                <a:ext cx="1600200" cy="990600"/>
                <a:chOff x="4953000" y="3276600"/>
                <a:chExt cx="1600200" cy="990600"/>
              </a:xfrm>
            </p:grpSpPr>
            <p:sp>
              <p:nvSpPr>
                <p:cNvPr id="45" name="Octagon 44"/>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85"/>
              <p:cNvGrpSpPr/>
              <p:nvPr/>
            </p:nvGrpSpPr>
            <p:grpSpPr>
              <a:xfrm>
                <a:off x="6477000" y="3276600"/>
                <a:ext cx="1600200" cy="990600"/>
                <a:chOff x="4953000" y="3276600"/>
                <a:chExt cx="1600200" cy="990600"/>
              </a:xfrm>
            </p:grpSpPr>
            <p:sp>
              <p:nvSpPr>
                <p:cNvPr id="41" name="Octagon 40"/>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290"/>
              <p:cNvGrpSpPr/>
              <p:nvPr/>
            </p:nvGrpSpPr>
            <p:grpSpPr>
              <a:xfrm>
                <a:off x="8001000" y="3276600"/>
                <a:ext cx="1600200" cy="990600"/>
                <a:chOff x="4953000" y="3276600"/>
                <a:chExt cx="1600200" cy="990600"/>
              </a:xfrm>
            </p:grpSpPr>
            <p:sp>
              <p:nvSpPr>
                <p:cNvPr id="37" name="Octagon 36"/>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39"/>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295"/>
              <p:cNvGrpSpPr/>
              <p:nvPr/>
            </p:nvGrpSpPr>
            <p:grpSpPr>
              <a:xfrm>
                <a:off x="9525000" y="3276600"/>
                <a:ext cx="1600200" cy="990600"/>
                <a:chOff x="4953000" y="3276600"/>
                <a:chExt cx="1600200" cy="990600"/>
              </a:xfrm>
            </p:grpSpPr>
            <p:sp>
              <p:nvSpPr>
                <p:cNvPr id="33" name="Octagon 32"/>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43"/>
            <p:cNvGrpSpPr/>
            <p:nvPr/>
          </p:nvGrpSpPr>
          <p:grpSpPr>
            <a:xfrm>
              <a:off x="1066800" y="3657600"/>
              <a:ext cx="1426353" cy="914400"/>
              <a:chOff x="4309849" y="4876800"/>
              <a:chExt cx="1063369" cy="745538"/>
            </a:xfrm>
          </p:grpSpPr>
          <p:sp>
            <p:nvSpPr>
              <p:cNvPr id="25" name="Diagonal Stripe 24"/>
              <p:cNvSpPr/>
              <p:nvPr/>
            </p:nvSpPr>
            <p:spPr>
              <a:xfrm rot="1443364">
                <a:off x="4309849" y="4945456"/>
                <a:ext cx="896741" cy="466807"/>
              </a:xfrm>
              <a:prstGeom prst="diagStripe">
                <a:avLst>
                  <a:gd name="adj" fmla="val 52553"/>
                </a:avLst>
              </a:prstGeom>
              <a:solidFill>
                <a:srgbClr val="8A6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iagonal Stripe 25"/>
              <p:cNvSpPr/>
              <p:nvPr/>
            </p:nvSpPr>
            <p:spPr>
              <a:xfrm rot="16200000" flipH="1">
                <a:off x="4746158" y="5159842"/>
                <a:ext cx="669336" cy="255653"/>
              </a:xfrm>
              <a:prstGeom prst="diagStripe">
                <a:avLst/>
              </a:prstGeom>
              <a:solidFill>
                <a:srgbClr val="8A6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iagonal Stripe 26"/>
              <p:cNvSpPr/>
              <p:nvPr/>
            </p:nvSpPr>
            <p:spPr>
              <a:xfrm rot="5400000">
                <a:off x="4904641" y="5153760"/>
                <a:ext cx="669336" cy="267819"/>
              </a:xfrm>
              <a:prstGeom prst="diagStripe">
                <a:avLst/>
              </a:prstGeom>
              <a:solidFill>
                <a:srgbClr val="8A6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Flowchart: Display 27"/>
              <p:cNvSpPr/>
              <p:nvPr/>
            </p:nvSpPr>
            <p:spPr>
              <a:xfrm>
                <a:off x="4969250" y="4876800"/>
                <a:ext cx="330702" cy="267439"/>
              </a:xfrm>
              <a:prstGeom prst="flowChartDisplay">
                <a:avLst/>
              </a:prstGeom>
              <a:solidFill>
                <a:srgbClr val="8A6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8141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80">
                                          <p:stCondLst>
                                            <p:cond delay="0"/>
                                          </p:stCondLst>
                                        </p:cTn>
                                        <p:tgtEl>
                                          <p:spTgt spid="5"/>
                                        </p:tgtEl>
                                      </p:cBhvr>
                                    </p:animEffect>
                                    <p:anim calcmode="lin" valueType="num">
                                      <p:cBhvr>
                                        <p:cTn id="1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5" dur="26">
                                          <p:stCondLst>
                                            <p:cond delay="650"/>
                                          </p:stCondLst>
                                        </p:cTn>
                                        <p:tgtEl>
                                          <p:spTgt spid="5"/>
                                        </p:tgtEl>
                                      </p:cBhvr>
                                      <p:to x="100000" y="60000"/>
                                    </p:animScale>
                                    <p:animScale>
                                      <p:cBhvr>
                                        <p:cTn id="16" dur="166" decel="50000">
                                          <p:stCondLst>
                                            <p:cond delay="676"/>
                                          </p:stCondLst>
                                        </p:cTn>
                                        <p:tgtEl>
                                          <p:spTgt spid="5"/>
                                        </p:tgtEl>
                                      </p:cBhvr>
                                      <p:to x="100000" y="100000"/>
                                    </p:animScale>
                                    <p:animScale>
                                      <p:cBhvr>
                                        <p:cTn id="17" dur="26">
                                          <p:stCondLst>
                                            <p:cond delay="1312"/>
                                          </p:stCondLst>
                                        </p:cTn>
                                        <p:tgtEl>
                                          <p:spTgt spid="5"/>
                                        </p:tgtEl>
                                      </p:cBhvr>
                                      <p:to x="100000" y="80000"/>
                                    </p:animScale>
                                    <p:animScale>
                                      <p:cBhvr>
                                        <p:cTn id="18" dur="166" decel="50000">
                                          <p:stCondLst>
                                            <p:cond delay="1338"/>
                                          </p:stCondLst>
                                        </p:cTn>
                                        <p:tgtEl>
                                          <p:spTgt spid="5"/>
                                        </p:tgtEl>
                                      </p:cBhvr>
                                      <p:to x="100000" y="100000"/>
                                    </p:animScale>
                                    <p:animScale>
                                      <p:cBhvr>
                                        <p:cTn id="19" dur="26">
                                          <p:stCondLst>
                                            <p:cond delay="1642"/>
                                          </p:stCondLst>
                                        </p:cTn>
                                        <p:tgtEl>
                                          <p:spTgt spid="5"/>
                                        </p:tgtEl>
                                      </p:cBhvr>
                                      <p:to x="100000" y="90000"/>
                                    </p:animScale>
                                    <p:animScale>
                                      <p:cBhvr>
                                        <p:cTn id="20" dur="166" decel="50000">
                                          <p:stCondLst>
                                            <p:cond delay="1668"/>
                                          </p:stCondLst>
                                        </p:cTn>
                                        <p:tgtEl>
                                          <p:spTgt spid="5"/>
                                        </p:tgtEl>
                                      </p:cBhvr>
                                      <p:to x="100000" y="100000"/>
                                    </p:animScale>
                                    <p:animScale>
                                      <p:cBhvr>
                                        <p:cTn id="21" dur="26">
                                          <p:stCondLst>
                                            <p:cond delay="1808"/>
                                          </p:stCondLst>
                                        </p:cTn>
                                        <p:tgtEl>
                                          <p:spTgt spid="5"/>
                                        </p:tgtEl>
                                      </p:cBhvr>
                                      <p:to x="100000" y="95000"/>
                                    </p:animScale>
                                    <p:animScale>
                                      <p:cBhvr>
                                        <p:cTn id="22" dur="166" decel="50000">
                                          <p:stCondLst>
                                            <p:cond delay="1834"/>
                                          </p:stCondLst>
                                        </p:cTn>
                                        <p:tgtEl>
                                          <p:spTgt spid="5"/>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3166" y="6396334"/>
            <a:ext cx="3462953" cy="369332"/>
          </a:xfrm>
          <a:prstGeom prst="rect">
            <a:avLst/>
          </a:prstGeom>
          <a:noFill/>
        </p:spPr>
        <p:txBody>
          <a:bodyPr wrap="square" rtlCol="0">
            <a:spAutoFit/>
          </a:bodyPr>
          <a:lstStyle/>
          <a:p>
            <a:r>
              <a:rPr lang="en-US" dirty="0">
                <a:solidFill>
                  <a:schemeClr val="bg1"/>
                </a:solidFill>
              </a:rPr>
              <a:t>Isaiah 11:1   SEE D&amp;C 113:1-6</a:t>
            </a:r>
          </a:p>
        </p:txBody>
      </p:sp>
      <p:sp>
        <p:nvSpPr>
          <p:cNvPr id="6" name="TextBox 5"/>
          <p:cNvSpPr txBox="1"/>
          <p:nvPr/>
        </p:nvSpPr>
        <p:spPr>
          <a:xfrm>
            <a:off x="0" y="0"/>
            <a:ext cx="12115800" cy="923330"/>
          </a:xfrm>
          <a:prstGeom prst="rect">
            <a:avLst/>
          </a:prstGeom>
          <a:noFill/>
        </p:spPr>
        <p:txBody>
          <a:bodyPr wrap="square" rtlCol="0">
            <a:spAutoFit/>
          </a:bodyPr>
          <a:lstStyle/>
          <a:p>
            <a:pPr algn="ctr"/>
            <a:r>
              <a:rPr lang="en-US" sz="5400" dirty="0">
                <a:solidFill>
                  <a:schemeClr val="bg1"/>
                </a:solidFill>
              </a:rPr>
              <a:t>Stem of Jesse (Christ)</a:t>
            </a:r>
          </a:p>
        </p:txBody>
      </p:sp>
      <p:sp>
        <p:nvSpPr>
          <p:cNvPr id="5" name="Rectangle 4"/>
          <p:cNvSpPr/>
          <p:nvPr/>
        </p:nvSpPr>
        <p:spPr>
          <a:xfrm>
            <a:off x="3325946" y="777449"/>
            <a:ext cx="6096000" cy="1631216"/>
          </a:xfrm>
          <a:prstGeom prst="rect">
            <a:avLst/>
          </a:prstGeom>
        </p:spPr>
        <p:txBody>
          <a:bodyPr>
            <a:spAutoFit/>
          </a:bodyPr>
          <a:lstStyle/>
          <a:p>
            <a:pPr algn="ctr"/>
            <a:r>
              <a:rPr lang="en-US" sz="2000" b="1" i="1" dirty="0">
                <a:solidFill>
                  <a:srgbClr val="FFFF00"/>
                </a:solidFill>
              </a:rPr>
              <a:t>The Rod:</a:t>
            </a:r>
          </a:p>
          <a:p>
            <a:pPr algn="ctr"/>
            <a:r>
              <a:rPr lang="en-US" sz="2000" b="1" i="1" dirty="0">
                <a:solidFill>
                  <a:srgbClr val="FFFF00"/>
                </a:solidFill>
              </a:rPr>
              <a:t>It is a servant in the hands of Christ, who is partly a descendant of Jesse as well as of Ephraim, or of the house of Joseph, on whom there is laid much power. D&amp;C 133:4</a:t>
            </a:r>
          </a:p>
        </p:txBody>
      </p:sp>
      <p:grpSp>
        <p:nvGrpSpPr>
          <p:cNvPr id="15" name="Group 14"/>
          <p:cNvGrpSpPr/>
          <p:nvPr/>
        </p:nvGrpSpPr>
        <p:grpSpPr>
          <a:xfrm>
            <a:off x="7834125" y="2244684"/>
            <a:ext cx="4191000" cy="3181529"/>
            <a:chOff x="7306902" y="3467586"/>
            <a:chExt cx="4191000" cy="3181529"/>
          </a:xfrm>
        </p:grpSpPr>
        <p:pic>
          <p:nvPicPr>
            <p:cNvPr id="11" name="Picture 10" descr="http://us.123rf.com/400wm/400/400/luckypic/luckypic1108/luckypic110800205/10204946-tree-stump-and-green-leaf-isolated-on-white.jpg"/>
            <p:cNvPicPr>
              <a:picLocks noChangeAspect="1" noChangeArrowheads="1"/>
            </p:cNvPicPr>
            <p:nvPr/>
          </p:nvPicPr>
          <p:blipFill>
            <a:blip r:embed="rId4" cstate="print"/>
            <a:srcRect/>
            <a:stretch>
              <a:fillRect/>
            </a:stretch>
          </p:blipFill>
          <p:spPr bwMode="auto">
            <a:xfrm>
              <a:off x="7840302" y="3467586"/>
              <a:ext cx="2828686" cy="1973009"/>
            </a:xfrm>
            <a:prstGeom prst="rect">
              <a:avLst/>
            </a:prstGeom>
            <a:noFill/>
          </p:spPr>
        </p:pic>
        <p:sp>
          <p:nvSpPr>
            <p:cNvPr id="12" name="TextBox 11"/>
            <p:cNvSpPr txBox="1"/>
            <p:nvPr/>
          </p:nvSpPr>
          <p:spPr>
            <a:xfrm>
              <a:off x="7306902" y="5448786"/>
              <a:ext cx="4191000" cy="1200329"/>
            </a:xfrm>
            <a:prstGeom prst="rect">
              <a:avLst/>
            </a:prstGeom>
            <a:noFill/>
          </p:spPr>
          <p:txBody>
            <a:bodyPr wrap="square" rtlCol="0">
              <a:spAutoFit/>
            </a:bodyPr>
            <a:lstStyle/>
            <a:p>
              <a:pPr algn="ctr"/>
              <a:r>
                <a:rPr lang="en-US" dirty="0">
                  <a:solidFill>
                    <a:schemeClr val="bg1"/>
                  </a:solidFill>
                </a:rPr>
                <a:t>Stem of Jesse= Most powerful part of tree providing support for the network of branches and twigs </a:t>
              </a:r>
            </a:p>
            <a:p>
              <a:pPr algn="ctr"/>
              <a:r>
                <a:rPr lang="en-US" dirty="0">
                  <a:solidFill>
                    <a:schemeClr val="bg1"/>
                  </a:solidFill>
                </a:rPr>
                <a:t>Hebrew word for stump (Root word—</a:t>
              </a:r>
              <a:r>
                <a:rPr lang="en-US" dirty="0" err="1">
                  <a:solidFill>
                    <a:schemeClr val="bg1"/>
                  </a:solidFill>
                </a:rPr>
                <a:t>geza</a:t>
              </a:r>
              <a:r>
                <a:rPr lang="en-US" dirty="0">
                  <a:solidFill>
                    <a:schemeClr val="bg1"/>
                  </a:solidFill>
                </a:rPr>
                <a:t>)</a:t>
              </a:r>
            </a:p>
          </p:txBody>
        </p:sp>
      </p:grpSp>
      <p:grpSp>
        <p:nvGrpSpPr>
          <p:cNvPr id="10" name="Group 9"/>
          <p:cNvGrpSpPr/>
          <p:nvPr/>
        </p:nvGrpSpPr>
        <p:grpSpPr>
          <a:xfrm>
            <a:off x="759796" y="3563529"/>
            <a:ext cx="3200400" cy="2076510"/>
            <a:chOff x="4937911" y="4546623"/>
            <a:chExt cx="3200400" cy="2076510"/>
          </a:xfrm>
        </p:grpSpPr>
        <p:sp>
          <p:nvSpPr>
            <p:cNvPr id="13" name="TextBox 12"/>
            <p:cNvSpPr txBox="1"/>
            <p:nvPr/>
          </p:nvSpPr>
          <p:spPr>
            <a:xfrm>
              <a:off x="4937911" y="6223023"/>
              <a:ext cx="3200400" cy="400110"/>
            </a:xfrm>
            <a:prstGeom prst="rect">
              <a:avLst/>
            </a:prstGeom>
            <a:noFill/>
          </p:spPr>
          <p:txBody>
            <a:bodyPr wrap="square" rtlCol="0">
              <a:spAutoFit/>
            </a:bodyPr>
            <a:lstStyle/>
            <a:p>
              <a:r>
                <a:rPr lang="en-US" sz="2000" dirty="0">
                  <a:solidFill>
                    <a:schemeClr val="bg1"/>
                  </a:solidFill>
                </a:rPr>
                <a:t>Rod = shoot = A servant</a:t>
              </a:r>
            </a:p>
          </p:txBody>
        </p:sp>
        <p:pic>
          <p:nvPicPr>
            <p:cNvPr id="14" name="Picture 4" descr="https://encrypted-tbn2.gstatic.com/images?q=tbn:ANd9GcTaremZT6u6ETrVEgBo9FW6LNLl15TOCZOwwJbjjMXueTaNxHzAXg"/>
            <p:cNvPicPr>
              <a:picLocks noChangeAspect="1" noChangeArrowheads="1"/>
            </p:cNvPicPr>
            <p:nvPr/>
          </p:nvPicPr>
          <p:blipFill>
            <a:blip r:embed="rId5" cstate="print"/>
            <a:srcRect r="36232" b="3825"/>
            <a:stretch>
              <a:fillRect/>
            </a:stretch>
          </p:blipFill>
          <p:spPr bwMode="auto">
            <a:xfrm>
              <a:off x="5395111" y="4546623"/>
              <a:ext cx="1676400" cy="1676400"/>
            </a:xfrm>
            <a:prstGeom prst="rect">
              <a:avLst/>
            </a:prstGeom>
            <a:noFill/>
          </p:spPr>
        </p:pic>
      </p:grpSp>
      <p:grpSp>
        <p:nvGrpSpPr>
          <p:cNvPr id="16" name="Group 15"/>
          <p:cNvGrpSpPr/>
          <p:nvPr/>
        </p:nvGrpSpPr>
        <p:grpSpPr>
          <a:xfrm>
            <a:off x="3917886" y="2761993"/>
            <a:ext cx="5025192" cy="4003673"/>
            <a:chOff x="4719991" y="2885104"/>
            <a:chExt cx="5025192" cy="4003673"/>
          </a:xfrm>
        </p:grpSpPr>
        <p:sp>
          <p:nvSpPr>
            <p:cNvPr id="17" name="TextBox 16"/>
            <p:cNvSpPr txBox="1"/>
            <p:nvPr/>
          </p:nvSpPr>
          <p:spPr>
            <a:xfrm>
              <a:off x="4719991" y="5442227"/>
              <a:ext cx="5025192" cy="1446550"/>
            </a:xfrm>
            <a:prstGeom prst="rect">
              <a:avLst/>
            </a:prstGeom>
            <a:noFill/>
          </p:spPr>
          <p:txBody>
            <a:bodyPr wrap="square" rtlCol="0">
              <a:spAutoFit/>
            </a:bodyPr>
            <a:lstStyle/>
            <a:p>
              <a:r>
                <a:rPr lang="en-US" sz="2000" dirty="0">
                  <a:solidFill>
                    <a:schemeClr val="bg1"/>
                  </a:solidFill>
                </a:rPr>
                <a:t>Branch= a Great Leader among the Jews</a:t>
              </a:r>
            </a:p>
            <a:p>
              <a:r>
                <a:rPr lang="en-US" sz="2000" dirty="0">
                  <a:solidFill>
                    <a:schemeClr val="bg1"/>
                  </a:solidFill>
                </a:rPr>
                <a:t>Hebrew—</a:t>
              </a:r>
              <a:r>
                <a:rPr lang="en-US" sz="2000" dirty="0" err="1">
                  <a:solidFill>
                    <a:schemeClr val="bg1"/>
                  </a:solidFill>
                </a:rPr>
                <a:t>natzar</a:t>
              </a:r>
              <a:endParaRPr lang="en-US" sz="2000" dirty="0">
                <a:solidFill>
                  <a:schemeClr val="bg1"/>
                </a:solidFill>
              </a:endParaRPr>
            </a:p>
            <a:p>
              <a:r>
                <a:rPr lang="en-US" sz="1600" dirty="0">
                  <a:solidFill>
                    <a:schemeClr val="bg1"/>
                  </a:solidFill>
                </a:rPr>
                <a:t>Daniel 11:7</a:t>
              </a:r>
            </a:p>
            <a:p>
              <a:r>
                <a:rPr lang="en-US" sz="1600" dirty="0">
                  <a:solidFill>
                    <a:schemeClr val="bg1"/>
                  </a:solidFill>
                </a:rPr>
                <a:t>Jeremiah 23:5-6</a:t>
              </a:r>
            </a:p>
            <a:p>
              <a:r>
                <a:rPr lang="en-US" sz="1600" dirty="0">
                  <a:solidFill>
                    <a:schemeClr val="bg1"/>
                  </a:solidFill>
                </a:rPr>
                <a:t>Hosea 3:5</a:t>
              </a:r>
            </a:p>
          </p:txBody>
        </p:sp>
        <p:pic>
          <p:nvPicPr>
            <p:cNvPr id="18" name="Picture 2" descr="http://www.bonsaihunk.us/ficusforum/FriendsPicsBonsai/BareBranches.jpg"/>
            <p:cNvPicPr>
              <a:picLocks noChangeAspect="1" noChangeArrowheads="1"/>
            </p:cNvPicPr>
            <p:nvPr/>
          </p:nvPicPr>
          <p:blipFill>
            <a:blip r:embed="rId6" cstate="print"/>
            <a:srcRect/>
            <a:stretch>
              <a:fillRect/>
            </a:stretch>
          </p:blipFill>
          <p:spPr bwMode="auto">
            <a:xfrm>
              <a:off x="5563547" y="2885104"/>
              <a:ext cx="2190750" cy="2352032"/>
            </a:xfrm>
            <a:prstGeom prst="rect">
              <a:avLst/>
            </a:prstGeom>
            <a:noFill/>
          </p:spPr>
        </p:pic>
      </p:grpSp>
      <p:sp>
        <p:nvSpPr>
          <p:cNvPr id="20" name="TextBox 19"/>
          <p:cNvSpPr txBox="1"/>
          <p:nvPr/>
        </p:nvSpPr>
        <p:spPr>
          <a:xfrm>
            <a:off x="9821501" y="6485999"/>
            <a:ext cx="2286000" cy="369332"/>
          </a:xfrm>
          <a:prstGeom prst="rect">
            <a:avLst/>
          </a:prstGeom>
          <a:noFill/>
        </p:spPr>
        <p:txBody>
          <a:bodyPr wrap="square" rtlCol="0">
            <a:spAutoFit/>
          </a:bodyPr>
          <a:lstStyle/>
          <a:p>
            <a:pPr algn="r"/>
            <a:r>
              <a:rPr lang="en-US" dirty="0">
                <a:solidFill>
                  <a:schemeClr val="bg2">
                    <a:lumMod val="90000"/>
                  </a:schemeClr>
                </a:solidFill>
              </a:rPr>
              <a:t>2 Nephi 21:1</a:t>
            </a:r>
          </a:p>
        </p:txBody>
      </p:sp>
    </p:spTree>
    <p:extLst>
      <p:ext uri="{BB962C8B-B14F-4D97-AF65-F5344CB8AC3E}">
        <p14:creationId xmlns:p14="http://schemas.microsoft.com/office/powerpoint/2010/main" val="383909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789018"/>
            <a:ext cx="8959913" cy="1569660"/>
          </a:xfrm>
          <a:prstGeom prst="rect">
            <a:avLst/>
          </a:prstGeom>
          <a:noFill/>
        </p:spPr>
        <p:txBody>
          <a:bodyPr wrap="square" rtlCol="0">
            <a:spAutoFit/>
          </a:bodyPr>
          <a:lstStyle/>
          <a:p>
            <a:r>
              <a:rPr lang="en-US" sz="2400" dirty="0">
                <a:solidFill>
                  <a:schemeClr val="bg1"/>
                </a:solidFill>
              </a:rPr>
              <a:t>Branches and twigs symbolize His faithful followers that have developed from His care. We can be part of this network of branches if we choose to be grafted in through the ordinance of baptism and obedience to the commandments of God. (1)</a:t>
            </a:r>
          </a:p>
        </p:txBody>
      </p:sp>
      <p:sp>
        <p:nvSpPr>
          <p:cNvPr id="4" name="TextBox 3"/>
          <p:cNvSpPr txBox="1"/>
          <p:nvPr/>
        </p:nvSpPr>
        <p:spPr>
          <a:xfrm>
            <a:off x="1752600" y="1"/>
            <a:ext cx="8686800" cy="830997"/>
          </a:xfrm>
          <a:prstGeom prst="rect">
            <a:avLst/>
          </a:prstGeom>
          <a:noFill/>
        </p:spPr>
        <p:txBody>
          <a:bodyPr wrap="square" rtlCol="0">
            <a:spAutoFit/>
          </a:bodyPr>
          <a:lstStyle/>
          <a:p>
            <a:pPr algn="ctr"/>
            <a:r>
              <a:rPr lang="en-US" sz="4800" dirty="0">
                <a:solidFill>
                  <a:schemeClr val="bg1"/>
                </a:solidFill>
                <a:ea typeface="Gungsuh" pitchFamily="18" charset="-127"/>
              </a:rPr>
              <a:t>Faithful Followers</a:t>
            </a:r>
          </a:p>
        </p:txBody>
      </p:sp>
      <p:sp>
        <p:nvSpPr>
          <p:cNvPr id="6" name="TextBox 5"/>
          <p:cNvSpPr txBox="1"/>
          <p:nvPr/>
        </p:nvSpPr>
        <p:spPr>
          <a:xfrm>
            <a:off x="9821501" y="6485999"/>
            <a:ext cx="2286000" cy="369332"/>
          </a:xfrm>
          <a:prstGeom prst="rect">
            <a:avLst/>
          </a:prstGeom>
          <a:noFill/>
        </p:spPr>
        <p:txBody>
          <a:bodyPr wrap="square" rtlCol="0">
            <a:spAutoFit/>
          </a:bodyPr>
          <a:lstStyle/>
          <a:p>
            <a:pPr algn="r"/>
            <a:r>
              <a:rPr lang="en-US" dirty="0">
                <a:solidFill>
                  <a:schemeClr val="bg2">
                    <a:lumMod val="90000"/>
                  </a:schemeClr>
                </a:solidFill>
              </a:rPr>
              <a:t>2 Nephi 21:1</a:t>
            </a:r>
          </a:p>
        </p:txBody>
      </p:sp>
      <p:grpSp>
        <p:nvGrpSpPr>
          <p:cNvPr id="13" name="Group 12"/>
          <p:cNvGrpSpPr/>
          <p:nvPr/>
        </p:nvGrpSpPr>
        <p:grpSpPr>
          <a:xfrm>
            <a:off x="3313568" y="2716040"/>
            <a:ext cx="5300299" cy="3565742"/>
            <a:chOff x="2743200" y="3551965"/>
            <a:chExt cx="4583061" cy="3077435"/>
          </a:xfrm>
        </p:grpSpPr>
        <p:pic>
          <p:nvPicPr>
            <p:cNvPr id="10" name="Picture 9" descr="branch.jpg"/>
            <p:cNvPicPr>
              <a:picLocks noChangeAspect="1"/>
            </p:cNvPicPr>
            <p:nvPr/>
          </p:nvPicPr>
          <p:blipFill>
            <a:blip r:embed="rId4" cstate="print"/>
            <a:stretch>
              <a:fillRect/>
            </a:stretch>
          </p:blipFill>
          <p:spPr>
            <a:xfrm>
              <a:off x="2743200" y="3551965"/>
              <a:ext cx="4583061" cy="3077435"/>
            </a:xfrm>
            <a:prstGeom prst="rect">
              <a:avLst/>
            </a:prstGeom>
          </p:spPr>
        </p:pic>
        <p:pic>
          <p:nvPicPr>
            <p:cNvPr id="38914" name="Picture 2" descr="http://fc02.deviantart.net/fs32/f/2008/192/5/f/Jesus_Christ_by_portraitsbyphil.jpg"/>
            <p:cNvPicPr>
              <a:picLocks noChangeAspect="1" noChangeArrowheads="1"/>
            </p:cNvPicPr>
            <p:nvPr/>
          </p:nvPicPr>
          <p:blipFill>
            <a:blip r:embed="rId5" cstate="print"/>
            <a:srcRect/>
            <a:stretch>
              <a:fillRect/>
            </a:stretch>
          </p:blipFill>
          <p:spPr bwMode="auto">
            <a:xfrm>
              <a:off x="3048000" y="3733800"/>
              <a:ext cx="1776227" cy="2052097"/>
            </a:xfrm>
            <a:prstGeom prst="rect">
              <a:avLst/>
            </a:prstGeom>
            <a:noFill/>
          </p:spPr>
        </p:pic>
        <p:pic>
          <p:nvPicPr>
            <p:cNvPr id="38916" name="Picture 4" descr="http://www.dueysdrawings.com/drawings/children_drawing.jpg"/>
            <p:cNvPicPr>
              <a:picLocks noChangeAspect="1" noChangeArrowheads="1"/>
            </p:cNvPicPr>
            <p:nvPr/>
          </p:nvPicPr>
          <p:blipFill>
            <a:blip r:embed="rId6" cstate="print"/>
            <a:srcRect/>
            <a:stretch>
              <a:fillRect/>
            </a:stretch>
          </p:blipFill>
          <p:spPr bwMode="auto">
            <a:xfrm>
              <a:off x="5410200" y="3617089"/>
              <a:ext cx="1681734" cy="2128777"/>
            </a:xfrm>
            <a:prstGeom prst="rect">
              <a:avLst/>
            </a:prstGeom>
            <a:noFill/>
          </p:spPr>
        </p:pic>
      </p:grpSp>
      <p:sp>
        <p:nvSpPr>
          <p:cNvPr id="14" name="TextBox 13"/>
          <p:cNvSpPr txBox="1"/>
          <p:nvPr/>
        </p:nvSpPr>
        <p:spPr>
          <a:xfrm>
            <a:off x="113166" y="6396334"/>
            <a:ext cx="1861457" cy="369332"/>
          </a:xfrm>
          <a:prstGeom prst="rect">
            <a:avLst/>
          </a:prstGeom>
          <a:noFill/>
        </p:spPr>
        <p:txBody>
          <a:bodyPr wrap="square" rtlCol="0">
            <a:spAutoFit/>
          </a:bodyPr>
          <a:lstStyle/>
          <a:p>
            <a:r>
              <a:rPr lang="en-US" dirty="0">
                <a:solidFill>
                  <a:schemeClr val="bg1"/>
                </a:solidFill>
              </a:rPr>
              <a:t>Isaiah 11:1</a:t>
            </a:r>
          </a:p>
        </p:txBody>
      </p:sp>
    </p:spTree>
    <p:extLst>
      <p:ext uri="{BB962C8B-B14F-4D97-AF65-F5344CB8AC3E}">
        <p14:creationId xmlns:p14="http://schemas.microsoft.com/office/powerpoint/2010/main" val="221525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TotalTime>
  <Words>5488</Words>
  <Application>Microsoft Office PowerPoint</Application>
  <PresentationFormat>Widescreen</PresentationFormat>
  <Paragraphs>474</Paragraphs>
  <Slides>32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Calibri</vt:lpstr>
      <vt:lpstr>Arial</vt:lpstr>
      <vt:lpstr>Franklin Gothic Medium</vt:lpstr>
      <vt:lpstr>Franklin Gothic Book</vt:lpstr>
      <vt:lpstr>Palatino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49</cp:revision>
  <dcterms:created xsi:type="dcterms:W3CDTF">2016-03-03T16:28:29Z</dcterms:created>
  <dcterms:modified xsi:type="dcterms:W3CDTF">2020-11-16T16:24:37Z</dcterms:modified>
</cp:coreProperties>
</file>