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59" r:id="rId4"/>
    <p:sldId id="262" r:id="rId5"/>
    <p:sldId id="263" r:id="rId6"/>
    <p:sldId id="264" r:id="rId7"/>
    <p:sldId id="265" r:id="rId8"/>
    <p:sldId id="266" r:id="rId9"/>
    <p:sldId id="267" r:id="rId10"/>
    <p:sldId id="268" r:id="rId11"/>
    <p:sldId id="269" r:id="rId12"/>
    <p:sldId id="270" r:id="rId13"/>
    <p:sldId id="271" r:id="rId14"/>
    <p:sldId id="273" r:id="rId15"/>
    <p:sldId id="272" r:id="rId16"/>
    <p:sldId id="274" r:id="rId17"/>
    <p:sldId id="275" r:id="rId18"/>
    <p:sldId id="276" r:id="rId19"/>
    <p:sldId id="277" r:id="rId20"/>
    <p:sldId id="258" r:id="rId21"/>
    <p:sldId id="260" r:id="rId22"/>
    <p:sldId id="278" r:id="rId23"/>
    <p:sldId id="279" r:id="rId24"/>
    <p:sldId id="280" r:id="rId25"/>
    <p:sldId id="281" r:id="rId26"/>
  </p:sldIdLst>
  <p:sldSz cx="12192000" cy="6858000"/>
  <p:notesSz cx="6858000" cy="9144000"/>
  <p:embeddedFontLst>
    <p:embeddedFont>
      <p:font typeface="Abadi" panose="020B0604020104020204" pitchFamily="34" charset="0"/>
      <p:regular r:id="rId27"/>
    </p:embeddedFont>
    <p:embeddedFont>
      <p:font typeface="Calibri" panose="020F0502020204030204" pitchFamily="34" charset="0"/>
      <p:regular r:id="rId28"/>
      <p:bold r:id="rId29"/>
      <p:italic r:id="rId30"/>
      <p:boldItalic r:id="rId31"/>
    </p:embeddedFont>
    <p:embeddedFont>
      <p:font typeface="Franklin Gothic Book" panose="020B0503020102020204" pitchFamily="34" charset="0"/>
      <p:regular r:id="rId32"/>
      <p:italic r:id="rId33"/>
    </p:embeddedFont>
    <p:embeddedFont>
      <p:font typeface="Franklin Gothic Medium" panose="020B0603020102020204" pitchFamily="34"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E9470E-E255-4DF7-9997-969DE8E3DAF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EEA76-BF69-4BE4-A5A8-73EAEAEDA991}" type="slidenum">
              <a:rPr lang="en-US" smtClean="0"/>
              <a:t>‹#›</a:t>
            </a:fld>
            <a:endParaRPr lang="en-US"/>
          </a:p>
        </p:txBody>
      </p:sp>
    </p:spTree>
    <p:extLst>
      <p:ext uri="{BB962C8B-B14F-4D97-AF65-F5344CB8AC3E}">
        <p14:creationId xmlns:p14="http://schemas.microsoft.com/office/powerpoint/2010/main" val="63219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9470E-E255-4DF7-9997-969DE8E3DAF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EEA76-BF69-4BE4-A5A8-73EAEAEDA991}" type="slidenum">
              <a:rPr lang="en-US" smtClean="0"/>
              <a:t>‹#›</a:t>
            </a:fld>
            <a:endParaRPr lang="en-US"/>
          </a:p>
        </p:txBody>
      </p:sp>
    </p:spTree>
    <p:extLst>
      <p:ext uri="{BB962C8B-B14F-4D97-AF65-F5344CB8AC3E}">
        <p14:creationId xmlns:p14="http://schemas.microsoft.com/office/powerpoint/2010/main" val="107038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9470E-E255-4DF7-9997-969DE8E3DAF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EEA76-BF69-4BE4-A5A8-73EAEAEDA991}" type="slidenum">
              <a:rPr lang="en-US" smtClean="0"/>
              <a:t>‹#›</a:t>
            </a:fld>
            <a:endParaRPr lang="en-US"/>
          </a:p>
        </p:txBody>
      </p:sp>
    </p:spTree>
    <p:extLst>
      <p:ext uri="{BB962C8B-B14F-4D97-AF65-F5344CB8AC3E}">
        <p14:creationId xmlns:p14="http://schemas.microsoft.com/office/powerpoint/2010/main" val="245209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9470E-E255-4DF7-9997-969DE8E3DAF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EEA76-BF69-4BE4-A5A8-73EAEAEDA991}" type="slidenum">
              <a:rPr lang="en-US" smtClean="0"/>
              <a:t>‹#›</a:t>
            </a:fld>
            <a:endParaRPr lang="en-US"/>
          </a:p>
        </p:txBody>
      </p:sp>
    </p:spTree>
    <p:extLst>
      <p:ext uri="{BB962C8B-B14F-4D97-AF65-F5344CB8AC3E}">
        <p14:creationId xmlns:p14="http://schemas.microsoft.com/office/powerpoint/2010/main" val="383531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9470E-E255-4DF7-9997-969DE8E3DAF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EEA76-BF69-4BE4-A5A8-73EAEAEDA991}" type="slidenum">
              <a:rPr lang="en-US" smtClean="0"/>
              <a:t>‹#›</a:t>
            </a:fld>
            <a:endParaRPr lang="en-US"/>
          </a:p>
        </p:txBody>
      </p:sp>
    </p:spTree>
    <p:extLst>
      <p:ext uri="{BB962C8B-B14F-4D97-AF65-F5344CB8AC3E}">
        <p14:creationId xmlns:p14="http://schemas.microsoft.com/office/powerpoint/2010/main" val="228216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E9470E-E255-4DF7-9997-969DE8E3DAF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EEA76-BF69-4BE4-A5A8-73EAEAEDA991}" type="slidenum">
              <a:rPr lang="en-US" smtClean="0"/>
              <a:t>‹#›</a:t>
            </a:fld>
            <a:endParaRPr lang="en-US"/>
          </a:p>
        </p:txBody>
      </p:sp>
    </p:spTree>
    <p:extLst>
      <p:ext uri="{BB962C8B-B14F-4D97-AF65-F5344CB8AC3E}">
        <p14:creationId xmlns:p14="http://schemas.microsoft.com/office/powerpoint/2010/main" val="380365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E9470E-E255-4DF7-9997-969DE8E3DAFB}"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EEA76-BF69-4BE4-A5A8-73EAEAEDA991}" type="slidenum">
              <a:rPr lang="en-US" smtClean="0"/>
              <a:t>‹#›</a:t>
            </a:fld>
            <a:endParaRPr lang="en-US"/>
          </a:p>
        </p:txBody>
      </p:sp>
    </p:spTree>
    <p:extLst>
      <p:ext uri="{BB962C8B-B14F-4D97-AF65-F5344CB8AC3E}">
        <p14:creationId xmlns:p14="http://schemas.microsoft.com/office/powerpoint/2010/main" val="128482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E9470E-E255-4DF7-9997-969DE8E3DAFB}"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EEA76-BF69-4BE4-A5A8-73EAEAEDA991}" type="slidenum">
              <a:rPr lang="en-US" smtClean="0"/>
              <a:t>‹#›</a:t>
            </a:fld>
            <a:endParaRPr lang="en-US"/>
          </a:p>
        </p:txBody>
      </p:sp>
    </p:spTree>
    <p:extLst>
      <p:ext uri="{BB962C8B-B14F-4D97-AF65-F5344CB8AC3E}">
        <p14:creationId xmlns:p14="http://schemas.microsoft.com/office/powerpoint/2010/main" val="142615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9470E-E255-4DF7-9997-969DE8E3DAFB}"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EEA76-BF69-4BE4-A5A8-73EAEAEDA991}" type="slidenum">
              <a:rPr lang="en-US" smtClean="0"/>
              <a:t>‹#›</a:t>
            </a:fld>
            <a:endParaRPr lang="en-US"/>
          </a:p>
        </p:txBody>
      </p:sp>
    </p:spTree>
    <p:extLst>
      <p:ext uri="{BB962C8B-B14F-4D97-AF65-F5344CB8AC3E}">
        <p14:creationId xmlns:p14="http://schemas.microsoft.com/office/powerpoint/2010/main" val="244649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E9470E-E255-4DF7-9997-969DE8E3DAF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EEA76-BF69-4BE4-A5A8-73EAEAEDA991}" type="slidenum">
              <a:rPr lang="en-US" smtClean="0"/>
              <a:t>‹#›</a:t>
            </a:fld>
            <a:endParaRPr lang="en-US"/>
          </a:p>
        </p:txBody>
      </p:sp>
    </p:spTree>
    <p:extLst>
      <p:ext uri="{BB962C8B-B14F-4D97-AF65-F5344CB8AC3E}">
        <p14:creationId xmlns:p14="http://schemas.microsoft.com/office/powerpoint/2010/main" val="384892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E9470E-E255-4DF7-9997-969DE8E3DAF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EEA76-BF69-4BE4-A5A8-73EAEAEDA991}" type="slidenum">
              <a:rPr lang="en-US" smtClean="0"/>
              <a:t>‹#›</a:t>
            </a:fld>
            <a:endParaRPr lang="en-US"/>
          </a:p>
        </p:txBody>
      </p:sp>
    </p:spTree>
    <p:extLst>
      <p:ext uri="{BB962C8B-B14F-4D97-AF65-F5344CB8AC3E}">
        <p14:creationId xmlns:p14="http://schemas.microsoft.com/office/powerpoint/2010/main" val="9385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9470E-E255-4DF7-9997-969DE8E3DAFB}"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EEA76-BF69-4BE4-A5A8-73EAEAEDA991}" type="slidenum">
              <a:rPr lang="en-US" smtClean="0"/>
              <a:t>‹#›</a:t>
            </a:fld>
            <a:endParaRPr lang="en-US"/>
          </a:p>
        </p:txBody>
      </p:sp>
    </p:spTree>
    <p:extLst>
      <p:ext uri="{BB962C8B-B14F-4D97-AF65-F5344CB8AC3E}">
        <p14:creationId xmlns:p14="http://schemas.microsoft.com/office/powerpoint/2010/main" val="1618471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gif"/><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196F6A-5EDA-4893-9092-B8E93EE2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30629" y="87086"/>
            <a:ext cx="2252474" cy="369332"/>
          </a:xfrm>
          <a:prstGeom prst="rect">
            <a:avLst/>
          </a:prstGeom>
          <a:noFill/>
        </p:spPr>
        <p:txBody>
          <a:bodyPr wrap="square" rtlCol="0">
            <a:spAutoFit/>
          </a:bodyPr>
          <a:lstStyle/>
          <a:p>
            <a:r>
              <a:rPr lang="en-US" dirty="0">
                <a:solidFill>
                  <a:schemeClr val="bg1"/>
                </a:solidFill>
              </a:rPr>
              <a:t>Lesson 124 Part 1</a:t>
            </a:r>
          </a:p>
        </p:txBody>
      </p:sp>
      <p:sp>
        <p:nvSpPr>
          <p:cNvPr id="6" name="TextBox 5"/>
          <p:cNvSpPr txBox="1"/>
          <p:nvPr/>
        </p:nvSpPr>
        <p:spPr>
          <a:xfrm>
            <a:off x="0" y="621271"/>
            <a:ext cx="12115800" cy="1754326"/>
          </a:xfrm>
          <a:prstGeom prst="rect">
            <a:avLst/>
          </a:prstGeom>
          <a:noFill/>
        </p:spPr>
        <p:txBody>
          <a:bodyPr wrap="square" rtlCol="0">
            <a:spAutoFit/>
          </a:bodyPr>
          <a:lstStyle/>
          <a:p>
            <a:pPr algn="ctr"/>
            <a:r>
              <a:rPr lang="en-US" sz="5400" dirty="0">
                <a:solidFill>
                  <a:schemeClr val="bg1"/>
                </a:solidFill>
              </a:rPr>
              <a:t>Scattering and Gathering of Israel</a:t>
            </a:r>
          </a:p>
          <a:p>
            <a:pPr algn="ctr"/>
            <a:r>
              <a:rPr lang="en-US" sz="5400" dirty="0">
                <a:solidFill>
                  <a:schemeClr val="bg1"/>
                </a:solidFill>
              </a:rPr>
              <a:t>Isaiah 17-23</a:t>
            </a:r>
          </a:p>
        </p:txBody>
      </p:sp>
      <p:sp>
        <p:nvSpPr>
          <p:cNvPr id="5" name="Rectangle 4"/>
          <p:cNvSpPr/>
          <p:nvPr/>
        </p:nvSpPr>
        <p:spPr>
          <a:xfrm>
            <a:off x="3151763" y="3237799"/>
            <a:ext cx="6655600" cy="1477328"/>
          </a:xfrm>
          <a:prstGeom prst="rect">
            <a:avLst/>
          </a:prstGeom>
        </p:spPr>
        <p:txBody>
          <a:bodyPr wrap="square">
            <a:spAutoFit/>
          </a:bodyPr>
          <a:lstStyle/>
          <a:p>
            <a:pPr fontAlgn="base"/>
            <a:r>
              <a:rPr lang="en-US" i="1" dirty="0">
                <a:solidFill>
                  <a:schemeClr val="bg1"/>
                </a:solidFill>
              </a:rPr>
              <a:t>Yea, the word of the Lord concerning his church, established in the last days for the restoration of his people, as he has spoken by the mouth of his prophets, and for the gathering of his saints to stand upon Mount Zion, which shall be the city of New Jerusalem.</a:t>
            </a:r>
          </a:p>
          <a:p>
            <a:pPr fontAlgn="base"/>
            <a:r>
              <a:rPr lang="en-US" i="1" dirty="0">
                <a:solidFill>
                  <a:schemeClr val="bg1"/>
                </a:solidFill>
              </a:rPr>
              <a:t>Doctrine and Covenants 84:2</a:t>
            </a:r>
          </a:p>
        </p:txBody>
      </p:sp>
      <p:grpSp>
        <p:nvGrpSpPr>
          <p:cNvPr id="7" name="Group 6"/>
          <p:cNvGrpSpPr/>
          <p:nvPr/>
        </p:nvGrpSpPr>
        <p:grpSpPr>
          <a:xfrm>
            <a:off x="753142" y="2536600"/>
            <a:ext cx="1892858" cy="3265220"/>
            <a:chOff x="1593589" y="398948"/>
            <a:chExt cx="2902209" cy="5087452"/>
          </a:xfrm>
        </p:grpSpPr>
        <p:grpSp>
          <p:nvGrpSpPr>
            <p:cNvPr id="8" name="Group 33"/>
            <p:cNvGrpSpPr/>
            <p:nvPr/>
          </p:nvGrpSpPr>
          <p:grpSpPr>
            <a:xfrm>
              <a:off x="1593589" y="398948"/>
              <a:ext cx="2902209" cy="5087452"/>
              <a:chOff x="1593589" y="398948"/>
              <a:chExt cx="1375870" cy="4260181"/>
            </a:xfrm>
          </p:grpSpPr>
          <p:sp>
            <p:nvSpPr>
              <p:cNvPr id="26"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3"/>
              <p:cNvGrpSpPr/>
              <p:nvPr/>
            </p:nvGrpSpPr>
            <p:grpSpPr>
              <a:xfrm>
                <a:off x="2383609" y="1732280"/>
                <a:ext cx="585850" cy="1566411"/>
                <a:chOff x="4699336" y="2759583"/>
                <a:chExt cx="1168064" cy="2193417"/>
              </a:xfrm>
            </p:grpSpPr>
            <p:sp>
              <p:nvSpPr>
                <p:cNvPr id="42"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3"/>
            <p:cNvGrpSpPr/>
            <p:nvPr/>
          </p:nvGrpSpPr>
          <p:grpSpPr>
            <a:xfrm rot="5003920">
              <a:off x="2288001" y="3506278"/>
              <a:ext cx="2489460" cy="381000"/>
              <a:chOff x="1600200" y="6781800"/>
              <a:chExt cx="2754086" cy="1143000"/>
            </a:xfrm>
          </p:grpSpPr>
          <p:sp>
            <p:nvSpPr>
              <p:cNvPr id="19" name="Chevron 18"/>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24"/>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44"/>
            <p:cNvGrpSpPr/>
            <p:nvPr/>
          </p:nvGrpSpPr>
          <p:grpSpPr>
            <a:xfrm rot="16596080" flipH="1">
              <a:off x="1145001" y="3506278"/>
              <a:ext cx="2489460" cy="381000"/>
              <a:chOff x="1600200" y="6781800"/>
              <a:chExt cx="2754086" cy="1143000"/>
            </a:xfrm>
          </p:grpSpPr>
          <p:sp>
            <p:nvSpPr>
              <p:cNvPr id="12" name="Chevron 11"/>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Rectangle 10"/>
            <p:cNvSpPr/>
            <p:nvPr/>
          </p:nvSpPr>
          <p:spPr>
            <a:xfrm>
              <a:off x="2667000" y="3962400"/>
              <a:ext cx="6096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34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 y="6411686"/>
            <a:ext cx="3488871" cy="338554"/>
          </a:xfrm>
          <a:prstGeom prst="rect">
            <a:avLst/>
          </a:prstGeom>
          <a:noFill/>
        </p:spPr>
        <p:txBody>
          <a:bodyPr wrap="square" rtlCol="0">
            <a:spAutoFit/>
          </a:bodyPr>
          <a:lstStyle/>
          <a:p>
            <a:r>
              <a:rPr lang="en-US" sz="1600" dirty="0">
                <a:solidFill>
                  <a:schemeClr val="bg1"/>
                </a:solidFill>
              </a:rPr>
              <a:t> Isaiah 18:7</a:t>
            </a:r>
          </a:p>
        </p:txBody>
      </p:sp>
      <p:sp>
        <p:nvSpPr>
          <p:cNvPr id="15" name="TextBox 14"/>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A Present</a:t>
            </a:r>
          </a:p>
        </p:txBody>
      </p:sp>
      <p:sp>
        <p:nvSpPr>
          <p:cNvPr id="3" name="Rectangle 2"/>
          <p:cNvSpPr/>
          <p:nvPr/>
        </p:nvSpPr>
        <p:spPr>
          <a:xfrm>
            <a:off x="3048000" y="1030232"/>
            <a:ext cx="6096000" cy="1477328"/>
          </a:xfrm>
          <a:prstGeom prst="rect">
            <a:avLst/>
          </a:prstGeom>
        </p:spPr>
        <p:txBody>
          <a:bodyPr>
            <a:spAutoFit/>
          </a:bodyPr>
          <a:lstStyle/>
          <a:p>
            <a:r>
              <a:rPr lang="en-US" b="0" i="1" dirty="0">
                <a:solidFill>
                  <a:srgbClr val="FFFF00"/>
                </a:solidFill>
                <a:effectLst/>
              </a:rPr>
              <a:t>In that time shall the present be brought unto the </a:t>
            </a:r>
            <a:r>
              <a:rPr lang="en-US" b="0" i="1" cap="small" dirty="0">
                <a:solidFill>
                  <a:srgbClr val="FFFF00"/>
                </a:solidFill>
                <a:effectLst/>
              </a:rPr>
              <a:t>Lord </a:t>
            </a:r>
            <a:r>
              <a:rPr lang="en-US" b="0" i="1" dirty="0">
                <a:solidFill>
                  <a:srgbClr val="FFFF00"/>
                </a:solidFill>
                <a:effectLst/>
              </a:rPr>
              <a:t>of hosts of a people scattered and peeled, and from a people terrible from their beginning hitherto; a nation meted out and trodden under foot, whose land the rivers have spoiled, to the place of the name of the </a:t>
            </a:r>
            <a:r>
              <a:rPr lang="en-US" b="0" i="1" cap="small" dirty="0">
                <a:solidFill>
                  <a:srgbClr val="FFFF00"/>
                </a:solidFill>
                <a:effectLst/>
              </a:rPr>
              <a:t>Lord</a:t>
            </a:r>
            <a:r>
              <a:rPr lang="en-US" b="0" i="1" dirty="0">
                <a:solidFill>
                  <a:srgbClr val="FFFF00"/>
                </a:solidFill>
                <a:effectLst/>
              </a:rPr>
              <a:t> of hosts, the mount Zion.</a:t>
            </a:r>
            <a:endParaRPr lang="en-US" i="1" dirty="0">
              <a:solidFill>
                <a:srgbClr val="FFFF00"/>
              </a:solidFill>
            </a:endParaRPr>
          </a:p>
        </p:txBody>
      </p:sp>
      <p:sp>
        <p:nvSpPr>
          <p:cNvPr id="4" name="Rectangle 3"/>
          <p:cNvSpPr/>
          <p:nvPr/>
        </p:nvSpPr>
        <p:spPr>
          <a:xfrm>
            <a:off x="4664528" y="2970479"/>
            <a:ext cx="6803573" cy="3416320"/>
          </a:xfrm>
          <a:prstGeom prst="rect">
            <a:avLst/>
          </a:prstGeom>
        </p:spPr>
        <p:txBody>
          <a:bodyPr wrap="square">
            <a:spAutoFit/>
          </a:bodyPr>
          <a:lstStyle/>
          <a:p>
            <a:pPr algn="just"/>
            <a:r>
              <a:rPr lang="en-US" b="0" i="0" dirty="0">
                <a:solidFill>
                  <a:schemeClr val="bg1"/>
                </a:solidFill>
                <a:effectLst/>
                <a:latin typeface="Abadi" panose="020B0604020104020204" pitchFamily="34" charset="0"/>
              </a:rPr>
              <a:t>The Egyptians were in alliance with the kingdom of Judah, and were fellow-sufferers with the Jews under the invasion of their common enemy Sennacherib; and so were very nearly interested in the great and miraculous deliverance of that kingdom, by the destruction of the Assyrian army. </a:t>
            </a:r>
          </a:p>
          <a:p>
            <a:pPr algn="just"/>
            <a:endParaRPr lang="en-US" dirty="0">
              <a:solidFill>
                <a:schemeClr val="bg1"/>
              </a:solidFill>
              <a:latin typeface="Abadi" panose="020B0604020104020204" pitchFamily="34" charset="0"/>
            </a:endParaRPr>
          </a:p>
          <a:p>
            <a:pPr algn="just"/>
            <a:r>
              <a:rPr lang="en-US" b="0" i="0" dirty="0">
                <a:solidFill>
                  <a:schemeClr val="bg1"/>
                </a:solidFill>
                <a:effectLst/>
                <a:latin typeface="Abadi" panose="020B0604020104020204" pitchFamily="34" charset="0"/>
              </a:rPr>
              <a:t>Upon which wonderful event it is said, </a:t>
            </a:r>
            <a:r>
              <a:rPr lang="en-US" b="0" i="0" u="none" strike="noStrike" dirty="0">
                <a:solidFill>
                  <a:schemeClr val="bg1"/>
                </a:solidFill>
                <a:effectLst/>
                <a:latin typeface="Abadi" panose="020B0604020104020204" pitchFamily="34" charset="0"/>
              </a:rPr>
              <a:t>2 Chronicles 32:23</a:t>
            </a:r>
            <a:r>
              <a:rPr lang="en-US" b="0" i="0" dirty="0">
                <a:solidFill>
                  <a:schemeClr val="bg1"/>
                </a:solidFill>
                <a:effectLst/>
                <a:latin typeface="Abadi" panose="020B0604020104020204" pitchFamily="34" charset="0"/>
              </a:rPr>
              <a:t>, that "many brought gifts unto Jehovah to Jerusalem, and presents to Hezekiah king of Judah; so that he was magnified of all nations from henceforth." It is not to be doubted, that among these the Egyptians distinguished themselves in their acknowledgments on this occasion. (2)</a:t>
            </a:r>
            <a:endParaRPr lang="en-US" dirty="0">
              <a:solidFill>
                <a:schemeClr val="bg1"/>
              </a:solidFill>
            </a:endParaRPr>
          </a:p>
        </p:txBody>
      </p:sp>
      <p:pic>
        <p:nvPicPr>
          <p:cNvPr id="10242" name="Picture 2" descr="http://media.freebibleimages.org/stories/FB_Prophecies_Birth_Jesus/overview_images/008-prophecies-birth-jesus.jpg?1447776432"/>
          <p:cNvPicPr>
            <a:picLocks noChangeAspect="1" noChangeArrowheads="1"/>
          </p:cNvPicPr>
          <p:nvPr/>
        </p:nvPicPr>
        <p:blipFill rotWithShape="1">
          <a:blip r:embed="rId4">
            <a:extLst>
              <a:ext uri="{28A0092B-C50C-407E-A947-70E740481C1C}">
                <a14:useLocalDpi xmlns:a14="http://schemas.microsoft.com/office/drawing/2010/main" val="0"/>
              </a:ext>
            </a:extLst>
          </a:blip>
          <a:srcRect l="11240" t="7440" r="11416" b="15923"/>
          <a:stretch/>
        </p:blipFill>
        <p:spPr bwMode="auto">
          <a:xfrm>
            <a:off x="740229" y="3137259"/>
            <a:ext cx="3646714" cy="271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35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 y="6411686"/>
            <a:ext cx="4327071" cy="338554"/>
          </a:xfrm>
          <a:prstGeom prst="rect">
            <a:avLst/>
          </a:prstGeom>
          <a:noFill/>
        </p:spPr>
        <p:txBody>
          <a:bodyPr wrap="square" rtlCol="0">
            <a:spAutoFit/>
          </a:bodyPr>
          <a:lstStyle/>
          <a:p>
            <a:r>
              <a:rPr lang="en-US" sz="1600" dirty="0">
                <a:solidFill>
                  <a:schemeClr val="bg1"/>
                </a:solidFill>
              </a:rPr>
              <a:t> Isaiah 18:7; Isaiah 11:13-14   D&amp;C 84:2</a:t>
            </a:r>
          </a:p>
        </p:txBody>
      </p:sp>
      <p:sp>
        <p:nvSpPr>
          <p:cNvPr id="15" name="TextBox 14"/>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The Gift of the Saints</a:t>
            </a:r>
          </a:p>
        </p:txBody>
      </p:sp>
      <p:sp>
        <p:nvSpPr>
          <p:cNvPr id="4" name="Rectangle 3"/>
          <p:cNvSpPr/>
          <p:nvPr/>
        </p:nvSpPr>
        <p:spPr>
          <a:xfrm>
            <a:off x="328158" y="1177137"/>
            <a:ext cx="6803573" cy="2246769"/>
          </a:xfrm>
          <a:prstGeom prst="rect">
            <a:avLst/>
          </a:prstGeom>
        </p:spPr>
        <p:txBody>
          <a:bodyPr wrap="square">
            <a:spAutoFit/>
          </a:bodyPr>
          <a:lstStyle/>
          <a:p>
            <a:pPr algn="just" fontAlgn="base"/>
            <a:r>
              <a:rPr lang="en-US" sz="2000" dirty="0">
                <a:solidFill>
                  <a:schemeClr val="bg1"/>
                </a:solidFill>
              </a:rPr>
              <a:t>The Saints are so determined to offer to the Lord a worthy gift of gathered Israel that, as the Prophet Joseph Smith said, they “have labored without pay, to instruct the United States [and now the world] that the gathering had commenced in the western boundaries of Missouri, to build a holy city, where, as may be seen in the eighteenth chapter of Isaiah, the present should ‘be brought unto the Lord of Hosts.’” </a:t>
            </a:r>
          </a:p>
        </p:txBody>
      </p:sp>
      <p:pic>
        <p:nvPicPr>
          <p:cNvPr id="11266" name="Picture 2" descr="http://wwp.greenwichmeantime.com/images/usa/missour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9889" y="851353"/>
            <a:ext cx="3981450" cy="31242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jesuscircle.me/images/the%20Holy%20City%20the%20New%20Jerusal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815" y="3642359"/>
            <a:ext cx="3716111" cy="24774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56199" y="4472694"/>
            <a:ext cx="6244773" cy="1938992"/>
          </a:xfrm>
          <a:prstGeom prst="rect">
            <a:avLst/>
          </a:prstGeom>
        </p:spPr>
        <p:txBody>
          <a:bodyPr wrap="square">
            <a:spAutoFit/>
          </a:bodyPr>
          <a:lstStyle/>
          <a:p>
            <a:pPr algn="just" fontAlgn="base"/>
            <a:r>
              <a:rPr lang="en-US" sz="2000" dirty="0">
                <a:solidFill>
                  <a:schemeClr val="bg1"/>
                </a:solidFill>
              </a:rPr>
              <a:t>Mount Zion is identified in modern revelation as the New Jerusalem. Thus, once the Church is restored and Ephraim begins the work of gathering Israel from their scattered and peeled condition, they can present </a:t>
            </a:r>
            <a:r>
              <a:rPr lang="en-US" sz="2000" i="1" dirty="0">
                <a:solidFill>
                  <a:schemeClr val="bg1"/>
                </a:solidFill>
              </a:rPr>
              <a:t>a restored house of Jacob</a:t>
            </a:r>
            <a:r>
              <a:rPr lang="en-US" sz="2000" dirty="0">
                <a:solidFill>
                  <a:schemeClr val="bg1"/>
                </a:solidFill>
              </a:rPr>
              <a:t> to the Lord as a gift that will delight Him.</a:t>
            </a:r>
          </a:p>
        </p:txBody>
      </p:sp>
      <p:sp>
        <p:nvSpPr>
          <p:cNvPr id="5" name="Rectangle 4"/>
          <p:cNvSpPr/>
          <p:nvPr/>
        </p:nvSpPr>
        <p:spPr>
          <a:xfrm>
            <a:off x="11569501" y="6380908"/>
            <a:ext cx="453970" cy="369332"/>
          </a:xfrm>
          <a:prstGeom prst="rect">
            <a:avLst/>
          </a:prstGeom>
        </p:spPr>
        <p:txBody>
          <a:bodyPr wrap="none">
            <a:spAutoFit/>
          </a:bodyPr>
          <a:lstStyle/>
          <a:p>
            <a:pPr algn="just" fontAlgn="base"/>
            <a:r>
              <a:rPr lang="en-US" dirty="0">
                <a:solidFill>
                  <a:schemeClr val="bg1"/>
                </a:solidFill>
              </a:rPr>
              <a:t>(4)</a:t>
            </a:r>
          </a:p>
        </p:txBody>
      </p:sp>
    </p:spTree>
    <p:extLst>
      <p:ext uri="{BB962C8B-B14F-4D97-AF65-F5344CB8AC3E}">
        <p14:creationId xmlns:p14="http://schemas.microsoft.com/office/powerpoint/2010/main" val="25993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 y="6411686"/>
            <a:ext cx="4327071" cy="338554"/>
          </a:xfrm>
          <a:prstGeom prst="rect">
            <a:avLst/>
          </a:prstGeom>
          <a:noFill/>
        </p:spPr>
        <p:txBody>
          <a:bodyPr wrap="square" rtlCol="0">
            <a:spAutoFit/>
          </a:bodyPr>
          <a:lstStyle/>
          <a:p>
            <a:r>
              <a:rPr lang="en-US" sz="1600" dirty="0">
                <a:solidFill>
                  <a:schemeClr val="bg1"/>
                </a:solidFill>
              </a:rPr>
              <a:t> Isaiah 19:3</a:t>
            </a:r>
          </a:p>
        </p:txBody>
      </p:sp>
      <p:sp>
        <p:nvSpPr>
          <p:cNvPr id="15" name="TextBox 14"/>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The Wizard</a:t>
            </a:r>
          </a:p>
        </p:txBody>
      </p:sp>
      <p:sp>
        <p:nvSpPr>
          <p:cNvPr id="4" name="Rectangle 3"/>
          <p:cNvSpPr/>
          <p:nvPr/>
        </p:nvSpPr>
        <p:spPr>
          <a:xfrm>
            <a:off x="328158" y="1177137"/>
            <a:ext cx="6803573" cy="2554545"/>
          </a:xfrm>
          <a:prstGeom prst="rect">
            <a:avLst/>
          </a:prstGeom>
        </p:spPr>
        <p:txBody>
          <a:bodyPr wrap="square">
            <a:spAutoFit/>
          </a:bodyPr>
          <a:lstStyle/>
          <a:p>
            <a:pPr algn="just" fontAlgn="base"/>
            <a:r>
              <a:rPr lang="en-US" sz="2000" dirty="0">
                <a:solidFill>
                  <a:schemeClr val="bg1"/>
                </a:solidFill>
              </a:rPr>
              <a:t>“One of the most evil and wicked sects supported by Satan is that which practices </a:t>
            </a:r>
            <a:r>
              <a:rPr lang="en-US" sz="2000" i="1" dirty="0">
                <a:solidFill>
                  <a:schemeClr val="bg1"/>
                </a:solidFill>
              </a:rPr>
              <a:t>witchcraft,</a:t>
            </a:r>
            <a:r>
              <a:rPr lang="en-US" sz="2000" dirty="0">
                <a:solidFill>
                  <a:schemeClr val="bg1"/>
                </a:solidFill>
              </a:rPr>
              <a:t> such craft involving as it does actual intercourse with evil spirits. </a:t>
            </a:r>
          </a:p>
          <a:p>
            <a:pPr algn="just" fontAlgn="base"/>
            <a:endParaRPr lang="en-US" sz="2000" dirty="0">
              <a:solidFill>
                <a:schemeClr val="bg1"/>
              </a:solidFill>
            </a:endParaRPr>
          </a:p>
          <a:p>
            <a:pPr algn="just" fontAlgn="base"/>
            <a:r>
              <a:rPr lang="en-US" sz="2000" dirty="0">
                <a:solidFill>
                  <a:schemeClr val="bg1"/>
                </a:solidFill>
              </a:rPr>
              <a:t>A </a:t>
            </a:r>
            <a:r>
              <a:rPr lang="en-US" sz="2000" i="1" dirty="0">
                <a:solidFill>
                  <a:schemeClr val="bg1"/>
                </a:solidFill>
              </a:rPr>
              <a:t>witch</a:t>
            </a:r>
            <a:r>
              <a:rPr lang="en-US" sz="2000" dirty="0">
                <a:solidFill>
                  <a:schemeClr val="bg1"/>
                </a:solidFill>
              </a:rPr>
              <a:t> is one who engages in this craft, who practices the black art of magic, who has entered into a compact with Satan, who is a sorcerer or sorceress. Modernly the term witch has been limited in application to women.</a:t>
            </a:r>
          </a:p>
        </p:txBody>
      </p:sp>
      <p:sp>
        <p:nvSpPr>
          <p:cNvPr id="2" name="Rectangle 1"/>
          <p:cNvSpPr/>
          <p:nvPr/>
        </p:nvSpPr>
        <p:spPr>
          <a:xfrm>
            <a:off x="5965371" y="4472694"/>
            <a:ext cx="5435601" cy="1938992"/>
          </a:xfrm>
          <a:prstGeom prst="rect">
            <a:avLst/>
          </a:prstGeom>
        </p:spPr>
        <p:txBody>
          <a:bodyPr wrap="square">
            <a:spAutoFit/>
          </a:bodyPr>
          <a:lstStyle/>
          <a:p>
            <a:pPr algn="just" fontAlgn="base"/>
            <a:r>
              <a:rPr lang="en-US" sz="2000" dirty="0">
                <a:solidFill>
                  <a:schemeClr val="bg1"/>
                </a:solidFill>
              </a:rPr>
              <a:t>“There are no witches, of course, in the sense of old hags flying on broomsticks through October skies; such mythology is a modernistic spoofing of a little understood practice that prevailed in all the apostate kingdoms of the past and which even now is found among many peoples.”</a:t>
            </a:r>
          </a:p>
        </p:txBody>
      </p:sp>
      <p:sp>
        <p:nvSpPr>
          <p:cNvPr id="5" name="Rectangle 4"/>
          <p:cNvSpPr/>
          <p:nvPr/>
        </p:nvSpPr>
        <p:spPr>
          <a:xfrm>
            <a:off x="11569501" y="6380908"/>
            <a:ext cx="453970" cy="369332"/>
          </a:xfrm>
          <a:prstGeom prst="rect">
            <a:avLst/>
          </a:prstGeom>
        </p:spPr>
        <p:txBody>
          <a:bodyPr wrap="none">
            <a:spAutoFit/>
          </a:bodyPr>
          <a:lstStyle/>
          <a:p>
            <a:pPr algn="just" fontAlgn="base"/>
            <a:r>
              <a:rPr lang="en-US" dirty="0">
                <a:solidFill>
                  <a:schemeClr val="bg1"/>
                </a:solidFill>
              </a:rPr>
              <a:t>(5)</a:t>
            </a:r>
          </a:p>
        </p:txBody>
      </p:sp>
      <p:pic>
        <p:nvPicPr>
          <p:cNvPr id="12290" name="Picture 2" descr="http://www.womeninthebible.net/witch_endor_17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9889" y="1317731"/>
            <a:ext cx="3621314" cy="276056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landoverbaptist.net/wordpress/wp-content/uploads/2015/10/witches-620x2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7" y="4144789"/>
            <a:ext cx="4828041" cy="205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65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 y="6411686"/>
            <a:ext cx="4327071" cy="338554"/>
          </a:xfrm>
          <a:prstGeom prst="rect">
            <a:avLst/>
          </a:prstGeom>
          <a:noFill/>
        </p:spPr>
        <p:txBody>
          <a:bodyPr wrap="square" rtlCol="0">
            <a:spAutoFit/>
          </a:bodyPr>
          <a:lstStyle/>
          <a:p>
            <a:r>
              <a:rPr lang="en-US" sz="1600" dirty="0">
                <a:solidFill>
                  <a:schemeClr val="bg1"/>
                </a:solidFill>
              </a:rPr>
              <a:t> Isaiah 19:8-9  Exodus 25:4</a:t>
            </a:r>
          </a:p>
        </p:txBody>
      </p:sp>
      <p:sp>
        <p:nvSpPr>
          <p:cNvPr id="15" name="TextBox 14"/>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Evil Practice Prophecy</a:t>
            </a:r>
          </a:p>
        </p:txBody>
      </p:sp>
      <p:sp>
        <p:nvSpPr>
          <p:cNvPr id="4" name="Rectangle 3"/>
          <p:cNvSpPr/>
          <p:nvPr/>
        </p:nvSpPr>
        <p:spPr>
          <a:xfrm>
            <a:off x="480558" y="845522"/>
            <a:ext cx="8751662" cy="1015663"/>
          </a:xfrm>
          <a:prstGeom prst="rect">
            <a:avLst/>
          </a:prstGeom>
        </p:spPr>
        <p:txBody>
          <a:bodyPr wrap="square">
            <a:spAutoFit/>
          </a:bodyPr>
          <a:lstStyle/>
          <a:p>
            <a:pPr algn="just" fontAlgn="base"/>
            <a:r>
              <a:rPr lang="en-US" sz="2000" dirty="0">
                <a:solidFill>
                  <a:schemeClr val="bg1"/>
                </a:solidFill>
              </a:rPr>
              <a:t>Isaiah prophesied that because of Egypt’s idol worship and evil practices the Lord would smite Egypt. However, Isaiah also prophesied that the Egyptians would eventually recognize their need for the Lord and turn to Him.</a:t>
            </a:r>
          </a:p>
        </p:txBody>
      </p:sp>
      <p:sp>
        <p:nvSpPr>
          <p:cNvPr id="2" name="Rectangle 1"/>
          <p:cNvSpPr/>
          <p:nvPr/>
        </p:nvSpPr>
        <p:spPr>
          <a:xfrm>
            <a:off x="4937805" y="1966956"/>
            <a:ext cx="5976257" cy="1323439"/>
          </a:xfrm>
          <a:prstGeom prst="rect">
            <a:avLst/>
          </a:prstGeom>
        </p:spPr>
        <p:txBody>
          <a:bodyPr wrap="square">
            <a:spAutoFit/>
          </a:bodyPr>
          <a:lstStyle/>
          <a:p>
            <a:pPr algn="just" fontAlgn="base"/>
            <a:r>
              <a:rPr lang="en-US" sz="2000" dirty="0">
                <a:solidFill>
                  <a:schemeClr val="bg1"/>
                </a:solidFill>
              </a:rPr>
              <a:t>Three things represent the major industries of Egypt for which she had gained a fine reputation. </a:t>
            </a:r>
          </a:p>
          <a:p>
            <a:pPr algn="just" fontAlgn="base"/>
            <a:endParaRPr lang="en-US" sz="2000" dirty="0">
              <a:solidFill>
                <a:schemeClr val="bg1"/>
              </a:solidFill>
            </a:endParaRPr>
          </a:p>
          <a:p>
            <a:pPr algn="just" fontAlgn="base"/>
            <a:r>
              <a:rPr lang="en-US" sz="2000" dirty="0">
                <a:solidFill>
                  <a:schemeClr val="bg1"/>
                </a:solidFill>
              </a:rPr>
              <a:t>Fishing was universally important in this river-nation. </a:t>
            </a:r>
          </a:p>
        </p:txBody>
      </p:sp>
      <p:pic>
        <p:nvPicPr>
          <p:cNvPr id="13314" name="Picture 2" descr="https://s-media-cache-ak0.pinimg.com/736x/31/fa/73/31fa73c84bb15f800a24c27c5079ae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220" y="4164917"/>
            <a:ext cx="2392279" cy="179420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oi.uchicago.edu/sites/oi.uchicago.edu/files/uploads/shared/images/archive/highlights/OIM_17973_c.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2" y="2106579"/>
            <a:ext cx="3415845" cy="17197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8835" y="4031075"/>
            <a:ext cx="6096000" cy="2246769"/>
          </a:xfrm>
          <a:prstGeom prst="rect">
            <a:avLst/>
          </a:prstGeom>
        </p:spPr>
        <p:txBody>
          <a:bodyPr>
            <a:spAutoFit/>
          </a:bodyPr>
          <a:lstStyle/>
          <a:p>
            <a:pPr algn="just" fontAlgn="base"/>
            <a:r>
              <a:rPr lang="en-US" sz="2000" dirty="0">
                <a:solidFill>
                  <a:schemeClr val="bg1"/>
                </a:solidFill>
              </a:rPr>
              <a:t>The fine flax represents the fine-twined linen that was world renowned. It was the white material used in the sacred coverings of the tabernacle of Moses. </a:t>
            </a:r>
          </a:p>
          <a:p>
            <a:pPr algn="just" fontAlgn="base"/>
            <a:endParaRPr lang="en-US" sz="2000" dirty="0">
              <a:solidFill>
                <a:schemeClr val="bg1"/>
              </a:solidFill>
            </a:endParaRPr>
          </a:p>
          <a:p>
            <a:pPr algn="just" fontAlgn="base"/>
            <a:r>
              <a:rPr lang="en-US" sz="2000" dirty="0">
                <a:solidFill>
                  <a:schemeClr val="bg1"/>
                </a:solidFill>
              </a:rPr>
              <a:t>The “network” weaving is the process of making the cotton garment common in Egypt. To have all three fail would be a national calamity.</a:t>
            </a:r>
          </a:p>
        </p:txBody>
      </p:sp>
      <p:pic>
        <p:nvPicPr>
          <p:cNvPr id="13318" name="Picture 6" descr="https://s-media-cache-ak0.pinimg.com/236x/a5/55/0d/a5550d0341650b63a8f1e1ddcf3b3bc4.jpg"/>
          <p:cNvPicPr>
            <a:picLocks noChangeAspect="1" noChangeArrowheads="1"/>
          </p:cNvPicPr>
          <p:nvPr/>
        </p:nvPicPr>
        <p:blipFill rotWithShape="1">
          <a:blip r:embed="rId6">
            <a:extLst>
              <a:ext uri="{28A0092B-C50C-407E-A947-70E740481C1C}">
                <a14:useLocalDpi xmlns:a14="http://schemas.microsoft.com/office/drawing/2010/main" val="0"/>
              </a:ext>
            </a:extLst>
          </a:blip>
          <a:srcRect t="1046" r="6053"/>
          <a:stretch/>
        </p:blipFill>
        <p:spPr bwMode="auto">
          <a:xfrm>
            <a:off x="6870020" y="3718604"/>
            <a:ext cx="2111829" cy="303496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1569501" y="6380908"/>
            <a:ext cx="453970" cy="369332"/>
          </a:xfrm>
          <a:prstGeom prst="rect">
            <a:avLst/>
          </a:prstGeom>
        </p:spPr>
        <p:txBody>
          <a:bodyPr wrap="none">
            <a:spAutoFit/>
          </a:bodyPr>
          <a:lstStyle/>
          <a:p>
            <a:pPr algn="just" fontAlgn="base"/>
            <a:r>
              <a:rPr lang="en-US" dirty="0">
                <a:solidFill>
                  <a:schemeClr val="bg1"/>
                </a:solidFill>
              </a:rPr>
              <a:t>(6)</a:t>
            </a:r>
          </a:p>
        </p:txBody>
      </p:sp>
    </p:spTree>
    <p:extLst>
      <p:ext uri="{BB962C8B-B14F-4D97-AF65-F5344CB8AC3E}">
        <p14:creationId xmlns:p14="http://schemas.microsoft.com/office/powerpoint/2010/main" val="26544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xit" presetSubtype="0" fill="hold" grpId="1" nodeType="withEffect">
                                  <p:stCondLst>
                                    <p:cond delay="0"/>
                                  </p:stCondLst>
                                  <p:childTnLst>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316"/>
                                        </p:tgtEl>
                                        <p:attrNameLst>
                                          <p:attrName>style.visibility</p:attrName>
                                        </p:attrNameLst>
                                      </p:cBhvr>
                                      <p:to>
                                        <p:strVal val="visible"/>
                                      </p:to>
                                    </p:set>
                                    <p:animEffect transition="in" filter="fade">
                                      <p:cBhvr>
                                        <p:cTn id="16" dur="500"/>
                                        <p:tgtEl>
                                          <p:spTgt spid="133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314"/>
                                        </p:tgtEl>
                                        <p:attrNameLst>
                                          <p:attrName>style.visibility</p:attrName>
                                        </p:attrNameLst>
                                      </p:cBhvr>
                                      <p:to>
                                        <p:strVal val="visible"/>
                                      </p:to>
                                    </p:set>
                                    <p:animEffect transition="in" filter="fade">
                                      <p:cBhvr>
                                        <p:cTn id="23" dur="500"/>
                                        <p:tgtEl>
                                          <p:spTgt spid="133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3318"/>
                                        </p:tgtEl>
                                        <p:attrNameLst>
                                          <p:attrName>style.visibility</p:attrName>
                                        </p:attrNameLst>
                                      </p:cBhvr>
                                      <p:to>
                                        <p:strVal val="visible"/>
                                      </p:to>
                                    </p:set>
                                    <p:animEffect transition="in" filter="fade">
                                      <p:cBhvr>
                                        <p:cTn id="30"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 y="6411686"/>
            <a:ext cx="4327071" cy="338554"/>
          </a:xfrm>
          <a:prstGeom prst="rect">
            <a:avLst/>
          </a:prstGeom>
          <a:noFill/>
        </p:spPr>
        <p:txBody>
          <a:bodyPr wrap="square" rtlCol="0">
            <a:spAutoFit/>
          </a:bodyPr>
          <a:lstStyle/>
          <a:p>
            <a:r>
              <a:rPr lang="en-US" sz="1600" dirty="0">
                <a:solidFill>
                  <a:schemeClr val="bg1"/>
                </a:solidFill>
              </a:rPr>
              <a:t> Isaiah 19:11-25; 20-21</a:t>
            </a:r>
          </a:p>
        </p:txBody>
      </p:sp>
      <p:sp>
        <p:nvSpPr>
          <p:cNvPr id="15" name="TextBox 14"/>
          <p:cNvSpPr txBox="1"/>
          <p:nvPr/>
        </p:nvSpPr>
        <p:spPr>
          <a:xfrm>
            <a:off x="38100" y="0"/>
            <a:ext cx="12115800" cy="830997"/>
          </a:xfrm>
          <a:prstGeom prst="rect">
            <a:avLst/>
          </a:prstGeom>
          <a:noFill/>
        </p:spPr>
        <p:txBody>
          <a:bodyPr wrap="square" rtlCol="0">
            <a:spAutoFit/>
          </a:bodyPr>
          <a:lstStyle/>
          <a:p>
            <a:pPr algn="ctr"/>
            <a:r>
              <a:rPr lang="en-US" sz="4800" dirty="0">
                <a:solidFill>
                  <a:schemeClr val="bg1"/>
                </a:solidFill>
              </a:rPr>
              <a:t>Egypt and Other Nations Destroyed</a:t>
            </a:r>
          </a:p>
        </p:txBody>
      </p:sp>
      <p:sp>
        <p:nvSpPr>
          <p:cNvPr id="4" name="Rectangle 3"/>
          <p:cNvSpPr/>
          <p:nvPr/>
        </p:nvSpPr>
        <p:spPr>
          <a:xfrm>
            <a:off x="480558" y="845522"/>
            <a:ext cx="8751662" cy="1938992"/>
          </a:xfrm>
          <a:prstGeom prst="rect">
            <a:avLst/>
          </a:prstGeom>
        </p:spPr>
        <p:txBody>
          <a:bodyPr wrap="square">
            <a:spAutoFit/>
          </a:bodyPr>
          <a:lstStyle/>
          <a:p>
            <a:pPr algn="just" fontAlgn="base"/>
            <a:r>
              <a:rPr lang="en-US" sz="2000" dirty="0">
                <a:solidFill>
                  <a:schemeClr val="bg1"/>
                </a:solidFill>
              </a:rPr>
              <a:t>Prophetic dualism. </a:t>
            </a:r>
          </a:p>
          <a:p>
            <a:pPr algn="just" fontAlgn="base"/>
            <a:endParaRPr lang="en-US" sz="2000" dirty="0">
              <a:solidFill>
                <a:schemeClr val="bg1"/>
              </a:solidFill>
            </a:endParaRPr>
          </a:p>
          <a:p>
            <a:pPr algn="just" fontAlgn="base"/>
            <a:r>
              <a:rPr lang="en-US" sz="2000" dirty="0">
                <a:solidFill>
                  <a:schemeClr val="bg1"/>
                </a:solidFill>
              </a:rPr>
              <a:t>His “burden” on Egypt has (1) a physical fulfillment experienced by the nation and her people both in Isaiah’s time and in future times, </a:t>
            </a:r>
          </a:p>
          <a:p>
            <a:pPr algn="just" fontAlgn="base"/>
            <a:endParaRPr lang="en-US" sz="2000" dirty="0">
              <a:solidFill>
                <a:schemeClr val="bg1"/>
              </a:solidFill>
            </a:endParaRPr>
          </a:p>
          <a:p>
            <a:pPr algn="just" fontAlgn="base"/>
            <a:r>
              <a:rPr lang="en-US" sz="2000" dirty="0">
                <a:solidFill>
                  <a:schemeClr val="bg1"/>
                </a:solidFill>
              </a:rPr>
              <a:t> (2) a spiritual fulfillment that pertains to the world of the latter days.</a:t>
            </a:r>
          </a:p>
        </p:txBody>
      </p:sp>
      <p:sp>
        <p:nvSpPr>
          <p:cNvPr id="16" name="Rectangle 15"/>
          <p:cNvSpPr/>
          <p:nvPr/>
        </p:nvSpPr>
        <p:spPr>
          <a:xfrm>
            <a:off x="11569501" y="6380908"/>
            <a:ext cx="453970" cy="369332"/>
          </a:xfrm>
          <a:prstGeom prst="rect">
            <a:avLst/>
          </a:prstGeom>
        </p:spPr>
        <p:txBody>
          <a:bodyPr wrap="none">
            <a:spAutoFit/>
          </a:bodyPr>
          <a:lstStyle/>
          <a:p>
            <a:pPr algn="just" fontAlgn="base"/>
            <a:r>
              <a:rPr lang="en-US" dirty="0">
                <a:solidFill>
                  <a:schemeClr val="bg1"/>
                </a:solidFill>
              </a:rPr>
              <a:t>(5)</a:t>
            </a:r>
          </a:p>
        </p:txBody>
      </p:sp>
      <p:sp>
        <p:nvSpPr>
          <p:cNvPr id="5" name="Rectangle 4"/>
          <p:cNvSpPr/>
          <p:nvPr/>
        </p:nvSpPr>
        <p:spPr>
          <a:xfrm>
            <a:off x="5473501" y="3887145"/>
            <a:ext cx="6096000" cy="2308324"/>
          </a:xfrm>
          <a:prstGeom prst="rect">
            <a:avLst/>
          </a:prstGeom>
        </p:spPr>
        <p:txBody>
          <a:bodyPr>
            <a:spAutoFit/>
          </a:bodyPr>
          <a:lstStyle/>
          <a:p>
            <a:r>
              <a:rPr lang="en-US" sz="2400" b="0" i="0" dirty="0">
                <a:solidFill>
                  <a:schemeClr val="bg1"/>
                </a:solidFill>
                <a:effectLst/>
              </a:rPr>
              <a:t> “‘Babylon marks its idolatry, Egypt its tyranny, Sodom its desperate corruption, Jerusalem its pretensions to sanctity on the ground of spiritual privileges, whilst all the while it is the murderer of Christ in the person of his members.’</a:t>
            </a:r>
            <a:endParaRPr lang="en-US" sz="2400" dirty="0">
              <a:solidFill>
                <a:schemeClr val="bg1"/>
              </a:solidFill>
            </a:endParaRPr>
          </a:p>
        </p:txBody>
      </p:sp>
      <p:sp>
        <p:nvSpPr>
          <p:cNvPr id="13" name="Rectangle 12"/>
          <p:cNvSpPr/>
          <p:nvPr/>
        </p:nvSpPr>
        <p:spPr>
          <a:xfrm>
            <a:off x="5421086" y="3013500"/>
            <a:ext cx="6487885" cy="830997"/>
          </a:xfrm>
          <a:prstGeom prst="rect">
            <a:avLst/>
          </a:prstGeom>
        </p:spPr>
        <p:txBody>
          <a:bodyPr wrap="square">
            <a:spAutoFit/>
          </a:bodyPr>
          <a:lstStyle/>
          <a:p>
            <a:r>
              <a:rPr lang="en-US" sz="2400" dirty="0">
                <a:solidFill>
                  <a:srgbClr val="FFFF00"/>
                </a:solidFill>
              </a:rPr>
              <a:t>Why does Isaiah use Egypt, Moab, and Babylon to describe the wicked of latter days?</a:t>
            </a:r>
          </a:p>
        </p:txBody>
      </p:sp>
      <p:pic>
        <p:nvPicPr>
          <p:cNvPr id="14338" name="Picture 2" descr="https://s-media-cache-ak0.pinimg.com/564x/6e/db/81/6edb8160fd402e853d677a9fa2df1ab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58" y="3121752"/>
            <a:ext cx="4600575"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744335" y="6290881"/>
            <a:ext cx="6487885" cy="461665"/>
          </a:xfrm>
          <a:prstGeom prst="rect">
            <a:avLst/>
          </a:prstGeom>
        </p:spPr>
        <p:txBody>
          <a:bodyPr wrap="square">
            <a:spAutoFit/>
          </a:bodyPr>
          <a:lstStyle/>
          <a:p>
            <a:r>
              <a:rPr lang="en-US" sz="2400" dirty="0">
                <a:solidFill>
                  <a:srgbClr val="FFFF00"/>
                </a:solidFill>
              </a:rPr>
              <a:t>New York, Albany, and Boston  see D&amp;C 84:114</a:t>
            </a:r>
          </a:p>
        </p:txBody>
      </p:sp>
    </p:spTree>
    <p:extLst>
      <p:ext uri="{BB962C8B-B14F-4D97-AF65-F5344CB8AC3E}">
        <p14:creationId xmlns:p14="http://schemas.microsoft.com/office/powerpoint/2010/main" val="114712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 y="6411686"/>
            <a:ext cx="4327071" cy="338554"/>
          </a:xfrm>
          <a:prstGeom prst="rect">
            <a:avLst/>
          </a:prstGeom>
          <a:noFill/>
        </p:spPr>
        <p:txBody>
          <a:bodyPr wrap="square" rtlCol="0">
            <a:spAutoFit/>
          </a:bodyPr>
          <a:lstStyle/>
          <a:p>
            <a:r>
              <a:rPr lang="en-US" sz="1600" dirty="0">
                <a:solidFill>
                  <a:schemeClr val="bg1"/>
                </a:solidFill>
              </a:rPr>
              <a:t> Isaiah 22-23</a:t>
            </a:r>
          </a:p>
        </p:txBody>
      </p:sp>
      <p:sp>
        <p:nvSpPr>
          <p:cNvPr id="15" name="TextBox 14"/>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Babylon Attacked</a:t>
            </a:r>
          </a:p>
        </p:txBody>
      </p:sp>
      <p:sp>
        <p:nvSpPr>
          <p:cNvPr id="4" name="Rectangle 3"/>
          <p:cNvSpPr/>
          <p:nvPr/>
        </p:nvSpPr>
        <p:spPr>
          <a:xfrm>
            <a:off x="480558" y="845522"/>
            <a:ext cx="8751662" cy="400110"/>
          </a:xfrm>
          <a:prstGeom prst="rect">
            <a:avLst/>
          </a:prstGeom>
        </p:spPr>
        <p:txBody>
          <a:bodyPr wrap="square">
            <a:spAutoFit/>
          </a:bodyPr>
          <a:lstStyle/>
          <a:p>
            <a:pPr algn="just" fontAlgn="base"/>
            <a:r>
              <a:rPr lang="en-US" sz="2000" dirty="0">
                <a:solidFill>
                  <a:schemeClr val="bg1"/>
                </a:solidFill>
              </a:rPr>
              <a:t>Isaiah prophesied that Jerusalem would be spared from the Assyrian army</a:t>
            </a:r>
          </a:p>
        </p:txBody>
      </p:sp>
      <p:sp>
        <p:nvSpPr>
          <p:cNvPr id="16" name="Rectangle 15"/>
          <p:cNvSpPr/>
          <p:nvPr/>
        </p:nvSpPr>
        <p:spPr>
          <a:xfrm>
            <a:off x="11569501" y="6380908"/>
            <a:ext cx="453970" cy="369332"/>
          </a:xfrm>
          <a:prstGeom prst="rect">
            <a:avLst/>
          </a:prstGeom>
        </p:spPr>
        <p:txBody>
          <a:bodyPr wrap="none">
            <a:spAutoFit/>
          </a:bodyPr>
          <a:lstStyle/>
          <a:p>
            <a:pPr algn="just" fontAlgn="base"/>
            <a:r>
              <a:rPr lang="en-US" dirty="0">
                <a:solidFill>
                  <a:schemeClr val="bg1"/>
                </a:solidFill>
              </a:rPr>
              <a:t>(5)</a:t>
            </a:r>
          </a:p>
        </p:txBody>
      </p:sp>
      <p:sp>
        <p:nvSpPr>
          <p:cNvPr id="6" name="Rectangle 5"/>
          <p:cNvSpPr/>
          <p:nvPr/>
        </p:nvSpPr>
        <p:spPr>
          <a:xfrm>
            <a:off x="3811134" y="1263522"/>
            <a:ext cx="6096000" cy="1015663"/>
          </a:xfrm>
          <a:prstGeom prst="rect">
            <a:avLst/>
          </a:prstGeom>
        </p:spPr>
        <p:txBody>
          <a:bodyPr>
            <a:spAutoFit/>
          </a:bodyPr>
          <a:lstStyle/>
          <a:p>
            <a:r>
              <a:rPr lang="en-US" sz="2000" b="0" i="0" dirty="0">
                <a:solidFill>
                  <a:schemeClr val="bg1"/>
                </a:solidFill>
                <a:effectLst/>
              </a:rPr>
              <a:t>However, Isaiah prophesied that Jerusalem would </a:t>
            </a:r>
            <a:r>
              <a:rPr lang="en-US" sz="2000" b="0" i="1" dirty="0">
                <a:solidFill>
                  <a:schemeClr val="bg1"/>
                </a:solidFill>
                <a:effectLst/>
              </a:rPr>
              <a:t>not</a:t>
            </a:r>
            <a:r>
              <a:rPr lang="en-US" sz="2000" b="0" i="0" dirty="0">
                <a:solidFill>
                  <a:schemeClr val="bg1"/>
                </a:solidFill>
                <a:effectLst/>
              </a:rPr>
              <a:t> be spared when the Babylonian army attacked more than a century later.</a:t>
            </a:r>
            <a:endParaRPr lang="en-US" sz="2000" dirty="0">
              <a:solidFill>
                <a:schemeClr val="bg1"/>
              </a:solidFill>
            </a:endParaRPr>
          </a:p>
        </p:txBody>
      </p:sp>
      <p:sp>
        <p:nvSpPr>
          <p:cNvPr id="18" name="Rectangle 17"/>
          <p:cNvSpPr/>
          <p:nvPr/>
        </p:nvSpPr>
        <p:spPr>
          <a:xfrm>
            <a:off x="1902506" y="2301621"/>
            <a:ext cx="7499123" cy="523220"/>
          </a:xfrm>
          <a:prstGeom prst="rect">
            <a:avLst/>
          </a:prstGeom>
        </p:spPr>
        <p:txBody>
          <a:bodyPr wrap="square">
            <a:spAutoFit/>
          </a:bodyPr>
          <a:lstStyle/>
          <a:p>
            <a:r>
              <a:rPr lang="en-US" sz="2800" b="0" i="0" dirty="0">
                <a:solidFill>
                  <a:srgbClr val="FFFF00"/>
                </a:solidFill>
                <a:effectLst/>
              </a:rPr>
              <a:t>What would protect the Israelites from Babylon?</a:t>
            </a:r>
            <a:endParaRPr lang="en-US" sz="2800" dirty="0">
              <a:solidFill>
                <a:srgbClr val="FFFF00"/>
              </a:solidFill>
            </a:endParaRPr>
          </a:p>
        </p:txBody>
      </p:sp>
      <p:sp>
        <p:nvSpPr>
          <p:cNvPr id="19" name="Rectangle 18"/>
          <p:cNvSpPr/>
          <p:nvPr/>
        </p:nvSpPr>
        <p:spPr>
          <a:xfrm>
            <a:off x="5469278" y="3016440"/>
            <a:ext cx="3442494" cy="2862322"/>
          </a:xfrm>
          <a:prstGeom prst="rect">
            <a:avLst/>
          </a:prstGeom>
        </p:spPr>
        <p:txBody>
          <a:bodyPr wrap="square">
            <a:spAutoFit/>
          </a:bodyPr>
          <a:lstStyle/>
          <a:p>
            <a:r>
              <a:rPr lang="en-US" sz="2000" dirty="0">
                <a:solidFill>
                  <a:schemeClr val="bg1"/>
                </a:solidFill>
              </a:rPr>
              <a:t>Their supply of weapons</a:t>
            </a:r>
          </a:p>
          <a:p>
            <a:endParaRPr lang="en-US" sz="2000" dirty="0">
              <a:solidFill>
                <a:schemeClr val="bg1"/>
              </a:solidFill>
            </a:endParaRPr>
          </a:p>
          <a:p>
            <a:r>
              <a:rPr lang="en-US" sz="2000" dirty="0">
                <a:solidFill>
                  <a:schemeClr val="bg1"/>
                </a:solidFill>
              </a:rPr>
              <a:t>The fortifications that strengthened the city wall</a:t>
            </a:r>
          </a:p>
          <a:p>
            <a:endParaRPr lang="en-US" sz="2000" dirty="0">
              <a:solidFill>
                <a:schemeClr val="bg1"/>
              </a:solidFill>
            </a:endParaRPr>
          </a:p>
          <a:p>
            <a:r>
              <a:rPr lang="en-US" sz="2000" dirty="0">
                <a:solidFill>
                  <a:schemeClr val="bg1"/>
                </a:solidFill>
              </a:rPr>
              <a:t>Hezekiah’s tunnel, which diverted water into the city from a spring outside the city wall.</a:t>
            </a:r>
          </a:p>
        </p:txBody>
      </p:sp>
      <p:pic>
        <p:nvPicPr>
          <p:cNvPr id="14340" name="Picture 4" descr="http://cdn.biblicalarchaeology.org/wp-content/uploads/12-inside-tunnel_straight-narrow-fpo-SO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1772" y="3016440"/>
            <a:ext cx="24892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bible-archaeology.info/Sickle-Sword_C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45" y="2847277"/>
            <a:ext cx="4437611" cy="2064722"/>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www.agapebiblestudy.com/images/Jerusalem_wa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3847" y="4688958"/>
            <a:ext cx="3276902" cy="182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1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10" presetClass="exit" presetSubtype="0" fill="hold" grpId="1" nodeType="with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1"/>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89857" y="620520"/>
            <a:ext cx="7081157" cy="2585323"/>
          </a:xfrm>
          <a:prstGeom prst="rect">
            <a:avLst/>
          </a:prstGeom>
          <a:noFill/>
        </p:spPr>
        <p:txBody>
          <a:bodyPr wrap="square" rtlCol="0">
            <a:spAutoFit/>
          </a:bodyPr>
          <a:lstStyle/>
          <a:p>
            <a:pPr algn="ctr"/>
            <a:r>
              <a:rPr lang="en-US" sz="5400" dirty="0">
                <a:solidFill>
                  <a:schemeClr val="bg1"/>
                </a:solidFill>
              </a:rPr>
              <a:t>Can we trust in our own fortifications and our own strength?</a:t>
            </a:r>
          </a:p>
        </p:txBody>
      </p:sp>
      <p:sp>
        <p:nvSpPr>
          <p:cNvPr id="16" name="Rectangle 15"/>
          <p:cNvSpPr/>
          <p:nvPr/>
        </p:nvSpPr>
        <p:spPr>
          <a:xfrm>
            <a:off x="11569501" y="6380908"/>
            <a:ext cx="453970" cy="369332"/>
          </a:xfrm>
          <a:prstGeom prst="rect">
            <a:avLst/>
          </a:prstGeom>
        </p:spPr>
        <p:txBody>
          <a:bodyPr wrap="none">
            <a:spAutoFit/>
          </a:bodyPr>
          <a:lstStyle/>
          <a:p>
            <a:pPr algn="just" fontAlgn="base"/>
            <a:r>
              <a:rPr lang="en-US" dirty="0">
                <a:solidFill>
                  <a:schemeClr val="bg1"/>
                </a:solidFill>
              </a:rPr>
              <a:t>(5)</a:t>
            </a:r>
          </a:p>
        </p:txBody>
      </p:sp>
      <p:grpSp>
        <p:nvGrpSpPr>
          <p:cNvPr id="13" name="Group 12"/>
          <p:cNvGrpSpPr/>
          <p:nvPr/>
        </p:nvGrpSpPr>
        <p:grpSpPr>
          <a:xfrm>
            <a:off x="7666330" y="4079432"/>
            <a:ext cx="3505068" cy="2501531"/>
            <a:chOff x="228600" y="381000"/>
            <a:chExt cx="3505068" cy="2501531"/>
          </a:xfrm>
        </p:grpSpPr>
        <p:grpSp>
          <p:nvGrpSpPr>
            <p:cNvPr id="17" name="Group 16"/>
            <p:cNvGrpSpPr/>
            <p:nvPr/>
          </p:nvGrpSpPr>
          <p:grpSpPr>
            <a:xfrm>
              <a:off x="228600" y="381000"/>
              <a:ext cx="3505068" cy="2501531"/>
              <a:chOff x="534986" y="381000"/>
              <a:chExt cx="2637111" cy="2501531"/>
            </a:xfrm>
          </p:grpSpPr>
          <p:sp>
            <p:nvSpPr>
              <p:cNvPr id="21" name="Rectangle 2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34986" y="384805"/>
                <a:ext cx="457200"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14897" y="381000"/>
                <a:ext cx="457200"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842492" y="972693"/>
              <a:ext cx="2293346" cy="1323439"/>
            </a:xfrm>
            <a:prstGeom prst="rect">
              <a:avLst/>
            </a:prstGeom>
          </p:spPr>
          <p:txBody>
            <a:bodyPr wrap="square">
              <a:spAutoFit/>
            </a:bodyPr>
            <a:lstStyle/>
            <a:p>
              <a:pPr algn="ctr"/>
              <a:r>
                <a:rPr lang="en-US" sz="1600" b="1" dirty="0"/>
                <a:t>Trusting in our own strength instead of trusting in God can lead us into sin and ultimately to destruction</a:t>
              </a:r>
              <a:endParaRPr lang="en-US" sz="1600" i="1" dirty="0"/>
            </a:p>
          </p:txBody>
        </p:sp>
      </p:grpSp>
      <p:pic>
        <p:nvPicPr>
          <p:cNvPr id="16386" name="Picture 2" descr="http://www.toyjeanius.co.uk/ekmps/shops/toyjeanius/resources/Design/haba-building-blocks-sevil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386" y="3474388"/>
            <a:ext cx="2906520" cy="290652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kunleoyafajo.com/myweb/wp-content/uploads/2012/05/strongwill.jpg"/>
          <p:cNvPicPr>
            <a:picLocks noChangeAspect="1" noChangeArrowheads="1"/>
          </p:cNvPicPr>
          <p:nvPr/>
        </p:nvPicPr>
        <p:blipFill rotWithShape="1">
          <a:blip r:embed="rId5">
            <a:extLst>
              <a:ext uri="{28A0092B-C50C-407E-A947-70E740481C1C}">
                <a14:useLocalDpi xmlns:a14="http://schemas.microsoft.com/office/drawing/2010/main" val="0"/>
              </a:ext>
            </a:extLst>
          </a:blip>
          <a:srcRect l="30085" t="3250" r="19392"/>
          <a:stretch/>
        </p:blipFill>
        <p:spPr bwMode="auto">
          <a:xfrm>
            <a:off x="7792929" y="651614"/>
            <a:ext cx="3670266" cy="257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2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 y="6411686"/>
            <a:ext cx="4327071" cy="338554"/>
          </a:xfrm>
          <a:prstGeom prst="rect">
            <a:avLst/>
          </a:prstGeom>
          <a:noFill/>
        </p:spPr>
        <p:txBody>
          <a:bodyPr wrap="square" rtlCol="0">
            <a:spAutoFit/>
          </a:bodyPr>
          <a:lstStyle/>
          <a:p>
            <a:r>
              <a:rPr lang="en-US" sz="1600" dirty="0">
                <a:solidFill>
                  <a:schemeClr val="bg1"/>
                </a:solidFill>
              </a:rPr>
              <a:t> Isaiah 22:15-22</a:t>
            </a:r>
          </a:p>
        </p:txBody>
      </p:sp>
      <p:sp>
        <p:nvSpPr>
          <p:cNvPr id="15" name="TextBox 14"/>
          <p:cNvSpPr txBox="1"/>
          <p:nvPr/>
        </p:nvSpPr>
        <p:spPr>
          <a:xfrm>
            <a:off x="38100" y="0"/>
            <a:ext cx="12115800" cy="923330"/>
          </a:xfrm>
          <a:prstGeom prst="rect">
            <a:avLst/>
          </a:prstGeom>
          <a:noFill/>
        </p:spPr>
        <p:txBody>
          <a:bodyPr wrap="square" rtlCol="0">
            <a:spAutoFit/>
          </a:bodyPr>
          <a:lstStyle/>
          <a:p>
            <a:pPr algn="ctr"/>
            <a:r>
              <a:rPr lang="en-US" sz="5400" i="1" dirty="0" err="1">
                <a:solidFill>
                  <a:schemeClr val="bg1"/>
                </a:solidFill>
              </a:rPr>
              <a:t>Shebna</a:t>
            </a:r>
            <a:r>
              <a:rPr lang="en-US" sz="5400" dirty="0">
                <a:solidFill>
                  <a:schemeClr val="bg1"/>
                </a:solidFill>
              </a:rPr>
              <a:t> and </a:t>
            </a:r>
            <a:r>
              <a:rPr lang="en-US" sz="5400" i="1" dirty="0" err="1">
                <a:solidFill>
                  <a:schemeClr val="bg1"/>
                </a:solidFill>
              </a:rPr>
              <a:t>Eliakim</a:t>
            </a:r>
            <a:endParaRPr lang="en-US" sz="5400" dirty="0">
              <a:solidFill>
                <a:schemeClr val="bg1"/>
              </a:solidFill>
            </a:endParaRPr>
          </a:p>
        </p:txBody>
      </p:sp>
      <p:grpSp>
        <p:nvGrpSpPr>
          <p:cNvPr id="2" name="Group 1"/>
          <p:cNvGrpSpPr/>
          <p:nvPr/>
        </p:nvGrpSpPr>
        <p:grpSpPr>
          <a:xfrm>
            <a:off x="823459" y="774470"/>
            <a:ext cx="2836580" cy="5049701"/>
            <a:chOff x="823459" y="774470"/>
            <a:chExt cx="2836580" cy="5049701"/>
          </a:xfrm>
        </p:grpSpPr>
        <p:grpSp>
          <p:nvGrpSpPr>
            <p:cNvPr id="13" name="Group 12"/>
            <p:cNvGrpSpPr/>
            <p:nvPr/>
          </p:nvGrpSpPr>
          <p:grpSpPr>
            <a:xfrm>
              <a:off x="823459" y="774470"/>
              <a:ext cx="2438400" cy="5049701"/>
              <a:chOff x="5803568" y="850670"/>
              <a:chExt cx="2438400" cy="5049701"/>
            </a:xfrm>
          </p:grpSpPr>
          <p:sp>
            <p:nvSpPr>
              <p:cNvPr id="17" name="Oval 16"/>
              <p:cNvSpPr/>
              <p:nvPr/>
            </p:nvSpPr>
            <p:spPr>
              <a:xfrm>
                <a:off x="6210494" y="1190334"/>
                <a:ext cx="1560370" cy="147293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a:off x="6117176" y="1348247"/>
                <a:ext cx="253828" cy="142553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907266">
                <a:off x="7821495" y="3579632"/>
                <a:ext cx="420473"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45044">
                <a:off x="5803568" y="3595333"/>
                <a:ext cx="461865"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442075">
                <a:off x="6541677" y="5166679"/>
                <a:ext cx="413710"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928376">
                <a:off x="7206201" y="5181411"/>
                <a:ext cx="395751"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440561">
                <a:off x="5819109" y="2633019"/>
                <a:ext cx="1007123" cy="1513146"/>
              </a:xfrm>
              <a:prstGeom prst="trapezoid">
                <a:avLst>
                  <a:gd name="adj" fmla="val 3007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585184">
                <a:off x="5919403" y="2365594"/>
                <a:ext cx="1001178" cy="1685818"/>
              </a:xfrm>
              <a:prstGeom prst="trapezoid">
                <a:avLst>
                  <a:gd name="adj" fmla="val 3100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9870960">
                <a:off x="7384101" y="2615226"/>
                <a:ext cx="721879" cy="151314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036208">
                <a:off x="7071782" y="2379485"/>
                <a:ext cx="969876" cy="164841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6295747" y="2420633"/>
                <a:ext cx="1443876" cy="303561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1186724">
                <a:off x="7047001" y="2272792"/>
                <a:ext cx="697204" cy="303908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353417">
                <a:off x="6273154" y="2339527"/>
                <a:ext cx="697204" cy="301916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0800000">
                <a:off x="6855797" y="2231023"/>
                <a:ext cx="286560" cy="71896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8"/>
              <p:cNvGrpSpPr/>
              <p:nvPr/>
            </p:nvGrpSpPr>
            <p:grpSpPr>
              <a:xfrm>
                <a:off x="6301263" y="935595"/>
                <a:ext cx="1396267" cy="1618711"/>
                <a:chOff x="2816664" y="1199148"/>
                <a:chExt cx="1866748" cy="1544052"/>
              </a:xfrm>
            </p:grpSpPr>
            <p:sp>
              <p:nvSpPr>
                <p:cNvPr id="215" name="Oval 214"/>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2816664" y="1357300"/>
                  <a:ext cx="1866748" cy="64474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Chord 33"/>
              <p:cNvSpPr/>
              <p:nvPr/>
            </p:nvSpPr>
            <p:spPr>
              <a:xfrm rot="4451877">
                <a:off x="6338933" y="728408"/>
                <a:ext cx="1216308" cy="1460832"/>
              </a:xfrm>
              <a:prstGeom prst="chord">
                <a:avLst>
                  <a:gd name="adj1" fmla="val 7288814"/>
                  <a:gd name="adj2" fmla="val 1620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400000">
                <a:off x="6860697" y="31971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5400000">
                <a:off x="6874612" y="3704062"/>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263448" y="1129607"/>
                <a:ext cx="1463434" cy="303774"/>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178246" y="4466693"/>
                <a:ext cx="652727" cy="881910"/>
                <a:chOff x="6178246" y="4466693"/>
                <a:chExt cx="652727" cy="881910"/>
              </a:xfrm>
            </p:grpSpPr>
            <p:grpSp>
              <p:nvGrpSpPr>
                <p:cNvPr id="176" name="Group 175"/>
                <p:cNvGrpSpPr/>
                <p:nvPr/>
              </p:nvGrpSpPr>
              <p:grpSpPr>
                <a:xfrm rot="16558520" flipH="1">
                  <a:off x="5887035" y="4757904"/>
                  <a:ext cx="828457" cy="246035"/>
                  <a:chOff x="5021877" y="1970119"/>
                  <a:chExt cx="5024985" cy="1492320"/>
                </a:xfrm>
              </p:grpSpPr>
              <p:sp>
                <p:nvSpPr>
                  <p:cNvPr id="203" name="Quad Arrow Callout 202"/>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Quad Arrow Callout 203"/>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Callout 204"/>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Quad Arrow 206"/>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207"/>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Quad Arrow 208"/>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Quad Arrow 209"/>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Quad Arrow Callout 210"/>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Quad Arrow Callout 211"/>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Quad Arrow Callout 212"/>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Callout 213"/>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rot="16558520" flipH="1">
                  <a:off x="6105918" y="4788823"/>
                  <a:ext cx="828457" cy="246035"/>
                  <a:chOff x="5021877" y="1970119"/>
                  <a:chExt cx="5024985" cy="1492320"/>
                </a:xfrm>
              </p:grpSpPr>
              <p:sp>
                <p:nvSpPr>
                  <p:cNvPr id="191" name="Quad Arrow Callout 190"/>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Quad Arrow Callout 191"/>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Callout 192"/>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Callout 193"/>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Quad Arrow 194"/>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Quad Arrow 195"/>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Quad Arrow 196"/>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Quad Arrow 197"/>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Callout 198"/>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Quad Arrow Callout 199"/>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Quad Arrow Callout 200"/>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Callout 201"/>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rot="16558520" flipH="1">
                  <a:off x="6293727" y="4811357"/>
                  <a:ext cx="828457" cy="246035"/>
                  <a:chOff x="5021877" y="1970119"/>
                  <a:chExt cx="5024985" cy="1492320"/>
                </a:xfrm>
              </p:grpSpPr>
              <p:sp>
                <p:nvSpPr>
                  <p:cNvPr id="179" name="Quad Arrow Callout 178"/>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Callout 179"/>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Callout 180"/>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Callout 181"/>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Quad Arrow 182"/>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Quad Arrow 184"/>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Quad Arrow 185"/>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Callout 186"/>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Quad Arrow Callout 187"/>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Quad Arrow Callout 188"/>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Callout 189"/>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rot="20680352">
                <a:off x="7206682" y="4445611"/>
                <a:ext cx="652727" cy="881910"/>
                <a:chOff x="6178246" y="4466693"/>
                <a:chExt cx="652727" cy="881910"/>
              </a:xfrm>
            </p:grpSpPr>
            <p:grpSp>
              <p:nvGrpSpPr>
                <p:cNvPr id="137" name="Group 136"/>
                <p:cNvGrpSpPr/>
                <p:nvPr/>
              </p:nvGrpSpPr>
              <p:grpSpPr>
                <a:xfrm rot="16558520" flipH="1">
                  <a:off x="5887035" y="4757904"/>
                  <a:ext cx="828457" cy="246035"/>
                  <a:chOff x="5021877" y="1970119"/>
                  <a:chExt cx="5024985" cy="1492320"/>
                </a:xfrm>
              </p:grpSpPr>
              <p:sp>
                <p:nvSpPr>
                  <p:cNvPr id="164" name="Quad Arrow Callout 163"/>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Quad Arrow Callout 164"/>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Callout 165"/>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Callout 166"/>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Quad Arrow 167"/>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Quad Arrow 168"/>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Quad Arrow 169"/>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170"/>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Callout 171"/>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Quad Arrow Callout 172"/>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Callout 174"/>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rot="16558520" flipH="1">
                  <a:off x="6105918" y="4788823"/>
                  <a:ext cx="828457" cy="246035"/>
                  <a:chOff x="5021877" y="1970119"/>
                  <a:chExt cx="5024985" cy="1492320"/>
                </a:xfrm>
              </p:grpSpPr>
              <p:sp>
                <p:nvSpPr>
                  <p:cNvPr id="152" name="Quad Arrow Callout 151"/>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Callout 152"/>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153"/>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Callout 154"/>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55"/>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Quad Arrow 157"/>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Callout 159"/>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Callout 160"/>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Callout 161"/>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Callout 162"/>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rot="16558520" flipH="1">
                  <a:off x="6293727" y="4811357"/>
                  <a:ext cx="828457" cy="246035"/>
                  <a:chOff x="5021877" y="1970119"/>
                  <a:chExt cx="5024985" cy="1492320"/>
                </a:xfrm>
              </p:grpSpPr>
              <p:sp>
                <p:nvSpPr>
                  <p:cNvPr id="140" name="Quad Arrow Callout 139"/>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143"/>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144"/>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145"/>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146"/>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Callout 149"/>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Callout 150"/>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p:cNvGrpSpPr/>
              <p:nvPr/>
            </p:nvGrpSpPr>
            <p:grpSpPr>
              <a:xfrm rot="3971384">
                <a:off x="6460015" y="2693662"/>
                <a:ext cx="692086" cy="302326"/>
                <a:chOff x="5881772" y="938753"/>
                <a:chExt cx="715875" cy="153178"/>
              </a:xfrm>
            </p:grpSpPr>
            <p:grpSp>
              <p:nvGrpSpPr>
                <p:cNvPr id="117" name="Group 116"/>
                <p:cNvGrpSpPr/>
                <p:nvPr/>
              </p:nvGrpSpPr>
              <p:grpSpPr>
                <a:xfrm rot="2670115">
                  <a:off x="5881772" y="940897"/>
                  <a:ext cx="152122" cy="148890"/>
                  <a:chOff x="5757466" y="974350"/>
                  <a:chExt cx="1743980" cy="1706926"/>
                </a:xfrm>
              </p:grpSpPr>
              <p:sp>
                <p:nvSpPr>
                  <p:cNvPr id="133" name="Donut 13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13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onut 13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Donut 13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8" name="Group 117"/>
                <p:cNvGrpSpPr/>
                <p:nvPr/>
              </p:nvGrpSpPr>
              <p:grpSpPr>
                <a:xfrm rot="2670115">
                  <a:off x="6072548" y="943041"/>
                  <a:ext cx="152122" cy="148890"/>
                  <a:chOff x="5757466" y="974350"/>
                  <a:chExt cx="1743980" cy="1706926"/>
                </a:xfrm>
              </p:grpSpPr>
              <p:sp>
                <p:nvSpPr>
                  <p:cNvPr id="129" name="Donut 12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Donut 13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Donut 13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118"/>
                <p:cNvGrpSpPr/>
                <p:nvPr/>
              </p:nvGrpSpPr>
              <p:grpSpPr>
                <a:xfrm rot="2670115">
                  <a:off x="6256892" y="943040"/>
                  <a:ext cx="152122" cy="148890"/>
                  <a:chOff x="5757466" y="974350"/>
                  <a:chExt cx="1743980" cy="1706926"/>
                </a:xfrm>
              </p:grpSpPr>
              <p:sp>
                <p:nvSpPr>
                  <p:cNvPr id="125" name="Donut 12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12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12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Donut 12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19"/>
                <p:cNvGrpSpPr/>
                <p:nvPr/>
              </p:nvGrpSpPr>
              <p:grpSpPr>
                <a:xfrm rot="2670115">
                  <a:off x="6445525" y="938753"/>
                  <a:ext cx="152122" cy="148890"/>
                  <a:chOff x="5757466" y="974350"/>
                  <a:chExt cx="1743980" cy="1706926"/>
                </a:xfrm>
              </p:grpSpPr>
              <p:sp>
                <p:nvSpPr>
                  <p:cNvPr id="121" name="Donut 12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Donut 12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 name="Group 40"/>
              <p:cNvGrpSpPr/>
              <p:nvPr/>
            </p:nvGrpSpPr>
            <p:grpSpPr>
              <a:xfrm rot="17628616" flipH="1">
                <a:off x="6850923" y="2688664"/>
                <a:ext cx="692086" cy="302326"/>
                <a:chOff x="5881772" y="938753"/>
                <a:chExt cx="715875" cy="153178"/>
              </a:xfrm>
            </p:grpSpPr>
            <p:grpSp>
              <p:nvGrpSpPr>
                <p:cNvPr id="97" name="Group 96"/>
                <p:cNvGrpSpPr/>
                <p:nvPr/>
              </p:nvGrpSpPr>
              <p:grpSpPr>
                <a:xfrm rot="2670115">
                  <a:off x="5881772" y="940897"/>
                  <a:ext cx="152122" cy="148890"/>
                  <a:chOff x="5757466" y="974350"/>
                  <a:chExt cx="1743980" cy="1706926"/>
                </a:xfrm>
              </p:grpSpPr>
              <p:sp>
                <p:nvSpPr>
                  <p:cNvPr id="113" name="Donut 11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Donut 11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11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97"/>
                <p:cNvGrpSpPr/>
                <p:nvPr/>
              </p:nvGrpSpPr>
              <p:grpSpPr>
                <a:xfrm rot="2670115">
                  <a:off x="6072548" y="943041"/>
                  <a:ext cx="152122" cy="148890"/>
                  <a:chOff x="5757466" y="974350"/>
                  <a:chExt cx="1743980" cy="1706926"/>
                </a:xfrm>
              </p:grpSpPr>
              <p:sp>
                <p:nvSpPr>
                  <p:cNvPr id="109" name="Donut 10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Donut 10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11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98"/>
                <p:cNvGrpSpPr/>
                <p:nvPr/>
              </p:nvGrpSpPr>
              <p:grpSpPr>
                <a:xfrm rot="2670115">
                  <a:off x="6256892" y="943040"/>
                  <a:ext cx="152122" cy="148890"/>
                  <a:chOff x="5757466" y="974350"/>
                  <a:chExt cx="1743980" cy="1706926"/>
                </a:xfrm>
              </p:grpSpPr>
              <p:sp>
                <p:nvSpPr>
                  <p:cNvPr id="105" name="Donut 10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onut 10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onut 10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Donut 10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0" name="Group 99"/>
                <p:cNvGrpSpPr/>
                <p:nvPr/>
              </p:nvGrpSpPr>
              <p:grpSpPr>
                <a:xfrm rot="2670115">
                  <a:off x="6445525" y="938753"/>
                  <a:ext cx="152122" cy="148890"/>
                  <a:chOff x="5757466" y="974350"/>
                  <a:chExt cx="1743980" cy="1706926"/>
                </a:xfrm>
              </p:grpSpPr>
              <p:sp>
                <p:nvSpPr>
                  <p:cNvPr id="101" name="Donut 10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 name="Group 41"/>
              <p:cNvGrpSpPr/>
              <p:nvPr/>
            </p:nvGrpSpPr>
            <p:grpSpPr>
              <a:xfrm>
                <a:off x="6610770" y="1215391"/>
                <a:ext cx="758631" cy="162327"/>
                <a:chOff x="5881772" y="938753"/>
                <a:chExt cx="715875" cy="153178"/>
              </a:xfrm>
            </p:grpSpPr>
            <p:grpSp>
              <p:nvGrpSpPr>
                <p:cNvPr id="77" name="Group 76"/>
                <p:cNvGrpSpPr/>
                <p:nvPr/>
              </p:nvGrpSpPr>
              <p:grpSpPr>
                <a:xfrm rot="2670115">
                  <a:off x="5881772" y="940897"/>
                  <a:ext cx="152122" cy="148890"/>
                  <a:chOff x="5757466" y="974350"/>
                  <a:chExt cx="1743980" cy="1706926"/>
                </a:xfrm>
              </p:grpSpPr>
              <p:sp>
                <p:nvSpPr>
                  <p:cNvPr id="93" name="Donut 9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9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9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 name="Group 77"/>
                <p:cNvGrpSpPr/>
                <p:nvPr/>
              </p:nvGrpSpPr>
              <p:grpSpPr>
                <a:xfrm rot="2670115">
                  <a:off x="6072548" y="943041"/>
                  <a:ext cx="152122" cy="148890"/>
                  <a:chOff x="5757466" y="974350"/>
                  <a:chExt cx="1743980" cy="1706926"/>
                </a:xfrm>
              </p:grpSpPr>
              <p:sp>
                <p:nvSpPr>
                  <p:cNvPr id="89" name="Donut 8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8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9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9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 name="Group 78"/>
                <p:cNvGrpSpPr/>
                <p:nvPr/>
              </p:nvGrpSpPr>
              <p:grpSpPr>
                <a:xfrm rot="2670115">
                  <a:off x="6256892" y="943040"/>
                  <a:ext cx="152122" cy="148890"/>
                  <a:chOff x="5757466" y="974350"/>
                  <a:chExt cx="1743980" cy="1706926"/>
                </a:xfrm>
              </p:grpSpPr>
              <p:sp>
                <p:nvSpPr>
                  <p:cNvPr id="85" name="Donut 8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8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8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0" name="Group 79"/>
                <p:cNvGrpSpPr/>
                <p:nvPr/>
              </p:nvGrpSpPr>
              <p:grpSpPr>
                <a:xfrm rot="2670115">
                  <a:off x="6445525" y="938753"/>
                  <a:ext cx="152122" cy="148890"/>
                  <a:chOff x="5757466" y="974350"/>
                  <a:chExt cx="1743980" cy="1706926"/>
                </a:xfrm>
              </p:grpSpPr>
              <p:sp>
                <p:nvSpPr>
                  <p:cNvPr id="81" name="Donut 8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8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3" name="Quad Arrow Callout 42"/>
              <p:cNvSpPr/>
              <p:nvPr/>
            </p:nvSpPr>
            <p:spPr>
              <a:xfrm>
                <a:off x="6794206" y="2868949"/>
                <a:ext cx="412622" cy="420028"/>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Callout 43"/>
              <p:cNvSpPr/>
              <p:nvPr/>
            </p:nvSpPr>
            <p:spPr>
              <a:xfrm>
                <a:off x="6875666" y="2957359"/>
                <a:ext cx="252950" cy="257490"/>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rot="8070115">
                <a:off x="7416576" y="1112304"/>
                <a:ext cx="272425" cy="266637"/>
                <a:chOff x="5757466" y="974350"/>
                <a:chExt cx="1743980" cy="1706926"/>
              </a:xfrm>
            </p:grpSpPr>
            <p:sp>
              <p:nvSpPr>
                <p:cNvPr id="73" name="Donut 7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7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45"/>
              <p:cNvGrpSpPr/>
              <p:nvPr/>
            </p:nvGrpSpPr>
            <p:grpSpPr>
              <a:xfrm>
                <a:off x="6627459" y="3364093"/>
                <a:ext cx="697906" cy="243424"/>
                <a:chOff x="6627459" y="3364093"/>
                <a:chExt cx="697906" cy="243424"/>
              </a:xfrm>
            </p:grpSpPr>
            <p:grpSp>
              <p:nvGrpSpPr>
                <p:cNvPr id="63" name="Group 62"/>
                <p:cNvGrpSpPr/>
                <p:nvPr/>
              </p:nvGrpSpPr>
              <p:grpSpPr>
                <a:xfrm rot="8070115">
                  <a:off x="6624873" y="3366679"/>
                  <a:ext cx="243424" cy="238252"/>
                  <a:chOff x="5757466" y="974350"/>
                  <a:chExt cx="1743980" cy="1706926"/>
                </a:xfrm>
              </p:grpSpPr>
              <p:sp>
                <p:nvSpPr>
                  <p:cNvPr id="69" name="Donut 6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6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63"/>
                <p:cNvGrpSpPr/>
                <p:nvPr/>
              </p:nvGrpSpPr>
              <p:grpSpPr>
                <a:xfrm rot="8070115">
                  <a:off x="7105023" y="3379024"/>
                  <a:ext cx="222708" cy="217976"/>
                  <a:chOff x="5757466" y="974350"/>
                  <a:chExt cx="1743980" cy="1706926"/>
                </a:xfrm>
              </p:grpSpPr>
              <p:sp>
                <p:nvSpPr>
                  <p:cNvPr id="65" name="Donut 6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6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7" name="Group 46"/>
              <p:cNvGrpSpPr/>
              <p:nvPr/>
            </p:nvGrpSpPr>
            <p:grpSpPr>
              <a:xfrm rot="8070115">
                <a:off x="6271700" y="1118837"/>
                <a:ext cx="294817" cy="288553"/>
                <a:chOff x="5757466" y="974350"/>
                <a:chExt cx="1743980" cy="1706926"/>
              </a:xfrm>
            </p:grpSpPr>
            <p:sp>
              <p:nvSpPr>
                <p:cNvPr id="59" name="Donut 5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5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47"/>
              <p:cNvGrpSpPr/>
              <p:nvPr/>
            </p:nvGrpSpPr>
            <p:grpSpPr>
              <a:xfrm>
                <a:off x="6616746" y="3878387"/>
                <a:ext cx="697906" cy="243424"/>
                <a:chOff x="6627459" y="3364093"/>
                <a:chExt cx="697906" cy="243424"/>
              </a:xfrm>
            </p:grpSpPr>
            <p:grpSp>
              <p:nvGrpSpPr>
                <p:cNvPr id="49" name="Group 48"/>
                <p:cNvGrpSpPr/>
                <p:nvPr/>
              </p:nvGrpSpPr>
              <p:grpSpPr>
                <a:xfrm rot="8070115">
                  <a:off x="6624873" y="3366679"/>
                  <a:ext cx="243424" cy="238252"/>
                  <a:chOff x="5757466" y="974350"/>
                  <a:chExt cx="1743980" cy="1706926"/>
                </a:xfrm>
              </p:grpSpPr>
              <p:sp>
                <p:nvSpPr>
                  <p:cNvPr id="55" name="Donut 5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5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onut 5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 name="Group 49"/>
                <p:cNvGrpSpPr/>
                <p:nvPr/>
              </p:nvGrpSpPr>
              <p:grpSpPr>
                <a:xfrm rot="8070115">
                  <a:off x="7105023" y="3379024"/>
                  <a:ext cx="222708" cy="217976"/>
                  <a:chOff x="5757466" y="974350"/>
                  <a:chExt cx="1743980" cy="1706926"/>
                </a:xfrm>
              </p:grpSpPr>
              <p:sp>
                <p:nvSpPr>
                  <p:cNvPr id="51" name="Donut 5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17" name="Group 216"/>
            <p:cNvGrpSpPr/>
            <p:nvPr/>
          </p:nvGrpSpPr>
          <p:grpSpPr>
            <a:xfrm>
              <a:off x="2772968" y="3780251"/>
              <a:ext cx="887071" cy="981585"/>
              <a:chOff x="5524500" y="3505200"/>
              <a:chExt cx="1205101" cy="1333500"/>
            </a:xfrm>
          </p:grpSpPr>
          <p:sp>
            <p:nvSpPr>
              <p:cNvPr id="218" name="Teardrop 217"/>
              <p:cNvSpPr/>
              <p:nvPr/>
            </p:nvSpPr>
            <p:spPr>
              <a:xfrm rot="18797480">
                <a:off x="5562600" y="3810000"/>
                <a:ext cx="990600" cy="1066800"/>
              </a:xfrm>
              <a:prstGeom prst="teardrop">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10800000">
                <a:off x="5715000" y="3505200"/>
                <a:ext cx="609600" cy="304800"/>
              </a:xfrm>
              <a:prstGeom prst="trapezoi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gonal Stripe 219"/>
              <p:cNvSpPr/>
              <p:nvPr/>
            </p:nvSpPr>
            <p:spPr>
              <a:xfrm rot="6023315">
                <a:off x="6079910" y="3776592"/>
                <a:ext cx="613581" cy="685800"/>
              </a:xfrm>
              <a:prstGeom prst="diagStripe">
                <a:avLst>
                  <a:gd name="adj" fmla="val 7375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Diagonal Stripe 220"/>
              <p:cNvSpPr/>
              <p:nvPr/>
            </p:nvSpPr>
            <p:spPr>
              <a:xfrm rot="6850890">
                <a:off x="5964307" y="3860454"/>
                <a:ext cx="613581" cy="685800"/>
              </a:xfrm>
              <a:prstGeom prst="diagStripe">
                <a:avLst>
                  <a:gd name="adj" fmla="val 7375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Rounded Rectangle 221"/>
              <p:cNvSpPr/>
              <p:nvPr/>
            </p:nvSpPr>
            <p:spPr>
              <a:xfrm>
                <a:off x="5791199" y="3733800"/>
                <a:ext cx="457200" cy="152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Oval 222"/>
            <p:cNvSpPr/>
            <p:nvPr/>
          </p:nvSpPr>
          <p:spPr>
            <a:xfrm rot="1645044">
              <a:off x="3142226" y="3822926"/>
              <a:ext cx="247645" cy="2821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Rectangle 223"/>
          <p:cNvSpPr/>
          <p:nvPr/>
        </p:nvSpPr>
        <p:spPr>
          <a:xfrm>
            <a:off x="3639566" y="998021"/>
            <a:ext cx="2903229" cy="3785652"/>
          </a:xfrm>
          <a:prstGeom prst="rect">
            <a:avLst/>
          </a:prstGeom>
        </p:spPr>
        <p:txBody>
          <a:bodyPr wrap="square">
            <a:spAutoFit/>
          </a:bodyPr>
          <a:lstStyle/>
          <a:p>
            <a:pPr fontAlgn="base"/>
            <a:r>
              <a:rPr lang="en-US" sz="2000" dirty="0" err="1">
                <a:solidFill>
                  <a:schemeClr val="bg1"/>
                </a:solidFill>
              </a:rPr>
              <a:t>Shebna</a:t>
            </a:r>
            <a:r>
              <a:rPr lang="en-US" sz="2000" dirty="0">
                <a:solidFill>
                  <a:schemeClr val="bg1"/>
                </a:solidFill>
              </a:rPr>
              <a:t> was the keeper of the treasury of Jerusalem</a:t>
            </a:r>
          </a:p>
          <a:p>
            <a:pPr fontAlgn="base"/>
            <a:endParaRPr lang="en-US" sz="2000" dirty="0">
              <a:solidFill>
                <a:schemeClr val="bg1"/>
              </a:solidFill>
            </a:endParaRPr>
          </a:p>
          <a:p>
            <a:pPr fontAlgn="base"/>
            <a:r>
              <a:rPr lang="en-US" sz="2000" dirty="0">
                <a:solidFill>
                  <a:schemeClr val="bg1"/>
                </a:solidFill>
              </a:rPr>
              <a:t>He was prideful about Jerusalem’s wealth</a:t>
            </a:r>
          </a:p>
          <a:p>
            <a:pPr fontAlgn="base"/>
            <a:endParaRPr lang="en-US" sz="2000" dirty="0">
              <a:solidFill>
                <a:schemeClr val="bg1"/>
              </a:solidFill>
            </a:endParaRPr>
          </a:p>
          <a:p>
            <a:pPr fontAlgn="base"/>
            <a:r>
              <a:rPr lang="en-US" sz="2000" dirty="0">
                <a:solidFill>
                  <a:schemeClr val="bg1"/>
                </a:solidFill>
              </a:rPr>
              <a:t>Isaiah prophesied that Assyria would take </a:t>
            </a:r>
            <a:r>
              <a:rPr lang="en-US" sz="2000" dirty="0" err="1">
                <a:solidFill>
                  <a:schemeClr val="bg1"/>
                </a:solidFill>
              </a:rPr>
              <a:t>Shebna</a:t>
            </a:r>
            <a:r>
              <a:rPr lang="en-US" sz="2000" dirty="0">
                <a:solidFill>
                  <a:schemeClr val="bg1"/>
                </a:solidFill>
              </a:rPr>
              <a:t> and many of Jerusalem’s treasure into captivity.</a:t>
            </a:r>
          </a:p>
        </p:txBody>
      </p:sp>
      <p:sp>
        <p:nvSpPr>
          <p:cNvPr id="3" name="Rectangle 2"/>
          <p:cNvSpPr/>
          <p:nvPr/>
        </p:nvSpPr>
        <p:spPr>
          <a:xfrm>
            <a:off x="6739720" y="2146717"/>
            <a:ext cx="2197959" cy="923330"/>
          </a:xfrm>
          <a:prstGeom prst="rect">
            <a:avLst/>
          </a:prstGeom>
        </p:spPr>
        <p:txBody>
          <a:bodyPr wrap="square">
            <a:spAutoFit/>
          </a:bodyPr>
          <a:lstStyle/>
          <a:p>
            <a:r>
              <a:rPr lang="en-US" b="0" i="0" dirty="0" err="1">
                <a:solidFill>
                  <a:schemeClr val="bg1"/>
                </a:solidFill>
                <a:effectLst/>
                <a:latin typeface="Calibri" panose="020F0502020204030204" pitchFamily="34" charset="0"/>
              </a:rPr>
              <a:t>Eliakim</a:t>
            </a:r>
            <a:r>
              <a:rPr lang="en-US" b="0" i="0" dirty="0">
                <a:solidFill>
                  <a:schemeClr val="bg1"/>
                </a:solidFill>
                <a:effectLst/>
                <a:latin typeface="Calibri" panose="020F0502020204030204" pitchFamily="34" charset="0"/>
              </a:rPr>
              <a:t> was a person who loved and obeyed the Lord.</a:t>
            </a:r>
            <a:endParaRPr lang="en-US" dirty="0">
              <a:solidFill>
                <a:schemeClr val="bg1"/>
              </a:solidFill>
            </a:endParaRPr>
          </a:p>
        </p:txBody>
      </p:sp>
      <p:sp>
        <p:nvSpPr>
          <p:cNvPr id="255" name="Oval 254"/>
          <p:cNvSpPr/>
          <p:nvPr/>
        </p:nvSpPr>
        <p:spPr>
          <a:xfrm rot="19352409">
            <a:off x="9820141" y="5123853"/>
            <a:ext cx="461800" cy="87219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2647766">
            <a:off x="9255278" y="5173175"/>
            <a:ext cx="454489" cy="76376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224"/>
          <p:cNvGrpSpPr/>
          <p:nvPr/>
        </p:nvGrpSpPr>
        <p:grpSpPr>
          <a:xfrm>
            <a:off x="8586773" y="1014440"/>
            <a:ext cx="2453703" cy="4461074"/>
            <a:chOff x="4003888" y="870803"/>
            <a:chExt cx="1901836" cy="3457726"/>
          </a:xfrm>
        </p:grpSpPr>
        <p:sp>
          <p:nvSpPr>
            <p:cNvPr id="226" name="Cloud 225"/>
            <p:cNvSpPr/>
            <p:nvPr/>
          </p:nvSpPr>
          <p:spPr>
            <a:xfrm rot="1652747">
              <a:off x="4337587" y="1409455"/>
              <a:ext cx="1279746" cy="1305329"/>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9671902">
              <a:off x="5539661" y="2762040"/>
              <a:ext cx="366063" cy="6347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2647766">
              <a:off x="4003888" y="2727529"/>
              <a:ext cx="310423" cy="6347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20169292">
              <a:off x="5008642" y="2113047"/>
              <a:ext cx="801582" cy="113224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rot="1790291">
              <a:off x="4133734" y="2075950"/>
              <a:ext cx="801582" cy="113224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a:off x="4369546" y="2093503"/>
              <a:ext cx="1195835" cy="2234007"/>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778461" y="1828309"/>
              <a:ext cx="322913" cy="5313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488763" y="3037127"/>
              <a:ext cx="957935" cy="217531"/>
            </a:xfrm>
            <a:prstGeom prst="round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rot="2670115">
              <a:off x="4553877" y="3057236"/>
              <a:ext cx="183217" cy="186359"/>
              <a:chOff x="5757466" y="974350"/>
              <a:chExt cx="1743980" cy="1706926"/>
            </a:xfrm>
            <a:solidFill>
              <a:schemeClr val="tx2">
                <a:lumMod val="40000"/>
                <a:lumOff val="60000"/>
              </a:schemeClr>
            </a:solidFill>
          </p:grpSpPr>
          <p:sp>
            <p:nvSpPr>
              <p:cNvPr id="251" name="Donut 250"/>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Donut 251"/>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Donut 252"/>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Donut 253"/>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5" name="Group 234"/>
            <p:cNvGrpSpPr/>
            <p:nvPr/>
          </p:nvGrpSpPr>
          <p:grpSpPr>
            <a:xfrm rot="2670115">
              <a:off x="5232868" y="3054552"/>
              <a:ext cx="183217" cy="186359"/>
              <a:chOff x="5757466" y="974350"/>
              <a:chExt cx="1743980" cy="1706926"/>
            </a:xfrm>
            <a:solidFill>
              <a:schemeClr val="tx2">
                <a:lumMod val="40000"/>
                <a:lumOff val="60000"/>
              </a:schemeClr>
            </a:solidFill>
          </p:grpSpPr>
          <p:sp>
            <p:nvSpPr>
              <p:cNvPr id="247" name="Donut 246"/>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Donut 247"/>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Donut 248"/>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0" name="Donut 249"/>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6" name="Trapezoid 235"/>
            <p:cNvSpPr/>
            <p:nvPr/>
          </p:nvSpPr>
          <p:spPr>
            <a:xfrm rot="360163">
              <a:off x="4385995" y="2115004"/>
              <a:ext cx="454516" cy="219394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rot="21155958">
              <a:off x="5082895" y="2134587"/>
              <a:ext cx="454516" cy="219394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652747">
              <a:off x="4290900" y="970574"/>
              <a:ext cx="1279746" cy="1305328"/>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529157" y="1106037"/>
              <a:ext cx="848134" cy="11586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loud 239"/>
            <p:cNvSpPr/>
            <p:nvPr/>
          </p:nvSpPr>
          <p:spPr>
            <a:xfrm rot="5145672">
              <a:off x="4721133" y="712313"/>
              <a:ext cx="498254" cy="8152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552736" y="1105472"/>
              <a:ext cx="205855" cy="184831"/>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5210424" y="1161885"/>
              <a:ext cx="273440" cy="172573"/>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975216">
              <a:off x="5377291" y="1607389"/>
              <a:ext cx="249842" cy="495209"/>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327358" y="1864598"/>
              <a:ext cx="265261" cy="35008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loud 244"/>
            <p:cNvSpPr/>
            <p:nvPr/>
          </p:nvSpPr>
          <p:spPr>
            <a:xfrm rot="755620">
              <a:off x="4687735" y="1961407"/>
              <a:ext cx="536728" cy="40231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840516" y="2026355"/>
              <a:ext cx="218805" cy="1362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3066576" y="5500623"/>
            <a:ext cx="6096000" cy="954107"/>
          </a:xfrm>
          <a:prstGeom prst="rect">
            <a:avLst/>
          </a:prstGeom>
        </p:spPr>
        <p:txBody>
          <a:bodyPr>
            <a:spAutoFit/>
          </a:bodyPr>
          <a:lstStyle/>
          <a:p>
            <a:pPr algn="ctr" fontAlgn="base"/>
            <a:r>
              <a:rPr lang="en-US" sz="2800" b="0" i="0" dirty="0">
                <a:solidFill>
                  <a:srgbClr val="FFFF00"/>
                </a:solidFill>
                <a:effectLst/>
                <a:latin typeface="Calibri" panose="020F0502020204030204" pitchFamily="34" charset="0"/>
              </a:rPr>
              <a:t>What do you think Isaiah was trying to teach with this story?</a:t>
            </a:r>
          </a:p>
        </p:txBody>
      </p:sp>
    </p:spTree>
    <p:extLst>
      <p:ext uri="{BB962C8B-B14F-4D97-AF65-F5344CB8AC3E}">
        <p14:creationId xmlns:p14="http://schemas.microsoft.com/office/powerpoint/2010/main" val="170944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225"/>
                                        </p:tgtEl>
                                        <p:attrNameLst>
                                          <p:attrName>style.visibility</p:attrName>
                                        </p:attrNameLst>
                                      </p:cBhvr>
                                      <p:to>
                                        <p:strVal val="visible"/>
                                      </p:to>
                                    </p:set>
                                    <p:animEffect transition="in" filter="wipe(down)">
                                      <p:cBhvr>
                                        <p:cTn id="29" dur="580">
                                          <p:stCondLst>
                                            <p:cond delay="0"/>
                                          </p:stCondLst>
                                        </p:cTn>
                                        <p:tgtEl>
                                          <p:spTgt spid="225"/>
                                        </p:tgtEl>
                                      </p:cBhvr>
                                    </p:animEffect>
                                    <p:anim calcmode="lin" valueType="num">
                                      <p:cBhvr>
                                        <p:cTn id="30" dur="1822" tmFilter="0,0; 0.14,0.36; 0.43,0.73; 0.71,0.91; 1.0,1.0">
                                          <p:stCondLst>
                                            <p:cond delay="0"/>
                                          </p:stCondLst>
                                        </p:cTn>
                                        <p:tgtEl>
                                          <p:spTgt spid="22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5"/>
                                        </p:tgtEl>
                                        <p:attrNameLst>
                                          <p:attrName>ppt_y</p:attrName>
                                        </p:attrNameLst>
                                      </p:cBhvr>
                                      <p:tavLst>
                                        <p:tav tm="0" fmla="#ppt_y-sin(pi*$)/81">
                                          <p:val>
                                            <p:fltVal val="0"/>
                                          </p:val>
                                        </p:tav>
                                        <p:tav tm="100000">
                                          <p:val>
                                            <p:fltVal val="1"/>
                                          </p:val>
                                        </p:tav>
                                      </p:tavLst>
                                    </p:anim>
                                    <p:animScale>
                                      <p:cBhvr>
                                        <p:cTn id="35" dur="26">
                                          <p:stCondLst>
                                            <p:cond delay="650"/>
                                          </p:stCondLst>
                                        </p:cTn>
                                        <p:tgtEl>
                                          <p:spTgt spid="225"/>
                                        </p:tgtEl>
                                      </p:cBhvr>
                                      <p:to x="100000" y="60000"/>
                                    </p:animScale>
                                    <p:animScale>
                                      <p:cBhvr>
                                        <p:cTn id="36" dur="166" decel="50000">
                                          <p:stCondLst>
                                            <p:cond delay="676"/>
                                          </p:stCondLst>
                                        </p:cTn>
                                        <p:tgtEl>
                                          <p:spTgt spid="225"/>
                                        </p:tgtEl>
                                      </p:cBhvr>
                                      <p:to x="100000" y="100000"/>
                                    </p:animScale>
                                    <p:animScale>
                                      <p:cBhvr>
                                        <p:cTn id="37" dur="26">
                                          <p:stCondLst>
                                            <p:cond delay="1312"/>
                                          </p:stCondLst>
                                        </p:cTn>
                                        <p:tgtEl>
                                          <p:spTgt spid="225"/>
                                        </p:tgtEl>
                                      </p:cBhvr>
                                      <p:to x="100000" y="80000"/>
                                    </p:animScale>
                                    <p:animScale>
                                      <p:cBhvr>
                                        <p:cTn id="38" dur="166" decel="50000">
                                          <p:stCondLst>
                                            <p:cond delay="1338"/>
                                          </p:stCondLst>
                                        </p:cTn>
                                        <p:tgtEl>
                                          <p:spTgt spid="225"/>
                                        </p:tgtEl>
                                      </p:cBhvr>
                                      <p:to x="100000" y="100000"/>
                                    </p:animScale>
                                    <p:animScale>
                                      <p:cBhvr>
                                        <p:cTn id="39" dur="26">
                                          <p:stCondLst>
                                            <p:cond delay="1642"/>
                                          </p:stCondLst>
                                        </p:cTn>
                                        <p:tgtEl>
                                          <p:spTgt spid="225"/>
                                        </p:tgtEl>
                                      </p:cBhvr>
                                      <p:to x="100000" y="90000"/>
                                    </p:animScale>
                                    <p:animScale>
                                      <p:cBhvr>
                                        <p:cTn id="40" dur="166" decel="50000">
                                          <p:stCondLst>
                                            <p:cond delay="1668"/>
                                          </p:stCondLst>
                                        </p:cTn>
                                        <p:tgtEl>
                                          <p:spTgt spid="225"/>
                                        </p:tgtEl>
                                      </p:cBhvr>
                                      <p:to x="100000" y="100000"/>
                                    </p:animScale>
                                    <p:animScale>
                                      <p:cBhvr>
                                        <p:cTn id="41" dur="26">
                                          <p:stCondLst>
                                            <p:cond delay="1808"/>
                                          </p:stCondLst>
                                        </p:cTn>
                                        <p:tgtEl>
                                          <p:spTgt spid="225"/>
                                        </p:tgtEl>
                                      </p:cBhvr>
                                      <p:to x="100000" y="95000"/>
                                    </p:animScale>
                                    <p:animScale>
                                      <p:cBhvr>
                                        <p:cTn id="42" dur="166" decel="50000">
                                          <p:stCondLst>
                                            <p:cond delay="1834"/>
                                          </p:stCondLst>
                                        </p:cTn>
                                        <p:tgtEl>
                                          <p:spTgt spid="22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 y="6411686"/>
            <a:ext cx="4327071" cy="338554"/>
          </a:xfrm>
          <a:prstGeom prst="rect">
            <a:avLst/>
          </a:prstGeom>
          <a:noFill/>
        </p:spPr>
        <p:txBody>
          <a:bodyPr wrap="square" rtlCol="0">
            <a:spAutoFit/>
          </a:bodyPr>
          <a:lstStyle/>
          <a:p>
            <a:r>
              <a:rPr lang="en-US" sz="1600" dirty="0">
                <a:solidFill>
                  <a:schemeClr val="bg1"/>
                </a:solidFill>
              </a:rPr>
              <a:t> Isaiah 22:15-22</a:t>
            </a:r>
          </a:p>
        </p:txBody>
      </p:sp>
      <p:sp>
        <p:nvSpPr>
          <p:cNvPr id="15" name="TextBox 14"/>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Love of Treasures VS Love of God</a:t>
            </a:r>
          </a:p>
        </p:txBody>
      </p:sp>
      <p:grpSp>
        <p:nvGrpSpPr>
          <p:cNvPr id="2" name="Group 1"/>
          <p:cNvGrpSpPr/>
          <p:nvPr/>
        </p:nvGrpSpPr>
        <p:grpSpPr>
          <a:xfrm>
            <a:off x="1149637" y="1649469"/>
            <a:ext cx="1509480" cy="2687187"/>
            <a:chOff x="823459" y="774470"/>
            <a:chExt cx="2836580" cy="5049701"/>
          </a:xfrm>
        </p:grpSpPr>
        <p:grpSp>
          <p:nvGrpSpPr>
            <p:cNvPr id="13" name="Group 12"/>
            <p:cNvGrpSpPr/>
            <p:nvPr/>
          </p:nvGrpSpPr>
          <p:grpSpPr>
            <a:xfrm>
              <a:off x="823459" y="774470"/>
              <a:ext cx="2438400" cy="5049701"/>
              <a:chOff x="5803568" y="850670"/>
              <a:chExt cx="2438400" cy="5049701"/>
            </a:xfrm>
          </p:grpSpPr>
          <p:sp>
            <p:nvSpPr>
              <p:cNvPr id="17" name="Oval 16"/>
              <p:cNvSpPr/>
              <p:nvPr/>
            </p:nvSpPr>
            <p:spPr>
              <a:xfrm>
                <a:off x="6210494" y="1190334"/>
                <a:ext cx="1560370" cy="147293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a:off x="6117176" y="1348247"/>
                <a:ext cx="253828" cy="142553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907266">
                <a:off x="7821495" y="3579632"/>
                <a:ext cx="420473"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45044">
                <a:off x="5803568" y="3595333"/>
                <a:ext cx="461865"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442075">
                <a:off x="6541677" y="5166679"/>
                <a:ext cx="413710"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928376">
                <a:off x="7206201" y="5181411"/>
                <a:ext cx="395751"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440561">
                <a:off x="5819109" y="2633019"/>
                <a:ext cx="1007123" cy="1513146"/>
              </a:xfrm>
              <a:prstGeom prst="trapezoid">
                <a:avLst>
                  <a:gd name="adj" fmla="val 3007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585184">
                <a:off x="5919403" y="2365594"/>
                <a:ext cx="1001178" cy="1685818"/>
              </a:xfrm>
              <a:prstGeom prst="trapezoid">
                <a:avLst>
                  <a:gd name="adj" fmla="val 3100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9870960">
                <a:off x="7384101" y="2615226"/>
                <a:ext cx="721879" cy="151314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036208">
                <a:off x="7071782" y="2379485"/>
                <a:ext cx="969876" cy="164841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6295747" y="2420633"/>
                <a:ext cx="1443876" cy="303561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1186724">
                <a:off x="7047001" y="2272792"/>
                <a:ext cx="697204" cy="303908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353417">
                <a:off x="6273154" y="2339527"/>
                <a:ext cx="697204" cy="301916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0800000">
                <a:off x="6855797" y="2231023"/>
                <a:ext cx="286560" cy="71896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8"/>
              <p:cNvGrpSpPr/>
              <p:nvPr/>
            </p:nvGrpSpPr>
            <p:grpSpPr>
              <a:xfrm>
                <a:off x="6301263" y="935595"/>
                <a:ext cx="1396267" cy="1618711"/>
                <a:chOff x="2816664" y="1199148"/>
                <a:chExt cx="1866748" cy="1544052"/>
              </a:xfrm>
            </p:grpSpPr>
            <p:sp>
              <p:nvSpPr>
                <p:cNvPr id="215" name="Oval 214"/>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2816664" y="1357300"/>
                  <a:ext cx="1866748" cy="64474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Chord 33"/>
              <p:cNvSpPr/>
              <p:nvPr/>
            </p:nvSpPr>
            <p:spPr>
              <a:xfrm rot="4451877">
                <a:off x="6338933" y="728408"/>
                <a:ext cx="1216308" cy="1460832"/>
              </a:xfrm>
              <a:prstGeom prst="chord">
                <a:avLst>
                  <a:gd name="adj1" fmla="val 7288814"/>
                  <a:gd name="adj2" fmla="val 1620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400000">
                <a:off x="6860697" y="31971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5400000">
                <a:off x="6874612" y="3704062"/>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263448" y="1129607"/>
                <a:ext cx="1463434" cy="303774"/>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178246" y="4466693"/>
                <a:ext cx="652727" cy="881910"/>
                <a:chOff x="6178246" y="4466693"/>
                <a:chExt cx="652727" cy="881910"/>
              </a:xfrm>
            </p:grpSpPr>
            <p:grpSp>
              <p:nvGrpSpPr>
                <p:cNvPr id="176" name="Group 175"/>
                <p:cNvGrpSpPr/>
                <p:nvPr/>
              </p:nvGrpSpPr>
              <p:grpSpPr>
                <a:xfrm rot="16558520" flipH="1">
                  <a:off x="5887035" y="4757904"/>
                  <a:ext cx="828457" cy="246035"/>
                  <a:chOff x="5021877" y="1970119"/>
                  <a:chExt cx="5024985" cy="1492320"/>
                </a:xfrm>
              </p:grpSpPr>
              <p:sp>
                <p:nvSpPr>
                  <p:cNvPr id="203" name="Quad Arrow Callout 202"/>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Quad Arrow Callout 203"/>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Callout 204"/>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Quad Arrow 206"/>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207"/>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Quad Arrow 208"/>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Quad Arrow 209"/>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Quad Arrow Callout 210"/>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Quad Arrow Callout 211"/>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Quad Arrow Callout 212"/>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Callout 213"/>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rot="16558520" flipH="1">
                  <a:off x="6105918" y="4788823"/>
                  <a:ext cx="828457" cy="246035"/>
                  <a:chOff x="5021877" y="1970119"/>
                  <a:chExt cx="5024985" cy="1492320"/>
                </a:xfrm>
              </p:grpSpPr>
              <p:sp>
                <p:nvSpPr>
                  <p:cNvPr id="191" name="Quad Arrow Callout 190"/>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Quad Arrow Callout 191"/>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Callout 192"/>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Callout 193"/>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Quad Arrow 194"/>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Quad Arrow 195"/>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Quad Arrow 196"/>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Quad Arrow 197"/>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Callout 198"/>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Quad Arrow Callout 199"/>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Quad Arrow Callout 200"/>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Callout 201"/>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rot="16558520" flipH="1">
                  <a:off x="6293727" y="4811357"/>
                  <a:ext cx="828457" cy="246035"/>
                  <a:chOff x="5021877" y="1970119"/>
                  <a:chExt cx="5024985" cy="1492320"/>
                </a:xfrm>
              </p:grpSpPr>
              <p:sp>
                <p:nvSpPr>
                  <p:cNvPr id="179" name="Quad Arrow Callout 178"/>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Callout 179"/>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Callout 180"/>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Callout 181"/>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Quad Arrow 182"/>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Quad Arrow 184"/>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Quad Arrow 185"/>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Callout 186"/>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Quad Arrow Callout 187"/>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Quad Arrow Callout 188"/>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Callout 189"/>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rot="20680352">
                <a:off x="7206682" y="4445611"/>
                <a:ext cx="652727" cy="881910"/>
                <a:chOff x="6178246" y="4466693"/>
                <a:chExt cx="652727" cy="881910"/>
              </a:xfrm>
            </p:grpSpPr>
            <p:grpSp>
              <p:nvGrpSpPr>
                <p:cNvPr id="137" name="Group 136"/>
                <p:cNvGrpSpPr/>
                <p:nvPr/>
              </p:nvGrpSpPr>
              <p:grpSpPr>
                <a:xfrm rot="16558520" flipH="1">
                  <a:off x="5887035" y="4757904"/>
                  <a:ext cx="828457" cy="246035"/>
                  <a:chOff x="5021877" y="1970119"/>
                  <a:chExt cx="5024985" cy="1492320"/>
                </a:xfrm>
              </p:grpSpPr>
              <p:sp>
                <p:nvSpPr>
                  <p:cNvPr id="164" name="Quad Arrow Callout 163"/>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Quad Arrow Callout 164"/>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Callout 165"/>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Callout 166"/>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Quad Arrow 167"/>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Quad Arrow 168"/>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Quad Arrow 169"/>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170"/>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Callout 171"/>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Quad Arrow Callout 172"/>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Callout 174"/>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rot="16558520" flipH="1">
                  <a:off x="6105918" y="4788823"/>
                  <a:ext cx="828457" cy="246035"/>
                  <a:chOff x="5021877" y="1970119"/>
                  <a:chExt cx="5024985" cy="1492320"/>
                </a:xfrm>
              </p:grpSpPr>
              <p:sp>
                <p:nvSpPr>
                  <p:cNvPr id="152" name="Quad Arrow Callout 151"/>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Callout 152"/>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153"/>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Callout 154"/>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55"/>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Quad Arrow 157"/>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Callout 159"/>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Callout 160"/>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Callout 161"/>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Callout 162"/>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rot="16558520" flipH="1">
                  <a:off x="6293727" y="4811357"/>
                  <a:ext cx="828457" cy="246035"/>
                  <a:chOff x="5021877" y="1970119"/>
                  <a:chExt cx="5024985" cy="1492320"/>
                </a:xfrm>
              </p:grpSpPr>
              <p:sp>
                <p:nvSpPr>
                  <p:cNvPr id="140" name="Quad Arrow Callout 139"/>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143"/>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144"/>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145"/>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146"/>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Callout 149"/>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Callout 150"/>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p:cNvGrpSpPr/>
              <p:nvPr/>
            </p:nvGrpSpPr>
            <p:grpSpPr>
              <a:xfrm rot="3971384">
                <a:off x="6460015" y="2693662"/>
                <a:ext cx="692086" cy="302326"/>
                <a:chOff x="5881772" y="938753"/>
                <a:chExt cx="715875" cy="153178"/>
              </a:xfrm>
            </p:grpSpPr>
            <p:grpSp>
              <p:nvGrpSpPr>
                <p:cNvPr id="117" name="Group 116"/>
                <p:cNvGrpSpPr/>
                <p:nvPr/>
              </p:nvGrpSpPr>
              <p:grpSpPr>
                <a:xfrm rot="2670115">
                  <a:off x="5881772" y="940897"/>
                  <a:ext cx="152122" cy="148890"/>
                  <a:chOff x="5757466" y="974350"/>
                  <a:chExt cx="1743980" cy="1706926"/>
                </a:xfrm>
              </p:grpSpPr>
              <p:sp>
                <p:nvSpPr>
                  <p:cNvPr id="133" name="Donut 13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13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onut 13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Donut 13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8" name="Group 117"/>
                <p:cNvGrpSpPr/>
                <p:nvPr/>
              </p:nvGrpSpPr>
              <p:grpSpPr>
                <a:xfrm rot="2670115">
                  <a:off x="6072548" y="943041"/>
                  <a:ext cx="152122" cy="148890"/>
                  <a:chOff x="5757466" y="974350"/>
                  <a:chExt cx="1743980" cy="1706926"/>
                </a:xfrm>
              </p:grpSpPr>
              <p:sp>
                <p:nvSpPr>
                  <p:cNvPr id="129" name="Donut 12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Donut 13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Donut 13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118"/>
                <p:cNvGrpSpPr/>
                <p:nvPr/>
              </p:nvGrpSpPr>
              <p:grpSpPr>
                <a:xfrm rot="2670115">
                  <a:off x="6256892" y="943040"/>
                  <a:ext cx="152122" cy="148890"/>
                  <a:chOff x="5757466" y="974350"/>
                  <a:chExt cx="1743980" cy="1706926"/>
                </a:xfrm>
              </p:grpSpPr>
              <p:sp>
                <p:nvSpPr>
                  <p:cNvPr id="125" name="Donut 12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12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12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Donut 12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19"/>
                <p:cNvGrpSpPr/>
                <p:nvPr/>
              </p:nvGrpSpPr>
              <p:grpSpPr>
                <a:xfrm rot="2670115">
                  <a:off x="6445525" y="938753"/>
                  <a:ext cx="152122" cy="148890"/>
                  <a:chOff x="5757466" y="974350"/>
                  <a:chExt cx="1743980" cy="1706926"/>
                </a:xfrm>
              </p:grpSpPr>
              <p:sp>
                <p:nvSpPr>
                  <p:cNvPr id="121" name="Donut 12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Donut 12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 name="Group 40"/>
              <p:cNvGrpSpPr/>
              <p:nvPr/>
            </p:nvGrpSpPr>
            <p:grpSpPr>
              <a:xfrm rot="17628616" flipH="1">
                <a:off x="6850923" y="2688664"/>
                <a:ext cx="692086" cy="302326"/>
                <a:chOff x="5881772" y="938753"/>
                <a:chExt cx="715875" cy="153178"/>
              </a:xfrm>
            </p:grpSpPr>
            <p:grpSp>
              <p:nvGrpSpPr>
                <p:cNvPr id="97" name="Group 96"/>
                <p:cNvGrpSpPr/>
                <p:nvPr/>
              </p:nvGrpSpPr>
              <p:grpSpPr>
                <a:xfrm rot="2670115">
                  <a:off x="5881772" y="940897"/>
                  <a:ext cx="152122" cy="148890"/>
                  <a:chOff x="5757466" y="974350"/>
                  <a:chExt cx="1743980" cy="1706926"/>
                </a:xfrm>
              </p:grpSpPr>
              <p:sp>
                <p:nvSpPr>
                  <p:cNvPr id="113" name="Donut 11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Donut 11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11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97"/>
                <p:cNvGrpSpPr/>
                <p:nvPr/>
              </p:nvGrpSpPr>
              <p:grpSpPr>
                <a:xfrm rot="2670115">
                  <a:off x="6072548" y="943041"/>
                  <a:ext cx="152122" cy="148890"/>
                  <a:chOff x="5757466" y="974350"/>
                  <a:chExt cx="1743980" cy="1706926"/>
                </a:xfrm>
              </p:grpSpPr>
              <p:sp>
                <p:nvSpPr>
                  <p:cNvPr id="109" name="Donut 10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Donut 10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11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98"/>
                <p:cNvGrpSpPr/>
                <p:nvPr/>
              </p:nvGrpSpPr>
              <p:grpSpPr>
                <a:xfrm rot="2670115">
                  <a:off x="6256892" y="943040"/>
                  <a:ext cx="152122" cy="148890"/>
                  <a:chOff x="5757466" y="974350"/>
                  <a:chExt cx="1743980" cy="1706926"/>
                </a:xfrm>
              </p:grpSpPr>
              <p:sp>
                <p:nvSpPr>
                  <p:cNvPr id="105" name="Donut 10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onut 10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onut 10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Donut 10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0" name="Group 99"/>
                <p:cNvGrpSpPr/>
                <p:nvPr/>
              </p:nvGrpSpPr>
              <p:grpSpPr>
                <a:xfrm rot="2670115">
                  <a:off x="6445525" y="938753"/>
                  <a:ext cx="152122" cy="148890"/>
                  <a:chOff x="5757466" y="974350"/>
                  <a:chExt cx="1743980" cy="1706926"/>
                </a:xfrm>
              </p:grpSpPr>
              <p:sp>
                <p:nvSpPr>
                  <p:cNvPr id="101" name="Donut 10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 name="Group 41"/>
              <p:cNvGrpSpPr/>
              <p:nvPr/>
            </p:nvGrpSpPr>
            <p:grpSpPr>
              <a:xfrm>
                <a:off x="6610770" y="1215391"/>
                <a:ext cx="758631" cy="162327"/>
                <a:chOff x="5881772" y="938753"/>
                <a:chExt cx="715875" cy="153178"/>
              </a:xfrm>
            </p:grpSpPr>
            <p:grpSp>
              <p:nvGrpSpPr>
                <p:cNvPr id="77" name="Group 76"/>
                <p:cNvGrpSpPr/>
                <p:nvPr/>
              </p:nvGrpSpPr>
              <p:grpSpPr>
                <a:xfrm rot="2670115">
                  <a:off x="5881772" y="940897"/>
                  <a:ext cx="152122" cy="148890"/>
                  <a:chOff x="5757466" y="974350"/>
                  <a:chExt cx="1743980" cy="1706926"/>
                </a:xfrm>
              </p:grpSpPr>
              <p:sp>
                <p:nvSpPr>
                  <p:cNvPr id="93" name="Donut 9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9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9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 name="Group 77"/>
                <p:cNvGrpSpPr/>
                <p:nvPr/>
              </p:nvGrpSpPr>
              <p:grpSpPr>
                <a:xfrm rot="2670115">
                  <a:off x="6072548" y="943041"/>
                  <a:ext cx="152122" cy="148890"/>
                  <a:chOff x="5757466" y="974350"/>
                  <a:chExt cx="1743980" cy="1706926"/>
                </a:xfrm>
              </p:grpSpPr>
              <p:sp>
                <p:nvSpPr>
                  <p:cNvPr id="89" name="Donut 8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8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9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9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 name="Group 78"/>
                <p:cNvGrpSpPr/>
                <p:nvPr/>
              </p:nvGrpSpPr>
              <p:grpSpPr>
                <a:xfrm rot="2670115">
                  <a:off x="6256892" y="943040"/>
                  <a:ext cx="152122" cy="148890"/>
                  <a:chOff x="5757466" y="974350"/>
                  <a:chExt cx="1743980" cy="1706926"/>
                </a:xfrm>
              </p:grpSpPr>
              <p:sp>
                <p:nvSpPr>
                  <p:cNvPr id="85" name="Donut 8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8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8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0" name="Group 79"/>
                <p:cNvGrpSpPr/>
                <p:nvPr/>
              </p:nvGrpSpPr>
              <p:grpSpPr>
                <a:xfrm rot="2670115">
                  <a:off x="6445525" y="938753"/>
                  <a:ext cx="152122" cy="148890"/>
                  <a:chOff x="5757466" y="974350"/>
                  <a:chExt cx="1743980" cy="1706926"/>
                </a:xfrm>
              </p:grpSpPr>
              <p:sp>
                <p:nvSpPr>
                  <p:cNvPr id="81" name="Donut 8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8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3" name="Quad Arrow Callout 42"/>
              <p:cNvSpPr/>
              <p:nvPr/>
            </p:nvSpPr>
            <p:spPr>
              <a:xfrm>
                <a:off x="6794206" y="2868949"/>
                <a:ext cx="412622" cy="420028"/>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Callout 43"/>
              <p:cNvSpPr/>
              <p:nvPr/>
            </p:nvSpPr>
            <p:spPr>
              <a:xfrm>
                <a:off x="6875666" y="2957359"/>
                <a:ext cx="252950" cy="257490"/>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rot="8070115">
                <a:off x="7416576" y="1112304"/>
                <a:ext cx="272425" cy="266637"/>
                <a:chOff x="5757466" y="974350"/>
                <a:chExt cx="1743980" cy="1706926"/>
              </a:xfrm>
            </p:grpSpPr>
            <p:sp>
              <p:nvSpPr>
                <p:cNvPr id="73" name="Donut 7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7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45"/>
              <p:cNvGrpSpPr/>
              <p:nvPr/>
            </p:nvGrpSpPr>
            <p:grpSpPr>
              <a:xfrm>
                <a:off x="6627459" y="3364093"/>
                <a:ext cx="697906" cy="243424"/>
                <a:chOff x="6627459" y="3364093"/>
                <a:chExt cx="697906" cy="243424"/>
              </a:xfrm>
            </p:grpSpPr>
            <p:grpSp>
              <p:nvGrpSpPr>
                <p:cNvPr id="63" name="Group 62"/>
                <p:cNvGrpSpPr/>
                <p:nvPr/>
              </p:nvGrpSpPr>
              <p:grpSpPr>
                <a:xfrm rot="8070115">
                  <a:off x="6624873" y="3366679"/>
                  <a:ext cx="243424" cy="238252"/>
                  <a:chOff x="5757466" y="974350"/>
                  <a:chExt cx="1743980" cy="1706926"/>
                </a:xfrm>
              </p:grpSpPr>
              <p:sp>
                <p:nvSpPr>
                  <p:cNvPr id="69" name="Donut 6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6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63"/>
                <p:cNvGrpSpPr/>
                <p:nvPr/>
              </p:nvGrpSpPr>
              <p:grpSpPr>
                <a:xfrm rot="8070115">
                  <a:off x="7105023" y="3379024"/>
                  <a:ext cx="222708" cy="217976"/>
                  <a:chOff x="5757466" y="974350"/>
                  <a:chExt cx="1743980" cy="1706926"/>
                </a:xfrm>
              </p:grpSpPr>
              <p:sp>
                <p:nvSpPr>
                  <p:cNvPr id="65" name="Donut 6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6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7" name="Group 46"/>
              <p:cNvGrpSpPr/>
              <p:nvPr/>
            </p:nvGrpSpPr>
            <p:grpSpPr>
              <a:xfrm rot="8070115">
                <a:off x="6271700" y="1118837"/>
                <a:ext cx="294817" cy="288553"/>
                <a:chOff x="5757466" y="974350"/>
                <a:chExt cx="1743980" cy="1706926"/>
              </a:xfrm>
            </p:grpSpPr>
            <p:sp>
              <p:nvSpPr>
                <p:cNvPr id="59" name="Donut 5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5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47"/>
              <p:cNvGrpSpPr/>
              <p:nvPr/>
            </p:nvGrpSpPr>
            <p:grpSpPr>
              <a:xfrm>
                <a:off x="6616746" y="3878387"/>
                <a:ext cx="697906" cy="243424"/>
                <a:chOff x="6627459" y="3364093"/>
                <a:chExt cx="697906" cy="243424"/>
              </a:xfrm>
            </p:grpSpPr>
            <p:grpSp>
              <p:nvGrpSpPr>
                <p:cNvPr id="49" name="Group 48"/>
                <p:cNvGrpSpPr/>
                <p:nvPr/>
              </p:nvGrpSpPr>
              <p:grpSpPr>
                <a:xfrm rot="8070115">
                  <a:off x="6624873" y="3366679"/>
                  <a:ext cx="243424" cy="238252"/>
                  <a:chOff x="5757466" y="974350"/>
                  <a:chExt cx="1743980" cy="1706926"/>
                </a:xfrm>
              </p:grpSpPr>
              <p:sp>
                <p:nvSpPr>
                  <p:cNvPr id="55" name="Donut 5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5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onut 5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 name="Group 49"/>
                <p:cNvGrpSpPr/>
                <p:nvPr/>
              </p:nvGrpSpPr>
              <p:grpSpPr>
                <a:xfrm rot="8070115">
                  <a:off x="7105023" y="3379024"/>
                  <a:ext cx="222708" cy="217976"/>
                  <a:chOff x="5757466" y="974350"/>
                  <a:chExt cx="1743980" cy="1706926"/>
                </a:xfrm>
              </p:grpSpPr>
              <p:sp>
                <p:nvSpPr>
                  <p:cNvPr id="51" name="Donut 5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17" name="Group 216"/>
            <p:cNvGrpSpPr/>
            <p:nvPr/>
          </p:nvGrpSpPr>
          <p:grpSpPr>
            <a:xfrm>
              <a:off x="2772968" y="3780251"/>
              <a:ext cx="887071" cy="981585"/>
              <a:chOff x="5524500" y="3505200"/>
              <a:chExt cx="1205101" cy="1333500"/>
            </a:xfrm>
          </p:grpSpPr>
          <p:sp>
            <p:nvSpPr>
              <p:cNvPr id="218" name="Teardrop 217"/>
              <p:cNvSpPr/>
              <p:nvPr/>
            </p:nvSpPr>
            <p:spPr>
              <a:xfrm rot="18797480">
                <a:off x="5562600" y="3810000"/>
                <a:ext cx="990600" cy="1066800"/>
              </a:xfrm>
              <a:prstGeom prst="teardrop">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10800000">
                <a:off x="5715000" y="3505200"/>
                <a:ext cx="609600" cy="304800"/>
              </a:xfrm>
              <a:prstGeom prst="trapezoi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gonal Stripe 219"/>
              <p:cNvSpPr/>
              <p:nvPr/>
            </p:nvSpPr>
            <p:spPr>
              <a:xfrm rot="6023315">
                <a:off x="6079910" y="3776592"/>
                <a:ext cx="613581" cy="685800"/>
              </a:xfrm>
              <a:prstGeom prst="diagStripe">
                <a:avLst>
                  <a:gd name="adj" fmla="val 7375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Diagonal Stripe 220"/>
              <p:cNvSpPr/>
              <p:nvPr/>
            </p:nvSpPr>
            <p:spPr>
              <a:xfrm rot="6850890">
                <a:off x="5964307" y="3860454"/>
                <a:ext cx="613581" cy="685800"/>
              </a:xfrm>
              <a:prstGeom prst="diagStripe">
                <a:avLst>
                  <a:gd name="adj" fmla="val 7375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Rounded Rectangle 221"/>
              <p:cNvSpPr/>
              <p:nvPr/>
            </p:nvSpPr>
            <p:spPr>
              <a:xfrm>
                <a:off x="5791199" y="3733800"/>
                <a:ext cx="457200" cy="152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Oval 222"/>
            <p:cNvSpPr/>
            <p:nvPr/>
          </p:nvSpPr>
          <p:spPr>
            <a:xfrm rot="1645044">
              <a:off x="3142226" y="3822926"/>
              <a:ext cx="247645" cy="2821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Rectangle 223"/>
          <p:cNvSpPr/>
          <p:nvPr/>
        </p:nvSpPr>
        <p:spPr>
          <a:xfrm>
            <a:off x="3117331" y="1119658"/>
            <a:ext cx="5904017" cy="2246769"/>
          </a:xfrm>
          <a:prstGeom prst="rect">
            <a:avLst/>
          </a:prstGeom>
        </p:spPr>
        <p:txBody>
          <a:bodyPr wrap="square">
            <a:spAutoFit/>
          </a:bodyPr>
          <a:lstStyle/>
          <a:p>
            <a:pPr fontAlgn="base"/>
            <a:r>
              <a:rPr lang="en-US" sz="2000" dirty="0">
                <a:solidFill>
                  <a:schemeClr val="bg1"/>
                </a:solidFill>
              </a:rPr>
              <a:t>Only by replacing the love of treasures with the love of God could Jerusalem and its people be redeemed. </a:t>
            </a:r>
          </a:p>
          <a:p>
            <a:pPr fontAlgn="base"/>
            <a:endParaRPr lang="en-US" sz="2000" dirty="0">
              <a:solidFill>
                <a:schemeClr val="bg1"/>
              </a:solidFill>
            </a:endParaRPr>
          </a:p>
          <a:p>
            <a:pPr fontAlgn="base"/>
            <a:r>
              <a:rPr lang="en-US" sz="2000" dirty="0">
                <a:solidFill>
                  <a:schemeClr val="bg1"/>
                </a:solidFill>
              </a:rPr>
              <a:t>Likewise, we can be saved only if we abandon the things of the world and follow the Savior.</a:t>
            </a:r>
          </a:p>
          <a:p>
            <a:pPr fontAlgn="base"/>
            <a:endParaRPr lang="en-US" sz="2000" dirty="0">
              <a:solidFill>
                <a:schemeClr val="bg1"/>
              </a:solidFill>
            </a:endParaRPr>
          </a:p>
          <a:p>
            <a:pPr fontAlgn="base"/>
            <a:r>
              <a:rPr lang="en-US" sz="2000" dirty="0" err="1">
                <a:solidFill>
                  <a:schemeClr val="bg1"/>
                </a:solidFill>
              </a:rPr>
              <a:t>Eliakim</a:t>
            </a:r>
            <a:r>
              <a:rPr lang="en-US" sz="2000" dirty="0">
                <a:solidFill>
                  <a:schemeClr val="bg1"/>
                </a:solidFill>
              </a:rPr>
              <a:t> points us to Jesus Christ and the Atonement.</a:t>
            </a:r>
          </a:p>
        </p:txBody>
      </p:sp>
      <p:grpSp>
        <p:nvGrpSpPr>
          <p:cNvPr id="4" name="Group 3"/>
          <p:cNvGrpSpPr/>
          <p:nvPr/>
        </p:nvGrpSpPr>
        <p:grpSpPr>
          <a:xfrm>
            <a:off x="9470571" y="1014440"/>
            <a:ext cx="1569905" cy="3187285"/>
            <a:chOff x="8586773" y="1014440"/>
            <a:chExt cx="2453703" cy="4981608"/>
          </a:xfrm>
        </p:grpSpPr>
        <p:sp>
          <p:nvSpPr>
            <p:cNvPr id="255" name="Oval 254"/>
            <p:cNvSpPr/>
            <p:nvPr/>
          </p:nvSpPr>
          <p:spPr>
            <a:xfrm rot="19352409">
              <a:off x="9820141" y="5123853"/>
              <a:ext cx="461800" cy="87219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2647766">
              <a:off x="9255278" y="5173175"/>
              <a:ext cx="454489" cy="76376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224"/>
            <p:cNvGrpSpPr/>
            <p:nvPr/>
          </p:nvGrpSpPr>
          <p:grpSpPr>
            <a:xfrm>
              <a:off x="8586773" y="1014440"/>
              <a:ext cx="2453703" cy="4461074"/>
              <a:chOff x="4003888" y="870803"/>
              <a:chExt cx="1901836" cy="3457726"/>
            </a:xfrm>
          </p:grpSpPr>
          <p:sp>
            <p:nvSpPr>
              <p:cNvPr id="226" name="Cloud 225"/>
              <p:cNvSpPr/>
              <p:nvPr/>
            </p:nvSpPr>
            <p:spPr>
              <a:xfrm rot="1652747">
                <a:off x="4337587" y="1409455"/>
                <a:ext cx="1279746" cy="1305329"/>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9671902">
                <a:off x="5539661" y="2762040"/>
                <a:ext cx="366063" cy="6347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2647766">
                <a:off x="4003888" y="2727529"/>
                <a:ext cx="310423" cy="6347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20169292">
                <a:off x="5008642" y="2113047"/>
                <a:ext cx="801582" cy="113224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rot="1790291">
                <a:off x="4133734" y="2075950"/>
                <a:ext cx="801582" cy="113224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a:off x="4369546" y="2093503"/>
                <a:ext cx="1195835" cy="2234007"/>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778461" y="1828309"/>
                <a:ext cx="322913" cy="5313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488763" y="3037127"/>
                <a:ext cx="957935" cy="217531"/>
              </a:xfrm>
              <a:prstGeom prst="round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rot="2670115">
                <a:off x="4553877" y="3057236"/>
                <a:ext cx="183217" cy="186359"/>
                <a:chOff x="5757466" y="974350"/>
                <a:chExt cx="1743980" cy="1706926"/>
              </a:xfrm>
              <a:solidFill>
                <a:schemeClr val="tx2">
                  <a:lumMod val="40000"/>
                  <a:lumOff val="60000"/>
                </a:schemeClr>
              </a:solidFill>
            </p:grpSpPr>
            <p:sp>
              <p:nvSpPr>
                <p:cNvPr id="251" name="Donut 250"/>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Donut 251"/>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Donut 252"/>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Donut 253"/>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5" name="Group 234"/>
              <p:cNvGrpSpPr/>
              <p:nvPr/>
            </p:nvGrpSpPr>
            <p:grpSpPr>
              <a:xfrm rot="2670115">
                <a:off x="5232868" y="3054552"/>
                <a:ext cx="183217" cy="186359"/>
                <a:chOff x="5757466" y="974350"/>
                <a:chExt cx="1743980" cy="1706926"/>
              </a:xfrm>
              <a:solidFill>
                <a:schemeClr val="tx2">
                  <a:lumMod val="40000"/>
                  <a:lumOff val="60000"/>
                </a:schemeClr>
              </a:solidFill>
            </p:grpSpPr>
            <p:sp>
              <p:nvSpPr>
                <p:cNvPr id="247" name="Donut 246"/>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Donut 247"/>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Donut 248"/>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0" name="Donut 249"/>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6" name="Trapezoid 235"/>
              <p:cNvSpPr/>
              <p:nvPr/>
            </p:nvSpPr>
            <p:spPr>
              <a:xfrm rot="360163">
                <a:off x="4385995" y="2115004"/>
                <a:ext cx="454516" cy="219394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rot="21155958">
                <a:off x="5082895" y="2134587"/>
                <a:ext cx="454516" cy="219394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652747">
                <a:off x="4290900" y="970574"/>
                <a:ext cx="1279746" cy="1305328"/>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529157" y="1106037"/>
                <a:ext cx="848134" cy="11586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loud 239"/>
              <p:cNvSpPr/>
              <p:nvPr/>
            </p:nvSpPr>
            <p:spPr>
              <a:xfrm rot="5145672">
                <a:off x="4721133" y="712313"/>
                <a:ext cx="498254" cy="8152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552736" y="1105472"/>
                <a:ext cx="205855" cy="184831"/>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5210424" y="1161885"/>
                <a:ext cx="273440" cy="172573"/>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975216">
                <a:off x="5377291" y="1607389"/>
                <a:ext cx="249842" cy="495209"/>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327358" y="1864598"/>
                <a:ext cx="265261" cy="35008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loud 244"/>
              <p:cNvSpPr/>
              <p:nvPr/>
            </p:nvSpPr>
            <p:spPr>
              <a:xfrm rot="755620">
                <a:off x="4687735" y="1961407"/>
                <a:ext cx="536728" cy="40231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840516" y="2026355"/>
                <a:ext cx="218805" cy="1362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7" name="Group 256"/>
          <p:cNvGrpSpPr/>
          <p:nvPr/>
        </p:nvGrpSpPr>
        <p:grpSpPr>
          <a:xfrm>
            <a:off x="2333715" y="3909266"/>
            <a:ext cx="3505068" cy="2501531"/>
            <a:chOff x="228600" y="381000"/>
            <a:chExt cx="3505068" cy="2501531"/>
          </a:xfrm>
        </p:grpSpPr>
        <p:grpSp>
          <p:nvGrpSpPr>
            <p:cNvPr id="258" name="Group 257"/>
            <p:cNvGrpSpPr/>
            <p:nvPr/>
          </p:nvGrpSpPr>
          <p:grpSpPr>
            <a:xfrm>
              <a:off x="228600" y="381000"/>
              <a:ext cx="3505068" cy="2501531"/>
              <a:chOff x="534986" y="381000"/>
              <a:chExt cx="2637111" cy="2501531"/>
            </a:xfrm>
          </p:grpSpPr>
          <p:sp>
            <p:nvSpPr>
              <p:cNvPr id="260" name="Rectangle 25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p:cNvGrpSpPr/>
              <p:nvPr/>
            </p:nvGrpSpPr>
            <p:grpSpPr>
              <a:xfrm>
                <a:off x="534986" y="384805"/>
                <a:ext cx="457200" cy="2497726"/>
                <a:chOff x="533400" y="381000"/>
                <a:chExt cx="457200" cy="2497726"/>
              </a:xfrm>
            </p:grpSpPr>
            <p:sp>
              <p:nvSpPr>
                <p:cNvPr id="267" name="Oval 26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Rounded Rectangle 26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261"/>
              <p:cNvGrpSpPr/>
              <p:nvPr/>
            </p:nvGrpSpPr>
            <p:grpSpPr>
              <a:xfrm>
                <a:off x="2714897" y="381000"/>
                <a:ext cx="457200" cy="2497726"/>
                <a:chOff x="2714897" y="457200"/>
                <a:chExt cx="457200" cy="2497726"/>
              </a:xfrm>
            </p:grpSpPr>
            <p:sp>
              <p:nvSpPr>
                <p:cNvPr id="263" name="Oval 26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9" name="Rectangle 258"/>
            <p:cNvSpPr/>
            <p:nvPr/>
          </p:nvSpPr>
          <p:spPr>
            <a:xfrm>
              <a:off x="842492" y="1167664"/>
              <a:ext cx="2293346" cy="1077218"/>
            </a:xfrm>
            <a:prstGeom prst="rect">
              <a:avLst/>
            </a:prstGeom>
          </p:spPr>
          <p:txBody>
            <a:bodyPr wrap="square">
              <a:spAutoFit/>
            </a:bodyPr>
            <a:lstStyle/>
            <a:p>
              <a:pPr algn="ctr"/>
              <a:r>
                <a:rPr lang="en-US" sz="1600" b="1" dirty="0"/>
                <a:t>Jesus Christ holds the key of the house of David and the keys of salvation for all mankind</a:t>
              </a:r>
              <a:endParaRPr lang="en-US" sz="1600" i="1" dirty="0"/>
            </a:p>
          </p:txBody>
        </p:sp>
      </p:grpSp>
      <p:sp>
        <p:nvSpPr>
          <p:cNvPr id="6" name="Rectangle 5"/>
          <p:cNvSpPr/>
          <p:nvPr/>
        </p:nvSpPr>
        <p:spPr>
          <a:xfrm>
            <a:off x="6351128" y="4644482"/>
            <a:ext cx="5734549" cy="1754326"/>
          </a:xfrm>
          <a:prstGeom prst="rect">
            <a:avLst/>
          </a:prstGeom>
        </p:spPr>
        <p:txBody>
          <a:bodyPr wrap="square">
            <a:spAutoFit/>
          </a:bodyPr>
          <a:lstStyle/>
          <a:p>
            <a:r>
              <a:rPr lang="en-US" b="0" i="0" dirty="0">
                <a:solidFill>
                  <a:schemeClr val="bg1"/>
                </a:solidFill>
                <a:effectLst/>
                <a:latin typeface="Calibri" panose="020F0502020204030204" pitchFamily="34" charset="0"/>
              </a:rPr>
              <a:t>Key to the House of David = the right to rule, which can be obtained only through the holy priesthood of God.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Jesus Christ holds all the keys of the priesthood and has power to “shut” and to “open”, that is, to bind or loose, and no one can override that power.</a:t>
            </a:r>
            <a:endParaRPr lang="en-US" dirty="0">
              <a:solidFill>
                <a:schemeClr val="bg1"/>
              </a:solidFill>
            </a:endParaRPr>
          </a:p>
        </p:txBody>
      </p:sp>
      <p:grpSp>
        <p:nvGrpSpPr>
          <p:cNvPr id="271" name="Group 15"/>
          <p:cNvGrpSpPr/>
          <p:nvPr/>
        </p:nvGrpSpPr>
        <p:grpSpPr>
          <a:xfrm rot="5622656">
            <a:off x="8076936" y="3243270"/>
            <a:ext cx="792553" cy="1765231"/>
            <a:chOff x="2438400" y="2514600"/>
            <a:chExt cx="1676400" cy="3733799"/>
          </a:xfrm>
        </p:grpSpPr>
        <p:sp>
          <p:nvSpPr>
            <p:cNvPr id="272" name="Left Arrow Callout 271"/>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eft Arrow Callout 272"/>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Donut 273"/>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Oval 274"/>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Rectangle 277"/>
          <p:cNvSpPr/>
          <p:nvPr/>
        </p:nvSpPr>
        <p:spPr>
          <a:xfrm>
            <a:off x="11569501" y="6380908"/>
            <a:ext cx="453970" cy="369332"/>
          </a:xfrm>
          <a:prstGeom prst="rect">
            <a:avLst/>
          </a:prstGeom>
        </p:spPr>
        <p:txBody>
          <a:bodyPr wrap="none">
            <a:spAutoFit/>
          </a:bodyPr>
          <a:lstStyle/>
          <a:p>
            <a:pPr algn="just" fontAlgn="base"/>
            <a:r>
              <a:rPr lang="en-US" dirty="0">
                <a:solidFill>
                  <a:schemeClr val="bg1"/>
                </a:solidFill>
              </a:rPr>
              <a:t>(6)</a:t>
            </a:r>
          </a:p>
        </p:txBody>
      </p:sp>
    </p:spTree>
    <p:extLst>
      <p:ext uri="{BB962C8B-B14F-4D97-AF65-F5344CB8AC3E}">
        <p14:creationId xmlns:p14="http://schemas.microsoft.com/office/powerpoint/2010/main" val="246116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57"/>
                                        </p:tgtEl>
                                        <p:attrNameLst>
                                          <p:attrName>style.visibility</p:attrName>
                                        </p:attrNameLst>
                                      </p:cBhvr>
                                      <p:to>
                                        <p:strVal val="visible"/>
                                      </p:to>
                                    </p:set>
                                    <p:animEffect transition="in" filter="barn(outVertical)">
                                      <p:cBhvr>
                                        <p:cTn id="15" dur="500"/>
                                        <p:tgtEl>
                                          <p:spTgt spid="25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271"/>
                                        </p:tgtEl>
                                        <p:attrNameLst>
                                          <p:attrName>style.visibility</p:attrName>
                                        </p:attrNameLst>
                                      </p:cBhvr>
                                      <p:to>
                                        <p:strVal val="visible"/>
                                      </p:to>
                                    </p:set>
                                    <p:animEffect transition="in" filter="fade">
                                      <p:cBhvr>
                                        <p:cTn id="22" dur="500"/>
                                        <p:tgtEl>
                                          <p:spTgt spid="27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 y="6480307"/>
            <a:ext cx="4327071" cy="338554"/>
          </a:xfrm>
          <a:prstGeom prst="rect">
            <a:avLst/>
          </a:prstGeom>
          <a:noFill/>
        </p:spPr>
        <p:txBody>
          <a:bodyPr wrap="square" rtlCol="0">
            <a:spAutoFit/>
          </a:bodyPr>
          <a:lstStyle/>
          <a:p>
            <a:r>
              <a:rPr lang="en-US" sz="1600" dirty="0">
                <a:solidFill>
                  <a:schemeClr val="bg1"/>
                </a:solidFill>
              </a:rPr>
              <a:t> Isaiah 23</a:t>
            </a:r>
          </a:p>
        </p:txBody>
      </p:sp>
      <p:sp>
        <p:nvSpPr>
          <p:cNvPr id="15" name="TextBox 14"/>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More Places Destroyed</a:t>
            </a:r>
          </a:p>
        </p:txBody>
      </p:sp>
      <p:pic>
        <p:nvPicPr>
          <p:cNvPr id="17410" name="Picture 2" descr="http://www.advertisingbydesign.com/TheWord/maps/grafx/Leban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17" y="923330"/>
            <a:ext cx="3343275" cy="359092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thejordanvalley.files.wordpress.com/2014/01/jonah_m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5536" y="3428999"/>
            <a:ext cx="4038599" cy="190711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5326871" y="4597023"/>
            <a:ext cx="6186254" cy="2238698"/>
            <a:chOff x="5326871" y="4597023"/>
            <a:chExt cx="6186254" cy="2238698"/>
          </a:xfrm>
        </p:grpSpPr>
        <p:sp>
          <p:nvSpPr>
            <p:cNvPr id="5" name="Rectangle 4"/>
            <p:cNvSpPr/>
            <p:nvPr/>
          </p:nvSpPr>
          <p:spPr>
            <a:xfrm>
              <a:off x="5326871" y="5358393"/>
              <a:ext cx="6186254" cy="1477328"/>
            </a:xfrm>
            <a:prstGeom prst="rect">
              <a:avLst/>
            </a:prstGeom>
          </p:spPr>
          <p:txBody>
            <a:bodyPr wrap="square">
              <a:spAutoFit/>
            </a:bodyPr>
            <a:lstStyle/>
            <a:p>
              <a:r>
                <a:rPr lang="en-US" dirty="0">
                  <a:solidFill>
                    <a:schemeClr val="bg1"/>
                  </a:solidFill>
                </a:rPr>
                <a:t>L</a:t>
              </a:r>
              <a:r>
                <a:rPr lang="en-US" b="0" i="0" dirty="0">
                  <a:solidFill>
                    <a:schemeClr val="bg1"/>
                  </a:solidFill>
                  <a:effectLst/>
                </a:rPr>
                <a:t>and of </a:t>
              </a:r>
              <a:r>
                <a:rPr lang="en-US" b="0" i="0" dirty="0" err="1">
                  <a:solidFill>
                    <a:schemeClr val="bg1"/>
                  </a:solidFill>
                  <a:effectLst/>
                </a:rPr>
                <a:t>Chittim</a:t>
              </a:r>
              <a:r>
                <a:rPr lang="en-US" b="0" i="0" dirty="0">
                  <a:solidFill>
                    <a:schemeClr val="bg1"/>
                  </a:solidFill>
                  <a:effectLst/>
                </a:rPr>
                <a:t> (</a:t>
              </a:r>
              <a:r>
                <a:rPr lang="en-US" b="0" i="0" dirty="0" err="1">
                  <a:solidFill>
                    <a:schemeClr val="bg1"/>
                  </a:solidFill>
                  <a:effectLst/>
                </a:rPr>
                <a:t>Kittim</a:t>
              </a:r>
              <a:r>
                <a:rPr lang="en-US" b="0" i="0" dirty="0">
                  <a:solidFill>
                    <a:schemeClr val="bg1"/>
                  </a:solidFill>
                  <a:effectLst/>
                </a:rPr>
                <a:t>) = found in the book of </a:t>
              </a:r>
              <a:r>
                <a:rPr lang="en-US" b="0" i="0" dirty="0" err="1">
                  <a:solidFill>
                    <a:schemeClr val="bg1"/>
                  </a:solidFill>
                  <a:effectLst/>
                </a:rPr>
                <a:t>Jasher</a:t>
              </a:r>
              <a:r>
                <a:rPr lang="en-US" b="0" i="0" dirty="0">
                  <a:solidFill>
                    <a:schemeClr val="bg1"/>
                  </a:solidFill>
                  <a:effectLst/>
                </a:rPr>
                <a:t> also. The children of </a:t>
              </a:r>
              <a:r>
                <a:rPr lang="en-US" b="0" i="0" dirty="0" err="1">
                  <a:solidFill>
                    <a:schemeClr val="bg1"/>
                  </a:solidFill>
                  <a:effectLst/>
                </a:rPr>
                <a:t>Chittim</a:t>
              </a:r>
              <a:r>
                <a:rPr lang="en-US" b="0" i="0" dirty="0">
                  <a:solidFill>
                    <a:schemeClr val="bg1"/>
                  </a:solidFill>
                  <a:effectLst/>
                </a:rPr>
                <a:t> are the Romans that lived in the Valley of </a:t>
              </a:r>
              <a:r>
                <a:rPr lang="en-US" b="0" i="0" dirty="0" err="1">
                  <a:solidFill>
                    <a:schemeClr val="bg1"/>
                  </a:solidFill>
                  <a:effectLst/>
                </a:rPr>
                <a:t>Canopia</a:t>
              </a:r>
              <a:r>
                <a:rPr lang="en-US" b="0" i="0" dirty="0">
                  <a:solidFill>
                    <a:schemeClr val="bg1"/>
                  </a:solidFill>
                  <a:effectLst/>
                </a:rPr>
                <a:t> which is by the Tiber River. </a:t>
              </a:r>
            </a:p>
            <a:p>
              <a:r>
                <a:rPr lang="en-US" dirty="0">
                  <a:solidFill>
                    <a:schemeClr val="bg1"/>
                  </a:solidFill>
                </a:rPr>
                <a:t>"isles of </a:t>
              </a:r>
              <a:r>
                <a:rPr lang="en-US" dirty="0" err="1">
                  <a:solidFill>
                    <a:schemeClr val="bg1"/>
                  </a:solidFill>
                </a:rPr>
                <a:t>Kittim</a:t>
              </a:r>
              <a:r>
                <a:rPr lang="en-US" dirty="0">
                  <a:solidFill>
                    <a:schemeClr val="bg1"/>
                  </a:solidFill>
                </a:rPr>
                <a:t>“   are also found in the Book of Jeremiah 2:10 (West Coast of Cyprus)</a:t>
              </a:r>
            </a:p>
          </p:txBody>
        </p:sp>
        <p:cxnSp>
          <p:nvCxnSpPr>
            <p:cNvPr id="10" name="Straight Arrow Connector 9"/>
            <p:cNvCxnSpPr/>
            <p:nvPr/>
          </p:nvCxnSpPr>
          <p:spPr>
            <a:xfrm flipV="1">
              <a:off x="6517036" y="4597023"/>
              <a:ext cx="3079071" cy="5384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76292" y="3341915"/>
            <a:ext cx="4702494" cy="2787881"/>
            <a:chOff x="576292" y="3341915"/>
            <a:chExt cx="4702494" cy="2787881"/>
          </a:xfrm>
        </p:grpSpPr>
        <p:sp>
          <p:nvSpPr>
            <p:cNvPr id="278" name="Rectangle 277"/>
            <p:cNvSpPr/>
            <p:nvPr/>
          </p:nvSpPr>
          <p:spPr>
            <a:xfrm>
              <a:off x="576292" y="4652468"/>
              <a:ext cx="4702494" cy="1477328"/>
            </a:xfrm>
            <a:prstGeom prst="rect">
              <a:avLst/>
            </a:prstGeom>
          </p:spPr>
          <p:txBody>
            <a:bodyPr wrap="square">
              <a:spAutoFit/>
            </a:bodyPr>
            <a:lstStyle/>
            <a:p>
              <a:r>
                <a:rPr lang="en-US" dirty="0" err="1">
                  <a:solidFill>
                    <a:schemeClr val="bg1"/>
                  </a:solidFill>
                </a:rPr>
                <a:t>Zidon</a:t>
              </a:r>
              <a:r>
                <a:rPr lang="en-US" dirty="0">
                  <a:solidFill>
                    <a:schemeClr val="bg1"/>
                  </a:solidFill>
                </a:rPr>
                <a:t> = Sidon  the oldest city of Canaan; situated twenty miles south of Beirut. Its territory extended from the slopes of the Lebanon to the coast, and was bounded on the south by Asher and Zebulun </a:t>
              </a:r>
            </a:p>
          </p:txBody>
        </p:sp>
        <p:cxnSp>
          <p:nvCxnSpPr>
            <p:cNvPr id="12" name="Straight Arrow Connector 11"/>
            <p:cNvCxnSpPr/>
            <p:nvPr/>
          </p:nvCxnSpPr>
          <p:spPr>
            <a:xfrm flipH="1" flipV="1">
              <a:off x="1284514" y="3341915"/>
              <a:ext cx="1654629" cy="13105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001486" y="805681"/>
            <a:ext cx="8951140" cy="3012779"/>
            <a:chOff x="1001486" y="805681"/>
            <a:chExt cx="8951140" cy="3012779"/>
          </a:xfrm>
        </p:grpSpPr>
        <p:sp>
          <p:nvSpPr>
            <p:cNvPr id="224" name="Rectangle 223"/>
            <p:cNvSpPr/>
            <p:nvPr/>
          </p:nvSpPr>
          <p:spPr>
            <a:xfrm>
              <a:off x="4048609" y="805681"/>
              <a:ext cx="5904017" cy="1015663"/>
            </a:xfrm>
            <a:prstGeom prst="rect">
              <a:avLst/>
            </a:prstGeom>
          </p:spPr>
          <p:txBody>
            <a:bodyPr wrap="square">
              <a:spAutoFit/>
            </a:bodyPr>
            <a:lstStyle/>
            <a:p>
              <a:pPr fontAlgn="base"/>
              <a:r>
                <a:rPr lang="en-US" sz="2000" dirty="0">
                  <a:solidFill>
                    <a:schemeClr val="bg1"/>
                  </a:solidFill>
                </a:rPr>
                <a:t>Isaiah prophesied that the coastal city of </a:t>
              </a:r>
              <a:r>
                <a:rPr lang="en-US" sz="2000" dirty="0" err="1">
                  <a:solidFill>
                    <a:schemeClr val="bg1"/>
                  </a:solidFill>
                </a:rPr>
                <a:t>Tyre</a:t>
              </a:r>
              <a:r>
                <a:rPr lang="en-US" sz="2000" dirty="0">
                  <a:solidFill>
                    <a:schemeClr val="bg1"/>
                  </a:solidFill>
                </a:rPr>
                <a:t>, located in modern-day Lebanon, would also be destroyed.</a:t>
              </a:r>
            </a:p>
          </p:txBody>
        </p:sp>
        <p:cxnSp>
          <p:nvCxnSpPr>
            <p:cNvPr id="16" name="Straight Arrow Connector 15"/>
            <p:cNvCxnSpPr/>
            <p:nvPr/>
          </p:nvCxnSpPr>
          <p:spPr>
            <a:xfrm flipH="1">
              <a:off x="1001486" y="1589375"/>
              <a:ext cx="3085223" cy="22290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393867" y="1842265"/>
            <a:ext cx="7119258" cy="2326964"/>
            <a:chOff x="4393867" y="1842265"/>
            <a:chExt cx="7119258" cy="2326964"/>
          </a:xfrm>
        </p:grpSpPr>
        <p:sp>
          <p:nvSpPr>
            <p:cNvPr id="3" name="Rectangle 2"/>
            <p:cNvSpPr/>
            <p:nvPr/>
          </p:nvSpPr>
          <p:spPr>
            <a:xfrm>
              <a:off x="4393867" y="1842265"/>
              <a:ext cx="7119258" cy="1815882"/>
            </a:xfrm>
            <a:prstGeom prst="rect">
              <a:avLst/>
            </a:prstGeom>
          </p:spPr>
          <p:txBody>
            <a:bodyPr wrap="square">
              <a:spAutoFit/>
            </a:bodyPr>
            <a:lstStyle/>
            <a:p>
              <a:r>
                <a:rPr lang="en-US" sz="1600" dirty="0">
                  <a:solidFill>
                    <a:schemeClr val="bg1"/>
                  </a:solidFill>
                </a:rPr>
                <a:t>S</a:t>
              </a:r>
              <a:r>
                <a:rPr lang="en-US" sz="1600" b="0" i="0" dirty="0">
                  <a:solidFill>
                    <a:schemeClr val="bg1"/>
                  </a:solidFill>
                  <a:effectLst/>
                </a:rPr>
                <a:t>hips of </a:t>
              </a:r>
              <a:r>
                <a:rPr lang="en-US" sz="1600" b="0" i="0" dirty="0" err="1">
                  <a:solidFill>
                    <a:schemeClr val="bg1"/>
                  </a:solidFill>
                  <a:effectLst/>
                </a:rPr>
                <a:t>Tarshish</a:t>
              </a:r>
              <a:r>
                <a:rPr lang="en-US" sz="1600" b="0" i="0" dirty="0">
                  <a:solidFill>
                    <a:schemeClr val="bg1"/>
                  </a:solidFill>
                  <a:effectLst/>
                </a:rPr>
                <a:t> = </a:t>
              </a:r>
              <a:r>
                <a:rPr lang="en-US" sz="1600" dirty="0" err="1">
                  <a:solidFill>
                    <a:schemeClr val="bg1"/>
                  </a:solidFill>
                </a:rPr>
                <a:t>Tarshish</a:t>
              </a:r>
              <a:r>
                <a:rPr lang="en-US" sz="1600" dirty="0">
                  <a:solidFill>
                    <a:schemeClr val="bg1"/>
                  </a:solidFill>
                </a:rPr>
                <a:t> was said to have supplied vast quantities of important metals to Israel and Phoenicia.  Its importance stems in part from the fact that biblical passages tend to understand </a:t>
              </a:r>
              <a:r>
                <a:rPr lang="en-US" sz="1600" dirty="0" err="1">
                  <a:solidFill>
                    <a:schemeClr val="bg1"/>
                  </a:solidFill>
                </a:rPr>
                <a:t>Tarshish</a:t>
              </a:r>
              <a:r>
                <a:rPr lang="en-US" sz="1600" dirty="0">
                  <a:solidFill>
                    <a:schemeClr val="bg1"/>
                  </a:solidFill>
                </a:rPr>
                <a:t> as a source of King Solomon's great wealth in metals - especially silver, but also gold, tin and iron (Ezekiel 27)</a:t>
              </a:r>
            </a:p>
            <a:p>
              <a:r>
                <a:rPr lang="en-US" sz="1600" dirty="0">
                  <a:solidFill>
                    <a:schemeClr val="bg1"/>
                  </a:solidFill>
                </a:rPr>
                <a:t>Jonah mentions </a:t>
              </a:r>
              <a:r>
                <a:rPr lang="en-US" sz="1600" dirty="0" err="1">
                  <a:solidFill>
                    <a:schemeClr val="bg1"/>
                  </a:solidFill>
                </a:rPr>
                <a:t>Tarshish</a:t>
              </a:r>
              <a:r>
                <a:rPr lang="en-US" sz="1600" dirty="0">
                  <a:solidFill>
                    <a:schemeClr val="bg1"/>
                  </a:solidFill>
                </a:rPr>
                <a:t> as a distant place and tried to hide from the Lord. (But that’s another story)</a:t>
              </a:r>
            </a:p>
          </p:txBody>
        </p:sp>
        <p:cxnSp>
          <p:nvCxnSpPr>
            <p:cNvPr id="18" name="Straight Arrow Connector 17"/>
            <p:cNvCxnSpPr/>
            <p:nvPr/>
          </p:nvCxnSpPr>
          <p:spPr>
            <a:xfrm>
              <a:off x="6302829" y="3323550"/>
              <a:ext cx="1132114" cy="8456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11569501" y="6380908"/>
            <a:ext cx="453970" cy="369332"/>
          </a:xfrm>
          <a:prstGeom prst="rect">
            <a:avLst/>
          </a:prstGeom>
        </p:spPr>
        <p:txBody>
          <a:bodyPr wrap="none">
            <a:spAutoFit/>
          </a:bodyPr>
          <a:lstStyle/>
          <a:p>
            <a:pPr algn="just" fontAlgn="base"/>
            <a:r>
              <a:rPr lang="en-US" dirty="0">
                <a:solidFill>
                  <a:schemeClr val="bg1"/>
                </a:solidFill>
              </a:rPr>
              <a:t>(1)</a:t>
            </a:r>
          </a:p>
        </p:txBody>
      </p:sp>
    </p:spTree>
    <p:extLst>
      <p:ext uri="{BB962C8B-B14F-4D97-AF65-F5344CB8AC3E}">
        <p14:creationId xmlns:p14="http://schemas.microsoft.com/office/powerpoint/2010/main" val="353141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18139" y="848762"/>
            <a:ext cx="6061941" cy="369332"/>
          </a:xfrm>
          <a:prstGeom prst="rect">
            <a:avLst/>
          </a:prstGeom>
          <a:noFill/>
        </p:spPr>
        <p:txBody>
          <a:bodyPr wrap="square" rtlCol="0">
            <a:spAutoFit/>
          </a:bodyPr>
          <a:lstStyle/>
          <a:p>
            <a:pPr algn="ctr"/>
            <a:r>
              <a:rPr lang="en-US" dirty="0">
                <a:solidFill>
                  <a:srgbClr val="FFFF00"/>
                </a:solidFill>
              </a:rPr>
              <a:t>Those who trust themselves and refuse the Lord’s help </a:t>
            </a:r>
          </a:p>
        </p:txBody>
      </p:sp>
      <p:sp>
        <p:nvSpPr>
          <p:cNvPr id="6" name="TextBox 5"/>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I Can Do It Myself</a:t>
            </a:r>
          </a:p>
        </p:txBody>
      </p:sp>
      <p:sp>
        <p:nvSpPr>
          <p:cNvPr id="46" name="TextBox 45"/>
          <p:cNvSpPr txBox="1"/>
          <p:nvPr/>
        </p:nvSpPr>
        <p:spPr>
          <a:xfrm>
            <a:off x="999568" y="1665737"/>
            <a:ext cx="4904015" cy="1384995"/>
          </a:xfrm>
          <a:prstGeom prst="rect">
            <a:avLst/>
          </a:prstGeom>
          <a:noFill/>
        </p:spPr>
        <p:txBody>
          <a:bodyPr wrap="square" rtlCol="0">
            <a:spAutoFit/>
          </a:bodyPr>
          <a:lstStyle/>
          <a:p>
            <a:pPr fontAlgn="base"/>
            <a:r>
              <a:rPr lang="en-US" sz="2800" dirty="0">
                <a:solidFill>
                  <a:schemeClr val="bg1"/>
                </a:solidFill>
              </a:rPr>
              <a:t>Why do some people trust in their own strength and wisdom rather than trusting God’s way? </a:t>
            </a:r>
          </a:p>
        </p:txBody>
      </p:sp>
      <p:sp>
        <p:nvSpPr>
          <p:cNvPr id="16" name="TextBox 15"/>
          <p:cNvSpPr txBox="1"/>
          <p:nvPr/>
        </p:nvSpPr>
        <p:spPr>
          <a:xfrm>
            <a:off x="6253842" y="4857469"/>
            <a:ext cx="4904015" cy="954107"/>
          </a:xfrm>
          <a:prstGeom prst="rect">
            <a:avLst/>
          </a:prstGeom>
          <a:noFill/>
        </p:spPr>
        <p:txBody>
          <a:bodyPr wrap="square" rtlCol="0">
            <a:spAutoFit/>
          </a:bodyPr>
          <a:lstStyle/>
          <a:p>
            <a:pPr fontAlgn="base"/>
            <a:r>
              <a:rPr lang="en-US" sz="2800" dirty="0">
                <a:solidFill>
                  <a:schemeClr val="bg1"/>
                </a:solidFill>
              </a:rPr>
              <a:t>What are the consequences of not trusting in God?</a:t>
            </a:r>
          </a:p>
        </p:txBody>
      </p:sp>
      <p:pic>
        <p:nvPicPr>
          <p:cNvPr id="2054" name="Picture 6" descr="http://daksagreatlife.com/wp-content/uploads/2012/07/cant-do-it.jpg"/>
          <p:cNvPicPr>
            <a:picLocks noChangeAspect="1" noChangeArrowheads="1"/>
          </p:cNvPicPr>
          <p:nvPr/>
        </p:nvPicPr>
        <p:blipFill rotWithShape="1">
          <a:blip r:embed="rId4">
            <a:extLst>
              <a:ext uri="{28A0092B-C50C-407E-A947-70E740481C1C}">
                <a14:useLocalDpi xmlns:a14="http://schemas.microsoft.com/office/drawing/2010/main" val="0"/>
              </a:ext>
            </a:extLst>
          </a:blip>
          <a:srcRect l="1258" t="21281" r="2208" b="19513"/>
          <a:stretch/>
        </p:blipFill>
        <p:spPr bwMode="auto">
          <a:xfrm>
            <a:off x="1473776" y="3519127"/>
            <a:ext cx="3745923" cy="26766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suitsbysuits.com/assets/htmlimages/iStock_No_Hand_Shake_000020725761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7823" y="1532021"/>
            <a:ext cx="4376052" cy="301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17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fade">
                                      <p:cBhvr>
                                        <p:cTn id="15" dur="500"/>
                                        <p:tgtEl>
                                          <p:spTgt spid="20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629" y="87086"/>
            <a:ext cx="1193764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#6 </a:t>
            </a:r>
            <a:r>
              <a:rPr lang="en-US" i="1" dirty="0">
                <a:solidFill>
                  <a:schemeClr val="bg1"/>
                </a:solidFill>
              </a:rPr>
              <a:t>Redeemer of Israel</a:t>
            </a:r>
          </a:p>
          <a:p>
            <a:endParaRPr lang="en-US" i="1" dirty="0">
              <a:solidFill>
                <a:schemeClr val="bg1"/>
              </a:solidFill>
            </a:endParaRPr>
          </a:p>
          <a:p>
            <a:pPr marL="342900" indent="-342900">
              <a:buAutoNum type="arabicPeriod"/>
            </a:pPr>
            <a:r>
              <a:rPr lang="en-US" dirty="0">
                <a:solidFill>
                  <a:schemeClr val="bg1"/>
                </a:solidFill>
              </a:rPr>
              <a:t>Wikipedia</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Adam Clarke </a:t>
            </a:r>
            <a:r>
              <a:rPr lang="en-US" i="1" dirty="0">
                <a:solidFill>
                  <a:schemeClr val="bg1"/>
                </a:solidFill>
              </a:rPr>
              <a:t>Bible Commentary</a:t>
            </a:r>
          </a:p>
          <a:p>
            <a:pPr marL="342900" indent="-342900">
              <a:buAutoNum type="arabicPeriod"/>
            </a:pPr>
            <a:endParaRPr lang="en-US" i="1" dirty="0">
              <a:solidFill>
                <a:schemeClr val="bg1"/>
              </a:solidFill>
            </a:endParaRPr>
          </a:p>
          <a:p>
            <a:pPr marL="342900" indent="-342900">
              <a:buFontTx/>
              <a:buAutoNum type="arabicPeriod"/>
            </a:pPr>
            <a:r>
              <a:rPr lang="en-US" dirty="0">
                <a:solidFill>
                  <a:schemeClr val="bg1"/>
                </a:solidFill>
              </a:rPr>
              <a:t>President Joseph Fielding Smith (see </a:t>
            </a:r>
            <a:r>
              <a:rPr lang="en-US" i="1" dirty="0">
                <a:solidFill>
                  <a:schemeClr val="bg1"/>
                </a:solidFill>
              </a:rPr>
              <a:t>Signs of the Times,</a:t>
            </a:r>
            <a:r>
              <a:rPr lang="en-US" dirty="0">
                <a:solidFill>
                  <a:schemeClr val="bg1"/>
                </a:solidFill>
              </a:rPr>
              <a:t> pp. 51–55).</a:t>
            </a:r>
          </a:p>
          <a:p>
            <a:pPr marL="342900" indent="-342900">
              <a:buFontTx/>
              <a:buAutoNum type="arabicPeriod"/>
            </a:pPr>
            <a:endParaRPr lang="en-US" dirty="0">
              <a:solidFill>
                <a:schemeClr val="bg1"/>
              </a:solidFill>
            </a:endParaRPr>
          </a:p>
          <a:p>
            <a:pPr marL="342900" indent="-342900">
              <a:buFontTx/>
              <a:buAutoNum type="arabicPeriod"/>
            </a:pPr>
            <a:r>
              <a:rPr lang="en-US" i="1" dirty="0">
                <a:solidFill>
                  <a:schemeClr val="bg1"/>
                </a:solidFill>
              </a:rPr>
              <a:t>History of the Church,</a:t>
            </a:r>
            <a:r>
              <a:rPr lang="en-US" dirty="0">
                <a:solidFill>
                  <a:schemeClr val="bg1"/>
                </a:solidFill>
              </a:rPr>
              <a:t> 2:132. also found in Old Testament Institute Manual</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Bruce R. McConkie, </a:t>
            </a:r>
            <a:r>
              <a:rPr lang="en-US" i="1" dirty="0">
                <a:solidFill>
                  <a:schemeClr val="bg1"/>
                </a:solidFill>
              </a:rPr>
              <a:t>Mormon Doctrine,</a:t>
            </a:r>
            <a:r>
              <a:rPr lang="en-US" dirty="0">
                <a:solidFill>
                  <a:schemeClr val="bg1"/>
                </a:solidFill>
              </a:rPr>
              <a:t> p. 840.</a:t>
            </a:r>
          </a:p>
          <a:p>
            <a:r>
              <a:rPr lang="en-US" dirty="0">
                <a:solidFill>
                  <a:schemeClr val="bg1"/>
                </a:solidFill>
              </a:rPr>
              <a:t>	</a:t>
            </a:r>
            <a:r>
              <a:rPr lang="en-US" b="0" i="0" dirty="0">
                <a:solidFill>
                  <a:schemeClr val="bg1"/>
                </a:solidFill>
                <a:effectLst/>
                <a:latin typeface="Calibri" panose="020F0502020204030204" pitchFamily="34" charset="0"/>
              </a:rPr>
              <a:t> ([Robert Jamieson and others, </a:t>
            </a:r>
            <a:r>
              <a:rPr lang="en-US" b="0" i="1" dirty="0">
                <a:solidFill>
                  <a:schemeClr val="bg1"/>
                </a:solidFill>
                <a:effectLst/>
                <a:latin typeface="Calibri" panose="020F0502020204030204" pitchFamily="34" charset="0"/>
              </a:rPr>
              <a:t>Commentary on the Whole Bible,</a:t>
            </a:r>
            <a:r>
              <a:rPr lang="en-US" b="0" i="0" dirty="0">
                <a:solidFill>
                  <a:schemeClr val="bg1"/>
                </a:solidFill>
                <a:effectLst/>
                <a:latin typeface="Calibri" panose="020F0502020204030204" pitchFamily="34" charset="0"/>
              </a:rPr>
              <a:t> ] p. 577.)” (</a:t>
            </a:r>
            <a:r>
              <a:rPr lang="en-US" b="0" i="1" dirty="0">
                <a:solidFill>
                  <a:schemeClr val="bg1"/>
                </a:solidFill>
                <a:effectLst/>
                <a:latin typeface="Calibri" panose="020F0502020204030204" pitchFamily="34" charset="0"/>
              </a:rPr>
              <a:t>Doctrinal New Testament Commentary,</a:t>
            </a:r>
            <a:r>
              <a:rPr lang="en-US" b="0" i="0" dirty="0">
                <a:solidFill>
                  <a:schemeClr val="bg1"/>
                </a:solidFill>
                <a:effectLst/>
                <a:latin typeface="Calibri" panose="020F0502020204030204" pitchFamily="34" charset="0"/>
              </a:rPr>
              <a:t>3:510.)</a:t>
            </a:r>
            <a:endParaRPr lang="en-US" dirty="0">
              <a:solidFill>
                <a:schemeClr val="bg1"/>
              </a:solidFill>
            </a:endParaRPr>
          </a:p>
          <a:p>
            <a:endParaRPr lang="en-US" dirty="0">
              <a:solidFill>
                <a:schemeClr val="bg1"/>
              </a:solidFill>
            </a:endParaRPr>
          </a:p>
          <a:p>
            <a:pPr marL="342900" indent="-342900">
              <a:buFontTx/>
              <a:buAutoNum type="arabicPeriod"/>
            </a:pPr>
            <a:endParaRPr lang="en-US" dirty="0">
              <a:solidFill>
                <a:schemeClr val="bg1"/>
              </a:solidFill>
            </a:endParaRPr>
          </a:p>
          <a:p>
            <a:r>
              <a:rPr lang="en-US" dirty="0">
                <a:solidFill>
                  <a:schemeClr val="bg1"/>
                </a:solidFill>
              </a:rPr>
              <a:t>6.  Old Testament Institute Manual (</a:t>
            </a:r>
            <a:r>
              <a:rPr lang="en-US" i="1" dirty="0">
                <a:solidFill>
                  <a:schemeClr val="bg1"/>
                </a:solidFill>
              </a:rPr>
              <a:t>A Voice of Warning)</a:t>
            </a:r>
          </a:p>
          <a:p>
            <a:r>
              <a:rPr lang="en-US" i="1" dirty="0">
                <a:solidFill>
                  <a:schemeClr val="bg1"/>
                </a:solidFill>
              </a:rPr>
              <a:t> </a:t>
            </a: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p:txBody>
      </p:sp>
      <p:sp>
        <p:nvSpPr>
          <p:cNvPr id="5" name="Footer Placeholder 14">
            <a:extLst>
              <a:ext uri="{FF2B5EF4-FFF2-40B4-BE49-F238E27FC236}">
                <a16:creationId xmlns:a16="http://schemas.microsoft.com/office/drawing/2014/main" id="{CD10E90C-178A-4E58-AAFA-2DAE2D0C3167}"/>
              </a:ext>
            </a:extLst>
          </p:cNvPr>
          <p:cNvSpPr>
            <a:spLocks noGrp="1"/>
          </p:cNvSpPr>
          <p:nvPr/>
        </p:nvSpPr>
        <p:spPr>
          <a:xfrm>
            <a:off x="130629" y="636048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77630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977743" cy="2492990"/>
          </a:xfrm>
          <a:prstGeom prst="rect">
            <a:avLst/>
          </a:prstGeom>
          <a:ln>
            <a:solidFill>
              <a:schemeClr val="tx1"/>
            </a:solidFill>
          </a:ln>
        </p:spPr>
        <p:txBody>
          <a:bodyPr wrap="square">
            <a:spAutoFit/>
          </a:bodyPr>
          <a:lstStyle/>
          <a:p>
            <a:pPr fontAlgn="base"/>
            <a:r>
              <a:rPr lang="en-US" sz="1200" b="1" i="0" dirty="0" err="1">
                <a:solidFill>
                  <a:srgbClr val="333333"/>
                </a:solidFill>
                <a:effectLst/>
              </a:rPr>
              <a:t>Ephriam</a:t>
            </a:r>
            <a:r>
              <a:rPr lang="en-US" sz="1200" b="1" i="0" dirty="0">
                <a:solidFill>
                  <a:srgbClr val="333333"/>
                </a:solidFill>
                <a:effectLst/>
              </a:rPr>
              <a:t>:</a:t>
            </a:r>
          </a:p>
          <a:p>
            <a:pPr fontAlgn="base"/>
            <a:r>
              <a:rPr lang="en-US" sz="1200" b="0" i="0" dirty="0">
                <a:solidFill>
                  <a:srgbClr val="333333"/>
                </a:solidFill>
                <a:effectLst/>
              </a:rPr>
              <a:t>The </a:t>
            </a:r>
            <a:r>
              <a:rPr lang="en-US" sz="1200" b="1" i="0" dirty="0">
                <a:solidFill>
                  <a:srgbClr val="333333"/>
                </a:solidFill>
                <a:effectLst/>
              </a:rPr>
              <a:t>Ephron</a:t>
            </a:r>
            <a:r>
              <a:rPr lang="en-US" sz="1200" b="0" i="0" dirty="0">
                <a:solidFill>
                  <a:srgbClr val="333333"/>
                </a:solidFill>
                <a:effectLst/>
              </a:rPr>
              <a:t> of 2 Chronicles 13:19 is often identified with </a:t>
            </a:r>
            <a:r>
              <a:rPr lang="en-US" sz="1200" b="1" i="0" dirty="0">
                <a:solidFill>
                  <a:srgbClr val="333333"/>
                </a:solidFill>
                <a:effectLst/>
              </a:rPr>
              <a:t>Ephraim</a:t>
            </a:r>
            <a:r>
              <a:rPr lang="en-US" sz="1200" b="0" i="0" dirty="0">
                <a:solidFill>
                  <a:srgbClr val="333333"/>
                </a:solidFill>
                <a:effectLst/>
              </a:rPr>
              <a:t> and the </a:t>
            </a:r>
            <a:r>
              <a:rPr lang="en-US" sz="1200" b="1" i="0" dirty="0" err="1">
                <a:solidFill>
                  <a:srgbClr val="333333"/>
                </a:solidFill>
                <a:effectLst/>
              </a:rPr>
              <a:t>Ophrah</a:t>
            </a:r>
            <a:r>
              <a:rPr lang="en-US" sz="1200" b="0" i="0" dirty="0">
                <a:solidFill>
                  <a:srgbClr val="333333"/>
                </a:solidFill>
                <a:effectLst/>
              </a:rPr>
              <a:t> of Joshua 18:23. </a:t>
            </a:r>
            <a:r>
              <a:rPr lang="en-US" sz="1200" b="0" i="0" dirty="0" err="1">
                <a:solidFill>
                  <a:srgbClr val="333333"/>
                </a:solidFill>
                <a:effectLst/>
              </a:rPr>
              <a:t>Ophrah</a:t>
            </a:r>
            <a:r>
              <a:rPr lang="en-US" sz="1200" b="0" i="0" dirty="0">
                <a:solidFill>
                  <a:srgbClr val="333333"/>
                </a:solidFill>
                <a:effectLst/>
              </a:rPr>
              <a:t> was in the tribal territory of Benjamin and near Bethel. </a:t>
            </a:r>
            <a:r>
              <a:rPr lang="en-US" sz="1200" b="0" i="0" dirty="0" err="1">
                <a:solidFill>
                  <a:srgbClr val="333333"/>
                </a:solidFill>
                <a:effectLst/>
              </a:rPr>
              <a:t>Ophrah</a:t>
            </a:r>
            <a:r>
              <a:rPr lang="en-US" sz="1200" b="0" i="0" dirty="0">
                <a:solidFill>
                  <a:srgbClr val="333333"/>
                </a:solidFill>
                <a:effectLst/>
              </a:rPr>
              <a:t>, which we are equating with </a:t>
            </a:r>
            <a:r>
              <a:rPr lang="en-US" sz="1200" b="1" i="0" dirty="0" err="1">
                <a:solidFill>
                  <a:srgbClr val="333333"/>
                </a:solidFill>
                <a:effectLst/>
              </a:rPr>
              <a:t>Taybeh</a:t>
            </a:r>
            <a:r>
              <a:rPr lang="en-US" sz="1200" b="0" i="0" dirty="0">
                <a:solidFill>
                  <a:srgbClr val="333333"/>
                </a:solidFill>
                <a:effectLst/>
              </a:rPr>
              <a:t> (tie-BAY), is only 4 miles north-east of Bethel and about 15 miles from Jerusalem.</a:t>
            </a:r>
          </a:p>
          <a:p>
            <a:pPr fontAlgn="base"/>
            <a:r>
              <a:rPr lang="en-US" sz="1200" b="0" i="0" dirty="0">
                <a:solidFill>
                  <a:srgbClr val="333333"/>
                </a:solidFill>
                <a:effectLst/>
              </a:rPr>
              <a:t>What is the name of Ephraim today? Ephraim is often identified with a Christian Arab town in the West Bank Palestinian territory known as </a:t>
            </a:r>
            <a:r>
              <a:rPr lang="en-US" sz="1200" b="1" i="0" dirty="0">
                <a:solidFill>
                  <a:srgbClr val="333333"/>
                </a:solidFill>
                <a:effectLst/>
              </a:rPr>
              <a:t>At-</a:t>
            </a:r>
            <a:r>
              <a:rPr lang="en-US" sz="1200" b="1" i="0" dirty="0" err="1">
                <a:solidFill>
                  <a:srgbClr val="333333"/>
                </a:solidFill>
                <a:effectLst/>
              </a:rPr>
              <a:t>Taybe</a:t>
            </a:r>
            <a:r>
              <a:rPr lang="en-US" sz="1200" b="0" i="0" dirty="0">
                <a:solidFill>
                  <a:srgbClr val="333333"/>
                </a:solidFill>
                <a:effectLst/>
              </a:rPr>
              <a:t>. On Highway 60 a sign points to </a:t>
            </a:r>
            <a:r>
              <a:rPr lang="en-US" sz="1200" b="1" i="0" dirty="0" err="1">
                <a:solidFill>
                  <a:srgbClr val="333333"/>
                </a:solidFill>
                <a:effectLst/>
              </a:rPr>
              <a:t>Taybeh</a:t>
            </a:r>
            <a:r>
              <a:rPr lang="en-US" sz="1200" b="0" i="0" dirty="0">
                <a:solidFill>
                  <a:srgbClr val="333333"/>
                </a:solidFill>
                <a:effectLst/>
              </a:rPr>
              <a:t>, the spelling I am using. Carta’s </a:t>
            </a:r>
            <a:r>
              <a:rPr lang="en-US" sz="1200" b="0" i="1" dirty="0">
                <a:solidFill>
                  <a:srgbClr val="333333"/>
                </a:solidFill>
                <a:effectLst/>
              </a:rPr>
              <a:t>Israel Touring Atlas</a:t>
            </a:r>
            <a:r>
              <a:rPr lang="en-US" sz="1200" b="0" i="0" dirty="0">
                <a:solidFill>
                  <a:srgbClr val="333333"/>
                </a:solidFill>
                <a:effectLst/>
              </a:rPr>
              <a:t> spells it </a:t>
            </a:r>
            <a:r>
              <a:rPr lang="en-US" sz="1200" b="1" i="0" dirty="0">
                <a:solidFill>
                  <a:srgbClr val="333333"/>
                </a:solidFill>
                <a:effectLst/>
              </a:rPr>
              <a:t>Et-</a:t>
            </a:r>
            <a:r>
              <a:rPr lang="en-US" sz="1200" b="1" i="0" dirty="0" err="1">
                <a:solidFill>
                  <a:srgbClr val="333333"/>
                </a:solidFill>
                <a:effectLst/>
              </a:rPr>
              <a:t>Tayibeh</a:t>
            </a:r>
            <a:r>
              <a:rPr lang="en-US" sz="1200" b="0" i="0" dirty="0">
                <a:solidFill>
                  <a:srgbClr val="333333"/>
                </a:solidFill>
                <a:effectLst/>
              </a:rPr>
              <a:t>.</a:t>
            </a:r>
          </a:p>
          <a:p>
            <a:pPr fontAlgn="base"/>
            <a:r>
              <a:rPr lang="en-US" sz="1200" dirty="0"/>
              <a:t>Ruins of a Byzantine church remain at </a:t>
            </a:r>
            <a:r>
              <a:rPr lang="en-US" sz="1200" dirty="0" err="1"/>
              <a:t>Taybeh</a:t>
            </a:r>
            <a:r>
              <a:rPr lang="en-US" sz="1200" dirty="0"/>
              <a:t>. There are also Crusader ruins. The </a:t>
            </a:r>
            <a:r>
              <a:rPr lang="en-US" sz="1200" dirty="0" err="1"/>
              <a:t>Madaba</a:t>
            </a:r>
            <a:r>
              <a:rPr lang="en-US" sz="1200" dirty="0"/>
              <a:t> Map from Jordan reflects the traditions of the 6th century A.D. Add this to the biblical evidence we mentioned equating Ephron, </a:t>
            </a:r>
            <a:r>
              <a:rPr lang="en-US" sz="1200" dirty="0" err="1"/>
              <a:t>Ophrah</a:t>
            </a:r>
            <a:r>
              <a:rPr lang="en-US" sz="1200" dirty="0"/>
              <a:t>, and Ephraim, and we have strong evidence that </a:t>
            </a:r>
            <a:r>
              <a:rPr lang="en-US" sz="1200" dirty="0" err="1"/>
              <a:t>Taybeh</a:t>
            </a:r>
            <a:r>
              <a:rPr lang="en-US" sz="1200" dirty="0"/>
              <a:t> marks the site of Ephraim.</a:t>
            </a:r>
          </a:p>
          <a:p>
            <a:pPr fontAlgn="base"/>
            <a:r>
              <a:rPr lang="en-US" sz="1200" b="0" i="0" dirty="0">
                <a:solidFill>
                  <a:srgbClr val="333333"/>
                </a:solidFill>
                <a:effectLst/>
              </a:rPr>
              <a:t>Ferrell’s Travel Blog</a:t>
            </a:r>
          </a:p>
          <a:p>
            <a:pPr fontAlgn="base"/>
            <a:r>
              <a:rPr lang="en-US" sz="1200" b="0" i="0" dirty="0">
                <a:solidFill>
                  <a:srgbClr val="333333"/>
                </a:solidFill>
                <a:effectLst/>
              </a:rPr>
              <a:t>https://ferrelljenkins.wordpress.com/2013/06/02/more-about-ephraim/</a:t>
            </a:r>
          </a:p>
        </p:txBody>
      </p:sp>
      <p:sp>
        <p:nvSpPr>
          <p:cNvPr id="3" name="Rectangle 2"/>
          <p:cNvSpPr/>
          <p:nvPr/>
        </p:nvSpPr>
        <p:spPr>
          <a:xfrm>
            <a:off x="-1" y="2492990"/>
            <a:ext cx="6977742" cy="1384995"/>
          </a:xfrm>
          <a:prstGeom prst="rect">
            <a:avLst/>
          </a:prstGeom>
          <a:ln>
            <a:solidFill>
              <a:schemeClr val="tx1"/>
            </a:solidFill>
          </a:ln>
        </p:spPr>
        <p:txBody>
          <a:bodyPr wrap="square">
            <a:spAutoFit/>
          </a:bodyPr>
          <a:lstStyle/>
          <a:p>
            <a:pPr fontAlgn="base"/>
            <a:r>
              <a:rPr lang="en-US" sz="1200" b="1" i="0" dirty="0">
                <a:solidFill>
                  <a:srgbClr val="333333"/>
                </a:solidFill>
                <a:effectLst/>
                <a:latin typeface="Abadi" panose="020B0604020104020204" pitchFamily="34" charset="0"/>
              </a:rPr>
              <a:t>The Olive and it’s uses are precious:</a:t>
            </a:r>
          </a:p>
          <a:p>
            <a:pPr fontAlgn="base">
              <a:buFont typeface="Arial" panose="020B0604020202020204" pitchFamily="34" charset="0"/>
              <a:buChar char="•"/>
            </a:pPr>
            <a:endParaRPr lang="en-US" sz="1200" dirty="0">
              <a:solidFill>
                <a:srgbClr val="333333"/>
              </a:solidFill>
              <a:latin typeface="Abadi" panose="020B0604020104020204" pitchFamily="34" charset="0"/>
            </a:endParaRPr>
          </a:p>
          <a:p>
            <a:pPr fontAlgn="base">
              <a:buFont typeface="Arial" panose="020B0604020202020204" pitchFamily="34" charset="0"/>
              <a:buChar char="•"/>
            </a:pPr>
            <a:r>
              <a:rPr lang="en-US" sz="1200" b="0" i="0" dirty="0">
                <a:solidFill>
                  <a:srgbClr val="333333"/>
                </a:solidFill>
                <a:effectLst/>
                <a:latin typeface="Abadi" panose="020B0604020104020204" pitchFamily="34" charset="0"/>
              </a:rPr>
              <a:t>Oil for anointing the body – Deuteronomy 28:40.</a:t>
            </a:r>
          </a:p>
          <a:p>
            <a:pPr fontAlgn="base">
              <a:buFont typeface="Arial" panose="020B0604020202020204" pitchFamily="34" charset="0"/>
              <a:buChar char="•"/>
            </a:pPr>
            <a:r>
              <a:rPr lang="en-US" sz="1200" b="0" i="0" dirty="0">
                <a:solidFill>
                  <a:srgbClr val="333333"/>
                </a:solidFill>
                <a:effectLst/>
                <a:latin typeface="Abadi" panose="020B0604020104020204" pitchFamily="34" charset="0"/>
              </a:rPr>
              <a:t>Oil for anointing sheep – Psalm 23:5.</a:t>
            </a:r>
          </a:p>
          <a:p>
            <a:pPr fontAlgn="base">
              <a:buFont typeface="Arial" panose="020B0604020202020204" pitchFamily="34" charset="0"/>
              <a:buChar char="•"/>
            </a:pPr>
            <a:r>
              <a:rPr lang="en-US" sz="1200" b="0" i="0" dirty="0">
                <a:solidFill>
                  <a:srgbClr val="333333"/>
                </a:solidFill>
                <a:effectLst/>
                <a:latin typeface="Abadi" panose="020B0604020104020204" pitchFamily="34" charset="0"/>
              </a:rPr>
              <a:t>Medication – Isaiah 1:6; Mark 6:13.</a:t>
            </a:r>
          </a:p>
          <a:p>
            <a:pPr fontAlgn="base">
              <a:buFont typeface="Arial" panose="020B0604020202020204" pitchFamily="34" charset="0"/>
              <a:buChar char="•"/>
            </a:pPr>
            <a:r>
              <a:rPr lang="en-US" sz="1200" b="0" i="0" dirty="0">
                <a:solidFill>
                  <a:srgbClr val="333333"/>
                </a:solidFill>
                <a:effectLst/>
                <a:latin typeface="Abadi" panose="020B0604020104020204" pitchFamily="34" charset="0"/>
              </a:rPr>
              <a:t>Anointing priests, </a:t>
            </a:r>
            <a:r>
              <a:rPr lang="en-US" sz="1200" b="0" i="1" dirty="0">
                <a:solidFill>
                  <a:srgbClr val="333333"/>
                </a:solidFill>
                <a:effectLst/>
                <a:latin typeface="Abadi" panose="020B0604020104020204" pitchFamily="34" charset="0"/>
              </a:rPr>
              <a:t>et al</a:t>
            </a:r>
            <a:r>
              <a:rPr lang="en-US" sz="1200" b="0" i="0" dirty="0">
                <a:solidFill>
                  <a:srgbClr val="333333"/>
                </a:solidFill>
                <a:effectLst/>
                <a:latin typeface="Abadi" panose="020B0604020104020204" pitchFamily="34" charset="0"/>
              </a:rPr>
              <a:t>. – Exodus 29:7; Psalm 133.</a:t>
            </a:r>
          </a:p>
          <a:p>
            <a:pPr fontAlgn="base">
              <a:buFont typeface="Arial" panose="020B0604020202020204" pitchFamily="34" charset="0"/>
              <a:buChar char="•"/>
            </a:pPr>
            <a:r>
              <a:rPr lang="en-US" sz="1200" b="0" i="0" dirty="0">
                <a:solidFill>
                  <a:srgbClr val="333333"/>
                </a:solidFill>
                <a:effectLst/>
                <a:latin typeface="Abadi" panose="020B0604020104020204" pitchFamily="34" charset="0"/>
              </a:rPr>
              <a:t>Oiling the shields of war – Isaiah 21:5.</a:t>
            </a:r>
          </a:p>
        </p:txBody>
      </p:sp>
      <p:sp>
        <p:nvSpPr>
          <p:cNvPr id="4" name="Rectangle 3"/>
          <p:cNvSpPr/>
          <p:nvPr/>
        </p:nvSpPr>
        <p:spPr>
          <a:xfrm>
            <a:off x="6977741" y="0"/>
            <a:ext cx="5214259" cy="4708981"/>
          </a:xfrm>
          <a:prstGeom prst="rect">
            <a:avLst/>
          </a:prstGeom>
          <a:ln>
            <a:solidFill>
              <a:schemeClr val="tx1"/>
            </a:solidFill>
          </a:ln>
        </p:spPr>
        <p:txBody>
          <a:bodyPr wrap="square">
            <a:spAutoFit/>
          </a:bodyPr>
          <a:lstStyle/>
          <a:p>
            <a:r>
              <a:rPr lang="en-US" sz="1200" b="1" i="0" u="none" strike="noStrike" dirty="0">
                <a:effectLst/>
                <a:latin typeface="Arial" panose="020B0604020202020204" pitchFamily="34" charset="0"/>
                <a:cs typeface="Arial" panose="020B0604020202020204" pitchFamily="34" charset="0"/>
              </a:rPr>
              <a:t>Wings:</a:t>
            </a:r>
          </a:p>
          <a:p>
            <a:r>
              <a:rPr lang="en-US" sz="1200" b="1" i="0" u="none" strike="noStrike" dirty="0">
                <a:effectLst/>
                <a:latin typeface="Arial" panose="020B0604020202020204" pitchFamily="34" charset="0"/>
                <a:cs typeface="Arial" panose="020B0604020202020204" pitchFamily="34" charset="0"/>
              </a:rPr>
              <a:t>“Isaiah 18:1</a:t>
            </a:r>
            <a:r>
              <a:rPr lang="en-US" sz="1200" b="1" i="0" dirty="0">
                <a:effectLst/>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is a mistranslation. In the Catholic </a:t>
            </a:r>
            <a:r>
              <a:rPr lang="en-US" sz="1200" b="0" i="0" u="none" strike="noStrike" dirty="0">
                <a:effectLst/>
                <a:latin typeface="Arial" panose="020B0604020202020204" pitchFamily="34" charset="0"/>
                <a:cs typeface="Arial" panose="020B0604020202020204" pitchFamily="34" charset="0"/>
              </a:rPr>
              <a:t>Bible</a:t>
            </a:r>
            <a:r>
              <a:rPr lang="en-US" sz="1200" b="0" i="0" dirty="0">
                <a:effectLst/>
                <a:latin typeface="Arial" panose="020B0604020202020204" pitchFamily="34" charset="0"/>
                <a:cs typeface="Arial" panose="020B0604020202020204" pitchFamily="34" charset="0"/>
              </a:rPr>
              <a:t> it reads: ‘Ah, land of the whirring of wings, beyond the rivers of Cush,’ and in Smith and Goodspeed’s translation it reads: ‘Ah! Land of the buzzing of wings, which lies beyond the rivers of Ethiopia.’ The chapter shows clearly that no woe was intended, but rather a greeting, as indicated in these other translations. A correct translation would be, ‘Hail to the land in the shape of wings.’ Now, do you know of any land in the shape of wings? Think of your map. About twenty-five years ago one of the current magazines printed on the cover the American continents in the shape of wings, with the body of the bird between. I have always regretted that I did not preserve this magazine. Does not this hemisphere take the shape of wings; the spread out wings of a bird?”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vessels are vessels of speed; that the nation scattered and peeled refers to the land of Israel, which was denuded of its forests; that the ensign refers to the restoration of the gospel that is published as a standard before the nations; that the missionaries are going to gather Israel who were scattered; and that only the Latter-day Saints can fully understand this chapter because it deals with the great work of gathering, in which they are engaged (see </a:t>
            </a:r>
            <a:r>
              <a:rPr lang="en-US" sz="1200" i="1" dirty="0">
                <a:latin typeface="Arial" panose="020B0604020202020204" pitchFamily="34" charset="0"/>
                <a:cs typeface="Arial" panose="020B0604020202020204" pitchFamily="34" charset="0"/>
              </a:rPr>
              <a:t>Signs of the Times,</a:t>
            </a:r>
            <a:r>
              <a:rPr lang="en-US" sz="1200" dirty="0">
                <a:latin typeface="Arial" panose="020B0604020202020204" pitchFamily="34" charset="0"/>
                <a:cs typeface="Arial" panose="020B0604020202020204" pitchFamily="34" charset="0"/>
              </a:rPr>
              <a:t> pp. 51–55).</a:t>
            </a:r>
            <a:r>
              <a:rPr lang="en-US" sz="1200" b="0" i="0" dirty="0">
                <a:effectLst/>
                <a:latin typeface="Arial" panose="020B0604020202020204" pitchFamily="34" charset="0"/>
                <a:cs typeface="Arial" panose="020B0604020202020204" pitchFamily="34" charset="0"/>
              </a:rPr>
              <a:t>President Joseph Fielding Smith (</a:t>
            </a:r>
            <a:r>
              <a:rPr lang="en-US" sz="1200" b="0" i="1" dirty="0">
                <a:effectLst/>
                <a:latin typeface="Arial" panose="020B0604020202020204" pitchFamily="34" charset="0"/>
                <a:cs typeface="Arial" panose="020B0604020202020204" pitchFamily="34" charset="0"/>
              </a:rPr>
              <a:t>Signs of the Times,</a:t>
            </a:r>
            <a:r>
              <a:rPr lang="en-US" sz="1200" b="0" i="0" dirty="0">
                <a:effectLst/>
                <a:latin typeface="Arial" panose="020B0604020202020204" pitchFamily="34" charset="0"/>
                <a:cs typeface="Arial" panose="020B0604020202020204" pitchFamily="34" charset="0"/>
              </a:rPr>
              <a:t> p. 51; see also </a:t>
            </a:r>
            <a:r>
              <a:rPr lang="en-US" sz="1200" b="0" i="1" dirty="0">
                <a:effectLst/>
                <a:latin typeface="Arial" panose="020B0604020202020204" pitchFamily="34" charset="0"/>
                <a:cs typeface="Arial" panose="020B0604020202020204" pitchFamily="34" charset="0"/>
              </a:rPr>
              <a:t>History of the Church,</a:t>
            </a:r>
            <a:r>
              <a:rPr lang="en-US" sz="1200" b="0" i="0" dirty="0">
                <a:effectLst/>
                <a:latin typeface="Arial" panose="020B0604020202020204" pitchFamily="34" charset="0"/>
                <a:cs typeface="Arial" panose="020B0604020202020204" pitchFamily="34" charset="0"/>
              </a:rPr>
              <a:t> 6:322; Orson Pratt, in </a:t>
            </a:r>
            <a:r>
              <a:rPr lang="en-US" sz="1200" b="0" i="1" dirty="0">
                <a:effectLst/>
                <a:latin typeface="Arial" panose="020B0604020202020204" pitchFamily="34" charset="0"/>
                <a:cs typeface="Arial" panose="020B0604020202020204" pitchFamily="34" charset="0"/>
              </a:rPr>
              <a:t>Journal of Discourses,</a:t>
            </a:r>
            <a:r>
              <a:rPr lang="en-US" sz="1200" b="0" i="0" dirty="0">
                <a:effectLst/>
                <a:latin typeface="Arial" panose="020B0604020202020204" pitchFamily="34" charset="0"/>
                <a:cs typeface="Arial" panose="020B0604020202020204" pitchFamily="34" charset="0"/>
              </a:rPr>
              <a:t> 16:84–85; Spencer W. Kimball, “Why Call Me Lord, Lord and Do Not the Things Which I Say?” </a:t>
            </a:r>
            <a:r>
              <a:rPr lang="en-US" sz="1200" b="0" i="1" dirty="0">
                <a:effectLst/>
                <a:latin typeface="Arial" panose="020B0604020202020204" pitchFamily="34" charset="0"/>
                <a:cs typeface="Arial" panose="020B0604020202020204" pitchFamily="34" charset="0"/>
              </a:rPr>
              <a:t>Ensign, </a:t>
            </a:r>
            <a:r>
              <a:rPr lang="en-US" sz="1200" b="0" i="0" dirty="0">
                <a:effectLst/>
                <a:latin typeface="Arial" panose="020B0604020202020204" pitchFamily="34" charset="0"/>
                <a:cs typeface="Arial" panose="020B0604020202020204" pitchFamily="34" charset="0"/>
              </a:rPr>
              <a:t>May 1975, p. 4.)</a:t>
            </a:r>
            <a:endParaRPr lang="en-US" sz="1200" dirty="0">
              <a:latin typeface="Arial" panose="020B0604020202020204" pitchFamily="34" charset="0"/>
              <a:cs typeface="Arial" panose="020B0604020202020204" pitchFamily="34" charset="0"/>
            </a:endParaRPr>
          </a:p>
        </p:txBody>
      </p:sp>
      <p:sp>
        <p:nvSpPr>
          <p:cNvPr id="5" name="Rectangle 4"/>
          <p:cNvSpPr/>
          <p:nvPr/>
        </p:nvSpPr>
        <p:spPr>
          <a:xfrm>
            <a:off x="0" y="4722537"/>
            <a:ext cx="12192002" cy="1954381"/>
          </a:xfrm>
          <a:prstGeom prst="rect">
            <a:avLst/>
          </a:prstGeom>
          <a:ln>
            <a:solidFill>
              <a:schemeClr val="tx1"/>
            </a:solidFill>
          </a:ln>
        </p:spPr>
        <p:txBody>
          <a:bodyPr wrap="square">
            <a:spAutoFit/>
          </a:bodyPr>
          <a:lstStyle/>
          <a:p>
            <a:r>
              <a:rPr lang="en-US" sz="1100" b="1" i="0" dirty="0">
                <a:solidFill>
                  <a:srgbClr val="333333"/>
                </a:solidFill>
                <a:effectLst/>
                <a:latin typeface="Arial" panose="020B0604020202020204" pitchFamily="34" charset="0"/>
                <a:cs typeface="Arial" panose="020B0604020202020204" pitchFamily="34" charset="0"/>
              </a:rPr>
              <a:t>D&amp;C 84:114 </a:t>
            </a:r>
            <a:r>
              <a:rPr lang="en-US" sz="1100" dirty="0">
                <a:latin typeface="Arial" panose="020B0604020202020204" pitchFamily="34" charset="0"/>
                <a:cs typeface="Arial" panose="020B0604020202020204" pitchFamily="34" charset="0"/>
              </a:rPr>
              <a:t>These cities were the subject of another prophet’s testimony. Elder Wilford Woodruff addressed a conference in Logan, Utah, on 22 August 1863. Speaking directly to the youth in attendance, he declared: “‘Now, my young friends, I wish you to remember these scenes you are witnessing during the visit of President Young and his brethren. Yea, my young friends, treasure up the teachings and sayings of these prophets and apostles as precious treasure while they are living men, and do not wait until they are dead. A few days and President Young and his brethren, the prophets and apostles and Brothers Benson and </a:t>
            </a:r>
            <a:r>
              <a:rPr lang="en-US" sz="1100" dirty="0" err="1">
                <a:latin typeface="Arial" panose="020B0604020202020204" pitchFamily="34" charset="0"/>
                <a:cs typeface="Arial" panose="020B0604020202020204" pitchFamily="34" charset="0"/>
              </a:rPr>
              <a:t>Maughan</a:t>
            </a:r>
            <a:r>
              <a:rPr lang="en-US" sz="1100" dirty="0">
                <a:latin typeface="Arial" panose="020B0604020202020204" pitchFamily="34" charset="0"/>
                <a:cs typeface="Arial" panose="020B0604020202020204" pitchFamily="34" charset="0"/>
              </a:rPr>
              <a:t>, will be in the spirit world. You should never forget this visitation. You are to become men and women, fathers and mothers; yea, the day will come, after your fathers, and these prophets and apostles are dead, you will have the privilege of going into the towers of a glorious Temple built unto the name of the Most High (pointing in the direction of the bench), east of us upon the Logan bench; and while you stand in the towers of the Temple and your eyes survey this glorious valley filled with cities and villages, occupied by tens of thousands of Latter-day Saints, you will then call to mind this visitation of President Young and his company. You will say: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That was in the days when Presidents Benson and </a:t>
            </a:r>
            <a:r>
              <a:rPr lang="en-US" sz="1100" dirty="0" err="1">
                <a:latin typeface="Arial" panose="020B0604020202020204" pitchFamily="34" charset="0"/>
                <a:cs typeface="Arial" panose="020B0604020202020204" pitchFamily="34" charset="0"/>
              </a:rPr>
              <a:t>Maughan</a:t>
            </a:r>
            <a:r>
              <a:rPr lang="en-US" sz="1100" dirty="0">
                <a:latin typeface="Arial" panose="020B0604020202020204" pitchFamily="34" charset="0"/>
                <a:cs typeface="Arial" panose="020B0604020202020204" pitchFamily="34" charset="0"/>
              </a:rPr>
              <a:t> presided over us; that was before New York </a:t>
            </a:r>
            <a:r>
              <a:rPr lang="en-US" sz="1100" dirty="0"/>
              <a:t>was destroyed by an earthquake; it was before Boston was swept into the sea, by the sea heaving itself beyond its bounds; it was before Albany was destroyed by fire; yea, at that time you will remember the scenes of this day. Treasure them up and forget them not.’ President Young followed and said: ‘What Brother Woodruff has said is revelation and will be fulfilled.’” (In </a:t>
            </a:r>
            <a:r>
              <a:rPr lang="en-US" sz="1100" dirty="0" err="1"/>
              <a:t>Lundwall</a:t>
            </a:r>
            <a:r>
              <a:rPr lang="en-US" sz="1100" dirty="0"/>
              <a:t>, </a:t>
            </a:r>
            <a:r>
              <a:rPr lang="en-US" sz="1100" i="1" dirty="0"/>
              <a:t>Temples of the Most High,</a:t>
            </a:r>
            <a:r>
              <a:rPr lang="en-US" sz="1100" dirty="0"/>
              <a:t> pp. 97–98.) Old Testament Institute Manual (A Voice of Warning) </a:t>
            </a:r>
            <a:endParaRPr lang="en-US" sz="1100" dirty="0">
              <a:latin typeface="Arial" panose="020B0604020202020204" pitchFamily="34" charset="0"/>
              <a:cs typeface="Arial" panose="020B0604020202020204" pitchFamily="34" charset="0"/>
            </a:endParaRPr>
          </a:p>
        </p:txBody>
      </p:sp>
      <p:sp>
        <p:nvSpPr>
          <p:cNvPr id="6" name="TextBox 5"/>
          <p:cNvSpPr txBox="1"/>
          <p:nvPr/>
        </p:nvSpPr>
        <p:spPr>
          <a:xfrm>
            <a:off x="1959427" y="4339649"/>
            <a:ext cx="3570515" cy="369332"/>
          </a:xfrm>
          <a:prstGeom prst="rect">
            <a:avLst/>
          </a:prstGeom>
          <a:noFill/>
        </p:spPr>
        <p:txBody>
          <a:bodyPr wrap="square" rtlCol="0">
            <a:spAutoFit/>
          </a:bodyPr>
          <a:lstStyle/>
          <a:p>
            <a:r>
              <a:rPr lang="en-US" dirty="0"/>
              <a:t>Something of Interest</a:t>
            </a:r>
          </a:p>
        </p:txBody>
      </p:sp>
    </p:spTree>
    <p:extLst>
      <p:ext uri="{BB962C8B-B14F-4D97-AF65-F5344CB8AC3E}">
        <p14:creationId xmlns:p14="http://schemas.microsoft.com/office/powerpoint/2010/main" val="522993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43" y="0"/>
            <a:ext cx="6096000" cy="3108543"/>
          </a:xfrm>
          <a:prstGeom prst="rect">
            <a:avLst/>
          </a:prstGeom>
          <a:ln>
            <a:solidFill>
              <a:schemeClr val="tx1"/>
            </a:solidFill>
          </a:ln>
        </p:spPr>
        <p:txBody>
          <a:bodyPr>
            <a:spAutoFit/>
          </a:bodyPr>
          <a:lstStyle/>
          <a:p>
            <a:pPr fontAlgn="base"/>
            <a:r>
              <a:rPr lang="en-US" sz="1400" b="1" dirty="0">
                <a:latin typeface="Arial" panose="020B0604020202020204" pitchFamily="34" charset="0"/>
                <a:cs typeface="Arial" panose="020B0604020202020204" pitchFamily="34" charset="0"/>
              </a:rPr>
              <a:t>The Houses have ye broken down to fortify the wall:</a:t>
            </a:r>
          </a:p>
          <a:p>
            <a:pPr fontAlgn="base"/>
            <a:r>
              <a:rPr lang="en-US" sz="1400" dirty="0">
                <a:latin typeface="Arial" panose="020B0604020202020204" pitchFamily="34" charset="0"/>
                <a:cs typeface="Arial" panose="020B0604020202020204" pitchFamily="34" charset="0"/>
              </a:rPr>
              <a:t>The phrase “the houses have ye broken down to fortify the wall” (Isaiah 22:10) refers to the houses that were destroyed to fortify the walls of the city during Hezekiah’s time.</a:t>
            </a:r>
          </a:p>
          <a:p>
            <a:pPr fontAlgn="base"/>
            <a:r>
              <a:rPr lang="en-US" sz="1400" dirty="0">
                <a:latin typeface="Arial" panose="020B0604020202020204" pitchFamily="34" charset="0"/>
                <a:cs typeface="Arial" panose="020B0604020202020204" pitchFamily="34" charset="0"/>
              </a:rPr>
              <a:t>The phrase “a ditch between the two walls” in verse 11 refers to Hezekiah’s tunnel (see 2 Kings 20:20; 2 Chronicles 32:3–4). The people were proud of themselves for the engineering feat of diverting water into the city, but they did not even think about the Lord, who had created the spring from which the water came. One interpretation of verse 1 is that some of the people mistakenly assumed that the tunnel and other earlier physical preparations, not the Lord’s power, had saved Judah from the invading Assyrians. Thus, when the Babylonians attacked, they trusted that these preparations would save them once again. Isaiah taught the people that unless they trusted in the Lord these preparations would not save them.</a:t>
            </a:r>
            <a:endParaRPr lang="en-US" sz="1400" b="0" i="0" dirty="0">
              <a:effectLst/>
              <a:latin typeface="Arial" panose="020B0604020202020204" pitchFamily="34" charset="0"/>
              <a:cs typeface="Arial" panose="020B0604020202020204" pitchFamily="34" charset="0"/>
            </a:endParaRPr>
          </a:p>
        </p:txBody>
      </p:sp>
      <p:sp>
        <p:nvSpPr>
          <p:cNvPr id="3" name="Rectangle 2"/>
          <p:cNvSpPr/>
          <p:nvPr/>
        </p:nvSpPr>
        <p:spPr>
          <a:xfrm>
            <a:off x="6215743" y="0"/>
            <a:ext cx="5976257" cy="5755422"/>
          </a:xfrm>
          <a:prstGeom prst="rect">
            <a:avLst/>
          </a:prstGeom>
          <a:ln>
            <a:solidFill>
              <a:schemeClr val="tx1"/>
            </a:solidFill>
          </a:ln>
        </p:spPr>
        <p:txBody>
          <a:bodyPr wrap="square">
            <a:spAutoFit/>
          </a:bodyPr>
          <a:lstStyle/>
          <a:p>
            <a:pPr fontAlgn="base"/>
            <a:r>
              <a:rPr lang="en-US" sz="1600" b="1" dirty="0"/>
              <a:t>“Isaiah made a symbol of </a:t>
            </a:r>
            <a:r>
              <a:rPr lang="en-US" sz="1600" b="1" dirty="0" err="1"/>
              <a:t>Shebna’s</a:t>
            </a:r>
            <a:r>
              <a:rPr lang="en-US" sz="1600" b="1" dirty="0"/>
              <a:t> replacement, </a:t>
            </a:r>
            <a:r>
              <a:rPr lang="en-US" sz="1600" b="1" dirty="0" err="1"/>
              <a:t>Eliakim</a:t>
            </a:r>
            <a:r>
              <a:rPr lang="en-US" sz="1600" b="1" dirty="0"/>
              <a:t>. </a:t>
            </a:r>
            <a:r>
              <a:rPr lang="en-US" sz="1600" dirty="0"/>
              <a:t>His name means ‘God shall cause to arise,’ anticipating the Savior, who holds the ‘key of the house of David’ but was fastened ‘as a nail in a sure place’ until the burden of the Atonement was complete. Upon Him rests ‘all the glory of his father’s house.’ Isaiah recommended depending on Him for everlasting security (Isa. 22:20–25 and fn.)” (Ellis T. Rasmussen, </a:t>
            </a:r>
            <a:r>
              <a:rPr lang="en-US" sz="1600" i="1" dirty="0"/>
              <a:t>A Latter-day Saint Commentary on the Old Testament</a:t>
            </a:r>
            <a:r>
              <a:rPr lang="en-US" sz="1600" dirty="0"/>
              <a:t> [1993], 517–18).</a:t>
            </a:r>
          </a:p>
          <a:p>
            <a:pPr fontAlgn="base"/>
            <a:endParaRPr lang="en-US" sz="1600" dirty="0"/>
          </a:p>
          <a:p>
            <a:pPr fontAlgn="base"/>
            <a:r>
              <a:rPr lang="en-US" sz="1600" b="1" dirty="0"/>
              <a:t>“The ‘nail in a sure place’ </a:t>
            </a:r>
            <a:r>
              <a:rPr lang="en-US" sz="1600" dirty="0"/>
              <a:t>(Isaiah 22:23) is messianic and symbolizes the terrible reality of the cross, though only a part of the total suffering of the Lord that caused Him to ‘tremble because of pain, and to bleed at every pore, and to suffer both body and spirit’ (D&amp;C 19:18). Just as the nail of the cross that was driven in the sure place secured the body of the one being crucified, so the Savior Himself is, to all who will, a nail in a sure place, for He has given them power so that none need be lost (see John 17:12). As Christ brings the redeemed to the Father, the glory becomes His own, and the redeemed and their offspring will become part of the family of heaven under the throne of Christ (see D&amp;C 19:2; Matthew 28:18; 1 Corinthians 15:27–28; Philippians 2:5–11; 3:21)” (</a:t>
            </a:r>
            <a:r>
              <a:rPr lang="en-US" sz="1600" i="1" dirty="0"/>
              <a:t>Old Testament Student Manual: 1 Kings–Malachi,</a:t>
            </a:r>
            <a:r>
              <a:rPr lang="en-US" sz="1600" dirty="0"/>
              <a:t> 3rd ed. [Church Educational System manual, 2003], 159).</a:t>
            </a:r>
          </a:p>
        </p:txBody>
      </p:sp>
      <p:pic>
        <p:nvPicPr>
          <p:cNvPr id="1026" name="Picture 2" descr="http://1.bp.blogspot.com/-2QVqX6PLYZE/ViRQAerPACI/AAAAAAAAhIw/_t_-76jGcio/s1600/crucifixion-christ-1138638-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13" b="34568"/>
          <a:stretch/>
        </p:blipFill>
        <p:spPr bwMode="auto">
          <a:xfrm>
            <a:off x="1676401" y="3167744"/>
            <a:ext cx="3923620" cy="322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39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8470337"/>
              </p:ext>
            </p:extLst>
          </p:nvPr>
        </p:nvGraphicFramePr>
        <p:xfrm>
          <a:off x="333828" y="1018246"/>
          <a:ext cx="11684000" cy="5212080"/>
        </p:xfrm>
        <a:graphic>
          <a:graphicData uri="http://schemas.openxmlformats.org/drawingml/2006/table">
            <a:tbl>
              <a:tblPr firstRow="1" bandRow="1">
                <a:tableStyleId>{5940675A-B579-460E-94D1-54222C63F5DA}</a:tableStyleId>
              </a:tblPr>
              <a:tblGrid>
                <a:gridCol w="1840205">
                  <a:extLst>
                    <a:ext uri="{9D8B030D-6E8A-4147-A177-3AD203B41FA5}">
                      <a16:colId xmlns:a16="http://schemas.microsoft.com/office/drawing/2014/main" val="20000"/>
                    </a:ext>
                  </a:extLst>
                </a:gridCol>
                <a:gridCol w="5766318">
                  <a:extLst>
                    <a:ext uri="{9D8B030D-6E8A-4147-A177-3AD203B41FA5}">
                      <a16:colId xmlns:a16="http://schemas.microsoft.com/office/drawing/2014/main" val="20001"/>
                    </a:ext>
                  </a:extLst>
                </a:gridCol>
                <a:gridCol w="1660849">
                  <a:extLst>
                    <a:ext uri="{9D8B030D-6E8A-4147-A177-3AD203B41FA5}">
                      <a16:colId xmlns:a16="http://schemas.microsoft.com/office/drawing/2014/main" val="20002"/>
                    </a:ext>
                  </a:extLst>
                </a:gridCol>
                <a:gridCol w="2416628">
                  <a:extLst>
                    <a:ext uri="{9D8B030D-6E8A-4147-A177-3AD203B41FA5}">
                      <a16:colId xmlns:a16="http://schemas.microsoft.com/office/drawing/2014/main" val="20003"/>
                    </a:ext>
                  </a:extLst>
                </a:gridCol>
              </a:tblGrid>
              <a:tr h="370840">
                <a:tc>
                  <a:txBody>
                    <a:bodyPr/>
                    <a:lstStyle/>
                    <a:p>
                      <a:r>
                        <a:rPr lang="en-US" sz="1200" dirty="0"/>
                        <a:t>Tartan</a:t>
                      </a:r>
                    </a:p>
                  </a:txBody>
                  <a:tcPr/>
                </a:tc>
                <a:tc>
                  <a:txBody>
                    <a:bodyPr/>
                    <a:lstStyle/>
                    <a:p>
                      <a:r>
                        <a:rPr lang="en-US" sz="1200" dirty="0"/>
                        <a:t>Cup bearer of Sargon, probably</a:t>
                      </a:r>
                      <a:r>
                        <a:rPr lang="en-US" sz="1200" baseline="0" dirty="0"/>
                        <a:t> chief captain of </a:t>
                      </a:r>
                      <a:r>
                        <a:rPr lang="en-US" sz="1200" baseline="0" dirty="0" err="1"/>
                        <a:t>Sennacheribe</a:t>
                      </a:r>
                      <a:r>
                        <a:rPr lang="en-US" sz="1200" baseline="0" dirty="0"/>
                        <a:t> at the siege of Jerusalem</a:t>
                      </a:r>
                      <a:endParaRPr lang="en-US" sz="1200" dirty="0"/>
                    </a:p>
                  </a:txBody>
                  <a:tcPr/>
                </a:tc>
                <a:tc>
                  <a:txBody>
                    <a:bodyPr/>
                    <a:lstStyle/>
                    <a:p>
                      <a:r>
                        <a:rPr lang="en-US" dirty="0"/>
                        <a:t>Isaiah</a:t>
                      </a:r>
                      <a:r>
                        <a:rPr lang="en-US" baseline="0" dirty="0"/>
                        <a:t> 20:1</a:t>
                      </a:r>
                      <a:endParaRPr lang="en-US" dirty="0"/>
                    </a:p>
                  </a:txBody>
                  <a:tcPr/>
                </a:tc>
                <a:tc>
                  <a:txBody>
                    <a:bodyPr/>
                    <a:lstStyle/>
                    <a:p>
                      <a:r>
                        <a:rPr lang="en-US" dirty="0"/>
                        <a:t>2</a:t>
                      </a:r>
                      <a:r>
                        <a:rPr lang="en-US" baseline="0" dirty="0"/>
                        <a:t> Kings 18:17</a:t>
                      </a:r>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Isaiah Walking “Naked and Barefoot”?</a:t>
                      </a:r>
                    </a:p>
                    <a:p>
                      <a:endParaRPr lang="en-US" sz="1200" dirty="0"/>
                    </a:p>
                  </a:txBody>
                  <a:tcPr/>
                </a:tc>
                <a:tc>
                  <a:txBody>
                    <a:bodyPr/>
                    <a:lstStyle/>
                    <a:p>
                      <a:r>
                        <a:rPr lang="en-US" sz="1200" b="0" i="0" kern="1200" dirty="0">
                          <a:solidFill>
                            <a:schemeClr val="tx1"/>
                          </a:solidFill>
                          <a:effectLst/>
                          <a:latin typeface="+mn-lt"/>
                          <a:ea typeface="+mn-ea"/>
                          <a:cs typeface="+mn-cs"/>
                        </a:rPr>
                        <a:t>“With the great importance attached to the clothing in the East, where the feelings upon this point are peculiarly sensitive and modest, a person was looked upon as stripped and naked if he had only taken off his upper garment. What Isaiah was directed to do, therefore, was simply opposed to common custom, and not to moral decency. He was to lay aside the dress of a mourner and preacher of repentance, and to have nothing on but his tunic (</a:t>
                      </a:r>
                      <a:r>
                        <a:rPr lang="en-US" sz="1200" b="0" i="1" kern="1200" dirty="0" err="1">
                          <a:solidFill>
                            <a:schemeClr val="tx1"/>
                          </a:solidFill>
                          <a:effectLst/>
                          <a:latin typeface="+mn-lt"/>
                          <a:ea typeface="+mn-ea"/>
                          <a:cs typeface="+mn-cs"/>
                        </a:rPr>
                        <a:t>cetoneth</a:t>
                      </a:r>
                      <a:r>
                        <a:rPr lang="en-US" sz="1200" b="0" i="0" kern="1200" dirty="0">
                          <a:solidFill>
                            <a:schemeClr val="tx1"/>
                          </a:solidFill>
                          <a:effectLst/>
                          <a:latin typeface="+mn-lt"/>
                          <a:ea typeface="+mn-ea"/>
                          <a:cs typeface="+mn-cs"/>
                        </a:rPr>
                        <a:t>); and in this, as well as barefooted, he was to show himself in public.”</a:t>
                      </a:r>
                      <a:endParaRPr lang="en-US" sz="1200" dirty="0"/>
                    </a:p>
                  </a:txBody>
                  <a:tcPr/>
                </a:tc>
                <a:tc>
                  <a:txBody>
                    <a:bodyPr/>
                    <a:lstStyle/>
                    <a:p>
                      <a:r>
                        <a:rPr lang="en-US" dirty="0"/>
                        <a:t>Isaiah 20:2</a:t>
                      </a: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Desert of the Sea</a:t>
                      </a:r>
                    </a:p>
                    <a:p>
                      <a:endParaRPr lang="en-US" sz="1200" dirty="0"/>
                    </a:p>
                  </a:txBody>
                  <a:tcPr/>
                </a:tc>
                <a:tc>
                  <a:txBody>
                    <a:bodyPr/>
                    <a:lstStyle/>
                    <a:p>
                      <a:r>
                        <a:rPr lang="en-US" sz="1200" b="0" i="0" kern="1200" dirty="0">
                          <a:solidFill>
                            <a:schemeClr val="tx1"/>
                          </a:solidFill>
                          <a:effectLst/>
                          <a:latin typeface="+mn-lt"/>
                          <a:ea typeface="+mn-ea"/>
                          <a:cs typeface="+mn-cs"/>
                        </a:rPr>
                        <a:t> symbolic name, and they believe it alluded to Babylon. That city sat on a hot and dusty plain in the Euphrates valley, but anciently, before flood control dams were built, the whole plain was flooded each spring during the high water runoff of the Euphrates. Thus, Babylon sat both in a desert and on a sea. </a:t>
                      </a:r>
                      <a:endParaRPr lang="en-US" sz="1200" dirty="0"/>
                    </a:p>
                  </a:txBody>
                  <a:tcPr/>
                </a:tc>
                <a:tc>
                  <a:txBody>
                    <a:bodyPr/>
                    <a:lstStyle/>
                    <a:p>
                      <a:r>
                        <a:rPr lang="en-US" dirty="0"/>
                        <a:t>Isaiah 21:1-2</a:t>
                      </a:r>
                    </a:p>
                  </a:txBody>
                  <a:tcPr/>
                </a:tc>
                <a:tc>
                  <a:txBody>
                    <a:bodyPr/>
                    <a:lstStyle/>
                    <a:p>
                      <a:r>
                        <a:rPr lang="en-US" dirty="0"/>
                        <a:t>Jeremiah 51:13</a:t>
                      </a:r>
                    </a:p>
                    <a:p>
                      <a:r>
                        <a:rPr lang="en-US" dirty="0"/>
                        <a:t>Revelation 17:1, 51</a:t>
                      </a:r>
                    </a:p>
                  </a:txBody>
                  <a:tcPr/>
                </a:tc>
                <a:extLst>
                  <a:ext uri="{0D108BD9-81ED-4DB2-BD59-A6C34878D82A}">
                    <a16:rowId xmlns:a16="http://schemas.microsoft.com/office/drawing/2014/main" val="10002"/>
                  </a:ext>
                </a:extLst>
              </a:tr>
              <a:tr h="370840">
                <a:tc>
                  <a:txBody>
                    <a:bodyPr/>
                    <a:lstStyle/>
                    <a:p>
                      <a:r>
                        <a:rPr lang="en-US" sz="1200" dirty="0"/>
                        <a:t>Sorrowful in his visions</a:t>
                      </a:r>
                    </a:p>
                    <a:p>
                      <a:endParaRPr lang="en-US" sz="1200" dirty="0"/>
                    </a:p>
                    <a:p>
                      <a:endParaRPr lang="en-US" sz="1200" dirty="0"/>
                    </a:p>
                    <a:p>
                      <a:r>
                        <a:rPr lang="en-US" sz="1100" b="0" i="0" kern="1200" dirty="0">
                          <a:solidFill>
                            <a:schemeClr val="tx1"/>
                          </a:solidFill>
                          <a:effectLst/>
                          <a:latin typeface="+mn-lt"/>
                          <a:ea typeface="+mn-ea"/>
                          <a:cs typeface="+mn-cs"/>
                        </a:rPr>
                        <a:t>The destruction of Babylon, the destruction of the Babylon of the world before the advent of the Lord </a:t>
                      </a:r>
                      <a:r>
                        <a:rPr lang="en-US" sz="1100" b="0" i="0" u="none" strike="noStrike" kern="1200" dirty="0">
                          <a:solidFill>
                            <a:schemeClr val="tx1"/>
                          </a:solidFill>
                          <a:effectLst/>
                          <a:latin typeface="+mn-lt"/>
                          <a:ea typeface="+mn-ea"/>
                          <a:cs typeface="+mn-cs"/>
                        </a:rPr>
                        <a:t>Jesus Christ</a:t>
                      </a:r>
                      <a:r>
                        <a:rPr lang="en-US" sz="1100" b="0" i="0" kern="1200" dirty="0">
                          <a:solidFill>
                            <a:schemeClr val="tx1"/>
                          </a:solidFill>
                          <a:effectLst/>
                          <a:latin typeface="+mn-lt"/>
                          <a:ea typeface="+mn-ea"/>
                          <a:cs typeface="+mn-cs"/>
                        </a:rPr>
                        <a:t> in the last days</a:t>
                      </a:r>
                      <a:endParaRPr lang="en-US" sz="1100" dirty="0"/>
                    </a:p>
                  </a:txBody>
                  <a:tcPr/>
                </a:tc>
                <a:tc>
                  <a:txBody>
                    <a:bodyPr/>
                    <a:lstStyle/>
                    <a:p>
                      <a:r>
                        <a:rPr lang="en-US" sz="1200" b="0" i="0" kern="1200" dirty="0">
                          <a:solidFill>
                            <a:schemeClr val="tx1"/>
                          </a:solidFill>
                          <a:effectLst/>
                          <a:latin typeface="+mn-lt"/>
                          <a:ea typeface="+mn-ea"/>
                          <a:cs typeface="+mn-cs"/>
                        </a:rPr>
                        <a:t>The pain caused by the vision given to Isaiah was so intense that its descriptive words in Hebrew portray his condition to be more than mere sorrow: “ </a:t>
                      </a:r>
                      <a:r>
                        <a:rPr lang="en-US" sz="1200" b="0" i="1" kern="1200" dirty="0" err="1">
                          <a:solidFill>
                            <a:schemeClr val="tx1"/>
                          </a:solidFill>
                          <a:effectLst/>
                          <a:latin typeface="+mn-lt"/>
                          <a:ea typeface="+mn-ea"/>
                          <a:cs typeface="+mn-cs"/>
                        </a:rPr>
                        <a:t>Chalchalah</a:t>
                      </a:r>
                      <a:r>
                        <a:rPr lang="en-US" sz="1200" b="0" i="0" kern="1200" dirty="0">
                          <a:solidFill>
                            <a:schemeClr val="tx1"/>
                          </a:solidFill>
                          <a:effectLst/>
                          <a:latin typeface="+mn-lt"/>
                          <a:ea typeface="+mn-ea"/>
                          <a:cs typeface="+mn-cs"/>
                        </a:rPr>
                        <a:t> is the contortion produced by cramp, </a:t>
                      </a:r>
                      <a:r>
                        <a:rPr lang="en-US" sz="1200" b="0" i="1" kern="1200" dirty="0" err="1">
                          <a:solidFill>
                            <a:schemeClr val="tx1"/>
                          </a:solidFill>
                          <a:effectLst/>
                          <a:latin typeface="+mn-lt"/>
                          <a:ea typeface="+mn-ea"/>
                          <a:cs typeface="+mn-cs"/>
                        </a:rPr>
                        <a:t>tzirim</a:t>
                      </a:r>
                      <a:r>
                        <a:rPr lang="en-US" sz="1200" b="0" i="0" kern="1200" dirty="0">
                          <a:solidFill>
                            <a:schemeClr val="tx1"/>
                          </a:solidFill>
                          <a:effectLst/>
                          <a:latin typeface="+mn-lt"/>
                          <a:ea typeface="+mn-ea"/>
                          <a:cs typeface="+mn-cs"/>
                        </a:rPr>
                        <a:t> is the word properly applied to the pains of childbirth; </a:t>
                      </a:r>
                      <a:r>
                        <a:rPr lang="en-US" sz="1200" b="0" i="1" kern="1200" dirty="0" err="1">
                          <a:solidFill>
                            <a:schemeClr val="tx1"/>
                          </a:solidFill>
                          <a:effectLst/>
                          <a:latin typeface="+mn-lt"/>
                          <a:ea typeface="+mn-ea"/>
                          <a:cs typeface="+mn-cs"/>
                        </a:rPr>
                        <a:t>na</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avah</a:t>
                      </a:r>
                      <a:r>
                        <a:rPr lang="en-US" sz="1200" b="0" i="0" kern="1200" dirty="0">
                          <a:solidFill>
                            <a:schemeClr val="tx1"/>
                          </a:solidFill>
                          <a:effectLst/>
                          <a:latin typeface="+mn-lt"/>
                          <a:ea typeface="+mn-ea"/>
                          <a:cs typeface="+mn-cs"/>
                        </a:rPr>
                        <a:t> means to bend, or bow one’s self, and is also used to denote a convulsive utterance of pain; </a:t>
                      </a:r>
                      <a:r>
                        <a:rPr lang="en-US" sz="1200" b="0" i="1" kern="1200" dirty="0">
                          <a:solidFill>
                            <a:schemeClr val="tx1"/>
                          </a:solidFill>
                          <a:effectLst/>
                          <a:latin typeface="+mn-lt"/>
                          <a:ea typeface="+mn-ea"/>
                          <a:cs typeface="+mn-cs"/>
                        </a:rPr>
                        <a:t>ta ah,</a:t>
                      </a:r>
                      <a:r>
                        <a:rPr lang="en-US" sz="1200" b="0" i="0" kern="1200" dirty="0">
                          <a:solidFill>
                            <a:schemeClr val="tx1"/>
                          </a:solidFill>
                          <a:effectLst/>
                          <a:latin typeface="+mn-lt"/>
                          <a:ea typeface="+mn-ea"/>
                          <a:cs typeface="+mn-cs"/>
                        </a:rPr>
                        <a:t> which is used in a different sense from Ps. xcv. 10, denotes a feverish and irregular beating of the pulse. The darkness of evening and night, which the prophet loved so much (</a:t>
                      </a:r>
                      <a:r>
                        <a:rPr lang="en-US" sz="1200" b="0" i="1" kern="1200" dirty="0" err="1">
                          <a:solidFill>
                            <a:schemeClr val="tx1"/>
                          </a:solidFill>
                          <a:effectLst/>
                          <a:latin typeface="+mn-lt"/>
                          <a:ea typeface="+mn-ea"/>
                          <a:cs typeface="+mn-cs"/>
                        </a:rPr>
                        <a:t>cheshek</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 desire arising from inclination, and always longed for, either that he might give himself up to contemplation, or that he might rest from outward and inward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had been changed into quaking by the horrible vision.” </a:t>
                      </a:r>
                      <a:endParaRPr lang="en-US" sz="1200" dirty="0"/>
                    </a:p>
                  </a:txBody>
                  <a:tcPr/>
                </a:tc>
                <a:tc>
                  <a:txBody>
                    <a:bodyPr/>
                    <a:lstStyle/>
                    <a:p>
                      <a:r>
                        <a:rPr lang="en-US" dirty="0"/>
                        <a:t>Isaiah 21:3-10</a:t>
                      </a:r>
                    </a:p>
                  </a:txBody>
                  <a:tcPr/>
                </a:tc>
                <a:tc>
                  <a:txBody>
                    <a:bodyPr/>
                    <a:lstStyle/>
                    <a:p>
                      <a:r>
                        <a:rPr lang="en-US" dirty="0"/>
                        <a:t>Psalm</a:t>
                      </a:r>
                      <a:r>
                        <a:rPr lang="en-US" baseline="0" dirty="0"/>
                        <a:t> 38:11</a:t>
                      </a:r>
                    </a:p>
                    <a:p>
                      <a:r>
                        <a:rPr lang="en-US" baseline="0" dirty="0"/>
                        <a:t>1 Kings 9:1,19</a:t>
                      </a:r>
                    </a:p>
                    <a:p>
                      <a:r>
                        <a:rPr lang="en-US" baseline="0" dirty="0"/>
                        <a:t>Nahum 2:11</a:t>
                      </a:r>
                      <a:endParaRPr lang="en-US" dirty="0"/>
                    </a:p>
                  </a:txBody>
                  <a:tcPr/>
                </a:tc>
                <a:extLst>
                  <a:ext uri="{0D108BD9-81ED-4DB2-BD59-A6C34878D82A}">
                    <a16:rowId xmlns:a16="http://schemas.microsoft.com/office/drawing/2014/main" val="10003"/>
                  </a:ext>
                </a:extLst>
              </a:tr>
              <a:tr h="370840">
                <a:tc>
                  <a:txBody>
                    <a:bodyPr/>
                    <a:lstStyle/>
                    <a:p>
                      <a:r>
                        <a:rPr lang="en-US" sz="1200" dirty="0"/>
                        <a:t>Asses and Camels and horsemen</a:t>
                      </a:r>
                    </a:p>
                  </a:txBody>
                  <a:tcPr/>
                </a:tc>
                <a:tc>
                  <a:txBody>
                    <a:bodyPr/>
                    <a:lstStyle/>
                    <a:p>
                      <a:r>
                        <a:rPr lang="en-US" sz="1200" b="0" i="0" kern="1200" dirty="0">
                          <a:solidFill>
                            <a:schemeClr val="tx1"/>
                          </a:solidFill>
                          <a:effectLst/>
                          <a:latin typeface="+mn-lt"/>
                          <a:ea typeface="+mn-ea"/>
                          <a:cs typeface="+mn-cs"/>
                        </a:rPr>
                        <a:t>Physical trappings of the Persian Army. The animals provided useful carriage for food and implements of war but were also effectively used by the Persians “to throw the enemy into confusion”</a:t>
                      </a:r>
                      <a:endParaRPr lang="en-US" sz="1200" dirty="0"/>
                    </a:p>
                  </a:txBody>
                  <a:tcPr/>
                </a:tc>
                <a:tc>
                  <a:txBody>
                    <a:bodyPr/>
                    <a:lstStyle/>
                    <a:p>
                      <a:r>
                        <a:rPr lang="en-US" dirty="0"/>
                        <a:t>Isaiah 21:7</a:t>
                      </a:r>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Rectangle 3"/>
          <p:cNvSpPr/>
          <p:nvPr/>
        </p:nvSpPr>
        <p:spPr>
          <a:xfrm>
            <a:off x="77756" y="6537040"/>
            <a:ext cx="3357009" cy="246221"/>
          </a:xfrm>
          <a:prstGeom prst="rect">
            <a:avLst/>
          </a:prstGeom>
        </p:spPr>
        <p:txBody>
          <a:bodyPr wrap="none">
            <a:spAutoFit/>
          </a:bodyPr>
          <a:lstStyle/>
          <a:p>
            <a:r>
              <a:rPr lang="en-US" sz="1000" dirty="0" err="1">
                <a:solidFill>
                  <a:srgbClr val="333333"/>
                </a:solidFill>
                <a:latin typeface="Calibri" panose="020F0502020204030204" pitchFamily="34" charset="0"/>
              </a:rPr>
              <a:t>Keil</a:t>
            </a:r>
            <a:r>
              <a:rPr lang="en-US" sz="1000" dirty="0">
                <a:solidFill>
                  <a:srgbClr val="333333"/>
                </a:solidFill>
                <a:latin typeface="Calibri" panose="020F0502020204030204" pitchFamily="34" charset="0"/>
              </a:rPr>
              <a:t> and </a:t>
            </a:r>
            <a:r>
              <a:rPr lang="en-US" sz="1000" dirty="0" err="1">
                <a:solidFill>
                  <a:srgbClr val="333333"/>
                </a:solidFill>
                <a:latin typeface="Calibri" panose="020F0502020204030204" pitchFamily="34" charset="0"/>
              </a:rPr>
              <a:t>Delitzsch,</a:t>
            </a:r>
            <a:r>
              <a:rPr lang="en-US" sz="1000" i="1" dirty="0" err="1">
                <a:solidFill>
                  <a:srgbClr val="333333"/>
                </a:solidFill>
                <a:latin typeface="Calibri" panose="020F0502020204030204" pitchFamily="34" charset="0"/>
              </a:rPr>
              <a:t>Commentary</a:t>
            </a:r>
            <a:r>
              <a:rPr lang="en-US" sz="1000" i="1" dirty="0">
                <a:solidFill>
                  <a:srgbClr val="333333"/>
                </a:solidFill>
                <a:latin typeface="Calibri" panose="020F0502020204030204" pitchFamily="34" charset="0"/>
              </a:rPr>
              <a:t>,</a:t>
            </a:r>
            <a:r>
              <a:rPr lang="en-US" sz="1000" dirty="0">
                <a:solidFill>
                  <a:srgbClr val="333333"/>
                </a:solidFill>
                <a:latin typeface="Calibri" panose="020F0502020204030204" pitchFamily="34" charset="0"/>
              </a:rPr>
              <a:t> 7:1:370, 372, 377, 379, 381).</a:t>
            </a:r>
            <a:endParaRPr lang="en-US" sz="1000" dirty="0"/>
          </a:p>
        </p:txBody>
      </p:sp>
      <p:sp>
        <p:nvSpPr>
          <p:cNvPr id="5" name="TextBox 4"/>
          <p:cNvSpPr txBox="1"/>
          <p:nvPr/>
        </p:nvSpPr>
        <p:spPr>
          <a:xfrm>
            <a:off x="3745748" y="495557"/>
            <a:ext cx="5262466" cy="369332"/>
          </a:xfrm>
          <a:prstGeom prst="rect">
            <a:avLst/>
          </a:prstGeom>
          <a:noFill/>
        </p:spPr>
        <p:txBody>
          <a:bodyPr wrap="square" rtlCol="0">
            <a:spAutoFit/>
          </a:bodyPr>
          <a:lstStyle/>
          <a:p>
            <a:r>
              <a:rPr lang="en-US" dirty="0"/>
              <a:t>The Burden Prophecies  Isaiah 20-23</a:t>
            </a:r>
          </a:p>
        </p:txBody>
      </p:sp>
    </p:spTree>
    <p:extLst>
      <p:ext uri="{BB962C8B-B14F-4D97-AF65-F5344CB8AC3E}">
        <p14:creationId xmlns:p14="http://schemas.microsoft.com/office/powerpoint/2010/main" val="649100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9068084"/>
              </p:ext>
            </p:extLst>
          </p:nvPr>
        </p:nvGraphicFramePr>
        <p:xfrm>
          <a:off x="333828" y="1035697"/>
          <a:ext cx="11684000" cy="5212080"/>
        </p:xfrm>
        <a:graphic>
          <a:graphicData uri="http://schemas.openxmlformats.org/drawingml/2006/table">
            <a:tbl>
              <a:tblPr firstRow="1" bandRow="1">
                <a:tableStyleId>{5940675A-B579-460E-94D1-54222C63F5DA}</a:tableStyleId>
              </a:tblPr>
              <a:tblGrid>
                <a:gridCol w="1840205">
                  <a:extLst>
                    <a:ext uri="{9D8B030D-6E8A-4147-A177-3AD203B41FA5}">
                      <a16:colId xmlns:a16="http://schemas.microsoft.com/office/drawing/2014/main" val="20000"/>
                    </a:ext>
                  </a:extLst>
                </a:gridCol>
                <a:gridCol w="5766318">
                  <a:extLst>
                    <a:ext uri="{9D8B030D-6E8A-4147-A177-3AD203B41FA5}">
                      <a16:colId xmlns:a16="http://schemas.microsoft.com/office/drawing/2014/main" val="20001"/>
                    </a:ext>
                  </a:extLst>
                </a:gridCol>
                <a:gridCol w="1660849">
                  <a:extLst>
                    <a:ext uri="{9D8B030D-6E8A-4147-A177-3AD203B41FA5}">
                      <a16:colId xmlns:a16="http://schemas.microsoft.com/office/drawing/2014/main" val="20002"/>
                    </a:ext>
                  </a:extLst>
                </a:gridCol>
                <a:gridCol w="2416628">
                  <a:extLst>
                    <a:ext uri="{9D8B030D-6E8A-4147-A177-3AD203B41FA5}">
                      <a16:colId xmlns:a16="http://schemas.microsoft.com/office/drawing/2014/main" val="20003"/>
                    </a:ext>
                  </a:extLst>
                </a:gridCol>
              </a:tblGrid>
              <a:tr h="439748">
                <a:tc>
                  <a:txBody>
                    <a:bodyPr/>
                    <a:lstStyle/>
                    <a:p>
                      <a:pPr fontAlgn="base"/>
                      <a:r>
                        <a:rPr lang="en-US" sz="1200" b="0" i="0" kern="1200" dirty="0">
                          <a:solidFill>
                            <a:schemeClr val="tx1"/>
                          </a:solidFill>
                          <a:effectLst/>
                          <a:latin typeface="+mn-lt"/>
                          <a:ea typeface="+mn-ea"/>
                          <a:cs typeface="+mn-cs"/>
                        </a:rPr>
                        <a:t>Threshing </a:t>
                      </a:r>
                    </a:p>
                  </a:txBody>
                  <a:tcPr/>
                </a:tc>
                <a:tc>
                  <a:txBody>
                    <a:bodyPr/>
                    <a:lstStyle/>
                    <a:p>
                      <a:r>
                        <a:rPr lang="en-US" sz="1200" b="0" i="0" kern="1200">
                          <a:solidFill>
                            <a:schemeClr val="tx1"/>
                          </a:solidFill>
                          <a:effectLst/>
                          <a:latin typeface="+mn-lt"/>
                          <a:ea typeface="+mn-ea"/>
                          <a:cs typeface="+mn-cs"/>
                        </a:rPr>
                        <a:t>Israel </a:t>
                      </a:r>
                      <a:r>
                        <a:rPr lang="en-US" sz="1200" b="0" i="0" kern="1200" dirty="0">
                          <a:solidFill>
                            <a:schemeClr val="tx1"/>
                          </a:solidFill>
                          <a:effectLst/>
                          <a:latin typeface="+mn-lt"/>
                          <a:ea typeface="+mn-ea"/>
                          <a:cs typeface="+mn-cs"/>
                        </a:rPr>
                        <a:t>was threshed: mowed off its own field, beaten, and carried captive into Babylon. This verse seems to be a foreshadowing of the event that is portrayed in some detail in</a:t>
                      </a:r>
                      <a:endParaRPr lang="en-US" sz="1200" dirty="0"/>
                    </a:p>
                  </a:txBody>
                  <a:tcPr/>
                </a:tc>
                <a:tc>
                  <a:txBody>
                    <a:bodyPr/>
                    <a:lstStyle/>
                    <a:p>
                      <a:r>
                        <a:rPr lang="en-US" dirty="0"/>
                        <a:t>Isaiah</a:t>
                      </a:r>
                      <a:r>
                        <a:rPr lang="en-US" baseline="0" dirty="0"/>
                        <a:t> 21:10</a:t>
                      </a:r>
                      <a:endParaRPr lang="en-US" dirty="0"/>
                    </a:p>
                  </a:txBody>
                  <a:tcPr/>
                </a:tc>
                <a:tc>
                  <a:txBody>
                    <a:bodyPr/>
                    <a:lstStyle/>
                    <a:p>
                      <a:r>
                        <a:rPr lang="en-US" dirty="0"/>
                        <a:t>Isaiah 22:3-4</a:t>
                      </a:r>
                    </a:p>
                  </a:txBody>
                  <a:tcPr/>
                </a:tc>
                <a:extLst>
                  <a:ext uri="{0D108BD9-81ED-4DB2-BD59-A6C34878D82A}">
                    <a16:rowId xmlns:a16="http://schemas.microsoft.com/office/drawing/2014/main" val="10000"/>
                  </a:ext>
                </a:extLst>
              </a:tr>
              <a:tr h="370840">
                <a:tc>
                  <a:txBody>
                    <a:bodyPr/>
                    <a:lstStyle/>
                    <a:p>
                      <a:pPr fontAlgn="base"/>
                      <a:r>
                        <a:rPr lang="en-US" sz="1200" b="0" i="0" kern="1200" dirty="0">
                          <a:solidFill>
                            <a:schemeClr val="tx1"/>
                          </a:solidFill>
                          <a:effectLst/>
                          <a:latin typeface="+mn-lt"/>
                          <a:ea typeface="+mn-ea"/>
                          <a:cs typeface="+mn-cs"/>
                        </a:rPr>
                        <a:t>Arabians and </a:t>
                      </a:r>
                      <a:r>
                        <a:rPr lang="en-US" sz="1200" b="0" i="0" kern="1200" dirty="0" err="1">
                          <a:solidFill>
                            <a:schemeClr val="tx1"/>
                          </a:solidFill>
                          <a:effectLst/>
                          <a:latin typeface="+mn-lt"/>
                          <a:ea typeface="+mn-ea"/>
                          <a:cs typeface="+mn-cs"/>
                        </a:rPr>
                        <a:t>Edomites</a:t>
                      </a:r>
                      <a:endParaRPr lang="en-US" sz="1200" b="0" i="0" kern="1200" dirty="0">
                        <a:solidFill>
                          <a:schemeClr val="tx1"/>
                        </a:solidFill>
                        <a:effectLst/>
                        <a:latin typeface="+mn-lt"/>
                        <a:ea typeface="+mn-ea"/>
                        <a:cs typeface="+mn-cs"/>
                      </a:endParaRPr>
                    </a:p>
                    <a:p>
                      <a:endParaRPr lang="en-US" sz="1200" dirty="0"/>
                    </a:p>
                  </a:txBody>
                  <a:tcPr/>
                </a:tc>
                <a:tc>
                  <a:txBody>
                    <a:bodyPr/>
                    <a:lstStyle/>
                    <a:p>
                      <a:r>
                        <a:rPr lang="en-US" sz="1200" b="0" i="0" kern="1200" dirty="0">
                          <a:solidFill>
                            <a:schemeClr val="tx1"/>
                          </a:solidFill>
                          <a:effectLst/>
                          <a:latin typeface="+mn-lt"/>
                          <a:ea typeface="+mn-ea"/>
                          <a:cs typeface="+mn-cs"/>
                        </a:rPr>
                        <a:t>As Isaiah used the destruction of every major sister nation to Israel as a type of the judgment that is to be administered to the wicked and their organizations in the last day, so he here, almost parenthetically, prophesied the destruction of even the minor nations of the east. </a:t>
                      </a:r>
                      <a:r>
                        <a:rPr lang="en-US" sz="1200" b="0" i="0" kern="1200" dirty="0" err="1">
                          <a:solidFill>
                            <a:schemeClr val="tx1"/>
                          </a:solidFill>
                          <a:effectLst/>
                          <a:latin typeface="+mn-lt"/>
                          <a:ea typeface="+mn-ea"/>
                          <a:cs typeface="+mn-cs"/>
                        </a:rPr>
                        <a:t>Dumah</a:t>
                      </a:r>
                      <a:r>
                        <a:rPr lang="en-US" sz="1200" b="0" i="0" kern="1200" dirty="0">
                          <a:solidFill>
                            <a:schemeClr val="tx1"/>
                          </a:solidFill>
                          <a:effectLst/>
                          <a:latin typeface="+mn-lt"/>
                          <a:ea typeface="+mn-ea"/>
                          <a:cs typeface="+mn-cs"/>
                        </a:rPr>
                        <a:t> is located in the northern heart of the Arabian Desert; </a:t>
                      </a:r>
                      <a:r>
                        <a:rPr lang="en-US" sz="1200" b="0" i="0" kern="1200" dirty="0" err="1">
                          <a:solidFill>
                            <a:schemeClr val="tx1"/>
                          </a:solidFill>
                          <a:effectLst/>
                          <a:latin typeface="+mn-lt"/>
                          <a:ea typeface="+mn-ea"/>
                          <a:cs typeface="+mn-cs"/>
                        </a:rPr>
                        <a:t>Dedanim</a:t>
                      </a:r>
                      <a:r>
                        <a:rPr lang="en-US" sz="1200" b="0" i="0" kern="1200" dirty="0">
                          <a:solidFill>
                            <a:schemeClr val="tx1"/>
                          </a:solidFill>
                          <a:effectLst/>
                          <a:latin typeface="+mn-lt"/>
                          <a:ea typeface="+mn-ea"/>
                          <a:cs typeface="+mn-cs"/>
                        </a:rPr>
                        <a:t> identifies the residents of </a:t>
                      </a:r>
                      <a:r>
                        <a:rPr lang="en-US" sz="1200" b="0" i="0" kern="1200" dirty="0" err="1">
                          <a:solidFill>
                            <a:schemeClr val="tx1"/>
                          </a:solidFill>
                          <a:effectLst/>
                          <a:latin typeface="+mn-lt"/>
                          <a:ea typeface="+mn-ea"/>
                          <a:cs typeface="+mn-cs"/>
                        </a:rPr>
                        <a:t>Dedan</a:t>
                      </a:r>
                      <a:r>
                        <a:rPr lang="en-US" sz="1200" b="0" i="0" kern="1200" dirty="0">
                          <a:solidFill>
                            <a:schemeClr val="tx1"/>
                          </a:solidFill>
                          <a:effectLst/>
                          <a:latin typeface="+mn-lt"/>
                          <a:ea typeface="+mn-ea"/>
                          <a:cs typeface="+mn-cs"/>
                        </a:rPr>
                        <a:t>, which is southeast of the gulf of Aqaba along the coast of the Red Sea; and </a:t>
                      </a:r>
                      <a:r>
                        <a:rPr lang="en-US" sz="1200" b="0" i="0" kern="1200" dirty="0" err="1">
                          <a:solidFill>
                            <a:schemeClr val="tx1"/>
                          </a:solidFill>
                          <a:effectLst/>
                          <a:latin typeface="+mn-lt"/>
                          <a:ea typeface="+mn-ea"/>
                          <a:cs typeface="+mn-cs"/>
                        </a:rPr>
                        <a:t>Kedar</a:t>
                      </a:r>
                      <a:r>
                        <a:rPr lang="en-US" sz="1200" b="0" i="0" kern="1200" dirty="0">
                          <a:solidFill>
                            <a:schemeClr val="tx1"/>
                          </a:solidFill>
                          <a:effectLst/>
                          <a:latin typeface="+mn-lt"/>
                          <a:ea typeface="+mn-ea"/>
                          <a:cs typeface="+mn-cs"/>
                        </a:rPr>
                        <a:t> is the region eastward from Mount Hermon that includes the area called Bashan.</a:t>
                      </a:r>
                      <a:endParaRPr lang="en-US" sz="1200" dirty="0"/>
                    </a:p>
                  </a:txBody>
                  <a:tcPr/>
                </a:tc>
                <a:tc>
                  <a:txBody>
                    <a:bodyPr/>
                    <a:lstStyle/>
                    <a:p>
                      <a:r>
                        <a:rPr lang="en-US" dirty="0"/>
                        <a:t>Isaiah 21:11-17</a:t>
                      </a: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fontAlgn="base"/>
                      <a:r>
                        <a:rPr lang="en-US" sz="1200" b="0" i="0" kern="1200" dirty="0">
                          <a:solidFill>
                            <a:schemeClr val="tx1"/>
                          </a:solidFill>
                          <a:effectLst/>
                          <a:latin typeface="+mn-lt"/>
                          <a:ea typeface="+mn-ea"/>
                          <a:cs typeface="+mn-cs"/>
                        </a:rPr>
                        <a:t>Valley of Vision”</a:t>
                      </a:r>
                    </a:p>
                    <a:p>
                      <a:endParaRPr lang="en-US" sz="1200" dirty="0"/>
                    </a:p>
                  </a:txBody>
                  <a:tcPr/>
                </a:tc>
                <a:tc>
                  <a:txBody>
                    <a:bodyPr/>
                    <a:lstStyle/>
                    <a:p>
                      <a:pPr fontAlgn="base"/>
                      <a:r>
                        <a:rPr lang="en-US" sz="1200" b="0" i="0" kern="1200" dirty="0">
                          <a:solidFill>
                            <a:schemeClr val="tx1"/>
                          </a:solidFill>
                          <a:effectLst/>
                          <a:latin typeface="+mn-lt"/>
                          <a:ea typeface="+mn-ea"/>
                          <a:cs typeface="+mn-cs"/>
                        </a:rPr>
                        <a:t>Jerusalem was Isaiah’s home, and therefore the place where he received his visions and revelations, it is not surprising that he would call it the place of vision.</a:t>
                      </a:r>
                    </a:p>
                    <a:p>
                      <a:pPr fontAlgn="base"/>
                      <a:r>
                        <a:rPr lang="en-US" sz="1200" b="0" i="0" kern="1200" dirty="0">
                          <a:solidFill>
                            <a:schemeClr val="tx1"/>
                          </a:solidFill>
                          <a:effectLst/>
                          <a:latin typeface="+mn-lt"/>
                          <a:ea typeface="+mn-ea"/>
                          <a:cs typeface="+mn-cs"/>
                        </a:rPr>
                        <a:t>After making it clear that the enemies of Israel would not go unpunished by revealing the various “burdens” upon them, the Lord had Isaiah return to the theme he was developing before—that Israel and Judah faced the judgments of God. Thus, following the pronouncements on the world, a pronouncement was added for Jerusalem, who had become part of the world.</a:t>
                      </a:r>
                    </a:p>
                  </a:txBody>
                  <a:tcPr/>
                </a:tc>
                <a:tc>
                  <a:txBody>
                    <a:bodyPr/>
                    <a:lstStyle/>
                    <a:p>
                      <a:r>
                        <a:rPr lang="en-US" dirty="0"/>
                        <a:t>Isaiah 22:1-7</a:t>
                      </a:r>
                    </a:p>
                  </a:txBody>
                  <a:tcPr/>
                </a:tc>
                <a:tc>
                  <a:txBody>
                    <a:bodyPr/>
                    <a:lstStyle/>
                    <a:p>
                      <a:r>
                        <a:rPr lang="en-US" dirty="0"/>
                        <a:t>Isaiah 22:9</a:t>
                      </a:r>
                    </a:p>
                    <a:p>
                      <a:r>
                        <a:rPr lang="en-US" dirty="0"/>
                        <a:t>Isaiah 13-21</a:t>
                      </a:r>
                    </a:p>
                  </a:txBody>
                  <a:tcPr/>
                </a:tc>
                <a:extLst>
                  <a:ext uri="{0D108BD9-81ED-4DB2-BD59-A6C34878D82A}">
                    <a16:rowId xmlns:a16="http://schemas.microsoft.com/office/drawing/2014/main" val="10002"/>
                  </a:ext>
                </a:extLst>
              </a:tr>
              <a:tr h="370840">
                <a:tc>
                  <a:txBody>
                    <a:bodyPr/>
                    <a:lstStyle/>
                    <a:p>
                      <a:r>
                        <a:rPr lang="en-US" sz="1200" dirty="0"/>
                        <a:t>House of the forest</a:t>
                      </a:r>
                    </a:p>
                  </a:txBody>
                  <a:tcPr/>
                </a:tc>
                <a:tc>
                  <a:txBody>
                    <a:bodyPr/>
                    <a:lstStyle/>
                    <a:p>
                      <a:r>
                        <a:rPr lang="en-US" sz="1200" b="0" i="0" kern="1200" dirty="0">
                          <a:solidFill>
                            <a:schemeClr val="tx1"/>
                          </a:solidFill>
                          <a:effectLst/>
                          <a:latin typeface="+mn-lt"/>
                          <a:ea typeface="+mn-ea"/>
                          <a:cs typeface="+mn-cs"/>
                        </a:rPr>
                        <a:t>“The forest-house [was] built by Solomon upon Zion for the storing and display of valuable arms and utensils … and so called because it rested upon four rows of cedar columns that ran all round (it was in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the fore-court of the royal palace …)” </a:t>
                      </a:r>
                      <a:endParaRPr lang="en-US" sz="1200" dirty="0"/>
                    </a:p>
                  </a:txBody>
                  <a:tcPr/>
                </a:tc>
                <a:tc>
                  <a:txBody>
                    <a:bodyPr/>
                    <a:lstStyle/>
                    <a:p>
                      <a:r>
                        <a:rPr lang="en-US" dirty="0"/>
                        <a:t>Isaiah 22:8</a:t>
                      </a: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sz="1200" dirty="0"/>
                        <a:t>Call to Sorrow and Mourning</a:t>
                      </a:r>
                    </a:p>
                  </a:txBody>
                  <a:tcPr/>
                </a:tc>
                <a:tc>
                  <a:txBody>
                    <a:bodyPr/>
                    <a:lstStyle/>
                    <a:p>
                      <a:r>
                        <a:rPr lang="en-US" sz="1200" b="0" i="0" kern="1200" dirty="0">
                          <a:solidFill>
                            <a:schemeClr val="tx1"/>
                          </a:solidFill>
                          <a:effectLst/>
                          <a:latin typeface="+mn-lt"/>
                          <a:ea typeface="+mn-ea"/>
                          <a:cs typeface="+mn-cs"/>
                        </a:rPr>
                        <a:t>Signs of great sorrow and grief. Baldness (not natural baldness, but the shaving of the hair) was a great shame and signified great calamity. The Lord suggests that when Judah saw their impending doom they should have seen it as a call to deep repentance and clothed themselves with sackcloth and baldness. Instead, they acted as though they had been called to a joyous feast, and they were singing the refrain of the world: “let us eat and drink; for to morrow we shall die.” As is typical of the wicked in a time of crisis, they would prefer to indulge their passions than to repent.</a:t>
                      </a:r>
                      <a:endParaRPr lang="en-US" sz="1200" dirty="0"/>
                    </a:p>
                  </a:txBody>
                  <a:tcPr/>
                </a:tc>
                <a:tc>
                  <a:txBody>
                    <a:bodyPr/>
                    <a:lstStyle/>
                    <a:p>
                      <a:r>
                        <a:rPr lang="en-US" dirty="0"/>
                        <a:t>Isaiah 22:12-13</a:t>
                      </a:r>
                    </a:p>
                  </a:txBody>
                  <a:tcPr/>
                </a:tc>
                <a:tc>
                  <a:txBody>
                    <a:bodyPr/>
                    <a:lstStyle/>
                    <a:p>
                      <a:r>
                        <a:rPr lang="en-US" dirty="0"/>
                        <a:t>Isaiah 3:24</a:t>
                      </a:r>
                    </a:p>
                    <a:p>
                      <a:r>
                        <a:rPr lang="en-US" dirty="0"/>
                        <a:t>Isaiah 22:17-19</a:t>
                      </a:r>
                    </a:p>
                  </a:txBody>
                  <a:tcPr/>
                </a:tc>
                <a:extLst>
                  <a:ext uri="{0D108BD9-81ED-4DB2-BD59-A6C34878D82A}">
                    <a16:rowId xmlns:a16="http://schemas.microsoft.com/office/drawing/2014/main" val="10004"/>
                  </a:ext>
                </a:extLst>
              </a:tr>
            </a:tbl>
          </a:graphicData>
        </a:graphic>
      </p:graphicFrame>
      <p:sp>
        <p:nvSpPr>
          <p:cNvPr id="4" name="Rectangle 3"/>
          <p:cNvSpPr/>
          <p:nvPr/>
        </p:nvSpPr>
        <p:spPr>
          <a:xfrm>
            <a:off x="77756" y="6537040"/>
            <a:ext cx="5391219" cy="400110"/>
          </a:xfrm>
          <a:prstGeom prst="rect">
            <a:avLst/>
          </a:prstGeom>
        </p:spPr>
        <p:txBody>
          <a:bodyPr wrap="none">
            <a:spAutoFit/>
          </a:bodyPr>
          <a:lstStyle/>
          <a:p>
            <a:r>
              <a:rPr lang="en-US" sz="1000" dirty="0" err="1">
                <a:latin typeface="Calibri" panose="020F0502020204030204" pitchFamily="34" charset="0"/>
              </a:rPr>
              <a:t>Keil</a:t>
            </a:r>
            <a:r>
              <a:rPr lang="en-US" sz="1000" dirty="0">
                <a:latin typeface="Calibri" panose="020F0502020204030204" pitchFamily="34" charset="0"/>
              </a:rPr>
              <a:t> and </a:t>
            </a:r>
            <a:r>
              <a:rPr lang="en-US" sz="1000" dirty="0" err="1">
                <a:latin typeface="Calibri" panose="020F0502020204030204" pitchFamily="34" charset="0"/>
              </a:rPr>
              <a:t>Delitzsch,</a:t>
            </a:r>
            <a:r>
              <a:rPr lang="en-US" sz="1000" i="1" dirty="0" err="1">
                <a:latin typeface="Calibri" panose="020F0502020204030204" pitchFamily="34" charset="0"/>
              </a:rPr>
              <a:t>Commentary</a:t>
            </a:r>
            <a:r>
              <a:rPr lang="en-US" sz="1000" i="1" dirty="0">
                <a:latin typeface="Calibri" panose="020F0502020204030204" pitchFamily="34" charset="0"/>
              </a:rPr>
              <a:t>,</a:t>
            </a:r>
            <a:r>
              <a:rPr lang="en-US" sz="1000" dirty="0">
                <a:latin typeface="Calibri" panose="020F0502020204030204" pitchFamily="34" charset="0"/>
              </a:rPr>
              <a:t> 7:1:394    </a:t>
            </a:r>
            <a:r>
              <a:rPr lang="en-US" sz="1000" dirty="0"/>
              <a:t>Old Testament Institute Manual (</a:t>
            </a:r>
            <a:r>
              <a:rPr lang="en-US" sz="1000" i="1" dirty="0"/>
              <a:t>A Voice of Warning)</a:t>
            </a:r>
          </a:p>
          <a:p>
            <a:endParaRPr lang="en-US" sz="1000" dirty="0"/>
          </a:p>
        </p:txBody>
      </p:sp>
      <p:sp>
        <p:nvSpPr>
          <p:cNvPr id="5" name="TextBox 4"/>
          <p:cNvSpPr txBox="1"/>
          <p:nvPr/>
        </p:nvSpPr>
        <p:spPr>
          <a:xfrm>
            <a:off x="3745748" y="495557"/>
            <a:ext cx="5262466" cy="369332"/>
          </a:xfrm>
          <a:prstGeom prst="rect">
            <a:avLst/>
          </a:prstGeom>
          <a:noFill/>
        </p:spPr>
        <p:txBody>
          <a:bodyPr wrap="square" rtlCol="0">
            <a:spAutoFit/>
          </a:bodyPr>
          <a:lstStyle/>
          <a:p>
            <a:r>
              <a:rPr lang="en-US" dirty="0"/>
              <a:t>The Burden Prophecies  Isaiah 20-23</a:t>
            </a:r>
          </a:p>
        </p:txBody>
      </p:sp>
    </p:spTree>
    <p:extLst>
      <p:ext uri="{BB962C8B-B14F-4D97-AF65-F5344CB8AC3E}">
        <p14:creationId xmlns:p14="http://schemas.microsoft.com/office/powerpoint/2010/main" val="2453733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43205773"/>
              </p:ext>
            </p:extLst>
          </p:nvPr>
        </p:nvGraphicFramePr>
        <p:xfrm>
          <a:off x="333828" y="1026368"/>
          <a:ext cx="11684000" cy="3301170"/>
        </p:xfrm>
        <a:graphic>
          <a:graphicData uri="http://schemas.openxmlformats.org/drawingml/2006/table">
            <a:tbl>
              <a:tblPr firstRow="1" bandRow="1">
                <a:tableStyleId>{5940675A-B579-460E-94D1-54222C63F5DA}</a:tableStyleId>
              </a:tblPr>
              <a:tblGrid>
                <a:gridCol w="1840205">
                  <a:extLst>
                    <a:ext uri="{9D8B030D-6E8A-4147-A177-3AD203B41FA5}">
                      <a16:colId xmlns:a16="http://schemas.microsoft.com/office/drawing/2014/main" val="20000"/>
                    </a:ext>
                  </a:extLst>
                </a:gridCol>
                <a:gridCol w="5766318">
                  <a:extLst>
                    <a:ext uri="{9D8B030D-6E8A-4147-A177-3AD203B41FA5}">
                      <a16:colId xmlns:a16="http://schemas.microsoft.com/office/drawing/2014/main" val="20001"/>
                    </a:ext>
                  </a:extLst>
                </a:gridCol>
                <a:gridCol w="1660849">
                  <a:extLst>
                    <a:ext uri="{9D8B030D-6E8A-4147-A177-3AD203B41FA5}">
                      <a16:colId xmlns:a16="http://schemas.microsoft.com/office/drawing/2014/main" val="20002"/>
                    </a:ext>
                  </a:extLst>
                </a:gridCol>
                <a:gridCol w="2416628">
                  <a:extLst>
                    <a:ext uri="{9D8B030D-6E8A-4147-A177-3AD203B41FA5}">
                      <a16:colId xmlns:a16="http://schemas.microsoft.com/office/drawing/2014/main" val="20003"/>
                    </a:ext>
                  </a:extLst>
                </a:gridCol>
              </a:tblGrid>
              <a:tr h="832290">
                <a:tc>
                  <a:txBody>
                    <a:bodyPr/>
                    <a:lstStyle/>
                    <a:p>
                      <a:pPr fontAlgn="base"/>
                      <a:r>
                        <a:rPr lang="en-US" sz="1200" b="0" i="0" kern="1200" dirty="0" err="1">
                          <a:solidFill>
                            <a:schemeClr val="tx1"/>
                          </a:solidFill>
                          <a:effectLst/>
                          <a:latin typeface="+mn-lt"/>
                          <a:ea typeface="+mn-ea"/>
                          <a:cs typeface="+mn-cs"/>
                        </a:rPr>
                        <a:t>Tyre</a:t>
                      </a:r>
                      <a:endParaRPr lang="en-US" sz="1200" b="0" i="0" kern="1200" dirty="0">
                        <a:solidFill>
                          <a:schemeClr val="tx1"/>
                        </a:solidFill>
                        <a:effectLst/>
                        <a:latin typeface="+mn-lt"/>
                        <a:ea typeface="+mn-ea"/>
                        <a:cs typeface="+mn-cs"/>
                      </a:endParaRPr>
                    </a:p>
                  </a:txBody>
                  <a:tcPr/>
                </a:tc>
                <a:tc>
                  <a:txBody>
                    <a:bodyPr/>
                    <a:lstStyle/>
                    <a:p>
                      <a:r>
                        <a:rPr lang="en-US" sz="1200" b="0" i="0" kern="1200" dirty="0">
                          <a:solidFill>
                            <a:schemeClr val="tx1"/>
                          </a:solidFill>
                          <a:effectLst/>
                          <a:latin typeface="+mn-lt"/>
                          <a:ea typeface="+mn-ea"/>
                          <a:cs typeface="+mn-cs"/>
                        </a:rPr>
                        <a:t>Even though Babylon would have possession of the world’s imperial power in the near future, </a:t>
                      </a:r>
                      <a:r>
                        <a:rPr lang="en-US" sz="1200" b="0" i="0" kern="1200" dirty="0" err="1">
                          <a:solidFill>
                            <a:schemeClr val="tx1"/>
                          </a:solidFill>
                          <a:effectLst/>
                          <a:latin typeface="+mn-lt"/>
                          <a:ea typeface="+mn-ea"/>
                          <a:cs typeface="+mn-cs"/>
                        </a:rPr>
                        <a:t>Tyre</a:t>
                      </a:r>
                      <a:r>
                        <a:rPr lang="en-US" sz="1200" b="0" i="0" kern="1200" dirty="0">
                          <a:solidFill>
                            <a:schemeClr val="tx1"/>
                          </a:solidFill>
                          <a:effectLst/>
                          <a:latin typeface="+mn-lt"/>
                          <a:ea typeface="+mn-ea"/>
                          <a:cs typeface="+mn-cs"/>
                        </a:rPr>
                        <a:t> had control of, and was the commercial center of, that contemporary world. Therefore, holding a grasp upon the traffic in the world’s wealth, it was fitting that the Lord address them with a separate warning.</a:t>
                      </a:r>
                      <a:endParaRPr lang="en-US" sz="1200" dirty="0"/>
                    </a:p>
                  </a:txBody>
                  <a:tcPr/>
                </a:tc>
                <a:tc>
                  <a:txBody>
                    <a:bodyPr/>
                    <a:lstStyle/>
                    <a:p>
                      <a:r>
                        <a:rPr lang="en-US" dirty="0"/>
                        <a:t>Isaiah</a:t>
                      </a:r>
                      <a:r>
                        <a:rPr lang="en-US" baseline="0" dirty="0"/>
                        <a:t> 23</a:t>
                      </a:r>
                      <a:endParaRPr lang="en-US" dirty="0"/>
                    </a:p>
                  </a:txBody>
                  <a:tcPr/>
                </a:tc>
                <a:tc>
                  <a:txBody>
                    <a:bodyPr/>
                    <a:lstStyle/>
                    <a:p>
                      <a:r>
                        <a:rPr lang="en-US" dirty="0"/>
                        <a:t>Ezekiel 26-28</a:t>
                      </a:r>
                    </a:p>
                  </a:txBody>
                  <a:tcPr/>
                </a:tc>
                <a:extLst>
                  <a:ext uri="{0D108BD9-81ED-4DB2-BD59-A6C34878D82A}">
                    <a16:rowId xmlns:a16="http://schemas.microsoft.com/office/drawing/2014/main" val="10000"/>
                  </a:ext>
                </a:extLst>
              </a:tr>
              <a:tr h="370840">
                <a:tc>
                  <a:txBody>
                    <a:bodyPr/>
                    <a:lstStyle/>
                    <a:p>
                      <a:pPr fontAlgn="base"/>
                      <a:r>
                        <a:rPr lang="en-US" sz="1200" b="0" i="0" kern="1200" dirty="0" err="1">
                          <a:solidFill>
                            <a:schemeClr val="tx1"/>
                          </a:solidFill>
                          <a:effectLst/>
                          <a:latin typeface="+mn-lt"/>
                          <a:ea typeface="+mn-ea"/>
                          <a:cs typeface="+mn-cs"/>
                        </a:rPr>
                        <a:t>Tarshish</a:t>
                      </a:r>
                      <a:r>
                        <a:rPr lang="en-US" sz="1200" b="0" i="0" kern="1200" dirty="0">
                          <a:solidFill>
                            <a:schemeClr val="tx1"/>
                          </a:solidFill>
                          <a:effectLst/>
                          <a:latin typeface="+mn-lt"/>
                          <a:ea typeface="+mn-ea"/>
                          <a:cs typeface="+mn-cs"/>
                        </a:rPr>
                        <a:t> and the Land of </a:t>
                      </a:r>
                      <a:r>
                        <a:rPr lang="en-US" sz="1200" b="0" i="0" kern="1200" dirty="0" err="1">
                          <a:solidFill>
                            <a:schemeClr val="tx1"/>
                          </a:solidFill>
                          <a:effectLst/>
                          <a:latin typeface="+mn-lt"/>
                          <a:ea typeface="+mn-ea"/>
                          <a:cs typeface="+mn-cs"/>
                        </a:rPr>
                        <a:t>Chittim</a:t>
                      </a:r>
                      <a:endParaRPr lang="en-US" sz="1200" b="0" i="0" kern="1200" dirty="0">
                        <a:solidFill>
                          <a:schemeClr val="tx1"/>
                        </a:solidFill>
                        <a:effectLst/>
                        <a:latin typeface="+mn-lt"/>
                        <a:ea typeface="+mn-ea"/>
                        <a:cs typeface="+mn-cs"/>
                      </a:endParaRPr>
                    </a:p>
                    <a:p>
                      <a:endParaRPr lang="en-US" sz="1200" dirty="0"/>
                    </a:p>
                  </a:txBody>
                  <a:tcPr/>
                </a:tc>
                <a:tc>
                  <a:txBody>
                    <a:bodyPr/>
                    <a:lstStyle/>
                    <a:p>
                      <a:r>
                        <a:rPr lang="en-US" sz="1200" b="0" i="0" kern="1200" dirty="0" err="1">
                          <a:solidFill>
                            <a:schemeClr val="tx1"/>
                          </a:solidFill>
                          <a:effectLst/>
                          <a:latin typeface="+mn-lt"/>
                          <a:ea typeface="+mn-ea"/>
                          <a:cs typeface="+mn-cs"/>
                        </a:rPr>
                        <a:t>Tarshish</a:t>
                      </a:r>
                      <a:r>
                        <a:rPr lang="en-US" sz="1200" b="0" i="0" kern="1200" dirty="0">
                          <a:solidFill>
                            <a:schemeClr val="tx1"/>
                          </a:solidFill>
                          <a:effectLst/>
                          <a:latin typeface="+mn-lt"/>
                          <a:ea typeface="+mn-ea"/>
                          <a:cs typeface="+mn-cs"/>
                        </a:rPr>
                        <a:t> may have been </a:t>
                      </a:r>
                      <a:r>
                        <a:rPr lang="en-US" sz="1200" b="0" i="0" kern="1200" dirty="0" err="1">
                          <a:solidFill>
                            <a:schemeClr val="tx1"/>
                          </a:solidFill>
                          <a:effectLst/>
                          <a:latin typeface="+mn-lt"/>
                          <a:ea typeface="+mn-ea"/>
                          <a:cs typeface="+mn-cs"/>
                        </a:rPr>
                        <a:t>Tartessus</a:t>
                      </a:r>
                      <a:r>
                        <a:rPr lang="en-US" sz="1200" b="0" i="0" kern="1200" dirty="0">
                          <a:solidFill>
                            <a:schemeClr val="tx1"/>
                          </a:solidFill>
                          <a:effectLst/>
                          <a:latin typeface="+mn-lt"/>
                          <a:ea typeface="+mn-ea"/>
                          <a:cs typeface="+mn-cs"/>
                        </a:rPr>
                        <a:t> in Spain, a sister merchant to </a:t>
                      </a:r>
                      <a:r>
                        <a:rPr lang="en-US" sz="1200" b="0" i="0" kern="1200" dirty="0" err="1">
                          <a:solidFill>
                            <a:schemeClr val="tx1"/>
                          </a:solidFill>
                          <a:effectLst/>
                          <a:latin typeface="+mn-lt"/>
                          <a:ea typeface="+mn-ea"/>
                          <a:cs typeface="+mn-cs"/>
                        </a:rPr>
                        <a:t>Tyre</a:t>
                      </a:r>
                      <a:r>
                        <a:rPr lang="en-US" sz="1200" b="0" i="0" kern="1200" dirty="0">
                          <a:solidFill>
                            <a:schemeClr val="tx1"/>
                          </a:solidFill>
                          <a:effectLst/>
                          <a:latin typeface="+mn-lt"/>
                          <a:ea typeface="+mn-ea"/>
                          <a:cs typeface="+mn-cs"/>
                        </a:rPr>
                        <a:t> in shipping and trade. </a:t>
                      </a:r>
                      <a:r>
                        <a:rPr lang="en-US" sz="1200" b="0" i="0" kern="1200" dirty="0" err="1">
                          <a:solidFill>
                            <a:schemeClr val="tx1"/>
                          </a:solidFill>
                          <a:effectLst/>
                          <a:latin typeface="+mn-lt"/>
                          <a:ea typeface="+mn-ea"/>
                          <a:cs typeface="+mn-cs"/>
                        </a:rPr>
                        <a:t>Chittim</a:t>
                      </a:r>
                      <a:r>
                        <a:rPr lang="en-US" sz="1200" b="0" i="0" kern="1200" dirty="0">
                          <a:solidFill>
                            <a:schemeClr val="tx1"/>
                          </a:solidFill>
                          <a:effectLst/>
                          <a:latin typeface="+mn-lt"/>
                          <a:ea typeface="+mn-ea"/>
                          <a:cs typeface="+mn-cs"/>
                        </a:rPr>
                        <a:t> was an early name for present-day Cyprus. Phoenicia should properly be seen as the center of world trade during this period.</a:t>
                      </a:r>
                      <a:endParaRPr lang="en-US" sz="1200" dirty="0"/>
                    </a:p>
                  </a:txBody>
                  <a:tcPr/>
                </a:tc>
                <a:tc>
                  <a:txBody>
                    <a:bodyPr/>
                    <a:lstStyle/>
                    <a:p>
                      <a:r>
                        <a:rPr lang="en-US" dirty="0"/>
                        <a:t>Isaiah 23:1</a:t>
                      </a: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fontAlgn="base"/>
                      <a:r>
                        <a:rPr lang="en-US" sz="1200" b="0" i="0" kern="1200" dirty="0" err="1">
                          <a:solidFill>
                            <a:schemeClr val="tx1"/>
                          </a:solidFill>
                          <a:effectLst/>
                          <a:latin typeface="+mn-lt"/>
                          <a:ea typeface="+mn-ea"/>
                          <a:cs typeface="+mn-cs"/>
                        </a:rPr>
                        <a:t>Zidon</a:t>
                      </a:r>
                      <a:endParaRPr lang="en-US" sz="1200" b="0" i="0" kern="1200" dirty="0">
                        <a:solidFill>
                          <a:schemeClr val="tx1"/>
                        </a:solidFill>
                        <a:effectLst/>
                        <a:latin typeface="+mn-lt"/>
                        <a:ea typeface="+mn-ea"/>
                        <a:cs typeface="+mn-cs"/>
                      </a:endParaRPr>
                    </a:p>
                    <a:p>
                      <a:endParaRPr lang="en-US" sz="1200" dirty="0"/>
                    </a:p>
                  </a:txBody>
                  <a:tcPr/>
                </a:tc>
                <a:tc>
                  <a:txBody>
                    <a:bodyPr/>
                    <a:lstStyle/>
                    <a:p>
                      <a:pPr fontAlgn="base"/>
                      <a:r>
                        <a:rPr lang="en-US" sz="1200" b="0" i="0" kern="1200" dirty="0">
                          <a:solidFill>
                            <a:schemeClr val="tx1"/>
                          </a:solidFill>
                          <a:effectLst/>
                          <a:latin typeface="+mn-lt"/>
                          <a:ea typeface="+mn-ea"/>
                          <a:cs typeface="+mn-cs"/>
                        </a:rPr>
                        <a:t>Sidon (</a:t>
                      </a:r>
                      <a:r>
                        <a:rPr lang="en-US" sz="1200" b="0" i="0" kern="1200" dirty="0" err="1">
                          <a:solidFill>
                            <a:schemeClr val="tx1"/>
                          </a:solidFill>
                          <a:effectLst/>
                          <a:latin typeface="+mn-lt"/>
                          <a:ea typeface="+mn-ea"/>
                          <a:cs typeface="+mn-cs"/>
                        </a:rPr>
                        <a:t>Zidon</a:t>
                      </a:r>
                      <a:r>
                        <a:rPr lang="en-US" sz="1200" b="0" i="0" kern="1200" dirty="0">
                          <a:solidFill>
                            <a:schemeClr val="tx1"/>
                          </a:solidFill>
                          <a:effectLst/>
                          <a:latin typeface="+mn-lt"/>
                          <a:ea typeface="+mn-ea"/>
                          <a:cs typeface="+mn-cs"/>
                        </a:rPr>
                        <a:t>) was the older city of the Phoenicians, whereas </a:t>
                      </a:r>
                      <a:r>
                        <a:rPr lang="en-US" sz="1200" b="0" i="0" kern="1200" dirty="0" err="1">
                          <a:solidFill>
                            <a:schemeClr val="tx1"/>
                          </a:solidFill>
                          <a:effectLst/>
                          <a:latin typeface="+mn-lt"/>
                          <a:ea typeface="+mn-ea"/>
                          <a:cs typeface="+mn-cs"/>
                        </a:rPr>
                        <a:t>Tyre</a:t>
                      </a:r>
                      <a:r>
                        <a:rPr lang="en-US" sz="1200" b="0" i="0" kern="1200" dirty="0">
                          <a:solidFill>
                            <a:schemeClr val="tx1"/>
                          </a:solidFill>
                          <a:effectLst/>
                          <a:latin typeface="+mn-lt"/>
                          <a:ea typeface="+mn-ea"/>
                          <a:cs typeface="+mn-cs"/>
                        </a:rPr>
                        <a:t> was the newer site that had gained supremacy during the Assyrian era. Sidon received her revenue from the grain (seed) of </a:t>
                      </a:r>
                      <a:r>
                        <a:rPr lang="en-US" sz="1200" b="0" i="0" kern="1200" dirty="0" err="1">
                          <a:solidFill>
                            <a:schemeClr val="tx1"/>
                          </a:solidFill>
                          <a:effectLst/>
                          <a:latin typeface="+mn-lt"/>
                          <a:ea typeface="+mn-ea"/>
                          <a:cs typeface="+mn-cs"/>
                        </a:rPr>
                        <a:t>Sihor</a:t>
                      </a:r>
                      <a:r>
                        <a:rPr lang="en-US" sz="1200" b="0" i="0" kern="1200" dirty="0">
                          <a:solidFill>
                            <a:schemeClr val="tx1"/>
                          </a:solidFill>
                          <a:effectLst/>
                          <a:latin typeface="+mn-lt"/>
                          <a:ea typeface="+mn-ea"/>
                          <a:cs typeface="+mn-cs"/>
                        </a:rPr>
                        <a:t> (the Nile waters of Egypt). So renowned had the merchants become that they were honored by their national associates as great ones. </a:t>
                      </a:r>
                    </a:p>
                  </a:txBody>
                  <a:tcPr/>
                </a:tc>
                <a:tc>
                  <a:txBody>
                    <a:bodyPr/>
                    <a:lstStyle/>
                    <a:p>
                      <a:r>
                        <a:rPr lang="en-US" dirty="0"/>
                        <a:t>Isaiah 23:2-3</a:t>
                      </a:r>
                    </a:p>
                  </a:txBody>
                  <a:tcPr/>
                </a:tc>
                <a:tc>
                  <a:txBody>
                    <a:bodyPr/>
                    <a:lstStyle/>
                    <a:p>
                      <a:r>
                        <a:rPr lang="en-US" dirty="0"/>
                        <a:t>Revelation 18:23</a:t>
                      </a:r>
                    </a:p>
                    <a:p>
                      <a:r>
                        <a:rPr lang="en-US" dirty="0"/>
                        <a:t>Isaiah 23:8</a:t>
                      </a:r>
                    </a:p>
                  </a:txBody>
                  <a:tcPr/>
                </a:tc>
                <a:extLst>
                  <a:ext uri="{0D108BD9-81ED-4DB2-BD59-A6C34878D82A}">
                    <a16:rowId xmlns:a16="http://schemas.microsoft.com/office/drawing/2014/main" val="10002"/>
                  </a:ext>
                </a:extLst>
              </a:tr>
              <a:tr h="370840">
                <a:tc>
                  <a:txBody>
                    <a:bodyPr/>
                    <a:lstStyle/>
                    <a:p>
                      <a:r>
                        <a:rPr lang="en-US" sz="1200" dirty="0" err="1"/>
                        <a:t>Trye</a:t>
                      </a:r>
                      <a:r>
                        <a:rPr lang="en-US" sz="1200" dirty="0"/>
                        <a:t> a harlot</a:t>
                      </a:r>
                    </a:p>
                  </a:txBody>
                  <a:tcPr/>
                </a:tc>
                <a:tc>
                  <a:txBody>
                    <a:bodyPr/>
                    <a:lstStyle/>
                    <a:p>
                      <a:r>
                        <a:rPr lang="en-US" sz="1200" b="0" i="0" kern="1200" dirty="0">
                          <a:solidFill>
                            <a:schemeClr val="tx1"/>
                          </a:solidFill>
                          <a:effectLst/>
                          <a:latin typeface="+mn-lt"/>
                          <a:ea typeface="+mn-ea"/>
                          <a:cs typeface="+mn-cs"/>
                        </a:rPr>
                        <a:t>Like Babylon, </a:t>
                      </a:r>
                      <a:r>
                        <a:rPr lang="en-US" sz="1200" b="0" i="0" kern="1200" dirty="0" err="1">
                          <a:solidFill>
                            <a:schemeClr val="tx1"/>
                          </a:solidFill>
                          <a:effectLst/>
                          <a:latin typeface="+mn-lt"/>
                          <a:ea typeface="+mn-ea"/>
                          <a:cs typeface="+mn-cs"/>
                        </a:rPr>
                        <a:t>Tyre</a:t>
                      </a:r>
                      <a:r>
                        <a:rPr lang="en-US" sz="1200" b="0" i="0" kern="1200" dirty="0">
                          <a:solidFill>
                            <a:schemeClr val="tx1"/>
                          </a:solidFill>
                          <a:effectLst/>
                          <a:latin typeface="+mn-lt"/>
                          <a:ea typeface="+mn-ea"/>
                          <a:cs typeface="+mn-cs"/>
                        </a:rPr>
                        <a:t> represented the world and so eventually would come under the judgments of God. Like Babylon, she was seen as a harlot committing fornication (joining in wickedness) with the kingdoms of the world. The seventy years may refer to her coming judgments. </a:t>
                      </a:r>
                      <a:r>
                        <a:rPr lang="en-US" sz="1200" b="0" i="0" u="none" strike="noStrike" kern="1200" dirty="0">
                          <a:solidFill>
                            <a:schemeClr val="tx1"/>
                          </a:solidFill>
                          <a:effectLst/>
                          <a:latin typeface="+mn-lt"/>
                          <a:ea typeface="+mn-ea"/>
                          <a:cs typeface="+mn-cs"/>
                        </a:rPr>
                        <a:t>Isaiah</a:t>
                      </a:r>
                      <a:r>
                        <a:rPr lang="en-US" sz="1200" b="0" i="0" u="none" strike="noStrike"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shows that eventually the merchandise of </a:t>
                      </a:r>
                      <a:r>
                        <a:rPr lang="en-US" sz="1200" b="0" i="0" kern="1200" dirty="0" err="1">
                          <a:solidFill>
                            <a:schemeClr val="tx1"/>
                          </a:solidFill>
                          <a:effectLst/>
                          <a:latin typeface="+mn-lt"/>
                          <a:ea typeface="+mn-ea"/>
                          <a:cs typeface="+mn-cs"/>
                        </a:rPr>
                        <a:t>Tyre</a:t>
                      </a:r>
                      <a:r>
                        <a:rPr lang="en-US" sz="1200" b="0" i="0" kern="1200" dirty="0">
                          <a:solidFill>
                            <a:schemeClr val="tx1"/>
                          </a:solidFill>
                          <a:effectLst/>
                          <a:latin typeface="+mn-lt"/>
                          <a:ea typeface="+mn-ea"/>
                          <a:cs typeface="+mn-cs"/>
                        </a:rPr>
                        <a:t> (the world) will be put to proper use in building the kingdom of Jehovah.</a:t>
                      </a:r>
                      <a:endParaRPr lang="en-US" sz="1200" dirty="0"/>
                    </a:p>
                  </a:txBody>
                  <a:tcPr/>
                </a:tc>
                <a:tc>
                  <a:txBody>
                    <a:bodyPr/>
                    <a:lstStyle/>
                    <a:p>
                      <a:r>
                        <a:rPr lang="en-US" dirty="0"/>
                        <a:t>Isaiah 23:14-18</a:t>
                      </a:r>
                    </a:p>
                  </a:txBody>
                  <a:tcPr/>
                </a:tc>
                <a:tc>
                  <a:txBody>
                    <a:bodyPr/>
                    <a:lstStyle/>
                    <a:p>
                      <a:r>
                        <a:rPr lang="en-US" dirty="0"/>
                        <a:t>Revelation</a:t>
                      </a:r>
                      <a:r>
                        <a:rPr lang="en-US" baseline="0" dirty="0"/>
                        <a:t> 17:1-2</a:t>
                      </a:r>
                    </a:p>
                    <a:p>
                      <a:endParaRPr lang="en-US" dirty="0"/>
                    </a:p>
                  </a:txBody>
                  <a:tcPr/>
                </a:tc>
                <a:extLst>
                  <a:ext uri="{0D108BD9-81ED-4DB2-BD59-A6C34878D82A}">
                    <a16:rowId xmlns:a16="http://schemas.microsoft.com/office/drawing/2014/main" val="10003"/>
                  </a:ext>
                </a:extLst>
              </a:tr>
            </a:tbl>
          </a:graphicData>
        </a:graphic>
      </p:graphicFrame>
      <p:sp>
        <p:nvSpPr>
          <p:cNvPr id="4" name="Rectangle 3"/>
          <p:cNvSpPr/>
          <p:nvPr/>
        </p:nvSpPr>
        <p:spPr>
          <a:xfrm>
            <a:off x="77756" y="6537040"/>
            <a:ext cx="3009157" cy="246221"/>
          </a:xfrm>
          <a:prstGeom prst="rect">
            <a:avLst/>
          </a:prstGeom>
        </p:spPr>
        <p:txBody>
          <a:bodyPr wrap="none">
            <a:spAutoFit/>
          </a:bodyPr>
          <a:lstStyle/>
          <a:p>
            <a:r>
              <a:rPr lang="en-US" sz="1000" dirty="0"/>
              <a:t>Old Testament Institute Manual (</a:t>
            </a:r>
            <a:r>
              <a:rPr lang="en-US" sz="1000" i="1" dirty="0"/>
              <a:t>A Voice of Warning)</a:t>
            </a:r>
          </a:p>
        </p:txBody>
      </p:sp>
      <p:sp>
        <p:nvSpPr>
          <p:cNvPr id="5" name="TextBox 4"/>
          <p:cNvSpPr txBox="1"/>
          <p:nvPr/>
        </p:nvSpPr>
        <p:spPr>
          <a:xfrm>
            <a:off x="3745748" y="495557"/>
            <a:ext cx="5262466" cy="369332"/>
          </a:xfrm>
          <a:prstGeom prst="rect">
            <a:avLst/>
          </a:prstGeom>
          <a:noFill/>
        </p:spPr>
        <p:txBody>
          <a:bodyPr wrap="square" rtlCol="0">
            <a:spAutoFit/>
          </a:bodyPr>
          <a:lstStyle/>
          <a:p>
            <a:r>
              <a:rPr lang="en-US" dirty="0"/>
              <a:t>The Burden Prophecies  Isaiah 20-23</a:t>
            </a:r>
          </a:p>
        </p:txBody>
      </p:sp>
    </p:spTree>
    <p:extLst>
      <p:ext uri="{BB962C8B-B14F-4D97-AF65-F5344CB8AC3E}">
        <p14:creationId xmlns:p14="http://schemas.microsoft.com/office/powerpoint/2010/main" val="203704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Nations Would Be Conquered</a:t>
            </a:r>
          </a:p>
        </p:txBody>
      </p:sp>
      <p:sp>
        <p:nvSpPr>
          <p:cNvPr id="2" name="Rectangle 1"/>
          <p:cNvSpPr/>
          <p:nvPr/>
        </p:nvSpPr>
        <p:spPr>
          <a:xfrm>
            <a:off x="2982201" y="5222620"/>
            <a:ext cx="7859969" cy="1477328"/>
          </a:xfrm>
          <a:prstGeom prst="rect">
            <a:avLst/>
          </a:prstGeom>
        </p:spPr>
        <p:txBody>
          <a:bodyPr wrap="square">
            <a:spAutoFit/>
          </a:bodyPr>
          <a:lstStyle/>
          <a:p>
            <a:r>
              <a:rPr lang="en-US" b="0" i="0" dirty="0">
                <a:solidFill>
                  <a:schemeClr val="bg1"/>
                </a:solidFill>
                <a:effectLst/>
              </a:rPr>
              <a:t>Isaiah prophesied that these two nations would be conquered and scattered by the Assyrian army. </a:t>
            </a:r>
          </a:p>
          <a:p>
            <a:endParaRPr lang="en-US" dirty="0">
              <a:solidFill>
                <a:schemeClr val="bg1"/>
              </a:solidFill>
            </a:endParaRPr>
          </a:p>
          <a:p>
            <a:r>
              <a:rPr lang="en-US" b="0" i="0" dirty="0">
                <a:solidFill>
                  <a:schemeClr val="bg1"/>
                </a:solidFill>
                <a:effectLst/>
              </a:rPr>
              <a:t>Isaiah also prophesied that the Lord would rebuke and destroy the Assyrians and the other nations who oppressed Israel.</a:t>
            </a:r>
            <a:endParaRPr lang="en-US" dirty="0">
              <a:solidFill>
                <a:schemeClr val="bg1"/>
              </a:solidFill>
            </a:endParaRPr>
          </a:p>
        </p:txBody>
      </p:sp>
      <p:pic>
        <p:nvPicPr>
          <p:cNvPr id="3" name="Picture 2" descr="http://wol.jw.org/en/wol/ml/r1/lp-e/3"/>
          <p:cNvPicPr>
            <a:picLocks noChangeAspect="1" noChangeArrowheads="1"/>
          </p:cNvPicPr>
          <p:nvPr/>
        </p:nvPicPr>
        <p:blipFill rotWithShape="1">
          <a:blip r:embed="rId4">
            <a:extLst>
              <a:ext uri="{28A0092B-C50C-407E-A947-70E740481C1C}">
                <a14:useLocalDpi xmlns:a14="http://schemas.microsoft.com/office/drawing/2010/main" val="0"/>
              </a:ext>
            </a:extLst>
          </a:blip>
          <a:srcRect l="41135" t="4029" r="-1"/>
          <a:stretch/>
        </p:blipFill>
        <p:spPr bwMode="auto">
          <a:xfrm>
            <a:off x="4530212" y="1235107"/>
            <a:ext cx="3740209" cy="379086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38100" y="6411686"/>
            <a:ext cx="3488871" cy="338554"/>
          </a:xfrm>
          <a:prstGeom prst="rect">
            <a:avLst/>
          </a:prstGeom>
          <a:noFill/>
        </p:spPr>
        <p:txBody>
          <a:bodyPr wrap="square" rtlCol="0">
            <a:spAutoFit/>
          </a:bodyPr>
          <a:lstStyle/>
          <a:p>
            <a:r>
              <a:rPr lang="en-US" sz="1600" dirty="0">
                <a:solidFill>
                  <a:schemeClr val="bg1"/>
                </a:solidFill>
              </a:rPr>
              <a:t> Isaiah 17:1-4  Isaiah 10:5-6</a:t>
            </a:r>
          </a:p>
        </p:txBody>
      </p:sp>
      <p:grpSp>
        <p:nvGrpSpPr>
          <p:cNvPr id="1024" name="Group 1023"/>
          <p:cNvGrpSpPr/>
          <p:nvPr/>
        </p:nvGrpSpPr>
        <p:grpSpPr>
          <a:xfrm>
            <a:off x="484414" y="1218094"/>
            <a:ext cx="5197929" cy="2219787"/>
            <a:chOff x="484414" y="1218094"/>
            <a:chExt cx="5197929" cy="2219787"/>
          </a:xfrm>
        </p:grpSpPr>
        <p:sp>
          <p:nvSpPr>
            <p:cNvPr id="47" name="Rectangle 46"/>
            <p:cNvSpPr/>
            <p:nvPr/>
          </p:nvSpPr>
          <p:spPr>
            <a:xfrm>
              <a:off x="484414" y="1218094"/>
              <a:ext cx="3864429" cy="1754326"/>
            </a:xfrm>
            <a:prstGeom prst="rect">
              <a:avLst/>
            </a:prstGeom>
          </p:spPr>
          <p:txBody>
            <a:bodyPr wrap="square">
              <a:spAutoFit/>
            </a:bodyPr>
            <a:lstStyle/>
            <a:p>
              <a:r>
                <a:rPr lang="en-US" b="0" i="0" dirty="0">
                  <a:solidFill>
                    <a:schemeClr val="bg1"/>
                  </a:solidFill>
                  <a:effectLst/>
                </a:rPr>
                <a:t>Damascus is the capital and the second-largest city of </a:t>
              </a:r>
              <a:r>
                <a:rPr lang="en-US" b="0" i="0" u="none" strike="noStrike" dirty="0">
                  <a:solidFill>
                    <a:schemeClr val="bg1"/>
                  </a:solidFill>
                  <a:effectLst/>
                </a:rPr>
                <a:t>Syria</a:t>
              </a:r>
              <a:r>
                <a:rPr lang="en-US" b="0" i="0" dirty="0">
                  <a:solidFill>
                    <a:schemeClr val="bg1"/>
                  </a:solidFill>
                  <a:effectLst/>
                </a:rPr>
                <a:t> after </a:t>
              </a:r>
              <a:r>
                <a:rPr lang="en-US" b="0" i="0" u="none" strike="noStrike" dirty="0">
                  <a:solidFill>
                    <a:schemeClr val="bg1"/>
                  </a:solidFill>
                  <a:effectLst/>
                </a:rPr>
                <a:t>Aleppo</a:t>
              </a:r>
              <a:r>
                <a:rPr lang="en-US" b="0" i="0" dirty="0">
                  <a:solidFill>
                    <a:schemeClr val="bg1"/>
                  </a:solidFill>
                  <a:effectLst/>
                </a:rPr>
                <a:t>. It is commonly known in Syria. Today it is the </a:t>
              </a:r>
              <a:r>
                <a:rPr lang="en-US" dirty="0">
                  <a:solidFill>
                    <a:schemeClr val="bg1"/>
                  </a:solidFill>
                </a:rPr>
                <a:t>seat of the central government and all of the government ministries.</a:t>
              </a:r>
            </a:p>
          </p:txBody>
        </p:sp>
        <p:cxnSp>
          <p:nvCxnSpPr>
            <p:cNvPr id="52" name="Straight Arrow Connector 51"/>
            <p:cNvCxnSpPr/>
            <p:nvPr/>
          </p:nvCxnSpPr>
          <p:spPr>
            <a:xfrm>
              <a:off x="3733800" y="2667000"/>
              <a:ext cx="1948543" cy="7708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5" name="Group 1024"/>
          <p:cNvGrpSpPr/>
          <p:nvPr/>
        </p:nvGrpSpPr>
        <p:grpSpPr>
          <a:xfrm>
            <a:off x="349774" y="3437881"/>
            <a:ext cx="5332569" cy="1477328"/>
            <a:chOff x="349774" y="3437881"/>
            <a:chExt cx="5332569" cy="1477328"/>
          </a:xfrm>
        </p:grpSpPr>
        <p:sp>
          <p:nvSpPr>
            <p:cNvPr id="45" name="Rectangle 44"/>
            <p:cNvSpPr/>
            <p:nvPr/>
          </p:nvSpPr>
          <p:spPr>
            <a:xfrm>
              <a:off x="349774" y="3437881"/>
              <a:ext cx="4180438" cy="1477328"/>
            </a:xfrm>
            <a:prstGeom prst="rect">
              <a:avLst/>
            </a:prstGeom>
          </p:spPr>
          <p:txBody>
            <a:bodyPr wrap="square">
              <a:spAutoFit/>
            </a:bodyPr>
            <a:lstStyle/>
            <a:p>
              <a:r>
                <a:rPr lang="en-US" b="1" i="0" dirty="0" err="1">
                  <a:solidFill>
                    <a:schemeClr val="bg1"/>
                  </a:solidFill>
                  <a:effectLst/>
                </a:rPr>
                <a:t>Aroer</a:t>
              </a:r>
              <a:r>
                <a:rPr lang="en-US" dirty="0" err="1">
                  <a:solidFill>
                    <a:schemeClr val="bg1"/>
                  </a:solidFill>
                </a:rPr>
                <a:t>a</a:t>
              </a:r>
              <a:r>
                <a:rPr lang="en-US" dirty="0">
                  <a:solidFill>
                    <a:schemeClr val="bg1"/>
                  </a:solidFill>
                </a:rPr>
                <a:t> = </a:t>
              </a:r>
              <a:r>
                <a:rPr lang="en-US" b="0" i="0" dirty="0">
                  <a:solidFill>
                    <a:schemeClr val="bg1"/>
                  </a:solidFill>
                  <a:effectLst/>
                </a:rPr>
                <a:t>a Biblical town on the north bank of the </a:t>
              </a:r>
              <a:r>
                <a:rPr lang="en-US" b="0" i="0" u="none" strike="noStrike" dirty="0">
                  <a:solidFill>
                    <a:schemeClr val="bg1"/>
                  </a:solidFill>
                  <a:effectLst/>
                </a:rPr>
                <a:t>River </a:t>
              </a:r>
              <a:r>
                <a:rPr lang="en-US" b="0" i="0" u="none" strike="noStrike" dirty="0" err="1">
                  <a:solidFill>
                    <a:schemeClr val="bg1"/>
                  </a:solidFill>
                  <a:effectLst/>
                </a:rPr>
                <a:t>Arnon</a:t>
              </a:r>
              <a:r>
                <a:rPr lang="en-US" b="0" i="0" dirty="0">
                  <a:solidFill>
                    <a:schemeClr val="bg1"/>
                  </a:solidFill>
                  <a:effectLst/>
                </a:rPr>
                <a:t> to the </a:t>
              </a:r>
              <a:r>
                <a:rPr lang="en-US" b="0" i="0" u="none" strike="noStrike" dirty="0">
                  <a:solidFill>
                    <a:schemeClr val="bg1"/>
                  </a:solidFill>
                  <a:effectLst/>
                </a:rPr>
                <a:t>east</a:t>
              </a:r>
              <a:r>
                <a:rPr lang="en-US" b="0" i="0" dirty="0">
                  <a:solidFill>
                    <a:schemeClr val="bg1"/>
                  </a:solidFill>
                  <a:effectLst/>
                </a:rPr>
                <a:t> of the </a:t>
              </a:r>
              <a:r>
                <a:rPr lang="en-US" b="0" i="0" u="none" strike="noStrike" dirty="0">
                  <a:solidFill>
                    <a:schemeClr val="bg1"/>
                  </a:solidFill>
                  <a:effectLst/>
                </a:rPr>
                <a:t>Dead Sea</a:t>
              </a:r>
              <a:r>
                <a:rPr lang="en-US" b="0" i="0" dirty="0">
                  <a:solidFill>
                    <a:schemeClr val="bg1"/>
                  </a:solidFill>
                  <a:effectLst/>
                </a:rPr>
                <a:t> in present-day </a:t>
              </a:r>
              <a:r>
                <a:rPr lang="en-US" b="0" i="0" u="none" strike="noStrike" dirty="0">
                  <a:solidFill>
                    <a:schemeClr val="bg1"/>
                  </a:solidFill>
                  <a:effectLst/>
                </a:rPr>
                <a:t>Jordan</a:t>
              </a:r>
              <a:r>
                <a:rPr lang="en-US" b="0" i="0" dirty="0">
                  <a:solidFill>
                    <a:schemeClr val="bg1"/>
                  </a:solidFill>
                  <a:effectLst/>
                </a:rPr>
                <a:t>. The town was an ancient </a:t>
              </a:r>
              <a:r>
                <a:rPr lang="en-US" b="0" i="0" u="none" strike="noStrike" dirty="0">
                  <a:solidFill>
                    <a:schemeClr val="bg1"/>
                  </a:solidFill>
                  <a:effectLst/>
                </a:rPr>
                <a:t>Moabite</a:t>
              </a:r>
              <a:r>
                <a:rPr lang="en-US" b="0" i="0" dirty="0">
                  <a:solidFill>
                    <a:schemeClr val="bg1"/>
                  </a:solidFill>
                  <a:effectLst/>
                </a:rPr>
                <a:t> settlement, and </a:t>
              </a:r>
              <a:r>
                <a:rPr lang="en-US" dirty="0">
                  <a:solidFill>
                    <a:schemeClr val="bg1"/>
                  </a:solidFill>
                </a:rPr>
                <a:t>built by the Tribe of Gad.</a:t>
              </a:r>
            </a:p>
          </p:txBody>
        </p:sp>
        <p:cxnSp>
          <p:nvCxnSpPr>
            <p:cNvPr id="54" name="Straight Arrow Connector 53"/>
            <p:cNvCxnSpPr/>
            <p:nvPr/>
          </p:nvCxnSpPr>
          <p:spPr>
            <a:xfrm>
              <a:off x="4217963" y="3911258"/>
              <a:ext cx="1464380" cy="571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7" name="Group 1026"/>
          <p:cNvGrpSpPr/>
          <p:nvPr/>
        </p:nvGrpSpPr>
        <p:grpSpPr>
          <a:xfrm>
            <a:off x="5598561" y="1345205"/>
            <a:ext cx="6412463" cy="2388100"/>
            <a:chOff x="5598561" y="1345205"/>
            <a:chExt cx="6412463" cy="2388100"/>
          </a:xfrm>
        </p:grpSpPr>
        <p:sp>
          <p:nvSpPr>
            <p:cNvPr id="50" name="Rectangle 49"/>
            <p:cNvSpPr/>
            <p:nvPr/>
          </p:nvSpPr>
          <p:spPr>
            <a:xfrm>
              <a:off x="8451395" y="1345205"/>
              <a:ext cx="3559629" cy="1477328"/>
            </a:xfrm>
            <a:prstGeom prst="rect">
              <a:avLst/>
            </a:prstGeom>
          </p:spPr>
          <p:txBody>
            <a:bodyPr wrap="square">
              <a:spAutoFit/>
            </a:bodyPr>
            <a:lstStyle/>
            <a:p>
              <a:r>
                <a:rPr lang="en-US" dirty="0">
                  <a:solidFill>
                    <a:schemeClr val="bg1"/>
                  </a:solidFill>
                </a:rPr>
                <a:t>Ephraim = also known as Ephron</a:t>
              </a:r>
            </a:p>
            <a:p>
              <a:r>
                <a:rPr lang="en-US" dirty="0">
                  <a:solidFill>
                    <a:schemeClr val="bg1"/>
                  </a:solidFill>
                </a:rPr>
                <a:t>thought by many to be identical with </a:t>
              </a:r>
              <a:r>
                <a:rPr lang="en-US" dirty="0" err="1">
                  <a:solidFill>
                    <a:schemeClr val="bg1"/>
                  </a:solidFill>
                </a:rPr>
                <a:t>Ophrah</a:t>
              </a:r>
              <a:r>
                <a:rPr lang="en-US" dirty="0">
                  <a:solidFill>
                    <a:schemeClr val="bg1"/>
                  </a:solidFill>
                </a:rPr>
                <a:t>. Located on the border of Judah within the town of et- </a:t>
              </a:r>
              <a:r>
                <a:rPr lang="en-US" dirty="0" err="1">
                  <a:solidFill>
                    <a:schemeClr val="bg1"/>
                  </a:solidFill>
                </a:rPr>
                <a:t>Taiyibeh</a:t>
              </a:r>
              <a:r>
                <a:rPr lang="en-US" dirty="0">
                  <a:solidFill>
                    <a:schemeClr val="bg1"/>
                  </a:solidFill>
                </a:rPr>
                <a:t>. </a:t>
              </a:r>
            </a:p>
          </p:txBody>
        </p:sp>
        <p:cxnSp>
          <p:nvCxnSpPr>
            <p:cNvPr id="57" name="Straight Arrow Connector 56"/>
            <p:cNvCxnSpPr/>
            <p:nvPr/>
          </p:nvCxnSpPr>
          <p:spPr>
            <a:xfrm flipH="1">
              <a:off x="5598561" y="1683555"/>
              <a:ext cx="2930720" cy="20497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9" name="Group 1028"/>
          <p:cNvGrpSpPr/>
          <p:nvPr/>
        </p:nvGrpSpPr>
        <p:grpSpPr>
          <a:xfrm>
            <a:off x="5682343" y="3130537"/>
            <a:ext cx="6328682" cy="2031325"/>
            <a:chOff x="5682343" y="3130537"/>
            <a:chExt cx="6328682" cy="2031325"/>
          </a:xfrm>
        </p:grpSpPr>
        <p:sp>
          <p:nvSpPr>
            <p:cNvPr id="48" name="Rectangle 47"/>
            <p:cNvSpPr/>
            <p:nvPr/>
          </p:nvSpPr>
          <p:spPr>
            <a:xfrm>
              <a:off x="8451396" y="3130537"/>
              <a:ext cx="3559629" cy="2031325"/>
            </a:xfrm>
            <a:prstGeom prst="rect">
              <a:avLst/>
            </a:prstGeom>
          </p:spPr>
          <p:txBody>
            <a:bodyPr wrap="square">
              <a:spAutoFit/>
            </a:bodyPr>
            <a:lstStyle/>
            <a:p>
              <a:r>
                <a:rPr lang="en-US" dirty="0">
                  <a:solidFill>
                    <a:schemeClr val="bg1"/>
                  </a:solidFill>
                </a:rPr>
                <a:t>Valley of </a:t>
              </a:r>
              <a:r>
                <a:rPr lang="en-US" dirty="0" err="1">
                  <a:solidFill>
                    <a:schemeClr val="bg1"/>
                  </a:solidFill>
                </a:rPr>
                <a:t>Rephaim</a:t>
              </a:r>
              <a:r>
                <a:rPr lang="en-US" dirty="0">
                  <a:solidFill>
                    <a:schemeClr val="bg1"/>
                  </a:solidFill>
                </a:rPr>
                <a:t> = </a:t>
              </a:r>
              <a:r>
                <a:rPr lang="en-US" b="0" i="0" dirty="0">
                  <a:solidFill>
                    <a:schemeClr val="bg1"/>
                  </a:solidFill>
                  <a:effectLst/>
                </a:rPr>
                <a:t> descending southwest from </a:t>
              </a:r>
              <a:r>
                <a:rPr lang="en-US" b="0" i="0" u="none" strike="noStrike" dirty="0">
                  <a:solidFill>
                    <a:schemeClr val="bg1"/>
                  </a:solidFill>
                  <a:effectLst/>
                </a:rPr>
                <a:t>Jerusalem</a:t>
              </a:r>
              <a:r>
                <a:rPr lang="en-US" b="0" i="0" dirty="0">
                  <a:solidFill>
                    <a:schemeClr val="bg1"/>
                  </a:solidFill>
                  <a:effectLst/>
                </a:rPr>
                <a:t> to the </a:t>
              </a:r>
              <a:r>
                <a:rPr lang="en-US" b="0" i="0" u="none" strike="noStrike" dirty="0">
                  <a:solidFill>
                    <a:schemeClr val="bg1"/>
                  </a:solidFill>
                  <a:effectLst/>
                </a:rPr>
                <a:t>Valley of </a:t>
              </a:r>
              <a:r>
                <a:rPr lang="en-US" b="0" i="0" u="none" strike="noStrike" dirty="0" err="1">
                  <a:solidFill>
                    <a:schemeClr val="bg1"/>
                  </a:solidFill>
                  <a:effectLst/>
                </a:rPr>
                <a:t>Elah</a:t>
              </a:r>
              <a:r>
                <a:rPr lang="en-US" dirty="0">
                  <a:solidFill>
                    <a:schemeClr val="bg1"/>
                  </a:solidFill>
                </a:rPr>
                <a:t> </a:t>
              </a:r>
              <a:r>
                <a:rPr lang="en-US" b="0" i="0" dirty="0">
                  <a:solidFill>
                    <a:schemeClr val="bg1"/>
                  </a:solidFill>
                  <a:effectLst/>
                </a:rPr>
                <a:t>below. -It is an ancient route from the coastal plain to the </a:t>
              </a:r>
              <a:r>
                <a:rPr lang="en-US" b="0" i="0" u="none" strike="noStrike" dirty="0">
                  <a:solidFill>
                    <a:schemeClr val="bg1"/>
                  </a:solidFill>
                  <a:effectLst/>
                </a:rPr>
                <a:t>Judean Hills</a:t>
              </a:r>
              <a:r>
                <a:rPr lang="en-US" dirty="0">
                  <a:solidFill>
                    <a:schemeClr val="bg1"/>
                  </a:solidFill>
                </a:rPr>
                <a:t>.</a:t>
              </a:r>
              <a:r>
                <a:rPr lang="en-US" b="0" i="0" dirty="0">
                  <a:solidFill>
                    <a:schemeClr val="bg1"/>
                  </a:solidFill>
                  <a:effectLst/>
                </a:rPr>
                <a:t> Probably named after the legendary race of giants.</a:t>
              </a:r>
              <a:endParaRPr lang="en-US" dirty="0">
                <a:solidFill>
                  <a:schemeClr val="bg1"/>
                </a:solidFill>
              </a:endParaRPr>
            </a:p>
          </p:txBody>
        </p:sp>
        <p:cxnSp>
          <p:nvCxnSpPr>
            <p:cNvPr id="60" name="Straight Arrow Connector 59"/>
            <p:cNvCxnSpPr/>
            <p:nvPr/>
          </p:nvCxnSpPr>
          <p:spPr>
            <a:xfrm flipH="1">
              <a:off x="5682343" y="3357536"/>
              <a:ext cx="2769052" cy="3757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30" name="Rectangle 1029"/>
          <p:cNvSpPr/>
          <p:nvPr/>
        </p:nvSpPr>
        <p:spPr>
          <a:xfrm>
            <a:off x="11557054" y="6380908"/>
            <a:ext cx="453970" cy="369332"/>
          </a:xfrm>
          <a:prstGeom prst="rect">
            <a:avLst/>
          </a:prstGeom>
        </p:spPr>
        <p:txBody>
          <a:bodyPr wrap="none">
            <a:spAutoFit/>
          </a:bodyPr>
          <a:lstStyle/>
          <a:p>
            <a:r>
              <a:rPr lang="en-US" dirty="0">
                <a:solidFill>
                  <a:schemeClr val="bg1"/>
                </a:solidFill>
              </a:rPr>
              <a:t>(1)</a:t>
            </a:r>
          </a:p>
        </p:txBody>
      </p:sp>
    </p:spTree>
    <p:extLst>
      <p:ext uri="{BB962C8B-B14F-4D97-AF65-F5344CB8AC3E}">
        <p14:creationId xmlns:p14="http://schemas.microsoft.com/office/powerpoint/2010/main" val="164929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Damascus—Syria—To Be Humbled</a:t>
            </a:r>
          </a:p>
        </p:txBody>
      </p:sp>
      <p:sp>
        <p:nvSpPr>
          <p:cNvPr id="8" name="TextBox 7"/>
          <p:cNvSpPr txBox="1"/>
          <p:nvPr/>
        </p:nvSpPr>
        <p:spPr>
          <a:xfrm>
            <a:off x="2645229" y="854195"/>
            <a:ext cx="7209789" cy="923330"/>
          </a:xfrm>
          <a:prstGeom prst="rect">
            <a:avLst/>
          </a:prstGeom>
          <a:noFill/>
        </p:spPr>
        <p:txBody>
          <a:bodyPr wrap="square" rtlCol="0">
            <a:spAutoFit/>
          </a:bodyPr>
          <a:lstStyle/>
          <a:p>
            <a:pPr algn="ctr"/>
            <a:r>
              <a:rPr lang="en-US" dirty="0">
                <a:solidFill>
                  <a:schemeClr val="bg1"/>
                </a:solidFill>
              </a:rPr>
              <a:t>All the powers of the world, including the neighbors of Judah as well as the nations of the world that despoiled the Lord’s people, will themselves be destroyed by the mighty judgments of God</a:t>
            </a:r>
          </a:p>
        </p:txBody>
      </p:sp>
      <p:sp>
        <p:nvSpPr>
          <p:cNvPr id="9" name="TextBox 8"/>
          <p:cNvSpPr txBox="1"/>
          <p:nvPr/>
        </p:nvSpPr>
        <p:spPr>
          <a:xfrm>
            <a:off x="261256" y="1918896"/>
            <a:ext cx="3145974" cy="646331"/>
          </a:xfrm>
          <a:prstGeom prst="rect">
            <a:avLst/>
          </a:prstGeom>
          <a:noFill/>
        </p:spPr>
        <p:txBody>
          <a:bodyPr wrap="square" rtlCol="0">
            <a:spAutoFit/>
          </a:bodyPr>
          <a:lstStyle/>
          <a:p>
            <a:r>
              <a:rPr lang="en-US" dirty="0">
                <a:solidFill>
                  <a:schemeClr val="bg1"/>
                </a:solidFill>
              </a:rPr>
              <a:t>Northern Kingdom = by the mountain defense of Ephraim</a:t>
            </a:r>
          </a:p>
        </p:txBody>
      </p:sp>
      <p:sp>
        <p:nvSpPr>
          <p:cNvPr id="3" name="Rectangle 2"/>
          <p:cNvSpPr/>
          <p:nvPr/>
        </p:nvSpPr>
        <p:spPr>
          <a:xfrm>
            <a:off x="6954249" y="2170055"/>
            <a:ext cx="3573960" cy="923330"/>
          </a:xfrm>
          <a:prstGeom prst="rect">
            <a:avLst/>
          </a:prstGeom>
        </p:spPr>
        <p:txBody>
          <a:bodyPr wrap="square">
            <a:spAutoFit/>
          </a:bodyPr>
          <a:lstStyle/>
          <a:p>
            <a:r>
              <a:rPr lang="en-US" dirty="0">
                <a:solidFill>
                  <a:schemeClr val="bg1"/>
                </a:solidFill>
              </a:rPr>
              <a:t>Yet the Lord promises, that a remnant of these nations, like the Israelites, will also be preserved.</a:t>
            </a:r>
            <a:endParaRPr lang="en-US" dirty="0"/>
          </a:p>
        </p:txBody>
      </p:sp>
      <p:sp>
        <p:nvSpPr>
          <p:cNvPr id="10" name="Rectangle 9"/>
          <p:cNvSpPr/>
          <p:nvPr/>
        </p:nvSpPr>
        <p:spPr>
          <a:xfrm>
            <a:off x="2737757" y="5867914"/>
            <a:ext cx="6716485" cy="830997"/>
          </a:xfrm>
          <a:prstGeom prst="rect">
            <a:avLst/>
          </a:prstGeom>
        </p:spPr>
        <p:txBody>
          <a:bodyPr wrap="square">
            <a:spAutoFit/>
          </a:bodyPr>
          <a:lstStyle/>
          <a:p>
            <a:pPr algn="ctr"/>
            <a:r>
              <a:rPr lang="en-US" sz="2400" dirty="0">
                <a:solidFill>
                  <a:srgbClr val="FFFF00"/>
                </a:solidFill>
              </a:rPr>
              <a:t>Also like Israel, this remnant of the Gentiles will turn to God and forsake their false religions</a:t>
            </a:r>
          </a:p>
        </p:txBody>
      </p:sp>
      <p:pic>
        <p:nvPicPr>
          <p:cNvPr id="3076" name="Picture 4" descr="http://fccbrushton.org/kids/images/Israel-and-Jud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6" y="2637936"/>
            <a:ext cx="1823583" cy="24047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 y="6411686"/>
            <a:ext cx="3488871" cy="338554"/>
          </a:xfrm>
          <a:prstGeom prst="rect">
            <a:avLst/>
          </a:prstGeom>
          <a:noFill/>
        </p:spPr>
        <p:txBody>
          <a:bodyPr wrap="square" rtlCol="0">
            <a:spAutoFit/>
          </a:bodyPr>
          <a:lstStyle/>
          <a:p>
            <a:r>
              <a:rPr lang="en-US" sz="1600" dirty="0">
                <a:solidFill>
                  <a:schemeClr val="bg1"/>
                </a:solidFill>
              </a:rPr>
              <a:t> Isaiah 17:6-8</a:t>
            </a:r>
          </a:p>
        </p:txBody>
      </p:sp>
      <p:grpSp>
        <p:nvGrpSpPr>
          <p:cNvPr id="2" name="Group 1"/>
          <p:cNvGrpSpPr/>
          <p:nvPr/>
        </p:nvGrpSpPr>
        <p:grpSpPr>
          <a:xfrm>
            <a:off x="2911927" y="3103461"/>
            <a:ext cx="4388819" cy="1437253"/>
            <a:chOff x="2911927" y="3103461"/>
            <a:chExt cx="4388819" cy="1437253"/>
          </a:xfrm>
        </p:grpSpPr>
        <p:sp>
          <p:nvSpPr>
            <p:cNvPr id="6" name="TextBox 5"/>
            <p:cNvSpPr txBox="1"/>
            <p:nvPr/>
          </p:nvSpPr>
          <p:spPr>
            <a:xfrm>
              <a:off x="2911927" y="3103461"/>
              <a:ext cx="2334988" cy="923330"/>
            </a:xfrm>
            <a:prstGeom prst="rect">
              <a:avLst/>
            </a:prstGeom>
            <a:noFill/>
          </p:spPr>
          <p:txBody>
            <a:bodyPr wrap="square" rtlCol="0">
              <a:spAutoFit/>
            </a:bodyPr>
            <a:lstStyle/>
            <a:p>
              <a:r>
                <a:rPr lang="en-US" dirty="0">
                  <a:solidFill>
                    <a:schemeClr val="bg1"/>
                  </a:solidFill>
                </a:rPr>
                <a:t>Gleaning grapes = Those few missed by the harvester</a:t>
              </a:r>
            </a:p>
          </p:txBody>
        </p:sp>
        <p:pic>
          <p:nvPicPr>
            <p:cNvPr id="3078" name="Picture 6" descr="https://ericjohnbaker.files.wordpress.com/2014/12/grap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9499" y="3139883"/>
              <a:ext cx="2101247" cy="14008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4483131" y="3472976"/>
            <a:ext cx="7286397" cy="2156246"/>
            <a:chOff x="4483131" y="3472976"/>
            <a:chExt cx="7286397" cy="2156246"/>
          </a:xfrm>
        </p:grpSpPr>
        <p:sp>
          <p:nvSpPr>
            <p:cNvPr id="7" name="TextBox 6"/>
            <p:cNvSpPr txBox="1"/>
            <p:nvPr/>
          </p:nvSpPr>
          <p:spPr>
            <a:xfrm>
              <a:off x="4483131" y="4693437"/>
              <a:ext cx="4334298" cy="923330"/>
            </a:xfrm>
            <a:prstGeom prst="rect">
              <a:avLst/>
            </a:prstGeom>
            <a:noFill/>
          </p:spPr>
          <p:txBody>
            <a:bodyPr wrap="square" rtlCol="0">
              <a:spAutoFit/>
            </a:bodyPr>
            <a:lstStyle/>
            <a:p>
              <a:r>
                <a:rPr lang="en-US" dirty="0">
                  <a:solidFill>
                    <a:schemeClr val="bg1"/>
                  </a:solidFill>
                </a:rPr>
                <a:t>Olives = harvesting by shaking the branches which always left a few scattered fruits in the topmost branches</a:t>
              </a:r>
            </a:p>
          </p:txBody>
        </p:sp>
        <p:pic>
          <p:nvPicPr>
            <p:cNvPr id="3080" name="Picture 8" descr="Olive Branches at in the Shephelah of Israel. Photo by Ferrell Jenkins."/>
            <p:cNvPicPr>
              <a:picLocks noChangeAspect="1" noChangeArrowheads="1"/>
            </p:cNvPicPr>
            <p:nvPr/>
          </p:nvPicPr>
          <p:blipFill rotWithShape="1">
            <a:blip r:embed="rId6">
              <a:extLst>
                <a:ext uri="{28A0092B-C50C-407E-A947-70E740481C1C}">
                  <a14:useLocalDpi xmlns:a14="http://schemas.microsoft.com/office/drawing/2010/main" val="0"/>
                </a:ext>
              </a:extLst>
            </a:blip>
            <a:srcRect r="15038" b="17257"/>
            <a:stretch/>
          </p:blipFill>
          <p:spPr bwMode="auto">
            <a:xfrm>
              <a:off x="8817429" y="3472976"/>
              <a:ext cx="2952099" cy="21562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8569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3076"/>
                                        </p:tgtEl>
                                      </p:cBhvr>
                                    </p:animEffect>
                                    <p:set>
                                      <p:cBhvr>
                                        <p:cTn id="26" dur="1" fill="hold">
                                          <p:stCondLst>
                                            <p:cond delay="499"/>
                                          </p:stCondLst>
                                        </p:cTn>
                                        <p:tgtEl>
                                          <p:spTgt spid="307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0" presetClass="exit" presetSubtype="0" fill="hold" nodeType="with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3" grpId="0"/>
      <p:bldP spid="3" grpId="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Woe—A Warning</a:t>
            </a:r>
          </a:p>
        </p:txBody>
      </p:sp>
      <p:sp>
        <p:nvSpPr>
          <p:cNvPr id="14" name="TextBox 13"/>
          <p:cNvSpPr txBox="1"/>
          <p:nvPr/>
        </p:nvSpPr>
        <p:spPr>
          <a:xfrm>
            <a:off x="38100" y="6411686"/>
            <a:ext cx="3488871" cy="338554"/>
          </a:xfrm>
          <a:prstGeom prst="rect">
            <a:avLst/>
          </a:prstGeom>
          <a:noFill/>
        </p:spPr>
        <p:txBody>
          <a:bodyPr wrap="square" rtlCol="0">
            <a:spAutoFit/>
          </a:bodyPr>
          <a:lstStyle/>
          <a:p>
            <a:r>
              <a:rPr lang="en-US" sz="1600" dirty="0">
                <a:solidFill>
                  <a:schemeClr val="bg1"/>
                </a:solidFill>
              </a:rPr>
              <a:t> Isaiah 17:9-14</a:t>
            </a:r>
          </a:p>
        </p:txBody>
      </p:sp>
      <p:sp>
        <p:nvSpPr>
          <p:cNvPr id="2" name="Rectangle 1"/>
          <p:cNvSpPr/>
          <p:nvPr/>
        </p:nvSpPr>
        <p:spPr>
          <a:xfrm>
            <a:off x="7742534" y="4441916"/>
            <a:ext cx="3831772" cy="2308324"/>
          </a:xfrm>
          <a:prstGeom prst="rect">
            <a:avLst/>
          </a:prstGeom>
        </p:spPr>
        <p:txBody>
          <a:bodyPr wrap="square">
            <a:spAutoFit/>
          </a:bodyPr>
          <a:lstStyle/>
          <a:p>
            <a:r>
              <a:rPr lang="en-US" b="1" i="0" dirty="0">
                <a:solidFill>
                  <a:schemeClr val="bg1"/>
                </a:solidFill>
                <a:effectLst/>
              </a:rPr>
              <a:t>That spoil us </a:t>
            </a:r>
            <a:r>
              <a:rPr lang="en-US" i="0" dirty="0">
                <a:solidFill>
                  <a:schemeClr val="bg1"/>
                </a:solidFill>
                <a:effectLst/>
              </a:rPr>
              <a:t>= </a:t>
            </a:r>
            <a:r>
              <a:rPr lang="en-US" dirty="0">
                <a:solidFill>
                  <a:schemeClr val="bg1"/>
                </a:solidFill>
              </a:rPr>
              <a:t>Though God may permit the wicked to prevail for a time against his people… yet in the end those shall be overthrown, and the glory of the Lord shall shine brightly on them that fear him; for the earth shall be subdued, and the universe filled with his glory (3)</a:t>
            </a:r>
          </a:p>
        </p:txBody>
      </p:sp>
      <p:grpSp>
        <p:nvGrpSpPr>
          <p:cNvPr id="3" name="Group 2"/>
          <p:cNvGrpSpPr/>
          <p:nvPr/>
        </p:nvGrpSpPr>
        <p:grpSpPr>
          <a:xfrm>
            <a:off x="299295" y="1110017"/>
            <a:ext cx="4849648" cy="4191652"/>
            <a:chOff x="299295" y="1110017"/>
            <a:chExt cx="4849648" cy="4191652"/>
          </a:xfrm>
        </p:grpSpPr>
        <p:sp>
          <p:nvSpPr>
            <p:cNvPr id="6" name="TextBox 5"/>
            <p:cNvSpPr txBox="1"/>
            <p:nvPr/>
          </p:nvSpPr>
          <p:spPr>
            <a:xfrm>
              <a:off x="299295" y="1110017"/>
              <a:ext cx="4849648" cy="923330"/>
            </a:xfrm>
            <a:prstGeom prst="rect">
              <a:avLst/>
            </a:prstGeom>
            <a:noFill/>
          </p:spPr>
          <p:txBody>
            <a:bodyPr wrap="square" rtlCol="0">
              <a:spAutoFit/>
            </a:bodyPr>
            <a:lstStyle/>
            <a:p>
              <a:r>
                <a:rPr lang="en-US" b="1" dirty="0">
                  <a:solidFill>
                    <a:schemeClr val="bg1"/>
                  </a:solidFill>
                </a:rPr>
                <a:t>Strange slips "Shoots from a foreign soil“ </a:t>
              </a:r>
              <a:r>
                <a:rPr lang="en-US" dirty="0">
                  <a:solidFill>
                    <a:schemeClr val="bg1"/>
                  </a:solidFill>
                </a:rPr>
                <a:t>=  strange and idolatrous worship, a reliance from neighboring cities especially Egypt. </a:t>
              </a:r>
            </a:p>
          </p:txBody>
        </p:sp>
        <p:pic>
          <p:nvPicPr>
            <p:cNvPr id="5122" name="Picture 2" descr="https://static.squarespace.com/static/544680b5e4b0149c3cfddd3b/54687904e4b0ebccd920ebfc/54687904e4b0ebccd920eeae/1281519830897/1000w/Map_1949.gif"/>
            <p:cNvPicPr>
              <a:picLocks noChangeAspect="1" noChangeArrowheads="1"/>
            </p:cNvPicPr>
            <p:nvPr/>
          </p:nvPicPr>
          <p:blipFill rotWithShape="1">
            <a:blip r:embed="rId4">
              <a:extLst>
                <a:ext uri="{28A0092B-C50C-407E-A947-70E740481C1C}">
                  <a14:useLocalDpi xmlns:a14="http://schemas.microsoft.com/office/drawing/2010/main" val="0"/>
                </a:ext>
              </a:extLst>
            </a:blip>
            <a:srcRect l="5859" t="4943" r="4712" b="25534"/>
            <a:stretch/>
          </p:blipFill>
          <p:spPr bwMode="auto">
            <a:xfrm>
              <a:off x="1106803" y="2112703"/>
              <a:ext cx="2354118" cy="31889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299517" y="923330"/>
            <a:ext cx="5396628" cy="2229687"/>
            <a:chOff x="5299517" y="923330"/>
            <a:chExt cx="5396628" cy="2229687"/>
          </a:xfrm>
        </p:grpSpPr>
        <p:sp>
          <p:nvSpPr>
            <p:cNvPr id="7" name="TextBox 6"/>
            <p:cNvSpPr txBox="1"/>
            <p:nvPr/>
          </p:nvSpPr>
          <p:spPr>
            <a:xfrm>
              <a:off x="5299517" y="1736230"/>
              <a:ext cx="2526943" cy="1200329"/>
            </a:xfrm>
            <a:prstGeom prst="rect">
              <a:avLst/>
            </a:prstGeom>
            <a:noFill/>
          </p:spPr>
          <p:txBody>
            <a:bodyPr wrap="square" rtlCol="0">
              <a:spAutoFit/>
            </a:bodyPr>
            <a:lstStyle/>
            <a:p>
              <a:r>
                <a:rPr lang="en-US" b="1" dirty="0">
                  <a:solidFill>
                    <a:schemeClr val="bg1"/>
                  </a:solidFill>
                </a:rPr>
                <a:t>Like the rushing of mighty waters </a:t>
              </a:r>
              <a:r>
                <a:rPr lang="en-US" dirty="0">
                  <a:solidFill>
                    <a:schemeClr val="bg1"/>
                  </a:solidFill>
                </a:rPr>
                <a:t>= the sound of people suffering </a:t>
              </a:r>
            </a:p>
          </p:txBody>
        </p:sp>
        <p:pic>
          <p:nvPicPr>
            <p:cNvPr id="5124" name="Picture 4" descr="http://helenw13.files.wordpress.com/2011/05/rushing-wa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2534" y="923330"/>
              <a:ext cx="2953611" cy="22296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3305537" y="3182702"/>
            <a:ext cx="6716485" cy="2706116"/>
            <a:chOff x="3305537" y="3182702"/>
            <a:chExt cx="6716485" cy="2706116"/>
          </a:xfrm>
        </p:grpSpPr>
        <p:sp>
          <p:nvSpPr>
            <p:cNvPr id="10" name="Rectangle 9"/>
            <p:cNvSpPr/>
            <p:nvPr/>
          </p:nvSpPr>
          <p:spPr>
            <a:xfrm>
              <a:off x="3305537" y="3182702"/>
              <a:ext cx="6716485" cy="830997"/>
            </a:xfrm>
            <a:prstGeom prst="rect">
              <a:avLst/>
            </a:prstGeom>
          </p:spPr>
          <p:txBody>
            <a:bodyPr wrap="square">
              <a:spAutoFit/>
            </a:bodyPr>
            <a:lstStyle/>
            <a:p>
              <a:pPr algn="ctr"/>
              <a:r>
                <a:rPr lang="en-US" sz="2400" dirty="0">
                  <a:solidFill>
                    <a:schemeClr val="bg1"/>
                  </a:solidFill>
                </a:rPr>
                <a:t>He is not = "He is no more“</a:t>
              </a:r>
            </a:p>
            <a:p>
              <a:pPr algn="ctr"/>
              <a:r>
                <a:rPr lang="en-US" sz="2400" dirty="0">
                  <a:solidFill>
                    <a:schemeClr val="bg1"/>
                  </a:solidFill>
                </a:rPr>
                <a:t>They will have forgotten to rely on the Lord</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7724" y="4144926"/>
              <a:ext cx="2906486" cy="1743892"/>
            </a:xfrm>
            <a:prstGeom prst="rect">
              <a:avLst/>
            </a:prstGeom>
          </p:spPr>
        </p:pic>
      </p:grpSp>
    </p:spTree>
    <p:extLst>
      <p:ext uri="{BB962C8B-B14F-4D97-AF65-F5344CB8AC3E}">
        <p14:creationId xmlns:p14="http://schemas.microsoft.com/office/powerpoint/2010/main" val="12240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Woe—A Greeting</a:t>
            </a:r>
          </a:p>
        </p:txBody>
      </p:sp>
      <p:sp>
        <p:nvSpPr>
          <p:cNvPr id="14" name="TextBox 13"/>
          <p:cNvSpPr txBox="1"/>
          <p:nvPr/>
        </p:nvSpPr>
        <p:spPr>
          <a:xfrm>
            <a:off x="38100" y="6411686"/>
            <a:ext cx="3488871" cy="338554"/>
          </a:xfrm>
          <a:prstGeom prst="rect">
            <a:avLst/>
          </a:prstGeom>
          <a:noFill/>
        </p:spPr>
        <p:txBody>
          <a:bodyPr wrap="square" rtlCol="0">
            <a:spAutoFit/>
          </a:bodyPr>
          <a:lstStyle/>
          <a:p>
            <a:r>
              <a:rPr lang="en-US" sz="1600" dirty="0">
                <a:solidFill>
                  <a:schemeClr val="bg1"/>
                </a:solidFill>
              </a:rPr>
              <a:t> Isaiah 18:1-4</a:t>
            </a:r>
          </a:p>
        </p:txBody>
      </p:sp>
      <p:grpSp>
        <p:nvGrpSpPr>
          <p:cNvPr id="11" name="Group 10"/>
          <p:cNvGrpSpPr/>
          <p:nvPr/>
        </p:nvGrpSpPr>
        <p:grpSpPr>
          <a:xfrm>
            <a:off x="1081040" y="1010708"/>
            <a:ext cx="3698453" cy="4882220"/>
            <a:chOff x="1059269" y="1086908"/>
            <a:chExt cx="3698453" cy="4882220"/>
          </a:xfrm>
        </p:grpSpPr>
        <p:sp>
          <p:nvSpPr>
            <p:cNvPr id="6" name="TextBox 5"/>
            <p:cNvSpPr txBox="1"/>
            <p:nvPr/>
          </p:nvSpPr>
          <p:spPr>
            <a:xfrm>
              <a:off x="2245788" y="1086908"/>
              <a:ext cx="1438293" cy="707886"/>
            </a:xfrm>
            <a:prstGeom prst="rect">
              <a:avLst/>
            </a:prstGeom>
            <a:solidFill>
              <a:schemeClr val="accent6">
                <a:lumMod val="50000"/>
              </a:schemeClr>
            </a:solidFill>
            <a:ln>
              <a:solidFill>
                <a:schemeClr val="tx1"/>
              </a:solidFill>
            </a:ln>
          </p:spPr>
          <p:txBody>
            <a:bodyPr wrap="square" rtlCol="0">
              <a:spAutoFit/>
            </a:bodyPr>
            <a:lstStyle/>
            <a:p>
              <a:pPr algn="ctr"/>
              <a:r>
                <a:rPr lang="en-US" sz="4000" i="1" dirty="0">
                  <a:solidFill>
                    <a:schemeClr val="bg1"/>
                  </a:solidFill>
                </a:rPr>
                <a:t>Land</a:t>
              </a:r>
              <a:endParaRPr lang="en-US" sz="4000" dirty="0">
                <a:solidFill>
                  <a:schemeClr val="bg1"/>
                </a:solidFill>
              </a:endParaRPr>
            </a:p>
          </p:txBody>
        </p:sp>
        <p:sp>
          <p:nvSpPr>
            <p:cNvPr id="3" name="Rectangle 2"/>
            <p:cNvSpPr/>
            <p:nvPr/>
          </p:nvSpPr>
          <p:spPr>
            <a:xfrm>
              <a:off x="1237539" y="2208275"/>
              <a:ext cx="3279167" cy="369332"/>
            </a:xfrm>
            <a:prstGeom prst="rect">
              <a:avLst/>
            </a:prstGeom>
            <a:solidFill>
              <a:schemeClr val="accent6">
                <a:lumMod val="50000"/>
              </a:schemeClr>
            </a:solidFill>
          </p:spPr>
          <p:txBody>
            <a:bodyPr wrap="none">
              <a:spAutoFit/>
            </a:bodyPr>
            <a:lstStyle/>
            <a:p>
              <a:r>
                <a:rPr lang="en-US" b="0" i="0" dirty="0">
                  <a:solidFill>
                    <a:schemeClr val="bg1"/>
                  </a:solidFill>
                  <a:effectLst/>
                  <a:latin typeface="Calibri" panose="020F0502020204030204" pitchFamily="34" charset="0"/>
                </a:rPr>
                <a:t>“the land shadowing with wings”</a:t>
              </a:r>
              <a:endParaRPr lang="en-US" dirty="0">
                <a:solidFill>
                  <a:schemeClr val="bg1"/>
                </a:solidFill>
              </a:endParaRPr>
            </a:p>
          </p:txBody>
        </p:sp>
        <p:pic>
          <p:nvPicPr>
            <p:cNvPr id="6146" name="Picture 2" descr="http://www.thesleuthjournal.com/wp-content/uploads/2015/03/America-Flag-M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9" t="17107" r="514" b="14920"/>
            <a:stretch/>
          </p:blipFill>
          <p:spPr bwMode="auto">
            <a:xfrm>
              <a:off x="1237539" y="3004813"/>
              <a:ext cx="3341914" cy="2057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59269" y="5322797"/>
              <a:ext cx="3698453" cy="646331"/>
            </a:xfrm>
            <a:prstGeom prst="rect">
              <a:avLst/>
            </a:prstGeom>
            <a:solidFill>
              <a:schemeClr val="accent6">
                <a:lumMod val="50000"/>
              </a:schemeClr>
            </a:solidFill>
            <a:ln>
              <a:solidFill>
                <a:schemeClr val="tx1"/>
              </a:solidFill>
            </a:ln>
          </p:spPr>
          <p:txBody>
            <a:bodyPr wrap="square">
              <a:spAutoFit/>
            </a:bodyPr>
            <a:lstStyle/>
            <a:p>
              <a:pPr algn="ctr"/>
              <a:r>
                <a:rPr lang="en-US" b="0" i="0" dirty="0">
                  <a:solidFill>
                    <a:schemeClr val="bg1"/>
                  </a:solidFill>
                  <a:effectLst/>
                  <a:latin typeface="Calibri" panose="020F0502020204030204" pitchFamily="34" charset="0"/>
                </a:rPr>
                <a:t>Can refer to the Americas, where the Restoration of the Church began</a:t>
              </a:r>
              <a:endParaRPr lang="en-US" dirty="0">
                <a:solidFill>
                  <a:schemeClr val="bg1"/>
                </a:solidFill>
              </a:endParaRPr>
            </a:p>
          </p:txBody>
        </p:sp>
      </p:grpSp>
      <p:grpSp>
        <p:nvGrpSpPr>
          <p:cNvPr id="9" name="Group 8"/>
          <p:cNvGrpSpPr/>
          <p:nvPr/>
        </p:nvGrpSpPr>
        <p:grpSpPr>
          <a:xfrm>
            <a:off x="7452532" y="1086908"/>
            <a:ext cx="3983244" cy="5159219"/>
            <a:chOff x="4056189" y="896894"/>
            <a:chExt cx="3983244" cy="5159219"/>
          </a:xfrm>
        </p:grpSpPr>
        <p:sp>
          <p:nvSpPr>
            <p:cNvPr id="13" name="TextBox 12"/>
            <p:cNvSpPr txBox="1"/>
            <p:nvPr/>
          </p:nvSpPr>
          <p:spPr>
            <a:xfrm>
              <a:off x="4386878" y="896894"/>
              <a:ext cx="3140591" cy="1754326"/>
            </a:xfrm>
            <a:prstGeom prst="rect">
              <a:avLst/>
            </a:prstGeom>
            <a:solidFill>
              <a:schemeClr val="accent5">
                <a:lumMod val="75000"/>
              </a:schemeClr>
            </a:solidFill>
            <a:ln>
              <a:solidFill>
                <a:schemeClr val="tx1"/>
              </a:solidFill>
            </a:ln>
          </p:spPr>
          <p:txBody>
            <a:bodyPr wrap="square" rtlCol="0">
              <a:spAutoFit/>
            </a:bodyPr>
            <a:lstStyle/>
            <a:p>
              <a:pPr algn="ctr"/>
              <a:r>
                <a:rPr lang="en-US" sz="3600" i="1" dirty="0">
                  <a:solidFill>
                    <a:schemeClr val="bg1"/>
                  </a:solidFill>
                </a:rPr>
                <a:t>Ambassadors</a:t>
              </a:r>
            </a:p>
            <a:p>
              <a:pPr algn="ctr"/>
              <a:r>
                <a:rPr lang="en-US" sz="3600" i="1" dirty="0">
                  <a:solidFill>
                    <a:schemeClr val="bg1"/>
                  </a:solidFill>
                </a:rPr>
                <a:t>And</a:t>
              </a:r>
            </a:p>
            <a:p>
              <a:pPr algn="ctr"/>
              <a:r>
                <a:rPr lang="en-US" sz="3600" i="1" dirty="0">
                  <a:solidFill>
                    <a:schemeClr val="bg1"/>
                  </a:solidFill>
                </a:rPr>
                <a:t>Messengers</a:t>
              </a:r>
              <a:endParaRPr lang="en-US" sz="3600" dirty="0">
                <a:solidFill>
                  <a:schemeClr val="bg1"/>
                </a:solidFill>
              </a:endParaRPr>
            </a:p>
          </p:txBody>
        </p:sp>
        <p:sp>
          <p:nvSpPr>
            <p:cNvPr id="19" name="Rectangle 18"/>
            <p:cNvSpPr/>
            <p:nvPr/>
          </p:nvSpPr>
          <p:spPr>
            <a:xfrm>
              <a:off x="4201619" y="5132783"/>
              <a:ext cx="3837814" cy="923330"/>
            </a:xfrm>
            <a:prstGeom prst="rect">
              <a:avLst/>
            </a:prstGeom>
            <a:solidFill>
              <a:schemeClr val="accent5">
                <a:lumMod val="75000"/>
              </a:schemeClr>
            </a:solidFill>
            <a:ln>
              <a:solidFill>
                <a:schemeClr val="tx1"/>
              </a:solidFill>
            </a:ln>
          </p:spPr>
          <p:txBody>
            <a:bodyPr wrap="square">
              <a:spAutoFit/>
            </a:bodyPr>
            <a:lstStyle/>
            <a:p>
              <a:pPr algn="ctr"/>
              <a:r>
                <a:rPr lang="en-US" dirty="0">
                  <a:solidFill>
                    <a:schemeClr val="bg1"/>
                  </a:solidFill>
                </a:rPr>
                <a:t>Can refer to Apostles and missionaries, who travel all over the world to spread the gospel.</a:t>
              </a:r>
            </a:p>
          </p:txBody>
        </p:sp>
        <p:pic>
          <p:nvPicPr>
            <p:cNvPr id="6148" name="Picture 4" descr="http://www.mission.net/img/world_map_500x240_en.gif"/>
            <p:cNvPicPr>
              <a:picLocks noChangeAspect="1" noChangeArrowheads="1"/>
            </p:cNvPicPr>
            <p:nvPr/>
          </p:nvPicPr>
          <p:blipFill rotWithShape="1">
            <a:blip r:embed="rId5">
              <a:extLst>
                <a:ext uri="{28A0092B-C50C-407E-A947-70E740481C1C}">
                  <a14:useLocalDpi xmlns:a14="http://schemas.microsoft.com/office/drawing/2010/main" val="0"/>
                </a:ext>
              </a:extLst>
            </a:blip>
            <a:srcRect r="638" b="17728"/>
            <a:stretch/>
          </p:blipFill>
          <p:spPr bwMode="auto">
            <a:xfrm>
              <a:off x="4056189" y="2962080"/>
              <a:ext cx="3801971" cy="18807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701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 y="6411686"/>
            <a:ext cx="3488871" cy="338554"/>
          </a:xfrm>
          <a:prstGeom prst="rect">
            <a:avLst/>
          </a:prstGeom>
          <a:noFill/>
        </p:spPr>
        <p:txBody>
          <a:bodyPr wrap="square" rtlCol="0">
            <a:spAutoFit/>
          </a:bodyPr>
          <a:lstStyle/>
          <a:p>
            <a:r>
              <a:rPr lang="en-US" sz="1600" dirty="0">
                <a:solidFill>
                  <a:schemeClr val="bg1"/>
                </a:solidFill>
              </a:rPr>
              <a:t> Isaiah 18:1-4</a:t>
            </a:r>
          </a:p>
        </p:txBody>
      </p:sp>
      <p:grpSp>
        <p:nvGrpSpPr>
          <p:cNvPr id="4" name="Group 3"/>
          <p:cNvGrpSpPr/>
          <p:nvPr/>
        </p:nvGrpSpPr>
        <p:grpSpPr>
          <a:xfrm>
            <a:off x="766754" y="924655"/>
            <a:ext cx="3698453" cy="5112535"/>
            <a:chOff x="1076624" y="803729"/>
            <a:chExt cx="3698453" cy="5112535"/>
          </a:xfrm>
        </p:grpSpPr>
        <p:sp>
          <p:nvSpPr>
            <p:cNvPr id="6" name="TextBox 5"/>
            <p:cNvSpPr txBox="1"/>
            <p:nvPr/>
          </p:nvSpPr>
          <p:spPr>
            <a:xfrm>
              <a:off x="1686933" y="803729"/>
              <a:ext cx="2262175" cy="707886"/>
            </a:xfrm>
            <a:prstGeom prst="rect">
              <a:avLst/>
            </a:prstGeom>
            <a:solidFill>
              <a:srgbClr val="C00000"/>
            </a:solidFill>
            <a:ln>
              <a:solidFill>
                <a:schemeClr val="tx1"/>
              </a:solidFill>
            </a:ln>
          </p:spPr>
          <p:txBody>
            <a:bodyPr wrap="square" rtlCol="0">
              <a:spAutoFit/>
            </a:bodyPr>
            <a:lstStyle/>
            <a:p>
              <a:pPr algn="ctr"/>
              <a:r>
                <a:rPr lang="en-US" sz="4000" i="1" dirty="0">
                  <a:solidFill>
                    <a:schemeClr val="bg1"/>
                  </a:solidFill>
                </a:rPr>
                <a:t>Ensign</a:t>
              </a:r>
              <a:endParaRPr lang="en-US" sz="4000" dirty="0">
                <a:solidFill>
                  <a:schemeClr val="bg1"/>
                </a:solidFill>
              </a:endParaRPr>
            </a:p>
          </p:txBody>
        </p:sp>
        <p:sp>
          <p:nvSpPr>
            <p:cNvPr id="8" name="Rectangle 7"/>
            <p:cNvSpPr/>
            <p:nvPr/>
          </p:nvSpPr>
          <p:spPr>
            <a:xfrm>
              <a:off x="1076624" y="5269933"/>
              <a:ext cx="3698453" cy="646331"/>
            </a:xfrm>
            <a:prstGeom prst="rect">
              <a:avLst/>
            </a:prstGeom>
            <a:solidFill>
              <a:srgbClr val="C00000"/>
            </a:solidFill>
            <a:ln>
              <a:solidFill>
                <a:schemeClr val="tx1"/>
              </a:solidFill>
            </a:ln>
          </p:spPr>
          <p:txBody>
            <a:bodyPr wrap="square">
              <a:spAutoFit/>
            </a:bodyPr>
            <a:lstStyle/>
            <a:p>
              <a:pPr algn="ctr"/>
              <a:r>
                <a:rPr lang="en-US" dirty="0">
                  <a:solidFill>
                    <a:schemeClr val="bg1"/>
                  </a:solidFill>
                </a:rPr>
                <a:t>A flag or banner around which armies gather for battle, </a:t>
              </a:r>
            </a:p>
          </p:txBody>
        </p:sp>
        <p:pic>
          <p:nvPicPr>
            <p:cNvPr id="7170" name="Picture 2" descr="https://ldstroyward.files.wordpress.com/2015/05/helaman-and-title-of-liberty.jpg"/>
            <p:cNvPicPr>
              <a:picLocks noChangeAspect="1" noChangeArrowheads="1"/>
            </p:cNvPicPr>
            <p:nvPr/>
          </p:nvPicPr>
          <p:blipFill rotWithShape="1">
            <a:blip r:embed="rId4">
              <a:extLst>
                <a:ext uri="{28A0092B-C50C-407E-A947-70E740481C1C}">
                  <a14:useLocalDpi xmlns:a14="http://schemas.microsoft.com/office/drawing/2010/main" val="0"/>
                </a:ext>
              </a:extLst>
            </a:blip>
            <a:srcRect r="2476" b="10821"/>
            <a:stretch/>
          </p:blipFill>
          <p:spPr bwMode="auto">
            <a:xfrm>
              <a:off x="1424650" y="1729636"/>
              <a:ext cx="2786743" cy="340523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152502" y="2815724"/>
            <a:ext cx="2555316" cy="1477328"/>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both an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and a </a:t>
            </a:r>
            <a:r>
              <a:rPr lang="en-US" b="0" i="1" dirty="0">
                <a:solidFill>
                  <a:schemeClr val="bg1"/>
                </a:solidFill>
                <a:effectLst/>
                <a:latin typeface="Calibri" panose="020F0502020204030204" pitchFamily="34" charset="0"/>
              </a:rPr>
              <a:t>trumpet</a:t>
            </a:r>
            <a:r>
              <a:rPr lang="en-US" b="0" i="0" dirty="0">
                <a:solidFill>
                  <a:schemeClr val="bg1"/>
                </a:solidFill>
                <a:effectLst/>
                <a:latin typeface="Calibri" panose="020F0502020204030204" pitchFamily="34" charset="0"/>
              </a:rPr>
              <a:t> can symbolize the latter-day call to gather to the restored Church of Jesus Christ.</a:t>
            </a:r>
            <a:endParaRPr lang="en-US" dirty="0">
              <a:solidFill>
                <a:schemeClr val="bg1"/>
              </a:solidFill>
            </a:endParaRPr>
          </a:p>
        </p:txBody>
      </p:sp>
      <p:grpSp>
        <p:nvGrpSpPr>
          <p:cNvPr id="7" name="Group 6"/>
          <p:cNvGrpSpPr/>
          <p:nvPr/>
        </p:nvGrpSpPr>
        <p:grpSpPr>
          <a:xfrm>
            <a:off x="6958798" y="1369074"/>
            <a:ext cx="4945112" cy="4344950"/>
            <a:chOff x="7102843" y="1009312"/>
            <a:chExt cx="4945112" cy="4344950"/>
          </a:xfrm>
        </p:grpSpPr>
        <p:sp>
          <p:nvSpPr>
            <p:cNvPr id="13" name="TextBox 12"/>
            <p:cNvSpPr txBox="1"/>
            <p:nvPr/>
          </p:nvSpPr>
          <p:spPr>
            <a:xfrm>
              <a:off x="8028547" y="1009312"/>
              <a:ext cx="3140591" cy="646331"/>
            </a:xfrm>
            <a:prstGeom prst="rect">
              <a:avLst/>
            </a:prstGeom>
            <a:solidFill>
              <a:schemeClr val="accent6">
                <a:lumMod val="75000"/>
              </a:schemeClr>
            </a:solidFill>
            <a:ln>
              <a:solidFill>
                <a:schemeClr val="tx1"/>
              </a:solidFill>
            </a:ln>
          </p:spPr>
          <p:txBody>
            <a:bodyPr wrap="square" rtlCol="0">
              <a:spAutoFit/>
            </a:bodyPr>
            <a:lstStyle/>
            <a:p>
              <a:pPr algn="ctr"/>
              <a:r>
                <a:rPr lang="en-US" sz="3600" i="1" dirty="0">
                  <a:solidFill>
                    <a:schemeClr val="bg1"/>
                  </a:solidFill>
                </a:rPr>
                <a:t>Trumpet</a:t>
              </a:r>
              <a:endParaRPr lang="en-US" sz="3600" dirty="0">
                <a:solidFill>
                  <a:schemeClr val="bg1"/>
                </a:solidFill>
              </a:endParaRPr>
            </a:p>
          </p:txBody>
        </p:sp>
        <p:sp>
          <p:nvSpPr>
            <p:cNvPr id="19" name="Rectangle 18"/>
            <p:cNvSpPr/>
            <p:nvPr/>
          </p:nvSpPr>
          <p:spPr>
            <a:xfrm>
              <a:off x="7679935" y="4984930"/>
              <a:ext cx="3837814" cy="369332"/>
            </a:xfrm>
            <a:prstGeom prst="rect">
              <a:avLst/>
            </a:prstGeom>
            <a:solidFill>
              <a:schemeClr val="accent6">
                <a:lumMod val="75000"/>
              </a:schemeClr>
            </a:solidFill>
            <a:ln>
              <a:solidFill>
                <a:schemeClr val="tx1"/>
              </a:solidFill>
            </a:ln>
          </p:spPr>
          <p:txBody>
            <a:bodyPr wrap="square">
              <a:spAutoFit/>
            </a:bodyPr>
            <a:lstStyle/>
            <a:p>
              <a:pPr algn="ctr"/>
              <a:r>
                <a:rPr lang="en-US" dirty="0">
                  <a:solidFill>
                    <a:schemeClr val="bg1"/>
                  </a:solidFill>
                </a:rPr>
                <a:t>Can be used to call people together</a:t>
              </a:r>
            </a:p>
          </p:txBody>
        </p:sp>
        <p:pic>
          <p:nvPicPr>
            <p:cNvPr id="7172" name="Picture 4" descr="http://www.breakingisraelnews.com/wp-content/uploads/2014/09/shof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843" y="2192721"/>
              <a:ext cx="4945112" cy="2472556"/>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Woe—A Gathering</a:t>
            </a:r>
          </a:p>
        </p:txBody>
      </p:sp>
    </p:spTree>
    <p:extLst>
      <p:ext uri="{BB962C8B-B14F-4D97-AF65-F5344CB8AC3E}">
        <p14:creationId xmlns:p14="http://schemas.microsoft.com/office/powerpoint/2010/main" val="411343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 y="6411686"/>
            <a:ext cx="3488871" cy="338554"/>
          </a:xfrm>
          <a:prstGeom prst="rect">
            <a:avLst/>
          </a:prstGeom>
          <a:noFill/>
        </p:spPr>
        <p:txBody>
          <a:bodyPr wrap="square" rtlCol="0">
            <a:spAutoFit/>
          </a:bodyPr>
          <a:lstStyle/>
          <a:p>
            <a:r>
              <a:rPr lang="en-US" sz="1600" dirty="0">
                <a:solidFill>
                  <a:schemeClr val="bg1"/>
                </a:solidFill>
              </a:rPr>
              <a:t> Isaiah 18:2</a:t>
            </a:r>
          </a:p>
        </p:txBody>
      </p:sp>
      <p:sp>
        <p:nvSpPr>
          <p:cNvPr id="2" name="Rectangle 1"/>
          <p:cNvSpPr/>
          <p:nvPr/>
        </p:nvSpPr>
        <p:spPr>
          <a:xfrm>
            <a:off x="225677" y="1166841"/>
            <a:ext cx="7285465" cy="4154984"/>
          </a:xfrm>
          <a:prstGeom prst="rect">
            <a:avLst/>
          </a:prstGeom>
        </p:spPr>
        <p:txBody>
          <a:bodyPr wrap="square">
            <a:spAutoFit/>
          </a:bodyPr>
          <a:lstStyle/>
          <a:p>
            <a:pPr algn="just"/>
            <a:r>
              <a:rPr lang="en-US" sz="2400" dirty="0">
                <a:solidFill>
                  <a:schemeClr val="bg1"/>
                </a:solidFill>
              </a:rPr>
              <a:t>“…the vessels are vessels of speed; that the nation scattered and peeled refers to the land of Israel, which was denuded of its forests; </a:t>
            </a:r>
          </a:p>
          <a:p>
            <a:pPr algn="just"/>
            <a:endParaRPr lang="en-US" sz="2400" dirty="0">
              <a:solidFill>
                <a:schemeClr val="bg1"/>
              </a:solidFill>
            </a:endParaRPr>
          </a:p>
          <a:p>
            <a:pPr algn="just"/>
            <a:r>
              <a:rPr lang="en-US" sz="2400" dirty="0">
                <a:solidFill>
                  <a:schemeClr val="bg1"/>
                </a:solidFill>
              </a:rPr>
              <a:t>that the ensign refers to the restoration of the gospel that is published as a standard before the nations; </a:t>
            </a:r>
          </a:p>
          <a:p>
            <a:pPr algn="just"/>
            <a:endParaRPr lang="en-US" sz="2400" dirty="0">
              <a:solidFill>
                <a:schemeClr val="bg1"/>
              </a:solidFill>
            </a:endParaRPr>
          </a:p>
          <a:p>
            <a:pPr algn="just"/>
            <a:r>
              <a:rPr lang="en-US" sz="2400" dirty="0">
                <a:solidFill>
                  <a:schemeClr val="bg1"/>
                </a:solidFill>
              </a:rPr>
              <a:t>that the missionaries are going to gather Israel who were scattered; and that only the Latter-day Saints can fully understand this chapter because it deals with the great work of gathering, in which they are engaged.”</a:t>
            </a:r>
          </a:p>
        </p:txBody>
      </p:sp>
      <p:sp>
        <p:nvSpPr>
          <p:cNvPr id="15" name="TextBox 14"/>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Vessels of Bulrushes</a:t>
            </a:r>
          </a:p>
        </p:txBody>
      </p:sp>
      <p:sp>
        <p:nvSpPr>
          <p:cNvPr id="3" name="Rectangle 2"/>
          <p:cNvSpPr/>
          <p:nvPr/>
        </p:nvSpPr>
        <p:spPr>
          <a:xfrm>
            <a:off x="11620500" y="6380908"/>
            <a:ext cx="533400" cy="369332"/>
          </a:xfrm>
          <a:prstGeom prst="rect">
            <a:avLst/>
          </a:prstGeom>
        </p:spPr>
        <p:txBody>
          <a:bodyPr wrap="square">
            <a:spAutoFit/>
          </a:bodyPr>
          <a:lstStyle/>
          <a:p>
            <a:pPr algn="ctr"/>
            <a:r>
              <a:rPr lang="en-US" dirty="0">
                <a:solidFill>
                  <a:schemeClr val="bg1"/>
                </a:solidFill>
              </a:rPr>
              <a:t>(3)</a:t>
            </a:r>
          </a:p>
        </p:txBody>
      </p:sp>
      <p:pic>
        <p:nvPicPr>
          <p:cNvPr id="8194" name="Picture 2" descr="https://www.lds.org/bc/content/shared/content/images/gospel-library/manual/09797/joseph-fielding-smith-portrait_1142348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2404" y="1881186"/>
            <a:ext cx="239077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 y="6411686"/>
            <a:ext cx="3488871" cy="338554"/>
          </a:xfrm>
          <a:prstGeom prst="rect">
            <a:avLst/>
          </a:prstGeom>
          <a:noFill/>
        </p:spPr>
        <p:txBody>
          <a:bodyPr wrap="square" rtlCol="0">
            <a:spAutoFit/>
          </a:bodyPr>
          <a:lstStyle/>
          <a:p>
            <a:r>
              <a:rPr lang="en-US" sz="1600" dirty="0">
                <a:solidFill>
                  <a:schemeClr val="bg1"/>
                </a:solidFill>
              </a:rPr>
              <a:t> Isaiah 18:4-6</a:t>
            </a:r>
          </a:p>
        </p:txBody>
      </p:sp>
      <p:sp>
        <p:nvSpPr>
          <p:cNvPr id="2" name="Rectangle 1"/>
          <p:cNvSpPr/>
          <p:nvPr/>
        </p:nvSpPr>
        <p:spPr>
          <a:xfrm>
            <a:off x="802620" y="923330"/>
            <a:ext cx="10834209" cy="461665"/>
          </a:xfrm>
          <a:prstGeom prst="rect">
            <a:avLst/>
          </a:prstGeom>
        </p:spPr>
        <p:txBody>
          <a:bodyPr wrap="square">
            <a:spAutoFit/>
          </a:bodyPr>
          <a:lstStyle/>
          <a:p>
            <a:pPr algn="just"/>
            <a:r>
              <a:rPr lang="en-US" sz="2400" dirty="0">
                <a:solidFill>
                  <a:srgbClr val="FFFF00"/>
                </a:solidFill>
              </a:rPr>
              <a:t>The destruction of the wicked and the gathering of the righteous in the latter days.</a:t>
            </a:r>
          </a:p>
        </p:txBody>
      </p:sp>
      <p:sp>
        <p:nvSpPr>
          <p:cNvPr id="15" name="TextBox 14"/>
          <p:cNvSpPr txBox="1"/>
          <p:nvPr/>
        </p:nvSpPr>
        <p:spPr>
          <a:xfrm>
            <a:off x="38100" y="0"/>
            <a:ext cx="12115800" cy="923330"/>
          </a:xfrm>
          <a:prstGeom prst="rect">
            <a:avLst/>
          </a:prstGeom>
          <a:noFill/>
        </p:spPr>
        <p:txBody>
          <a:bodyPr wrap="square" rtlCol="0">
            <a:spAutoFit/>
          </a:bodyPr>
          <a:lstStyle/>
          <a:p>
            <a:pPr algn="ctr"/>
            <a:r>
              <a:rPr lang="en-US" sz="5400" dirty="0">
                <a:solidFill>
                  <a:schemeClr val="bg1"/>
                </a:solidFill>
              </a:rPr>
              <a:t>The Vineyard of Destruction</a:t>
            </a:r>
          </a:p>
        </p:txBody>
      </p:sp>
      <p:pic>
        <p:nvPicPr>
          <p:cNvPr id="9218" name="Picture 2" descr="http://www.bibleinfo.com/sites/default/files/u77/hell-bur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9403" y="2526739"/>
            <a:ext cx="4619105" cy="280726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ichef-1.bbci.co.uk/news/640/media/images/65598000/jpg/_65598738_de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86" y="2526739"/>
            <a:ext cx="5148943" cy="289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347434"/>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4794</Words>
  <Application>Microsoft Office PowerPoint</Application>
  <PresentationFormat>Widescreen</PresentationFormat>
  <Paragraphs>259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Arial</vt:lpstr>
      <vt:lpstr>Abadi</vt:lpstr>
      <vt:lpstr>Franklin Gothic Medium</vt:lpstr>
      <vt:lpstr>Franklin Gothic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38</cp:revision>
  <dcterms:created xsi:type="dcterms:W3CDTF">2016-03-05T14:08:26Z</dcterms:created>
  <dcterms:modified xsi:type="dcterms:W3CDTF">2020-11-16T16:26:41Z</dcterms:modified>
</cp:coreProperties>
</file>