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2" r:id="rId4"/>
    <p:sldId id="264" r:id="rId5"/>
    <p:sldId id="265" r:id="rId6"/>
    <p:sldId id="266" r:id="rId7"/>
    <p:sldId id="267" r:id="rId8"/>
    <p:sldId id="268" r:id="rId9"/>
    <p:sldId id="270" r:id="rId10"/>
    <p:sldId id="269" r:id="rId11"/>
    <p:sldId id="271" r:id="rId12"/>
    <p:sldId id="272" r:id="rId13"/>
    <p:sldId id="273" r:id="rId14"/>
    <p:sldId id="276" r:id="rId15"/>
    <p:sldId id="275" r:id="rId16"/>
    <p:sldId id="277" r:id="rId17"/>
    <p:sldId id="279" r:id="rId18"/>
    <p:sldId id="278" r:id="rId19"/>
    <p:sldId id="258" r:id="rId20"/>
    <p:sldId id="260" r:id="rId21"/>
    <p:sldId id="261" r:id="rId22"/>
    <p:sldId id="263"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lonna MT" panose="04020805060202030203" pitchFamily="82" charset="0"/>
      <p:regular r:id="rId30"/>
    </p:embeddedFont>
    <p:embeddedFont>
      <p:font typeface="Comic Sans MS" panose="030F0702030302020204" pitchFamily="66" charset="0"/>
      <p:regular r:id="rId31"/>
      <p:bold r:id="rId32"/>
      <p:italic r:id="rId33"/>
      <p:boldItalic r:id="rId34"/>
    </p:embeddedFont>
    <p:embeddedFont>
      <p:font typeface="Lucida Sans" panose="020B0602030504020204" pitchFamily="34" charset="0"/>
      <p:regular r:id="rId35"/>
      <p:bold r:id="rId36"/>
      <p:italic r:id="rId37"/>
      <p:boldItalic r:id="rId38"/>
    </p:embeddedFont>
    <p:embeddedFont>
      <p:font typeface="Palatino" pitchFamily="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0357-5654-4797-A1F3-B8D43AB18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8A3699-5B26-44F2-AD9C-EDA94CBE2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2237A9-9430-413F-A27F-4693DB3FD29C}"/>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5" name="Footer Placeholder 4">
            <a:extLst>
              <a:ext uri="{FF2B5EF4-FFF2-40B4-BE49-F238E27FC236}">
                <a16:creationId xmlns:a16="http://schemas.microsoft.com/office/drawing/2014/main" id="{47E39DBD-8C63-477F-9E9A-C7316FFAB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E69B6-83A8-44C6-B01D-AAACC6FB4D41}"/>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210395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73C2-ED37-4F59-9368-F435176A54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505283-B0E4-4B75-AD99-C0459BF8B4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DF413-0A11-423E-8EFE-5CFC046B5C61}"/>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5" name="Footer Placeholder 4">
            <a:extLst>
              <a:ext uri="{FF2B5EF4-FFF2-40B4-BE49-F238E27FC236}">
                <a16:creationId xmlns:a16="http://schemas.microsoft.com/office/drawing/2014/main" id="{5E4450D8-8B05-4720-89E4-CD87F08B9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72E75-BDF9-4C7B-8E86-51466E56A0AE}"/>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316499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9985FD-75D6-4649-A10A-789BAF84E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D8401F-AEDC-414E-8A10-1432E629D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59C40-E7A2-4752-B807-68C4868A7C9D}"/>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5" name="Footer Placeholder 4">
            <a:extLst>
              <a:ext uri="{FF2B5EF4-FFF2-40B4-BE49-F238E27FC236}">
                <a16:creationId xmlns:a16="http://schemas.microsoft.com/office/drawing/2014/main" id="{9BDA1364-8291-4354-80AE-F63BB6F85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240AB-D433-4487-B29B-010F77EBE14C}"/>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297495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EF66-389E-44F3-B58C-F72357D6E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933FCC-A10A-4D12-948F-5289FA58A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08F46-FCE1-4596-86BA-B196D9FB3DA4}"/>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5" name="Footer Placeholder 4">
            <a:extLst>
              <a:ext uri="{FF2B5EF4-FFF2-40B4-BE49-F238E27FC236}">
                <a16:creationId xmlns:a16="http://schemas.microsoft.com/office/drawing/2014/main" id="{E04B2D19-E0C0-47B2-89B1-EA6A271B6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9E499-9207-4BFD-B352-52051DF553F6}"/>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214283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03A7-4EAD-4494-AA52-3392CB96D6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B6D007-8FAB-4E00-8F6E-71A96A38C6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5CE3D3-1468-4B70-A00E-C376E30DB93C}"/>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5" name="Footer Placeholder 4">
            <a:extLst>
              <a:ext uri="{FF2B5EF4-FFF2-40B4-BE49-F238E27FC236}">
                <a16:creationId xmlns:a16="http://schemas.microsoft.com/office/drawing/2014/main" id="{958622B4-67EA-408B-A699-5B37CFC95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D7120-102B-4157-9A31-0C5EBC2E76D5}"/>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18984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9BFC8-A7CC-4572-AB0B-6E804A62D3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E4BBE8-AF44-42C9-ABB6-0B5FBF7E9C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0A071-F63E-4F70-A589-6E4201BE2B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BABFD4-D322-4599-A5BF-5B9C9C3B6D34}"/>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6" name="Footer Placeholder 5">
            <a:extLst>
              <a:ext uri="{FF2B5EF4-FFF2-40B4-BE49-F238E27FC236}">
                <a16:creationId xmlns:a16="http://schemas.microsoft.com/office/drawing/2014/main" id="{DAFE4D21-2F06-4E0D-BBCB-A1F1DFAC67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D745E8-FF57-4FBF-B7A8-291E3A64E8C2}"/>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304545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5C57-8705-4748-BF88-9247FE4B5C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ED9A4B-27C8-46A1-9D41-073865227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8785D-5F9C-48D2-93CF-9FD4C64DAF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281E2-A0CD-4C6A-AD55-2B6A69B87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B8250D-1329-4F27-A1E0-83ECA3829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DC3E1A-47F4-4DEC-9C0C-E237E5B85CAA}"/>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8" name="Footer Placeholder 7">
            <a:extLst>
              <a:ext uri="{FF2B5EF4-FFF2-40B4-BE49-F238E27FC236}">
                <a16:creationId xmlns:a16="http://schemas.microsoft.com/office/drawing/2014/main" id="{86A86044-FC25-41EC-8C7B-AEB8669D6B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BC651A-D255-444C-B390-769BC4782554}"/>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173835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D965-5C0E-45C8-98F2-067D077EF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7F530D-8307-4AE9-B9ED-FF564C8FA6A8}"/>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4" name="Footer Placeholder 3">
            <a:extLst>
              <a:ext uri="{FF2B5EF4-FFF2-40B4-BE49-F238E27FC236}">
                <a16:creationId xmlns:a16="http://schemas.microsoft.com/office/drawing/2014/main" id="{63669FA0-F1E2-4BCC-88B0-96CBEB0AC6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5C604-E4EA-4221-9C68-3E213E04FF69}"/>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176070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9D0E92-EE64-4FDD-903A-A0E6879B961D}"/>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3" name="Footer Placeholder 2">
            <a:extLst>
              <a:ext uri="{FF2B5EF4-FFF2-40B4-BE49-F238E27FC236}">
                <a16:creationId xmlns:a16="http://schemas.microsoft.com/office/drawing/2014/main" id="{5E6ECD7C-8E6B-4790-9DC5-11A4130F7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34B883-CF11-4FCE-A52E-CA044EDE9723}"/>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19576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E4377-2C82-45BA-8D19-774E535A39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5E41B0-5170-4A61-90BB-96634FC9C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2C358F-7BCF-4234-A3EB-7FC9022B2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C3A29-6C96-4CDF-A894-01EE1E4255BA}"/>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6" name="Footer Placeholder 5">
            <a:extLst>
              <a:ext uri="{FF2B5EF4-FFF2-40B4-BE49-F238E27FC236}">
                <a16:creationId xmlns:a16="http://schemas.microsoft.com/office/drawing/2014/main" id="{E774FB8D-2126-4793-99A4-34EB04E47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80D14-4774-4C66-BAD9-59DA39F932B5}"/>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56624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BC0EA-DECF-4BE8-A5D5-A38C05CF66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F3136D-8B81-41AE-A533-E0A0F3F220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10FC13-BF70-4ADD-B0C1-ACAC78ECB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F3285-F2D6-4C3A-BFB8-B00D280512AC}"/>
              </a:ext>
            </a:extLst>
          </p:cNvPr>
          <p:cNvSpPr>
            <a:spLocks noGrp="1"/>
          </p:cNvSpPr>
          <p:nvPr>
            <p:ph type="dt" sz="half" idx="10"/>
          </p:nvPr>
        </p:nvSpPr>
        <p:spPr/>
        <p:txBody>
          <a:bodyPr/>
          <a:lstStyle/>
          <a:p>
            <a:fld id="{857BA78A-DBE5-442B-ADFE-092D9095FBC7}" type="datetimeFigureOut">
              <a:rPr lang="en-US" smtClean="0"/>
              <a:t>11/16/2020</a:t>
            </a:fld>
            <a:endParaRPr lang="en-US"/>
          </a:p>
        </p:txBody>
      </p:sp>
      <p:sp>
        <p:nvSpPr>
          <p:cNvPr id="6" name="Footer Placeholder 5">
            <a:extLst>
              <a:ext uri="{FF2B5EF4-FFF2-40B4-BE49-F238E27FC236}">
                <a16:creationId xmlns:a16="http://schemas.microsoft.com/office/drawing/2014/main" id="{CF8C24AA-B8E9-4A16-9BD1-73FF324D3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78C25C-3DAC-4964-B2B7-8F63630A909C}"/>
              </a:ext>
            </a:extLst>
          </p:cNvPr>
          <p:cNvSpPr>
            <a:spLocks noGrp="1"/>
          </p:cNvSpPr>
          <p:nvPr>
            <p:ph type="sldNum" sz="quarter" idx="12"/>
          </p:nvPr>
        </p:nvSpPr>
        <p:spPr/>
        <p:txBody>
          <a:bodyPr/>
          <a:lstStyle/>
          <a:p>
            <a:fld id="{F08E2BC3-1A50-4C75-831A-3AA412D9BA40}" type="slidenum">
              <a:rPr lang="en-US" smtClean="0"/>
              <a:t>‹#›</a:t>
            </a:fld>
            <a:endParaRPr lang="en-US"/>
          </a:p>
        </p:txBody>
      </p:sp>
    </p:spTree>
    <p:extLst>
      <p:ext uri="{BB962C8B-B14F-4D97-AF65-F5344CB8AC3E}">
        <p14:creationId xmlns:p14="http://schemas.microsoft.com/office/powerpoint/2010/main" val="396837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1CFB6-698C-4C43-8EC9-8FB66AE545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5DEC0-0943-4152-B979-8675B987F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88F60-46E1-465B-87B9-DC30A00AAD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BA78A-DBE5-442B-ADFE-092D9095FBC7}" type="datetimeFigureOut">
              <a:rPr lang="en-US" smtClean="0"/>
              <a:t>11/16/2020</a:t>
            </a:fld>
            <a:endParaRPr lang="en-US"/>
          </a:p>
        </p:txBody>
      </p:sp>
      <p:sp>
        <p:nvSpPr>
          <p:cNvPr id="5" name="Footer Placeholder 4">
            <a:extLst>
              <a:ext uri="{FF2B5EF4-FFF2-40B4-BE49-F238E27FC236}">
                <a16:creationId xmlns:a16="http://schemas.microsoft.com/office/drawing/2014/main" id="{59FA01A9-6776-4446-BAC3-3E7084D9E1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1EBC35-0F07-4674-9942-A21A995647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E2BC3-1A50-4C75-831A-3AA412D9BA40}" type="slidenum">
              <a:rPr lang="en-US" smtClean="0"/>
              <a:t>‹#›</a:t>
            </a:fld>
            <a:endParaRPr lang="en-US"/>
          </a:p>
        </p:txBody>
      </p:sp>
    </p:spTree>
    <p:extLst>
      <p:ext uri="{BB962C8B-B14F-4D97-AF65-F5344CB8AC3E}">
        <p14:creationId xmlns:p14="http://schemas.microsoft.com/office/powerpoint/2010/main" val="300695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A8302D4-CC5D-4B4C-8107-C1E8F1F7C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142892" y="217000"/>
            <a:ext cx="9744218" cy="3200876"/>
          </a:xfrm>
          <a:prstGeom prst="rect">
            <a:avLst/>
          </a:prstGeom>
          <a:noFill/>
        </p:spPr>
        <p:txBody>
          <a:bodyPr wrap="square" rtlCol="0">
            <a:spAutoFit/>
          </a:bodyPr>
          <a:lstStyle/>
          <a:p>
            <a:pPr algn="ctr"/>
            <a:r>
              <a:rPr lang="en-US" sz="5400" dirty="0">
                <a:solidFill>
                  <a:schemeClr val="bg1"/>
                </a:solidFill>
              </a:rPr>
              <a:t>The Great Apostasy and Restoration</a:t>
            </a:r>
          </a:p>
          <a:p>
            <a:pPr algn="ctr"/>
            <a:r>
              <a:rPr lang="en-US" sz="5400" dirty="0">
                <a:solidFill>
                  <a:schemeClr val="bg1"/>
                </a:solidFill>
              </a:rPr>
              <a:t>Prophecy</a:t>
            </a:r>
          </a:p>
          <a:p>
            <a:pPr algn="ctr"/>
            <a:r>
              <a:rPr lang="en-US" sz="4000" dirty="0">
                <a:solidFill>
                  <a:schemeClr val="bg1"/>
                </a:solidFill>
              </a:rPr>
              <a:t>Isaiah 29</a:t>
            </a:r>
          </a:p>
        </p:txBody>
      </p:sp>
      <p:sp>
        <p:nvSpPr>
          <p:cNvPr id="2" name="TextBox 1"/>
          <p:cNvSpPr txBox="1"/>
          <p:nvPr/>
        </p:nvSpPr>
        <p:spPr>
          <a:xfrm>
            <a:off x="76200" y="108857"/>
            <a:ext cx="2286000" cy="369332"/>
          </a:xfrm>
          <a:prstGeom prst="rect">
            <a:avLst/>
          </a:prstGeom>
          <a:noFill/>
        </p:spPr>
        <p:txBody>
          <a:bodyPr wrap="square" rtlCol="0">
            <a:spAutoFit/>
          </a:bodyPr>
          <a:lstStyle/>
          <a:p>
            <a:r>
              <a:rPr lang="en-US" dirty="0">
                <a:solidFill>
                  <a:schemeClr val="bg1"/>
                </a:solidFill>
              </a:rPr>
              <a:t>Lesson 125</a:t>
            </a:r>
          </a:p>
        </p:txBody>
      </p:sp>
      <p:grpSp>
        <p:nvGrpSpPr>
          <p:cNvPr id="5" name="Group 4"/>
          <p:cNvGrpSpPr/>
          <p:nvPr/>
        </p:nvGrpSpPr>
        <p:grpSpPr>
          <a:xfrm>
            <a:off x="1603151" y="2983116"/>
            <a:ext cx="2027108" cy="3499165"/>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427337" y="4210703"/>
            <a:ext cx="6096000" cy="2308324"/>
          </a:xfrm>
          <a:prstGeom prst="rect">
            <a:avLst/>
          </a:prstGeom>
        </p:spPr>
        <p:txBody>
          <a:bodyPr>
            <a:spAutoFit/>
          </a:bodyPr>
          <a:lstStyle/>
          <a:p>
            <a:pPr fontAlgn="base"/>
            <a:r>
              <a:rPr lang="en-US" b="0" i="1" dirty="0">
                <a:solidFill>
                  <a:schemeClr val="bg1"/>
                </a:solidFill>
                <a:effectLst/>
                <a:latin typeface="Palatino"/>
              </a:rPr>
              <a:t>And it shall come to pass that the Lord God shall bring forth unto you the words of a book, and they shall be the words of them which have slumbered.</a:t>
            </a:r>
          </a:p>
          <a:p>
            <a:pPr fontAlgn="base"/>
            <a:r>
              <a:rPr lang="en-US" b="0" i="1" dirty="0">
                <a:solidFill>
                  <a:schemeClr val="bg1"/>
                </a:solidFill>
                <a:effectLst/>
                <a:latin typeface="Palatino"/>
              </a:rPr>
              <a:t> </a:t>
            </a:r>
          </a:p>
          <a:p>
            <a:pPr fontAlgn="base"/>
            <a:r>
              <a:rPr lang="en-US" b="0" i="1" dirty="0">
                <a:solidFill>
                  <a:schemeClr val="bg1"/>
                </a:solidFill>
                <a:effectLst/>
                <a:latin typeface="Palatino"/>
              </a:rPr>
              <a:t>And behold the book shall be sealed; and in the book shall be a revelation from God, from the beginning of the world to the ending thereof.</a:t>
            </a:r>
          </a:p>
          <a:p>
            <a:pPr fontAlgn="base"/>
            <a:r>
              <a:rPr lang="en-US" i="1" dirty="0">
                <a:solidFill>
                  <a:schemeClr val="bg1"/>
                </a:solidFill>
                <a:latin typeface="Palatino"/>
              </a:rPr>
              <a:t>2 Nephi 27:6-7</a:t>
            </a:r>
            <a:endParaRPr lang="en-US" b="0" i="1" dirty="0">
              <a:solidFill>
                <a:schemeClr val="bg1"/>
              </a:solidFill>
              <a:effectLst/>
              <a:latin typeface="Palatino"/>
            </a:endParaRPr>
          </a:p>
        </p:txBody>
      </p:sp>
      <p:grpSp>
        <p:nvGrpSpPr>
          <p:cNvPr id="44" name="Group 43"/>
          <p:cNvGrpSpPr/>
          <p:nvPr/>
        </p:nvGrpSpPr>
        <p:grpSpPr>
          <a:xfrm>
            <a:off x="8717657" y="1267667"/>
            <a:ext cx="2169453" cy="2601351"/>
            <a:chOff x="8579581" y="1027002"/>
            <a:chExt cx="2169453" cy="2601351"/>
          </a:xfrm>
        </p:grpSpPr>
        <p:grpSp>
          <p:nvGrpSpPr>
            <p:cNvPr id="60" name="Group 59"/>
            <p:cNvGrpSpPr/>
            <p:nvPr/>
          </p:nvGrpSpPr>
          <p:grpSpPr>
            <a:xfrm>
              <a:off x="8579581" y="1027002"/>
              <a:ext cx="2169453" cy="2601351"/>
              <a:chOff x="185056" y="664029"/>
              <a:chExt cx="6520543" cy="7818664"/>
            </a:xfrm>
          </p:grpSpPr>
          <p:sp>
            <p:nvSpPr>
              <p:cNvPr id="61" name="Oval 60"/>
              <p:cNvSpPr/>
              <p:nvPr/>
            </p:nvSpPr>
            <p:spPr>
              <a:xfrm>
                <a:off x="185056" y="664029"/>
                <a:ext cx="6520543" cy="6520543"/>
              </a:xfrm>
              <a:prstGeom prst="ellipse">
                <a:avLst/>
              </a:prstGeom>
              <a:solidFill>
                <a:schemeClr val="bg2">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251175" y="7315200"/>
                <a:ext cx="4410075" cy="77560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Stored Data 63"/>
              <p:cNvSpPr/>
              <p:nvPr/>
            </p:nvSpPr>
            <p:spPr>
              <a:xfrm rot="16200000">
                <a:off x="3053441" y="4695824"/>
                <a:ext cx="783773" cy="419372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Stored Data 64"/>
              <p:cNvSpPr/>
              <p:nvPr/>
            </p:nvSpPr>
            <p:spPr>
              <a:xfrm rot="16200000">
                <a:off x="3192912" y="5436731"/>
                <a:ext cx="544287" cy="3822249"/>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Stored Data 65"/>
              <p:cNvSpPr/>
              <p:nvPr/>
            </p:nvSpPr>
            <p:spPr>
              <a:xfrm rot="16200000">
                <a:off x="3064327" y="5885769"/>
                <a:ext cx="783773" cy="4410076"/>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883227" y="7075712"/>
                <a:ext cx="3124199" cy="576943"/>
                <a:chOff x="1415144" y="3069771"/>
                <a:chExt cx="3124199" cy="576943"/>
              </a:xfrm>
            </p:grpSpPr>
            <p:sp>
              <p:nvSpPr>
                <p:cNvPr id="68" name="Oval 67"/>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4" name="Picture 4" descr="https://www.lds.org/bc/content/ldsorg/content/images/message-of-the-restoration-480x270-CU101123_bkf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93" t="1183" r="19095" b="1196"/>
            <a:stretch/>
          </p:blipFill>
          <p:spPr bwMode="auto">
            <a:xfrm>
              <a:off x="8649781" y="1067387"/>
              <a:ext cx="2029052" cy="1993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38547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Doctrinal Mastery</a:t>
            </a:r>
          </a:p>
        </p:txBody>
      </p:sp>
      <p:sp>
        <p:nvSpPr>
          <p:cNvPr id="45" name="Rectangle 44"/>
          <p:cNvSpPr/>
          <p:nvPr/>
        </p:nvSpPr>
        <p:spPr>
          <a:xfrm>
            <a:off x="4971727" y="878210"/>
            <a:ext cx="7047672" cy="5693866"/>
          </a:xfrm>
          <a:prstGeom prst="rect">
            <a:avLst/>
          </a:prstGeom>
        </p:spPr>
        <p:txBody>
          <a:bodyPr wrap="square">
            <a:spAutoFit/>
          </a:bodyPr>
          <a:lstStyle/>
          <a:p>
            <a:pPr fontAlgn="base"/>
            <a:r>
              <a:rPr lang="en-US" sz="2800" dirty="0">
                <a:solidFill>
                  <a:schemeClr val="bg1"/>
                </a:solidFill>
              </a:rPr>
              <a:t>Wherefore the Lord said, Forasmuch as this people draw near </a:t>
            </a:r>
            <a:r>
              <a:rPr lang="en-US" sz="2800" i="1" dirty="0">
                <a:solidFill>
                  <a:schemeClr val="bg1"/>
                </a:solidFill>
              </a:rPr>
              <a:t>me</a:t>
            </a:r>
            <a:r>
              <a:rPr lang="en-US" sz="2800" dirty="0">
                <a:solidFill>
                  <a:schemeClr val="bg1"/>
                </a:solidFill>
              </a:rPr>
              <a:t> with their mouth, and with their lips do </a:t>
            </a:r>
            <a:r>
              <a:rPr lang="en-US" sz="2800" dirty="0" err="1">
                <a:solidFill>
                  <a:schemeClr val="bg1"/>
                </a:solidFill>
              </a:rPr>
              <a:t>honour</a:t>
            </a:r>
            <a:r>
              <a:rPr lang="en-US" sz="2800" dirty="0">
                <a:solidFill>
                  <a:schemeClr val="bg1"/>
                </a:solidFill>
              </a:rPr>
              <a:t> me, but have removed their heart far from me, and their fear toward me is taught by the precept of men:</a:t>
            </a:r>
          </a:p>
          <a:p>
            <a:pPr fontAlgn="base"/>
            <a:endParaRPr lang="en-US" sz="2800" dirty="0">
              <a:solidFill>
                <a:schemeClr val="bg1"/>
              </a:solidFill>
            </a:endParaRPr>
          </a:p>
          <a:p>
            <a:pPr fontAlgn="base"/>
            <a:r>
              <a:rPr lang="en-US" sz="2800" dirty="0">
                <a:solidFill>
                  <a:schemeClr val="bg1"/>
                </a:solidFill>
              </a:rPr>
              <a:t>Therefore, behold, I will proceed to do a marvelous work among this people, </a:t>
            </a:r>
            <a:r>
              <a:rPr lang="en-US" sz="2800" i="1" dirty="0">
                <a:solidFill>
                  <a:schemeClr val="bg1"/>
                </a:solidFill>
              </a:rPr>
              <a:t>even</a:t>
            </a:r>
            <a:r>
              <a:rPr lang="en-US" sz="2800" dirty="0">
                <a:solidFill>
                  <a:schemeClr val="bg1"/>
                </a:solidFill>
              </a:rPr>
              <a:t> a </a:t>
            </a:r>
            <a:r>
              <a:rPr lang="en-US" sz="2800" dirty="0" err="1">
                <a:solidFill>
                  <a:schemeClr val="bg1"/>
                </a:solidFill>
              </a:rPr>
              <a:t>marvellous</a:t>
            </a:r>
            <a:r>
              <a:rPr lang="en-US" sz="2800" dirty="0">
                <a:solidFill>
                  <a:schemeClr val="bg1"/>
                </a:solidFill>
              </a:rPr>
              <a:t> work and a wonder: for the wisdom of their wise </a:t>
            </a:r>
            <a:r>
              <a:rPr lang="en-US" sz="2800" i="1" dirty="0">
                <a:solidFill>
                  <a:schemeClr val="bg1"/>
                </a:solidFill>
              </a:rPr>
              <a:t>men</a:t>
            </a:r>
            <a:r>
              <a:rPr lang="en-US" sz="2800" dirty="0">
                <a:solidFill>
                  <a:schemeClr val="bg1"/>
                </a:solidFill>
              </a:rPr>
              <a:t> shall perish, and the understanding of their prudent </a:t>
            </a:r>
            <a:r>
              <a:rPr lang="en-US" sz="2800" i="1" dirty="0">
                <a:solidFill>
                  <a:schemeClr val="bg1"/>
                </a:solidFill>
              </a:rPr>
              <a:t>men</a:t>
            </a:r>
            <a:r>
              <a:rPr lang="en-US" sz="2800" dirty="0">
                <a:solidFill>
                  <a:schemeClr val="bg1"/>
                </a:solidFill>
              </a:rPr>
              <a:t> shall be hid.</a:t>
            </a:r>
          </a:p>
        </p:txBody>
      </p:sp>
      <p:grpSp>
        <p:nvGrpSpPr>
          <p:cNvPr id="24" name="Group 23"/>
          <p:cNvGrpSpPr/>
          <p:nvPr/>
        </p:nvGrpSpPr>
        <p:grpSpPr>
          <a:xfrm>
            <a:off x="430775" y="1687751"/>
            <a:ext cx="2979879" cy="3770972"/>
            <a:chOff x="2819400" y="3657600"/>
            <a:chExt cx="1447800" cy="2121932"/>
          </a:xfrm>
        </p:grpSpPr>
        <p:sp>
          <p:nvSpPr>
            <p:cNvPr id="25" name="TextBox 24"/>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26" name="Rectangle 2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29:13-14</a:t>
              </a:r>
            </a:p>
          </p:txBody>
        </p:sp>
        <p:sp>
          <p:nvSpPr>
            <p:cNvPr id="29" name="Rectangle 28"/>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ight Arrow 2"/>
          <p:cNvSpPr/>
          <p:nvPr/>
        </p:nvSpPr>
        <p:spPr>
          <a:xfrm>
            <a:off x="3539869" y="3243942"/>
            <a:ext cx="1145807" cy="6585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79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250" fill="hold"/>
                                        <p:tgtEl>
                                          <p:spTgt spid="45"/>
                                        </p:tgtEl>
                                        <p:attrNameLst>
                                          <p:attrName>ppt_x</p:attrName>
                                        </p:attrNameLst>
                                      </p:cBhvr>
                                      <p:tavLst>
                                        <p:tav tm="0">
                                          <p:val>
                                            <p:strVal val="0-#ppt_w/2"/>
                                          </p:val>
                                        </p:tav>
                                        <p:tav tm="100000">
                                          <p:val>
                                            <p:strVal val="#ppt_x"/>
                                          </p:val>
                                        </p:tav>
                                      </p:tavLst>
                                    </p:anim>
                                    <p:anim calcmode="lin" valueType="num">
                                      <p:cBhvr additive="base">
                                        <p:cTn id="8" dur="125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A Marvelous Work</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29:12</a:t>
            </a:r>
          </a:p>
        </p:txBody>
      </p:sp>
      <p:sp>
        <p:nvSpPr>
          <p:cNvPr id="45" name="Rectangle 44"/>
          <p:cNvSpPr/>
          <p:nvPr/>
        </p:nvSpPr>
        <p:spPr>
          <a:xfrm>
            <a:off x="269099" y="980582"/>
            <a:ext cx="7047672" cy="3170099"/>
          </a:xfrm>
          <a:prstGeom prst="rect">
            <a:avLst/>
          </a:prstGeom>
        </p:spPr>
        <p:txBody>
          <a:bodyPr wrap="square">
            <a:spAutoFit/>
          </a:bodyPr>
          <a:lstStyle/>
          <a:p>
            <a:r>
              <a:rPr lang="en-US" sz="2000" dirty="0">
                <a:solidFill>
                  <a:schemeClr val="bg1"/>
                </a:solidFill>
              </a:rPr>
              <a:t>“What would really constitute a marvelous work and a wonder? Why should not honest lovers of truth welcome the pronouncement of such a work? </a:t>
            </a:r>
          </a:p>
          <a:p>
            <a:endParaRPr lang="en-US" sz="2000" dirty="0">
              <a:solidFill>
                <a:schemeClr val="bg1"/>
              </a:solidFill>
            </a:endParaRPr>
          </a:p>
          <a:p>
            <a:r>
              <a:rPr lang="en-US" sz="2000" dirty="0">
                <a:solidFill>
                  <a:schemeClr val="bg1"/>
                </a:solidFill>
              </a:rPr>
              <a:t>Should any generation reject revealed truth when sent from heaven, even as they rejected the Christ when he came among men? </a:t>
            </a:r>
          </a:p>
          <a:p>
            <a:endParaRPr lang="en-US" sz="2000" dirty="0">
              <a:solidFill>
                <a:schemeClr val="bg1"/>
              </a:solidFill>
            </a:endParaRPr>
          </a:p>
          <a:p>
            <a:r>
              <a:rPr lang="en-US" sz="2000" dirty="0">
                <a:solidFill>
                  <a:schemeClr val="bg1"/>
                </a:solidFill>
              </a:rPr>
              <a:t>Why does it seem so much easier to accept and believe in the dead prophets than in living prophets?</a:t>
            </a:r>
          </a:p>
        </p:txBody>
      </p:sp>
      <p:sp>
        <p:nvSpPr>
          <p:cNvPr id="5" name="Rectangle 4"/>
          <p:cNvSpPr/>
          <p:nvPr/>
        </p:nvSpPr>
        <p:spPr>
          <a:xfrm>
            <a:off x="5970816" y="5010263"/>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“In the accomplishment of this promised marvelous work and a wonder, the Lord had in mind a ‘restitution of all things’ and moved upon Peter to so prophesy to those who had crucified his Lord: [</a:t>
            </a:r>
            <a:r>
              <a:rPr lang="en-US" b="0" i="0" u="none" strike="noStrike" dirty="0">
                <a:solidFill>
                  <a:schemeClr val="bg1"/>
                </a:solidFill>
                <a:effectLst/>
                <a:latin typeface="Calibri" panose="020F0502020204030204" pitchFamily="34" charset="0"/>
              </a:rPr>
              <a:t>Acts 3:19–21</a:t>
            </a:r>
            <a:r>
              <a:rPr lang="en-US" b="0" i="0" dirty="0">
                <a:solidFill>
                  <a:schemeClr val="bg1"/>
                </a:solidFill>
                <a:effectLst/>
                <a:latin typeface="Calibri" panose="020F0502020204030204" pitchFamily="34" charset="0"/>
              </a:rPr>
              <a:t>].”</a:t>
            </a:r>
            <a:endParaRPr lang="en-US" dirty="0">
              <a:solidFill>
                <a:schemeClr val="bg1"/>
              </a:solidFill>
            </a:endParaRP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(3)</a:t>
            </a:r>
          </a:p>
        </p:txBody>
      </p:sp>
      <p:grpSp>
        <p:nvGrpSpPr>
          <p:cNvPr id="7" name="Group 6"/>
          <p:cNvGrpSpPr/>
          <p:nvPr/>
        </p:nvGrpSpPr>
        <p:grpSpPr>
          <a:xfrm>
            <a:off x="8260550" y="1116906"/>
            <a:ext cx="2976788" cy="3678989"/>
            <a:chOff x="8123918" y="838582"/>
            <a:chExt cx="2976788" cy="3678989"/>
          </a:xfrm>
        </p:grpSpPr>
        <p:pic>
          <p:nvPicPr>
            <p:cNvPr id="12290" name="Picture 2" descr="http://truthbook.com/images/site_images/Otto_Bache_Peter_the_Apostle_300.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683" b="7597"/>
            <a:stretch/>
          </p:blipFill>
          <p:spPr bwMode="auto">
            <a:xfrm>
              <a:off x="8123918" y="838582"/>
              <a:ext cx="2837996" cy="367898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148205" y="4272695"/>
              <a:ext cx="952501" cy="244876"/>
            </a:xfrm>
            <a:prstGeom prst="rect">
              <a:avLst/>
            </a:prstGeom>
            <a:noFill/>
          </p:spPr>
          <p:txBody>
            <a:bodyPr wrap="square" rtlCol="0">
              <a:spAutoFit/>
            </a:bodyPr>
            <a:lstStyle/>
            <a:p>
              <a:r>
                <a:rPr lang="en-US" sz="1000" dirty="0">
                  <a:solidFill>
                    <a:schemeClr val="bg1"/>
                  </a:solidFill>
                </a:rPr>
                <a:t> Otto Bache</a:t>
              </a:r>
            </a:p>
          </p:txBody>
        </p:sp>
      </p:grpSp>
      <p:pic>
        <p:nvPicPr>
          <p:cNvPr id="12292" name="Picture 4" descr="http://hopechurchrca.org/wp-content/uploads/2012/09/Sanctuary.jpg"/>
          <p:cNvPicPr>
            <a:picLocks noChangeAspect="1" noChangeArrowheads="1"/>
          </p:cNvPicPr>
          <p:nvPr/>
        </p:nvPicPr>
        <p:blipFill rotWithShape="1">
          <a:blip r:embed="rId4">
            <a:extLst>
              <a:ext uri="{28A0092B-C50C-407E-A947-70E740481C1C}">
                <a14:useLocalDpi xmlns:a14="http://schemas.microsoft.com/office/drawing/2010/main" val="0"/>
              </a:ext>
            </a:extLst>
          </a:blip>
          <a:srcRect l="30079" t="-118" r="29314"/>
          <a:stretch/>
        </p:blipFill>
        <p:spPr bwMode="auto">
          <a:xfrm>
            <a:off x="1648243" y="4207933"/>
            <a:ext cx="2837614" cy="232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11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fade">
                                      <p:cBhvr>
                                        <p:cTn id="13" dur="500"/>
                                        <p:tgtEl>
                                          <p:spTgt spid="1229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Restitution of All Things</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29:13-14</a:t>
            </a:r>
          </a:p>
        </p:txBody>
      </p:sp>
      <p:sp>
        <p:nvSpPr>
          <p:cNvPr id="45" name="Rectangle 44"/>
          <p:cNvSpPr/>
          <p:nvPr/>
        </p:nvSpPr>
        <p:spPr>
          <a:xfrm>
            <a:off x="628327" y="1822124"/>
            <a:ext cx="4960103" cy="3046988"/>
          </a:xfrm>
          <a:prstGeom prst="rect">
            <a:avLst/>
          </a:prstGeom>
        </p:spPr>
        <p:txBody>
          <a:bodyPr wrap="square">
            <a:spAutoFit/>
          </a:bodyPr>
          <a:lstStyle/>
          <a:p>
            <a:r>
              <a:rPr lang="en-US" sz="3200" dirty="0">
                <a:solidFill>
                  <a:schemeClr val="bg1"/>
                </a:solidFill>
              </a:rPr>
              <a:t>The entire restoration of the priesthood—the Church, the ordinances, the gospel truths—constitute the marvelous work and a wonder that Isaiah foretold.</a:t>
            </a: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(4)</a:t>
            </a:r>
          </a:p>
        </p:txBody>
      </p:sp>
      <p:pic>
        <p:nvPicPr>
          <p:cNvPr id="11268" name="Picture 4" descr="https://www.lds.org/bc/content/ldsorg/content/images/message-of-the-restoration-480x270-CU101123_bk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716" y="2087027"/>
            <a:ext cx="5719056" cy="321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48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5932716" y="1166841"/>
            <a:ext cx="5326161" cy="4524315"/>
          </a:xfrm>
          <a:prstGeom prst="rect">
            <a:avLst/>
          </a:prstGeom>
        </p:spPr>
        <p:txBody>
          <a:bodyPr wrap="square">
            <a:spAutoFit/>
          </a:bodyPr>
          <a:lstStyle/>
          <a:p>
            <a:r>
              <a:rPr lang="en-US" sz="3200" dirty="0">
                <a:solidFill>
                  <a:schemeClr val="bg1"/>
                </a:solidFill>
              </a:rPr>
              <a:t>“Isaiah foresaw that God would do ‘a </a:t>
            </a:r>
            <a:r>
              <a:rPr lang="en-US" sz="3200" dirty="0" err="1">
                <a:solidFill>
                  <a:schemeClr val="bg1"/>
                </a:solidFill>
              </a:rPr>
              <a:t>marvellous</a:t>
            </a:r>
            <a:r>
              <a:rPr lang="en-US" sz="3200" dirty="0">
                <a:solidFill>
                  <a:schemeClr val="bg1"/>
                </a:solidFill>
              </a:rPr>
              <a:t> work and a wonder’ in the latter days. … </a:t>
            </a:r>
          </a:p>
          <a:p>
            <a:endParaRPr lang="en-US" sz="3200" dirty="0">
              <a:solidFill>
                <a:schemeClr val="bg1"/>
              </a:solidFill>
            </a:endParaRPr>
          </a:p>
          <a:p>
            <a:r>
              <a:rPr lang="en-US" sz="3200" dirty="0">
                <a:solidFill>
                  <a:schemeClr val="bg1"/>
                </a:solidFill>
              </a:rPr>
              <a:t>That marvelous work would include the coming forth of the Book of Mormon and the Restoration of the gospel.”  </a:t>
            </a: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(5)</a:t>
            </a:r>
          </a:p>
        </p:txBody>
      </p:sp>
      <p:pic>
        <p:nvPicPr>
          <p:cNvPr id="13316" name="Picture 4" descr="https://www.lds.org/bc/content/shared/content/images/leaders/russell-m-nelson-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832" y="1749651"/>
            <a:ext cx="253365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Hidden</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29:15</a:t>
            </a:r>
          </a:p>
        </p:txBody>
      </p:sp>
      <p:sp>
        <p:nvSpPr>
          <p:cNvPr id="45" name="Rectangle 44"/>
          <p:cNvSpPr/>
          <p:nvPr/>
        </p:nvSpPr>
        <p:spPr>
          <a:xfrm>
            <a:off x="3739139" y="762880"/>
            <a:ext cx="4960103" cy="707886"/>
          </a:xfrm>
          <a:prstGeom prst="rect">
            <a:avLst/>
          </a:prstGeom>
        </p:spPr>
        <p:txBody>
          <a:bodyPr wrap="square">
            <a:spAutoFit/>
          </a:bodyPr>
          <a:lstStyle/>
          <a:p>
            <a:pPr algn="ctr" fontAlgn="base"/>
            <a:r>
              <a:rPr lang="en-US" sz="2000" i="1" dirty="0">
                <a:solidFill>
                  <a:srgbClr val="FFFF00"/>
                </a:solidFill>
              </a:rPr>
              <a:t>Seek deep to hide their counsel from the </a:t>
            </a:r>
            <a:r>
              <a:rPr lang="en-US" sz="2000" i="1" cap="small" dirty="0">
                <a:solidFill>
                  <a:srgbClr val="FFFF00"/>
                </a:solidFill>
              </a:rPr>
              <a:t>Lord</a:t>
            </a:r>
            <a:r>
              <a:rPr lang="en-US" sz="2000" i="1" dirty="0">
                <a:solidFill>
                  <a:srgbClr val="FFFF00"/>
                </a:solidFill>
              </a:rPr>
              <a:t>, and their works are in the dark</a:t>
            </a: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(6)</a:t>
            </a:r>
          </a:p>
        </p:txBody>
      </p:sp>
      <p:sp>
        <p:nvSpPr>
          <p:cNvPr id="3" name="Rectangle 2"/>
          <p:cNvSpPr/>
          <p:nvPr/>
        </p:nvSpPr>
        <p:spPr>
          <a:xfrm>
            <a:off x="691139" y="2805130"/>
            <a:ext cx="6096000" cy="1754326"/>
          </a:xfrm>
          <a:prstGeom prst="rect">
            <a:avLst/>
          </a:prstGeom>
        </p:spPr>
        <p:txBody>
          <a:bodyPr>
            <a:spAutoFit/>
          </a:bodyPr>
          <a:lstStyle/>
          <a:p>
            <a:r>
              <a:rPr lang="en-US" dirty="0">
                <a:solidFill>
                  <a:schemeClr val="bg1"/>
                </a:solidFill>
                <a:latin typeface="Calibri" panose="020F0502020204030204" pitchFamily="34" charset="0"/>
              </a:rPr>
              <a:t>“A sacred book was to come forth before that time—one which was new to the world, one that told of a fallen nation which was destroyed suddenly—a book to be offered in the latter days to a learned man who would reject it, but to be given by divine means to an unlettered man through whom it was to be given to the world. …</a:t>
            </a:r>
            <a:endParaRPr lang="en-US" dirty="0">
              <a:solidFill>
                <a:schemeClr val="bg1"/>
              </a:solidFill>
            </a:endParaRPr>
          </a:p>
        </p:txBody>
      </p:sp>
      <p:pic>
        <p:nvPicPr>
          <p:cNvPr id="4" name="Picture 2" descr="http://www.yourldsblog.com/wp-content/uploads/2011/10/book+of+mor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035" y="1658794"/>
            <a:ext cx="3670315" cy="476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2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Gathering of the Jews</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29:15-17</a:t>
            </a:r>
          </a:p>
        </p:txBody>
      </p:sp>
      <p:sp>
        <p:nvSpPr>
          <p:cNvPr id="45" name="Rectangle 44"/>
          <p:cNvSpPr/>
          <p:nvPr/>
        </p:nvSpPr>
        <p:spPr>
          <a:xfrm>
            <a:off x="235425" y="1736143"/>
            <a:ext cx="4960103" cy="1631216"/>
          </a:xfrm>
          <a:prstGeom prst="rect">
            <a:avLst/>
          </a:prstGeom>
        </p:spPr>
        <p:txBody>
          <a:bodyPr wrap="square">
            <a:spAutoFit/>
          </a:bodyPr>
          <a:lstStyle/>
          <a:p>
            <a:pPr fontAlgn="base"/>
            <a:r>
              <a:rPr lang="en-US" sz="2000" dirty="0">
                <a:solidFill>
                  <a:schemeClr val="bg1"/>
                </a:solidFill>
              </a:rPr>
              <a:t>Isaiah indicated that Palestine, long languishing in the grip of the desert, was destined to be turned into a fruitful field in connection with the gathering of the Jews to their homeland. …</a:t>
            </a: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(6)</a:t>
            </a:r>
          </a:p>
        </p:txBody>
      </p:sp>
      <p:sp>
        <p:nvSpPr>
          <p:cNvPr id="9" name="Rectangle 8"/>
          <p:cNvSpPr/>
          <p:nvPr/>
        </p:nvSpPr>
        <p:spPr>
          <a:xfrm>
            <a:off x="4058713" y="812813"/>
            <a:ext cx="4960103" cy="1015663"/>
          </a:xfrm>
          <a:prstGeom prst="rect">
            <a:avLst/>
          </a:prstGeom>
        </p:spPr>
        <p:txBody>
          <a:bodyPr wrap="square">
            <a:spAutoFit/>
          </a:bodyPr>
          <a:lstStyle/>
          <a:p>
            <a:pPr fontAlgn="base"/>
            <a:r>
              <a:rPr lang="en-US" sz="2000" dirty="0">
                <a:solidFill>
                  <a:srgbClr val="FFFF00"/>
                </a:solidFill>
              </a:rPr>
              <a:t>‘… I will cause them to return to the land that I gave to their fathers, and they shall possess it.’ (Jer. 30:3.)</a:t>
            </a:r>
          </a:p>
        </p:txBody>
      </p:sp>
      <p:sp>
        <p:nvSpPr>
          <p:cNvPr id="10" name="Rectangle 9"/>
          <p:cNvSpPr/>
          <p:nvPr/>
        </p:nvSpPr>
        <p:spPr>
          <a:xfrm>
            <a:off x="3827884" y="4797447"/>
            <a:ext cx="7928688" cy="1477328"/>
          </a:xfrm>
          <a:prstGeom prst="rect">
            <a:avLst/>
          </a:prstGeom>
        </p:spPr>
        <p:txBody>
          <a:bodyPr wrap="square">
            <a:spAutoFit/>
          </a:bodyPr>
          <a:lstStyle/>
          <a:p>
            <a:r>
              <a:rPr lang="en-US" dirty="0">
                <a:solidFill>
                  <a:schemeClr val="bg1"/>
                </a:solidFill>
              </a:rPr>
              <a:t>“Not only did the prophets predict its appearance, but Isaiah set a limit on the time of its publication. That time limit was related to the period when fertility would return to Palestine. Isaiah said that the book would come forth first, and then added that in ‘a very little while … Lebanon shall be turned into a fruitful field, and the fruitful field shall be esteemed as a forest.’ </a:t>
            </a:r>
          </a:p>
        </p:txBody>
      </p:sp>
      <p:pic>
        <p:nvPicPr>
          <p:cNvPr id="11" name="Picture 2" descr="http://2.bp.blogspot.com/-34UuM5tr4Oo/VCCyfeoJcEI/AAAAAAAAMAw/BtEEd-TVZdk/s1600/ceda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7415" y="1746442"/>
            <a:ext cx="3852698" cy="28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Deaf or Blind</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29:18-19</a:t>
            </a:r>
          </a:p>
        </p:txBody>
      </p:sp>
      <p:sp>
        <p:nvSpPr>
          <p:cNvPr id="45" name="Rectangle 44"/>
          <p:cNvSpPr/>
          <p:nvPr/>
        </p:nvSpPr>
        <p:spPr>
          <a:xfrm>
            <a:off x="235425" y="1736143"/>
            <a:ext cx="6090730" cy="3170099"/>
          </a:xfrm>
          <a:prstGeom prst="rect">
            <a:avLst/>
          </a:prstGeom>
        </p:spPr>
        <p:txBody>
          <a:bodyPr wrap="square">
            <a:spAutoFit/>
          </a:bodyPr>
          <a:lstStyle/>
          <a:p>
            <a:pPr fontAlgn="base"/>
            <a:r>
              <a:rPr lang="en-US" sz="2000" i="1" dirty="0">
                <a:solidFill>
                  <a:schemeClr val="bg1"/>
                </a:solidFill>
              </a:rPr>
              <a:t>Spiritual deafness</a:t>
            </a:r>
            <a:r>
              <a:rPr lang="en-US" sz="2000" dirty="0">
                <a:solidFill>
                  <a:schemeClr val="bg1"/>
                </a:solidFill>
              </a:rPr>
              <a:t> as “the state of those who are lacking in spirituality, whose spirit ears are not attuned to the whisperings of the still small voice of the Spirit.</a:t>
            </a:r>
          </a:p>
          <a:p>
            <a:pPr fontAlgn="base"/>
            <a:endParaRPr lang="en-US" sz="2000" dirty="0">
              <a:solidFill>
                <a:schemeClr val="bg1"/>
              </a:solidFill>
            </a:endParaRPr>
          </a:p>
          <a:p>
            <a:pPr fontAlgn="base"/>
            <a:r>
              <a:rPr lang="en-US" sz="2000" dirty="0">
                <a:solidFill>
                  <a:schemeClr val="bg1"/>
                </a:solidFill>
              </a:rPr>
              <a:t>Similarly, </a:t>
            </a:r>
            <a:r>
              <a:rPr lang="en-US" sz="2000" i="1" dirty="0">
                <a:solidFill>
                  <a:schemeClr val="bg1"/>
                </a:solidFill>
              </a:rPr>
              <a:t>spiritual blindness</a:t>
            </a:r>
            <a:r>
              <a:rPr lang="en-US" sz="2000" dirty="0">
                <a:solidFill>
                  <a:schemeClr val="bg1"/>
                </a:solidFill>
              </a:rPr>
              <a:t> is the identifying mark which singles out those who are unable to see the hand of God manifest in the affairs of men. </a:t>
            </a:r>
          </a:p>
          <a:p>
            <a:pPr fontAlgn="base"/>
            <a:endParaRPr lang="en-US" sz="2000" dirty="0">
              <a:solidFill>
                <a:schemeClr val="bg1"/>
              </a:solidFill>
            </a:endParaRPr>
          </a:p>
          <a:p>
            <a:pPr fontAlgn="base"/>
            <a:r>
              <a:rPr lang="en-US" sz="2000" dirty="0">
                <a:solidFill>
                  <a:schemeClr val="bg1"/>
                </a:solidFill>
              </a:rPr>
              <a:t>Such have ‘unbelief and blindness of heart’ they are ‘hard in their hearts, and blind in their minds.’</a:t>
            </a: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(7)</a:t>
            </a:r>
          </a:p>
        </p:txBody>
      </p:sp>
      <p:sp>
        <p:nvSpPr>
          <p:cNvPr id="3" name="Rectangle 2"/>
          <p:cNvSpPr/>
          <p:nvPr/>
        </p:nvSpPr>
        <p:spPr>
          <a:xfrm>
            <a:off x="6806681" y="1216484"/>
            <a:ext cx="4282751" cy="923330"/>
          </a:xfrm>
          <a:prstGeom prst="rect">
            <a:avLst/>
          </a:prstGeom>
        </p:spPr>
        <p:txBody>
          <a:bodyPr wrap="square">
            <a:spAutoFit/>
          </a:bodyPr>
          <a:lstStyle/>
          <a:p>
            <a:r>
              <a:rPr lang="en-US" i="1" dirty="0">
                <a:solidFill>
                  <a:srgbClr val="FFFF00"/>
                </a:solidFill>
                <a:latin typeface="Palatino"/>
              </a:rPr>
              <a:t>But if he repent not of his sins, which are unbelief and blindness of heart, let him take heed lest he fall. D&amp;C 58:15</a:t>
            </a:r>
            <a:endParaRPr lang="en-US" i="1" dirty="0">
              <a:solidFill>
                <a:srgbClr val="FFFF00"/>
              </a:solidFill>
            </a:endParaRPr>
          </a:p>
        </p:txBody>
      </p:sp>
      <p:sp>
        <p:nvSpPr>
          <p:cNvPr id="4" name="Rectangle 3"/>
          <p:cNvSpPr/>
          <p:nvPr/>
        </p:nvSpPr>
        <p:spPr>
          <a:xfrm>
            <a:off x="4537787" y="5469694"/>
            <a:ext cx="6096000" cy="923330"/>
          </a:xfrm>
          <a:prstGeom prst="rect">
            <a:avLst/>
          </a:prstGeom>
        </p:spPr>
        <p:txBody>
          <a:bodyPr>
            <a:spAutoFit/>
          </a:bodyPr>
          <a:lstStyle/>
          <a:p>
            <a:r>
              <a:rPr lang="en-US" i="1" dirty="0">
                <a:solidFill>
                  <a:srgbClr val="FFFF00"/>
                </a:solidFill>
                <a:latin typeface="Palatino"/>
              </a:rPr>
              <a:t> …they began to be hard in their hearts, and blind in their minds, and began to disbelieve all which they had heard and seen 3 Nephi 2:1</a:t>
            </a:r>
            <a:endParaRPr lang="en-US" i="1" dirty="0">
              <a:solidFill>
                <a:srgbClr val="FFFF00"/>
              </a:solidFill>
            </a:endParaRPr>
          </a:p>
        </p:txBody>
      </p:sp>
      <p:pic>
        <p:nvPicPr>
          <p:cNvPr id="3074" name="Picture 2" descr="http://saltandlighttv.org/blog/wp-content/uploads/2009/09/verso12a-pharise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681" y="2432968"/>
            <a:ext cx="37338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303119" y="976279"/>
          <a:ext cx="11612074" cy="5304766"/>
        </p:xfrm>
        <a:graphic>
          <a:graphicData uri="http://schemas.openxmlformats.org/drawingml/2006/table">
            <a:tbl>
              <a:tblPr/>
              <a:tblGrid>
                <a:gridCol w="4576791">
                  <a:extLst>
                    <a:ext uri="{9D8B030D-6E8A-4147-A177-3AD203B41FA5}">
                      <a16:colId xmlns:a16="http://schemas.microsoft.com/office/drawing/2014/main" val="20000"/>
                    </a:ext>
                  </a:extLst>
                </a:gridCol>
                <a:gridCol w="2901821">
                  <a:extLst>
                    <a:ext uri="{9D8B030D-6E8A-4147-A177-3AD203B41FA5}">
                      <a16:colId xmlns:a16="http://schemas.microsoft.com/office/drawing/2014/main" val="20001"/>
                    </a:ext>
                  </a:extLst>
                </a:gridCol>
                <a:gridCol w="4133462">
                  <a:extLst>
                    <a:ext uri="{9D8B030D-6E8A-4147-A177-3AD203B41FA5}">
                      <a16:colId xmlns:a16="http://schemas.microsoft.com/office/drawing/2014/main" val="20002"/>
                    </a:ext>
                  </a:extLst>
                </a:gridCol>
              </a:tblGrid>
              <a:tr h="964522">
                <a:tc>
                  <a:txBody>
                    <a:bodyPr/>
                    <a:lstStyle/>
                    <a:p>
                      <a:pPr algn="ctr" fontAlgn="base"/>
                      <a:r>
                        <a:rPr lang="en-US" sz="1400" b="1" i="0" cap="all" dirty="0">
                          <a:solidFill>
                            <a:schemeClr val="tx1"/>
                          </a:solidFill>
                          <a:effectLst/>
                          <a:latin typeface="Lucida Sans" panose="020B0602030504020204" pitchFamily="34" charset="0"/>
                        </a:rPr>
                        <a:t>FALSE DOCTRINE</a:t>
                      </a:r>
                    </a:p>
                    <a:p>
                      <a:pPr algn="ctr" fontAlgn="base"/>
                      <a:endParaRPr lang="en-US" sz="1400" b="1" i="0" cap="all" dirty="0">
                        <a:solidFill>
                          <a:schemeClr val="tx1"/>
                        </a:solidFill>
                        <a:effectLst/>
                        <a:latin typeface="Lucida Sans" panose="020B0602030504020204" pitchFamily="34" charset="0"/>
                      </a:endParaRPr>
                    </a:p>
                    <a:p>
                      <a:pPr algn="ctr" fontAlgn="base"/>
                      <a:endParaRPr lang="en-US" sz="1400" b="1" i="0" cap="all" dirty="0">
                        <a:solidFill>
                          <a:schemeClr val="tx1"/>
                        </a:solidFill>
                        <a:effectLst/>
                        <a:latin typeface="Lucida Sans" panose="020B0602030504020204" pitchFamily="34" charset="0"/>
                      </a:endParaRPr>
                    </a:p>
                    <a:p>
                      <a:pPr algn="ctr" fontAlgn="base"/>
                      <a:endParaRPr lang="en-US" sz="1400" b="1" i="0" cap="all" dirty="0">
                        <a:solidFill>
                          <a:schemeClr val="tx1"/>
                        </a:solidFill>
                        <a:effectLst/>
                        <a:latin typeface="Lucida Sans" panose="020B0602030504020204" pitchFamily="34" charset="0"/>
                      </a:endParaRPr>
                    </a:p>
                  </a:txBody>
                  <a:tcPr marL="30887" marR="30887" marT="21621" marB="21621" anchor="b">
                    <a:lnL>
                      <a:noFill/>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400" b="1" i="0" cap="all" dirty="0">
                          <a:solidFill>
                            <a:schemeClr val="tx1"/>
                          </a:solidFill>
                          <a:effectLst/>
                          <a:latin typeface="Lucida Sans" panose="020B0602030504020204" pitchFamily="34" charset="0"/>
                        </a:rPr>
                        <a:t>BOOK OF MORMON REFERENCE THAT COUNTERS THE FALSE DOCTRINE</a:t>
                      </a:r>
                    </a:p>
                  </a:txBody>
                  <a:tcPr marL="30887" marR="30887" marT="21621" marB="21621"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a:noFill/>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400" b="1" i="0" cap="all" dirty="0">
                          <a:solidFill>
                            <a:schemeClr val="tx1"/>
                          </a:solidFill>
                          <a:effectLst/>
                          <a:latin typeface="Lucida Sans" panose="020B0602030504020204" pitchFamily="34" charset="0"/>
                        </a:rPr>
                        <a:t>CORRECT DOCTRINE CLARIFIED IN THE BOOK OF MORMON</a:t>
                      </a:r>
                    </a:p>
                  </a:txBody>
                  <a:tcPr marL="30887" marR="30887" marT="21621" marB="21621" anchor="b">
                    <a:lnL w="9525" cap="flat" cmpd="sng" algn="ctr">
                      <a:solidFill>
                        <a:srgbClr val="CCCCCC"/>
                      </a:solidFill>
                      <a:prstDash val="solid"/>
                      <a:round/>
                      <a:headEnd type="none" w="med" len="med"/>
                      <a:tailEnd type="none" w="med" len="med"/>
                    </a:lnL>
                    <a:lnR>
                      <a:noFill/>
                    </a:lnR>
                    <a:lnT>
                      <a:noFill/>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095668">
                <a:tc>
                  <a:txBody>
                    <a:bodyPr/>
                    <a:lstStyle/>
                    <a:p>
                      <a:pPr algn="l" fontAlgn="base"/>
                      <a:r>
                        <a:rPr lang="en-US" sz="1600" dirty="0">
                          <a:solidFill>
                            <a:schemeClr val="tx1"/>
                          </a:solidFill>
                          <a:effectLst/>
                        </a:rPr>
                        <a:t>Babies who die without having been baptized are lost.</a:t>
                      </a:r>
                    </a:p>
                    <a:p>
                      <a:pPr algn="l" fontAlgn="base"/>
                      <a:endParaRPr lang="en-US" sz="1600" dirty="0">
                        <a:solidFill>
                          <a:schemeClr val="tx1"/>
                        </a:solidFill>
                        <a:effectLst/>
                      </a:endParaRPr>
                    </a:p>
                    <a:p>
                      <a:pPr algn="l" fontAlgn="base"/>
                      <a:endParaRPr lang="en-US" sz="1600" dirty="0">
                        <a:solidFill>
                          <a:schemeClr val="tx1"/>
                        </a:solidFill>
                        <a:effectLst/>
                      </a:endParaRPr>
                    </a:p>
                  </a:txBody>
                  <a:tcPr marL="30887" marR="30887" marT="21621" marB="21621"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600" u="none" strike="noStrike" dirty="0">
                          <a:solidFill>
                            <a:schemeClr val="tx1"/>
                          </a:solidFill>
                          <a:effectLst/>
                        </a:rPr>
                        <a:t>Moroni 8:8–12</a:t>
                      </a:r>
                    </a:p>
                    <a:p>
                      <a:pPr algn="ctr" fontAlgn="base"/>
                      <a:endParaRPr lang="en-US" sz="1600" u="none" strike="noStrike" dirty="0">
                        <a:solidFill>
                          <a:schemeClr val="tx1"/>
                        </a:solidFill>
                        <a:effectLst/>
                      </a:endParaRPr>
                    </a:p>
                    <a:p>
                      <a:pPr algn="ctr" fontAlgn="base"/>
                      <a:endParaRPr lang="en-US" sz="1600" dirty="0">
                        <a:solidFill>
                          <a:schemeClr val="tx1"/>
                        </a:solidFill>
                        <a:effectLst/>
                      </a:endParaRPr>
                    </a:p>
                  </a:txBody>
                  <a:tcPr marL="30887" marR="30887" marT="21621" marB="216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ctr"/>
                      <a:endParaRPr lang="en-US" sz="1400" dirty="0">
                        <a:solidFill>
                          <a:schemeClr val="tx1"/>
                        </a:solidFill>
                        <a:effectLst/>
                      </a:endParaRPr>
                    </a:p>
                  </a:txBody>
                  <a:tcPr marL="30887" marR="30887" marT="21621" marB="21621"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3356">
                <a:tc>
                  <a:txBody>
                    <a:bodyPr/>
                    <a:lstStyle/>
                    <a:p>
                      <a:pPr algn="l" fontAlgn="base"/>
                      <a:r>
                        <a:rPr lang="en-US" sz="1600" dirty="0">
                          <a:solidFill>
                            <a:schemeClr val="tx1"/>
                          </a:solidFill>
                          <a:effectLst/>
                        </a:rPr>
                        <a:t>Since we are saved by grace, we only need to acknowledge our </a:t>
                      </a:r>
                      <a:r>
                        <a:rPr lang="en-US" sz="1600" u="none" strike="noStrike" dirty="0">
                          <a:solidFill>
                            <a:schemeClr val="tx1"/>
                          </a:solidFill>
                          <a:effectLst/>
                        </a:rPr>
                        <a:t>belief in Jesus Christ</a:t>
                      </a:r>
                      <a:r>
                        <a:rPr lang="en-US" sz="1600" dirty="0">
                          <a:solidFill>
                            <a:schemeClr val="tx1"/>
                          </a:solidFill>
                          <a:effectLst/>
                        </a:rPr>
                        <a:t> to be saved.</a:t>
                      </a:r>
                    </a:p>
                    <a:p>
                      <a:pPr algn="l" fontAlgn="base"/>
                      <a:endParaRPr lang="en-US" sz="1600" dirty="0">
                        <a:solidFill>
                          <a:schemeClr val="tx1"/>
                        </a:solidFill>
                        <a:effectLst/>
                      </a:endParaRPr>
                    </a:p>
                  </a:txBody>
                  <a:tcPr marL="30887" marR="30887" marT="21621" marB="21621"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600" u="none" strike="noStrike" dirty="0">
                          <a:solidFill>
                            <a:schemeClr val="tx1"/>
                          </a:solidFill>
                          <a:effectLst/>
                        </a:rPr>
                        <a:t>2 Nephi 25:23–26</a:t>
                      </a:r>
                    </a:p>
                    <a:p>
                      <a:pPr algn="ctr" fontAlgn="base"/>
                      <a:endParaRPr lang="en-US" sz="1600" u="none" strike="noStrike" dirty="0">
                        <a:solidFill>
                          <a:schemeClr val="tx1"/>
                        </a:solidFill>
                        <a:effectLst/>
                      </a:endParaRPr>
                    </a:p>
                    <a:p>
                      <a:pPr algn="ctr" fontAlgn="base"/>
                      <a:endParaRPr lang="en-US" sz="1600" dirty="0">
                        <a:solidFill>
                          <a:schemeClr val="tx1"/>
                        </a:solidFill>
                        <a:effectLst/>
                      </a:endParaRPr>
                    </a:p>
                  </a:txBody>
                  <a:tcPr marL="30887" marR="30887" marT="21621" marB="216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ctr"/>
                      <a:r>
                        <a:rPr lang="en-US" sz="1800">
                          <a:solidFill>
                            <a:schemeClr val="tx1"/>
                          </a:solidFill>
                          <a:effectLst/>
                        </a:rPr>
                        <a:t> </a:t>
                      </a:r>
                    </a:p>
                  </a:txBody>
                  <a:tcPr marL="30887" marR="30887" marT="21621" marB="21621"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1090">
                <a:tc>
                  <a:txBody>
                    <a:bodyPr/>
                    <a:lstStyle/>
                    <a:p>
                      <a:pPr algn="l" fontAlgn="base"/>
                      <a:r>
                        <a:rPr lang="en-US" sz="1600" dirty="0">
                          <a:solidFill>
                            <a:schemeClr val="tx1"/>
                          </a:solidFill>
                          <a:effectLst/>
                        </a:rPr>
                        <a:t>Only the righteous will be resurrected.</a:t>
                      </a:r>
                    </a:p>
                    <a:p>
                      <a:pPr algn="l" fontAlgn="base"/>
                      <a:endParaRPr lang="en-US" sz="1600" dirty="0">
                        <a:solidFill>
                          <a:schemeClr val="tx1"/>
                        </a:solidFill>
                        <a:effectLst/>
                      </a:endParaRPr>
                    </a:p>
                  </a:txBody>
                  <a:tcPr marL="30887" marR="30887" marT="21621" marB="21621"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600" u="none" strike="noStrike" dirty="0">
                          <a:solidFill>
                            <a:schemeClr val="tx1"/>
                          </a:solidFill>
                          <a:effectLst/>
                        </a:rPr>
                        <a:t>Alma 11:42–45</a:t>
                      </a:r>
                      <a:endParaRPr lang="en-US" sz="1600" dirty="0">
                        <a:solidFill>
                          <a:schemeClr val="tx1"/>
                        </a:solidFill>
                        <a:effectLst/>
                      </a:endParaRPr>
                    </a:p>
                  </a:txBody>
                  <a:tcPr marL="30887" marR="30887" marT="21621" marB="216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ctr"/>
                      <a:r>
                        <a:rPr lang="en-US" sz="1800" dirty="0">
                          <a:solidFill>
                            <a:schemeClr val="tx1"/>
                          </a:solidFill>
                          <a:effectLst/>
                        </a:rPr>
                        <a:t> </a:t>
                      </a:r>
                    </a:p>
                  </a:txBody>
                  <a:tcPr marL="30887" marR="30887" marT="21621" marB="21621"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99040">
                <a:tc>
                  <a:txBody>
                    <a:bodyPr/>
                    <a:lstStyle/>
                    <a:p>
                      <a:pPr algn="l" fontAlgn="base"/>
                      <a:r>
                        <a:rPr lang="en-US" sz="1600" dirty="0">
                          <a:solidFill>
                            <a:schemeClr val="tx1"/>
                          </a:solidFill>
                          <a:effectLst/>
                        </a:rPr>
                        <a:t>After the death and </a:t>
                      </a:r>
                      <a:r>
                        <a:rPr lang="en-US" sz="1600" u="none" strike="noStrike" dirty="0">
                          <a:solidFill>
                            <a:schemeClr val="tx1"/>
                          </a:solidFill>
                          <a:effectLst/>
                        </a:rPr>
                        <a:t>Resurrection</a:t>
                      </a:r>
                      <a:r>
                        <a:rPr lang="en-US" sz="1600" dirty="0">
                          <a:solidFill>
                            <a:schemeClr val="tx1"/>
                          </a:solidFill>
                          <a:effectLst/>
                        </a:rPr>
                        <a:t> of </a:t>
                      </a:r>
                      <a:r>
                        <a:rPr lang="en-US" sz="1600" u="none" strike="noStrike" dirty="0">
                          <a:solidFill>
                            <a:schemeClr val="tx1"/>
                          </a:solidFill>
                          <a:effectLst/>
                        </a:rPr>
                        <a:t>Jesus Christ</a:t>
                      </a:r>
                      <a:r>
                        <a:rPr lang="en-US" sz="1600" dirty="0">
                          <a:solidFill>
                            <a:schemeClr val="tx1"/>
                          </a:solidFill>
                          <a:effectLst/>
                        </a:rPr>
                        <a:t>, He became a spirit essence without a physical body.</a:t>
                      </a:r>
                    </a:p>
                  </a:txBody>
                  <a:tcPr marL="30887" marR="30887" marT="21621" marB="21621"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600" u="none" strike="noStrike" dirty="0">
                          <a:solidFill>
                            <a:schemeClr val="tx1"/>
                          </a:solidFill>
                          <a:effectLst/>
                        </a:rPr>
                        <a:t>3 Nephi 11:9–15</a:t>
                      </a:r>
                    </a:p>
                    <a:p>
                      <a:pPr algn="ctr" fontAlgn="base"/>
                      <a:endParaRPr lang="en-US" sz="1600" u="none" strike="noStrike" dirty="0">
                        <a:solidFill>
                          <a:schemeClr val="tx1"/>
                        </a:solidFill>
                        <a:effectLst/>
                      </a:endParaRPr>
                    </a:p>
                  </a:txBody>
                  <a:tcPr marL="30887" marR="30887" marT="21621" marB="2162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l" fontAlgn="ctr"/>
                      <a:r>
                        <a:rPr lang="en-US" sz="1800">
                          <a:solidFill>
                            <a:schemeClr val="tx1"/>
                          </a:solidFill>
                          <a:effectLst/>
                        </a:rPr>
                        <a:t> </a:t>
                      </a:r>
                    </a:p>
                  </a:txBody>
                  <a:tcPr marL="30887" marR="30887" marT="21621" marB="21621"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1090">
                <a:tc>
                  <a:txBody>
                    <a:bodyPr/>
                    <a:lstStyle/>
                    <a:p>
                      <a:pPr algn="l" fontAlgn="base"/>
                      <a:r>
                        <a:rPr lang="en-US" sz="1600" u="none" strike="noStrike" dirty="0">
                          <a:solidFill>
                            <a:schemeClr val="tx1"/>
                          </a:solidFill>
                          <a:effectLst/>
                        </a:rPr>
                        <a:t>Baptism</a:t>
                      </a:r>
                      <a:r>
                        <a:rPr lang="en-US" sz="1600" dirty="0">
                          <a:solidFill>
                            <a:schemeClr val="tx1"/>
                          </a:solidFill>
                          <a:effectLst/>
                        </a:rPr>
                        <a:t> is not essential for salvation.</a:t>
                      </a:r>
                    </a:p>
                  </a:txBody>
                  <a:tcPr marL="30887" marR="30887" marT="21621" marB="21621"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pPr algn="ctr" fontAlgn="base"/>
                      <a:r>
                        <a:rPr lang="en-US" sz="1600" u="none" strike="noStrike" dirty="0">
                          <a:solidFill>
                            <a:schemeClr val="tx1"/>
                          </a:solidFill>
                          <a:effectLst/>
                        </a:rPr>
                        <a:t>2 Nephi 31:4–11</a:t>
                      </a:r>
                    </a:p>
                    <a:p>
                      <a:pPr algn="ctr" fontAlgn="base"/>
                      <a:endParaRPr lang="en-US" sz="1600" dirty="0">
                        <a:solidFill>
                          <a:schemeClr val="tx1"/>
                        </a:solidFill>
                        <a:effectLst/>
                      </a:endParaRPr>
                    </a:p>
                  </a:txBody>
                  <a:tcPr marL="30887" marR="30887" marT="21621" marB="21621"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endParaRPr lang="en-US" sz="1800" dirty="0">
                        <a:solidFill>
                          <a:schemeClr val="tx1"/>
                        </a:solidFill>
                      </a:endParaRPr>
                    </a:p>
                  </a:txBody>
                  <a:tcPr marL="29651" marR="29651" marT="14826" marB="14826">
                    <a:lnL>
                      <a:noFill/>
                    </a:lnL>
                    <a:lnT w="9525" cap="flat" cmpd="sng" algn="ctr">
                      <a:solidFill>
                        <a:srgbClr val="E5E5E5"/>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3" name="TextBox 2"/>
          <p:cNvSpPr txBox="1"/>
          <p:nvPr/>
        </p:nvSpPr>
        <p:spPr>
          <a:xfrm>
            <a:off x="7772400" y="2030280"/>
            <a:ext cx="4170784" cy="1015663"/>
          </a:xfrm>
          <a:prstGeom prst="rect">
            <a:avLst/>
          </a:prstGeom>
          <a:noFill/>
        </p:spPr>
        <p:txBody>
          <a:bodyPr wrap="square" rtlCol="0">
            <a:spAutoFit/>
          </a:bodyPr>
          <a:lstStyle/>
          <a:p>
            <a:r>
              <a:rPr lang="en-US" sz="1200" dirty="0"/>
              <a:t>“…little children are whole, for they are not capable of committing sin; wherefore the curse of Adam is taken from them in me, that it hath no power over them; and the law of circumcision is done away in me.”</a:t>
            </a:r>
          </a:p>
          <a:p>
            <a:endParaRPr lang="en-US" sz="1200" dirty="0"/>
          </a:p>
        </p:txBody>
      </p:sp>
      <p:sp>
        <p:nvSpPr>
          <p:cNvPr id="4" name="TextBox 3"/>
          <p:cNvSpPr txBox="1"/>
          <p:nvPr/>
        </p:nvSpPr>
        <p:spPr>
          <a:xfrm>
            <a:off x="7826829" y="3123795"/>
            <a:ext cx="3722914" cy="830997"/>
          </a:xfrm>
          <a:prstGeom prst="rect">
            <a:avLst/>
          </a:prstGeom>
          <a:noFill/>
        </p:spPr>
        <p:txBody>
          <a:bodyPr wrap="square" rtlCol="0">
            <a:spAutoFit/>
          </a:bodyPr>
          <a:lstStyle/>
          <a:p>
            <a:r>
              <a:rPr lang="en-US" sz="1200" dirty="0"/>
              <a:t>“…for we know that it is by grace that we are saved, after all we can do.”</a:t>
            </a:r>
          </a:p>
          <a:p>
            <a:r>
              <a:rPr lang="en-US" sz="1200" dirty="0"/>
              <a:t>“…notwithstanding we believe in Christ, we keep the law of Moses.”</a:t>
            </a:r>
          </a:p>
        </p:txBody>
      </p:sp>
      <p:sp>
        <p:nvSpPr>
          <p:cNvPr id="6" name="TextBox 5"/>
          <p:cNvSpPr txBox="1"/>
          <p:nvPr/>
        </p:nvSpPr>
        <p:spPr>
          <a:xfrm>
            <a:off x="7792615" y="3992772"/>
            <a:ext cx="3638939" cy="646331"/>
          </a:xfrm>
          <a:prstGeom prst="rect">
            <a:avLst/>
          </a:prstGeom>
          <a:noFill/>
        </p:spPr>
        <p:txBody>
          <a:bodyPr wrap="square" rtlCol="0">
            <a:spAutoFit/>
          </a:bodyPr>
          <a:lstStyle/>
          <a:p>
            <a:r>
              <a:rPr lang="en-US" sz="1200" dirty="0"/>
              <a:t>“Now, this restoration shall come to all, both old and young, both bond and free, both male and female, both the wicked and the righteous…”</a:t>
            </a:r>
          </a:p>
        </p:txBody>
      </p:sp>
      <p:sp>
        <p:nvSpPr>
          <p:cNvPr id="7" name="TextBox 6"/>
          <p:cNvSpPr txBox="1"/>
          <p:nvPr/>
        </p:nvSpPr>
        <p:spPr>
          <a:xfrm>
            <a:off x="7792615" y="4757551"/>
            <a:ext cx="4170784" cy="646331"/>
          </a:xfrm>
          <a:prstGeom prst="rect">
            <a:avLst/>
          </a:prstGeom>
          <a:noFill/>
        </p:spPr>
        <p:txBody>
          <a:bodyPr wrap="square" rtlCol="0">
            <a:spAutoFit/>
          </a:bodyPr>
          <a:lstStyle/>
          <a:p>
            <a:r>
              <a:rPr lang="en-US" sz="1200" dirty="0"/>
              <a:t>“And it came to pass that the multitude went forth, and thrust their hands into his side, and did feel the prints of the nails in his hands and in his feet…”</a:t>
            </a:r>
          </a:p>
        </p:txBody>
      </p:sp>
      <p:sp>
        <p:nvSpPr>
          <p:cNvPr id="11" name="Rectangle 10"/>
          <p:cNvSpPr/>
          <p:nvPr/>
        </p:nvSpPr>
        <p:spPr>
          <a:xfrm>
            <a:off x="7772400" y="5708057"/>
            <a:ext cx="4142793" cy="572988"/>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826828" y="5746037"/>
            <a:ext cx="4088365" cy="461665"/>
          </a:xfrm>
          <a:prstGeom prst="rect">
            <a:avLst/>
          </a:prstGeom>
          <a:noFill/>
          <a:ln>
            <a:noFill/>
          </a:ln>
        </p:spPr>
        <p:txBody>
          <a:bodyPr wrap="square" rtlCol="0">
            <a:spAutoFit/>
          </a:bodyPr>
          <a:lstStyle/>
          <a:p>
            <a:r>
              <a:rPr lang="en-US" sz="1200" dirty="0"/>
              <a:t>“Follow thou me…Repent ye, repent ye, and be baptized in the name of my Beloved Son”</a:t>
            </a:r>
          </a:p>
        </p:txBody>
      </p:sp>
      <p:sp>
        <p:nvSpPr>
          <p:cNvPr id="12" name="TextBox 1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29:18-24</a:t>
            </a:r>
          </a:p>
        </p:txBody>
      </p:sp>
    </p:spTree>
    <p:extLst>
      <p:ext uri="{BB962C8B-B14F-4D97-AF65-F5344CB8AC3E}">
        <p14:creationId xmlns:p14="http://schemas.microsoft.com/office/powerpoint/2010/main" val="39554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Jacob’s Prosperity</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29:22-24</a:t>
            </a:r>
          </a:p>
        </p:txBody>
      </p:sp>
      <p:sp>
        <p:nvSpPr>
          <p:cNvPr id="45" name="Rectangle 44"/>
          <p:cNvSpPr/>
          <p:nvPr/>
        </p:nvSpPr>
        <p:spPr>
          <a:xfrm>
            <a:off x="2428118" y="814692"/>
            <a:ext cx="7154420" cy="707886"/>
          </a:xfrm>
          <a:prstGeom prst="rect">
            <a:avLst/>
          </a:prstGeom>
        </p:spPr>
        <p:txBody>
          <a:bodyPr wrap="square">
            <a:spAutoFit/>
          </a:bodyPr>
          <a:lstStyle/>
          <a:p>
            <a:pPr algn="ctr" fontAlgn="base"/>
            <a:r>
              <a:rPr lang="en-US" sz="2000" i="1" dirty="0">
                <a:solidFill>
                  <a:srgbClr val="FFFF00"/>
                </a:solidFill>
              </a:rPr>
              <a:t>They also that erred in spirit shall come to understanding, and they that murmured shall learn doctrine.</a:t>
            </a:r>
          </a:p>
        </p:txBody>
      </p:sp>
      <p:sp>
        <p:nvSpPr>
          <p:cNvPr id="13" name="TextBox 12"/>
          <p:cNvSpPr txBox="1"/>
          <p:nvPr/>
        </p:nvSpPr>
        <p:spPr>
          <a:xfrm>
            <a:off x="6134100" y="6424960"/>
            <a:ext cx="5932716" cy="338554"/>
          </a:xfrm>
          <a:prstGeom prst="rect">
            <a:avLst/>
          </a:prstGeom>
          <a:noFill/>
        </p:spPr>
        <p:txBody>
          <a:bodyPr wrap="square" rtlCol="0">
            <a:spAutoFit/>
          </a:bodyPr>
          <a:lstStyle/>
          <a:p>
            <a:pPr algn="r"/>
            <a:r>
              <a:rPr lang="en-US" sz="1600" dirty="0">
                <a:solidFill>
                  <a:schemeClr val="bg1"/>
                </a:solidFill>
              </a:rPr>
              <a:t>(2)</a:t>
            </a:r>
          </a:p>
        </p:txBody>
      </p:sp>
      <p:sp>
        <p:nvSpPr>
          <p:cNvPr id="5" name="Rectangle 4"/>
          <p:cNvSpPr/>
          <p:nvPr/>
        </p:nvSpPr>
        <p:spPr>
          <a:xfrm>
            <a:off x="3657708" y="1725692"/>
            <a:ext cx="4952784" cy="4801314"/>
          </a:xfrm>
          <a:prstGeom prst="rect">
            <a:avLst/>
          </a:prstGeom>
        </p:spPr>
        <p:txBody>
          <a:bodyPr wrap="square">
            <a:spAutoFit/>
          </a:bodyPr>
          <a:lstStyle/>
          <a:p>
            <a:r>
              <a:rPr lang="en-US" dirty="0">
                <a:solidFill>
                  <a:schemeClr val="bg1"/>
                </a:solidFill>
              </a:rPr>
              <a:t>“… those who have read this book will bear me record that their minds have been forever set at rest in regard to doctrine, so far as the ordinances of the kingdom of God are concerned. Those who erred, and did not know whether sprinkling, pouring or immersion was the true method of baptism, now know? </a:t>
            </a:r>
          </a:p>
          <a:p>
            <a:endParaRPr lang="en-US" dirty="0">
              <a:solidFill>
                <a:schemeClr val="bg1"/>
              </a:solidFill>
            </a:endParaRPr>
          </a:p>
          <a:p>
            <a:pPr algn="ctr"/>
            <a:r>
              <a:rPr lang="en-US" dirty="0">
                <a:solidFill>
                  <a:schemeClr val="bg1"/>
                </a:solidFill>
              </a:rPr>
              <a:t>Why? </a:t>
            </a:r>
          </a:p>
          <a:p>
            <a:endParaRPr lang="en-US" dirty="0">
              <a:solidFill>
                <a:schemeClr val="bg1"/>
              </a:solidFill>
            </a:endParaRPr>
          </a:p>
          <a:p>
            <a:r>
              <a:rPr lang="en-US" dirty="0">
                <a:solidFill>
                  <a:schemeClr val="bg1"/>
                </a:solidFill>
              </a:rPr>
              <a:t>Because the Book of Mormon reveals the mode as it was given to the ancient Nephites on this continent. So in regard to every other principle of the doctrine of Christ—it is set forth in such great plainness that it is impossible for any two persons to form different ideas in relation to it, after reading the Book of Mormon.”</a:t>
            </a:r>
          </a:p>
        </p:txBody>
      </p:sp>
      <p:pic>
        <p:nvPicPr>
          <p:cNvPr id="5122" name="Picture 2" descr="http://1.bp.blogspot.com/-VXAt5jjbnSY/U6811jr4QgI/AAAAAAAACbE/618aXimC_II/s1600/reading+b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222" y="2254083"/>
            <a:ext cx="2745639" cy="3432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mormonsoprano.files.wordpress.com/2011/05/reading-the-book-of-morm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821" y="2405954"/>
            <a:ext cx="2725406" cy="33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4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par>
                                <p:cTn id="10" presetID="10" presetClass="entr" presetSubtype="0" fill="hold" nodeType="with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199" y="108857"/>
            <a:ext cx="12006943"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#264 </a:t>
            </a:r>
            <a:r>
              <a:rPr lang="en-US" i="1" dirty="0">
                <a:solidFill>
                  <a:schemeClr val="bg1"/>
                </a:solidFill>
              </a:rPr>
              <a:t>Hark, All Ye Nations</a:t>
            </a:r>
            <a:endParaRPr lang="en-US" dirty="0">
              <a:solidFill>
                <a:schemeClr val="bg1"/>
              </a:solidFill>
            </a:endParaRPr>
          </a:p>
          <a:p>
            <a:endParaRPr lang="en-US" dirty="0">
              <a:solidFill>
                <a:schemeClr val="bg1"/>
              </a:solidFill>
            </a:endParaRPr>
          </a:p>
          <a:p>
            <a:r>
              <a:rPr lang="en-US" dirty="0">
                <a:solidFill>
                  <a:schemeClr val="bg1"/>
                </a:solidFill>
              </a:rPr>
              <a:t>Videos:</a:t>
            </a:r>
          </a:p>
          <a:p>
            <a:r>
              <a:rPr lang="en-US" dirty="0">
                <a:solidFill>
                  <a:schemeClr val="bg1"/>
                </a:solidFill>
              </a:rPr>
              <a:t>A Marvelous Work and a Wonder (5:46)</a:t>
            </a:r>
          </a:p>
          <a:p>
            <a:r>
              <a:rPr lang="en-US" dirty="0">
                <a:solidFill>
                  <a:schemeClr val="bg1"/>
                </a:solidFill>
              </a:rPr>
              <a:t>The Book of Mormon—a Book from God (1:50)</a:t>
            </a:r>
          </a:p>
          <a:p>
            <a:pPr marL="342900" indent="-342900">
              <a:buFont typeface="+mj-lt"/>
              <a:buAutoNum type="arabicPeriod"/>
            </a:pPr>
            <a:endParaRPr lang="en-US" dirty="0">
              <a:solidFill>
                <a:schemeClr val="bg1"/>
              </a:solidFill>
            </a:endParaRPr>
          </a:p>
          <a:p>
            <a:pPr marL="342900" indent="-342900">
              <a:buAutoNum type="arabicPeriod"/>
            </a:pPr>
            <a:r>
              <a:rPr lang="en-US" dirty="0">
                <a:solidFill>
                  <a:schemeClr val="bg1"/>
                </a:solidFill>
              </a:rPr>
              <a:t>Dallin H. Oaks "Adversity," </a:t>
            </a:r>
            <a:r>
              <a:rPr lang="en-US" i="1" dirty="0">
                <a:solidFill>
                  <a:schemeClr val="bg1"/>
                </a:solidFill>
              </a:rPr>
              <a:t>Ensign</a:t>
            </a:r>
            <a:r>
              <a:rPr lang="en-US" dirty="0">
                <a:solidFill>
                  <a:schemeClr val="bg1"/>
                </a:solidFill>
              </a:rPr>
              <a:t>, July 1998, 7-8</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Orson Pratt (In </a:t>
            </a:r>
            <a:r>
              <a:rPr lang="en-US" i="1" dirty="0">
                <a:solidFill>
                  <a:schemeClr val="bg1"/>
                </a:solidFill>
              </a:rPr>
              <a:t>Journal of Discourses,</a:t>
            </a:r>
            <a:r>
              <a:rPr lang="en-US" dirty="0">
                <a:solidFill>
                  <a:schemeClr val="bg1"/>
                </a:solidFill>
              </a:rPr>
              <a:t>15:186.)</a:t>
            </a:r>
          </a:p>
          <a:p>
            <a:r>
              <a:rPr lang="en-US" dirty="0">
                <a:solidFill>
                  <a:schemeClr val="bg1"/>
                </a:solidFill>
              </a:rPr>
              <a:t>	</a:t>
            </a:r>
            <a:r>
              <a:rPr lang="en-US" i="1" dirty="0">
                <a:solidFill>
                  <a:schemeClr val="bg1"/>
                </a:solidFill>
              </a:rPr>
              <a:t>Journal of Discourses,</a:t>
            </a:r>
            <a:r>
              <a:rPr lang="en-US" dirty="0">
                <a:solidFill>
                  <a:schemeClr val="bg1"/>
                </a:solidFill>
              </a:rPr>
              <a:t> 15:188–89.)</a:t>
            </a:r>
          </a:p>
          <a:p>
            <a:pPr marL="342900" indent="-342900">
              <a:buFontTx/>
              <a:buAutoNum type="arabicPeriod"/>
            </a:pPr>
            <a:endParaRPr lang="en-US" dirty="0">
              <a:solidFill>
                <a:schemeClr val="bg1"/>
              </a:solidFill>
            </a:endParaRPr>
          </a:p>
          <a:p>
            <a:pPr marL="342900" indent="-342900">
              <a:buFont typeface="+mj-lt"/>
              <a:buAutoNum type="arabicPeriod" startAt="3"/>
            </a:pPr>
            <a:r>
              <a:rPr lang="en-US" dirty="0">
                <a:solidFill>
                  <a:schemeClr val="bg1"/>
                </a:solidFill>
              </a:rPr>
              <a:t>Elder </a:t>
            </a:r>
            <a:r>
              <a:rPr lang="en-US" dirty="0" err="1">
                <a:solidFill>
                  <a:schemeClr val="bg1"/>
                </a:solidFill>
              </a:rPr>
              <a:t>LeGrand</a:t>
            </a:r>
            <a:r>
              <a:rPr lang="en-US" dirty="0">
                <a:solidFill>
                  <a:schemeClr val="bg1"/>
                </a:solidFill>
              </a:rPr>
              <a:t> Richards  </a:t>
            </a:r>
            <a:r>
              <a:rPr lang="en-US" i="0" dirty="0">
                <a:solidFill>
                  <a:schemeClr val="bg1"/>
                </a:solidFill>
                <a:effectLst/>
              </a:rPr>
              <a:t>(</a:t>
            </a:r>
            <a:r>
              <a:rPr lang="en-US" i="1" dirty="0">
                <a:solidFill>
                  <a:schemeClr val="bg1"/>
                </a:solidFill>
                <a:effectLst/>
              </a:rPr>
              <a:t>A Marvelous Work and a Wonder,</a:t>
            </a:r>
            <a:r>
              <a:rPr lang="en-US" i="0" dirty="0">
                <a:solidFill>
                  <a:schemeClr val="bg1"/>
                </a:solidFill>
                <a:effectLst/>
              </a:rPr>
              <a:t> pp. 34–35.)</a:t>
            </a:r>
          </a:p>
          <a:p>
            <a:pPr marL="342900" indent="-342900">
              <a:buFont typeface="+mj-lt"/>
              <a:buAutoNum type="arabicPeriod" startAt="3"/>
            </a:pPr>
            <a:endParaRPr lang="en-US" dirty="0">
              <a:solidFill>
                <a:schemeClr val="bg1"/>
              </a:solidFill>
            </a:endParaRPr>
          </a:p>
          <a:p>
            <a:pPr marL="342900" indent="-342900">
              <a:buFont typeface="+mj-lt"/>
              <a:buAutoNum type="arabicPeriod" startAt="3"/>
            </a:pPr>
            <a:r>
              <a:rPr lang="en-US" dirty="0">
                <a:solidFill>
                  <a:schemeClr val="bg1"/>
                </a:solidFill>
              </a:rPr>
              <a:t>Old Testament Institute Manual (Prophecies of the Dispensation of the fullness of Times) Chapter 15</a:t>
            </a:r>
          </a:p>
          <a:p>
            <a:pPr marL="342900" indent="-342900">
              <a:buFont typeface="+mj-lt"/>
              <a:buAutoNum type="arabicPeriod" startAt="3"/>
            </a:pPr>
            <a:endParaRPr lang="en-US" dirty="0">
              <a:solidFill>
                <a:schemeClr val="bg1"/>
              </a:solidFill>
            </a:endParaRPr>
          </a:p>
          <a:p>
            <a:pPr marL="342900" indent="-342900">
              <a:buFont typeface="+mj-lt"/>
              <a:buAutoNum type="arabicPeriod" startAt="3"/>
            </a:pPr>
            <a:r>
              <a:rPr lang="en-US" dirty="0">
                <a:solidFill>
                  <a:schemeClr val="bg1"/>
                </a:solidFill>
              </a:rPr>
              <a:t>Elder Russell M. Nelson  (“Scriptural Witnesses,”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2007, 46, endnote 26).</a:t>
            </a:r>
          </a:p>
          <a:p>
            <a:pPr marL="342900" indent="-342900">
              <a:buFont typeface="+mj-lt"/>
              <a:buAutoNum type="arabicPeriod" startAt="3"/>
            </a:pPr>
            <a:endParaRPr lang="en-US" dirty="0">
              <a:solidFill>
                <a:schemeClr val="bg1"/>
              </a:solidFill>
            </a:endParaRPr>
          </a:p>
          <a:p>
            <a:pPr marL="342900" indent="-342900">
              <a:buFont typeface="+mj-lt"/>
              <a:buAutoNum type="arabicPeriod" startAt="3"/>
            </a:pPr>
            <a:r>
              <a:rPr lang="en-US" dirty="0">
                <a:solidFill>
                  <a:schemeClr val="bg1"/>
                </a:solidFill>
              </a:rPr>
              <a:t>Elder Mark E. Petersen In Conference Report, Oct. 1965, p. 61.</a:t>
            </a:r>
          </a:p>
          <a:p>
            <a:pPr marL="342900" indent="-342900">
              <a:buFont typeface="+mj-lt"/>
              <a:buAutoNum type="arabicPeriod" startAt="3"/>
            </a:pPr>
            <a:endParaRPr lang="en-US" dirty="0">
              <a:solidFill>
                <a:schemeClr val="bg1"/>
              </a:solidFill>
            </a:endParaRPr>
          </a:p>
          <a:p>
            <a:pPr marL="342900" indent="-342900">
              <a:buFont typeface="+mj-lt"/>
              <a:buAutoNum type="arabicPeriod" startAt="3"/>
            </a:pPr>
            <a:r>
              <a:rPr lang="en-US" dirty="0">
                <a:solidFill>
                  <a:schemeClr val="bg1"/>
                </a:solidFill>
              </a:rPr>
              <a:t>Elder Bruce R. McConkie </a:t>
            </a:r>
            <a:r>
              <a:rPr lang="en-US" i="1" dirty="0">
                <a:solidFill>
                  <a:schemeClr val="bg1"/>
                </a:solidFill>
              </a:rPr>
              <a:t>Mormon Doctrine,</a:t>
            </a:r>
            <a:r>
              <a:rPr lang="en-US" dirty="0">
                <a:solidFill>
                  <a:schemeClr val="bg1"/>
                </a:solidFill>
              </a:rPr>
              <a:t> p. 184</a:t>
            </a:r>
          </a:p>
        </p:txBody>
      </p:sp>
      <p:grpSp>
        <p:nvGrpSpPr>
          <p:cNvPr id="44" name="Group 43"/>
          <p:cNvGrpSpPr/>
          <p:nvPr/>
        </p:nvGrpSpPr>
        <p:grpSpPr>
          <a:xfrm>
            <a:off x="4732879" y="1275450"/>
            <a:ext cx="721685" cy="914134"/>
            <a:chOff x="7543800" y="3810000"/>
            <a:chExt cx="1143000" cy="1447800"/>
          </a:xfrm>
        </p:grpSpPr>
        <p:sp>
          <p:nvSpPr>
            <p:cNvPr id="45" name="Trapezoid 44"/>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7924800" y="3810000"/>
              <a:ext cx="645353" cy="610017"/>
              <a:chOff x="7924800" y="5867400"/>
              <a:chExt cx="645353" cy="610017"/>
            </a:xfrm>
          </p:grpSpPr>
          <p:grpSp>
            <p:nvGrpSpPr>
              <p:cNvPr id="57" name="Group 13"/>
              <p:cNvGrpSpPr/>
              <p:nvPr/>
            </p:nvGrpSpPr>
            <p:grpSpPr>
              <a:xfrm>
                <a:off x="7924800" y="5867400"/>
                <a:ext cx="645353" cy="610017"/>
                <a:chOff x="3037563" y="3121795"/>
                <a:chExt cx="1250371" cy="1224010"/>
              </a:xfrm>
            </p:grpSpPr>
            <p:sp>
              <p:nvSpPr>
                <p:cNvPr id="59" name="Oval 58"/>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7543800" y="4038600"/>
              <a:ext cx="403070" cy="381000"/>
              <a:chOff x="7924800" y="5867400"/>
              <a:chExt cx="645353" cy="610017"/>
            </a:xfrm>
          </p:grpSpPr>
          <p:grpSp>
            <p:nvGrpSpPr>
              <p:cNvPr id="51" name="Group 13"/>
              <p:cNvGrpSpPr/>
              <p:nvPr/>
            </p:nvGrpSpPr>
            <p:grpSpPr>
              <a:xfrm>
                <a:off x="7924800" y="5867400"/>
                <a:ext cx="645353" cy="610017"/>
                <a:chOff x="3037563" y="3121795"/>
                <a:chExt cx="1250371" cy="1224010"/>
              </a:xfrm>
            </p:grpSpPr>
            <p:sp>
              <p:nvSpPr>
                <p:cNvPr id="53" name="Oval 52"/>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806D2E11-4106-4703-ABF5-8BC789657C65}"/>
              </a:ext>
            </a:extLst>
          </p:cNvPr>
          <p:cNvSpPr>
            <a:spLocks noGrp="1"/>
          </p:cNvSpPr>
          <p:nvPr/>
        </p:nvSpPr>
        <p:spPr>
          <a:xfrm>
            <a:off x="0" y="646598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82889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 y="41817"/>
            <a:ext cx="12115800" cy="584775"/>
          </a:xfrm>
          <a:prstGeom prst="rect">
            <a:avLst/>
          </a:prstGeom>
          <a:noFill/>
        </p:spPr>
        <p:txBody>
          <a:bodyPr wrap="square" rtlCol="0">
            <a:spAutoFit/>
          </a:bodyPr>
          <a:lstStyle/>
          <a:p>
            <a:pPr algn="ctr"/>
            <a:r>
              <a:rPr lang="en-US" sz="3200" dirty="0">
                <a:solidFill>
                  <a:schemeClr val="bg1"/>
                </a:solidFill>
              </a:rPr>
              <a:t>Why Are There So Many Churches If They Believe in the Bible?</a:t>
            </a:r>
          </a:p>
        </p:txBody>
      </p:sp>
      <p:sp>
        <p:nvSpPr>
          <p:cNvPr id="2" name="TextBox 1"/>
          <p:cNvSpPr txBox="1"/>
          <p:nvPr/>
        </p:nvSpPr>
        <p:spPr>
          <a:xfrm>
            <a:off x="239484" y="1454880"/>
            <a:ext cx="5932716" cy="5016758"/>
          </a:xfrm>
          <a:prstGeom prst="rect">
            <a:avLst/>
          </a:prstGeom>
          <a:noFill/>
        </p:spPr>
        <p:txBody>
          <a:bodyPr wrap="square" rtlCol="0">
            <a:spAutoFit/>
          </a:bodyPr>
          <a:lstStyle/>
          <a:p>
            <a:r>
              <a:rPr lang="en-US" sz="2000" dirty="0">
                <a:solidFill>
                  <a:schemeClr val="bg1"/>
                </a:solidFill>
              </a:rPr>
              <a:t>In the standard Protestant Bible there are 66 books, in the Roman Catholic Bible 73 books, and in the Eastern Orthodox Bible 78.</a:t>
            </a:r>
            <a:br>
              <a:rPr lang="en-US" sz="2000" dirty="0">
                <a:solidFill>
                  <a:schemeClr val="bg1"/>
                </a:solidFill>
              </a:rPr>
            </a:br>
            <a:br>
              <a:rPr lang="en-US" sz="2000" dirty="0">
                <a:solidFill>
                  <a:schemeClr val="bg1"/>
                </a:solidFill>
              </a:rPr>
            </a:br>
            <a:r>
              <a:rPr lang="en-US" sz="2000" dirty="0">
                <a:solidFill>
                  <a:schemeClr val="bg1"/>
                </a:solidFill>
              </a:rPr>
              <a:t>Almost all Christian churches agree on the same 27 books of the New Testament.</a:t>
            </a:r>
            <a:br>
              <a:rPr lang="en-US" sz="2000" dirty="0">
                <a:solidFill>
                  <a:schemeClr val="bg1"/>
                </a:solidFill>
              </a:rPr>
            </a:br>
            <a:br>
              <a:rPr lang="en-US" sz="2000" dirty="0">
                <a:solidFill>
                  <a:schemeClr val="bg1"/>
                </a:solidFill>
              </a:rPr>
            </a:br>
            <a:r>
              <a:rPr lang="en-US" sz="2000" dirty="0">
                <a:solidFill>
                  <a:schemeClr val="bg1"/>
                </a:solidFill>
              </a:rPr>
              <a:t>The  major difference is in whether to include the books of the Apocrypha or  Deuterocanonical books. Those books are: 1 Esdras, 2 Esdras, Tobit,  Judith, Wisdom of Solomon, Ecclesiasticus, Baruch, the Letter of  Jeremiah, Prayer of </a:t>
            </a:r>
            <a:br>
              <a:rPr lang="en-US" sz="2000" dirty="0">
                <a:solidFill>
                  <a:schemeClr val="bg1"/>
                </a:solidFill>
              </a:rPr>
            </a:br>
            <a:r>
              <a:rPr lang="en-US" sz="2000" dirty="0">
                <a:solidFill>
                  <a:schemeClr val="bg1"/>
                </a:solidFill>
              </a:rPr>
              <a:t>Manasseh, 1 Maccabees, 2 Maccabees.</a:t>
            </a:r>
            <a:br>
              <a:rPr lang="en-US" sz="2000" dirty="0">
                <a:solidFill>
                  <a:schemeClr val="bg1"/>
                </a:solidFill>
              </a:rPr>
            </a:br>
            <a:br>
              <a:rPr lang="en-US" sz="2000" dirty="0">
                <a:solidFill>
                  <a:schemeClr val="bg1"/>
                </a:solidFill>
              </a:rPr>
            </a:br>
            <a:r>
              <a:rPr lang="en-US" sz="2000" dirty="0">
                <a:solidFill>
                  <a:schemeClr val="bg1"/>
                </a:solidFill>
              </a:rPr>
              <a:t>Protestants don't include the Apocrypha because it was never part of the Old Testament Hebrew canon.</a:t>
            </a:r>
          </a:p>
        </p:txBody>
      </p:sp>
      <p:pic>
        <p:nvPicPr>
          <p:cNvPr id="1032" name="Picture 8" descr="https://matthew2124.files.wordpress.com/2014/09/bibles.jpg?w=6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1683" y="2274916"/>
            <a:ext cx="5132295" cy="2492831"/>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2261187" y="668409"/>
            <a:ext cx="8912679" cy="400110"/>
          </a:xfrm>
          <a:prstGeom prst="rect">
            <a:avLst/>
          </a:prstGeom>
        </p:spPr>
        <p:txBody>
          <a:bodyPr wrap="square">
            <a:spAutoFit/>
          </a:bodyPr>
          <a:lstStyle/>
          <a:p>
            <a:r>
              <a:rPr lang="en-US" sz="2000" b="0" i="0" dirty="0">
                <a:solidFill>
                  <a:srgbClr val="FFFF00"/>
                </a:solidFill>
                <a:effectLst/>
                <a:latin typeface="Calibri" panose="020F0502020204030204" pitchFamily="34" charset="0"/>
              </a:rPr>
              <a:t>Christian denominations interpret the Bible and Christ’s doctrine differently</a:t>
            </a:r>
            <a:endParaRPr lang="en-US" sz="2000" dirty="0">
              <a:solidFill>
                <a:srgbClr val="FFFF00"/>
              </a:solidFill>
            </a:endParaRPr>
          </a:p>
        </p:txBody>
      </p:sp>
    </p:spTree>
    <p:extLst>
      <p:ext uri="{BB962C8B-B14F-4D97-AF65-F5344CB8AC3E}">
        <p14:creationId xmlns:p14="http://schemas.microsoft.com/office/powerpoint/2010/main" val="38283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hotos1.blogger.com/blogger/7984/1162/1600/English%20Bible%20Chart.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541" y="144682"/>
            <a:ext cx="8330746" cy="5081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03412" y="5411104"/>
            <a:ext cx="5214258" cy="1200329"/>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The books which make up the Christian Old Testament differ between the Catholic (see </a:t>
            </a:r>
            <a:r>
              <a:rPr lang="en-US" sz="1200" b="0" i="0" u="none" strike="noStrike" dirty="0">
                <a:effectLst/>
                <a:latin typeface="Arial" panose="020B0604020202020204" pitchFamily="34" charset="0"/>
              </a:rPr>
              <a:t>Catholic Bible</a:t>
            </a:r>
            <a:r>
              <a:rPr lang="en-US" sz="1200" b="0" i="0" dirty="0">
                <a:effectLst/>
                <a:latin typeface="Arial" panose="020B0604020202020204" pitchFamily="34" charset="0"/>
              </a:rPr>
              <a:t>), Orthodox, and Protestant (see </a:t>
            </a:r>
            <a:r>
              <a:rPr lang="en-US" sz="1200" b="0" i="0" u="none" strike="noStrike" dirty="0">
                <a:effectLst/>
                <a:latin typeface="Arial" panose="020B0604020202020204" pitchFamily="34" charset="0"/>
              </a:rPr>
              <a:t>Protestant Bible</a:t>
            </a:r>
            <a:r>
              <a:rPr lang="en-US" sz="1200" b="0" i="0" dirty="0">
                <a:effectLst/>
                <a:latin typeface="Arial" panose="020B0604020202020204" pitchFamily="34" charset="0"/>
              </a:rPr>
              <a:t>) churches, with the Protestant movement accepting only those books contained in the Hebrew Bible, while Catholics and Orthodox have wider canons. A few groups consider particular translations to be divinely inspired, notably the Greek Septuagint and the Aramaic </a:t>
            </a:r>
            <a:r>
              <a:rPr lang="en-US" sz="1200" b="0" i="0" u="none" strike="noStrike" dirty="0" err="1">
                <a:effectLst/>
                <a:latin typeface="Arial" panose="020B0604020202020204" pitchFamily="34" charset="0"/>
              </a:rPr>
              <a:t>Peshitta</a:t>
            </a:r>
            <a:r>
              <a:rPr lang="en-US" sz="1200" b="0" i="0" u="none" strike="noStrike" dirty="0">
                <a:effectLst/>
                <a:latin typeface="Arial" panose="020B0604020202020204" pitchFamily="34" charset="0"/>
              </a:rPr>
              <a:t>.</a:t>
            </a:r>
            <a:endParaRPr lang="en-US" sz="1200" dirty="0"/>
          </a:p>
        </p:txBody>
      </p:sp>
      <p:sp>
        <p:nvSpPr>
          <p:cNvPr id="5" name="Rectangle 4"/>
          <p:cNvSpPr/>
          <p:nvPr/>
        </p:nvSpPr>
        <p:spPr>
          <a:xfrm>
            <a:off x="5317669" y="5411103"/>
            <a:ext cx="6667501" cy="1384995"/>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Bible Translations made since 2014</a:t>
            </a:r>
          </a:p>
          <a:p>
            <a:endParaRPr lang="en-US" sz="1200" dirty="0">
              <a:latin typeface="Arial" panose="020B0604020202020204" pitchFamily="34" charset="0"/>
            </a:endParaRPr>
          </a:p>
          <a:p>
            <a:r>
              <a:rPr lang="en-US" sz="1200" dirty="0">
                <a:latin typeface="Arial" panose="020B0604020202020204" pitchFamily="34" charset="0"/>
              </a:rPr>
              <a:t>7,000	Approximate number of languages spoken in the world today</a:t>
            </a:r>
          </a:p>
          <a:p>
            <a:r>
              <a:rPr lang="en-US" sz="1200" dirty="0">
                <a:latin typeface="Arial" panose="020B0604020202020204" pitchFamily="34" charset="0"/>
              </a:rPr>
              <a:t>2,195	Number of translations into new languages currently in progress</a:t>
            </a:r>
          </a:p>
          <a:p>
            <a:r>
              <a:rPr lang="en-US" sz="1200" dirty="0">
                <a:latin typeface="Arial" panose="020B0604020202020204" pitchFamily="34" charset="0"/>
              </a:rPr>
              <a:t>1,329	Number of languages with a translation of the New Testament</a:t>
            </a:r>
          </a:p>
          <a:p>
            <a:pPr marL="228600" indent="-228600">
              <a:buAutoNum type="arabicPlain" startAt="531"/>
            </a:pPr>
            <a:r>
              <a:rPr lang="en-US" sz="1200" dirty="0">
                <a:latin typeface="Arial" panose="020B0604020202020204" pitchFamily="34" charset="0"/>
              </a:rPr>
              <a:t>Number of languages with a translation of the Bible (Protestant Canon)</a:t>
            </a:r>
          </a:p>
          <a:p>
            <a:r>
              <a:rPr lang="en-US" sz="1200" dirty="0" err="1">
                <a:latin typeface="Arial" panose="020B0604020202020204" pitchFamily="34" charset="0"/>
              </a:rPr>
              <a:t>Wikepedia</a:t>
            </a:r>
            <a:endParaRPr lang="en-US" sz="1200" dirty="0"/>
          </a:p>
        </p:txBody>
      </p:sp>
      <p:sp>
        <p:nvSpPr>
          <p:cNvPr id="4" name="TextBox 3"/>
          <p:cNvSpPr txBox="1"/>
          <p:nvPr/>
        </p:nvSpPr>
        <p:spPr>
          <a:xfrm>
            <a:off x="533400" y="1034143"/>
            <a:ext cx="1643743" cy="2062103"/>
          </a:xfrm>
          <a:prstGeom prst="rect">
            <a:avLst/>
          </a:prstGeom>
          <a:noFill/>
        </p:spPr>
        <p:txBody>
          <a:bodyPr wrap="square" rtlCol="0">
            <a:spAutoFit/>
          </a:bodyPr>
          <a:lstStyle/>
          <a:p>
            <a:pPr algn="ctr"/>
            <a:r>
              <a:rPr lang="en-US" sz="3200" dirty="0"/>
              <a:t>The Bible Over the Years</a:t>
            </a:r>
          </a:p>
        </p:txBody>
      </p:sp>
    </p:spTree>
    <p:extLst>
      <p:ext uri="{BB962C8B-B14F-4D97-AF65-F5344CB8AC3E}">
        <p14:creationId xmlns:p14="http://schemas.microsoft.com/office/powerpoint/2010/main" val="248904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848667" cy="4154984"/>
          </a:xfrm>
          <a:prstGeom prst="rect">
            <a:avLst/>
          </a:prstGeom>
          <a:ln>
            <a:solidFill>
              <a:schemeClr val="tx1"/>
            </a:solidFill>
          </a:ln>
        </p:spPr>
        <p:txBody>
          <a:bodyPr wrap="square">
            <a:spAutoFit/>
          </a:bodyPr>
          <a:lstStyle/>
          <a:p>
            <a:pPr algn="ctr" fontAlgn="base"/>
            <a:r>
              <a:rPr lang="en-US" sz="1200" b="1" dirty="0">
                <a:latin typeface="Arial" panose="020B0604020202020204" pitchFamily="34" charset="0"/>
                <a:cs typeface="Arial" panose="020B0604020202020204" pitchFamily="34" charset="0"/>
              </a:rPr>
              <a:t>The First Presidency has released the following letter regarding the King James Version of the Bible. August 1992 Ensign</a:t>
            </a:r>
          </a:p>
          <a:p>
            <a:pPr fontAlgn="base"/>
            <a:endParaRPr lang="en-US" sz="1200" b="0" i="0" dirty="0">
              <a:effectLst/>
              <a:latin typeface="Calibri" panose="020F0502020204030204" pitchFamily="34" charset="0"/>
            </a:endParaRPr>
          </a:p>
          <a:p>
            <a:pPr fontAlgn="base"/>
            <a:r>
              <a:rPr lang="en-US" sz="1200" b="0" i="0" dirty="0">
                <a:effectLst/>
                <a:latin typeface="Calibri" panose="020F0502020204030204" pitchFamily="34" charset="0"/>
              </a:rPr>
              <a:t>Many versions of the Bible are available today. Unfortunately, no original manuscripts of any portion of the Bible are available for comparison to determine the most accurate version. However, the Lord has revealed clearly the doctrines of the gospel in these latter-days. The most reliable way to measure the accuracy of any biblical passage is not by comparing different texts, but by comparison with the Book of Mormon and modern-day revelations.</a:t>
            </a:r>
          </a:p>
          <a:p>
            <a:pPr fontAlgn="base"/>
            <a:r>
              <a:rPr lang="en-US" sz="1200" b="0" i="0" dirty="0">
                <a:effectLst/>
                <a:latin typeface="Calibri" panose="020F0502020204030204" pitchFamily="34" charset="0"/>
              </a:rPr>
              <a:t>While other Bible versions may be easier to read than the King James Version, in doctrinal matters latter-day revelation supports the King James Version in preference to other English translations. All of the Presidents of the Church, beginning with the Prophet Joseph Smith, have supported the King James Version by encouraging its continued use in the Church. In light of all the above, it is the English language Bible used by The Church of Jesus Christ of Latter-day Saints.</a:t>
            </a:r>
          </a:p>
          <a:p>
            <a:pPr fontAlgn="base"/>
            <a:r>
              <a:rPr lang="en-US" sz="1200" b="0" i="0" dirty="0">
                <a:effectLst/>
                <a:latin typeface="Calibri" panose="020F0502020204030204" pitchFamily="34" charset="0"/>
              </a:rPr>
              <a:t>The LDS edition of the Bible (1979) contains the King James Version supplemented and clarified by footnotes, study aids, and cross-references to the Book of Mormon, the </a:t>
            </a:r>
            <a:r>
              <a:rPr lang="en-US" sz="1200" b="0" i="0" u="none" strike="noStrike" dirty="0">
                <a:effectLst/>
                <a:latin typeface="Calibri" panose="020F0502020204030204" pitchFamily="34" charset="0"/>
              </a:rPr>
              <a:t>Doctrine and Covenants</a:t>
            </a:r>
            <a:r>
              <a:rPr lang="en-US" sz="1200" b="0" i="0" dirty="0">
                <a:effectLst/>
                <a:latin typeface="Calibri" panose="020F0502020204030204" pitchFamily="34" charset="0"/>
              </a:rPr>
              <a:t>, and the Pearl of Great Price. These four books are the standard works of the Church. We encourage all members to have their own copies of the complete standard works and to use them prayerfully in regular personal and </a:t>
            </a:r>
            <a:r>
              <a:rPr lang="en-US" sz="1200" b="0" i="0" u="none" strike="noStrike" dirty="0">
                <a:effectLst/>
                <a:latin typeface="Calibri" panose="020F0502020204030204" pitchFamily="34" charset="0"/>
              </a:rPr>
              <a:t>family</a:t>
            </a:r>
            <a:r>
              <a:rPr lang="en-US" sz="1200" b="0" i="0" dirty="0">
                <a:effectLst/>
                <a:latin typeface="Calibri" panose="020F0502020204030204" pitchFamily="34" charset="0"/>
              </a:rPr>
              <a:t> study, and in Church meetings and assignments.</a:t>
            </a:r>
          </a:p>
          <a:p>
            <a:pPr fontAlgn="base"/>
            <a:r>
              <a:rPr lang="en-US" sz="1200" dirty="0"/>
              <a:t>Sincerely your brethren,</a:t>
            </a:r>
          </a:p>
          <a:p>
            <a:pPr fontAlgn="base"/>
            <a:r>
              <a:rPr lang="en-US" sz="1200" dirty="0"/>
              <a:t>Ezra Taft Benson</a:t>
            </a:r>
          </a:p>
          <a:p>
            <a:pPr fontAlgn="base"/>
            <a:r>
              <a:rPr lang="en-US" sz="1200" dirty="0"/>
              <a:t>Gordon B. Hinckley</a:t>
            </a:r>
          </a:p>
          <a:p>
            <a:pPr fontAlgn="base"/>
            <a:r>
              <a:rPr lang="en-US" sz="1200" dirty="0"/>
              <a:t>Thomas S. Monson</a:t>
            </a:r>
            <a:endParaRPr lang="en-US" sz="1200" b="0" i="0" dirty="0">
              <a:effectLst/>
              <a:latin typeface="Calibri" panose="020F0502020204030204" pitchFamily="34" charset="0"/>
            </a:endParaRPr>
          </a:p>
        </p:txBody>
      </p:sp>
      <p:sp>
        <p:nvSpPr>
          <p:cNvPr id="3" name="Rectangle 2"/>
          <p:cNvSpPr/>
          <p:nvPr/>
        </p:nvSpPr>
        <p:spPr>
          <a:xfrm>
            <a:off x="6848668" y="78778"/>
            <a:ext cx="5343331" cy="3600986"/>
          </a:xfrm>
          <a:prstGeom prst="rect">
            <a:avLst/>
          </a:prstGeom>
          <a:ln>
            <a:solidFill>
              <a:schemeClr val="tx1"/>
            </a:solidFill>
          </a:ln>
        </p:spPr>
        <p:txBody>
          <a:bodyPr wrap="square">
            <a:spAutoFit/>
          </a:bodyPr>
          <a:lstStyle/>
          <a:p>
            <a:pPr fontAlgn="base"/>
            <a:r>
              <a:rPr lang="en-US" sz="1200" b="1" dirty="0">
                <a:latin typeface="Arial" panose="020B0604020202020204" pitchFamily="34" charset="0"/>
                <a:cs typeface="Arial" panose="020B0604020202020204" pitchFamily="34" charset="0"/>
              </a:rPr>
              <a:t>Scholars Examine Bible's Role in the Restoration</a:t>
            </a:r>
          </a:p>
          <a:p>
            <a:pPr fontAlgn="base"/>
            <a:r>
              <a:rPr lang="en-US" sz="1200" b="1" cap="all" dirty="0">
                <a:latin typeface="Arial" panose="020B0604020202020204" pitchFamily="34" charset="0"/>
                <a:cs typeface="Arial" panose="020B0604020202020204" pitchFamily="34" charset="0"/>
              </a:rPr>
              <a:t>5 MARCH 2011</a:t>
            </a:r>
          </a:p>
          <a:p>
            <a:r>
              <a:rPr lang="en-US" sz="1200" b="1" dirty="0">
                <a:solidFill>
                  <a:srgbClr val="333333"/>
                </a:solidFill>
                <a:latin typeface="Arial" panose="020B0604020202020204" pitchFamily="34" charset="0"/>
                <a:cs typeface="Arial" panose="020B0604020202020204" pitchFamily="34" charset="0"/>
              </a:rPr>
              <a:t>“C</a:t>
            </a:r>
            <a:r>
              <a:rPr lang="en-US" sz="1200" b="1" i="0" dirty="0">
                <a:solidFill>
                  <a:srgbClr val="333333"/>
                </a:solidFill>
                <a:effectLst/>
                <a:latin typeface="Arial" panose="020B0604020202020204" pitchFamily="34" charset="0"/>
                <a:cs typeface="Arial" panose="020B0604020202020204" pitchFamily="34" charset="0"/>
              </a:rPr>
              <a:t>oncern should not be for the perfection, but for the inspiration of the message.” </a:t>
            </a:r>
            <a:r>
              <a:rPr lang="en-US" sz="1200" i="0" dirty="0">
                <a:solidFill>
                  <a:srgbClr val="333333"/>
                </a:solidFill>
                <a:effectLst/>
                <a:latin typeface="Arial" panose="020B0604020202020204" pitchFamily="34" charset="0"/>
                <a:cs typeface="Arial" panose="020B0604020202020204" pitchFamily="34" charset="0"/>
              </a:rPr>
              <a:t>Robert R. Millet</a:t>
            </a:r>
          </a:p>
          <a:p>
            <a:endParaRPr lang="en-US" sz="1200" i="0" dirty="0">
              <a:solidFill>
                <a:srgbClr val="333333"/>
              </a:solidFill>
              <a:effectLst/>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During Joseph Smith’s lifetime, nine new translations of all or significant parts of the Bible were published in addition to the JST.</a:t>
            </a:r>
          </a:p>
          <a:p>
            <a:r>
              <a:rPr lang="en-US" sz="1200" dirty="0">
                <a:latin typeface="Arial" panose="020B0604020202020204" pitchFamily="34" charset="0"/>
                <a:cs typeface="Arial" panose="020B0604020202020204" pitchFamily="34" charset="0"/>
              </a:rPr>
              <a:t>Previously, the KJV Bible was simply “the Bible,” ancient scripture professor Kent P. Jackson explained. But a growing understanding of Greek and Hebrew and a concern that translators of the KJV Bible deliberately or innocently selected words that did not render the original authors’ meanings led to many different translations of the Bible.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“Like all other translations, the King James [Version] did not always give us words that expressed perfectly the authors’ intent, but the doctrinal imperfections of the King James translation were never an issue for Latter-day Saints and remain, for the most part, invisible to us,” he said. “That is because . . . modern revelation defines them correctly.” Kent P. Jackson</a:t>
            </a:r>
          </a:p>
          <a:p>
            <a:r>
              <a:rPr lang="en-US" sz="1200" dirty="0">
                <a:latin typeface="Arial" panose="020B0604020202020204" pitchFamily="34" charset="0"/>
                <a:cs typeface="Arial" panose="020B0604020202020204" pitchFamily="34" charset="0"/>
              </a:rPr>
              <a:t>BYU Religious Study Center</a:t>
            </a:r>
          </a:p>
        </p:txBody>
      </p:sp>
      <p:sp>
        <p:nvSpPr>
          <p:cNvPr id="4" name="Rectangle 3"/>
          <p:cNvSpPr/>
          <p:nvPr/>
        </p:nvSpPr>
        <p:spPr>
          <a:xfrm>
            <a:off x="-3" y="4154984"/>
            <a:ext cx="6848668" cy="2308324"/>
          </a:xfrm>
          <a:prstGeom prst="rect">
            <a:avLst/>
          </a:prstGeom>
          <a:ln>
            <a:solidFill>
              <a:schemeClr val="tx1"/>
            </a:solidFill>
          </a:ln>
        </p:spPr>
        <p:txBody>
          <a:bodyPr wrap="square">
            <a:spAutoFit/>
          </a:bodyPr>
          <a:lstStyle/>
          <a:p>
            <a:pPr fontAlgn="base"/>
            <a:r>
              <a:rPr lang="en-US" sz="1200" b="1" dirty="0"/>
              <a:t>The Unlearned Man:</a:t>
            </a:r>
          </a:p>
          <a:p>
            <a:pPr fontAlgn="base"/>
            <a:r>
              <a:rPr lang="en-US" sz="1200" dirty="0"/>
              <a:t>Emma Smith, who assisted her husband Joseph Smith at times in the translation of the Book of Mormon by acting as a scribe, bore this testimony:</a:t>
            </a:r>
          </a:p>
          <a:p>
            <a:pPr fontAlgn="base"/>
            <a:r>
              <a:rPr lang="en-US" sz="1200" dirty="0"/>
              <a:t>“I am satisfied that no man could have dictated the writing of the manuscripts unless he was inspired; for, when [I acted] as his scribe, [Joseph] would dictate to me hour after hour; and when returning after meals, or after interruptions, he would at once begin where he had left off, without either seeing the manuscript or having any portion of it read to him. … It would have been improbable that a learned man could do this; and, for one so … unlearned as he was, it was simply impossible.</a:t>
            </a:r>
          </a:p>
          <a:p>
            <a:pPr fontAlgn="base"/>
            <a:r>
              <a:rPr lang="en-US" sz="1200" dirty="0"/>
              <a:t>“Joseph … could neither write nor dictate a coherent and well-worded letter; let alone dictating a book like the Book of Mormon. And, though I was an active participant in the scenes that transpired, … it is marvelous to me, ‘a marvel and a wonder,’ as much so as to any one else” (“Last Testimony of Sister Emma, ”</a:t>
            </a:r>
            <a:r>
              <a:rPr lang="en-US" sz="1200" i="1" dirty="0"/>
              <a:t>The Saints’ Herald,</a:t>
            </a:r>
            <a:r>
              <a:rPr lang="en-US" sz="1200" dirty="0"/>
              <a:t> Oct. 1, 1879, 290).</a:t>
            </a:r>
          </a:p>
        </p:txBody>
      </p:sp>
      <p:sp>
        <p:nvSpPr>
          <p:cNvPr id="5" name="Rectangle 4"/>
          <p:cNvSpPr/>
          <p:nvPr/>
        </p:nvSpPr>
        <p:spPr>
          <a:xfrm>
            <a:off x="6848668" y="3679764"/>
            <a:ext cx="5343332" cy="2862322"/>
          </a:xfrm>
          <a:prstGeom prst="rect">
            <a:avLst/>
          </a:prstGeom>
          <a:ln>
            <a:solidFill>
              <a:schemeClr val="tx1"/>
            </a:solidFill>
          </a:ln>
        </p:spPr>
        <p:txBody>
          <a:bodyPr wrap="square">
            <a:spAutoFit/>
          </a:bodyPr>
          <a:lstStyle/>
          <a:p>
            <a:r>
              <a:rPr lang="en-US" sz="1200" b="1" dirty="0">
                <a:latin typeface="Calibri" panose="020F0502020204030204" pitchFamily="34" charset="0"/>
              </a:rPr>
              <a:t>Lebanon</a:t>
            </a:r>
            <a:r>
              <a:rPr lang="en-US" sz="1200" dirty="0">
                <a:latin typeface="Calibri" panose="020F0502020204030204" pitchFamily="34" charset="0"/>
              </a:rPr>
              <a:t> is first mentioned in the description of the boundary of Palestine ( Deuteronomy 1:7 ; 11:24 ). It was assigned to Israel, but was never conquered ( Joshua 13:2-6 ; Judges 3:1-3 ). And then later in Isaiah 29:17.</a:t>
            </a:r>
          </a:p>
          <a:p>
            <a:r>
              <a:rPr lang="en-US" sz="1200" dirty="0"/>
              <a:t>It is called "the white mountain of Syria," and is the loftiest and most celebrated mountain range in Syria. Lebanon is mentioned more than 70 times in the Old Testament.</a:t>
            </a:r>
          </a:p>
          <a:p>
            <a:r>
              <a:rPr lang="en-US" sz="1200" dirty="0"/>
              <a:t>The cedar of Lebanon (</a:t>
            </a:r>
            <a:r>
              <a:rPr lang="en-US" sz="1200" dirty="0" err="1"/>
              <a:t>Cedrus</a:t>
            </a:r>
            <a:r>
              <a:rPr lang="en-US" sz="1200" dirty="0"/>
              <a:t> </a:t>
            </a:r>
            <a:r>
              <a:rPr lang="en-US" sz="1200" dirty="0" err="1"/>
              <a:t>libani</a:t>
            </a:r>
            <a:r>
              <a:rPr lang="en-US" sz="1200" dirty="0"/>
              <a:t>) was prized throughout the ancient Near East. The Palermo Stone indicates cedar was imported to Egypt. David used it on his palace and Solomon used the wood for the temple in Jerusalem.</a:t>
            </a:r>
          </a:p>
          <a:p>
            <a:r>
              <a:rPr lang="en-US" sz="1200" dirty="0"/>
              <a:t>But over the centuries, no matter how horrible the conflict, Lebanon's beauty has always grown back. Both in the land and in the people.</a:t>
            </a:r>
            <a:endParaRPr lang="en-US" sz="1200" dirty="0">
              <a:latin typeface="Calibri" panose="020F0502020204030204" pitchFamily="34" charset="0"/>
            </a:endParaRPr>
          </a:p>
          <a:p>
            <a:r>
              <a:rPr lang="en-US" sz="1200" dirty="0">
                <a:latin typeface="Calibri" panose="020F0502020204030204" pitchFamily="34" charset="0"/>
              </a:rPr>
              <a:t>The Lebanon range is now inhabited by a population of about 300,000 Christians, </a:t>
            </a:r>
            <a:r>
              <a:rPr lang="en-US" sz="1200" dirty="0" err="1">
                <a:latin typeface="Calibri" panose="020F0502020204030204" pitchFamily="34" charset="0"/>
              </a:rPr>
              <a:t>Maronites</a:t>
            </a:r>
            <a:r>
              <a:rPr lang="en-US" sz="1200" dirty="0">
                <a:latin typeface="Calibri" panose="020F0502020204030204" pitchFamily="34" charset="0"/>
              </a:rPr>
              <a:t>, and Druses, and is ruled by a Christian governor. The Anti-Lebanon is inhabited by Mohammedans, and is under a Turkish ruler.</a:t>
            </a:r>
          </a:p>
          <a:p>
            <a:r>
              <a:rPr lang="en-US" sz="1000" b="0" i="0" dirty="0">
                <a:effectLst/>
                <a:latin typeface="Calibri" panose="020F0502020204030204" pitchFamily="34" charset="0"/>
              </a:rPr>
              <a:t>CBN World News; Bible Study Tools; </a:t>
            </a:r>
            <a:r>
              <a:rPr lang="en-US" sz="1000" dirty="0">
                <a:latin typeface="Calibri" panose="020F0502020204030204" pitchFamily="34" charset="0"/>
              </a:rPr>
              <a:t>B</a:t>
            </a:r>
            <a:r>
              <a:rPr lang="en-US" sz="1000" b="0" i="0" dirty="0">
                <a:effectLst/>
                <a:latin typeface="Calibri" panose="020F0502020204030204" pitchFamily="34" charset="0"/>
              </a:rPr>
              <a:t>ible Places.com</a:t>
            </a:r>
          </a:p>
        </p:txBody>
      </p:sp>
    </p:spTree>
    <p:extLst>
      <p:ext uri="{BB962C8B-B14F-4D97-AF65-F5344CB8AC3E}">
        <p14:creationId xmlns:p14="http://schemas.microsoft.com/office/powerpoint/2010/main" val="165006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4455" y="903515"/>
          <a:ext cx="11400972" cy="5090160"/>
        </p:xfrm>
        <a:graphic>
          <a:graphicData uri="http://schemas.openxmlformats.org/drawingml/2006/table">
            <a:tbl>
              <a:tblPr firstRow="1" bandRow="1">
                <a:tableStyleId>{5940675A-B579-460E-94D1-54222C63F5DA}</a:tableStyleId>
              </a:tblPr>
              <a:tblGrid>
                <a:gridCol w="2148116">
                  <a:extLst>
                    <a:ext uri="{9D8B030D-6E8A-4147-A177-3AD203B41FA5}">
                      <a16:colId xmlns:a16="http://schemas.microsoft.com/office/drawing/2014/main" val="20000"/>
                    </a:ext>
                  </a:extLst>
                </a:gridCol>
                <a:gridCol w="1393372">
                  <a:extLst>
                    <a:ext uri="{9D8B030D-6E8A-4147-A177-3AD203B41FA5}">
                      <a16:colId xmlns:a16="http://schemas.microsoft.com/office/drawing/2014/main" val="20001"/>
                    </a:ext>
                  </a:extLst>
                </a:gridCol>
                <a:gridCol w="1785257">
                  <a:extLst>
                    <a:ext uri="{9D8B030D-6E8A-4147-A177-3AD203B41FA5}">
                      <a16:colId xmlns:a16="http://schemas.microsoft.com/office/drawing/2014/main" val="20002"/>
                    </a:ext>
                  </a:extLst>
                </a:gridCol>
                <a:gridCol w="6074227">
                  <a:extLst>
                    <a:ext uri="{9D8B030D-6E8A-4147-A177-3AD203B41FA5}">
                      <a16:colId xmlns:a16="http://schemas.microsoft.com/office/drawing/2014/main" val="20003"/>
                    </a:ext>
                  </a:extLst>
                </a:gridCol>
              </a:tblGrid>
              <a:tr h="325604">
                <a:tc>
                  <a:txBody>
                    <a:bodyPr/>
                    <a:lstStyle/>
                    <a:p>
                      <a:pPr algn="ctr"/>
                      <a:r>
                        <a:rPr lang="en-US" dirty="0"/>
                        <a:t>King James Version</a:t>
                      </a:r>
                    </a:p>
                  </a:txBody>
                  <a:tcPr/>
                </a:tc>
                <a:tc>
                  <a:txBody>
                    <a:bodyPr/>
                    <a:lstStyle/>
                    <a:p>
                      <a:pPr algn="ctr"/>
                      <a:r>
                        <a:rPr lang="en-US" dirty="0"/>
                        <a:t>JST: Isaiah</a:t>
                      </a:r>
                    </a:p>
                  </a:txBody>
                  <a:tcPr/>
                </a:tc>
                <a:tc>
                  <a:txBody>
                    <a:bodyPr/>
                    <a:lstStyle/>
                    <a:p>
                      <a:pPr algn="ctr"/>
                      <a:r>
                        <a:rPr lang="en-US" dirty="0"/>
                        <a:t>2 Nephi:26-27</a:t>
                      </a:r>
                    </a:p>
                    <a:p>
                      <a:pPr algn="ctr"/>
                      <a:r>
                        <a:rPr lang="en-US" dirty="0"/>
                        <a:t>Isaiah</a:t>
                      </a:r>
                      <a:r>
                        <a:rPr lang="en-US" baseline="0" dirty="0"/>
                        <a:t> 29</a:t>
                      </a:r>
                      <a:endParaRPr lang="en-US" dirty="0"/>
                    </a:p>
                  </a:txBody>
                  <a:tcPr/>
                </a:tc>
                <a:tc>
                  <a:txBody>
                    <a:bodyPr/>
                    <a:lstStyle/>
                    <a:p>
                      <a:pPr algn="ctr"/>
                      <a:r>
                        <a:rPr lang="en-US" dirty="0"/>
                        <a:t>Description or Contents</a:t>
                      </a:r>
                    </a:p>
                  </a:txBody>
                  <a:tcPr/>
                </a:tc>
                <a:extLst>
                  <a:ext uri="{0D108BD9-81ED-4DB2-BD59-A6C34878D82A}">
                    <a16:rowId xmlns:a16="http://schemas.microsoft.com/office/drawing/2014/main" val="10000"/>
                  </a:ext>
                </a:extLst>
              </a:tr>
              <a:tr h="370840">
                <a:tc>
                  <a:txBody>
                    <a:bodyPr/>
                    <a:lstStyle/>
                    <a:p>
                      <a:r>
                        <a:rPr lang="en-US" dirty="0"/>
                        <a:t>29:1-2</a:t>
                      </a:r>
                    </a:p>
                  </a:txBody>
                  <a:tcPr/>
                </a:tc>
                <a:tc>
                  <a:txBody>
                    <a:bodyPr/>
                    <a:lstStyle/>
                    <a:p>
                      <a:r>
                        <a:rPr lang="en-US" dirty="0"/>
                        <a:t>29:1-2</a:t>
                      </a:r>
                    </a:p>
                  </a:txBody>
                  <a:tcPr/>
                </a:tc>
                <a:tc>
                  <a:txBody>
                    <a:bodyPr/>
                    <a:lstStyle/>
                    <a:p>
                      <a:endParaRPr lang="en-US" dirty="0"/>
                    </a:p>
                  </a:txBody>
                  <a:tcPr/>
                </a:tc>
                <a:tc>
                  <a:txBody>
                    <a:bodyPr/>
                    <a:lstStyle/>
                    <a:p>
                      <a:r>
                        <a:rPr lang="en-US" dirty="0"/>
                        <a:t>Isaiah’s Introduction</a:t>
                      </a:r>
                    </a:p>
                  </a:txBody>
                  <a:tcPr/>
                </a:tc>
                <a:extLst>
                  <a:ext uri="{0D108BD9-81ED-4DB2-BD59-A6C34878D82A}">
                    <a16:rowId xmlns:a16="http://schemas.microsoft.com/office/drawing/2014/main" val="10001"/>
                  </a:ext>
                </a:extLst>
              </a:tr>
              <a:tr h="370840">
                <a:tc>
                  <a:txBody>
                    <a:bodyPr/>
                    <a:lstStyle/>
                    <a:p>
                      <a:r>
                        <a:rPr lang="en-US" i="0" dirty="0"/>
                        <a:t>29:3-4</a:t>
                      </a:r>
                    </a:p>
                  </a:txBody>
                  <a:tcPr/>
                </a:tc>
                <a:tc>
                  <a:txBody>
                    <a:bodyPr/>
                    <a:lstStyle/>
                    <a:p>
                      <a:r>
                        <a:rPr lang="en-US" dirty="0"/>
                        <a:t>29:3-4</a:t>
                      </a:r>
                    </a:p>
                  </a:txBody>
                  <a:tcPr/>
                </a:tc>
                <a:tc>
                  <a:txBody>
                    <a:bodyPr/>
                    <a:lstStyle/>
                    <a:p>
                      <a:r>
                        <a:rPr lang="en-US" dirty="0"/>
                        <a:t>26: 15-17</a:t>
                      </a:r>
                    </a:p>
                  </a:txBody>
                  <a:tcPr/>
                </a:tc>
                <a:tc>
                  <a:txBody>
                    <a:bodyPr/>
                    <a:lstStyle/>
                    <a:p>
                      <a:r>
                        <a:rPr lang="en-US" dirty="0"/>
                        <a:t>Warfare and “speech out of the dust”</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r>
                        <a:rPr lang="en-US" i="1" dirty="0"/>
                        <a:t>26:17</a:t>
                      </a:r>
                    </a:p>
                  </a:txBody>
                  <a:tcPr/>
                </a:tc>
                <a:tc>
                  <a:txBody>
                    <a:bodyPr/>
                    <a:lstStyle/>
                    <a:p>
                      <a:r>
                        <a:rPr lang="en-US" i="1" dirty="0"/>
                        <a:t>Sealed records hidden from unbelievers</a:t>
                      </a:r>
                    </a:p>
                  </a:txBody>
                  <a:tcPr/>
                </a:tc>
                <a:extLst>
                  <a:ext uri="{0D108BD9-81ED-4DB2-BD59-A6C34878D82A}">
                    <a16:rowId xmlns:a16="http://schemas.microsoft.com/office/drawing/2014/main" val="10003"/>
                  </a:ext>
                </a:extLst>
              </a:tr>
              <a:tr h="370840">
                <a:tc>
                  <a:txBody>
                    <a:bodyPr/>
                    <a:lstStyle/>
                    <a:p>
                      <a:r>
                        <a:rPr lang="en-US" dirty="0"/>
                        <a:t>29:5</a:t>
                      </a:r>
                    </a:p>
                  </a:txBody>
                  <a:tcPr/>
                </a:tc>
                <a:tc>
                  <a:txBody>
                    <a:bodyPr/>
                    <a:lstStyle/>
                    <a:p>
                      <a:r>
                        <a:rPr lang="en-US" dirty="0"/>
                        <a:t>29:5</a:t>
                      </a:r>
                    </a:p>
                  </a:txBody>
                  <a:tcPr/>
                </a:tc>
                <a:tc>
                  <a:txBody>
                    <a:bodyPr/>
                    <a:lstStyle/>
                    <a:p>
                      <a:r>
                        <a:rPr lang="en-US" dirty="0"/>
                        <a:t>26:18</a:t>
                      </a:r>
                    </a:p>
                  </a:txBody>
                  <a:tcPr/>
                </a:tc>
                <a:tc>
                  <a:txBody>
                    <a:bodyPr/>
                    <a:lstStyle/>
                    <a:p>
                      <a:r>
                        <a:rPr lang="en-US" dirty="0"/>
                        <a:t>Multitudes disappear as chaff</a:t>
                      </a:r>
                    </a:p>
                  </a:txBody>
                  <a:tcPr/>
                </a:tc>
                <a:extLst>
                  <a:ext uri="{0D108BD9-81ED-4DB2-BD59-A6C34878D82A}">
                    <a16:rowId xmlns:a16="http://schemas.microsoft.com/office/drawing/2014/main" val="10004"/>
                  </a:ext>
                </a:extLst>
              </a:tr>
              <a:tr h="370840">
                <a:tc>
                  <a:txBody>
                    <a:bodyPr/>
                    <a:lstStyle/>
                    <a:p>
                      <a:r>
                        <a:rPr lang="en-US" dirty="0"/>
                        <a:t>29:6-10</a:t>
                      </a:r>
                    </a:p>
                  </a:txBody>
                  <a:tcPr/>
                </a:tc>
                <a:tc>
                  <a:txBody>
                    <a:bodyPr/>
                    <a:lstStyle/>
                    <a:p>
                      <a:r>
                        <a:rPr lang="en-US" dirty="0"/>
                        <a:t>29:6-10</a:t>
                      </a:r>
                    </a:p>
                  </a:txBody>
                  <a:tcPr/>
                </a:tc>
                <a:tc>
                  <a:txBody>
                    <a:bodyPr/>
                    <a:lstStyle/>
                    <a:p>
                      <a:r>
                        <a:rPr lang="en-US" i="0" dirty="0"/>
                        <a:t>27:2-5</a:t>
                      </a:r>
                    </a:p>
                  </a:txBody>
                  <a:tcPr/>
                </a:tc>
                <a:tc>
                  <a:txBody>
                    <a:bodyPr/>
                    <a:lstStyle/>
                    <a:p>
                      <a:r>
                        <a:rPr lang="en-US" i="0" dirty="0"/>
                        <a:t>God’s signs; man’s empty dreams, closed eyes</a:t>
                      </a:r>
                    </a:p>
                  </a:txBody>
                  <a:tcPr/>
                </a:tc>
                <a:extLst>
                  <a:ext uri="{0D108BD9-81ED-4DB2-BD59-A6C34878D82A}">
                    <a16:rowId xmlns:a16="http://schemas.microsoft.com/office/drawing/2014/main" val="10005"/>
                  </a:ext>
                </a:extLst>
              </a:tr>
              <a:tr h="370840">
                <a:tc>
                  <a:txBody>
                    <a:bodyPr/>
                    <a:lstStyle/>
                    <a:p>
                      <a:r>
                        <a:rPr lang="en-US" dirty="0"/>
                        <a:t>29:11</a:t>
                      </a:r>
                    </a:p>
                  </a:txBody>
                  <a:tcPr/>
                </a:tc>
                <a:tc>
                  <a:txBody>
                    <a:bodyPr/>
                    <a:lstStyle/>
                    <a:p>
                      <a:r>
                        <a:rPr lang="en-US" dirty="0"/>
                        <a:t>29:11-12</a:t>
                      </a:r>
                    </a:p>
                  </a:txBody>
                  <a:tcPr/>
                </a:tc>
                <a:tc>
                  <a:txBody>
                    <a:bodyPr/>
                    <a:lstStyle/>
                    <a:p>
                      <a:r>
                        <a:rPr lang="en-US" i="0" dirty="0"/>
                        <a:t>27:6-7</a:t>
                      </a:r>
                    </a:p>
                  </a:txBody>
                  <a:tcPr/>
                </a:tc>
                <a:tc>
                  <a:txBody>
                    <a:bodyPr/>
                    <a:lstStyle/>
                    <a:p>
                      <a:r>
                        <a:rPr lang="en-US" i="0" dirty="0"/>
                        <a:t>Visions</a:t>
                      </a:r>
                      <a:r>
                        <a:rPr lang="en-US" i="0" baseline="0" dirty="0"/>
                        <a:t> and words of a sealed book</a:t>
                      </a:r>
                      <a:endParaRPr lang="en-US" i="0" dirty="0"/>
                    </a:p>
                  </a:txBody>
                  <a:tcPr/>
                </a:tc>
                <a:extLst>
                  <a:ext uri="{0D108BD9-81ED-4DB2-BD59-A6C34878D82A}">
                    <a16:rowId xmlns:a16="http://schemas.microsoft.com/office/drawing/2014/main" val="10006"/>
                  </a:ext>
                </a:extLst>
              </a:tr>
              <a:tr h="370840">
                <a:tc>
                  <a:txBody>
                    <a:bodyPr/>
                    <a:lstStyle/>
                    <a:p>
                      <a:endParaRPr lang="en-US" dirty="0"/>
                    </a:p>
                  </a:txBody>
                  <a:tcPr/>
                </a:tc>
                <a:tc>
                  <a:txBody>
                    <a:bodyPr/>
                    <a:lstStyle/>
                    <a:p>
                      <a:r>
                        <a:rPr lang="en-US" dirty="0"/>
                        <a:t>29:12-20</a:t>
                      </a:r>
                    </a:p>
                  </a:txBody>
                  <a:tcPr/>
                </a:tc>
                <a:tc>
                  <a:txBody>
                    <a:bodyPr/>
                    <a:lstStyle/>
                    <a:p>
                      <a:r>
                        <a:rPr lang="en-US" i="0" dirty="0"/>
                        <a:t>27:8-15</a:t>
                      </a:r>
                    </a:p>
                  </a:txBody>
                  <a:tcPr/>
                </a:tc>
                <a:tc>
                  <a:txBody>
                    <a:bodyPr/>
                    <a:lstStyle/>
                    <a:p>
                      <a:r>
                        <a:rPr lang="en-US" i="0" dirty="0"/>
                        <a:t>Book</a:t>
                      </a:r>
                      <a:r>
                        <a:rPr lang="en-US" i="0" baseline="0" dirty="0"/>
                        <a:t> delivered to a man; shown to witnesses</a:t>
                      </a:r>
                      <a:endParaRPr lang="en-US" i="0" dirty="0"/>
                    </a:p>
                  </a:txBody>
                  <a:tcPr/>
                </a:tc>
                <a:extLst>
                  <a:ext uri="{0D108BD9-81ED-4DB2-BD59-A6C34878D82A}">
                    <a16:rowId xmlns:a16="http://schemas.microsoft.com/office/drawing/2014/main" val="10007"/>
                  </a:ext>
                </a:extLst>
              </a:tr>
              <a:tr h="370840">
                <a:tc>
                  <a:txBody>
                    <a:bodyPr/>
                    <a:lstStyle/>
                    <a:p>
                      <a:r>
                        <a:rPr lang="en-US" dirty="0"/>
                        <a:t>29:11</a:t>
                      </a:r>
                    </a:p>
                  </a:txBody>
                  <a:tcPr/>
                </a:tc>
                <a:tc>
                  <a:txBody>
                    <a:bodyPr/>
                    <a:lstStyle/>
                    <a:p>
                      <a:r>
                        <a:rPr lang="en-US" dirty="0"/>
                        <a:t>29:20</a:t>
                      </a:r>
                    </a:p>
                  </a:txBody>
                  <a:tcPr/>
                </a:tc>
                <a:tc>
                  <a:txBody>
                    <a:bodyPr/>
                    <a:lstStyle/>
                    <a:p>
                      <a:r>
                        <a:rPr lang="en-US" i="0" dirty="0"/>
                        <a:t>27:15</a:t>
                      </a:r>
                    </a:p>
                  </a:txBody>
                  <a:tcPr/>
                </a:tc>
                <a:tc>
                  <a:txBody>
                    <a:bodyPr/>
                    <a:lstStyle/>
                    <a:p>
                      <a:r>
                        <a:rPr lang="en-US" i="0" dirty="0"/>
                        <a:t>Words of book shown to a learned man</a:t>
                      </a:r>
                    </a:p>
                  </a:txBody>
                  <a:tcPr/>
                </a:tc>
                <a:extLst>
                  <a:ext uri="{0D108BD9-81ED-4DB2-BD59-A6C34878D82A}">
                    <a16:rowId xmlns:a16="http://schemas.microsoft.com/office/drawing/2014/main" val="10008"/>
                  </a:ext>
                </a:extLst>
              </a:tr>
              <a:tr h="370840">
                <a:tc>
                  <a:txBody>
                    <a:bodyPr/>
                    <a:lstStyle/>
                    <a:p>
                      <a:endParaRPr lang="en-US" dirty="0"/>
                    </a:p>
                  </a:txBody>
                  <a:tcPr/>
                </a:tc>
                <a:tc>
                  <a:txBody>
                    <a:bodyPr/>
                    <a:lstStyle/>
                    <a:p>
                      <a:r>
                        <a:rPr lang="en-US" dirty="0"/>
                        <a:t>29:21</a:t>
                      </a:r>
                    </a:p>
                  </a:txBody>
                  <a:tcPr/>
                </a:tc>
                <a:tc>
                  <a:txBody>
                    <a:bodyPr/>
                    <a:lstStyle/>
                    <a:p>
                      <a:r>
                        <a:rPr lang="en-US" i="0" dirty="0"/>
                        <a:t>27:15-17</a:t>
                      </a:r>
                    </a:p>
                  </a:txBody>
                  <a:tcPr/>
                </a:tc>
                <a:tc>
                  <a:txBody>
                    <a:bodyPr/>
                    <a:lstStyle/>
                    <a:p>
                      <a:r>
                        <a:rPr lang="en-US" i="0" dirty="0"/>
                        <a:t>Learned man wants to see sealed book</a:t>
                      </a:r>
                    </a:p>
                  </a:txBody>
                  <a:tcPr/>
                </a:tc>
                <a:extLst>
                  <a:ext uri="{0D108BD9-81ED-4DB2-BD59-A6C34878D82A}">
                    <a16:rowId xmlns:a16="http://schemas.microsoft.com/office/drawing/2014/main" val="10009"/>
                  </a:ext>
                </a:extLst>
              </a:tr>
              <a:tr h="370840">
                <a:tc>
                  <a:txBody>
                    <a:bodyPr/>
                    <a:lstStyle/>
                    <a:p>
                      <a:r>
                        <a:rPr lang="en-US" dirty="0"/>
                        <a:t>29:11</a:t>
                      </a:r>
                    </a:p>
                  </a:txBody>
                  <a:tcPr/>
                </a:tc>
                <a:tc>
                  <a:txBody>
                    <a:bodyPr/>
                    <a:lstStyle/>
                    <a:p>
                      <a:r>
                        <a:rPr lang="en-US" dirty="0"/>
                        <a:t>29:21</a:t>
                      </a:r>
                    </a:p>
                  </a:txBody>
                  <a:tcPr/>
                </a:tc>
                <a:tc>
                  <a:txBody>
                    <a:bodyPr/>
                    <a:lstStyle/>
                    <a:p>
                      <a:r>
                        <a:rPr lang="en-US" i="1" dirty="0"/>
                        <a:t>27:18</a:t>
                      </a:r>
                    </a:p>
                  </a:txBody>
                  <a:tcPr/>
                </a:tc>
                <a:tc>
                  <a:txBody>
                    <a:bodyPr/>
                    <a:lstStyle/>
                    <a:p>
                      <a:r>
                        <a:rPr lang="en-US" i="0" dirty="0"/>
                        <a:t>Learned man says he cannot read sealed book</a:t>
                      </a:r>
                    </a:p>
                  </a:txBody>
                  <a:tcPr/>
                </a:tc>
                <a:extLst>
                  <a:ext uri="{0D108BD9-81ED-4DB2-BD59-A6C34878D82A}">
                    <a16:rowId xmlns:a16="http://schemas.microsoft.com/office/drawing/2014/main" val="10010"/>
                  </a:ext>
                </a:extLst>
              </a:tr>
              <a:tr h="370840">
                <a:tc>
                  <a:txBody>
                    <a:bodyPr/>
                    <a:lstStyle/>
                    <a:p>
                      <a:r>
                        <a:rPr lang="en-US" dirty="0"/>
                        <a:t>29:12</a:t>
                      </a:r>
                    </a:p>
                  </a:txBody>
                  <a:tcPr/>
                </a:tc>
                <a:tc>
                  <a:txBody>
                    <a:bodyPr/>
                    <a:lstStyle/>
                    <a:p>
                      <a:r>
                        <a:rPr lang="en-US" dirty="0"/>
                        <a:t>29:22-26</a:t>
                      </a:r>
                    </a:p>
                  </a:txBody>
                  <a:tcPr/>
                </a:tc>
                <a:tc>
                  <a:txBody>
                    <a:bodyPr/>
                    <a:lstStyle/>
                    <a:p>
                      <a:r>
                        <a:rPr lang="en-US" i="0" dirty="0"/>
                        <a:t>27:20-23</a:t>
                      </a:r>
                    </a:p>
                  </a:txBody>
                  <a:tcPr/>
                </a:tc>
                <a:tc>
                  <a:txBody>
                    <a:bodyPr/>
                    <a:lstStyle/>
                    <a:p>
                      <a:r>
                        <a:rPr lang="en-US" i="0" dirty="0"/>
                        <a:t>God</a:t>
                      </a:r>
                      <a:r>
                        <a:rPr lang="en-US" i="0" baseline="0" dirty="0"/>
                        <a:t> instructs man with the sealed book</a:t>
                      </a:r>
                      <a:endParaRPr lang="en-US" i="0" dirty="0"/>
                    </a:p>
                  </a:txBody>
                  <a:tcPr/>
                </a:tc>
                <a:extLst>
                  <a:ext uri="{0D108BD9-81ED-4DB2-BD59-A6C34878D82A}">
                    <a16:rowId xmlns:a16="http://schemas.microsoft.com/office/drawing/2014/main" val="10011"/>
                  </a:ext>
                </a:extLst>
              </a:tr>
              <a:tr h="370840">
                <a:tc>
                  <a:txBody>
                    <a:bodyPr/>
                    <a:lstStyle/>
                    <a:p>
                      <a:endParaRPr lang="en-US" dirty="0"/>
                    </a:p>
                  </a:txBody>
                  <a:tcPr/>
                </a:tc>
                <a:tc>
                  <a:txBody>
                    <a:bodyPr/>
                    <a:lstStyle/>
                    <a:p>
                      <a:r>
                        <a:rPr lang="en-US" dirty="0"/>
                        <a:t>29:26-32</a:t>
                      </a:r>
                    </a:p>
                  </a:txBody>
                  <a:tcPr/>
                </a:tc>
                <a:tc>
                  <a:txBody>
                    <a:bodyPr/>
                    <a:lstStyle/>
                    <a:p>
                      <a:r>
                        <a:rPr lang="en-US" i="0" dirty="0"/>
                        <a:t>27:24-35</a:t>
                      </a:r>
                    </a:p>
                  </a:txBody>
                  <a:tcPr/>
                </a:tc>
                <a:tc>
                  <a:txBody>
                    <a:bodyPr/>
                    <a:lstStyle/>
                    <a:p>
                      <a:r>
                        <a:rPr lang="en-US" i="0" dirty="0"/>
                        <a:t>God’s marvelous works and wonders</a:t>
                      </a:r>
                    </a:p>
                  </a:txBody>
                  <a:tcPr/>
                </a:tc>
                <a:extLst>
                  <a:ext uri="{0D108BD9-81ED-4DB2-BD59-A6C34878D82A}">
                    <a16:rowId xmlns:a16="http://schemas.microsoft.com/office/drawing/2014/main" val="10012"/>
                  </a:ext>
                </a:extLst>
              </a:tr>
            </a:tbl>
          </a:graphicData>
        </a:graphic>
      </p:graphicFrame>
      <p:sp>
        <p:nvSpPr>
          <p:cNvPr id="3" name="TextBox 2"/>
          <p:cNvSpPr txBox="1"/>
          <p:nvPr/>
        </p:nvSpPr>
        <p:spPr>
          <a:xfrm>
            <a:off x="2188029" y="97972"/>
            <a:ext cx="8164284" cy="646331"/>
          </a:xfrm>
          <a:prstGeom prst="rect">
            <a:avLst/>
          </a:prstGeom>
          <a:noFill/>
        </p:spPr>
        <p:txBody>
          <a:bodyPr wrap="square" rtlCol="0">
            <a:spAutoFit/>
          </a:bodyPr>
          <a:lstStyle/>
          <a:p>
            <a:r>
              <a:rPr lang="en-US" sz="3600" dirty="0"/>
              <a:t>Isaiah 29 and 2 Nephi 26-27 Compared</a:t>
            </a:r>
          </a:p>
        </p:txBody>
      </p:sp>
      <p:sp>
        <p:nvSpPr>
          <p:cNvPr id="4" name="TextBox 3"/>
          <p:cNvSpPr txBox="1"/>
          <p:nvPr/>
        </p:nvSpPr>
        <p:spPr>
          <a:xfrm>
            <a:off x="0" y="6488668"/>
            <a:ext cx="8186058" cy="276999"/>
          </a:xfrm>
          <a:prstGeom prst="rect">
            <a:avLst/>
          </a:prstGeom>
          <a:noFill/>
        </p:spPr>
        <p:txBody>
          <a:bodyPr wrap="square" rtlCol="0">
            <a:spAutoFit/>
          </a:bodyPr>
          <a:lstStyle/>
          <a:p>
            <a:r>
              <a:rPr lang="en-US" sz="1200" i="1" dirty="0"/>
              <a:t>Unlocking Isaiah in the Book of Mormon </a:t>
            </a:r>
            <a:r>
              <a:rPr lang="en-US" sz="1200" dirty="0"/>
              <a:t>by</a:t>
            </a:r>
            <a:r>
              <a:rPr lang="en-US" sz="1200" i="1" dirty="0"/>
              <a:t> </a:t>
            </a:r>
            <a:r>
              <a:rPr lang="en-US" sz="1200" dirty="0"/>
              <a:t>Victor L. Ludlow p. 205</a:t>
            </a:r>
            <a:endParaRPr lang="en-US" sz="1200" i="1" dirty="0"/>
          </a:p>
        </p:txBody>
      </p:sp>
    </p:spTree>
    <p:extLst>
      <p:ext uri="{BB962C8B-B14F-4D97-AF65-F5344CB8AC3E}">
        <p14:creationId xmlns:p14="http://schemas.microsoft.com/office/powerpoint/2010/main" val="1314318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Whisper Out of the Dust</a:t>
            </a:r>
          </a:p>
        </p:txBody>
      </p:sp>
      <p:sp>
        <p:nvSpPr>
          <p:cNvPr id="2" name="TextBox 1"/>
          <p:cNvSpPr txBox="1"/>
          <p:nvPr/>
        </p:nvSpPr>
        <p:spPr>
          <a:xfrm>
            <a:off x="76200" y="6323554"/>
            <a:ext cx="5932716" cy="400110"/>
          </a:xfrm>
          <a:prstGeom prst="rect">
            <a:avLst/>
          </a:prstGeom>
          <a:noFill/>
        </p:spPr>
        <p:txBody>
          <a:bodyPr wrap="square" rtlCol="0">
            <a:spAutoFit/>
          </a:bodyPr>
          <a:lstStyle/>
          <a:p>
            <a:r>
              <a:rPr lang="en-US" sz="2000" dirty="0">
                <a:solidFill>
                  <a:schemeClr val="bg1"/>
                </a:solidFill>
              </a:rPr>
              <a:t>Isaiah 29:3-5</a:t>
            </a:r>
          </a:p>
        </p:txBody>
      </p:sp>
      <p:sp>
        <p:nvSpPr>
          <p:cNvPr id="45" name="Rectangle 44"/>
          <p:cNvSpPr/>
          <p:nvPr/>
        </p:nvSpPr>
        <p:spPr>
          <a:xfrm>
            <a:off x="345300" y="1555513"/>
            <a:ext cx="4811491" cy="1938992"/>
          </a:xfrm>
          <a:prstGeom prst="rect">
            <a:avLst/>
          </a:prstGeom>
        </p:spPr>
        <p:txBody>
          <a:bodyPr wrap="square">
            <a:spAutoFit/>
          </a:bodyPr>
          <a:lstStyle/>
          <a:p>
            <a:r>
              <a:rPr lang="en-US" sz="2000" b="0" i="0" dirty="0">
                <a:solidFill>
                  <a:schemeClr val="bg1"/>
                </a:solidFill>
                <a:effectLst/>
                <a:latin typeface="Calibri" panose="020F0502020204030204" pitchFamily="34" charset="0"/>
              </a:rPr>
              <a:t>Isaiah describes the terrible destruction that will fall upon Judah</a:t>
            </a:r>
          </a:p>
          <a:p>
            <a:endParaRPr lang="en-US" sz="2000" dirty="0">
              <a:solidFill>
                <a:schemeClr val="bg1"/>
              </a:solidFill>
              <a:latin typeface="Calibri" panose="020F0502020204030204" pitchFamily="34" charset="0"/>
            </a:endParaRPr>
          </a:p>
          <a:p>
            <a:pPr marL="457200" indent="-457200">
              <a:buAutoNum type="arabicPeriod"/>
            </a:pPr>
            <a:r>
              <a:rPr lang="en-US" sz="2000" dirty="0">
                <a:solidFill>
                  <a:schemeClr val="bg1"/>
                </a:solidFill>
                <a:latin typeface="Calibri" panose="020F0502020204030204" pitchFamily="34" charset="0"/>
              </a:rPr>
              <a:t>587-586 B.C. by Babylonians</a:t>
            </a:r>
          </a:p>
          <a:p>
            <a:pPr marL="457200" indent="-457200">
              <a:buAutoNum type="arabicPeriod"/>
            </a:pPr>
            <a:endParaRPr lang="en-US" sz="2000" dirty="0">
              <a:solidFill>
                <a:schemeClr val="bg1"/>
              </a:solidFill>
              <a:latin typeface="Calibri" panose="020F0502020204030204" pitchFamily="34" charset="0"/>
            </a:endParaRPr>
          </a:p>
          <a:p>
            <a:pPr marL="457200" indent="-457200">
              <a:buAutoNum type="arabicPeriod"/>
            </a:pPr>
            <a:r>
              <a:rPr lang="en-US" sz="2000" dirty="0">
                <a:solidFill>
                  <a:schemeClr val="bg1"/>
                </a:solidFill>
                <a:latin typeface="Calibri" panose="020F0502020204030204" pitchFamily="34" charset="0"/>
              </a:rPr>
              <a:t>70 A.D. by Romans</a:t>
            </a:r>
            <a:endParaRPr lang="en-US" sz="2000" dirty="0">
              <a:solidFill>
                <a:schemeClr val="bg1"/>
              </a:solidFill>
            </a:endParaRPr>
          </a:p>
        </p:txBody>
      </p:sp>
      <p:sp>
        <p:nvSpPr>
          <p:cNvPr id="7" name="Rectangle 6"/>
          <p:cNvSpPr/>
          <p:nvPr/>
        </p:nvSpPr>
        <p:spPr>
          <a:xfrm>
            <a:off x="5921829" y="1300624"/>
            <a:ext cx="4996541" cy="1938992"/>
          </a:xfrm>
          <a:prstGeom prst="rect">
            <a:avLst/>
          </a:prstGeom>
        </p:spPr>
        <p:txBody>
          <a:bodyPr wrap="square">
            <a:spAutoFit/>
          </a:bodyPr>
          <a:lstStyle/>
          <a:p>
            <a:r>
              <a:rPr lang="en-US" sz="2000" b="0" i="0" dirty="0">
                <a:solidFill>
                  <a:schemeClr val="bg1"/>
                </a:solidFill>
                <a:effectLst/>
                <a:latin typeface="Calibri" panose="020F0502020204030204" pitchFamily="34" charset="0"/>
              </a:rPr>
              <a:t>Ariel = Another name for Jerusalem</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Ariel is not mentioned in Book of Mormon but Nephi describes events happening to his descendants as they are smitten by the Gentiles in the “last days”</a:t>
            </a:r>
            <a:endParaRPr lang="en-US" sz="2000" dirty="0">
              <a:solidFill>
                <a:schemeClr val="bg1"/>
              </a:solidFill>
            </a:endParaRPr>
          </a:p>
        </p:txBody>
      </p:sp>
      <p:pic>
        <p:nvPicPr>
          <p:cNvPr id="3" name="Picture 2" descr="https://media.giphy.com/media/UpllJvQsvEWL6/giph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3369" y="3391684"/>
            <a:ext cx="4321694" cy="3248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Thunder and Earthquakes</a:t>
            </a:r>
          </a:p>
        </p:txBody>
      </p:sp>
      <p:sp>
        <p:nvSpPr>
          <p:cNvPr id="2" name="TextBox 1"/>
          <p:cNvSpPr txBox="1"/>
          <p:nvPr/>
        </p:nvSpPr>
        <p:spPr>
          <a:xfrm>
            <a:off x="76200" y="6323554"/>
            <a:ext cx="5932716" cy="400110"/>
          </a:xfrm>
          <a:prstGeom prst="rect">
            <a:avLst/>
          </a:prstGeom>
          <a:noFill/>
        </p:spPr>
        <p:txBody>
          <a:bodyPr wrap="square" rtlCol="0">
            <a:spAutoFit/>
          </a:bodyPr>
          <a:lstStyle/>
          <a:p>
            <a:r>
              <a:rPr lang="en-US" sz="2000" dirty="0">
                <a:solidFill>
                  <a:schemeClr val="bg1"/>
                </a:solidFill>
              </a:rPr>
              <a:t>Isaiah 29:6</a:t>
            </a:r>
          </a:p>
        </p:txBody>
      </p:sp>
      <p:sp>
        <p:nvSpPr>
          <p:cNvPr id="45" name="Rectangle 44"/>
          <p:cNvSpPr/>
          <p:nvPr/>
        </p:nvSpPr>
        <p:spPr>
          <a:xfrm>
            <a:off x="345300" y="1555513"/>
            <a:ext cx="5032243" cy="3785652"/>
          </a:xfrm>
          <a:prstGeom prst="rect">
            <a:avLst/>
          </a:prstGeom>
        </p:spPr>
        <p:txBody>
          <a:bodyPr wrap="square">
            <a:spAutoFit/>
          </a:bodyPr>
          <a:lstStyle/>
          <a:p>
            <a:r>
              <a:rPr lang="en-US" sz="2000" dirty="0">
                <a:solidFill>
                  <a:schemeClr val="bg1"/>
                </a:solidFill>
              </a:rPr>
              <a:t>During the past decade there have been many examples of large-scale adversities affecting tens or hundreds of thousands or millions. Only a few can be mentioned. In addition to wars in many nations, we have had earthquakes in Japan, California, China, Armenia, and Mexico; hurricanes or tornadoes in Florida and the central United States; volcanic eruptions in the Philippines; flooding in India and North America; and famine and pestilence in Africa and elsewhere. (1)</a:t>
            </a:r>
          </a:p>
        </p:txBody>
      </p:sp>
      <p:sp>
        <p:nvSpPr>
          <p:cNvPr id="7" name="Rectangle 6"/>
          <p:cNvSpPr/>
          <p:nvPr/>
        </p:nvSpPr>
        <p:spPr>
          <a:xfrm>
            <a:off x="5372490" y="3796738"/>
            <a:ext cx="5973214" cy="2862322"/>
          </a:xfrm>
          <a:prstGeom prst="rect">
            <a:avLst/>
          </a:prstGeom>
        </p:spPr>
        <p:txBody>
          <a:bodyPr wrap="square">
            <a:spAutoFit/>
          </a:bodyPr>
          <a:lstStyle/>
          <a:p>
            <a:pPr fontAlgn="base"/>
            <a:r>
              <a:rPr lang="en-US" sz="2000" i="1" dirty="0">
                <a:solidFill>
                  <a:srgbClr val="FFFF00"/>
                </a:solidFill>
              </a:rPr>
              <a:t>After your testimony cometh the testimony of earthquakes, ...</a:t>
            </a:r>
          </a:p>
          <a:p>
            <a:pPr fontAlgn="base"/>
            <a:r>
              <a:rPr lang="en-US" sz="2000" i="1" dirty="0">
                <a:solidFill>
                  <a:srgbClr val="FFFF00"/>
                </a:solidFill>
              </a:rPr>
              <a:t>And also cometh the testimony of the voice of </a:t>
            </a:r>
            <a:r>
              <a:rPr lang="en-US" sz="2000" i="1" dirty="0" err="1">
                <a:solidFill>
                  <a:srgbClr val="FFFF00"/>
                </a:solidFill>
              </a:rPr>
              <a:t>thunderings</a:t>
            </a:r>
            <a:r>
              <a:rPr lang="en-US" sz="2000" i="1" dirty="0">
                <a:solidFill>
                  <a:srgbClr val="FFFF00"/>
                </a:solidFill>
              </a:rPr>
              <a:t>, and the voice of </a:t>
            </a:r>
            <a:r>
              <a:rPr lang="en-US" sz="2000" i="1" dirty="0" err="1">
                <a:solidFill>
                  <a:srgbClr val="FFFF00"/>
                </a:solidFill>
              </a:rPr>
              <a:t>lightnings</a:t>
            </a:r>
            <a:r>
              <a:rPr lang="en-US" sz="2000" i="1" dirty="0">
                <a:solidFill>
                  <a:srgbClr val="FFFF00"/>
                </a:solidFill>
              </a:rPr>
              <a:t>, and the voice of tempests, and the voice of the waves of the sea heaving themselves beyond their bounds.</a:t>
            </a:r>
          </a:p>
          <a:p>
            <a:pPr fontAlgn="base"/>
            <a:r>
              <a:rPr lang="en-US" sz="2000" i="1" dirty="0">
                <a:solidFill>
                  <a:srgbClr val="FFFF00"/>
                </a:solidFill>
              </a:rPr>
              <a:t>And all things shall be in commotion; and surely, men's hearts shall fail them; for fear shall come upon all people (D&amp;C 88:89-91).</a:t>
            </a:r>
          </a:p>
        </p:txBody>
      </p:sp>
      <p:pic>
        <p:nvPicPr>
          <p:cNvPr id="3074" name="Picture 2" descr="http://cdn.decodedscience.org/wp-content/uploads/2015/04/Screen-Shot-2015-04-23-at-12.59.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890" y="1201775"/>
            <a:ext cx="4700361" cy="24987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25251" y="2099947"/>
            <a:ext cx="1881446" cy="1015663"/>
          </a:xfrm>
          <a:prstGeom prst="rect">
            <a:avLst/>
          </a:prstGeom>
        </p:spPr>
        <p:txBody>
          <a:bodyPr wrap="square">
            <a:spAutoFit/>
          </a:bodyPr>
          <a:lstStyle/>
          <a:p>
            <a:r>
              <a:rPr lang="en-US" sz="1200" i="0" dirty="0">
                <a:solidFill>
                  <a:schemeClr val="bg1"/>
                </a:solidFill>
                <a:effectLst/>
              </a:rPr>
              <a:t>This image depicts the earthquakes that took place in the week 17-23 April 2015. Image by USGS.</a:t>
            </a:r>
            <a:endParaRPr lang="en-US" sz="1200" dirty="0">
              <a:solidFill>
                <a:schemeClr val="bg1"/>
              </a:solidFill>
            </a:endParaRPr>
          </a:p>
        </p:txBody>
      </p:sp>
    </p:spTree>
    <p:extLst>
      <p:ext uri="{BB962C8B-B14F-4D97-AF65-F5344CB8AC3E}">
        <p14:creationId xmlns:p14="http://schemas.microsoft.com/office/powerpoint/2010/main" val="328934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A Deep Sleep—An Apostasy</a:t>
            </a:r>
          </a:p>
        </p:txBody>
      </p:sp>
      <p:sp>
        <p:nvSpPr>
          <p:cNvPr id="2" name="TextBox 1"/>
          <p:cNvSpPr txBox="1"/>
          <p:nvPr/>
        </p:nvSpPr>
        <p:spPr>
          <a:xfrm>
            <a:off x="76200" y="6323554"/>
            <a:ext cx="5932716" cy="400110"/>
          </a:xfrm>
          <a:prstGeom prst="rect">
            <a:avLst/>
          </a:prstGeom>
          <a:noFill/>
        </p:spPr>
        <p:txBody>
          <a:bodyPr wrap="square" rtlCol="0">
            <a:spAutoFit/>
          </a:bodyPr>
          <a:lstStyle/>
          <a:p>
            <a:r>
              <a:rPr lang="en-US" sz="2000" dirty="0">
                <a:solidFill>
                  <a:schemeClr val="bg1"/>
                </a:solidFill>
              </a:rPr>
              <a:t>Isaiah 29:10</a:t>
            </a:r>
          </a:p>
        </p:txBody>
      </p:sp>
      <p:sp>
        <p:nvSpPr>
          <p:cNvPr id="45" name="Rectangle 44"/>
          <p:cNvSpPr/>
          <p:nvPr/>
        </p:nvSpPr>
        <p:spPr>
          <a:xfrm>
            <a:off x="345300" y="1555513"/>
            <a:ext cx="5032243" cy="1015663"/>
          </a:xfrm>
          <a:prstGeom prst="rect">
            <a:avLst/>
          </a:prstGeom>
        </p:spPr>
        <p:txBody>
          <a:bodyPr wrap="square">
            <a:spAutoFit/>
          </a:bodyPr>
          <a:lstStyle/>
          <a:p>
            <a:r>
              <a:rPr lang="en-US" sz="2000" dirty="0">
                <a:solidFill>
                  <a:schemeClr val="bg1"/>
                </a:solidFill>
              </a:rPr>
              <a:t>People would experience “the spirit of deep sleep,” and the prophets and seers would be covered, or removed from the people.</a:t>
            </a:r>
          </a:p>
        </p:txBody>
      </p:sp>
      <p:sp>
        <p:nvSpPr>
          <p:cNvPr id="7" name="Rectangle 6"/>
          <p:cNvSpPr/>
          <p:nvPr/>
        </p:nvSpPr>
        <p:spPr>
          <a:xfrm>
            <a:off x="6561820" y="4199510"/>
            <a:ext cx="4509475" cy="1631216"/>
          </a:xfrm>
          <a:prstGeom prst="rect">
            <a:avLst/>
          </a:prstGeom>
        </p:spPr>
        <p:txBody>
          <a:bodyPr wrap="square">
            <a:spAutoFit/>
          </a:bodyPr>
          <a:lstStyle/>
          <a:p>
            <a:pPr fontAlgn="base"/>
            <a:r>
              <a:rPr lang="en-US" sz="2000" dirty="0">
                <a:solidFill>
                  <a:schemeClr val="bg1"/>
                </a:solidFill>
              </a:rPr>
              <a:t>With the loss of the prophets and the straying of the Lord’s people from the truth, the world would fall into a state of spiritual darkness. This falling away from truth is called apostasy.</a:t>
            </a:r>
            <a:endParaRPr lang="en-US" sz="2000" i="1" dirty="0">
              <a:solidFill>
                <a:schemeClr val="bg1"/>
              </a:solidFill>
            </a:endParaRPr>
          </a:p>
        </p:txBody>
      </p:sp>
      <p:pic>
        <p:nvPicPr>
          <p:cNvPr id="6146" name="Picture 2" descr="http://thespiritscience.net/wp-content/uploads/2015/01/Sleep_Paralysis_Main_gran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916" y="3442845"/>
            <a:ext cx="49530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newlife.id.au/wp-content/uploads/Jesus-disciples.jpg"/>
          <p:cNvPicPr>
            <a:picLocks noChangeAspect="1" noChangeArrowheads="1"/>
          </p:cNvPicPr>
          <p:nvPr/>
        </p:nvPicPr>
        <p:blipFill rotWithShape="1">
          <a:blip r:embed="rId4">
            <a:extLst>
              <a:ext uri="{28A0092B-C50C-407E-A947-70E740481C1C}">
                <a14:useLocalDpi xmlns:a14="http://schemas.microsoft.com/office/drawing/2010/main" val="0"/>
              </a:ext>
            </a:extLst>
          </a:blip>
          <a:srcRect t="-399" r="21736" b="1"/>
          <a:stretch/>
        </p:blipFill>
        <p:spPr bwMode="auto">
          <a:xfrm>
            <a:off x="6561820" y="1099457"/>
            <a:ext cx="3768723" cy="253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0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The Great Apostasy</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29:9-10  1 Nephi 13:26-29</a:t>
            </a:r>
          </a:p>
        </p:txBody>
      </p:sp>
      <p:sp>
        <p:nvSpPr>
          <p:cNvPr id="45" name="Rectangle 44"/>
          <p:cNvSpPr/>
          <p:nvPr/>
        </p:nvSpPr>
        <p:spPr>
          <a:xfrm>
            <a:off x="269099" y="980582"/>
            <a:ext cx="6382071" cy="3785652"/>
          </a:xfrm>
          <a:prstGeom prst="rect">
            <a:avLst/>
          </a:prstGeom>
        </p:spPr>
        <p:txBody>
          <a:bodyPr wrap="square">
            <a:spAutoFit/>
          </a:bodyPr>
          <a:lstStyle/>
          <a:p>
            <a:r>
              <a:rPr lang="en-US" sz="2000" dirty="0">
                <a:solidFill>
                  <a:schemeClr val="bg1"/>
                </a:solidFill>
              </a:rPr>
              <a:t>This would occur after the death of the Savior and His Apostles. </a:t>
            </a:r>
          </a:p>
          <a:p>
            <a:endParaRPr lang="en-US" sz="2000" dirty="0">
              <a:solidFill>
                <a:schemeClr val="bg1"/>
              </a:solidFill>
            </a:endParaRPr>
          </a:p>
          <a:p>
            <a:r>
              <a:rPr lang="en-US" sz="2000" dirty="0">
                <a:solidFill>
                  <a:schemeClr val="bg1"/>
                </a:solidFill>
              </a:rPr>
              <a:t>Over time, people changed many gospel principles and ordinances and altered the organization of the Savior’s Church. </a:t>
            </a:r>
          </a:p>
          <a:p>
            <a:endParaRPr lang="en-US" sz="2000" dirty="0">
              <a:solidFill>
                <a:schemeClr val="bg1"/>
              </a:solidFill>
            </a:endParaRPr>
          </a:p>
          <a:p>
            <a:r>
              <a:rPr lang="en-US" sz="2000" dirty="0">
                <a:solidFill>
                  <a:schemeClr val="bg1"/>
                </a:solidFill>
              </a:rPr>
              <a:t>Consequently, the Lord withdrew the authority and keys of His priesthood from the earth. Many of the “plain and precious” parts of the Bible were also corrupted or lost, and the people no longer had an accurate understanding of God.</a:t>
            </a:r>
          </a:p>
        </p:txBody>
      </p:sp>
      <p:sp>
        <p:nvSpPr>
          <p:cNvPr id="7" name="Rectangle 6"/>
          <p:cNvSpPr/>
          <p:nvPr/>
        </p:nvSpPr>
        <p:spPr>
          <a:xfrm>
            <a:off x="5512220" y="5507946"/>
            <a:ext cx="6436247" cy="1015663"/>
          </a:xfrm>
          <a:prstGeom prst="rect">
            <a:avLst/>
          </a:prstGeom>
        </p:spPr>
        <p:txBody>
          <a:bodyPr wrap="square">
            <a:spAutoFit/>
          </a:bodyPr>
          <a:lstStyle/>
          <a:p>
            <a:r>
              <a:rPr lang="en-US" sz="2000" dirty="0">
                <a:solidFill>
                  <a:schemeClr val="bg1"/>
                </a:solidFill>
              </a:rPr>
              <a:t>Eventually many churches were established, but they did not have the authority to perform priesthood ordinances or to properly interpret the Bible.</a:t>
            </a:r>
          </a:p>
        </p:txBody>
      </p:sp>
      <p:pic>
        <p:nvPicPr>
          <p:cNvPr id="5122" name="Picture 2" descr="https://chemicalmarriage.files.wordpress.com/2012/04/torndeta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0532" y="3611650"/>
            <a:ext cx="2654766" cy="16407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4.bp.blogspot.com/-jKz3O6nQJj4/VQwnnLPWVaI/AAAAAAAAFyc/839GRsoHwlg/s1600/DSC_0264%2B-%2BVersion%2B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274" y="1046366"/>
            <a:ext cx="3441343" cy="22863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1.bp.blogspot.com/-FxbZw9QXuG8/UtKiEM0GB4I/AAAAAAAAEK0/uBSDNVe4yvs/s1600/Palmyra+4+church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9286" y="4487493"/>
            <a:ext cx="2773754" cy="195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One Is Learned</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29:11</a:t>
            </a:r>
          </a:p>
        </p:txBody>
      </p:sp>
      <p:sp>
        <p:nvSpPr>
          <p:cNvPr id="45" name="Rectangle 44"/>
          <p:cNvSpPr/>
          <p:nvPr/>
        </p:nvSpPr>
        <p:spPr>
          <a:xfrm>
            <a:off x="269099" y="980582"/>
            <a:ext cx="6382071" cy="3170099"/>
          </a:xfrm>
          <a:prstGeom prst="rect">
            <a:avLst/>
          </a:prstGeom>
        </p:spPr>
        <p:txBody>
          <a:bodyPr wrap="square">
            <a:spAutoFit/>
          </a:bodyPr>
          <a:lstStyle/>
          <a:p>
            <a:r>
              <a:rPr lang="en-US" sz="2000" dirty="0">
                <a:solidFill>
                  <a:schemeClr val="bg1"/>
                </a:solidFill>
              </a:rPr>
              <a:t>In 1828, Joseph Smith copied some of the characters onto a piece of paper. Martin Harris asked if he could present a copy of some of the characters from the plates to scholars in New York who had knowledge of ancient languages and civilizations.</a:t>
            </a:r>
          </a:p>
          <a:p>
            <a:endParaRPr lang="en-US" sz="2000" dirty="0">
              <a:solidFill>
                <a:schemeClr val="bg1"/>
              </a:solidFill>
            </a:endParaRPr>
          </a:p>
          <a:p>
            <a:r>
              <a:rPr lang="en-US" sz="2000" dirty="0">
                <a:solidFill>
                  <a:schemeClr val="bg1"/>
                </a:solidFill>
              </a:rPr>
              <a:t>Several copies of the characters were made. It is unknown whether this was the actual copy that Martin Harris presented to the scholars. He took them to Professor Charles Anthon</a:t>
            </a:r>
          </a:p>
        </p:txBody>
      </p:sp>
      <p:pic>
        <p:nvPicPr>
          <p:cNvPr id="13" name="Picture 2" descr="characters from plates"/>
          <p:cNvPicPr>
            <a:picLocks noChangeAspect="1" noChangeArrowheads="1"/>
          </p:cNvPicPr>
          <p:nvPr/>
        </p:nvPicPr>
        <p:blipFill>
          <a:blip r:embed="rId3" cstate="print"/>
          <a:srcRect/>
          <a:stretch>
            <a:fillRect/>
          </a:stretch>
        </p:blipFill>
        <p:spPr bwMode="auto">
          <a:xfrm>
            <a:off x="2966358" y="4589216"/>
            <a:ext cx="4286250" cy="1743076"/>
          </a:xfrm>
          <a:prstGeom prst="rect">
            <a:avLst/>
          </a:prstGeom>
          <a:ln w="228600" cap="sq" cmpd="thickThin">
            <a:solidFill>
              <a:srgbClr val="000000"/>
            </a:solidFill>
            <a:prstDash val="solid"/>
            <a:miter lim="800000"/>
          </a:ln>
          <a:effectLst>
            <a:innerShdw blurRad="76200">
              <a:srgbClr val="000000"/>
            </a:innerShdw>
          </a:effectLst>
        </p:spPr>
      </p:pic>
      <p:grpSp>
        <p:nvGrpSpPr>
          <p:cNvPr id="8" name="Group 7"/>
          <p:cNvGrpSpPr/>
          <p:nvPr/>
        </p:nvGrpSpPr>
        <p:grpSpPr>
          <a:xfrm>
            <a:off x="7641771" y="1268748"/>
            <a:ext cx="2917864" cy="3883620"/>
            <a:chOff x="6444342" y="822434"/>
            <a:chExt cx="2590800" cy="3448304"/>
          </a:xfrm>
        </p:grpSpPr>
        <p:grpSp>
          <p:nvGrpSpPr>
            <p:cNvPr id="3" name="Group 2"/>
            <p:cNvGrpSpPr/>
            <p:nvPr/>
          </p:nvGrpSpPr>
          <p:grpSpPr>
            <a:xfrm>
              <a:off x="6444342" y="822434"/>
              <a:ext cx="2590800" cy="3143504"/>
              <a:chOff x="7108371" y="756812"/>
              <a:chExt cx="2590800" cy="3143504"/>
            </a:xfrm>
          </p:grpSpPr>
          <p:pic>
            <p:nvPicPr>
              <p:cNvPr id="10" name="Picture 4" descr="http://www.customframingdesigns.com/i/Ovals/OV_14_AG.jpg"/>
              <p:cNvPicPr>
                <a:picLocks noChangeAspect="1" noChangeArrowheads="1"/>
              </p:cNvPicPr>
              <p:nvPr/>
            </p:nvPicPr>
            <p:blipFill>
              <a:blip r:embed="rId4" cstate="print"/>
              <a:srcRect/>
              <a:stretch>
                <a:fillRect/>
              </a:stretch>
            </p:blipFill>
            <p:spPr bwMode="auto">
              <a:xfrm>
                <a:off x="7108371" y="756812"/>
                <a:ext cx="2590800" cy="3143504"/>
              </a:xfrm>
              <a:prstGeom prst="ellipse">
                <a:avLst/>
              </a:prstGeom>
              <a:ln>
                <a:noFill/>
              </a:ln>
              <a:effectLst>
                <a:softEdge rad="112500"/>
              </a:effectLst>
            </p:spPr>
          </p:pic>
          <p:pic>
            <p:nvPicPr>
              <p:cNvPr id="11" name="Picture 6" descr="http://bookofmormononline.com/files/2013/03/martin-harris-mormon.gif"/>
              <p:cNvPicPr>
                <a:picLocks noChangeAspect="1" noChangeArrowheads="1"/>
              </p:cNvPicPr>
              <p:nvPr/>
            </p:nvPicPr>
            <p:blipFill>
              <a:blip r:embed="rId5" cstate="print"/>
              <a:srcRect/>
              <a:stretch>
                <a:fillRect/>
              </a:stretch>
            </p:blipFill>
            <p:spPr bwMode="auto">
              <a:xfrm>
                <a:off x="7462722" y="1061612"/>
                <a:ext cx="1874500" cy="2550865"/>
              </a:xfrm>
              <a:prstGeom prst="ellipse">
                <a:avLst/>
              </a:prstGeom>
              <a:ln>
                <a:noFill/>
              </a:ln>
              <a:effectLst>
                <a:softEdge rad="112500"/>
              </a:effectLst>
            </p:spPr>
          </p:pic>
        </p:grpSp>
        <p:sp>
          <p:nvSpPr>
            <p:cNvPr id="22" name="Rectangle 21"/>
            <p:cNvSpPr/>
            <p:nvPr/>
          </p:nvSpPr>
          <p:spPr>
            <a:xfrm>
              <a:off x="7059063" y="3901406"/>
              <a:ext cx="1465145" cy="369332"/>
            </a:xfrm>
            <a:prstGeom prst="rect">
              <a:avLst/>
            </a:prstGeom>
          </p:spPr>
          <p:txBody>
            <a:bodyPr wrap="none">
              <a:spAutoFit/>
            </a:bodyPr>
            <a:lstStyle/>
            <a:p>
              <a:r>
                <a:rPr lang="en-US" dirty="0">
                  <a:solidFill>
                    <a:schemeClr val="bg1"/>
                  </a:solidFill>
                </a:rPr>
                <a:t>Martin Harris</a:t>
              </a:r>
            </a:p>
          </p:txBody>
        </p:sp>
      </p:grpSp>
    </p:spTree>
    <p:extLst>
      <p:ext uri="{BB962C8B-B14F-4D97-AF65-F5344CB8AC3E}">
        <p14:creationId xmlns:p14="http://schemas.microsoft.com/office/powerpoint/2010/main" val="243880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Those Who Do Not Believe</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29:11</a:t>
            </a:r>
          </a:p>
        </p:txBody>
      </p:sp>
      <p:sp>
        <p:nvSpPr>
          <p:cNvPr id="45" name="Rectangle 44"/>
          <p:cNvSpPr/>
          <p:nvPr/>
        </p:nvSpPr>
        <p:spPr>
          <a:xfrm>
            <a:off x="269099" y="980582"/>
            <a:ext cx="7047672" cy="1938992"/>
          </a:xfrm>
          <a:prstGeom prst="rect">
            <a:avLst/>
          </a:prstGeom>
        </p:spPr>
        <p:txBody>
          <a:bodyPr wrap="square">
            <a:spAutoFit/>
          </a:bodyPr>
          <a:lstStyle/>
          <a:p>
            <a:r>
              <a:rPr lang="en-US" sz="2000" dirty="0">
                <a:solidFill>
                  <a:schemeClr val="bg1"/>
                </a:solidFill>
              </a:rPr>
              <a:t>Professor Anthon stated that the translation was correct, more so than any he had before seen translated from the Egyptian.</a:t>
            </a:r>
          </a:p>
          <a:p>
            <a:endParaRPr lang="en-US" sz="2000" dirty="0">
              <a:solidFill>
                <a:schemeClr val="bg1"/>
              </a:solidFill>
            </a:endParaRPr>
          </a:p>
          <a:p>
            <a:r>
              <a:rPr lang="en-US" sz="2000" dirty="0">
                <a:solidFill>
                  <a:schemeClr val="bg1"/>
                </a:solidFill>
              </a:rPr>
              <a:t>He gave Martin a certificate, certifying to the people of Palmyra that they were true characters, and that the translation of such of them as had been translated was also correct.</a:t>
            </a:r>
          </a:p>
        </p:txBody>
      </p:sp>
      <p:grpSp>
        <p:nvGrpSpPr>
          <p:cNvPr id="3" name="Group 2"/>
          <p:cNvGrpSpPr/>
          <p:nvPr/>
        </p:nvGrpSpPr>
        <p:grpSpPr>
          <a:xfrm>
            <a:off x="7316771" y="729307"/>
            <a:ext cx="4501662" cy="3081704"/>
            <a:chOff x="7316771" y="729307"/>
            <a:chExt cx="4501662" cy="3081704"/>
          </a:xfrm>
        </p:grpSpPr>
        <p:sp>
          <p:nvSpPr>
            <p:cNvPr id="14" name="TextBox 13"/>
            <p:cNvSpPr txBox="1"/>
            <p:nvPr/>
          </p:nvSpPr>
          <p:spPr>
            <a:xfrm>
              <a:off x="7316771" y="3503234"/>
              <a:ext cx="4501662" cy="307777"/>
            </a:xfrm>
            <a:prstGeom prst="rect">
              <a:avLst/>
            </a:prstGeom>
            <a:noFill/>
          </p:spPr>
          <p:txBody>
            <a:bodyPr wrap="square" rtlCol="0">
              <a:spAutoFit/>
            </a:bodyPr>
            <a:lstStyle/>
            <a:p>
              <a:pPr algn="ctr" fontAlgn="base"/>
              <a:r>
                <a:rPr lang="en-US" sz="1400" b="1" dirty="0">
                  <a:solidFill>
                    <a:schemeClr val="bg1"/>
                  </a:solidFill>
                </a:rPr>
                <a:t>Dr. Samuel Latham Mitchell—1764-1831</a:t>
              </a:r>
            </a:p>
          </p:txBody>
        </p:sp>
        <p:grpSp>
          <p:nvGrpSpPr>
            <p:cNvPr id="15" name="Group 14"/>
            <p:cNvGrpSpPr/>
            <p:nvPr/>
          </p:nvGrpSpPr>
          <p:grpSpPr>
            <a:xfrm>
              <a:off x="8188196" y="729307"/>
              <a:ext cx="2438400" cy="2958593"/>
              <a:chOff x="5867400" y="3352800"/>
              <a:chExt cx="2152650" cy="2611883"/>
            </a:xfrm>
          </p:grpSpPr>
          <p:pic>
            <p:nvPicPr>
              <p:cNvPr id="16" name="Picture 4" descr="http://www.customframingdesigns.com/i/Ovals/OV_14_AG.jpg"/>
              <p:cNvPicPr>
                <a:picLocks noChangeAspect="1" noChangeArrowheads="1"/>
              </p:cNvPicPr>
              <p:nvPr/>
            </p:nvPicPr>
            <p:blipFill>
              <a:blip r:embed="rId3" cstate="print"/>
              <a:srcRect/>
              <a:stretch>
                <a:fillRect/>
              </a:stretch>
            </p:blipFill>
            <p:spPr bwMode="auto">
              <a:xfrm>
                <a:off x="5867400" y="3352800"/>
                <a:ext cx="2152650" cy="2611883"/>
              </a:xfrm>
              <a:prstGeom prst="ellipse">
                <a:avLst/>
              </a:prstGeom>
              <a:ln>
                <a:noFill/>
              </a:ln>
              <a:effectLst>
                <a:softEdge rad="112500"/>
              </a:effectLst>
            </p:spPr>
          </p:pic>
          <p:pic>
            <p:nvPicPr>
              <p:cNvPr id="17" name="Picture 2" descr="https://www.lds.org/bc/content/shared/content/images/gospel-library/manual/32502/04-12.gif"/>
              <p:cNvPicPr>
                <a:picLocks noChangeAspect="1" noChangeArrowheads="1"/>
              </p:cNvPicPr>
              <p:nvPr/>
            </p:nvPicPr>
            <p:blipFill>
              <a:blip r:embed="rId4" cstate="print"/>
              <a:srcRect/>
              <a:stretch>
                <a:fillRect/>
              </a:stretch>
            </p:blipFill>
            <p:spPr bwMode="auto">
              <a:xfrm>
                <a:off x="6096000" y="3581400"/>
                <a:ext cx="1752600" cy="2237637"/>
              </a:xfrm>
              <a:prstGeom prst="ellipse">
                <a:avLst/>
              </a:prstGeom>
              <a:ln>
                <a:noFill/>
              </a:ln>
              <a:effectLst>
                <a:softEdge rad="112500"/>
              </a:effectLst>
            </p:spPr>
          </p:pic>
        </p:grpSp>
      </p:grpSp>
      <p:sp>
        <p:nvSpPr>
          <p:cNvPr id="18" name="Rectangle 17"/>
          <p:cNvSpPr/>
          <p:nvPr/>
        </p:nvSpPr>
        <p:spPr>
          <a:xfrm>
            <a:off x="5252997" y="4040600"/>
            <a:ext cx="6388287" cy="2554545"/>
          </a:xfrm>
          <a:prstGeom prst="rect">
            <a:avLst/>
          </a:prstGeom>
        </p:spPr>
        <p:txBody>
          <a:bodyPr wrap="square">
            <a:spAutoFit/>
          </a:bodyPr>
          <a:lstStyle/>
          <a:p>
            <a:r>
              <a:rPr lang="en-US" sz="2000" dirty="0">
                <a:solidFill>
                  <a:schemeClr val="bg1"/>
                </a:solidFill>
              </a:rPr>
              <a:t>The Professor asked Martin how he obtained them and Martin answered that an angel had revealed them to Joseph Smith. </a:t>
            </a:r>
          </a:p>
          <a:p>
            <a:endParaRPr lang="en-US" sz="2000" dirty="0">
              <a:solidFill>
                <a:schemeClr val="bg1"/>
              </a:solidFill>
            </a:endParaRPr>
          </a:p>
          <a:p>
            <a:r>
              <a:rPr lang="en-US" sz="2000" dirty="0">
                <a:solidFill>
                  <a:schemeClr val="bg1"/>
                </a:solidFill>
              </a:rPr>
              <a:t>He then took the certificate and tore it up.</a:t>
            </a:r>
          </a:p>
          <a:p>
            <a:endParaRPr lang="en-US" sz="2000" dirty="0">
              <a:solidFill>
                <a:schemeClr val="bg1"/>
              </a:solidFill>
            </a:endParaRPr>
          </a:p>
          <a:p>
            <a:r>
              <a:rPr lang="en-US" sz="2000" dirty="0">
                <a:solidFill>
                  <a:schemeClr val="bg1"/>
                </a:solidFill>
              </a:rPr>
              <a:t>Martin then took it to Dr. Samuel Latham Mitchell and he also did the same thing</a:t>
            </a:r>
          </a:p>
        </p:txBody>
      </p:sp>
      <p:grpSp>
        <p:nvGrpSpPr>
          <p:cNvPr id="19" name="Group 18"/>
          <p:cNvGrpSpPr/>
          <p:nvPr/>
        </p:nvGrpSpPr>
        <p:grpSpPr>
          <a:xfrm>
            <a:off x="950690" y="3034772"/>
            <a:ext cx="2706624" cy="3382470"/>
            <a:chOff x="8545286" y="2664303"/>
            <a:chExt cx="3143250" cy="4084731"/>
          </a:xfrm>
        </p:grpSpPr>
        <p:grpSp>
          <p:nvGrpSpPr>
            <p:cNvPr id="20" name="Group 19"/>
            <p:cNvGrpSpPr/>
            <p:nvPr/>
          </p:nvGrpSpPr>
          <p:grpSpPr>
            <a:xfrm>
              <a:off x="8545286" y="2664303"/>
              <a:ext cx="3143250" cy="3810000"/>
              <a:chOff x="6400800" y="990600"/>
              <a:chExt cx="2228850" cy="2704339"/>
            </a:xfrm>
          </p:grpSpPr>
          <p:pic>
            <p:nvPicPr>
              <p:cNvPr id="22" name="Picture 4" descr="http://www.customframingdesigns.com/i/Ovals/OV_14_AG.jpg"/>
              <p:cNvPicPr>
                <a:picLocks noChangeAspect="1" noChangeArrowheads="1"/>
              </p:cNvPicPr>
              <p:nvPr/>
            </p:nvPicPr>
            <p:blipFill>
              <a:blip r:embed="rId3" cstate="print"/>
              <a:srcRect/>
              <a:stretch>
                <a:fillRect/>
              </a:stretch>
            </p:blipFill>
            <p:spPr bwMode="auto">
              <a:xfrm>
                <a:off x="6400800" y="990600"/>
                <a:ext cx="2228850" cy="2704339"/>
              </a:xfrm>
              <a:prstGeom prst="ellipse">
                <a:avLst/>
              </a:prstGeom>
              <a:ln>
                <a:noFill/>
              </a:ln>
              <a:effectLst>
                <a:softEdge rad="112500"/>
              </a:effectLst>
            </p:spPr>
          </p:pic>
          <p:pic>
            <p:nvPicPr>
              <p:cNvPr id="23" name="Picture 6" descr="https://www.lds.org/bc/content/shared/content/images/gospel-library/manual/32502/04-13.gif"/>
              <p:cNvPicPr>
                <a:picLocks noChangeAspect="1" noChangeArrowheads="1"/>
              </p:cNvPicPr>
              <p:nvPr/>
            </p:nvPicPr>
            <p:blipFill>
              <a:blip r:embed="rId5" cstate="print"/>
              <a:srcRect/>
              <a:stretch>
                <a:fillRect/>
              </a:stretch>
            </p:blipFill>
            <p:spPr bwMode="auto">
              <a:xfrm>
                <a:off x="6629400" y="1219200"/>
                <a:ext cx="1741622" cy="2209800"/>
              </a:xfrm>
              <a:prstGeom prst="rect">
                <a:avLst/>
              </a:prstGeom>
              <a:noFill/>
            </p:spPr>
          </p:pic>
        </p:grpSp>
        <p:sp>
          <p:nvSpPr>
            <p:cNvPr id="21" name="Rectangle 20"/>
            <p:cNvSpPr/>
            <p:nvPr/>
          </p:nvSpPr>
          <p:spPr>
            <a:xfrm>
              <a:off x="8796838" y="6379702"/>
              <a:ext cx="2640146" cy="369332"/>
            </a:xfrm>
            <a:prstGeom prst="rect">
              <a:avLst/>
            </a:prstGeom>
          </p:spPr>
          <p:txBody>
            <a:bodyPr wrap="none">
              <a:spAutoFit/>
            </a:bodyPr>
            <a:lstStyle/>
            <a:p>
              <a:r>
                <a:rPr lang="en-US" dirty="0">
                  <a:solidFill>
                    <a:schemeClr val="bg1"/>
                  </a:solidFill>
                </a:rPr>
                <a:t>Professor Charles Anthon</a:t>
              </a:r>
            </a:p>
          </p:txBody>
        </p:sp>
      </p:grpSp>
    </p:spTree>
    <p:extLst>
      <p:ext uri="{BB962C8B-B14F-4D97-AF65-F5344CB8AC3E}">
        <p14:creationId xmlns:p14="http://schemas.microsoft.com/office/powerpoint/2010/main" val="159874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0"/>
            <a:ext cx="12115800" cy="923330"/>
          </a:xfrm>
          <a:prstGeom prst="rect">
            <a:avLst/>
          </a:prstGeom>
          <a:noFill/>
        </p:spPr>
        <p:txBody>
          <a:bodyPr wrap="square" rtlCol="0">
            <a:spAutoFit/>
          </a:bodyPr>
          <a:lstStyle/>
          <a:p>
            <a:pPr algn="ctr"/>
            <a:r>
              <a:rPr lang="en-US" sz="5400" dirty="0">
                <a:solidFill>
                  <a:schemeClr val="bg1"/>
                </a:solidFill>
              </a:rPr>
              <a:t>The Unlearned Man</a:t>
            </a:r>
          </a:p>
        </p:txBody>
      </p:sp>
      <p:sp>
        <p:nvSpPr>
          <p:cNvPr id="2" name="TextBox 1"/>
          <p:cNvSpPr txBox="1"/>
          <p:nvPr/>
        </p:nvSpPr>
        <p:spPr>
          <a:xfrm>
            <a:off x="0" y="6441257"/>
            <a:ext cx="5932716" cy="307777"/>
          </a:xfrm>
          <a:prstGeom prst="rect">
            <a:avLst/>
          </a:prstGeom>
          <a:noFill/>
        </p:spPr>
        <p:txBody>
          <a:bodyPr wrap="square" rtlCol="0">
            <a:spAutoFit/>
          </a:bodyPr>
          <a:lstStyle/>
          <a:p>
            <a:r>
              <a:rPr lang="en-US" sz="1400" dirty="0">
                <a:solidFill>
                  <a:schemeClr val="bg1"/>
                </a:solidFill>
              </a:rPr>
              <a:t>Isaiah 29:12</a:t>
            </a:r>
          </a:p>
        </p:txBody>
      </p:sp>
      <p:sp>
        <p:nvSpPr>
          <p:cNvPr id="45" name="Rectangle 44"/>
          <p:cNvSpPr/>
          <p:nvPr/>
        </p:nvSpPr>
        <p:spPr>
          <a:xfrm>
            <a:off x="269099" y="980582"/>
            <a:ext cx="7047672" cy="5324535"/>
          </a:xfrm>
          <a:prstGeom prst="rect">
            <a:avLst/>
          </a:prstGeom>
        </p:spPr>
        <p:txBody>
          <a:bodyPr wrap="square">
            <a:spAutoFit/>
          </a:bodyPr>
          <a:lstStyle/>
          <a:p>
            <a:r>
              <a:rPr lang="en-US" sz="2000" dirty="0">
                <a:solidFill>
                  <a:schemeClr val="bg1"/>
                </a:solidFill>
              </a:rPr>
              <a:t>The unlearned man to whom the book was delivered was, of course, Joseph Smith. </a:t>
            </a:r>
          </a:p>
          <a:p>
            <a:endParaRPr lang="en-US" sz="2000" dirty="0">
              <a:solidFill>
                <a:schemeClr val="bg1"/>
              </a:solidFill>
            </a:endParaRPr>
          </a:p>
          <a:p>
            <a:r>
              <a:rPr lang="en-US" sz="2000" dirty="0">
                <a:solidFill>
                  <a:schemeClr val="bg1"/>
                </a:solidFill>
              </a:rPr>
              <a:t>“Now in regard to Joseph Smith’s qualifications or attainments in learning, they were very ordinary. He had received a little education in the common country schools in the vicinity in which he had lived. He could read a little, and could write, but it was in such an ordinary hand that he did not venture to act as his own scribe, but had to employ sometimes one and sometimes another to write as he translated. </a:t>
            </a:r>
          </a:p>
          <a:p>
            <a:endParaRPr lang="en-US" sz="2000" dirty="0">
              <a:solidFill>
                <a:schemeClr val="bg1"/>
              </a:solidFill>
            </a:endParaRPr>
          </a:p>
          <a:p>
            <a:r>
              <a:rPr lang="en-US" sz="2000" dirty="0">
                <a:solidFill>
                  <a:schemeClr val="bg1"/>
                </a:solidFill>
              </a:rPr>
              <a:t>This unlearned man did not make the same reply that the learned man did. For when the book was delivered to this unlearned youth and he was requested to read it, he replied, ‘I am not learned.’ I suppose he felt his weakness when the Lord told him to read this book; for he thought it was a great work.” (2)</a:t>
            </a:r>
          </a:p>
        </p:txBody>
      </p:sp>
      <p:grpSp>
        <p:nvGrpSpPr>
          <p:cNvPr id="3" name="Group 2"/>
          <p:cNvGrpSpPr/>
          <p:nvPr/>
        </p:nvGrpSpPr>
        <p:grpSpPr>
          <a:xfrm>
            <a:off x="7392971" y="729307"/>
            <a:ext cx="2438400" cy="2958593"/>
            <a:chOff x="8188196" y="729307"/>
            <a:chExt cx="2438400" cy="2958593"/>
          </a:xfrm>
        </p:grpSpPr>
        <p:pic>
          <p:nvPicPr>
            <p:cNvPr id="16" name="Picture 4" descr="http://www.customframingdesigns.com/i/Ovals/OV_14_AG.jpg"/>
            <p:cNvPicPr>
              <a:picLocks noChangeAspect="1" noChangeArrowheads="1"/>
            </p:cNvPicPr>
            <p:nvPr/>
          </p:nvPicPr>
          <p:blipFill>
            <a:blip r:embed="rId3" cstate="print"/>
            <a:srcRect/>
            <a:stretch>
              <a:fillRect/>
            </a:stretch>
          </p:blipFill>
          <p:spPr bwMode="auto">
            <a:xfrm>
              <a:off x="8188196" y="729307"/>
              <a:ext cx="2438400" cy="2958593"/>
            </a:xfrm>
            <a:prstGeom prst="ellipse">
              <a:avLst/>
            </a:prstGeom>
            <a:ln>
              <a:noFill/>
            </a:ln>
            <a:effectLst>
              <a:softEdge rad="112500"/>
            </a:effectLst>
          </p:spPr>
        </p:pic>
        <p:pic>
          <p:nvPicPr>
            <p:cNvPr id="7170" name="Picture 2" descr="https://upload.wikimedia.org/wikipedia/commons/7/74/Ovalportrait-josephsmith-Car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8439" y="923330"/>
              <a:ext cx="1817914" cy="261196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8884881" y="3687900"/>
            <a:ext cx="2438400" cy="2958593"/>
            <a:chOff x="9407396" y="3687900"/>
            <a:chExt cx="2438400" cy="2958593"/>
          </a:xfrm>
        </p:grpSpPr>
        <p:pic>
          <p:nvPicPr>
            <p:cNvPr id="24" name="Picture 4" descr="http://www.customframingdesigns.com/i/Ovals/OV_14_AG.jpg"/>
            <p:cNvPicPr>
              <a:picLocks noChangeAspect="1" noChangeArrowheads="1"/>
            </p:cNvPicPr>
            <p:nvPr/>
          </p:nvPicPr>
          <p:blipFill>
            <a:blip r:embed="rId3" cstate="print"/>
            <a:srcRect/>
            <a:stretch>
              <a:fillRect/>
            </a:stretch>
          </p:blipFill>
          <p:spPr bwMode="auto">
            <a:xfrm>
              <a:off x="9407396" y="3687900"/>
              <a:ext cx="2438400" cy="2958593"/>
            </a:xfrm>
            <a:prstGeom prst="ellipse">
              <a:avLst/>
            </a:prstGeom>
            <a:ln>
              <a:noFill/>
            </a:ln>
            <a:effectLst>
              <a:softEdge rad="112500"/>
            </a:effectLst>
          </p:spPr>
        </p:pic>
        <p:pic>
          <p:nvPicPr>
            <p:cNvPr id="7172" name="Picture 4" descr="http://josephsmithpapers.org/bc-jsp/content/jsp/images/content/library/images/per123---J2-page-76---Orson-Pratt_graysca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4179" y="3973285"/>
              <a:ext cx="2061822" cy="24467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85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3500</Words>
  <Application>Microsoft Office PowerPoint</Application>
  <PresentationFormat>Widescreen</PresentationFormat>
  <Paragraphs>251</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Calibri Light</vt:lpstr>
      <vt:lpstr>Calibri</vt:lpstr>
      <vt:lpstr>Arial</vt:lpstr>
      <vt:lpstr>Comic Sans MS</vt:lpstr>
      <vt:lpstr>Lucida Sans</vt:lpstr>
      <vt:lpstr>Colonna MT</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cp:revision>
  <dcterms:created xsi:type="dcterms:W3CDTF">2019-08-30T14:06:47Z</dcterms:created>
  <dcterms:modified xsi:type="dcterms:W3CDTF">2020-11-16T16:32:06Z</dcterms:modified>
</cp:coreProperties>
</file>